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4"/>
  </p:sldMasterIdLst>
  <p:notesMasterIdLst>
    <p:notesMasterId r:id="rId19"/>
  </p:notesMasterIdLst>
  <p:sldIdLst>
    <p:sldId id="261" r:id="rId5"/>
    <p:sldId id="263" r:id="rId6"/>
    <p:sldId id="266" r:id="rId7"/>
    <p:sldId id="280" r:id="rId8"/>
    <p:sldId id="267" r:id="rId9"/>
    <p:sldId id="269" r:id="rId10"/>
    <p:sldId id="278" r:id="rId11"/>
    <p:sldId id="279" r:id="rId12"/>
    <p:sldId id="271" r:id="rId13"/>
    <p:sldId id="272" r:id="rId14"/>
    <p:sldId id="273" r:id="rId15"/>
    <p:sldId id="274" r:id="rId16"/>
    <p:sldId id="275" r:id="rId17"/>
    <p:sldId id="276" r:id="rId18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er Noonan" initials="PN" lastIdx="4" clrIdx="0">
    <p:extLst>
      <p:ext uri="{19B8F6BF-5375-455C-9EA6-DF929625EA0E}">
        <p15:presenceInfo xmlns:p15="http://schemas.microsoft.com/office/powerpoint/2012/main" userId="S-1-5-21-3351612550-2793455294-108779702-289174" providerId="AD"/>
      </p:ext>
    </p:extLst>
  </p:cmAuthor>
  <p:cmAuthor id="2" name="CRAWFORD,Billy" initials="C" lastIdx="1" clrIdx="1">
    <p:extLst>
      <p:ext uri="{19B8F6BF-5375-455C-9EA6-DF929625EA0E}">
        <p15:presenceInfo xmlns:p15="http://schemas.microsoft.com/office/powerpoint/2012/main" userId="S-1-5-21-515967899-1965331169-725345543-1646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 autoAdjust="0"/>
    <p:restoredTop sz="86410"/>
  </p:normalViewPr>
  <p:slideViewPr>
    <p:cSldViewPr snapToGrid="0">
      <p:cViewPr varScale="1">
        <p:scale>
          <a:sx n="69" d="100"/>
          <a:sy n="69" d="100"/>
        </p:scale>
        <p:origin x="78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4" d="100"/>
          <a:sy n="74" d="100"/>
        </p:scale>
        <p:origin x="200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894C53-7926-4A86-AF30-26D0DDCBD7AF}" type="datetimeFigureOut">
              <a:rPr lang="en-AU" smtClean="0"/>
              <a:t>4/02/2019</a:t>
            </a:fld>
            <a:endParaRPr lang="en-A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CE0FCC-90C4-4777-AB4A-0013BA9B975D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38360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B61F5-AFD5-4F79-9249-6ABE6757D3E3}" type="slidenum">
              <a:rPr lang="en-AU" smtClean="0"/>
              <a:t>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804591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CE0FCC-90C4-4777-AB4A-0013BA9B975D}" type="slidenum">
              <a:rPr lang="en-AU" smtClean="0"/>
              <a:t>10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049732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CE0FCC-90C4-4777-AB4A-0013BA9B975D}" type="slidenum">
              <a:rPr lang="en-AU" smtClean="0"/>
              <a:t>11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480328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CE0FCC-90C4-4777-AB4A-0013BA9B975D}" type="slidenum">
              <a:rPr lang="en-AU" smtClean="0"/>
              <a:t>12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080438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CE0FCC-90C4-4777-AB4A-0013BA9B975D}" type="slidenum">
              <a:rPr lang="en-AU" smtClean="0"/>
              <a:t>13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185284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CE0FCC-90C4-4777-AB4A-0013BA9B975D}" type="slidenum">
              <a:rPr lang="en-AU" smtClean="0"/>
              <a:t>14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240023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CE0FCC-90C4-4777-AB4A-0013BA9B975D}" type="slidenum">
              <a:rPr lang="en-AU" smtClean="0"/>
              <a:t>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190935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CE0FCC-90C4-4777-AB4A-0013BA9B975D}" type="slidenum">
              <a:rPr lang="en-AU" smtClean="0"/>
              <a:t>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52874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CE0FCC-90C4-4777-AB4A-0013BA9B975D}" type="slidenum">
              <a:rPr lang="en-AU" smtClean="0"/>
              <a:t>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548465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CE0FCC-90C4-4777-AB4A-0013BA9B975D}" type="slidenum">
              <a:rPr lang="en-AU" smtClean="0"/>
              <a:t>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798699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CE0FCC-90C4-4777-AB4A-0013BA9B975D}" type="slidenum">
              <a:rPr lang="en-AU" smtClean="0"/>
              <a:t>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032617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CE0FCC-90C4-4777-AB4A-0013BA9B975D}" type="slidenum">
              <a:rPr lang="en-AU" smtClean="0"/>
              <a:t>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956623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CE0FCC-90C4-4777-AB4A-0013BA9B975D}" type="slidenum">
              <a:rPr lang="en-AU" smtClean="0"/>
              <a:t>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559447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CE0FCC-90C4-4777-AB4A-0013BA9B975D}" type="slidenum">
              <a:rPr lang="en-AU" smtClean="0"/>
              <a:t>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89029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9D22D-32D1-4A59-8E8E-BBD87CEBC4D1}" type="datetimeFigureOut">
              <a:rPr lang="en-AU" smtClean="0"/>
              <a:t>4/02/2019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7B664-B4EC-4469-B749-3D54EBF3A4F8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31215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9D22D-32D1-4A59-8E8E-BBD87CEBC4D1}" type="datetimeFigureOut">
              <a:rPr lang="en-AU" smtClean="0"/>
              <a:t>4/02/2019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7B664-B4EC-4469-B749-3D54EBF3A4F8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53364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9D22D-32D1-4A59-8E8E-BBD87CEBC4D1}" type="datetimeFigureOut">
              <a:rPr lang="en-AU" smtClean="0"/>
              <a:t>4/02/2019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7B664-B4EC-4469-B749-3D54EBF3A4F8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3113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9D22D-32D1-4A59-8E8E-BBD87CEBC4D1}" type="datetimeFigureOut">
              <a:rPr lang="en-AU" smtClean="0"/>
              <a:t>4/02/2019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7B664-B4EC-4469-B749-3D54EBF3A4F8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8547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9D22D-32D1-4A59-8E8E-BBD87CEBC4D1}" type="datetimeFigureOut">
              <a:rPr lang="en-AU" smtClean="0"/>
              <a:t>4/02/2019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7B664-B4EC-4469-B749-3D54EBF3A4F8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50801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9D22D-32D1-4A59-8E8E-BBD87CEBC4D1}" type="datetimeFigureOut">
              <a:rPr lang="en-AU" smtClean="0"/>
              <a:t>4/02/2019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7B664-B4EC-4469-B749-3D54EBF3A4F8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01885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9D22D-32D1-4A59-8E8E-BBD87CEBC4D1}" type="datetimeFigureOut">
              <a:rPr lang="en-AU" smtClean="0"/>
              <a:t>4/02/2019</a:t>
            </a:fld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7B664-B4EC-4469-B749-3D54EBF3A4F8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20597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9D22D-32D1-4A59-8E8E-BBD87CEBC4D1}" type="datetimeFigureOut">
              <a:rPr lang="en-AU" smtClean="0"/>
              <a:t>4/02/2019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7B664-B4EC-4469-B749-3D54EBF3A4F8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74059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9D22D-32D1-4A59-8E8E-BBD87CEBC4D1}" type="datetimeFigureOut">
              <a:rPr lang="en-AU" smtClean="0"/>
              <a:t>4/02/2019</a:t>
            </a:fld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7B664-B4EC-4469-B749-3D54EBF3A4F8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35646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9D22D-32D1-4A59-8E8E-BBD87CEBC4D1}" type="datetimeFigureOut">
              <a:rPr lang="en-AU" smtClean="0"/>
              <a:t>4/02/2019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7B664-B4EC-4469-B749-3D54EBF3A4F8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37619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9D22D-32D1-4A59-8E8E-BBD87CEBC4D1}" type="datetimeFigureOut">
              <a:rPr lang="en-AU" smtClean="0"/>
              <a:t>4/02/2019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7B664-B4EC-4469-B749-3D54EBF3A4F8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62649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99D22D-32D1-4A59-8E8E-BBD87CEBC4D1}" type="datetimeFigureOut">
              <a:rPr lang="en-AU" smtClean="0"/>
              <a:t>4/02/2019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7B664-B4EC-4469-B749-3D54EBF3A4F8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88912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education.gov.au/node/51926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5805" y="515389"/>
            <a:ext cx="5578863" cy="4353771"/>
          </a:xfrm>
        </p:spPr>
        <p:txBody>
          <a:bodyPr>
            <a:normAutofit/>
          </a:bodyPr>
          <a:lstStyle/>
          <a:p>
            <a:pPr algn="l"/>
            <a:r>
              <a:rPr lang="en-AU" dirty="0" smtClean="0">
                <a:solidFill>
                  <a:schemeClr val="tx1"/>
                </a:solidFill>
              </a:rPr>
              <a:t>Review </a:t>
            </a:r>
            <a:br>
              <a:rPr lang="en-AU" dirty="0" smtClean="0">
                <a:solidFill>
                  <a:schemeClr val="tx1"/>
                </a:solidFill>
              </a:rPr>
            </a:br>
            <a:r>
              <a:rPr lang="en-AU" sz="4000" dirty="0"/>
              <a:t>of the </a:t>
            </a:r>
            <a:r>
              <a:rPr lang="en-AU" dirty="0" smtClean="0">
                <a:solidFill>
                  <a:schemeClr val="tx1"/>
                </a:solidFill>
              </a:rPr>
              <a:t/>
            </a:r>
            <a:br>
              <a:rPr lang="en-AU" dirty="0" smtClean="0">
                <a:solidFill>
                  <a:schemeClr val="tx1"/>
                </a:solidFill>
              </a:rPr>
            </a:br>
            <a:r>
              <a:rPr lang="en-AU" dirty="0" smtClean="0">
                <a:solidFill>
                  <a:schemeClr val="tx1"/>
                </a:solidFill>
              </a:rPr>
              <a:t>Australian Qualifications Framework</a:t>
            </a:r>
            <a:endParaRPr lang="en-AU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1727" y="5119531"/>
            <a:ext cx="6317673" cy="1752600"/>
          </a:xfrm>
        </p:spPr>
        <p:txBody>
          <a:bodyPr>
            <a:normAutofit/>
          </a:bodyPr>
          <a:lstStyle/>
          <a:p>
            <a:pPr algn="l"/>
            <a:r>
              <a:rPr lang="en-AU" sz="2000" b="1" dirty="0" smtClean="0"/>
              <a:t>A Discussion of Major </a:t>
            </a:r>
            <a:r>
              <a:rPr lang="en-AU" sz="2000" b="1" dirty="0" smtClean="0"/>
              <a:t>Issues</a:t>
            </a:r>
          </a:p>
          <a:p>
            <a:pPr algn="l"/>
            <a:endParaRPr lang="en-AU" sz="2000" b="1" dirty="0"/>
          </a:p>
          <a:p>
            <a:pPr algn="l"/>
            <a:r>
              <a:rPr lang="en-AU" sz="2000" i="1" dirty="0" smtClean="0"/>
              <a:t>The PowerPoint Presentation as delivered at Stakeholder consultations in February and March 2019.</a:t>
            </a:r>
            <a:endParaRPr lang="en-AU" sz="2000" i="1" dirty="0" smtClean="0"/>
          </a:p>
        </p:txBody>
      </p:sp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496420" y="-122555"/>
            <a:ext cx="6695580" cy="71031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64360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5"/>
          <p:cNvSpPr>
            <a:spLocks noGrp="1"/>
          </p:cNvSpPr>
          <p:nvPr>
            <p:ph type="title"/>
          </p:nvPr>
        </p:nvSpPr>
        <p:spPr>
          <a:xfrm>
            <a:off x="212831" y="86814"/>
            <a:ext cx="11669486" cy="856847"/>
          </a:xfrm>
          <a:solidFill>
            <a:schemeClr val="accent1">
              <a:lumMod val="75000"/>
            </a:schemeClr>
          </a:solidFill>
        </p:spPr>
        <p:txBody>
          <a:bodyPr vert="horz" lIns="270000" tIns="0" rIns="180000" bIns="0" rtlCol="0" anchor="ctr">
            <a:normAutofit/>
          </a:bodyPr>
          <a:lstStyle/>
          <a:p>
            <a:r>
              <a:rPr lang="en-AU" sz="2800" b="1" dirty="0" smtClean="0">
                <a:solidFill>
                  <a:schemeClr val="bg1"/>
                </a:solidFill>
              </a:rPr>
              <a:t>3 (cont.) – Taxonomies and levels</a:t>
            </a:r>
            <a:endParaRPr lang="en-AU" sz="2800" b="1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7880" y="-129617"/>
            <a:ext cx="1164437" cy="1060796"/>
          </a:xfrm>
          <a:prstGeom prst="rect">
            <a:avLst/>
          </a:prstGeom>
        </p:spPr>
      </p:pic>
      <p:sp>
        <p:nvSpPr>
          <p:cNvPr id="12" name="Rounded Rectangle 11"/>
          <p:cNvSpPr/>
          <p:nvPr/>
        </p:nvSpPr>
        <p:spPr>
          <a:xfrm>
            <a:off x="532459" y="5312123"/>
            <a:ext cx="11075631" cy="145642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6807" y="5357213"/>
            <a:ext cx="10845947" cy="1409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lnSpc>
                <a:spcPct val="80000"/>
              </a:lnSpc>
              <a:spcBef>
                <a:spcPts val="1200"/>
              </a:spcBef>
              <a:defRPr/>
            </a:pPr>
            <a:r>
              <a:rPr lang="en-US" sz="2200" b="1" dirty="0" smtClean="0">
                <a:solidFill>
                  <a:schemeClr val="accent6">
                    <a:lumMod val="50000"/>
                  </a:schemeClr>
                </a:solidFill>
              </a:rPr>
              <a:t>Possible approaches</a:t>
            </a:r>
          </a:p>
          <a:p>
            <a:pPr marL="342900" lvl="1" indent="-34290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Review the application of knowledge and skills domain of the AQF taxonomy and how it should be applied across the AQF levels</a:t>
            </a:r>
          </a:p>
          <a:p>
            <a:pPr marL="285750" lvl="1" indent="-28575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Revise 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descriptors to simplify them and ensure clear distinctions between levels.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19535" y="1160092"/>
            <a:ext cx="10252203" cy="40441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lnSpc>
                <a:spcPct val="80000"/>
              </a:lnSpc>
              <a:spcBef>
                <a:spcPts val="1200"/>
              </a:spcBef>
              <a:defRPr/>
            </a:pPr>
            <a:r>
              <a:rPr lang="en-AU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/>
              </a:rPr>
              <a:t>Issues</a:t>
            </a:r>
          </a:p>
          <a:p>
            <a:pPr marL="285750" lvl="1" indent="-285750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AU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/>
              </a:rPr>
              <a:t>Application of knowledge and skills</a:t>
            </a:r>
          </a:p>
          <a:p>
            <a:pPr marL="800100" lvl="2" indent="-342900">
              <a:lnSpc>
                <a:spcPct val="80000"/>
              </a:lnSpc>
              <a:buFont typeface="Courier New" panose="02070309020205020404" pitchFamily="49" charset="0"/>
              <a:buChar char="o"/>
              <a:defRPr/>
            </a:pPr>
            <a:r>
              <a:rPr lang="en-AU" sz="1900" dirty="0" smtClean="0"/>
              <a:t>E.g. Autonomy - Trades graduate vs Bachelor graduate</a:t>
            </a:r>
          </a:p>
          <a:p>
            <a:pPr marL="457200" lvl="2">
              <a:lnSpc>
                <a:spcPct val="80000"/>
              </a:lnSpc>
              <a:defRPr/>
            </a:pPr>
            <a:endParaRPr lang="en-AU" sz="1900" dirty="0" smtClean="0"/>
          </a:p>
          <a:p>
            <a:pPr marL="285750" lvl="1" indent="-285750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AU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/>
              </a:rPr>
              <a:t>Status of VET and higher education</a:t>
            </a:r>
          </a:p>
          <a:p>
            <a:pPr marL="800100" lvl="2" indent="-342900">
              <a:lnSpc>
                <a:spcPct val="80000"/>
              </a:lnSpc>
              <a:buFont typeface="Courier New" panose="02070309020205020404" pitchFamily="49" charset="0"/>
              <a:buChar char="o"/>
              <a:defRPr/>
            </a:pPr>
            <a:r>
              <a:rPr lang="en-AU" sz="1900" dirty="0" smtClean="0"/>
              <a:t>Mainly affected by </a:t>
            </a:r>
            <a:r>
              <a:rPr lang="en-US" sz="1900" dirty="0"/>
              <a:t>broader social and cultural </a:t>
            </a:r>
            <a:r>
              <a:rPr lang="en-US" sz="1900" dirty="0" smtClean="0"/>
              <a:t>attitudes, also funding </a:t>
            </a:r>
            <a:r>
              <a:rPr lang="en-US" sz="1900" dirty="0"/>
              <a:t>and policy </a:t>
            </a:r>
            <a:r>
              <a:rPr lang="en-US" sz="1900" dirty="0" smtClean="0"/>
              <a:t>differences?</a:t>
            </a:r>
          </a:p>
          <a:p>
            <a:pPr marL="800100" lvl="2" indent="-342900">
              <a:lnSpc>
                <a:spcPct val="80000"/>
              </a:lnSpc>
              <a:buFont typeface="Courier New" panose="02070309020205020404" pitchFamily="49" charset="0"/>
              <a:buChar char="o"/>
              <a:defRPr/>
            </a:pPr>
            <a:r>
              <a:rPr lang="en-US" sz="1900" dirty="0" smtClean="0"/>
              <a:t>The </a:t>
            </a:r>
            <a:r>
              <a:rPr lang="en-US" sz="1900" dirty="0"/>
              <a:t>level at which qualifications are set is the responsibility of qualifications </a:t>
            </a:r>
            <a:r>
              <a:rPr lang="en-US" sz="1900" dirty="0" smtClean="0"/>
              <a:t>developers.</a:t>
            </a:r>
          </a:p>
          <a:p>
            <a:pPr marL="800100" lvl="2" indent="-342900">
              <a:lnSpc>
                <a:spcPct val="80000"/>
              </a:lnSpc>
              <a:buFont typeface="Courier New" panose="02070309020205020404" pitchFamily="49" charset="0"/>
              <a:buChar char="o"/>
              <a:defRPr/>
            </a:pPr>
            <a:r>
              <a:rPr lang="en-US" sz="1900" dirty="0" smtClean="0"/>
              <a:t>Revisions of expectations of autonomy and addition of generic skills within levels may assist in raising the reputation of VET courses.</a:t>
            </a:r>
          </a:p>
          <a:p>
            <a:pPr marL="457200" lvl="2">
              <a:lnSpc>
                <a:spcPct val="80000"/>
              </a:lnSpc>
              <a:defRPr/>
            </a:pPr>
            <a:endParaRPr lang="en-US" sz="1900" dirty="0" smtClean="0"/>
          </a:p>
          <a:p>
            <a:pPr marL="285750" lvl="1" indent="-285750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/>
              </a:rPr>
              <a:t>Some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alibri" panose="020F0502020204030204"/>
              </a:rPr>
              <a:t>qualification types may not conform to their AQF level descriptors </a:t>
            </a:r>
          </a:p>
          <a:p>
            <a:pPr marL="800100" lvl="2" indent="-342900">
              <a:lnSpc>
                <a:spcPct val="80000"/>
              </a:lnSpc>
              <a:buFont typeface="Courier New" panose="02070309020205020404" pitchFamily="49" charset="0"/>
              <a:buChar char="o"/>
              <a:defRPr/>
            </a:pPr>
            <a:r>
              <a:rPr lang="en-AU" sz="1900" dirty="0" smtClean="0"/>
              <a:t>E.g. Certificate III for trades, Bachelor Honours v. Graduate Certificates and Graduate Diplomas</a:t>
            </a:r>
          </a:p>
          <a:p>
            <a:pPr marL="457200" lvl="2">
              <a:lnSpc>
                <a:spcPct val="80000"/>
              </a:lnSpc>
              <a:defRPr/>
            </a:pPr>
            <a:endParaRPr lang="en-AU" sz="1900" dirty="0"/>
          </a:p>
          <a:p>
            <a:pPr marL="285750" lvl="1" indent="-285750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AU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/>
              </a:rPr>
              <a:t>Dual sector qualification types</a:t>
            </a:r>
          </a:p>
          <a:p>
            <a:pPr marL="800100" lvl="2" indent="-342900">
              <a:lnSpc>
                <a:spcPct val="80000"/>
              </a:lnSpc>
              <a:buFont typeface="Courier New" panose="02070309020205020404" pitchFamily="49" charset="0"/>
              <a:buChar char="o"/>
              <a:defRPr/>
            </a:pPr>
            <a:r>
              <a:rPr lang="en-AU" sz="1900" dirty="0" smtClean="0"/>
              <a:t>Levels 5, 6, 8 apply in both higher education and VET </a:t>
            </a:r>
          </a:p>
          <a:p>
            <a:pPr marL="457200" lvl="2">
              <a:lnSpc>
                <a:spcPct val="80000"/>
              </a:lnSpc>
              <a:defRPr/>
            </a:pPr>
            <a:endParaRPr lang="en-AU" sz="1900" dirty="0"/>
          </a:p>
          <a:p>
            <a:pPr marL="285750" lvl="1" indent="-285750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AU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/>
              </a:rPr>
              <a:t>Unclear descriptors</a:t>
            </a:r>
            <a:endParaRPr lang="en-AU" b="1" dirty="0">
              <a:solidFill>
                <a:schemeClr val="accent1">
                  <a:lumMod val="75000"/>
                </a:schemeClr>
              </a:solidFill>
              <a:latin typeface="Calibri" panose="020F0502020204030204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32459" y="1051507"/>
            <a:ext cx="11075631" cy="415276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6278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5"/>
          <p:cNvSpPr>
            <a:spLocks noGrp="1"/>
          </p:cNvSpPr>
          <p:nvPr>
            <p:ph type="title"/>
          </p:nvPr>
        </p:nvSpPr>
        <p:spPr>
          <a:xfrm>
            <a:off x="261256" y="191282"/>
            <a:ext cx="11669486" cy="856847"/>
          </a:xfrm>
          <a:solidFill>
            <a:schemeClr val="accent1">
              <a:lumMod val="75000"/>
            </a:schemeClr>
          </a:solidFill>
        </p:spPr>
        <p:txBody>
          <a:bodyPr vert="horz" lIns="270000" tIns="0" rIns="180000" bIns="0" rtlCol="0" anchor="ctr">
            <a:normAutofit/>
          </a:bodyPr>
          <a:lstStyle/>
          <a:p>
            <a:r>
              <a:rPr lang="en-AU" sz="2800" b="1" dirty="0" smtClean="0">
                <a:solidFill>
                  <a:schemeClr val="bg1"/>
                </a:solidFill>
              </a:rPr>
              <a:t>4 – Senior Secondary </a:t>
            </a:r>
            <a:r>
              <a:rPr lang="en-AU" sz="2800" b="1" dirty="0">
                <a:solidFill>
                  <a:schemeClr val="bg1"/>
                </a:solidFill>
              </a:rPr>
              <a:t>S</a:t>
            </a:r>
            <a:r>
              <a:rPr lang="en-AU" sz="2800" b="1" dirty="0" smtClean="0">
                <a:solidFill>
                  <a:schemeClr val="bg1"/>
                </a:solidFill>
              </a:rPr>
              <a:t>chool </a:t>
            </a:r>
            <a:r>
              <a:rPr lang="en-AU" sz="2800" b="1" dirty="0">
                <a:solidFill>
                  <a:schemeClr val="bg1"/>
                </a:solidFill>
              </a:rPr>
              <a:t>C</a:t>
            </a:r>
            <a:r>
              <a:rPr lang="en-AU" sz="2800" b="1" dirty="0" smtClean="0">
                <a:solidFill>
                  <a:schemeClr val="bg1"/>
                </a:solidFill>
              </a:rPr>
              <a:t>ertificate (SSCE)</a:t>
            </a:r>
            <a:endParaRPr lang="en-AU" sz="2800" b="1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66305" y="-42650"/>
            <a:ext cx="1164437" cy="1060796"/>
          </a:xfrm>
          <a:prstGeom prst="rect">
            <a:avLst/>
          </a:prstGeom>
        </p:spPr>
      </p:pic>
      <p:sp>
        <p:nvSpPr>
          <p:cNvPr id="12" name="Rounded Rectangle 11"/>
          <p:cNvSpPr/>
          <p:nvPr/>
        </p:nvSpPr>
        <p:spPr>
          <a:xfrm>
            <a:off x="413658" y="5029200"/>
            <a:ext cx="11283042" cy="141316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2459" y="5167302"/>
            <a:ext cx="11030230" cy="1083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lnSpc>
                <a:spcPct val="80000"/>
              </a:lnSpc>
              <a:spcBef>
                <a:spcPts val="1200"/>
              </a:spcBef>
              <a:defRPr/>
            </a:pP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Possible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approach</a:t>
            </a:r>
            <a:endParaRPr lang="en-US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lvl="1" indent="-34290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sz="2200" b="1" dirty="0" smtClean="0">
                <a:solidFill>
                  <a:schemeClr val="accent6">
                    <a:lumMod val="50000"/>
                  </a:schemeClr>
                </a:solidFill>
              </a:rPr>
              <a:t>Revise </a:t>
            </a:r>
            <a:r>
              <a:rPr lang="en-US" sz="2200" b="1" dirty="0">
                <a:solidFill>
                  <a:schemeClr val="accent6">
                    <a:lumMod val="50000"/>
                  </a:schemeClr>
                </a:solidFill>
              </a:rPr>
              <a:t>the SSCE descriptor to recognise that the knowledge and skills acquired in the SSCE can be at a broad range of AQF levels and result in multiple </a:t>
            </a:r>
            <a:r>
              <a:rPr lang="en-US" sz="2200" b="1" dirty="0" smtClean="0">
                <a:solidFill>
                  <a:schemeClr val="accent6">
                    <a:lumMod val="50000"/>
                  </a:schemeClr>
                </a:solidFill>
              </a:rPr>
              <a:t>pathways.</a:t>
            </a:r>
            <a:endParaRPr lang="en-US" sz="2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971" y="1397430"/>
            <a:ext cx="10470157" cy="33055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lnSpc>
                <a:spcPct val="80000"/>
              </a:lnSpc>
              <a:spcBef>
                <a:spcPts val="1200"/>
              </a:spcBef>
              <a:defRPr/>
            </a:pPr>
            <a:r>
              <a:rPr lang="en-AU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/>
              </a:rPr>
              <a:t>Issues </a:t>
            </a:r>
            <a:endParaRPr lang="en-AU" sz="2800" b="1" dirty="0" smtClean="0">
              <a:solidFill>
                <a:schemeClr val="accent1">
                  <a:lumMod val="75000"/>
                </a:schemeClr>
              </a:solidFill>
              <a:latin typeface="Calibri" panose="020F0502020204030204"/>
            </a:endParaRPr>
          </a:p>
          <a:p>
            <a:pPr marL="342900" lvl="1" indent="-34290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AU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/>
              </a:rPr>
              <a:t>SSCE does not align with any one AQF level</a:t>
            </a:r>
          </a:p>
          <a:p>
            <a:pPr marL="800100" lvl="2" indent="-34290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AU" sz="1900" dirty="0" smtClean="0"/>
              <a:t>S</a:t>
            </a:r>
            <a:r>
              <a:rPr lang="en-US" sz="1900" dirty="0" smtClean="0"/>
              <a:t>tudents </a:t>
            </a:r>
            <a:r>
              <a:rPr lang="en-US" sz="1900" dirty="0"/>
              <a:t>can study VET Certificates I, II or </a:t>
            </a:r>
            <a:r>
              <a:rPr lang="en-US" sz="1900" dirty="0" smtClean="0"/>
              <a:t>III. In </a:t>
            </a:r>
            <a:r>
              <a:rPr lang="en-US" sz="1900" dirty="0"/>
              <a:t>some </a:t>
            </a:r>
            <a:r>
              <a:rPr lang="en-US" sz="1900" dirty="0" smtClean="0"/>
              <a:t>states Certificate IV, VET </a:t>
            </a:r>
            <a:r>
              <a:rPr lang="en-US" sz="1900" dirty="0"/>
              <a:t>Diploma (Level </a:t>
            </a:r>
            <a:r>
              <a:rPr lang="en-US" sz="1900" dirty="0" smtClean="0"/>
              <a:t>5).</a:t>
            </a:r>
          </a:p>
          <a:p>
            <a:pPr marL="800100" lvl="2" indent="-34290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sz="1900" dirty="0" smtClean="0"/>
              <a:t>Depending on ATAR rank, </a:t>
            </a:r>
            <a:r>
              <a:rPr lang="en-US" sz="1900" dirty="0"/>
              <a:t>SSCE graduates and Certificate IV in Tertiary </a:t>
            </a:r>
            <a:r>
              <a:rPr lang="en-US" sz="1900" dirty="0" smtClean="0"/>
              <a:t>Preparation graduates can gain entry to AQF </a:t>
            </a:r>
            <a:r>
              <a:rPr lang="en-US" sz="1900" dirty="0"/>
              <a:t>Level 7 </a:t>
            </a:r>
            <a:r>
              <a:rPr lang="en-US" sz="1900" dirty="0" smtClean="0"/>
              <a:t>Bachelor Degrees.  </a:t>
            </a:r>
          </a:p>
          <a:p>
            <a:pPr marL="342900" lvl="1" indent="-34290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AU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/>
              </a:rPr>
              <a:t>How can the AQF support the SSCE’s role? </a:t>
            </a:r>
          </a:p>
          <a:p>
            <a:pPr marL="800100" lvl="2" indent="-34290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AU" sz="1900" dirty="0" smtClean="0"/>
              <a:t>S</a:t>
            </a:r>
            <a:r>
              <a:rPr lang="en-US" sz="1900" dirty="0" smtClean="0"/>
              <a:t>et </a:t>
            </a:r>
            <a:r>
              <a:rPr lang="en-US" sz="1900" dirty="0"/>
              <a:t>out </a:t>
            </a:r>
            <a:r>
              <a:rPr lang="en-US" sz="1900" dirty="0" smtClean="0"/>
              <a:t>high-level </a:t>
            </a:r>
            <a:r>
              <a:rPr lang="en-US" sz="1900" dirty="0"/>
              <a:t>learning </a:t>
            </a:r>
            <a:r>
              <a:rPr lang="en-US" sz="1900" dirty="0" smtClean="0"/>
              <a:t>outcomes, pathways </a:t>
            </a:r>
            <a:r>
              <a:rPr lang="en-US" sz="1900" dirty="0"/>
              <a:t>to employment, and </a:t>
            </a:r>
            <a:r>
              <a:rPr lang="en-US" sz="1900" dirty="0" smtClean="0"/>
              <a:t>many </a:t>
            </a:r>
            <a:r>
              <a:rPr lang="en-US" sz="1900" dirty="0"/>
              <a:t>VET and </a:t>
            </a:r>
            <a:r>
              <a:rPr lang="en-US" sz="1900" dirty="0" smtClean="0"/>
              <a:t>higher education qualifications.</a:t>
            </a:r>
          </a:p>
          <a:p>
            <a:pPr marL="800100" lvl="2" indent="-34290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sz="1900" dirty="0" smtClean="0"/>
              <a:t>It could more clearly outline approaches to credit into tertiary education.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13658" y="1282061"/>
            <a:ext cx="11149031" cy="359506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2994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5"/>
          <p:cNvSpPr>
            <a:spLocks noGrp="1"/>
          </p:cNvSpPr>
          <p:nvPr>
            <p:ph type="title"/>
          </p:nvPr>
        </p:nvSpPr>
        <p:spPr>
          <a:xfrm>
            <a:off x="908121" y="377156"/>
            <a:ext cx="10783135" cy="856847"/>
          </a:xfrm>
          <a:solidFill>
            <a:schemeClr val="accent1">
              <a:lumMod val="75000"/>
            </a:schemeClr>
          </a:solidFill>
        </p:spPr>
        <p:txBody>
          <a:bodyPr vert="horz" lIns="270000" tIns="0" rIns="180000" bIns="0" rtlCol="0" anchor="ctr">
            <a:normAutofit/>
          </a:bodyPr>
          <a:lstStyle/>
          <a:p>
            <a:r>
              <a:rPr lang="en-AU" sz="2800" b="1" dirty="0" smtClean="0">
                <a:solidFill>
                  <a:schemeClr val="bg1"/>
                </a:solidFill>
              </a:rPr>
              <a:t>5 – Volume of learning and Credit Points</a:t>
            </a:r>
            <a:endParaRPr lang="en-AU" sz="2800" b="1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26819" y="173207"/>
            <a:ext cx="1164437" cy="1060796"/>
          </a:xfrm>
          <a:prstGeom prst="rect">
            <a:avLst/>
          </a:prstGeom>
        </p:spPr>
      </p:pic>
      <p:sp>
        <p:nvSpPr>
          <p:cNvPr id="12" name="Rounded Rectangle 11"/>
          <p:cNvSpPr/>
          <p:nvPr/>
        </p:nvSpPr>
        <p:spPr>
          <a:xfrm>
            <a:off x="908122" y="4660529"/>
            <a:ext cx="10674278" cy="165624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09312" y="4833290"/>
            <a:ext cx="10180752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lnSpc>
                <a:spcPct val="80000"/>
              </a:lnSpc>
              <a:spcBef>
                <a:spcPts val="1200"/>
              </a:spcBef>
              <a:defRPr/>
            </a:pP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Possible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approaches</a:t>
            </a:r>
            <a:endParaRPr lang="en-US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285750" lvl="1" indent="-28575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sz="2200" b="1" dirty="0" smtClean="0">
                <a:solidFill>
                  <a:schemeClr val="accent6">
                    <a:lumMod val="50000"/>
                  </a:schemeClr>
                </a:solidFill>
              </a:rPr>
              <a:t>Change </a:t>
            </a:r>
            <a:r>
              <a:rPr lang="en-US" sz="2200" b="1" dirty="0">
                <a:solidFill>
                  <a:schemeClr val="accent6">
                    <a:lumMod val="50000"/>
                  </a:schemeClr>
                </a:solidFill>
              </a:rPr>
              <a:t>the volume of learning unit of measurement from years to hours.</a:t>
            </a:r>
          </a:p>
          <a:p>
            <a:pPr marL="285750" lvl="1" indent="-28575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sz="2200" b="1" dirty="0" smtClean="0">
                <a:solidFill>
                  <a:schemeClr val="accent6">
                    <a:lumMod val="50000"/>
                  </a:schemeClr>
                </a:solidFill>
              </a:rPr>
              <a:t>Base </a:t>
            </a:r>
            <a:r>
              <a:rPr lang="en-US" sz="2200" b="1" dirty="0">
                <a:solidFill>
                  <a:schemeClr val="accent6">
                    <a:lumMod val="50000"/>
                  </a:schemeClr>
                </a:solidFill>
              </a:rPr>
              <a:t>the number of hours for a qualification type on the needs of a </a:t>
            </a:r>
            <a:r>
              <a:rPr lang="en-US" sz="2200" b="1" dirty="0" smtClean="0">
                <a:solidFill>
                  <a:schemeClr val="accent6">
                    <a:lumMod val="50000"/>
                  </a:schemeClr>
                </a:solidFill>
              </a:rPr>
              <a:t>learner </a:t>
            </a:r>
            <a:r>
              <a:rPr lang="en-US" sz="2200" b="1" dirty="0">
                <a:solidFill>
                  <a:schemeClr val="accent6">
                    <a:lumMod val="50000"/>
                  </a:schemeClr>
                </a:solidFill>
              </a:rPr>
              <a:t>new to the field of study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64191" y="1623249"/>
            <a:ext cx="3016284" cy="269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lnSpc>
                <a:spcPct val="80000"/>
              </a:lnSpc>
              <a:spcBef>
                <a:spcPts val="1200"/>
              </a:spcBef>
              <a:defRPr/>
            </a:pPr>
            <a:r>
              <a:rPr lang="en-AU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/>
              </a:rPr>
              <a:t>Introduced to….</a:t>
            </a:r>
          </a:p>
          <a:p>
            <a:pPr marL="342900" lvl="1" indent="-342900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sz="1900" dirty="0" smtClean="0"/>
              <a:t>Be a guide </a:t>
            </a:r>
            <a:r>
              <a:rPr lang="en-US" sz="1900" dirty="0"/>
              <a:t>to </a:t>
            </a:r>
            <a:r>
              <a:rPr lang="en-US" sz="1900" dirty="0" smtClean="0"/>
              <a:t>depth/breadth </a:t>
            </a:r>
            <a:r>
              <a:rPr lang="en-US" sz="1900" dirty="0"/>
              <a:t>of learning </a:t>
            </a:r>
            <a:r>
              <a:rPr lang="en-US" sz="1900" dirty="0" smtClean="0"/>
              <a:t>outcomes</a:t>
            </a:r>
          </a:p>
          <a:p>
            <a:pPr marL="342900" lvl="1" indent="-342900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sz="1900" dirty="0" smtClean="0"/>
              <a:t>Make </a:t>
            </a:r>
            <a:r>
              <a:rPr lang="en-US" sz="1900" dirty="0"/>
              <a:t>qualifications of </a:t>
            </a:r>
            <a:r>
              <a:rPr lang="en-US" sz="1900" dirty="0" smtClean="0"/>
              <a:t>one </a:t>
            </a:r>
            <a:r>
              <a:rPr lang="en-US" sz="1900" dirty="0"/>
              <a:t>type more </a:t>
            </a:r>
            <a:r>
              <a:rPr lang="en-US" sz="1900" dirty="0" smtClean="0"/>
              <a:t>consistent</a:t>
            </a:r>
          </a:p>
          <a:p>
            <a:pPr marL="342900" lvl="1" indent="-342900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sz="1900" dirty="0" smtClean="0"/>
              <a:t>Make </a:t>
            </a:r>
            <a:r>
              <a:rPr lang="en-US" sz="1900" dirty="0"/>
              <a:t>different qualification types more distinct  </a:t>
            </a:r>
            <a:endParaRPr lang="en-AU" dirty="0">
              <a:solidFill>
                <a:prstClr val="black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908122" y="1447194"/>
            <a:ext cx="3135087" cy="304801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321629" y="1645724"/>
            <a:ext cx="7260771" cy="262555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54140" y="1896552"/>
            <a:ext cx="66168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lnSpc>
                <a:spcPct val="80000"/>
              </a:lnSpc>
              <a:spcBef>
                <a:spcPts val="1200"/>
              </a:spcBef>
              <a:defRPr/>
            </a:pPr>
            <a:r>
              <a:rPr lang="en-AU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/>
              </a:rPr>
              <a:t>Issues</a:t>
            </a:r>
          </a:p>
          <a:p>
            <a:pPr marL="342900" lvl="1" indent="-342900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AU" sz="1900" dirty="0" smtClean="0"/>
              <a:t>An input measure when the growing focus is on outputs</a:t>
            </a:r>
          </a:p>
          <a:p>
            <a:pPr marL="342900" lvl="1" indent="-342900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AU" sz="1900" dirty="0" smtClean="0"/>
              <a:t>Difficult to regulate volume of learning in an age of blended learning</a:t>
            </a:r>
          </a:p>
          <a:p>
            <a:pPr marL="342900" lvl="1" indent="-342900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AU" sz="1900" dirty="0" smtClean="0"/>
              <a:t>‘Typical volume of learning’ too imprecise – ‘new learners’ preferred by ASQA</a:t>
            </a:r>
          </a:p>
          <a:p>
            <a:pPr marL="342900" lvl="1" indent="-342900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AU" sz="1900" dirty="0" smtClean="0"/>
              <a:t>Measurement in years out of date with flexible learning methods</a:t>
            </a:r>
            <a:endParaRPr lang="en-A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47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5"/>
          <p:cNvSpPr>
            <a:spLocks noGrp="1"/>
          </p:cNvSpPr>
          <p:nvPr>
            <p:ph type="title"/>
          </p:nvPr>
        </p:nvSpPr>
        <p:spPr>
          <a:xfrm>
            <a:off x="307074" y="111976"/>
            <a:ext cx="11669486" cy="856847"/>
          </a:xfrm>
          <a:solidFill>
            <a:schemeClr val="accent1">
              <a:lumMod val="75000"/>
            </a:schemeClr>
          </a:solidFill>
        </p:spPr>
        <p:txBody>
          <a:bodyPr vert="horz" lIns="270000" tIns="0" rIns="180000" bIns="0" rtlCol="0" anchor="ctr">
            <a:normAutofit/>
          </a:bodyPr>
          <a:lstStyle/>
          <a:p>
            <a:r>
              <a:rPr lang="en-AU" sz="2800" b="1" dirty="0" smtClean="0">
                <a:solidFill>
                  <a:schemeClr val="bg1"/>
                </a:solidFill>
              </a:rPr>
              <a:t>5 (cont.) </a:t>
            </a:r>
            <a:r>
              <a:rPr lang="en-AU" sz="2800" b="1" dirty="0">
                <a:solidFill>
                  <a:schemeClr val="bg1"/>
                </a:solidFill>
              </a:rPr>
              <a:t>– Volume of learning and Credit </a:t>
            </a:r>
            <a:r>
              <a:rPr lang="en-AU" sz="2800" b="1" dirty="0" smtClean="0">
                <a:solidFill>
                  <a:schemeClr val="bg1"/>
                </a:solidFill>
              </a:rPr>
              <a:t>Points</a:t>
            </a:r>
            <a:endParaRPr lang="en-AU" sz="2800" b="1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37036" y="-115783"/>
            <a:ext cx="1164437" cy="1060796"/>
          </a:xfrm>
          <a:prstGeom prst="rect">
            <a:avLst/>
          </a:prstGeom>
        </p:spPr>
      </p:pic>
      <p:sp>
        <p:nvSpPr>
          <p:cNvPr id="12" name="Rounded Rectangle 11"/>
          <p:cNvSpPr/>
          <p:nvPr/>
        </p:nvSpPr>
        <p:spPr>
          <a:xfrm>
            <a:off x="382160" y="4758644"/>
            <a:ext cx="11594399" cy="191924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4411" y="4860209"/>
            <a:ext cx="10867223" cy="17358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lnSpc>
                <a:spcPct val="80000"/>
              </a:lnSpc>
              <a:spcBef>
                <a:spcPts val="1200"/>
              </a:spcBef>
              <a:defRPr/>
            </a:pPr>
            <a:r>
              <a:rPr lang="en-US" sz="2200" b="1" dirty="0">
                <a:solidFill>
                  <a:schemeClr val="accent6">
                    <a:lumMod val="50000"/>
                  </a:schemeClr>
                </a:solidFill>
              </a:rPr>
              <a:t>Possible </a:t>
            </a:r>
            <a:r>
              <a:rPr lang="en-US" sz="2200" b="1" dirty="0" smtClean="0">
                <a:solidFill>
                  <a:schemeClr val="accent6">
                    <a:lumMod val="50000"/>
                  </a:schemeClr>
                </a:solidFill>
              </a:rPr>
              <a:t>approaches</a:t>
            </a:r>
            <a:endParaRPr lang="en-US" sz="22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285750" lvl="1" indent="-28575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Revise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the Pathways Policy as guidance, noting that primary responsibility for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providing pathways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sits with providers, training package developers and regulators.</a:t>
            </a:r>
          </a:p>
          <a:p>
            <a:pPr marL="285750" lvl="1" indent="-28575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Develop a shared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credit transfer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register.</a:t>
            </a:r>
          </a:p>
          <a:p>
            <a:pPr marL="285750" lvl="1" indent="-28575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Develop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an hours-based credit point system in the AQF that may be voluntarily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referenced by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providers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382161" y="1302326"/>
            <a:ext cx="11594399" cy="141811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54411" y="945013"/>
            <a:ext cx="10938581" cy="1720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lnSpc>
                <a:spcPct val="80000"/>
              </a:lnSpc>
              <a:spcBef>
                <a:spcPts val="1200"/>
              </a:spcBef>
              <a:defRPr/>
            </a:pPr>
            <a:endParaRPr lang="en-AU" sz="2200" b="1" dirty="0" smtClean="0">
              <a:solidFill>
                <a:schemeClr val="accent1">
                  <a:lumMod val="75000"/>
                </a:schemeClr>
              </a:solidFill>
              <a:latin typeface="Calibri" panose="020F0502020204030204"/>
            </a:endParaRPr>
          </a:p>
          <a:p>
            <a:pPr marL="0" lvl="1">
              <a:lnSpc>
                <a:spcPct val="80000"/>
              </a:lnSpc>
              <a:spcBef>
                <a:spcPts val="1200"/>
              </a:spcBef>
              <a:defRPr/>
            </a:pPr>
            <a:r>
              <a:rPr lang="en-AU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/>
              </a:rPr>
              <a:t>Issues</a:t>
            </a:r>
          </a:p>
          <a:p>
            <a:pPr marL="342900" lvl="2" indent="-342900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AU" sz="1900" dirty="0" smtClean="0"/>
              <a:t>Provider practice not driven by Pathways Policy.</a:t>
            </a:r>
          </a:p>
          <a:p>
            <a:pPr marL="342900" lvl="2" indent="-342900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AU" sz="1900" dirty="0" smtClean="0"/>
              <a:t>Policy valued for </a:t>
            </a:r>
            <a:r>
              <a:rPr lang="en-US" sz="1900" dirty="0" smtClean="0"/>
              <a:t>encouraging RPL, providing credit guidance, basis for controlling poor practice.</a:t>
            </a:r>
            <a:endParaRPr lang="en-AU" sz="1900" dirty="0" smtClean="0"/>
          </a:p>
          <a:p>
            <a:pPr marL="342900" lvl="2" indent="-342900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sz="1900" dirty="0" smtClean="0"/>
              <a:t>Most </a:t>
            </a:r>
            <a:r>
              <a:rPr lang="en-US" sz="1900" dirty="0"/>
              <a:t>learners are unaware of what credit they may be entitled </a:t>
            </a:r>
            <a:r>
              <a:rPr lang="en-US" sz="1900" dirty="0" smtClean="0"/>
              <a:t>to.</a:t>
            </a:r>
            <a:endParaRPr lang="en-AU" sz="1900" dirty="0" smtClean="0"/>
          </a:p>
        </p:txBody>
      </p:sp>
      <p:sp>
        <p:nvSpPr>
          <p:cNvPr id="16" name="Rounded Rectangle 15"/>
          <p:cNvSpPr/>
          <p:nvPr/>
        </p:nvSpPr>
        <p:spPr>
          <a:xfrm>
            <a:off x="382160" y="2893210"/>
            <a:ext cx="11519314" cy="166465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54411" y="2972935"/>
            <a:ext cx="10443080" cy="16065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lnSpc>
                <a:spcPct val="80000"/>
              </a:lnSpc>
              <a:spcBef>
                <a:spcPts val="1200"/>
              </a:spcBef>
              <a:defRPr/>
            </a:pPr>
            <a:r>
              <a:rPr lang="en-AU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/>
              </a:rPr>
              <a:t>AQF optional credit point system</a:t>
            </a:r>
          </a:p>
          <a:p>
            <a:pPr marL="342900" lvl="2" indent="-342900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AU" sz="1900" dirty="0"/>
              <a:t>Simplify comparison of learning outcomes for students and </a:t>
            </a:r>
            <a:r>
              <a:rPr lang="en-AU" sz="1900" dirty="0" smtClean="0"/>
              <a:t>providers.</a:t>
            </a:r>
            <a:endParaRPr lang="en-AU" sz="1900" dirty="0"/>
          </a:p>
          <a:p>
            <a:pPr marL="342900" lvl="2" indent="-342900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AU" sz="1900" dirty="0"/>
              <a:t>Facilitate greater recognition of shorter form </a:t>
            </a:r>
            <a:r>
              <a:rPr lang="en-AU" sz="1900" dirty="0" smtClean="0"/>
              <a:t>qualifications.</a:t>
            </a:r>
            <a:endParaRPr lang="en-AU" sz="1900" dirty="0"/>
          </a:p>
          <a:p>
            <a:pPr marL="342900" lvl="2" indent="-342900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AU" sz="1900" dirty="0"/>
              <a:t>Express the equal importance of both VET and higher </a:t>
            </a:r>
            <a:r>
              <a:rPr lang="en-AU" sz="1900" dirty="0" smtClean="0"/>
              <a:t>education.</a:t>
            </a:r>
            <a:endParaRPr lang="en-AU" sz="1900" dirty="0"/>
          </a:p>
          <a:p>
            <a:pPr marL="342900" lvl="2" indent="-342900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AU" sz="1900" dirty="0"/>
              <a:t>Allow easier comparison with international </a:t>
            </a:r>
            <a:r>
              <a:rPr lang="en-AU" sz="1900" dirty="0" smtClean="0"/>
              <a:t>qualifications.</a:t>
            </a:r>
            <a:endParaRPr lang="en-AU" sz="1900" dirty="0"/>
          </a:p>
        </p:txBody>
      </p:sp>
    </p:spTree>
    <p:extLst>
      <p:ext uri="{BB962C8B-B14F-4D97-AF65-F5344CB8AC3E}">
        <p14:creationId xmlns:p14="http://schemas.microsoft.com/office/powerpoint/2010/main" val="8987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5"/>
          <p:cNvSpPr>
            <a:spLocks noGrp="1"/>
          </p:cNvSpPr>
          <p:nvPr>
            <p:ph type="title"/>
          </p:nvPr>
        </p:nvSpPr>
        <p:spPr>
          <a:xfrm>
            <a:off x="522514" y="136343"/>
            <a:ext cx="11038114" cy="856847"/>
          </a:xfrm>
          <a:solidFill>
            <a:schemeClr val="accent1">
              <a:lumMod val="75000"/>
            </a:schemeClr>
          </a:solidFill>
        </p:spPr>
        <p:txBody>
          <a:bodyPr vert="horz" lIns="270000" tIns="0" rIns="180000" bIns="0" rtlCol="0" anchor="ctr">
            <a:normAutofit/>
          </a:bodyPr>
          <a:lstStyle/>
          <a:p>
            <a:r>
              <a:rPr lang="en-AU" sz="2800" b="1" dirty="0" smtClean="0">
                <a:solidFill>
                  <a:schemeClr val="bg1"/>
                </a:solidFill>
              </a:rPr>
              <a:t>6 – Other Policies </a:t>
            </a:r>
            <a:endParaRPr lang="en-AU" sz="2800" b="1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6191" y="-96396"/>
            <a:ext cx="1164437" cy="1060796"/>
          </a:xfrm>
          <a:prstGeom prst="rect">
            <a:avLst/>
          </a:prstGeom>
        </p:spPr>
      </p:pic>
      <p:sp>
        <p:nvSpPr>
          <p:cNvPr id="12" name="Rounded Rectangle 11"/>
          <p:cNvSpPr/>
          <p:nvPr/>
        </p:nvSpPr>
        <p:spPr>
          <a:xfrm>
            <a:off x="522514" y="3813101"/>
            <a:ext cx="11038114" cy="247836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71655" y="3986413"/>
            <a:ext cx="10788974" cy="21113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lnSpc>
                <a:spcPct val="80000"/>
              </a:lnSpc>
              <a:spcBef>
                <a:spcPts val="1200"/>
              </a:spcBef>
              <a:defRPr/>
            </a:pPr>
            <a:r>
              <a:rPr lang="en-US" sz="2200" b="1" dirty="0">
                <a:solidFill>
                  <a:schemeClr val="accent6">
                    <a:lumMod val="50000"/>
                  </a:schemeClr>
                </a:solidFill>
              </a:rPr>
              <a:t>Possible </a:t>
            </a:r>
            <a:r>
              <a:rPr lang="en-US" sz="2200" b="1" dirty="0" smtClean="0">
                <a:solidFill>
                  <a:schemeClr val="accent6">
                    <a:lumMod val="50000"/>
                  </a:schemeClr>
                </a:solidFill>
              </a:rPr>
              <a:t>approaches</a:t>
            </a:r>
            <a:endParaRPr lang="en-US" sz="22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285750" lvl="1" indent="-28575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Remove the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AQF Qualifications Register Policy.</a:t>
            </a:r>
          </a:p>
          <a:p>
            <a:pPr marL="285750" lvl="1" indent="-28575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Retain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the AQF Qualification Type Addition and </a:t>
            </a:r>
            <a:r>
              <a:rPr lang="en-US" b="1">
                <a:solidFill>
                  <a:schemeClr val="accent6">
                    <a:lumMod val="50000"/>
                  </a:schemeClr>
                </a:solidFill>
              </a:rPr>
              <a:t>Removal </a:t>
            </a:r>
            <a:r>
              <a:rPr lang="en-US" b="1" smtClean="0">
                <a:solidFill>
                  <a:schemeClr val="accent6">
                    <a:lumMod val="50000"/>
                  </a:schemeClr>
                </a:solidFill>
              </a:rPr>
              <a:t>Policy.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  <a:p>
            <a:pPr marL="285750" lvl="1" indent="-28575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Consider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whether the AQF Qualifications Issuance Policy should be retained in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the AQF.</a:t>
            </a:r>
          </a:p>
          <a:p>
            <a:pPr marL="285750" lvl="1" indent="-28575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Remove the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Principles and Processes for the Alignment of the AQF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with International Qualifications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Frameworks and retain them as a Department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of Education and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Training Policy.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22514" y="1214679"/>
            <a:ext cx="11038114" cy="234814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71654" y="1449111"/>
            <a:ext cx="10397089" cy="18405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lnSpc>
                <a:spcPct val="80000"/>
              </a:lnSpc>
              <a:spcBef>
                <a:spcPts val="1200"/>
              </a:spcBef>
              <a:defRPr/>
            </a:pPr>
            <a:r>
              <a:rPr lang="en-AU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/>
              </a:rPr>
              <a:t>Issues</a:t>
            </a:r>
          </a:p>
          <a:p>
            <a:pPr marL="342900" lvl="1" indent="-342900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AU" sz="1900" dirty="0" smtClean="0"/>
              <a:t>Register Policy was never implemented.</a:t>
            </a:r>
          </a:p>
          <a:p>
            <a:pPr marL="342900" lvl="1" indent="-342900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AU" sz="1900" dirty="0" smtClean="0"/>
              <a:t>Qualification Type Addition and Removal Policy necessary to consider new credential types.</a:t>
            </a:r>
          </a:p>
          <a:p>
            <a:pPr marL="342900" lvl="1" indent="-342900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AU" sz="1900" dirty="0" smtClean="0"/>
              <a:t>Issuance Policy could be given effect by regulators without the policy.</a:t>
            </a:r>
          </a:p>
          <a:p>
            <a:pPr marL="342900" lvl="1" indent="-342900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AU" sz="1900" dirty="0" smtClean="0"/>
              <a:t>Principles </a:t>
            </a:r>
            <a:r>
              <a:rPr lang="en-AU" sz="1900" smtClean="0"/>
              <a:t>and Processes </a:t>
            </a:r>
            <a:r>
              <a:rPr lang="en-AU" sz="1900" dirty="0" smtClean="0"/>
              <a:t>for the Alignment of the AQF with International Qualifications Frameworks used by Commonwealth education department – could be its policy. </a:t>
            </a:r>
          </a:p>
        </p:txBody>
      </p:sp>
    </p:spTree>
    <p:extLst>
      <p:ext uri="{BB962C8B-B14F-4D97-AF65-F5344CB8AC3E}">
        <p14:creationId xmlns:p14="http://schemas.microsoft.com/office/powerpoint/2010/main" val="3214311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5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56846"/>
          </a:xfrm>
          <a:solidFill>
            <a:schemeClr val="accent1">
              <a:lumMod val="75000"/>
            </a:schemeClr>
          </a:solidFill>
        </p:spPr>
        <p:txBody>
          <a:bodyPr vert="horz" lIns="270000" tIns="0" rIns="180000" bIns="0" rtlCol="0" anchor="ctr">
            <a:normAutofit/>
          </a:bodyPr>
          <a:lstStyle/>
          <a:p>
            <a:r>
              <a:rPr lang="en-AU" sz="2800" b="1" dirty="0" smtClean="0">
                <a:solidFill>
                  <a:schemeClr val="bg1"/>
                </a:solidFill>
              </a:rPr>
              <a:t>Consultation</a:t>
            </a:r>
            <a:endParaRPr lang="en-AU" sz="2800" b="1" dirty="0">
              <a:solidFill>
                <a:schemeClr val="bg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838200" y="1425922"/>
            <a:ext cx="10409904" cy="490196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268362" y="1845578"/>
            <a:ext cx="9627546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1" indent="0" algn="ctr" defTabSz="914400" rtl="0" eaLnBrk="1" fontAlgn="auto" latinLnBrk="0" hangingPunct="1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Discussion paper </a:t>
            </a:r>
          </a:p>
          <a:p>
            <a:pPr marL="0" marR="0" lvl="1" indent="0" algn="ctr" defTabSz="914400" rtl="0" eaLnBrk="1" fontAlgn="auto" latinLnBrk="0" hangingPunct="1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released 12 December 2018</a:t>
            </a:r>
            <a:endParaRPr kumimoji="0" lang="en-AU" sz="2000" b="1" i="1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lvl="1" algn="ctr">
              <a:lnSpc>
                <a:spcPct val="80000"/>
              </a:lnSpc>
              <a:spcBef>
                <a:spcPts val="1200"/>
              </a:spcBef>
              <a:defRPr/>
            </a:pPr>
            <a:r>
              <a:rPr lang="en-AU" dirty="0">
                <a:solidFill>
                  <a:prstClr val="black"/>
                </a:solidFill>
              </a:rPr>
              <a:t>Available at: </a:t>
            </a:r>
            <a:r>
              <a:rPr lang="en-AU" dirty="0">
                <a:solidFill>
                  <a:prstClr val="black"/>
                </a:solidFill>
                <a:hlinkClick r:id="rId3"/>
              </a:rPr>
              <a:t>https://</a:t>
            </a:r>
            <a:r>
              <a:rPr lang="en-AU" dirty="0" smtClean="0">
                <a:solidFill>
                  <a:prstClr val="black"/>
                </a:solidFill>
                <a:hlinkClick r:id="rId3"/>
              </a:rPr>
              <a:t>docs.education.gov.au/node/51926</a:t>
            </a:r>
            <a:endParaRPr lang="en-AU" dirty="0" smtClean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marL="742950" lvl="2" indent="-28575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AU" dirty="0" smtClean="0">
                <a:solidFill>
                  <a:prstClr val="black"/>
                </a:solidFill>
                <a:sym typeface="Wingdings" panose="05000000000000000000" pitchFamily="2" charset="2"/>
              </a:rPr>
              <a:t>Looking for proposals from education providers, industry, students</a:t>
            </a:r>
            <a:r>
              <a:rPr lang="en-AU" dirty="0" smtClean="0">
                <a:sym typeface="Wingdings" panose="05000000000000000000" pitchFamily="2" charset="2"/>
              </a:rPr>
              <a:t>, government bodies and other interested parties</a:t>
            </a:r>
          </a:p>
          <a:p>
            <a:pPr marL="742950" lvl="2" indent="-285750">
              <a:lnSpc>
                <a:spcPct val="80000"/>
              </a:lnSpc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endParaRPr lang="en-AU" dirty="0" smtClean="0">
              <a:sym typeface="Wingdings" panose="05000000000000000000" pitchFamily="2" charset="2"/>
            </a:endParaRPr>
          </a:p>
          <a:p>
            <a:pPr marL="0" lvl="1" algn="ctr">
              <a:lnSpc>
                <a:spcPct val="80000"/>
              </a:lnSpc>
              <a:spcBef>
                <a:spcPts val="1200"/>
              </a:spcBef>
              <a:defRPr/>
            </a:pPr>
            <a:r>
              <a:rPr lang="en-AU" sz="2400" b="1" dirty="0">
                <a:solidFill>
                  <a:prstClr val="black"/>
                </a:solidFill>
                <a:sym typeface="Wingdings" panose="05000000000000000000" pitchFamily="2" charset="2"/>
              </a:rPr>
              <a:t>Submissions close </a:t>
            </a:r>
            <a:r>
              <a:rPr lang="en-AU" sz="2400" b="1" dirty="0" smtClean="0">
                <a:solidFill>
                  <a:prstClr val="black"/>
                </a:solidFill>
                <a:sym typeface="Wingdings" panose="05000000000000000000" pitchFamily="2" charset="2"/>
              </a:rPr>
              <a:t>15 March 2019</a:t>
            </a:r>
            <a:endParaRPr lang="en-AU" sz="2400" b="1" dirty="0" smtClean="0">
              <a:solidFill>
                <a:schemeClr val="accent1">
                  <a:lumMod val="75000"/>
                </a:schemeClr>
              </a:solidFill>
              <a:latin typeface="Calibri" panose="020F0502020204030204"/>
            </a:endParaRPr>
          </a:p>
          <a:p>
            <a:pPr marL="0" lvl="1" algn="ctr">
              <a:lnSpc>
                <a:spcPct val="80000"/>
              </a:lnSpc>
              <a:spcBef>
                <a:spcPts val="1200"/>
              </a:spcBef>
              <a:defRPr/>
            </a:pPr>
            <a:endParaRPr lang="en-AU" sz="1200" b="1" dirty="0" smtClean="0">
              <a:solidFill>
                <a:schemeClr val="accent1">
                  <a:lumMod val="75000"/>
                </a:schemeClr>
              </a:solidFill>
              <a:latin typeface="Calibri" panose="020F0502020204030204"/>
            </a:endParaRPr>
          </a:p>
          <a:p>
            <a:pPr marL="0" lvl="1" algn="ctr">
              <a:lnSpc>
                <a:spcPct val="80000"/>
              </a:lnSpc>
              <a:spcBef>
                <a:spcPts val="1200"/>
              </a:spcBef>
              <a:defRPr/>
            </a:pPr>
            <a:r>
              <a:rPr lang="en-AU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/>
              </a:rPr>
              <a:t>Consultations currently underway </a:t>
            </a:r>
            <a:endParaRPr lang="en-AU" sz="2400" b="1" dirty="0">
              <a:solidFill>
                <a:schemeClr val="accent1">
                  <a:lumMod val="75000"/>
                </a:schemeClr>
              </a:solidFill>
              <a:latin typeface="Calibri" panose="020F0502020204030204"/>
            </a:endParaRPr>
          </a:p>
          <a:p>
            <a:pPr marL="742950" lvl="2" indent="-28575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AU" dirty="0" smtClean="0">
                <a:solidFill>
                  <a:prstClr val="black"/>
                </a:solidFill>
              </a:rPr>
              <a:t>From 6 February to 6 March, consultation sessions are being held </a:t>
            </a:r>
            <a:r>
              <a:rPr lang="en-AU" dirty="0">
                <a:solidFill>
                  <a:prstClr val="black"/>
                </a:solidFill>
              </a:rPr>
              <a:t>in each capital city, as well </a:t>
            </a:r>
            <a:r>
              <a:rPr lang="en-AU" dirty="0" smtClean="0">
                <a:solidFill>
                  <a:prstClr val="black"/>
                </a:solidFill>
              </a:rPr>
              <a:t>as in </a:t>
            </a:r>
            <a:r>
              <a:rPr lang="en-AU" dirty="0">
                <a:solidFill>
                  <a:prstClr val="black"/>
                </a:solidFill>
              </a:rPr>
              <a:t>Albury and </a:t>
            </a:r>
            <a:r>
              <a:rPr lang="en-AU" dirty="0" smtClean="0">
                <a:solidFill>
                  <a:prstClr val="black"/>
                </a:solidFill>
              </a:rPr>
              <a:t>Townsville</a:t>
            </a:r>
          </a:p>
          <a:p>
            <a:pPr marL="742950" lvl="2" indent="-28575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AU" dirty="0" smtClean="0">
                <a:solidFill>
                  <a:prstClr val="black"/>
                </a:solidFill>
              </a:rPr>
              <a:t>Webinar to be held 1 March for those unable to make the face-to-face sessions</a:t>
            </a:r>
            <a:endParaRPr lang="en-AU" dirty="0">
              <a:solidFill>
                <a:prstClr val="black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89363" y="161176"/>
            <a:ext cx="1164437" cy="1060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88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5"/>
          <p:cNvSpPr>
            <a:spLocks noGrp="1"/>
          </p:cNvSpPr>
          <p:nvPr>
            <p:ph type="title"/>
          </p:nvPr>
        </p:nvSpPr>
        <p:spPr>
          <a:xfrm>
            <a:off x="838200" y="415475"/>
            <a:ext cx="10515600" cy="856847"/>
          </a:xfrm>
          <a:solidFill>
            <a:schemeClr val="accent1">
              <a:lumMod val="75000"/>
            </a:schemeClr>
          </a:solidFill>
        </p:spPr>
        <p:txBody>
          <a:bodyPr vert="horz" lIns="270000" tIns="0" rIns="180000" bIns="0" rtlCol="0" anchor="ctr">
            <a:normAutofit/>
          </a:bodyPr>
          <a:lstStyle/>
          <a:p>
            <a:r>
              <a:rPr lang="en-AU" sz="2800" b="1" dirty="0" smtClean="0">
                <a:solidFill>
                  <a:schemeClr val="bg1"/>
                </a:solidFill>
              </a:rPr>
              <a:t>Purpose of a Qualifications Framework</a:t>
            </a:r>
            <a:endParaRPr lang="en-AU" sz="2800" b="1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9363" y="161176"/>
            <a:ext cx="1164437" cy="1060796"/>
          </a:xfrm>
          <a:prstGeom prst="rect">
            <a:avLst/>
          </a:prstGeom>
        </p:spPr>
      </p:pic>
      <p:sp>
        <p:nvSpPr>
          <p:cNvPr id="12" name="Rounded Rectangle 11"/>
          <p:cNvSpPr/>
          <p:nvPr/>
        </p:nvSpPr>
        <p:spPr>
          <a:xfrm>
            <a:off x="838200" y="1526622"/>
            <a:ext cx="10515600" cy="458684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92025" y="1999203"/>
            <a:ext cx="9607950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lnSpc>
                <a:spcPct val="80000"/>
              </a:lnSpc>
              <a:spcBef>
                <a:spcPts val="1200"/>
              </a:spcBef>
              <a:defRPr/>
            </a:pPr>
            <a:r>
              <a:rPr lang="en-AU" sz="2800" b="1" dirty="0" smtClean="0">
                <a:solidFill>
                  <a:schemeClr val="accent6">
                    <a:lumMod val="50000"/>
                  </a:schemeClr>
                </a:solidFill>
              </a:rPr>
              <a:t>Why do we need a Qualifications Framework?</a:t>
            </a:r>
            <a:endParaRPr lang="en-AU" sz="28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357188" lvl="1" indent="-357188">
              <a:lnSpc>
                <a:spcPct val="200000"/>
              </a:lnSpc>
              <a:spcBef>
                <a:spcPts val="1200"/>
              </a:spcBef>
              <a:buFont typeface="Wingdings" panose="05000000000000000000" pitchFamily="2" charset="2"/>
              <a:buChar char="v"/>
              <a:defRPr/>
            </a:pPr>
            <a:r>
              <a:rPr lang="en-AU" sz="2200" b="1" dirty="0" smtClean="0">
                <a:solidFill>
                  <a:prstClr val="black"/>
                </a:solidFill>
              </a:rPr>
              <a:t>Aids the national and international mobility of qualifications</a:t>
            </a:r>
          </a:p>
          <a:p>
            <a:pPr marL="357188" lvl="1" indent="-357188">
              <a:lnSpc>
                <a:spcPct val="200000"/>
              </a:lnSpc>
              <a:buFont typeface="Wingdings" panose="05000000000000000000" pitchFamily="2" charset="2"/>
              <a:buChar char="v"/>
              <a:defRPr/>
            </a:pPr>
            <a:r>
              <a:rPr lang="en-AU" sz="2200" b="1" dirty="0" smtClean="0">
                <a:solidFill>
                  <a:prstClr val="black"/>
                </a:solidFill>
              </a:rPr>
              <a:t>Increases transparency of what education providers are providing to learners</a:t>
            </a:r>
          </a:p>
          <a:p>
            <a:pPr marL="357188" lvl="1" indent="-357188">
              <a:spcBef>
                <a:spcPts val="1200"/>
              </a:spcBef>
              <a:buFont typeface="Wingdings" panose="05000000000000000000" pitchFamily="2" charset="2"/>
              <a:buChar char="v"/>
              <a:defRPr/>
            </a:pPr>
            <a:r>
              <a:rPr lang="en-AU" sz="2200" b="1" dirty="0">
                <a:solidFill>
                  <a:prstClr val="black"/>
                </a:solidFill>
              </a:rPr>
              <a:t>Increases transparency of what </a:t>
            </a:r>
            <a:r>
              <a:rPr lang="en-AU" sz="2200" b="1" dirty="0" smtClean="0">
                <a:solidFill>
                  <a:prstClr val="black"/>
                </a:solidFill>
              </a:rPr>
              <a:t>individuals are offering to the labour market and to the community</a:t>
            </a:r>
          </a:p>
          <a:p>
            <a:pPr marL="0" lvl="1">
              <a:lnSpc>
                <a:spcPct val="80000"/>
              </a:lnSpc>
              <a:spcBef>
                <a:spcPts val="1200"/>
              </a:spcBef>
              <a:defRPr/>
            </a:pPr>
            <a:endParaRPr lang="en-AU" sz="2200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2430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5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6847"/>
          </a:xfrm>
          <a:solidFill>
            <a:schemeClr val="accent1">
              <a:lumMod val="75000"/>
            </a:schemeClr>
          </a:solidFill>
        </p:spPr>
        <p:txBody>
          <a:bodyPr vert="horz" lIns="270000" tIns="0" rIns="180000" bIns="0" rtlCol="0" anchor="ctr">
            <a:normAutofit/>
          </a:bodyPr>
          <a:lstStyle/>
          <a:p>
            <a:r>
              <a:rPr lang="en-AU" sz="2800" b="1" dirty="0" smtClean="0">
                <a:solidFill>
                  <a:schemeClr val="bg1"/>
                </a:solidFill>
              </a:rPr>
              <a:t>Purpose of the AQF Review</a:t>
            </a:r>
            <a:endParaRPr lang="en-AU" sz="2800" b="1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9363" y="161176"/>
            <a:ext cx="1164437" cy="1060796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838200" y="1425921"/>
            <a:ext cx="3207327" cy="485018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27070" y="1508548"/>
            <a:ext cx="6626730" cy="1889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lnSpc>
                <a:spcPct val="80000"/>
              </a:lnSpc>
              <a:spcBef>
                <a:spcPts val="1200"/>
              </a:spcBef>
              <a:defRPr/>
            </a:pPr>
            <a:r>
              <a:rPr lang="en-AU" sz="2200" b="1" dirty="0" smtClean="0">
                <a:solidFill>
                  <a:schemeClr val="accent1">
                    <a:lumMod val="75000"/>
                  </a:schemeClr>
                </a:solidFill>
              </a:rPr>
              <a:t>Approach to the Review</a:t>
            </a:r>
            <a:endParaRPr lang="en-AU" sz="22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lvl="1" indent="-28575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AU" dirty="0" smtClean="0">
                <a:solidFill>
                  <a:prstClr val="black"/>
                </a:solidFill>
              </a:rPr>
              <a:t>Discussion paper extends the debate beyond issue identification</a:t>
            </a:r>
          </a:p>
          <a:p>
            <a:pPr marL="742950" lvl="2" indent="-285750">
              <a:lnSpc>
                <a:spcPct val="80000"/>
              </a:lnSpc>
              <a:spcBef>
                <a:spcPts val="1200"/>
              </a:spcBef>
              <a:buFont typeface="Courier New" panose="02070309020205020404" pitchFamily="49" charset="0"/>
              <a:buChar char="o"/>
              <a:defRPr/>
            </a:pPr>
            <a:r>
              <a:rPr lang="en-AU" dirty="0" smtClean="0">
                <a:solidFill>
                  <a:prstClr val="black"/>
                </a:solidFill>
              </a:rPr>
              <a:t>Outlines possible approaches</a:t>
            </a:r>
          </a:p>
          <a:p>
            <a:pPr marL="742950" lvl="2" indent="-285750">
              <a:lnSpc>
                <a:spcPct val="80000"/>
              </a:lnSpc>
              <a:spcBef>
                <a:spcPts val="1200"/>
              </a:spcBef>
              <a:buFont typeface="Courier New" panose="02070309020205020404" pitchFamily="49" charset="0"/>
              <a:buChar char="o"/>
              <a:defRPr/>
            </a:pPr>
            <a:r>
              <a:rPr lang="en-AU" dirty="0" smtClean="0">
                <a:solidFill>
                  <a:prstClr val="black"/>
                </a:solidFill>
              </a:rPr>
              <a:t>Welcomes alternative proposals</a:t>
            </a:r>
          </a:p>
          <a:p>
            <a:pPr marL="285750" lvl="1" indent="-28575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AU" dirty="0" smtClean="0">
                <a:solidFill>
                  <a:prstClr val="black"/>
                </a:solidFill>
              </a:rPr>
              <a:t>Considers short, medium and longer term changes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356263" y="1420154"/>
            <a:ext cx="7204364" cy="197814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342368" y="3693960"/>
            <a:ext cx="7204364" cy="241950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04826" y="3924985"/>
            <a:ext cx="6288579" cy="195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lnSpc>
                <a:spcPct val="80000"/>
              </a:lnSpc>
              <a:spcBef>
                <a:spcPts val="1200"/>
              </a:spcBef>
              <a:defRPr/>
            </a:pPr>
            <a:r>
              <a:rPr lang="en-AU" sz="2400" b="1" dirty="0" smtClean="0">
                <a:solidFill>
                  <a:schemeClr val="accent6">
                    <a:lumMod val="50000"/>
                  </a:schemeClr>
                </a:solidFill>
              </a:rPr>
              <a:t>Three questions for all to consider</a:t>
            </a:r>
            <a:endParaRPr lang="en-AU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357188" lvl="1" indent="-357188">
              <a:lnSpc>
                <a:spcPct val="80000"/>
              </a:lnSpc>
              <a:spcBef>
                <a:spcPts val="1200"/>
              </a:spcBef>
              <a:buFont typeface="Wingdings" panose="05000000000000000000" pitchFamily="2" charset="2"/>
              <a:buChar char="v"/>
              <a:defRPr/>
            </a:pPr>
            <a:r>
              <a:rPr lang="en-AU" sz="2200" dirty="0" smtClean="0">
                <a:solidFill>
                  <a:prstClr val="black"/>
                </a:solidFill>
              </a:rPr>
              <a:t>Is the AQF fit for purpose?</a:t>
            </a:r>
          </a:p>
          <a:p>
            <a:pPr marL="357188" lvl="1" indent="-357188">
              <a:lnSpc>
                <a:spcPct val="80000"/>
              </a:lnSpc>
              <a:spcBef>
                <a:spcPts val="1200"/>
              </a:spcBef>
              <a:buFont typeface="Wingdings" panose="05000000000000000000" pitchFamily="2" charset="2"/>
              <a:buChar char="v"/>
              <a:defRPr/>
            </a:pPr>
            <a:r>
              <a:rPr lang="en-AU" sz="2200" dirty="0" smtClean="0">
                <a:solidFill>
                  <a:prstClr val="black"/>
                </a:solidFill>
              </a:rPr>
              <a:t>What reforms should be made with what priority?</a:t>
            </a:r>
          </a:p>
          <a:p>
            <a:pPr marL="357188" lvl="1" indent="-357188">
              <a:lnSpc>
                <a:spcPct val="80000"/>
              </a:lnSpc>
              <a:spcBef>
                <a:spcPts val="1200"/>
              </a:spcBef>
              <a:buFont typeface="Wingdings" panose="05000000000000000000" pitchFamily="2" charset="2"/>
              <a:buChar char="v"/>
              <a:defRPr/>
            </a:pPr>
            <a:r>
              <a:rPr lang="en-AU" sz="2200" dirty="0" smtClean="0">
                <a:solidFill>
                  <a:prstClr val="black"/>
                </a:solidFill>
              </a:rPr>
              <a:t>What implementation issues arise from any     proposed approaches?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35335" y="1574337"/>
            <a:ext cx="2995991" cy="430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lnSpc>
                <a:spcPct val="80000"/>
              </a:lnSpc>
              <a:spcBef>
                <a:spcPts val="1200"/>
              </a:spcBef>
              <a:defRPr/>
            </a:pPr>
            <a:r>
              <a:rPr lang="en-AU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/>
              </a:rPr>
              <a:t>AQF Evolution</a:t>
            </a:r>
            <a:endParaRPr lang="en-AU" sz="2200" b="1" dirty="0">
              <a:solidFill>
                <a:schemeClr val="accent1">
                  <a:lumMod val="75000"/>
                </a:schemeClr>
              </a:solidFill>
              <a:latin typeface="Calibri" panose="020F0502020204030204"/>
            </a:endParaRPr>
          </a:p>
          <a:p>
            <a:pPr marL="285750" lvl="1" indent="-28575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AU" dirty="0" smtClean="0">
                <a:solidFill>
                  <a:prstClr val="black"/>
                </a:solidFill>
              </a:rPr>
              <a:t>Originally a loose framework first released in 1995</a:t>
            </a:r>
          </a:p>
          <a:p>
            <a:pPr marL="285750" lvl="1" indent="-28575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AU" dirty="0" smtClean="0">
                <a:solidFill>
                  <a:prstClr val="black"/>
                </a:solidFill>
              </a:rPr>
              <a:t>Covered qualifications in VET, higher education and senior </a:t>
            </a:r>
            <a:r>
              <a:rPr lang="en-AU" dirty="0">
                <a:solidFill>
                  <a:prstClr val="black"/>
                </a:solidFill>
              </a:rPr>
              <a:t>s</a:t>
            </a:r>
            <a:r>
              <a:rPr lang="en-AU" dirty="0" smtClean="0">
                <a:solidFill>
                  <a:prstClr val="black"/>
                </a:solidFill>
              </a:rPr>
              <a:t>econdary </a:t>
            </a:r>
            <a:r>
              <a:rPr lang="en-AU" dirty="0">
                <a:solidFill>
                  <a:prstClr val="black"/>
                </a:solidFill>
              </a:rPr>
              <a:t>s</a:t>
            </a:r>
            <a:r>
              <a:rPr lang="en-AU" dirty="0" smtClean="0">
                <a:solidFill>
                  <a:prstClr val="black"/>
                </a:solidFill>
              </a:rPr>
              <a:t>chool</a:t>
            </a:r>
          </a:p>
          <a:p>
            <a:pPr marL="285750" lvl="1" indent="-28575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black"/>
                </a:solidFill>
              </a:rPr>
              <a:t>L</a:t>
            </a:r>
            <a:r>
              <a:rPr lang="en-AU" dirty="0" smtClean="0">
                <a:solidFill>
                  <a:prstClr val="black"/>
                </a:solidFill>
              </a:rPr>
              <a:t>ast revised in 2011</a:t>
            </a:r>
          </a:p>
          <a:p>
            <a:pPr marL="285750" lvl="1" indent="-28575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AU" dirty="0" smtClean="0">
                <a:solidFill>
                  <a:prstClr val="black"/>
                </a:solidFill>
              </a:rPr>
              <a:t>2019 Review needs to accommodate changes in the level </a:t>
            </a:r>
            <a:r>
              <a:rPr lang="en-AU" dirty="0" smtClean="0"/>
              <a:t>and nature of demand for knowledge and skills and changes in the landscape of senior secondary and tertiary education.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00690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5"/>
          <p:cNvSpPr>
            <a:spLocks noGrp="1"/>
          </p:cNvSpPr>
          <p:nvPr>
            <p:ph type="title"/>
          </p:nvPr>
        </p:nvSpPr>
        <p:spPr>
          <a:xfrm>
            <a:off x="838200" y="278039"/>
            <a:ext cx="10515600" cy="856847"/>
          </a:xfrm>
          <a:solidFill>
            <a:schemeClr val="accent1">
              <a:lumMod val="75000"/>
            </a:schemeClr>
          </a:solidFill>
        </p:spPr>
        <p:txBody>
          <a:bodyPr vert="horz" lIns="270000" tIns="0" rIns="180000" bIns="0" rtlCol="0" anchor="ctr">
            <a:normAutofit/>
          </a:bodyPr>
          <a:lstStyle/>
          <a:p>
            <a:r>
              <a:rPr lang="en-AU" sz="2800" b="1" dirty="0" smtClean="0">
                <a:solidFill>
                  <a:schemeClr val="bg1"/>
                </a:solidFill>
              </a:rPr>
              <a:t>Today’s discussion: Five Areas for Possible Change</a:t>
            </a:r>
            <a:endParaRPr lang="en-AU" sz="2800" b="1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9363" y="74090"/>
            <a:ext cx="1164437" cy="1060796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838200" y="1425922"/>
            <a:ext cx="3093125" cy="512439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75701" y="1534581"/>
            <a:ext cx="3119830" cy="442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>
              <a:lnSpc>
                <a:spcPct val="80000"/>
              </a:lnSpc>
              <a:spcBef>
                <a:spcPts val="1200"/>
              </a:spcBef>
              <a:defRPr/>
            </a:pPr>
            <a:endParaRPr lang="en-AU" sz="2400" b="1" dirty="0" smtClean="0">
              <a:solidFill>
                <a:schemeClr val="accent1">
                  <a:lumMod val="75000"/>
                </a:schemeClr>
              </a:solidFill>
              <a:latin typeface="Calibri" panose="020F0502020204030204"/>
            </a:endParaRPr>
          </a:p>
          <a:p>
            <a:pPr marL="0" lvl="1" algn="ctr">
              <a:lnSpc>
                <a:spcPct val="80000"/>
              </a:lnSpc>
              <a:spcBef>
                <a:spcPts val="1200"/>
              </a:spcBef>
              <a:defRPr/>
            </a:pPr>
            <a:r>
              <a:rPr lang="en-AU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/>
              </a:rPr>
              <a:t>Session Plan</a:t>
            </a:r>
          </a:p>
          <a:p>
            <a:pPr marL="0" lvl="1" algn="ctr">
              <a:lnSpc>
                <a:spcPct val="80000"/>
              </a:lnSpc>
              <a:spcBef>
                <a:spcPts val="1200"/>
              </a:spcBef>
              <a:defRPr/>
            </a:pPr>
            <a:endParaRPr lang="en-AU" sz="2400" b="1" dirty="0" smtClean="0">
              <a:solidFill>
                <a:schemeClr val="accent1">
                  <a:lumMod val="75000"/>
                </a:schemeClr>
              </a:solidFill>
              <a:latin typeface="Calibri" panose="020F0502020204030204"/>
            </a:endParaRPr>
          </a:p>
          <a:p>
            <a:pPr marL="360363" lvl="2" indent="-285750">
              <a:lnSpc>
                <a:spcPct val="80000"/>
              </a:lnSpc>
              <a:spcBef>
                <a:spcPts val="1200"/>
              </a:spcBef>
              <a:buFont typeface="Courier New" panose="02070309020205020404" pitchFamily="49" charset="0"/>
              <a:buChar char="o"/>
              <a:defRPr/>
            </a:pPr>
            <a:r>
              <a:rPr lang="en-AU" dirty="0">
                <a:solidFill>
                  <a:prstClr val="black"/>
                </a:solidFill>
              </a:rPr>
              <a:t>Introduction</a:t>
            </a:r>
          </a:p>
          <a:p>
            <a:pPr marL="360363" lvl="2" indent="-285750">
              <a:lnSpc>
                <a:spcPct val="80000"/>
              </a:lnSpc>
              <a:spcBef>
                <a:spcPts val="1200"/>
              </a:spcBef>
              <a:buFont typeface="Courier New" panose="02070309020205020404" pitchFamily="49" charset="0"/>
              <a:buChar char="o"/>
              <a:defRPr/>
            </a:pPr>
            <a:r>
              <a:rPr lang="en-AU" dirty="0" smtClean="0">
                <a:solidFill>
                  <a:prstClr val="black"/>
                </a:solidFill>
              </a:rPr>
              <a:t>Five </a:t>
            </a:r>
            <a:r>
              <a:rPr lang="en-AU" dirty="0">
                <a:solidFill>
                  <a:prstClr val="black"/>
                </a:solidFill>
              </a:rPr>
              <a:t>key </a:t>
            </a:r>
            <a:r>
              <a:rPr lang="en-AU" dirty="0" smtClean="0"/>
              <a:t>focus areas </a:t>
            </a:r>
            <a:endParaRPr lang="en-AU" dirty="0"/>
          </a:p>
          <a:p>
            <a:pPr marL="360363" lvl="2" indent="-285750">
              <a:lnSpc>
                <a:spcPct val="80000"/>
              </a:lnSpc>
              <a:spcBef>
                <a:spcPts val="1200"/>
              </a:spcBef>
              <a:buFont typeface="Courier New" panose="02070309020205020404" pitchFamily="49" charset="0"/>
              <a:buChar char="o"/>
              <a:defRPr/>
            </a:pPr>
            <a:r>
              <a:rPr lang="en-AU" dirty="0" smtClean="0">
                <a:solidFill>
                  <a:prstClr val="black"/>
                </a:solidFill>
              </a:rPr>
              <a:t>presentations on each area, followed by questions (</a:t>
            </a:r>
            <a:r>
              <a:rPr lang="en-AU" i="1" dirty="0" smtClean="0">
                <a:solidFill>
                  <a:prstClr val="black"/>
                </a:solidFill>
              </a:rPr>
              <a:t>please keep relevant to the proposal being discussed</a:t>
            </a:r>
            <a:r>
              <a:rPr lang="en-AU" dirty="0" smtClean="0">
                <a:solidFill>
                  <a:prstClr val="black"/>
                </a:solidFill>
              </a:rPr>
              <a:t>) </a:t>
            </a:r>
          </a:p>
          <a:p>
            <a:pPr marL="285750" lvl="1" indent="-285750">
              <a:lnSpc>
                <a:spcPct val="80000"/>
              </a:lnSpc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AU" b="1" dirty="0" smtClean="0">
                <a:solidFill>
                  <a:prstClr val="black"/>
                </a:solidFill>
              </a:rPr>
              <a:t>If time:</a:t>
            </a:r>
          </a:p>
          <a:p>
            <a:pPr marL="360363" lvl="2" indent="-285750">
              <a:lnSpc>
                <a:spcPct val="80000"/>
              </a:lnSpc>
              <a:spcBef>
                <a:spcPts val="1200"/>
              </a:spcBef>
              <a:buFont typeface="Courier New" panose="02070309020205020404" pitchFamily="49" charset="0"/>
              <a:buChar char="o"/>
              <a:defRPr/>
            </a:pPr>
            <a:r>
              <a:rPr lang="en-AU" dirty="0" smtClean="0">
                <a:solidFill>
                  <a:prstClr val="black"/>
                </a:solidFill>
              </a:rPr>
              <a:t>Open discussion, alternative ideas welcome </a:t>
            </a:r>
          </a:p>
          <a:p>
            <a:pPr marL="0" lvl="1">
              <a:lnSpc>
                <a:spcPct val="80000"/>
              </a:lnSpc>
              <a:spcBef>
                <a:spcPts val="1200"/>
              </a:spcBef>
              <a:defRPr/>
            </a:pPr>
            <a:endParaRPr lang="en-AU" dirty="0">
              <a:solidFill>
                <a:prstClr val="black"/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890655" y="1825625"/>
            <a:ext cx="6719255" cy="44089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AU" dirty="0" smtClean="0"/>
              <a:t>1 – Shorter Form Credentials</a:t>
            </a:r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2 – Enterprise and Social Skills</a:t>
            </a:r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3 – The AQF Taxonomy and Levels</a:t>
            </a:r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4 – Senior Secondary School Certificate</a:t>
            </a:r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dirty="0"/>
              <a:t>5 </a:t>
            </a:r>
            <a:r>
              <a:rPr lang="en-AU" dirty="0" smtClean="0"/>
              <a:t>– Volume of Learning &amp; Credit Points</a:t>
            </a:r>
            <a:endParaRPr lang="en-AU" dirty="0"/>
          </a:p>
        </p:txBody>
      </p:sp>
      <p:sp>
        <p:nvSpPr>
          <p:cNvPr id="9" name="Rounded Rectangle 8"/>
          <p:cNvSpPr/>
          <p:nvPr/>
        </p:nvSpPr>
        <p:spPr>
          <a:xfrm>
            <a:off x="4187438" y="1422747"/>
            <a:ext cx="7166361" cy="512439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5362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5"/>
          <p:cNvSpPr>
            <a:spLocks noGrp="1"/>
          </p:cNvSpPr>
          <p:nvPr>
            <p:ph type="title"/>
          </p:nvPr>
        </p:nvSpPr>
        <p:spPr>
          <a:xfrm>
            <a:off x="674914" y="278039"/>
            <a:ext cx="10918372" cy="856847"/>
          </a:xfrm>
          <a:solidFill>
            <a:schemeClr val="accent1">
              <a:lumMod val="75000"/>
            </a:schemeClr>
          </a:solidFill>
        </p:spPr>
        <p:txBody>
          <a:bodyPr vert="horz" lIns="270000" tIns="0" rIns="180000" bIns="0" rtlCol="0" anchor="ctr">
            <a:normAutofit/>
          </a:bodyPr>
          <a:lstStyle/>
          <a:p>
            <a:r>
              <a:rPr lang="en-AU" sz="2800" b="1" dirty="0" smtClean="0">
                <a:solidFill>
                  <a:schemeClr val="bg1"/>
                </a:solidFill>
              </a:rPr>
              <a:t>1 – Include shorter form credentials?</a:t>
            </a:r>
            <a:endParaRPr lang="en-AU" sz="2800" b="1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8849" y="74090"/>
            <a:ext cx="1164437" cy="1060796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891397" y="1425921"/>
            <a:ext cx="2918604" cy="434311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37724" y="1717987"/>
            <a:ext cx="2875910" cy="44812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lnSpc>
                <a:spcPct val="80000"/>
              </a:lnSpc>
              <a:spcBef>
                <a:spcPts val="1200"/>
              </a:spcBef>
              <a:defRPr/>
            </a:pPr>
            <a:r>
              <a:rPr lang="en-AU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/>
              </a:rPr>
              <a:t>What are Shorter Form Credentials?</a:t>
            </a:r>
            <a:endParaRPr lang="en-AU" sz="2400" b="1" dirty="0">
              <a:solidFill>
                <a:schemeClr val="accent1">
                  <a:lumMod val="75000"/>
                </a:schemeClr>
              </a:solidFill>
              <a:latin typeface="Calibri" panose="020F0502020204030204"/>
            </a:endParaRPr>
          </a:p>
          <a:p>
            <a:endParaRPr lang="en-A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 smtClean="0"/>
              <a:t>Skill sets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 smtClean="0"/>
              <a:t>Short courses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 smtClean="0"/>
              <a:t>Incomplete qualifications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 smtClean="0"/>
              <a:t>Enabling courses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 smtClean="0"/>
              <a:t>Foundation courses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 smtClean="0"/>
              <a:t>MOOCs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 smtClean="0"/>
              <a:t>Microcredentials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 smtClean="0"/>
              <a:t>Professional and vendor courses</a:t>
            </a:r>
          </a:p>
          <a:p>
            <a:endParaRPr lang="en-AU" dirty="0" smtClean="0"/>
          </a:p>
          <a:p>
            <a:pPr marL="0" lvl="1">
              <a:lnSpc>
                <a:spcPct val="80000"/>
              </a:lnSpc>
              <a:spcBef>
                <a:spcPts val="1200"/>
              </a:spcBef>
              <a:defRPr/>
            </a:pPr>
            <a:endParaRPr lang="en-AU" dirty="0" smtClean="0">
              <a:solidFill>
                <a:prstClr val="black"/>
              </a:solidFill>
            </a:endParaRPr>
          </a:p>
          <a:p>
            <a:pPr marL="0" lvl="1">
              <a:lnSpc>
                <a:spcPct val="80000"/>
              </a:lnSpc>
              <a:spcBef>
                <a:spcPts val="1200"/>
              </a:spcBef>
              <a:defRPr/>
            </a:pPr>
            <a:endParaRPr lang="en-AU" dirty="0">
              <a:solidFill>
                <a:prstClr val="black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129548" y="1405467"/>
            <a:ext cx="7224252" cy="43108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82473" y="1686537"/>
            <a:ext cx="6579171" cy="374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lnSpc>
                <a:spcPct val="80000"/>
              </a:lnSpc>
              <a:spcBef>
                <a:spcPts val="1200"/>
              </a:spcBef>
              <a:defRPr/>
            </a:pP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Possible approaches</a:t>
            </a:r>
          </a:p>
          <a:p>
            <a:pPr marL="285750" lvl="1" indent="-28575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Include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shorter form credentials in the AQF. </a:t>
            </a:r>
          </a:p>
          <a:p>
            <a:pPr marL="285750" lvl="1" indent="-28575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Criteria for inclusion:</a:t>
            </a:r>
          </a:p>
          <a:p>
            <a:pPr marL="742950" lvl="2" indent="-285750">
              <a:lnSpc>
                <a:spcPct val="80000"/>
              </a:lnSpc>
              <a:spcBef>
                <a:spcPts val="1200"/>
              </a:spcBef>
              <a:buFont typeface="Courier New" panose="02070309020205020404" pitchFamily="49" charset="0"/>
              <a:buChar char="o"/>
              <a:defRPr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Quality assured, accredited, AQF learning outcomes, assign to AQF level, clear AQF pathway, not duplicative, meet industry/professional/community need.</a:t>
            </a:r>
          </a:p>
          <a:p>
            <a:pPr marL="285750" lvl="1" indent="-28575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Align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shorter form credential types to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a number of AQF levels. 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  <a:p>
            <a:pPr marL="285750" lvl="1" indent="-28575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Group shorter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form credentials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and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create them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as credential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types in the AQF.</a:t>
            </a:r>
          </a:p>
          <a:p>
            <a:pPr marL="285750" lvl="1" indent="-28575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To help to aggregate shorter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form credentials into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full qualifications, create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a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credential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type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defined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by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link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to a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qualification type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20681" y="5869247"/>
            <a:ext cx="10826838" cy="81008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2000" b="1" dirty="0" smtClean="0">
                <a:solidFill>
                  <a:schemeClr val="accent6">
                    <a:lumMod val="50000"/>
                  </a:schemeClr>
                </a:solidFill>
              </a:rPr>
              <a:t>As is the case in Ireland and Scotland, it may be that a single style of shorter form credential could be assigned to a number of levels (perhaps similar to how we currently distinguish four certificates).</a:t>
            </a:r>
            <a:endParaRPr lang="en-AU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0649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5"/>
          <p:cNvSpPr>
            <a:spLocks noGrp="1"/>
          </p:cNvSpPr>
          <p:nvPr>
            <p:ph type="title"/>
          </p:nvPr>
        </p:nvSpPr>
        <p:spPr>
          <a:xfrm>
            <a:off x="674914" y="278039"/>
            <a:ext cx="10918372" cy="856847"/>
          </a:xfrm>
          <a:solidFill>
            <a:schemeClr val="accent1">
              <a:lumMod val="75000"/>
            </a:schemeClr>
          </a:solidFill>
        </p:spPr>
        <p:txBody>
          <a:bodyPr vert="horz" lIns="270000" tIns="0" rIns="180000" bIns="0" rtlCol="0" anchor="ctr">
            <a:normAutofit/>
          </a:bodyPr>
          <a:lstStyle/>
          <a:p>
            <a:r>
              <a:rPr lang="en-AU" sz="2800" b="1" dirty="0" smtClean="0">
                <a:solidFill>
                  <a:schemeClr val="bg1"/>
                </a:solidFill>
              </a:rPr>
              <a:t>1 (cont.) – Include shorter form credentials?</a:t>
            </a:r>
            <a:endParaRPr lang="en-AU" sz="2800" b="1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8849" y="74090"/>
            <a:ext cx="1164437" cy="1060796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9930329"/>
              </p:ext>
            </p:extLst>
          </p:nvPr>
        </p:nvGraphicFramePr>
        <p:xfrm>
          <a:off x="674914" y="2401702"/>
          <a:ext cx="7245927" cy="38907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4609">
                  <a:extLst>
                    <a:ext uri="{9D8B030D-6E8A-4147-A177-3AD203B41FA5}">
                      <a16:colId xmlns:a16="http://schemas.microsoft.com/office/drawing/2014/main" val="582096367"/>
                    </a:ext>
                  </a:extLst>
                </a:gridCol>
                <a:gridCol w="1343494">
                  <a:extLst>
                    <a:ext uri="{9D8B030D-6E8A-4147-A177-3AD203B41FA5}">
                      <a16:colId xmlns:a16="http://schemas.microsoft.com/office/drawing/2014/main" val="2430541630"/>
                    </a:ext>
                  </a:extLst>
                </a:gridCol>
                <a:gridCol w="1466432">
                  <a:extLst>
                    <a:ext uri="{9D8B030D-6E8A-4147-A177-3AD203B41FA5}">
                      <a16:colId xmlns:a16="http://schemas.microsoft.com/office/drawing/2014/main" val="343773849"/>
                    </a:ext>
                  </a:extLst>
                </a:gridCol>
                <a:gridCol w="1902934">
                  <a:extLst>
                    <a:ext uri="{9D8B030D-6E8A-4147-A177-3AD203B41FA5}">
                      <a16:colId xmlns:a16="http://schemas.microsoft.com/office/drawing/2014/main" val="1273901860"/>
                    </a:ext>
                  </a:extLst>
                </a:gridCol>
                <a:gridCol w="1778458">
                  <a:extLst>
                    <a:ext uri="{9D8B030D-6E8A-4147-A177-3AD203B41FA5}">
                      <a16:colId xmlns:a16="http://schemas.microsoft.com/office/drawing/2014/main" val="350092915"/>
                    </a:ext>
                  </a:extLst>
                </a:gridCol>
              </a:tblGrid>
              <a:tr h="3821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</a:rPr>
                        <a:t>Level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</a:rPr>
                        <a:t>Full Course             </a:t>
                      </a:r>
                      <a:r>
                        <a:rPr lang="en-AU" sz="1100" dirty="0" smtClean="0">
                          <a:effectLst/>
                        </a:rPr>
                        <a:t>                </a:t>
                      </a:r>
                      <a:r>
                        <a:rPr lang="en-AU" sz="1100" dirty="0">
                          <a:effectLst/>
                        </a:rPr>
                        <a:t>(the </a:t>
                      </a:r>
                      <a:r>
                        <a:rPr lang="en-AU" sz="1100" dirty="0" smtClean="0">
                          <a:effectLst/>
                        </a:rPr>
                        <a:t>current </a:t>
                      </a:r>
                      <a:r>
                        <a:rPr lang="en-AU" sz="1100" dirty="0">
                          <a:effectLst/>
                        </a:rPr>
                        <a:t>AQF)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</a:rPr>
                        <a:t>Minor </a:t>
                      </a:r>
                      <a:r>
                        <a:rPr lang="en-AU" sz="1100" dirty="0" smtClean="0">
                          <a:effectLst/>
                        </a:rPr>
                        <a:t>Course*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</a:rPr>
                        <a:t>Skill Set*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</a:rPr>
                        <a:t>Supplementary*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54832162"/>
                  </a:ext>
                </a:extLst>
              </a:tr>
              <a:tr h="3473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</a:rPr>
                        <a:t>10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Doctorate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Minor course at </a:t>
                      </a:r>
                      <a:r>
                        <a:rPr lang="en-AU" sz="1000" dirty="0" smtClean="0">
                          <a:effectLst/>
                        </a:rPr>
                        <a:t>AQF </a:t>
                      </a:r>
                      <a:r>
                        <a:rPr lang="en-AU" sz="1000" dirty="0">
                          <a:effectLst/>
                        </a:rPr>
                        <a:t>level 10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 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 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984012521"/>
                  </a:ext>
                </a:extLst>
              </a:tr>
              <a:tr h="3473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</a:rPr>
                        <a:t>9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Masters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Minor course </a:t>
                      </a:r>
                      <a:r>
                        <a:rPr lang="en-AU" sz="1000" dirty="0" smtClean="0">
                          <a:effectLst/>
                        </a:rPr>
                        <a:t>at </a:t>
                      </a:r>
                      <a:r>
                        <a:rPr lang="en-AU" sz="1000" dirty="0">
                          <a:effectLst/>
                        </a:rPr>
                        <a:t>AQF level 9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Skill Set in (subject) at AQF level 9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Supplementary course </a:t>
                      </a:r>
                      <a:r>
                        <a:rPr lang="en-AU" sz="1000" dirty="0" smtClean="0">
                          <a:effectLst/>
                        </a:rPr>
                        <a:t>AQF </a:t>
                      </a:r>
                      <a:r>
                        <a:rPr lang="en-AU" sz="1000" dirty="0">
                          <a:effectLst/>
                        </a:rPr>
                        <a:t>level 9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022635382"/>
                  </a:ext>
                </a:extLst>
              </a:tr>
              <a:tr h="2859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</a:rPr>
                        <a:t>8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Honours, Grad Cert., Grad Dip.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Minor course </a:t>
                      </a:r>
                      <a:r>
                        <a:rPr lang="en-AU" sz="1000" dirty="0" smtClean="0">
                          <a:effectLst/>
                        </a:rPr>
                        <a:t>at </a:t>
                      </a:r>
                      <a:r>
                        <a:rPr lang="en-AU" sz="1000" dirty="0">
                          <a:effectLst/>
                        </a:rPr>
                        <a:t>AQF level 8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Skill Set in (subject) at AQF level 8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 smtClean="0">
                          <a:effectLst/>
                        </a:rPr>
                        <a:t>Supplementary course AQF level 8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788246516"/>
                  </a:ext>
                </a:extLst>
              </a:tr>
              <a:tr h="2859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</a:rPr>
                        <a:t>7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Bachelor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Minor course at </a:t>
                      </a:r>
                      <a:r>
                        <a:rPr lang="en-AU" sz="1000" dirty="0" smtClean="0">
                          <a:effectLst/>
                        </a:rPr>
                        <a:t>AQF </a:t>
                      </a:r>
                      <a:r>
                        <a:rPr lang="en-AU" sz="1000" dirty="0">
                          <a:effectLst/>
                        </a:rPr>
                        <a:t>level 7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Skill Set in (subject) at AQF level 7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 smtClean="0">
                          <a:effectLst/>
                        </a:rPr>
                        <a:t>Supplementary course  AQF level 7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101774916"/>
                  </a:ext>
                </a:extLst>
              </a:tr>
              <a:tr h="3473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</a:rPr>
                        <a:t>6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Associate Degree, Advance Diploma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Minor course </a:t>
                      </a:r>
                      <a:r>
                        <a:rPr lang="en-AU" sz="1000" dirty="0" smtClean="0">
                          <a:effectLst/>
                        </a:rPr>
                        <a:t>at </a:t>
                      </a:r>
                      <a:r>
                        <a:rPr lang="en-AU" sz="1000" dirty="0">
                          <a:effectLst/>
                        </a:rPr>
                        <a:t>AQF level 6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Skill Set in (subject) at AQF level 6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 smtClean="0">
                          <a:effectLst/>
                        </a:rPr>
                        <a:t>Supplementary course AQF level 6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942481679"/>
                  </a:ext>
                </a:extLst>
              </a:tr>
              <a:tr h="2859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</a:rPr>
                        <a:t>5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Diploma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Minor course at </a:t>
                      </a:r>
                      <a:r>
                        <a:rPr lang="en-AU" sz="1000" dirty="0" smtClean="0">
                          <a:effectLst/>
                        </a:rPr>
                        <a:t>AQF </a:t>
                      </a:r>
                      <a:r>
                        <a:rPr lang="en-AU" sz="1000" dirty="0">
                          <a:effectLst/>
                        </a:rPr>
                        <a:t>level 5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Skill Set in (subject) at AQF level 5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 smtClean="0">
                          <a:effectLst/>
                        </a:rPr>
                        <a:t>Supplementary course AQF level 5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9241554"/>
                  </a:ext>
                </a:extLst>
              </a:tr>
              <a:tr h="2859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</a:rPr>
                        <a:t>4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Cert IV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Minor course </a:t>
                      </a:r>
                      <a:r>
                        <a:rPr lang="en-AU" sz="1000" dirty="0" smtClean="0">
                          <a:effectLst/>
                        </a:rPr>
                        <a:t>at </a:t>
                      </a:r>
                      <a:r>
                        <a:rPr lang="en-AU" sz="1000" dirty="0">
                          <a:effectLst/>
                        </a:rPr>
                        <a:t>AQF level 4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Skill Set in (subject) at AQF level 4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 smtClean="0">
                          <a:effectLst/>
                        </a:rPr>
                        <a:t>Supplementary course AQF level 4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137993806"/>
                  </a:ext>
                </a:extLst>
              </a:tr>
              <a:tr h="2859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</a:rPr>
                        <a:t>3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Cert III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 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Skill Set in (subject) at AQF level 3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 smtClean="0">
                          <a:effectLst/>
                        </a:rPr>
                        <a:t>Supplementary course AQF level 3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531596685"/>
                  </a:ext>
                </a:extLst>
              </a:tr>
              <a:tr h="2859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</a:rPr>
                        <a:t>2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Cert II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 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Skill Set in (subject) at AQF level 2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 smtClean="0">
                          <a:effectLst/>
                        </a:rPr>
                        <a:t>Supplementary course AQF level 2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584661425"/>
                  </a:ext>
                </a:extLst>
              </a:tr>
              <a:tr h="2859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</a:rPr>
                        <a:t>1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Cert I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 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Skill Set in (subject) at AQF level 1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 smtClean="0">
                          <a:effectLst/>
                        </a:rPr>
                        <a:t>Supplementary course AQF level 1</a:t>
                      </a:r>
                      <a:endParaRPr lang="en-AU" sz="1100" dirty="0">
                        <a:effectLst/>
                        <a:latin typeface="Gill Sans"/>
                        <a:ea typeface="Gill 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300246928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674914" y="1263158"/>
            <a:ext cx="10918372" cy="1255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1" indent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altLang="en-US" dirty="0" smtClean="0">
                <a:solidFill>
                  <a:schemeClr val="accent6">
                    <a:lumMod val="50000"/>
                  </a:schemeClr>
                </a:solidFill>
              </a:rPr>
              <a:t>Incorporating short </a:t>
            </a:r>
            <a:r>
              <a:rPr lang="en-AU" altLang="en-US" dirty="0">
                <a:solidFill>
                  <a:schemeClr val="accent6">
                    <a:lumMod val="50000"/>
                  </a:schemeClr>
                </a:solidFill>
              </a:rPr>
              <a:t>courses into the AQF could simply involve expanding 10 vertical levels horizontally. </a:t>
            </a:r>
            <a:endParaRPr lang="en-AU" altLang="en-US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marR="0" lvl="1" indent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altLang="en-US" dirty="0">
              <a:solidFill>
                <a:schemeClr val="accent6">
                  <a:lumMod val="50000"/>
                </a:schemeClr>
              </a:solidFill>
            </a:endParaRPr>
          </a:p>
          <a:p>
            <a:pPr marL="0" marR="0" lvl="1" indent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altLang="en-US" dirty="0" smtClean="0">
                <a:solidFill>
                  <a:schemeClr val="accent6">
                    <a:lumMod val="50000"/>
                  </a:schemeClr>
                </a:solidFill>
              </a:rPr>
              <a:t>The </a:t>
            </a:r>
            <a:r>
              <a:rPr lang="en-AU" altLang="en-US" dirty="0">
                <a:solidFill>
                  <a:schemeClr val="accent6">
                    <a:lumMod val="50000"/>
                  </a:schemeClr>
                </a:solidFill>
              </a:rPr>
              <a:t>AQF enlarged horizontally to accommodate broad-banded micro-credentials and skill-sets but with no other changes could present as follows: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74914" y="6292474"/>
            <a:ext cx="67649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AU" sz="1400" b="1" i="1" dirty="0">
                <a:latin typeface="Gill Sans"/>
                <a:ea typeface="Gill Sans"/>
              </a:rPr>
              <a:t>* </a:t>
            </a:r>
            <a:r>
              <a:rPr lang="en-AU" sz="1400" i="1" dirty="0">
                <a:latin typeface="Gill Sans"/>
                <a:ea typeface="Gill Sans"/>
              </a:rPr>
              <a:t>These titles are given as </a:t>
            </a:r>
            <a:r>
              <a:rPr lang="en-AU" sz="1400" i="1" dirty="0" smtClean="0">
                <a:latin typeface="Gill Sans"/>
                <a:ea typeface="Gill Sans"/>
              </a:rPr>
              <a:t>examples </a:t>
            </a:r>
            <a:r>
              <a:rPr lang="en-AU" sz="1400" i="1" dirty="0">
                <a:latin typeface="Gill Sans"/>
                <a:ea typeface="Gill Sans"/>
              </a:rPr>
              <a:t>o</a:t>
            </a:r>
            <a:r>
              <a:rPr lang="en-AU" sz="1400" i="1" dirty="0" smtClean="0">
                <a:latin typeface="Gill Sans"/>
                <a:ea typeface="Gill Sans"/>
              </a:rPr>
              <a:t>nly</a:t>
            </a:r>
            <a:r>
              <a:rPr lang="en-AU" dirty="0" smtClean="0">
                <a:latin typeface="Gill Sans"/>
                <a:ea typeface="Gill Sans"/>
              </a:rPr>
              <a:t>. </a:t>
            </a:r>
            <a:endParaRPr lang="en-AU" sz="2000" dirty="0">
              <a:effectLst/>
              <a:latin typeface="Gill Sans"/>
              <a:ea typeface="Gill Sans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8297760" y="2361025"/>
            <a:ext cx="3295525" cy="393144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97651" y="2552750"/>
            <a:ext cx="2862167" cy="3588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lnSpc>
                <a:spcPct val="80000"/>
              </a:lnSpc>
              <a:spcBef>
                <a:spcPts val="1200"/>
              </a:spcBef>
              <a:defRPr/>
            </a:pPr>
            <a:r>
              <a:rPr lang="en-AU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/>
              </a:rPr>
              <a:t>Issues</a:t>
            </a:r>
            <a:endParaRPr lang="en-AU" sz="2200" b="1" dirty="0">
              <a:solidFill>
                <a:schemeClr val="accent1">
                  <a:lumMod val="75000"/>
                </a:schemeClr>
              </a:solidFill>
              <a:latin typeface="Calibri" panose="020F0502020204030204"/>
            </a:endParaRPr>
          </a:p>
          <a:p>
            <a:pPr marL="285750" lvl="1" indent="-28575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AU" dirty="0"/>
              <a:t>Comparability </a:t>
            </a:r>
            <a:r>
              <a:rPr lang="en-AU" dirty="0" smtClean="0"/>
              <a:t>at </a:t>
            </a:r>
            <a:r>
              <a:rPr lang="en-AU" dirty="0"/>
              <a:t>levels</a:t>
            </a:r>
          </a:p>
          <a:p>
            <a:pPr marL="285750" lvl="1" indent="-28575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AU" dirty="0"/>
              <a:t>Comparative value of qualifications</a:t>
            </a:r>
          </a:p>
          <a:p>
            <a:pPr marL="285750" lvl="1" indent="-28575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AU" dirty="0"/>
              <a:t>Complexity of learning</a:t>
            </a:r>
          </a:p>
          <a:p>
            <a:pPr marL="285750" lvl="1" indent="-28575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AU" dirty="0"/>
              <a:t>Volume of learning </a:t>
            </a:r>
          </a:p>
          <a:p>
            <a:pPr marL="285750" lvl="1" indent="-28575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AU" dirty="0"/>
              <a:t>Quality assurance</a:t>
            </a:r>
          </a:p>
          <a:p>
            <a:pPr marL="285750" lvl="1" indent="-28575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AU" dirty="0"/>
              <a:t>Nomenclature</a:t>
            </a:r>
          </a:p>
          <a:p>
            <a:pPr marL="285750" lvl="1" indent="-28575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AU" dirty="0"/>
              <a:t>Aggregated qualifications</a:t>
            </a:r>
          </a:p>
          <a:p>
            <a:pPr marL="285750" lvl="1" indent="-28575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AU" dirty="0"/>
              <a:t>Exit qualifications</a:t>
            </a:r>
          </a:p>
        </p:txBody>
      </p:sp>
    </p:spTree>
    <p:extLst>
      <p:ext uri="{BB962C8B-B14F-4D97-AF65-F5344CB8AC3E}">
        <p14:creationId xmlns:p14="http://schemas.microsoft.com/office/powerpoint/2010/main" val="46986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5"/>
          <p:cNvSpPr>
            <a:spLocks noGrp="1"/>
          </p:cNvSpPr>
          <p:nvPr>
            <p:ph type="title"/>
          </p:nvPr>
        </p:nvSpPr>
        <p:spPr>
          <a:xfrm>
            <a:off x="212831" y="131074"/>
            <a:ext cx="11669486" cy="856847"/>
          </a:xfrm>
          <a:solidFill>
            <a:schemeClr val="accent1">
              <a:lumMod val="75000"/>
            </a:schemeClr>
          </a:solidFill>
        </p:spPr>
        <p:txBody>
          <a:bodyPr vert="horz" lIns="270000" tIns="0" rIns="180000" bIns="0" rtlCol="0" anchor="ctr">
            <a:normAutofit/>
          </a:bodyPr>
          <a:lstStyle/>
          <a:p>
            <a:r>
              <a:rPr lang="en-AU" sz="2800" b="1" dirty="0" smtClean="0">
                <a:solidFill>
                  <a:schemeClr val="bg1"/>
                </a:solidFill>
              </a:rPr>
              <a:t>2 – Enterprise and social skills</a:t>
            </a:r>
            <a:endParaRPr lang="en-AU" sz="2800" b="1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7880" y="-72875"/>
            <a:ext cx="1164437" cy="1060796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258502" y="1120576"/>
            <a:ext cx="2957661" cy="297257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6188" y="1191871"/>
            <a:ext cx="2809975" cy="365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lnSpc>
                <a:spcPct val="80000"/>
              </a:lnSpc>
              <a:spcBef>
                <a:spcPts val="1200"/>
              </a:spcBef>
              <a:defRPr/>
            </a:pPr>
            <a:r>
              <a:rPr lang="en-AU" sz="2200" b="1" dirty="0" smtClean="0">
                <a:solidFill>
                  <a:schemeClr val="accent1">
                    <a:lumMod val="75000"/>
                  </a:schemeClr>
                </a:solidFill>
              </a:rPr>
              <a:t>Are </a:t>
            </a:r>
            <a:r>
              <a:rPr lang="en-AU" sz="2200" b="1" dirty="0">
                <a:solidFill>
                  <a:schemeClr val="accent1">
                    <a:lumMod val="75000"/>
                  </a:schemeClr>
                </a:solidFill>
              </a:rPr>
              <a:t>they....</a:t>
            </a:r>
          </a:p>
          <a:p>
            <a:pPr marL="342900" lvl="1" indent="-342900">
              <a:lnSpc>
                <a:spcPct val="8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n-AU" sz="1900" dirty="0"/>
              <a:t>Personality traits</a:t>
            </a:r>
          </a:p>
          <a:p>
            <a:pPr marL="0" lvl="1">
              <a:lnSpc>
                <a:spcPct val="80000"/>
              </a:lnSpc>
              <a:spcBef>
                <a:spcPts val="600"/>
              </a:spcBef>
              <a:defRPr/>
            </a:pPr>
            <a:r>
              <a:rPr lang="en-AU" sz="2200" b="1" dirty="0">
                <a:solidFill>
                  <a:schemeClr val="accent1">
                    <a:lumMod val="75000"/>
                  </a:schemeClr>
                </a:solidFill>
              </a:rPr>
              <a:t>Can they be….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AU" sz="1900" dirty="0"/>
              <a:t>Taught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AU" sz="1900" dirty="0"/>
              <a:t>Assessed</a:t>
            </a:r>
          </a:p>
          <a:p>
            <a:pPr marL="0" lvl="1">
              <a:spcBef>
                <a:spcPts val="600"/>
              </a:spcBef>
              <a:defRPr/>
            </a:pPr>
            <a:r>
              <a:rPr lang="en-AU" sz="2200" b="1" dirty="0">
                <a:solidFill>
                  <a:schemeClr val="accent1">
                    <a:lumMod val="75000"/>
                  </a:schemeClr>
                </a:solidFill>
              </a:rPr>
              <a:t>Context </a:t>
            </a:r>
            <a:r>
              <a:rPr lang="en-AU" sz="2200" b="1" dirty="0" smtClean="0">
                <a:solidFill>
                  <a:schemeClr val="accent1">
                    <a:lumMod val="75000"/>
                  </a:schemeClr>
                </a:solidFill>
              </a:rPr>
              <a:t>dependent</a:t>
            </a:r>
            <a:r>
              <a:rPr lang="en-AU" sz="2200" b="1" dirty="0">
                <a:solidFill>
                  <a:schemeClr val="accent1">
                    <a:lumMod val="75000"/>
                  </a:schemeClr>
                </a:solidFill>
              </a:rPr>
              <a:t>....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AU" sz="1900" dirty="0" smtClean="0"/>
              <a:t>Discipline</a:t>
            </a:r>
            <a:endParaRPr lang="en-AU" sz="19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AU" sz="1900" dirty="0"/>
              <a:t>Vocational field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AU" sz="1900" dirty="0"/>
              <a:t>Learner </a:t>
            </a:r>
            <a:r>
              <a:rPr lang="en-AU" sz="1900" dirty="0" smtClean="0"/>
              <a:t>cohort</a:t>
            </a:r>
            <a:endParaRPr lang="en-AU" sz="1900" dirty="0"/>
          </a:p>
          <a:p>
            <a:pPr marL="0" lvl="1">
              <a:lnSpc>
                <a:spcPct val="80000"/>
              </a:lnSpc>
              <a:spcBef>
                <a:spcPts val="1200"/>
              </a:spcBef>
              <a:defRPr/>
            </a:pPr>
            <a:endParaRPr lang="en-AU" dirty="0">
              <a:solidFill>
                <a:prstClr val="black"/>
              </a:solidFill>
            </a:endParaRPr>
          </a:p>
          <a:p>
            <a:pPr marL="0" lvl="1">
              <a:lnSpc>
                <a:spcPct val="80000"/>
              </a:lnSpc>
              <a:spcBef>
                <a:spcPts val="1200"/>
              </a:spcBef>
              <a:defRPr/>
            </a:pPr>
            <a:endParaRPr lang="en-AU" dirty="0">
              <a:solidFill>
                <a:prstClr val="black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185" y="1314475"/>
            <a:ext cx="8277132" cy="2778675"/>
          </a:xfrm>
          <a:prstGeom prst="rect">
            <a:avLst/>
          </a:prstGeom>
        </p:spPr>
      </p:pic>
      <p:sp>
        <p:nvSpPr>
          <p:cNvPr id="14" name="Rounded Rectangle 13"/>
          <p:cNvSpPr/>
          <p:nvPr/>
        </p:nvSpPr>
        <p:spPr>
          <a:xfrm>
            <a:off x="258502" y="4225804"/>
            <a:ext cx="2957661" cy="2350842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8502" y="4378569"/>
            <a:ext cx="3105345" cy="2622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lnSpc>
                <a:spcPct val="80000"/>
              </a:lnSpc>
              <a:spcBef>
                <a:spcPts val="1200"/>
              </a:spcBef>
              <a:defRPr/>
            </a:pPr>
            <a:r>
              <a:rPr lang="en-AU" sz="2200" b="1" dirty="0" smtClean="0">
                <a:solidFill>
                  <a:schemeClr val="accent2"/>
                </a:solidFill>
                <a:latin typeface="Calibri" panose="020F0502020204030204"/>
              </a:rPr>
              <a:t>    AQF generic skills</a:t>
            </a:r>
          </a:p>
          <a:p>
            <a:pPr marL="285750" lvl="1" indent="-285750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1" dirty="0" smtClean="0"/>
              <a:t>Fundamental </a:t>
            </a:r>
            <a:r>
              <a:rPr lang="en-US" sz="1600" b="1" dirty="0"/>
              <a:t>skills </a:t>
            </a:r>
            <a:r>
              <a:rPr lang="en-US" sz="1600" dirty="0"/>
              <a:t>(literacy, numeracy</a:t>
            </a:r>
            <a:r>
              <a:rPr lang="en-US" sz="1600" dirty="0" smtClean="0"/>
              <a:t>)</a:t>
            </a:r>
          </a:p>
          <a:p>
            <a:pPr marL="285750" lvl="1" indent="-285750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1" dirty="0" smtClean="0"/>
              <a:t>People </a:t>
            </a:r>
            <a:r>
              <a:rPr lang="en-US" sz="1600" b="1" dirty="0"/>
              <a:t>skills </a:t>
            </a:r>
            <a:r>
              <a:rPr lang="en-US" sz="1600" dirty="0"/>
              <a:t>(working with others, communication</a:t>
            </a:r>
            <a:r>
              <a:rPr lang="en-US" sz="1600" dirty="0" smtClean="0"/>
              <a:t>)</a:t>
            </a:r>
          </a:p>
          <a:p>
            <a:pPr marL="285750" lvl="1" indent="-285750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1" dirty="0" smtClean="0"/>
              <a:t>Thinking </a:t>
            </a:r>
            <a:r>
              <a:rPr lang="en-US" sz="1600" b="1" dirty="0"/>
              <a:t>skills </a:t>
            </a:r>
            <a:r>
              <a:rPr lang="en-US" sz="1600" dirty="0" smtClean="0"/>
              <a:t>(decision </a:t>
            </a:r>
            <a:r>
              <a:rPr lang="en-US" sz="1600" dirty="0"/>
              <a:t>making, problem solving</a:t>
            </a:r>
            <a:r>
              <a:rPr lang="en-US" sz="1600" dirty="0" smtClean="0"/>
              <a:t>)</a:t>
            </a:r>
          </a:p>
          <a:p>
            <a:pPr marL="285750" lvl="1" indent="-285750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1" dirty="0" smtClean="0"/>
              <a:t>Personal </a:t>
            </a:r>
            <a:r>
              <a:rPr lang="en-US" sz="1600" b="1" dirty="0"/>
              <a:t>skills </a:t>
            </a:r>
            <a:r>
              <a:rPr lang="en-US" sz="1600" dirty="0"/>
              <a:t>(self-direction, </a:t>
            </a:r>
            <a:r>
              <a:rPr lang="en-US" sz="1600" dirty="0" smtClean="0"/>
              <a:t> integrity)</a:t>
            </a:r>
          </a:p>
          <a:p>
            <a:pPr marL="0" lvl="1">
              <a:lnSpc>
                <a:spcPct val="80000"/>
              </a:lnSpc>
              <a:spcBef>
                <a:spcPts val="1200"/>
              </a:spcBef>
              <a:defRPr/>
            </a:pPr>
            <a:endParaRPr lang="en-AU" dirty="0">
              <a:solidFill>
                <a:prstClr val="black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752870" y="4093148"/>
            <a:ext cx="8129447" cy="248349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44462" y="4378568"/>
            <a:ext cx="7508631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lnSpc>
                <a:spcPct val="80000"/>
              </a:lnSpc>
              <a:spcBef>
                <a:spcPts val="1200"/>
              </a:spcBef>
              <a:defRPr/>
            </a:pPr>
            <a:r>
              <a:rPr lang="en-US" sz="2200" b="1" dirty="0" smtClean="0">
                <a:solidFill>
                  <a:schemeClr val="accent6">
                    <a:lumMod val="50000"/>
                  </a:schemeClr>
                </a:solidFill>
              </a:rPr>
              <a:t>Possible </a:t>
            </a:r>
            <a:r>
              <a:rPr lang="en-US" sz="2200" b="1" dirty="0">
                <a:solidFill>
                  <a:schemeClr val="accent6">
                    <a:lumMod val="50000"/>
                  </a:schemeClr>
                </a:solidFill>
              </a:rPr>
              <a:t>approaches</a:t>
            </a:r>
          </a:p>
          <a:p>
            <a:pPr marL="285750" lvl="1" indent="-28575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Enterprise and social skills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in AQF qualifications should be able to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be taught with core content, acquired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through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teaching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and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learning, assessed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and reported in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fair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, valid and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reliable ways.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  <a:p>
            <a:pPr marL="285750" lvl="1" indent="-28575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Expand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the list of enterprise and social skills included in the AQF and provide guidance or advice about delivering them through various qualifications (but do not include these skills as a taxonomy).</a:t>
            </a:r>
          </a:p>
        </p:txBody>
      </p:sp>
    </p:spTree>
    <p:extLst>
      <p:ext uri="{BB962C8B-B14F-4D97-AF65-F5344CB8AC3E}">
        <p14:creationId xmlns:p14="http://schemas.microsoft.com/office/powerpoint/2010/main" val="160060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5"/>
          <p:cNvSpPr>
            <a:spLocks noGrp="1"/>
          </p:cNvSpPr>
          <p:nvPr>
            <p:ph type="title"/>
          </p:nvPr>
        </p:nvSpPr>
        <p:spPr>
          <a:xfrm>
            <a:off x="212831" y="131074"/>
            <a:ext cx="11669486" cy="856847"/>
          </a:xfrm>
          <a:solidFill>
            <a:schemeClr val="accent1">
              <a:lumMod val="75000"/>
            </a:schemeClr>
          </a:solidFill>
        </p:spPr>
        <p:txBody>
          <a:bodyPr vert="horz" lIns="270000" tIns="0" rIns="180000" bIns="0" rtlCol="0" anchor="ctr">
            <a:normAutofit/>
          </a:bodyPr>
          <a:lstStyle/>
          <a:p>
            <a:r>
              <a:rPr lang="en-AU" sz="2800" b="1" dirty="0" smtClean="0">
                <a:solidFill>
                  <a:schemeClr val="bg1"/>
                </a:solidFill>
              </a:rPr>
              <a:t>3 – Taxonomies and levels</a:t>
            </a:r>
            <a:endParaRPr lang="en-AU" sz="2800" b="1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7880" y="-72875"/>
            <a:ext cx="1164437" cy="1060796"/>
          </a:xfrm>
          <a:prstGeom prst="rect">
            <a:avLst/>
          </a:prstGeom>
        </p:spPr>
      </p:pic>
      <p:sp>
        <p:nvSpPr>
          <p:cNvPr id="12" name="Rounded Rectangle 11"/>
          <p:cNvSpPr/>
          <p:nvPr/>
        </p:nvSpPr>
        <p:spPr>
          <a:xfrm>
            <a:off x="8118764" y="1647781"/>
            <a:ext cx="3763553" cy="407806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246704" y="1995598"/>
            <a:ext cx="3394311" cy="3705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lnSpc>
                <a:spcPct val="80000"/>
              </a:lnSpc>
              <a:spcBef>
                <a:spcPts val="1200"/>
              </a:spcBef>
              <a:defRPr/>
            </a:pP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</a:rPr>
              <a:t>Possible 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approach</a:t>
            </a:r>
            <a:endParaRPr lang="en-US" sz="28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285750" lvl="1" indent="-285750">
              <a:lnSpc>
                <a:spcPct val="8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Use </a:t>
            </a: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AQF levels only to describe knowledge and skills and their application, and provide a description of each qualification type that is linked to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levels.</a:t>
            </a:r>
            <a:endParaRPr lang="en-US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lvl="1">
              <a:lnSpc>
                <a:spcPct val="80000"/>
              </a:lnSpc>
              <a:spcBef>
                <a:spcPts val="1200"/>
              </a:spcBef>
              <a:defRPr/>
            </a:pP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lvl="1">
              <a:lnSpc>
                <a:spcPct val="80000"/>
              </a:lnSpc>
              <a:spcBef>
                <a:spcPts val="1200"/>
              </a:spcBef>
              <a:defRPr/>
            </a:pP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8412" y="1159856"/>
            <a:ext cx="6992474" cy="328822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212" y="4189962"/>
            <a:ext cx="7196614" cy="2668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9929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curityClassification xmlns="3EE7ACAD-C513-484F-93D4-BF5CE4B5153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PDMS Document" ma:contentTypeID="0x010100266966F133664895A6EE3632470D45F500A75794802E1BE743BE3C35F149D082C4" ma:contentTypeVersion="" ma:contentTypeDescription="PDMS Document Site Content Type" ma:contentTypeScope="" ma:versionID="72b48269453c15ab2bcba55d1f0bd4aa">
  <xsd:schema xmlns:xsd="http://www.w3.org/2001/XMLSchema" xmlns:xs="http://www.w3.org/2001/XMLSchema" xmlns:p="http://schemas.microsoft.com/office/2006/metadata/properties" xmlns:ns2="3EE7ACAD-C513-484F-93D4-BF5CE4B5153D" targetNamespace="http://schemas.microsoft.com/office/2006/metadata/properties" ma:root="true" ma:fieldsID="56f4721407eda288904888f9c2767267" ns2:_="">
    <xsd:import namespace="3EE7ACAD-C513-484F-93D4-BF5CE4B5153D"/>
    <xsd:element name="properties">
      <xsd:complexType>
        <xsd:sequence>
          <xsd:element name="documentManagement">
            <xsd:complexType>
              <xsd:all>
                <xsd:element ref="ns2:SecurityClassifi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E7ACAD-C513-484F-93D4-BF5CE4B5153D" elementFormDefault="qualified">
    <xsd:import namespace="http://schemas.microsoft.com/office/2006/documentManagement/types"/>
    <xsd:import namespace="http://schemas.microsoft.com/office/infopath/2007/PartnerControls"/>
    <xsd:element name="SecurityClassification" ma:index="8" nillable="true" ma:displayName="Security Classification" ma:hidden="true" ma:internalName="SecurityClassificat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444013B-49AC-43F9-9E45-73DC4484ABD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2BE34FC-53A3-4376-9C2D-0754704829D9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3EE7ACAD-C513-484F-93D4-BF5CE4B5153D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F8CAF5F-54D8-4C22-8FF7-D677B4EE26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EE7ACAD-C513-484F-93D4-BF5CE4B5153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2962</TotalTime>
  <Words>1649</Words>
  <Application>Microsoft Office PowerPoint</Application>
  <PresentationFormat>Widescreen</PresentationFormat>
  <Paragraphs>246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Calibri Light</vt:lpstr>
      <vt:lpstr>Courier New</vt:lpstr>
      <vt:lpstr>Gill Sans</vt:lpstr>
      <vt:lpstr>Times New Roman</vt:lpstr>
      <vt:lpstr>Wingdings</vt:lpstr>
      <vt:lpstr>Office Theme</vt:lpstr>
      <vt:lpstr>Review  of the  Australian Qualifications Framework</vt:lpstr>
      <vt:lpstr>Consultation</vt:lpstr>
      <vt:lpstr>Purpose of a Qualifications Framework</vt:lpstr>
      <vt:lpstr>Purpose of the AQF Review</vt:lpstr>
      <vt:lpstr>Today’s discussion: Five Areas for Possible Change</vt:lpstr>
      <vt:lpstr>1 – Include shorter form credentials?</vt:lpstr>
      <vt:lpstr>1 (cont.) – Include shorter form credentials?</vt:lpstr>
      <vt:lpstr>2 – Enterprise and social skills</vt:lpstr>
      <vt:lpstr>3 – Taxonomies and levels</vt:lpstr>
      <vt:lpstr>3 (cont.) – Taxonomies and levels</vt:lpstr>
      <vt:lpstr>4 – Senior Secondary School Certificate (SSCE)</vt:lpstr>
      <vt:lpstr>5 – Volume of learning and Credit Points</vt:lpstr>
      <vt:lpstr>5 (cont.) – Volume of learning and Credit Points</vt:lpstr>
      <vt:lpstr>6 – Other Policies </vt:lpstr>
    </vt:vector>
  </TitlesOfParts>
  <Company>Australian Government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Australian Qualifications Framework (AQF) Review</dc:title>
  <dc:creator>RATLIFF,Vicki</dc:creator>
  <cp:lastModifiedBy>CRAWFORD,Billy</cp:lastModifiedBy>
  <cp:revision>152</cp:revision>
  <cp:lastPrinted>2019-02-04T02:25:00Z</cp:lastPrinted>
  <dcterms:created xsi:type="dcterms:W3CDTF">2018-09-23T23:48:56Z</dcterms:created>
  <dcterms:modified xsi:type="dcterms:W3CDTF">2019-02-04T04:26:12Z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0x010100266966F133664895A6EE3632470D45F500A75794802E1BE743BE3C35F149D082C4</vt:lpwstr>
  </property>
</Properties>
</file>