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2" r:id="rId5"/>
    <p:sldMasterId id="2147483684" r:id="rId6"/>
    <p:sldMasterId id="2147483696" r:id="rId7"/>
    <p:sldMasterId id="2147483709" r:id="rId8"/>
    <p:sldMasterId id="2147483721" r:id="rId9"/>
  </p:sldMasterIdLst>
  <p:notesMasterIdLst>
    <p:notesMasterId r:id="rId22"/>
  </p:notesMasterIdLst>
  <p:sldIdLst>
    <p:sldId id="256" r:id="rId10"/>
    <p:sldId id="277" r:id="rId11"/>
    <p:sldId id="278" r:id="rId12"/>
    <p:sldId id="266" r:id="rId13"/>
    <p:sldId id="267" r:id="rId14"/>
    <p:sldId id="260" r:id="rId15"/>
    <p:sldId id="270" r:id="rId16"/>
    <p:sldId id="271" r:id="rId17"/>
    <p:sldId id="269" r:id="rId18"/>
    <p:sldId id="273" r:id="rId19"/>
    <p:sldId id="272" r:id="rId20"/>
    <p:sldId id="268" r:id="rId21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2683" autoAdjust="0"/>
  </p:normalViewPr>
  <p:slideViewPr>
    <p:cSldViewPr>
      <p:cViewPr varScale="1">
        <p:scale>
          <a:sx n="82" d="100"/>
          <a:sy n="82" d="100"/>
        </p:scale>
        <p:origin x="-1469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07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399D8-DC51-4D7B-9813-6D15079B159D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0542C-9830-4CFC-9E82-28397F345C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1727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0542C-9830-4CFC-9E82-28397F345C35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1507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0542C-9830-4CFC-9E82-28397F345C35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42817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0542C-9830-4CFC-9E82-28397F345C35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42817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0542C-9830-4CFC-9E82-28397F345C35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4281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AU" sz="1200" kern="1200" baseline="0" dirty="0" smtClean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0"/>
            </a:endParaRPr>
          </a:p>
          <a:p>
            <a:pPr eaLnBrk="1" hangingPunct="1"/>
            <a:endParaRPr lang="en-AU" sz="1200" kern="1200" baseline="0" dirty="0" smtClean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0542C-9830-4CFC-9E82-28397F345C35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4957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0542C-9830-4CFC-9E82-28397F345C35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095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baseline="0" dirty="0" smtClean="0"/>
          </a:p>
          <a:p>
            <a:endParaRPr lang="en-AU" baseline="0" dirty="0" smtClean="0"/>
          </a:p>
          <a:p>
            <a:endParaRPr lang="en-AU" dirty="0" smtClean="0"/>
          </a:p>
          <a:p>
            <a:endParaRPr lang="en-A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0542C-9830-4CFC-9E82-28397F345C35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4281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sz="1200" dirty="0" smtClean="0"/>
          </a:p>
          <a:p>
            <a:endParaRPr lang="en-AU" sz="1200" kern="1200" dirty="0" smtClean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0542C-9830-4CFC-9E82-28397F345C35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5919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sz="120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0542C-9830-4CFC-9E82-28397F345C35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77741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sz="1200" kern="1200" dirty="0" smtClean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0542C-9830-4CFC-9E82-28397F345C35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42817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AU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AU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AU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0542C-9830-4CFC-9E82-28397F345C35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42817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AU" sz="1200" kern="1200" dirty="0" smtClean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0542C-9830-4CFC-9E82-28397F345C35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428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79208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467544" y="2348880"/>
            <a:ext cx="8229600" cy="4915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4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520" y="260648"/>
            <a:ext cx="28956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AU" dirty="0" smtClean="0"/>
              <a:t>Insert header</a:t>
            </a:r>
            <a:endParaRPr lang="en-A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251520" y="260648"/>
            <a:ext cx="28956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header</a:t>
            </a:r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79208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467544" y="2348881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4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520" y="260648"/>
            <a:ext cx="28956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AU" dirty="0" smtClean="0"/>
              <a:t>Insert header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583549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251520" y="260648"/>
            <a:ext cx="28956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header</a:t>
            </a:r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64185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87069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74683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78866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73076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2527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852156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02815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26369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08759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6339C-A5ED-41CB-BCBC-EE5459888DF8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5D2F-5AC5-44F9-B948-6F7E097267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97987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79544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85541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51469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01094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8525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74562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288335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21940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33320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31350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6339C-A5ED-41CB-BCBC-EE5459888DF8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5D2F-5AC5-44F9-B948-6F7E097267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97987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795440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855415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5146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01094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852568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745622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288335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219402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333200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313503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79208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467544" y="2348881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4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520" y="260648"/>
            <a:ext cx="28956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Insert header</a:t>
            </a:r>
            <a:endParaRPr lang="en-A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80332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>
                <a:solidFill>
                  <a:prstClr val="black"/>
                </a:solidFill>
              </a:rPr>
              <a:pPr/>
              <a:t>30/01/2014</a:t>
            </a:fld>
            <a:endParaRPr lang="en-A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>
                <a:solidFill>
                  <a:prstClr val="black"/>
                </a:solidFill>
              </a:rPr>
              <a:pPr/>
              <a:t>‹#›</a:t>
            </a:fld>
            <a:endParaRPr lang="en-AU">
              <a:solidFill>
                <a:prstClr val="black"/>
              </a:solidFill>
            </a:endParaRPr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251520" y="260648"/>
            <a:ext cx="28956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A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Insert header</a:t>
            </a:r>
            <a:endParaRPr lang="en-A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37731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>
                <a:solidFill>
                  <a:prstClr val="black"/>
                </a:solidFill>
              </a:rPr>
              <a:pPr/>
              <a:t>30/01/2014</a:t>
            </a:fld>
            <a:endParaRPr lang="en-A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>
                <a:solidFill>
                  <a:prstClr val="black"/>
                </a:solidFill>
              </a:rPr>
              <a:pPr/>
              <a:t>‹#›</a:t>
            </a:fld>
            <a:endParaRPr lang="en-A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450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>
                <a:solidFill>
                  <a:prstClr val="black"/>
                </a:solidFill>
              </a:rPr>
              <a:pPr/>
              <a:t>30/01/2014</a:t>
            </a:fld>
            <a:endParaRPr lang="en-AU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>
                <a:solidFill>
                  <a:prstClr val="black"/>
                </a:solidFill>
              </a:rPr>
              <a:pPr/>
              <a:t>‹#›</a:t>
            </a:fld>
            <a:endParaRPr lang="en-A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63056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>
                <a:solidFill>
                  <a:prstClr val="black"/>
                </a:solidFill>
              </a:rPr>
              <a:pPr/>
              <a:t>30/01/2014</a:t>
            </a:fld>
            <a:endParaRPr lang="en-AU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>
                <a:solidFill>
                  <a:prstClr val="black"/>
                </a:solidFill>
              </a:rPr>
              <a:pPr/>
              <a:t>‹#›</a:t>
            </a:fld>
            <a:endParaRPr lang="en-A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84739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>
                <a:solidFill>
                  <a:prstClr val="black"/>
                </a:solidFill>
              </a:rPr>
              <a:pPr/>
              <a:t>30/01/2014</a:t>
            </a:fld>
            <a:endParaRPr lang="en-AU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>
                <a:solidFill>
                  <a:prstClr val="black"/>
                </a:solidFill>
              </a:rPr>
              <a:pPr/>
              <a:t>‹#›</a:t>
            </a:fld>
            <a:endParaRPr lang="en-A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55233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>
                <a:solidFill>
                  <a:prstClr val="black"/>
                </a:solidFill>
              </a:rPr>
              <a:pPr/>
              <a:t>30/01/2014</a:t>
            </a:fld>
            <a:endParaRPr lang="en-AU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>
                <a:solidFill>
                  <a:prstClr val="black"/>
                </a:solidFill>
              </a:rPr>
              <a:pPr/>
              <a:t>‹#›</a:t>
            </a:fld>
            <a:endParaRPr lang="en-A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17197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>
                <a:solidFill>
                  <a:prstClr val="black"/>
                </a:solidFill>
              </a:rPr>
              <a:pPr/>
              <a:t>30/01/2014</a:t>
            </a:fld>
            <a:endParaRPr lang="en-AU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>
                <a:solidFill>
                  <a:prstClr val="black"/>
                </a:solidFill>
              </a:rPr>
              <a:pPr/>
              <a:t>‹#›</a:t>
            </a:fld>
            <a:endParaRPr lang="en-A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87168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>
                <a:solidFill>
                  <a:prstClr val="black"/>
                </a:solidFill>
              </a:rPr>
              <a:pPr/>
              <a:t>30/01/2014</a:t>
            </a:fld>
            <a:endParaRPr lang="en-AU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>
                <a:solidFill>
                  <a:prstClr val="black"/>
                </a:solidFill>
              </a:rPr>
              <a:pPr/>
              <a:t>‹#›</a:t>
            </a:fld>
            <a:endParaRPr lang="en-A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95123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>
                <a:solidFill>
                  <a:prstClr val="black"/>
                </a:solidFill>
              </a:rPr>
              <a:pPr/>
              <a:t>30/01/2014</a:t>
            </a:fld>
            <a:endParaRPr lang="en-A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>
                <a:solidFill>
                  <a:prstClr val="black"/>
                </a:solidFill>
              </a:rPr>
              <a:pPr/>
              <a:t>‹#›</a:t>
            </a:fld>
            <a:endParaRPr lang="en-A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52186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42C24B-97B3-4AAA-86E1-795A3FD35DAA}" type="datetimeFigureOut">
              <a:rPr lang="en-AU" smtClean="0">
                <a:solidFill>
                  <a:prstClr val="black"/>
                </a:solidFill>
              </a:rPr>
              <a:pPr/>
              <a:t>30/01/2014</a:t>
            </a:fld>
            <a:endParaRPr lang="en-AU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E26293-6C5C-4148-AB91-74E55366FDB8}" type="slidenum">
              <a:rPr lang="en-AU" smtClean="0">
                <a:solidFill>
                  <a:prstClr val="black"/>
                </a:solidFill>
              </a:rPr>
              <a:pPr/>
              <a:t>‹#›</a:t>
            </a:fld>
            <a:endParaRPr lang="en-A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14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94E777-F2B2-49C4-9A6C-F24F250AB781}" type="datetimeFigureOut">
              <a:rPr lang="en-AU" smtClean="0"/>
              <a:pPr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6A29BF-8FBE-415A-8190-B71F2DAA095D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9632" y="2204864"/>
            <a:ext cx="7581528" cy="14401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pic>
        <p:nvPicPr>
          <p:cNvPr id="3" name="Picture 2" descr="Australian Government Department of Education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04664"/>
            <a:ext cx="2252472" cy="56083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79208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2348881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520" y="260648"/>
            <a:ext cx="28956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AU" dirty="0" smtClean="0"/>
              <a:t>Insert header</a:t>
            </a:r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79208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2348881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520" y="260648"/>
            <a:ext cx="28956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AU" dirty="0" smtClean="0"/>
              <a:t>Insert header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83448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6339C-A5ED-41CB-BCBC-EE5459888DF8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75D2F-5AC5-44F9-B948-6F7E097267CE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 descr="Australian Government Department of Education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04664"/>
            <a:ext cx="2252472" cy="56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72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6339C-A5ED-41CB-BCBC-EE5459888DF8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75D2F-5AC5-44F9-B948-6F7E097267CE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 descr="Australian Government Department of Education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04664"/>
            <a:ext cx="2252472" cy="56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72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79208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2348881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520" y="260648"/>
            <a:ext cx="28956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Insert header</a:t>
            </a:r>
            <a:endParaRPr lang="en-A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812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59632" y="2130425"/>
            <a:ext cx="7198568" cy="1470025"/>
          </a:xfrm>
        </p:spPr>
        <p:txBody>
          <a:bodyPr/>
          <a:lstStyle/>
          <a:p>
            <a:pPr algn="l"/>
            <a:r>
              <a:rPr lang="en-US" altLang="en-US" b="1" dirty="0">
                <a:ea typeface="ＭＳ Ｐゴシック" pitchFamily="-16" charset="-128"/>
              </a:rPr>
              <a:t>Research Infrastructure Policy and Priorities in Australia</a:t>
            </a:r>
            <a:endParaRPr lang="en-AU" b="1" dirty="0"/>
          </a:p>
        </p:txBody>
      </p:sp>
      <p:sp>
        <p:nvSpPr>
          <p:cNvPr id="2" name="Rectangle 1"/>
          <p:cNvSpPr/>
          <p:nvPr/>
        </p:nvSpPr>
        <p:spPr>
          <a:xfrm>
            <a:off x="1331640" y="3752166"/>
            <a:ext cx="5472608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000" dirty="0" smtClean="0"/>
              <a:t>David de Carvalho</a:t>
            </a:r>
          </a:p>
          <a:p>
            <a:r>
              <a:rPr lang="en-AU" sz="2800" dirty="0" smtClean="0"/>
              <a:t>Head of Higher Education Group</a:t>
            </a:r>
            <a:endParaRPr lang="en-AU" sz="2800" dirty="0"/>
          </a:p>
          <a:p>
            <a:r>
              <a:rPr lang="en-AU" dirty="0"/>
              <a:t>5 November 2013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5469"/>
            <a:ext cx="2313649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97637"/>
            <a:ext cx="914400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268760"/>
            <a:ext cx="8064896" cy="1122002"/>
          </a:xfrm>
        </p:spPr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en-AU" alt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Workshop themes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7992888" cy="4032447"/>
          </a:xfrm>
        </p:spPr>
        <p:txBody>
          <a:bodyPr>
            <a:normAutofit/>
          </a:bodyPr>
          <a:lstStyle/>
          <a:p>
            <a:pPr marL="400050" lvl="2" indent="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None/>
              <a:defRPr/>
            </a:pPr>
            <a:r>
              <a:rPr lang="en-AU" sz="3200" dirty="0">
                <a:solidFill>
                  <a:schemeClr val="tx1"/>
                </a:solidFill>
              </a:rPr>
              <a:t>The </a:t>
            </a:r>
            <a:r>
              <a:rPr lang="en-AU" sz="3200" dirty="0" smtClean="0">
                <a:solidFill>
                  <a:schemeClr val="tx1"/>
                </a:solidFill>
              </a:rPr>
              <a:t>Australia-European Union Workshop on Research Infrastructure will </a:t>
            </a:r>
            <a:r>
              <a:rPr lang="en-AU" sz="3200" dirty="0">
                <a:solidFill>
                  <a:schemeClr val="tx1"/>
                </a:solidFill>
              </a:rPr>
              <a:t>focus </a:t>
            </a:r>
            <a:r>
              <a:rPr lang="en-AU" sz="3200" dirty="0" smtClean="0">
                <a:solidFill>
                  <a:schemeClr val="tx1"/>
                </a:solidFill>
              </a:rPr>
              <a:t>on; </a:t>
            </a:r>
            <a:endParaRPr lang="en-AU" sz="3200" dirty="0">
              <a:solidFill>
                <a:schemeClr val="tx1"/>
              </a:solidFill>
            </a:endParaRP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sz="3200" dirty="0">
                <a:solidFill>
                  <a:schemeClr val="tx1"/>
                </a:solidFill>
              </a:rPr>
              <a:t>Healthy Ageing</a:t>
            </a: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sz="3200" dirty="0">
                <a:solidFill>
                  <a:schemeClr val="tx1"/>
                </a:solidFill>
              </a:rPr>
              <a:t>Clean Energy</a:t>
            </a: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sz="3200" dirty="0">
                <a:solidFill>
                  <a:schemeClr val="tx1"/>
                </a:solidFill>
              </a:rPr>
              <a:t>Sustainable Cities</a:t>
            </a: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sz="3200" dirty="0">
                <a:solidFill>
                  <a:schemeClr val="tx1"/>
                </a:solidFill>
              </a:rPr>
              <a:t>Industry Links</a:t>
            </a:r>
          </a:p>
          <a:p>
            <a:pPr marL="400050" lvl="2" indent="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None/>
              <a:defRPr/>
            </a:pPr>
            <a:endParaRPr lang="en-AU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5469"/>
            <a:ext cx="2313649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0" y="6489763"/>
            <a:ext cx="9144000" cy="365125"/>
          </a:xfrm>
          <a:solidFill>
            <a:schemeClr val="accent6">
              <a:lumMod val="75000"/>
            </a:schemeClr>
          </a:solidFill>
        </p:spPr>
        <p:txBody>
          <a:bodyPr vert="horz" lIns="0" tIns="0" rIns="0" bIns="0" rtlCol="0" anchor="ctr" anchorCtr="0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000" b="1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435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268760"/>
            <a:ext cx="8064896" cy="720080"/>
          </a:xfrm>
        </p:spPr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en-AU" alt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Outcomes from earlier workshops</a:t>
            </a:r>
            <a:r>
              <a:rPr lang="en-AU" altLang="en-US" sz="3600" dirty="0" smtClean="0">
                <a:solidFill>
                  <a:srgbClr val="080808"/>
                </a:solidFill>
              </a:rPr>
              <a:t/>
            </a:r>
            <a:br>
              <a:rPr lang="en-AU" altLang="en-US" sz="3600" dirty="0" smtClean="0">
                <a:solidFill>
                  <a:srgbClr val="080808"/>
                </a:solidFill>
              </a:rPr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136904" cy="4032447"/>
          </a:xfrm>
        </p:spPr>
        <p:txBody>
          <a:bodyPr>
            <a:noAutofit/>
          </a:bodyPr>
          <a:lstStyle/>
          <a:p>
            <a:pPr marL="342900" lvl="1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altLang="en-US" dirty="0">
                <a:solidFill>
                  <a:schemeClr val="tx1"/>
                </a:solidFill>
              </a:rPr>
              <a:t>AMMRF and </a:t>
            </a:r>
            <a:r>
              <a:rPr lang="en-AU" altLang="en-US" dirty="0" err="1">
                <a:solidFill>
                  <a:schemeClr val="tx1"/>
                </a:solidFill>
              </a:rPr>
              <a:t>EuroBioimaging</a:t>
            </a:r>
            <a:endParaRPr lang="en-AU" altLang="en-US" dirty="0">
              <a:solidFill>
                <a:schemeClr val="tx1"/>
              </a:solidFill>
            </a:endParaRP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altLang="en-US" dirty="0">
                <a:solidFill>
                  <a:schemeClr val="tx1"/>
                </a:solidFill>
              </a:rPr>
              <a:t>Strategic partnership</a:t>
            </a: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altLang="en-US" dirty="0">
                <a:solidFill>
                  <a:schemeClr val="tx1"/>
                </a:solidFill>
              </a:rPr>
              <a:t>Visits, workshops</a:t>
            </a:r>
          </a:p>
          <a:p>
            <a:pPr marL="342900" lvl="1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altLang="en-US" dirty="0" err="1">
                <a:solidFill>
                  <a:schemeClr val="tx1"/>
                </a:solidFill>
              </a:rPr>
              <a:t>BioPlatforms</a:t>
            </a:r>
            <a:r>
              <a:rPr lang="en-AU" altLang="en-US" dirty="0">
                <a:solidFill>
                  <a:schemeClr val="tx1"/>
                </a:solidFill>
              </a:rPr>
              <a:t> Australia and European Bioinformatics Institute</a:t>
            </a: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altLang="en-US" dirty="0">
                <a:solidFill>
                  <a:schemeClr val="tx1"/>
                </a:solidFill>
              </a:rPr>
              <a:t>Collaborative letter of intent</a:t>
            </a: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altLang="en-US" dirty="0">
                <a:solidFill>
                  <a:schemeClr val="tx1"/>
                </a:solidFill>
              </a:rPr>
              <a:t>Training workshops</a:t>
            </a:r>
          </a:p>
          <a:p>
            <a:pPr marL="342900" lvl="1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altLang="en-US" dirty="0">
                <a:solidFill>
                  <a:schemeClr val="tx1"/>
                </a:solidFill>
              </a:rPr>
              <a:t>CSIRO and ECCSEL</a:t>
            </a: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altLang="en-US" dirty="0">
                <a:solidFill>
                  <a:schemeClr val="tx1"/>
                </a:solidFill>
              </a:rPr>
              <a:t>Knowledge sharing on establishment, operation and governance of infrastructure</a:t>
            </a: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altLang="en-US" dirty="0">
                <a:solidFill>
                  <a:schemeClr val="tx1"/>
                </a:solidFill>
              </a:rPr>
              <a:t>Follow up workshop in Perth 2012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5469"/>
            <a:ext cx="2313649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0" y="6489763"/>
            <a:ext cx="9144000" cy="365125"/>
          </a:xfrm>
          <a:solidFill>
            <a:schemeClr val="accent6">
              <a:lumMod val="75000"/>
            </a:schemeClr>
          </a:solidFill>
        </p:spPr>
        <p:txBody>
          <a:bodyPr vert="horz" lIns="0" tIns="0" rIns="0" bIns="0" rtlCol="0" anchor="ctr" anchorCtr="0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000" b="1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435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268760"/>
            <a:ext cx="8064896" cy="1122002"/>
          </a:xfrm>
        </p:spPr>
        <p:txBody>
          <a:bodyPr/>
          <a:lstStyle/>
          <a:p>
            <a:pPr lvl="1" algn="l" rtl="0">
              <a:spcBef>
                <a:spcPct val="0"/>
              </a:spcBef>
            </a:pP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780928"/>
            <a:ext cx="6984776" cy="3384375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en-AU" sz="2000" b="1" dirty="0" smtClean="0">
                <a:solidFill>
                  <a:srgbClr val="4D4D4D"/>
                </a:solidFill>
              </a:rPr>
              <a:t>DEPARTMENT OF EDUCATION</a:t>
            </a:r>
            <a:endParaRPr lang="en-AU" sz="2000" b="1" dirty="0">
              <a:solidFill>
                <a:srgbClr val="4D4D4D"/>
              </a:solidFill>
            </a:endParaRPr>
          </a:p>
          <a:p>
            <a:pPr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en-AU" sz="2000" dirty="0">
                <a:solidFill>
                  <a:srgbClr val="4D4D4D"/>
                </a:solidFill>
              </a:rPr>
              <a:t>Industry House</a:t>
            </a:r>
          </a:p>
          <a:p>
            <a:pPr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en-AU" sz="2000" dirty="0">
                <a:solidFill>
                  <a:srgbClr val="4D4D4D"/>
                </a:solidFill>
              </a:rPr>
              <a:t>10 Binara Street</a:t>
            </a:r>
          </a:p>
          <a:p>
            <a:pPr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en-AU" sz="2000" dirty="0">
                <a:solidFill>
                  <a:srgbClr val="4D4D4D"/>
                </a:solidFill>
              </a:rPr>
              <a:t>Canberra City, ACT 2601, Australia</a:t>
            </a:r>
          </a:p>
          <a:p>
            <a:pPr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en-AU" sz="2000" dirty="0">
                <a:solidFill>
                  <a:srgbClr val="4D4D4D"/>
                </a:solidFill>
              </a:rPr>
              <a:t>Telephone +61 2 6213 6000</a:t>
            </a:r>
          </a:p>
          <a:p>
            <a:pPr marL="400050" lvl="2" indent="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None/>
              <a:defRPr/>
            </a:pPr>
            <a:endParaRPr lang="en-AU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5469"/>
            <a:ext cx="2313649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0" y="6489763"/>
            <a:ext cx="9144000" cy="365125"/>
          </a:xfrm>
          <a:solidFill>
            <a:schemeClr val="accent6">
              <a:lumMod val="75000"/>
            </a:schemeClr>
          </a:solidFill>
        </p:spPr>
        <p:txBody>
          <a:bodyPr vert="horz" lIns="0" tIns="0" rIns="0" bIns="0" rtlCol="0" anchor="ctr" anchorCtr="0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000" b="1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248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5469"/>
            <a:ext cx="2313649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97637"/>
            <a:ext cx="914400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46856" y="1124744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Research funding snapshot</a:t>
            </a:r>
            <a:endParaRPr lang="en-AU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04056" y="2276872"/>
            <a:ext cx="697339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AU" sz="3600" dirty="0"/>
              <a:t>GERD = 2.2% of GDP </a:t>
            </a:r>
            <a:r>
              <a:rPr lang="en-AU" sz="3600" dirty="0" smtClean="0"/>
              <a:t>in 2008</a:t>
            </a:r>
            <a:endParaRPr lang="en-AU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AU" sz="3600" dirty="0" smtClean="0"/>
              <a:t>$</a:t>
            </a:r>
            <a:r>
              <a:rPr lang="en-AU" sz="3600" dirty="0"/>
              <a:t>9.1 b (€6.1 b) in </a:t>
            </a:r>
            <a:r>
              <a:rPr lang="en-AU" sz="3600" dirty="0" smtClean="0"/>
              <a:t>2011-12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AU" sz="3600" dirty="0" smtClean="0"/>
              <a:t>R&amp;D Tax concessions = 22%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AU" sz="3600" dirty="0" smtClean="0"/>
              <a:t>University research = 20%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AU" sz="3600" dirty="0" smtClean="0"/>
              <a:t>ARC and NHMRC = 20%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AU" sz="3600" dirty="0" smtClean="0"/>
              <a:t>Other agencies = 20%</a:t>
            </a:r>
          </a:p>
          <a:p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304142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5469"/>
            <a:ext cx="2313649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97637"/>
            <a:ext cx="9144000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46856" y="1124744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Other agencies = 20%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5720" y="1916832"/>
            <a:ext cx="8229600" cy="403244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800" dirty="0" smtClean="0"/>
              <a:t>Commonwealth Scientific and Industrial Research Organisation (CSIRO) - $734m</a:t>
            </a:r>
          </a:p>
          <a:p>
            <a:r>
              <a:rPr lang="en-AU" sz="2800" dirty="0" smtClean="0"/>
              <a:t>Defence Science and Technology Organisation (DSTO) - $427m</a:t>
            </a:r>
          </a:p>
          <a:p>
            <a:r>
              <a:rPr lang="en-AU" sz="2800" dirty="0" smtClean="0"/>
              <a:t>Australian Nuclear Science and Technology Organisation (ANSTO) - $229m</a:t>
            </a:r>
          </a:p>
          <a:p>
            <a:r>
              <a:rPr lang="en-AU" sz="2800" dirty="0" smtClean="0"/>
              <a:t>Geoscience Australia - $113m</a:t>
            </a:r>
          </a:p>
          <a:p>
            <a:r>
              <a:rPr lang="en-AU" sz="2800" dirty="0" smtClean="0"/>
              <a:t>Australian Institute of Marine Science (AIMS) - $32m</a:t>
            </a:r>
          </a:p>
          <a:p>
            <a:r>
              <a:rPr lang="en-AU" sz="2800" dirty="0" smtClean="0"/>
              <a:t>Australian Bureau of Meteorology - $28m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8454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268760"/>
            <a:ext cx="8064896" cy="1122002"/>
          </a:xfrm>
        </p:spPr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en-AU" alt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Australian Research Committee </a:t>
            </a:r>
            <a:br>
              <a:rPr lang="en-AU" alt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</a:br>
            <a:r>
              <a:rPr lang="en-AU" alt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(ARCom)</a:t>
            </a:r>
            <a:r>
              <a:rPr lang="en-AU" altLang="en-US" sz="3600" dirty="0" smtClean="0">
                <a:solidFill>
                  <a:srgbClr val="080808"/>
                </a:solidFill>
              </a:rPr>
              <a:t/>
            </a:r>
            <a:br>
              <a:rPr lang="en-AU" altLang="en-US" sz="3600" dirty="0" smtClean="0">
                <a:solidFill>
                  <a:srgbClr val="080808"/>
                </a:solidFill>
              </a:rPr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780928"/>
            <a:ext cx="7344816" cy="3384375"/>
          </a:xfrm>
        </p:spPr>
        <p:txBody>
          <a:bodyPr>
            <a:normAutofit/>
          </a:bodyPr>
          <a:lstStyle/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sz="3200" dirty="0">
                <a:solidFill>
                  <a:schemeClr val="tx1"/>
                </a:solidFill>
              </a:rPr>
              <a:t>Chaired by Chief Scientist for Australia</a:t>
            </a: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endParaRPr lang="en-AU" sz="3200" dirty="0" smtClean="0">
              <a:solidFill>
                <a:schemeClr val="tx1"/>
              </a:solidFill>
            </a:endParaRP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sz="3200" dirty="0" smtClean="0">
                <a:solidFill>
                  <a:schemeClr val="tx1"/>
                </a:solidFill>
              </a:rPr>
              <a:t>Provide </a:t>
            </a:r>
            <a:r>
              <a:rPr lang="en-AU" sz="3200" dirty="0">
                <a:solidFill>
                  <a:schemeClr val="tx1"/>
                </a:solidFill>
              </a:rPr>
              <a:t>integrated and strategic advice on investment across the science, research and innovation system</a:t>
            </a:r>
          </a:p>
          <a:p>
            <a:pPr marL="0" indent="0">
              <a:buNone/>
            </a:pPr>
            <a:endParaRPr lang="en-AU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5469"/>
            <a:ext cx="2313649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0" y="6489763"/>
            <a:ext cx="9144000" cy="365125"/>
          </a:xfrm>
          <a:solidFill>
            <a:schemeClr val="accent6">
              <a:lumMod val="75000"/>
            </a:schemeClr>
          </a:solidFill>
        </p:spPr>
        <p:txBody>
          <a:bodyPr vert="horz" lIns="0" tIns="0" rIns="0" bIns="0" rtlCol="0" anchor="ctr" anchorCtr="0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000" b="1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375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036" y="1340768"/>
            <a:ext cx="8229600" cy="648072"/>
          </a:xfrm>
        </p:spPr>
        <p:txBody>
          <a:bodyPr/>
          <a:lstStyle/>
          <a:p>
            <a:r>
              <a:rPr lang="en-AU" altLang="en-US" b="1" dirty="0">
                <a:cs typeface="ＭＳ Ｐゴシック" charset="0"/>
                <a:sym typeface="Wingdings" pitchFamily="2" charset="2"/>
              </a:rPr>
              <a:t>National Research Investment Plan (2012</a:t>
            </a:r>
            <a:r>
              <a:rPr lang="en-AU" altLang="en-US" b="1" dirty="0" smtClean="0">
                <a:cs typeface="ＭＳ Ｐゴシック" charset="0"/>
                <a:sym typeface="Wingdings" pitchFamily="2" charset="2"/>
              </a:rPr>
              <a:t>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5" y="2200599"/>
            <a:ext cx="5903166" cy="4176463"/>
          </a:xfrm>
        </p:spPr>
        <p:txBody>
          <a:bodyPr>
            <a:noAutofit/>
          </a:bodyPr>
          <a:lstStyle/>
          <a:p>
            <a:pPr marL="400050" lvl="2" indent="0">
              <a:lnSpc>
                <a:spcPct val="85000"/>
              </a:lnSpc>
              <a:spcAft>
                <a:spcPct val="20000"/>
              </a:spcAft>
              <a:buClr>
                <a:srgbClr val="FF9900"/>
              </a:buClr>
              <a:buNone/>
              <a:defRPr/>
            </a:pPr>
            <a:r>
              <a:rPr lang="en-AU" sz="2600" dirty="0" smtClean="0">
                <a:solidFill>
                  <a:schemeClr val="tx1"/>
                </a:solidFill>
              </a:rPr>
              <a:t>NRIP comprises:</a:t>
            </a:r>
          </a:p>
          <a:p>
            <a:pPr marL="742950" lvl="2" indent="-342900">
              <a:lnSpc>
                <a:spcPct val="8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sz="2600" dirty="0" smtClean="0">
                <a:solidFill>
                  <a:schemeClr val="tx1"/>
                </a:solidFill>
              </a:rPr>
              <a:t>a framework </a:t>
            </a:r>
            <a:r>
              <a:rPr lang="en-AU" sz="2600" dirty="0">
                <a:solidFill>
                  <a:schemeClr val="tx1"/>
                </a:solidFill>
              </a:rPr>
              <a:t>that enables the development of Australia’s research capacity and capability </a:t>
            </a:r>
            <a:r>
              <a:rPr lang="en-AU" sz="2600" dirty="0" smtClean="0">
                <a:solidFill>
                  <a:schemeClr val="tx1"/>
                </a:solidFill>
              </a:rPr>
              <a:t>for all </a:t>
            </a:r>
            <a:r>
              <a:rPr lang="en-AU" sz="2600" dirty="0">
                <a:solidFill>
                  <a:schemeClr val="tx1"/>
                </a:solidFill>
              </a:rPr>
              <a:t>sectors </a:t>
            </a:r>
          </a:p>
          <a:p>
            <a:pPr marL="742950" lvl="2" indent="-342900">
              <a:lnSpc>
                <a:spcPct val="8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sz="2600" dirty="0">
                <a:solidFill>
                  <a:schemeClr val="tx1"/>
                </a:solidFill>
              </a:rPr>
              <a:t>a set of research investment principles </a:t>
            </a:r>
            <a:r>
              <a:rPr lang="en-AU" sz="2600" dirty="0" smtClean="0">
                <a:solidFill>
                  <a:schemeClr val="tx1"/>
                </a:solidFill>
              </a:rPr>
              <a:t>that ensures government investments are objective and efficient</a:t>
            </a:r>
          </a:p>
          <a:p>
            <a:pPr marL="742950" lvl="2" indent="-342900">
              <a:lnSpc>
                <a:spcPct val="8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sz="2600" dirty="0" smtClean="0">
                <a:solidFill>
                  <a:schemeClr val="tx1"/>
                </a:solidFill>
              </a:rPr>
              <a:t>a statement of strategic research priorities</a:t>
            </a:r>
            <a:endParaRPr lang="en-AU" sz="26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5469"/>
            <a:ext cx="2313649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0" y="6489763"/>
            <a:ext cx="9144000" cy="365125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endParaRPr lang="en-AU" dirty="0"/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671" y="2276873"/>
            <a:ext cx="2844404" cy="402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153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Strategic Research Priorities</a:t>
            </a:r>
            <a:endParaRPr lang="en-AU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5469"/>
            <a:ext cx="2313649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0" y="6489763"/>
            <a:ext cx="9144000" cy="365125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endParaRPr lang="en-A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204864"/>
            <a:ext cx="7632848" cy="4028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748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352928" cy="1080120"/>
          </a:xfrm>
        </p:spPr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en-AU" alt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Prioritisation of research infrastructure</a:t>
            </a:r>
            <a:r>
              <a:rPr lang="en-AU" altLang="en-US" sz="3600" dirty="0" smtClean="0">
                <a:solidFill>
                  <a:srgbClr val="080808"/>
                </a:solidFill>
              </a:rPr>
              <a:t/>
            </a:r>
            <a:br>
              <a:rPr lang="en-AU" altLang="en-US" sz="3600" dirty="0" smtClean="0">
                <a:solidFill>
                  <a:srgbClr val="080808"/>
                </a:solidFill>
              </a:rPr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5896" y="2204864"/>
            <a:ext cx="5328592" cy="3844169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spcAft>
                <a:spcPct val="35000"/>
              </a:spcAft>
              <a:buClr>
                <a:srgbClr val="FF9900"/>
              </a:buClr>
              <a:buNone/>
            </a:pPr>
            <a:r>
              <a:rPr lang="en-AU" altLang="en-US" b="1" kern="0" dirty="0" smtClean="0">
                <a:solidFill>
                  <a:schemeClr val="tx1"/>
                </a:solidFill>
                <a:latin typeface="Arial"/>
                <a:ea typeface="ＭＳ Ｐゴシック"/>
              </a:rPr>
              <a:t>2011 Strategic Roadmap for Australian Research Infrastructure </a:t>
            </a:r>
            <a:endParaRPr lang="en-AU" altLang="en-US" b="1" kern="0" dirty="0">
              <a:solidFill>
                <a:schemeClr val="tx1"/>
              </a:solidFill>
              <a:latin typeface="Arial"/>
              <a:ea typeface="ＭＳ Ｐゴシック"/>
            </a:endParaRPr>
          </a:p>
          <a:p>
            <a:pPr marL="0" lvl="0" indent="0" eaLnBrk="0" fontAlgn="base" hangingPunct="0">
              <a:spcAft>
                <a:spcPct val="35000"/>
              </a:spcAft>
              <a:buClr>
                <a:srgbClr val="FF9900"/>
              </a:buClr>
              <a:buNone/>
            </a:pPr>
            <a:r>
              <a:rPr lang="en-AU" altLang="en-US" dirty="0">
                <a:solidFill>
                  <a:schemeClr val="tx1"/>
                </a:solidFill>
              </a:rPr>
              <a:t>Identified priority research infrastructure areas for next 5-10 </a:t>
            </a:r>
            <a:r>
              <a:rPr lang="en-AU" altLang="en-US" kern="0" dirty="0">
                <a:solidFill>
                  <a:schemeClr val="tx1"/>
                </a:solidFill>
                <a:latin typeface="Arial"/>
                <a:ea typeface="ＭＳ Ｐゴシック"/>
              </a:rPr>
              <a:t>years</a:t>
            </a:r>
            <a:r>
              <a:rPr lang="en-AU" altLang="en-US" sz="2000" kern="0" dirty="0">
                <a:solidFill>
                  <a:srgbClr val="413F47"/>
                </a:solidFill>
                <a:latin typeface="Arial"/>
                <a:ea typeface="ＭＳ Ｐゴシック"/>
              </a:rPr>
              <a:t>; </a:t>
            </a:r>
            <a:endParaRPr lang="en-AU" altLang="en-US" sz="2000" kern="0" dirty="0" smtClean="0">
              <a:solidFill>
                <a:srgbClr val="413F47"/>
              </a:solidFill>
              <a:latin typeface="Arial"/>
              <a:ea typeface="ＭＳ Ｐゴシック"/>
            </a:endParaRPr>
          </a:p>
          <a:p>
            <a:pPr lvl="0" eaLnBrk="0" fontAlgn="base" hangingPunct="0">
              <a:spcAft>
                <a:spcPct val="35000"/>
              </a:spcAft>
              <a:buClr>
                <a:srgbClr val="FF9900"/>
              </a:buClr>
            </a:pPr>
            <a:r>
              <a:rPr lang="en-AU" altLang="en-US" sz="2000" kern="0" dirty="0" smtClean="0">
                <a:solidFill>
                  <a:schemeClr val="tx1"/>
                </a:solidFill>
                <a:latin typeface="Arial"/>
                <a:ea typeface="ＭＳ Ｐゴシック"/>
              </a:rPr>
              <a:t>national </a:t>
            </a:r>
            <a:r>
              <a:rPr lang="en-AU" altLang="en-US" sz="2000" kern="0" dirty="0">
                <a:solidFill>
                  <a:schemeClr val="tx1"/>
                </a:solidFill>
                <a:latin typeface="Arial"/>
                <a:ea typeface="ＭＳ Ｐゴシック"/>
              </a:rPr>
              <a:t>scale</a:t>
            </a:r>
            <a:r>
              <a:rPr lang="en-AU" altLang="en-US" sz="1800" kern="0" dirty="0">
                <a:solidFill>
                  <a:schemeClr val="tx1"/>
                </a:solidFill>
                <a:latin typeface="Arial"/>
                <a:ea typeface="ＭＳ Ｐゴシック"/>
              </a:rPr>
              <a:t> </a:t>
            </a:r>
            <a:endParaRPr lang="en-AU" altLang="en-US" sz="1800" kern="0" dirty="0" smtClean="0">
              <a:solidFill>
                <a:schemeClr val="tx1"/>
              </a:solidFill>
              <a:latin typeface="Arial"/>
              <a:ea typeface="ＭＳ Ｐゴシック"/>
            </a:endParaRPr>
          </a:p>
          <a:p>
            <a:pPr lvl="0" eaLnBrk="0" fontAlgn="base" hangingPunct="0">
              <a:spcAft>
                <a:spcPct val="35000"/>
              </a:spcAft>
              <a:buClr>
                <a:srgbClr val="FF9900"/>
              </a:buClr>
            </a:pPr>
            <a:r>
              <a:rPr lang="en-AU" altLang="en-US" sz="1800" kern="0" dirty="0" smtClean="0">
                <a:solidFill>
                  <a:schemeClr val="tx1"/>
                </a:solidFill>
                <a:latin typeface="Arial"/>
                <a:ea typeface="ＭＳ Ｐゴシック"/>
              </a:rPr>
              <a:t>12 </a:t>
            </a:r>
            <a:r>
              <a:rPr lang="en-AU" altLang="en-US" sz="1800" kern="0" dirty="0">
                <a:solidFill>
                  <a:schemeClr val="tx1"/>
                </a:solidFill>
                <a:latin typeface="Arial"/>
                <a:ea typeface="ＭＳ Ｐゴシック"/>
              </a:rPr>
              <a:t>research outcome targeted priority </a:t>
            </a:r>
            <a:r>
              <a:rPr lang="en-AU" altLang="en-US" sz="1800" kern="0" dirty="0" smtClean="0">
                <a:solidFill>
                  <a:schemeClr val="tx1"/>
                </a:solidFill>
                <a:latin typeface="Arial"/>
                <a:ea typeface="ＭＳ Ｐゴシック"/>
              </a:rPr>
              <a:t>areas</a:t>
            </a:r>
          </a:p>
          <a:p>
            <a:pPr lvl="0" eaLnBrk="0" fontAlgn="base" hangingPunct="0">
              <a:spcAft>
                <a:spcPct val="35000"/>
              </a:spcAft>
              <a:buClr>
                <a:srgbClr val="FF9900"/>
              </a:buClr>
            </a:pPr>
            <a:r>
              <a:rPr lang="en-AU" altLang="en-US" sz="1800" kern="0" dirty="0" smtClean="0">
                <a:solidFill>
                  <a:schemeClr val="tx1"/>
                </a:solidFill>
                <a:latin typeface="Arial"/>
                <a:ea typeface="ＭＳ Ｐゴシック"/>
              </a:rPr>
              <a:t>7 </a:t>
            </a:r>
            <a:r>
              <a:rPr lang="en-AU" altLang="en-US" sz="1800" kern="0" dirty="0">
                <a:solidFill>
                  <a:schemeClr val="tx1"/>
                </a:solidFill>
                <a:latin typeface="Arial"/>
                <a:ea typeface="ＭＳ Ｐゴシック"/>
              </a:rPr>
              <a:t>enabling capability </a:t>
            </a:r>
            <a:r>
              <a:rPr lang="en-AU" altLang="en-US" sz="1800" kern="0" dirty="0" smtClean="0">
                <a:solidFill>
                  <a:schemeClr val="tx1"/>
                </a:solidFill>
                <a:latin typeface="Arial"/>
                <a:ea typeface="ＭＳ Ｐゴシック"/>
              </a:rPr>
              <a:t>areas</a:t>
            </a:r>
          </a:p>
          <a:p>
            <a:pPr lvl="0" eaLnBrk="0" fontAlgn="base" hangingPunct="0">
              <a:spcAft>
                <a:spcPct val="35000"/>
              </a:spcAft>
              <a:buClr>
                <a:srgbClr val="FF9900"/>
              </a:buClr>
            </a:pPr>
            <a:r>
              <a:rPr lang="en-AU" altLang="en-US" sz="1800" kern="0" dirty="0" smtClean="0">
                <a:solidFill>
                  <a:schemeClr val="tx1"/>
                </a:solidFill>
                <a:latin typeface="Arial"/>
                <a:ea typeface="ＭＳ Ｐゴシック"/>
              </a:rPr>
              <a:t>Strategic </a:t>
            </a:r>
            <a:r>
              <a:rPr lang="en-AU" altLang="en-US" sz="1800" kern="0" dirty="0">
                <a:solidFill>
                  <a:schemeClr val="tx1"/>
                </a:solidFill>
                <a:latin typeface="Arial"/>
                <a:ea typeface="ＭＳ Ｐゴシック"/>
              </a:rPr>
              <a:t>and collaborative</a:t>
            </a:r>
          </a:p>
          <a:p>
            <a:pPr marL="0" indent="0">
              <a:buNone/>
            </a:pPr>
            <a:endParaRPr lang="en-AU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5469"/>
            <a:ext cx="2313649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0" y="6489763"/>
            <a:ext cx="9144000" cy="365125"/>
          </a:xfrm>
          <a:solidFill>
            <a:schemeClr val="accent6">
              <a:lumMod val="75000"/>
            </a:schemeClr>
          </a:solidFill>
        </p:spPr>
        <p:txBody>
          <a:bodyPr vert="horz" lIns="0" tIns="0" rIns="0" bIns="0" rtlCol="0" anchor="ctr" anchorCtr="0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000" b="1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11" y="2321822"/>
            <a:ext cx="2803122" cy="396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48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268760"/>
            <a:ext cx="8064896" cy="1122002"/>
          </a:xfrm>
        </p:spPr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en-AU" alt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Investment in Australian Research Infrastructure</a:t>
            </a:r>
            <a:r>
              <a:rPr lang="en-AU" altLang="en-US" sz="3600" dirty="0" smtClean="0">
                <a:solidFill>
                  <a:srgbClr val="080808"/>
                </a:solidFill>
              </a:rPr>
              <a:t/>
            </a:r>
            <a:br>
              <a:rPr lang="en-AU" altLang="en-US" sz="3600" dirty="0" smtClean="0">
                <a:solidFill>
                  <a:srgbClr val="080808"/>
                </a:solidFill>
              </a:rPr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636912"/>
            <a:ext cx="8280920" cy="3816423"/>
          </a:xfrm>
        </p:spPr>
        <p:txBody>
          <a:bodyPr>
            <a:normAutofit/>
          </a:bodyPr>
          <a:lstStyle/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sz="2800" dirty="0" smtClean="0">
                <a:solidFill>
                  <a:schemeClr val="tx1"/>
                </a:solidFill>
              </a:rPr>
              <a:t>National Collaborative Research Infrastructure Strategy ($542m, 2006-11)</a:t>
            </a: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sz="2800" dirty="0" smtClean="0">
                <a:solidFill>
                  <a:schemeClr val="tx1"/>
                </a:solidFill>
              </a:rPr>
              <a:t>Super Science Initiative ($901m, 2009-13)</a:t>
            </a: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sz="2800" dirty="0" smtClean="0">
                <a:solidFill>
                  <a:schemeClr val="tx1"/>
                </a:solidFill>
              </a:rPr>
              <a:t>Education Investment Fund ($746m to date)</a:t>
            </a: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sz="2800" dirty="0" smtClean="0">
                <a:solidFill>
                  <a:schemeClr val="tx1"/>
                </a:solidFill>
              </a:rPr>
              <a:t>Collaborative Research Infrastructure Scheme ($60m, 2013-14)</a:t>
            </a: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r>
              <a:rPr lang="en-AU" sz="2800" dirty="0" smtClean="0">
                <a:solidFill>
                  <a:schemeClr val="tx1"/>
                </a:solidFill>
              </a:rPr>
              <a:t>The renewed National </a:t>
            </a:r>
            <a:r>
              <a:rPr lang="en-AU" sz="2800" dirty="0">
                <a:solidFill>
                  <a:schemeClr val="tx1"/>
                </a:solidFill>
              </a:rPr>
              <a:t>Collaborative Research Infrastructure Strategy </a:t>
            </a:r>
            <a:r>
              <a:rPr lang="en-AU" sz="2800" dirty="0" smtClean="0">
                <a:solidFill>
                  <a:schemeClr val="tx1"/>
                </a:solidFill>
              </a:rPr>
              <a:t>($186m, 2013-15)</a:t>
            </a:r>
            <a:endParaRPr lang="en-AU" sz="2800" dirty="0">
              <a:solidFill>
                <a:schemeClr val="tx1"/>
              </a:solidFill>
            </a:endParaRP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endParaRPr lang="en-AU" sz="2800" dirty="0" smtClean="0">
              <a:solidFill>
                <a:schemeClr val="tx1"/>
              </a:solidFill>
            </a:endParaRP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endParaRPr lang="en-AU" sz="2800" dirty="0" smtClean="0">
              <a:solidFill>
                <a:schemeClr val="tx1"/>
              </a:solidFill>
            </a:endParaRPr>
          </a:p>
          <a:p>
            <a:pPr marL="742950" lvl="2" indent="-34290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Font typeface="Arial"/>
              <a:buChar char="•"/>
              <a:defRPr/>
            </a:pPr>
            <a:endParaRPr lang="en-AU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A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5469"/>
            <a:ext cx="2313649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0" y="6489763"/>
            <a:ext cx="9144000" cy="365125"/>
          </a:xfrm>
          <a:solidFill>
            <a:schemeClr val="accent6">
              <a:lumMod val="75000"/>
            </a:schemeClr>
          </a:solidFill>
        </p:spPr>
        <p:txBody>
          <a:bodyPr vert="horz" lIns="0" tIns="0" rIns="0" bIns="0" rtlCol="0" anchor="ctr" anchorCtr="0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000" b="1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248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124744"/>
            <a:ext cx="8064896" cy="1080120"/>
          </a:xfrm>
        </p:spPr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en-AU" alt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Internationalisation of </a:t>
            </a:r>
            <a:r>
              <a:rPr lang="en-AU" alt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</a:t>
            </a:r>
            <a:r>
              <a:rPr lang="en-AU" alt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esearch infrastructure</a:t>
            </a:r>
            <a:r>
              <a:rPr lang="en-AU" altLang="en-US" sz="3600" dirty="0" smtClean="0">
                <a:solidFill>
                  <a:srgbClr val="080808"/>
                </a:solidFill>
              </a:rPr>
              <a:t/>
            </a:r>
            <a:br>
              <a:rPr lang="en-AU" altLang="en-US" sz="3600" dirty="0" smtClean="0">
                <a:solidFill>
                  <a:srgbClr val="080808"/>
                </a:solidFill>
              </a:rPr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20888"/>
            <a:ext cx="8208912" cy="3744415"/>
          </a:xfrm>
        </p:spPr>
        <p:txBody>
          <a:bodyPr>
            <a:normAutofit/>
          </a:bodyPr>
          <a:lstStyle/>
          <a:p>
            <a:pPr marL="400050" lvl="2" indent="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None/>
              <a:defRPr/>
            </a:pPr>
            <a:r>
              <a:rPr lang="en-AU" sz="2800" dirty="0" smtClean="0">
                <a:solidFill>
                  <a:schemeClr val="tx1"/>
                </a:solidFill>
              </a:rPr>
              <a:t>The National Research Investment Plan recognises that things don’t stand still.</a:t>
            </a:r>
          </a:p>
          <a:p>
            <a:pPr marL="400050" lvl="2" indent="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None/>
              <a:defRPr/>
            </a:pPr>
            <a:endParaRPr lang="en-AU" sz="2600" i="1" dirty="0" smtClean="0">
              <a:solidFill>
                <a:schemeClr val="tx1"/>
              </a:solidFill>
            </a:endParaRPr>
          </a:p>
          <a:p>
            <a:pPr marL="400050" lvl="2" indent="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None/>
              <a:defRPr/>
            </a:pPr>
            <a:r>
              <a:rPr lang="en-AU" sz="2600" i="1" dirty="0" smtClean="0">
                <a:solidFill>
                  <a:schemeClr val="tx1"/>
                </a:solidFill>
              </a:rPr>
              <a:t>“Research infrastructure is evolving into global networks that underpin multidisciplinary research. </a:t>
            </a:r>
          </a:p>
          <a:p>
            <a:pPr marL="400050" lvl="2" indent="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None/>
              <a:defRPr/>
            </a:pPr>
            <a:r>
              <a:rPr lang="en-AU" sz="2600" i="1" dirty="0" smtClean="0">
                <a:solidFill>
                  <a:schemeClr val="tx1"/>
                </a:solidFill>
              </a:rPr>
              <a:t>The increasing complexity and cost of construction and operation of major research infrastructure will continue to be more than a single nation can manage. </a:t>
            </a:r>
          </a:p>
          <a:p>
            <a:pPr marL="400050" lvl="2" indent="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None/>
              <a:defRPr/>
            </a:pPr>
            <a:r>
              <a:rPr lang="en-AU" sz="2600" i="1" dirty="0" smtClean="0">
                <a:solidFill>
                  <a:schemeClr val="tx1"/>
                </a:solidFill>
              </a:rPr>
              <a:t>The ability to share research infrastructure development and to access  international facilities will be critical.”</a:t>
            </a:r>
          </a:p>
          <a:p>
            <a:pPr marL="400050" lvl="2" indent="0">
              <a:lnSpc>
                <a:spcPct val="65000"/>
              </a:lnSpc>
              <a:spcAft>
                <a:spcPct val="20000"/>
              </a:spcAft>
              <a:buClr>
                <a:srgbClr val="FF9900"/>
              </a:buClr>
              <a:buNone/>
              <a:defRPr/>
            </a:pPr>
            <a:endParaRPr lang="en-AU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AU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5469"/>
            <a:ext cx="2313649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0" y="6489763"/>
            <a:ext cx="9144000" cy="365125"/>
          </a:xfrm>
          <a:solidFill>
            <a:schemeClr val="accent6">
              <a:lumMod val="75000"/>
            </a:schemeClr>
          </a:solidFill>
        </p:spPr>
        <p:txBody>
          <a:bodyPr vert="horz" lIns="180000" tIns="0" rIns="180000" bIns="0" rtlCol="0" anchor="ctr" anchorCtr="0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1000" b="1" dirty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Source: 2012 National Research Investment Plan p 74.</a:t>
            </a:r>
            <a:endParaRPr lang="en-AU" sz="1000" b="1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248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DEEWR">
      <a:dk1>
        <a:sysClr val="windowText" lastClr="000000"/>
      </a:dk1>
      <a:lt1>
        <a:srgbClr val="7F7F7F"/>
      </a:lt1>
      <a:dk2>
        <a:srgbClr val="165788"/>
      </a:dk2>
      <a:lt2>
        <a:srgbClr val="FFFFFF"/>
      </a:lt2>
      <a:accent1>
        <a:srgbClr val="165788"/>
      </a:accent1>
      <a:accent2>
        <a:srgbClr val="593674"/>
      </a:accent2>
      <a:accent3>
        <a:srgbClr val="478A57"/>
      </a:accent3>
      <a:accent4>
        <a:srgbClr val="969A52"/>
      </a:accent4>
      <a:accent5>
        <a:srgbClr val="CF9A3E"/>
      </a:accent5>
      <a:accent6>
        <a:srgbClr val="A75534"/>
      </a:accent6>
      <a:hlink>
        <a:srgbClr val="165788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DEEWR">
      <a:dk1>
        <a:sysClr val="windowText" lastClr="000000"/>
      </a:dk1>
      <a:lt1>
        <a:srgbClr val="7F7F7F"/>
      </a:lt1>
      <a:dk2>
        <a:srgbClr val="165788"/>
      </a:dk2>
      <a:lt2>
        <a:srgbClr val="FFFFFF"/>
      </a:lt2>
      <a:accent1>
        <a:srgbClr val="165788"/>
      </a:accent1>
      <a:accent2>
        <a:srgbClr val="593674"/>
      </a:accent2>
      <a:accent3>
        <a:srgbClr val="478A57"/>
      </a:accent3>
      <a:accent4>
        <a:srgbClr val="969A52"/>
      </a:accent4>
      <a:accent5>
        <a:srgbClr val="CF9A3E"/>
      </a:accent5>
      <a:accent6>
        <a:srgbClr val="A75534"/>
      </a:accent6>
      <a:hlink>
        <a:srgbClr val="165788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EEWRDocument" ma:contentTypeID="0x0101009EDC4876AF524A70BD125A9D2C0D191E000479EDFA51D86F45A0C81432ABAE4A67" ma:contentTypeVersion="5" ma:contentTypeDescription="Create a new DEEWR Document." ma:contentTypeScope="" ma:versionID="a2c9259531eb03fc09b0d65958a76c67">
  <xsd:schema xmlns:xsd="http://www.w3.org/2001/XMLSchema" xmlns:xs="http://www.w3.org/2001/XMLSchema" xmlns:p="http://schemas.microsoft.com/office/2006/metadata/properties" xmlns:ns1="http://schemas.microsoft.com/sharepoint/v3" xmlns:ns2="f1dbda1a-7fbc-4c5c-b5bc-7a3a8ee7102f" targetNamespace="http://schemas.microsoft.com/office/2006/metadata/properties" ma:root="true" ma:fieldsID="94e186bec882c5fc16b01cda2a1a898b" ns1:_="" ns2:_="">
    <xsd:import namespace="http://schemas.microsoft.com/sharepoint/v3"/>
    <xsd:import namespace="f1dbda1a-7fbc-4c5c-b5bc-7a3a8ee7102f"/>
    <xsd:element name="properties">
      <xsd:complexType>
        <xsd:sequence>
          <xsd:element name="documentManagement">
            <xsd:complexType>
              <xsd:all>
                <xsd:element ref="ns1:DEEWRCategory" minOccurs="0"/>
                <xsd:element ref="ns2:_x003e__x003e_" minOccurs="0"/>
                <xsd:element ref="ns2:Security_x0020_DLM" minOccurs="0"/>
                <xsd:element ref="ns2:Security_x0020_Classifi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EEWRCategory" ma:index="8" nillable="true" ma:displayName="&gt;" ma:format="Dropdown" ma:internalName="DEEWRCategory" ma:readOnly="false">
      <xsd:simpleType>
        <xsd:restriction base="dms:Choice">
          <xsd:enumeration value="General"/>
          <xsd:enumeration value="Factsheets"/>
          <xsd:enumeration value="Forms"/>
          <xsd:enumeration value="Guides"/>
          <xsd:enumeration value="Guidelines"/>
          <xsd:enumeration value="Info"/>
          <xsd:enumeration value="Procedures"/>
          <xsd:enumeration value="Templates"/>
          <xsd:enumeration value="Publishing"/>
          <xsd:enumeration value="Newslett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dbda1a-7fbc-4c5c-b5bc-7a3a8ee7102f" elementFormDefault="qualified">
    <xsd:import namespace="http://schemas.microsoft.com/office/2006/documentManagement/types"/>
    <xsd:import namespace="http://schemas.microsoft.com/office/infopath/2007/PartnerControls"/>
    <xsd:element name="_x003e__x003e_" ma:index="9" nillable="true" ma:displayName="&gt;&gt;" ma:format="Dropdown" ma:internalName="_x003e__x003e_">
      <xsd:simpleType>
        <xsd:restriction base="dms:Choice">
          <xsd:enumeration value="Education - Secretary"/>
          <xsd:enumeration value="Education - Letter - State Office"/>
          <xsd:enumeration value="Education - Letter - Regional Office"/>
          <xsd:enumeration value="Education - Letter - Deputy or Associate Secretary"/>
          <xsd:enumeration value="Education - Letter - Other"/>
          <xsd:enumeration value="Education - Fax"/>
          <xsd:enumeration value="Education - File Note"/>
          <xsd:enumeration value="Education - Minutes and meetings"/>
          <xsd:enumeration value="Education - Other"/>
          <xsd:enumeration value="Education - PowerPoint"/>
          <xsd:enumeration value="-----------------"/>
          <xsd:enumeration value="Employment - Secretary"/>
          <xsd:enumeration value="Employment - Letter - State Office"/>
          <xsd:enumeration value="Employment - Letter - Regional Office"/>
          <xsd:enumeration value="Employment - Letter - Deputy or Associate Secretary"/>
          <xsd:enumeration value="Employment - Letter - Other"/>
          <xsd:enumeration value="Employment - Fax"/>
          <xsd:enumeration value="Employment - File Note"/>
          <xsd:enumeration value="Employment - Minutes and meetings"/>
          <xsd:enumeration value="Employment - Other"/>
          <xsd:enumeration value="Employment - PowerPoint"/>
        </xsd:restriction>
      </xsd:simpleType>
    </xsd:element>
    <xsd:element name="Security_x0020_DLM" ma:index="11" nillable="true" ma:displayName="Security DLM" ma:format="Dropdown" ma:internalName="Security_x0020_DLM">
      <xsd:simpleType>
        <xsd:restriction base="dms:Choice">
          <xsd:enumeration value=""/>
          <xsd:enumeration value="For Official Use Only"/>
          <xsd:enumeration value="Sensitive"/>
          <xsd:enumeration value="Sensitive: Personal"/>
          <xsd:enumeration value="Sensitive: Legal"/>
          <xsd:enumeration value="Sensitive: Cabinet"/>
        </xsd:restriction>
      </xsd:simpleType>
    </xsd:element>
    <xsd:element name="Security_x0020_Classification" ma:index="12" nillable="true" ma:displayName="Security Classification" ma:format="Dropdown" ma:internalName="Security_x0020_Classification">
      <xsd:simpleType>
        <xsd:restriction base="dms:Choice">
          <xsd:enumeration value=""/>
          <xsd:enumeration value="UNOFFICIAL"/>
          <xsd:enumeration value="UNCLASSIFIED"/>
          <xsd:enumeration value="PROTECTED"/>
          <xsd:enumeration value="CONFIDENTIAL"/>
          <xsd:enumeration value="SECRET"/>
          <xsd:enumeration value="TOP SECRET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 ma:index="10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EWRCategory xmlns="http://schemas.microsoft.com/sharepoint/v3">Templates</DEEWRCategory>
    <Security_x0020_DLM xmlns="f1dbda1a-7fbc-4c5c-b5bc-7a3a8ee7102f" xsi:nil="true"/>
    <_x003e__x003e_ xmlns="f1dbda1a-7fbc-4c5c-b5bc-7a3a8ee7102f">Education - PowerPoint</_x003e__x003e_>
    <Security_x0020_Classification xmlns="f1dbda1a-7fbc-4c5c-b5bc-7a3a8ee7102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6191980-648E-42DA-A6C2-AE9622F92D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1dbda1a-7fbc-4c5c-b5bc-7a3a8ee710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C43697-A0E7-45C1-A48A-0A4C4B1C8550}">
  <ds:schemaRefs>
    <ds:schemaRef ds:uri="http://www.w3.org/XML/1998/namespace"/>
    <ds:schemaRef ds:uri="http://purl.org/dc/dcmitype/"/>
    <ds:schemaRef ds:uri="http://schemas.microsoft.com/office/2006/metadata/properties"/>
    <ds:schemaRef ds:uri="http://schemas.microsoft.com/sharepoint/v3"/>
    <ds:schemaRef ds:uri="http://purl.org/dc/elements/1.1/"/>
    <ds:schemaRef ds:uri="http://schemas.microsoft.com/office/2006/documentManagement/types"/>
    <ds:schemaRef ds:uri="f1dbda1a-7fbc-4c5c-b5bc-7a3a8ee7102f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2E1A08E-F9C1-43DA-AD89-E555A04538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1958</TotalTime>
  <Words>461</Words>
  <Application>Microsoft Office PowerPoint</Application>
  <PresentationFormat>On-screen Show (4:3)</PresentationFormat>
  <Paragraphs>89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Office Theme</vt:lpstr>
      <vt:lpstr>1_Custom Design</vt:lpstr>
      <vt:lpstr>2_Custom Design</vt:lpstr>
      <vt:lpstr>1_Office Theme</vt:lpstr>
      <vt:lpstr>2_Office Theme</vt:lpstr>
      <vt:lpstr>3_Custom Design</vt:lpstr>
      <vt:lpstr>Research Infrastructure Policy and Priorities in Australia</vt:lpstr>
      <vt:lpstr>PowerPoint Presentation</vt:lpstr>
      <vt:lpstr>PowerPoint Presentation</vt:lpstr>
      <vt:lpstr>Australian Research Committee  (ARCom) </vt:lpstr>
      <vt:lpstr>National Research Investment Plan (2012)</vt:lpstr>
      <vt:lpstr>Strategic Research Priorities</vt:lpstr>
      <vt:lpstr>Prioritisation of research infrastructure </vt:lpstr>
      <vt:lpstr>Investment in Australian Research Infrastructure </vt:lpstr>
      <vt:lpstr>Internationalisation of research infrastructure </vt:lpstr>
      <vt:lpstr>Workshop themes</vt:lpstr>
      <vt:lpstr>Outcomes from earlier workshops </vt:lpstr>
      <vt:lpstr>PowerPoint Presentation</vt:lpstr>
    </vt:vector>
  </TitlesOfParts>
  <Company>Australian Government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Terri Thomas</dc:creator>
  <cp:lastModifiedBy>Sanie Ymer</cp:lastModifiedBy>
  <cp:revision>94</cp:revision>
  <cp:lastPrinted>2013-10-30T01:11:58Z</cp:lastPrinted>
  <dcterms:created xsi:type="dcterms:W3CDTF">2011-11-15T22:25:51Z</dcterms:created>
  <dcterms:modified xsi:type="dcterms:W3CDTF">2014-01-29T22:39:34Z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0x0101009EDC4876AF524A70BD125A9D2C0D191E000479EDFA51D86F45A0C81432ABAE4A67</vt:lpwstr>
  </property>
</Properties>
</file>