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7" r:id="rId4"/>
    <p:sldMasterId id="2147483760" r:id="rId5"/>
    <p:sldMasterId id="2147483762" r:id="rId6"/>
    <p:sldMasterId id="2147483774" r:id="rId7"/>
  </p:sldMasterIdLst>
  <p:notesMasterIdLst>
    <p:notesMasterId r:id="rId43"/>
  </p:notesMasterIdLst>
  <p:sldIdLst>
    <p:sldId id="926" r:id="rId8"/>
    <p:sldId id="476" r:id="rId9"/>
    <p:sldId id="477" r:id="rId10"/>
    <p:sldId id="984" r:id="rId11"/>
    <p:sldId id="479" r:id="rId12"/>
    <p:sldId id="975" r:id="rId13"/>
    <p:sldId id="1074" r:id="rId14"/>
    <p:sldId id="552" r:id="rId15"/>
    <p:sldId id="1067" r:id="rId16"/>
    <p:sldId id="986" r:id="rId17"/>
    <p:sldId id="1073" r:id="rId18"/>
    <p:sldId id="1023" r:id="rId19"/>
    <p:sldId id="1064" r:id="rId20"/>
    <p:sldId id="1025" r:id="rId21"/>
    <p:sldId id="417" r:id="rId22"/>
    <p:sldId id="1028" r:id="rId23"/>
    <p:sldId id="992" r:id="rId24"/>
    <p:sldId id="993" r:id="rId25"/>
    <p:sldId id="501" r:id="rId26"/>
    <p:sldId id="1029" r:id="rId27"/>
    <p:sldId id="925" r:id="rId28"/>
    <p:sldId id="1039" r:id="rId29"/>
    <p:sldId id="1053" r:id="rId30"/>
    <p:sldId id="1055" r:id="rId31"/>
    <p:sldId id="1038" r:id="rId32"/>
    <p:sldId id="1071" r:id="rId33"/>
    <p:sldId id="1072" r:id="rId34"/>
    <p:sldId id="981" r:id="rId35"/>
    <p:sldId id="1050" r:id="rId36"/>
    <p:sldId id="505" r:id="rId37"/>
    <p:sldId id="994" r:id="rId38"/>
    <p:sldId id="1030" r:id="rId39"/>
    <p:sldId id="1068" r:id="rId40"/>
    <p:sldId id="1014" r:id="rId41"/>
    <p:sldId id="531" r:id="rId42"/>
  </p:sldIdLst>
  <p:sldSz cx="9144000" cy="514826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14D6D889-4DD1-48DA-812D-34D70DD595D1}">
          <p14:sldIdLst>
            <p14:sldId id="926"/>
            <p14:sldId id="476"/>
            <p14:sldId id="477"/>
          </p14:sldIdLst>
        </p14:section>
        <p14:section name="Tuition Protection Service" id="{916943CC-9FF6-42BD-BE8A-C8A09410DFAF}">
          <p14:sldIdLst>
            <p14:sldId id="984"/>
            <p14:sldId id="479"/>
            <p14:sldId id="975"/>
            <p14:sldId id="1074"/>
            <p14:sldId id="552"/>
            <p14:sldId id="1067"/>
          </p14:sldIdLst>
        </p14:section>
        <p14:section name="Home Affairs" id="{11664BFF-A5FC-4F15-ADE6-0E60B3DAA6E7}">
          <p14:sldIdLst>
            <p14:sldId id="986"/>
            <p14:sldId id="1073"/>
            <p14:sldId id="1023"/>
            <p14:sldId id="1064"/>
            <p14:sldId id="1025"/>
            <p14:sldId id="417"/>
            <p14:sldId id="1028"/>
            <p14:sldId id="992"/>
            <p14:sldId id="993"/>
          </p14:sldIdLst>
        </p14:section>
        <p14:section name="ASQA" id="{C8F05F2D-697F-49D6-92FE-9AC31D3DFF86}">
          <p14:sldIdLst>
            <p14:sldId id="501"/>
            <p14:sldId id="1029"/>
            <p14:sldId id="925"/>
          </p14:sldIdLst>
        </p14:section>
        <p14:section name="Study Adelaide" id="{1CF7E9A4-A6F1-49E1-8C0E-48FCAD3389AF}">
          <p14:sldIdLst>
            <p14:sldId id="1039"/>
            <p14:sldId id="1053"/>
            <p14:sldId id="1055"/>
          </p14:sldIdLst>
        </p14:section>
        <p14:section name="Study Melbourne" id="{26486A28-12BA-4D04-B4C4-2095A6844098}">
          <p14:sldIdLst>
            <p14:sldId id="1038"/>
            <p14:sldId id="1071"/>
            <p14:sldId id="1072"/>
          </p14:sldIdLst>
        </p14:section>
        <p14:section name="Study NSW" id="{7CF61786-CD4F-4AC5-B06E-D401DDAC7660}">
          <p14:sldIdLst>
            <p14:sldId id="981"/>
            <p14:sldId id="1050"/>
          </p14:sldIdLst>
        </p14:section>
        <p14:section name="TPS Online" id="{44AD68BD-BF8B-473A-9C5F-D849733F1EDB}">
          <p14:sldIdLst>
            <p14:sldId id="505"/>
            <p14:sldId id="994"/>
            <p14:sldId id="1030"/>
            <p14:sldId id="1068"/>
            <p14:sldId id="1014"/>
          </p14:sldIdLst>
        </p14:section>
        <p14:section name="Conclusion" id="{C8A0E231-C845-485C-88CA-115B7B373FAB}">
          <p14:sldIdLst>
            <p14:sldId id="5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h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97A2"/>
    <a:srgbClr val="2F8586"/>
    <a:srgbClr val="FACDDE"/>
    <a:srgbClr val="D6165F"/>
    <a:srgbClr val="0AA65C"/>
    <a:srgbClr val="FFFFFF"/>
    <a:srgbClr val="3B7C85"/>
    <a:srgbClr val="768E9D"/>
    <a:srgbClr val="666666"/>
    <a:srgbClr val="F15A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815015-6BE7-47C5-A470-7EA1401AD25F}" v="5" dt="2026-09-15T03:53:06.3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82117" autoAdjust="0"/>
  </p:normalViewPr>
  <p:slideViewPr>
    <p:cSldViewPr snapToGrid="0">
      <p:cViewPr varScale="1">
        <p:scale>
          <a:sx n="133" d="100"/>
          <a:sy n="133" d="100"/>
        </p:scale>
        <p:origin x="966" y="114"/>
      </p:cViewPr>
      <p:guideLst>
        <p:guide orient="horz" pos="162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78F842-560F-42A5-A306-F766D7D6B80D}" type="datetimeFigureOut">
              <a:rPr lang="en-AU" smtClean="0"/>
              <a:t>14/09/2026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1425"/>
            <a:ext cx="59467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3FCEB-6CB7-4478-9568-E9785AFEA65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8103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3426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20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14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200"/>
              </a:spcAft>
              <a:buFont typeface="Arial" panose="020B0604020202020204" pitchFamily="34" charset="0"/>
              <a:buNone/>
            </a:pPr>
            <a:endParaRPr lang="en-AU" sz="1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619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5477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1245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7575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2AB59-84C1-B6C5-A21B-2FBC08AC8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1D9374-5DD1-CBC8-02B7-2C0387A8F0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2CB409-8D8E-C56D-6075-16382AC57E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699BE-CDC4-F6B5-4EF0-3E16981206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6528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8166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241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1002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DBD4E-95D7-D7A6-0040-096B11162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E8ADCD-025D-4DEE-5497-6414EBBA95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853569-FCDF-CEB9-13A7-23F08F7ECD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91CB3-35C9-26C2-1BB2-B8A26CD923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3FCEB-6CB7-4478-9568-E9785AFEA658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60543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EEE87-ECA9-3099-B964-F00C91995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0E7EA6-2A9A-0E88-13F5-B17A644CB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3B67C1-8188-18D3-3605-7F0CAED1E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4D262-2999-1D63-96D3-CBAF98CD58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05BAA-92F6-4DEA-A832-E4B15A2F525C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4689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F883E-BAEA-EDE3-92C1-101A2ED41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AC0D8-79FA-87CB-E6E4-E8C67111F4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5D3E13-193B-948E-49EF-57AD53E43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930FE-A944-AF8A-2283-5847F78CC4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05BAA-92F6-4DEA-A832-E4B15A2F525C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615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1FB03-9BD7-6AF8-E8FF-A5D5484A4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D6CC30-A5DE-EE09-8044-A3514406B9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BC0598-571C-E230-EADC-5DEBF5EB5A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200"/>
              </a:spcAft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7BA50-C633-8455-5CCE-012530BC7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05BAA-92F6-4DEA-A832-E4B15A2F525C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7913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05BAA-92F6-4DEA-A832-E4B15A2F525C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248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3609E-DDEC-45DB-431C-75591A710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D28748-D1C9-9C0D-9773-215217678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92B4CD-53FE-1EC9-BCFD-EBD282908E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FF26BC-94A6-AD05-0FDA-B530B3D1BC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05BAA-92F6-4DEA-A832-E4B15A2F525C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8234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05BAA-92F6-4DEA-A832-E4B15A2F525C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91174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200"/>
              </a:spcAft>
              <a:buFont typeface="Arial" panose="020B0604020202020204" pitchFamily="34" charset="0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F05BAA-92F6-4DEA-A832-E4B15A2F525C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37197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21109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10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D3FCEB-6CB7-4478-9568-E9785AFEA658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02407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6765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5570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49234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77257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56385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1F558-D510-9E37-2BB2-BE11862E6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75515A-0327-1CB7-2BE7-E0A4353EC0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A11F6B-8F7A-1EAD-0854-29E68C8EC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C6508-4725-D336-F227-E936DA7F94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26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0529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F07EC-535D-D5A1-BEA4-2F998DA83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7744BB-EA54-F86E-8F8D-0C1D28CDE0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4553FC-07AF-6ED4-56C1-6420FB4EFB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418C23-266C-0F4F-F987-E4828E4FEB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27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61342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28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24428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29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73360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30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26867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31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65557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32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0265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52EA-CDA5-A2D9-F337-0024A64B0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F00344-7A8F-B8F6-51A7-90A862F17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904073-1A17-ECAD-06B3-6EE3006B4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F36D9-6A57-2DF1-F690-DCDCE1E694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33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90131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34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718886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200"/>
              </a:spcAft>
            </a:pP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3FCEB-6CB7-4478-9568-E9785AFEA658}" type="slidenum">
              <a:rPr lang="en-AU" smtClean="0"/>
              <a:t>35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0191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8CF98-594C-4550-A998-170C3E653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53EADE7A-49DB-41C3-BF87-A06017476F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7736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885DDE-7EDD-4440-A836-DD62106870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77344" y="4662363"/>
            <a:ext cx="466655" cy="48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307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8CF98-594C-4550-A998-170C3E653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53EADE7A-49DB-41C3-BF87-A06017476FC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4473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9143999" cy="5148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433" y="1979515"/>
            <a:ext cx="7344866" cy="480644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lnSpc>
                <a:spcPct val="80000"/>
              </a:lnSpc>
              <a:defRPr sz="3904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84214" y="3006784"/>
            <a:ext cx="7347907" cy="234360"/>
          </a:xfr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0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3277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11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1" y="1925459"/>
            <a:ext cx="8064499" cy="480644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lnSpc>
                <a:spcPct val="80000"/>
              </a:lnSpc>
              <a:defRPr sz="3904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6411" y="2952728"/>
            <a:ext cx="8067838" cy="234360"/>
          </a:xfr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501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4362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539751" y="1546862"/>
            <a:ext cx="8064666" cy="30818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44516" y="4789900"/>
            <a:ext cx="35719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1">
                <a:solidFill>
                  <a:schemeClr val="accent3"/>
                </a:solidFill>
              </a:defRPr>
            </a:lvl1pPr>
          </a:lstStyle>
          <a:p>
            <a:pPr algn="r"/>
            <a:r>
              <a:rPr lang="en-AU"/>
              <a:t>Temporary Skill Shortage Visa - Introduction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6416" y="4789900"/>
            <a:ext cx="2880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1">
                <a:solidFill>
                  <a:schemeClr val="accent3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750" y="736228"/>
            <a:ext cx="8064666" cy="369674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sz="3003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31B3B93-BCAF-425E-BCE8-40AAA87F7C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750" y="1115938"/>
            <a:ext cx="8064666" cy="234360"/>
          </a:xfrm>
        </p:spPr>
        <p:txBody>
          <a:bodyPr wrap="square">
            <a:spAutoFit/>
          </a:bodyPr>
          <a:lstStyle>
            <a:lvl1pPr marL="0" indent="0">
              <a:buNone/>
              <a:defRPr sz="1501" b="1">
                <a:solidFill>
                  <a:schemeClr val="tx2"/>
                </a:solidFill>
              </a:defRPr>
            </a:lvl1pPr>
            <a:lvl2pPr marL="266949" indent="0">
              <a:buNone/>
              <a:defRPr/>
            </a:lvl2pPr>
            <a:lvl3pPr marL="535090" indent="0">
              <a:buNone/>
              <a:defRPr/>
            </a:lvl3pPr>
            <a:lvl4pPr marL="811573" indent="0">
              <a:buNone/>
              <a:defRPr/>
            </a:lvl4pPr>
            <a:lvl5pPr marL="1078521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636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546862"/>
            <a:ext cx="3959974" cy="3081398"/>
          </a:xfr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0" y="1546862"/>
            <a:ext cx="3960416" cy="3081398"/>
          </a:xfr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44516" y="4789900"/>
            <a:ext cx="35719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1">
                <a:solidFill>
                  <a:schemeClr val="accent3"/>
                </a:solidFill>
              </a:defRPr>
            </a:lvl1pPr>
          </a:lstStyle>
          <a:p>
            <a:pPr algn="r"/>
            <a:r>
              <a:rPr lang="en-AU"/>
              <a:t>Temporary Skill Shortage Visa - Introduction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6416" y="4789900"/>
            <a:ext cx="2880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1">
                <a:solidFill>
                  <a:schemeClr val="accent3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735080"/>
            <a:ext cx="8064666" cy="379539"/>
          </a:xfrm>
          <a:prstGeom prst="rect">
            <a:avLst/>
          </a:prstGeom>
        </p:spPr>
        <p:txBody>
          <a:bodyPr/>
          <a:lstStyle>
            <a:lvl1pPr>
              <a:defRPr sz="3003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92DE2B0-660F-42B0-8FCC-4A0893ABC7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750" y="1115938"/>
            <a:ext cx="8064666" cy="234360"/>
          </a:xfrm>
        </p:spPr>
        <p:txBody>
          <a:bodyPr wrap="square">
            <a:spAutoFit/>
          </a:bodyPr>
          <a:lstStyle>
            <a:lvl1pPr marL="0" indent="0">
              <a:buNone/>
              <a:defRPr sz="1501" b="1">
                <a:solidFill>
                  <a:schemeClr val="tx2"/>
                </a:solidFill>
              </a:defRPr>
            </a:lvl1pPr>
            <a:lvl2pPr marL="266949" indent="0">
              <a:buNone/>
              <a:defRPr/>
            </a:lvl2pPr>
            <a:lvl3pPr marL="535090" indent="0">
              <a:buNone/>
              <a:defRPr/>
            </a:lvl3pPr>
            <a:lvl4pPr marL="811573" indent="0">
              <a:buNone/>
              <a:defRPr/>
            </a:lvl4pPr>
            <a:lvl5pPr marL="1078521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9296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 Left with Picture at Right (blee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2" y="1546862"/>
            <a:ext cx="3947959" cy="3082563"/>
          </a:xfr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sz="1351"/>
            </a:lvl4pPr>
            <a:lvl5pPr>
              <a:defRPr sz="135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0"/>
          </p:nvPr>
        </p:nvSpPr>
        <p:spPr>
          <a:xfrm>
            <a:off x="4644008" y="1546879"/>
            <a:ext cx="3960408" cy="308355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lang="en-AU" dirty="0"/>
            </a:lvl1pPr>
            <a:lvl2pPr marL="343220" indent="0">
              <a:buNone/>
              <a:defRPr sz="2102"/>
            </a:lvl2pPr>
            <a:lvl3pPr marL="686440" indent="0">
              <a:buNone/>
              <a:defRPr sz="1802"/>
            </a:lvl3pPr>
            <a:lvl4pPr marL="1029660" indent="0">
              <a:buNone/>
              <a:defRPr sz="1501"/>
            </a:lvl4pPr>
            <a:lvl5pPr marL="1372880" indent="0">
              <a:buNone/>
              <a:defRPr sz="1501"/>
            </a:lvl5pPr>
            <a:lvl6pPr marL="1716100" indent="0">
              <a:buNone/>
              <a:defRPr sz="1501"/>
            </a:lvl6pPr>
            <a:lvl7pPr marL="2059320" indent="0">
              <a:buNone/>
              <a:defRPr sz="1501"/>
            </a:lvl7pPr>
            <a:lvl8pPr marL="2402540" indent="0">
              <a:buNone/>
              <a:defRPr sz="1501"/>
            </a:lvl8pPr>
            <a:lvl9pPr marL="2745760" indent="0">
              <a:buNone/>
              <a:defRPr sz="1501"/>
            </a:lvl9pPr>
          </a:lstStyle>
          <a:p>
            <a:r>
              <a:rPr lang="en-US" dirty="0"/>
              <a:t>Click icon to add picture</a:t>
            </a:r>
            <a:endParaRPr lang="en-AU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44516" y="4789900"/>
            <a:ext cx="35719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1">
                <a:solidFill>
                  <a:schemeClr val="accent3"/>
                </a:solidFill>
              </a:defRPr>
            </a:lvl1pPr>
          </a:lstStyle>
          <a:p>
            <a:pPr algn="r"/>
            <a:r>
              <a:rPr lang="en-AU"/>
              <a:t>Temporary Skill Shortage Visa - Introduction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6416" y="4789900"/>
            <a:ext cx="2880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1">
                <a:solidFill>
                  <a:schemeClr val="accent3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735080"/>
            <a:ext cx="8064666" cy="3714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C88B394-448C-421A-BF9C-1B9401F688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750" y="1115938"/>
            <a:ext cx="8064666" cy="234360"/>
          </a:xfrm>
        </p:spPr>
        <p:txBody>
          <a:bodyPr wrap="square">
            <a:spAutoFit/>
          </a:bodyPr>
          <a:lstStyle>
            <a:lvl1pPr marL="0" indent="0">
              <a:buNone/>
              <a:defRPr sz="1501" b="1">
                <a:solidFill>
                  <a:schemeClr val="tx2"/>
                </a:solidFill>
              </a:defRPr>
            </a:lvl1pPr>
            <a:lvl2pPr marL="266949" indent="0">
              <a:buNone/>
              <a:defRPr/>
            </a:lvl2pPr>
            <a:lvl3pPr marL="535090" indent="0">
              <a:buNone/>
              <a:defRPr/>
            </a:lvl3pPr>
            <a:lvl4pPr marL="811573" indent="0">
              <a:buNone/>
              <a:defRPr/>
            </a:lvl4pPr>
            <a:lvl5pPr marL="1078521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4377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hird Two Thir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7864" y="1546862"/>
            <a:ext cx="5256386" cy="3076154"/>
          </a:xfr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sz="1351"/>
            </a:lvl4pPr>
            <a:lvl5pPr>
              <a:defRPr sz="1351"/>
            </a:lvl5pPr>
            <a:lvl6pPr>
              <a:defRPr sz="1501"/>
            </a:lvl6pPr>
            <a:lvl7pPr>
              <a:defRPr sz="1501"/>
            </a:lvl7pPr>
            <a:lvl8pPr>
              <a:defRPr sz="1501"/>
            </a:lvl8pPr>
            <a:lvl9pPr>
              <a:defRPr sz="150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539751" y="1545697"/>
            <a:ext cx="2699834" cy="3076154"/>
          </a:xfr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sz="1351"/>
            </a:lvl4pPr>
            <a:lvl5pPr>
              <a:defRPr sz="1351"/>
            </a:lvl5pPr>
            <a:lvl6pPr>
              <a:defRPr sz="1501"/>
            </a:lvl6pPr>
            <a:lvl7pPr>
              <a:defRPr sz="1501"/>
            </a:lvl7pPr>
            <a:lvl8pPr>
              <a:defRPr sz="1501"/>
            </a:lvl8pPr>
            <a:lvl9pPr>
              <a:defRPr sz="150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44516" y="4789900"/>
            <a:ext cx="35719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1">
                <a:solidFill>
                  <a:schemeClr val="accent3"/>
                </a:solidFill>
              </a:defRPr>
            </a:lvl1pPr>
          </a:lstStyle>
          <a:p>
            <a:pPr algn="r"/>
            <a:r>
              <a:rPr lang="en-AU"/>
              <a:t>Temporary Skill Shortage Visa - Introduction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6416" y="4789900"/>
            <a:ext cx="2880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1">
                <a:solidFill>
                  <a:schemeClr val="accent3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750" y="735080"/>
            <a:ext cx="8064500" cy="37143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58C42C2-ACB9-4B97-ADF0-B9FBFFCBC9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750" y="1115938"/>
            <a:ext cx="8064500" cy="234360"/>
          </a:xfrm>
        </p:spPr>
        <p:txBody>
          <a:bodyPr wrap="square">
            <a:spAutoFit/>
          </a:bodyPr>
          <a:lstStyle>
            <a:lvl1pPr marL="0" indent="0">
              <a:buNone/>
              <a:defRPr sz="1501" b="1">
                <a:solidFill>
                  <a:schemeClr val="tx2"/>
                </a:solidFill>
              </a:defRPr>
            </a:lvl1pPr>
            <a:lvl2pPr marL="266949" indent="0">
              <a:buNone/>
              <a:defRPr/>
            </a:lvl2pPr>
            <a:lvl3pPr marL="535090" indent="0">
              <a:buNone/>
              <a:defRPr/>
            </a:lvl3pPr>
            <a:lvl4pPr marL="811573" indent="0">
              <a:buNone/>
              <a:defRPr/>
            </a:lvl4pPr>
            <a:lvl5pPr marL="1078521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7570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hird One Third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751" y="1546862"/>
            <a:ext cx="5184378" cy="3081398"/>
          </a:xfrm>
        </p:spPr>
        <p:txBody>
          <a:bodyPr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sz="1351"/>
            </a:lvl4pPr>
            <a:lvl5pPr>
              <a:defRPr sz="1351"/>
            </a:lvl5pPr>
            <a:lvl6pPr>
              <a:defRPr sz="1501"/>
            </a:lvl6pPr>
            <a:lvl7pPr>
              <a:defRPr sz="1501"/>
            </a:lvl7pPr>
            <a:lvl8pPr>
              <a:defRPr sz="1501"/>
            </a:lvl8pPr>
            <a:lvl9pPr>
              <a:defRPr sz="150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5904416" y="1546862"/>
            <a:ext cx="2699834" cy="3081398"/>
          </a:xfrm>
        </p:spPr>
        <p:txBody>
          <a:bodyPr>
            <a:normAutofit/>
          </a:bodyPr>
          <a:lstStyle>
            <a:lvl1pPr>
              <a:defRPr sz="1652"/>
            </a:lvl1pPr>
            <a:lvl2pPr>
              <a:defRPr sz="1501"/>
            </a:lvl2pPr>
            <a:lvl3pPr>
              <a:defRPr sz="1351"/>
            </a:lvl3pPr>
            <a:lvl4pPr>
              <a:defRPr sz="1351"/>
            </a:lvl4pPr>
            <a:lvl5pPr>
              <a:defRPr sz="1351"/>
            </a:lvl5pPr>
            <a:lvl6pPr>
              <a:defRPr sz="1501"/>
            </a:lvl6pPr>
            <a:lvl7pPr>
              <a:defRPr sz="1501"/>
            </a:lvl7pPr>
            <a:lvl8pPr>
              <a:defRPr sz="1501"/>
            </a:lvl8pPr>
            <a:lvl9pPr>
              <a:defRPr sz="150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44516" y="4789900"/>
            <a:ext cx="35719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1">
                <a:solidFill>
                  <a:schemeClr val="accent3"/>
                </a:solidFill>
              </a:defRPr>
            </a:lvl1pPr>
          </a:lstStyle>
          <a:p>
            <a:pPr algn="r"/>
            <a:r>
              <a:rPr lang="en-AU"/>
              <a:t>Temporary Skill Shortage Visa - Introduction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6416" y="4789900"/>
            <a:ext cx="2880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1">
                <a:solidFill>
                  <a:schemeClr val="accent3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9750" y="735080"/>
            <a:ext cx="8064500" cy="37953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9795271-99CB-4951-9BF4-AE6B4FA03B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750" y="1115938"/>
            <a:ext cx="8064500" cy="234360"/>
          </a:xfrm>
        </p:spPr>
        <p:txBody>
          <a:bodyPr wrap="square">
            <a:spAutoFit/>
          </a:bodyPr>
          <a:lstStyle>
            <a:lvl1pPr marL="0" indent="0">
              <a:buNone/>
              <a:defRPr sz="1501" b="1">
                <a:solidFill>
                  <a:schemeClr val="tx2"/>
                </a:solidFill>
              </a:defRPr>
            </a:lvl1pPr>
            <a:lvl2pPr marL="266949" indent="0">
              <a:buNone/>
              <a:defRPr/>
            </a:lvl2pPr>
            <a:lvl3pPr marL="535090" indent="0">
              <a:buNone/>
              <a:defRPr/>
            </a:lvl3pPr>
            <a:lvl4pPr marL="811573" indent="0">
              <a:buNone/>
              <a:defRPr/>
            </a:lvl4pPr>
            <a:lvl5pPr marL="1078521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7821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9751" y="1546862"/>
            <a:ext cx="8064499" cy="270300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lang="en-AU" dirty="0"/>
            </a:lvl1pPr>
            <a:lvl2pPr marL="343220" indent="0">
              <a:buNone/>
              <a:defRPr sz="2102"/>
            </a:lvl2pPr>
            <a:lvl3pPr marL="686440" indent="0">
              <a:buNone/>
              <a:defRPr sz="1802"/>
            </a:lvl3pPr>
            <a:lvl4pPr marL="1029660" indent="0">
              <a:buNone/>
              <a:defRPr sz="1501"/>
            </a:lvl4pPr>
            <a:lvl5pPr marL="1372880" indent="0">
              <a:buNone/>
              <a:defRPr sz="1501"/>
            </a:lvl5pPr>
            <a:lvl6pPr marL="1716100" indent="0">
              <a:buNone/>
              <a:defRPr sz="1501"/>
            </a:lvl6pPr>
            <a:lvl7pPr marL="2059320" indent="0">
              <a:buNone/>
              <a:defRPr sz="1501"/>
            </a:lvl7pPr>
            <a:lvl8pPr marL="2402540" indent="0">
              <a:buNone/>
              <a:defRPr sz="1501"/>
            </a:lvl8pPr>
            <a:lvl9pPr marL="2745760" indent="0">
              <a:buNone/>
              <a:defRPr sz="1501"/>
            </a:lvl9pPr>
          </a:lstStyle>
          <a:p>
            <a:r>
              <a:rPr lang="en-US" dirty="0"/>
              <a:t>Click icon to add picture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4" y="4304334"/>
            <a:ext cx="7920037" cy="324336"/>
          </a:xfrm>
        </p:spPr>
        <p:txBody>
          <a:bodyPr/>
          <a:lstStyle>
            <a:lvl1pPr marL="0" indent="0">
              <a:buNone/>
              <a:defRPr sz="1051" b="1">
                <a:solidFill>
                  <a:schemeClr val="accent2"/>
                </a:solidFill>
              </a:defRPr>
            </a:lvl1pPr>
            <a:lvl2pPr marL="343220" indent="0">
              <a:buNone/>
              <a:defRPr sz="901"/>
            </a:lvl2pPr>
            <a:lvl3pPr marL="686440" indent="0">
              <a:buNone/>
              <a:defRPr sz="751"/>
            </a:lvl3pPr>
            <a:lvl4pPr marL="1029660" indent="0">
              <a:buNone/>
              <a:defRPr sz="676"/>
            </a:lvl4pPr>
            <a:lvl5pPr marL="1372880" indent="0">
              <a:buNone/>
              <a:defRPr sz="676"/>
            </a:lvl5pPr>
            <a:lvl6pPr marL="1716100" indent="0">
              <a:buNone/>
              <a:defRPr sz="676"/>
            </a:lvl6pPr>
            <a:lvl7pPr marL="2059320" indent="0">
              <a:buNone/>
              <a:defRPr sz="676"/>
            </a:lvl7pPr>
            <a:lvl8pPr marL="2402540" indent="0">
              <a:buNone/>
              <a:defRPr sz="676"/>
            </a:lvl8pPr>
            <a:lvl9pPr marL="2745760" indent="0">
              <a:buNone/>
              <a:defRPr sz="67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44516" y="4789900"/>
            <a:ext cx="35719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1">
                <a:solidFill>
                  <a:schemeClr val="accent3"/>
                </a:solidFill>
              </a:defRPr>
            </a:lvl1pPr>
          </a:lstStyle>
          <a:p>
            <a:pPr algn="r"/>
            <a:r>
              <a:rPr lang="en-AU"/>
              <a:t>Temporary Skill Shortage Visa - Introduction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6416" y="4789900"/>
            <a:ext cx="2880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1">
                <a:solidFill>
                  <a:schemeClr val="accent3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733762"/>
            <a:ext cx="8064500" cy="38085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0DC5BD8-CD57-47B1-9D14-1D69628960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751" y="1115938"/>
            <a:ext cx="8064499" cy="234360"/>
          </a:xfrm>
        </p:spPr>
        <p:txBody>
          <a:bodyPr wrap="square">
            <a:spAutoFit/>
          </a:bodyPr>
          <a:lstStyle>
            <a:lvl1pPr marL="0" indent="0">
              <a:buNone/>
              <a:defRPr sz="1501" b="1">
                <a:solidFill>
                  <a:schemeClr val="tx2"/>
                </a:solidFill>
              </a:defRPr>
            </a:lvl1pPr>
            <a:lvl2pPr marL="266949" indent="0">
              <a:buNone/>
              <a:defRPr/>
            </a:lvl2pPr>
            <a:lvl3pPr marL="535090" indent="0">
              <a:buNone/>
              <a:defRPr/>
            </a:lvl3pPr>
            <a:lvl4pPr marL="811573" indent="0">
              <a:buNone/>
              <a:defRPr/>
            </a:lvl4pPr>
            <a:lvl5pPr marL="1078521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1405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44516" y="4789900"/>
            <a:ext cx="35719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1">
                <a:solidFill>
                  <a:schemeClr val="accent3"/>
                </a:solidFill>
              </a:defRPr>
            </a:lvl1pPr>
          </a:lstStyle>
          <a:p>
            <a:pPr algn="r"/>
            <a:r>
              <a:rPr lang="en-AU"/>
              <a:t>Temporary Skill Shortage Visa - Introduction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6416" y="4789900"/>
            <a:ext cx="2880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1">
                <a:solidFill>
                  <a:schemeClr val="accent3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750" y="735080"/>
            <a:ext cx="8064500" cy="37953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13E4BE7-C810-4E0E-BCE1-92ED098F83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750" y="1115938"/>
            <a:ext cx="8064500" cy="234360"/>
          </a:xfrm>
        </p:spPr>
        <p:txBody>
          <a:bodyPr wrap="square">
            <a:spAutoFit/>
          </a:bodyPr>
          <a:lstStyle>
            <a:lvl1pPr marL="0" indent="0">
              <a:buNone/>
              <a:defRPr sz="1501" b="1">
                <a:solidFill>
                  <a:schemeClr val="tx2"/>
                </a:solidFill>
              </a:defRPr>
            </a:lvl1pPr>
            <a:lvl2pPr marL="266949" indent="0">
              <a:buNone/>
              <a:defRPr/>
            </a:lvl2pPr>
            <a:lvl3pPr marL="535090" indent="0">
              <a:buNone/>
              <a:defRPr/>
            </a:lvl3pPr>
            <a:lvl4pPr marL="811573" indent="0">
              <a:buNone/>
              <a:defRPr/>
            </a:lvl4pPr>
            <a:lvl5pPr marL="1078521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878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489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1"/>
          </a:p>
        </p:txBody>
      </p:sp>
    </p:spTree>
    <p:extLst>
      <p:ext uri="{BB962C8B-B14F-4D97-AF65-F5344CB8AC3E}">
        <p14:creationId xmlns:p14="http://schemas.microsoft.com/office/powerpoint/2010/main" val="35556438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539751" y="1546862"/>
            <a:ext cx="8064666" cy="30818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44517" y="4789900"/>
            <a:ext cx="35719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1">
                <a:solidFill>
                  <a:schemeClr val="accent3"/>
                </a:solidFill>
              </a:defRPr>
            </a:lvl1pPr>
          </a:lstStyle>
          <a:p>
            <a:pPr algn="r"/>
            <a:r>
              <a:rPr lang="en-AU"/>
              <a:t>Temporary Skill Shortage Visa - Introduction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6416" y="4789900"/>
            <a:ext cx="2880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1">
                <a:solidFill>
                  <a:schemeClr val="accent3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750" y="736228"/>
            <a:ext cx="8064666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31B3B93-BCAF-425E-BCE8-40AAA87F7C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750" y="1115938"/>
            <a:ext cx="8064666" cy="234103"/>
          </a:xfrm>
        </p:spPr>
        <p:txBody>
          <a:bodyPr wrap="square">
            <a:spAutoFit/>
          </a:bodyPr>
          <a:lstStyle>
            <a:lvl1pPr marL="0" indent="0">
              <a:buNone/>
              <a:defRPr sz="1499" b="1">
                <a:solidFill>
                  <a:schemeClr val="tx2"/>
                </a:solidFill>
              </a:defRPr>
            </a:lvl1pPr>
            <a:lvl2pPr marL="266702" indent="0">
              <a:buNone/>
              <a:defRPr/>
            </a:lvl2pPr>
            <a:lvl3pPr marL="534595" indent="0">
              <a:buNone/>
              <a:defRPr/>
            </a:lvl3pPr>
            <a:lvl4pPr marL="810822" indent="0">
              <a:buNone/>
              <a:defRPr/>
            </a:lvl4pPr>
            <a:lvl5pPr marL="1077524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3749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539751" y="1546862"/>
            <a:ext cx="8064666" cy="30818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44517" y="4789900"/>
            <a:ext cx="35719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1">
                <a:solidFill>
                  <a:schemeClr val="accent3"/>
                </a:solidFill>
              </a:defRPr>
            </a:lvl1pPr>
          </a:lstStyle>
          <a:p>
            <a:pPr algn="r"/>
            <a:r>
              <a:rPr lang="en-AU"/>
              <a:t>Temporary Skill Shortage Visa - Introduction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6416" y="4789900"/>
            <a:ext cx="2880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1">
                <a:solidFill>
                  <a:schemeClr val="accent3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9750" y="736228"/>
            <a:ext cx="8064666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31B3B93-BCAF-425E-BCE8-40AAA87F7C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750" y="1115938"/>
            <a:ext cx="8064666" cy="234103"/>
          </a:xfrm>
        </p:spPr>
        <p:txBody>
          <a:bodyPr wrap="square">
            <a:spAutoFit/>
          </a:bodyPr>
          <a:lstStyle>
            <a:lvl1pPr marL="0" indent="0">
              <a:buNone/>
              <a:defRPr sz="1499" b="1">
                <a:solidFill>
                  <a:schemeClr val="tx2"/>
                </a:solidFill>
              </a:defRPr>
            </a:lvl1pPr>
            <a:lvl2pPr marL="266702" indent="0">
              <a:buNone/>
              <a:defRPr/>
            </a:lvl2pPr>
            <a:lvl3pPr marL="534595" indent="0">
              <a:buNone/>
              <a:defRPr/>
            </a:lvl3pPr>
            <a:lvl4pPr marL="810822" indent="0">
              <a:buNone/>
              <a:defRPr/>
            </a:lvl4pPr>
            <a:lvl5pPr marL="1077524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218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57200" y="1201262"/>
            <a:ext cx="8229600" cy="3287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2549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020" y="1201261"/>
            <a:ext cx="4038600" cy="3307297"/>
          </a:xfrm>
        </p:spPr>
        <p:txBody>
          <a:bodyPr>
            <a:normAutofit/>
          </a:bodyPr>
          <a:lstStyle>
            <a:lvl1pPr>
              <a:defRPr sz="1802"/>
            </a:lvl1pPr>
            <a:lvl2pPr>
              <a:defRPr sz="1501"/>
            </a:lvl2pPr>
            <a:lvl3pPr>
              <a:defRPr sz="1351"/>
            </a:lvl3pPr>
            <a:lvl4pPr>
              <a:defRPr sz="1201"/>
            </a:lvl4pPr>
            <a:lvl5pPr>
              <a:defRPr sz="120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1262"/>
            <a:ext cx="4038600" cy="3307297"/>
          </a:xfrm>
        </p:spPr>
        <p:txBody>
          <a:bodyPr>
            <a:normAutofit/>
          </a:bodyPr>
          <a:lstStyle>
            <a:lvl1pPr>
              <a:defRPr sz="1802"/>
            </a:lvl1pPr>
            <a:lvl2pPr>
              <a:defRPr sz="1501"/>
            </a:lvl2pPr>
            <a:lvl3pPr>
              <a:defRPr sz="1351"/>
            </a:lvl3pPr>
            <a:lvl4pPr>
              <a:defRPr sz="1201"/>
            </a:lvl4pPr>
            <a:lvl5pPr>
              <a:defRPr sz="1201"/>
            </a:lvl5pPr>
            <a:lvl6pPr>
              <a:defRPr sz="1351"/>
            </a:lvl6pPr>
            <a:lvl7pPr>
              <a:defRPr sz="1351"/>
            </a:lvl7pPr>
            <a:lvl8pPr>
              <a:defRPr sz="1351"/>
            </a:lvl8pPr>
            <a:lvl9pPr>
              <a:defRPr sz="1351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071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4487F58-FE30-4FF0-8EFC-485A0103FD1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77344" y="4662363"/>
            <a:ext cx="466655" cy="4858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96695A-F7BB-408A-826E-B473CC06B22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77344" y="4662363"/>
            <a:ext cx="466655" cy="48589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E06BA8-EE05-4266-9BD5-CA6C1F8C79D7}"/>
              </a:ext>
            </a:extLst>
          </p:cNvPr>
          <p:cNvSpPr/>
          <p:nvPr userDrawn="1"/>
        </p:nvSpPr>
        <p:spPr>
          <a:xfrm>
            <a:off x="0" y="4662364"/>
            <a:ext cx="8676456" cy="485898"/>
          </a:xfrm>
          <a:prstGeom prst="rect">
            <a:avLst/>
          </a:prstGeom>
          <a:solidFill>
            <a:srgbClr val="4897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617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54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5E06BA8-EE05-4266-9BD5-CA6C1F8C79D7}"/>
              </a:ext>
            </a:extLst>
          </p:cNvPr>
          <p:cNvSpPr/>
          <p:nvPr userDrawn="1"/>
        </p:nvSpPr>
        <p:spPr>
          <a:xfrm>
            <a:off x="0" y="0"/>
            <a:ext cx="9144000" cy="5148262"/>
          </a:xfrm>
          <a:prstGeom prst="rect">
            <a:avLst/>
          </a:prstGeom>
          <a:solidFill>
            <a:srgbClr val="4897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487F58-FE30-4FF0-8EFC-485A0103FD1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77344" y="4662363"/>
            <a:ext cx="466655" cy="4858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96695A-F7BB-408A-826E-B473CC06B2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77344" y="4662363"/>
            <a:ext cx="466655" cy="48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72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735081"/>
            <a:ext cx="8064500" cy="369674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51" y="1546862"/>
            <a:ext cx="8064499" cy="308180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44516" y="4789900"/>
            <a:ext cx="35719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1">
                <a:solidFill>
                  <a:schemeClr val="accent3"/>
                </a:solidFill>
              </a:defRPr>
            </a:lvl1pPr>
          </a:lstStyle>
          <a:p>
            <a:pPr algn="r"/>
            <a:r>
              <a:rPr lang="en-AU"/>
              <a:t>Temporary Skill Shortage Visa - Introduction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16416" y="4789900"/>
            <a:ext cx="288000" cy="1081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1">
                <a:solidFill>
                  <a:schemeClr val="accent3"/>
                </a:solidFill>
              </a:defRPr>
            </a:lvl1pPr>
          </a:lstStyle>
          <a:p>
            <a:fld id="{E917DE0E-AFB1-41FD-BC35-27DB61CA125F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539552" y="4789900"/>
            <a:ext cx="4572000" cy="108100"/>
          </a:xfrm>
          <a:prstGeom prst="rect">
            <a:avLst/>
          </a:prstGeom>
        </p:spPr>
        <p:txBody>
          <a:bodyPr vert="horz" lIns="0" tIns="0" rIns="0" bIns="0" rtlCol="0" anchor="b" anchorCtr="0"/>
          <a:lstStyle/>
          <a:p>
            <a:pPr lvl="0" algn="l"/>
            <a:r>
              <a:rPr lang="en-GB" sz="601">
                <a:solidFill>
                  <a:schemeClr val="accent3"/>
                </a:solidFill>
              </a:rPr>
              <a:t>Department of Home</a:t>
            </a:r>
            <a:r>
              <a:rPr lang="en-GB" sz="601" baseline="0">
                <a:solidFill>
                  <a:schemeClr val="accent3"/>
                </a:solidFill>
              </a:rPr>
              <a:t> Affairs</a:t>
            </a:r>
            <a:endParaRPr lang="en-AU" sz="601">
              <a:solidFill>
                <a:schemeClr val="accent3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018"/>
            <a:ext cx="9144000" cy="1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789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7" r:id="rId11"/>
    <p:sldLayoutId id="2147483778" r:id="rId12"/>
  </p:sldLayoutIdLst>
  <p:hf hdr="0" dt="0"/>
  <p:txStyles>
    <p:titleStyle>
      <a:lvl1pPr algn="l" defTabSz="686440" rtl="0" eaLnBrk="1" latinLnBrk="0" hangingPunct="1">
        <a:lnSpc>
          <a:spcPct val="80000"/>
        </a:lnSpc>
        <a:spcBef>
          <a:spcPct val="0"/>
        </a:spcBef>
        <a:buNone/>
        <a:defRPr sz="3003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6949" indent="-266949" algn="l" defTabSz="686440" rtl="0" eaLnBrk="1" latinLnBrk="0" hangingPunct="1">
        <a:lnSpc>
          <a:spcPct val="110000"/>
        </a:lnSpc>
        <a:spcBef>
          <a:spcPts val="450"/>
        </a:spcBef>
        <a:spcAft>
          <a:spcPts val="0"/>
        </a:spcAft>
        <a:buClr>
          <a:schemeClr val="tx1"/>
        </a:buClr>
        <a:buFont typeface="Arial" pitchFamily="34" charset="0"/>
        <a:buChar char="•"/>
        <a:defRPr sz="1501" kern="1200">
          <a:solidFill>
            <a:schemeClr val="tx1"/>
          </a:solidFill>
          <a:latin typeface="+mn-lt"/>
          <a:ea typeface="+mn-ea"/>
          <a:cs typeface="+mn-cs"/>
        </a:defRPr>
      </a:lvl1pPr>
      <a:lvl2pPr marL="535090" indent="-268141" algn="l" defTabSz="686440" rtl="0" eaLnBrk="1" latinLnBrk="0" hangingPunct="1">
        <a:lnSpc>
          <a:spcPct val="110000"/>
        </a:lnSpc>
        <a:spcBef>
          <a:spcPts val="15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–"/>
        <a:defRPr sz="1501" kern="1200">
          <a:solidFill>
            <a:schemeClr val="tx1"/>
          </a:solidFill>
          <a:latin typeface="+mn-lt"/>
          <a:ea typeface="+mn-ea"/>
          <a:cs typeface="+mn-cs"/>
        </a:defRPr>
      </a:lvl2pPr>
      <a:lvl3pPr marL="878310" indent="-343220" algn="l" defTabSz="686440" rtl="0" eaLnBrk="1" latinLnBrk="0" hangingPunct="1">
        <a:lnSpc>
          <a:spcPct val="110000"/>
        </a:lnSpc>
        <a:spcBef>
          <a:spcPts val="15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•"/>
        <a:defRPr sz="1501" kern="1200">
          <a:solidFill>
            <a:schemeClr val="tx1"/>
          </a:solidFill>
          <a:latin typeface="+mn-lt"/>
          <a:ea typeface="+mn-ea"/>
          <a:cs typeface="+mn-cs"/>
        </a:defRPr>
      </a:lvl3pPr>
      <a:lvl4pPr marL="1078522" indent="-266949" algn="l" defTabSz="686440" rtl="0" eaLnBrk="1" latinLnBrk="0" hangingPunct="1">
        <a:lnSpc>
          <a:spcPct val="110000"/>
        </a:lnSpc>
        <a:spcBef>
          <a:spcPts val="150"/>
        </a:spcBef>
        <a:spcAft>
          <a:spcPts val="0"/>
        </a:spcAft>
        <a:buFont typeface="Arial" panose="020B0604020202020204" pitchFamily="34" charset="0"/>
        <a:buChar char="–"/>
        <a:defRPr sz="1501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346662" indent="-268141" algn="l" defTabSz="686440" rtl="0" eaLnBrk="1" latinLnBrk="0" hangingPunct="1">
        <a:lnSpc>
          <a:spcPct val="110000"/>
        </a:lnSpc>
        <a:spcBef>
          <a:spcPts val="150"/>
        </a:spcBef>
        <a:spcAft>
          <a:spcPts val="0"/>
        </a:spcAft>
        <a:buFont typeface="Arial" pitchFamily="34" charset="0"/>
        <a:buChar char="»"/>
        <a:defRPr sz="1501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87710" indent="-171610" algn="l" defTabSz="686440" rtl="0" eaLnBrk="1" latinLnBrk="0" hangingPunct="1">
        <a:spcBef>
          <a:spcPct val="20000"/>
        </a:spcBef>
        <a:buFont typeface="Arial" pitchFamily="34" charset="0"/>
        <a:buChar char="•"/>
        <a:defRPr sz="1501" kern="1200">
          <a:solidFill>
            <a:schemeClr val="tx1"/>
          </a:solidFill>
          <a:latin typeface="+mn-lt"/>
          <a:ea typeface="+mn-ea"/>
          <a:cs typeface="+mn-cs"/>
        </a:defRPr>
      </a:lvl6pPr>
      <a:lvl7pPr marL="2230930" indent="-171610" algn="l" defTabSz="686440" rtl="0" eaLnBrk="1" latinLnBrk="0" hangingPunct="1">
        <a:spcBef>
          <a:spcPct val="20000"/>
        </a:spcBef>
        <a:buFont typeface="Arial" pitchFamily="34" charset="0"/>
        <a:buChar char="•"/>
        <a:defRPr sz="1501" kern="1200">
          <a:solidFill>
            <a:schemeClr val="tx1"/>
          </a:solidFill>
          <a:latin typeface="+mn-lt"/>
          <a:ea typeface="+mn-ea"/>
          <a:cs typeface="+mn-cs"/>
        </a:defRPr>
      </a:lvl7pPr>
      <a:lvl8pPr marL="2574150" indent="-171610" algn="l" defTabSz="686440" rtl="0" eaLnBrk="1" latinLnBrk="0" hangingPunct="1">
        <a:spcBef>
          <a:spcPct val="20000"/>
        </a:spcBef>
        <a:buFont typeface="Arial" pitchFamily="34" charset="0"/>
        <a:buChar char="•"/>
        <a:defRPr sz="1501" kern="1200">
          <a:solidFill>
            <a:schemeClr val="tx1"/>
          </a:solidFill>
          <a:latin typeface="+mn-lt"/>
          <a:ea typeface="+mn-ea"/>
          <a:cs typeface="+mn-cs"/>
        </a:defRPr>
      </a:lvl8pPr>
      <a:lvl9pPr marL="2917370" indent="-171610" algn="l" defTabSz="686440" rtl="0" eaLnBrk="1" latinLnBrk="0" hangingPunct="1">
        <a:spcBef>
          <a:spcPct val="20000"/>
        </a:spcBef>
        <a:buFont typeface="Arial" pitchFamily="34" charset="0"/>
        <a:buChar char="•"/>
        <a:defRPr sz="15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644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3220" algn="l" defTabSz="68644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6440" algn="l" defTabSz="68644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9660" algn="l" defTabSz="68644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2880" algn="l" defTabSz="68644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6100" algn="l" defTabSz="68644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9320" algn="l" defTabSz="68644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2540" algn="l" defTabSz="68644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5760" algn="l" defTabSz="68644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</p:spPr>
      </p:pic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01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22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1262"/>
            <a:ext cx="8229600" cy="3287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2" name="hc" descr="UNCLASSIFIED"/>
          <p:cNvSpPr txBox="1"/>
          <p:nvPr userDrawn="1"/>
        </p:nvSpPr>
        <p:spPr>
          <a:xfrm>
            <a:off x="0" y="0"/>
            <a:ext cx="9144000" cy="19633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AU" sz="676" b="0" i="0" u="none" baseline="0">
                <a:solidFill>
                  <a:srgbClr val="000000"/>
                </a:solidFill>
                <a:latin typeface="arial"/>
              </a:rPr>
              <a:t>UNCLASSIFIED</a:t>
            </a:r>
          </a:p>
        </p:txBody>
      </p:sp>
      <p:sp>
        <p:nvSpPr>
          <p:cNvPr id="3" name="fc" descr="UNCLASSIFIED"/>
          <p:cNvSpPr txBox="1"/>
          <p:nvPr userDrawn="1"/>
        </p:nvSpPr>
        <p:spPr>
          <a:xfrm>
            <a:off x="0" y="4997629"/>
            <a:ext cx="9144000" cy="19633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AU" sz="676" b="0" i="0" u="none" baseline="0">
                <a:solidFill>
                  <a:srgbClr val="000000"/>
                </a:solidFill>
                <a:latin typeface="arial"/>
              </a:rPr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3975326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</p:sldLayoutIdLst>
  <p:txStyles>
    <p:titleStyle>
      <a:lvl1pPr algn="l" defTabSz="343220" rtl="0" eaLnBrk="1" latinLnBrk="0" hangingPunct="1">
        <a:spcBef>
          <a:spcPct val="0"/>
        </a:spcBef>
        <a:buNone/>
        <a:defRPr sz="2102" b="1" kern="1200">
          <a:solidFill>
            <a:srgbClr val="201547"/>
          </a:solidFill>
          <a:latin typeface="Arial"/>
          <a:ea typeface="+mj-ea"/>
          <a:cs typeface="Arial"/>
        </a:defRPr>
      </a:lvl1pPr>
    </p:titleStyle>
    <p:bodyStyle>
      <a:lvl1pPr marL="257415" indent="-257415" algn="l" defTabSz="343220" rtl="0" eaLnBrk="1" latinLnBrk="0" hangingPunct="1">
        <a:spcBef>
          <a:spcPct val="20000"/>
        </a:spcBef>
        <a:buFont typeface="Arial"/>
        <a:buChar char="•"/>
        <a:defRPr sz="1802" kern="1200">
          <a:solidFill>
            <a:schemeClr val="tx1"/>
          </a:solidFill>
          <a:latin typeface="Arial"/>
          <a:ea typeface="+mn-ea"/>
          <a:cs typeface="Arial"/>
        </a:defRPr>
      </a:lvl1pPr>
      <a:lvl2pPr marL="557733" indent="-214513" algn="l" defTabSz="343220" rtl="0" eaLnBrk="1" latinLnBrk="0" hangingPunct="1">
        <a:spcBef>
          <a:spcPct val="20000"/>
        </a:spcBef>
        <a:buFont typeface="Arial"/>
        <a:buChar char="–"/>
        <a:defRPr sz="1501" kern="1200">
          <a:solidFill>
            <a:schemeClr val="tx1"/>
          </a:solidFill>
          <a:latin typeface="Arial"/>
          <a:ea typeface="+mn-ea"/>
          <a:cs typeface="Arial"/>
        </a:defRPr>
      </a:lvl2pPr>
      <a:lvl3pPr marL="858050" indent="-171610" algn="l" defTabSz="343220" rtl="0" eaLnBrk="1" latinLnBrk="0" hangingPunct="1">
        <a:spcBef>
          <a:spcPct val="20000"/>
        </a:spcBef>
        <a:buFont typeface="Arial"/>
        <a:buChar char="•"/>
        <a:defRPr sz="1351" kern="1200">
          <a:solidFill>
            <a:schemeClr val="tx1"/>
          </a:solidFill>
          <a:latin typeface="Arial"/>
          <a:ea typeface="+mn-ea"/>
          <a:cs typeface="Arial"/>
        </a:defRPr>
      </a:lvl3pPr>
      <a:lvl4pPr marL="1201270" indent="-171610" algn="l" defTabSz="343220" rtl="0" eaLnBrk="1" latinLnBrk="0" hangingPunct="1">
        <a:spcBef>
          <a:spcPct val="20000"/>
        </a:spcBef>
        <a:buFont typeface="Arial"/>
        <a:buChar char="–"/>
        <a:defRPr sz="1201" kern="1200">
          <a:solidFill>
            <a:schemeClr val="tx1"/>
          </a:solidFill>
          <a:latin typeface="Arial"/>
          <a:ea typeface="+mn-ea"/>
          <a:cs typeface="Arial"/>
        </a:defRPr>
      </a:lvl4pPr>
      <a:lvl5pPr marL="1544490" indent="-171610" algn="l" defTabSz="343220" rtl="0" eaLnBrk="1" latinLnBrk="0" hangingPunct="1">
        <a:spcBef>
          <a:spcPct val="20000"/>
        </a:spcBef>
        <a:buFont typeface="Arial"/>
        <a:buChar char="»"/>
        <a:defRPr sz="1201" kern="1200">
          <a:solidFill>
            <a:schemeClr val="tx1"/>
          </a:solidFill>
          <a:latin typeface="Arial"/>
          <a:ea typeface="+mn-ea"/>
          <a:cs typeface="Arial"/>
        </a:defRPr>
      </a:lvl5pPr>
      <a:lvl6pPr marL="1887710" indent="-171610" algn="l" defTabSz="343220" rtl="0" eaLnBrk="1" latinLnBrk="0" hangingPunct="1">
        <a:spcBef>
          <a:spcPct val="20000"/>
        </a:spcBef>
        <a:buFont typeface="Arial"/>
        <a:buChar char="•"/>
        <a:defRPr sz="1501" kern="1200">
          <a:solidFill>
            <a:schemeClr val="tx1"/>
          </a:solidFill>
          <a:latin typeface="+mn-lt"/>
          <a:ea typeface="+mn-ea"/>
          <a:cs typeface="+mn-cs"/>
        </a:defRPr>
      </a:lvl6pPr>
      <a:lvl7pPr marL="2230930" indent="-171610" algn="l" defTabSz="343220" rtl="0" eaLnBrk="1" latinLnBrk="0" hangingPunct="1">
        <a:spcBef>
          <a:spcPct val="20000"/>
        </a:spcBef>
        <a:buFont typeface="Arial"/>
        <a:buChar char="•"/>
        <a:defRPr sz="1501" kern="1200">
          <a:solidFill>
            <a:schemeClr val="tx1"/>
          </a:solidFill>
          <a:latin typeface="+mn-lt"/>
          <a:ea typeface="+mn-ea"/>
          <a:cs typeface="+mn-cs"/>
        </a:defRPr>
      </a:lvl7pPr>
      <a:lvl8pPr marL="2574150" indent="-171610" algn="l" defTabSz="343220" rtl="0" eaLnBrk="1" latinLnBrk="0" hangingPunct="1">
        <a:spcBef>
          <a:spcPct val="20000"/>
        </a:spcBef>
        <a:buFont typeface="Arial"/>
        <a:buChar char="•"/>
        <a:defRPr sz="1501" kern="1200">
          <a:solidFill>
            <a:schemeClr val="tx1"/>
          </a:solidFill>
          <a:latin typeface="+mn-lt"/>
          <a:ea typeface="+mn-ea"/>
          <a:cs typeface="+mn-cs"/>
        </a:defRPr>
      </a:lvl8pPr>
      <a:lvl9pPr marL="2917370" indent="-171610" algn="l" defTabSz="343220" rtl="0" eaLnBrk="1" latinLnBrk="0" hangingPunct="1">
        <a:spcBef>
          <a:spcPct val="20000"/>
        </a:spcBef>
        <a:buFont typeface="Arial"/>
        <a:buChar char="•"/>
        <a:defRPr sz="15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322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3220" algn="l" defTabSz="34322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6440" algn="l" defTabSz="34322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9660" algn="l" defTabSz="34322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2880" algn="l" defTabSz="34322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6100" algn="l" defTabSz="34322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9320" algn="l" defTabSz="34322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2540" algn="l" defTabSz="34322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5760" algn="l" defTabSz="34322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@tps.gov.a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bcolomban@mackaygoodwin.com.a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7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immi.gov.au/evo/firstParty?actionType=query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immi.homeaffairs.gov.au/visas/getting-a-visa/visa-listing/student-500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immi.homeaffairs.gov.au/visas/getting-a-visa/visa-listing/student-500/education-provider-default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qa.gov.au/students/how-asqa-can-help-students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hyperlink" Target="http://www.asqa.gov.au/students/student-record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hyperlink" Target="mailto:enquiries@studyadelaide.com" TargetMode="External"/><Relationship Id="rId4" Type="http://schemas.openxmlformats.org/officeDocument/2006/relationships/hyperlink" Target="https://studyadelaide.com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hyperlink" Target="http://www.study.nsw.gov.au/current-students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ps.gov.au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689449BD-7B38-E8A3-D31E-59EADF8DA1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2140" y="1317597"/>
            <a:ext cx="8483899" cy="4617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Nova Institute of Technology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703D81-65DC-6301-3434-8C3F6A3AE0F1}"/>
              </a:ext>
            </a:extLst>
          </p:cNvPr>
          <p:cNvSpPr txBox="1"/>
          <p:nvPr/>
        </p:nvSpPr>
        <p:spPr>
          <a:xfrm>
            <a:off x="377960" y="1787550"/>
            <a:ext cx="8388079" cy="176458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AU" sz="2000" b="1" dirty="0"/>
              <a:t>International Students Information Session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AU" dirty="0"/>
              <a:t>7 September 2026</a:t>
            </a:r>
          </a:p>
          <a:p>
            <a:pPr>
              <a:spcAft>
                <a:spcPts val="200"/>
              </a:spcAft>
            </a:pPr>
            <a:r>
              <a:rPr lang="en-AU" b="1" dirty="0"/>
              <a:t>Tanya Benton-Hall</a:t>
            </a:r>
            <a:endParaRPr lang="en-AU" dirty="0">
              <a:cs typeface="Calibri" panose="020F0502020204030204"/>
            </a:endParaRPr>
          </a:p>
          <a:p>
            <a:pPr>
              <a:spcAft>
                <a:spcPts val="600"/>
              </a:spcAft>
            </a:pPr>
            <a:r>
              <a:rPr lang="en-AU" sz="1700" b="1" dirty="0"/>
              <a:t>Case Management Team</a:t>
            </a:r>
            <a:endParaRPr lang="en-AU" sz="1700" b="1" dirty="0">
              <a:cs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047644-9F48-BFD6-A666-B2FE27AED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710150"/>
            <a:ext cx="9144000" cy="985887"/>
          </a:xfrm>
          <a:prstGeom prst="rect">
            <a:avLst/>
          </a:prstGeom>
          <a:solidFill>
            <a:srgbClr val="4897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BE3789A-DE03-E56D-04AA-580A01398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486" y="2088564"/>
            <a:ext cx="5639866" cy="179004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8359F9F-803E-494F-7B9D-4F580CFBF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DEF9C7B-F87A-341E-1A06-9956FEC487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altLang="en-US" sz="14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755521D-BEC6-97FD-695C-5F9171E97B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5" name="Graphic 10">
              <a:extLst>
                <a:ext uri="{FF2B5EF4-FFF2-40B4-BE49-F238E27FC236}">
                  <a16:creationId xmlns:a16="http://schemas.microsoft.com/office/drawing/2014/main" id="{EA8C492B-344D-85D7-5DD8-1E7D5EF0F3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0605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73479-7099-43D6-A8B2-BB6DA88278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504000"/>
            <a:ext cx="8064000" cy="4308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Purpose of this meeting </a:t>
            </a:r>
            <a:endParaRPr kumimoji="0" lang="en-A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8E51C7-ED98-4933-AF2E-C29500B65F7C}"/>
              </a:ext>
            </a:extLst>
          </p:cNvPr>
          <p:cNvSpPr txBox="1"/>
          <p:nvPr/>
        </p:nvSpPr>
        <p:spPr>
          <a:xfrm>
            <a:off x="540000" y="1116000"/>
            <a:ext cx="8064000" cy="30008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3200"/>
              </a:spcAft>
            </a:pPr>
            <a:r>
              <a:rPr lang="en-AU" dirty="0"/>
              <a:t>How the Tuition Protection Service (TPS) can assist you</a:t>
            </a:r>
            <a:endParaRPr lang="en-US" dirty="0">
              <a:cs typeface="Calibri"/>
            </a:endParaRPr>
          </a:p>
          <a:p>
            <a:pPr>
              <a:spcAft>
                <a:spcPts val="3200"/>
              </a:spcAft>
            </a:pPr>
            <a:r>
              <a:rPr lang="en-AU" dirty="0"/>
              <a:t>Student visa information</a:t>
            </a:r>
          </a:p>
          <a:p>
            <a:pPr>
              <a:spcAft>
                <a:spcPts val="3200"/>
              </a:spcAft>
            </a:pPr>
            <a:r>
              <a:rPr lang="en-AU" dirty="0"/>
              <a:t>Getting a copy of your student record</a:t>
            </a:r>
          </a:p>
          <a:p>
            <a:pPr>
              <a:spcAft>
                <a:spcPts val="3200"/>
              </a:spcAft>
            </a:pPr>
            <a:r>
              <a:rPr lang="en-AU" dirty="0"/>
              <a:t>Other assistance available</a:t>
            </a:r>
          </a:p>
          <a:p>
            <a:pPr>
              <a:spcAft>
                <a:spcPts val="3200"/>
              </a:spcAft>
            </a:pPr>
            <a:r>
              <a:rPr lang="en-AU" dirty="0"/>
              <a:t>How to use the TPS Online case management system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BA1B189-A172-5E86-6584-085AB9A47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32000" y="3636000"/>
            <a:ext cx="1152000" cy="1152000"/>
            <a:chOff x="7632000" y="3636000"/>
            <a:chExt cx="1152000" cy="11520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B2A2E65-0687-4DE0-B08A-2721D70C1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32000" y="3636000"/>
              <a:ext cx="1152000" cy="1152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897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7" name="Graphic 40">
              <a:extLst>
                <a:ext uri="{FF2B5EF4-FFF2-40B4-BE49-F238E27FC236}">
                  <a16:creationId xmlns:a16="http://schemas.microsoft.com/office/drawing/2014/main" id="{F2DA517D-C3E7-41FF-8FD9-9C9F29DD7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74070" y="3762000"/>
              <a:ext cx="867859" cy="9000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501056-D479-E3CC-21FE-EBC233E9B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EBED96F-066E-102F-18FD-7812232BB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altLang="en-US" sz="14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DE6AFE3-61FA-06F1-E4D0-4C224A5F6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0" name="Graphic 10">
              <a:extLst>
                <a:ext uri="{FF2B5EF4-FFF2-40B4-BE49-F238E27FC236}">
                  <a16:creationId xmlns:a16="http://schemas.microsoft.com/office/drawing/2014/main" id="{32FC5731-FBF0-641D-0B5E-B82A51918F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005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73479-7099-43D6-A8B2-BB6DA88278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504000"/>
            <a:ext cx="8064000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Nova Institute of Technology</a:t>
            </a:r>
            <a:b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lang="en-AU" sz="2200" b="1" dirty="0">
                <a:latin typeface="+mn-lt"/>
                <a:ea typeface="+mn-ea"/>
                <a:cs typeface="+mn-cs"/>
              </a:rPr>
              <a:t>(Nova International Education Pty Ltd</a:t>
            </a:r>
            <a:r>
              <a:rPr kumimoji="0" lang="en-AU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0" lang="en-A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8E51C7-ED98-4933-AF2E-C29500B65F7C}"/>
              </a:ext>
            </a:extLst>
          </p:cNvPr>
          <p:cNvSpPr txBox="1"/>
          <p:nvPr/>
        </p:nvSpPr>
        <p:spPr>
          <a:xfrm>
            <a:off x="540000" y="1454400"/>
            <a:ext cx="8064000" cy="20313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3600"/>
              </a:spcAft>
            </a:pPr>
            <a:r>
              <a:rPr lang="en-AU" dirty="0"/>
              <a:t>Nova Institute of Technology closed on Tuesday 1 September 2026</a:t>
            </a:r>
            <a:endParaRPr lang="en-AU" dirty="0">
              <a:cs typeface="Calibri"/>
            </a:endParaRPr>
          </a:p>
          <a:p>
            <a:pPr>
              <a:spcAft>
                <a:spcPts val="3600"/>
              </a:spcAft>
            </a:pPr>
            <a:r>
              <a:rPr lang="en-AU" dirty="0"/>
              <a:t>Nova Institute of Technology did not meet its obligations to all students</a:t>
            </a:r>
          </a:p>
          <a:p>
            <a:pPr>
              <a:spcAft>
                <a:spcPts val="3600"/>
              </a:spcAft>
            </a:pPr>
            <a:r>
              <a:rPr lang="en-AU" dirty="0"/>
              <a:t>The Tuition Protection Service (TPS) began assisting students on Monday 7 September 2026</a:t>
            </a:r>
            <a:endParaRPr lang="en-AU" dirty="0">
              <a:cs typeface="Calibri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15F7E66-D1DD-2BCC-F4F9-0964D06A5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A79E454-8D53-CE35-F804-AD3C61356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altLang="en-US" sz="14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5326407-B9AE-9E39-B0A2-93CE18E57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7" name="Graphic 10">
              <a:extLst>
                <a:ext uri="{FF2B5EF4-FFF2-40B4-BE49-F238E27FC236}">
                  <a16:creationId xmlns:a16="http://schemas.microsoft.com/office/drawing/2014/main" id="{8CE89654-B92A-B176-6600-0761E3552F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6A6649-2820-6D2B-28BB-462BB6149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32000" y="3636000"/>
            <a:ext cx="1152000" cy="1152000"/>
            <a:chOff x="7632000" y="3636000"/>
            <a:chExt cx="1152000" cy="11520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6F9CAFD-520E-21BF-BFE7-F330083FE0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32000" y="3636000"/>
              <a:ext cx="1152000" cy="1152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897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0" name="Graphic 1366">
              <a:extLst>
                <a:ext uri="{FF2B5EF4-FFF2-40B4-BE49-F238E27FC236}">
                  <a16:creationId xmlns:a16="http://schemas.microsoft.com/office/drawing/2014/main" id="{46FF9252-5FDA-4699-B610-E032A28871D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758000" y="3792441"/>
              <a:ext cx="900000" cy="8391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5447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73479-7099-43D6-A8B2-BB6DA88278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504000"/>
            <a:ext cx="8064000" cy="4308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Tuition Protection Service (TPS)</a:t>
            </a:r>
            <a:endParaRPr kumimoji="0" lang="en-A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8E51C7-ED98-4933-AF2E-C29500B65F7C}"/>
              </a:ext>
            </a:extLst>
          </p:cNvPr>
          <p:cNvSpPr txBox="1"/>
          <p:nvPr/>
        </p:nvSpPr>
        <p:spPr>
          <a:xfrm>
            <a:off x="539999" y="1116000"/>
            <a:ext cx="8064000" cy="32778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3600"/>
              </a:spcAft>
            </a:pPr>
            <a:r>
              <a:rPr lang="en-AU" dirty="0"/>
              <a:t>Australian Government initiative supported by the Department of Education</a:t>
            </a:r>
          </a:p>
          <a:p>
            <a:pPr>
              <a:spcAft>
                <a:spcPts val="3600"/>
              </a:spcAft>
            </a:pPr>
            <a:r>
              <a:rPr lang="en-AU" dirty="0"/>
              <a:t>Student tuition fee protection scheme </a:t>
            </a:r>
          </a:p>
          <a:p>
            <a:pPr>
              <a:spcAft>
                <a:spcPts val="1800"/>
              </a:spcAft>
            </a:pPr>
            <a:r>
              <a:rPr lang="en-AU" dirty="0"/>
              <a:t>Supports students following an education provider default to:</a:t>
            </a:r>
            <a:endParaRPr lang="en-AU" dirty="0">
              <a:cs typeface="Calibri"/>
            </a:endParaRPr>
          </a:p>
          <a:p>
            <a:pPr marL="800100" lvl="1" indent="-342900">
              <a:spcAft>
                <a:spcPts val="1800"/>
              </a:spcAft>
              <a:buFont typeface="+mj-lt"/>
              <a:buAutoNum type="arabicPeriod"/>
            </a:pPr>
            <a:r>
              <a:rPr lang="en-AU" dirty="0"/>
              <a:t>find an alternative provider to continue studying</a:t>
            </a:r>
          </a:p>
          <a:p>
            <a:pPr marL="799200">
              <a:spcAft>
                <a:spcPts val="1800"/>
              </a:spcAft>
            </a:pPr>
            <a:r>
              <a:rPr lang="en-AU" b="1" dirty="0"/>
              <a:t>and</a:t>
            </a:r>
          </a:p>
          <a:p>
            <a:pPr marL="800100" lvl="1" indent="-342900">
              <a:spcAft>
                <a:spcPts val="3600"/>
              </a:spcAft>
              <a:buFont typeface="+mj-lt"/>
              <a:buAutoNum type="arabicPeriod" startAt="2"/>
            </a:pPr>
            <a:r>
              <a:rPr lang="en-AU" dirty="0"/>
              <a:t>receive a refund of unspent tuition fees</a:t>
            </a:r>
            <a:endParaRPr lang="en-AU" dirty="0">
              <a:cs typeface="Calibri" panose="020F0502020204030204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0A8E89-12D6-EB68-9CA8-9FA1377C6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2EB1C7-F7FC-F4F1-A4A6-C029DB489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altLang="en-US" sz="14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2F3587B-8665-56B9-3EF8-32C1BFFE24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7" name="Graphic 10">
              <a:extLst>
                <a:ext uri="{FF2B5EF4-FFF2-40B4-BE49-F238E27FC236}">
                  <a16:creationId xmlns:a16="http://schemas.microsoft.com/office/drawing/2014/main" id="{C60CFE85-1C08-0FAC-5B70-F1725AFDC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930B27A-E7CF-DA66-9148-9183DB027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128000" y="3996000"/>
            <a:ext cx="1656000" cy="792000"/>
            <a:chOff x="7128000" y="3996000"/>
            <a:chExt cx="1656000" cy="79200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B9283A6-F4A1-82FA-3CAC-B20A71B65B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128000" y="3996000"/>
              <a:ext cx="1656000" cy="792000"/>
            </a:xfrm>
            <a:prstGeom prst="roundRect">
              <a:avLst>
                <a:gd name="adj" fmla="val 40602"/>
              </a:avLst>
            </a:prstGeom>
            <a:solidFill>
              <a:schemeClr val="bg1"/>
            </a:solidFill>
            <a:ln w="19050">
              <a:solidFill>
                <a:srgbClr val="4897A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0" name="Picture 9" descr="A green circle on a black background&#10;&#10;Description automatically generated">
              <a:extLst>
                <a:ext uri="{FF2B5EF4-FFF2-40B4-BE49-F238E27FC236}">
                  <a16:creationId xmlns:a16="http://schemas.microsoft.com/office/drawing/2014/main" id="{D68BBB63-F9F6-6D7F-1274-AA8C6E01F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0423" y="4068000"/>
              <a:ext cx="1391153" cy="6521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0158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73479-7099-43D6-A8B2-BB6DA88278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504000"/>
            <a:ext cx="8064000" cy="4308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TPS Online system</a:t>
            </a:r>
            <a:endParaRPr kumimoji="0" lang="en-A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AA43E8-329F-4B2F-BF15-9846E6AD2536}"/>
              </a:ext>
            </a:extLst>
          </p:cNvPr>
          <p:cNvSpPr txBox="1"/>
          <p:nvPr/>
        </p:nvSpPr>
        <p:spPr>
          <a:xfrm>
            <a:off x="540000" y="1116000"/>
            <a:ext cx="8064000" cy="323165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3600"/>
              </a:spcAft>
            </a:pPr>
            <a:r>
              <a:rPr lang="en-AU" dirty="0"/>
              <a:t>TPS Online is the system you will use to request and receive TPS assistance</a:t>
            </a:r>
          </a:p>
          <a:p>
            <a:pPr>
              <a:spcAft>
                <a:spcPts val="3600"/>
              </a:spcAft>
            </a:pPr>
            <a:r>
              <a:rPr lang="en-AU" dirty="0"/>
              <a:t>You can request a refund of your unspent tuition fees in TPS Online</a:t>
            </a:r>
          </a:p>
          <a:p>
            <a:pPr>
              <a:spcAft>
                <a:spcPts val="3600"/>
              </a:spcAft>
            </a:pPr>
            <a:r>
              <a:rPr lang="en-AU" dirty="0"/>
              <a:t>We will show you how to use TPS Online later in this presentation</a:t>
            </a:r>
            <a:endParaRPr lang="en-AU" dirty="0">
              <a:cs typeface="Calibri"/>
            </a:endParaRPr>
          </a:p>
          <a:p>
            <a:pPr>
              <a:spcAft>
                <a:spcPts val="3600"/>
              </a:spcAft>
            </a:pPr>
            <a:r>
              <a:rPr lang="en-AU" dirty="0"/>
              <a:t>TPS Online step-by-step instructions are on the TPS website</a:t>
            </a:r>
          </a:p>
          <a:p>
            <a:pPr>
              <a:spcAft>
                <a:spcPts val="3600"/>
              </a:spcAft>
            </a:pPr>
            <a:r>
              <a:rPr lang="en-AU" dirty="0"/>
              <a:t>Access TPS Online via the TPS website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60F4120-C931-9DA1-E4F6-E06709F4F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8E0C292-40FC-5818-F16B-1E360A607B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altLang="en-US" sz="14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63AAA9A-4521-81CE-B8DB-98F534A61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4" name="Graphic 10">
              <a:extLst>
                <a:ext uri="{FF2B5EF4-FFF2-40B4-BE49-F238E27FC236}">
                  <a16:creationId xmlns:a16="http://schemas.microsoft.com/office/drawing/2014/main" id="{FAB2A813-DA9A-6B11-5F5B-0AD2119917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5560EB6-DD3E-9AD1-BD08-957ADBCBF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32000" y="3636000"/>
            <a:ext cx="1152000" cy="1152000"/>
            <a:chOff x="7632000" y="3636000"/>
            <a:chExt cx="1152000" cy="1152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256573B-855E-431E-E077-CF5199E9AD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32000" y="3636000"/>
              <a:ext cx="1152000" cy="1152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897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Graphic 12">
              <a:extLst>
                <a:ext uri="{FF2B5EF4-FFF2-40B4-BE49-F238E27FC236}">
                  <a16:creationId xmlns:a16="http://schemas.microsoft.com/office/drawing/2014/main" id="{0DE71F06-AF92-CF3C-D0FA-FB85492707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758000" y="3858429"/>
              <a:ext cx="900000" cy="7071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52816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73479-7099-43D6-A8B2-BB6DA88278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504000"/>
            <a:ext cx="8064000" cy="4308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Continuing your studies with an alternative provider</a:t>
            </a:r>
            <a:endParaRPr kumimoji="0" lang="en-A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AA43E8-329F-4B2F-BF15-9846E6AD2536}"/>
              </a:ext>
            </a:extLst>
          </p:cNvPr>
          <p:cNvSpPr txBox="1"/>
          <p:nvPr/>
        </p:nvSpPr>
        <p:spPr>
          <a:xfrm>
            <a:off x="540000" y="1116000"/>
            <a:ext cx="8064000" cy="276998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3600"/>
              </a:spcAft>
            </a:pPr>
            <a:r>
              <a:rPr lang="en-AU" b="1" dirty="0"/>
              <a:t>Our priority</a:t>
            </a:r>
            <a:r>
              <a:rPr lang="en-AU" dirty="0"/>
              <a:t>: To help you to continue your studies with a new education provider</a:t>
            </a:r>
          </a:p>
          <a:p>
            <a:pPr>
              <a:spcAft>
                <a:spcPts val="3600"/>
              </a:spcAft>
            </a:pPr>
            <a:r>
              <a:rPr lang="en-AU" dirty="0"/>
              <a:t>You will be emailed links to find alternative courses at different providers</a:t>
            </a:r>
          </a:p>
          <a:p>
            <a:pPr>
              <a:spcAft>
                <a:spcPts val="3600"/>
              </a:spcAft>
            </a:pPr>
            <a:r>
              <a:rPr lang="en-AU" b="1" dirty="0"/>
              <a:t>You will need to contact the new provider to enrol </a:t>
            </a:r>
            <a:r>
              <a:rPr lang="en-AU" dirty="0"/>
              <a:t>with them</a:t>
            </a:r>
          </a:p>
          <a:p>
            <a:pPr>
              <a:spcAft>
                <a:spcPts val="3600"/>
              </a:spcAft>
            </a:pPr>
            <a:r>
              <a:rPr lang="en-AU" dirty="0"/>
              <a:t>Alternative courses may cost more or less than your current course. If costs are higher, you will need to meet those costs.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7F1E530-E201-06FE-3FE7-FB2C8A308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912000" y="3960000"/>
            <a:ext cx="1872000" cy="828000"/>
            <a:chOff x="6912000" y="3960000"/>
            <a:chExt cx="1872000" cy="82800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BC417AB-DA64-296A-AA60-1E86DACEDA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912000" y="3960000"/>
              <a:ext cx="1872000" cy="828000"/>
            </a:xfrm>
            <a:prstGeom prst="roundRect">
              <a:avLst>
                <a:gd name="adj" fmla="val 40602"/>
              </a:avLst>
            </a:prstGeom>
            <a:solidFill>
              <a:schemeClr val="bg1"/>
            </a:solidFill>
            <a:ln w="19050">
              <a:solidFill>
                <a:srgbClr val="4897A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1" name="Graphic 1072">
              <a:extLst>
                <a:ext uri="{FF2B5EF4-FFF2-40B4-BE49-F238E27FC236}">
                  <a16:creationId xmlns:a16="http://schemas.microsoft.com/office/drawing/2014/main" id="{501D8FC5-F452-47CD-9CF1-723FFD113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020000" y="4056410"/>
              <a:ext cx="1656000" cy="635179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23DD512-2AC6-429C-9EE6-7CAEF89D9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BCA6B79-39CC-B3D3-282B-92A497133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altLang="en-US" sz="14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E16C6AA-3BA7-AEB1-A45E-FD13EB453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5" name="Graphic 10">
              <a:extLst>
                <a:ext uri="{FF2B5EF4-FFF2-40B4-BE49-F238E27FC236}">
                  <a16:creationId xmlns:a16="http://schemas.microsoft.com/office/drawing/2014/main" id="{4FAD809C-026B-91A7-519A-46CA1B5E5C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2286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DED7F-60C2-3A15-3366-A49B656F6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2AD29-DBBE-87EE-C77E-5AE8E92CEFB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504000"/>
            <a:ext cx="8064000" cy="4308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Unspent tuition fees</a:t>
            </a: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83AB1F-7031-BD49-BF58-C5484D4F9147}"/>
              </a:ext>
            </a:extLst>
          </p:cNvPr>
          <p:cNvSpPr txBox="1"/>
          <p:nvPr/>
        </p:nvSpPr>
        <p:spPr>
          <a:xfrm>
            <a:off x="540000" y="1116000"/>
            <a:ext cx="8064000" cy="270843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3000"/>
              </a:spcAft>
            </a:pPr>
            <a:r>
              <a:rPr lang="en-AU" b="1" dirty="0"/>
              <a:t>Unspent tuition fees</a:t>
            </a:r>
            <a:r>
              <a:rPr lang="en-AU" dirty="0"/>
              <a:t>: The tuition fees you paid to Nova Institute of Technology for education or training you did not receive due to the closure</a:t>
            </a:r>
          </a:p>
          <a:p>
            <a:pPr>
              <a:spcAft>
                <a:spcPts val="3000"/>
              </a:spcAft>
            </a:pPr>
            <a:r>
              <a:rPr lang="en-AU" dirty="0"/>
              <a:t>For example, if you paid for 10 weeks of tuition and only attended classes for 7 weeks when Nova Institute of Technology closed, the remaining 3 weeks are your </a:t>
            </a:r>
            <a:r>
              <a:rPr lang="en-AU" b="1" dirty="0"/>
              <a:t>unspent tuition fees</a:t>
            </a:r>
          </a:p>
          <a:p>
            <a:pPr>
              <a:spcAft>
                <a:spcPts val="3000"/>
              </a:spcAft>
            </a:pPr>
            <a:r>
              <a:rPr lang="en-AU" dirty="0"/>
              <a:t>The TPS can provide you with a refund of any </a:t>
            </a:r>
            <a:r>
              <a:rPr lang="en-AU" b="1" u="sng" dirty="0"/>
              <a:t>unspent</a:t>
            </a:r>
            <a:r>
              <a:rPr lang="en-AU" b="1" dirty="0"/>
              <a:t> tuition fees </a:t>
            </a:r>
            <a:r>
              <a:rPr lang="en-AU" dirty="0"/>
              <a:t>that were paid to Nova Institute of Technology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2B34A1-A1B5-6683-BE51-317C4163E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24A79C8-3174-3CA6-3C2C-42CEEC2AB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altLang="en-US" sz="14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34D3482-14B8-2BE0-B88E-3603DBD56A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0" name="Graphic 10">
              <a:extLst>
                <a:ext uri="{FF2B5EF4-FFF2-40B4-BE49-F238E27FC236}">
                  <a16:creationId xmlns:a16="http://schemas.microsoft.com/office/drawing/2014/main" id="{56B92E99-164C-8A07-BD5E-BAA8F6F3DB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5B3C199-2692-EFE7-5EDF-A74DE2FFB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32000" y="3636000"/>
            <a:ext cx="1152000" cy="1152000"/>
            <a:chOff x="7632000" y="3636000"/>
            <a:chExt cx="1152000" cy="1152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AD39F22-9334-B60D-2B2F-B7E4627236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32000" y="3636000"/>
              <a:ext cx="1152000" cy="1152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897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7" name="Graphic 1068">
              <a:extLst>
                <a:ext uri="{FF2B5EF4-FFF2-40B4-BE49-F238E27FC236}">
                  <a16:creationId xmlns:a16="http://schemas.microsoft.com/office/drawing/2014/main" id="{DF55DE67-44C6-E5DA-FCD5-44F6C02925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848000" y="3743320"/>
              <a:ext cx="720000" cy="937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9164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73479-7099-43D6-A8B2-BB6DA88278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504000"/>
            <a:ext cx="8064000" cy="432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Unspent tuition fees</a:t>
            </a: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8E51C7-ED98-4933-AF2E-C29500B65F7C}"/>
              </a:ext>
            </a:extLst>
          </p:cNvPr>
          <p:cNvSpPr txBox="1"/>
          <p:nvPr/>
        </p:nvSpPr>
        <p:spPr>
          <a:xfrm>
            <a:off x="540000" y="1116000"/>
            <a:ext cx="8064000" cy="301621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500"/>
              </a:spcAft>
            </a:pPr>
            <a:r>
              <a:rPr lang="en-AU" dirty="0"/>
              <a:t>Your refund can be paid to:</a:t>
            </a:r>
          </a:p>
          <a:p>
            <a:pPr marL="742950" lvl="1" indent="-2857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AU" dirty="0"/>
              <a:t>your personal bank account</a:t>
            </a:r>
          </a:p>
          <a:p>
            <a:pPr marL="742950" lvl="1" indent="-2857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AU" dirty="0"/>
              <a:t>another nominated bank account (e.g. a family member)</a:t>
            </a:r>
          </a:p>
          <a:p>
            <a:pPr marL="742950" lvl="1" indent="-285750">
              <a:spcAft>
                <a:spcPts val="1500"/>
              </a:spcAft>
              <a:buFont typeface="Arial" panose="020B0604020202020204" pitchFamily="34" charset="0"/>
              <a:buChar char="•"/>
            </a:pPr>
            <a:r>
              <a:rPr lang="en-AU" dirty="0"/>
              <a:t>your new education provider</a:t>
            </a:r>
          </a:p>
          <a:p>
            <a:pPr marL="742950" lvl="1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 dirty="0"/>
              <a:t>your education agent</a:t>
            </a:r>
          </a:p>
          <a:p>
            <a:pPr>
              <a:spcAft>
                <a:spcPts val="2400"/>
              </a:spcAft>
            </a:pPr>
            <a:r>
              <a:rPr lang="en-AU" dirty="0"/>
              <a:t>If you would like your agent to receive your refund, you must request and </a:t>
            </a:r>
            <a:br>
              <a:rPr lang="en-AU" dirty="0"/>
            </a:br>
            <a:r>
              <a:rPr lang="en-AU" dirty="0"/>
              <a:t>return an </a:t>
            </a:r>
            <a:r>
              <a:rPr lang="en-AU" b="1" dirty="0"/>
              <a:t>Authority to Act</a:t>
            </a:r>
            <a:r>
              <a:rPr lang="en-AU" b="1" i="1" dirty="0"/>
              <a:t> </a:t>
            </a:r>
            <a:r>
              <a:rPr lang="en-AU" dirty="0"/>
              <a:t>form by emailing </a:t>
            </a:r>
            <a:r>
              <a:rPr lang="en-AU" dirty="0">
                <a:hlinkClick r:id="rId3"/>
              </a:rPr>
              <a:t>support@tps.gov.au</a:t>
            </a:r>
            <a:endParaRPr lang="en-AU" dirty="0">
              <a:cs typeface="Calibri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BED3942-E3B4-5444-AFE1-45DEC07EF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E022B39-A5D8-B0DC-49F2-CB5AA0D52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altLang="en-US" sz="14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74760A0-7D55-A3D4-FBF9-7551DEF62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0" name="Graphic 10">
              <a:extLst>
                <a:ext uri="{FF2B5EF4-FFF2-40B4-BE49-F238E27FC236}">
                  <a16:creationId xmlns:a16="http://schemas.microsoft.com/office/drawing/2014/main" id="{77813D88-8FDE-1D47-6FA9-C358F25D0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70F3B2E-0659-E9BB-6690-C3B9555FF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32000" y="3636000"/>
            <a:ext cx="1152000" cy="1152000"/>
            <a:chOff x="7632000" y="3636000"/>
            <a:chExt cx="1152000" cy="1152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7C95391-96D9-E95F-A013-43E11105A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32000" y="3636000"/>
              <a:ext cx="1152000" cy="1152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897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6" name="Graphic 1068">
              <a:extLst>
                <a:ext uri="{FF2B5EF4-FFF2-40B4-BE49-F238E27FC236}">
                  <a16:creationId xmlns:a16="http://schemas.microsoft.com/office/drawing/2014/main" id="{CCE3FFBD-62A5-87B8-3674-6F258F8D5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848000" y="3743320"/>
              <a:ext cx="720000" cy="937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5669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339D183-6CAA-280C-C0EC-41D17995AE9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552" y="360000"/>
            <a:ext cx="8064896" cy="4308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TPS website</a:t>
            </a:r>
            <a:endParaRPr kumimoji="0" lang="en-A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6" name="Group 5" descr="Screenshot of TPS website home page.">
            <a:extLst>
              <a:ext uri="{FF2B5EF4-FFF2-40B4-BE49-F238E27FC236}">
                <a16:creationId xmlns:a16="http://schemas.microsoft.com/office/drawing/2014/main" id="{A64ECF84-B2E1-0BAE-26DE-BD4081A30087}"/>
              </a:ext>
            </a:extLst>
          </p:cNvPr>
          <p:cNvGrpSpPr/>
          <p:nvPr/>
        </p:nvGrpSpPr>
        <p:grpSpPr>
          <a:xfrm>
            <a:off x="540000" y="900000"/>
            <a:ext cx="6426450" cy="3326956"/>
            <a:chOff x="540000" y="900000"/>
            <a:chExt cx="6426450" cy="332695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B1C47A6-30CB-3440-D5AF-675341D21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194" t="1384" r="10332" b="1921"/>
            <a:stretch/>
          </p:blipFill>
          <p:spPr>
            <a:xfrm>
              <a:off x="540000" y="900000"/>
              <a:ext cx="6426450" cy="332695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FF36447-501B-46C9-ADDA-106095D67F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759008" y="3555962"/>
              <a:ext cx="1026000" cy="213592"/>
            </a:xfrm>
            <a:prstGeom prst="rect">
              <a:avLst/>
            </a:prstGeom>
            <a:noFill/>
            <a:ln w="19050">
              <a:solidFill>
                <a:srgbClr val="D616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73E0DD0-7ED9-4613-B668-9F4028A9CE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45501" y="4032116"/>
              <a:ext cx="921600" cy="147305"/>
            </a:xfrm>
            <a:prstGeom prst="rect">
              <a:avLst/>
            </a:prstGeom>
            <a:noFill/>
            <a:ln w="19050">
              <a:solidFill>
                <a:srgbClr val="D616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D8110F8-8E71-48A7-8AF6-839480ADB9C9}"/>
              </a:ext>
            </a:extLst>
          </p:cNvPr>
          <p:cNvSpPr txBox="1"/>
          <p:nvPr/>
        </p:nvSpPr>
        <p:spPr>
          <a:xfrm>
            <a:off x="7092000" y="2464050"/>
            <a:ext cx="1511552" cy="905312"/>
          </a:xfrm>
          <a:prstGeom prst="rect">
            <a:avLst/>
          </a:prstGeom>
          <a:noFill/>
          <a:ln>
            <a:solidFill>
              <a:srgbClr val="4897A2">
                <a:alpha val="50196"/>
              </a:srgb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</a:pPr>
            <a:r>
              <a:rPr lang="en-AU" sz="1700" dirty="0"/>
              <a:t>For TPS Online, click </a:t>
            </a:r>
            <a:r>
              <a:rPr lang="en-AU" sz="1700" b="1" dirty="0"/>
              <a:t>Access TPS Online</a:t>
            </a:r>
            <a:r>
              <a:rPr lang="en-AU" sz="1700" dirty="0"/>
              <a:t>.</a:t>
            </a:r>
            <a:endParaRPr lang="en-AU" sz="17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BC55EE-F83B-4D3C-971B-7D3EEA67A675}"/>
              </a:ext>
            </a:extLst>
          </p:cNvPr>
          <p:cNvSpPr txBox="1"/>
          <p:nvPr/>
        </p:nvSpPr>
        <p:spPr>
          <a:xfrm>
            <a:off x="539552" y="4280164"/>
            <a:ext cx="8064000" cy="355931"/>
          </a:xfrm>
          <a:prstGeom prst="rect">
            <a:avLst/>
          </a:prstGeom>
          <a:noFill/>
          <a:ln>
            <a:solidFill>
              <a:srgbClr val="4897A2">
                <a:alpha val="50196"/>
              </a:srgb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</a:pPr>
            <a:r>
              <a:rPr lang="en-AU" sz="1700" dirty="0"/>
              <a:t>For information about your provider default, click </a:t>
            </a:r>
            <a:r>
              <a:rPr lang="en-AU" sz="1700" b="1" dirty="0"/>
              <a:t>Education Provider Notices</a:t>
            </a:r>
            <a:r>
              <a:rPr lang="en-AU" sz="1700" dirty="0"/>
              <a:t>.</a:t>
            </a:r>
            <a:endParaRPr lang="en-AU" sz="1700" b="1" dirty="0"/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EC9218C4-1BCD-4219-8ADC-40FB7F045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2" idx="2"/>
            <a:endCxn id="30" idx="3"/>
          </p:cNvCxnSpPr>
          <p:nvPr/>
        </p:nvCxnSpPr>
        <p:spPr>
          <a:xfrm rot="5400000">
            <a:off x="6169694" y="1984676"/>
            <a:ext cx="293396" cy="3062768"/>
          </a:xfrm>
          <a:prstGeom prst="bentConnector2">
            <a:avLst/>
          </a:prstGeom>
          <a:ln w="19050">
            <a:solidFill>
              <a:srgbClr val="D6165F"/>
            </a:solidFill>
            <a:headEnd w="sm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DA423E87-60D8-8335-B286-DC9DED12F2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4" idx="1"/>
            <a:endCxn id="32" idx="1"/>
          </p:cNvCxnSpPr>
          <p:nvPr/>
        </p:nvCxnSpPr>
        <p:spPr>
          <a:xfrm rot="10800000" flipH="1">
            <a:off x="539551" y="4105770"/>
            <a:ext cx="105949" cy="352361"/>
          </a:xfrm>
          <a:prstGeom prst="bentConnector3">
            <a:avLst>
              <a:gd name="adj1" fmla="val -215764"/>
            </a:avLst>
          </a:prstGeom>
          <a:ln w="19050">
            <a:solidFill>
              <a:srgbClr val="D6165F"/>
            </a:solidFill>
            <a:headEnd w="sm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AC51D9D-DF44-B946-F846-AAB1707BE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05FC112-F35F-2925-E7AB-553EFF364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altLang="en-US" sz="14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BACB7CA-65A3-01CB-009A-0D33D84DF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3" name="Graphic 10">
              <a:extLst>
                <a:ext uri="{FF2B5EF4-FFF2-40B4-BE49-F238E27FC236}">
                  <a16:creationId xmlns:a16="http://schemas.microsoft.com/office/drawing/2014/main" id="{429DE233-1C8E-C4B9-72EB-D731A96D7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8143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9189B53E-1ADB-4EE4-AD30-F9BA7272005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124000"/>
            <a:ext cx="3600000" cy="432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en-AU" sz="2600" b="1" dirty="0">
                <a:latin typeface="+mn-lt"/>
                <a:ea typeface="+mn-ea"/>
                <a:cs typeface="+mn-cs"/>
              </a:rPr>
              <a:t>Student v</a:t>
            </a: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isa information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Calibri"/>
            </a:endParaRPr>
          </a:p>
        </p:txBody>
      </p:sp>
      <p:pic>
        <p:nvPicPr>
          <p:cNvPr id="16" name="Picture 2" descr="Department of Home Affairs Logo">
            <a:extLst>
              <a:ext uri="{FF2B5EF4-FFF2-40B4-BE49-F238E27FC236}">
                <a16:creationId xmlns:a16="http://schemas.microsoft.com/office/drawing/2014/main" id="{7920BD24-0286-449C-ACDF-520815B7B3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4"/>
          <a:stretch/>
        </p:blipFill>
        <p:spPr bwMode="auto">
          <a:xfrm>
            <a:off x="360000" y="359569"/>
            <a:ext cx="2770261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4C9EA08-E804-4123-9A32-1906AC999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03998" y="0"/>
            <a:ext cx="5040001" cy="4680000"/>
          </a:xfrm>
          <a:prstGeom prst="rect">
            <a:avLst/>
          </a:prstGeom>
          <a:solidFill>
            <a:srgbClr val="4897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14C757-9D12-43F6-A4D8-FB9D1B1BE0C9}"/>
              </a:ext>
            </a:extLst>
          </p:cNvPr>
          <p:cNvSpPr txBox="1"/>
          <p:nvPr/>
        </p:nvSpPr>
        <p:spPr>
          <a:xfrm>
            <a:off x="4464000" y="1119709"/>
            <a:ext cx="4320000" cy="28725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2600"/>
              </a:spcAft>
            </a:pPr>
            <a:r>
              <a:rPr lang="en-AU" sz="2000" dirty="0">
                <a:solidFill>
                  <a:schemeClr val="bg1"/>
                </a:solidFill>
              </a:rPr>
              <a:t>Information about your student visa</a:t>
            </a:r>
          </a:p>
          <a:p>
            <a:pPr>
              <a:spcAft>
                <a:spcPts val="2600"/>
              </a:spcAft>
            </a:pPr>
            <a:r>
              <a:rPr lang="en-AU" sz="2000" dirty="0">
                <a:solidFill>
                  <a:schemeClr val="bg1"/>
                </a:solidFill>
              </a:rPr>
              <a:t>Applying for a new student visa</a:t>
            </a:r>
          </a:p>
          <a:p>
            <a:pPr>
              <a:spcAft>
                <a:spcPts val="2600"/>
              </a:spcAft>
            </a:pPr>
            <a:r>
              <a:rPr lang="en-AU" sz="2000" dirty="0">
                <a:solidFill>
                  <a:schemeClr val="bg1"/>
                </a:solidFill>
              </a:rPr>
              <a:t>Students under 18</a:t>
            </a:r>
          </a:p>
          <a:p>
            <a:pPr>
              <a:spcAft>
                <a:spcPts val="2600"/>
              </a:spcAft>
            </a:pPr>
            <a:r>
              <a:rPr lang="en-AU" sz="2000" dirty="0">
                <a:solidFill>
                  <a:schemeClr val="bg1"/>
                </a:solidFill>
              </a:rPr>
              <a:t>Work conditions</a:t>
            </a:r>
          </a:p>
          <a:p>
            <a:pPr>
              <a:spcAft>
                <a:spcPts val="2600"/>
              </a:spcAft>
            </a:pPr>
            <a:r>
              <a:rPr lang="en-AU" sz="2000" dirty="0">
                <a:solidFill>
                  <a:schemeClr val="bg1"/>
                </a:solidFill>
              </a:rPr>
              <a:t>Travelling home</a:t>
            </a:r>
          </a:p>
        </p:txBody>
      </p:sp>
    </p:spTree>
    <p:extLst>
      <p:ext uri="{BB962C8B-B14F-4D97-AF65-F5344CB8AC3E}">
        <p14:creationId xmlns:p14="http://schemas.microsoft.com/office/powerpoint/2010/main" val="3532491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CF5BA-8E8F-9572-D950-683B7B7F3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E02C2-83AB-E5BC-AD8C-B8FB83EB128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504000"/>
            <a:ext cx="8064000" cy="432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Subclass 500 </a:t>
            </a:r>
            <a:r>
              <a:rPr lang="en-AU" sz="2800" b="1" dirty="0">
                <a:latin typeface="+mn-lt"/>
                <a:ea typeface="+mn-ea"/>
                <a:cs typeface="+mn-cs"/>
              </a:rPr>
              <a:t>Student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Visa</a:t>
            </a: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A7181E-F162-2135-3006-FA7DE2C30603}"/>
              </a:ext>
            </a:extLst>
          </p:cNvPr>
          <p:cNvSpPr txBox="1"/>
          <p:nvPr/>
        </p:nvSpPr>
        <p:spPr>
          <a:xfrm>
            <a:off x="540000" y="1116000"/>
            <a:ext cx="8064000" cy="329320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TPS can only assist students on a </a:t>
            </a: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subclass 500 student visa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you </a:t>
            </a:r>
            <a:r>
              <a:rPr kumimoji="0" lang="en-AU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</a:t>
            </a: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</a:t>
            </a: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a subclass 500 student visa, you will need to contact the appointed liquidator, Mackay Goodwin, by emailing </a:t>
            </a: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bcolomban@mackaygoodwin.com.au</a:t>
            </a: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You </a:t>
            </a:r>
            <a:r>
              <a: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are</a:t>
            </a: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 eligible for TPS assistance if you applied for a subclass 500 student visa and: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AU" dirty="0">
                <a:solidFill>
                  <a:prstClr val="black"/>
                </a:solidFill>
                <a:cs typeface="Calibri"/>
              </a:rPr>
              <a:t>your visa was </a:t>
            </a:r>
            <a:r>
              <a:rPr lang="en-AU" b="1" dirty="0">
                <a:solidFill>
                  <a:prstClr val="black"/>
                </a:solidFill>
                <a:cs typeface="Calibri"/>
              </a:rPr>
              <a:t>granted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AU" dirty="0">
                <a:solidFill>
                  <a:prstClr val="black"/>
                </a:solidFill>
                <a:cs typeface="Calibri"/>
              </a:rPr>
              <a:t>your visa was </a:t>
            </a:r>
            <a:r>
              <a:rPr lang="en-AU" b="1" dirty="0">
                <a:solidFill>
                  <a:prstClr val="black"/>
                </a:solidFill>
                <a:cs typeface="Calibri"/>
              </a:rPr>
              <a:t>refused</a:t>
            </a:r>
          </a:p>
          <a:p>
            <a:pPr marL="285750" indent="-285750"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en-AU" dirty="0">
                <a:solidFill>
                  <a:prstClr val="black"/>
                </a:solidFill>
                <a:cs typeface="Calibri"/>
              </a:rPr>
              <a:t>you are </a:t>
            </a:r>
            <a:r>
              <a:rPr lang="en-AU" b="1" dirty="0">
                <a:solidFill>
                  <a:prstClr val="black"/>
                </a:solidFill>
                <a:cs typeface="Calibri"/>
              </a:rPr>
              <a:t>still awaiting a decision</a:t>
            </a:r>
            <a:r>
              <a:rPr lang="en-AU" dirty="0">
                <a:solidFill>
                  <a:prstClr val="black"/>
                </a:solidFill>
                <a:cs typeface="Calibri"/>
              </a:rPr>
              <a:t> on your visa application, including if you </a:t>
            </a:r>
            <a:br>
              <a:rPr lang="en-AU" dirty="0">
                <a:solidFill>
                  <a:prstClr val="black"/>
                </a:solidFill>
                <a:cs typeface="Calibri"/>
              </a:rPr>
            </a:br>
            <a:r>
              <a:rPr lang="en-AU" dirty="0">
                <a:solidFill>
                  <a:prstClr val="black"/>
                </a:solidFill>
                <a:cs typeface="Calibri"/>
              </a:rPr>
              <a:t>are on a Bridging Visa</a:t>
            </a: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25B85F5-586E-A542-C49F-BA2489D04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53EBB2F-488E-0395-8B77-9361CFF6B9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69099BF-258F-C408-1AA1-C8C83D5746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0" name="Graphic 10">
              <a:extLst>
                <a:ext uri="{FF2B5EF4-FFF2-40B4-BE49-F238E27FC236}">
                  <a16:creationId xmlns:a16="http://schemas.microsoft.com/office/drawing/2014/main" id="{07C5A2CD-A56D-294A-B0E2-A42869BC2D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8D106B2-5F44-38C2-376F-7476EC223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32000" y="3636000"/>
            <a:ext cx="1152000" cy="1152000"/>
            <a:chOff x="7632000" y="3636000"/>
            <a:chExt cx="1152000" cy="1152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2B69224-7BB2-2D2B-D309-E1ED37EF91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32000" y="3636000"/>
              <a:ext cx="1152000" cy="1152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897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" name="Graphic 7" descr="Document outline">
              <a:extLst>
                <a:ext uri="{FF2B5EF4-FFF2-40B4-BE49-F238E27FC236}">
                  <a16:creationId xmlns:a16="http://schemas.microsoft.com/office/drawing/2014/main" id="{F2C4273B-5AFC-1A87-B2AA-412DD3B7FF2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707861" y="3711861"/>
              <a:ext cx="1000277" cy="10002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0482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38231-3115-9C3B-A3F1-EC030D599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3D26DAD-649A-4FC4-2C8C-BC1DC77ED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504000"/>
            <a:ext cx="8064666" cy="353302"/>
          </a:xfrm>
        </p:spPr>
        <p:txBody>
          <a:bodyPr/>
          <a:lstStyle/>
          <a:p>
            <a:r>
              <a:rPr lang="en-A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 about your student visa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1FDA93-88DE-842B-A81F-0161ED4C8C30}"/>
              </a:ext>
            </a:extLst>
          </p:cNvPr>
          <p:cNvSpPr txBox="1"/>
          <p:nvPr/>
        </p:nvSpPr>
        <p:spPr>
          <a:xfrm>
            <a:off x="540000" y="1116000"/>
            <a:ext cx="8064000" cy="33701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30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 visa holders must remain enrolled in a registered course</a:t>
            </a:r>
          </a:p>
          <a:p>
            <a:pPr>
              <a:spcAft>
                <a:spcPts val="30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must finalise a new enrolment within 3 months of your provider defaulting</a:t>
            </a:r>
          </a:p>
          <a:p>
            <a:pPr>
              <a:spcAft>
                <a:spcPts val="30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cannot finalise a new enrolment within 3 months, the Department of Home Affairs may offer you an extension. You must provide relevant information for consideration.</a:t>
            </a:r>
          </a:p>
          <a:p>
            <a:pPr>
              <a:spcAft>
                <a:spcPts val="30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your student visa has not yet been granted, you must finalise a new enrolment and send information about your new enrolment to the Department of Home Affairs. Your visa application will be assessed based on your new enrolment.</a:t>
            </a:r>
          </a:p>
        </p:txBody>
      </p:sp>
    </p:spTree>
    <p:extLst>
      <p:ext uri="{BB962C8B-B14F-4D97-AF65-F5344CB8AC3E}">
        <p14:creationId xmlns:p14="http://schemas.microsoft.com/office/powerpoint/2010/main" val="2389162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7640F-A8E8-4530-21C1-4E7398C6F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75A009-7A4F-3138-64C3-BEF7C382C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504000"/>
            <a:ext cx="8064666" cy="353302"/>
          </a:xfrm>
        </p:spPr>
        <p:txBody>
          <a:bodyPr/>
          <a:lstStyle/>
          <a:p>
            <a:r>
              <a:rPr lang="en-A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I need a new student visa?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B12985-B9E4-D72C-5712-CF2959F03A2E}"/>
              </a:ext>
            </a:extLst>
          </p:cNvPr>
          <p:cNvSpPr txBox="1"/>
          <p:nvPr/>
        </p:nvSpPr>
        <p:spPr>
          <a:xfrm>
            <a:off x="540000" y="1116000"/>
            <a:ext cx="8064000" cy="36420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will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need to apply for a new student visa if you enrol in a new course which: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at a lower Australian Qualification Framework (AQF) level than your previous course, or</a:t>
            </a:r>
          </a:p>
          <a:p>
            <a:pPr marL="742950" lvl="1" indent="-285750">
              <a:spcAft>
                <a:spcPts val="21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will finish after your current visa expires</a:t>
            </a:r>
          </a:p>
          <a:p>
            <a:pPr>
              <a:spcAft>
                <a:spcPts val="6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will not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need to apply for a new student visa if you enrol in a new course which: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at the same or a higher AQF level than your previous course, and</a:t>
            </a:r>
          </a:p>
          <a:p>
            <a:pPr marL="742950" lvl="1" indent="-285750">
              <a:spcAft>
                <a:spcPts val="21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will finish before your current visa expires</a:t>
            </a:r>
          </a:p>
          <a:p>
            <a:pPr>
              <a:spcAft>
                <a:spcPts val="1800"/>
              </a:spcAft>
            </a:pP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the expiry date of your student visa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viewing your visa grant notice or by using the Visa Entitlement Verification Online (VEVO) service at 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online.immi.gov.au/evo/</a:t>
            </a:r>
            <a:r>
              <a:rPr lang="en-AU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firstParty?actionType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=query</a:t>
            </a:r>
            <a:endParaRPr lang="en-A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269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6D5CC-B65A-C8A4-A932-4BD778A5C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5CEFBC-57C7-F5AB-2894-2B6216C43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504000"/>
            <a:ext cx="8064666" cy="353302"/>
          </a:xfrm>
        </p:spPr>
        <p:txBody>
          <a:bodyPr/>
          <a:lstStyle/>
          <a:p>
            <a:r>
              <a:rPr lang="en-A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Visa Application Charge exemption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130385-02A0-A9C0-EFAD-DFD9D5D8A82F}"/>
              </a:ext>
            </a:extLst>
          </p:cNvPr>
          <p:cNvSpPr txBox="1"/>
          <p:nvPr/>
        </p:nvSpPr>
        <p:spPr>
          <a:xfrm>
            <a:off x="540000" y="1116000"/>
            <a:ext cx="8064000" cy="313932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need to apply for a new student visa because your provider defaulted, you will be eligible for a Visa Application Charge (VAC) exemption </a:t>
            </a: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42950" lvl="1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currently hold a student visa, or your last substantive visa was a student visa, and</a:t>
            </a:r>
          </a:p>
          <a:p>
            <a:pPr marL="742950" lvl="1" indent="-285750"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apply for the new visa within 12 months of the default</a:t>
            </a:r>
          </a:p>
          <a:p>
            <a:pPr>
              <a:spcAft>
                <a:spcPts val="36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you apply, tell the Department of Home Affairs that </a:t>
            </a:r>
            <a:r>
              <a:rPr lang="en-AU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were affected 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a provider default and attach evidence of your enrolment with a new education provider, such as your </a:t>
            </a:r>
            <a:r>
              <a:rPr lang="en-AU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CoE</a:t>
            </a:r>
            <a:endParaRPr lang="en-A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906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9750" y="504000"/>
            <a:ext cx="8064666" cy="353302"/>
          </a:xfrm>
        </p:spPr>
        <p:txBody>
          <a:bodyPr/>
          <a:lstStyle/>
          <a:p>
            <a:r>
              <a:rPr lang="en-A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under 18 years of 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E6109F-240F-4DAF-F79E-3F841864BD10}"/>
              </a:ext>
            </a:extLst>
          </p:cNvPr>
          <p:cNvSpPr txBox="1"/>
          <p:nvPr/>
        </p:nvSpPr>
        <p:spPr>
          <a:xfrm>
            <a:off x="540000" y="1116000"/>
            <a:ext cx="8064000" cy="176971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3000"/>
              </a:spcAft>
            </a:pPr>
            <a: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must maintain welfare arrangements at all times as a condition of your student visa if you are under 18 years of age</a:t>
            </a:r>
          </a:p>
          <a:p>
            <a:pPr>
              <a:spcAft>
                <a:spcPts val="3000"/>
              </a:spcAft>
            </a:pPr>
            <a: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your education provider issued a Confirmation of Appropriate Accommodation and Welfare (CAAW) to take responsibility for your welfare in Australia, you must seek alternative enrolment immediately and make alternative welfare arrangements</a:t>
            </a:r>
          </a:p>
        </p:txBody>
      </p:sp>
    </p:spTree>
    <p:extLst>
      <p:ext uri="{BB962C8B-B14F-4D97-AF65-F5344CB8AC3E}">
        <p14:creationId xmlns:p14="http://schemas.microsoft.com/office/powerpoint/2010/main" val="1419244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9BF8E-00B3-4DFC-6F27-8CD3FF8DE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B766F4D-2CD8-38A6-955A-E7D22DC1B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504000"/>
            <a:ext cx="8064666" cy="353302"/>
          </a:xfrm>
        </p:spPr>
        <p:txBody>
          <a:bodyPr/>
          <a:lstStyle/>
          <a:p>
            <a:r>
              <a:rPr lang="en-A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conditions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F0BA46-151C-6DFC-5436-976F81A4E0F1}"/>
              </a:ext>
            </a:extLst>
          </p:cNvPr>
          <p:cNvSpPr txBox="1"/>
          <p:nvPr/>
        </p:nvSpPr>
        <p:spPr>
          <a:xfrm>
            <a:off x="540000" y="1116000"/>
            <a:ext cx="8064000" cy="309315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3000"/>
              </a:spcAft>
            </a:pPr>
            <a: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lang="en-AU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cannot</a:t>
            </a:r>
            <a: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work more than 48 hours per fortnight </a:t>
            </a:r>
            <a:r>
              <a:rPr lang="en-AU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while your course is in session</a:t>
            </a:r>
          </a:p>
          <a:p>
            <a:pPr>
              <a:spcAft>
                <a:spcPts val="30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</a:t>
            </a: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work more than 48 hours per fortnight </a:t>
            </a: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your enrolment has been cancelled due to a provider default</a:t>
            </a:r>
          </a:p>
          <a:p>
            <a:pPr>
              <a:spcAft>
                <a:spcPts val="30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the email you received from Nova Institute of Technology advising that it had ceased operating as evidence for your employer that you can work longer hours</a:t>
            </a:r>
          </a:p>
          <a:p>
            <a:pPr>
              <a:spcAft>
                <a:spcPts val="3000"/>
              </a:spcAft>
            </a:pPr>
            <a: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you are on a Bridging Visa (BV), refer to the conditions attached to your BV regarding work and other conditions</a:t>
            </a:r>
            <a:endParaRPr lang="en-AU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376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9999" y="504000"/>
            <a:ext cx="8064000" cy="353302"/>
          </a:xfrm>
        </p:spPr>
        <p:txBody>
          <a:bodyPr/>
          <a:lstStyle/>
          <a:p>
            <a:r>
              <a:rPr lang="en-A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Travelling 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FB76D5-7EB0-3D05-BFB6-82A6678E4584}"/>
              </a:ext>
            </a:extLst>
          </p:cNvPr>
          <p:cNvSpPr txBox="1"/>
          <p:nvPr/>
        </p:nvSpPr>
        <p:spPr>
          <a:xfrm>
            <a:off x="540000" y="1116000"/>
            <a:ext cx="8064000" cy="149271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30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can travel home while you arrange your enrolment in another course. </a:t>
            </a: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must have a valid student visa to enter Australia on your return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30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have applied for a student visa and you are awaiting a decision, you must have a valid </a:t>
            </a: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Bridging Visa B (BVB)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travel outside Australia</a:t>
            </a:r>
          </a:p>
        </p:txBody>
      </p:sp>
    </p:spTree>
    <p:extLst>
      <p:ext uri="{BB962C8B-B14F-4D97-AF65-F5344CB8AC3E}">
        <p14:creationId xmlns:p14="http://schemas.microsoft.com/office/powerpoint/2010/main" val="2343275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0000" y="504000"/>
            <a:ext cx="8064000" cy="353302"/>
          </a:xfrm>
        </p:spPr>
        <p:txBody>
          <a:bodyPr/>
          <a:lstStyle/>
          <a:p>
            <a:r>
              <a:rPr lang="en-A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Further information and contacts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D9D335-32A8-2BAB-8ED1-D7C1EE2E489D}"/>
              </a:ext>
            </a:extLst>
          </p:cNvPr>
          <p:cNvSpPr txBox="1"/>
          <p:nvPr/>
        </p:nvSpPr>
        <p:spPr>
          <a:xfrm>
            <a:off x="540000" y="1116000"/>
            <a:ext cx="8064000" cy="34470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3600"/>
              </a:spcAft>
            </a:pPr>
            <a: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 about your student visa:</a:t>
            </a:r>
            <a:b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immi.homeaffairs.gov.au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/visas/getting-a-visa/visa-listing/student-500</a:t>
            </a:r>
            <a:endParaRPr lang="en-AU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3600"/>
              </a:spcAft>
            </a:pPr>
            <a: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 about how an education provider default may affect your student visa:</a:t>
            </a:r>
            <a:b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immi.homeaffairs.gov.au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/visas/getting-a-visa/visa-listing/student-500/education-provider-default</a:t>
            </a:r>
            <a:endParaRPr lang="en-A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AU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 the Global Service Centre</a:t>
            </a:r>
            <a: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Australia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131 881</a:t>
            </a:r>
          </a:p>
          <a:p>
            <a:pPr marL="742950" lvl="1" indent="-285750"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Outside Australia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+61 2 6196 0196</a:t>
            </a:r>
          </a:p>
        </p:txBody>
      </p:sp>
    </p:spTree>
    <p:extLst>
      <p:ext uri="{BB962C8B-B14F-4D97-AF65-F5344CB8AC3E}">
        <p14:creationId xmlns:p14="http://schemas.microsoft.com/office/powerpoint/2010/main" val="686215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9189B53E-1ADB-4EE4-AD30-F9BA7272005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1908000"/>
            <a:ext cx="3600000" cy="864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Getting a copy of your student record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Calibri"/>
            </a:endParaRPr>
          </a:p>
        </p:txBody>
      </p:sp>
      <p:pic>
        <p:nvPicPr>
          <p:cNvPr id="2" name="Picture 8" descr="Australia Skills Quality Authority logo">
            <a:extLst>
              <a:ext uri="{FF2B5EF4-FFF2-40B4-BE49-F238E27FC236}">
                <a16:creationId xmlns:a16="http://schemas.microsoft.com/office/drawing/2014/main" id="{2F7F18ED-2B8B-9BA4-9CAD-CAEBD5FC0A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0000" y="360000"/>
            <a:ext cx="3448370" cy="64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4C9EA08-E804-4123-9A32-1906AC999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04000" y="0"/>
            <a:ext cx="5040000" cy="4680000"/>
          </a:xfrm>
          <a:prstGeom prst="rect">
            <a:avLst/>
          </a:prstGeom>
          <a:solidFill>
            <a:srgbClr val="4897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53B840-DED4-1BE7-D143-186B555612A8}"/>
              </a:ext>
            </a:extLst>
          </p:cNvPr>
          <p:cNvSpPr txBox="1"/>
          <p:nvPr/>
        </p:nvSpPr>
        <p:spPr>
          <a:xfrm>
            <a:off x="4464000" y="2186111"/>
            <a:ext cx="4320000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2600"/>
              </a:spcAft>
            </a:pPr>
            <a:r>
              <a:rPr lang="en-AU" sz="2000" dirty="0">
                <a:solidFill>
                  <a:schemeClr val="bg1"/>
                </a:solidFill>
              </a:rPr>
              <a:t>Australian Skills Quality Authority (ASQA)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44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109CE08-9E07-278A-767F-DDBC0A45ACB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504000"/>
            <a:ext cx="8064000" cy="4308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68644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003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ASQA: Getting a copy of your student record</a:t>
            </a: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713507-958C-52F1-FB65-9E54FC7B63B5}"/>
              </a:ext>
            </a:extLst>
          </p:cNvPr>
          <p:cNvSpPr txBox="1"/>
          <p:nvPr/>
        </p:nvSpPr>
        <p:spPr>
          <a:xfrm>
            <a:off x="540000" y="1116000"/>
            <a:ext cx="8064000" cy="359585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3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closing, a provider is expected to issue:</a:t>
            </a:r>
          </a:p>
          <a:p>
            <a:pPr marL="742950" lvl="1" indent="-285750">
              <a:spcAft>
                <a:spcPts val="13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testamur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record of results 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a student who has completed the requirements of a qualification, or</a:t>
            </a:r>
          </a:p>
          <a:p>
            <a:pPr marL="742950" lvl="1" indent="-285750">
              <a:spcAft>
                <a:spcPts val="28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statement of attainment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a student who has not completed a qualification, but has completed one or more units of competency</a:t>
            </a:r>
          </a:p>
          <a:p>
            <a:pPr>
              <a:spcAft>
                <a:spcPts val="28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need evidence of the units of competency you have achieved to continue your training at another provider</a:t>
            </a:r>
          </a:p>
          <a:p>
            <a:pPr>
              <a:spcAft>
                <a:spcPts val="28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are unable to obtain an up-to-date copy of your student record, ASQA may be able to assist you</a:t>
            </a:r>
          </a:p>
        </p:txBody>
      </p:sp>
      <p:pic>
        <p:nvPicPr>
          <p:cNvPr id="4" name="Picture 8" descr="Australia Skills Quality Authority logo">
            <a:extLst>
              <a:ext uri="{FF2B5EF4-FFF2-40B4-BE49-F238E27FC236}">
                <a16:creationId xmlns:a16="http://schemas.microsoft.com/office/drawing/2014/main" id="{2290F7A7-F2EE-2356-E4AA-844A9954D3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"/>
          <a:stretch/>
        </p:blipFill>
        <p:spPr bwMode="auto">
          <a:xfrm>
            <a:off x="7884000" y="4604400"/>
            <a:ext cx="900000" cy="34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619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BD482A-4F12-4ECB-9C4E-CFDAC0B7D01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504000"/>
            <a:ext cx="8064000" cy="4308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ASQA: Further information and contacts</a:t>
            </a: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FCE064-E726-23FB-419D-D2B0435C8C4D}"/>
              </a:ext>
            </a:extLst>
          </p:cNvPr>
          <p:cNvSpPr txBox="1"/>
          <p:nvPr/>
        </p:nvSpPr>
        <p:spPr>
          <a:xfrm>
            <a:off x="540000" y="1116000"/>
            <a:ext cx="8064000" cy="31700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36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 about how ASQA can help students:</a:t>
            </a:r>
            <a:b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www.asqa.gov.au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/students/how-asqa-can-help-students</a:t>
            </a:r>
            <a:endParaRPr lang="en-A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3600"/>
              </a:spcAft>
            </a:pP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  <a:t>Information about student records:</a:t>
            </a:r>
            <a:br>
              <a:rPr lang="en-AU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b="1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www.asqa.gov.au</a:t>
            </a:r>
            <a:r>
              <a:rPr lang="en-AU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/students/student-record</a:t>
            </a:r>
            <a:endParaRPr lang="en-A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Call ASQA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Australia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1300 701 801</a:t>
            </a:r>
          </a:p>
          <a:p>
            <a:pPr marL="742950" lvl="1" indent="-285750"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en-AU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Outside Australia</a:t>
            </a:r>
            <a:r>
              <a:rPr lang="en-AU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+61 3 8613 3910</a:t>
            </a:r>
          </a:p>
        </p:txBody>
      </p:sp>
      <p:pic>
        <p:nvPicPr>
          <p:cNvPr id="6" name="Picture 8" descr="Australia Skills Quality Authority logo">
            <a:extLst>
              <a:ext uri="{FF2B5EF4-FFF2-40B4-BE49-F238E27FC236}">
                <a16:creationId xmlns:a16="http://schemas.microsoft.com/office/drawing/2014/main" id="{33215041-062E-82E2-E64C-D0F5B477F2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9"/>
          <a:stretch/>
        </p:blipFill>
        <p:spPr bwMode="auto">
          <a:xfrm>
            <a:off x="7884000" y="4604400"/>
            <a:ext cx="900000" cy="34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531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E2F191-E5D8-CDF3-5F48-9BCF12116CF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124000"/>
            <a:ext cx="3600000" cy="432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Study Adelaide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Calibri"/>
            </a:endParaRPr>
          </a:p>
        </p:txBody>
      </p:sp>
      <p:pic>
        <p:nvPicPr>
          <p:cNvPr id="1026" name="Picture 2" descr="Study Adelaide logo">
            <a:extLst>
              <a:ext uri="{FF2B5EF4-FFF2-40B4-BE49-F238E27FC236}">
                <a16:creationId xmlns:a16="http://schemas.microsoft.com/office/drawing/2014/main" id="{493F374C-6CA0-0D0C-18DA-CF45CFE16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2" y="360000"/>
            <a:ext cx="2911445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9E59449-7A7A-1AF0-5EB5-E6FBC6CF7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04000" y="0"/>
            <a:ext cx="5040000" cy="4680000"/>
          </a:xfrm>
          <a:prstGeom prst="rect">
            <a:avLst/>
          </a:prstGeom>
          <a:solidFill>
            <a:srgbClr val="4897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1C0A3D-9635-9722-134D-FAA0E13CA4A1}"/>
              </a:ext>
            </a:extLst>
          </p:cNvPr>
          <p:cNvSpPr txBox="1"/>
          <p:nvPr/>
        </p:nvSpPr>
        <p:spPr>
          <a:xfrm>
            <a:off x="4464000" y="2186111"/>
            <a:ext cx="4320000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2600"/>
              </a:spcAft>
            </a:pPr>
            <a:r>
              <a:rPr lang="en-AU" sz="2000" dirty="0">
                <a:solidFill>
                  <a:schemeClr val="bg1"/>
                </a:solidFill>
                <a:ea typeface="+mn-lt"/>
                <a:cs typeface="+mn-lt"/>
              </a:rPr>
              <a:t>Support for international students</a:t>
            </a:r>
            <a:endParaRPr lang="en-AU" sz="2000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4895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73479-7099-43D6-A8B2-BB6DA88278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504000"/>
            <a:ext cx="8064000" cy="432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 Adelaide</a:t>
            </a: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8E51C7-ED98-4933-AF2E-C29500B65F7C}"/>
              </a:ext>
            </a:extLst>
          </p:cNvPr>
          <p:cNvSpPr txBox="1"/>
          <p:nvPr/>
        </p:nvSpPr>
        <p:spPr>
          <a:xfrm>
            <a:off x="539999" y="1116000"/>
            <a:ext cx="8064000" cy="363176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3600"/>
              </a:spcAft>
            </a:pPr>
            <a: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 Adelaide provides information and assistance to 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international </a:t>
            </a:r>
            <a: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before and after they arrive in South Australia</a:t>
            </a:r>
          </a:p>
          <a:p>
            <a:pPr>
              <a:spcAft>
                <a:spcPts val="2400"/>
              </a:spcAft>
            </a:pPr>
            <a: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Study Adelaide website contains information and resources about:</a:t>
            </a:r>
          </a:p>
          <a:p>
            <a:pPr marL="742950" lvl="1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Studying in Adelaide</a:t>
            </a:r>
          </a:p>
          <a:p>
            <a:pPr marL="742950" lvl="1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Living in Adelaide</a:t>
            </a:r>
          </a:p>
          <a:p>
            <a:pPr marL="742950" lvl="1" indent="-28575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Working in Adelaide</a:t>
            </a:r>
          </a:p>
          <a:p>
            <a:pPr marL="742950" lvl="1" indent="-285750"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 support services, news and events</a:t>
            </a:r>
            <a:endParaRPr lang="en-AU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Study Adelaide logo">
            <a:extLst>
              <a:ext uri="{FF2B5EF4-FFF2-40B4-BE49-F238E27FC236}">
                <a16:creationId xmlns:a16="http://schemas.microsoft.com/office/drawing/2014/main" id="{6FADAE50-EEC6-82D9-58C0-31BC073EA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000" y="4687200"/>
            <a:ext cx="1188000" cy="26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925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73479-7099-43D6-A8B2-BB6DA88278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504000"/>
            <a:ext cx="8064000" cy="432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 Study Adelaide</a:t>
            </a: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52C6334-B623-D58E-9B9F-233C4759B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0000" y="1116000"/>
            <a:ext cx="3536121" cy="369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8E51C7-ED98-4933-AF2E-C29500B65F7C}"/>
              </a:ext>
            </a:extLst>
          </p:cNvPr>
          <p:cNvSpPr txBox="1"/>
          <p:nvPr/>
        </p:nvSpPr>
        <p:spPr>
          <a:xfrm>
            <a:off x="4175759" y="1116000"/>
            <a:ext cx="4428239" cy="24929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3600"/>
              </a:spcAft>
            </a:pP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Website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studyadelaide.com</a:t>
            </a:r>
            <a:endParaRPr lang="en-A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3600"/>
              </a:spcAft>
            </a:pP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Visit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Level 1, 26 Franklin Street, Adelaide</a:t>
            </a:r>
          </a:p>
          <a:p>
            <a:pPr>
              <a:spcAft>
                <a:spcPts val="3600"/>
              </a:spcAft>
            </a:pP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Phone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+61 8 8226 0022</a:t>
            </a:r>
          </a:p>
          <a:p>
            <a:pPr>
              <a:spcAft>
                <a:spcPts val="3600"/>
              </a:spcAft>
            </a:pP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Email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enquiries@studyadelaide.com</a:t>
            </a:r>
            <a:endParaRPr lang="en-A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Study Adelaide logo">
            <a:extLst>
              <a:ext uri="{FF2B5EF4-FFF2-40B4-BE49-F238E27FC236}">
                <a16:creationId xmlns:a16="http://schemas.microsoft.com/office/drawing/2014/main" id="{0219CE29-59D0-3B95-A97E-BA94EFBDF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000" y="4687200"/>
            <a:ext cx="1188000" cy="26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768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03D36F40-81F5-BA39-B70C-29EA61C16E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124000"/>
            <a:ext cx="3600000" cy="432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Study Melbourne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Calibri"/>
            </a:endParaRPr>
          </a:p>
        </p:txBody>
      </p:sp>
      <p:pic>
        <p:nvPicPr>
          <p:cNvPr id="3" name="Picture 2" descr="Study Melbourne logo">
            <a:extLst>
              <a:ext uri="{FF2B5EF4-FFF2-40B4-BE49-F238E27FC236}">
                <a16:creationId xmlns:a16="http://schemas.microsoft.com/office/drawing/2014/main" id="{153B4736-ACC0-87E6-9829-CE923C0B37A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360002"/>
            <a:ext cx="2718000" cy="10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09434C9-32BE-B193-955F-548F2F4867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04000" y="0"/>
            <a:ext cx="5040000" cy="4680000"/>
          </a:xfrm>
          <a:prstGeom prst="rect">
            <a:avLst/>
          </a:prstGeom>
          <a:solidFill>
            <a:srgbClr val="4897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AFFF4C-05BC-46B9-0F2C-D74AD93C7147}"/>
              </a:ext>
            </a:extLst>
          </p:cNvPr>
          <p:cNvSpPr txBox="1"/>
          <p:nvPr/>
        </p:nvSpPr>
        <p:spPr>
          <a:xfrm>
            <a:off x="4464000" y="2186111"/>
            <a:ext cx="4320000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2600"/>
              </a:spcAft>
            </a:pPr>
            <a:r>
              <a:rPr lang="en-AU" sz="2000" dirty="0">
                <a:solidFill>
                  <a:schemeClr val="bg1"/>
                </a:solidFill>
                <a:ea typeface="+mn-lt"/>
                <a:cs typeface="+mn-lt"/>
              </a:rPr>
              <a:t>Support for international students</a:t>
            </a:r>
            <a:endParaRPr lang="en-AU" sz="2000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1010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ACAE2-BAD4-71ED-3B9B-72372548C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C401F7-9A0F-EF92-BB2A-2783272AB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8263"/>
          </a:xfrm>
          <a:prstGeom prst="rect">
            <a:avLst/>
          </a:prstGeom>
          <a:solidFill>
            <a:srgbClr val="2015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14A9CC-10E0-D8CD-CF0F-5E014A4BB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95"/>
          <a:stretch>
            <a:fillRect/>
          </a:stretch>
        </p:blipFill>
        <p:spPr bwMode="auto">
          <a:xfrm>
            <a:off x="4032000" y="0"/>
            <a:ext cx="5112000" cy="479183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D2B340C-827B-7ABF-3D05-3B0CB004F7D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2949" y="250855"/>
            <a:ext cx="3422601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68644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003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 Melbourne Hub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8C29CB-D8DB-F665-0689-D38E50147DFF}"/>
              </a:ext>
            </a:extLst>
          </p:cNvPr>
          <p:cNvSpPr txBox="1"/>
          <p:nvPr/>
        </p:nvSpPr>
        <p:spPr>
          <a:xfrm>
            <a:off x="152651" y="1125098"/>
            <a:ext cx="3790699" cy="282385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2100"/>
              </a:spcAft>
            </a:pPr>
            <a:r>
              <a:rPr lang="en-AU" sz="14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Study Melbourne Hub provides free help and advice to all international students in Victoria</a:t>
            </a:r>
          </a:p>
          <a:p>
            <a:pPr>
              <a:spcAft>
                <a:spcPts val="800"/>
              </a:spcAft>
            </a:pPr>
            <a:r>
              <a:rPr lang="en-AU" sz="14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 support services include: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Accommodation advice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Wellbeing and mental health support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Financial hardship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Employability programs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Legal information</a:t>
            </a:r>
          </a:p>
          <a:p>
            <a:pPr marL="28575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 provider problems</a:t>
            </a:r>
            <a:endParaRPr lang="en-AU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2405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8D437-611B-998A-3D49-2ABC657F7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688A9D-10A3-5664-0720-6C4396D0F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4748676"/>
            <a:ext cx="9143999" cy="399587"/>
          </a:xfrm>
          <a:prstGeom prst="rect">
            <a:avLst/>
          </a:prstGeom>
          <a:solidFill>
            <a:srgbClr val="2015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7D8F7B-12E2-8410-1242-8909BFDD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89379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E982DE-ABA2-D002-5F8F-70E6BBBC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5296"/>
            <a:ext cx="7779224" cy="4019265"/>
          </a:xfrm>
          <a:prstGeom prst="rect">
            <a:avLst/>
          </a:prstGeom>
          <a:solidFill>
            <a:srgbClr val="2015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93BF20-3511-5383-CDE5-231266B8703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2000" y="413408"/>
            <a:ext cx="8064000" cy="3693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68644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003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 the Study Melbourne Hub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DB5ACF-4942-010C-9D46-18DC2087C6DC}"/>
              </a:ext>
            </a:extLst>
          </p:cNvPr>
          <p:cNvSpPr txBox="1"/>
          <p:nvPr/>
        </p:nvSpPr>
        <p:spPr>
          <a:xfrm>
            <a:off x="342000" y="1182500"/>
            <a:ext cx="8064000" cy="278024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200"/>
              </a:spcAft>
            </a:pPr>
            <a:r>
              <a:rPr lang="en-AU" sz="20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 the Study Melbourne Hub to speak with a caseworker.</a:t>
            </a:r>
          </a:p>
          <a:p>
            <a:pPr>
              <a:spcAft>
                <a:spcPts val="3000"/>
              </a:spcAft>
            </a:pPr>
            <a:r>
              <a:rPr lang="en-AU" sz="20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services are confidential.</a:t>
            </a:r>
          </a:p>
          <a:p>
            <a:pPr>
              <a:spcAft>
                <a:spcPts val="2400"/>
              </a:spcAft>
            </a:pPr>
            <a:r>
              <a:rPr lang="en-AU" sz="20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Visit: 17 Hardware Lane, Melbourne</a:t>
            </a:r>
            <a:br>
              <a:rPr lang="en-AU" sz="20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14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(Open Monday to Friday 9am – 5pm)</a:t>
            </a:r>
          </a:p>
          <a:p>
            <a:pPr>
              <a:spcAft>
                <a:spcPts val="2400"/>
              </a:spcAft>
            </a:pPr>
            <a:r>
              <a:rPr lang="en-AU" sz="20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Phone: 1800 056 449</a:t>
            </a:r>
          </a:p>
          <a:p>
            <a:pPr>
              <a:spcAft>
                <a:spcPts val="2400"/>
              </a:spcAft>
            </a:pPr>
            <a:r>
              <a:rPr lang="en-AU" sz="20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Email: info@studymelbourne.vic.gov.au</a:t>
            </a:r>
            <a:endParaRPr lang="en-AU" sz="2800" dirty="0">
              <a:solidFill>
                <a:schemeClr val="bg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11112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E2F191-E5D8-CDF3-5F48-9BCF12116CF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124000"/>
            <a:ext cx="3600000" cy="432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Study New South Wales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Calibri"/>
            </a:endParaRPr>
          </a:p>
        </p:txBody>
      </p:sp>
      <p:pic>
        <p:nvPicPr>
          <p:cNvPr id="6146" name="Picture 2" descr="Study NSW logo">
            <a:extLst>
              <a:ext uri="{FF2B5EF4-FFF2-40B4-BE49-F238E27FC236}">
                <a16:creationId xmlns:a16="http://schemas.microsoft.com/office/drawing/2014/main" id="{82D9F35E-93E1-24DF-029A-DD80A78392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0000" y="360000"/>
            <a:ext cx="2718000" cy="83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9E59449-7A7A-1AF0-5EB5-E6FBC6CF7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04000" y="0"/>
            <a:ext cx="5040000" cy="4680000"/>
          </a:xfrm>
          <a:prstGeom prst="rect">
            <a:avLst/>
          </a:prstGeom>
          <a:solidFill>
            <a:srgbClr val="4897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4B1AAB-6C3D-11E1-DDE5-43C53FC235D3}"/>
              </a:ext>
            </a:extLst>
          </p:cNvPr>
          <p:cNvSpPr txBox="1"/>
          <p:nvPr/>
        </p:nvSpPr>
        <p:spPr>
          <a:xfrm>
            <a:off x="4464000" y="2186111"/>
            <a:ext cx="4320000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2600"/>
              </a:spcAft>
            </a:pPr>
            <a:r>
              <a:rPr lang="en-AU" sz="2000" dirty="0">
                <a:solidFill>
                  <a:schemeClr val="bg1"/>
                </a:solidFill>
                <a:ea typeface="+mn-lt"/>
                <a:cs typeface="+mn-lt"/>
              </a:rPr>
              <a:t>Support for international students</a:t>
            </a:r>
            <a:endParaRPr lang="en-AU" sz="2000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6847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73479-7099-43D6-A8B2-BB6DA88278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40000" y="504000"/>
            <a:ext cx="8064000" cy="432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 NSW</a:t>
            </a: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8E51C7-ED98-4933-AF2E-C29500B65F7C}"/>
              </a:ext>
            </a:extLst>
          </p:cNvPr>
          <p:cNvSpPr txBox="1"/>
          <p:nvPr/>
        </p:nvSpPr>
        <p:spPr>
          <a:xfrm>
            <a:off x="540001" y="1116000"/>
            <a:ext cx="4776070" cy="286232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1800"/>
              </a:spcAft>
            </a:pPr>
            <a: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Study NSW website contains information and resources for international students in New South Wales about:</a:t>
            </a:r>
          </a:p>
          <a:p>
            <a:pPr marL="742950" lvl="1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Studying in NSW</a:t>
            </a:r>
          </a:p>
          <a:p>
            <a:pPr marL="742950" lvl="1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Living in NSW</a:t>
            </a:r>
          </a:p>
          <a:p>
            <a:pPr marL="742950" lvl="1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Working in NSW</a:t>
            </a:r>
          </a:p>
          <a:p>
            <a:pPr marL="742950" lvl="1" indent="-28575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 support services, news and events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FC5ACAA-C6D2-18E3-D652-D6502842C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21529" y="1116000"/>
            <a:ext cx="3182470" cy="295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C4F96E-2B56-CA6D-7D02-3B53E83084DE}"/>
              </a:ext>
            </a:extLst>
          </p:cNvPr>
          <p:cNvSpPr txBox="1"/>
          <p:nvPr/>
        </p:nvSpPr>
        <p:spPr>
          <a:xfrm>
            <a:off x="540000" y="4331656"/>
            <a:ext cx="8063999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2400"/>
              </a:spcAft>
            </a:pPr>
            <a:r>
              <a:rPr lang="en-AU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Website</a:t>
            </a:r>
            <a:r>
              <a:rPr lang="en-AU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www.study.nsw.gov.au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/current-students</a:t>
            </a:r>
            <a:endParaRPr lang="en-AU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Study NSW logo">
            <a:extLst>
              <a:ext uri="{FF2B5EF4-FFF2-40B4-BE49-F238E27FC236}">
                <a16:creationId xmlns:a16="http://schemas.microsoft.com/office/drawing/2014/main" id="{8FB41625-7D6E-8294-B470-3B5E869381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96000" y="4586400"/>
            <a:ext cx="1188000" cy="36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0845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EACE84E-10E4-4EC0-BD74-CDC39EC83E4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60000" y="2124000"/>
            <a:ext cx="3600000" cy="432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How to use TPS Online</a:t>
            </a:r>
            <a:endParaRPr kumimoji="0" lang="en-AU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87BC91-EFBD-41DA-B2AB-F072EDEC2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04000" y="0"/>
            <a:ext cx="5040000" cy="4680000"/>
          </a:xfrm>
          <a:prstGeom prst="rect">
            <a:avLst/>
          </a:prstGeom>
          <a:solidFill>
            <a:srgbClr val="4897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09874D-BCFF-4BB4-9D66-C4B3F64C4C7A}"/>
              </a:ext>
            </a:extLst>
          </p:cNvPr>
          <p:cNvSpPr txBox="1"/>
          <p:nvPr/>
        </p:nvSpPr>
        <p:spPr>
          <a:xfrm>
            <a:off x="4464000" y="1773734"/>
            <a:ext cx="4320000" cy="15645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2600"/>
              </a:spcAft>
            </a:pPr>
            <a:r>
              <a:rPr lang="en-AU" sz="2000" dirty="0">
                <a:solidFill>
                  <a:schemeClr val="bg1"/>
                </a:solidFill>
              </a:rPr>
              <a:t>Using TPS Online to receive assistance from the TPS</a:t>
            </a:r>
          </a:p>
          <a:p>
            <a:pPr>
              <a:spcAft>
                <a:spcPts val="2600"/>
              </a:spcAft>
            </a:pPr>
            <a:r>
              <a:rPr lang="en-AU" sz="2000" dirty="0">
                <a:solidFill>
                  <a:schemeClr val="bg1"/>
                </a:solidFill>
              </a:rPr>
              <a:t>Summary of tasks you must complete in TPS Online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FF6D2E1-C6DC-C580-7B0E-80D362E1E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1DA602A-ACDC-3ACA-8BEA-7060ABA688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altLang="en-US" sz="14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39A9F83-77D7-AFBA-B485-795356E954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2" name="Graphic 10">
              <a:extLst>
                <a:ext uri="{FF2B5EF4-FFF2-40B4-BE49-F238E27FC236}">
                  <a16:creationId xmlns:a16="http://schemas.microsoft.com/office/drawing/2014/main" id="{8F691DB5-64E5-FBB5-95F5-A6E0EA0DB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28936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BE6BA6F3-258F-4C3B-A7E9-D8E8AAF8AB7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552" y="360000"/>
            <a:ext cx="8064896" cy="4308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en-AU" sz="2800" b="1" dirty="0">
                <a:latin typeface="+mn-lt"/>
                <a:ea typeface="+mn-ea"/>
                <a:cs typeface="+mn-cs"/>
              </a:rPr>
              <a:t>Accessing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TPS Online</a:t>
            </a:r>
            <a:endParaRPr kumimoji="0" lang="en-A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9064A3-F80D-4C43-9B15-4F16D8923709}"/>
              </a:ext>
            </a:extLst>
          </p:cNvPr>
          <p:cNvSpPr txBox="1"/>
          <p:nvPr/>
        </p:nvSpPr>
        <p:spPr>
          <a:xfrm>
            <a:off x="540000" y="900000"/>
            <a:ext cx="8064000" cy="340350"/>
          </a:xfrm>
          <a:prstGeom prst="rect">
            <a:avLst/>
          </a:prstGeom>
          <a:noFill/>
          <a:ln>
            <a:solidFill>
              <a:srgbClr val="4897A2">
                <a:alpha val="50196"/>
              </a:srgb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600"/>
              </a:spcAft>
            </a:pPr>
            <a:r>
              <a:rPr lang="en-AU" sz="1600" dirty="0"/>
              <a:t>Visit </a:t>
            </a:r>
            <a:r>
              <a:rPr lang="en-AU" sz="1600" dirty="0">
                <a:hlinkClick r:id="rId3"/>
              </a:rPr>
              <a:t>tps.gov.au</a:t>
            </a:r>
            <a:r>
              <a:rPr lang="en-AU" sz="1600" dirty="0"/>
              <a:t> and click </a:t>
            </a:r>
            <a:r>
              <a:rPr lang="en-AU" sz="1600" b="1" dirty="0"/>
              <a:t>Access TPS Online</a:t>
            </a:r>
            <a:r>
              <a:rPr lang="en-AU" sz="1600" dirty="0"/>
              <a:t>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87B46B0-3B07-2E7E-B404-6142923E1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1648C7A-2FF2-CC90-8CCC-5162485E97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altLang="en-US" sz="14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61999BE-0213-AC42-1957-45A0F9A9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0" name="Graphic 10">
              <a:extLst>
                <a:ext uri="{FF2B5EF4-FFF2-40B4-BE49-F238E27FC236}">
                  <a16:creationId xmlns:a16="http://schemas.microsoft.com/office/drawing/2014/main" id="{91D357B0-CF12-5139-D6D8-BEE0A62D0F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  <p:grpSp>
        <p:nvGrpSpPr>
          <p:cNvPr id="2" name="Group 1" descr="Screenshot of TPS website home page.">
            <a:extLst>
              <a:ext uri="{FF2B5EF4-FFF2-40B4-BE49-F238E27FC236}">
                <a16:creationId xmlns:a16="http://schemas.microsoft.com/office/drawing/2014/main" id="{D0690D14-07DB-FD2C-3124-8B92493702A9}"/>
              </a:ext>
            </a:extLst>
          </p:cNvPr>
          <p:cNvGrpSpPr/>
          <p:nvPr/>
        </p:nvGrpSpPr>
        <p:grpSpPr>
          <a:xfrm>
            <a:off x="540000" y="1310400"/>
            <a:ext cx="7473512" cy="3294670"/>
            <a:chOff x="1350000" y="788279"/>
            <a:chExt cx="7473512" cy="32946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C17A3A5-D30D-4952-EBA6-18AEA0D08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800" t="1384" b="1921"/>
            <a:stretch/>
          </p:blipFill>
          <p:spPr>
            <a:xfrm>
              <a:off x="1350000" y="788279"/>
              <a:ext cx="7473512" cy="3294670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137ED3D-B034-C179-3C10-7BA12908B3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57527" y="3403863"/>
              <a:ext cx="1044000" cy="241789"/>
            </a:xfrm>
            <a:prstGeom prst="rect">
              <a:avLst/>
            </a:prstGeom>
            <a:noFill/>
            <a:ln w="19050">
              <a:solidFill>
                <a:srgbClr val="D616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682381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08251D0-3197-4FF2-9326-E1CDB81741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552" y="360000"/>
            <a:ext cx="8064896" cy="4308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TPS Online: Log</a:t>
            </a:r>
            <a:r>
              <a:rPr lang="en-AU" sz="2800" b="1" dirty="0">
                <a:latin typeface="+mn-lt"/>
                <a:ea typeface="+mn-ea"/>
                <a:cs typeface="+mn-cs"/>
              </a:rPr>
              <a:t>ging </a:t>
            </a: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</a:t>
            </a:r>
            <a:endParaRPr kumimoji="0" lang="en-A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0" name="Group 19" descr="Screenshot of TPS Online log in page.">
            <a:extLst>
              <a:ext uri="{FF2B5EF4-FFF2-40B4-BE49-F238E27FC236}">
                <a16:creationId xmlns:a16="http://schemas.microsoft.com/office/drawing/2014/main" id="{28897308-CCDF-C12D-EA34-3D44C0F36864}"/>
              </a:ext>
            </a:extLst>
          </p:cNvPr>
          <p:cNvGrpSpPr>
            <a:grpSpLocks noChangeAspect="1"/>
          </p:cNvGrpSpPr>
          <p:nvPr/>
        </p:nvGrpSpPr>
        <p:grpSpPr>
          <a:xfrm>
            <a:off x="540000" y="900000"/>
            <a:ext cx="5292000" cy="3602087"/>
            <a:chOff x="567244" y="975599"/>
            <a:chExt cx="5260584" cy="358070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EFEC7CC-946C-EBF3-3483-E337437FA3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35" r="730" b="839"/>
            <a:stretch/>
          </p:blipFill>
          <p:spPr>
            <a:xfrm>
              <a:off x="567244" y="975599"/>
              <a:ext cx="5260584" cy="3580703"/>
            </a:xfrm>
            <a:prstGeom prst="rect">
              <a:avLst/>
            </a:prstGeom>
            <a:ln w="19050">
              <a:solidFill>
                <a:srgbClr val="4897A2"/>
              </a:solidFill>
            </a:ln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8E8EA49-2B9E-42E3-8788-78004EAFDF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42161" y="2459140"/>
              <a:ext cx="2520000" cy="2015427"/>
            </a:xfrm>
            <a:prstGeom prst="rect">
              <a:avLst/>
            </a:prstGeom>
            <a:noFill/>
            <a:ln w="19050">
              <a:solidFill>
                <a:srgbClr val="D616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3D169B0-664A-444E-A021-003B45B81405}"/>
              </a:ext>
            </a:extLst>
          </p:cNvPr>
          <p:cNvSpPr txBox="1"/>
          <p:nvPr/>
        </p:nvSpPr>
        <p:spPr>
          <a:xfrm>
            <a:off x="5934162" y="1049015"/>
            <a:ext cx="2669838" cy="1244187"/>
          </a:xfrm>
          <a:prstGeom prst="rect">
            <a:avLst/>
          </a:prstGeom>
          <a:noFill/>
          <a:ln>
            <a:solidFill>
              <a:srgbClr val="4897A2">
                <a:alpha val="50196"/>
              </a:srgb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AU" sz="1600" dirty="0"/>
              <a:t>Log in.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AU" sz="1600" dirty="0"/>
              <a:t>If you are logging in for the first time, use the username and password emailed to you.</a:t>
            </a: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EEF742A0-97AE-4333-A95C-3FE7C76D2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9" idx="1"/>
            <a:endCxn id="14" idx="0"/>
          </p:cNvCxnSpPr>
          <p:nvPr/>
        </p:nvCxnSpPr>
        <p:spPr>
          <a:xfrm rot="10800000" flipV="1">
            <a:off x="1882890" y="1671109"/>
            <a:ext cx="4051273" cy="721292"/>
          </a:xfrm>
          <a:prstGeom prst="bentConnector2">
            <a:avLst/>
          </a:prstGeom>
          <a:ln w="19050">
            <a:solidFill>
              <a:srgbClr val="D6165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4FED5A4-653A-986D-5981-13D3C4ABC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5909FD-CB31-FAA6-F588-4068A81A8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altLang="en-US" sz="14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47F12AB-D70D-485D-CA1F-06D59BCFA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22" name="Graphic 10">
              <a:extLst>
                <a:ext uri="{FF2B5EF4-FFF2-40B4-BE49-F238E27FC236}">
                  <a16:creationId xmlns:a16="http://schemas.microsoft.com/office/drawing/2014/main" id="{D1A38D02-A78E-0799-7432-148E67B1B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2252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53A3F-7DCC-F8FF-15C4-9AB8B86D5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2F2A855-EAAF-CC6D-2D62-474C6B13D91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552" y="360000"/>
            <a:ext cx="8064896" cy="4308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TPS Online: Summary of tasks</a:t>
            </a:r>
            <a:endParaRPr kumimoji="0" lang="en-A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944257-90FD-2541-1CBC-229A9C926B5F}"/>
              </a:ext>
            </a:extLst>
          </p:cNvPr>
          <p:cNvSpPr txBox="1"/>
          <p:nvPr/>
        </p:nvSpPr>
        <p:spPr>
          <a:xfrm>
            <a:off x="540000" y="900000"/>
            <a:ext cx="8064000" cy="36196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66400" indent="-266400">
              <a:lnSpc>
                <a:spcPct val="103000"/>
              </a:lnSpc>
              <a:spcAft>
                <a:spcPts val="1500"/>
              </a:spcAft>
              <a:buClr>
                <a:srgbClr val="8AB679"/>
              </a:buClr>
              <a:buFont typeface="Wingdings" panose="05000000000000000000" pitchFamily="2" charset="2"/>
              <a:buChar char=""/>
            </a:pPr>
            <a:r>
              <a:rPr lang="en-AU" sz="1600" dirty="0"/>
              <a:t>Log in to TPS Online</a:t>
            </a:r>
          </a:p>
          <a:p>
            <a:pPr marL="266400" indent="-266400">
              <a:lnSpc>
                <a:spcPct val="103000"/>
              </a:lnSpc>
              <a:spcAft>
                <a:spcPts val="1500"/>
              </a:spcAft>
              <a:buClr>
                <a:srgbClr val="8AB679"/>
              </a:buClr>
              <a:buFont typeface="Wingdings" panose="05000000000000000000" pitchFamily="2" charset="2"/>
              <a:buChar char=""/>
            </a:pPr>
            <a:r>
              <a:rPr lang="en-AU" sz="1600" dirty="0"/>
              <a:t>Change your password</a:t>
            </a:r>
          </a:p>
          <a:p>
            <a:pPr marL="266400" indent="-266400">
              <a:lnSpc>
                <a:spcPct val="103000"/>
              </a:lnSpc>
              <a:spcAft>
                <a:spcPts val="1500"/>
              </a:spcAft>
              <a:buClr>
                <a:srgbClr val="8AB679"/>
              </a:buClr>
              <a:buFont typeface="Wingdings" panose="05000000000000000000" pitchFamily="2" charset="2"/>
              <a:buChar char=""/>
            </a:pPr>
            <a:r>
              <a:rPr lang="en-AU" sz="1600" dirty="0"/>
              <a:t>Indicate whether your provider owes you a refund of unspent tuition fees</a:t>
            </a:r>
          </a:p>
          <a:p>
            <a:pPr marL="266400" indent="-266400">
              <a:lnSpc>
                <a:spcPct val="103000"/>
              </a:lnSpc>
              <a:spcAft>
                <a:spcPts val="1500"/>
              </a:spcAft>
              <a:buClr>
                <a:srgbClr val="8AB679"/>
              </a:buClr>
              <a:buFont typeface="Wingdings" panose="05000000000000000000" pitchFamily="2" charset="2"/>
              <a:buChar char=""/>
            </a:pPr>
            <a:r>
              <a:rPr lang="en-AU" sz="1600" dirty="0"/>
              <a:t>Provide proof of your identity</a:t>
            </a:r>
          </a:p>
          <a:p>
            <a:pPr marL="266400" indent="-266400">
              <a:lnSpc>
                <a:spcPct val="103000"/>
              </a:lnSpc>
              <a:spcAft>
                <a:spcPts val="1500"/>
              </a:spcAft>
              <a:buClr>
                <a:srgbClr val="8AB679"/>
              </a:buClr>
              <a:buFont typeface="Wingdings" panose="05000000000000000000" pitchFamily="2" charset="2"/>
              <a:buChar char=""/>
            </a:pPr>
            <a:r>
              <a:rPr lang="en-AU" sz="1600" dirty="0"/>
              <a:t>Update your contact details</a:t>
            </a:r>
          </a:p>
          <a:p>
            <a:pPr marL="266400" indent="-266400">
              <a:lnSpc>
                <a:spcPct val="103000"/>
              </a:lnSpc>
              <a:spcAft>
                <a:spcPts val="1500"/>
              </a:spcAft>
              <a:buClr>
                <a:srgbClr val="8AB679"/>
              </a:buClr>
              <a:buFont typeface="Wingdings" panose="05000000000000000000" pitchFamily="2" charset="2"/>
              <a:buChar char=""/>
            </a:pPr>
            <a:r>
              <a:rPr lang="en-AU" sz="1600" dirty="0"/>
              <a:t>If your provider owes you a refund of unspent tuition fees, upload proof of payment documents</a:t>
            </a:r>
          </a:p>
          <a:p>
            <a:pPr marL="266400" indent="-266400">
              <a:lnSpc>
                <a:spcPct val="103000"/>
              </a:lnSpc>
              <a:spcAft>
                <a:spcPts val="1500"/>
              </a:spcAft>
              <a:buClr>
                <a:srgbClr val="8AB679"/>
              </a:buClr>
              <a:buFont typeface="Wingdings" panose="05000000000000000000" pitchFamily="2" charset="2"/>
              <a:buChar char=""/>
            </a:pPr>
            <a:r>
              <a:rPr lang="en-AU" sz="1600" dirty="0"/>
              <a:t>If you are eligible to receive a refund of unspent tuition fees, apply for a refund</a:t>
            </a:r>
          </a:p>
          <a:p>
            <a:pPr marL="266400" indent="-266400">
              <a:lnSpc>
                <a:spcPct val="103000"/>
              </a:lnSpc>
              <a:spcAft>
                <a:spcPts val="1500"/>
              </a:spcAft>
              <a:buClr>
                <a:srgbClr val="8AB679"/>
              </a:buClr>
              <a:buFont typeface="Wingdings" panose="05000000000000000000" pitchFamily="2" charset="2"/>
              <a:buChar char=""/>
            </a:pPr>
            <a:r>
              <a:rPr lang="en-AU" sz="1600" b="1" dirty="0"/>
              <a:t>Check your emails and TPS Online regularly</a:t>
            </a:r>
            <a:r>
              <a:rPr lang="en-AU" sz="1600" dirty="0"/>
              <a:t> for notifications and tasks to complete</a:t>
            </a:r>
            <a:endParaRPr lang="en-AU" sz="1600" b="1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5463E7D-EE51-8489-1FF3-0E10D0BE3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156C435-F46B-699F-B154-0C7168AD1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altLang="en-US" sz="14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1ED6416-4870-7D0F-94AB-3305C6ACBA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46" name="Graphic 10">
              <a:extLst>
                <a:ext uri="{FF2B5EF4-FFF2-40B4-BE49-F238E27FC236}">
                  <a16:creationId xmlns:a16="http://schemas.microsoft.com/office/drawing/2014/main" id="{C2CB6517-DB0C-98C8-189C-17F517A902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D15BFA8-448C-9F2C-9CB1-34F736D96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7632000" y="360000"/>
            <a:ext cx="1152000" cy="1152000"/>
            <a:chOff x="7632000" y="360000"/>
            <a:chExt cx="1152000" cy="11520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CCA48E7-3DDC-9E48-DAED-04BB49605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32000" y="360000"/>
              <a:ext cx="1152000" cy="1152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897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1" name="Graphic 46">
              <a:extLst>
                <a:ext uri="{FF2B5EF4-FFF2-40B4-BE49-F238E27FC236}">
                  <a16:creationId xmlns:a16="http://schemas.microsoft.com/office/drawing/2014/main" id="{1527741B-4DD4-1ACD-B811-35F4023AD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886571" y="487425"/>
              <a:ext cx="642858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61147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B4A1C6E-E7CF-4D8C-BA62-226F836A5A1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39552" y="360000"/>
            <a:ext cx="8064896" cy="43088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TPS Online: Proof of payment document checklist</a:t>
            </a:r>
            <a:endParaRPr kumimoji="0" lang="en-A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4A008B-5631-46B4-926B-5D41D4295444}"/>
              </a:ext>
            </a:extLst>
          </p:cNvPr>
          <p:cNvSpPr txBox="1"/>
          <p:nvPr/>
        </p:nvSpPr>
        <p:spPr>
          <a:xfrm>
            <a:off x="540000" y="900000"/>
            <a:ext cx="8064000" cy="3660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1000"/>
              </a:spcAft>
              <a:buClr>
                <a:srgbClr val="8AB679"/>
              </a:buClr>
            </a:pPr>
            <a:r>
              <a:rPr lang="en-AU" sz="1750" dirty="0"/>
              <a:t>You </a:t>
            </a:r>
            <a:r>
              <a:rPr lang="en-AU" sz="1750" b="1" dirty="0"/>
              <a:t>must</a:t>
            </a:r>
            <a:r>
              <a:rPr lang="en-AU" sz="1750" dirty="0"/>
              <a:t> upload the following documents for the TPS to calculate your refund amount:</a:t>
            </a:r>
          </a:p>
          <a:p>
            <a:pPr marL="630000" lvl="1" indent="-457200">
              <a:lnSpc>
                <a:spcPct val="105000"/>
              </a:lnSpc>
              <a:spcAft>
                <a:spcPts val="1000"/>
              </a:spcAft>
              <a:buClr>
                <a:schemeClr val="tx1"/>
              </a:buClr>
              <a:buSzPct val="170000"/>
              <a:buFont typeface="Calibri" panose="020F0502020204030204" pitchFamily="34" charset="0"/>
              <a:buChar char="□"/>
            </a:pPr>
            <a:r>
              <a:rPr lang="en-AU" sz="1750" b="1" dirty="0">
                <a:solidFill>
                  <a:srgbClr val="D6165F"/>
                </a:solidFill>
              </a:rPr>
              <a:t>Receipts</a:t>
            </a:r>
            <a:r>
              <a:rPr lang="en-AU" sz="1750" dirty="0"/>
              <a:t> and </a:t>
            </a:r>
            <a:r>
              <a:rPr lang="en-AU" sz="1750" b="1" dirty="0">
                <a:solidFill>
                  <a:srgbClr val="D6165F"/>
                </a:solidFill>
              </a:rPr>
              <a:t>bank statements</a:t>
            </a:r>
            <a:r>
              <a:rPr lang="en-AU" sz="1750" dirty="0"/>
              <a:t> for </a:t>
            </a:r>
            <a:r>
              <a:rPr lang="en-AU" sz="1750" b="1" dirty="0"/>
              <a:t>all</a:t>
            </a:r>
            <a:r>
              <a:rPr lang="en-AU" sz="1750" dirty="0"/>
              <a:t> payments made to your provider for your course</a:t>
            </a:r>
          </a:p>
          <a:p>
            <a:pPr marL="630000" lvl="1" indent="-457200">
              <a:lnSpc>
                <a:spcPct val="105000"/>
              </a:lnSpc>
              <a:spcAft>
                <a:spcPts val="1000"/>
              </a:spcAft>
              <a:buClr>
                <a:schemeClr val="tx1"/>
              </a:buClr>
              <a:buSzPct val="170000"/>
              <a:buFont typeface="Calibri" panose="020F0502020204030204" pitchFamily="34" charset="0"/>
              <a:buChar char="□"/>
            </a:pPr>
            <a:r>
              <a:rPr lang="en-AU" sz="1750" b="1" dirty="0">
                <a:solidFill>
                  <a:srgbClr val="D6165F"/>
                </a:solidFill>
              </a:rPr>
              <a:t>Letter of Offer</a:t>
            </a:r>
            <a:r>
              <a:rPr lang="en-AU" sz="1750" dirty="0"/>
              <a:t> outlining </a:t>
            </a:r>
            <a:r>
              <a:rPr lang="en-AU" sz="1750" b="1" dirty="0"/>
              <a:t>all</a:t>
            </a:r>
            <a:r>
              <a:rPr lang="en-AU" sz="1750" dirty="0"/>
              <a:t> payments due to your provider for your course</a:t>
            </a:r>
          </a:p>
          <a:p>
            <a:pPr marL="630000" lvl="1" indent="-457200">
              <a:lnSpc>
                <a:spcPct val="105000"/>
              </a:lnSpc>
              <a:spcAft>
                <a:spcPts val="3000"/>
              </a:spcAft>
              <a:buClr>
                <a:schemeClr val="tx1"/>
              </a:buClr>
              <a:buSzPct val="170000"/>
              <a:buFont typeface="Calibri" panose="020F0502020204030204" pitchFamily="34" charset="0"/>
              <a:buChar char="□"/>
            </a:pPr>
            <a:r>
              <a:rPr lang="en-AU" sz="1750" b="1" dirty="0">
                <a:solidFill>
                  <a:srgbClr val="D6165F"/>
                </a:solidFill>
              </a:rPr>
              <a:t>Visa Grant Letter</a:t>
            </a:r>
            <a:r>
              <a:rPr lang="en-AU" sz="1750" dirty="0"/>
              <a:t> from the Department of Home Affairs</a:t>
            </a:r>
          </a:p>
          <a:p>
            <a:pPr>
              <a:spcAft>
                <a:spcPts val="1000"/>
              </a:spcAft>
            </a:pPr>
            <a:r>
              <a:rPr lang="en-AU" sz="1750" b="1" dirty="0">
                <a:solidFill>
                  <a:schemeClr val="accent2"/>
                </a:solidFill>
              </a:rPr>
              <a:t>If you have an education agent</a:t>
            </a:r>
            <a:r>
              <a:rPr lang="en-AU" sz="1750" dirty="0"/>
              <a:t>, you </a:t>
            </a:r>
            <a:r>
              <a:rPr lang="en-AU" sz="1750" b="1" dirty="0"/>
              <a:t>must</a:t>
            </a:r>
            <a:r>
              <a:rPr lang="en-AU" sz="1750" dirty="0"/>
              <a:t> upload the following additional documents:</a:t>
            </a:r>
          </a:p>
          <a:p>
            <a:pPr marL="630000" indent="-457200">
              <a:lnSpc>
                <a:spcPct val="105000"/>
              </a:lnSpc>
              <a:spcAft>
                <a:spcPts val="1000"/>
              </a:spcAft>
              <a:buClr>
                <a:schemeClr val="tx1"/>
              </a:buClr>
              <a:buSzPct val="170000"/>
              <a:buFont typeface="Calibri" panose="020F0502020204030204" pitchFamily="34" charset="0"/>
              <a:buChar char="□"/>
            </a:pPr>
            <a:r>
              <a:rPr lang="en-AU" sz="1750" b="1" dirty="0">
                <a:solidFill>
                  <a:srgbClr val="F15A29"/>
                </a:solidFill>
              </a:rPr>
              <a:t>Receipts</a:t>
            </a:r>
            <a:r>
              <a:rPr lang="en-AU" sz="1750" dirty="0"/>
              <a:t> and </a:t>
            </a:r>
            <a:r>
              <a:rPr lang="en-AU" sz="1750" b="1" dirty="0">
                <a:solidFill>
                  <a:srgbClr val="F15A29"/>
                </a:solidFill>
              </a:rPr>
              <a:t>bank statements</a:t>
            </a:r>
            <a:r>
              <a:rPr lang="en-AU" sz="1750" dirty="0"/>
              <a:t> for </a:t>
            </a:r>
            <a:r>
              <a:rPr lang="en-AU" sz="1750" b="1" dirty="0"/>
              <a:t>all</a:t>
            </a:r>
            <a:r>
              <a:rPr lang="en-AU" sz="1750" dirty="0"/>
              <a:t> payments made to your agent</a:t>
            </a:r>
          </a:p>
          <a:p>
            <a:pPr marL="630000" indent="-457200">
              <a:lnSpc>
                <a:spcPct val="105000"/>
              </a:lnSpc>
              <a:spcAft>
                <a:spcPts val="1000"/>
              </a:spcAft>
              <a:buClr>
                <a:schemeClr val="tx1"/>
              </a:buClr>
              <a:buSzPct val="170000"/>
              <a:buFont typeface="Calibri" panose="020F0502020204030204" pitchFamily="34" charset="0"/>
              <a:buChar char="□"/>
            </a:pPr>
            <a:r>
              <a:rPr lang="en-AU" sz="1750" b="1" dirty="0">
                <a:solidFill>
                  <a:srgbClr val="F15A29"/>
                </a:solidFill>
              </a:rPr>
              <a:t>Receipts</a:t>
            </a:r>
            <a:r>
              <a:rPr lang="en-AU" sz="1750" dirty="0"/>
              <a:t> for </a:t>
            </a:r>
            <a:r>
              <a:rPr lang="en-AU" sz="1750" b="1" dirty="0"/>
              <a:t>all</a:t>
            </a:r>
            <a:r>
              <a:rPr lang="en-AU" sz="1750" dirty="0"/>
              <a:t> payments your agent made to your provider on your behalf</a:t>
            </a:r>
          </a:p>
          <a:p>
            <a:pPr marL="630000" indent="-457200">
              <a:lnSpc>
                <a:spcPct val="105000"/>
              </a:lnSpc>
              <a:spcAft>
                <a:spcPts val="3000"/>
              </a:spcAft>
              <a:buClr>
                <a:schemeClr val="tx1"/>
              </a:buClr>
              <a:buSzPct val="170000"/>
              <a:buFont typeface="Calibri" panose="020F0502020204030204" pitchFamily="34" charset="0"/>
              <a:buChar char="□"/>
            </a:pPr>
            <a:r>
              <a:rPr lang="en-AU" sz="1750" b="1" dirty="0">
                <a:solidFill>
                  <a:srgbClr val="F15A29"/>
                </a:solidFill>
              </a:rPr>
              <a:t>Agent commission statement</a:t>
            </a:r>
            <a:r>
              <a:rPr lang="en-AU" sz="1750" dirty="0"/>
              <a:t> or </a:t>
            </a:r>
            <a:r>
              <a:rPr lang="en-AU" sz="1750" b="1" dirty="0">
                <a:solidFill>
                  <a:srgbClr val="F15A29"/>
                </a:solidFill>
              </a:rPr>
              <a:t>invoice</a:t>
            </a:r>
            <a:endParaRPr lang="en-AU" sz="175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CB87276-2670-9B5F-30DF-A6AC3F38C2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000" y="4755600"/>
            <a:ext cx="1668981" cy="307777"/>
            <a:chOff x="894512" y="4612842"/>
            <a:chExt cx="1668981" cy="30777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86B98FB-1376-4DA8-2267-DB4C3BB919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447" y="4612842"/>
              <a:ext cx="137904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altLang="en-US" sz="1400" b="1" i="0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www.tps.gov.au</a:t>
              </a:r>
              <a:endParaRPr kumimoji="0" lang="en-AU" altLang="en-US" sz="14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798B89D-E9BF-382B-AB22-84E3E611F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512" y="4623091"/>
              <a:ext cx="288805" cy="28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7" name="Graphic 10">
              <a:extLst>
                <a:ext uri="{FF2B5EF4-FFF2-40B4-BE49-F238E27FC236}">
                  <a16:creationId xmlns:a16="http://schemas.microsoft.com/office/drawing/2014/main" id="{F1011A72-FAEA-015B-2C0A-DA756EB5C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19200" y="4650091"/>
              <a:ext cx="238264" cy="237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50967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E31259-D21D-499E-B9BD-8193508A8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24000" y="0"/>
            <a:ext cx="4320000" cy="4680000"/>
          </a:xfrm>
          <a:prstGeom prst="rect">
            <a:avLst/>
          </a:prstGeom>
          <a:solidFill>
            <a:srgbClr val="4897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35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FB5EFA4-5C94-4B51-BBE2-A525ACCD992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120000" y="1061963"/>
            <a:ext cx="2700000" cy="46166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www.tps.gov.au</a:t>
            </a:r>
            <a:endParaRPr kumimoji="0" lang="en-AU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9" name="Picture 48" descr="QR code for TPS website (www.tps.gov.au)">
            <a:extLst>
              <a:ext uri="{FF2B5EF4-FFF2-40B4-BE49-F238E27FC236}">
                <a16:creationId xmlns:a16="http://schemas.microsoft.com/office/drawing/2014/main" id="{E081D8FA-7699-6E52-2E10-8685DCA3F8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98368"/>
            <a:ext cx="2880000" cy="3320543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9BE9DCF2-3E2D-49E5-9CA4-9E62432C41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0000" y="2286099"/>
            <a:ext cx="27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</a:t>
            </a:r>
            <a:r>
              <a:rPr kumimoji="0" lang="en-AU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@tps.gov.au</a:t>
            </a:r>
            <a:endParaRPr kumimoji="0" lang="en-AU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34D68FBA-1C20-48E6-84E9-1EEF953DE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0000" y="3510235"/>
            <a:ext cx="270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alt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1300 131 798</a:t>
            </a:r>
            <a:endParaRPr kumimoji="0" lang="en-AU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641F930-68A1-65DB-2A03-974AB2063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148000" y="842796"/>
            <a:ext cx="900000" cy="900000"/>
            <a:chOff x="5256000" y="842796"/>
            <a:chExt cx="900000" cy="90000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75EA560-CCDC-4539-A86B-4F65B46FC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56000" y="842796"/>
              <a:ext cx="900000" cy="90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7" name="Graphic 10">
              <a:extLst>
                <a:ext uri="{FF2B5EF4-FFF2-40B4-BE49-F238E27FC236}">
                  <a16:creationId xmlns:a16="http://schemas.microsoft.com/office/drawing/2014/main" id="{19FBE641-36DC-4164-9999-6560915AF1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383176" y="968796"/>
              <a:ext cx="648000" cy="6480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A418124-2032-5CE0-986E-CD6CDE860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148000" y="2066557"/>
            <a:ext cx="900000" cy="900000"/>
            <a:chOff x="5256176" y="2066557"/>
            <a:chExt cx="900000" cy="9000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AACC447-40B5-41B8-A06F-8FB44064C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56176" y="2066557"/>
              <a:ext cx="900000" cy="90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2597859E-6E79-4BB6-B294-3B187F14EF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367600" y="2282400"/>
              <a:ext cx="676000" cy="4680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D58E2D7-95EB-838B-EFB0-60964B33F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148000" y="3291068"/>
            <a:ext cx="900000" cy="900000"/>
            <a:chOff x="5292000" y="3291068"/>
            <a:chExt cx="900000" cy="900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EA6686B-75EE-45DA-9830-0E7CDCB0DE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92000" y="3291068"/>
              <a:ext cx="900000" cy="90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5" name="Graphic 72">
              <a:extLst>
                <a:ext uri="{FF2B5EF4-FFF2-40B4-BE49-F238E27FC236}">
                  <a16:creationId xmlns:a16="http://schemas.microsoft.com/office/drawing/2014/main" id="{323B2999-B25C-43B3-92ED-E494C45F17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36000" y="3434400"/>
              <a:ext cx="612000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0560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PS">
      <a:dk1>
        <a:sysClr val="windowText" lastClr="000000"/>
      </a:dk1>
      <a:lt1>
        <a:srgbClr val="FFFFFF"/>
      </a:lt1>
      <a:dk2>
        <a:srgbClr val="E8F3F4"/>
      </a:dk2>
      <a:lt2>
        <a:srgbClr val="FBFBFB"/>
      </a:lt2>
      <a:accent1>
        <a:srgbClr val="4897A2"/>
      </a:accent1>
      <a:accent2>
        <a:srgbClr val="F15A29"/>
      </a:accent2>
      <a:accent3>
        <a:srgbClr val="D6165F"/>
      </a:accent3>
      <a:accent4>
        <a:srgbClr val="F0B50E"/>
      </a:accent4>
      <a:accent5>
        <a:srgbClr val="4DB3E6"/>
      </a:accent5>
      <a:accent6>
        <a:srgbClr val="8AB679"/>
      </a:accent6>
      <a:hlink>
        <a:srgbClr val="357179"/>
      </a:hlink>
      <a:folHlink>
        <a:srgbClr val="0AA65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ABF_J15-1541_PowerPoint">
  <a:themeElements>
    <a:clrScheme name="Dept IBS">
      <a:dk1>
        <a:sysClr val="windowText" lastClr="000000"/>
      </a:dk1>
      <a:lt1>
        <a:sysClr val="window" lastClr="FFFFFF"/>
      </a:lt1>
      <a:dk2>
        <a:srgbClr val="7F7F7F"/>
      </a:dk2>
      <a:lt2>
        <a:srgbClr val="FFFFFF"/>
      </a:lt2>
      <a:accent1>
        <a:srgbClr val="034EA2"/>
      </a:accent1>
      <a:accent2>
        <a:srgbClr val="007BC3"/>
      </a:accent2>
      <a:accent3>
        <a:srgbClr val="5C676D"/>
      </a:accent3>
      <a:accent4>
        <a:srgbClr val="BFBFC7"/>
      </a:accent4>
      <a:accent5>
        <a:srgbClr val="CBCBCB"/>
      </a:accent5>
      <a:accent6>
        <a:srgbClr val="F2F2F2"/>
      </a:accent6>
      <a:hlink>
        <a:srgbClr val="034EA2"/>
      </a:hlink>
      <a:folHlink>
        <a:srgbClr val="034EA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OI001-Presentation.pptx [Read-Only]" id="{88BB3D4E-C7C0-4631-A778-5F6F9F34003A}" vid="{96996FDF-6AA7-4C0B-A2CA-061BA5A9A8C2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ationandLinks xmlns="21934866-407e-4eb7-84a5-689e8997aac6">N/A</LocationandLinks>
    <SharedWithUsers xmlns="1d95c80d-1bfc-4284-8ead-90dee9a0b47f">
      <UserInfo>
        <DisplayName>LAMBERT,Mirah</DisplayName>
        <AccountId>36</AccountId>
        <AccountType/>
      </UserInfo>
      <UserInfo>
        <DisplayName>AMBROSINO,Brianna</DisplayName>
        <AccountId>77</AccountId>
        <AccountType/>
      </UserInfo>
      <UserInfo>
        <DisplayName>BURT,Tegan</DisplayName>
        <AccountId>37</AccountId>
        <AccountType/>
      </UserInfo>
    </SharedWithUsers>
    <lcf76f155ced4ddcb4097134ff3c332f xmlns="21934866-407e-4eb7-84a5-689e8997aac6">
      <Terms xmlns="http://schemas.microsoft.com/office/infopath/2007/PartnerControls"/>
    </lcf76f155ced4ddcb4097134ff3c332f>
    <TaxCatchAll xmlns="1d95c80d-1bfc-4284-8ead-90dee9a0b47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A9CCE9CD21384385A19063B05DA87A" ma:contentTypeVersion="20" ma:contentTypeDescription="Create a new document." ma:contentTypeScope="" ma:versionID="6cc64e066dbf459fac0629816f80db1a">
  <xsd:schema xmlns:xsd="http://www.w3.org/2001/XMLSchema" xmlns:xs="http://www.w3.org/2001/XMLSchema" xmlns:p="http://schemas.microsoft.com/office/2006/metadata/properties" xmlns:ns2="21934866-407e-4eb7-84a5-689e8997aac6" xmlns:ns3="1d95c80d-1bfc-4284-8ead-90dee9a0b47f" targetNamespace="http://schemas.microsoft.com/office/2006/metadata/properties" ma:root="true" ma:fieldsID="64a4542f3d85bd82df2c9856461c3b12" ns2:_="" ns3:_="">
    <xsd:import namespace="21934866-407e-4eb7-84a5-689e8997aac6"/>
    <xsd:import namespace="1d95c80d-1bfc-4284-8ead-90dee9a0b4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ObjectDetectorVersions" minOccurs="0"/>
                <xsd:element ref="ns2:MediaLengthInSeconds" minOccurs="0"/>
                <xsd:element ref="ns2:LocationandLink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934866-407e-4eb7-84a5-689e8997aa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7147e460-a74b-4414-8224-31362e5846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LocationandLinks" ma:index="24" nillable="true" ma:displayName="Location and Links" ma:description="Links are active in the O drive.  refer to document footer for location" ma:format="Dropdown" ma:internalName="LocationandLinks">
      <xsd:simpleType>
        <xsd:restriction base="dms:Note">
          <xsd:maxLength value="255"/>
        </xsd:restriction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95c80d-1bfc-4284-8ead-90dee9a0b47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dba6b6b-400e-42bf-b117-98da113f945d}" ma:internalName="TaxCatchAll" ma:showField="CatchAllData" ma:web="1d95c80d-1bfc-4284-8ead-90dee9a0b4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1DB3CD-3C13-44CD-AB56-1062D01294E2}">
  <ds:schemaRefs>
    <ds:schemaRef ds:uri="http://schemas.microsoft.com/office/2006/metadata/properties"/>
    <ds:schemaRef ds:uri="http://schemas.microsoft.com/office/infopath/2007/PartnerControls"/>
    <ds:schemaRef ds:uri="21934866-407e-4eb7-84a5-689e8997aac6"/>
    <ds:schemaRef ds:uri="1d95c80d-1bfc-4284-8ead-90dee9a0b47f"/>
  </ds:schemaRefs>
</ds:datastoreItem>
</file>

<file path=customXml/itemProps2.xml><?xml version="1.0" encoding="utf-8"?>
<ds:datastoreItem xmlns:ds="http://schemas.openxmlformats.org/officeDocument/2006/customXml" ds:itemID="{BAE76845-02D7-4E04-A490-EC1132B7F5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24F31E-6A1D-4DD8-AE39-EFC719D877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934866-407e-4eb7-84a5-689e8997aac6"/>
    <ds:schemaRef ds:uri="1d95c80d-1bfc-4284-8ead-90dee9a0b4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2001</Words>
  <Application>Microsoft Office PowerPoint</Application>
  <PresentationFormat>Custom</PresentationFormat>
  <Paragraphs>228</Paragraphs>
  <Slides>35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Office Theme</vt:lpstr>
      <vt:lpstr>1_Office Theme</vt:lpstr>
      <vt:lpstr>ABF_J15-1541_PowerPoint</vt:lpstr>
      <vt:lpstr>5_Office Theme</vt:lpstr>
      <vt:lpstr>Nova Institute of Technology</vt:lpstr>
      <vt:lpstr>Purpose of this meeting </vt:lpstr>
      <vt:lpstr>Nova Institute of Technology (Nova International Education Pty Ltd)</vt:lpstr>
      <vt:lpstr>Tuition Protection Service (TPS)</vt:lpstr>
      <vt:lpstr>TPS Online system</vt:lpstr>
      <vt:lpstr>Continuing your studies with an alternative provider</vt:lpstr>
      <vt:lpstr>Unspent tuition fees</vt:lpstr>
      <vt:lpstr>Unspent tuition fees</vt:lpstr>
      <vt:lpstr>TPS website</vt:lpstr>
      <vt:lpstr>Student visa information</vt:lpstr>
      <vt:lpstr>Subclass 500 Student Visa</vt:lpstr>
      <vt:lpstr>Information about your student visa</vt:lpstr>
      <vt:lpstr>Do I need a new student visa?</vt:lpstr>
      <vt:lpstr>Visa Application Charge exemption</vt:lpstr>
      <vt:lpstr>Students under 18 years of age</vt:lpstr>
      <vt:lpstr>Work conditions</vt:lpstr>
      <vt:lpstr>Travelling home</vt:lpstr>
      <vt:lpstr>Further information and contacts</vt:lpstr>
      <vt:lpstr>Getting a copy of your student record</vt:lpstr>
      <vt:lpstr>ASQA: Getting a copy of your student record</vt:lpstr>
      <vt:lpstr>ASQA: Further information and contacts</vt:lpstr>
      <vt:lpstr>Study Adelaide</vt:lpstr>
      <vt:lpstr>Study Adelaide</vt:lpstr>
      <vt:lpstr>Contact Study Adelaide</vt:lpstr>
      <vt:lpstr>Study Melbourne</vt:lpstr>
      <vt:lpstr>Study Melbourne Hub</vt:lpstr>
      <vt:lpstr>Contact the Study Melbourne Hub</vt:lpstr>
      <vt:lpstr>Study New South Wales</vt:lpstr>
      <vt:lpstr>Study NSW</vt:lpstr>
      <vt:lpstr>How to use TPS Online</vt:lpstr>
      <vt:lpstr>Accessing TPS Online</vt:lpstr>
      <vt:lpstr>TPS Online: Logging in</vt:lpstr>
      <vt:lpstr>TPS Online: Summary of tasks</vt:lpstr>
      <vt:lpstr>TPS Online: Proof of payment document checklist</vt:lpstr>
      <vt:lpstr>www.tps.gov.au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Nova Institute of Technology - International Students Information Session Slides</dc:title>
  <dc:creator/>
  <cp:lastModifiedBy/>
  <cp:revision>2</cp:revision>
  <dcterms:created xsi:type="dcterms:W3CDTF">2026-09-15T03:52:44Z</dcterms:created>
  <dcterms:modified xsi:type="dcterms:W3CDTF">2026-09-15T04:16:52Z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d889eb-932f-4752-8739-64d25806ef64_Enabled">
    <vt:lpwstr>true</vt:lpwstr>
  </property>
  <property fmtid="{D5CDD505-2E9C-101B-9397-08002B2CF9AE}" pid="3" name="MSIP_Label_79d889eb-932f-4752-8739-64d25806ef64_SetDate">
    <vt:lpwstr>2026-09-15T03:52:53Z</vt:lpwstr>
  </property>
  <property fmtid="{D5CDD505-2E9C-101B-9397-08002B2CF9AE}" pid="4" name="MSIP_Label_79d889eb-932f-4752-8739-64d25806ef64_Method">
    <vt:lpwstr>Privileged</vt:lpwstr>
  </property>
  <property fmtid="{D5CDD505-2E9C-101B-9397-08002B2CF9AE}" pid="5" name="MSIP_Label_79d889eb-932f-4752-8739-64d25806ef64_Name">
    <vt:lpwstr>79d889eb-932f-4752-8739-64d25806ef64</vt:lpwstr>
  </property>
  <property fmtid="{D5CDD505-2E9C-101B-9397-08002B2CF9AE}" pid="6" name="MSIP_Label_79d889eb-932f-4752-8739-64d25806ef64_SiteId">
    <vt:lpwstr>dd0cfd15-4558-4b12-8bad-ea26984fc417</vt:lpwstr>
  </property>
  <property fmtid="{D5CDD505-2E9C-101B-9397-08002B2CF9AE}" pid="7" name="MSIP_Label_79d889eb-932f-4752-8739-64d25806ef64_ActionId">
    <vt:lpwstr>49979f7c-5152-486a-814d-28817d4f7093</vt:lpwstr>
  </property>
  <property fmtid="{D5CDD505-2E9C-101B-9397-08002B2CF9AE}" pid="8" name="MSIP_Label_79d889eb-932f-4752-8739-64d25806ef64_ContentBits">
    <vt:lpwstr>0</vt:lpwstr>
  </property>
  <property fmtid="{D5CDD505-2E9C-101B-9397-08002B2CF9AE}" pid="9" name="MSIP_Label_79d889eb-932f-4752-8739-64d25806ef64_Tag">
    <vt:lpwstr>10, 0, 1, 1</vt:lpwstr>
  </property>
  <property fmtid="{D5CDD505-2E9C-101B-9397-08002B2CF9AE}" pid="10" name="Order">
    <vt:r8>67200</vt:r8>
  </property>
  <property fmtid="{D5CDD505-2E9C-101B-9397-08002B2CF9AE}" pid="11" name="xd_ProgID">
    <vt:lpwstr/>
  </property>
  <property fmtid="{D5CDD505-2E9C-101B-9397-08002B2CF9AE}" pid="12" name="MediaServiceImageTags">
    <vt:lpwstr/>
  </property>
  <property fmtid="{D5CDD505-2E9C-101B-9397-08002B2CF9AE}" pid="13" name="ContentTypeId">
    <vt:lpwstr>0x010100D0A9CCE9CD21384385A19063B05DA87A</vt:lpwstr>
  </property>
  <property fmtid="{D5CDD505-2E9C-101B-9397-08002B2CF9AE}" pid="14" name="TemplateUrl">
    <vt:lpwstr/>
  </property>
  <property fmtid="{D5CDD505-2E9C-101B-9397-08002B2CF9AE}" pid="15" name="xd_Signature">
    <vt:bool>false</vt:bool>
  </property>
  <property fmtid="{D5CDD505-2E9C-101B-9397-08002B2CF9AE}" pid="16" name="Department Stream">
    <vt:lpwstr>Education</vt:lpwstr>
  </property>
</Properties>
</file>