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7" r:id="rId4"/>
    <p:sldMasterId id="2147483760" r:id="rId5"/>
    <p:sldMasterId id="2147483774" r:id="rId6"/>
  </p:sldMasterIdLst>
  <p:notesMasterIdLst>
    <p:notesMasterId r:id="rId44"/>
  </p:notesMasterIdLst>
  <p:handoutMasterIdLst>
    <p:handoutMasterId r:id="rId45"/>
  </p:handoutMasterIdLst>
  <p:sldIdLst>
    <p:sldId id="1002" r:id="rId7"/>
    <p:sldId id="553" r:id="rId8"/>
    <p:sldId id="1052" r:id="rId9"/>
    <p:sldId id="1085" r:id="rId10"/>
    <p:sldId id="1083" r:id="rId11"/>
    <p:sldId id="1086" r:id="rId12"/>
    <p:sldId id="947" r:id="rId13"/>
    <p:sldId id="960" r:id="rId14"/>
    <p:sldId id="1064" r:id="rId15"/>
    <p:sldId id="1087" r:id="rId16"/>
    <p:sldId id="1088" r:id="rId17"/>
    <p:sldId id="1047" r:id="rId18"/>
    <p:sldId id="1081" r:id="rId19"/>
    <p:sldId id="1050" r:id="rId20"/>
    <p:sldId id="1062" r:id="rId21"/>
    <p:sldId id="973" r:id="rId22"/>
    <p:sldId id="306" r:id="rId23"/>
    <p:sldId id="1012" r:id="rId24"/>
    <p:sldId id="970" r:id="rId25"/>
    <p:sldId id="1063" r:id="rId26"/>
    <p:sldId id="1067" r:id="rId27"/>
    <p:sldId id="1018" r:id="rId28"/>
    <p:sldId id="1032" r:id="rId29"/>
    <p:sldId id="1035" r:id="rId30"/>
    <p:sldId id="1034" r:id="rId31"/>
    <p:sldId id="988" r:id="rId32"/>
    <p:sldId id="1068" r:id="rId33"/>
    <p:sldId id="1094" r:id="rId34"/>
    <p:sldId id="1093" r:id="rId35"/>
    <p:sldId id="1089" r:id="rId36"/>
    <p:sldId id="1091" r:id="rId37"/>
    <p:sldId id="1092" r:id="rId38"/>
    <p:sldId id="974" r:id="rId39"/>
    <p:sldId id="1053" r:id="rId40"/>
    <p:sldId id="1058" r:id="rId41"/>
    <p:sldId id="1059" r:id="rId42"/>
    <p:sldId id="531" r:id="rId43"/>
  </p:sldIdLst>
  <p:sldSz cx="9144000" cy="514826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2">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810E"/>
    <a:srgbClr val="D47F0E"/>
    <a:srgbClr val="CF7D0F"/>
    <a:srgbClr val="D68110"/>
    <a:srgbClr val="DA8310"/>
    <a:srgbClr val="E28810"/>
    <a:srgbClr val="58094F"/>
    <a:srgbClr val="DA9210"/>
    <a:srgbClr val="E29710"/>
    <a:srgbClr val="ED8E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C18568-E989-4704-A00D-89AD79136E9B}" v="7" dt="2026-09-14T00:58:19.0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2"/>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B42542-1713-95A4-98E3-A8BD88612AF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C752C5DF-86CF-04D0-1C2C-7E233F5339A1}"/>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C14F503-6153-4A4D-A6CE-D263AD6D7D3F}" type="datetimeFigureOut">
              <a:rPr lang="en-AU" smtClean="0"/>
              <a:t>13/09/2026</a:t>
            </a:fld>
            <a:endParaRPr lang="en-AU"/>
          </a:p>
        </p:txBody>
      </p:sp>
      <p:sp>
        <p:nvSpPr>
          <p:cNvPr id="4" name="Footer Placeholder 3">
            <a:extLst>
              <a:ext uri="{FF2B5EF4-FFF2-40B4-BE49-F238E27FC236}">
                <a16:creationId xmlns:a16="http://schemas.microsoft.com/office/drawing/2014/main" id="{837B3E05-5872-16FE-47F8-D49C13F1F564}"/>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BA1AE990-6743-178C-6147-5821B1759FE2}"/>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EB5E6C7-99F5-4AFA-9661-328070B82067}" type="slidenum">
              <a:rPr lang="en-AU" smtClean="0"/>
              <a:t>‹#›</a:t>
            </a:fld>
            <a:endParaRPr lang="en-AU"/>
          </a:p>
        </p:txBody>
      </p:sp>
    </p:spTree>
    <p:extLst>
      <p:ext uri="{BB962C8B-B14F-4D97-AF65-F5344CB8AC3E}">
        <p14:creationId xmlns:p14="http://schemas.microsoft.com/office/powerpoint/2010/main" val="42081490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5878F842-560F-42A5-A306-F766D7D6B80D}" type="datetimeFigureOut">
              <a:rPr lang="en-AU" smtClean="0"/>
              <a:t>13/09/2026</a:t>
            </a:fld>
            <a:endParaRPr lang="en-AU"/>
          </a:p>
        </p:txBody>
      </p:sp>
      <p:sp>
        <p:nvSpPr>
          <p:cNvPr id="4" name="Slide Image Placeholder 3"/>
          <p:cNvSpPr>
            <a:spLocks noGrp="1" noRot="1" noChangeAspect="1"/>
          </p:cNvSpPr>
          <p:nvPr>
            <p:ph type="sldImg" idx="2"/>
          </p:nvPr>
        </p:nvSpPr>
        <p:spPr>
          <a:xfrm>
            <a:off x="427038" y="1243013"/>
            <a:ext cx="5943600" cy="334645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3BD3FCEB-6CB7-4478-9568-E9785AFEA658}" type="slidenum">
              <a:rPr lang="en-AU" smtClean="0"/>
              <a:t>‹#›</a:t>
            </a:fld>
            <a:endParaRPr lang="en-AU"/>
          </a:p>
        </p:txBody>
      </p:sp>
    </p:spTree>
    <p:extLst>
      <p:ext uri="{BB962C8B-B14F-4D97-AF65-F5344CB8AC3E}">
        <p14:creationId xmlns:p14="http://schemas.microsoft.com/office/powerpoint/2010/main" val="3398103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000"/>
              </a:lnSpc>
              <a:spcBef>
                <a:spcPts val="0"/>
              </a:spcBef>
              <a:spcAft>
                <a:spcPts val="0"/>
              </a:spcAft>
            </a:pPr>
            <a:endParaRPr lang="en-US"/>
          </a:p>
        </p:txBody>
      </p:sp>
      <p:sp>
        <p:nvSpPr>
          <p:cNvPr id="4" name="Slide Number Placeholder 3"/>
          <p:cNvSpPr>
            <a:spLocks noGrp="1"/>
          </p:cNvSpPr>
          <p:nvPr>
            <p:ph type="sldNum" sz="quarter" idx="5"/>
          </p:nvPr>
        </p:nvSpPr>
        <p:spPr/>
        <p:txBody>
          <a:bodyPr/>
          <a:lstStyle/>
          <a:p>
            <a:fld id="{3BD3FCEB-6CB7-4478-9568-E9785AFEA658}" type="slidenum">
              <a:rPr lang="en-AU" smtClean="0"/>
              <a:t>1</a:t>
            </a:fld>
            <a:endParaRPr lang="en-AU"/>
          </a:p>
        </p:txBody>
      </p:sp>
    </p:spTree>
    <p:extLst>
      <p:ext uri="{BB962C8B-B14F-4D97-AF65-F5344CB8AC3E}">
        <p14:creationId xmlns:p14="http://schemas.microsoft.com/office/powerpoint/2010/main" val="1976031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14000"/>
              </a:lnSpc>
              <a:spcBef>
                <a:spcPts val="0"/>
              </a:spcBef>
              <a:spcAft>
                <a:spcPts val="0"/>
              </a:spcAft>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3BD3FCEB-6CB7-4478-9568-E9785AFEA658}" type="slidenum">
              <a:rPr lang="en-AU" smtClean="0"/>
              <a:t>2</a:t>
            </a:fld>
            <a:endParaRPr lang="en-AU"/>
          </a:p>
        </p:txBody>
      </p:sp>
    </p:spTree>
    <p:extLst>
      <p:ext uri="{BB962C8B-B14F-4D97-AF65-F5344CB8AC3E}">
        <p14:creationId xmlns:p14="http://schemas.microsoft.com/office/powerpoint/2010/main" val="229341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solidFill>
                <a:schemeClr val="tx1"/>
              </a:solidFill>
            </a:endParaRPr>
          </a:p>
        </p:txBody>
      </p:sp>
      <p:sp>
        <p:nvSpPr>
          <p:cNvPr id="4" name="Slide Number Placeholder 3"/>
          <p:cNvSpPr>
            <a:spLocks noGrp="1"/>
          </p:cNvSpPr>
          <p:nvPr>
            <p:ph type="sldNum" sz="quarter" idx="5"/>
          </p:nvPr>
        </p:nvSpPr>
        <p:spPr/>
        <p:txBody>
          <a:bodyPr/>
          <a:lstStyle/>
          <a:p>
            <a:fld id="{3BD3FCEB-6CB7-4478-9568-E9785AFEA658}" type="slidenum">
              <a:rPr lang="en-AU" smtClean="0"/>
              <a:t>3</a:t>
            </a:fld>
            <a:endParaRPr lang="en-AU"/>
          </a:p>
        </p:txBody>
      </p:sp>
    </p:spTree>
    <p:extLst>
      <p:ext uri="{BB962C8B-B14F-4D97-AF65-F5344CB8AC3E}">
        <p14:creationId xmlns:p14="http://schemas.microsoft.com/office/powerpoint/2010/main" val="2202955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171450" indent="-171450" algn="l">
              <a:lnSpc>
                <a:spcPct val="114000"/>
              </a:lnSpc>
              <a:spcBef>
                <a:spcPts val="0"/>
              </a:spcBef>
              <a:spcAft>
                <a:spcPts val="0"/>
              </a:spcAft>
              <a:buFont typeface="Arial" panose="020B0604020202020204" pitchFamily="34" charset="0"/>
              <a:buChar cha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4</a:t>
            </a:fld>
            <a:endParaRPr lang="en-AU"/>
          </a:p>
        </p:txBody>
      </p:sp>
    </p:spTree>
    <p:extLst>
      <p:ext uri="{BB962C8B-B14F-4D97-AF65-F5344CB8AC3E}">
        <p14:creationId xmlns:p14="http://schemas.microsoft.com/office/powerpoint/2010/main" val="3456391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171450" indent="-171450">
              <a:lnSpc>
                <a:spcPct val="114000"/>
              </a:lnSpc>
              <a:spcAft>
                <a:spcPts val="0"/>
              </a:spcAft>
              <a:buFont typeface="Arial" panose="020B0604020202020204" pitchFamily="34" charset="0"/>
              <a:buChar cha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5</a:t>
            </a:fld>
            <a:endParaRPr lang="en-AU"/>
          </a:p>
        </p:txBody>
      </p:sp>
    </p:spTree>
    <p:extLst>
      <p:ext uri="{BB962C8B-B14F-4D97-AF65-F5344CB8AC3E}">
        <p14:creationId xmlns:p14="http://schemas.microsoft.com/office/powerpoint/2010/main" val="2298833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6</a:t>
            </a:fld>
            <a:endParaRPr lang="en-AU"/>
          </a:p>
        </p:txBody>
      </p:sp>
    </p:spTree>
    <p:extLst>
      <p:ext uri="{BB962C8B-B14F-4D97-AF65-F5344CB8AC3E}">
        <p14:creationId xmlns:p14="http://schemas.microsoft.com/office/powerpoint/2010/main" val="3430001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solidFill>
                <a:schemeClr val="tx1"/>
              </a:solidFill>
            </a:endParaRPr>
          </a:p>
        </p:txBody>
      </p:sp>
      <p:sp>
        <p:nvSpPr>
          <p:cNvPr id="4" name="Slide Number Placeholder 3"/>
          <p:cNvSpPr>
            <a:spLocks noGrp="1"/>
          </p:cNvSpPr>
          <p:nvPr>
            <p:ph type="sldNum" sz="quarter" idx="5"/>
          </p:nvPr>
        </p:nvSpPr>
        <p:spPr/>
        <p:txBody>
          <a:bodyPr/>
          <a:lstStyle/>
          <a:p>
            <a:fld id="{3BD3FCEB-6CB7-4478-9568-E9785AFEA658}" type="slidenum">
              <a:rPr lang="en-AU" smtClean="0"/>
              <a:t>7</a:t>
            </a:fld>
            <a:endParaRPr lang="en-AU"/>
          </a:p>
        </p:txBody>
      </p:sp>
    </p:spTree>
    <p:extLst>
      <p:ext uri="{BB962C8B-B14F-4D97-AF65-F5344CB8AC3E}">
        <p14:creationId xmlns:p14="http://schemas.microsoft.com/office/powerpoint/2010/main" val="3692249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14000"/>
              </a:lnSpc>
              <a:spcBef>
                <a:spcPts val="0"/>
              </a:spcBef>
              <a:spcAft>
                <a:spcPts val="0"/>
              </a:spcAft>
              <a:buFont typeface="Arial" panose="020B0604020202020204" pitchFamily="34" charset="0"/>
              <a:buChar cha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8</a:t>
            </a:fld>
            <a:endParaRPr lang="en-AU"/>
          </a:p>
        </p:txBody>
      </p:sp>
    </p:spTree>
    <p:extLst>
      <p:ext uri="{BB962C8B-B14F-4D97-AF65-F5344CB8AC3E}">
        <p14:creationId xmlns:p14="http://schemas.microsoft.com/office/powerpoint/2010/main" val="2505432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3EE36-FCF1-E347-F5A5-A20FDA5389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1B1F5C-26B8-7ABF-D5E8-2C4B6A83EA2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2AE23EA-C67A-6608-D9B6-96A1BE472A60}"/>
              </a:ext>
            </a:extLst>
          </p:cNvPr>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a:extLst>
              <a:ext uri="{FF2B5EF4-FFF2-40B4-BE49-F238E27FC236}">
                <a16:creationId xmlns:a16="http://schemas.microsoft.com/office/drawing/2014/main" id="{791FC632-6AC8-B819-9F25-1876CE52A6C0}"/>
              </a:ext>
            </a:extLst>
          </p:cNvPr>
          <p:cNvSpPr>
            <a:spLocks noGrp="1"/>
          </p:cNvSpPr>
          <p:nvPr>
            <p:ph type="sldNum" sz="quarter" idx="5"/>
          </p:nvPr>
        </p:nvSpPr>
        <p:spPr/>
        <p:txBody>
          <a:bodyPr/>
          <a:lstStyle/>
          <a:p>
            <a:fld id="{3BD3FCEB-6CB7-4478-9568-E9785AFEA658}" type="slidenum">
              <a:rPr lang="en-AU" smtClean="0"/>
              <a:t>9</a:t>
            </a:fld>
            <a:endParaRPr lang="en-AU"/>
          </a:p>
        </p:txBody>
      </p:sp>
    </p:spTree>
    <p:extLst>
      <p:ext uri="{BB962C8B-B14F-4D97-AF65-F5344CB8AC3E}">
        <p14:creationId xmlns:p14="http://schemas.microsoft.com/office/powerpoint/2010/main" val="292285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fontAlgn="t"/>
            <a:endParaRPr lang="en-AU" dirty="0"/>
          </a:p>
        </p:txBody>
      </p:sp>
      <p:sp>
        <p:nvSpPr>
          <p:cNvPr id="4" name="Slide Number Placeholder 3"/>
          <p:cNvSpPr>
            <a:spLocks noGrp="1"/>
          </p:cNvSpPr>
          <p:nvPr>
            <p:ph type="sldNum" sz="quarter" idx="5"/>
          </p:nvPr>
        </p:nvSpPr>
        <p:spPr/>
        <p:txBody>
          <a:bodyPr/>
          <a:lstStyle/>
          <a:p>
            <a:fld id="{3BD3FCEB-6CB7-4478-9568-E9785AFEA658}" type="slidenum">
              <a:rPr lang="en-AU" smtClean="0"/>
              <a:t>10</a:t>
            </a:fld>
            <a:endParaRPr lang="en-AU"/>
          </a:p>
        </p:txBody>
      </p:sp>
    </p:spTree>
    <p:extLst>
      <p:ext uri="{BB962C8B-B14F-4D97-AF65-F5344CB8AC3E}">
        <p14:creationId xmlns:p14="http://schemas.microsoft.com/office/powerpoint/2010/main" val="3835585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6DE87-2512-1FA9-31DB-20EE1B36B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3767D-D973-5F15-7E62-A83706B6E7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8FE5D-2108-C3C8-3E01-1D311A1D54CC}"/>
              </a:ext>
            </a:extLst>
          </p:cNvPr>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solidFill>
                <a:schemeClr val="tx1"/>
              </a:solidFill>
            </a:endParaRPr>
          </a:p>
        </p:txBody>
      </p:sp>
      <p:sp>
        <p:nvSpPr>
          <p:cNvPr id="4" name="Slide Number Placeholder 3">
            <a:extLst>
              <a:ext uri="{FF2B5EF4-FFF2-40B4-BE49-F238E27FC236}">
                <a16:creationId xmlns:a16="http://schemas.microsoft.com/office/drawing/2014/main" id="{B05BC976-75BD-9573-AC8F-B3588E7D0CD1}"/>
              </a:ext>
            </a:extLst>
          </p:cNvPr>
          <p:cNvSpPr>
            <a:spLocks noGrp="1"/>
          </p:cNvSpPr>
          <p:nvPr>
            <p:ph type="sldNum" sz="quarter" idx="5"/>
          </p:nvPr>
        </p:nvSpPr>
        <p:spPr/>
        <p:txBody>
          <a:bodyPr/>
          <a:lstStyle/>
          <a:p>
            <a:fld id="{3BD3FCEB-6CB7-4478-9568-E9785AFEA658}" type="slidenum">
              <a:rPr lang="en-AU" smtClean="0"/>
              <a:t>11</a:t>
            </a:fld>
            <a:endParaRPr lang="en-AU"/>
          </a:p>
        </p:txBody>
      </p:sp>
    </p:spTree>
    <p:extLst>
      <p:ext uri="{BB962C8B-B14F-4D97-AF65-F5344CB8AC3E}">
        <p14:creationId xmlns:p14="http://schemas.microsoft.com/office/powerpoint/2010/main" val="771767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12</a:t>
            </a:fld>
            <a:endParaRPr lang="en-AU"/>
          </a:p>
        </p:txBody>
      </p:sp>
    </p:spTree>
    <p:extLst>
      <p:ext uri="{BB962C8B-B14F-4D97-AF65-F5344CB8AC3E}">
        <p14:creationId xmlns:p14="http://schemas.microsoft.com/office/powerpoint/2010/main" val="313010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4000"/>
              </a:lnSpc>
              <a:buFont typeface="Arial,Sans-Serif" panose="020B0604020202020204" pitchFamily="34" charset="0"/>
              <a:buNone/>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13</a:t>
            </a:fld>
            <a:endParaRPr lang="en-AU"/>
          </a:p>
        </p:txBody>
      </p:sp>
    </p:spTree>
    <p:extLst>
      <p:ext uri="{BB962C8B-B14F-4D97-AF65-F5344CB8AC3E}">
        <p14:creationId xmlns:p14="http://schemas.microsoft.com/office/powerpoint/2010/main" val="1540999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14000"/>
              </a:lnSpc>
              <a:spcBef>
                <a:spcPts val="0"/>
              </a:spcBef>
              <a:spcAft>
                <a:spcPts val="0"/>
              </a:spcAft>
              <a:buFont typeface="Arial" panose="020B0604020202020204" pitchFamily="34" charset="0"/>
              <a:buChar cha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14</a:t>
            </a:fld>
            <a:endParaRPr lang="en-AU"/>
          </a:p>
        </p:txBody>
      </p:sp>
    </p:spTree>
    <p:extLst>
      <p:ext uri="{BB962C8B-B14F-4D97-AF65-F5344CB8AC3E}">
        <p14:creationId xmlns:p14="http://schemas.microsoft.com/office/powerpoint/2010/main" val="4214660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E7CBC-C576-CF9C-97F1-CEE41B0AC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06319-8872-A402-AF0D-88AB23B92B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1579C-2F93-E58C-28DA-27818A5D8F45}"/>
              </a:ext>
            </a:extLst>
          </p:cNvPr>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a:extLst>
              <a:ext uri="{FF2B5EF4-FFF2-40B4-BE49-F238E27FC236}">
                <a16:creationId xmlns:a16="http://schemas.microsoft.com/office/drawing/2014/main" id="{014607A8-437A-13A7-36A1-AC776FC799B1}"/>
              </a:ext>
            </a:extLst>
          </p:cNvPr>
          <p:cNvSpPr>
            <a:spLocks noGrp="1"/>
          </p:cNvSpPr>
          <p:nvPr>
            <p:ph type="sldNum" sz="quarter" idx="5"/>
          </p:nvPr>
        </p:nvSpPr>
        <p:spPr/>
        <p:txBody>
          <a:bodyPr/>
          <a:lstStyle/>
          <a:p>
            <a:fld id="{3BD3FCEB-6CB7-4478-9568-E9785AFEA658}" type="slidenum">
              <a:rPr lang="en-AU" smtClean="0"/>
              <a:t>15</a:t>
            </a:fld>
            <a:endParaRPr lang="en-AU"/>
          </a:p>
        </p:txBody>
      </p:sp>
    </p:spTree>
    <p:extLst>
      <p:ext uri="{BB962C8B-B14F-4D97-AF65-F5344CB8AC3E}">
        <p14:creationId xmlns:p14="http://schemas.microsoft.com/office/powerpoint/2010/main" val="80969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solidFill>
                <a:schemeClr val="tx1"/>
              </a:solidFill>
            </a:endParaRPr>
          </a:p>
        </p:txBody>
      </p:sp>
      <p:sp>
        <p:nvSpPr>
          <p:cNvPr id="4" name="Slide Number Placeholder 3"/>
          <p:cNvSpPr>
            <a:spLocks noGrp="1"/>
          </p:cNvSpPr>
          <p:nvPr>
            <p:ph type="sldNum" sz="quarter" idx="5"/>
          </p:nvPr>
        </p:nvSpPr>
        <p:spPr/>
        <p:txBody>
          <a:bodyPr/>
          <a:lstStyle/>
          <a:p>
            <a:fld id="{3BD3FCEB-6CB7-4478-9568-E9785AFEA658}" type="slidenum">
              <a:rPr lang="en-AU" smtClean="0"/>
              <a:t>16</a:t>
            </a:fld>
            <a:endParaRPr lang="en-AU"/>
          </a:p>
        </p:txBody>
      </p:sp>
    </p:spTree>
    <p:extLst>
      <p:ext uri="{BB962C8B-B14F-4D97-AF65-F5344CB8AC3E}">
        <p14:creationId xmlns:p14="http://schemas.microsoft.com/office/powerpoint/2010/main" val="3996633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17</a:t>
            </a:fld>
            <a:endParaRPr lang="en-AU"/>
          </a:p>
        </p:txBody>
      </p:sp>
    </p:spTree>
    <p:extLst>
      <p:ext uri="{BB962C8B-B14F-4D97-AF65-F5344CB8AC3E}">
        <p14:creationId xmlns:p14="http://schemas.microsoft.com/office/powerpoint/2010/main" val="1667153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18</a:t>
            </a:fld>
            <a:endParaRPr lang="en-AU"/>
          </a:p>
        </p:txBody>
      </p:sp>
    </p:spTree>
    <p:extLst>
      <p:ext uri="{BB962C8B-B14F-4D97-AF65-F5344CB8AC3E}">
        <p14:creationId xmlns:p14="http://schemas.microsoft.com/office/powerpoint/2010/main" val="44532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19</a:t>
            </a:fld>
            <a:endParaRPr lang="en-AU"/>
          </a:p>
        </p:txBody>
      </p:sp>
    </p:spTree>
    <p:extLst>
      <p:ext uri="{BB962C8B-B14F-4D97-AF65-F5344CB8AC3E}">
        <p14:creationId xmlns:p14="http://schemas.microsoft.com/office/powerpoint/2010/main" val="3793734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4EB3C-7551-02CC-0C74-E022175EE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6AC4F-A161-C0F6-9FF1-BD5943812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D14B4B-561E-3455-104E-6FD084ED67DD}"/>
              </a:ext>
            </a:extLst>
          </p:cNvPr>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a:extLst>
              <a:ext uri="{FF2B5EF4-FFF2-40B4-BE49-F238E27FC236}">
                <a16:creationId xmlns:a16="http://schemas.microsoft.com/office/drawing/2014/main" id="{C0BE45C2-3A60-3D57-D0CB-5E67438967E2}"/>
              </a:ext>
            </a:extLst>
          </p:cNvPr>
          <p:cNvSpPr>
            <a:spLocks noGrp="1"/>
          </p:cNvSpPr>
          <p:nvPr>
            <p:ph type="sldNum" sz="quarter" idx="5"/>
          </p:nvPr>
        </p:nvSpPr>
        <p:spPr/>
        <p:txBody>
          <a:bodyPr/>
          <a:lstStyle/>
          <a:p>
            <a:fld id="{3BD3FCEB-6CB7-4478-9568-E9785AFEA658}" type="slidenum">
              <a:rPr lang="en-AU" smtClean="0"/>
              <a:t>20</a:t>
            </a:fld>
            <a:endParaRPr lang="en-AU"/>
          </a:p>
        </p:txBody>
      </p:sp>
    </p:spTree>
    <p:extLst>
      <p:ext uri="{BB962C8B-B14F-4D97-AF65-F5344CB8AC3E}">
        <p14:creationId xmlns:p14="http://schemas.microsoft.com/office/powerpoint/2010/main" val="1329083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0C72E-B877-A49E-07A0-7C53668204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88982-E647-75BE-04FA-B3F755B91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173FD-1DAB-0E21-AD47-E9178DE6ACA7}"/>
              </a:ext>
            </a:extLst>
          </p:cNvPr>
          <p:cNvSpPr>
            <a:spLocks noGrp="1"/>
          </p:cNvSpPr>
          <p:nvPr>
            <p:ph type="body" idx="1"/>
          </p:nvPr>
        </p:nvSpPr>
        <p:spPr/>
        <p:txBody>
          <a:bodyPr/>
          <a:lstStyle/>
          <a:p>
            <a:pPr marL="171450" indent="-171450">
              <a:lnSpc>
                <a:spcPct val="114000"/>
              </a:lnSpc>
              <a:buFont typeface="Arial" panose="020B0604020202020204" pitchFamily="34" charset="0"/>
              <a:buChar char="•"/>
            </a:pPr>
            <a:endParaRPr lang="en-AU"/>
          </a:p>
        </p:txBody>
      </p:sp>
      <p:sp>
        <p:nvSpPr>
          <p:cNvPr id="4" name="Slide Number Placeholder 3">
            <a:extLst>
              <a:ext uri="{FF2B5EF4-FFF2-40B4-BE49-F238E27FC236}">
                <a16:creationId xmlns:a16="http://schemas.microsoft.com/office/drawing/2014/main" id="{C7542B0E-94B1-36A9-CC0B-155A9262BC1F}"/>
              </a:ext>
            </a:extLst>
          </p:cNvPr>
          <p:cNvSpPr>
            <a:spLocks noGrp="1"/>
          </p:cNvSpPr>
          <p:nvPr>
            <p:ph type="sldNum" sz="quarter" idx="5"/>
          </p:nvPr>
        </p:nvSpPr>
        <p:spPr/>
        <p:txBody>
          <a:bodyPr/>
          <a:lstStyle/>
          <a:p>
            <a:fld id="{3BD3FCEB-6CB7-4478-9568-E9785AFEA658}" type="slidenum">
              <a:rPr lang="en-AU" smtClean="0"/>
              <a:t>21</a:t>
            </a:fld>
            <a:endParaRPr lang="en-AU"/>
          </a:p>
        </p:txBody>
      </p:sp>
    </p:spTree>
    <p:extLst>
      <p:ext uri="{BB962C8B-B14F-4D97-AF65-F5344CB8AC3E}">
        <p14:creationId xmlns:p14="http://schemas.microsoft.com/office/powerpoint/2010/main" val="1512922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22</a:t>
            </a:fld>
            <a:endParaRPr lang="en-AU"/>
          </a:p>
        </p:txBody>
      </p:sp>
    </p:spTree>
    <p:extLst>
      <p:ext uri="{BB962C8B-B14F-4D97-AF65-F5344CB8AC3E}">
        <p14:creationId xmlns:p14="http://schemas.microsoft.com/office/powerpoint/2010/main" val="1873680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23</a:t>
            </a:fld>
            <a:endParaRPr lang="en-AU"/>
          </a:p>
        </p:txBody>
      </p:sp>
    </p:spTree>
    <p:extLst>
      <p:ext uri="{BB962C8B-B14F-4D97-AF65-F5344CB8AC3E}">
        <p14:creationId xmlns:p14="http://schemas.microsoft.com/office/powerpoint/2010/main" val="3042957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24</a:t>
            </a:fld>
            <a:endParaRPr lang="en-AU"/>
          </a:p>
        </p:txBody>
      </p:sp>
    </p:spTree>
    <p:extLst>
      <p:ext uri="{BB962C8B-B14F-4D97-AF65-F5344CB8AC3E}">
        <p14:creationId xmlns:p14="http://schemas.microsoft.com/office/powerpoint/2010/main" val="1335443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25</a:t>
            </a:fld>
            <a:endParaRPr lang="en-AU"/>
          </a:p>
        </p:txBody>
      </p:sp>
    </p:spTree>
    <p:extLst>
      <p:ext uri="{BB962C8B-B14F-4D97-AF65-F5344CB8AC3E}">
        <p14:creationId xmlns:p14="http://schemas.microsoft.com/office/powerpoint/2010/main" val="34669905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26</a:t>
            </a:fld>
            <a:endParaRPr lang="en-AU"/>
          </a:p>
        </p:txBody>
      </p:sp>
    </p:spTree>
    <p:extLst>
      <p:ext uri="{BB962C8B-B14F-4D97-AF65-F5344CB8AC3E}">
        <p14:creationId xmlns:p14="http://schemas.microsoft.com/office/powerpoint/2010/main" val="2603435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3CDC7-CA39-D064-B6BE-34E5137B8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D68EA0-6629-EDA4-5C0A-AC16808B4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D506D-58DC-6CE8-2068-CBC01FBA847F}"/>
              </a:ext>
            </a:extLst>
          </p:cNvPr>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solidFill>
                <a:schemeClr val="tx1"/>
              </a:solidFill>
            </a:endParaRPr>
          </a:p>
        </p:txBody>
      </p:sp>
      <p:sp>
        <p:nvSpPr>
          <p:cNvPr id="4" name="Slide Number Placeholder 3">
            <a:extLst>
              <a:ext uri="{FF2B5EF4-FFF2-40B4-BE49-F238E27FC236}">
                <a16:creationId xmlns:a16="http://schemas.microsoft.com/office/drawing/2014/main" id="{79E83396-39F4-F019-61AA-49262EE7BAC7}"/>
              </a:ext>
            </a:extLst>
          </p:cNvPr>
          <p:cNvSpPr>
            <a:spLocks noGrp="1"/>
          </p:cNvSpPr>
          <p:nvPr>
            <p:ph type="sldNum" sz="quarter" idx="5"/>
          </p:nvPr>
        </p:nvSpPr>
        <p:spPr/>
        <p:txBody>
          <a:bodyPr/>
          <a:lstStyle/>
          <a:p>
            <a:fld id="{3BD3FCEB-6CB7-4478-9568-E9785AFEA658}" type="slidenum">
              <a:rPr lang="en-AU" smtClean="0"/>
              <a:t>27</a:t>
            </a:fld>
            <a:endParaRPr lang="en-AU"/>
          </a:p>
        </p:txBody>
      </p:sp>
    </p:spTree>
    <p:extLst>
      <p:ext uri="{BB962C8B-B14F-4D97-AF65-F5344CB8AC3E}">
        <p14:creationId xmlns:p14="http://schemas.microsoft.com/office/powerpoint/2010/main" val="344453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61C80-9D42-B6D1-EDA9-A72CDE702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CEF1B-46FB-1DBF-4603-2DA5A67E1E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D0E7F-2853-2A93-B01C-C6C14BCC0391}"/>
              </a:ext>
            </a:extLst>
          </p:cNvPr>
          <p:cNvSpPr>
            <a:spLocks noGrp="1"/>
          </p:cNvSpPr>
          <p:nvPr>
            <p:ph type="body" idx="1"/>
          </p:nvPr>
        </p:nvSpPr>
        <p:spPr>
          <a:xfrm>
            <a:off x="703830" y="5346520"/>
            <a:ext cx="5633917" cy="4374586"/>
          </a:xfrm>
          <a:prstGeom prst="rect">
            <a:avLst/>
          </a:prstGeom>
        </p:spPr>
        <p:txBody>
          <a:bodyPr lIns="94787" tIns="47393" rIns="94787" bIns="47393"/>
          <a:lstStyle/>
          <a:p>
            <a:pPr marL="0" lvl="0" indent="0">
              <a:lnSpc>
                <a:spcPct val="114000"/>
              </a:lnSpc>
              <a:spcBef>
                <a:spcPts val="0"/>
              </a:spcBef>
              <a:spcAft>
                <a:spcPts val="0"/>
              </a:spcAft>
              <a:buFont typeface="Arial" panose="020B0604020202020204" pitchFamily="34" charset="0"/>
              <a:buNone/>
            </a:pPr>
            <a:endParaRPr lang="en-AU"/>
          </a:p>
        </p:txBody>
      </p:sp>
      <p:sp>
        <p:nvSpPr>
          <p:cNvPr id="6" name="Slide Number Placeholder 5">
            <a:extLst>
              <a:ext uri="{FF2B5EF4-FFF2-40B4-BE49-F238E27FC236}">
                <a16:creationId xmlns:a16="http://schemas.microsoft.com/office/drawing/2014/main" id="{FA784D51-C45A-E0C7-28D2-44B5C0678407}"/>
              </a:ext>
            </a:extLst>
          </p:cNvPr>
          <p:cNvSpPr>
            <a:spLocks noGrp="1"/>
          </p:cNvSpPr>
          <p:nvPr>
            <p:ph type="sldNum" sz="quarter" idx="5"/>
          </p:nvPr>
        </p:nvSpPr>
        <p:spPr/>
        <p:txBody>
          <a:bodyPr/>
          <a:lstStyle/>
          <a:p>
            <a:pPr>
              <a:defRPr/>
            </a:pPr>
            <a:fld id="{5A0BD6C1-3D76-4BE7-8A2F-2467DC14C66C}" type="slidenum">
              <a:rPr lang="en-US" altLang="zh-CN" smtClean="0"/>
              <a:pPr>
                <a:defRPr/>
              </a:pPr>
              <a:t>28</a:t>
            </a:fld>
            <a:endParaRPr lang="en-US" altLang="zh-CN" sz="1200"/>
          </a:p>
        </p:txBody>
      </p:sp>
    </p:spTree>
    <p:extLst>
      <p:ext uri="{BB962C8B-B14F-4D97-AF65-F5344CB8AC3E}">
        <p14:creationId xmlns:p14="http://schemas.microsoft.com/office/powerpoint/2010/main" val="37434594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AF78C-E4A3-14E8-6EC5-7BE96A4A56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3A719-D69A-65E5-29D6-31C7572F44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1A7151-E47C-B4BC-C25D-6EF94878DF62}"/>
              </a:ext>
            </a:extLst>
          </p:cNvPr>
          <p:cNvSpPr>
            <a:spLocks noGrp="1"/>
          </p:cNvSpPr>
          <p:nvPr>
            <p:ph type="body" idx="1"/>
          </p:nvPr>
        </p:nvSpPr>
        <p:spPr>
          <a:xfrm>
            <a:off x="703830" y="5346520"/>
            <a:ext cx="5633917" cy="4374586"/>
          </a:xfrm>
          <a:prstGeom prst="rect">
            <a:avLst/>
          </a:prstGeom>
        </p:spPr>
        <p:txBody>
          <a:bodyPr lIns="94787" tIns="47393" rIns="94787" bIns="47393"/>
          <a:lstStyle/>
          <a:p>
            <a:pPr marL="171450" indent="-171450">
              <a:buFont typeface="Arial" panose="020B0604020202020204" pitchFamily="34" charset="0"/>
              <a:buChar char="•"/>
            </a:pPr>
            <a:endParaRPr lang="en-AU"/>
          </a:p>
        </p:txBody>
      </p:sp>
      <p:sp>
        <p:nvSpPr>
          <p:cNvPr id="6" name="Slide Number Placeholder 5">
            <a:extLst>
              <a:ext uri="{FF2B5EF4-FFF2-40B4-BE49-F238E27FC236}">
                <a16:creationId xmlns:a16="http://schemas.microsoft.com/office/drawing/2014/main" id="{E0E5E73F-F666-14CA-FDB4-42B31B9D2F10}"/>
              </a:ext>
            </a:extLst>
          </p:cNvPr>
          <p:cNvSpPr>
            <a:spLocks noGrp="1"/>
          </p:cNvSpPr>
          <p:nvPr>
            <p:ph type="sldNum" sz="quarter" idx="5"/>
          </p:nvPr>
        </p:nvSpPr>
        <p:spPr/>
        <p:txBody>
          <a:bodyPr/>
          <a:lstStyle/>
          <a:p>
            <a:pPr>
              <a:defRPr/>
            </a:pPr>
            <a:fld id="{5A0BD6C1-3D76-4BE7-8A2F-2467DC14C66C}" type="slidenum">
              <a:rPr lang="en-US" altLang="zh-CN" smtClean="0"/>
              <a:pPr>
                <a:defRPr/>
              </a:pPr>
              <a:t>29</a:t>
            </a:fld>
            <a:endParaRPr lang="en-US" altLang="zh-CN" sz="1200"/>
          </a:p>
        </p:txBody>
      </p:sp>
    </p:spTree>
    <p:extLst>
      <p:ext uri="{BB962C8B-B14F-4D97-AF65-F5344CB8AC3E}">
        <p14:creationId xmlns:p14="http://schemas.microsoft.com/office/powerpoint/2010/main" val="1542989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7D109-1F5F-9462-5D4A-49131F8C2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E28D8-AD1A-EEB5-A3CC-A2C8CAEA564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AAFF0BF-11C4-A131-F924-C6C7CE5A1C32}"/>
              </a:ext>
            </a:extLst>
          </p:cNvPr>
          <p:cNvSpPr>
            <a:spLocks noGrp="1"/>
          </p:cNvSpPr>
          <p:nvPr>
            <p:ph type="body" idx="1"/>
          </p:nvPr>
        </p:nvSpPr>
        <p:spPr/>
        <p: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a:p>
        </p:txBody>
      </p:sp>
      <p:sp>
        <p:nvSpPr>
          <p:cNvPr id="4" name="Slide Number Placeholder 3">
            <a:extLst>
              <a:ext uri="{FF2B5EF4-FFF2-40B4-BE49-F238E27FC236}">
                <a16:creationId xmlns:a16="http://schemas.microsoft.com/office/drawing/2014/main" id="{0B8D9182-111A-81A2-2B4F-4F33CC353638}"/>
              </a:ext>
            </a:extLst>
          </p:cNvPr>
          <p:cNvSpPr>
            <a:spLocks noGrp="1"/>
          </p:cNvSpPr>
          <p:nvPr>
            <p:ph type="sldNum" sz="quarter" idx="5"/>
          </p:nvPr>
        </p:nvSpPr>
        <p:spPr/>
        <p:txBody>
          <a:bodyPr/>
          <a:lstStyle/>
          <a:p>
            <a:fld id="{3BD3FCEB-6CB7-4478-9568-E9785AFEA658}" type="slidenum">
              <a:rPr lang="en-AU" smtClean="0"/>
              <a:t>30</a:t>
            </a:fld>
            <a:endParaRPr lang="en-AU"/>
          </a:p>
        </p:txBody>
      </p:sp>
    </p:spTree>
    <p:extLst>
      <p:ext uri="{BB962C8B-B14F-4D97-AF65-F5344CB8AC3E}">
        <p14:creationId xmlns:p14="http://schemas.microsoft.com/office/powerpoint/2010/main" val="15640453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AU">
              <a:sym typeface="Arial"/>
            </a:endParaRPr>
          </a:p>
        </p:txBody>
      </p:sp>
      <p:sp>
        <p:nvSpPr>
          <p:cNvPr id="4" name="Slide Number Placeholder 3"/>
          <p:cNvSpPr>
            <a:spLocks noGrp="1"/>
          </p:cNvSpPr>
          <p:nvPr>
            <p:ph type="sldNum" sz="quarter" idx="5"/>
          </p:nvPr>
        </p:nvSpPr>
        <p:spPr/>
        <p:txBody>
          <a:bodyPr/>
          <a:lstStyle/>
          <a:p>
            <a:fld id="{3BD3FCEB-6CB7-4478-9568-E9785AFEA658}" type="slidenum">
              <a:rPr lang="en-AU" smtClean="0"/>
              <a:t>31</a:t>
            </a:fld>
            <a:endParaRPr lang="en-AU"/>
          </a:p>
        </p:txBody>
      </p:sp>
    </p:spTree>
    <p:extLst>
      <p:ext uri="{BB962C8B-B14F-4D97-AF65-F5344CB8AC3E}">
        <p14:creationId xmlns:p14="http://schemas.microsoft.com/office/powerpoint/2010/main" val="3568265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32</a:t>
            </a:fld>
            <a:endParaRPr lang="en-AU"/>
          </a:p>
        </p:txBody>
      </p:sp>
    </p:spTree>
    <p:extLst>
      <p:ext uri="{BB962C8B-B14F-4D97-AF65-F5344CB8AC3E}">
        <p14:creationId xmlns:p14="http://schemas.microsoft.com/office/powerpoint/2010/main" val="3087613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endParaRPr lang="en-AU">
              <a:solidFill>
                <a:schemeClr val="tx1"/>
              </a:solidFill>
            </a:endParaRPr>
          </a:p>
        </p:txBody>
      </p:sp>
      <p:sp>
        <p:nvSpPr>
          <p:cNvPr id="4" name="Slide Number Placeholder 3"/>
          <p:cNvSpPr>
            <a:spLocks noGrp="1"/>
          </p:cNvSpPr>
          <p:nvPr>
            <p:ph type="sldNum" sz="quarter" idx="5"/>
          </p:nvPr>
        </p:nvSpPr>
        <p:spPr/>
        <p:txBody>
          <a:bodyPr/>
          <a:lstStyle/>
          <a:p>
            <a:fld id="{3BD3FCEB-6CB7-4478-9568-E9785AFEA658}" type="slidenum">
              <a:rPr lang="en-AU" smtClean="0"/>
              <a:t>33</a:t>
            </a:fld>
            <a:endParaRPr lang="en-AU"/>
          </a:p>
        </p:txBody>
      </p:sp>
    </p:spTree>
    <p:extLst>
      <p:ext uri="{BB962C8B-B14F-4D97-AF65-F5344CB8AC3E}">
        <p14:creationId xmlns:p14="http://schemas.microsoft.com/office/powerpoint/2010/main" val="3102188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000"/>
              </a:lnSpc>
              <a:spcAft>
                <a:spcPts val="0"/>
              </a:spcAft>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34</a:t>
            </a:fld>
            <a:endParaRPr lang="en-AU"/>
          </a:p>
        </p:txBody>
      </p:sp>
    </p:spTree>
    <p:extLst>
      <p:ext uri="{BB962C8B-B14F-4D97-AF65-F5344CB8AC3E}">
        <p14:creationId xmlns:p14="http://schemas.microsoft.com/office/powerpoint/2010/main" val="31577460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35</a:t>
            </a:fld>
            <a:endParaRPr lang="en-AU"/>
          </a:p>
        </p:txBody>
      </p:sp>
    </p:spTree>
    <p:extLst>
      <p:ext uri="{BB962C8B-B14F-4D97-AF65-F5344CB8AC3E}">
        <p14:creationId xmlns:p14="http://schemas.microsoft.com/office/powerpoint/2010/main" val="2219045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14000"/>
              </a:lnSpc>
              <a:spcAft>
                <a:spcPts val="0"/>
              </a:spcAft>
              <a:buFont typeface="Arial" panose="020B0604020202020204" pitchFamily="34" charset="0"/>
              <a:buChar char="•"/>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36</a:t>
            </a:fld>
            <a:endParaRPr lang="en-AU"/>
          </a:p>
        </p:txBody>
      </p:sp>
    </p:spTree>
    <p:extLst>
      <p:ext uri="{BB962C8B-B14F-4D97-AF65-F5344CB8AC3E}">
        <p14:creationId xmlns:p14="http://schemas.microsoft.com/office/powerpoint/2010/main" val="918991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000"/>
              </a:lnSpc>
              <a:spcAft>
                <a:spcPts val="0"/>
              </a:spcAft>
            </a:pPr>
            <a:endParaRPr lang="en-AU"/>
          </a:p>
        </p:txBody>
      </p:sp>
      <p:sp>
        <p:nvSpPr>
          <p:cNvPr id="4" name="Slide Number Placeholder 3"/>
          <p:cNvSpPr>
            <a:spLocks noGrp="1"/>
          </p:cNvSpPr>
          <p:nvPr>
            <p:ph type="sldNum" sz="quarter" idx="5"/>
          </p:nvPr>
        </p:nvSpPr>
        <p:spPr/>
        <p:txBody>
          <a:bodyPr/>
          <a:lstStyle/>
          <a:p>
            <a:fld id="{3BD3FCEB-6CB7-4478-9568-E9785AFEA658}" type="slidenum">
              <a:rPr lang="en-AU" smtClean="0"/>
              <a:t>37</a:t>
            </a:fld>
            <a:endParaRPr lang="en-AU"/>
          </a:p>
        </p:txBody>
      </p:sp>
    </p:spTree>
    <p:extLst>
      <p:ext uri="{BB962C8B-B14F-4D97-AF65-F5344CB8AC3E}">
        <p14:creationId xmlns:p14="http://schemas.microsoft.com/office/powerpoint/2010/main" val="470191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6B8CF98-594C-4550-A998-170C3E653B57}"/>
              </a:ext>
            </a:extLst>
          </p:cNvPr>
          <p:cNvSpPr>
            <a:spLocks noGrp="1"/>
          </p:cNvSpPr>
          <p:nvPr>
            <p:ph type="sldNum" sz="quarter" idx="12"/>
          </p:nvPr>
        </p:nvSpPr>
        <p:spPr>
          <a:xfrm>
            <a:off x="6457950" y="4771678"/>
            <a:ext cx="2057400" cy="274097"/>
          </a:xfrm>
          <a:prstGeom prst="rect">
            <a:avLst/>
          </a:prstGeom>
        </p:spPr>
        <p:txBody>
          <a:bodyPr/>
          <a:lstStyle/>
          <a:p>
            <a:fld id="{53EADE7A-49DB-41C3-BF87-A06017476FCC}" type="slidenum">
              <a:rPr lang="en-AU" smtClean="0"/>
              <a:t>‹#›</a:t>
            </a:fld>
            <a:endParaRPr lang="en-AU"/>
          </a:p>
        </p:txBody>
      </p:sp>
    </p:spTree>
    <p:extLst>
      <p:ext uri="{BB962C8B-B14F-4D97-AF65-F5344CB8AC3E}">
        <p14:creationId xmlns:p14="http://schemas.microsoft.com/office/powerpoint/2010/main" val="2777736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885DDE-7EDD-4440-A836-DD62106870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77344" y="4662363"/>
            <a:ext cx="466655" cy="485898"/>
          </a:xfrm>
          <a:prstGeom prst="rect">
            <a:avLst/>
          </a:prstGeom>
        </p:spPr>
      </p:pic>
    </p:spTree>
    <p:extLst>
      <p:ext uri="{BB962C8B-B14F-4D97-AF65-F5344CB8AC3E}">
        <p14:creationId xmlns:p14="http://schemas.microsoft.com/office/powerpoint/2010/main" val="2234307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6B8CF98-594C-4550-A998-170C3E653B57}"/>
              </a:ext>
            </a:extLst>
          </p:cNvPr>
          <p:cNvSpPr>
            <a:spLocks noGrp="1"/>
          </p:cNvSpPr>
          <p:nvPr>
            <p:ph type="sldNum" sz="quarter" idx="12"/>
          </p:nvPr>
        </p:nvSpPr>
        <p:spPr>
          <a:xfrm>
            <a:off x="6457950" y="4771678"/>
            <a:ext cx="2057400" cy="274097"/>
          </a:xfrm>
          <a:prstGeom prst="rect">
            <a:avLst/>
          </a:prstGeom>
        </p:spPr>
        <p:txBody>
          <a:bodyPr/>
          <a:lstStyle/>
          <a:p>
            <a:fld id="{53EADE7A-49DB-41C3-BF87-A06017476FCC}" type="slidenum">
              <a:rPr lang="en-AU" smtClean="0"/>
              <a:t>‹#›</a:t>
            </a:fld>
            <a:endParaRPr lang="en-AU"/>
          </a:p>
        </p:txBody>
      </p:sp>
    </p:spTree>
    <p:extLst>
      <p:ext uri="{BB962C8B-B14F-4D97-AF65-F5344CB8AC3E}">
        <p14:creationId xmlns:p14="http://schemas.microsoft.com/office/powerpoint/2010/main" val="3644473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Text Placeholder 2"/>
          <p:cNvSpPr>
            <a:spLocks noGrp="1"/>
          </p:cNvSpPr>
          <p:nvPr>
            <p:ph idx="1"/>
          </p:nvPr>
        </p:nvSpPr>
        <p:spPr>
          <a:xfrm>
            <a:off x="457200" y="1201262"/>
            <a:ext cx="8229600" cy="3287435"/>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392254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66020" y="1201261"/>
            <a:ext cx="4038600" cy="3307297"/>
          </a:xfrm>
        </p:spPr>
        <p:txBody>
          <a:bodyPr>
            <a:normAutofit/>
          </a:bodyPr>
          <a:lstStyle>
            <a:lvl1pPr>
              <a:defRPr sz="1802"/>
            </a:lvl1pPr>
            <a:lvl2pPr>
              <a:defRPr sz="1501"/>
            </a:lvl2pPr>
            <a:lvl3pPr>
              <a:defRPr sz="1351"/>
            </a:lvl3pPr>
            <a:lvl4pPr>
              <a:defRPr sz="1201"/>
            </a:lvl4pPr>
            <a:lvl5pPr>
              <a:defRPr sz="1201"/>
            </a:lvl5pPr>
            <a:lvl6pPr>
              <a:defRPr sz="1351"/>
            </a:lvl6pPr>
            <a:lvl7pPr>
              <a:defRPr sz="1351"/>
            </a:lvl7pPr>
            <a:lvl8pPr>
              <a:defRPr sz="1351"/>
            </a:lvl8pPr>
            <a:lvl9pPr>
              <a:defRPr sz="1351"/>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201262"/>
            <a:ext cx="4038600" cy="3307297"/>
          </a:xfrm>
        </p:spPr>
        <p:txBody>
          <a:bodyPr>
            <a:normAutofit/>
          </a:bodyPr>
          <a:lstStyle>
            <a:lvl1pPr>
              <a:defRPr sz="1802"/>
            </a:lvl1pPr>
            <a:lvl2pPr>
              <a:defRPr sz="1501"/>
            </a:lvl2pPr>
            <a:lvl3pPr>
              <a:defRPr sz="1351"/>
            </a:lvl3pPr>
            <a:lvl4pPr>
              <a:defRPr sz="1201"/>
            </a:lvl4pPr>
            <a:lvl5pPr>
              <a:defRPr sz="1201"/>
            </a:lvl5pPr>
            <a:lvl6pPr>
              <a:defRPr sz="1351"/>
            </a:lvl6pPr>
            <a:lvl7pPr>
              <a:defRPr sz="1351"/>
            </a:lvl7pPr>
            <a:lvl8pPr>
              <a:defRPr sz="1351"/>
            </a:lvl8pPr>
            <a:lvl9pPr>
              <a:defRPr sz="1351"/>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18680710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487F58-FE30-4FF0-8EFC-485A0103FD19}"/>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677344" y="4662363"/>
            <a:ext cx="466655" cy="485898"/>
          </a:xfrm>
          <a:prstGeom prst="rect">
            <a:avLst/>
          </a:prstGeom>
        </p:spPr>
      </p:pic>
      <p:pic>
        <p:nvPicPr>
          <p:cNvPr id="8" name="Picture 7">
            <a:extLst>
              <a:ext uri="{FF2B5EF4-FFF2-40B4-BE49-F238E27FC236}">
                <a16:creationId xmlns:a16="http://schemas.microsoft.com/office/drawing/2014/main" id="{DC96695A-F7BB-408A-826E-B473CC06B22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677344" y="4662363"/>
            <a:ext cx="466655" cy="485898"/>
          </a:xfrm>
          <a:prstGeom prst="rect">
            <a:avLst/>
          </a:prstGeom>
        </p:spPr>
      </p:pic>
      <p:sp>
        <p:nvSpPr>
          <p:cNvPr id="9" name="Rectangle 8">
            <a:extLst>
              <a:ext uri="{FF2B5EF4-FFF2-40B4-BE49-F238E27FC236}">
                <a16:creationId xmlns:a16="http://schemas.microsoft.com/office/drawing/2014/main" id="{85E06BA8-EE05-4266-9BD5-CA6C1F8C79D7}"/>
              </a:ext>
            </a:extLst>
          </p:cNvPr>
          <p:cNvSpPr/>
          <p:nvPr userDrawn="1"/>
        </p:nvSpPr>
        <p:spPr>
          <a:xfrm>
            <a:off x="0" y="4662364"/>
            <a:ext cx="8676456" cy="485898"/>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96173522"/>
      </p:ext>
    </p:extLst>
  </p:cSld>
  <p:clrMap bg1="lt1" tx1="dk1" bg2="lt2" tx2="dk2" accent1="accent1" accent2="accent2" accent3="accent3" accent4="accent4" accent5="accent5" accent6="accent6" hlink="hlink" folHlink="folHlink"/>
  <p:sldLayoutIdLst>
    <p:sldLayoutId id="2147483748" r:id="rId1"/>
    <p:sldLayoutId id="2147483754"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5E06BA8-EE05-4266-9BD5-CA6C1F8C79D7}"/>
              </a:ext>
            </a:extLst>
          </p:cNvPr>
          <p:cNvSpPr/>
          <p:nvPr userDrawn="1"/>
        </p:nvSpPr>
        <p:spPr>
          <a:xfrm>
            <a:off x="0" y="0"/>
            <a:ext cx="9144000" cy="5148262"/>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a:extLst>
              <a:ext uri="{FF2B5EF4-FFF2-40B4-BE49-F238E27FC236}">
                <a16:creationId xmlns:a16="http://schemas.microsoft.com/office/drawing/2014/main" id="{A4487F58-FE30-4FF0-8EFC-485A0103FD1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677344" y="4662363"/>
            <a:ext cx="466655" cy="485898"/>
          </a:xfrm>
          <a:prstGeom prst="rect">
            <a:avLst/>
          </a:prstGeom>
        </p:spPr>
      </p:pic>
      <p:pic>
        <p:nvPicPr>
          <p:cNvPr id="8" name="Picture 7">
            <a:extLst>
              <a:ext uri="{FF2B5EF4-FFF2-40B4-BE49-F238E27FC236}">
                <a16:creationId xmlns:a16="http://schemas.microsoft.com/office/drawing/2014/main" id="{DC96695A-F7BB-408A-826E-B473CC06B22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677344" y="4662363"/>
            <a:ext cx="466655" cy="485898"/>
          </a:xfrm>
          <a:prstGeom prst="rect">
            <a:avLst/>
          </a:prstGeom>
        </p:spPr>
      </p:pic>
    </p:spTree>
    <p:extLst>
      <p:ext uri="{BB962C8B-B14F-4D97-AF65-F5344CB8AC3E}">
        <p14:creationId xmlns:p14="http://schemas.microsoft.com/office/powerpoint/2010/main" val="2527572764"/>
      </p:ext>
    </p:extLst>
  </p:cSld>
  <p:clrMap bg1="lt1" tx1="dk1" bg2="lt2" tx2="dk2" accent1="accent1" accent2="accent2" accent3="accent3" accent4="accent4" accent5="accent5" accent6="accent6" hlink="hlink" folHlink="folHlink"/>
  <p:sldLayoutIdLst>
    <p:sldLayoutId id="214748376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8263"/>
          </a:xfrm>
          <a:prstGeom prst="rect">
            <a:avLst/>
          </a:prstGeom>
        </p:spPr>
      </p:pic>
      <p:sp>
        <p:nvSpPr>
          <p:cNvPr id="21" name="Title Placeholder 1"/>
          <p:cNvSpPr>
            <a:spLocks noGrp="1"/>
          </p:cNvSpPr>
          <p:nvPr>
            <p:ph type="title"/>
          </p:nvPr>
        </p:nvSpPr>
        <p:spPr>
          <a:xfrm>
            <a:off x="457200" y="0"/>
            <a:ext cx="8229600" cy="1201261"/>
          </a:xfrm>
          <a:prstGeom prst="rect">
            <a:avLst/>
          </a:prstGeom>
        </p:spPr>
        <p:txBody>
          <a:bodyPr vert="horz" lIns="91440" tIns="45720" rIns="91440" bIns="45720" rtlCol="0" anchor="ctr">
            <a:normAutofit/>
          </a:bodyPr>
          <a:lstStyle/>
          <a:p>
            <a:r>
              <a:rPr lang="en-AU"/>
              <a:t>Click to edit Master title style</a:t>
            </a:r>
            <a:endParaRPr lang="en-US"/>
          </a:p>
        </p:txBody>
      </p:sp>
      <p:sp>
        <p:nvSpPr>
          <p:cNvPr id="22" name="Text Placeholder 2"/>
          <p:cNvSpPr>
            <a:spLocks noGrp="1"/>
          </p:cNvSpPr>
          <p:nvPr>
            <p:ph type="body" idx="1"/>
          </p:nvPr>
        </p:nvSpPr>
        <p:spPr>
          <a:xfrm>
            <a:off x="457200" y="1201262"/>
            <a:ext cx="8229600" cy="3287435"/>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2" name="hc" descr="UNCLASSIFIED"/>
          <p:cNvSpPr txBox="1"/>
          <p:nvPr userDrawn="1"/>
        </p:nvSpPr>
        <p:spPr>
          <a:xfrm>
            <a:off x="0" y="0"/>
            <a:ext cx="9144000" cy="196336"/>
          </a:xfrm>
          <a:prstGeom prst="rect">
            <a:avLst/>
          </a:prstGeom>
          <a:noFill/>
        </p:spPr>
        <p:txBody>
          <a:bodyPr vert="horz" rtlCol="0">
            <a:spAutoFit/>
          </a:bodyPr>
          <a:lstStyle/>
          <a:p>
            <a:pPr algn="ctr"/>
            <a:r>
              <a:rPr lang="en-AU" sz="676" b="0" i="0" u="none" baseline="0">
                <a:solidFill>
                  <a:srgbClr val="000000"/>
                </a:solidFill>
                <a:latin typeface="arial"/>
              </a:rPr>
              <a:t>UNCLASSIFIED</a:t>
            </a:r>
          </a:p>
        </p:txBody>
      </p:sp>
      <p:sp>
        <p:nvSpPr>
          <p:cNvPr id="3" name="fc" descr="UNCLASSIFIED"/>
          <p:cNvSpPr txBox="1"/>
          <p:nvPr userDrawn="1"/>
        </p:nvSpPr>
        <p:spPr>
          <a:xfrm>
            <a:off x="0" y="4997629"/>
            <a:ext cx="9144000" cy="196336"/>
          </a:xfrm>
          <a:prstGeom prst="rect">
            <a:avLst/>
          </a:prstGeom>
          <a:noFill/>
        </p:spPr>
        <p:txBody>
          <a:bodyPr vert="horz" rtlCol="0">
            <a:spAutoFit/>
          </a:bodyPr>
          <a:lstStyle/>
          <a:p>
            <a:pPr algn="ctr"/>
            <a:r>
              <a:rPr lang="en-AU" sz="676" b="0" i="0" u="none" baseline="0">
                <a:solidFill>
                  <a:srgbClr val="000000"/>
                </a:solidFill>
                <a:latin typeface="arial"/>
              </a:rPr>
              <a:t>UNCLASSIFIED</a:t>
            </a:r>
          </a:p>
        </p:txBody>
      </p:sp>
    </p:spTree>
    <p:extLst>
      <p:ext uri="{BB962C8B-B14F-4D97-AF65-F5344CB8AC3E}">
        <p14:creationId xmlns:p14="http://schemas.microsoft.com/office/powerpoint/2010/main" val="3975326589"/>
      </p:ext>
    </p:extLst>
  </p:cSld>
  <p:clrMap bg1="lt1" tx1="dk1" bg2="lt2" tx2="dk2" accent1="accent1" accent2="accent2" accent3="accent3" accent4="accent4" accent5="accent5" accent6="accent6" hlink="hlink" folHlink="folHlink"/>
  <p:sldLayoutIdLst>
    <p:sldLayoutId id="2147483775" r:id="rId1"/>
    <p:sldLayoutId id="2147483776" r:id="rId2"/>
  </p:sldLayoutIdLst>
  <p:txStyles>
    <p:titleStyle>
      <a:lvl1pPr algn="l" defTabSz="343220" rtl="0" eaLnBrk="1" latinLnBrk="0" hangingPunct="1">
        <a:spcBef>
          <a:spcPct val="0"/>
        </a:spcBef>
        <a:buNone/>
        <a:defRPr sz="2102" b="1" kern="1200">
          <a:solidFill>
            <a:srgbClr val="201547"/>
          </a:solidFill>
          <a:latin typeface="Arial"/>
          <a:ea typeface="+mj-ea"/>
          <a:cs typeface="Arial"/>
        </a:defRPr>
      </a:lvl1pPr>
    </p:titleStyle>
    <p:bodyStyle>
      <a:lvl1pPr marL="257415" indent="-257415" algn="l" defTabSz="343220" rtl="0" eaLnBrk="1" latinLnBrk="0" hangingPunct="1">
        <a:spcBef>
          <a:spcPct val="20000"/>
        </a:spcBef>
        <a:buFont typeface="Arial"/>
        <a:buChar char="•"/>
        <a:defRPr sz="1802" kern="1200">
          <a:solidFill>
            <a:schemeClr val="tx1"/>
          </a:solidFill>
          <a:latin typeface="Arial"/>
          <a:ea typeface="+mn-ea"/>
          <a:cs typeface="Arial"/>
        </a:defRPr>
      </a:lvl1pPr>
      <a:lvl2pPr marL="557733" indent="-214513" algn="l" defTabSz="343220" rtl="0" eaLnBrk="1" latinLnBrk="0" hangingPunct="1">
        <a:spcBef>
          <a:spcPct val="20000"/>
        </a:spcBef>
        <a:buFont typeface="Arial"/>
        <a:buChar char="–"/>
        <a:defRPr sz="1501" kern="1200">
          <a:solidFill>
            <a:schemeClr val="tx1"/>
          </a:solidFill>
          <a:latin typeface="Arial"/>
          <a:ea typeface="+mn-ea"/>
          <a:cs typeface="Arial"/>
        </a:defRPr>
      </a:lvl2pPr>
      <a:lvl3pPr marL="858050" indent="-171610" algn="l" defTabSz="343220" rtl="0" eaLnBrk="1" latinLnBrk="0" hangingPunct="1">
        <a:spcBef>
          <a:spcPct val="20000"/>
        </a:spcBef>
        <a:buFont typeface="Arial"/>
        <a:buChar char="•"/>
        <a:defRPr sz="1351" kern="1200">
          <a:solidFill>
            <a:schemeClr val="tx1"/>
          </a:solidFill>
          <a:latin typeface="Arial"/>
          <a:ea typeface="+mn-ea"/>
          <a:cs typeface="Arial"/>
        </a:defRPr>
      </a:lvl3pPr>
      <a:lvl4pPr marL="1201270" indent="-171610" algn="l" defTabSz="343220" rtl="0" eaLnBrk="1" latinLnBrk="0" hangingPunct="1">
        <a:spcBef>
          <a:spcPct val="20000"/>
        </a:spcBef>
        <a:buFont typeface="Arial"/>
        <a:buChar char="–"/>
        <a:defRPr sz="1201" kern="1200">
          <a:solidFill>
            <a:schemeClr val="tx1"/>
          </a:solidFill>
          <a:latin typeface="Arial"/>
          <a:ea typeface="+mn-ea"/>
          <a:cs typeface="Arial"/>
        </a:defRPr>
      </a:lvl4pPr>
      <a:lvl5pPr marL="1544490" indent="-171610" algn="l" defTabSz="343220" rtl="0" eaLnBrk="1" latinLnBrk="0" hangingPunct="1">
        <a:spcBef>
          <a:spcPct val="20000"/>
        </a:spcBef>
        <a:buFont typeface="Arial"/>
        <a:buChar char="»"/>
        <a:defRPr sz="1201" kern="1200">
          <a:solidFill>
            <a:schemeClr val="tx1"/>
          </a:solidFill>
          <a:latin typeface="Arial"/>
          <a:ea typeface="+mn-ea"/>
          <a:cs typeface="Arial"/>
        </a:defRPr>
      </a:lvl5pPr>
      <a:lvl6pPr marL="1887710" indent="-171610" algn="l" defTabSz="343220" rtl="0" eaLnBrk="1" latinLnBrk="0" hangingPunct="1">
        <a:spcBef>
          <a:spcPct val="20000"/>
        </a:spcBef>
        <a:buFont typeface="Arial"/>
        <a:buChar char="•"/>
        <a:defRPr sz="1501" kern="1200">
          <a:solidFill>
            <a:schemeClr val="tx1"/>
          </a:solidFill>
          <a:latin typeface="+mn-lt"/>
          <a:ea typeface="+mn-ea"/>
          <a:cs typeface="+mn-cs"/>
        </a:defRPr>
      </a:lvl6pPr>
      <a:lvl7pPr marL="2230930" indent="-171610" algn="l" defTabSz="343220" rtl="0" eaLnBrk="1" latinLnBrk="0" hangingPunct="1">
        <a:spcBef>
          <a:spcPct val="20000"/>
        </a:spcBef>
        <a:buFont typeface="Arial"/>
        <a:buChar char="•"/>
        <a:defRPr sz="1501" kern="1200">
          <a:solidFill>
            <a:schemeClr val="tx1"/>
          </a:solidFill>
          <a:latin typeface="+mn-lt"/>
          <a:ea typeface="+mn-ea"/>
          <a:cs typeface="+mn-cs"/>
        </a:defRPr>
      </a:lvl7pPr>
      <a:lvl8pPr marL="2574150" indent="-171610" algn="l" defTabSz="343220" rtl="0" eaLnBrk="1" latinLnBrk="0" hangingPunct="1">
        <a:spcBef>
          <a:spcPct val="20000"/>
        </a:spcBef>
        <a:buFont typeface="Arial"/>
        <a:buChar char="•"/>
        <a:defRPr sz="1501" kern="1200">
          <a:solidFill>
            <a:schemeClr val="tx1"/>
          </a:solidFill>
          <a:latin typeface="+mn-lt"/>
          <a:ea typeface="+mn-ea"/>
          <a:cs typeface="+mn-cs"/>
        </a:defRPr>
      </a:lvl8pPr>
      <a:lvl9pPr marL="2917370" indent="-171610" algn="l" defTabSz="343220" rtl="0" eaLnBrk="1" latinLnBrk="0" hangingPunct="1">
        <a:spcBef>
          <a:spcPct val="20000"/>
        </a:spcBef>
        <a:buFont typeface="Arial"/>
        <a:buChar char="•"/>
        <a:defRPr sz="1501" kern="1200">
          <a:solidFill>
            <a:schemeClr val="tx1"/>
          </a:solidFill>
          <a:latin typeface="+mn-lt"/>
          <a:ea typeface="+mn-ea"/>
          <a:cs typeface="+mn-cs"/>
        </a:defRPr>
      </a:lvl9pPr>
    </p:bodyStyle>
    <p:otherStyle>
      <a:defPPr>
        <a:defRPr lang="en-US"/>
      </a:defPPr>
      <a:lvl1pPr marL="0" algn="l" defTabSz="343220" rtl="0" eaLnBrk="1" latinLnBrk="0" hangingPunct="1">
        <a:defRPr sz="1351" kern="1200">
          <a:solidFill>
            <a:schemeClr val="tx1"/>
          </a:solidFill>
          <a:latin typeface="+mn-lt"/>
          <a:ea typeface="+mn-ea"/>
          <a:cs typeface="+mn-cs"/>
        </a:defRPr>
      </a:lvl1pPr>
      <a:lvl2pPr marL="343220" algn="l" defTabSz="343220" rtl="0" eaLnBrk="1" latinLnBrk="0" hangingPunct="1">
        <a:defRPr sz="1351" kern="1200">
          <a:solidFill>
            <a:schemeClr val="tx1"/>
          </a:solidFill>
          <a:latin typeface="+mn-lt"/>
          <a:ea typeface="+mn-ea"/>
          <a:cs typeface="+mn-cs"/>
        </a:defRPr>
      </a:lvl2pPr>
      <a:lvl3pPr marL="686440" algn="l" defTabSz="343220" rtl="0" eaLnBrk="1" latinLnBrk="0" hangingPunct="1">
        <a:defRPr sz="1351" kern="1200">
          <a:solidFill>
            <a:schemeClr val="tx1"/>
          </a:solidFill>
          <a:latin typeface="+mn-lt"/>
          <a:ea typeface="+mn-ea"/>
          <a:cs typeface="+mn-cs"/>
        </a:defRPr>
      </a:lvl3pPr>
      <a:lvl4pPr marL="1029660" algn="l" defTabSz="343220" rtl="0" eaLnBrk="1" latinLnBrk="0" hangingPunct="1">
        <a:defRPr sz="1351" kern="1200">
          <a:solidFill>
            <a:schemeClr val="tx1"/>
          </a:solidFill>
          <a:latin typeface="+mn-lt"/>
          <a:ea typeface="+mn-ea"/>
          <a:cs typeface="+mn-cs"/>
        </a:defRPr>
      </a:lvl4pPr>
      <a:lvl5pPr marL="1372880" algn="l" defTabSz="343220" rtl="0" eaLnBrk="1" latinLnBrk="0" hangingPunct="1">
        <a:defRPr sz="1351" kern="1200">
          <a:solidFill>
            <a:schemeClr val="tx1"/>
          </a:solidFill>
          <a:latin typeface="+mn-lt"/>
          <a:ea typeface="+mn-ea"/>
          <a:cs typeface="+mn-cs"/>
        </a:defRPr>
      </a:lvl5pPr>
      <a:lvl6pPr marL="1716100" algn="l" defTabSz="343220" rtl="0" eaLnBrk="1" latinLnBrk="0" hangingPunct="1">
        <a:defRPr sz="1351" kern="1200">
          <a:solidFill>
            <a:schemeClr val="tx1"/>
          </a:solidFill>
          <a:latin typeface="+mn-lt"/>
          <a:ea typeface="+mn-ea"/>
          <a:cs typeface="+mn-cs"/>
        </a:defRPr>
      </a:lvl6pPr>
      <a:lvl7pPr marL="2059320" algn="l" defTabSz="343220" rtl="0" eaLnBrk="1" latinLnBrk="0" hangingPunct="1">
        <a:defRPr sz="1351" kern="1200">
          <a:solidFill>
            <a:schemeClr val="tx1"/>
          </a:solidFill>
          <a:latin typeface="+mn-lt"/>
          <a:ea typeface="+mn-ea"/>
          <a:cs typeface="+mn-cs"/>
        </a:defRPr>
      </a:lvl7pPr>
      <a:lvl8pPr marL="2402540" algn="l" defTabSz="343220" rtl="0" eaLnBrk="1" latinLnBrk="0" hangingPunct="1">
        <a:defRPr sz="1351" kern="1200">
          <a:solidFill>
            <a:schemeClr val="tx1"/>
          </a:solidFill>
          <a:latin typeface="+mn-lt"/>
          <a:ea typeface="+mn-ea"/>
          <a:cs typeface="+mn-cs"/>
        </a:defRPr>
      </a:lvl8pPr>
      <a:lvl9pPr marL="2745760" algn="l" defTabSz="34322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legislation.gov.au/C2012A00011/latest/tex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5.svg"/><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7C1B9B1-1449-1FBB-E348-10CE67DE97B6}"/>
              </a:ext>
            </a:extLst>
          </p:cNvPr>
          <p:cNvSpPr txBox="1">
            <a:spLocks noGrp="1"/>
          </p:cNvSpPr>
          <p:nvPr>
            <p:ph type="title" idx="4294967295"/>
          </p:nvPr>
        </p:nvSpPr>
        <p:spPr>
          <a:xfrm>
            <a:off x="432000" y="1368648"/>
            <a:ext cx="828000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en-AU" sz="3200" b="1" i="0" u="none" strike="noStrike" kern="1200" cap="none" spc="0" normalizeH="0" baseline="0" noProof="0">
                <a:ln>
                  <a:noFill/>
                </a:ln>
                <a:solidFill>
                  <a:schemeClr val="tx1"/>
                </a:solidFill>
                <a:effectLst/>
                <a:uLnTx/>
                <a:uFillTx/>
                <a:latin typeface="+mn-lt"/>
                <a:ea typeface="+mn-ea"/>
                <a:cs typeface="+mn-cs"/>
              </a:rPr>
              <a:t>2027 International TPS Levy</a:t>
            </a:r>
            <a:endParaRPr kumimoji="0" lang="en-AU" sz="3200" b="1" i="0" u="none" strike="noStrike" kern="1200" cap="none" spc="0" normalizeH="0" baseline="0" noProof="0">
              <a:ln>
                <a:noFill/>
              </a:ln>
              <a:solidFill>
                <a:schemeClr val="tx1"/>
              </a:solidFill>
              <a:effectLst/>
              <a:uLnTx/>
              <a:uFillTx/>
              <a:latin typeface="+mn-lt"/>
              <a:ea typeface="Calibri"/>
              <a:cs typeface="Calibri"/>
            </a:endParaRPr>
          </a:p>
        </p:txBody>
      </p:sp>
      <p:sp>
        <p:nvSpPr>
          <p:cNvPr id="9" name="Title 5">
            <a:extLst>
              <a:ext uri="{FF2B5EF4-FFF2-40B4-BE49-F238E27FC236}">
                <a16:creationId xmlns:a16="http://schemas.microsoft.com/office/drawing/2014/main" id="{202B96A4-E002-361F-B792-2DE70E314250}"/>
              </a:ext>
            </a:extLst>
          </p:cNvPr>
          <p:cNvSpPr txBox="1">
            <a:spLocks/>
          </p:cNvSpPr>
          <p:nvPr/>
        </p:nvSpPr>
        <p:spPr>
          <a:xfrm>
            <a:off x="432000" y="1925146"/>
            <a:ext cx="8280000"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914400">
              <a:lnSpc>
                <a:spcPct val="100000"/>
              </a:lnSpc>
              <a:spcBef>
                <a:spcPts val="0"/>
              </a:spcBef>
              <a:spcAft>
                <a:spcPts val="200"/>
              </a:spcAft>
              <a:defRPr/>
            </a:pPr>
            <a:r>
              <a:rPr lang="en-AU" sz="2400" b="1">
                <a:latin typeface="+mn-lt"/>
                <a:ea typeface="+mn-ea"/>
                <a:cs typeface="+mn-cs"/>
              </a:rPr>
              <a:t>Sector Consultation on Draft Levy Settings</a:t>
            </a:r>
            <a:endParaRPr lang="en-AU" sz="2400" b="1">
              <a:latin typeface="+mn-lt"/>
              <a:ea typeface="Calibri"/>
              <a:cs typeface="Calibri"/>
            </a:endParaRPr>
          </a:p>
        </p:txBody>
      </p:sp>
      <p:sp>
        <p:nvSpPr>
          <p:cNvPr id="3" name="TextBox 2">
            <a:extLst>
              <a:ext uri="{FF2B5EF4-FFF2-40B4-BE49-F238E27FC236}">
                <a16:creationId xmlns:a16="http://schemas.microsoft.com/office/drawing/2014/main" id="{511F94E4-13B9-CA72-F118-DABE3E7DF5E7}"/>
              </a:ext>
            </a:extLst>
          </p:cNvPr>
          <p:cNvSpPr txBox="1"/>
          <p:nvPr/>
        </p:nvSpPr>
        <p:spPr>
          <a:xfrm>
            <a:off x="378000" y="3325154"/>
            <a:ext cx="8347950" cy="307777"/>
          </a:xfrm>
          <a:prstGeom prst="rect">
            <a:avLst/>
          </a:prstGeom>
          <a:noFill/>
        </p:spPr>
        <p:txBody>
          <a:bodyPr wrap="square" lIns="0" tIns="0" rIns="0" bIns="0" rtlCol="0" anchor="t">
            <a:spAutoFit/>
          </a:bodyPr>
          <a:lstStyle/>
          <a:p>
            <a:pPr>
              <a:spcAft>
                <a:spcPts val="1200"/>
              </a:spcAft>
            </a:pPr>
            <a:r>
              <a:rPr lang="en-AU" sz="1950" b="1"/>
              <a:t>Sept-Oct 2026</a:t>
            </a:r>
            <a:endParaRPr lang="en-AU" sz="1950" b="1">
              <a:cs typeface="Calibri"/>
            </a:endParaRPr>
          </a:p>
        </p:txBody>
      </p:sp>
      <p:sp>
        <p:nvSpPr>
          <p:cNvPr id="19" name="Rectangle 18">
            <a:extLst>
              <a:ext uri="{FF2B5EF4-FFF2-40B4-BE49-F238E27FC236}">
                <a16:creationId xmlns:a16="http://schemas.microsoft.com/office/drawing/2014/main" id="{F8047644-9F48-BFD6-A666-B2FE27AED53B}"/>
              </a:ext>
              <a:ext uri="{C183D7F6-B498-43B3-948B-1728B52AA6E4}">
                <adec:decorative xmlns:adec="http://schemas.microsoft.com/office/drawing/2017/decorative" val="1"/>
              </a:ext>
            </a:extLst>
          </p:cNvPr>
          <p:cNvSpPr/>
          <p:nvPr/>
        </p:nvSpPr>
        <p:spPr>
          <a:xfrm>
            <a:off x="0" y="3710150"/>
            <a:ext cx="9144000" cy="985887"/>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10" name="TextBox 9">
            <a:extLst>
              <a:ext uri="{FF2B5EF4-FFF2-40B4-BE49-F238E27FC236}">
                <a16:creationId xmlns:a16="http://schemas.microsoft.com/office/drawing/2014/main" id="{6FB213ED-7AEC-9735-A7CC-075FDAE14241}"/>
              </a:ext>
            </a:extLst>
          </p:cNvPr>
          <p:cNvSpPr txBox="1"/>
          <p:nvPr/>
        </p:nvSpPr>
        <p:spPr>
          <a:xfrm>
            <a:off x="378000" y="3807750"/>
            <a:ext cx="8347950" cy="610424"/>
          </a:xfrm>
          <a:prstGeom prst="rect">
            <a:avLst/>
          </a:prstGeom>
          <a:noFill/>
        </p:spPr>
        <p:txBody>
          <a:bodyPr wrap="square" lIns="0" tIns="0" rIns="0" bIns="0" rtlCol="0" anchor="t">
            <a:spAutoFit/>
          </a:bodyPr>
          <a:lstStyle/>
          <a:p>
            <a:pPr>
              <a:spcAft>
                <a:spcPts val="200"/>
              </a:spcAft>
            </a:pPr>
            <a:r>
              <a:rPr lang="en-AU" sz="1950" b="1">
                <a:solidFill>
                  <a:schemeClr val="bg1"/>
                </a:solidFill>
                <a:cs typeface="Calibri" panose="020F0502020204030204"/>
              </a:rPr>
              <a:t>Kate Tagg</a:t>
            </a:r>
            <a:endParaRPr lang="en-AU" sz="1950">
              <a:solidFill>
                <a:schemeClr val="bg1"/>
              </a:solidFill>
              <a:ea typeface="Calibri"/>
              <a:cs typeface="Calibri" panose="020F0502020204030204"/>
            </a:endParaRPr>
          </a:p>
          <a:p>
            <a:pPr>
              <a:spcAft>
                <a:spcPts val="600"/>
              </a:spcAft>
            </a:pPr>
            <a:r>
              <a:rPr lang="en-AU" b="1">
                <a:solidFill>
                  <a:schemeClr val="bg1"/>
                </a:solidFill>
              </a:rPr>
              <a:t>TPS Director (a/g)</a:t>
            </a:r>
            <a:endParaRPr lang="en-AU" b="1">
              <a:solidFill>
                <a:schemeClr val="bg1"/>
              </a:solidFill>
              <a:cs typeface="Calibri"/>
            </a:endParaRPr>
          </a:p>
        </p:txBody>
      </p:sp>
      <p:pic>
        <p:nvPicPr>
          <p:cNvPr id="20" name="Picture 19">
            <a:extLst>
              <a:ext uri="{FF2B5EF4-FFF2-40B4-BE49-F238E27FC236}">
                <a16:creationId xmlns:a16="http://schemas.microsoft.com/office/drawing/2014/main" id="{0BE3789A-DE03-E56D-04AA-580A01398A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218" y="2431473"/>
            <a:ext cx="5563543" cy="1765820"/>
          </a:xfrm>
          <a:prstGeom prst="rect">
            <a:avLst/>
          </a:prstGeom>
        </p:spPr>
      </p:pic>
      <p:grpSp>
        <p:nvGrpSpPr>
          <p:cNvPr id="11" name="Group 10">
            <a:extLst>
              <a:ext uri="{FF2B5EF4-FFF2-40B4-BE49-F238E27FC236}">
                <a16:creationId xmlns:a16="http://schemas.microsoft.com/office/drawing/2014/main" id="{A64C3E7E-D90A-4C6B-0045-C60DD17B339E}"/>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2" name="Rectangle 11">
              <a:extLst>
                <a:ext uri="{FF2B5EF4-FFF2-40B4-BE49-F238E27FC236}">
                  <a16:creationId xmlns:a16="http://schemas.microsoft.com/office/drawing/2014/main" id="{1EE21D7F-C3F0-D31A-B2B5-A3A1033988D4}"/>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3" name="Oval 12">
              <a:extLst>
                <a:ext uri="{FF2B5EF4-FFF2-40B4-BE49-F238E27FC236}">
                  <a16:creationId xmlns:a16="http://schemas.microsoft.com/office/drawing/2014/main" id="{4CA1BB86-CF7F-2DEB-D72E-C9589A930D88}"/>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Graphic 10">
              <a:extLst>
                <a:ext uri="{FF2B5EF4-FFF2-40B4-BE49-F238E27FC236}">
                  <a16:creationId xmlns:a16="http://schemas.microsoft.com/office/drawing/2014/main" id="{53DC32AA-6265-E664-51EC-791AC23CDE9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413585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EACE84E-10E4-4EC0-BD74-CDC39EC83E41}"/>
              </a:ext>
            </a:extLst>
          </p:cNvPr>
          <p:cNvSpPr txBox="1">
            <a:spLocks noGrp="1"/>
          </p:cNvSpPr>
          <p:nvPr>
            <p:ph type="title" idx="4294967295"/>
          </p:nvPr>
        </p:nvSpPr>
        <p:spPr>
          <a:xfrm>
            <a:off x="400583" y="2142083"/>
            <a:ext cx="2699243"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Outline</a:t>
            </a:r>
            <a:endParaRPr kumimoji="0" lang="en-US" sz="2800" b="0" i="0" u="none" strike="noStrike" kern="1200" cap="none" spc="0" normalizeH="0" baseline="0" noProof="0">
              <a:ln>
                <a:noFill/>
              </a:ln>
              <a:solidFill>
                <a:schemeClr val="tx1"/>
              </a:solidFill>
              <a:effectLst/>
              <a:uLnTx/>
              <a:uFillTx/>
              <a:latin typeface="+mn-lt"/>
              <a:ea typeface="+mn-ea"/>
              <a:cs typeface="Calibri"/>
            </a:endParaRPr>
          </a:p>
        </p:txBody>
      </p:sp>
      <p:sp>
        <p:nvSpPr>
          <p:cNvPr id="4" name="Rectangle 3">
            <a:extLst>
              <a:ext uri="{FF2B5EF4-FFF2-40B4-BE49-F238E27FC236}">
                <a16:creationId xmlns:a16="http://schemas.microsoft.com/office/drawing/2014/main" id="{0187BC91-EFBD-41DA-B2AB-F072EDEC2871}"/>
              </a:ext>
              <a:ext uri="{C183D7F6-B498-43B3-948B-1728B52AA6E4}">
                <adec:decorative xmlns:adec="http://schemas.microsoft.com/office/drawing/2017/decorative" val="1"/>
              </a:ext>
            </a:extLst>
          </p:cNvPr>
          <p:cNvSpPr/>
          <p:nvPr/>
        </p:nvSpPr>
        <p:spPr>
          <a:xfrm>
            <a:off x="3500411" y="0"/>
            <a:ext cx="5643589" cy="4667794"/>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Box 2">
            <a:extLst>
              <a:ext uri="{FF2B5EF4-FFF2-40B4-BE49-F238E27FC236}">
                <a16:creationId xmlns:a16="http://schemas.microsoft.com/office/drawing/2014/main" id="{2AC781E3-C717-4421-0994-878368C3BF01}"/>
              </a:ext>
            </a:extLst>
          </p:cNvPr>
          <p:cNvSpPr txBox="1"/>
          <p:nvPr/>
        </p:nvSpPr>
        <p:spPr>
          <a:xfrm>
            <a:off x="3739417" y="777606"/>
            <a:ext cx="5004000" cy="3590727"/>
          </a:xfrm>
          <a:prstGeom prst="rect">
            <a:avLst/>
          </a:prstGeom>
          <a:noFill/>
        </p:spPr>
        <p:txBody>
          <a:bodyPr wrap="square" lIns="0" tIns="0" rIns="0" bIns="0" rtlCol="0" anchor="t">
            <a:spAutoFit/>
          </a:bodyPr>
          <a:lstStyle/>
          <a:p>
            <a:pPr>
              <a:spcAft>
                <a:spcPts val="2800"/>
              </a:spcAft>
            </a:pPr>
            <a:r>
              <a:rPr lang="en-AU" sz="2000">
                <a:solidFill>
                  <a:schemeClr val="bg1"/>
                </a:solidFill>
                <a:cs typeface="Calibri"/>
              </a:rPr>
              <a:t>Tuition Protection Service (TPS)</a:t>
            </a:r>
            <a:endParaRPr lang="en-AU" sz="2000">
              <a:solidFill>
                <a:schemeClr val="bg1"/>
              </a:solidFill>
            </a:endParaRPr>
          </a:p>
          <a:p>
            <a:pPr>
              <a:spcAft>
                <a:spcPts val="2800"/>
              </a:spcAft>
            </a:pPr>
            <a:r>
              <a:rPr lang="en-AU" sz="2000">
                <a:solidFill>
                  <a:schemeClr val="bg1"/>
                </a:solidFill>
                <a:cs typeface="Calibri"/>
              </a:rPr>
              <a:t>International TPS Levy setting process, Fund and collection overview</a:t>
            </a:r>
          </a:p>
          <a:p>
            <a:pPr>
              <a:spcAft>
                <a:spcPts val="2800"/>
              </a:spcAft>
            </a:pPr>
            <a:r>
              <a:rPr lang="en-AU" sz="2000">
                <a:solidFill>
                  <a:schemeClr val="bg1"/>
                </a:solidFill>
                <a:cs typeface="Calibri"/>
              </a:rPr>
              <a:t>Levy components and draft 2027 settings</a:t>
            </a:r>
          </a:p>
          <a:p>
            <a:pPr>
              <a:spcAft>
                <a:spcPts val="2800"/>
              </a:spcAft>
            </a:pPr>
            <a:r>
              <a:rPr lang="en-AU" sz="2000">
                <a:solidFill>
                  <a:schemeClr val="bg1"/>
                </a:solidFill>
                <a:ea typeface="Calibri"/>
                <a:cs typeface="Calibri"/>
              </a:rPr>
              <a:t>Request for Information, late payments and </a:t>
            </a:r>
            <a:br>
              <a:rPr lang="en-AU" sz="2000">
                <a:solidFill>
                  <a:schemeClr val="bg1"/>
                </a:solidFill>
                <a:ea typeface="Calibri"/>
                <a:cs typeface="Calibri"/>
              </a:rPr>
            </a:br>
            <a:r>
              <a:rPr lang="en-AU" sz="2000">
                <a:solidFill>
                  <a:schemeClr val="bg1"/>
                </a:solidFill>
                <a:ea typeface="Calibri"/>
                <a:cs typeface="Calibri"/>
              </a:rPr>
              <a:t>levy notices</a:t>
            </a:r>
          </a:p>
          <a:p>
            <a:pPr>
              <a:spcAft>
                <a:spcPts val="2800"/>
              </a:spcAft>
            </a:pPr>
            <a:r>
              <a:rPr lang="en-AU" sz="2000">
                <a:solidFill>
                  <a:schemeClr val="bg1"/>
                </a:solidFill>
                <a:cs typeface="Calibri"/>
              </a:rPr>
              <a:t>2027 levy timeline and takeaways</a:t>
            </a:r>
          </a:p>
        </p:txBody>
      </p:sp>
      <p:grpSp>
        <p:nvGrpSpPr>
          <p:cNvPr id="2" name="Group 1">
            <a:extLst>
              <a:ext uri="{FF2B5EF4-FFF2-40B4-BE49-F238E27FC236}">
                <a16:creationId xmlns:a16="http://schemas.microsoft.com/office/drawing/2014/main" id="{AA5E2AE3-D5B3-A06E-557F-0F61F31633D7}"/>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5" name="Rectangle 4">
              <a:extLst>
                <a:ext uri="{FF2B5EF4-FFF2-40B4-BE49-F238E27FC236}">
                  <a16:creationId xmlns:a16="http://schemas.microsoft.com/office/drawing/2014/main" id="{1F336F34-C87A-B524-7713-A20243A44C81}"/>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6" name="Oval 5">
              <a:extLst>
                <a:ext uri="{FF2B5EF4-FFF2-40B4-BE49-F238E27FC236}">
                  <a16:creationId xmlns:a16="http://schemas.microsoft.com/office/drawing/2014/main" id="{D7F0731C-5C49-08FC-CCCE-E77C2FF466DD}"/>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10">
              <a:extLst>
                <a:ext uri="{FF2B5EF4-FFF2-40B4-BE49-F238E27FC236}">
                  <a16:creationId xmlns:a16="http://schemas.microsoft.com/office/drawing/2014/main" id="{BBD9A131-7C62-0B57-A8F2-6BC14B62A82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2757737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49C1FB-61AF-8256-55AB-3E274C316002}"/>
              </a:ext>
              <a:ext uri="{C183D7F6-B498-43B3-948B-1728B52AA6E4}">
                <adec:decorative xmlns:adec="http://schemas.microsoft.com/office/drawing/2017/decorative" val="1"/>
              </a:ext>
            </a:extLst>
          </p:cNvPr>
          <p:cNvSpPr/>
          <p:nvPr/>
        </p:nvSpPr>
        <p:spPr>
          <a:xfrm>
            <a:off x="-1" y="0"/>
            <a:ext cx="9144001" cy="468000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3">
            <a:extLst>
              <a:ext uri="{FF2B5EF4-FFF2-40B4-BE49-F238E27FC236}">
                <a16:creationId xmlns:a16="http://schemas.microsoft.com/office/drawing/2014/main" id="{1EC01FFA-4406-546E-ECFD-130062DC0825}"/>
              </a:ext>
            </a:extLst>
          </p:cNvPr>
          <p:cNvSpPr txBox="1">
            <a:spLocks noGrp="1"/>
          </p:cNvSpPr>
          <p:nvPr>
            <p:ph type="title" idx="4294967295"/>
          </p:nvPr>
        </p:nvSpPr>
        <p:spPr>
          <a:xfrm>
            <a:off x="826488" y="2143244"/>
            <a:ext cx="7707912"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bg1"/>
                </a:solidFill>
                <a:effectLst/>
                <a:uLnTx/>
                <a:uFillTx/>
                <a:latin typeface="+mn-lt"/>
                <a:ea typeface="+mn-ea"/>
                <a:cs typeface="+mn-cs"/>
              </a:rPr>
              <a:t>Tuition Protection Service (TPS)</a:t>
            </a:r>
            <a:endParaRPr kumimoji="0" lang="en-AU" sz="2200" b="1" i="0" u="none" strike="noStrike" kern="1200" cap="none" spc="0" normalizeH="0" baseline="0" noProof="0">
              <a:ln>
                <a:noFill/>
              </a:ln>
              <a:solidFill>
                <a:schemeClr val="bg1"/>
              </a:solidFill>
              <a:effectLst/>
              <a:uLnTx/>
              <a:uFillTx/>
              <a:latin typeface="+mn-lt"/>
              <a:ea typeface="+mn-ea"/>
              <a:cs typeface="+mn-cs"/>
            </a:endParaRPr>
          </a:p>
        </p:txBody>
      </p:sp>
      <p:sp>
        <p:nvSpPr>
          <p:cNvPr id="2" name="Title 3">
            <a:extLst>
              <a:ext uri="{FF2B5EF4-FFF2-40B4-BE49-F238E27FC236}">
                <a16:creationId xmlns:a16="http://schemas.microsoft.com/office/drawing/2014/main" id="{8B429EED-67C3-60C3-B32A-3BA8B90A8578}"/>
              </a:ext>
            </a:extLst>
          </p:cNvPr>
          <p:cNvSpPr txBox="1">
            <a:spLocks/>
          </p:cNvSpPr>
          <p:nvPr/>
        </p:nvSpPr>
        <p:spPr>
          <a:xfrm>
            <a:off x="826488" y="2574131"/>
            <a:ext cx="7707912" cy="33855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lnSpc>
                <a:spcPct val="100000"/>
              </a:lnSpc>
              <a:spcBef>
                <a:spcPts val="0"/>
              </a:spcBef>
              <a:spcAft>
                <a:spcPts val="200"/>
              </a:spcAft>
              <a:defRPr/>
            </a:pPr>
            <a:r>
              <a:rPr lang="en-AU" sz="2200" b="1">
                <a:solidFill>
                  <a:schemeClr val="bg1"/>
                </a:solidFill>
                <a:latin typeface="+mn-lt"/>
                <a:ea typeface="+mn-ea"/>
                <a:cs typeface="+mn-cs"/>
              </a:rPr>
              <a:t>TPS Director, team and Advisory Board</a:t>
            </a:r>
          </a:p>
        </p:txBody>
      </p:sp>
      <p:grpSp>
        <p:nvGrpSpPr>
          <p:cNvPr id="5" name="Group 4">
            <a:extLst>
              <a:ext uri="{FF2B5EF4-FFF2-40B4-BE49-F238E27FC236}">
                <a16:creationId xmlns:a16="http://schemas.microsoft.com/office/drawing/2014/main" id="{FDBEB5FE-3DD5-895B-DA0C-059D4DF9182A}"/>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CFF9C839-0A21-ABE3-F395-9EB76CC67E63}"/>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91FB0498-8516-197F-9D58-485F0ADE9769}"/>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3D3D1FC0-96F7-E0DB-E0E5-40BC61AA5E9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262969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EC0F6-3717-ECB7-4E21-F53F0C671EC5}"/>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Purpose of the Tuition Protection Service (TPS)</a:t>
            </a:r>
          </a:p>
        </p:txBody>
      </p:sp>
      <p:sp>
        <p:nvSpPr>
          <p:cNvPr id="3" name="TextBox 2">
            <a:extLst>
              <a:ext uri="{FF2B5EF4-FFF2-40B4-BE49-F238E27FC236}">
                <a16:creationId xmlns:a16="http://schemas.microsoft.com/office/drawing/2014/main" id="{BC99E5CB-E6C2-E7D1-491A-9DAB8F50977E}"/>
              </a:ext>
            </a:extLst>
          </p:cNvPr>
          <p:cNvSpPr txBox="1"/>
          <p:nvPr/>
        </p:nvSpPr>
        <p:spPr>
          <a:xfrm>
            <a:off x="540000" y="1116000"/>
            <a:ext cx="3960000" cy="2431435"/>
          </a:xfrm>
          <a:prstGeom prst="rect">
            <a:avLst/>
          </a:prstGeom>
          <a:noFill/>
        </p:spPr>
        <p:txBody>
          <a:bodyPr wrap="square" lIns="0" tIns="0" rIns="0" bIns="0" numCol="1" rtlCol="0" anchor="t">
            <a:spAutoFit/>
          </a:bodyPr>
          <a:lstStyle/>
          <a:p>
            <a:pPr>
              <a:spcAft>
                <a:spcPts val="1800"/>
              </a:spcAft>
            </a:pPr>
            <a:r>
              <a:rPr lang="en-AU" b="1">
                <a:ea typeface="+mn-lt"/>
                <a:cs typeface="+mn-lt"/>
              </a:rPr>
              <a:t>What the TPS does</a:t>
            </a:r>
            <a:endParaRPr lang="en-AU">
              <a:ea typeface="+mn-lt"/>
              <a:cs typeface="+mn-lt"/>
            </a:endParaRPr>
          </a:p>
          <a:p>
            <a:pPr marL="285750" indent="-285750">
              <a:spcAft>
                <a:spcPts val="1800"/>
              </a:spcAft>
              <a:buFont typeface="Arial" panose="020B0604020202020204" pitchFamily="34" charset="0"/>
              <a:buChar char="•"/>
            </a:pPr>
            <a:r>
              <a:rPr lang="en-AU">
                <a:ea typeface="+mn-lt"/>
                <a:cs typeface="+mn-lt"/>
              </a:rPr>
              <a:t>Supports students with tuition fee refunds, loan re‑credits and course placements</a:t>
            </a:r>
          </a:p>
          <a:p>
            <a:pPr marL="285750" indent="-285750">
              <a:spcAft>
                <a:spcPts val="1800"/>
              </a:spcAft>
              <a:buFont typeface="Arial" panose="020B0604020202020204" pitchFamily="34" charset="0"/>
              <a:buChar char="•"/>
            </a:pPr>
            <a:r>
              <a:rPr lang="en-AU">
                <a:ea typeface="+mn-lt"/>
                <a:cs typeface="+mn-lt"/>
              </a:rPr>
              <a:t>Helps providers meet their obligations</a:t>
            </a:r>
          </a:p>
          <a:p>
            <a:pPr marL="285750" indent="-285750">
              <a:spcAft>
                <a:spcPts val="1800"/>
              </a:spcAft>
              <a:buFont typeface="Arial" panose="020B0604020202020204" pitchFamily="34" charset="0"/>
              <a:buChar char="•"/>
            </a:pPr>
            <a:r>
              <a:rPr lang="en-AU">
                <a:ea typeface="+mn-lt"/>
                <a:cs typeface="+mn-lt"/>
              </a:rPr>
              <a:t>Manages tuition protection levies</a:t>
            </a:r>
          </a:p>
        </p:txBody>
      </p:sp>
      <p:sp>
        <p:nvSpPr>
          <p:cNvPr id="8" name="TextBox 7">
            <a:extLst>
              <a:ext uri="{FF2B5EF4-FFF2-40B4-BE49-F238E27FC236}">
                <a16:creationId xmlns:a16="http://schemas.microsoft.com/office/drawing/2014/main" id="{0E6FBC68-82D2-4103-BF87-7A1D9186985E}"/>
              </a:ext>
            </a:extLst>
          </p:cNvPr>
          <p:cNvSpPr txBox="1"/>
          <p:nvPr/>
        </p:nvSpPr>
        <p:spPr>
          <a:xfrm>
            <a:off x="4644000" y="1116000"/>
            <a:ext cx="3960000" cy="2154436"/>
          </a:xfrm>
          <a:prstGeom prst="rect">
            <a:avLst/>
          </a:prstGeom>
          <a:noFill/>
        </p:spPr>
        <p:txBody>
          <a:bodyPr wrap="square" lIns="0" tIns="0" rIns="0" bIns="0" numCol="1" rtlCol="0" anchor="t">
            <a:spAutoFit/>
          </a:bodyPr>
          <a:lstStyle/>
          <a:p>
            <a:pPr>
              <a:spcAft>
                <a:spcPts val="1800"/>
              </a:spcAft>
            </a:pPr>
            <a:r>
              <a:rPr lang="en-AU" b="1">
                <a:ea typeface="+mn-lt"/>
                <a:cs typeface="+mn-lt"/>
              </a:rPr>
              <a:t>Who the TPS supports</a:t>
            </a:r>
            <a:endParaRPr lang="en-AU">
              <a:ea typeface="+mn-lt"/>
              <a:cs typeface="+mn-lt"/>
            </a:endParaRPr>
          </a:p>
          <a:p>
            <a:pPr marL="285750" indent="-285750">
              <a:spcAft>
                <a:spcPts val="1800"/>
              </a:spcAft>
              <a:buFont typeface="Arial" panose="020B0604020202020204" pitchFamily="34" charset="0"/>
              <a:buChar char="•"/>
            </a:pPr>
            <a:r>
              <a:rPr lang="en-AU">
                <a:ea typeface="+mn-lt"/>
                <a:cs typeface="+mn-lt"/>
              </a:rPr>
              <a:t>International students</a:t>
            </a:r>
          </a:p>
          <a:p>
            <a:pPr marL="285750" indent="-285750">
              <a:spcAft>
                <a:spcPts val="1800"/>
              </a:spcAft>
              <a:buFont typeface="Arial" panose="020B0604020202020204" pitchFamily="34" charset="0"/>
              <a:buChar char="•"/>
            </a:pPr>
            <a:r>
              <a:rPr lang="en-AU">
                <a:ea typeface="+mn-lt"/>
                <a:cs typeface="+mn-lt"/>
              </a:rPr>
              <a:t>VET Student Loans (VSL) students</a:t>
            </a:r>
          </a:p>
          <a:p>
            <a:pPr marL="285750" indent="-285750">
              <a:spcAft>
                <a:spcPts val="1800"/>
              </a:spcAft>
              <a:buFont typeface="Arial" panose="020B0604020202020204" pitchFamily="34" charset="0"/>
              <a:buChar char="•"/>
            </a:pPr>
            <a:r>
              <a:rPr lang="en-AU">
                <a:ea typeface="+mn-lt"/>
                <a:cs typeface="+mn-lt"/>
              </a:rPr>
              <a:t>HELP and higher education up‑front fee‑paying students</a:t>
            </a:r>
          </a:p>
        </p:txBody>
      </p:sp>
      <p:sp>
        <p:nvSpPr>
          <p:cNvPr id="9" name="TextBox 8">
            <a:extLst>
              <a:ext uri="{FF2B5EF4-FFF2-40B4-BE49-F238E27FC236}">
                <a16:creationId xmlns:a16="http://schemas.microsoft.com/office/drawing/2014/main" id="{F8F89B8F-5FD9-BBCD-6C88-572080E8A67F}"/>
              </a:ext>
            </a:extLst>
          </p:cNvPr>
          <p:cNvSpPr txBox="1"/>
          <p:nvPr/>
        </p:nvSpPr>
        <p:spPr>
          <a:xfrm>
            <a:off x="540000" y="3752668"/>
            <a:ext cx="8064000" cy="877163"/>
          </a:xfrm>
          <a:prstGeom prst="rect">
            <a:avLst/>
          </a:prstGeom>
          <a:noFill/>
        </p:spPr>
        <p:txBody>
          <a:bodyPr wrap="square" rtlCol="0">
            <a:spAutoFit/>
          </a:bodyPr>
          <a:lstStyle/>
          <a:p>
            <a:pPr>
              <a:spcAft>
                <a:spcPts val="1800"/>
              </a:spcAft>
            </a:pPr>
            <a:r>
              <a:rPr lang="en-AU"/>
              <a:t>Australian Government initiative, supported by the Department of Education</a:t>
            </a:r>
          </a:p>
          <a:p>
            <a:pPr>
              <a:spcAft>
                <a:spcPts val="1800"/>
              </a:spcAft>
            </a:pPr>
            <a:r>
              <a:rPr lang="en-AU"/>
              <a:t>Safeguards Australia’s reputation as a trusted education destination</a:t>
            </a:r>
          </a:p>
        </p:txBody>
      </p:sp>
      <p:grpSp>
        <p:nvGrpSpPr>
          <p:cNvPr id="4" name="Group 3">
            <a:extLst>
              <a:ext uri="{FF2B5EF4-FFF2-40B4-BE49-F238E27FC236}">
                <a16:creationId xmlns:a16="http://schemas.microsoft.com/office/drawing/2014/main" id="{FCC735B7-D4EB-753A-E54F-0D3C92595A50}"/>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5" name="Rectangle 4">
              <a:extLst>
                <a:ext uri="{FF2B5EF4-FFF2-40B4-BE49-F238E27FC236}">
                  <a16:creationId xmlns:a16="http://schemas.microsoft.com/office/drawing/2014/main" id="{01621A5B-B562-6A84-40E9-52E5D33741DD}"/>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6" name="Oval 5">
              <a:extLst>
                <a:ext uri="{FF2B5EF4-FFF2-40B4-BE49-F238E27FC236}">
                  <a16:creationId xmlns:a16="http://schemas.microsoft.com/office/drawing/2014/main" id="{49DFE8E5-E971-50CD-8C68-64880966DD82}"/>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10">
              <a:extLst>
                <a:ext uri="{FF2B5EF4-FFF2-40B4-BE49-F238E27FC236}">
                  <a16:creationId xmlns:a16="http://schemas.microsoft.com/office/drawing/2014/main" id="{FAC5AAB8-6CA0-A620-391D-7060E7ACBC7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769010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EC0F6-3717-ECB7-4E21-F53F0C671EC5}"/>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Tuition Protection Service Director</a:t>
            </a:r>
            <a:endParaRPr kumimoji="0" lang="en-AU" sz="2200" b="0" i="0" u="none" strike="noStrike" kern="1200" cap="none" spc="0" normalizeH="0" baseline="0" noProof="0">
              <a:ln>
                <a:noFill/>
              </a:ln>
              <a:solidFill>
                <a:schemeClr val="tx1"/>
              </a:solidFill>
              <a:effectLst/>
              <a:uLnTx/>
              <a:uFillTx/>
              <a:latin typeface="+mn-lt"/>
              <a:ea typeface="+mn-ea"/>
              <a:cs typeface="+mn-cs"/>
            </a:endParaRPr>
          </a:p>
        </p:txBody>
      </p:sp>
      <p:sp>
        <p:nvSpPr>
          <p:cNvPr id="4" name="TextBox 3">
            <a:extLst>
              <a:ext uri="{FF2B5EF4-FFF2-40B4-BE49-F238E27FC236}">
                <a16:creationId xmlns:a16="http://schemas.microsoft.com/office/drawing/2014/main" id="{0801955F-670D-2ACA-9985-96888B438F7F}"/>
              </a:ext>
            </a:extLst>
          </p:cNvPr>
          <p:cNvSpPr txBox="1"/>
          <p:nvPr/>
        </p:nvSpPr>
        <p:spPr>
          <a:xfrm>
            <a:off x="540000" y="1116000"/>
            <a:ext cx="8064000" cy="3323987"/>
          </a:xfrm>
          <a:prstGeom prst="rect">
            <a:avLst/>
          </a:prstGeom>
          <a:noFill/>
        </p:spPr>
        <p:txBody>
          <a:bodyPr wrap="square" lIns="0" tIns="0" rIns="0" bIns="0" rtlCol="0" anchor="t">
            <a:spAutoFit/>
          </a:bodyPr>
          <a:lstStyle/>
          <a:p>
            <a:pPr>
              <a:spcAft>
                <a:spcPts val="1200"/>
              </a:spcAft>
            </a:pPr>
            <a:r>
              <a:rPr lang="en-AU">
                <a:cs typeface="Calibri"/>
              </a:rPr>
              <a:t>Kate Tagg, TPS Director (a/g)</a:t>
            </a:r>
          </a:p>
          <a:p>
            <a:pPr marL="742950" lvl="1" indent="-285750">
              <a:spcAft>
                <a:spcPts val="1200"/>
              </a:spcAft>
              <a:buFont typeface="Arial" panose="020B0604020202020204" pitchFamily="34" charset="0"/>
              <a:buChar char="•"/>
            </a:pPr>
            <a:r>
              <a:rPr lang="en-AU" b="1"/>
              <a:t>Statutory office holder </a:t>
            </a:r>
            <a:r>
              <a:rPr lang="en-AU"/>
              <a:t>appointed by the federal Minister for Education</a:t>
            </a:r>
          </a:p>
          <a:p>
            <a:pPr marL="742950" lvl="1" indent="-285750">
              <a:spcAft>
                <a:spcPts val="2800"/>
              </a:spcAft>
              <a:buFont typeface="Arial" panose="020B0604020202020204" pitchFamily="34" charset="0"/>
              <a:buChar char="•"/>
            </a:pPr>
            <a:r>
              <a:rPr lang="en-AU" b="1"/>
              <a:t>Operational oversight </a:t>
            </a:r>
            <a:r>
              <a:rPr lang="en-AU"/>
              <a:t>of the daily activities of the TPS</a:t>
            </a:r>
            <a:endParaRPr lang="en-AU">
              <a:ea typeface="Calibri"/>
              <a:cs typeface="Calibri"/>
            </a:endParaRPr>
          </a:p>
          <a:p>
            <a:pPr>
              <a:spcAft>
                <a:spcPts val="1200"/>
              </a:spcAft>
            </a:pPr>
            <a:r>
              <a:rPr lang="en-AU">
                <a:cs typeface="Calibri"/>
              </a:rPr>
              <a:t>Responsible for:</a:t>
            </a:r>
          </a:p>
          <a:p>
            <a:pPr marL="742950" lvl="1" indent="-285750">
              <a:spcAft>
                <a:spcPts val="1200"/>
              </a:spcAft>
              <a:buFont typeface="Arial" panose="020B0604020202020204" pitchFamily="34" charset="0"/>
              <a:buChar char="•"/>
            </a:pPr>
            <a:r>
              <a:rPr lang="en-AU" b="1">
                <a:cs typeface="Calibri"/>
              </a:rPr>
              <a:t>annual collection of tuition protection levies </a:t>
            </a:r>
            <a:r>
              <a:rPr lang="en-AU">
                <a:cs typeface="Calibri"/>
              </a:rPr>
              <a:t>from eligible education providers</a:t>
            </a:r>
            <a:endParaRPr lang="en-AU">
              <a:ea typeface="Calibri" panose="020F0502020204030204"/>
              <a:cs typeface="Calibri"/>
            </a:endParaRPr>
          </a:p>
          <a:p>
            <a:pPr marL="742950" lvl="1" indent="-285750">
              <a:spcAft>
                <a:spcPts val="2800"/>
              </a:spcAft>
              <a:buFont typeface="Arial" panose="020B0604020202020204" pitchFamily="34" charset="0"/>
              <a:buChar char="•"/>
            </a:pPr>
            <a:r>
              <a:rPr lang="en-AU" b="1">
                <a:cs typeface="Calibri"/>
              </a:rPr>
              <a:t>managing the levy funds</a:t>
            </a:r>
            <a:endParaRPr lang="en-AU">
              <a:ea typeface="Calibri"/>
              <a:cs typeface="Calibri"/>
            </a:endParaRPr>
          </a:p>
          <a:p>
            <a:pPr>
              <a:spcAft>
                <a:spcPts val="2800"/>
              </a:spcAft>
            </a:pPr>
            <a:r>
              <a:rPr lang="en-AU" b="1">
                <a:cs typeface="Calibri"/>
              </a:rPr>
              <a:t>Supported by small team</a:t>
            </a:r>
            <a:r>
              <a:rPr lang="en-AU">
                <a:cs typeface="Calibri"/>
              </a:rPr>
              <a:t> of 13 staff</a:t>
            </a:r>
          </a:p>
        </p:txBody>
      </p:sp>
      <p:grpSp>
        <p:nvGrpSpPr>
          <p:cNvPr id="3" name="Group 2">
            <a:extLst>
              <a:ext uri="{FF2B5EF4-FFF2-40B4-BE49-F238E27FC236}">
                <a16:creationId xmlns:a16="http://schemas.microsoft.com/office/drawing/2014/main" id="{32C8E34E-A25A-6AD2-8331-A28635C581E2}"/>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162A16AD-8FEE-5B8D-EE37-E858F54CFF21}"/>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717FB085-BD1E-24B1-AF32-8F7767185DE6}"/>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54A86CEF-04B6-6584-8554-A07EFB3D70E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476780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6E168E-C190-427E-83EC-52B79D7ADEE5}"/>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effectLst/>
                <a:uLnTx/>
                <a:uFillTx/>
                <a:latin typeface="+mn-lt"/>
                <a:ea typeface="+mn-ea"/>
                <a:cs typeface="+mn-cs"/>
              </a:rPr>
              <a:t>TPS Advisory Board</a:t>
            </a:r>
            <a:endParaRPr kumimoji="0" lang="en-AU" sz="2200" b="0" i="0" u="none" strike="noStrike" kern="1200" cap="none" spc="0" normalizeH="0" baseline="0" noProof="0">
              <a:ln>
                <a:noFill/>
              </a:ln>
              <a:effectLst/>
              <a:uLnTx/>
              <a:uFillTx/>
              <a:latin typeface="+mn-lt"/>
              <a:ea typeface="+mn-ea"/>
              <a:cs typeface="+mn-cs"/>
            </a:endParaRPr>
          </a:p>
        </p:txBody>
      </p:sp>
      <p:sp>
        <p:nvSpPr>
          <p:cNvPr id="6" name="TextBox 5">
            <a:extLst>
              <a:ext uri="{FF2B5EF4-FFF2-40B4-BE49-F238E27FC236}">
                <a16:creationId xmlns:a16="http://schemas.microsoft.com/office/drawing/2014/main" id="{EBFE160F-D9B5-FEA4-95F6-D10CB9C1CEBB}"/>
              </a:ext>
            </a:extLst>
          </p:cNvPr>
          <p:cNvSpPr txBox="1"/>
          <p:nvPr/>
        </p:nvSpPr>
        <p:spPr>
          <a:xfrm>
            <a:off x="540000" y="1044000"/>
            <a:ext cx="8064000" cy="3616375"/>
          </a:xfrm>
          <a:prstGeom prst="rect">
            <a:avLst/>
          </a:prstGeom>
          <a:noFill/>
        </p:spPr>
        <p:txBody>
          <a:bodyPr wrap="square" lIns="0" tIns="0" rIns="0" bIns="0" rtlCol="0" anchor="t">
            <a:spAutoFit/>
          </a:bodyPr>
          <a:lstStyle/>
          <a:p>
            <a:pPr marL="233680" indent="-233680">
              <a:spcAft>
                <a:spcPts val="1000"/>
              </a:spcAft>
              <a:buFont typeface="+mj-lt"/>
              <a:buAutoNum type="arabicPeriod"/>
            </a:pPr>
            <a:r>
              <a:rPr lang="en-AU" sz="1600"/>
              <a:t> </a:t>
            </a:r>
            <a:r>
              <a:rPr lang="en-AU" sz="1600" b="1"/>
              <a:t>Ms Sharon Robertson </a:t>
            </a:r>
            <a:r>
              <a:rPr lang="en-AU" sz="1600"/>
              <a:t>(Chair)</a:t>
            </a:r>
            <a:endParaRPr lang="en-AU" sz="1600">
              <a:ea typeface="Calibri"/>
              <a:cs typeface="Calibri"/>
            </a:endParaRPr>
          </a:p>
          <a:p>
            <a:pPr marL="233680" indent="-233680">
              <a:spcAft>
                <a:spcPts val="1000"/>
              </a:spcAft>
              <a:buFont typeface="+mj-lt"/>
              <a:buAutoNum type="arabicPeriod"/>
            </a:pPr>
            <a:r>
              <a:rPr lang="en-AU" sz="1600"/>
              <a:t> </a:t>
            </a:r>
            <a:r>
              <a:rPr lang="en-AU" sz="1600" b="1"/>
              <a:t>The Hon. Phil Honeywood </a:t>
            </a:r>
            <a:r>
              <a:rPr lang="en-AU" sz="1600"/>
              <a:t>(Deputy Chair)</a:t>
            </a:r>
            <a:endParaRPr lang="en-AU" sz="1600">
              <a:ea typeface="Calibri"/>
              <a:cs typeface="Calibri"/>
            </a:endParaRPr>
          </a:p>
          <a:p>
            <a:pPr marL="233680" indent="-233680">
              <a:spcAft>
                <a:spcPts val="1000"/>
              </a:spcAft>
              <a:buFont typeface="+mj-lt"/>
              <a:buAutoNum type="arabicPeriod"/>
            </a:pPr>
            <a:r>
              <a:rPr lang="en-AU" sz="1600">
                <a:cs typeface="Calibri"/>
              </a:rPr>
              <a:t> </a:t>
            </a:r>
            <a:r>
              <a:rPr lang="en-AU" sz="1600" b="1">
                <a:cs typeface="Calibri"/>
              </a:rPr>
              <a:t>Ms Joanna Kwai </a:t>
            </a:r>
            <a:r>
              <a:rPr lang="en-AU" sz="1600">
                <a:cs typeface="Calibri"/>
              </a:rPr>
              <a:t>(General Board member)</a:t>
            </a:r>
          </a:p>
          <a:p>
            <a:pPr marL="233680" indent="-233680">
              <a:spcAft>
                <a:spcPts val="1000"/>
              </a:spcAft>
              <a:buFont typeface="+mj-lt"/>
              <a:buAutoNum type="arabicPeriod"/>
            </a:pPr>
            <a:r>
              <a:rPr lang="en-AU" sz="1600">
                <a:ea typeface="Calibri"/>
                <a:cs typeface="Calibri"/>
              </a:rPr>
              <a:t> </a:t>
            </a:r>
            <a:r>
              <a:rPr lang="en-AU" sz="1600" b="1">
                <a:ea typeface="Calibri"/>
                <a:cs typeface="Calibri"/>
              </a:rPr>
              <a:t>Mr Trevor Schwenke</a:t>
            </a:r>
            <a:r>
              <a:rPr lang="en-AU" sz="1600">
                <a:ea typeface="Calibri"/>
                <a:cs typeface="Calibri"/>
              </a:rPr>
              <a:t> </a:t>
            </a:r>
            <a:r>
              <a:rPr lang="en-AU" sz="1600">
                <a:cs typeface="Calibri"/>
              </a:rPr>
              <a:t>(General Board member)</a:t>
            </a:r>
            <a:endParaRPr lang="en-AU" sz="1600">
              <a:ea typeface="Calibri"/>
              <a:cs typeface="Calibri"/>
            </a:endParaRPr>
          </a:p>
          <a:p>
            <a:pPr marL="233680" indent="-233680">
              <a:spcAft>
                <a:spcPts val="1000"/>
              </a:spcAft>
              <a:buFont typeface="+mj-lt"/>
              <a:buAutoNum type="arabicPeriod"/>
            </a:pPr>
            <a:r>
              <a:rPr lang="en-AU" sz="1600"/>
              <a:t> </a:t>
            </a:r>
            <a:r>
              <a:rPr lang="en-AU" sz="1600" b="1"/>
              <a:t>Dr Damian Oliver (a/g)</a:t>
            </a:r>
            <a:r>
              <a:rPr lang="en-AU" sz="1600"/>
              <a:t>, Department of Education</a:t>
            </a:r>
            <a:endParaRPr lang="en-AU" sz="1600">
              <a:ea typeface="Calibri"/>
              <a:cs typeface="Calibri" panose="020F0502020204030204"/>
            </a:endParaRPr>
          </a:p>
          <a:p>
            <a:pPr marL="233680" indent="-233680">
              <a:spcAft>
                <a:spcPts val="1000"/>
              </a:spcAft>
              <a:buFont typeface="+mj-lt"/>
              <a:buAutoNum type="arabicPeriod"/>
            </a:pPr>
            <a:r>
              <a:rPr lang="en-AU" sz="1600"/>
              <a:t> </a:t>
            </a:r>
            <a:r>
              <a:rPr lang="en-AU" sz="1600" b="1"/>
              <a:t>Ms Renae Houston</a:t>
            </a:r>
            <a:r>
              <a:rPr lang="en-AU" sz="1600"/>
              <a:t>, Department of Employment and Workplace Relations</a:t>
            </a:r>
            <a:endParaRPr lang="en-AU" sz="1600">
              <a:ea typeface="Calibri"/>
              <a:cs typeface="Calibri" panose="020F0502020204030204"/>
            </a:endParaRPr>
          </a:p>
          <a:p>
            <a:pPr marL="233680" indent="-233680">
              <a:spcAft>
                <a:spcPts val="1000"/>
              </a:spcAft>
              <a:buFont typeface="+mj-lt"/>
              <a:buAutoNum type="arabicPeriod"/>
            </a:pPr>
            <a:r>
              <a:rPr lang="en-AU" sz="1600"/>
              <a:t> </a:t>
            </a:r>
            <a:r>
              <a:rPr lang="en-AU" sz="1600" b="1"/>
              <a:t>Mr Guy Thorburn</a:t>
            </a:r>
            <a:r>
              <a:rPr lang="en-AU" sz="1600"/>
              <a:t>, Australian Government Actuary</a:t>
            </a:r>
            <a:endParaRPr lang="en-AU" sz="1600">
              <a:ea typeface="Calibri"/>
              <a:cs typeface="Calibri" panose="020F0502020204030204"/>
            </a:endParaRPr>
          </a:p>
          <a:p>
            <a:pPr marL="233680" indent="-233680">
              <a:spcAft>
                <a:spcPts val="1000"/>
              </a:spcAft>
              <a:buFont typeface="+mj-lt"/>
              <a:buAutoNum type="arabicPeriod"/>
            </a:pPr>
            <a:r>
              <a:rPr lang="en-AU" sz="1600"/>
              <a:t> </a:t>
            </a:r>
            <a:r>
              <a:rPr lang="en-AU" sz="1600" b="1"/>
              <a:t>Mr Anthony Leong</a:t>
            </a:r>
            <a:r>
              <a:rPr lang="en-AU" sz="1600"/>
              <a:t>, Australian Prudential Regulation Authority</a:t>
            </a:r>
            <a:endParaRPr lang="en-AU" sz="1600">
              <a:ea typeface="Calibri"/>
              <a:cs typeface="Calibri"/>
            </a:endParaRPr>
          </a:p>
          <a:p>
            <a:pPr marL="233680" indent="-233680">
              <a:spcAft>
                <a:spcPts val="1000"/>
              </a:spcAft>
              <a:buAutoNum type="arabicPeriod"/>
            </a:pPr>
            <a:r>
              <a:rPr lang="en-AU" sz="1600"/>
              <a:t> </a:t>
            </a:r>
            <a:r>
              <a:rPr lang="en-AU" sz="1600" b="1"/>
              <a:t>Ms Gemma Cooper</a:t>
            </a:r>
            <a:r>
              <a:rPr lang="en-AU" sz="1600"/>
              <a:t>, Department of Finance</a:t>
            </a:r>
            <a:endParaRPr lang="en-AU" sz="1600">
              <a:ea typeface="Calibri"/>
              <a:cs typeface="Calibri" panose="020F0502020204030204"/>
            </a:endParaRPr>
          </a:p>
          <a:p>
            <a:pPr marL="233680" indent="-233680">
              <a:spcAft>
                <a:spcPts val="1000"/>
              </a:spcAft>
              <a:buFont typeface="+mj-lt"/>
              <a:buAutoNum type="arabicPeriod"/>
            </a:pPr>
            <a:r>
              <a:rPr lang="en-AU" sz="1600"/>
              <a:t> </a:t>
            </a:r>
            <a:r>
              <a:rPr lang="en-AU" sz="1600" b="1"/>
              <a:t>Ms Maria Amory</a:t>
            </a:r>
            <a:r>
              <a:rPr lang="en-AU" sz="1600"/>
              <a:t>, Department of Home Affairs</a:t>
            </a:r>
            <a:endParaRPr lang="en-AU" sz="1600">
              <a:ea typeface="Calibri"/>
              <a:cs typeface="Calibri"/>
            </a:endParaRPr>
          </a:p>
        </p:txBody>
      </p:sp>
      <p:sp>
        <p:nvSpPr>
          <p:cNvPr id="10" name="Rectangle 9">
            <a:extLst>
              <a:ext uri="{FF2B5EF4-FFF2-40B4-BE49-F238E27FC236}">
                <a16:creationId xmlns:a16="http://schemas.microsoft.com/office/drawing/2014/main" id="{4E792B93-37EC-5E5D-07C9-77DCD31A6147}"/>
              </a:ext>
            </a:extLst>
          </p:cNvPr>
          <p:cNvSpPr/>
          <p:nvPr/>
        </p:nvSpPr>
        <p:spPr>
          <a:xfrm>
            <a:off x="7236542" y="504000"/>
            <a:ext cx="1368000" cy="1584000"/>
          </a:xfrm>
          <a:prstGeom prst="rect">
            <a:avLst/>
          </a:prstGeom>
          <a:solidFill>
            <a:schemeClr val="bg1">
              <a:lumMod val="95000"/>
            </a:schemeClr>
          </a:solidFill>
          <a:ln>
            <a:noFill/>
          </a:ln>
          <a:effectLst>
            <a:outerShdw blurRad="50800" dist="50800" dir="2700000" algn="tl" rotWithShape="0">
              <a:prstClr val="black">
                <a:alpha val="3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chemeClr val="tx2">
                    <a:lumMod val="25000"/>
                  </a:schemeClr>
                </a:solidFill>
                <a:effectLst>
                  <a:innerShdw blurRad="635000" dist="266700" dir="2700000">
                    <a:prstClr val="black">
                      <a:alpha val="50000"/>
                    </a:prstClr>
                  </a:innerShdw>
                </a:effectLst>
              </a:rPr>
              <a:t>View Board member profiles at </a:t>
            </a:r>
            <a:r>
              <a:rPr lang="en-AU" sz="1700" b="1">
                <a:solidFill>
                  <a:schemeClr val="tx2">
                    <a:lumMod val="25000"/>
                  </a:schemeClr>
                </a:solidFill>
                <a:effectLst>
                  <a:innerShdw blurRad="635000" dist="266700" dir="2700000">
                    <a:prstClr val="black">
                      <a:alpha val="50000"/>
                    </a:prstClr>
                  </a:innerShdw>
                </a:effectLst>
              </a:rPr>
              <a:t>tps.gov.au</a:t>
            </a:r>
            <a:endParaRPr lang="en-AU" sz="1700" b="1">
              <a:solidFill>
                <a:schemeClr val="tx2">
                  <a:lumMod val="25000"/>
                </a:schemeClr>
              </a:solidFill>
            </a:endParaRPr>
          </a:p>
        </p:txBody>
      </p:sp>
      <p:grpSp>
        <p:nvGrpSpPr>
          <p:cNvPr id="4" name="Group 3">
            <a:extLst>
              <a:ext uri="{FF2B5EF4-FFF2-40B4-BE49-F238E27FC236}">
                <a16:creationId xmlns:a16="http://schemas.microsoft.com/office/drawing/2014/main" id="{73B0C56A-8560-630B-254E-075C25B54E1A}"/>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7" name="Rectangle 6">
              <a:extLst>
                <a:ext uri="{FF2B5EF4-FFF2-40B4-BE49-F238E27FC236}">
                  <a16:creationId xmlns:a16="http://schemas.microsoft.com/office/drawing/2014/main" id="{0A942AE9-FE96-9DB9-B84D-F3EB8DE0769E}"/>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8" name="Oval 7">
              <a:extLst>
                <a:ext uri="{FF2B5EF4-FFF2-40B4-BE49-F238E27FC236}">
                  <a16:creationId xmlns:a16="http://schemas.microsoft.com/office/drawing/2014/main" id="{EF28C6B9-29ED-E20D-BE97-08486AAB0434}"/>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10">
              <a:extLst>
                <a:ext uri="{FF2B5EF4-FFF2-40B4-BE49-F238E27FC236}">
                  <a16:creationId xmlns:a16="http://schemas.microsoft.com/office/drawing/2014/main" id="{16D74B5D-43FE-C99E-D56A-E2C9AD80AB1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410384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49C1FB-61AF-8256-55AB-3E274C316002}"/>
              </a:ext>
              <a:ext uri="{C183D7F6-B498-43B3-948B-1728B52AA6E4}">
                <adec:decorative xmlns:adec="http://schemas.microsoft.com/office/drawing/2017/decorative" val="1"/>
              </a:ext>
            </a:extLst>
          </p:cNvPr>
          <p:cNvSpPr/>
          <p:nvPr/>
        </p:nvSpPr>
        <p:spPr>
          <a:xfrm>
            <a:off x="-1" y="0"/>
            <a:ext cx="9144001" cy="468000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3">
            <a:extLst>
              <a:ext uri="{FF2B5EF4-FFF2-40B4-BE49-F238E27FC236}">
                <a16:creationId xmlns:a16="http://schemas.microsoft.com/office/drawing/2014/main" id="{1EC01FFA-4406-546E-ECFD-130062DC0825}"/>
              </a:ext>
            </a:extLst>
          </p:cNvPr>
          <p:cNvSpPr txBox="1">
            <a:spLocks noGrp="1"/>
          </p:cNvSpPr>
          <p:nvPr>
            <p:ph type="title" idx="4294967295"/>
          </p:nvPr>
        </p:nvSpPr>
        <p:spPr>
          <a:xfrm>
            <a:off x="826488" y="2143244"/>
            <a:ext cx="7707912"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bg1"/>
                </a:solidFill>
                <a:effectLst/>
                <a:uLnTx/>
                <a:uFillTx/>
                <a:latin typeface="+mn-lt"/>
                <a:ea typeface="+mn-ea"/>
                <a:cs typeface="+mn-cs"/>
              </a:rPr>
              <a:t>International TPS Levy</a:t>
            </a:r>
            <a:endParaRPr kumimoji="0" lang="en-AU" sz="2200" b="1" i="0" u="none" strike="noStrike" kern="1200" cap="none" spc="0" normalizeH="0" baseline="0" noProof="0">
              <a:ln>
                <a:noFill/>
              </a:ln>
              <a:solidFill>
                <a:schemeClr val="bg1"/>
              </a:solidFill>
              <a:effectLst/>
              <a:uLnTx/>
              <a:uFillTx/>
              <a:latin typeface="+mn-lt"/>
              <a:ea typeface="+mn-ea"/>
              <a:cs typeface="+mn-cs"/>
            </a:endParaRPr>
          </a:p>
        </p:txBody>
      </p:sp>
      <p:sp>
        <p:nvSpPr>
          <p:cNvPr id="2" name="Title 3">
            <a:extLst>
              <a:ext uri="{FF2B5EF4-FFF2-40B4-BE49-F238E27FC236}">
                <a16:creationId xmlns:a16="http://schemas.microsoft.com/office/drawing/2014/main" id="{8B429EED-67C3-60C3-B32A-3BA8B90A8578}"/>
              </a:ext>
            </a:extLst>
          </p:cNvPr>
          <p:cNvSpPr txBox="1">
            <a:spLocks/>
          </p:cNvSpPr>
          <p:nvPr/>
        </p:nvSpPr>
        <p:spPr>
          <a:xfrm>
            <a:off x="826488" y="2574131"/>
            <a:ext cx="7707912" cy="33855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a:lnSpc>
                <a:spcPct val="100000"/>
              </a:lnSpc>
              <a:spcBef>
                <a:spcPts val="0"/>
              </a:spcBef>
              <a:spcAft>
                <a:spcPts val="200"/>
              </a:spcAft>
              <a:defRPr/>
            </a:pPr>
            <a:r>
              <a:rPr lang="en-AU" sz="2200" b="1">
                <a:solidFill>
                  <a:schemeClr val="bg1"/>
                </a:solidFill>
                <a:latin typeface="+mn-lt"/>
                <a:ea typeface="+mn-ea"/>
                <a:cs typeface="+mn-cs"/>
              </a:rPr>
              <a:t>Levy setting process, guiding principles and legislation</a:t>
            </a:r>
          </a:p>
        </p:txBody>
      </p:sp>
      <p:grpSp>
        <p:nvGrpSpPr>
          <p:cNvPr id="5" name="Group 4">
            <a:extLst>
              <a:ext uri="{FF2B5EF4-FFF2-40B4-BE49-F238E27FC236}">
                <a16:creationId xmlns:a16="http://schemas.microsoft.com/office/drawing/2014/main" id="{FDBEB5FE-3DD5-895B-DA0C-059D4DF9182A}"/>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CFF9C839-0A21-ABE3-F395-9EB76CC67E63}"/>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91FB0498-8516-197F-9D58-485F0ADE9769}"/>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3D3D1FC0-96F7-E0DB-E0E5-40BC61AA5E9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39772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ECAD3C-81DB-2031-0D7F-6868725900E4}"/>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International TPS Levy</a:t>
            </a:r>
            <a:endParaRPr kumimoji="0" lang="en-AU" sz="16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5" name="TextBox 4">
            <a:extLst>
              <a:ext uri="{FF2B5EF4-FFF2-40B4-BE49-F238E27FC236}">
                <a16:creationId xmlns:a16="http://schemas.microsoft.com/office/drawing/2014/main" id="{322B9866-9C2A-DE85-E805-465C8932F887}"/>
              </a:ext>
            </a:extLst>
          </p:cNvPr>
          <p:cNvSpPr txBox="1"/>
          <p:nvPr/>
        </p:nvSpPr>
        <p:spPr>
          <a:xfrm>
            <a:off x="540000" y="1116000"/>
            <a:ext cx="8064896" cy="3549690"/>
          </a:xfrm>
          <a:prstGeom prst="rect">
            <a:avLst/>
          </a:prstGeom>
          <a:noFill/>
        </p:spPr>
        <p:txBody>
          <a:bodyPr wrap="square" lIns="0" tIns="0" rIns="0" bIns="0" rtlCol="0" anchor="t">
            <a:spAutoFit/>
          </a:bodyPr>
          <a:lstStyle/>
          <a:p>
            <a:pPr>
              <a:spcAft>
                <a:spcPts val="2600"/>
              </a:spcAft>
            </a:pPr>
            <a:r>
              <a:rPr lang="en-AU">
                <a:cs typeface="Calibri"/>
              </a:rPr>
              <a:t>An </a:t>
            </a:r>
            <a:r>
              <a:rPr lang="en-AU" b="1">
                <a:cs typeface="Calibri"/>
              </a:rPr>
              <a:t>annual tuition protection levy</a:t>
            </a:r>
            <a:r>
              <a:rPr lang="en-AU">
                <a:cs typeface="Calibri"/>
              </a:rPr>
              <a:t> collected from </a:t>
            </a:r>
            <a:r>
              <a:rPr lang="en-AU" b="1">
                <a:cs typeface="Calibri"/>
              </a:rPr>
              <a:t>international</a:t>
            </a:r>
            <a:r>
              <a:rPr lang="en-AU">
                <a:cs typeface="Calibri"/>
              </a:rPr>
              <a:t> education providers</a:t>
            </a:r>
          </a:p>
          <a:p>
            <a:pPr algn="l">
              <a:spcAft>
                <a:spcPts val="2600"/>
              </a:spcAft>
            </a:pPr>
            <a:r>
              <a:rPr lang="en-AU">
                <a:cs typeface="Calibri"/>
              </a:rPr>
              <a:t>Paid into the </a:t>
            </a:r>
            <a:r>
              <a:rPr lang="en-AU" b="1">
                <a:cs typeface="Calibri"/>
              </a:rPr>
              <a:t>Overseas Students Tuition Fund (OSTF)</a:t>
            </a:r>
            <a:r>
              <a:rPr lang="en-AU">
                <a:cs typeface="Calibri"/>
              </a:rPr>
              <a:t> – a quarantined account managed by the TPS Director</a:t>
            </a:r>
          </a:p>
          <a:p>
            <a:pPr>
              <a:spcAft>
                <a:spcPts val="2600"/>
              </a:spcAft>
            </a:pPr>
            <a:r>
              <a:rPr lang="en-AU" b="1">
                <a:cs typeface="Calibri"/>
              </a:rPr>
              <a:t>Funds the student placement and refund activities </a:t>
            </a:r>
            <a:r>
              <a:rPr lang="en-AU">
                <a:cs typeface="Calibri"/>
              </a:rPr>
              <a:t>of the TPS following an international education provider closure and </a:t>
            </a:r>
            <a:r>
              <a:rPr lang="en-AU" b="1">
                <a:cs typeface="Calibri"/>
              </a:rPr>
              <a:t>TPS operational costs</a:t>
            </a:r>
          </a:p>
          <a:p>
            <a:pPr>
              <a:spcAft>
                <a:spcPts val="2600"/>
              </a:spcAft>
            </a:pPr>
            <a:r>
              <a:rPr lang="en-AU">
                <a:cs typeface="Calibri"/>
              </a:rPr>
              <a:t>Levy calculation based on an education provider’s size and risk of closure</a:t>
            </a:r>
          </a:p>
          <a:p>
            <a:pPr>
              <a:spcAft>
                <a:spcPts val="2600"/>
              </a:spcAft>
            </a:pPr>
            <a:r>
              <a:rPr lang="en-AU" b="1">
                <a:cs typeface="Calibri"/>
              </a:rPr>
              <a:t>Legislative Authority</a:t>
            </a:r>
            <a:r>
              <a:rPr lang="en-AU">
                <a:cs typeface="Calibri"/>
              </a:rPr>
              <a:t>: </a:t>
            </a:r>
            <a:r>
              <a:rPr lang="en-US" altLang="zh-CN"/>
              <a:t>Education Services for Overseas Students (TPS Levies) Act 2012</a:t>
            </a:r>
            <a:br>
              <a:rPr lang="en-US" altLang="zh-CN" i="1"/>
            </a:br>
            <a:r>
              <a:rPr lang="en-AU">
                <a:hlinkClick r:id="rId3"/>
              </a:rPr>
              <a:t>www.legislation.gov.au/C2012A00011/latest/text</a:t>
            </a:r>
            <a:endParaRPr lang="en-AU">
              <a:cs typeface="Calibri"/>
            </a:endParaRPr>
          </a:p>
        </p:txBody>
      </p:sp>
      <p:grpSp>
        <p:nvGrpSpPr>
          <p:cNvPr id="2" name="Group 1">
            <a:extLst>
              <a:ext uri="{FF2B5EF4-FFF2-40B4-BE49-F238E27FC236}">
                <a16:creationId xmlns:a16="http://schemas.microsoft.com/office/drawing/2014/main" id="{7611CEAC-6920-263C-1458-2C44571349FD}"/>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8" name="Rectangle 7">
              <a:extLst>
                <a:ext uri="{FF2B5EF4-FFF2-40B4-BE49-F238E27FC236}">
                  <a16:creationId xmlns:a16="http://schemas.microsoft.com/office/drawing/2014/main" id="{CB3B53C3-917A-FCAA-94FD-D2C17FC3BD21}"/>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6B080E9E-EA8C-2131-FB75-F04F1FA4B5D8}"/>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Graphic 10">
              <a:extLst>
                <a:ext uri="{FF2B5EF4-FFF2-40B4-BE49-F238E27FC236}">
                  <a16:creationId xmlns:a16="http://schemas.microsoft.com/office/drawing/2014/main" id="{6B9DED79-9AF8-9DE4-2A4D-033017BC19F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2602300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D3E2-D8C9-E550-6C8D-D20D7D491CB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E49185-FB07-F7A4-2FAF-5B97DCDBF1FC}"/>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800" b="1">
                <a:latin typeface="+mn-lt"/>
                <a:ea typeface="+mn-ea"/>
                <a:cs typeface="+mn-cs"/>
              </a:rPr>
              <a:t>International TPS </a:t>
            </a:r>
            <a:r>
              <a:rPr kumimoji="0" lang="en-AU" sz="2800" b="1" i="0" u="none" strike="noStrike" kern="1200" cap="none" spc="0" normalizeH="0" baseline="0" noProof="0">
                <a:ln>
                  <a:noFill/>
                </a:ln>
                <a:solidFill>
                  <a:schemeClr val="tx1"/>
                </a:solidFill>
                <a:effectLst/>
                <a:uLnTx/>
                <a:uFillTx/>
                <a:latin typeface="+mn-lt"/>
                <a:ea typeface="+mn-ea"/>
                <a:cs typeface="+mn-cs"/>
              </a:rPr>
              <a:t>Levy </a:t>
            </a:r>
            <a:r>
              <a:rPr lang="en-AU" sz="2800" b="1">
                <a:latin typeface="+mn-lt"/>
                <a:ea typeface="+mn-ea"/>
                <a:cs typeface="+mn-cs"/>
              </a:rPr>
              <a:t>Setting</a:t>
            </a:r>
            <a:r>
              <a:rPr kumimoji="0" lang="en-AU" sz="2800" b="1" i="0" u="none" strike="noStrike" kern="1200" cap="none" spc="0" normalizeH="0" baseline="0" noProof="0">
                <a:ln>
                  <a:noFill/>
                </a:ln>
                <a:solidFill>
                  <a:schemeClr val="tx1"/>
                </a:solidFill>
                <a:effectLst/>
                <a:uLnTx/>
                <a:uFillTx/>
                <a:latin typeface="+mn-lt"/>
                <a:ea typeface="+mn-ea"/>
                <a:cs typeface="+mn-cs"/>
              </a:rPr>
              <a:t> Process</a:t>
            </a:r>
            <a:endParaRPr kumimoji="0" lang="en-AU" sz="16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graphicFrame>
        <p:nvGraphicFramePr>
          <p:cNvPr id="2" name="Table 1">
            <a:extLst>
              <a:ext uri="{FF2B5EF4-FFF2-40B4-BE49-F238E27FC236}">
                <a16:creationId xmlns:a16="http://schemas.microsoft.com/office/drawing/2014/main" id="{31B98F94-73EF-A361-A622-7D26E84C16CD}"/>
              </a:ext>
            </a:extLst>
          </p:cNvPr>
          <p:cNvGraphicFramePr>
            <a:graphicFrameLocks noGrp="1"/>
          </p:cNvGraphicFramePr>
          <p:nvPr>
            <p:extLst>
              <p:ext uri="{D42A27DB-BD31-4B8C-83A1-F6EECF244321}">
                <p14:modId xmlns:p14="http://schemas.microsoft.com/office/powerpoint/2010/main" val="1246268656"/>
              </p:ext>
            </p:extLst>
          </p:nvPr>
        </p:nvGraphicFramePr>
        <p:xfrm>
          <a:off x="539551" y="1116000"/>
          <a:ext cx="8064000" cy="720000"/>
        </p:xfrm>
        <a:graphic>
          <a:graphicData uri="http://schemas.openxmlformats.org/drawingml/2006/table">
            <a:tbl>
              <a:tblPr firstRow="1" bandRow="1">
                <a:tableStyleId>{5C22544A-7EE6-4342-B048-85BDC9FD1C3A}</a:tableStyleId>
              </a:tblPr>
              <a:tblGrid>
                <a:gridCol w="1814400">
                  <a:extLst>
                    <a:ext uri="{9D8B030D-6E8A-4147-A177-3AD203B41FA5}">
                      <a16:colId xmlns:a16="http://schemas.microsoft.com/office/drawing/2014/main" val="2392229984"/>
                    </a:ext>
                  </a:extLst>
                </a:gridCol>
                <a:gridCol w="6249600">
                  <a:extLst>
                    <a:ext uri="{9D8B030D-6E8A-4147-A177-3AD203B41FA5}">
                      <a16:colId xmlns:a16="http://schemas.microsoft.com/office/drawing/2014/main" val="712106699"/>
                    </a:ext>
                  </a:extLst>
                </a:gridCol>
              </a:tblGrid>
              <a:tr h="720000">
                <a:tc>
                  <a:txBody>
                    <a:bodyPr/>
                    <a:lstStyle/>
                    <a:p>
                      <a:r>
                        <a:rPr lang="en-AU" sz="1800"/>
                        <a:t>26 Aug 2026</a:t>
                      </a:r>
                    </a:p>
                  </a:txBody>
                  <a:tcPr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2">
                        <a:lumMod val="7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1800" b="1" dirty="0">
                          <a:solidFill>
                            <a:schemeClr val="tx1"/>
                          </a:solidFill>
                          <a:cs typeface="Calibri"/>
                        </a:rPr>
                        <a:t>TPS Advisory Board provided </a:t>
                      </a:r>
                      <a:r>
                        <a:rPr lang="en-AU" sz="1800" b="1" u="sng" dirty="0">
                          <a:solidFill>
                            <a:schemeClr val="tx1"/>
                          </a:solidFill>
                          <a:cs typeface="Calibri"/>
                        </a:rPr>
                        <a:t>draft</a:t>
                      </a:r>
                      <a:r>
                        <a:rPr lang="en-AU" sz="1800" b="1" dirty="0">
                          <a:solidFill>
                            <a:schemeClr val="tx1"/>
                          </a:solidFill>
                          <a:cs typeface="Calibri"/>
                        </a:rPr>
                        <a:t> advice to the TPS Director </a:t>
                      </a:r>
                      <a:r>
                        <a:rPr lang="en-AU" sz="1800" b="0" dirty="0">
                          <a:solidFill>
                            <a:schemeClr val="tx1"/>
                          </a:solidFill>
                          <a:cs typeface="Calibri"/>
                        </a:rPr>
                        <a:t>on the 2027 International Levy settings</a:t>
                      </a:r>
                    </a:p>
                  </a:txBody>
                  <a:tcPr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aphicFrame>
        <p:nvGraphicFramePr>
          <p:cNvPr id="5" name="Table 4">
            <a:extLst>
              <a:ext uri="{FF2B5EF4-FFF2-40B4-BE49-F238E27FC236}">
                <a16:creationId xmlns:a16="http://schemas.microsoft.com/office/drawing/2014/main" id="{97F75794-BCA1-0331-1931-BA0726AC0790}"/>
              </a:ext>
            </a:extLst>
          </p:cNvPr>
          <p:cNvGraphicFramePr>
            <a:graphicFrameLocks noGrp="1"/>
          </p:cNvGraphicFramePr>
          <p:nvPr>
            <p:extLst>
              <p:ext uri="{D42A27DB-BD31-4B8C-83A1-F6EECF244321}">
                <p14:modId xmlns:p14="http://schemas.microsoft.com/office/powerpoint/2010/main" val="3285375819"/>
              </p:ext>
            </p:extLst>
          </p:nvPr>
        </p:nvGraphicFramePr>
        <p:xfrm>
          <a:off x="539551" y="2017113"/>
          <a:ext cx="8064000" cy="720000"/>
        </p:xfrm>
        <a:graphic>
          <a:graphicData uri="http://schemas.openxmlformats.org/drawingml/2006/table">
            <a:tbl>
              <a:tblPr firstRow="1" bandRow="1">
                <a:tableStyleId>{5C22544A-7EE6-4342-B048-85BDC9FD1C3A}</a:tableStyleId>
              </a:tblPr>
              <a:tblGrid>
                <a:gridCol w="1814400">
                  <a:extLst>
                    <a:ext uri="{9D8B030D-6E8A-4147-A177-3AD203B41FA5}">
                      <a16:colId xmlns:a16="http://schemas.microsoft.com/office/drawing/2014/main" val="2392229984"/>
                    </a:ext>
                  </a:extLst>
                </a:gridCol>
                <a:gridCol w="6249600">
                  <a:extLst>
                    <a:ext uri="{9D8B030D-6E8A-4147-A177-3AD203B41FA5}">
                      <a16:colId xmlns:a16="http://schemas.microsoft.com/office/drawing/2014/main" val="712106699"/>
                    </a:ext>
                  </a:extLst>
                </a:gridCol>
              </a:tblGrid>
              <a:tr h="720000">
                <a:tc>
                  <a:txBody>
                    <a:bodyPr/>
                    <a:lstStyle/>
                    <a:p>
                      <a:r>
                        <a:rPr lang="en-AU" sz="1800"/>
                        <a:t>Sept-Oct 2026</a:t>
                      </a:r>
                    </a:p>
                  </a:txBody>
                  <a:tcPr anchor="ctr">
                    <a:lnL w="12700" cmpd="sng">
                      <a:noFill/>
                    </a:lnL>
                    <a:lnR w="12700" cmpd="sng">
                      <a:noFill/>
                    </a:lnR>
                    <a:lnT w="28575" cap="flat" cmpd="sng" algn="ctr">
                      <a:solidFill>
                        <a:schemeClr val="accent3">
                          <a:lumMod val="50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lumMod val="50000"/>
                      </a:schemeClr>
                    </a:solidFill>
                  </a:tcPr>
                </a:tc>
                <a:tc>
                  <a:txBody>
                    <a:bodyPr/>
                    <a:lstStyle/>
                    <a:p>
                      <a:pPr>
                        <a:spcAft>
                          <a:spcPts val="2400"/>
                        </a:spcAft>
                      </a:pPr>
                      <a:r>
                        <a:rPr lang="en-AU" sz="1800" b="1" dirty="0">
                          <a:solidFill>
                            <a:schemeClr val="tx1"/>
                          </a:solidFill>
                          <a:cs typeface="Calibri"/>
                          <a:sym typeface="Wingdings" panose="05000000000000000000" pitchFamily="2" charset="2"/>
                        </a:rPr>
                        <a:t>TPS consults with the sector </a:t>
                      </a:r>
                      <a:r>
                        <a:rPr lang="en-AU" sz="1800" b="0" dirty="0">
                          <a:solidFill>
                            <a:schemeClr val="tx1"/>
                          </a:solidFill>
                          <a:cs typeface="Calibri"/>
                          <a:sym typeface="Wingdings" panose="05000000000000000000" pitchFamily="2" charset="2"/>
                        </a:rPr>
                        <a:t>on the draft settings</a:t>
                      </a:r>
                      <a:endParaRPr lang="en-AU" sz="1800" b="0" dirty="0">
                        <a:solidFill>
                          <a:schemeClr val="tx1"/>
                        </a:solidFill>
                        <a:cs typeface="Calibri"/>
                      </a:endParaRPr>
                    </a:p>
                  </a:txBody>
                  <a:tcPr anchor="ctr">
                    <a:lnL w="12700" cmpd="sng">
                      <a:noFill/>
                    </a:lnL>
                    <a:lnR w="12700" cmpd="sng">
                      <a:noFill/>
                    </a:lnR>
                    <a:lnT w="28575" cap="flat" cmpd="sng" algn="ctr">
                      <a:solidFill>
                        <a:schemeClr val="accent3">
                          <a:lumMod val="50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aphicFrame>
        <p:nvGraphicFramePr>
          <p:cNvPr id="8" name="Table 7">
            <a:extLst>
              <a:ext uri="{FF2B5EF4-FFF2-40B4-BE49-F238E27FC236}">
                <a16:creationId xmlns:a16="http://schemas.microsoft.com/office/drawing/2014/main" id="{EACC9A4B-5AD2-7FD7-EFFE-2BE6CE70A9EF}"/>
              </a:ext>
            </a:extLst>
          </p:cNvPr>
          <p:cNvGraphicFramePr>
            <a:graphicFrameLocks noGrp="1"/>
          </p:cNvGraphicFramePr>
          <p:nvPr>
            <p:extLst>
              <p:ext uri="{D42A27DB-BD31-4B8C-83A1-F6EECF244321}">
                <p14:modId xmlns:p14="http://schemas.microsoft.com/office/powerpoint/2010/main" val="4080211123"/>
              </p:ext>
            </p:extLst>
          </p:nvPr>
        </p:nvGraphicFramePr>
        <p:xfrm>
          <a:off x="540000" y="2916000"/>
          <a:ext cx="8064000" cy="720000"/>
        </p:xfrm>
        <a:graphic>
          <a:graphicData uri="http://schemas.openxmlformats.org/drawingml/2006/table">
            <a:tbl>
              <a:tblPr firstRow="1" bandRow="1">
                <a:tableStyleId>{5C22544A-7EE6-4342-B048-85BDC9FD1C3A}</a:tableStyleId>
              </a:tblPr>
              <a:tblGrid>
                <a:gridCol w="1814400">
                  <a:extLst>
                    <a:ext uri="{9D8B030D-6E8A-4147-A177-3AD203B41FA5}">
                      <a16:colId xmlns:a16="http://schemas.microsoft.com/office/drawing/2014/main" val="2392229984"/>
                    </a:ext>
                  </a:extLst>
                </a:gridCol>
                <a:gridCol w="6249600">
                  <a:extLst>
                    <a:ext uri="{9D8B030D-6E8A-4147-A177-3AD203B41FA5}">
                      <a16:colId xmlns:a16="http://schemas.microsoft.com/office/drawing/2014/main" val="712106699"/>
                    </a:ext>
                  </a:extLst>
                </a:gridCol>
              </a:tblGrid>
              <a:tr h="720000">
                <a:tc>
                  <a:txBody>
                    <a:bodyPr/>
                    <a:lstStyle/>
                    <a:p>
                      <a:r>
                        <a:rPr lang="en-AU" sz="1800"/>
                        <a:t>18 Nov 2026</a:t>
                      </a:r>
                    </a:p>
                  </a:txBody>
                  <a:tcPr anchor="ctr">
                    <a:lnL w="12700" cmpd="sng">
                      <a:noFill/>
                    </a:lnL>
                    <a:lnR w="12700" cmpd="sng">
                      <a:noFill/>
                    </a:lnR>
                    <a:lnT w="28575" cap="flat" cmpd="sng" algn="ctr">
                      <a:solidFill>
                        <a:schemeClr val="accent1">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lumMod val="75000"/>
                      </a:schemeClr>
                    </a:solidFill>
                  </a:tcPr>
                </a:tc>
                <a:tc>
                  <a:txBody>
                    <a:bodyPr/>
                    <a:lstStyle/>
                    <a:p>
                      <a:pPr>
                        <a:spcAft>
                          <a:spcPts val="2400"/>
                        </a:spcAft>
                      </a:pPr>
                      <a:r>
                        <a:rPr lang="en-AU" sz="1800" b="1" dirty="0">
                          <a:solidFill>
                            <a:schemeClr val="tx1"/>
                          </a:solidFill>
                          <a:cs typeface="Calibri"/>
                        </a:rPr>
                        <a:t>TPS Advisory Board considers the sector’s feedback </a:t>
                      </a:r>
                      <a:r>
                        <a:rPr lang="en-AU" sz="1800" b="0" dirty="0">
                          <a:solidFill>
                            <a:schemeClr val="tx1"/>
                          </a:solidFill>
                          <a:cs typeface="Calibri"/>
                        </a:rPr>
                        <a:t>on the draft settings then </a:t>
                      </a:r>
                      <a:r>
                        <a:rPr lang="en-AU" sz="1800" b="1" dirty="0">
                          <a:solidFill>
                            <a:schemeClr val="tx1"/>
                          </a:solidFill>
                          <a:cs typeface="Calibri"/>
                        </a:rPr>
                        <a:t>provides </a:t>
                      </a:r>
                      <a:r>
                        <a:rPr lang="en-AU" sz="1800" b="1" u="sng" dirty="0">
                          <a:solidFill>
                            <a:schemeClr val="tx1"/>
                          </a:solidFill>
                          <a:cs typeface="Calibri"/>
                        </a:rPr>
                        <a:t>final</a:t>
                      </a:r>
                      <a:r>
                        <a:rPr lang="en-AU" sz="1800" b="1" dirty="0">
                          <a:solidFill>
                            <a:schemeClr val="tx1"/>
                          </a:solidFill>
                          <a:cs typeface="Calibri"/>
                        </a:rPr>
                        <a:t> advice to the TPS Director</a:t>
                      </a:r>
                    </a:p>
                  </a:txBody>
                  <a:tcPr anchor="ctr">
                    <a:lnL w="12700" cmpd="sng">
                      <a:noFill/>
                    </a:lnL>
                    <a:lnR w="12700" cmpd="sng">
                      <a:noFill/>
                    </a:lnR>
                    <a:lnT w="28575" cap="flat" cmpd="sng" algn="ctr">
                      <a:solidFill>
                        <a:schemeClr val="accent1">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aphicFrame>
        <p:nvGraphicFramePr>
          <p:cNvPr id="16" name="Table 15">
            <a:extLst>
              <a:ext uri="{FF2B5EF4-FFF2-40B4-BE49-F238E27FC236}">
                <a16:creationId xmlns:a16="http://schemas.microsoft.com/office/drawing/2014/main" id="{4AF7BA12-6177-17A5-69C1-B065E6584F0A}"/>
              </a:ext>
            </a:extLst>
          </p:cNvPr>
          <p:cNvGraphicFramePr>
            <a:graphicFrameLocks noGrp="1"/>
          </p:cNvGraphicFramePr>
          <p:nvPr>
            <p:extLst>
              <p:ext uri="{D42A27DB-BD31-4B8C-83A1-F6EECF244321}">
                <p14:modId xmlns:p14="http://schemas.microsoft.com/office/powerpoint/2010/main" val="2928217535"/>
              </p:ext>
            </p:extLst>
          </p:nvPr>
        </p:nvGraphicFramePr>
        <p:xfrm>
          <a:off x="540000" y="3816000"/>
          <a:ext cx="8064000" cy="720000"/>
        </p:xfrm>
        <a:graphic>
          <a:graphicData uri="http://schemas.openxmlformats.org/drawingml/2006/table">
            <a:tbl>
              <a:tblPr firstRow="1" bandRow="1">
                <a:tableStyleId>{5C22544A-7EE6-4342-B048-85BDC9FD1C3A}</a:tableStyleId>
              </a:tblPr>
              <a:tblGrid>
                <a:gridCol w="1814400">
                  <a:extLst>
                    <a:ext uri="{9D8B030D-6E8A-4147-A177-3AD203B41FA5}">
                      <a16:colId xmlns:a16="http://schemas.microsoft.com/office/drawing/2014/main" val="2392229984"/>
                    </a:ext>
                  </a:extLst>
                </a:gridCol>
                <a:gridCol w="6249600">
                  <a:extLst>
                    <a:ext uri="{9D8B030D-6E8A-4147-A177-3AD203B41FA5}">
                      <a16:colId xmlns:a16="http://schemas.microsoft.com/office/drawing/2014/main" val="712106699"/>
                    </a:ext>
                  </a:extLst>
                </a:gridCol>
              </a:tblGrid>
              <a:tr h="720000">
                <a:tc>
                  <a:txBody>
                    <a:bodyPr/>
                    <a:lstStyle/>
                    <a:p>
                      <a:r>
                        <a:rPr lang="en-AU" sz="1800"/>
                        <a:t>By 1 Jan 2027</a:t>
                      </a:r>
                    </a:p>
                  </a:txBody>
                  <a:tcPr anchor="ctr">
                    <a:lnL w="12700" cmpd="sng">
                      <a:noFill/>
                    </a:lnL>
                    <a:lnR w="12700" cmpd="sng">
                      <a:noFill/>
                    </a:lnR>
                    <a:lnT w="28575" cap="flat" cmpd="sng" algn="ctr">
                      <a:solidFill>
                        <a:schemeClr val="bg2">
                          <a:lumMod val="2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2">
                        <a:lumMod val="25000"/>
                      </a:schemeClr>
                    </a:solidFill>
                  </a:tcPr>
                </a:tc>
                <a:tc>
                  <a:txBody>
                    <a:bodyPr/>
                    <a:lstStyle/>
                    <a:p>
                      <a:pPr>
                        <a:spcAft>
                          <a:spcPts val="2400"/>
                        </a:spcAft>
                      </a:pPr>
                      <a:r>
                        <a:rPr lang="en-AU" sz="1800" b="1" dirty="0">
                          <a:solidFill>
                            <a:schemeClr val="tx1"/>
                          </a:solidFill>
                          <a:cs typeface="Calibri"/>
                        </a:rPr>
                        <a:t>2027 levy settings finalised </a:t>
                      </a:r>
                      <a:r>
                        <a:rPr lang="en-AU" sz="1800" b="0" dirty="0">
                          <a:solidFill>
                            <a:schemeClr val="tx1"/>
                          </a:solidFill>
                          <a:cs typeface="Calibri"/>
                        </a:rPr>
                        <a:t>in legislative instruments</a:t>
                      </a:r>
                    </a:p>
                  </a:txBody>
                  <a:tcPr anchor="ctr">
                    <a:lnL w="12700" cmpd="sng">
                      <a:noFill/>
                    </a:lnL>
                    <a:lnR w="12700" cmpd="sng">
                      <a:noFill/>
                    </a:lnR>
                    <a:lnT w="28575" cap="flat" cmpd="sng" algn="ctr">
                      <a:solidFill>
                        <a:schemeClr val="bg2">
                          <a:lumMod val="2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pSp>
        <p:nvGrpSpPr>
          <p:cNvPr id="9" name="Group 8">
            <a:extLst>
              <a:ext uri="{FF2B5EF4-FFF2-40B4-BE49-F238E27FC236}">
                <a16:creationId xmlns:a16="http://schemas.microsoft.com/office/drawing/2014/main" id="{000F2502-8C3C-0DFB-2D54-F90F83204F22}"/>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0" name="Rectangle 9">
              <a:extLst>
                <a:ext uri="{FF2B5EF4-FFF2-40B4-BE49-F238E27FC236}">
                  <a16:creationId xmlns:a16="http://schemas.microsoft.com/office/drawing/2014/main" id="{E3DE54F7-94F4-0093-40E9-5C88E19B10EA}"/>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1" name="Oval 10">
              <a:extLst>
                <a:ext uri="{FF2B5EF4-FFF2-40B4-BE49-F238E27FC236}">
                  <a16:creationId xmlns:a16="http://schemas.microsoft.com/office/drawing/2014/main" id="{59377A91-4FD4-EADA-18F3-17BF1E9691AA}"/>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Graphic 10">
              <a:extLst>
                <a:ext uri="{FF2B5EF4-FFF2-40B4-BE49-F238E27FC236}">
                  <a16:creationId xmlns:a16="http://schemas.microsoft.com/office/drawing/2014/main" id="{5470225E-D5D0-A5B5-2E99-F5C62B92AC9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63602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ECAD3C-81DB-2031-0D7F-6868725900E4}"/>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TPS Advisory Board’s Advice on Levy Settings</a:t>
            </a:r>
            <a:endParaRPr kumimoji="0" lang="en-AU" sz="16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5" name="TextBox 4">
            <a:extLst>
              <a:ext uri="{FF2B5EF4-FFF2-40B4-BE49-F238E27FC236}">
                <a16:creationId xmlns:a16="http://schemas.microsoft.com/office/drawing/2014/main" id="{322B9866-9C2A-DE85-E805-465C8932F887}"/>
              </a:ext>
            </a:extLst>
          </p:cNvPr>
          <p:cNvSpPr txBox="1"/>
          <p:nvPr/>
        </p:nvSpPr>
        <p:spPr>
          <a:xfrm>
            <a:off x="539552" y="1116000"/>
            <a:ext cx="3960000" cy="2831544"/>
          </a:xfrm>
          <a:prstGeom prst="rect">
            <a:avLst/>
          </a:prstGeom>
          <a:noFill/>
        </p:spPr>
        <p:txBody>
          <a:bodyPr wrap="square" lIns="0" tIns="0" rIns="0" bIns="0" numCol="1" rtlCol="0" anchor="t">
            <a:spAutoFit/>
          </a:bodyPr>
          <a:lstStyle/>
          <a:p>
            <a:pPr algn="l">
              <a:spcAft>
                <a:spcPts val="1200"/>
              </a:spcAft>
              <a:tabLst>
                <a:tab pos="3679825" algn="l"/>
              </a:tabLst>
            </a:pPr>
            <a:r>
              <a:rPr lang="en-AU" b="1">
                <a:cs typeface="Calibri"/>
              </a:rPr>
              <a:t>Factors considered by the Board</a:t>
            </a:r>
          </a:p>
          <a:p>
            <a:pPr marL="285750" indent="-285750" algn="l">
              <a:spcAft>
                <a:spcPts val="1200"/>
              </a:spcAft>
              <a:buFont typeface="Arial" panose="020B0604020202020204" pitchFamily="34" charset="0"/>
              <a:buChar char="•"/>
              <a:tabLst>
                <a:tab pos="625475" algn="l"/>
              </a:tabLst>
            </a:pPr>
            <a:r>
              <a:rPr lang="en-AU">
                <a:cs typeface="Calibri"/>
              </a:rPr>
              <a:t>Overall risk environment</a:t>
            </a:r>
          </a:p>
          <a:p>
            <a:pPr marL="285750" indent="-285750" algn="l">
              <a:spcAft>
                <a:spcPts val="1200"/>
              </a:spcAft>
              <a:buFont typeface="Arial" panose="020B0604020202020204" pitchFamily="34" charset="0"/>
              <a:buChar char="•"/>
              <a:tabLst>
                <a:tab pos="625475" algn="l"/>
              </a:tabLst>
            </a:pPr>
            <a:r>
              <a:rPr lang="en-AU">
                <a:cs typeface="Calibri"/>
              </a:rPr>
              <a:t>Advice from the Australian Government Actuary (AGA)</a:t>
            </a:r>
          </a:p>
          <a:p>
            <a:pPr marL="285750" indent="-285750" algn="l">
              <a:spcAft>
                <a:spcPts val="1200"/>
              </a:spcAft>
              <a:buFont typeface="Arial" panose="020B0604020202020204" pitchFamily="34" charset="0"/>
              <a:buChar char="•"/>
              <a:tabLst>
                <a:tab pos="625475" algn="l"/>
              </a:tabLst>
            </a:pPr>
            <a:r>
              <a:rPr lang="en-AU">
                <a:cs typeface="Calibri"/>
              </a:rPr>
              <a:t>Feedback from regulators, peak bodies and providers</a:t>
            </a:r>
          </a:p>
          <a:p>
            <a:pPr marL="285750" indent="-285750" algn="l">
              <a:spcAft>
                <a:spcPts val="1200"/>
              </a:spcAft>
              <a:buFont typeface="Arial" panose="020B0604020202020204" pitchFamily="34" charset="0"/>
              <a:buChar char="•"/>
              <a:tabLst>
                <a:tab pos="625475" algn="l"/>
              </a:tabLst>
            </a:pPr>
            <a:r>
              <a:rPr lang="en-AU">
                <a:cs typeface="Calibri"/>
              </a:rPr>
              <a:t>Current Fund balance and the funds required for long-term sustainability</a:t>
            </a:r>
          </a:p>
        </p:txBody>
      </p:sp>
      <p:sp>
        <p:nvSpPr>
          <p:cNvPr id="4" name="TextBox 3">
            <a:extLst>
              <a:ext uri="{FF2B5EF4-FFF2-40B4-BE49-F238E27FC236}">
                <a16:creationId xmlns:a16="http://schemas.microsoft.com/office/drawing/2014/main" id="{E3E01EE2-3375-5D95-50FD-99A06260AA96}"/>
              </a:ext>
            </a:extLst>
          </p:cNvPr>
          <p:cNvSpPr txBox="1"/>
          <p:nvPr/>
        </p:nvSpPr>
        <p:spPr>
          <a:xfrm>
            <a:off x="4644000" y="1116000"/>
            <a:ext cx="3960000" cy="3539430"/>
          </a:xfrm>
          <a:prstGeom prst="rect">
            <a:avLst/>
          </a:prstGeom>
          <a:noFill/>
        </p:spPr>
        <p:txBody>
          <a:bodyPr wrap="square" lIns="0" tIns="0" rIns="0" bIns="0" numCol="1" rtlCol="0" anchor="t">
            <a:spAutoFit/>
          </a:bodyPr>
          <a:lstStyle/>
          <a:p>
            <a:pPr algn="l">
              <a:spcAft>
                <a:spcPts val="1200"/>
              </a:spcAft>
              <a:tabLst>
                <a:tab pos="0" algn="l"/>
              </a:tabLst>
            </a:pPr>
            <a:r>
              <a:rPr lang="en-AU" b="1">
                <a:cs typeface="Calibri"/>
              </a:rPr>
              <a:t>Principles that guide the Board’s advice</a:t>
            </a:r>
          </a:p>
          <a:p>
            <a:pPr marL="285750" indent="-285750" algn="l">
              <a:spcAft>
                <a:spcPts val="1200"/>
              </a:spcAft>
              <a:buFont typeface="Arial" panose="020B0604020202020204" pitchFamily="34" charset="0"/>
              <a:buChar char="•"/>
              <a:tabLst>
                <a:tab pos="0" algn="l"/>
              </a:tabLst>
            </a:pPr>
            <a:r>
              <a:rPr lang="en-AU">
                <a:cs typeface="Calibri"/>
              </a:rPr>
              <a:t>Reflect the current risk environment</a:t>
            </a:r>
          </a:p>
          <a:p>
            <a:pPr marL="285750" indent="-285750" algn="l">
              <a:spcAft>
                <a:spcPts val="1200"/>
              </a:spcAft>
              <a:buFont typeface="Arial" panose="020B0604020202020204" pitchFamily="34" charset="0"/>
              <a:buChar char="•"/>
              <a:tabLst>
                <a:tab pos="0" algn="l"/>
              </a:tabLst>
            </a:pPr>
            <a:r>
              <a:rPr lang="en-AU">
                <a:cs typeface="Calibri"/>
              </a:rPr>
              <a:t>Make changes gradually to support business planning</a:t>
            </a:r>
          </a:p>
          <a:p>
            <a:pPr marL="285750" indent="-285750" algn="l">
              <a:spcAft>
                <a:spcPts val="1200"/>
              </a:spcAft>
              <a:buFont typeface="Arial" panose="020B0604020202020204" pitchFamily="34" charset="0"/>
              <a:buChar char="•"/>
              <a:tabLst>
                <a:tab pos="0" algn="l"/>
              </a:tabLst>
            </a:pPr>
            <a:r>
              <a:rPr lang="en-AU">
                <a:cs typeface="Calibri"/>
              </a:rPr>
              <a:t>Keep levy model simple and transparent</a:t>
            </a:r>
          </a:p>
          <a:p>
            <a:pPr marL="285750" indent="-285750" algn="l">
              <a:spcAft>
                <a:spcPts val="1200"/>
              </a:spcAft>
              <a:buFont typeface="Arial" panose="020B0604020202020204" pitchFamily="34" charset="0"/>
              <a:buChar char="•"/>
              <a:tabLst>
                <a:tab pos="0" algn="l"/>
              </a:tabLst>
            </a:pPr>
            <a:r>
              <a:rPr lang="en-AU">
                <a:cs typeface="Calibri"/>
              </a:rPr>
              <a:t>Reflect risk to the fund and encourage positive provider behaviour</a:t>
            </a:r>
          </a:p>
          <a:p>
            <a:pPr marL="285750" indent="-285750" algn="l">
              <a:spcAft>
                <a:spcPts val="1200"/>
              </a:spcAft>
              <a:buFont typeface="Arial" panose="020B0604020202020204" pitchFamily="34" charset="0"/>
              <a:buChar char="•"/>
              <a:tabLst>
                <a:tab pos="0" algn="l"/>
              </a:tabLst>
            </a:pPr>
            <a:r>
              <a:rPr lang="en-AU">
                <a:cs typeface="Calibri"/>
              </a:rPr>
              <a:t>Minimise extra data and reporting requirements for providers</a:t>
            </a:r>
          </a:p>
        </p:txBody>
      </p:sp>
      <p:grpSp>
        <p:nvGrpSpPr>
          <p:cNvPr id="2" name="Group 1">
            <a:extLst>
              <a:ext uri="{FF2B5EF4-FFF2-40B4-BE49-F238E27FC236}">
                <a16:creationId xmlns:a16="http://schemas.microsoft.com/office/drawing/2014/main" id="{97D8734C-A766-8821-E5B0-F8B11B58F4FB}"/>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8" name="Rectangle 7">
              <a:extLst>
                <a:ext uri="{FF2B5EF4-FFF2-40B4-BE49-F238E27FC236}">
                  <a16:creationId xmlns:a16="http://schemas.microsoft.com/office/drawing/2014/main" id="{65ED874E-D9F3-5003-59CE-F9B791173F4A}"/>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AC97167F-6E59-2F47-E670-070E777DD083}"/>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Graphic 10">
              <a:extLst>
                <a:ext uri="{FF2B5EF4-FFF2-40B4-BE49-F238E27FC236}">
                  <a16:creationId xmlns:a16="http://schemas.microsoft.com/office/drawing/2014/main" id="{D0AF2FE2-F698-31F7-CA42-B07435ABF33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439837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7654A-0C55-77D5-90DF-CDF46E47CA5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6632277-A7E0-A21F-2561-BE4A11773D48}"/>
              </a:ext>
              <a:ext uri="{C183D7F6-B498-43B3-948B-1728B52AA6E4}">
                <adec:decorative xmlns:adec="http://schemas.microsoft.com/office/drawing/2017/decorative" val="1"/>
              </a:ext>
            </a:extLst>
          </p:cNvPr>
          <p:cNvSpPr/>
          <p:nvPr/>
        </p:nvSpPr>
        <p:spPr>
          <a:xfrm>
            <a:off x="-1" y="0"/>
            <a:ext cx="9144001" cy="468000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3">
            <a:extLst>
              <a:ext uri="{FF2B5EF4-FFF2-40B4-BE49-F238E27FC236}">
                <a16:creationId xmlns:a16="http://schemas.microsoft.com/office/drawing/2014/main" id="{25CCF62F-FB9C-D095-7FFF-DFEB9304A29E}"/>
              </a:ext>
            </a:extLst>
          </p:cNvPr>
          <p:cNvSpPr txBox="1">
            <a:spLocks noGrp="1"/>
          </p:cNvSpPr>
          <p:nvPr>
            <p:ph type="title" idx="4294967295"/>
          </p:nvPr>
        </p:nvSpPr>
        <p:spPr>
          <a:xfrm>
            <a:off x="826488" y="2143244"/>
            <a:ext cx="7707912"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bg1"/>
                </a:solidFill>
                <a:effectLst/>
                <a:uLnTx/>
                <a:uFillTx/>
                <a:latin typeface="+mn-lt"/>
                <a:ea typeface="+mn-ea"/>
                <a:cs typeface="+mn-cs"/>
              </a:rPr>
              <a:t>Overseas Students Tuition Fund and </a:t>
            </a:r>
            <a:br>
              <a:rPr kumimoji="0" lang="en-AU" sz="2800" b="1" i="0" u="none" strike="noStrike" kern="1200" cap="none" spc="0" normalizeH="0" baseline="0" noProof="0">
                <a:ln>
                  <a:noFill/>
                </a:ln>
                <a:solidFill>
                  <a:schemeClr val="bg1"/>
                </a:solidFill>
                <a:effectLst/>
                <a:uLnTx/>
                <a:uFillTx/>
                <a:latin typeface="+mn-lt"/>
                <a:ea typeface="+mn-ea"/>
                <a:cs typeface="+mn-cs"/>
              </a:rPr>
            </a:br>
            <a:r>
              <a:rPr lang="en-AU" sz="2800" b="1">
                <a:solidFill>
                  <a:schemeClr val="bg1"/>
                </a:solidFill>
                <a:latin typeface="+mn-lt"/>
                <a:ea typeface="+mn-ea"/>
                <a:cs typeface="+mn-cs"/>
              </a:rPr>
              <a:t>Levy Collection Overview</a:t>
            </a:r>
            <a:endParaRPr kumimoji="0" lang="en-AU" sz="2200" b="1" i="0" u="none" strike="noStrike" kern="1200" cap="none" spc="0" normalizeH="0" baseline="0" noProof="0">
              <a:ln>
                <a:noFill/>
              </a:ln>
              <a:solidFill>
                <a:schemeClr val="bg1"/>
              </a:solidFill>
              <a:effectLst/>
              <a:uLnTx/>
              <a:uFillTx/>
              <a:latin typeface="+mn-lt"/>
              <a:ea typeface="+mn-ea"/>
              <a:cs typeface="+mn-cs"/>
            </a:endParaRPr>
          </a:p>
        </p:txBody>
      </p:sp>
      <p:grpSp>
        <p:nvGrpSpPr>
          <p:cNvPr id="4" name="Group 3">
            <a:extLst>
              <a:ext uri="{FF2B5EF4-FFF2-40B4-BE49-F238E27FC236}">
                <a16:creationId xmlns:a16="http://schemas.microsoft.com/office/drawing/2014/main" id="{70EB3E71-E305-5AD7-DA82-E55BBDA6A206}"/>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68C53B7D-19E5-1931-3FFE-4C2703F005DD}"/>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CBB3B6E3-C4D2-B46E-C220-4A7167F2DD8E}"/>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1BB0073A-2590-AC7F-54A2-7B1E838A88A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60613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9AE8FC1-F62F-B697-520E-90309EF2D520}"/>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effectLst/>
                <a:uLnTx/>
                <a:uFillTx/>
                <a:latin typeface="+mn-lt"/>
                <a:ea typeface="+mn-ea"/>
                <a:cs typeface="+mn-cs"/>
              </a:rPr>
              <a:t>Overseas Students Tuition Fund (OSTF)</a:t>
            </a:r>
            <a:endParaRPr kumimoji="0" lang="en-AU" sz="2200" b="0" i="0" u="none" strike="noStrike" kern="1200" cap="none" spc="0" normalizeH="0" baseline="0" noProof="0">
              <a:ln>
                <a:noFill/>
              </a:ln>
              <a:effectLst/>
              <a:uLnTx/>
              <a:uFillTx/>
              <a:latin typeface="+mn-lt"/>
              <a:ea typeface="+mn-ea"/>
              <a:cs typeface="+mn-cs"/>
            </a:endParaRPr>
          </a:p>
        </p:txBody>
      </p:sp>
      <p:sp>
        <p:nvSpPr>
          <p:cNvPr id="12" name="TextBox 11">
            <a:extLst>
              <a:ext uri="{FF2B5EF4-FFF2-40B4-BE49-F238E27FC236}">
                <a16:creationId xmlns:a16="http://schemas.microsoft.com/office/drawing/2014/main" id="{A2467AE6-0B52-257D-C6A2-AED0A6B29BC9}"/>
              </a:ext>
            </a:extLst>
          </p:cNvPr>
          <p:cNvSpPr txBox="1"/>
          <p:nvPr/>
        </p:nvSpPr>
        <p:spPr>
          <a:xfrm>
            <a:off x="539552" y="1116000"/>
            <a:ext cx="8064896" cy="2077492"/>
          </a:xfrm>
          <a:prstGeom prst="rect">
            <a:avLst/>
          </a:prstGeom>
          <a:noFill/>
        </p:spPr>
        <p:txBody>
          <a:bodyPr wrap="square" lIns="0" tIns="0" rIns="0" bIns="0" rtlCol="0" anchor="t">
            <a:spAutoFit/>
          </a:bodyPr>
          <a:lstStyle/>
          <a:p>
            <a:pPr>
              <a:spcAft>
                <a:spcPts val="1800"/>
              </a:spcAft>
            </a:pPr>
            <a:r>
              <a:rPr lang="en-AU"/>
              <a:t>International TPS Levy paid into OSTF</a:t>
            </a:r>
          </a:p>
          <a:p>
            <a:pPr>
              <a:spcAft>
                <a:spcPts val="1800"/>
              </a:spcAft>
            </a:pPr>
            <a:r>
              <a:rPr lang="en-AU"/>
              <a:t>AGA recommends target range for OSTF to ensure sufficient funds are available for a large provider closure or multiple provider closures</a:t>
            </a:r>
          </a:p>
          <a:p>
            <a:pPr>
              <a:spcAft>
                <a:spcPts val="1800"/>
              </a:spcAft>
            </a:pPr>
            <a:r>
              <a:rPr lang="en-AU"/>
              <a:t>AGA recommends maintaining the 2026 target range for 2027</a:t>
            </a:r>
          </a:p>
          <a:p>
            <a:pPr>
              <a:spcAft>
                <a:spcPts val="1800"/>
              </a:spcAft>
            </a:pPr>
            <a:r>
              <a:rPr lang="en-AU" b="1"/>
              <a:t>OSTF Balance</a:t>
            </a:r>
            <a:r>
              <a:rPr lang="en-AU"/>
              <a:t>: $53.15 million (30 June 2026)</a:t>
            </a:r>
            <a:endParaRPr lang="en-AU" b="1"/>
          </a:p>
        </p:txBody>
      </p:sp>
      <p:graphicFrame>
        <p:nvGraphicFramePr>
          <p:cNvPr id="8" name="Table 4">
            <a:extLst>
              <a:ext uri="{FF2B5EF4-FFF2-40B4-BE49-F238E27FC236}">
                <a16:creationId xmlns:a16="http://schemas.microsoft.com/office/drawing/2014/main" id="{61BCFDB3-6ADE-DCE7-C4B4-C4A773A342BF}"/>
              </a:ext>
            </a:extLst>
          </p:cNvPr>
          <p:cNvGraphicFramePr>
            <a:graphicFrameLocks noGrp="1"/>
          </p:cNvGraphicFramePr>
          <p:nvPr>
            <p:extLst>
              <p:ext uri="{D42A27DB-BD31-4B8C-83A1-F6EECF244321}">
                <p14:modId xmlns:p14="http://schemas.microsoft.com/office/powerpoint/2010/main" val="1986276603"/>
              </p:ext>
            </p:extLst>
          </p:nvPr>
        </p:nvGraphicFramePr>
        <p:xfrm>
          <a:off x="539551" y="3362755"/>
          <a:ext cx="8064000" cy="1229760"/>
        </p:xfrm>
        <a:graphic>
          <a:graphicData uri="http://schemas.openxmlformats.org/drawingml/2006/table">
            <a:tbl>
              <a:tblPr firstRow="1" bandRow="1">
                <a:tableStyleId>{5C22544A-7EE6-4342-B048-85BDC9FD1C3A}</a:tableStyleId>
              </a:tblPr>
              <a:tblGrid>
                <a:gridCol w="4032000">
                  <a:extLst>
                    <a:ext uri="{9D8B030D-6E8A-4147-A177-3AD203B41FA5}">
                      <a16:colId xmlns:a16="http://schemas.microsoft.com/office/drawing/2014/main" val="3698033848"/>
                    </a:ext>
                  </a:extLst>
                </a:gridCol>
                <a:gridCol w="4032000">
                  <a:extLst>
                    <a:ext uri="{9D8B030D-6E8A-4147-A177-3AD203B41FA5}">
                      <a16:colId xmlns:a16="http://schemas.microsoft.com/office/drawing/2014/main" val="1227897729"/>
                    </a:ext>
                  </a:extLst>
                </a:gridCol>
              </a:tblGrid>
              <a:tr h="3577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AU" sz="1800"/>
                        <a:t>Target range</a:t>
                      </a:r>
                    </a:p>
                  </a:txBody>
                  <a:tcP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9050" cap="flat" cmpd="sng" algn="ctr">
                      <a:solidFill>
                        <a:srgbClr val="8CC4CC"/>
                      </a:solidFill>
                      <a:prstDash val="solid"/>
                      <a:round/>
                      <a:headEnd type="none" w="med" len="med"/>
                      <a:tailEnd type="none" w="med" len="med"/>
                    </a:lnB>
                    <a:solidFill>
                      <a:srgbClr val="36707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AU" sz="1800"/>
                        <a:t>Mid-point of target range</a:t>
                      </a:r>
                    </a:p>
                  </a:txBody>
                  <a:tcP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9050" cap="flat" cmpd="sng" algn="ctr">
                      <a:solidFill>
                        <a:srgbClr val="8CC4CC"/>
                      </a:solidFill>
                      <a:prstDash val="solid"/>
                      <a:round/>
                      <a:headEnd type="none" w="med" len="med"/>
                      <a:tailEnd type="none" w="med" len="med"/>
                    </a:lnB>
                    <a:solidFill>
                      <a:srgbClr val="367079"/>
                    </a:solidFill>
                  </a:tcPr>
                </a:tc>
                <a:extLst>
                  <a:ext uri="{0D108BD9-81ED-4DB2-BD59-A6C34878D82A}">
                    <a16:rowId xmlns:a16="http://schemas.microsoft.com/office/drawing/2014/main" val="169560607"/>
                  </a:ext>
                </a:extLst>
              </a:tr>
              <a:tr h="432000">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Current</a:t>
                      </a:r>
                      <a:r>
                        <a:rPr lang="en-AU" sz="1700" b="0"/>
                        <a:t>: $50-70 million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905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tc>
                  <a:txBody>
                    <a:bodyPr/>
                    <a:lstStyle/>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AU" sz="1700" b="1"/>
                        <a:t>Current</a:t>
                      </a:r>
                      <a:r>
                        <a:rPr lang="en-AU" sz="1700" b="0"/>
                        <a:t>: $60 million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905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extLst>
                  <a:ext uri="{0D108BD9-81ED-4DB2-BD59-A6C34878D82A}">
                    <a16:rowId xmlns:a16="http://schemas.microsoft.com/office/drawing/2014/main" val="2822365869"/>
                  </a:ext>
                </a:extLst>
              </a:tr>
              <a:tr h="432000">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2027 recommendation</a:t>
                      </a:r>
                      <a:r>
                        <a:rPr lang="en-AU" sz="1700" b="0"/>
                        <a:t>: $50-70 million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AU" sz="1700" b="1" dirty="0"/>
                        <a:t>2026 recommendation</a:t>
                      </a:r>
                      <a:r>
                        <a:rPr lang="en-AU" sz="1700" b="0" dirty="0"/>
                        <a:t>: $60 million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extLst>
                  <a:ext uri="{0D108BD9-81ED-4DB2-BD59-A6C34878D82A}">
                    <a16:rowId xmlns:a16="http://schemas.microsoft.com/office/drawing/2014/main" val="908964471"/>
                  </a:ext>
                </a:extLst>
              </a:tr>
            </a:tbl>
          </a:graphicData>
        </a:graphic>
      </p:graphicFrame>
      <p:grpSp>
        <p:nvGrpSpPr>
          <p:cNvPr id="2" name="Group 1">
            <a:extLst>
              <a:ext uri="{FF2B5EF4-FFF2-40B4-BE49-F238E27FC236}">
                <a16:creationId xmlns:a16="http://schemas.microsoft.com/office/drawing/2014/main" id="{F59BD096-7B71-BD20-5AEE-26B0A658FC4C}"/>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4" name="Rectangle 3">
              <a:extLst>
                <a:ext uri="{FF2B5EF4-FFF2-40B4-BE49-F238E27FC236}">
                  <a16:creationId xmlns:a16="http://schemas.microsoft.com/office/drawing/2014/main" id="{881DD37F-9889-B274-B879-08C7818FF2EE}"/>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5" name="Oval 4">
              <a:extLst>
                <a:ext uri="{FF2B5EF4-FFF2-40B4-BE49-F238E27FC236}">
                  <a16:creationId xmlns:a16="http://schemas.microsoft.com/office/drawing/2014/main" id="{9677AFB5-DA9F-A35A-AC79-4AD8C2C20482}"/>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10">
              <a:extLst>
                <a:ext uri="{FF2B5EF4-FFF2-40B4-BE49-F238E27FC236}">
                  <a16:creationId xmlns:a16="http://schemas.microsoft.com/office/drawing/2014/main" id="{E16EAA11-6CF7-3032-F047-87CC7889EC4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805349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a:extLst>
              <a:ext uri="{FF2B5EF4-FFF2-40B4-BE49-F238E27FC236}">
                <a16:creationId xmlns:a16="http://schemas.microsoft.com/office/drawing/2014/main" id="{382BCEDF-D2EA-DEE2-17FD-BDE69CF9D2B1}"/>
              </a:ext>
            </a:extLst>
          </p:cNvPr>
          <p:cNvSpPr txBox="1">
            <a:spLocks noGrp="1"/>
          </p:cNvSpPr>
          <p:nvPr>
            <p:ph type="title" idx="4294967295"/>
          </p:nvPr>
        </p:nvSpPr>
        <p:spPr>
          <a:xfrm>
            <a:off x="539552" y="504000"/>
            <a:ext cx="8064000" cy="39241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550" b="1" i="0" u="none" strike="noStrike" kern="1200" cap="none" spc="0" normalizeH="0" baseline="0" noProof="0">
                <a:ln>
                  <a:noFill/>
                </a:ln>
                <a:solidFill>
                  <a:schemeClr val="tx1"/>
                </a:solidFill>
                <a:effectLst/>
                <a:uLnTx/>
                <a:uFillTx/>
                <a:latin typeface="+mn-lt"/>
                <a:ea typeface="+mn-ea"/>
                <a:cs typeface="+mn-cs"/>
              </a:rPr>
              <a:t>OSTF Revenue, Expenses and Balance: Last 5 Financial Years</a:t>
            </a:r>
            <a:endParaRPr kumimoji="0" lang="en-US" sz="2550" b="0" i="0" u="none" strike="noStrike" kern="1200" cap="none" spc="0" normalizeH="0" baseline="0" noProof="0">
              <a:ln>
                <a:noFill/>
              </a:ln>
              <a:solidFill>
                <a:schemeClr val="tx1"/>
              </a:solidFill>
              <a:effectLst/>
              <a:uLnTx/>
              <a:uFillTx/>
              <a:latin typeface="+mj-lt"/>
              <a:ea typeface="Calibri Light"/>
              <a:cs typeface="Calibri Light"/>
            </a:endParaRPr>
          </a:p>
        </p:txBody>
      </p:sp>
      <p:pic>
        <p:nvPicPr>
          <p:cNvPr id="5" name="Picture 4" descr="A graph showing the revenue, expenses and closing balance of the Overseas Students Tuition Fund (OSTF) for the 2021-2022 to 2025-2026 financial years.">
            <a:extLst>
              <a:ext uri="{FF2B5EF4-FFF2-40B4-BE49-F238E27FC236}">
                <a16:creationId xmlns:a16="http://schemas.microsoft.com/office/drawing/2014/main" id="{21EC07BB-1C39-5462-9D2B-CC5C9A036A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21710" y="900000"/>
            <a:ext cx="8099683" cy="3744000"/>
          </a:xfrm>
          <a:prstGeom prst="rect">
            <a:avLst/>
          </a:prstGeom>
        </p:spPr>
      </p:pic>
      <p:grpSp>
        <p:nvGrpSpPr>
          <p:cNvPr id="11" name="Group 10">
            <a:extLst>
              <a:ext uri="{FF2B5EF4-FFF2-40B4-BE49-F238E27FC236}">
                <a16:creationId xmlns:a16="http://schemas.microsoft.com/office/drawing/2014/main" id="{519F662D-B0DB-9D66-4105-35819592DDB7}"/>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2" name="Rectangle 11">
              <a:extLst>
                <a:ext uri="{FF2B5EF4-FFF2-40B4-BE49-F238E27FC236}">
                  <a16:creationId xmlns:a16="http://schemas.microsoft.com/office/drawing/2014/main" id="{BAC6A614-D8F4-1367-AEE8-7257495FBB67}"/>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3" name="Oval 12">
              <a:extLst>
                <a:ext uri="{FF2B5EF4-FFF2-40B4-BE49-F238E27FC236}">
                  <a16:creationId xmlns:a16="http://schemas.microsoft.com/office/drawing/2014/main" id="{C1B4D38B-E3D8-26DB-8AE2-3EF44AF87C47}"/>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Graphic 10">
              <a:extLst>
                <a:ext uri="{FF2B5EF4-FFF2-40B4-BE49-F238E27FC236}">
                  <a16:creationId xmlns:a16="http://schemas.microsoft.com/office/drawing/2014/main" id="{3D689B9E-1F67-070F-D707-AAF75A0382A2}"/>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66620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D078C9-E56A-49AA-B01F-350C3F12758E}"/>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TPS Levy</a:t>
            </a:r>
            <a:r>
              <a:rPr lang="en-AU" sz="2800" b="1">
                <a:latin typeface="+mn-lt"/>
                <a:ea typeface="+mn-ea"/>
                <a:cs typeface="+mn-cs"/>
              </a:rPr>
              <a:t> </a:t>
            </a:r>
            <a:r>
              <a:rPr kumimoji="0" lang="en-AU" sz="2800" b="1" i="0" u="none" strike="noStrike" kern="1200" cap="none" spc="0" normalizeH="0" baseline="0" noProof="0">
                <a:ln>
                  <a:noFill/>
                </a:ln>
                <a:solidFill>
                  <a:schemeClr val="tx1"/>
                </a:solidFill>
                <a:effectLst/>
                <a:uLnTx/>
                <a:uFillTx/>
                <a:latin typeface="+mn-lt"/>
                <a:ea typeface="+mn-ea"/>
                <a:cs typeface="+mn-cs"/>
              </a:rPr>
              <a:t>Collection Overview 2025-26</a:t>
            </a:r>
            <a:endParaRPr kumimoji="0" lang="en-AU" sz="2200" b="0" i="0" u="none" strike="noStrike" kern="1200" cap="none" spc="0" normalizeH="0" baseline="0" noProof="0">
              <a:ln>
                <a:noFill/>
              </a:ln>
              <a:solidFill>
                <a:schemeClr val="tx1"/>
              </a:solidFill>
              <a:effectLst/>
              <a:uLnTx/>
              <a:uFillTx/>
              <a:latin typeface="+mn-lt"/>
              <a:ea typeface="+mn-ea"/>
              <a:cs typeface="+mn-cs"/>
            </a:endParaRPr>
          </a:p>
        </p:txBody>
      </p:sp>
      <p:pic>
        <p:nvPicPr>
          <p:cNvPr id="7" name="Picture 6" descr="A graph showing the number of providers levied for the 2026 International TPS Levy (1,534), the 2025 VSL Tuition Protection Levy (131), the 2025 HELP Tuition Protection Levy (92) and the 2025 Up-front Payments Tuition Protection Levy (152).">
            <a:extLst>
              <a:ext uri="{FF2B5EF4-FFF2-40B4-BE49-F238E27FC236}">
                <a16:creationId xmlns:a16="http://schemas.microsoft.com/office/drawing/2014/main" id="{75F96EB2-3006-5617-4D6E-AD64BBF79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0" y="1044000"/>
            <a:ext cx="3926378" cy="3405447"/>
          </a:xfrm>
          <a:prstGeom prst="rect">
            <a:avLst/>
          </a:prstGeom>
        </p:spPr>
      </p:pic>
      <p:pic>
        <p:nvPicPr>
          <p:cNvPr id="15" name="Picture 14" descr="A graph showing the total levy collected for the 2026 International TPS Levy ($6,205,943), the 2025 VSL Tuition Protection Levy ($1,175,690), the 2025 HELP Tuition Protection Levy ($3,152,341) and the 2025 Up-front Payments Tuition Protection Levy ($709,685).">
            <a:extLst>
              <a:ext uri="{FF2B5EF4-FFF2-40B4-BE49-F238E27FC236}">
                <a16:creationId xmlns:a16="http://schemas.microsoft.com/office/drawing/2014/main" id="{27A0B77C-D0F1-6D72-BAFB-AA273B6F77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8000" y="1044000"/>
            <a:ext cx="4113325" cy="3405600"/>
          </a:xfrm>
          <a:prstGeom prst="rect">
            <a:avLst/>
          </a:prstGeom>
        </p:spPr>
      </p:pic>
      <p:pic>
        <p:nvPicPr>
          <p:cNvPr id="14" name="Picture 13">
            <a:extLst>
              <a:ext uri="{FF2B5EF4-FFF2-40B4-BE49-F238E27FC236}">
                <a16:creationId xmlns:a16="http://schemas.microsoft.com/office/drawing/2014/main" id="{295E4FF4-DF3E-0069-4422-0B58E926C27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791552" y="4422144"/>
            <a:ext cx="7560000" cy="225624"/>
          </a:xfrm>
          <a:prstGeom prst="rect">
            <a:avLst/>
          </a:prstGeom>
        </p:spPr>
      </p:pic>
      <p:grpSp>
        <p:nvGrpSpPr>
          <p:cNvPr id="2" name="Group 1">
            <a:extLst>
              <a:ext uri="{FF2B5EF4-FFF2-40B4-BE49-F238E27FC236}">
                <a16:creationId xmlns:a16="http://schemas.microsoft.com/office/drawing/2014/main" id="{FBEB8ED4-1CB4-AB64-C678-A18230784ECA}"/>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3" name="Rectangle 2">
              <a:extLst>
                <a:ext uri="{FF2B5EF4-FFF2-40B4-BE49-F238E27FC236}">
                  <a16:creationId xmlns:a16="http://schemas.microsoft.com/office/drawing/2014/main" id="{803FB061-B533-BE87-B324-D3DDC11C5696}"/>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4" name="Oval 3">
              <a:extLst>
                <a:ext uri="{FF2B5EF4-FFF2-40B4-BE49-F238E27FC236}">
                  <a16:creationId xmlns:a16="http://schemas.microsoft.com/office/drawing/2014/main" id="{23AD80C7-F341-3DDA-99AA-D060384F4F5C}"/>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Graphic 10">
              <a:extLst>
                <a:ext uri="{FF2B5EF4-FFF2-40B4-BE49-F238E27FC236}">
                  <a16:creationId xmlns:a16="http://schemas.microsoft.com/office/drawing/2014/main" id="{D0BB6900-03AE-E499-0CC3-649AF63799B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50911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B5700-7D6E-FF02-AA37-6D9C92E24778}"/>
            </a:ext>
          </a:extLst>
        </p:cNvPr>
        <p:cNvGrpSpPr/>
        <p:nvPr/>
      </p:nvGrpSpPr>
      <p:grpSpPr>
        <a:xfrm>
          <a:off x="0" y="0"/>
          <a:ext cx="0" cy="0"/>
          <a:chOff x="0" y="0"/>
          <a:chExt cx="0" cy="0"/>
        </a:xfrm>
      </p:grpSpPr>
      <p:sp>
        <p:nvSpPr>
          <p:cNvPr id="3" name="Title 7">
            <a:extLst>
              <a:ext uri="{FF2B5EF4-FFF2-40B4-BE49-F238E27FC236}">
                <a16:creationId xmlns:a16="http://schemas.microsoft.com/office/drawing/2014/main" id="{B5B2BED9-41B7-F7AA-82F4-0C889093E7D4}"/>
              </a:ext>
            </a:extLst>
          </p:cNvPr>
          <p:cNvSpPr txBox="1">
            <a:spLocks noGrp="1"/>
          </p:cNvSpPr>
          <p:nvPr>
            <p:ph type="title" idx="4294967295"/>
          </p:nvPr>
        </p:nvSpPr>
        <p:spPr>
          <a:xfrm>
            <a:off x="539552" y="504000"/>
            <a:ext cx="8107200" cy="4154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700" b="1" i="0" u="none" strike="noStrike" kern="1200" cap="none" spc="0" normalizeH="0" baseline="0" noProof="0">
                <a:ln>
                  <a:noFill/>
                </a:ln>
                <a:solidFill>
                  <a:schemeClr val="tx1"/>
                </a:solidFill>
                <a:effectLst/>
                <a:uLnTx/>
                <a:uFillTx/>
                <a:latin typeface="+mn-lt"/>
                <a:ea typeface="+mn-ea"/>
                <a:cs typeface="+mn-cs"/>
              </a:rPr>
              <a:t>Average International Levy Amount per Provider 2013-26</a:t>
            </a:r>
          </a:p>
        </p:txBody>
      </p:sp>
      <p:pic>
        <p:nvPicPr>
          <p:cNvPr id="12" name="Picture 11" descr="A graph showing the average International TPS Levy amount per provider from 2013 to 2026.">
            <a:extLst>
              <a:ext uri="{FF2B5EF4-FFF2-40B4-BE49-F238E27FC236}">
                <a16:creationId xmlns:a16="http://schemas.microsoft.com/office/drawing/2014/main" id="{F626870B-7723-0DE3-AC28-D4B85AB94B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0" y="935153"/>
            <a:ext cx="8496000" cy="3442740"/>
          </a:xfrm>
          <a:prstGeom prst="rect">
            <a:avLst/>
          </a:prstGeom>
        </p:spPr>
      </p:pic>
      <p:sp>
        <p:nvSpPr>
          <p:cNvPr id="9" name="TextBox 8">
            <a:extLst>
              <a:ext uri="{FF2B5EF4-FFF2-40B4-BE49-F238E27FC236}">
                <a16:creationId xmlns:a16="http://schemas.microsoft.com/office/drawing/2014/main" id="{C349AF69-4E2C-54B0-DD05-931D8590F3BE}"/>
              </a:ext>
            </a:extLst>
          </p:cNvPr>
          <p:cNvSpPr txBox="1"/>
          <p:nvPr/>
        </p:nvSpPr>
        <p:spPr>
          <a:xfrm>
            <a:off x="539552" y="4404259"/>
            <a:ext cx="8064896" cy="230832"/>
          </a:xfrm>
          <a:prstGeom prst="rect">
            <a:avLst/>
          </a:prstGeom>
          <a:noFill/>
        </p:spPr>
        <p:txBody>
          <a:bodyPr wrap="square" lIns="0" tIns="0" rIns="0" bIns="0" rtlCol="0" anchor="t">
            <a:spAutoFit/>
          </a:bodyPr>
          <a:lstStyle/>
          <a:p>
            <a:pPr>
              <a:spcAft>
                <a:spcPts val="1800"/>
              </a:spcAft>
            </a:pPr>
            <a:r>
              <a:rPr lang="en-AU" sz="1500"/>
              <a:t>*2026 figures are approximate</a:t>
            </a:r>
          </a:p>
        </p:txBody>
      </p:sp>
      <p:grpSp>
        <p:nvGrpSpPr>
          <p:cNvPr id="2" name="Group 1">
            <a:extLst>
              <a:ext uri="{FF2B5EF4-FFF2-40B4-BE49-F238E27FC236}">
                <a16:creationId xmlns:a16="http://schemas.microsoft.com/office/drawing/2014/main" id="{0BC1C73F-EAA9-1A94-C2E5-95885D682E50}"/>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25643D64-3AAC-1C0C-1950-6BCF6CC05A2D}"/>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7786EC22-650A-EE28-44C8-86EB8814964A}"/>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7676FAAD-7471-E2C3-4D0D-37C5E232577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041188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49C1FB-61AF-8256-55AB-3E274C316002}"/>
              </a:ext>
              <a:ext uri="{C183D7F6-B498-43B3-948B-1728B52AA6E4}">
                <adec:decorative xmlns:adec="http://schemas.microsoft.com/office/drawing/2017/decorative" val="1"/>
              </a:ext>
            </a:extLst>
          </p:cNvPr>
          <p:cNvSpPr/>
          <p:nvPr/>
        </p:nvSpPr>
        <p:spPr>
          <a:xfrm>
            <a:off x="-1" y="0"/>
            <a:ext cx="9144001" cy="468000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3">
            <a:extLst>
              <a:ext uri="{FF2B5EF4-FFF2-40B4-BE49-F238E27FC236}">
                <a16:creationId xmlns:a16="http://schemas.microsoft.com/office/drawing/2014/main" id="{C26352EB-17DA-F312-4370-9B889C24C48E}"/>
              </a:ext>
            </a:extLst>
          </p:cNvPr>
          <p:cNvSpPr txBox="1">
            <a:spLocks noGrp="1"/>
          </p:cNvSpPr>
          <p:nvPr>
            <p:ph type="title" idx="4294967295"/>
          </p:nvPr>
        </p:nvSpPr>
        <p:spPr>
          <a:xfrm>
            <a:off x="826488" y="2143244"/>
            <a:ext cx="7707912"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bg1"/>
                </a:solidFill>
                <a:effectLst/>
                <a:uLnTx/>
                <a:uFillTx/>
                <a:latin typeface="+mn-lt"/>
                <a:ea typeface="+mn-ea"/>
                <a:cs typeface="+mn-cs"/>
              </a:rPr>
              <a:t>International TPS Levy </a:t>
            </a:r>
            <a:r>
              <a:rPr lang="en-AU" sz="2800" b="1">
                <a:solidFill>
                  <a:schemeClr val="bg1"/>
                </a:solidFill>
                <a:latin typeface="+mn-lt"/>
                <a:ea typeface="+mn-ea"/>
                <a:cs typeface="+mn-cs"/>
              </a:rPr>
              <a:t>Components</a:t>
            </a:r>
            <a:r>
              <a:rPr kumimoji="0" lang="en-AU" sz="2800" b="1" i="0" u="none" strike="noStrike" kern="1200" cap="none" spc="0" normalizeH="0" baseline="0" noProof="0">
                <a:ln>
                  <a:noFill/>
                </a:ln>
                <a:solidFill>
                  <a:schemeClr val="bg1"/>
                </a:solidFill>
                <a:effectLst/>
                <a:uLnTx/>
                <a:uFillTx/>
                <a:latin typeface="+mn-lt"/>
                <a:ea typeface="+mn-ea"/>
                <a:cs typeface="+mn-cs"/>
              </a:rPr>
              <a:t> and </a:t>
            </a:r>
            <a:br>
              <a:rPr kumimoji="0" lang="en-AU" sz="2800" b="1" i="0" u="none" strike="noStrike" kern="1200" cap="none" spc="0" normalizeH="0" baseline="0" noProof="0">
                <a:ln>
                  <a:noFill/>
                </a:ln>
                <a:solidFill>
                  <a:schemeClr val="bg1"/>
                </a:solidFill>
                <a:effectLst/>
                <a:uLnTx/>
                <a:uFillTx/>
                <a:latin typeface="+mn-lt"/>
                <a:ea typeface="+mn-ea"/>
                <a:cs typeface="+mn-cs"/>
              </a:rPr>
            </a:br>
            <a:r>
              <a:rPr lang="en-AU" sz="2800" b="1">
                <a:solidFill>
                  <a:schemeClr val="bg1"/>
                </a:solidFill>
                <a:latin typeface="+mn-lt"/>
                <a:ea typeface="+mn-ea"/>
                <a:cs typeface="+mn-cs"/>
              </a:rPr>
              <a:t>D</a:t>
            </a:r>
            <a:r>
              <a:rPr kumimoji="0" lang="en-AU" sz="2800" b="1" i="0" u="none" strike="noStrike" kern="1200" cap="none" spc="0" normalizeH="0" baseline="0" noProof="0">
                <a:ln>
                  <a:noFill/>
                </a:ln>
                <a:solidFill>
                  <a:schemeClr val="bg1"/>
                </a:solidFill>
                <a:effectLst/>
                <a:uLnTx/>
                <a:uFillTx/>
                <a:latin typeface="+mn-lt"/>
                <a:ea typeface="+mn-ea"/>
                <a:cs typeface="+mn-cs"/>
              </a:rPr>
              <a:t>raft 2027 Settings</a:t>
            </a:r>
            <a:endParaRPr kumimoji="0" lang="en-AU" sz="2200" b="1" i="0" u="none" strike="noStrike" kern="1200" cap="none" spc="0" normalizeH="0" baseline="0" noProof="0">
              <a:ln>
                <a:noFill/>
              </a:ln>
              <a:solidFill>
                <a:schemeClr val="bg1"/>
              </a:solidFill>
              <a:effectLst/>
              <a:uLnTx/>
              <a:uFillTx/>
              <a:latin typeface="+mn-lt"/>
              <a:ea typeface="+mn-ea"/>
              <a:cs typeface="+mn-cs"/>
            </a:endParaRPr>
          </a:p>
        </p:txBody>
      </p:sp>
      <p:grpSp>
        <p:nvGrpSpPr>
          <p:cNvPr id="4" name="Group 3">
            <a:extLst>
              <a:ext uri="{FF2B5EF4-FFF2-40B4-BE49-F238E27FC236}">
                <a16:creationId xmlns:a16="http://schemas.microsoft.com/office/drawing/2014/main" id="{EF0C3A69-D396-CDAE-FF8E-5219AEA90207}"/>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6B4BEA24-0D11-BF25-61F5-5BC2A1BFA340}"/>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AC4F9C88-AF61-1431-9CE0-0D2F6A6D0526}"/>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34EBA303-CADF-7CEB-5F7A-5D0CCC2A740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587357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90B7BC-4704-EC7A-02F8-3BF7B23A1E78}"/>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International TPS Levy </a:t>
            </a:r>
            <a:r>
              <a:rPr lang="en-AU" sz="2800" b="1">
                <a:latin typeface="+mn-lt"/>
                <a:ea typeface="+mn-ea"/>
                <a:cs typeface="+mn-cs"/>
              </a:rPr>
              <a:t>Components</a:t>
            </a:r>
            <a:endParaRPr kumimoji="0" lang="en-AU" sz="22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4" name="Table 4">
            <a:extLst>
              <a:ext uri="{FF2B5EF4-FFF2-40B4-BE49-F238E27FC236}">
                <a16:creationId xmlns:a16="http://schemas.microsoft.com/office/drawing/2014/main" id="{CDC3256E-DC00-4606-A83C-EAD1BDB9B5F5}"/>
              </a:ext>
            </a:extLst>
          </p:cNvPr>
          <p:cNvGraphicFramePr>
            <a:graphicFrameLocks noGrp="1"/>
          </p:cNvGraphicFramePr>
          <p:nvPr>
            <p:extLst>
              <p:ext uri="{D42A27DB-BD31-4B8C-83A1-F6EECF244321}">
                <p14:modId xmlns:p14="http://schemas.microsoft.com/office/powerpoint/2010/main" val="1668100877"/>
              </p:ext>
            </p:extLst>
          </p:nvPr>
        </p:nvGraphicFramePr>
        <p:xfrm>
          <a:off x="539551" y="1116000"/>
          <a:ext cx="8064000" cy="3528000"/>
        </p:xfrm>
        <a:graphic>
          <a:graphicData uri="http://schemas.openxmlformats.org/drawingml/2006/table">
            <a:tbl>
              <a:tblPr firstRow="1" bandRow="1">
                <a:tableStyleId>{5C22544A-7EE6-4342-B048-85BDC9FD1C3A}</a:tableStyleId>
              </a:tblPr>
              <a:tblGrid>
                <a:gridCol w="1454349">
                  <a:extLst>
                    <a:ext uri="{9D8B030D-6E8A-4147-A177-3AD203B41FA5}">
                      <a16:colId xmlns:a16="http://schemas.microsoft.com/office/drawing/2014/main" val="3210531022"/>
                    </a:ext>
                  </a:extLst>
                </a:gridCol>
                <a:gridCol w="2679700">
                  <a:extLst>
                    <a:ext uri="{9D8B030D-6E8A-4147-A177-3AD203B41FA5}">
                      <a16:colId xmlns:a16="http://schemas.microsoft.com/office/drawing/2014/main" val="3698033848"/>
                    </a:ext>
                  </a:extLst>
                </a:gridCol>
                <a:gridCol w="3929951">
                  <a:extLst>
                    <a:ext uri="{9D8B030D-6E8A-4147-A177-3AD203B41FA5}">
                      <a16:colId xmlns:a16="http://schemas.microsoft.com/office/drawing/2014/main" val="1227897729"/>
                    </a:ext>
                  </a:extLst>
                </a:gridCol>
              </a:tblGrid>
              <a:tr h="396000">
                <a:tc>
                  <a:txBody>
                    <a:bodyPr/>
                    <a:lstStyle/>
                    <a:p>
                      <a:pPr algn="l"/>
                      <a:r>
                        <a:rPr lang="en-AU" sz="1800"/>
                        <a:t>Component</a:t>
                      </a:r>
                    </a:p>
                  </a:txBody>
                  <a:tcP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9050" cap="flat" cmpd="sng" algn="ctr">
                      <a:solidFill>
                        <a:srgbClr val="8CC4CC"/>
                      </a:solidFill>
                      <a:prstDash val="solid"/>
                      <a:round/>
                      <a:headEnd type="none" w="med" len="med"/>
                      <a:tailEnd type="none" w="med" len="med"/>
                    </a:lnB>
                    <a:solidFill>
                      <a:srgbClr val="36707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1800"/>
                        <a:t>Key elements</a:t>
                      </a:r>
                    </a:p>
                  </a:txBody>
                  <a:tcP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9050" cap="flat" cmpd="sng" algn="ctr">
                      <a:solidFill>
                        <a:srgbClr val="8CC4CC"/>
                      </a:solidFill>
                      <a:prstDash val="solid"/>
                      <a:round/>
                      <a:headEnd type="none" w="med" len="med"/>
                      <a:tailEnd type="none" w="med" len="med"/>
                    </a:lnB>
                    <a:solidFill>
                      <a:srgbClr val="36707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1800"/>
                        <a:t>Purpose and authority</a:t>
                      </a:r>
                    </a:p>
                  </a:txBody>
                  <a:tcP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9050" cap="flat" cmpd="sng" algn="ctr">
                      <a:solidFill>
                        <a:srgbClr val="8CC4CC"/>
                      </a:solidFill>
                      <a:prstDash val="solid"/>
                      <a:round/>
                      <a:headEnd type="none" w="med" len="med"/>
                      <a:tailEnd type="none" w="med" len="med"/>
                    </a:lnB>
                    <a:solidFill>
                      <a:srgbClr val="367079"/>
                    </a:solidFill>
                  </a:tcPr>
                </a:tc>
                <a:extLst>
                  <a:ext uri="{0D108BD9-81ED-4DB2-BD59-A6C34878D82A}">
                    <a16:rowId xmlns:a16="http://schemas.microsoft.com/office/drawing/2014/main" val="169560607"/>
                  </a:ext>
                </a:extLst>
              </a:tr>
              <a:tr h="691200">
                <a:tc>
                  <a:txBody>
                    <a:bodyPr/>
                    <a:lstStyle/>
                    <a:p>
                      <a:pPr algn="ctr">
                        <a:spcBef>
                          <a:spcPts val="200"/>
                        </a:spcBef>
                        <a:spcAft>
                          <a:spcPts val="200"/>
                        </a:spcAft>
                      </a:pPr>
                      <a:r>
                        <a:rPr lang="en-AU" sz="1600" b="1"/>
                        <a:t>Administrative Fee</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905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600" b="0"/>
                        <a:t>Sum of a ‘per provider’ and ‘per student’ charge</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905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tc>
                  <a:txBody>
                    <a:bodyPr/>
                    <a:lstStyle/>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AU" sz="1600" b="0"/>
                        <a:t>Designed to cover administrative costs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AU" sz="1600" b="0"/>
                        <a:t>Set by </a:t>
                      </a:r>
                      <a:r>
                        <a:rPr lang="en-AU" sz="1600" b="1"/>
                        <a:t>Minister for Education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905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extLst>
                  <a:ext uri="{0D108BD9-81ED-4DB2-BD59-A6C34878D82A}">
                    <a16:rowId xmlns:a16="http://schemas.microsoft.com/office/drawing/2014/main" val="2822365869"/>
                  </a:ext>
                </a:extLst>
              </a:tr>
              <a:tr h="691200">
                <a:tc>
                  <a:txBody>
                    <a:bodyPr/>
                    <a:lstStyle/>
                    <a:p>
                      <a:pPr algn="ctr">
                        <a:spcBef>
                          <a:spcPts val="200"/>
                        </a:spcBef>
                        <a:spcAft>
                          <a:spcPts val="200"/>
                        </a:spcAft>
                      </a:pPr>
                      <a:r>
                        <a:rPr lang="en-AU" sz="1600" b="1"/>
                        <a:t>Base Fee</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600" b="0"/>
                        <a:t>Sum of a ‘per provider’ and ‘per student’ charge</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AU" sz="1600" b="0"/>
                        <a:t>Maintains OSTF balance at a sustainable level</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AU" sz="1600" b="0"/>
                        <a:t>Set by </a:t>
                      </a:r>
                      <a:r>
                        <a:rPr lang="en-AU" sz="1600" b="1"/>
                        <a:t>Minister for Education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extLst>
                  <a:ext uri="{0D108BD9-81ED-4DB2-BD59-A6C34878D82A}">
                    <a16:rowId xmlns:a16="http://schemas.microsoft.com/office/drawing/2014/main" val="908964471"/>
                  </a:ext>
                </a:extLst>
              </a:tr>
              <a:tr h="874800">
                <a:tc>
                  <a:txBody>
                    <a:bodyPr/>
                    <a:lstStyle/>
                    <a:p>
                      <a:pPr marL="0" marR="0" lvl="0" indent="0" algn="ctr" defTabSz="685800" rtl="0" eaLnBrk="1" fontAlgn="auto" latinLnBrk="0" hangingPunct="1">
                        <a:lnSpc>
                          <a:spcPct val="100000"/>
                        </a:lnSpc>
                        <a:spcBef>
                          <a:spcPts val="200"/>
                        </a:spcBef>
                        <a:spcAft>
                          <a:spcPts val="200"/>
                        </a:spcAft>
                        <a:buClrTx/>
                        <a:buSzTx/>
                        <a:buFontTx/>
                        <a:buNone/>
                        <a:tabLst/>
                        <a:defRPr/>
                      </a:pPr>
                      <a:r>
                        <a:rPr lang="en-AU" sz="1600" b="1"/>
                        <a:t>Risk Rated Premium</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600" b="0"/>
                        <a:t>Considers</a:t>
                      </a:r>
                      <a:r>
                        <a:rPr lang="en-AU" sz="1600" b="1"/>
                        <a:t> 5 risk factors</a:t>
                      </a:r>
                      <a:r>
                        <a:rPr lang="en-AU" sz="1600" b="0"/>
                        <a:t> and overseas student tuition fees for previous year</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tc>
                  <a:txBody>
                    <a:bodyPr/>
                    <a:lstStyle/>
                    <a:p>
                      <a:pPr marL="0" marR="0" lvl="0" indent="0" algn="l" defTabSz="685800" rtl="0" eaLnBrk="1" fontAlgn="auto" latinLnBrk="0" hangingPunct="1">
                        <a:lnSpc>
                          <a:spcPct val="100000"/>
                        </a:lnSpc>
                        <a:spcBef>
                          <a:spcPts val="400"/>
                        </a:spcBef>
                        <a:spcAft>
                          <a:spcPts val="400"/>
                        </a:spcAft>
                        <a:buClrTx/>
                        <a:buSzTx/>
                        <a:buFont typeface="Arial" panose="020B0604020202020204" pitchFamily="34" charset="0"/>
                        <a:buNone/>
                        <a:tabLst/>
                        <a:defRPr/>
                      </a:pPr>
                      <a:r>
                        <a:rPr lang="en-AU" sz="1600" b="0"/>
                        <a:t>Intended to reflect risk of provider closure</a:t>
                      </a:r>
                    </a:p>
                    <a:p>
                      <a:pPr marL="0" marR="0" lvl="0" indent="0" algn="l" defTabSz="685800" rtl="0" eaLnBrk="1" fontAlgn="auto" latinLnBrk="0" hangingPunct="1">
                        <a:lnSpc>
                          <a:spcPct val="100000"/>
                        </a:lnSpc>
                        <a:spcBef>
                          <a:spcPts val="400"/>
                        </a:spcBef>
                        <a:spcAft>
                          <a:spcPts val="400"/>
                        </a:spcAft>
                        <a:buClrTx/>
                        <a:buSzTx/>
                        <a:buFont typeface="Arial" panose="020B0604020202020204" pitchFamily="34" charset="0"/>
                        <a:buNone/>
                        <a:tabLst/>
                        <a:defRPr/>
                      </a:pPr>
                      <a:r>
                        <a:rPr lang="en-AU" sz="1600" b="0"/>
                        <a:t>Set by </a:t>
                      </a:r>
                      <a:r>
                        <a:rPr lang="en-AU" sz="1600" b="1"/>
                        <a:t>TPS Director</a:t>
                      </a:r>
                      <a:r>
                        <a:rPr lang="en-AU" sz="1600" b="0"/>
                        <a:t> with Board advice </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extLst>
                  <a:ext uri="{0D108BD9-81ED-4DB2-BD59-A6C34878D82A}">
                    <a16:rowId xmlns:a16="http://schemas.microsoft.com/office/drawing/2014/main" val="2202525482"/>
                  </a:ext>
                </a:extLst>
              </a:tr>
              <a:tr h="874800">
                <a:tc>
                  <a:txBody>
                    <a:bodyPr/>
                    <a:lstStyle/>
                    <a:p>
                      <a:pPr marL="0" marR="0" lvl="0" indent="0" algn="ctr" defTabSz="685800" rtl="0" eaLnBrk="1" fontAlgn="auto" latinLnBrk="0" hangingPunct="1">
                        <a:lnSpc>
                          <a:spcPct val="100000"/>
                        </a:lnSpc>
                        <a:spcBef>
                          <a:spcPts val="200"/>
                        </a:spcBef>
                        <a:spcAft>
                          <a:spcPts val="200"/>
                        </a:spcAft>
                        <a:buClrTx/>
                        <a:buSzTx/>
                        <a:buFontTx/>
                        <a:buNone/>
                        <a:tabLst/>
                        <a:defRPr/>
                      </a:pPr>
                      <a:r>
                        <a:rPr lang="en-AU" sz="1600" b="1"/>
                        <a:t>Special Tuition Protection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600" b="0"/>
                        <a:t>Percentage multiplied by overseas student tuition fees for previous year</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400"/>
                        </a:spcBef>
                        <a:spcAft>
                          <a:spcPts val="400"/>
                        </a:spcAft>
                        <a:buClrTx/>
                        <a:buSzTx/>
                        <a:buFont typeface="Arial" panose="020B0604020202020204" pitchFamily="34" charset="0"/>
                        <a:buNone/>
                        <a:tabLst/>
                        <a:defRPr/>
                      </a:pPr>
                      <a:r>
                        <a:rPr lang="en-AU" sz="1600" b="0" dirty="0"/>
                        <a:t>Charged when OSTF is below target range</a:t>
                      </a:r>
                    </a:p>
                    <a:p>
                      <a:pPr marL="0" marR="0" lvl="0" indent="0" algn="l" defTabSz="685800" rtl="0" eaLnBrk="1" fontAlgn="auto" latinLnBrk="0" hangingPunct="1">
                        <a:lnSpc>
                          <a:spcPct val="100000"/>
                        </a:lnSpc>
                        <a:spcBef>
                          <a:spcPts val="400"/>
                        </a:spcBef>
                        <a:spcAft>
                          <a:spcPts val="400"/>
                        </a:spcAft>
                        <a:buClrTx/>
                        <a:buSzTx/>
                        <a:buFont typeface="Arial" panose="020B0604020202020204" pitchFamily="34" charset="0"/>
                        <a:buNone/>
                        <a:tabLst/>
                        <a:defRPr/>
                      </a:pPr>
                      <a:r>
                        <a:rPr lang="en-AU" sz="1600" b="0" dirty="0"/>
                        <a:t>Set by </a:t>
                      </a:r>
                      <a:r>
                        <a:rPr lang="en-AU" sz="1600" b="1" dirty="0"/>
                        <a:t>TPS Director</a:t>
                      </a:r>
                      <a:r>
                        <a:rPr lang="en-AU" sz="1600" b="0" dirty="0"/>
                        <a:t> with Board advice </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extLst>
                  <a:ext uri="{0D108BD9-81ED-4DB2-BD59-A6C34878D82A}">
                    <a16:rowId xmlns:a16="http://schemas.microsoft.com/office/drawing/2014/main" val="3939883197"/>
                  </a:ext>
                </a:extLst>
              </a:tr>
            </a:tbl>
          </a:graphicData>
        </a:graphic>
      </p:graphicFrame>
      <p:grpSp>
        <p:nvGrpSpPr>
          <p:cNvPr id="2" name="Group 1">
            <a:extLst>
              <a:ext uri="{FF2B5EF4-FFF2-40B4-BE49-F238E27FC236}">
                <a16:creationId xmlns:a16="http://schemas.microsoft.com/office/drawing/2014/main" id="{452C411E-2A83-3767-10AF-6C714CD6B060}"/>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DD32D945-C5AC-84F7-CE5C-96F939E97D33}"/>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FAECA5B4-E466-5B79-B49C-9B17E563B9F9}"/>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Graphic 10">
              <a:extLst>
                <a:ext uri="{FF2B5EF4-FFF2-40B4-BE49-F238E27FC236}">
                  <a16:creationId xmlns:a16="http://schemas.microsoft.com/office/drawing/2014/main" id="{AF5BB270-421F-D8EB-97A7-ADC5D7C9897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2495697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90B7BC-4704-EC7A-02F8-3BF7B23A1E78}"/>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Draft 2027 International TPS Levy Settings</a:t>
            </a:r>
            <a:endParaRPr kumimoji="0" lang="en-AU" sz="22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4" name="Table 4">
            <a:extLst>
              <a:ext uri="{FF2B5EF4-FFF2-40B4-BE49-F238E27FC236}">
                <a16:creationId xmlns:a16="http://schemas.microsoft.com/office/drawing/2014/main" id="{CDC3256E-DC00-4606-A83C-EAD1BDB9B5F5}"/>
              </a:ext>
            </a:extLst>
          </p:cNvPr>
          <p:cNvGraphicFramePr>
            <a:graphicFrameLocks noGrp="1"/>
          </p:cNvGraphicFramePr>
          <p:nvPr>
            <p:extLst>
              <p:ext uri="{D42A27DB-BD31-4B8C-83A1-F6EECF244321}">
                <p14:modId xmlns:p14="http://schemas.microsoft.com/office/powerpoint/2010/main" val="1341724472"/>
              </p:ext>
            </p:extLst>
          </p:nvPr>
        </p:nvGraphicFramePr>
        <p:xfrm>
          <a:off x="539551" y="1116000"/>
          <a:ext cx="8064000" cy="2880000"/>
        </p:xfrm>
        <a:graphic>
          <a:graphicData uri="http://schemas.openxmlformats.org/drawingml/2006/table">
            <a:tbl>
              <a:tblPr firstRow="1" bandRow="1">
                <a:tableStyleId>{5C22544A-7EE6-4342-B048-85BDC9FD1C3A}</a:tableStyleId>
              </a:tblPr>
              <a:tblGrid>
                <a:gridCol w="2679137">
                  <a:extLst>
                    <a:ext uri="{9D8B030D-6E8A-4147-A177-3AD203B41FA5}">
                      <a16:colId xmlns:a16="http://schemas.microsoft.com/office/drawing/2014/main" val="3210531022"/>
                    </a:ext>
                  </a:extLst>
                </a:gridCol>
                <a:gridCol w="5384863">
                  <a:extLst>
                    <a:ext uri="{9D8B030D-6E8A-4147-A177-3AD203B41FA5}">
                      <a16:colId xmlns:a16="http://schemas.microsoft.com/office/drawing/2014/main" val="3698033848"/>
                    </a:ext>
                  </a:extLst>
                </a:gridCol>
              </a:tblGrid>
              <a:tr h="396000">
                <a:tc>
                  <a:txBody>
                    <a:bodyPr/>
                    <a:lstStyle/>
                    <a:p>
                      <a:pPr algn="l"/>
                      <a:r>
                        <a:rPr lang="en-AU" sz="1800"/>
                        <a:t>Component</a:t>
                      </a:r>
                    </a:p>
                  </a:txBody>
                  <a:tcP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9050" cap="flat" cmpd="sng" algn="ctr">
                      <a:solidFill>
                        <a:srgbClr val="8CC4CC"/>
                      </a:solidFill>
                      <a:prstDash val="solid"/>
                      <a:round/>
                      <a:headEnd type="none" w="med" len="med"/>
                      <a:tailEnd type="none" w="med" len="med"/>
                    </a:lnB>
                    <a:solidFill>
                      <a:srgbClr val="36707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1800"/>
                        <a:t>Draft 2027 Settings</a:t>
                      </a:r>
                    </a:p>
                  </a:txBody>
                  <a:tcP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9050" cap="flat" cmpd="sng" algn="ctr">
                      <a:solidFill>
                        <a:srgbClr val="8CC4CC"/>
                      </a:solidFill>
                      <a:prstDash val="solid"/>
                      <a:round/>
                      <a:headEnd type="none" w="med" len="med"/>
                      <a:tailEnd type="none" w="med" len="med"/>
                    </a:lnB>
                    <a:solidFill>
                      <a:srgbClr val="367079"/>
                    </a:solidFill>
                  </a:tcPr>
                </a:tc>
                <a:extLst>
                  <a:ext uri="{0D108BD9-81ED-4DB2-BD59-A6C34878D82A}">
                    <a16:rowId xmlns:a16="http://schemas.microsoft.com/office/drawing/2014/main" val="169560607"/>
                  </a:ext>
                </a:extLst>
              </a:tr>
              <a:tr h="702000">
                <a:tc>
                  <a:txBody>
                    <a:bodyPr/>
                    <a:lstStyle/>
                    <a:p>
                      <a:pPr algn="l">
                        <a:spcBef>
                          <a:spcPts val="200"/>
                        </a:spcBef>
                        <a:spcAft>
                          <a:spcPts val="200"/>
                        </a:spcAft>
                      </a:pPr>
                      <a:r>
                        <a:rPr lang="en-AU" sz="1700" b="1"/>
                        <a:t>Administrative Fee</a:t>
                      </a:r>
                      <a:r>
                        <a:rPr lang="en-AU" sz="1700" b="1" baseline="30000"/>
                        <a:t>*</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905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$110.00</a:t>
                      </a:r>
                      <a:r>
                        <a:rPr lang="en-AU" sz="1700" b="0"/>
                        <a:t> per provider +</a:t>
                      </a:r>
                    </a:p>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$0.58</a:t>
                      </a:r>
                      <a:r>
                        <a:rPr lang="en-AU" sz="1700" b="0"/>
                        <a:t> per 2026 overseas student enrolment</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905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extLst>
                  <a:ext uri="{0D108BD9-81ED-4DB2-BD59-A6C34878D82A}">
                    <a16:rowId xmlns:a16="http://schemas.microsoft.com/office/drawing/2014/main" val="2822365869"/>
                  </a:ext>
                </a:extLst>
              </a:tr>
              <a:tr h="702000">
                <a:tc>
                  <a:txBody>
                    <a:bodyPr/>
                    <a:lstStyle/>
                    <a:p>
                      <a:pPr algn="l">
                        <a:spcBef>
                          <a:spcPts val="200"/>
                        </a:spcBef>
                        <a:spcAft>
                          <a:spcPts val="200"/>
                        </a:spcAft>
                      </a:pPr>
                      <a:r>
                        <a:rPr lang="en-AU" sz="1700" b="1"/>
                        <a:t>Base Fee</a:t>
                      </a:r>
                      <a:r>
                        <a:rPr lang="en-AU" sz="1700" b="1" baseline="30000"/>
                        <a:t>*</a:t>
                      </a:r>
                      <a:endParaRPr lang="en-AU" sz="1700" b="1"/>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$223.00</a:t>
                      </a:r>
                      <a:r>
                        <a:rPr lang="en-AU" sz="1700" b="0"/>
                        <a:t> per provider +</a:t>
                      </a:r>
                    </a:p>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$1.41</a:t>
                      </a:r>
                      <a:r>
                        <a:rPr lang="en-AU" sz="1700" b="0"/>
                        <a:t> per 2026 overseas student enrolment</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extLst>
                  <a:ext uri="{0D108BD9-81ED-4DB2-BD59-A6C34878D82A}">
                    <a16:rowId xmlns:a16="http://schemas.microsoft.com/office/drawing/2014/main" val="908964471"/>
                  </a:ext>
                </a:extLst>
              </a:tr>
              <a:tr h="702000">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Risk Rated Premium</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0"/>
                        <a:t>[</a:t>
                      </a:r>
                      <a:r>
                        <a:rPr lang="en-AU" sz="1700" b="1"/>
                        <a:t>0.05%</a:t>
                      </a:r>
                      <a:r>
                        <a:rPr lang="en-AU" sz="1700" b="0"/>
                        <a:t> x total risk factor value] x</a:t>
                      </a:r>
                    </a:p>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0"/>
                        <a:t>total 2026 overseas student tuition fees</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solidFill>
                      <a:srgbClr val="D8EBEE"/>
                    </a:solidFill>
                  </a:tcPr>
                </a:tc>
                <a:extLst>
                  <a:ext uri="{0D108BD9-81ED-4DB2-BD59-A6C34878D82A}">
                    <a16:rowId xmlns:a16="http://schemas.microsoft.com/office/drawing/2014/main" val="2202525482"/>
                  </a:ext>
                </a:extLst>
              </a:tr>
              <a:tr h="378000">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a:t>Special Tuition Protection</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200"/>
                        </a:spcBef>
                        <a:spcAft>
                          <a:spcPts val="200"/>
                        </a:spcAft>
                        <a:buClrTx/>
                        <a:buSzTx/>
                        <a:buFontTx/>
                        <a:buNone/>
                        <a:tabLst/>
                        <a:defRPr/>
                      </a:pPr>
                      <a:r>
                        <a:rPr lang="en-AU" sz="1700" b="1" dirty="0"/>
                        <a:t>0%</a:t>
                      </a:r>
                      <a:r>
                        <a:rPr lang="en-AU" sz="1700" b="0" dirty="0"/>
                        <a:t> x total 2026 overseas student tuition fees</a:t>
                      </a:r>
                    </a:p>
                  </a:txBody>
                  <a:tcPr anchor="ctr">
                    <a:lnL w="12700" cap="flat" cmpd="sng" algn="ctr">
                      <a:solidFill>
                        <a:srgbClr val="8CC4CC"/>
                      </a:solidFill>
                      <a:prstDash val="solid"/>
                      <a:round/>
                      <a:headEnd type="none" w="med" len="med"/>
                      <a:tailEnd type="none" w="med" len="med"/>
                    </a:lnL>
                    <a:lnR w="12700" cap="flat" cmpd="sng" algn="ctr">
                      <a:solidFill>
                        <a:srgbClr val="8CC4CC"/>
                      </a:solidFill>
                      <a:prstDash val="solid"/>
                      <a:round/>
                      <a:headEnd type="none" w="med" len="med"/>
                      <a:tailEnd type="none" w="med" len="med"/>
                    </a:lnR>
                    <a:lnT w="12700" cap="flat" cmpd="sng" algn="ctr">
                      <a:solidFill>
                        <a:srgbClr val="8CC4CC"/>
                      </a:solidFill>
                      <a:prstDash val="solid"/>
                      <a:round/>
                      <a:headEnd type="none" w="med" len="med"/>
                      <a:tailEnd type="none" w="med" len="med"/>
                    </a:lnT>
                    <a:lnB w="12700" cap="flat" cmpd="sng" algn="ctr">
                      <a:solidFill>
                        <a:srgbClr val="8CC4CC"/>
                      </a:solidFill>
                      <a:prstDash val="solid"/>
                      <a:round/>
                      <a:headEnd type="none" w="med" len="med"/>
                      <a:tailEnd type="none" w="med" len="med"/>
                    </a:lnB>
                    <a:noFill/>
                  </a:tcPr>
                </a:tc>
                <a:extLst>
                  <a:ext uri="{0D108BD9-81ED-4DB2-BD59-A6C34878D82A}">
                    <a16:rowId xmlns:a16="http://schemas.microsoft.com/office/drawing/2014/main" val="3939883197"/>
                  </a:ext>
                </a:extLst>
              </a:tr>
            </a:tbl>
          </a:graphicData>
        </a:graphic>
      </p:graphicFrame>
      <p:sp>
        <p:nvSpPr>
          <p:cNvPr id="2" name="TextBox 1">
            <a:extLst>
              <a:ext uri="{FF2B5EF4-FFF2-40B4-BE49-F238E27FC236}">
                <a16:creationId xmlns:a16="http://schemas.microsoft.com/office/drawing/2014/main" id="{F0B14F1E-0A0B-79EA-92B8-AFD992DF52AF}"/>
              </a:ext>
            </a:extLst>
          </p:cNvPr>
          <p:cNvSpPr txBox="1"/>
          <p:nvPr/>
        </p:nvSpPr>
        <p:spPr>
          <a:xfrm>
            <a:off x="539552" y="4090853"/>
            <a:ext cx="8064896" cy="543739"/>
          </a:xfrm>
          <a:prstGeom prst="rect">
            <a:avLst/>
          </a:prstGeom>
          <a:noFill/>
        </p:spPr>
        <p:txBody>
          <a:bodyPr wrap="square" lIns="0" tIns="0" rIns="0" bIns="0" rtlCol="0" anchor="t">
            <a:spAutoFit/>
          </a:bodyPr>
          <a:lstStyle/>
          <a:p>
            <a:pPr>
              <a:spcAft>
                <a:spcPts val="400"/>
              </a:spcAft>
            </a:pPr>
            <a:r>
              <a:rPr lang="en-AU" sz="1600" b="1"/>
              <a:t>*</a:t>
            </a:r>
            <a:r>
              <a:rPr lang="en-AU" sz="1600"/>
              <a:t>Administrative and Base Fee figures reflect 2026 values and </a:t>
            </a:r>
            <a:r>
              <a:rPr lang="en-AU" sz="1600" u="sng"/>
              <a:t>may</a:t>
            </a:r>
            <a:r>
              <a:rPr lang="en-AU" sz="1600"/>
              <a:t> be indexed to CPI for 2027</a:t>
            </a:r>
          </a:p>
          <a:p>
            <a:pPr>
              <a:spcAft>
                <a:spcPts val="400"/>
              </a:spcAft>
            </a:pPr>
            <a:r>
              <a:rPr lang="en-AU" sz="1600" b="1"/>
              <a:t>Note</a:t>
            </a:r>
            <a:r>
              <a:rPr lang="en-AU" sz="1600"/>
              <a:t>: 2027 levy calculated using student enrolment numbers and revenue for 2026 calendar year</a:t>
            </a:r>
          </a:p>
        </p:txBody>
      </p:sp>
      <p:grpSp>
        <p:nvGrpSpPr>
          <p:cNvPr id="6" name="Group 5">
            <a:extLst>
              <a:ext uri="{FF2B5EF4-FFF2-40B4-BE49-F238E27FC236}">
                <a16:creationId xmlns:a16="http://schemas.microsoft.com/office/drawing/2014/main" id="{9CF433F6-7373-7C28-A886-6799249215CF}"/>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7" name="Rectangle 6">
              <a:extLst>
                <a:ext uri="{FF2B5EF4-FFF2-40B4-BE49-F238E27FC236}">
                  <a16:creationId xmlns:a16="http://schemas.microsoft.com/office/drawing/2014/main" id="{49AE6EDE-0CA1-DC98-8E74-7650E0317A85}"/>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0" name="Oval 9">
              <a:extLst>
                <a:ext uri="{FF2B5EF4-FFF2-40B4-BE49-F238E27FC236}">
                  <a16:creationId xmlns:a16="http://schemas.microsoft.com/office/drawing/2014/main" id="{5B28AE90-E6F1-464C-E00E-90EE1D01F4B4}"/>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2452FA77-9BC6-9C92-BFB5-E86025CAE61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489521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8BECDB-CBD6-61BC-281C-E9EB2005F2D7}"/>
              </a:ext>
              <a:ext uri="{C183D7F6-B498-43B3-948B-1728B52AA6E4}">
                <adec:decorative xmlns:adec="http://schemas.microsoft.com/office/drawing/2017/decorative" val="1"/>
              </a:ext>
            </a:extLst>
          </p:cNvPr>
          <p:cNvSpPr/>
          <p:nvPr/>
        </p:nvSpPr>
        <p:spPr>
          <a:xfrm flipH="1">
            <a:off x="0" y="0"/>
            <a:ext cx="3852000" cy="468000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7">
            <a:extLst>
              <a:ext uri="{FF2B5EF4-FFF2-40B4-BE49-F238E27FC236}">
                <a16:creationId xmlns:a16="http://schemas.microsoft.com/office/drawing/2014/main" id="{56331701-EB9F-7850-109A-441921C39A5C}"/>
              </a:ext>
            </a:extLst>
          </p:cNvPr>
          <p:cNvSpPr txBox="1">
            <a:spLocks noGrp="1"/>
          </p:cNvSpPr>
          <p:nvPr>
            <p:ph type="title" idx="4294967295"/>
          </p:nvPr>
        </p:nvSpPr>
        <p:spPr>
          <a:xfrm>
            <a:off x="360000" y="2142083"/>
            <a:ext cx="3132000" cy="80021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600" b="1" i="0" u="none" strike="noStrike" kern="1200" cap="none" spc="0" normalizeH="0" baseline="0" noProof="0">
                <a:ln>
                  <a:noFill/>
                </a:ln>
                <a:solidFill>
                  <a:schemeClr val="bg1"/>
                </a:solidFill>
                <a:effectLst/>
                <a:uLnTx/>
                <a:uFillTx/>
                <a:latin typeface="+mn-lt"/>
                <a:ea typeface="+mn-ea"/>
                <a:cs typeface="+mn-cs"/>
              </a:rPr>
              <a:t>Risk Rated </a:t>
            </a:r>
            <a:r>
              <a:rPr lang="en-AU" sz="2600" b="1">
                <a:solidFill>
                  <a:schemeClr val="bg1"/>
                </a:solidFill>
                <a:latin typeface="+mn-lt"/>
                <a:ea typeface="+mn-ea"/>
                <a:cs typeface="+mn-cs"/>
              </a:rPr>
              <a:t>Premium</a:t>
            </a:r>
            <a:r>
              <a:rPr kumimoji="0" lang="en-AU" sz="2600" b="1" i="0" u="none" strike="noStrike" kern="1200" cap="none" spc="0" normalizeH="0" baseline="0" noProof="0">
                <a:ln>
                  <a:noFill/>
                </a:ln>
                <a:solidFill>
                  <a:schemeClr val="bg1"/>
                </a:solidFill>
                <a:effectLst/>
                <a:uLnTx/>
                <a:uFillTx/>
                <a:latin typeface="+mn-lt"/>
                <a:ea typeface="+mn-ea"/>
                <a:cs typeface="+mn-cs"/>
              </a:rPr>
              <a:t> Component</a:t>
            </a:r>
            <a:endParaRPr kumimoji="0" lang="en-US" sz="2600" b="0" i="0" u="none" strike="noStrike" kern="1200" cap="none" spc="0" normalizeH="0" baseline="0" noProof="0">
              <a:ln>
                <a:noFill/>
              </a:ln>
              <a:solidFill>
                <a:schemeClr val="bg1"/>
              </a:solidFill>
              <a:effectLst/>
              <a:uLnTx/>
              <a:uFillTx/>
              <a:latin typeface="+mn-lt"/>
              <a:ea typeface="+mn-ea"/>
              <a:cs typeface="Calibri"/>
            </a:endParaRPr>
          </a:p>
        </p:txBody>
      </p:sp>
      <p:sp>
        <p:nvSpPr>
          <p:cNvPr id="4" name="TextBox 3">
            <a:extLst>
              <a:ext uri="{FF2B5EF4-FFF2-40B4-BE49-F238E27FC236}">
                <a16:creationId xmlns:a16="http://schemas.microsoft.com/office/drawing/2014/main" id="{2449F62A-ED96-7345-6D9B-D471BA161950}"/>
              </a:ext>
            </a:extLst>
          </p:cNvPr>
          <p:cNvSpPr txBox="1"/>
          <p:nvPr/>
        </p:nvSpPr>
        <p:spPr>
          <a:xfrm>
            <a:off x="4212000" y="1249530"/>
            <a:ext cx="4572000" cy="2585323"/>
          </a:xfrm>
          <a:prstGeom prst="rect">
            <a:avLst/>
          </a:prstGeom>
          <a:noFill/>
        </p:spPr>
        <p:txBody>
          <a:bodyPr wrap="square" lIns="0" tIns="0" rIns="0" bIns="0" rtlCol="0" anchor="t">
            <a:spAutoFit/>
          </a:bodyPr>
          <a:lstStyle/>
          <a:p>
            <a:pPr>
              <a:spcAft>
                <a:spcPts val="3600"/>
              </a:spcAft>
            </a:pPr>
            <a:r>
              <a:rPr lang="en-AU">
                <a:cs typeface="Calibri"/>
              </a:rPr>
              <a:t>Considers 5 risk factors designed to reflect the risk of provider closure</a:t>
            </a:r>
          </a:p>
          <a:p>
            <a:pPr>
              <a:spcAft>
                <a:spcPts val="3600"/>
              </a:spcAft>
            </a:pPr>
            <a:r>
              <a:rPr lang="en-AU">
                <a:cs typeface="Calibri"/>
              </a:rPr>
              <a:t>Providers receive a risk factor value for each risk factor</a:t>
            </a:r>
          </a:p>
          <a:p>
            <a:pPr>
              <a:spcAft>
                <a:spcPts val="3600"/>
              </a:spcAft>
            </a:pPr>
            <a:r>
              <a:rPr lang="en-AU">
                <a:cs typeface="Calibri"/>
              </a:rPr>
              <a:t>Higher risk factor values indicate higher risk of closure</a:t>
            </a:r>
          </a:p>
        </p:txBody>
      </p:sp>
      <p:grpSp>
        <p:nvGrpSpPr>
          <p:cNvPr id="5" name="Group 4">
            <a:extLst>
              <a:ext uri="{FF2B5EF4-FFF2-40B4-BE49-F238E27FC236}">
                <a16:creationId xmlns:a16="http://schemas.microsoft.com/office/drawing/2014/main" id="{E12FEA79-EC10-C1E3-CAFF-42FEC60E02D8}"/>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D4F0CF64-FF2C-10B0-BEEC-ADE8954BB7DE}"/>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42995F2B-1E87-8514-CB99-937E67E26900}"/>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Graphic 10">
              <a:extLst>
                <a:ext uri="{FF2B5EF4-FFF2-40B4-BE49-F238E27FC236}">
                  <a16:creationId xmlns:a16="http://schemas.microsoft.com/office/drawing/2014/main" id="{02013BA8-2FB5-EDC5-8914-68DD0E99A4B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2446095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6FA5F-C1B5-B7B0-E6B9-FB521220E32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868EF92-0E50-E960-AE79-AC9B184DE717}"/>
              </a:ext>
            </a:extLst>
          </p:cNvPr>
          <p:cNvSpPr txBox="1">
            <a:spLocks noGrp="1"/>
          </p:cNvSpPr>
          <p:nvPr>
            <p:ph type="title" idx="4294967295"/>
          </p:nvPr>
        </p:nvSpPr>
        <p:spPr>
          <a:xfrm>
            <a:off x="539552" y="504000"/>
            <a:ext cx="8208000" cy="38472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500" b="1" i="0" u="none" strike="noStrike" kern="1200" cap="none" spc="0" normalizeH="0" baseline="0" noProof="0">
                <a:ln>
                  <a:noFill/>
                </a:ln>
                <a:solidFill>
                  <a:schemeClr val="tx1"/>
                </a:solidFill>
                <a:effectLst/>
                <a:uLnTx/>
                <a:uFillTx/>
                <a:latin typeface="+mn-lt"/>
                <a:ea typeface="+mn-ea"/>
                <a:cs typeface="+mn-cs"/>
              </a:rPr>
              <a:t>Risk Rated Premium </a:t>
            </a:r>
            <a:r>
              <a:rPr lang="en-AU" sz="2500" b="1">
                <a:latin typeface="+mn-lt"/>
                <a:ea typeface="+mn-ea"/>
                <a:cs typeface="+mn-cs"/>
              </a:rPr>
              <a:t>Component</a:t>
            </a:r>
            <a:r>
              <a:rPr kumimoji="0" lang="en-AU" sz="2500" b="1" i="0" u="none" strike="noStrike" kern="1200" cap="none" spc="0" normalizeH="0" baseline="0" noProof="0">
                <a:ln>
                  <a:noFill/>
                </a:ln>
                <a:solidFill>
                  <a:schemeClr val="tx1"/>
                </a:solidFill>
                <a:effectLst/>
                <a:uLnTx/>
                <a:uFillTx/>
                <a:latin typeface="+mn-lt"/>
                <a:ea typeface="+mn-ea"/>
                <a:cs typeface="+mn-cs"/>
              </a:rPr>
              <a:t> Specified Percentage 2013-26</a:t>
            </a:r>
          </a:p>
        </p:txBody>
      </p:sp>
      <p:pic>
        <p:nvPicPr>
          <p:cNvPr id="8" name="Picture 7" descr="A graph showing the specified percentage for the Risk Rated Premium Component from 2013 to 2026.">
            <a:extLst>
              <a:ext uri="{FF2B5EF4-FFF2-40B4-BE49-F238E27FC236}">
                <a16:creationId xmlns:a16="http://schemas.microsoft.com/office/drawing/2014/main" id="{0034E1A9-EBA6-ABE5-17B0-480F6B471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884" y="1080263"/>
            <a:ext cx="8426231" cy="3564000"/>
          </a:xfrm>
          <a:prstGeom prst="rect">
            <a:avLst/>
          </a:prstGeom>
        </p:spPr>
      </p:pic>
      <p:grpSp>
        <p:nvGrpSpPr>
          <p:cNvPr id="2" name="Group 1">
            <a:extLst>
              <a:ext uri="{FF2B5EF4-FFF2-40B4-BE49-F238E27FC236}">
                <a16:creationId xmlns:a16="http://schemas.microsoft.com/office/drawing/2014/main" id="{64EEADB1-B206-265A-1688-D7F346E1478C}"/>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3" name="Rectangle 2">
              <a:extLst>
                <a:ext uri="{FF2B5EF4-FFF2-40B4-BE49-F238E27FC236}">
                  <a16:creationId xmlns:a16="http://schemas.microsoft.com/office/drawing/2014/main" id="{BDC97E8C-34D2-B840-8582-35EB716644E1}"/>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4" name="Oval 3">
              <a:extLst>
                <a:ext uri="{FF2B5EF4-FFF2-40B4-BE49-F238E27FC236}">
                  <a16:creationId xmlns:a16="http://schemas.microsoft.com/office/drawing/2014/main" id="{BEF98AB3-7DE4-1AD4-07AF-841A1CE27539}"/>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10">
              <a:extLst>
                <a:ext uri="{FF2B5EF4-FFF2-40B4-BE49-F238E27FC236}">
                  <a16:creationId xmlns:a16="http://schemas.microsoft.com/office/drawing/2014/main" id="{C1B85267-3069-ED9C-1214-1D10E19092B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307130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2D86E-CB51-B5C2-6D11-6871261DB92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91473A-E3BD-21E9-27B9-141A7EC718A9}"/>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Risk Rated Premium </a:t>
            </a:r>
            <a:r>
              <a:rPr lang="en-AU" sz="2800" b="1">
                <a:latin typeface="+mn-lt"/>
                <a:ea typeface="+mn-ea"/>
                <a:cs typeface="+mn-cs"/>
              </a:rPr>
              <a:t>Component</a:t>
            </a:r>
            <a:r>
              <a:rPr kumimoji="0" lang="en-AU" sz="2800" b="1" i="0" u="none" strike="noStrike" kern="1200" cap="none" spc="0" normalizeH="0" baseline="0" noProof="0">
                <a:ln>
                  <a:noFill/>
                </a:ln>
                <a:solidFill>
                  <a:schemeClr val="tx1"/>
                </a:solidFill>
                <a:effectLst/>
                <a:uLnTx/>
                <a:uFillTx/>
                <a:latin typeface="+mn-lt"/>
                <a:ea typeface="+mn-ea"/>
                <a:cs typeface="+mn-cs"/>
              </a:rPr>
              <a:t>: Risk Factors</a:t>
            </a:r>
            <a:endParaRPr kumimoji="0" lang="en-AU" sz="16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graphicFrame>
        <p:nvGraphicFramePr>
          <p:cNvPr id="14" name="Table 13">
            <a:extLst>
              <a:ext uri="{FF2B5EF4-FFF2-40B4-BE49-F238E27FC236}">
                <a16:creationId xmlns:a16="http://schemas.microsoft.com/office/drawing/2014/main" id="{090F16F6-0B47-35EA-A0FC-9A1398669550}"/>
              </a:ext>
            </a:extLst>
          </p:cNvPr>
          <p:cNvGraphicFramePr>
            <a:graphicFrameLocks noGrp="1"/>
          </p:cNvGraphicFramePr>
          <p:nvPr>
            <p:extLst>
              <p:ext uri="{D42A27DB-BD31-4B8C-83A1-F6EECF244321}">
                <p14:modId xmlns:p14="http://schemas.microsoft.com/office/powerpoint/2010/main" val="483623484"/>
              </p:ext>
            </p:extLst>
          </p:nvPr>
        </p:nvGraphicFramePr>
        <p:xfrm>
          <a:off x="378000" y="1044000"/>
          <a:ext cx="8387244" cy="396000"/>
        </p:xfrm>
        <a:graphic>
          <a:graphicData uri="http://schemas.openxmlformats.org/drawingml/2006/table">
            <a:tbl>
              <a:tblPr firstRow="1" bandRow="1">
                <a:tableStyleId>{5C22544A-7EE6-4342-B048-85BDC9FD1C3A}</a:tableStyleId>
              </a:tblPr>
              <a:tblGrid>
                <a:gridCol w="2627244">
                  <a:extLst>
                    <a:ext uri="{9D8B030D-6E8A-4147-A177-3AD203B41FA5}">
                      <a16:colId xmlns:a16="http://schemas.microsoft.com/office/drawing/2014/main" val="2392229984"/>
                    </a:ext>
                  </a:extLst>
                </a:gridCol>
                <a:gridCol w="5760000">
                  <a:extLst>
                    <a:ext uri="{9D8B030D-6E8A-4147-A177-3AD203B41FA5}">
                      <a16:colId xmlns:a16="http://schemas.microsoft.com/office/drawing/2014/main" val="712106699"/>
                    </a:ext>
                  </a:extLst>
                </a:gridCol>
              </a:tblGrid>
              <a:tr h="396000">
                <a:tc>
                  <a:txBody>
                    <a:bodyPr/>
                    <a:lstStyle/>
                    <a:p>
                      <a:r>
                        <a:rPr lang="en-AU" sz="1700"/>
                        <a:t>Base Risk Factor</a:t>
                      </a:r>
                    </a:p>
                  </a:txBody>
                  <a:tcPr>
                    <a:lnL w="12700" cmpd="sng">
                      <a:noFill/>
                    </a:lnL>
                    <a:lnR w="12700" cmpd="sng">
                      <a:noFill/>
                    </a:lnR>
                    <a:lnT w="28575" cap="flat" cmpd="sng" algn="ctr">
                      <a:solidFill>
                        <a:schemeClr val="accent3">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AU" altLang="zh-CN" sz="1700" b="0" kern="0" dirty="0">
                          <a:solidFill>
                            <a:schemeClr val="tx1"/>
                          </a:solidFill>
                          <a:cs typeface="Arial"/>
                          <a:sym typeface="Calibri" pitchFamily="34" charset="0"/>
                        </a:rPr>
                        <a:t>Risk factor value of 1.0 applied for all providers</a:t>
                      </a:r>
                      <a:endParaRPr lang="en-US" altLang="zh-CN" sz="1700" b="0" kern="0" dirty="0">
                        <a:solidFill>
                          <a:schemeClr val="tx1"/>
                        </a:solidFill>
                        <a:ea typeface="宋体"/>
                        <a:cs typeface="Arial"/>
                        <a:sym typeface="Calibri" pitchFamily="34" charset="0"/>
                      </a:endParaRPr>
                    </a:p>
                  </a:txBody>
                  <a:tcPr>
                    <a:lnL w="12700" cmpd="sng">
                      <a:noFill/>
                    </a:lnL>
                    <a:lnR w="12700" cmpd="sng">
                      <a:noFill/>
                    </a:lnR>
                    <a:lnT w="28575" cap="flat" cmpd="sng" algn="ctr">
                      <a:solidFill>
                        <a:schemeClr val="accent3">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aphicFrame>
        <p:nvGraphicFramePr>
          <p:cNvPr id="11" name="Table 10">
            <a:extLst>
              <a:ext uri="{FF2B5EF4-FFF2-40B4-BE49-F238E27FC236}">
                <a16:creationId xmlns:a16="http://schemas.microsoft.com/office/drawing/2014/main" id="{A64E24BD-D49E-9D35-2397-61BDCB892AD3}"/>
              </a:ext>
            </a:extLst>
          </p:cNvPr>
          <p:cNvGraphicFramePr>
            <a:graphicFrameLocks noGrp="1"/>
          </p:cNvGraphicFramePr>
          <p:nvPr>
            <p:extLst>
              <p:ext uri="{D42A27DB-BD31-4B8C-83A1-F6EECF244321}">
                <p14:modId xmlns:p14="http://schemas.microsoft.com/office/powerpoint/2010/main" val="827918305"/>
              </p:ext>
            </p:extLst>
          </p:nvPr>
        </p:nvGraphicFramePr>
        <p:xfrm>
          <a:off x="378000" y="1483200"/>
          <a:ext cx="8387098" cy="630000"/>
        </p:xfrm>
        <a:graphic>
          <a:graphicData uri="http://schemas.openxmlformats.org/drawingml/2006/table">
            <a:tbl>
              <a:tblPr firstRow="1" bandRow="1">
                <a:tableStyleId>{5C22544A-7EE6-4342-B048-85BDC9FD1C3A}</a:tableStyleId>
              </a:tblPr>
              <a:tblGrid>
                <a:gridCol w="2627098">
                  <a:extLst>
                    <a:ext uri="{9D8B030D-6E8A-4147-A177-3AD203B41FA5}">
                      <a16:colId xmlns:a16="http://schemas.microsoft.com/office/drawing/2014/main" val="2392229984"/>
                    </a:ext>
                  </a:extLst>
                </a:gridCol>
                <a:gridCol w="5760000">
                  <a:extLst>
                    <a:ext uri="{9D8B030D-6E8A-4147-A177-3AD203B41FA5}">
                      <a16:colId xmlns:a16="http://schemas.microsoft.com/office/drawing/2014/main" val="712106699"/>
                    </a:ext>
                  </a:extLst>
                </a:gridCol>
              </a:tblGrid>
              <a:tr h="630000">
                <a:tc>
                  <a:txBody>
                    <a:bodyPr/>
                    <a:lstStyle/>
                    <a:p>
                      <a:r>
                        <a:rPr lang="en-AU" sz="1700"/>
                        <a:t>Length of Operation</a:t>
                      </a:r>
                    </a:p>
                  </a:txBody>
                  <a:tcPr>
                    <a:lnL w="12700" cmpd="sng">
                      <a:noFill/>
                    </a:lnL>
                    <a:lnR w="12700" cmpd="sng">
                      <a:noFill/>
                    </a:lnR>
                    <a:lnT w="28575" cap="flat" cmpd="sng" algn="ctr">
                      <a:solidFill>
                        <a:srgbClr val="D47F0E"/>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D47F0E"/>
                    </a:solidFill>
                  </a:tcPr>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ltLang="zh-CN" sz="1700" b="0" kern="0" dirty="0">
                          <a:solidFill>
                            <a:schemeClr val="tx1"/>
                          </a:solidFill>
                          <a:ea typeface="宋体"/>
                          <a:cs typeface="Arial"/>
                          <a:sym typeface="Calibri" pitchFamily="34" charset="0"/>
                        </a:rPr>
                        <a:t>Higher risk of closure associated with shorter length of operation</a:t>
                      </a:r>
                      <a:endParaRPr lang="en-US" altLang="zh-CN" sz="1700" b="0" kern="0" dirty="0">
                        <a:solidFill>
                          <a:schemeClr val="tx1"/>
                        </a:solidFill>
                        <a:highlight>
                          <a:srgbClr val="FFFF00"/>
                        </a:highlight>
                        <a:cs typeface="Arial" panose="020B0604020202020204" pitchFamily="34" charset="0"/>
                      </a:endParaRPr>
                    </a:p>
                  </a:txBody>
                  <a:tcPr>
                    <a:lnL w="12700" cmpd="sng">
                      <a:noFill/>
                    </a:lnL>
                    <a:lnR w="12700" cmpd="sng">
                      <a:noFill/>
                    </a:lnR>
                    <a:lnT w="28575" cap="flat" cmpd="sng" algn="ctr">
                      <a:solidFill>
                        <a:srgbClr val="D47F0E"/>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aphicFrame>
        <p:nvGraphicFramePr>
          <p:cNvPr id="10" name="Table 9">
            <a:extLst>
              <a:ext uri="{FF2B5EF4-FFF2-40B4-BE49-F238E27FC236}">
                <a16:creationId xmlns:a16="http://schemas.microsoft.com/office/drawing/2014/main" id="{FBD598CE-5FF1-BDC6-C7E5-A4E645A28C08}"/>
              </a:ext>
            </a:extLst>
          </p:cNvPr>
          <p:cNvGraphicFramePr>
            <a:graphicFrameLocks noGrp="1"/>
          </p:cNvGraphicFramePr>
          <p:nvPr>
            <p:extLst>
              <p:ext uri="{D42A27DB-BD31-4B8C-83A1-F6EECF244321}">
                <p14:modId xmlns:p14="http://schemas.microsoft.com/office/powerpoint/2010/main" val="1479015564"/>
              </p:ext>
            </p:extLst>
          </p:nvPr>
        </p:nvGraphicFramePr>
        <p:xfrm>
          <a:off x="378000" y="2156400"/>
          <a:ext cx="8388822" cy="630000"/>
        </p:xfrm>
        <a:graphic>
          <a:graphicData uri="http://schemas.openxmlformats.org/drawingml/2006/table">
            <a:tbl>
              <a:tblPr firstRow="1" bandRow="1">
                <a:tableStyleId>{5C22544A-7EE6-4342-B048-85BDC9FD1C3A}</a:tableStyleId>
              </a:tblPr>
              <a:tblGrid>
                <a:gridCol w="2628822">
                  <a:extLst>
                    <a:ext uri="{9D8B030D-6E8A-4147-A177-3AD203B41FA5}">
                      <a16:colId xmlns:a16="http://schemas.microsoft.com/office/drawing/2014/main" val="2392229984"/>
                    </a:ext>
                  </a:extLst>
                </a:gridCol>
                <a:gridCol w="5760000">
                  <a:extLst>
                    <a:ext uri="{9D8B030D-6E8A-4147-A177-3AD203B41FA5}">
                      <a16:colId xmlns:a16="http://schemas.microsoft.com/office/drawing/2014/main" val="712106699"/>
                    </a:ext>
                  </a:extLst>
                </a:gridCol>
              </a:tblGrid>
              <a:tr h="630000">
                <a:tc>
                  <a:txBody>
                    <a:bodyPr/>
                    <a:lstStyle/>
                    <a:p>
                      <a:r>
                        <a:rPr lang="en-AU" sz="1700"/>
                        <a:t>Volatility in Overseas Student Enrolments</a:t>
                      </a:r>
                    </a:p>
                  </a:txBody>
                  <a:tcPr>
                    <a:lnL w="12700" cmpd="sng">
                      <a:noFill/>
                    </a:lnL>
                    <a:lnR w="12700" cmpd="sng">
                      <a:noFill/>
                    </a:lnR>
                    <a:lnT w="28575" cap="flat" cmpd="sng" algn="ctr">
                      <a:solidFill>
                        <a:schemeClr val="accent1">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lumMod val="75000"/>
                      </a:schemeClr>
                    </a:solidFill>
                  </a:tcPr>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ltLang="zh-CN" sz="1700" b="0" kern="0" dirty="0">
                          <a:solidFill>
                            <a:schemeClr val="tx1"/>
                          </a:solidFill>
                          <a:ea typeface="宋体"/>
                          <a:cs typeface="Arial"/>
                          <a:sym typeface="Calibri" pitchFamily="34" charset="0"/>
                        </a:rPr>
                        <a:t>Higher risk of closure associated with extreme volatility in overseas student enrolments</a:t>
                      </a:r>
                      <a:endParaRPr lang="en-US" altLang="zh-CN" sz="1700" b="0" u="sng" kern="0" dirty="0">
                        <a:solidFill>
                          <a:schemeClr val="tx1"/>
                        </a:solidFill>
                        <a:ea typeface="宋体"/>
                        <a:cs typeface="Arial"/>
                        <a:sym typeface="Calibri" pitchFamily="34" charset="0"/>
                      </a:endParaRPr>
                    </a:p>
                  </a:txBody>
                  <a:tcPr>
                    <a:lnL w="12700" cmpd="sng">
                      <a:noFill/>
                    </a:lnL>
                    <a:lnR w="12700" cmpd="sng">
                      <a:noFill/>
                    </a:lnR>
                    <a:lnT w="28575" cap="flat" cmpd="sng" algn="ctr">
                      <a:solidFill>
                        <a:schemeClr val="accent1">
                          <a:lumMod val="7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aphicFrame>
        <p:nvGraphicFramePr>
          <p:cNvPr id="2" name="Table 1">
            <a:extLst>
              <a:ext uri="{FF2B5EF4-FFF2-40B4-BE49-F238E27FC236}">
                <a16:creationId xmlns:a16="http://schemas.microsoft.com/office/drawing/2014/main" id="{598BAC1B-2EF2-4789-ECFA-1C4A60B3261B}"/>
              </a:ext>
            </a:extLst>
          </p:cNvPr>
          <p:cNvGraphicFramePr>
            <a:graphicFrameLocks noGrp="1"/>
          </p:cNvGraphicFramePr>
          <p:nvPr>
            <p:extLst>
              <p:ext uri="{D42A27DB-BD31-4B8C-83A1-F6EECF244321}">
                <p14:modId xmlns:p14="http://schemas.microsoft.com/office/powerpoint/2010/main" val="3875976735"/>
              </p:ext>
            </p:extLst>
          </p:nvPr>
        </p:nvGraphicFramePr>
        <p:xfrm>
          <a:off x="378000" y="2829600"/>
          <a:ext cx="8388000" cy="630000"/>
        </p:xfrm>
        <a:graphic>
          <a:graphicData uri="http://schemas.openxmlformats.org/drawingml/2006/table">
            <a:tbl>
              <a:tblPr firstRow="1" bandRow="1">
                <a:tableStyleId>{5C22544A-7EE6-4342-B048-85BDC9FD1C3A}</a:tableStyleId>
              </a:tblPr>
              <a:tblGrid>
                <a:gridCol w="2628000">
                  <a:extLst>
                    <a:ext uri="{9D8B030D-6E8A-4147-A177-3AD203B41FA5}">
                      <a16:colId xmlns:a16="http://schemas.microsoft.com/office/drawing/2014/main" val="2392229984"/>
                    </a:ext>
                  </a:extLst>
                </a:gridCol>
                <a:gridCol w="5760000">
                  <a:extLst>
                    <a:ext uri="{9D8B030D-6E8A-4147-A177-3AD203B41FA5}">
                      <a16:colId xmlns:a16="http://schemas.microsoft.com/office/drawing/2014/main" val="712106699"/>
                    </a:ext>
                  </a:extLst>
                </a:gridCol>
              </a:tblGrid>
              <a:tr h="630000">
                <a:tc>
                  <a:txBody>
                    <a:bodyPr/>
                    <a:lstStyle/>
                    <a:p>
                      <a:r>
                        <a:rPr lang="en-AU" sz="1700"/>
                        <a:t>Maximum Overseas Source Country Concentration</a:t>
                      </a:r>
                    </a:p>
                  </a:txBody>
                  <a:tcPr>
                    <a:lnL w="12700" cmpd="sng">
                      <a:noFill/>
                    </a:lnL>
                    <a:lnR w="12700" cmpd="sng">
                      <a:noFill/>
                    </a:lnR>
                    <a:lnT w="28575" cap="flat" cmpd="sng" algn="ctr">
                      <a:solidFill>
                        <a:schemeClr val="bg2">
                          <a:lumMod val="25000"/>
                        </a:schemeClr>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2">
                        <a:lumMod val="25000"/>
                      </a:schemeClr>
                    </a:solidFill>
                  </a:tcPr>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ltLang="zh-CN" sz="1700" b="0" kern="0" dirty="0">
                          <a:solidFill>
                            <a:schemeClr val="tx1"/>
                          </a:solidFill>
                          <a:ea typeface="宋体"/>
                          <a:cs typeface="Arial"/>
                          <a:sym typeface="Calibri" pitchFamily="34" charset="0"/>
                        </a:rPr>
                        <a:t>Higher risk of closure associated with heavy reliance on a single source country of overseas students</a:t>
                      </a:r>
                      <a:endParaRPr lang="en-US" altLang="zh-CN" sz="1700" b="0" u="sng" kern="0" dirty="0">
                        <a:solidFill>
                          <a:schemeClr val="tx1"/>
                        </a:solidFill>
                        <a:ea typeface="宋体"/>
                        <a:cs typeface="Arial"/>
                        <a:sym typeface="Calibri" pitchFamily="34" charset="0"/>
                      </a:endParaRPr>
                    </a:p>
                  </a:txBody>
                  <a:tcPr>
                    <a:lnL w="12700" cmpd="sng">
                      <a:noFill/>
                    </a:lnL>
                    <a:lnR w="12700" cmpd="sng">
                      <a:noFill/>
                    </a:lnR>
                    <a:lnT w="28575" cap="flat" cmpd="sng" algn="ctr">
                      <a:solidFill>
                        <a:schemeClr val="bg2">
                          <a:lumMod val="2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3849930"/>
                  </a:ext>
                </a:extLst>
              </a:tr>
            </a:tbl>
          </a:graphicData>
        </a:graphic>
      </p:graphicFrame>
      <p:graphicFrame>
        <p:nvGraphicFramePr>
          <p:cNvPr id="8" name="Table 7">
            <a:extLst>
              <a:ext uri="{FF2B5EF4-FFF2-40B4-BE49-F238E27FC236}">
                <a16:creationId xmlns:a16="http://schemas.microsoft.com/office/drawing/2014/main" id="{EEED3CEC-BE74-1418-6B5B-BE6CFDC537DE}"/>
              </a:ext>
            </a:extLst>
          </p:cNvPr>
          <p:cNvGraphicFramePr>
            <a:graphicFrameLocks noGrp="1"/>
          </p:cNvGraphicFramePr>
          <p:nvPr>
            <p:extLst>
              <p:ext uri="{D42A27DB-BD31-4B8C-83A1-F6EECF244321}">
                <p14:modId xmlns:p14="http://schemas.microsoft.com/office/powerpoint/2010/main" val="1577018669"/>
              </p:ext>
            </p:extLst>
          </p:nvPr>
        </p:nvGraphicFramePr>
        <p:xfrm>
          <a:off x="378000" y="3502800"/>
          <a:ext cx="8387524" cy="1127760"/>
        </p:xfrm>
        <a:graphic>
          <a:graphicData uri="http://schemas.openxmlformats.org/drawingml/2006/table">
            <a:tbl>
              <a:tblPr firstRow="1" bandRow="1">
                <a:tableStyleId>{5C22544A-7EE6-4342-B048-85BDC9FD1C3A}</a:tableStyleId>
              </a:tblPr>
              <a:tblGrid>
                <a:gridCol w="2627524">
                  <a:extLst>
                    <a:ext uri="{9D8B030D-6E8A-4147-A177-3AD203B41FA5}">
                      <a16:colId xmlns:a16="http://schemas.microsoft.com/office/drawing/2014/main" val="2392229984"/>
                    </a:ext>
                  </a:extLst>
                </a:gridCol>
                <a:gridCol w="5760000">
                  <a:extLst>
                    <a:ext uri="{9D8B030D-6E8A-4147-A177-3AD203B41FA5}">
                      <a16:colId xmlns:a16="http://schemas.microsoft.com/office/drawing/2014/main" val="712106699"/>
                    </a:ext>
                  </a:extLst>
                </a:gridCol>
              </a:tblGrid>
              <a:tr h="864000">
                <a:tc>
                  <a:txBody>
                    <a:bodyPr/>
                    <a:lstStyle/>
                    <a:p>
                      <a:r>
                        <a:rPr lang="en-AU" sz="1700"/>
                        <a:t>Non-Compliance and Registration Renewal</a:t>
                      </a:r>
                    </a:p>
                  </a:txBody>
                  <a:tcPr>
                    <a:lnL w="12700" cmpd="sng">
                      <a:noFill/>
                    </a:lnL>
                    <a:lnR w="12700" cmpd="sng">
                      <a:noFill/>
                    </a:lnR>
                    <a:lnT w="28575" cap="flat" cmpd="sng" algn="ctr">
                      <a:solidFill>
                        <a:srgbClr val="58094F"/>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58094F"/>
                    </a:solidFill>
                  </a:tcPr>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altLang="zh-CN" sz="1700" b="0" kern="0" dirty="0">
                          <a:solidFill>
                            <a:schemeClr val="tx1"/>
                          </a:solidFill>
                          <a:ea typeface="宋体"/>
                          <a:cs typeface="Arial"/>
                          <a:sym typeface="Calibri" pitchFamily="34" charset="0"/>
                        </a:rPr>
                        <a:t>Penalties for late payment of the levy or CARC, having sanctions imposed for non-compliance, shorter registration periods due to risk management concerns, and/or having at least one student default where the refund was paid by the TPS</a:t>
                      </a:r>
                      <a:endParaRPr lang="en-US" altLang="zh-CN" sz="1700" b="0" u="none" kern="0" dirty="0">
                        <a:solidFill>
                          <a:schemeClr val="tx1"/>
                        </a:solidFill>
                        <a:ea typeface="宋体"/>
                        <a:cs typeface="Arial"/>
                        <a:sym typeface="Calibri" pitchFamily="34" charset="0"/>
                      </a:endParaRPr>
                    </a:p>
                  </a:txBody>
                  <a:tcPr>
                    <a:lnL w="12700" cmpd="sng">
                      <a:noFill/>
                    </a:lnL>
                    <a:lnR w="12700" cmpd="sng">
                      <a:noFill/>
                    </a:lnR>
                    <a:lnT w="28575" cap="flat" cmpd="sng" algn="ctr">
                      <a:solidFill>
                        <a:srgbClr val="58094F"/>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3849930"/>
                  </a:ext>
                </a:extLst>
              </a:tr>
            </a:tbl>
          </a:graphicData>
        </a:graphic>
      </p:graphicFrame>
      <p:grpSp>
        <p:nvGrpSpPr>
          <p:cNvPr id="9" name="Group 8">
            <a:extLst>
              <a:ext uri="{FF2B5EF4-FFF2-40B4-BE49-F238E27FC236}">
                <a16:creationId xmlns:a16="http://schemas.microsoft.com/office/drawing/2014/main" id="{FCE6F33D-F259-2803-7919-F951417FD60E}"/>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5" name="Rectangle 14">
              <a:extLst>
                <a:ext uri="{FF2B5EF4-FFF2-40B4-BE49-F238E27FC236}">
                  <a16:creationId xmlns:a16="http://schemas.microsoft.com/office/drawing/2014/main" id="{1F4E5DAA-48F2-C7B8-E3B9-CA21FE66BAC9}"/>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6" name="Oval 15">
              <a:extLst>
                <a:ext uri="{FF2B5EF4-FFF2-40B4-BE49-F238E27FC236}">
                  <a16:creationId xmlns:a16="http://schemas.microsoft.com/office/drawing/2014/main" id="{F2F39F58-919D-3F7C-771C-63C929EE8C78}"/>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Graphic 10">
              <a:extLst>
                <a:ext uri="{FF2B5EF4-FFF2-40B4-BE49-F238E27FC236}">
                  <a16:creationId xmlns:a16="http://schemas.microsoft.com/office/drawing/2014/main" id="{0751F954-31FD-174E-55DE-A735EA23834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761158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ECAD3C-81DB-2031-0D7F-6868725900E4}"/>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Risk Rated Premium Component: Risk Factor Values</a:t>
            </a:r>
            <a:endParaRPr kumimoji="0" lang="en-AU" sz="16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6" name="TextBox 5">
            <a:extLst>
              <a:ext uri="{FF2B5EF4-FFF2-40B4-BE49-F238E27FC236}">
                <a16:creationId xmlns:a16="http://schemas.microsoft.com/office/drawing/2014/main" id="{562460FD-6EC8-A404-DA51-54C33D6DCD75}"/>
              </a:ext>
            </a:extLst>
          </p:cNvPr>
          <p:cNvSpPr txBox="1"/>
          <p:nvPr/>
        </p:nvSpPr>
        <p:spPr>
          <a:xfrm>
            <a:off x="540000" y="1116000"/>
            <a:ext cx="8064000" cy="630942"/>
          </a:xfrm>
          <a:prstGeom prst="rect">
            <a:avLst/>
          </a:prstGeom>
          <a:noFill/>
        </p:spPr>
        <p:txBody>
          <a:bodyPr wrap="square" lIns="0" tIns="0" rIns="0" bIns="0" rtlCol="0" anchor="t">
            <a:spAutoFit/>
          </a:bodyPr>
          <a:lstStyle/>
          <a:p>
            <a:pPr algn="ctr">
              <a:spcAft>
                <a:spcPts val="600"/>
              </a:spcAft>
            </a:pPr>
            <a:r>
              <a:rPr lang="en-AU" b="1"/>
              <a:t>Total risk factor value for the year</a:t>
            </a:r>
          </a:p>
          <a:p>
            <a:pPr algn="ctr">
              <a:spcAft>
                <a:spcPts val="600"/>
              </a:spcAft>
            </a:pPr>
            <a:r>
              <a:rPr lang="en-AU" b="1"/>
              <a:t>=</a:t>
            </a:r>
          </a:p>
        </p:txBody>
      </p:sp>
      <p:graphicFrame>
        <p:nvGraphicFramePr>
          <p:cNvPr id="2" name="Table 1">
            <a:extLst>
              <a:ext uri="{FF2B5EF4-FFF2-40B4-BE49-F238E27FC236}">
                <a16:creationId xmlns:a16="http://schemas.microsoft.com/office/drawing/2014/main" id="{627BAFC4-218F-AB5E-297D-65361DFDBB1E}"/>
              </a:ext>
            </a:extLst>
          </p:cNvPr>
          <p:cNvGraphicFramePr>
            <a:graphicFrameLocks noGrp="1"/>
          </p:cNvGraphicFramePr>
          <p:nvPr>
            <p:extLst>
              <p:ext uri="{D42A27DB-BD31-4B8C-83A1-F6EECF244321}">
                <p14:modId xmlns:p14="http://schemas.microsoft.com/office/powerpoint/2010/main" val="569673182"/>
              </p:ext>
            </p:extLst>
          </p:nvPr>
        </p:nvGraphicFramePr>
        <p:xfrm>
          <a:off x="629552" y="2017344"/>
          <a:ext cx="7884000" cy="1127760"/>
        </p:xfrm>
        <a:graphic>
          <a:graphicData uri="http://schemas.openxmlformats.org/drawingml/2006/table">
            <a:tbl>
              <a:tblPr firstRow="1" bandRow="1">
                <a:tableStyleId>{5C22544A-7EE6-4342-B048-85BDC9FD1C3A}</a:tableStyleId>
              </a:tblPr>
              <a:tblGrid>
                <a:gridCol w="1044000">
                  <a:extLst>
                    <a:ext uri="{9D8B030D-6E8A-4147-A177-3AD203B41FA5}">
                      <a16:colId xmlns:a16="http://schemas.microsoft.com/office/drawing/2014/main" val="1693598287"/>
                    </a:ext>
                  </a:extLst>
                </a:gridCol>
                <a:gridCol w="288000">
                  <a:extLst>
                    <a:ext uri="{9D8B030D-6E8A-4147-A177-3AD203B41FA5}">
                      <a16:colId xmlns:a16="http://schemas.microsoft.com/office/drawing/2014/main" val="4202549355"/>
                    </a:ext>
                  </a:extLst>
                </a:gridCol>
                <a:gridCol w="1116000">
                  <a:extLst>
                    <a:ext uri="{9D8B030D-6E8A-4147-A177-3AD203B41FA5}">
                      <a16:colId xmlns:a16="http://schemas.microsoft.com/office/drawing/2014/main" val="1317202920"/>
                    </a:ext>
                  </a:extLst>
                </a:gridCol>
                <a:gridCol w="288000">
                  <a:extLst>
                    <a:ext uri="{9D8B030D-6E8A-4147-A177-3AD203B41FA5}">
                      <a16:colId xmlns:a16="http://schemas.microsoft.com/office/drawing/2014/main" val="2192875552"/>
                    </a:ext>
                  </a:extLst>
                </a:gridCol>
                <a:gridCol w="1260000">
                  <a:extLst>
                    <a:ext uri="{9D8B030D-6E8A-4147-A177-3AD203B41FA5}">
                      <a16:colId xmlns:a16="http://schemas.microsoft.com/office/drawing/2014/main" val="3558988508"/>
                    </a:ext>
                  </a:extLst>
                </a:gridCol>
                <a:gridCol w="288000">
                  <a:extLst>
                    <a:ext uri="{9D8B030D-6E8A-4147-A177-3AD203B41FA5}">
                      <a16:colId xmlns:a16="http://schemas.microsoft.com/office/drawing/2014/main" val="3521399401"/>
                    </a:ext>
                  </a:extLst>
                </a:gridCol>
                <a:gridCol w="1584000">
                  <a:extLst>
                    <a:ext uri="{9D8B030D-6E8A-4147-A177-3AD203B41FA5}">
                      <a16:colId xmlns:a16="http://schemas.microsoft.com/office/drawing/2014/main" val="722594191"/>
                    </a:ext>
                  </a:extLst>
                </a:gridCol>
                <a:gridCol w="288000">
                  <a:extLst>
                    <a:ext uri="{9D8B030D-6E8A-4147-A177-3AD203B41FA5}">
                      <a16:colId xmlns:a16="http://schemas.microsoft.com/office/drawing/2014/main" val="939593629"/>
                    </a:ext>
                  </a:extLst>
                </a:gridCol>
                <a:gridCol w="1728000">
                  <a:extLst>
                    <a:ext uri="{9D8B030D-6E8A-4147-A177-3AD203B41FA5}">
                      <a16:colId xmlns:a16="http://schemas.microsoft.com/office/drawing/2014/main" val="2201552668"/>
                    </a:ext>
                  </a:extLst>
                </a:gridCol>
              </a:tblGrid>
              <a:tr h="370840">
                <a:tc>
                  <a:txBody>
                    <a:bodyPr/>
                    <a:lstStyle/>
                    <a:p>
                      <a:pPr algn="ctr"/>
                      <a:r>
                        <a:rPr lang="en-AU" sz="1700" b="0">
                          <a:solidFill>
                            <a:schemeClr val="tx1"/>
                          </a:solidFill>
                        </a:rPr>
                        <a:t>Base risk factor</a:t>
                      </a:r>
                    </a:p>
                  </a:txBody>
                  <a:tcPr anchor="ctr">
                    <a:noFill/>
                  </a:tcPr>
                </a:tc>
                <a:tc>
                  <a:txBody>
                    <a:bodyPr/>
                    <a:lstStyle/>
                    <a:p>
                      <a:pPr algn="ctr"/>
                      <a:r>
                        <a:rPr lang="en-AU" sz="1700" b="0">
                          <a:solidFill>
                            <a:schemeClr val="tx1"/>
                          </a:solidFill>
                        </a:rPr>
                        <a:t>+</a:t>
                      </a:r>
                    </a:p>
                  </a:txBody>
                  <a:tcPr anchor="ctr">
                    <a:noFill/>
                  </a:tcPr>
                </a:tc>
                <a:tc>
                  <a:txBody>
                    <a:bodyPr/>
                    <a:lstStyle/>
                    <a:p>
                      <a:pPr algn="ctr"/>
                      <a:r>
                        <a:rPr lang="en-AU" sz="1700" b="0">
                          <a:solidFill>
                            <a:schemeClr val="tx1"/>
                          </a:solidFill>
                        </a:rPr>
                        <a:t>Length of operation</a:t>
                      </a:r>
                    </a:p>
                  </a:txBody>
                  <a:tcPr anchor="ctr">
                    <a:noFill/>
                  </a:tcPr>
                </a:tc>
                <a:tc>
                  <a:txBody>
                    <a:bodyPr/>
                    <a:lstStyle/>
                    <a:p>
                      <a:pPr algn="ctr"/>
                      <a:r>
                        <a:rPr lang="en-AU" sz="1700" b="0">
                          <a:solidFill>
                            <a:schemeClr val="tx1"/>
                          </a:solidFill>
                        </a:rPr>
                        <a:t>+</a:t>
                      </a:r>
                    </a:p>
                  </a:txBody>
                  <a:tcPr anchor="c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AU" sz="1700" b="0">
                          <a:solidFill>
                            <a:schemeClr val="tx1"/>
                          </a:solidFill>
                        </a:rPr>
                        <a:t>Volatility in overseas student enrolments</a:t>
                      </a:r>
                    </a:p>
                  </a:txBody>
                  <a:tcPr anchor="ctr">
                    <a:noFill/>
                  </a:tcPr>
                </a:tc>
                <a:tc>
                  <a:txBody>
                    <a:bodyPr/>
                    <a:lstStyle/>
                    <a:p>
                      <a:pPr algn="ctr"/>
                      <a:r>
                        <a:rPr lang="en-AU" sz="1700" b="0">
                          <a:solidFill>
                            <a:schemeClr val="tx1"/>
                          </a:solidFill>
                        </a:rPr>
                        <a:t>+</a:t>
                      </a:r>
                    </a:p>
                  </a:txBody>
                  <a:tcPr anchor="c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AU" sz="1700" b="0">
                          <a:solidFill>
                            <a:schemeClr val="tx1"/>
                          </a:solidFill>
                        </a:rPr>
                        <a:t>Maximum overseas source country concentration</a:t>
                      </a:r>
                    </a:p>
                  </a:txBody>
                  <a:tcPr anchor="ctr">
                    <a:noFill/>
                  </a:tcPr>
                </a:tc>
                <a:tc>
                  <a:txBody>
                    <a:bodyPr/>
                    <a:lstStyle/>
                    <a:p>
                      <a:pPr algn="ctr"/>
                      <a:r>
                        <a:rPr lang="en-AU" sz="1700" b="0">
                          <a:solidFill>
                            <a:schemeClr val="tx1"/>
                          </a:solidFill>
                        </a:rPr>
                        <a:t>+</a:t>
                      </a:r>
                    </a:p>
                  </a:txBody>
                  <a:tcPr anchor="ctr">
                    <a:noFill/>
                  </a:tcPr>
                </a:tc>
                <a:tc>
                  <a:txBody>
                    <a:bodyPr/>
                    <a:lstStyle/>
                    <a:p>
                      <a:pPr algn="ctr"/>
                      <a:r>
                        <a:rPr lang="en-AU" sz="1700" b="0" dirty="0">
                          <a:solidFill>
                            <a:schemeClr val="tx1"/>
                          </a:solidFill>
                        </a:rPr>
                        <a:t>Non-compliance history and registration renewal</a:t>
                      </a:r>
                    </a:p>
                  </a:txBody>
                  <a:tcPr anchor="ctr">
                    <a:noFill/>
                  </a:tcPr>
                </a:tc>
                <a:extLst>
                  <a:ext uri="{0D108BD9-81ED-4DB2-BD59-A6C34878D82A}">
                    <a16:rowId xmlns:a16="http://schemas.microsoft.com/office/drawing/2014/main" val="2104532066"/>
                  </a:ext>
                </a:extLst>
              </a:tr>
            </a:tbl>
          </a:graphicData>
        </a:graphic>
      </p:graphicFrame>
      <p:sp>
        <p:nvSpPr>
          <p:cNvPr id="10" name="Left Bracket 9">
            <a:extLst>
              <a:ext uri="{FF2B5EF4-FFF2-40B4-BE49-F238E27FC236}">
                <a16:creationId xmlns:a16="http://schemas.microsoft.com/office/drawing/2014/main" id="{9B3A97B8-6D2E-D0B1-CD07-1E838BDA367B}"/>
              </a:ext>
              <a:ext uri="{C183D7F6-B498-43B3-948B-1728B52AA6E4}">
                <adec:decorative xmlns:adec="http://schemas.microsoft.com/office/drawing/2017/decorative" val="1"/>
              </a:ext>
            </a:extLst>
          </p:cNvPr>
          <p:cNvSpPr/>
          <p:nvPr/>
        </p:nvSpPr>
        <p:spPr>
          <a:xfrm>
            <a:off x="485149" y="1915964"/>
            <a:ext cx="288805" cy="1316334"/>
          </a:xfrm>
          <a:prstGeom prst="leftBracket">
            <a:avLst>
              <a:gd name="adj" fmla="val 168745"/>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AU"/>
          </a:p>
        </p:txBody>
      </p:sp>
      <p:sp>
        <p:nvSpPr>
          <p:cNvPr id="12" name="Left Bracket 11">
            <a:extLst>
              <a:ext uri="{FF2B5EF4-FFF2-40B4-BE49-F238E27FC236}">
                <a16:creationId xmlns:a16="http://schemas.microsoft.com/office/drawing/2014/main" id="{E0FBA5B8-EAB8-741D-BB2C-E54F6847E035}"/>
              </a:ext>
              <a:ext uri="{C183D7F6-B498-43B3-948B-1728B52AA6E4}">
                <adec:decorative xmlns:adec="http://schemas.microsoft.com/office/drawing/2017/decorative" val="1"/>
              </a:ext>
            </a:extLst>
          </p:cNvPr>
          <p:cNvSpPr/>
          <p:nvPr/>
        </p:nvSpPr>
        <p:spPr>
          <a:xfrm flipH="1">
            <a:off x="8369149" y="1928055"/>
            <a:ext cx="288805" cy="1316334"/>
          </a:xfrm>
          <a:prstGeom prst="leftBracket">
            <a:avLst>
              <a:gd name="adj" fmla="val 168745"/>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AU"/>
          </a:p>
        </p:txBody>
      </p:sp>
      <p:grpSp>
        <p:nvGrpSpPr>
          <p:cNvPr id="9" name="Group 8">
            <a:extLst>
              <a:ext uri="{FF2B5EF4-FFF2-40B4-BE49-F238E27FC236}">
                <a16:creationId xmlns:a16="http://schemas.microsoft.com/office/drawing/2014/main" id="{180469EB-79D0-33BC-995D-AF33E0CF578C}"/>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5" name="Rectangle 14">
              <a:extLst>
                <a:ext uri="{FF2B5EF4-FFF2-40B4-BE49-F238E27FC236}">
                  <a16:creationId xmlns:a16="http://schemas.microsoft.com/office/drawing/2014/main" id="{8034EBD1-9158-6214-C663-4DAB4FA52092}"/>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6" name="Oval 15">
              <a:extLst>
                <a:ext uri="{FF2B5EF4-FFF2-40B4-BE49-F238E27FC236}">
                  <a16:creationId xmlns:a16="http://schemas.microsoft.com/office/drawing/2014/main" id="{44F17DC9-5F93-2107-E927-E66663083C51}"/>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Graphic 10">
              <a:extLst>
                <a:ext uri="{FF2B5EF4-FFF2-40B4-BE49-F238E27FC236}">
                  <a16:creationId xmlns:a16="http://schemas.microsoft.com/office/drawing/2014/main" id="{C08DBFE7-3D56-1E38-E0F2-1D4824AC369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4025213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B4F2A3-693A-5EE0-4F3B-E173C0F9E999}"/>
              </a:ext>
            </a:extLst>
          </p:cNvPr>
          <p:cNvSpPr txBox="1">
            <a:spLocks noGrp="1"/>
          </p:cNvSpPr>
          <p:nvPr>
            <p:ph type="title" idx="4294967295"/>
          </p:nvPr>
        </p:nvSpPr>
        <p:spPr>
          <a:xfrm>
            <a:off x="539550"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Risk Rated Premium Component Formula</a:t>
            </a:r>
          </a:p>
        </p:txBody>
      </p:sp>
      <p:grpSp>
        <p:nvGrpSpPr>
          <p:cNvPr id="17" name="Group 16" descr="Risk rated premium component formula.">
            <a:extLst>
              <a:ext uri="{FF2B5EF4-FFF2-40B4-BE49-F238E27FC236}">
                <a16:creationId xmlns:a16="http://schemas.microsoft.com/office/drawing/2014/main" id="{46DE99C5-AF2E-D4F4-2104-92791D555298}"/>
              </a:ext>
            </a:extLst>
          </p:cNvPr>
          <p:cNvGrpSpPr/>
          <p:nvPr/>
        </p:nvGrpSpPr>
        <p:grpSpPr>
          <a:xfrm>
            <a:off x="558000" y="1134000"/>
            <a:ext cx="7653600" cy="792002"/>
            <a:chOff x="547200" y="1541550"/>
            <a:chExt cx="7653600" cy="792002"/>
          </a:xfrm>
        </p:grpSpPr>
        <p:sp>
          <p:nvSpPr>
            <p:cNvPr id="2" name="Right Bracket 1">
              <a:extLst>
                <a:ext uri="{FF2B5EF4-FFF2-40B4-BE49-F238E27FC236}">
                  <a16:creationId xmlns:a16="http://schemas.microsoft.com/office/drawing/2014/main" id="{13A8BE07-A16F-8B65-1BDB-AAD0F2CB1FDD}"/>
                </a:ext>
              </a:extLst>
            </p:cNvPr>
            <p:cNvSpPr/>
            <p:nvPr/>
          </p:nvSpPr>
          <p:spPr>
            <a:xfrm>
              <a:off x="5047200" y="1541550"/>
              <a:ext cx="126000" cy="792000"/>
            </a:xfrm>
            <a:prstGeom prst="rightBracket">
              <a:avLst>
                <a:gd name="adj" fmla="val 0"/>
              </a:avLst>
            </a:prstGeom>
            <a:ln w="2095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7" name="Left Bracket 6">
              <a:extLst>
                <a:ext uri="{FF2B5EF4-FFF2-40B4-BE49-F238E27FC236}">
                  <a16:creationId xmlns:a16="http://schemas.microsoft.com/office/drawing/2014/main" id="{3692E1A7-5CA7-7134-9A0E-8D2573FF67EC}"/>
                </a:ext>
              </a:extLst>
            </p:cNvPr>
            <p:cNvSpPr/>
            <p:nvPr/>
          </p:nvSpPr>
          <p:spPr>
            <a:xfrm>
              <a:off x="547200" y="1541552"/>
              <a:ext cx="126000" cy="792000"/>
            </a:xfrm>
            <a:prstGeom prst="leftBracket">
              <a:avLst>
                <a:gd name="adj" fmla="val 0"/>
              </a:avLst>
            </a:prstGeom>
            <a:ln w="2095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8" name="TextBox 7">
              <a:extLst>
                <a:ext uri="{FF2B5EF4-FFF2-40B4-BE49-F238E27FC236}">
                  <a16:creationId xmlns:a16="http://schemas.microsoft.com/office/drawing/2014/main" id="{BCFA4D93-65CC-C59C-120B-B4EAA5067FEA}"/>
                </a:ext>
              </a:extLst>
            </p:cNvPr>
            <p:cNvSpPr txBox="1"/>
            <p:nvPr/>
          </p:nvSpPr>
          <p:spPr>
            <a:xfrm>
              <a:off x="676800" y="1640483"/>
              <a:ext cx="1929600" cy="594137"/>
            </a:xfrm>
            <a:prstGeom prst="rect">
              <a:avLst/>
            </a:prstGeom>
            <a:noFill/>
          </p:spPr>
          <p:txBody>
            <a:bodyPr wrap="square" lIns="0" tIns="0" rIns="0" bIns="0" rtlCol="0" anchor="t">
              <a:spAutoFit/>
            </a:bodyPr>
            <a:lstStyle/>
            <a:p>
              <a:pPr algn="ctr">
                <a:lnSpc>
                  <a:spcPct val="110000"/>
                </a:lnSpc>
              </a:pPr>
              <a:r>
                <a:rPr lang="en-AU"/>
                <a:t>specified percentage for 2027</a:t>
              </a:r>
            </a:p>
          </p:txBody>
        </p:sp>
        <p:sp>
          <p:nvSpPr>
            <p:cNvPr id="10" name="TextBox 9">
              <a:extLst>
                <a:ext uri="{FF2B5EF4-FFF2-40B4-BE49-F238E27FC236}">
                  <a16:creationId xmlns:a16="http://schemas.microsoft.com/office/drawing/2014/main" id="{7D675865-1BF2-8DAD-104B-C80E049DB35A}"/>
                </a:ext>
              </a:extLst>
            </p:cNvPr>
            <p:cNvSpPr txBox="1"/>
            <p:nvPr/>
          </p:nvSpPr>
          <p:spPr>
            <a:xfrm>
              <a:off x="2750400" y="1799051"/>
              <a:ext cx="180000" cy="276999"/>
            </a:xfrm>
            <a:prstGeom prst="rect">
              <a:avLst/>
            </a:prstGeom>
            <a:noFill/>
          </p:spPr>
          <p:txBody>
            <a:bodyPr wrap="square" lIns="0" tIns="0" rIns="0" bIns="0" rtlCol="0" anchor="t">
              <a:spAutoFit/>
            </a:bodyPr>
            <a:lstStyle/>
            <a:p>
              <a:pPr algn="ctr"/>
              <a:r>
                <a:rPr lang="en-AU"/>
                <a:t>X</a:t>
              </a:r>
            </a:p>
          </p:txBody>
        </p:sp>
        <p:sp>
          <p:nvSpPr>
            <p:cNvPr id="11" name="TextBox 10">
              <a:extLst>
                <a:ext uri="{FF2B5EF4-FFF2-40B4-BE49-F238E27FC236}">
                  <a16:creationId xmlns:a16="http://schemas.microsoft.com/office/drawing/2014/main" id="{B520EBB5-9BC4-6013-2ABF-90A2398CD9EC}"/>
                </a:ext>
              </a:extLst>
            </p:cNvPr>
            <p:cNvSpPr txBox="1"/>
            <p:nvPr/>
          </p:nvSpPr>
          <p:spPr>
            <a:xfrm>
              <a:off x="3074400" y="1800750"/>
              <a:ext cx="1954800" cy="277200"/>
            </a:xfrm>
            <a:prstGeom prst="rect">
              <a:avLst/>
            </a:prstGeom>
            <a:noFill/>
          </p:spPr>
          <p:txBody>
            <a:bodyPr wrap="square" lIns="0" tIns="0" rIns="0" bIns="0" rtlCol="0" anchor="t">
              <a:spAutoFit/>
            </a:bodyPr>
            <a:lstStyle/>
            <a:p>
              <a:pPr algn="ctr"/>
              <a:r>
                <a:rPr lang="en-AU"/>
                <a:t>total risk factor value</a:t>
              </a:r>
            </a:p>
          </p:txBody>
        </p:sp>
        <p:sp>
          <p:nvSpPr>
            <p:cNvPr id="14" name="TextBox 13">
              <a:extLst>
                <a:ext uri="{FF2B5EF4-FFF2-40B4-BE49-F238E27FC236}">
                  <a16:creationId xmlns:a16="http://schemas.microsoft.com/office/drawing/2014/main" id="{208BCB61-FA14-76BD-C094-CF79DC3D3357}"/>
                </a:ext>
              </a:extLst>
            </p:cNvPr>
            <p:cNvSpPr txBox="1"/>
            <p:nvPr/>
          </p:nvSpPr>
          <p:spPr>
            <a:xfrm>
              <a:off x="5317200" y="1799051"/>
              <a:ext cx="180000" cy="276999"/>
            </a:xfrm>
            <a:prstGeom prst="rect">
              <a:avLst/>
            </a:prstGeom>
            <a:noFill/>
          </p:spPr>
          <p:txBody>
            <a:bodyPr wrap="square" lIns="0" tIns="0" rIns="0" bIns="0" rtlCol="0" anchor="t">
              <a:spAutoFit/>
            </a:bodyPr>
            <a:lstStyle/>
            <a:p>
              <a:pPr algn="ctr"/>
              <a:r>
                <a:rPr lang="en-AU"/>
                <a:t>X</a:t>
              </a:r>
            </a:p>
          </p:txBody>
        </p:sp>
        <p:sp>
          <p:nvSpPr>
            <p:cNvPr id="15" name="TextBox 14">
              <a:extLst>
                <a:ext uri="{FF2B5EF4-FFF2-40B4-BE49-F238E27FC236}">
                  <a16:creationId xmlns:a16="http://schemas.microsoft.com/office/drawing/2014/main" id="{973EBC38-B2B4-3936-722E-78A5B7ED3EDA}"/>
                </a:ext>
              </a:extLst>
            </p:cNvPr>
            <p:cNvSpPr txBox="1"/>
            <p:nvPr/>
          </p:nvSpPr>
          <p:spPr>
            <a:xfrm>
              <a:off x="5641200" y="1640483"/>
              <a:ext cx="2559600" cy="594137"/>
            </a:xfrm>
            <a:prstGeom prst="rect">
              <a:avLst/>
            </a:prstGeom>
            <a:noFill/>
          </p:spPr>
          <p:txBody>
            <a:bodyPr wrap="square" lIns="0" tIns="0" rIns="0" bIns="0" rtlCol="0" anchor="t">
              <a:spAutoFit/>
            </a:bodyPr>
            <a:lstStyle/>
            <a:p>
              <a:pPr algn="ctr">
                <a:lnSpc>
                  <a:spcPct val="110000"/>
                </a:lnSpc>
              </a:pPr>
              <a:r>
                <a:rPr lang="en-AU"/>
                <a:t>provider’s overseas student tuition fees for 2026</a:t>
              </a:r>
            </a:p>
          </p:txBody>
        </p:sp>
      </p:grpSp>
      <p:sp>
        <p:nvSpPr>
          <p:cNvPr id="18" name="TextBox 17">
            <a:extLst>
              <a:ext uri="{FF2B5EF4-FFF2-40B4-BE49-F238E27FC236}">
                <a16:creationId xmlns:a16="http://schemas.microsoft.com/office/drawing/2014/main" id="{475CC85F-D889-9511-CBCA-AAC206191E7C}"/>
              </a:ext>
            </a:extLst>
          </p:cNvPr>
          <p:cNvSpPr txBox="1"/>
          <p:nvPr/>
        </p:nvSpPr>
        <p:spPr>
          <a:xfrm>
            <a:off x="540000" y="2465571"/>
            <a:ext cx="8064000" cy="276999"/>
          </a:xfrm>
          <a:prstGeom prst="rect">
            <a:avLst/>
          </a:prstGeom>
          <a:noFill/>
        </p:spPr>
        <p:txBody>
          <a:bodyPr wrap="square" lIns="0" tIns="0" rIns="0" bIns="0" rtlCol="0" anchor="t">
            <a:spAutoFit/>
          </a:bodyPr>
          <a:lstStyle/>
          <a:p>
            <a:pPr>
              <a:spcAft>
                <a:spcPts val="2200"/>
              </a:spcAft>
            </a:pPr>
            <a:r>
              <a:rPr lang="en-AU"/>
              <a:t>Proposed specified percentage for 2027: </a:t>
            </a:r>
            <a:r>
              <a:rPr lang="en-AU" b="1"/>
              <a:t>0.05%</a:t>
            </a:r>
            <a:endParaRPr lang="en-AU"/>
          </a:p>
        </p:txBody>
      </p:sp>
      <p:grpSp>
        <p:nvGrpSpPr>
          <p:cNvPr id="19" name="Group 18">
            <a:extLst>
              <a:ext uri="{FF2B5EF4-FFF2-40B4-BE49-F238E27FC236}">
                <a16:creationId xmlns:a16="http://schemas.microsoft.com/office/drawing/2014/main" id="{708FCB0E-73D9-1F79-C82F-57075DB29165}"/>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20" name="Rectangle 19">
              <a:extLst>
                <a:ext uri="{FF2B5EF4-FFF2-40B4-BE49-F238E27FC236}">
                  <a16:creationId xmlns:a16="http://schemas.microsoft.com/office/drawing/2014/main" id="{91996D5F-1743-EA14-379E-BFC1B9603D17}"/>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21" name="Oval 20">
              <a:extLst>
                <a:ext uri="{FF2B5EF4-FFF2-40B4-BE49-F238E27FC236}">
                  <a16:creationId xmlns:a16="http://schemas.microsoft.com/office/drawing/2014/main" id="{1E8B81A9-7F4F-5C06-D53E-38A3C5BCF0D5}"/>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2" name="Graphic 10">
              <a:extLst>
                <a:ext uri="{FF2B5EF4-FFF2-40B4-BE49-F238E27FC236}">
                  <a16:creationId xmlns:a16="http://schemas.microsoft.com/office/drawing/2014/main" id="{90A81D87-F0DE-602F-3345-D91F09C7012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458236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B4F2A3-693A-5EE0-4F3B-E173C0F9E999}"/>
              </a:ext>
            </a:extLst>
          </p:cNvPr>
          <p:cNvSpPr txBox="1">
            <a:spLocks noGrp="1"/>
          </p:cNvSpPr>
          <p:nvPr>
            <p:ph type="title" idx="4294967295"/>
          </p:nvPr>
        </p:nvSpPr>
        <p:spPr>
          <a:xfrm>
            <a:off x="539550"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Risk Rated Premium Component: </a:t>
            </a:r>
            <a:r>
              <a:rPr kumimoji="0" lang="en-AU" sz="2800" b="1" i="0" u="none" strike="noStrike" kern="1200" cap="none" spc="0" normalizeH="0" baseline="0" noProof="0">
                <a:ln>
                  <a:noFill/>
                </a:ln>
                <a:solidFill>
                  <a:schemeClr val="accent3">
                    <a:lumMod val="75000"/>
                  </a:schemeClr>
                </a:solidFill>
                <a:effectLst/>
                <a:uLnTx/>
                <a:uFillTx/>
                <a:latin typeface="+mn-lt"/>
                <a:ea typeface="+mn-ea"/>
                <a:cs typeface="+mn-cs"/>
              </a:rPr>
              <a:t>High risk</a:t>
            </a:r>
            <a:r>
              <a:rPr kumimoji="0" lang="en-AU" sz="2800" b="1" i="0" u="none" strike="noStrike" kern="1200" cap="none" spc="0" normalizeH="0" baseline="0" noProof="0">
                <a:ln>
                  <a:noFill/>
                </a:ln>
                <a:solidFill>
                  <a:schemeClr val="tx1"/>
                </a:solidFill>
                <a:effectLst/>
                <a:uLnTx/>
                <a:uFillTx/>
                <a:latin typeface="+mn-lt"/>
                <a:ea typeface="+mn-ea"/>
                <a:cs typeface="+mn-cs"/>
              </a:rPr>
              <a:t> example</a:t>
            </a:r>
          </a:p>
        </p:txBody>
      </p:sp>
      <p:grpSp>
        <p:nvGrpSpPr>
          <p:cNvPr id="3" name="Group 2" descr="Risk rated premium component formula.">
            <a:extLst>
              <a:ext uri="{FF2B5EF4-FFF2-40B4-BE49-F238E27FC236}">
                <a16:creationId xmlns:a16="http://schemas.microsoft.com/office/drawing/2014/main" id="{C40C7AFD-769F-7718-1C82-A808170EE055}"/>
              </a:ext>
            </a:extLst>
          </p:cNvPr>
          <p:cNvGrpSpPr/>
          <p:nvPr/>
        </p:nvGrpSpPr>
        <p:grpSpPr>
          <a:xfrm>
            <a:off x="558000" y="1134000"/>
            <a:ext cx="7653600" cy="792002"/>
            <a:chOff x="547200" y="1541550"/>
            <a:chExt cx="7653600" cy="792002"/>
          </a:xfrm>
        </p:grpSpPr>
        <p:sp>
          <p:nvSpPr>
            <p:cNvPr id="4" name="Right Bracket 3">
              <a:extLst>
                <a:ext uri="{FF2B5EF4-FFF2-40B4-BE49-F238E27FC236}">
                  <a16:creationId xmlns:a16="http://schemas.microsoft.com/office/drawing/2014/main" id="{D6A68E71-554A-51F2-D2CF-9C83B4258F7E}"/>
                </a:ext>
              </a:extLst>
            </p:cNvPr>
            <p:cNvSpPr/>
            <p:nvPr/>
          </p:nvSpPr>
          <p:spPr>
            <a:xfrm>
              <a:off x="5047200" y="1541550"/>
              <a:ext cx="126000" cy="792000"/>
            </a:xfrm>
            <a:prstGeom prst="rightBracket">
              <a:avLst>
                <a:gd name="adj" fmla="val 0"/>
              </a:avLst>
            </a:prstGeom>
            <a:ln w="2095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9" name="Left Bracket 8">
              <a:extLst>
                <a:ext uri="{FF2B5EF4-FFF2-40B4-BE49-F238E27FC236}">
                  <a16:creationId xmlns:a16="http://schemas.microsoft.com/office/drawing/2014/main" id="{689D86A4-F1AB-B3F8-3DEB-E55DE71B6F15}"/>
                </a:ext>
              </a:extLst>
            </p:cNvPr>
            <p:cNvSpPr/>
            <p:nvPr/>
          </p:nvSpPr>
          <p:spPr>
            <a:xfrm>
              <a:off x="547200" y="1541552"/>
              <a:ext cx="126000" cy="792000"/>
            </a:xfrm>
            <a:prstGeom prst="leftBracket">
              <a:avLst>
                <a:gd name="adj" fmla="val 0"/>
              </a:avLst>
            </a:prstGeom>
            <a:ln w="2095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0" name="TextBox 9">
              <a:extLst>
                <a:ext uri="{FF2B5EF4-FFF2-40B4-BE49-F238E27FC236}">
                  <a16:creationId xmlns:a16="http://schemas.microsoft.com/office/drawing/2014/main" id="{0AB76873-F714-810F-7E23-F7C81F94196F}"/>
                </a:ext>
              </a:extLst>
            </p:cNvPr>
            <p:cNvSpPr txBox="1"/>
            <p:nvPr/>
          </p:nvSpPr>
          <p:spPr>
            <a:xfrm>
              <a:off x="676800" y="1640483"/>
              <a:ext cx="1929600" cy="594137"/>
            </a:xfrm>
            <a:prstGeom prst="rect">
              <a:avLst/>
            </a:prstGeom>
            <a:noFill/>
          </p:spPr>
          <p:txBody>
            <a:bodyPr wrap="square" lIns="0" tIns="0" rIns="0" bIns="0" rtlCol="0" anchor="t">
              <a:spAutoFit/>
            </a:bodyPr>
            <a:lstStyle/>
            <a:p>
              <a:pPr algn="ctr">
                <a:lnSpc>
                  <a:spcPct val="110000"/>
                </a:lnSpc>
              </a:pPr>
              <a:r>
                <a:rPr lang="en-AU"/>
                <a:t>specified percentage for 2027</a:t>
              </a:r>
            </a:p>
          </p:txBody>
        </p:sp>
        <p:sp>
          <p:nvSpPr>
            <p:cNvPr id="11" name="TextBox 10">
              <a:extLst>
                <a:ext uri="{FF2B5EF4-FFF2-40B4-BE49-F238E27FC236}">
                  <a16:creationId xmlns:a16="http://schemas.microsoft.com/office/drawing/2014/main" id="{ED2EDAEB-DC53-08AC-0DB9-BF00F4789340}"/>
                </a:ext>
              </a:extLst>
            </p:cNvPr>
            <p:cNvSpPr txBox="1"/>
            <p:nvPr/>
          </p:nvSpPr>
          <p:spPr>
            <a:xfrm>
              <a:off x="2750400" y="1799051"/>
              <a:ext cx="180000" cy="276999"/>
            </a:xfrm>
            <a:prstGeom prst="rect">
              <a:avLst/>
            </a:prstGeom>
            <a:noFill/>
          </p:spPr>
          <p:txBody>
            <a:bodyPr wrap="square" lIns="0" tIns="0" rIns="0" bIns="0" rtlCol="0" anchor="t">
              <a:spAutoFit/>
            </a:bodyPr>
            <a:lstStyle/>
            <a:p>
              <a:pPr algn="ctr"/>
              <a:r>
                <a:rPr lang="en-AU"/>
                <a:t>X</a:t>
              </a:r>
            </a:p>
          </p:txBody>
        </p:sp>
        <p:sp>
          <p:nvSpPr>
            <p:cNvPr id="12" name="TextBox 11">
              <a:extLst>
                <a:ext uri="{FF2B5EF4-FFF2-40B4-BE49-F238E27FC236}">
                  <a16:creationId xmlns:a16="http://schemas.microsoft.com/office/drawing/2014/main" id="{FAA58E43-5A08-1343-BAF5-00F84B7BD63A}"/>
                </a:ext>
              </a:extLst>
            </p:cNvPr>
            <p:cNvSpPr txBox="1"/>
            <p:nvPr/>
          </p:nvSpPr>
          <p:spPr>
            <a:xfrm>
              <a:off x="3074400" y="1800750"/>
              <a:ext cx="1954800" cy="277200"/>
            </a:xfrm>
            <a:prstGeom prst="rect">
              <a:avLst/>
            </a:prstGeom>
            <a:noFill/>
          </p:spPr>
          <p:txBody>
            <a:bodyPr wrap="square" lIns="0" tIns="0" rIns="0" bIns="0" rtlCol="0" anchor="t">
              <a:spAutoFit/>
            </a:bodyPr>
            <a:lstStyle/>
            <a:p>
              <a:pPr algn="ctr"/>
              <a:r>
                <a:rPr lang="en-AU"/>
                <a:t>total risk factor value</a:t>
              </a:r>
            </a:p>
          </p:txBody>
        </p:sp>
        <p:sp>
          <p:nvSpPr>
            <p:cNvPr id="13" name="TextBox 12">
              <a:extLst>
                <a:ext uri="{FF2B5EF4-FFF2-40B4-BE49-F238E27FC236}">
                  <a16:creationId xmlns:a16="http://schemas.microsoft.com/office/drawing/2014/main" id="{1F5B5B12-FE6D-21D3-254A-10BC8600A357}"/>
                </a:ext>
              </a:extLst>
            </p:cNvPr>
            <p:cNvSpPr txBox="1"/>
            <p:nvPr/>
          </p:nvSpPr>
          <p:spPr>
            <a:xfrm>
              <a:off x="5317200" y="1799051"/>
              <a:ext cx="180000" cy="276999"/>
            </a:xfrm>
            <a:prstGeom prst="rect">
              <a:avLst/>
            </a:prstGeom>
            <a:noFill/>
          </p:spPr>
          <p:txBody>
            <a:bodyPr wrap="square" lIns="0" tIns="0" rIns="0" bIns="0" rtlCol="0" anchor="t">
              <a:spAutoFit/>
            </a:bodyPr>
            <a:lstStyle/>
            <a:p>
              <a:pPr algn="ctr"/>
              <a:r>
                <a:rPr lang="en-AU"/>
                <a:t>X</a:t>
              </a:r>
            </a:p>
          </p:txBody>
        </p:sp>
        <p:sp>
          <p:nvSpPr>
            <p:cNvPr id="14" name="TextBox 13">
              <a:extLst>
                <a:ext uri="{FF2B5EF4-FFF2-40B4-BE49-F238E27FC236}">
                  <a16:creationId xmlns:a16="http://schemas.microsoft.com/office/drawing/2014/main" id="{0A3C0002-4614-3E34-DBDD-57133959E41A}"/>
                </a:ext>
              </a:extLst>
            </p:cNvPr>
            <p:cNvSpPr txBox="1"/>
            <p:nvPr/>
          </p:nvSpPr>
          <p:spPr>
            <a:xfrm>
              <a:off x="5641200" y="1640483"/>
              <a:ext cx="2559600" cy="594137"/>
            </a:xfrm>
            <a:prstGeom prst="rect">
              <a:avLst/>
            </a:prstGeom>
            <a:noFill/>
          </p:spPr>
          <p:txBody>
            <a:bodyPr wrap="square" lIns="0" tIns="0" rIns="0" bIns="0" rtlCol="0" anchor="t">
              <a:spAutoFit/>
            </a:bodyPr>
            <a:lstStyle/>
            <a:p>
              <a:pPr algn="ctr">
                <a:lnSpc>
                  <a:spcPct val="110000"/>
                </a:lnSpc>
              </a:pPr>
              <a:r>
                <a:rPr lang="en-AU"/>
                <a:t>provider’s overseas student tuition fees for 2026</a:t>
              </a:r>
            </a:p>
          </p:txBody>
        </p:sp>
      </p:grpSp>
      <p:sp>
        <p:nvSpPr>
          <p:cNvPr id="16" name="Rectangle 15">
            <a:extLst>
              <a:ext uri="{FF2B5EF4-FFF2-40B4-BE49-F238E27FC236}">
                <a16:creationId xmlns:a16="http://schemas.microsoft.com/office/drawing/2014/main" id="{2A42F612-0880-C0B3-D6E9-117A97BAFE01}"/>
              </a:ext>
            </a:extLst>
          </p:cNvPr>
          <p:cNvSpPr/>
          <p:nvPr/>
        </p:nvSpPr>
        <p:spPr>
          <a:xfrm>
            <a:off x="669600" y="1216800"/>
            <a:ext cx="1965600" cy="63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solidFill>
                  <a:schemeClr val="tx1"/>
                </a:solidFill>
              </a:rPr>
              <a:t>0.05%</a:t>
            </a:r>
          </a:p>
        </p:txBody>
      </p:sp>
      <p:sp>
        <p:nvSpPr>
          <p:cNvPr id="18" name="Rectangle 17">
            <a:extLst>
              <a:ext uri="{FF2B5EF4-FFF2-40B4-BE49-F238E27FC236}">
                <a16:creationId xmlns:a16="http://schemas.microsoft.com/office/drawing/2014/main" id="{C4157024-3E66-2C1A-4608-F28CD6D4B2A4}"/>
              </a:ext>
            </a:extLst>
          </p:cNvPr>
          <p:cNvSpPr/>
          <p:nvPr/>
        </p:nvSpPr>
        <p:spPr>
          <a:xfrm>
            <a:off x="3067200" y="1216800"/>
            <a:ext cx="1990800" cy="63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accent3">
                    <a:lumMod val="75000"/>
                  </a:schemeClr>
                </a:solidFill>
              </a:rPr>
              <a:t>4.5</a:t>
            </a:r>
          </a:p>
        </p:txBody>
      </p:sp>
      <p:sp>
        <p:nvSpPr>
          <p:cNvPr id="35" name="Rectangle 34">
            <a:extLst>
              <a:ext uri="{FF2B5EF4-FFF2-40B4-BE49-F238E27FC236}">
                <a16:creationId xmlns:a16="http://schemas.microsoft.com/office/drawing/2014/main" id="{447453FD-B88A-E690-A850-2786255CC47B}"/>
              </a:ext>
            </a:extLst>
          </p:cNvPr>
          <p:cNvSpPr/>
          <p:nvPr/>
        </p:nvSpPr>
        <p:spPr>
          <a:xfrm>
            <a:off x="5634000" y="1216800"/>
            <a:ext cx="2595600" cy="63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solidFill>
                  <a:schemeClr val="tx1"/>
                </a:solidFill>
              </a:rPr>
              <a:t>$2,000,000</a:t>
            </a:r>
          </a:p>
        </p:txBody>
      </p:sp>
      <p:sp>
        <p:nvSpPr>
          <p:cNvPr id="36" name="TextBox 35">
            <a:extLst>
              <a:ext uri="{FF2B5EF4-FFF2-40B4-BE49-F238E27FC236}">
                <a16:creationId xmlns:a16="http://schemas.microsoft.com/office/drawing/2014/main" id="{742205ED-6243-7579-715A-D353F0346F47}"/>
              </a:ext>
            </a:extLst>
          </p:cNvPr>
          <p:cNvSpPr txBox="1"/>
          <p:nvPr/>
        </p:nvSpPr>
        <p:spPr>
          <a:xfrm>
            <a:off x="539999" y="2520000"/>
            <a:ext cx="8064000" cy="1092607"/>
          </a:xfrm>
          <a:prstGeom prst="rect">
            <a:avLst/>
          </a:prstGeom>
          <a:noFill/>
        </p:spPr>
        <p:txBody>
          <a:bodyPr wrap="square" lIns="0" tIns="0" rIns="0" bIns="0" rtlCol="0" anchor="t">
            <a:spAutoFit/>
          </a:bodyPr>
          <a:lstStyle/>
          <a:p>
            <a:pPr algn="l">
              <a:spcAft>
                <a:spcPts val="4200"/>
              </a:spcAft>
            </a:pPr>
            <a:r>
              <a:rPr lang="en-AU">
                <a:cs typeface="Calibri"/>
              </a:rPr>
              <a:t>= 0.00225 x $2,000,000</a:t>
            </a:r>
          </a:p>
          <a:p>
            <a:pPr algn="l">
              <a:spcAft>
                <a:spcPts val="4200"/>
              </a:spcAft>
            </a:pPr>
            <a:r>
              <a:rPr lang="en-AU" b="1">
                <a:cs typeface="Calibri"/>
              </a:rPr>
              <a:t>= </a:t>
            </a:r>
            <a:r>
              <a:rPr lang="en-AU" b="1">
                <a:solidFill>
                  <a:schemeClr val="accent3">
                    <a:lumMod val="75000"/>
                  </a:schemeClr>
                </a:solidFill>
                <a:cs typeface="Calibri"/>
              </a:rPr>
              <a:t>$4,500</a:t>
            </a:r>
          </a:p>
        </p:txBody>
      </p:sp>
      <p:grpSp>
        <p:nvGrpSpPr>
          <p:cNvPr id="2" name="Group 1">
            <a:extLst>
              <a:ext uri="{FF2B5EF4-FFF2-40B4-BE49-F238E27FC236}">
                <a16:creationId xmlns:a16="http://schemas.microsoft.com/office/drawing/2014/main" id="{58CA7236-7A14-247E-4C27-BBA4D581E9DD}"/>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6" name="Rectangle 5">
              <a:extLst>
                <a:ext uri="{FF2B5EF4-FFF2-40B4-BE49-F238E27FC236}">
                  <a16:creationId xmlns:a16="http://schemas.microsoft.com/office/drawing/2014/main" id="{C468B72D-9E64-F16F-9BC6-D37ABD4FEE54}"/>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7" name="Oval 6">
              <a:extLst>
                <a:ext uri="{FF2B5EF4-FFF2-40B4-BE49-F238E27FC236}">
                  <a16:creationId xmlns:a16="http://schemas.microsoft.com/office/drawing/2014/main" id="{790E0D53-0FDF-C075-7ECF-3B15E0DA0502}"/>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Graphic 10">
              <a:extLst>
                <a:ext uri="{FF2B5EF4-FFF2-40B4-BE49-F238E27FC236}">
                  <a16:creationId xmlns:a16="http://schemas.microsoft.com/office/drawing/2014/main" id="{C58ABA94-B171-5772-D789-15F15218444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49722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3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B4F2A3-693A-5EE0-4F3B-E173C0F9E999}"/>
              </a:ext>
            </a:extLst>
          </p:cNvPr>
          <p:cNvSpPr txBox="1">
            <a:spLocks noGrp="1"/>
          </p:cNvSpPr>
          <p:nvPr>
            <p:ph type="title" idx="4294967295"/>
          </p:nvPr>
        </p:nvSpPr>
        <p:spPr>
          <a:xfrm>
            <a:off x="539550"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Risk Rated Premium Component: </a:t>
            </a:r>
            <a:r>
              <a:rPr kumimoji="0" lang="en-AU" sz="2800" b="1" i="0" u="none" strike="noStrike" kern="1200" cap="none" spc="0" normalizeH="0" baseline="0" noProof="0">
                <a:ln>
                  <a:noFill/>
                </a:ln>
                <a:solidFill>
                  <a:schemeClr val="accent6">
                    <a:lumMod val="75000"/>
                  </a:schemeClr>
                </a:solidFill>
                <a:effectLst/>
                <a:uLnTx/>
                <a:uFillTx/>
                <a:latin typeface="+mn-lt"/>
                <a:ea typeface="+mn-ea"/>
                <a:cs typeface="+mn-cs"/>
              </a:rPr>
              <a:t>Low risk</a:t>
            </a:r>
            <a:r>
              <a:rPr kumimoji="0" lang="en-AU" sz="2800" b="1" i="0" u="none" strike="noStrike" kern="1200" cap="none" spc="0" normalizeH="0" baseline="0" noProof="0">
                <a:ln>
                  <a:noFill/>
                </a:ln>
                <a:solidFill>
                  <a:schemeClr val="tx1"/>
                </a:solidFill>
                <a:effectLst/>
                <a:uLnTx/>
                <a:uFillTx/>
                <a:latin typeface="+mn-lt"/>
                <a:ea typeface="+mn-ea"/>
                <a:cs typeface="+mn-cs"/>
              </a:rPr>
              <a:t> example</a:t>
            </a:r>
          </a:p>
        </p:txBody>
      </p:sp>
      <p:grpSp>
        <p:nvGrpSpPr>
          <p:cNvPr id="2" name="Group 1" descr="Risk rated premium component formula.">
            <a:extLst>
              <a:ext uri="{FF2B5EF4-FFF2-40B4-BE49-F238E27FC236}">
                <a16:creationId xmlns:a16="http://schemas.microsoft.com/office/drawing/2014/main" id="{EA64D8BD-96AF-858C-D951-B074DC277BD0}"/>
              </a:ext>
            </a:extLst>
          </p:cNvPr>
          <p:cNvGrpSpPr/>
          <p:nvPr/>
        </p:nvGrpSpPr>
        <p:grpSpPr>
          <a:xfrm>
            <a:off x="558000" y="1134000"/>
            <a:ext cx="7653600" cy="792002"/>
            <a:chOff x="547200" y="1541550"/>
            <a:chExt cx="7653600" cy="792002"/>
          </a:xfrm>
        </p:grpSpPr>
        <p:sp>
          <p:nvSpPr>
            <p:cNvPr id="3" name="Right Bracket 2">
              <a:extLst>
                <a:ext uri="{FF2B5EF4-FFF2-40B4-BE49-F238E27FC236}">
                  <a16:creationId xmlns:a16="http://schemas.microsoft.com/office/drawing/2014/main" id="{63E4B060-AEB0-1645-40F4-91CC61A33C7D}"/>
                </a:ext>
              </a:extLst>
            </p:cNvPr>
            <p:cNvSpPr/>
            <p:nvPr/>
          </p:nvSpPr>
          <p:spPr>
            <a:xfrm>
              <a:off x="5047200" y="1541550"/>
              <a:ext cx="126000" cy="792000"/>
            </a:xfrm>
            <a:prstGeom prst="rightBracket">
              <a:avLst>
                <a:gd name="adj" fmla="val 0"/>
              </a:avLst>
            </a:prstGeom>
            <a:ln w="2095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4" name="Left Bracket 3">
              <a:extLst>
                <a:ext uri="{FF2B5EF4-FFF2-40B4-BE49-F238E27FC236}">
                  <a16:creationId xmlns:a16="http://schemas.microsoft.com/office/drawing/2014/main" id="{77531684-605B-55E8-ED22-764EC8423A81}"/>
                </a:ext>
              </a:extLst>
            </p:cNvPr>
            <p:cNvSpPr/>
            <p:nvPr/>
          </p:nvSpPr>
          <p:spPr>
            <a:xfrm>
              <a:off x="547200" y="1541552"/>
              <a:ext cx="126000" cy="792000"/>
            </a:xfrm>
            <a:prstGeom prst="leftBracket">
              <a:avLst>
                <a:gd name="adj" fmla="val 0"/>
              </a:avLst>
            </a:prstGeom>
            <a:ln w="2095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6" name="TextBox 5">
              <a:extLst>
                <a:ext uri="{FF2B5EF4-FFF2-40B4-BE49-F238E27FC236}">
                  <a16:creationId xmlns:a16="http://schemas.microsoft.com/office/drawing/2014/main" id="{8CA47BB0-0E37-7FD2-698B-2302B04089DB}"/>
                </a:ext>
              </a:extLst>
            </p:cNvPr>
            <p:cNvSpPr txBox="1"/>
            <p:nvPr/>
          </p:nvSpPr>
          <p:spPr>
            <a:xfrm>
              <a:off x="676800" y="1640483"/>
              <a:ext cx="1929600" cy="594137"/>
            </a:xfrm>
            <a:prstGeom prst="rect">
              <a:avLst/>
            </a:prstGeom>
            <a:noFill/>
          </p:spPr>
          <p:txBody>
            <a:bodyPr wrap="square" lIns="0" tIns="0" rIns="0" bIns="0" rtlCol="0" anchor="t">
              <a:spAutoFit/>
            </a:bodyPr>
            <a:lstStyle/>
            <a:p>
              <a:pPr algn="ctr">
                <a:lnSpc>
                  <a:spcPct val="110000"/>
                </a:lnSpc>
              </a:pPr>
              <a:r>
                <a:rPr lang="en-AU"/>
                <a:t>specified percentage for 2027</a:t>
              </a:r>
            </a:p>
          </p:txBody>
        </p:sp>
        <p:sp>
          <p:nvSpPr>
            <p:cNvPr id="7" name="TextBox 6">
              <a:extLst>
                <a:ext uri="{FF2B5EF4-FFF2-40B4-BE49-F238E27FC236}">
                  <a16:creationId xmlns:a16="http://schemas.microsoft.com/office/drawing/2014/main" id="{ABC5EB95-F08B-5763-5CB6-6C76E588C23B}"/>
                </a:ext>
              </a:extLst>
            </p:cNvPr>
            <p:cNvSpPr txBox="1"/>
            <p:nvPr/>
          </p:nvSpPr>
          <p:spPr>
            <a:xfrm>
              <a:off x="2750400" y="1799051"/>
              <a:ext cx="180000" cy="276999"/>
            </a:xfrm>
            <a:prstGeom prst="rect">
              <a:avLst/>
            </a:prstGeom>
            <a:noFill/>
          </p:spPr>
          <p:txBody>
            <a:bodyPr wrap="square" lIns="0" tIns="0" rIns="0" bIns="0" rtlCol="0" anchor="t">
              <a:spAutoFit/>
            </a:bodyPr>
            <a:lstStyle/>
            <a:p>
              <a:pPr algn="ctr"/>
              <a:r>
                <a:rPr lang="en-AU"/>
                <a:t>X</a:t>
              </a:r>
            </a:p>
          </p:txBody>
        </p:sp>
        <p:sp>
          <p:nvSpPr>
            <p:cNvPr id="8" name="TextBox 7">
              <a:extLst>
                <a:ext uri="{FF2B5EF4-FFF2-40B4-BE49-F238E27FC236}">
                  <a16:creationId xmlns:a16="http://schemas.microsoft.com/office/drawing/2014/main" id="{F793041E-45F2-442E-9127-A879E2B513A6}"/>
                </a:ext>
              </a:extLst>
            </p:cNvPr>
            <p:cNvSpPr txBox="1"/>
            <p:nvPr/>
          </p:nvSpPr>
          <p:spPr>
            <a:xfrm>
              <a:off x="3074400" y="1800750"/>
              <a:ext cx="1954800" cy="277200"/>
            </a:xfrm>
            <a:prstGeom prst="rect">
              <a:avLst/>
            </a:prstGeom>
            <a:noFill/>
          </p:spPr>
          <p:txBody>
            <a:bodyPr wrap="square" lIns="0" tIns="0" rIns="0" bIns="0" rtlCol="0" anchor="t">
              <a:spAutoFit/>
            </a:bodyPr>
            <a:lstStyle/>
            <a:p>
              <a:pPr algn="ctr"/>
              <a:r>
                <a:rPr lang="en-AU"/>
                <a:t>total risk factor value</a:t>
              </a:r>
            </a:p>
          </p:txBody>
        </p:sp>
        <p:sp>
          <p:nvSpPr>
            <p:cNvPr id="9" name="TextBox 8">
              <a:extLst>
                <a:ext uri="{FF2B5EF4-FFF2-40B4-BE49-F238E27FC236}">
                  <a16:creationId xmlns:a16="http://schemas.microsoft.com/office/drawing/2014/main" id="{EE820B14-1B97-454A-F5D0-DA0D48FD4A37}"/>
                </a:ext>
              </a:extLst>
            </p:cNvPr>
            <p:cNvSpPr txBox="1"/>
            <p:nvPr/>
          </p:nvSpPr>
          <p:spPr>
            <a:xfrm>
              <a:off x="5317200" y="1799051"/>
              <a:ext cx="180000" cy="276999"/>
            </a:xfrm>
            <a:prstGeom prst="rect">
              <a:avLst/>
            </a:prstGeom>
            <a:noFill/>
          </p:spPr>
          <p:txBody>
            <a:bodyPr wrap="square" lIns="0" tIns="0" rIns="0" bIns="0" rtlCol="0" anchor="t">
              <a:spAutoFit/>
            </a:bodyPr>
            <a:lstStyle/>
            <a:p>
              <a:pPr algn="ctr"/>
              <a:r>
                <a:rPr lang="en-AU"/>
                <a:t>X</a:t>
              </a:r>
            </a:p>
          </p:txBody>
        </p:sp>
        <p:sp>
          <p:nvSpPr>
            <p:cNvPr id="10" name="TextBox 9">
              <a:extLst>
                <a:ext uri="{FF2B5EF4-FFF2-40B4-BE49-F238E27FC236}">
                  <a16:creationId xmlns:a16="http://schemas.microsoft.com/office/drawing/2014/main" id="{52B53477-5FA6-8613-0BF4-27281488FC87}"/>
                </a:ext>
              </a:extLst>
            </p:cNvPr>
            <p:cNvSpPr txBox="1"/>
            <p:nvPr/>
          </p:nvSpPr>
          <p:spPr>
            <a:xfrm>
              <a:off x="5641200" y="1640483"/>
              <a:ext cx="2559600" cy="594137"/>
            </a:xfrm>
            <a:prstGeom prst="rect">
              <a:avLst/>
            </a:prstGeom>
            <a:noFill/>
          </p:spPr>
          <p:txBody>
            <a:bodyPr wrap="square" lIns="0" tIns="0" rIns="0" bIns="0" rtlCol="0" anchor="t">
              <a:spAutoFit/>
            </a:bodyPr>
            <a:lstStyle/>
            <a:p>
              <a:pPr algn="ctr">
                <a:lnSpc>
                  <a:spcPct val="110000"/>
                </a:lnSpc>
              </a:pPr>
              <a:r>
                <a:rPr lang="en-AU"/>
                <a:t>provider’s overseas student tuition fees for 2026</a:t>
              </a:r>
            </a:p>
          </p:txBody>
        </p:sp>
      </p:grpSp>
      <p:sp>
        <p:nvSpPr>
          <p:cNvPr id="11" name="Rectangle 10">
            <a:extLst>
              <a:ext uri="{FF2B5EF4-FFF2-40B4-BE49-F238E27FC236}">
                <a16:creationId xmlns:a16="http://schemas.microsoft.com/office/drawing/2014/main" id="{7FC49E13-9A5E-4871-AC6C-A8800B0F62AC}"/>
              </a:ext>
            </a:extLst>
          </p:cNvPr>
          <p:cNvSpPr/>
          <p:nvPr/>
        </p:nvSpPr>
        <p:spPr>
          <a:xfrm>
            <a:off x="669600" y="1216800"/>
            <a:ext cx="1965600" cy="63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solidFill>
                  <a:schemeClr val="tx1"/>
                </a:solidFill>
              </a:rPr>
              <a:t>0.05%</a:t>
            </a:r>
          </a:p>
        </p:txBody>
      </p:sp>
      <p:sp>
        <p:nvSpPr>
          <p:cNvPr id="12" name="Rectangle 11">
            <a:extLst>
              <a:ext uri="{FF2B5EF4-FFF2-40B4-BE49-F238E27FC236}">
                <a16:creationId xmlns:a16="http://schemas.microsoft.com/office/drawing/2014/main" id="{2C912CB8-5980-2DB0-8933-9222F32B22A3}"/>
              </a:ext>
            </a:extLst>
          </p:cNvPr>
          <p:cNvSpPr/>
          <p:nvPr/>
        </p:nvSpPr>
        <p:spPr>
          <a:xfrm>
            <a:off x="3067200" y="1216800"/>
            <a:ext cx="1990800" cy="63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accent6">
                    <a:lumMod val="75000"/>
                  </a:schemeClr>
                </a:solidFill>
              </a:rPr>
              <a:t>1.0</a:t>
            </a:r>
          </a:p>
        </p:txBody>
      </p:sp>
      <p:sp>
        <p:nvSpPr>
          <p:cNvPr id="13" name="Rectangle 12">
            <a:extLst>
              <a:ext uri="{FF2B5EF4-FFF2-40B4-BE49-F238E27FC236}">
                <a16:creationId xmlns:a16="http://schemas.microsoft.com/office/drawing/2014/main" id="{EC0E300E-164E-0FEB-B4AB-C4172F508FB0}"/>
              </a:ext>
            </a:extLst>
          </p:cNvPr>
          <p:cNvSpPr/>
          <p:nvPr/>
        </p:nvSpPr>
        <p:spPr>
          <a:xfrm>
            <a:off x="5634000" y="1216800"/>
            <a:ext cx="2595600" cy="63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solidFill>
                  <a:schemeClr val="tx1"/>
                </a:solidFill>
              </a:rPr>
              <a:t>$2,000,000</a:t>
            </a:r>
          </a:p>
        </p:txBody>
      </p:sp>
      <p:sp>
        <p:nvSpPr>
          <p:cNvPr id="36" name="TextBox 35">
            <a:extLst>
              <a:ext uri="{FF2B5EF4-FFF2-40B4-BE49-F238E27FC236}">
                <a16:creationId xmlns:a16="http://schemas.microsoft.com/office/drawing/2014/main" id="{742205ED-6243-7579-715A-D353F0346F47}"/>
              </a:ext>
            </a:extLst>
          </p:cNvPr>
          <p:cNvSpPr txBox="1"/>
          <p:nvPr/>
        </p:nvSpPr>
        <p:spPr>
          <a:xfrm>
            <a:off x="539999" y="2520000"/>
            <a:ext cx="8064000" cy="1092607"/>
          </a:xfrm>
          <a:prstGeom prst="rect">
            <a:avLst/>
          </a:prstGeom>
          <a:noFill/>
        </p:spPr>
        <p:txBody>
          <a:bodyPr wrap="square" lIns="0" tIns="0" rIns="0" bIns="0" rtlCol="0" anchor="t">
            <a:spAutoFit/>
          </a:bodyPr>
          <a:lstStyle/>
          <a:p>
            <a:pPr algn="l">
              <a:spcAft>
                <a:spcPts val="4200"/>
              </a:spcAft>
            </a:pPr>
            <a:r>
              <a:rPr lang="en-AU">
                <a:cs typeface="Calibri"/>
              </a:rPr>
              <a:t>= 0.0005 x $2,000,000</a:t>
            </a:r>
          </a:p>
          <a:p>
            <a:pPr algn="l">
              <a:spcAft>
                <a:spcPts val="4200"/>
              </a:spcAft>
            </a:pPr>
            <a:r>
              <a:rPr lang="en-AU" b="1">
                <a:cs typeface="Calibri"/>
              </a:rPr>
              <a:t>= </a:t>
            </a:r>
            <a:r>
              <a:rPr lang="en-AU" b="1">
                <a:solidFill>
                  <a:schemeClr val="accent6">
                    <a:lumMod val="75000"/>
                  </a:schemeClr>
                </a:solidFill>
                <a:cs typeface="Calibri"/>
              </a:rPr>
              <a:t>$1,000</a:t>
            </a:r>
          </a:p>
        </p:txBody>
      </p:sp>
      <p:grpSp>
        <p:nvGrpSpPr>
          <p:cNvPr id="37" name="Group 36">
            <a:extLst>
              <a:ext uri="{FF2B5EF4-FFF2-40B4-BE49-F238E27FC236}">
                <a16:creationId xmlns:a16="http://schemas.microsoft.com/office/drawing/2014/main" id="{C1D21216-5A4C-E03D-F162-63F1F25B23D3}"/>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38" name="Rectangle 37">
              <a:extLst>
                <a:ext uri="{FF2B5EF4-FFF2-40B4-BE49-F238E27FC236}">
                  <a16:creationId xmlns:a16="http://schemas.microsoft.com/office/drawing/2014/main" id="{3A71B28D-13F2-8878-B031-ADDF5C39C3F8}"/>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39" name="Oval 38">
              <a:extLst>
                <a:ext uri="{FF2B5EF4-FFF2-40B4-BE49-F238E27FC236}">
                  <a16:creationId xmlns:a16="http://schemas.microsoft.com/office/drawing/2014/main" id="{7E759D67-71FF-2AE3-74CC-540647D19EAF}"/>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0" name="Graphic 10">
              <a:extLst>
                <a:ext uri="{FF2B5EF4-FFF2-40B4-BE49-F238E27FC236}">
                  <a16:creationId xmlns:a16="http://schemas.microsoft.com/office/drawing/2014/main" id="{EF229159-FE51-9CA1-CF57-45F745C8147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95340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8BECDB-CBD6-61BC-281C-E9EB2005F2D7}"/>
              </a:ext>
              <a:ext uri="{C183D7F6-B498-43B3-948B-1728B52AA6E4}">
                <adec:decorative xmlns:adec="http://schemas.microsoft.com/office/drawing/2017/decorative" val="1"/>
              </a:ext>
            </a:extLst>
          </p:cNvPr>
          <p:cNvSpPr/>
          <p:nvPr/>
        </p:nvSpPr>
        <p:spPr>
          <a:xfrm flipH="1">
            <a:off x="0" y="0"/>
            <a:ext cx="3852000" cy="468000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7">
            <a:extLst>
              <a:ext uri="{FF2B5EF4-FFF2-40B4-BE49-F238E27FC236}">
                <a16:creationId xmlns:a16="http://schemas.microsoft.com/office/drawing/2014/main" id="{56331701-EB9F-7850-109A-441921C39A5C}"/>
              </a:ext>
            </a:extLst>
          </p:cNvPr>
          <p:cNvSpPr txBox="1">
            <a:spLocks noGrp="1"/>
          </p:cNvSpPr>
          <p:nvPr>
            <p:ph type="title" idx="4294967295"/>
          </p:nvPr>
        </p:nvSpPr>
        <p:spPr>
          <a:xfrm>
            <a:off x="360000" y="2142082"/>
            <a:ext cx="3132000" cy="80021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600" b="1" i="0" u="none" strike="noStrike" kern="1200" cap="none" spc="0" normalizeH="0" baseline="0" noProof="0">
                <a:ln>
                  <a:noFill/>
                </a:ln>
                <a:solidFill>
                  <a:schemeClr val="bg1"/>
                </a:solidFill>
                <a:effectLst/>
                <a:uLnTx/>
                <a:uFillTx/>
                <a:latin typeface="+mn-lt"/>
                <a:ea typeface="+mn-ea"/>
                <a:cs typeface="+mn-cs"/>
              </a:rPr>
              <a:t>Special Tuition </a:t>
            </a:r>
            <a:r>
              <a:rPr lang="en-AU" sz="2600" b="1">
                <a:solidFill>
                  <a:schemeClr val="bg1"/>
                </a:solidFill>
                <a:latin typeface="+mn-lt"/>
                <a:ea typeface="+mn-ea"/>
                <a:cs typeface="+mn-cs"/>
              </a:rPr>
              <a:t>Protection</a:t>
            </a:r>
            <a:r>
              <a:rPr kumimoji="0" lang="en-AU" sz="2600" b="1" i="0" u="none" strike="noStrike" kern="1200" cap="none" spc="0" normalizeH="0" baseline="0" noProof="0">
                <a:ln>
                  <a:noFill/>
                </a:ln>
                <a:solidFill>
                  <a:schemeClr val="bg1"/>
                </a:solidFill>
                <a:effectLst/>
                <a:uLnTx/>
                <a:uFillTx/>
                <a:latin typeface="+mn-lt"/>
                <a:ea typeface="+mn-ea"/>
                <a:cs typeface="+mn-cs"/>
              </a:rPr>
              <a:t> Component</a:t>
            </a:r>
            <a:endParaRPr kumimoji="0" lang="en-US" sz="2600" b="0" i="0" u="none" strike="noStrike" kern="1200" cap="none" spc="0" normalizeH="0" baseline="0" noProof="0">
              <a:ln>
                <a:noFill/>
              </a:ln>
              <a:solidFill>
                <a:schemeClr val="bg1"/>
              </a:solidFill>
              <a:effectLst/>
              <a:uLnTx/>
              <a:uFillTx/>
              <a:latin typeface="+mn-lt"/>
              <a:ea typeface="+mn-ea"/>
              <a:cs typeface="Calibri"/>
            </a:endParaRPr>
          </a:p>
        </p:txBody>
      </p:sp>
      <p:sp>
        <p:nvSpPr>
          <p:cNvPr id="4" name="TextBox 3">
            <a:extLst>
              <a:ext uri="{FF2B5EF4-FFF2-40B4-BE49-F238E27FC236}">
                <a16:creationId xmlns:a16="http://schemas.microsoft.com/office/drawing/2014/main" id="{2449F62A-ED96-7345-6D9B-D471BA161950}"/>
              </a:ext>
            </a:extLst>
          </p:cNvPr>
          <p:cNvSpPr txBox="1"/>
          <p:nvPr/>
        </p:nvSpPr>
        <p:spPr>
          <a:xfrm>
            <a:off x="4212000" y="1183208"/>
            <a:ext cx="4572000" cy="1015663"/>
          </a:xfrm>
          <a:prstGeom prst="rect">
            <a:avLst/>
          </a:prstGeom>
          <a:noFill/>
        </p:spPr>
        <p:txBody>
          <a:bodyPr wrap="square" lIns="0" tIns="0" rIns="0" bIns="0" rtlCol="0" anchor="t">
            <a:spAutoFit/>
          </a:bodyPr>
          <a:lstStyle/>
          <a:p>
            <a:pPr marR="0" lvl="0" algn="l" defTabSz="685800" rtl="0" eaLnBrk="1" fontAlgn="auto" latinLnBrk="0" hangingPunct="1">
              <a:lnSpc>
                <a:spcPct val="100000"/>
              </a:lnSpc>
              <a:spcAft>
                <a:spcPts val="3600"/>
              </a:spcAft>
              <a:buClrTx/>
              <a:buSzTx/>
              <a:tabLst/>
              <a:defRPr/>
            </a:pPr>
            <a:r>
              <a:rPr lang="en-AU" sz="1800" b="0"/>
              <a:t>Charged when the OSTF is below its target size</a:t>
            </a:r>
          </a:p>
          <a:p>
            <a:pPr marR="0" lvl="0" algn="l" defTabSz="685800" rtl="0" eaLnBrk="1" fontAlgn="auto" latinLnBrk="0" hangingPunct="1">
              <a:lnSpc>
                <a:spcPct val="100000"/>
              </a:lnSpc>
              <a:spcAft>
                <a:spcPts val="3600"/>
              </a:spcAft>
              <a:buClrTx/>
              <a:buSzTx/>
              <a:tabLst/>
              <a:defRPr/>
            </a:pPr>
            <a:r>
              <a:rPr lang="en-AU" b="1"/>
              <a:t>Formula</a:t>
            </a:r>
            <a:r>
              <a:rPr lang="en-AU"/>
              <a:t>:</a:t>
            </a:r>
            <a:endParaRPr lang="en-AU" sz="1800" b="1"/>
          </a:p>
        </p:txBody>
      </p:sp>
      <p:grpSp>
        <p:nvGrpSpPr>
          <p:cNvPr id="33" name="Group 32" descr="Special tuition protection component formula.">
            <a:extLst>
              <a:ext uri="{FF2B5EF4-FFF2-40B4-BE49-F238E27FC236}">
                <a16:creationId xmlns:a16="http://schemas.microsoft.com/office/drawing/2014/main" id="{5FDE8A47-93E7-7890-BC4E-F92D8D41DDA6}"/>
              </a:ext>
            </a:extLst>
          </p:cNvPr>
          <p:cNvGrpSpPr/>
          <p:nvPr/>
        </p:nvGrpSpPr>
        <p:grpSpPr>
          <a:xfrm>
            <a:off x="4214944" y="2234455"/>
            <a:ext cx="4521600" cy="561179"/>
            <a:chOff x="1810452" y="772086"/>
            <a:chExt cx="4521600" cy="561179"/>
          </a:xfrm>
        </p:grpSpPr>
        <p:sp>
          <p:nvSpPr>
            <p:cNvPr id="34" name="TextBox 33">
              <a:extLst>
                <a:ext uri="{FF2B5EF4-FFF2-40B4-BE49-F238E27FC236}">
                  <a16:creationId xmlns:a16="http://schemas.microsoft.com/office/drawing/2014/main" id="{4C4F9785-0CA8-4D1A-367D-6B22A3F8A23B}"/>
                </a:ext>
              </a:extLst>
            </p:cNvPr>
            <p:cNvSpPr txBox="1"/>
            <p:nvPr/>
          </p:nvSpPr>
          <p:spPr>
            <a:xfrm>
              <a:off x="1810452" y="772086"/>
              <a:ext cx="1818000" cy="561179"/>
            </a:xfrm>
            <a:prstGeom prst="rect">
              <a:avLst/>
            </a:prstGeom>
            <a:noFill/>
          </p:spPr>
          <p:txBody>
            <a:bodyPr wrap="square" lIns="0" tIns="0" rIns="0" bIns="0" rtlCol="0" anchor="t">
              <a:spAutoFit/>
            </a:bodyPr>
            <a:lstStyle/>
            <a:p>
              <a:pPr algn="ctr">
                <a:lnSpc>
                  <a:spcPct val="110000"/>
                </a:lnSpc>
              </a:pPr>
              <a:r>
                <a:rPr lang="en-AU" sz="1700"/>
                <a:t>specified percentage for 2027</a:t>
              </a:r>
            </a:p>
          </p:txBody>
        </p:sp>
        <p:sp>
          <p:nvSpPr>
            <p:cNvPr id="35" name="TextBox 34">
              <a:extLst>
                <a:ext uri="{FF2B5EF4-FFF2-40B4-BE49-F238E27FC236}">
                  <a16:creationId xmlns:a16="http://schemas.microsoft.com/office/drawing/2014/main" id="{96B42D16-FE0E-7B9E-0862-CD0AAB45DE3F}"/>
                </a:ext>
              </a:extLst>
            </p:cNvPr>
            <p:cNvSpPr txBox="1"/>
            <p:nvPr/>
          </p:nvSpPr>
          <p:spPr>
            <a:xfrm>
              <a:off x="3704052" y="918581"/>
              <a:ext cx="144000" cy="261610"/>
            </a:xfrm>
            <a:prstGeom prst="rect">
              <a:avLst/>
            </a:prstGeom>
            <a:noFill/>
          </p:spPr>
          <p:txBody>
            <a:bodyPr wrap="square" lIns="0" tIns="0" rIns="0" bIns="0" rtlCol="0" anchor="t">
              <a:spAutoFit/>
            </a:bodyPr>
            <a:lstStyle/>
            <a:p>
              <a:pPr algn="ctr"/>
              <a:r>
                <a:rPr lang="en-AU" sz="1700"/>
                <a:t>X</a:t>
              </a:r>
            </a:p>
          </p:txBody>
        </p:sp>
        <p:sp>
          <p:nvSpPr>
            <p:cNvPr id="36" name="TextBox 35">
              <a:extLst>
                <a:ext uri="{FF2B5EF4-FFF2-40B4-BE49-F238E27FC236}">
                  <a16:creationId xmlns:a16="http://schemas.microsoft.com/office/drawing/2014/main" id="{01627C31-4A27-BD7E-D33C-F0A54E16584F}"/>
                </a:ext>
              </a:extLst>
            </p:cNvPr>
            <p:cNvSpPr txBox="1"/>
            <p:nvPr/>
          </p:nvSpPr>
          <p:spPr>
            <a:xfrm>
              <a:off x="3920052" y="772086"/>
              <a:ext cx="2412000" cy="561179"/>
            </a:xfrm>
            <a:prstGeom prst="rect">
              <a:avLst/>
            </a:prstGeom>
            <a:noFill/>
          </p:spPr>
          <p:txBody>
            <a:bodyPr wrap="square" lIns="0" tIns="0" rIns="0" bIns="0" rtlCol="0" anchor="t">
              <a:spAutoFit/>
            </a:bodyPr>
            <a:lstStyle/>
            <a:p>
              <a:pPr algn="ctr">
                <a:lnSpc>
                  <a:spcPct val="110000"/>
                </a:lnSpc>
              </a:pPr>
              <a:r>
                <a:rPr lang="en-AU" sz="1700"/>
                <a:t>provider’s overseas student tuition fees for 2026</a:t>
              </a:r>
            </a:p>
          </p:txBody>
        </p:sp>
      </p:grpSp>
      <p:sp>
        <p:nvSpPr>
          <p:cNvPr id="42" name="TextBox 41">
            <a:extLst>
              <a:ext uri="{FF2B5EF4-FFF2-40B4-BE49-F238E27FC236}">
                <a16:creationId xmlns:a16="http://schemas.microsoft.com/office/drawing/2014/main" id="{B98C8E2C-AE4A-5FDE-EF73-80996CB7942F}"/>
              </a:ext>
            </a:extLst>
          </p:cNvPr>
          <p:cNvSpPr txBox="1"/>
          <p:nvPr/>
        </p:nvSpPr>
        <p:spPr>
          <a:xfrm>
            <a:off x="4212000" y="3219793"/>
            <a:ext cx="4572000" cy="276999"/>
          </a:xfrm>
          <a:prstGeom prst="rect">
            <a:avLst/>
          </a:prstGeom>
          <a:noFill/>
        </p:spPr>
        <p:txBody>
          <a:bodyPr wrap="square" lIns="0" tIns="0" rIns="0" bIns="0" rtlCol="0" anchor="t">
            <a:spAutoFit/>
          </a:bodyPr>
          <a:lstStyle/>
          <a:p>
            <a:pPr marR="0" lvl="0" algn="l" defTabSz="685800" rtl="0" eaLnBrk="1" fontAlgn="auto" latinLnBrk="0" hangingPunct="1">
              <a:lnSpc>
                <a:spcPct val="100000"/>
              </a:lnSpc>
              <a:spcAft>
                <a:spcPts val="3600"/>
              </a:spcAft>
              <a:buClrTx/>
              <a:buSzTx/>
              <a:tabLst/>
              <a:defRPr/>
            </a:pPr>
            <a:r>
              <a:rPr lang="en-AU"/>
              <a:t>Proposed specified percentage for 2027: </a:t>
            </a:r>
            <a:r>
              <a:rPr lang="en-AU" b="1"/>
              <a:t>0%</a:t>
            </a:r>
          </a:p>
        </p:txBody>
      </p:sp>
      <p:grpSp>
        <p:nvGrpSpPr>
          <p:cNvPr id="37" name="Group 36">
            <a:extLst>
              <a:ext uri="{FF2B5EF4-FFF2-40B4-BE49-F238E27FC236}">
                <a16:creationId xmlns:a16="http://schemas.microsoft.com/office/drawing/2014/main" id="{9467FB60-3B4E-6D8A-7AE2-DA6E16F9477A}"/>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38" name="Rectangle 37">
              <a:extLst>
                <a:ext uri="{FF2B5EF4-FFF2-40B4-BE49-F238E27FC236}">
                  <a16:creationId xmlns:a16="http://schemas.microsoft.com/office/drawing/2014/main" id="{30DEA392-4FAD-F780-1933-EC510D25FC67}"/>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39" name="Oval 38">
              <a:extLst>
                <a:ext uri="{FF2B5EF4-FFF2-40B4-BE49-F238E27FC236}">
                  <a16:creationId xmlns:a16="http://schemas.microsoft.com/office/drawing/2014/main" id="{EE46D76B-E8AB-03A8-8A5C-4DD20DFCC301}"/>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0" name="Graphic 10">
              <a:extLst>
                <a:ext uri="{FF2B5EF4-FFF2-40B4-BE49-F238E27FC236}">
                  <a16:creationId xmlns:a16="http://schemas.microsoft.com/office/drawing/2014/main" id="{54CEB9E5-8B41-2D50-CC3F-D1E0B1310A6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486241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A28CD-06EF-51DD-AA03-969C26A83D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E733589-4D4D-655F-402C-8981A49213AD}"/>
              </a:ext>
              <a:ext uri="{C183D7F6-B498-43B3-948B-1728B52AA6E4}">
                <adec:decorative xmlns:adec="http://schemas.microsoft.com/office/drawing/2017/decorative" val="1"/>
              </a:ext>
            </a:extLst>
          </p:cNvPr>
          <p:cNvSpPr/>
          <p:nvPr/>
        </p:nvSpPr>
        <p:spPr>
          <a:xfrm>
            <a:off x="-1" y="0"/>
            <a:ext cx="9144001" cy="466344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3">
            <a:extLst>
              <a:ext uri="{FF2B5EF4-FFF2-40B4-BE49-F238E27FC236}">
                <a16:creationId xmlns:a16="http://schemas.microsoft.com/office/drawing/2014/main" id="{AFC1C58A-0A71-6A8F-BFF0-650A218EEBC9}"/>
              </a:ext>
            </a:extLst>
          </p:cNvPr>
          <p:cNvSpPr txBox="1">
            <a:spLocks noGrp="1"/>
          </p:cNvSpPr>
          <p:nvPr>
            <p:ph type="title" idx="4294967295"/>
          </p:nvPr>
        </p:nvSpPr>
        <p:spPr>
          <a:xfrm>
            <a:off x="826488" y="2143243"/>
            <a:ext cx="7707912"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bg1"/>
                </a:solidFill>
                <a:effectLst/>
                <a:uLnTx/>
                <a:uFillTx/>
                <a:latin typeface="+mn-lt"/>
                <a:ea typeface="+mn-ea"/>
                <a:cs typeface="+mn-cs"/>
              </a:rPr>
              <a:t>Request for Information, Late Payments and </a:t>
            </a:r>
            <a:br>
              <a:rPr kumimoji="0" lang="en-AU" sz="2800" b="1" i="0" u="none" strike="noStrike" kern="1200" cap="none" spc="0" normalizeH="0" baseline="0" noProof="0">
                <a:ln>
                  <a:noFill/>
                </a:ln>
                <a:solidFill>
                  <a:schemeClr val="bg1"/>
                </a:solidFill>
                <a:effectLst/>
                <a:uLnTx/>
                <a:uFillTx/>
                <a:latin typeface="+mn-lt"/>
                <a:ea typeface="+mn-ea"/>
                <a:cs typeface="+mn-cs"/>
              </a:rPr>
            </a:br>
            <a:r>
              <a:rPr kumimoji="0" lang="en-AU" sz="2800" b="1" i="0" u="none" strike="noStrike" kern="1200" cap="none" spc="0" normalizeH="0" baseline="0" noProof="0">
                <a:ln>
                  <a:noFill/>
                </a:ln>
                <a:solidFill>
                  <a:schemeClr val="bg1"/>
                </a:solidFill>
                <a:effectLst/>
                <a:uLnTx/>
                <a:uFillTx/>
                <a:latin typeface="+mn-lt"/>
                <a:ea typeface="+mn-ea"/>
                <a:cs typeface="+mn-cs"/>
              </a:rPr>
              <a:t>Levy Notices</a:t>
            </a:r>
          </a:p>
        </p:txBody>
      </p:sp>
      <p:grpSp>
        <p:nvGrpSpPr>
          <p:cNvPr id="2" name="Group 1">
            <a:extLst>
              <a:ext uri="{FF2B5EF4-FFF2-40B4-BE49-F238E27FC236}">
                <a16:creationId xmlns:a16="http://schemas.microsoft.com/office/drawing/2014/main" id="{022499F9-37F2-3002-C2C8-1C4A5B8ECE90}"/>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5" name="Rectangle 4">
              <a:extLst>
                <a:ext uri="{FF2B5EF4-FFF2-40B4-BE49-F238E27FC236}">
                  <a16:creationId xmlns:a16="http://schemas.microsoft.com/office/drawing/2014/main" id="{FFC9B6DC-8AB6-85E6-41F0-6D386945BB91}"/>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6" name="Oval 5">
              <a:extLst>
                <a:ext uri="{FF2B5EF4-FFF2-40B4-BE49-F238E27FC236}">
                  <a16:creationId xmlns:a16="http://schemas.microsoft.com/office/drawing/2014/main" id="{6A45FDD0-56AE-E590-C54B-4C4515F312BB}"/>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10">
              <a:extLst>
                <a:ext uri="{FF2B5EF4-FFF2-40B4-BE49-F238E27FC236}">
                  <a16:creationId xmlns:a16="http://schemas.microsoft.com/office/drawing/2014/main" id="{9C36AB7F-9943-B4B0-8F87-962CA897E78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845303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AAF2F-9E1D-E2AC-94D2-F52539934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A038C-E616-6B7E-1362-5D5FB5BE787E}"/>
              </a:ext>
            </a:extLst>
          </p:cNvPr>
          <p:cNvSpPr txBox="1">
            <a:spLocks noGrp="1"/>
          </p:cNvSpPr>
          <p:nvPr>
            <p:ph type="title" idx="4294967295"/>
          </p:nvPr>
        </p:nvSpPr>
        <p:spPr>
          <a:xfrm>
            <a:off x="539551"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Request For Information (RFI)</a:t>
            </a:r>
          </a:p>
        </p:txBody>
      </p:sp>
      <p:sp>
        <p:nvSpPr>
          <p:cNvPr id="6" name="TextBox 5">
            <a:extLst>
              <a:ext uri="{FF2B5EF4-FFF2-40B4-BE49-F238E27FC236}">
                <a16:creationId xmlns:a16="http://schemas.microsoft.com/office/drawing/2014/main" id="{07B9A2C3-AC8A-477C-A335-13FFF6594AB3}"/>
              </a:ext>
            </a:extLst>
          </p:cNvPr>
          <p:cNvSpPr txBox="1"/>
          <p:nvPr/>
        </p:nvSpPr>
        <p:spPr>
          <a:xfrm>
            <a:off x="539552" y="1116000"/>
            <a:ext cx="8064896" cy="3170099"/>
          </a:xfrm>
          <a:prstGeom prst="rect">
            <a:avLst/>
          </a:prstGeom>
          <a:noFill/>
        </p:spPr>
        <p:txBody>
          <a:bodyPr wrap="square" lIns="0" tIns="0" rIns="0" bIns="0" rtlCol="0" anchor="t">
            <a:spAutoFit/>
          </a:bodyPr>
          <a:lstStyle/>
          <a:p>
            <a:pPr>
              <a:spcAft>
                <a:spcPts val="1800"/>
              </a:spcAft>
            </a:pPr>
            <a:r>
              <a:rPr lang="en-AU"/>
              <a:t>Non-exempt providers will receive an RFI in early 2027 to declare their 2026:</a:t>
            </a:r>
          </a:p>
          <a:p>
            <a:pPr indent="-285750">
              <a:spcAft>
                <a:spcPts val="1800"/>
              </a:spcAft>
              <a:buFont typeface="Arial" panose="020B0604020202020204" pitchFamily="34" charset="0"/>
              <a:buChar char="•"/>
            </a:pPr>
            <a:r>
              <a:rPr lang="en-AU" b="1"/>
              <a:t>overseas student tuition fee income</a:t>
            </a:r>
            <a:r>
              <a:rPr lang="en-AU"/>
              <a:t>, and </a:t>
            </a:r>
            <a:endParaRPr lang="en-AU">
              <a:ea typeface="Calibri"/>
              <a:cs typeface="Calibri"/>
            </a:endParaRPr>
          </a:p>
          <a:p>
            <a:pPr indent="-285750">
              <a:spcAft>
                <a:spcPts val="3000"/>
              </a:spcAft>
              <a:buFont typeface="Arial" panose="020B0604020202020204" pitchFamily="34" charset="0"/>
              <a:buChar char="•"/>
            </a:pPr>
            <a:r>
              <a:rPr lang="en-AU" b="1"/>
              <a:t>domestic student enrolment numbers</a:t>
            </a:r>
            <a:endParaRPr lang="en-AU" b="1">
              <a:ea typeface="Calibri"/>
              <a:cs typeface="Calibri"/>
            </a:endParaRPr>
          </a:p>
          <a:p>
            <a:pPr>
              <a:spcAft>
                <a:spcPts val="3000"/>
              </a:spcAft>
            </a:pPr>
            <a:r>
              <a:rPr lang="en-AU"/>
              <a:t>This information is </a:t>
            </a:r>
            <a:r>
              <a:rPr lang="en-AU" b="1"/>
              <a:t>required for levy amounts to be calculated</a:t>
            </a:r>
            <a:r>
              <a:rPr lang="en-AU"/>
              <a:t>. Providers have </a:t>
            </a:r>
            <a:r>
              <a:rPr lang="en-AU" b="1"/>
              <a:t>2 weeks</a:t>
            </a:r>
            <a:r>
              <a:rPr lang="en-AU"/>
              <a:t> to respond to the RFI.</a:t>
            </a:r>
          </a:p>
          <a:p>
            <a:pPr>
              <a:spcAft>
                <a:spcPts val="3000"/>
              </a:spcAft>
            </a:pPr>
            <a:r>
              <a:rPr lang="en-AU">
                <a:ea typeface="Calibri"/>
                <a:cs typeface="Calibri"/>
              </a:rPr>
              <a:t>Failure to comply with a request under subsection 26(3) of the ESOS Act is considered a breach</a:t>
            </a:r>
          </a:p>
        </p:txBody>
      </p:sp>
      <p:grpSp>
        <p:nvGrpSpPr>
          <p:cNvPr id="3" name="Group 2">
            <a:extLst>
              <a:ext uri="{FF2B5EF4-FFF2-40B4-BE49-F238E27FC236}">
                <a16:creationId xmlns:a16="http://schemas.microsoft.com/office/drawing/2014/main" id="{CF80484B-6C50-04B8-08D8-DA2CF402A0E3}"/>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4" name="Rectangle 3">
              <a:extLst>
                <a:ext uri="{FF2B5EF4-FFF2-40B4-BE49-F238E27FC236}">
                  <a16:creationId xmlns:a16="http://schemas.microsoft.com/office/drawing/2014/main" id="{B812DC07-774A-3D46-6673-0416D1375C9E}"/>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E397F8B1-68E9-9D53-6544-C3972115EEDC}"/>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Graphic 10">
              <a:extLst>
                <a:ext uri="{FF2B5EF4-FFF2-40B4-BE49-F238E27FC236}">
                  <a16:creationId xmlns:a16="http://schemas.microsoft.com/office/drawing/2014/main" id="{511438C8-99FC-CF65-750B-6A6C45EC9F3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929333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DE114-CE21-3610-72F1-B971BF7B9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39348A-F7A0-A363-FA07-43234617334F}"/>
              </a:ext>
            </a:extLst>
          </p:cNvPr>
          <p:cNvSpPr txBox="1">
            <a:spLocks noGrp="1"/>
          </p:cNvSpPr>
          <p:nvPr>
            <p:ph type="title" idx="4294967295"/>
          </p:nvPr>
        </p:nvSpPr>
        <p:spPr>
          <a:xfrm>
            <a:off x="539551"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2026 RFI</a:t>
            </a:r>
            <a:r>
              <a:rPr lang="en-AU" sz="2800" b="1">
                <a:latin typeface="+mn-lt"/>
                <a:ea typeface="+mn-ea"/>
                <a:cs typeface="+mn-cs"/>
              </a:rPr>
              <a:t> Non-compliance</a:t>
            </a:r>
            <a:endParaRPr kumimoji="0" lang="en-AU" sz="2800" b="1" i="0" u="none" strike="noStrike" kern="1200" cap="none" spc="0" normalizeH="0" baseline="0" noProof="0">
              <a:ln>
                <a:noFill/>
              </a:ln>
              <a:solidFill>
                <a:schemeClr val="tx1"/>
              </a:solidFill>
              <a:effectLst/>
              <a:uLnTx/>
              <a:uFillTx/>
              <a:latin typeface="+mn-lt"/>
              <a:ea typeface="+mn-ea"/>
              <a:cs typeface="+mn-cs"/>
            </a:endParaRPr>
          </a:p>
        </p:txBody>
      </p:sp>
      <p:sp>
        <p:nvSpPr>
          <p:cNvPr id="6" name="TextBox 5">
            <a:extLst>
              <a:ext uri="{FF2B5EF4-FFF2-40B4-BE49-F238E27FC236}">
                <a16:creationId xmlns:a16="http://schemas.microsoft.com/office/drawing/2014/main" id="{97B70A4F-5D9C-C1C0-1C5E-41B783E4F316}"/>
              </a:ext>
            </a:extLst>
          </p:cNvPr>
          <p:cNvSpPr txBox="1"/>
          <p:nvPr/>
        </p:nvSpPr>
        <p:spPr>
          <a:xfrm>
            <a:off x="539552" y="1116000"/>
            <a:ext cx="8064896" cy="3293209"/>
          </a:xfrm>
          <a:prstGeom prst="rect">
            <a:avLst/>
          </a:prstGeom>
          <a:noFill/>
        </p:spPr>
        <p:txBody>
          <a:bodyPr wrap="square" lIns="0" tIns="0" rIns="0" bIns="0" rtlCol="0" anchor="t">
            <a:spAutoFit/>
          </a:bodyPr>
          <a:lstStyle/>
          <a:p>
            <a:pPr>
              <a:spcAft>
                <a:spcPts val="2400"/>
              </a:spcAft>
            </a:pPr>
            <a:r>
              <a:rPr lang="en-AU" b="1">
                <a:ea typeface="Calibri" panose="020F0502020204030204"/>
                <a:cs typeface="Calibri" panose="020F0502020204030204"/>
              </a:rPr>
              <a:t>57 providers</a:t>
            </a:r>
            <a:r>
              <a:rPr lang="en-AU">
                <a:ea typeface="Calibri" panose="020F0502020204030204"/>
                <a:cs typeface="Calibri" panose="020F0502020204030204"/>
              </a:rPr>
              <a:t> failed to respond to the RFI by the due date in 2026</a:t>
            </a:r>
          </a:p>
          <a:p>
            <a:pPr>
              <a:spcAft>
                <a:spcPts val="2400"/>
              </a:spcAft>
            </a:pPr>
            <a:r>
              <a:rPr lang="en-AU">
                <a:ea typeface="Calibri" panose="020F0502020204030204"/>
                <a:cs typeface="Calibri" panose="020F0502020204030204"/>
              </a:rPr>
              <a:t>The TPS referred these providers to the relevant regulator for compliance action</a:t>
            </a:r>
          </a:p>
          <a:p>
            <a:pPr>
              <a:spcAft>
                <a:spcPts val="1800"/>
              </a:spcAft>
            </a:pPr>
            <a:r>
              <a:rPr lang="en-AU"/>
              <a:t>To avoid levy invoicing delays, the following methodology was applied to RFI </a:t>
            </a:r>
            <a:br>
              <a:rPr lang="en-AU"/>
            </a:br>
            <a:r>
              <a:rPr lang="en-AU"/>
              <a:t>non-respondents in 2026 (and will be applied again for the 2027 levy):</a:t>
            </a:r>
          </a:p>
          <a:p>
            <a:pPr marL="285750" indent="-285750">
              <a:spcAft>
                <a:spcPts val="1800"/>
              </a:spcAft>
              <a:buFont typeface="Arial" panose="020B0604020202020204" pitchFamily="34" charset="0"/>
              <a:buChar char="•"/>
            </a:pPr>
            <a:r>
              <a:rPr lang="en-AU" b="1"/>
              <a:t>overseas student tuition fee income</a:t>
            </a:r>
            <a:r>
              <a:rPr lang="en-AU"/>
              <a:t>: average tuition fee income received per overseas student (derived from RFI respondents) multiplied by non-respondents’ overseas student enrolments, and</a:t>
            </a:r>
          </a:p>
          <a:p>
            <a:pPr marL="285750" indent="-285750">
              <a:spcAft>
                <a:spcPts val="2400"/>
              </a:spcAft>
              <a:buFont typeface="Arial" panose="020B0604020202020204" pitchFamily="34" charset="0"/>
              <a:buChar char="•"/>
            </a:pPr>
            <a:r>
              <a:rPr lang="en-AU" b="1"/>
              <a:t>domestic student enrolments</a:t>
            </a:r>
            <a:r>
              <a:rPr lang="en-AU"/>
              <a:t>: zero</a:t>
            </a:r>
          </a:p>
        </p:txBody>
      </p:sp>
      <p:grpSp>
        <p:nvGrpSpPr>
          <p:cNvPr id="3" name="Group 2">
            <a:extLst>
              <a:ext uri="{FF2B5EF4-FFF2-40B4-BE49-F238E27FC236}">
                <a16:creationId xmlns:a16="http://schemas.microsoft.com/office/drawing/2014/main" id="{36EFF17D-6E53-FBD1-1671-4D412DCEA474}"/>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4" name="Rectangle 3">
              <a:extLst>
                <a:ext uri="{FF2B5EF4-FFF2-40B4-BE49-F238E27FC236}">
                  <a16:creationId xmlns:a16="http://schemas.microsoft.com/office/drawing/2014/main" id="{0B1BCADF-29C0-941B-8A91-94054BC1352D}"/>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FD0B05A1-0AE6-74BD-10E2-A4977C12541C}"/>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Graphic 10">
              <a:extLst>
                <a:ext uri="{FF2B5EF4-FFF2-40B4-BE49-F238E27FC236}">
                  <a16:creationId xmlns:a16="http://schemas.microsoft.com/office/drawing/2014/main" id="{464F7BF0-AFF9-753E-011E-B7186976CA5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564038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CB265-0245-2A49-D1C9-A106B49F64A6}"/>
            </a:ext>
          </a:extLst>
        </p:cNvPr>
        <p:cNvGrpSpPr/>
        <p:nvPr/>
      </p:nvGrpSpPr>
      <p:grpSpPr>
        <a:xfrm>
          <a:off x="0" y="0"/>
          <a:ext cx="0" cy="0"/>
          <a:chOff x="0" y="0"/>
          <a:chExt cx="0" cy="0"/>
        </a:xfrm>
      </p:grpSpPr>
      <p:sp>
        <p:nvSpPr>
          <p:cNvPr id="3" name="Title 7">
            <a:extLst>
              <a:ext uri="{FF2B5EF4-FFF2-40B4-BE49-F238E27FC236}">
                <a16:creationId xmlns:a16="http://schemas.microsoft.com/office/drawing/2014/main" id="{496C0D1E-F4F7-F8FE-F51B-05CE8E3CCB33}"/>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2026 International TPS Levy: Late Payments</a:t>
            </a:r>
          </a:p>
        </p:txBody>
      </p:sp>
      <p:sp>
        <p:nvSpPr>
          <p:cNvPr id="5" name="TextBox 4">
            <a:extLst>
              <a:ext uri="{FF2B5EF4-FFF2-40B4-BE49-F238E27FC236}">
                <a16:creationId xmlns:a16="http://schemas.microsoft.com/office/drawing/2014/main" id="{349CDBE7-AFFB-C4E7-B706-AE06C6E571D4}"/>
              </a:ext>
            </a:extLst>
          </p:cNvPr>
          <p:cNvSpPr txBox="1"/>
          <p:nvPr/>
        </p:nvSpPr>
        <p:spPr>
          <a:xfrm>
            <a:off x="539552" y="1116000"/>
            <a:ext cx="8064896" cy="3200876"/>
          </a:xfrm>
          <a:prstGeom prst="rect">
            <a:avLst/>
          </a:prstGeom>
          <a:noFill/>
        </p:spPr>
        <p:txBody>
          <a:bodyPr wrap="square" lIns="0" tIns="0" rIns="0" bIns="0" rtlCol="0" anchor="t">
            <a:spAutoFit/>
          </a:bodyPr>
          <a:lstStyle/>
          <a:p>
            <a:pPr>
              <a:spcAft>
                <a:spcPts val="3000"/>
              </a:spcAft>
            </a:pPr>
            <a:r>
              <a:rPr lang="en-AU"/>
              <a:t>Invoices issued 10 March 2026, with payments to be received 10 April 2026</a:t>
            </a:r>
          </a:p>
          <a:p>
            <a:pPr>
              <a:spcAft>
                <a:spcPts val="3000"/>
              </a:spcAft>
            </a:pPr>
            <a:r>
              <a:rPr lang="en-AU" b="1"/>
              <a:t>1,534</a:t>
            </a:r>
            <a:r>
              <a:rPr lang="en-AU"/>
              <a:t> providers invoiced</a:t>
            </a:r>
          </a:p>
          <a:p>
            <a:pPr>
              <a:spcAft>
                <a:spcPts val="3000"/>
              </a:spcAft>
            </a:pPr>
            <a:r>
              <a:rPr lang="en-AU" b="1"/>
              <a:t>120</a:t>
            </a:r>
            <a:r>
              <a:rPr lang="en-AU"/>
              <a:t> providers did not pay by the due date and received a late payment penalty</a:t>
            </a:r>
          </a:p>
          <a:p>
            <a:pPr>
              <a:spcAft>
                <a:spcPts val="3000"/>
              </a:spcAft>
            </a:pPr>
            <a:r>
              <a:rPr lang="en-AU" b="1"/>
              <a:t>36</a:t>
            </a:r>
            <a:r>
              <a:rPr lang="en-AU"/>
              <a:t> providers did not pay by the reminder notice due date and were suspended</a:t>
            </a:r>
          </a:p>
          <a:p>
            <a:pPr>
              <a:spcAft>
                <a:spcPts val="3000"/>
              </a:spcAft>
            </a:pPr>
            <a:r>
              <a:rPr lang="en-AU"/>
              <a:t>As of 25 August 2026, </a:t>
            </a:r>
            <a:r>
              <a:rPr lang="en-AU" b="1"/>
              <a:t>32 </a:t>
            </a:r>
            <a:r>
              <a:rPr lang="en-AU"/>
              <a:t>providers still had outstanding payments, totalling</a:t>
            </a:r>
            <a:r>
              <a:rPr lang="en-AU" b="1"/>
              <a:t> $</a:t>
            </a:r>
            <a:r>
              <a:rPr lang="en-AU" b="1">
                <a:ea typeface="+mn-lt"/>
                <a:cs typeface="+mn-lt"/>
              </a:rPr>
              <a:t>39,387.02</a:t>
            </a:r>
            <a:endParaRPr lang="en-AU" b="1">
              <a:highlight>
                <a:srgbClr val="FFFF00"/>
              </a:highlight>
              <a:cs typeface="Calibri"/>
            </a:endParaRPr>
          </a:p>
        </p:txBody>
      </p:sp>
      <p:grpSp>
        <p:nvGrpSpPr>
          <p:cNvPr id="6" name="Group 5">
            <a:extLst>
              <a:ext uri="{FF2B5EF4-FFF2-40B4-BE49-F238E27FC236}">
                <a16:creationId xmlns:a16="http://schemas.microsoft.com/office/drawing/2014/main" id="{45A08FD4-F6E3-2B51-4C47-A425366C8566}"/>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7" name="Rectangle 6">
              <a:extLst>
                <a:ext uri="{FF2B5EF4-FFF2-40B4-BE49-F238E27FC236}">
                  <a16:creationId xmlns:a16="http://schemas.microsoft.com/office/drawing/2014/main" id="{1366FDA9-AB0F-FB43-5516-F6F511DD04F9}"/>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1" name="Oval 10">
              <a:extLst>
                <a:ext uri="{FF2B5EF4-FFF2-40B4-BE49-F238E27FC236}">
                  <a16:creationId xmlns:a16="http://schemas.microsoft.com/office/drawing/2014/main" id="{0E2C1FD9-D198-6548-5445-A72C22704643}"/>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0">
              <a:extLst>
                <a:ext uri="{FF2B5EF4-FFF2-40B4-BE49-F238E27FC236}">
                  <a16:creationId xmlns:a16="http://schemas.microsoft.com/office/drawing/2014/main" id="{EFB76B92-A736-1315-BA32-3E02A6009ED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4239808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76AFFF1C-BCDF-F922-7F42-B45DEB6CBB72}"/>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effectLst/>
                <a:uLnTx/>
                <a:uFillTx/>
                <a:latin typeface="+mn-lt"/>
                <a:ea typeface="+mn-ea"/>
                <a:cs typeface="+mn-cs"/>
              </a:rPr>
              <a:t>Late or Non-Payment of International TPS Levy</a:t>
            </a:r>
            <a:endParaRPr lang="en-US"/>
          </a:p>
        </p:txBody>
      </p:sp>
      <p:sp>
        <p:nvSpPr>
          <p:cNvPr id="2" name="TextBox 1">
            <a:extLst>
              <a:ext uri="{FF2B5EF4-FFF2-40B4-BE49-F238E27FC236}">
                <a16:creationId xmlns:a16="http://schemas.microsoft.com/office/drawing/2014/main" id="{329CE133-6D15-AC6F-5948-60E11BD4051D}"/>
              </a:ext>
            </a:extLst>
          </p:cNvPr>
          <p:cNvSpPr txBox="1"/>
          <p:nvPr/>
        </p:nvSpPr>
        <p:spPr>
          <a:xfrm>
            <a:off x="539552" y="1116000"/>
            <a:ext cx="8064896" cy="3539430"/>
          </a:xfrm>
          <a:prstGeom prst="rect">
            <a:avLst/>
          </a:prstGeom>
          <a:noFill/>
        </p:spPr>
        <p:txBody>
          <a:bodyPr wrap="square" lIns="0" tIns="0" rIns="0" bIns="0" rtlCol="0" anchor="t">
            <a:spAutoFit/>
          </a:bodyPr>
          <a:lstStyle/>
          <a:p>
            <a:pPr>
              <a:spcAft>
                <a:spcPts val="1800"/>
              </a:spcAft>
            </a:pPr>
            <a:r>
              <a:rPr lang="en-AU">
                <a:cs typeface="Calibri"/>
              </a:rPr>
              <a:t>The TPS is obligated to send </a:t>
            </a:r>
            <a:r>
              <a:rPr lang="en-AU" b="1">
                <a:cs typeface="Calibri"/>
              </a:rPr>
              <a:t>one reminder notice </a:t>
            </a:r>
            <a:r>
              <a:rPr lang="en-AU">
                <a:cs typeface="Calibri"/>
              </a:rPr>
              <a:t>to providers who have not paid their levy by the due date. Providers have </a:t>
            </a:r>
            <a:r>
              <a:rPr lang="en-AU" b="1">
                <a:cs typeface="Calibri"/>
              </a:rPr>
              <a:t>7 days </a:t>
            </a:r>
            <a:r>
              <a:rPr lang="en-AU">
                <a:cs typeface="Calibri"/>
              </a:rPr>
              <a:t>to pay after the reminder notice is given.</a:t>
            </a:r>
          </a:p>
          <a:p>
            <a:pPr>
              <a:spcAft>
                <a:spcPts val="1800"/>
              </a:spcAft>
            </a:pPr>
            <a:r>
              <a:rPr lang="en-AU">
                <a:ea typeface="Calibri"/>
                <a:cs typeface="Calibri"/>
              </a:rPr>
              <a:t>Providers whose payment is received after the due date will receive a </a:t>
            </a:r>
            <a:r>
              <a:rPr lang="en-AU" b="1">
                <a:ea typeface="Calibri"/>
                <a:cs typeface="Calibri"/>
              </a:rPr>
              <a:t>late payment penalty of 20% of their unpaid levy amount</a:t>
            </a:r>
            <a:r>
              <a:rPr lang="en-AU">
                <a:ea typeface="Calibri"/>
                <a:cs typeface="Calibri"/>
              </a:rPr>
              <a:t>. They may also receive a </a:t>
            </a:r>
            <a:r>
              <a:rPr lang="en-AU" b="1">
                <a:ea typeface="Calibri"/>
                <a:cs typeface="Calibri"/>
              </a:rPr>
              <a:t>weighted late payment penalty</a:t>
            </a:r>
            <a:r>
              <a:rPr lang="en-AU">
                <a:ea typeface="Calibri"/>
                <a:cs typeface="Calibri"/>
              </a:rPr>
              <a:t> in the non-compliance risk factor calculation of the </a:t>
            </a:r>
            <a:r>
              <a:rPr lang="en-AU" b="1">
                <a:ea typeface="Calibri"/>
                <a:cs typeface="Calibri"/>
              </a:rPr>
              <a:t>next three years' levies</a:t>
            </a:r>
            <a:r>
              <a:rPr lang="en-AU">
                <a:ea typeface="Calibri"/>
                <a:cs typeface="Calibri"/>
              </a:rPr>
              <a:t>.</a:t>
            </a:r>
          </a:p>
          <a:p>
            <a:pPr>
              <a:spcAft>
                <a:spcPts val="1800"/>
              </a:spcAft>
            </a:pPr>
            <a:r>
              <a:rPr lang="en-AU" b="1">
                <a:cs typeface="Calibri"/>
              </a:rPr>
              <a:t>A provider’s registration will be automatically suspended if they fail to comply with the reminder notice</a:t>
            </a:r>
            <a:r>
              <a:rPr lang="en-AU">
                <a:cs typeface="Calibri"/>
              </a:rPr>
              <a:t> </a:t>
            </a:r>
            <a:r>
              <a:rPr lang="en-AU"/>
              <a:t>(s90 ESOS Act). The provider reinstatement fee in 2026 was $694.</a:t>
            </a:r>
            <a:endParaRPr lang="en-AU">
              <a:ea typeface="Calibri"/>
              <a:cs typeface="Calibri"/>
            </a:endParaRPr>
          </a:p>
          <a:p>
            <a:pPr>
              <a:spcAft>
                <a:spcPts val="1800"/>
              </a:spcAft>
            </a:pPr>
            <a:r>
              <a:rPr lang="en-AU"/>
              <a:t>Levy invoices are sent to PEO contacts in PRISMS. </a:t>
            </a:r>
            <a:r>
              <a:rPr lang="en-AU" b="1"/>
              <a:t>Keep your contact information in PRISMS up to date</a:t>
            </a:r>
            <a:r>
              <a:rPr lang="en-AU"/>
              <a:t>. </a:t>
            </a:r>
            <a:r>
              <a:rPr lang="en-AU" b="1"/>
              <a:t>To update your PEO details, please contact your regulator</a:t>
            </a:r>
            <a:r>
              <a:rPr lang="en-AU"/>
              <a:t>.</a:t>
            </a:r>
          </a:p>
        </p:txBody>
      </p:sp>
      <p:grpSp>
        <p:nvGrpSpPr>
          <p:cNvPr id="6" name="Group 5">
            <a:extLst>
              <a:ext uri="{FF2B5EF4-FFF2-40B4-BE49-F238E27FC236}">
                <a16:creationId xmlns:a16="http://schemas.microsoft.com/office/drawing/2014/main" id="{0E09F610-9CCA-B8D0-B921-A18BB8F31CBE}"/>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7" name="Rectangle 6">
              <a:extLst>
                <a:ext uri="{FF2B5EF4-FFF2-40B4-BE49-F238E27FC236}">
                  <a16:creationId xmlns:a16="http://schemas.microsoft.com/office/drawing/2014/main" id="{82376228-57E4-5C33-D8A4-7C607FCF8184}"/>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1" name="Oval 10">
              <a:extLst>
                <a:ext uri="{FF2B5EF4-FFF2-40B4-BE49-F238E27FC236}">
                  <a16:creationId xmlns:a16="http://schemas.microsoft.com/office/drawing/2014/main" id="{A605611E-9396-F4CC-FF46-F35891AB3455}"/>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0">
              <a:extLst>
                <a:ext uri="{FF2B5EF4-FFF2-40B4-BE49-F238E27FC236}">
                  <a16:creationId xmlns:a16="http://schemas.microsoft.com/office/drawing/2014/main" id="{CA9AC196-D590-8DC7-2757-24C2C2984D0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2137276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76AFFF1C-BCDF-F922-7F42-B45DEB6CBB72}"/>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2027 International TPS Levy Notices</a:t>
            </a:r>
          </a:p>
        </p:txBody>
      </p:sp>
      <p:sp>
        <p:nvSpPr>
          <p:cNvPr id="2" name="TextBox 1">
            <a:extLst>
              <a:ext uri="{FF2B5EF4-FFF2-40B4-BE49-F238E27FC236}">
                <a16:creationId xmlns:a16="http://schemas.microsoft.com/office/drawing/2014/main" id="{329CE133-6D15-AC6F-5948-60E11BD4051D}"/>
              </a:ext>
            </a:extLst>
          </p:cNvPr>
          <p:cNvSpPr txBox="1"/>
          <p:nvPr/>
        </p:nvSpPr>
        <p:spPr>
          <a:xfrm>
            <a:off x="539552" y="1116000"/>
            <a:ext cx="8064896" cy="3562514"/>
          </a:xfrm>
          <a:prstGeom prst="rect">
            <a:avLst/>
          </a:prstGeom>
          <a:noFill/>
        </p:spPr>
        <p:txBody>
          <a:bodyPr wrap="square" lIns="0" tIns="0" rIns="0" bIns="0" rtlCol="0" anchor="t">
            <a:spAutoFit/>
          </a:bodyPr>
          <a:lstStyle/>
          <a:p>
            <a:pPr>
              <a:spcAft>
                <a:spcPts val="1400"/>
              </a:spcAft>
            </a:pPr>
            <a:r>
              <a:rPr lang="en-AU"/>
              <a:t>You will receive the following notices about your 2027 levy:</a:t>
            </a:r>
          </a:p>
          <a:p>
            <a:pPr marL="285750" indent="-285750">
              <a:spcAft>
                <a:spcPts val="1400"/>
              </a:spcAft>
              <a:buFont typeface="Arial" panose="020B0604020202020204" pitchFamily="34" charset="0"/>
              <a:buChar char="•"/>
            </a:pPr>
            <a:r>
              <a:rPr lang="en-AU"/>
              <a:t>Early advice</a:t>
            </a:r>
            <a:endParaRPr lang="en-AU">
              <a:ea typeface="Calibri"/>
              <a:cs typeface="Calibri"/>
            </a:endParaRPr>
          </a:p>
          <a:p>
            <a:pPr marL="285750" indent="-285750">
              <a:spcAft>
                <a:spcPts val="1400"/>
              </a:spcAft>
              <a:buFont typeface="Arial" panose="020B0604020202020204" pitchFamily="34" charset="0"/>
              <a:buChar char="•"/>
            </a:pPr>
            <a:r>
              <a:rPr lang="en-AU"/>
              <a:t>Request for Information (RFI) (with 2 weeks to respond)</a:t>
            </a:r>
            <a:endParaRPr lang="en-AU">
              <a:ea typeface="Calibri"/>
              <a:cs typeface="Calibri"/>
            </a:endParaRPr>
          </a:p>
          <a:p>
            <a:pPr marL="285750" indent="-285750">
              <a:spcAft>
                <a:spcPts val="1400"/>
              </a:spcAft>
              <a:buFont typeface="Arial" panose="020B0604020202020204" pitchFamily="34" charset="0"/>
              <a:buChar char="•"/>
            </a:pPr>
            <a:r>
              <a:rPr lang="en-AU"/>
              <a:t>Invoice (with 28 days to pay)</a:t>
            </a:r>
            <a:endParaRPr lang="en-AU">
              <a:ea typeface="Calibri"/>
              <a:cs typeface="Calibri"/>
            </a:endParaRPr>
          </a:p>
          <a:p>
            <a:pPr marL="285750" indent="-285750">
              <a:spcAft>
                <a:spcPts val="1400"/>
              </a:spcAft>
              <a:buFont typeface="Arial" panose="020B0604020202020204" pitchFamily="34" charset="0"/>
              <a:buChar char="•"/>
            </a:pPr>
            <a:r>
              <a:rPr lang="en-AU"/>
              <a:t>Reminder notice (if your payment has not been received by the due date)</a:t>
            </a:r>
            <a:endParaRPr lang="en-AU">
              <a:ea typeface="Calibri"/>
              <a:cs typeface="Calibri"/>
            </a:endParaRPr>
          </a:p>
          <a:p>
            <a:pPr marL="285750" indent="-285750">
              <a:spcAft>
                <a:spcPts val="1400"/>
              </a:spcAft>
              <a:buFont typeface="Arial" panose="020B0604020202020204" pitchFamily="34" charset="0"/>
              <a:buChar char="•"/>
            </a:pPr>
            <a:r>
              <a:rPr lang="en-AU">
                <a:ea typeface="Calibri"/>
                <a:cs typeface="Calibri"/>
              </a:rPr>
              <a:t>Late payment penalty invoice (if applicable)</a:t>
            </a:r>
          </a:p>
          <a:p>
            <a:pPr marL="285750" indent="-285750">
              <a:spcAft>
                <a:spcPts val="1400"/>
              </a:spcAft>
              <a:buFont typeface="Arial" panose="020B0604020202020204" pitchFamily="34" charset="0"/>
              <a:buChar char="•"/>
            </a:pPr>
            <a:r>
              <a:rPr lang="en-AU">
                <a:ea typeface="Calibri"/>
                <a:cs typeface="Calibri"/>
              </a:rPr>
              <a:t>Suspension notification (if applicable)</a:t>
            </a:r>
          </a:p>
          <a:p>
            <a:pPr marL="285750" indent="-285750">
              <a:spcAft>
                <a:spcPts val="1400"/>
              </a:spcAft>
              <a:buFont typeface="Arial" panose="020B0604020202020204" pitchFamily="34" charset="0"/>
              <a:buChar char="•"/>
            </a:pPr>
            <a:r>
              <a:rPr lang="en-AU">
                <a:ea typeface="Calibri"/>
                <a:cs typeface="Calibri"/>
              </a:rPr>
              <a:t>Provider reinstatement fee invoice (if applicable)</a:t>
            </a:r>
          </a:p>
        </p:txBody>
      </p:sp>
      <p:grpSp>
        <p:nvGrpSpPr>
          <p:cNvPr id="6" name="Group 5">
            <a:extLst>
              <a:ext uri="{FF2B5EF4-FFF2-40B4-BE49-F238E27FC236}">
                <a16:creationId xmlns:a16="http://schemas.microsoft.com/office/drawing/2014/main" id="{2D9AC27A-2909-09FD-B85E-53EB94901CA5}"/>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7" name="Rectangle 6">
              <a:extLst>
                <a:ext uri="{FF2B5EF4-FFF2-40B4-BE49-F238E27FC236}">
                  <a16:creationId xmlns:a16="http://schemas.microsoft.com/office/drawing/2014/main" id="{CE2816AE-8DC1-8E98-8898-A36DC558F10D}"/>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1" name="Oval 10">
              <a:extLst>
                <a:ext uri="{FF2B5EF4-FFF2-40B4-BE49-F238E27FC236}">
                  <a16:creationId xmlns:a16="http://schemas.microsoft.com/office/drawing/2014/main" id="{EBE5EEFD-4D44-029B-BA55-082FF0E4132B}"/>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0">
              <a:extLst>
                <a:ext uri="{FF2B5EF4-FFF2-40B4-BE49-F238E27FC236}">
                  <a16:creationId xmlns:a16="http://schemas.microsoft.com/office/drawing/2014/main" id="{08FAB2E3-C2EB-F948-348B-EEB224BECE3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44773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49C1FB-61AF-8256-55AB-3E274C316002}"/>
              </a:ext>
              <a:ext uri="{C183D7F6-B498-43B3-948B-1728B52AA6E4}">
                <adec:decorative xmlns:adec="http://schemas.microsoft.com/office/drawing/2017/decorative" val="1"/>
              </a:ext>
            </a:extLst>
          </p:cNvPr>
          <p:cNvSpPr/>
          <p:nvPr/>
        </p:nvSpPr>
        <p:spPr>
          <a:xfrm>
            <a:off x="-1" y="0"/>
            <a:ext cx="9144001" cy="466344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3">
            <a:extLst>
              <a:ext uri="{FF2B5EF4-FFF2-40B4-BE49-F238E27FC236}">
                <a16:creationId xmlns:a16="http://schemas.microsoft.com/office/drawing/2014/main" id="{1EC01FFA-4406-546E-ECFD-130062DC0825}"/>
              </a:ext>
            </a:extLst>
          </p:cNvPr>
          <p:cNvSpPr txBox="1">
            <a:spLocks noGrp="1"/>
          </p:cNvSpPr>
          <p:nvPr>
            <p:ph type="title" idx="4294967295"/>
          </p:nvPr>
        </p:nvSpPr>
        <p:spPr>
          <a:xfrm>
            <a:off x="826488" y="2143243"/>
            <a:ext cx="7707912"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bg1"/>
                </a:solidFill>
                <a:effectLst/>
                <a:uLnTx/>
                <a:uFillTx/>
                <a:latin typeface="+mn-lt"/>
                <a:ea typeface="+mn-ea"/>
                <a:cs typeface="+mn-cs"/>
              </a:rPr>
              <a:t>2027 International Levy Timeline and Takeaways</a:t>
            </a:r>
          </a:p>
        </p:txBody>
      </p:sp>
      <p:grpSp>
        <p:nvGrpSpPr>
          <p:cNvPr id="2" name="Group 1">
            <a:extLst>
              <a:ext uri="{FF2B5EF4-FFF2-40B4-BE49-F238E27FC236}">
                <a16:creationId xmlns:a16="http://schemas.microsoft.com/office/drawing/2014/main" id="{279E9568-217B-C618-75C9-298581C168B3}"/>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5" name="Rectangle 4">
              <a:extLst>
                <a:ext uri="{FF2B5EF4-FFF2-40B4-BE49-F238E27FC236}">
                  <a16:creationId xmlns:a16="http://schemas.microsoft.com/office/drawing/2014/main" id="{4EB4481C-B43B-9A98-277F-0A8F2BE3E25D}"/>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6" name="Oval 5">
              <a:extLst>
                <a:ext uri="{FF2B5EF4-FFF2-40B4-BE49-F238E27FC236}">
                  <a16:creationId xmlns:a16="http://schemas.microsoft.com/office/drawing/2014/main" id="{061D9B5C-EBEC-C335-D737-71BED55BDDE4}"/>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10">
              <a:extLst>
                <a:ext uri="{FF2B5EF4-FFF2-40B4-BE49-F238E27FC236}">
                  <a16:creationId xmlns:a16="http://schemas.microsoft.com/office/drawing/2014/main" id="{AECD3013-97FD-58C2-0177-E8EAAB3FC29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346102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2C3258F-4EDF-5DB8-4E70-2F5819ED3C8F}"/>
              </a:ext>
            </a:extLst>
          </p:cNvPr>
          <p:cNvSpPr txBox="1">
            <a:spLocks noGrp="1"/>
          </p:cNvSpPr>
          <p:nvPr>
            <p:ph type="title" idx="4294967295"/>
          </p:nvPr>
        </p:nvSpPr>
        <p:spPr>
          <a:xfrm>
            <a:off x="540000" y="23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2027 International TPS Levy Timeline</a:t>
            </a:r>
          </a:p>
        </p:txBody>
      </p:sp>
      <p:grpSp>
        <p:nvGrpSpPr>
          <p:cNvPr id="21" name="Group 20" descr="A timeline showing that consultation on the draft 2027 International TPS Levy settings will occur throughout September and October 2026, and levy settings must be legislated by 1 January 2027. Non-exempt providers will receive a Request for Information in February (TBC) 2027, invoices will be issued in March (TBC) 2027, and the 2027 International TPS Levy will be collected throughout April and May (TBC) 2027.">
            <a:extLst>
              <a:ext uri="{FF2B5EF4-FFF2-40B4-BE49-F238E27FC236}">
                <a16:creationId xmlns:a16="http://schemas.microsoft.com/office/drawing/2014/main" id="{E17B865F-65DF-53AB-28D0-15A21A551923}"/>
              </a:ext>
            </a:extLst>
          </p:cNvPr>
          <p:cNvGrpSpPr/>
          <p:nvPr/>
        </p:nvGrpSpPr>
        <p:grpSpPr>
          <a:xfrm>
            <a:off x="270000" y="720000"/>
            <a:ext cx="8604000" cy="3906000"/>
            <a:chOff x="270000" y="720000"/>
            <a:chExt cx="8604000" cy="3906000"/>
          </a:xfrm>
        </p:grpSpPr>
        <p:sp>
          <p:nvSpPr>
            <p:cNvPr id="3" name="Rectangle: Rounded Corners 2">
              <a:extLst>
                <a:ext uri="{FF2B5EF4-FFF2-40B4-BE49-F238E27FC236}">
                  <a16:creationId xmlns:a16="http://schemas.microsoft.com/office/drawing/2014/main" id="{3F7B504E-802B-D70B-5942-4BA3D75515C3}"/>
                </a:ext>
              </a:extLst>
            </p:cNvPr>
            <p:cNvSpPr/>
            <p:nvPr/>
          </p:nvSpPr>
          <p:spPr>
            <a:xfrm>
              <a:off x="270000" y="720000"/>
              <a:ext cx="1692000" cy="2700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 tIns="3600" rIns="3600" bIns="3600" numCol="1" spcCol="0" rtlCol="0" fromWordArt="0" anchor="ctr" anchorCtr="0" forceAA="0" compatLnSpc="1">
              <a:prstTxWarp prst="textNoShape">
                <a:avLst/>
              </a:prstTxWarp>
              <a:noAutofit/>
            </a:bodyPr>
            <a:lstStyle/>
            <a:p>
              <a:pPr algn="ctr"/>
              <a:r>
                <a:rPr lang="en-AU" sz="1500" b="1">
                  <a:solidFill>
                    <a:srgbClr val="FFFFFF"/>
                  </a:solidFill>
                  <a:ea typeface="Calibri" panose="020F0502020204030204" pitchFamily="34" charset="0"/>
                  <a:cs typeface="Arial" panose="020B0604020202020204" pitchFamily="34" charset="0"/>
                </a:rPr>
                <a:t>August 2026</a:t>
              </a:r>
            </a:p>
          </p:txBody>
        </p:sp>
        <p:sp>
          <p:nvSpPr>
            <p:cNvPr id="4" name="Rectangle: Rounded Corners 3">
              <a:extLst>
                <a:ext uri="{FF2B5EF4-FFF2-40B4-BE49-F238E27FC236}">
                  <a16:creationId xmlns:a16="http://schemas.microsoft.com/office/drawing/2014/main" id="{2A033D14-4B58-E1A7-A921-DA547047B9F8}"/>
                </a:ext>
              </a:extLst>
            </p:cNvPr>
            <p:cNvSpPr/>
            <p:nvPr/>
          </p:nvSpPr>
          <p:spPr>
            <a:xfrm>
              <a:off x="1998000" y="720000"/>
              <a:ext cx="1692000" cy="270000"/>
            </a:xfrm>
            <a:prstGeom prst="roundRect">
              <a:avLst/>
            </a:prstGeom>
            <a:solidFill>
              <a:schemeClr val="accent1">
                <a:lumMod val="75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ctr" anchorCtr="0" forceAA="0" compatLnSpc="1">
              <a:prstTxWarp prst="textNoShape">
                <a:avLst/>
              </a:prstTxWarp>
              <a:noAutofit/>
            </a:bodyPr>
            <a:lstStyle/>
            <a:p>
              <a:pPr algn="ctr"/>
              <a:r>
                <a:rPr lang="en-AU" sz="1500" b="1">
                  <a:solidFill>
                    <a:srgbClr val="FFFFFF"/>
                  </a:solidFill>
                  <a:ea typeface="Calibri" panose="020F0502020204030204" pitchFamily="34" charset="0"/>
                  <a:cs typeface="Arial" panose="020B0604020202020204" pitchFamily="34" charset="0"/>
                </a:rPr>
                <a:t>Sept – Oct 2026</a:t>
              </a:r>
            </a:p>
          </p:txBody>
        </p:sp>
        <p:sp>
          <p:nvSpPr>
            <p:cNvPr id="6" name="Rectangle: Rounded Corners 5">
              <a:extLst>
                <a:ext uri="{FF2B5EF4-FFF2-40B4-BE49-F238E27FC236}">
                  <a16:creationId xmlns:a16="http://schemas.microsoft.com/office/drawing/2014/main" id="{63AC2750-81B9-1F5E-8026-244C79162564}"/>
                </a:ext>
              </a:extLst>
            </p:cNvPr>
            <p:cNvSpPr/>
            <p:nvPr/>
          </p:nvSpPr>
          <p:spPr>
            <a:xfrm>
              <a:off x="3726000" y="720000"/>
              <a:ext cx="1692000" cy="270000"/>
            </a:xfrm>
            <a:prstGeom prst="roundRect">
              <a:avLst/>
            </a:prstGeom>
            <a:solidFill>
              <a:schemeClr val="accent1">
                <a:lumMod val="75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ctr" anchorCtr="0" forceAA="0" compatLnSpc="1">
              <a:prstTxWarp prst="textNoShape">
                <a:avLst/>
              </a:prstTxWarp>
              <a:noAutofit/>
            </a:bodyPr>
            <a:lstStyle/>
            <a:p>
              <a:pPr algn="ctr"/>
              <a:r>
                <a:rPr lang="en-AU" sz="1500" b="1">
                  <a:solidFill>
                    <a:srgbClr val="FFFFFF"/>
                  </a:solidFill>
                  <a:ea typeface="Calibri" panose="020F0502020204030204" pitchFamily="34" charset="0"/>
                  <a:cs typeface="Arial" panose="020B0604020202020204" pitchFamily="34" charset="0"/>
                </a:rPr>
                <a:t>November 2026</a:t>
              </a:r>
            </a:p>
          </p:txBody>
        </p:sp>
        <p:sp>
          <p:nvSpPr>
            <p:cNvPr id="7" name="Rectangle: Rounded Corners 6">
              <a:extLst>
                <a:ext uri="{FF2B5EF4-FFF2-40B4-BE49-F238E27FC236}">
                  <a16:creationId xmlns:a16="http://schemas.microsoft.com/office/drawing/2014/main" id="{5F8B7411-394A-2F69-9C09-00C7092C4213}"/>
                </a:ext>
              </a:extLst>
            </p:cNvPr>
            <p:cNvSpPr/>
            <p:nvPr/>
          </p:nvSpPr>
          <p:spPr>
            <a:xfrm>
              <a:off x="5454000" y="720000"/>
              <a:ext cx="1692000" cy="270000"/>
            </a:xfrm>
            <a:prstGeom prst="roundRect">
              <a:avLst/>
            </a:prstGeom>
            <a:solidFill>
              <a:schemeClr val="accent1">
                <a:lumMod val="75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ctr" anchorCtr="0" forceAA="0" compatLnSpc="1">
              <a:prstTxWarp prst="textNoShape">
                <a:avLst/>
              </a:prstTxWarp>
              <a:noAutofit/>
            </a:bodyPr>
            <a:lstStyle/>
            <a:p>
              <a:pPr algn="ctr"/>
              <a:r>
                <a:rPr lang="en-AU" sz="1500" b="1">
                  <a:solidFill>
                    <a:srgbClr val="FFFFFF"/>
                  </a:solidFill>
                  <a:ea typeface="Calibri" panose="020F0502020204030204" pitchFamily="34" charset="0"/>
                  <a:cs typeface="Arial" panose="020B0604020202020204" pitchFamily="34" charset="0"/>
                </a:rPr>
                <a:t>December 2026</a:t>
              </a:r>
            </a:p>
          </p:txBody>
        </p:sp>
        <p:sp>
          <p:nvSpPr>
            <p:cNvPr id="10" name="Rectangle: Rounded Corners 9">
              <a:extLst>
                <a:ext uri="{FF2B5EF4-FFF2-40B4-BE49-F238E27FC236}">
                  <a16:creationId xmlns:a16="http://schemas.microsoft.com/office/drawing/2014/main" id="{19933222-BBD4-AB8E-AC05-EA9A63FF453B}"/>
                </a:ext>
              </a:extLst>
            </p:cNvPr>
            <p:cNvSpPr/>
            <p:nvPr/>
          </p:nvSpPr>
          <p:spPr>
            <a:xfrm>
              <a:off x="7182000" y="720000"/>
              <a:ext cx="1692000" cy="270000"/>
            </a:xfrm>
            <a:prstGeom prst="roundRect">
              <a:avLst/>
            </a:prstGeom>
            <a:solidFill>
              <a:schemeClr val="accent1">
                <a:lumMod val="75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ctr" anchorCtr="0" forceAA="0" compatLnSpc="1">
              <a:prstTxWarp prst="textNoShape">
                <a:avLst/>
              </a:prstTxWarp>
              <a:noAutofit/>
            </a:bodyPr>
            <a:lstStyle/>
            <a:p>
              <a:pPr algn="ctr"/>
              <a:r>
                <a:rPr lang="en-AU" sz="1500" b="1">
                  <a:solidFill>
                    <a:srgbClr val="FFFFFF"/>
                  </a:solidFill>
                  <a:ea typeface="Calibri" panose="020F0502020204030204" pitchFamily="34" charset="0"/>
                  <a:cs typeface="Arial" panose="020B0604020202020204" pitchFamily="34" charset="0"/>
                </a:rPr>
                <a:t>Feb – May 2027</a:t>
              </a:r>
            </a:p>
          </p:txBody>
        </p:sp>
        <p:sp>
          <p:nvSpPr>
            <p:cNvPr id="12" name="Rectangle: Rounded Corners 11">
              <a:extLst>
                <a:ext uri="{FF2B5EF4-FFF2-40B4-BE49-F238E27FC236}">
                  <a16:creationId xmlns:a16="http://schemas.microsoft.com/office/drawing/2014/main" id="{22D27018-DCFD-992E-4124-A4BB1B22032C}"/>
                </a:ext>
              </a:extLst>
            </p:cNvPr>
            <p:cNvSpPr/>
            <p:nvPr/>
          </p:nvSpPr>
          <p:spPr>
            <a:xfrm>
              <a:off x="270000" y="1026000"/>
              <a:ext cx="1692000" cy="3600000"/>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t" anchorCtr="0" forceAA="0" compatLnSpc="1">
              <a:prstTxWarp prst="textNoShape">
                <a:avLst/>
              </a:prstTxWarp>
              <a:noAutofit/>
            </a:bodyPr>
            <a:lstStyle/>
            <a:p>
              <a:r>
                <a:rPr lang="en-AU" sz="1300" b="1">
                  <a:ea typeface="Calibri" panose="020F0502020204030204" pitchFamily="34" charset="0"/>
                  <a:cs typeface="Arial" panose="020B0604020202020204" pitchFamily="34" charset="0"/>
                </a:rPr>
                <a:t>26 August</a:t>
              </a:r>
              <a:endParaRPr lang="en-AU" sz="1300">
                <a:ea typeface="Calibri" panose="020F0502020204030204" pitchFamily="34" charset="0"/>
                <a:cs typeface="Arial" panose="020B0604020202020204" pitchFamily="34" charset="0"/>
              </a:endParaRPr>
            </a:p>
            <a:p>
              <a:pPr marL="81000" indent="-81000">
                <a:spcAft>
                  <a:spcPts val="800"/>
                </a:spcAft>
                <a:buFont typeface="Symbol" panose="05050102010706020507" pitchFamily="18" charset="2"/>
                <a:buChar char=""/>
              </a:pPr>
              <a:r>
                <a:rPr lang="en-AU" sz="1200">
                  <a:ea typeface="Calibri" panose="020F0502020204030204" pitchFamily="34" charset="0"/>
                  <a:cs typeface="Arial" panose="020B0604020202020204" pitchFamily="34" charset="0"/>
                </a:rPr>
                <a:t>Draft advice on 2027 International TPS Levy confirmed at TPS Advisory Board meeting</a:t>
              </a:r>
            </a:p>
            <a:p>
              <a:r>
                <a:rPr lang="en-AU" sz="1300" b="1">
                  <a:ea typeface="Calibri" panose="020F0502020204030204" pitchFamily="34" charset="0"/>
                  <a:cs typeface="Arial" panose="020B0604020202020204" pitchFamily="34" charset="0"/>
                </a:rPr>
                <a:t>Late August</a:t>
              </a:r>
              <a:endParaRPr lang="en-AU" sz="1300">
                <a:ea typeface="Calibri" panose="020F0502020204030204" pitchFamily="34" charset="0"/>
                <a:cs typeface="Arial" panose="020B0604020202020204" pitchFamily="34" charset="0"/>
              </a:endParaRPr>
            </a:p>
            <a:p>
              <a:pPr marL="81000" indent="-81000">
                <a:spcAft>
                  <a:spcPts val="800"/>
                </a:spcAft>
                <a:buFont typeface="Symbol" panose="05050102010706020507" pitchFamily="18" charset="2"/>
                <a:buChar char=""/>
              </a:pPr>
              <a:r>
                <a:rPr lang="en-AU" sz="1200">
                  <a:ea typeface="Calibri" panose="020F0502020204030204" pitchFamily="34" charset="0"/>
                  <a:cs typeface="Arial" panose="020B0604020202020204" pitchFamily="34" charset="0"/>
                </a:rPr>
                <a:t>Draft advice letter published on TPS website</a:t>
              </a:r>
            </a:p>
          </p:txBody>
        </p:sp>
        <p:sp>
          <p:nvSpPr>
            <p:cNvPr id="13" name="Rectangle: Rounded Corners 12">
              <a:extLst>
                <a:ext uri="{FF2B5EF4-FFF2-40B4-BE49-F238E27FC236}">
                  <a16:creationId xmlns:a16="http://schemas.microsoft.com/office/drawing/2014/main" id="{9FBCABA5-6737-8C4A-5031-C43D95A919FB}"/>
                </a:ext>
              </a:extLst>
            </p:cNvPr>
            <p:cNvSpPr/>
            <p:nvPr/>
          </p:nvSpPr>
          <p:spPr>
            <a:xfrm>
              <a:off x="1998000" y="1026000"/>
              <a:ext cx="1692000" cy="3600000"/>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t" anchorCtr="0" forceAA="0" compatLnSpc="1">
              <a:prstTxWarp prst="textNoShape">
                <a:avLst/>
              </a:prstTxWarp>
              <a:noAutofit/>
            </a:bodyPr>
            <a:lstStyle/>
            <a:p>
              <a:r>
                <a:rPr lang="en-AU" sz="1300" b="1">
                  <a:ea typeface="Calibri" panose="020F0502020204030204" pitchFamily="34" charset="0"/>
                  <a:cs typeface="Arial" panose="020B0604020202020204" pitchFamily="34" charset="0"/>
                </a:rPr>
                <a:t>8 September</a:t>
              </a:r>
              <a:endParaRPr lang="en-AU" sz="1300">
                <a:ea typeface="Calibri" panose="020F0502020204030204" pitchFamily="34" charset="0"/>
                <a:cs typeface="Arial" panose="020B0604020202020204" pitchFamily="34" charset="0"/>
              </a:endParaRPr>
            </a:p>
            <a:p>
              <a:pPr marL="81000" indent="-81000">
                <a:spcAft>
                  <a:spcPts val="600"/>
                </a:spcAft>
                <a:buFont typeface="Symbol" panose="05050102010706020507" pitchFamily="18" charset="2"/>
                <a:buChar char=""/>
              </a:pPr>
              <a:r>
                <a:rPr lang="en-AU" sz="1200">
                  <a:ea typeface="Calibri" panose="020F0502020204030204" pitchFamily="34" charset="0"/>
                  <a:cs typeface="Arial" panose="020B0604020202020204" pitchFamily="34" charset="0"/>
                </a:rPr>
                <a:t>Online session for all providers</a:t>
              </a:r>
            </a:p>
            <a:p>
              <a:r>
                <a:rPr lang="en-AU" sz="1300" b="1">
                  <a:ea typeface="Calibri" panose="020F0502020204030204" pitchFamily="34" charset="0"/>
                  <a:cs typeface="Arial" panose="020B0604020202020204" pitchFamily="34" charset="0"/>
                </a:rPr>
                <a:t>Mid September</a:t>
              </a:r>
              <a:endParaRPr lang="en-AU" sz="1300">
                <a:ea typeface="Calibri" panose="020F0502020204030204" pitchFamily="34" charset="0"/>
                <a:cs typeface="Arial" panose="020B0604020202020204" pitchFamily="34" charset="0"/>
              </a:endParaRPr>
            </a:p>
            <a:p>
              <a:pPr marL="81000" indent="-81000">
                <a:spcAft>
                  <a:spcPts val="200"/>
                </a:spcAft>
                <a:buFont typeface="Symbol" panose="05050102010706020507" pitchFamily="18" charset="2"/>
                <a:buChar char=""/>
              </a:pPr>
              <a:r>
                <a:rPr lang="en-AU" sz="1200" b="1">
                  <a:ea typeface="Calibri" panose="020F0502020204030204" pitchFamily="34" charset="0"/>
                  <a:cs typeface="Arial" panose="020B0604020202020204" pitchFamily="34" charset="0"/>
                </a:rPr>
                <a:t>9 Sep</a:t>
              </a:r>
              <a:r>
                <a:rPr lang="en-AU" sz="1200">
                  <a:ea typeface="Calibri" panose="020F0502020204030204" pitchFamily="34" charset="0"/>
                  <a:cs typeface="Arial" panose="020B0604020202020204" pitchFamily="34" charset="0"/>
                </a:rPr>
                <a:t>: In-person sessions, Melbourne</a:t>
              </a:r>
            </a:p>
            <a:p>
              <a:pPr marL="81000" indent="-81000">
                <a:spcAft>
                  <a:spcPts val="200"/>
                </a:spcAft>
                <a:buFont typeface="Symbol" panose="05050102010706020507" pitchFamily="18" charset="2"/>
                <a:buChar char=""/>
              </a:pPr>
              <a:r>
                <a:rPr lang="en-AU" sz="1200" b="1">
                  <a:ea typeface="Calibri" panose="020F0502020204030204" pitchFamily="34" charset="0"/>
                  <a:cs typeface="Arial" panose="020B0604020202020204" pitchFamily="34" charset="0"/>
                </a:rPr>
                <a:t>16 Sep</a:t>
              </a:r>
              <a:r>
                <a:rPr lang="en-AU" sz="1200">
                  <a:ea typeface="Calibri" panose="020F0502020204030204" pitchFamily="34" charset="0"/>
                  <a:cs typeface="Arial" panose="020B0604020202020204" pitchFamily="34" charset="0"/>
                </a:rPr>
                <a:t>: In-person session, Brisbane</a:t>
              </a:r>
            </a:p>
            <a:p>
              <a:pPr marL="81000" indent="-81000">
                <a:spcAft>
                  <a:spcPts val="600"/>
                </a:spcAft>
                <a:buFont typeface="Symbol" panose="05050102010706020507" pitchFamily="18" charset="2"/>
                <a:buChar char=""/>
              </a:pPr>
              <a:r>
                <a:rPr lang="en-AU" sz="1200" b="1">
                  <a:ea typeface="Calibri" panose="020F0502020204030204" pitchFamily="34" charset="0"/>
                  <a:cs typeface="Arial" panose="020B0604020202020204" pitchFamily="34" charset="0"/>
                </a:rPr>
                <a:t>23 Sep</a:t>
              </a:r>
              <a:r>
                <a:rPr lang="en-AU" sz="1200">
                  <a:ea typeface="Calibri" panose="020F0502020204030204" pitchFamily="34" charset="0"/>
                  <a:cs typeface="Arial" panose="020B0604020202020204" pitchFamily="34" charset="0"/>
                </a:rPr>
                <a:t>: In-person sessions, Sydney</a:t>
              </a:r>
            </a:p>
            <a:p>
              <a:r>
                <a:rPr lang="en-AU" sz="1300" b="1">
                  <a:ea typeface="Calibri" panose="020F0502020204030204" pitchFamily="34" charset="0"/>
                  <a:cs typeface="Arial" panose="020B0604020202020204" pitchFamily="34" charset="0"/>
                </a:rPr>
                <a:t>Mid October</a:t>
              </a:r>
              <a:endParaRPr lang="en-AU" sz="1300">
                <a:ea typeface="Calibri" panose="020F0502020204030204" pitchFamily="34" charset="0"/>
                <a:cs typeface="Arial" panose="020B0604020202020204" pitchFamily="34" charset="0"/>
              </a:endParaRPr>
            </a:p>
            <a:p>
              <a:pPr marL="81000" indent="-81000">
                <a:spcAft>
                  <a:spcPts val="600"/>
                </a:spcAft>
                <a:buFont typeface="Symbol" panose="05050102010706020507" pitchFamily="18" charset="2"/>
                <a:buChar char=""/>
              </a:pPr>
              <a:r>
                <a:rPr lang="en-AU" sz="1200" b="1">
                  <a:ea typeface="Calibri" panose="020F0502020204030204" pitchFamily="34" charset="0"/>
                  <a:cs typeface="Arial" panose="020B0604020202020204" pitchFamily="34" charset="0"/>
                </a:rPr>
                <a:t>13-14 Oct</a:t>
              </a:r>
              <a:r>
                <a:rPr lang="en-AU" sz="1200">
                  <a:ea typeface="Calibri" panose="020F0502020204030204" pitchFamily="34" charset="0"/>
                  <a:cs typeface="Arial" panose="020B0604020202020204" pitchFamily="34" charset="0"/>
                </a:rPr>
                <a:t>: Online, interactive sessions for all providers</a:t>
              </a:r>
            </a:p>
            <a:p>
              <a:r>
                <a:rPr lang="en-AU" sz="1300" b="1">
                  <a:ea typeface="Calibri" panose="020F0502020204030204" pitchFamily="34" charset="0"/>
                  <a:cs typeface="Arial" panose="020B0604020202020204" pitchFamily="34" charset="0"/>
                </a:rPr>
                <a:t>September-October</a:t>
              </a:r>
              <a:endParaRPr lang="en-AU" sz="1300">
                <a:ea typeface="Calibri" panose="020F0502020204030204" pitchFamily="34" charset="0"/>
                <a:cs typeface="Arial" panose="020B0604020202020204" pitchFamily="34" charset="0"/>
              </a:endParaRPr>
            </a:p>
            <a:p>
              <a:pPr marL="81000" indent="-81000">
                <a:spcAft>
                  <a:spcPts val="600"/>
                </a:spcAft>
                <a:buFont typeface="Symbol" panose="05050102010706020507" pitchFamily="18" charset="2"/>
                <a:buChar char=""/>
              </a:pPr>
              <a:r>
                <a:rPr lang="en-AU" sz="1200">
                  <a:ea typeface="Calibri" panose="020F0502020204030204" pitchFamily="34" charset="0"/>
                  <a:cs typeface="Arial" panose="020B0604020202020204" pitchFamily="34" charset="0"/>
                </a:rPr>
                <a:t>Meetings with stakeholders</a:t>
              </a:r>
            </a:p>
          </p:txBody>
        </p:sp>
        <p:sp>
          <p:nvSpPr>
            <p:cNvPr id="18" name="Rectangle: Rounded Corners 17">
              <a:extLst>
                <a:ext uri="{FF2B5EF4-FFF2-40B4-BE49-F238E27FC236}">
                  <a16:creationId xmlns:a16="http://schemas.microsoft.com/office/drawing/2014/main" id="{E4F3C50C-AD69-A329-ACCF-31663A330596}"/>
                </a:ext>
              </a:extLst>
            </p:cNvPr>
            <p:cNvSpPr/>
            <p:nvPr/>
          </p:nvSpPr>
          <p:spPr>
            <a:xfrm>
              <a:off x="3726000" y="1026000"/>
              <a:ext cx="1692000" cy="3600000"/>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t" anchorCtr="0" forceAA="0" compatLnSpc="1">
              <a:prstTxWarp prst="textNoShape">
                <a:avLst/>
              </a:prstTxWarp>
              <a:noAutofit/>
            </a:bodyPr>
            <a:lstStyle/>
            <a:p>
              <a:r>
                <a:rPr lang="en-AU" sz="1300" b="1">
                  <a:ea typeface="Calibri" panose="020F0502020204030204" pitchFamily="34" charset="0"/>
                  <a:cs typeface="Arial" panose="020B0604020202020204" pitchFamily="34" charset="0"/>
                </a:rPr>
                <a:t>18 November</a:t>
              </a:r>
              <a:endParaRPr lang="en-AU" sz="1300">
                <a:ea typeface="Calibri" panose="020F0502020204030204" pitchFamily="34" charset="0"/>
                <a:cs typeface="Arial" panose="020B0604020202020204" pitchFamily="34" charset="0"/>
              </a:endParaRPr>
            </a:p>
            <a:p>
              <a:pPr marL="81000" indent="-81000">
                <a:spcAft>
                  <a:spcPts val="200"/>
                </a:spcAft>
                <a:buFont typeface="Symbol" panose="05050102010706020507" pitchFamily="18" charset="2"/>
                <a:buChar char=""/>
              </a:pPr>
              <a:r>
                <a:rPr lang="en-AU" sz="1200">
                  <a:ea typeface="Calibri" panose="020F0502020204030204" pitchFamily="34" charset="0"/>
                  <a:cs typeface="Arial" panose="020B0604020202020204" pitchFamily="34" charset="0"/>
                </a:rPr>
                <a:t>TPS Advisory Board considers sector feedback</a:t>
              </a:r>
            </a:p>
            <a:p>
              <a:pPr marL="81000" indent="-81000">
                <a:spcAft>
                  <a:spcPts val="800"/>
                </a:spcAft>
                <a:buFont typeface="Symbol" panose="05050102010706020507" pitchFamily="18" charset="2"/>
                <a:buChar char=""/>
              </a:pPr>
              <a:r>
                <a:rPr lang="en-AU" sz="1200">
                  <a:ea typeface="Calibri" panose="020F0502020204030204" pitchFamily="34" charset="0"/>
                  <a:cs typeface="Arial" panose="020B0604020202020204" pitchFamily="34" charset="0"/>
                </a:rPr>
                <a:t>Final advice on 2027 International TPS Levy settings confirmed at Board meeting</a:t>
              </a:r>
            </a:p>
            <a:p>
              <a:r>
                <a:rPr lang="en-AU" sz="1300" b="1">
                  <a:ea typeface="Calibri" panose="020F0502020204030204" pitchFamily="34" charset="0"/>
                  <a:cs typeface="Arial" panose="020B0604020202020204" pitchFamily="34" charset="0"/>
                </a:rPr>
                <a:t>Mid-November</a:t>
              </a:r>
              <a:endParaRPr lang="en-AU" sz="1300">
                <a:ea typeface="Calibri" panose="020F0502020204030204" pitchFamily="34" charset="0"/>
                <a:cs typeface="Arial" panose="020B0604020202020204" pitchFamily="34" charset="0"/>
              </a:endParaRPr>
            </a:p>
            <a:p>
              <a:pPr marL="81000" indent="-81000">
                <a:spcAft>
                  <a:spcPts val="200"/>
                </a:spcAft>
                <a:buFont typeface="Symbol" panose="05050102010706020507" pitchFamily="18" charset="2"/>
                <a:buChar char=""/>
              </a:pPr>
              <a:r>
                <a:rPr lang="en-AU" sz="1200">
                  <a:ea typeface="Calibri" panose="020F0502020204030204" pitchFamily="34" charset="0"/>
                  <a:cs typeface="Arial" panose="020B0604020202020204" pitchFamily="34" charset="0"/>
                </a:rPr>
                <a:t>Legislative instrument drafted and sent to Treasurer</a:t>
              </a:r>
            </a:p>
            <a:p>
              <a:pPr marL="81000" indent="-81000">
                <a:spcAft>
                  <a:spcPts val="800"/>
                </a:spcAft>
                <a:buFont typeface="Symbol" panose="05050102010706020507" pitchFamily="18" charset="2"/>
                <a:buChar char=""/>
              </a:pPr>
              <a:r>
                <a:rPr lang="en-AU" sz="1200">
                  <a:ea typeface="Calibri" panose="020F0502020204030204" pitchFamily="34" charset="0"/>
                  <a:cs typeface="Arial" panose="020B0604020202020204" pitchFamily="34" charset="0"/>
                </a:rPr>
                <a:t>Department of Education briefing for Administrative and Base Fee components sent to Minister for Education</a:t>
              </a:r>
            </a:p>
          </p:txBody>
        </p:sp>
        <p:sp>
          <p:nvSpPr>
            <p:cNvPr id="19" name="Rectangle: Rounded Corners 18">
              <a:extLst>
                <a:ext uri="{FF2B5EF4-FFF2-40B4-BE49-F238E27FC236}">
                  <a16:creationId xmlns:a16="http://schemas.microsoft.com/office/drawing/2014/main" id="{1862C221-4F61-023F-AB13-7F37596EA113}"/>
                </a:ext>
              </a:extLst>
            </p:cNvPr>
            <p:cNvSpPr/>
            <p:nvPr/>
          </p:nvSpPr>
          <p:spPr>
            <a:xfrm>
              <a:off x="5454000" y="1026000"/>
              <a:ext cx="1692000" cy="3600000"/>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t" anchorCtr="0" forceAA="0" compatLnSpc="1">
              <a:prstTxWarp prst="textNoShape">
                <a:avLst/>
              </a:prstTxWarp>
              <a:noAutofit/>
            </a:bodyPr>
            <a:lstStyle/>
            <a:p>
              <a:r>
                <a:rPr lang="en-AU" sz="1300" b="1">
                  <a:ea typeface="Calibri" panose="020F0502020204030204" pitchFamily="34" charset="0"/>
                  <a:cs typeface="Arial" panose="020B0604020202020204" pitchFamily="34" charset="0"/>
                </a:rPr>
                <a:t>31 December</a:t>
              </a:r>
              <a:endParaRPr lang="en-AU" sz="1300">
                <a:ea typeface="Calibri" panose="020F0502020204030204" pitchFamily="34" charset="0"/>
                <a:cs typeface="Arial" panose="020B0604020202020204" pitchFamily="34" charset="0"/>
              </a:endParaRPr>
            </a:p>
            <a:p>
              <a:pPr marL="81000" indent="-81000">
                <a:spcAft>
                  <a:spcPts val="800"/>
                </a:spcAft>
                <a:buFont typeface="Symbol" panose="05050102010706020507" pitchFamily="18" charset="2"/>
                <a:buChar char=""/>
              </a:pPr>
              <a:r>
                <a:rPr lang="en-AU" sz="1200">
                  <a:ea typeface="Calibri" panose="020F0502020204030204" pitchFamily="34" charset="0"/>
                  <a:cs typeface="Arial" panose="020B0604020202020204" pitchFamily="34" charset="0"/>
                </a:rPr>
                <a:t>Legislative instrument must be approved by Treasurer and signed off by TPS Director</a:t>
              </a:r>
            </a:p>
          </p:txBody>
        </p:sp>
        <p:sp>
          <p:nvSpPr>
            <p:cNvPr id="20" name="Rectangle: Rounded Corners 19">
              <a:extLst>
                <a:ext uri="{FF2B5EF4-FFF2-40B4-BE49-F238E27FC236}">
                  <a16:creationId xmlns:a16="http://schemas.microsoft.com/office/drawing/2014/main" id="{0B8A38DA-9961-E671-BB4B-9E63665DB01D}"/>
                </a:ext>
              </a:extLst>
            </p:cNvPr>
            <p:cNvSpPr/>
            <p:nvPr/>
          </p:nvSpPr>
          <p:spPr>
            <a:xfrm>
              <a:off x="7182000" y="1026000"/>
              <a:ext cx="1692000" cy="3600000"/>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horz" wrap="square" lIns="3600" tIns="3600" rIns="3600" bIns="3600" numCol="1" spcCol="0" rtlCol="0" fromWordArt="0" anchor="t" anchorCtr="0" forceAA="0" compatLnSpc="1">
              <a:prstTxWarp prst="textNoShape">
                <a:avLst/>
              </a:prstTxWarp>
              <a:noAutofit/>
            </a:bodyPr>
            <a:lstStyle/>
            <a:p>
              <a:r>
                <a:rPr lang="en-AU" sz="1300" b="1">
                  <a:ea typeface="Calibri" panose="020F0502020204030204" pitchFamily="34" charset="0"/>
                  <a:cs typeface="Arial" panose="020B0604020202020204" pitchFamily="34" charset="0"/>
                </a:rPr>
                <a:t>February</a:t>
              </a:r>
              <a:endParaRPr lang="en-AU" sz="1300">
                <a:ea typeface="Calibri" panose="020F0502020204030204" pitchFamily="34" charset="0"/>
                <a:cs typeface="Arial" panose="020B0604020202020204" pitchFamily="34" charset="0"/>
              </a:endParaRPr>
            </a:p>
            <a:p>
              <a:pPr marL="80645" indent="-80645">
                <a:spcAft>
                  <a:spcPts val="800"/>
                </a:spcAft>
                <a:buFont typeface="Symbol" panose="05050102010706020507" pitchFamily="18" charset="2"/>
                <a:buChar char=""/>
              </a:pPr>
              <a:r>
                <a:rPr lang="en-AU" sz="1200">
                  <a:ea typeface="Calibri"/>
                  <a:cs typeface="Arial"/>
                </a:rPr>
                <a:t>Non-exempt providers receive a Request for Information to declare their 2026 overseas students tuition fee income and domestic student enrolment figures</a:t>
              </a:r>
            </a:p>
            <a:p>
              <a:r>
                <a:rPr lang="en-AU" sz="1300" b="1">
                  <a:ea typeface="Calibri"/>
                  <a:cs typeface="Arial"/>
                </a:rPr>
                <a:t>March</a:t>
              </a:r>
              <a:endParaRPr lang="en-AU" sz="1300" b="1">
                <a:ea typeface="Calibri" panose="020F0502020204030204" pitchFamily="34" charset="0"/>
                <a:cs typeface="Arial" panose="020B0604020202020204" pitchFamily="34" charset="0"/>
              </a:endParaRPr>
            </a:p>
            <a:p>
              <a:pPr marL="80645" indent="-80645">
                <a:spcAft>
                  <a:spcPts val="800"/>
                </a:spcAft>
                <a:buFont typeface="Symbol" panose="05050102010706020507" pitchFamily="18" charset="2"/>
                <a:buChar char=""/>
              </a:pPr>
              <a:r>
                <a:rPr lang="en-AU" sz="1200">
                  <a:ea typeface="Calibri" panose="020F0502020204030204" pitchFamily="34" charset="0"/>
                  <a:cs typeface="Arial" panose="020B0604020202020204" pitchFamily="34" charset="0"/>
                </a:rPr>
                <a:t>2027 levy invoices sent to providers</a:t>
              </a:r>
            </a:p>
            <a:p>
              <a:r>
                <a:rPr lang="en-AU" sz="1300" b="1">
                  <a:ea typeface="Calibri"/>
                  <a:cs typeface="Arial"/>
                </a:rPr>
                <a:t>April-May</a:t>
              </a:r>
            </a:p>
            <a:p>
              <a:pPr marL="80645" indent="-80645">
                <a:spcAft>
                  <a:spcPts val="800"/>
                </a:spcAft>
                <a:buFont typeface="Symbol" panose="05050102010706020507" pitchFamily="18" charset="2"/>
                <a:buChar char=""/>
              </a:pPr>
              <a:r>
                <a:rPr lang="en-AU" sz="1200">
                  <a:ea typeface="Calibri" panose="020F0502020204030204" pitchFamily="34" charset="0"/>
                  <a:cs typeface="Arial" panose="020B0604020202020204" pitchFamily="34" charset="0"/>
                </a:rPr>
                <a:t>International levy collected</a:t>
              </a:r>
            </a:p>
          </p:txBody>
        </p:sp>
      </p:grpSp>
      <p:grpSp>
        <p:nvGrpSpPr>
          <p:cNvPr id="11" name="Group 10">
            <a:extLst>
              <a:ext uri="{FF2B5EF4-FFF2-40B4-BE49-F238E27FC236}">
                <a16:creationId xmlns:a16="http://schemas.microsoft.com/office/drawing/2014/main" id="{22846902-6BCA-263D-0501-3BC79B6585D7}"/>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4" name="Rectangle 13">
              <a:extLst>
                <a:ext uri="{FF2B5EF4-FFF2-40B4-BE49-F238E27FC236}">
                  <a16:creationId xmlns:a16="http://schemas.microsoft.com/office/drawing/2014/main" id="{95A636C9-2854-FAF2-5A71-BF55B837D5D9}"/>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5" name="Oval 14">
              <a:extLst>
                <a:ext uri="{FF2B5EF4-FFF2-40B4-BE49-F238E27FC236}">
                  <a16:creationId xmlns:a16="http://schemas.microsoft.com/office/drawing/2014/main" id="{945001F4-8872-2644-3CD4-F712B568F2F4}"/>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6" name="Graphic 10">
              <a:extLst>
                <a:ext uri="{FF2B5EF4-FFF2-40B4-BE49-F238E27FC236}">
                  <a16:creationId xmlns:a16="http://schemas.microsoft.com/office/drawing/2014/main" id="{84479798-DF64-214F-4F69-A1205A042DF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4272602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2C3258F-4EDF-5DB8-4E70-2F5819ED3C8F}"/>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Takeaways</a:t>
            </a:r>
          </a:p>
        </p:txBody>
      </p:sp>
      <p:sp>
        <p:nvSpPr>
          <p:cNvPr id="2" name="TextBox 1">
            <a:extLst>
              <a:ext uri="{FF2B5EF4-FFF2-40B4-BE49-F238E27FC236}">
                <a16:creationId xmlns:a16="http://schemas.microsoft.com/office/drawing/2014/main" id="{43E1784C-ADDD-E35F-1F2E-25964E825F6D}"/>
              </a:ext>
            </a:extLst>
          </p:cNvPr>
          <p:cNvSpPr txBox="1"/>
          <p:nvPr/>
        </p:nvSpPr>
        <p:spPr>
          <a:xfrm>
            <a:off x="539552" y="1116000"/>
            <a:ext cx="8064896" cy="3329116"/>
          </a:xfrm>
          <a:prstGeom prst="rect">
            <a:avLst/>
          </a:prstGeom>
          <a:noFill/>
        </p:spPr>
        <p:txBody>
          <a:bodyPr wrap="square" lIns="0" tIns="0" rIns="0" bIns="0" rtlCol="0" anchor="t">
            <a:spAutoFit/>
          </a:bodyPr>
          <a:lstStyle/>
          <a:p>
            <a:pPr>
              <a:spcAft>
                <a:spcPts val="2600"/>
              </a:spcAft>
            </a:pPr>
            <a:r>
              <a:rPr lang="en-AU">
                <a:cs typeface="Calibri"/>
              </a:rPr>
              <a:t>Board’s draft advice on 2027 levy settings: </a:t>
            </a:r>
            <a:r>
              <a:rPr lang="en-AU" b="1">
                <a:cs typeface="Calibri"/>
              </a:rPr>
              <a:t>No changes proposed from 2026 settings</a:t>
            </a:r>
          </a:p>
          <a:p>
            <a:pPr marL="342900" indent="-342900">
              <a:spcAft>
                <a:spcPts val="2600"/>
              </a:spcAft>
              <a:buFont typeface="+mj-lt"/>
              <a:buAutoNum type="arabicPeriod"/>
            </a:pPr>
            <a:r>
              <a:rPr lang="en-AU">
                <a:cs typeface="Calibri"/>
              </a:rPr>
              <a:t>Risk Rated Premium component specified percentage to be maintained at 0.05%</a:t>
            </a:r>
          </a:p>
          <a:p>
            <a:pPr marL="342900" indent="-342900">
              <a:spcAft>
                <a:spcPts val="2600"/>
              </a:spcAft>
              <a:buFont typeface="+mj-lt"/>
              <a:buAutoNum type="arabicPeriod"/>
            </a:pPr>
            <a:r>
              <a:rPr lang="en-AU">
                <a:cs typeface="Calibri"/>
              </a:rPr>
              <a:t>Special Tuition Protection component specified percentage to be maintained at 0%</a:t>
            </a:r>
          </a:p>
          <a:p>
            <a:pPr marL="342900" indent="-342900">
              <a:spcAft>
                <a:spcPts val="2600"/>
              </a:spcAft>
              <a:buFont typeface="+mj-lt"/>
              <a:buAutoNum type="arabicPeriod"/>
            </a:pPr>
            <a:r>
              <a:rPr lang="en-AU">
                <a:cs typeface="Calibri"/>
              </a:rPr>
              <a:t>All risk factors and settings to be maintained at 2026 levels</a:t>
            </a:r>
          </a:p>
          <a:p>
            <a:pPr marL="342900" indent="-342900">
              <a:spcAft>
                <a:spcPts val="2600"/>
              </a:spcAft>
              <a:buFont typeface="+mj-lt"/>
              <a:buAutoNum type="arabicPeriod"/>
            </a:pPr>
            <a:r>
              <a:rPr lang="en-AU">
                <a:cs typeface="Calibri"/>
              </a:rPr>
              <a:t>Target range of OSTF to be maintained at $50-70 million</a:t>
            </a:r>
          </a:p>
          <a:p>
            <a:pPr>
              <a:spcAft>
                <a:spcPts val="2600"/>
              </a:spcAft>
            </a:pPr>
            <a:r>
              <a:rPr lang="en-AU">
                <a:cs typeface="Calibri"/>
              </a:rPr>
              <a:t>Timeline estimates levy will be collected in April-May 2027</a:t>
            </a:r>
          </a:p>
        </p:txBody>
      </p:sp>
      <p:grpSp>
        <p:nvGrpSpPr>
          <p:cNvPr id="11" name="Group 10">
            <a:extLst>
              <a:ext uri="{FF2B5EF4-FFF2-40B4-BE49-F238E27FC236}">
                <a16:creationId xmlns:a16="http://schemas.microsoft.com/office/drawing/2014/main" id="{22846902-6BCA-263D-0501-3BC79B6585D7}"/>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4" name="Rectangle 13">
              <a:extLst>
                <a:ext uri="{FF2B5EF4-FFF2-40B4-BE49-F238E27FC236}">
                  <a16:creationId xmlns:a16="http://schemas.microsoft.com/office/drawing/2014/main" id="{95A636C9-2854-FAF2-5A71-BF55B837D5D9}"/>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5" name="Oval 14">
              <a:extLst>
                <a:ext uri="{FF2B5EF4-FFF2-40B4-BE49-F238E27FC236}">
                  <a16:creationId xmlns:a16="http://schemas.microsoft.com/office/drawing/2014/main" id="{945001F4-8872-2644-3CD4-F712B568F2F4}"/>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6" name="Graphic 10">
              <a:extLst>
                <a:ext uri="{FF2B5EF4-FFF2-40B4-BE49-F238E27FC236}">
                  <a16:creationId xmlns:a16="http://schemas.microsoft.com/office/drawing/2014/main" id="{84479798-DF64-214F-4F69-A1205A042DF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002922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2C3258F-4EDF-5DB8-4E70-2F5819ED3C8F}"/>
              </a:ext>
            </a:extLst>
          </p:cNvPr>
          <p:cNvSpPr txBox="1">
            <a:spLocks noGrp="1"/>
          </p:cNvSpPr>
          <p:nvPr>
            <p:ph type="title" idx="4294967295"/>
          </p:nvPr>
        </p:nvSpPr>
        <p:spPr>
          <a:xfrm>
            <a:off x="539552" y="504000"/>
            <a:ext cx="80640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Key messages</a:t>
            </a:r>
          </a:p>
        </p:txBody>
      </p:sp>
      <p:sp>
        <p:nvSpPr>
          <p:cNvPr id="2" name="TextBox 1">
            <a:extLst>
              <a:ext uri="{FF2B5EF4-FFF2-40B4-BE49-F238E27FC236}">
                <a16:creationId xmlns:a16="http://schemas.microsoft.com/office/drawing/2014/main" id="{E3AF3F8E-DE96-46C1-FBE4-95F11E069EB0}"/>
              </a:ext>
            </a:extLst>
          </p:cNvPr>
          <p:cNvSpPr txBox="1"/>
          <p:nvPr/>
        </p:nvSpPr>
        <p:spPr>
          <a:xfrm>
            <a:off x="539552" y="1116000"/>
            <a:ext cx="8064896" cy="3000821"/>
          </a:xfrm>
          <a:prstGeom prst="rect">
            <a:avLst/>
          </a:prstGeom>
          <a:noFill/>
        </p:spPr>
        <p:txBody>
          <a:bodyPr wrap="square" lIns="0" tIns="0" rIns="0" bIns="0" rtlCol="0" anchor="t">
            <a:spAutoFit/>
          </a:bodyPr>
          <a:lstStyle/>
          <a:p>
            <a:pPr>
              <a:spcAft>
                <a:spcPts val="4200"/>
              </a:spcAft>
            </a:pPr>
            <a:r>
              <a:rPr lang="en-AU">
                <a:cs typeface="Calibri"/>
              </a:rPr>
              <a:t>Ensure </a:t>
            </a:r>
            <a:r>
              <a:rPr lang="en-AU" b="1">
                <a:cs typeface="Calibri"/>
              </a:rPr>
              <a:t>all contact information </a:t>
            </a:r>
            <a:r>
              <a:rPr lang="en-AU">
                <a:cs typeface="Calibri"/>
              </a:rPr>
              <a:t>and </a:t>
            </a:r>
            <a:r>
              <a:rPr lang="en-AU" b="1">
                <a:cs typeface="Calibri"/>
              </a:rPr>
              <a:t>student enrolment data</a:t>
            </a:r>
            <a:r>
              <a:rPr lang="en-AU">
                <a:cs typeface="Calibri"/>
              </a:rPr>
              <a:t> </a:t>
            </a:r>
            <a:r>
              <a:rPr lang="en-AU" b="1">
                <a:cs typeface="Calibri"/>
              </a:rPr>
              <a:t>in PRISMS </a:t>
            </a:r>
            <a:r>
              <a:rPr lang="en-AU">
                <a:cs typeface="Calibri"/>
              </a:rPr>
              <a:t>is </a:t>
            </a:r>
            <a:r>
              <a:rPr lang="en-AU" b="1">
                <a:cs typeface="Calibri"/>
              </a:rPr>
              <a:t>up to date</a:t>
            </a:r>
            <a:endParaRPr lang="en-AU" b="1">
              <a:ea typeface="Calibri"/>
              <a:cs typeface="Calibri"/>
            </a:endParaRPr>
          </a:p>
          <a:p>
            <a:pPr marL="0" lvl="1">
              <a:spcAft>
                <a:spcPts val="4200"/>
              </a:spcAft>
            </a:pPr>
            <a:r>
              <a:rPr lang="en-AU" b="1">
                <a:cs typeface="Calibri"/>
              </a:rPr>
              <a:t>Submit your RFI on time </a:t>
            </a:r>
            <a:r>
              <a:rPr lang="en-AU">
                <a:cs typeface="Calibri"/>
              </a:rPr>
              <a:t>to ensure your levy can be calculated</a:t>
            </a:r>
            <a:endParaRPr lang="en-AU" b="1">
              <a:cs typeface="Calibri"/>
            </a:endParaRPr>
          </a:p>
          <a:p>
            <a:pPr marL="0" lvl="1">
              <a:spcAft>
                <a:spcPts val="4200"/>
              </a:spcAft>
            </a:pPr>
            <a:r>
              <a:rPr lang="en-AU" b="1">
                <a:cs typeface="Calibri"/>
              </a:rPr>
              <a:t>Pay the full and correct levy amount on time</a:t>
            </a:r>
            <a:r>
              <a:rPr lang="en-AU">
                <a:cs typeface="Calibri"/>
              </a:rPr>
              <a:t> to avoid receiving a late payment penalty and a non-compliance loading for the next three levies</a:t>
            </a:r>
          </a:p>
          <a:p>
            <a:pPr marL="0" lvl="1">
              <a:spcAft>
                <a:spcPts val="4200"/>
              </a:spcAft>
            </a:pPr>
            <a:r>
              <a:rPr lang="en-AU" b="1">
                <a:cs typeface="Calibri"/>
              </a:rPr>
              <a:t>Check account details and reference number are correct before making a payment</a:t>
            </a:r>
            <a:endParaRPr lang="en-AU">
              <a:ea typeface="Calibri"/>
              <a:cs typeface="Calibri"/>
            </a:endParaRPr>
          </a:p>
        </p:txBody>
      </p:sp>
      <p:grpSp>
        <p:nvGrpSpPr>
          <p:cNvPr id="11" name="Group 10">
            <a:extLst>
              <a:ext uri="{FF2B5EF4-FFF2-40B4-BE49-F238E27FC236}">
                <a16:creationId xmlns:a16="http://schemas.microsoft.com/office/drawing/2014/main" id="{5C89F445-AFE4-D33D-A9EC-DF3653FA295C}"/>
              </a:ext>
              <a:ext uri="{C183D7F6-B498-43B3-948B-1728B52AA6E4}">
                <adec:decorative xmlns:adec="http://schemas.microsoft.com/office/drawing/2017/decorative" val="1"/>
              </a:ext>
            </a:extLst>
          </p:cNvPr>
          <p:cNvGrpSpPr/>
          <p:nvPr/>
        </p:nvGrpSpPr>
        <p:grpSpPr>
          <a:xfrm>
            <a:off x="378000" y="4755600"/>
            <a:ext cx="1668981" cy="307777"/>
            <a:chOff x="894512" y="4612842"/>
            <a:chExt cx="1668981" cy="307777"/>
          </a:xfrm>
        </p:grpSpPr>
        <p:sp>
          <p:nvSpPr>
            <p:cNvPr id="14" name="Rectangle 13">
              <a:extLst>
                <a:ext uri="{FF2B5EF4-FFF2-40B4-BE49-F238E27FC236}">
                  <a16:creationId xmlns:a16="http://schemas.microsoft.com/office/drawing/2014/main" id="{5C6E18C3-28E7-EBD1-F81F-9586369A12B8}"/>
                </a:ext>
                <a:ext uri="{C183D7F6-B498-43B3-948B-1728B52AA6E4}">
                  <adec:decorative xmlns:adec="http://schemas.microsoft.com/office/drawing/2017/decorative" val="1"/>
                </a:ext>
              </a:extLst>
            </p:cNvPr>
            <p:cNvSpPr>
              <a:spLocks noChangeArrowheads="1"/>
            </p:cNvSpPr>
            <p:nvPr/>
          </p:nvSpPr>
          <p:spPr bwMode="auto">
            <a:xfrm>
              <a:off x="1184447" y="4612842"/>
              <a:ext cx="137904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1400" b="1" i="0"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1400" b="1" i="0" strike="noStrike" cap="none" normalizeH="0" baseline="0">
                <a:ln>
                  <a:noFill/>
                </a:ln>
                <a:solidFill>
                  <a:schemeClr val="bg1"/>
                </a:solidFill>
                <a:effectLst/>
                <a:latin typeface="Arial" panose="020B0604020202020204" pitchFamily="34" charset="0"/>
              </a:endParaRPr>
            </a:p>
          </p:txBody>
        </p:sp>
        <p:sp>
          <p:nvSpPr>
            <p:cNvPr id="15" name="Oval 14">
              <a:extLst>
                <a:ext uri="{FF2B5EF4-FFF2-40B4-BE49-F238E27FC236}">
                  <a16:creationId xmlns:a16="http://schemas.microsoft.com/office/drawing/2014/main" id="{97B6D5DB-1D08-737A-F4E1-210EBC8D8108}"/>
                </a:ext>
                <a:ext uri="{C183D7F6-B498-43B3-948B-1728B52AA6E4}">
                  <adec:decorative xmlns:adec="http://schemas.microsoft.com/office/drawing/2017/decorative" val="1"/>
                </a:ext>
              </a:extLst>
            </p:cNvPr>
            <p:cNvSpPr>
              <a:spLocks noChangeAspect="1"/>
            </p:cNvSpPr>
            <p:nvPr/>
          </p:nvSpPr>
          <p:spPr>
            <a:xfrm>
              <a:off x="894512" y="4623091"/>
              <a:ext cx="288805"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6" name="Graphic 10">
              <a:extLst>
                <a:ext uri="{FF2B5EF4-FFF2-40B4-BE49-F238E27FC236}">
                  <a16:creationId xmlns:a16="http://schemas.microsoft.com/office/drawing/2014/main" id="{3DA218F4-A3E6-EE4C-C834-240A3213B88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9200" y="4650091"/>
              <a:ext cx="238264" cy="237600"/>
            </a:xfrm>
            <a:prstGeom prst="rect">
              <a:avLst/>
            </a:prstGeom>
          </p:spPr>
        </p:pic>
      </p:grpSp>
    </p:spTree>
    <p:extLst>
      <p:ext uri="{BB962C8B-B14F-4D97-AF65-F5344CB8AC3E}">
        <p14:creationId xmlns:p14="http://schemas.microsoft.com/office/powerpoint/2010/main" val="15330684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E31259-D21D-499E-B9BD-8193508A8F17}"/>
              </a:ext>
              <a:ext uri="{C183D7F6-B498-43B3-948B-1728B52AA6E4}">
                <adec:decorative xmlns:adec="http://schemas.microsoft.com/office/drawing/2017/decorative" val="1"/>
              </a:ext>
            </a:extLst>
          </p:cNvPr>
          <p:cNvSpPr/>
          <p:nvPr/>
        </p:nvSpPr>
        <p:spPr>
          <a:xfrm>
            <a:off x="4680000" y="0"/>
            <a:ext cx="4464000" cy="4680000"/>
          </a:xfrm>
          <a:prstGeom prst="rect">
            <a:avLst/>
          </a:prstGeom>
          <a:solidFill>
            <a:srgbClr val="489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5" name="Rectangle 8">
            <a:extLst>
              <a:ext uri="{FF2B5EF4-FFF2-40B4-BE49-F238E27FC236}">
                <a16:creationId xmlns:a16="http://schemas.microsoft.com/office/drawing/2014/main" id="{9FB5EFA4-5C94-4B51-BBE2-A525ACCD9920}"/>
              </a:ext>
            </a:extLst>
          </p:cNvPr>
          <p:cNvSpPr>
            <a:spLocks noGrp="1" noChangeArrowheads="1"/>
          </p:cNvSpPr>
          <p:nvPr>
            <p:ph type="title" idx="4294967295"/>
          </p:nvPr>
        </p:nvSpPr>
        <p:spPr bwMode="auto">
          <a:xfrm>
            <a:off x="5922000" y="1746000"/>
            <a:ext cx="2700000" cy="461665"/>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altLang="en-US" sz="240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rPr>
              <a:t>www.tps.gov.au</a:t>
            </a:r>
            <a:endParaRPr kumimoji="0" lang="en-AU" altLang="en-US" sz="240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49" name="Picture 48" descr="QR code for the TPS website (www.tps.gov.au).">
            <a:extLst>
              <a:ext uri="{FF2B5EF4-FFF2-40B4-BE49-F238E27FC236}">
                <a16:creationId xmlns:a16="http://schemas.microsoft.com/office/drawing/2014/main" id="{E081D8FA-7699-6E52-2E10-8685DCA3F8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000" y="1198368"/>
            <a:ext cx="2880000" cy="3320543"/>
          </a:xfrm>
          <a:prstGeom prst="rect">
            <a:avLst/>
          </a:prstGeom>
        </p:spPr>
      </p:pic>
      <p:sp>
        <p:nvSpPr>
          <p:cNvPr id="8" name="Rectangle 8">
            <a:extLst>
              <a:ext uri="{FF2B5EF4-FFF2-40B4-BE49-F238E27FC236}">
                <a16:creationId xmlns:a16="http://schemas.microsoft.com/office/drawing/2014/main" id="{9BE9DCF2-3E2D-49E5-9CA4-9E62432C4122}"/>
              </a:ext>
            </a:extLst>
          </p:cNvPr>
          <p:cNvSpPr>
            <a:spLocks noChangeArrowheads="1"/>
          </p:cNvSpPr>
          <p:nvPr/>
        </p:nvSpPr>
        <p:spPr bwMode="auto">
          <a:xfrm>
            <a:off x="5922000" y="2970000"/>
            <a:ext cx="30676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AU" altLang="en-US" sz="2400" i="0" u="none" strike="noStrike" cap="none" normalizeH="0" baseline="0">
                <a:ln>
                  <a:no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operations@tps.gov.au</a:t>
            </a:r>
            <a:endParaRPr kumimoji="0" lang="en-AU" altLang="en-US" sz="2400" i="0" u="none" strike="noStrike" cap="none" normalizeH="0" baseline="0">
              <a:ln>
                <a:noFill/>
              </a:ln>
              <a:solidFill>
                <a:schemeClr val="bg1"/>
              </a:solidFill>
              <a:effectLst/>
              <a:latin typeface="Arial" panose="020B0604020202020204" pitchFamily="34" charset="0"/>
            </a:endParaRPr>
          </a:p>
        </p:txBody>
      </p:sp>
      <p:grpSp>
        <p:nvGrpSpPr>
          <p:cNvPr id="2" name="Group 1">
            <a:extLst>
              <a:ext uri="{FF2B5EF4-FFF2-40B4-BE49-F238E27FC236}">
                <a16:creationId xmlns:a16="http://schemas.microsoft.com/office/drawing/2014/main" id="{E641F930-68A1-65DB-2A03-974AB2063108}"/>
              </a:ext>
              <a:ext uri="{C183D7F6-B498-43B3-948B-1728B52AA6E4}">
                <adec:decorative xmlns:adec="http://schemas.microsoft.com/office/drawing/2017/decorative" val="1"/>
              </a:ext>
            </a:extLst>
          </p:cNvPr>
          <p:cNvGrpSpPr/>
          <p:nvPr/>
        </p:nvGrpSpPr>
        <p:grpSpPr>
          <a:xfrm>
            <a:off x="4986000" y="1526400"/>
            <a:ext cx="900000" cy="900000"/>
            <a:chOff x="5256000" y="842796"/>
            <a:chExt cx="900000" cy="900000"/>
          </a:xfrm>
        </p:grpSpPr>
        <p:sp>
          <p:nvSpPr>
            <p:cNvPr id="13" name="Oval 12">
              <a:extLst>
                <a:ext uri="{FF2B5EF4-FFF2-40B4-BE49-F238E27FC236}">
                  <a16:creationId xmlns:a16="http://schemas.microsoft.com/office/drawing/2014/main" id="{D75EA560-CCDC-4539-A86B-4F65B46FC3A1}"/>
                </a:ext>
                <a:ext uri="{C183D7F6-B498-43B3-948B-1728B52AA6E4}">
                  <adec:decorative xmlns:adec="http://schemas.microsoft.com/office/drawing/2017/decorative" val="1"/>
                </a:ext>
              </a:extLst>
            </p:cNvPr>
            <p:cNvSpPr>
              <a:spLocks noChangeAspect="1"/>
            </p:cNvSpPr>
            <p:nvPr/>
          </p:nvSpPr>
          <p:spPr>
            <a:xfrm>
              <a:off x="5256000" y="842796"/>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Graphic 10">
              <a:extLst>
                <a:ext uri="{FF2B5EF4-FFF2-40B4-BE49-F238E27FC236}">
                  <a16:creationId xmlns:a16="http://schemas.microsoft.com/office/drawing/2014/main" id="{19FBE641-36DC-4164-9999-6560915AF1F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3176" y="968796"/>
              <a:ext cx="648000" cy="648000"/>
            </a:xfrm>
            <a:prstGeom prst="rect">
              <a:avLst/>
            </a:prstGeom>
          </p:spPr>
        </p:pic>
      </p:grpSp>
      <p:grpSp>
        <p:nvGrpSpPr>
          <p:cNvPr id="6" name="Group 5">
            <a:extLst>
              <a:ext uri="{FF2B5EF4-FFF2-40B4-BE49-F238E27FC236}">
                <a16:creationId xmlns:a16="http://schemas.microsoft.com/office/drawing/2014/main" id="{0A418124-2032-5CE0-986E-CD6CDE860F6B}"/>
              </a:ext>
              <a:ext uri="{C183D7F6-B498-43B3-948B-1728B52AA6E4}">
                <adec:decorative xmlns:adec="http://schemas.microsoft.com/office/drawing/2017/decorative" val="1"/>
              </a:ext>
            </a:extLst>
          </p:cNvPr>
          <p:cNvGrpSpPr/>
          <p:nvPr/>
        </p:nvGrpSpPr>
        <p:grpSpPr>
          <a:xfrm>
            <a:off x="4986000" y="2750400"/>
            <a:ext cx="900000" cy="900000"/>
            <a:chOff x="5256176" y="2066557"/>
            <a:chExt cx="900000" cy="900000"/>
          </a:xfrm>
        </p:grpSpPr>
        <p:sp>
          <p:nvSpPr>
            <p:cNvPr id="3" name="Oval 2">
              <a:extLst>
                <a:ext uri="{FF2B5EF4-FFF2-40B4-BE49-F238E27FC236}">
                  <a16:creationId xmlns:a16="http://schemas.microsoft.com/office/drawing/2014/main" id="{0AACC447-40B5-41B8-A06F-8FB44064CD8E}"/>
                </a:ext>
                <a:ext uri="{C183D7F6-B498-43B3-948B-1728B52AA6E4}">
                  <adec:decorative xmlns:adec="http://schemas.microsoft.com/office/drawing/2017/decorative" val="1"/>
                </a:ext>
              </a:extLst>
            </p:cNvPr>
            <p:cNvSpPr>
              <a:spLocks noChangeAspect="1"/>
            </p:cNvSpPr>
            <p:nvPr/>
          </p:nvSpPr>
          <p:spPr>
            <a:xfrm>
              <a:off x="5256176" y="2066557"/>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2597859E-6E79-4BB6-B294-3B187F14EF4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67600" y="2282400"/>
              <a:ext cx="676000" cy="468000"/>
            </a:xfrm>
            <a:prstGeom prst="rect">
              <a:avLst/>
            </a:prstGeom>
          </p:spPr>
        </p:pic>
      </p:grpSp>
    </p:spTree>
    <p:extLst>
      <p:ext uri="{BB962C8B-B14F-4D97-AF65-F5344CB8AC3E}">
        <p14:creationId xmlns:p14="http://schemas.microsoft.com/office/powerpoint/2010/main" val="1820560441"/>
      </p:ext>
    </p:extLst>
  </p:cSld>
  <p:clrMapOvr>
    <a:masterClrMapping/>
  </p:clrMapOvr>
</p:sld>
</file>

<file path=ppt/theme/theme1.xml><?xml version="1.0" encoding="utf-8"?>
<a:theme xmlns:a="http://schemas.openxmlformats.org/drawingml/2006/main" name="Office Theme">
  <a:themeElements>
    <a:clrScheme name="TPS">
      <a:dk1>
        <a:sysClr val="windowText" lastClr="000000"/>
      </a:dk1>
      <a:lt1>
        <a:srgbClr val="FFFFFF"/>
      </a:lt1>
      <a:dk2>
        <a:srgbClr val="E8F3F4"/>
      </a:dk2>
      <a:lt2>
        <a:srgbClr val="FBFBFB"/>
      </a:lt2>
      <a:accent1>
        <a:srgbClr val="4897A2"/>
      </a:accent1>
      <a:accent2>
        <a:srgbClr val="F15A29"/>
      </a:accent2>
      <a:accent3>
        <a:srgbClr val="D6165F"/>
      </a:accent3>
      <a:accent4>
        <a:srgbClr val="F0B50E"/>
      </a:accent4>
      <a:accent5>
        <a:srgbClr val="4DB3E6"/>
      </a:accent5>
      <a:accent6>
        <a:srgbClr val="8AB679"/>
      </a:accent6>
      <a:hlink>
        <a:srgbClr val="357179"/>
      </a:hlink>
      <a:folHlink>
        <a:srgbClr val="0AA65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A9CCE9CD21384385A19063B05DA87A" ma:contentTypeVersion="20" ma:contentTypeDescription="Create a new document." ma:contentTypeScope="" ma:versionID="6cc64e066dbf459fac0629816f80db1a">
  <xsd:schema xmlns:xsd="http://www.w3.org/2001/XMLSchema" xmlns:xs="http://www.w3.org/2001/XMLSchema" xmlns:p="http://schemas.microsoft.com/office/2006/metadata/properties" xmlns:ns2="21934866-407e-4eb7-84a5-689e8997aac6" xmlns:ns3="1d95c80d-1bfc-4284-8ead-90dee9a0b47f" targetNamespace="http://schemas.microsoft.com/office/2006/metadata/properties" ma:root="true" ma:fieldsID="64a4542f3d85bd82df2c9856461c3b12" ns2:_="" ns3:_="">
    <xsd:import namespace="21934866-407e-4eb7-84a5-689e8997aac6"/>
    <xsd:import namespace="1d95c80d-1bfc-4284-8ead-90dee9a0b47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ObjectDetectorVersions" minOccurs="0"/>
                <xsd:element ref="ns2:MediaLengthInSeconds" minOccurs="0"/>
                <xsd:element ref="ns2:LocationandLink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934866-407e-4eb7-84a5-689e8997aa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147e460-a74b-4414-8224-31362e5846fd"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LocationandLinks" ma:index="24" nillable="true" ma:displayName="Location and Links" ma:description="Links are active in the O drive.  refer to document footer for location" ma:format="Dropdown" ma:internalName="LocationandLinks">
      <xsd:simpleType>
        <xsd:restriction base="dms:Note">
          <xsd:maxLength value="255"/>
        </xsd:restrictio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95c80d-1bfc-4284-8ead-90dee9a0b47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dba6b6b-400e-42bf-b117-98da113f945d}" ma:internalName="TaxCatchAll" ma:showField="CatchAllData" ma:web="1d95c80d-1bfc-4284-8ead-90dee9a0b4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ocationandLinks xmlns="21934866-407e-4eb7-84a5-689e8997aac6" xsi:nil="true"/>
    <SharedWithUsers xmlns="1d95c80d-1bfc-4284-8ead-90dee9a0b47f">
      <UserInfo>
        <DisplayName>LAMBERT,Mirah</DisplayName>
        <AccountId>36</AccountId>
        <AccountType/>
      </UserInfo>
      <UserInfo>
        <DisplayName>AMBROSINO,Brianna</DisplayName>
        <AccountId>77</AccountId>
        <AccountType/>
      </UserInfo>
      <UserInfo>
        <DisplayName>BURT,Tegan</DisplayName>
        <AccountId>37</AccountId>
        <AccountType/>
      </UserInfo>
      <UserInfo>
        <DisplayName>HATTON,Melinda</DisplayName>
        <AccountId>35</AccountId>
        <AccountType/>
      </UserInfo>
    </SharedWithUsers>
    <lcf76f155ced4ddcb4097134ff3c332f xmlns="21934866-407e-4eb7-84a5-689e8997aac6">
      <Terms xmlns="http://schemas.microsoft.com/office/infopath/2007/PartnerControls"/>
    </lcf76f155ced4ddcb4097134ff3c332f>
    <TaxCatchAll xmlns="1d95c80d-1bfc-4284-8ead-90dee9a0b47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9FE985-3E05-4B03-90C7-AD458519F6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934866-407e-4eb7-84a5-689e8997aac6"/>
    <ds:schemaRef ds:uri="1d95c80d-1bfc-4284-8ead-90dee9a0b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756F93-E5AA-4898-9063-22244BEB998C}">
  <ds:schemaRefs>
    <ds:schemaRef ds:uri="http://schemas.microsoft.com/office/2006/metadata/properties"/>
    <ds:schemaRef ds:uri="http://schemas.microsoft.com/office/infopath/2007/PartnerControls"/>
    <ds:schemaRef ds:uri="21934866-407e-4eb7-84a5-689e8997aac6"/>
    <ds:schemaRef ds:uri="1d95c80d-1bfc-4284-8ead-90dee9a0b47f"/>
  </ds:schemaRefs>
</ds:datastoreItem>
</file>

<file path=customXml/itemProps3.xml><?xml version="1.0" encoding="utf-8"?>
<ds:datastoreItem xmlns:ds="http://schemas.openxmlformats.org/officeDocument/2006/customXml" ds:itemID="{9359C09D-AEF3-46D0-920D-055089F6D9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2347</Words>
  <Application>Microsoft Office PowerPoint</Application>
  <PresentationFormat>Custom</PresentationFormat>
  <Paragraphs>345</Paragraphs>
  <Slides>37</Slides>
  <Notes>37</Notes>
  <HiddenSlides>0</HiddenSlides>
  <MMClips>0</MMClips>
  <ScaleCrop>false</ScaleCrop>
  <HeadingPairs>
    <vt:vector size="4" baseType="variant">
      <vt:variant>
        <vt:lpstr>Theme</vt:lpstr>
      </vt:variant>
      <vt:variant>
        <vt:i4>3</vt:i4>
      </vt:variant>
      <vt:variant>
        <vt:lpstr>Slide Titles</vt:lpstr>
      </vt:variant>
      <vt:variant>
        <vt:i4>37</vt:i4>
      </vt:variant>
    </vt:vector>
  </HeadingPairs>
  <TitlesOfParts>
    <vt:vector size="40" baseType="lpstr">
      <vt:lpstr>Office Theme</vt:lpstr>
      <vt:lpstr>1_Office Theme</vt:lpstr>
      <vt:lpstr>5_Office Theme</vt:lpstr>
      <vt:lpstr>2027 International TPS Levy</vt:lpstr>
      <vt:lpstr>Outline</vt:lpstr>
      <vt:lpstr>Tuition Protection Service (TPS)</vt:lpstr>
      <vt:lpstr>Purpose of the Tuition Protection Service (TPS)</vt:lpstr>
      <vt:lpstr>Tuition Protection Service Director</vt:lpstr>
      <vt:lpstr>TPS Advisory Board</vt:lpstr>
      <vt:lpstr>International TPS Levy</vt:lpstr>
      <vt:lpstr>International TPS Levy</vt:lpstr>
      <vt:lpstr>International TPS Levy Setting Process</vt:lpstr>
      <vt:lpstr>TPS Advisory Board’s Advice on Levy Settings</vt:lpstr>
      <vt:lpstr>Overseas Students Tuition Fund and  Levy Collection Overview</vt:lpstr>
      <vt:lpstr>Overseas Students Tuition Fund (OSTF)</vt:lpstr>
      <vt:lpstr>OSTF Revenue, Expenses and Balance: Last 5 Financial Years</vt:lpstr>
      <vt:lpstr>TPS Levy Collection Overview 2025-26</vt:lpstr>
      <vt:lpstr>Average International Levy Amount per Provider 2013-26</vt:lpstr>
      <vt:lpstr>International TPS Levy Components and  Draft 2027 Settings</vt:lpstr>
      <vt:lpstr>International TPS Levy Components</vt:lpstr>
      <vt:lpstr>Draft 2027 International TPS Levy Settings</vt:lpstr>
      <vt:lpstr>Risk Rated Premium Component</vt:lpstr>
      <vt:lpstr>Risk Rated Premium Component Specified Percentage 2013-26</vt:lpstr>
      <vt:lpstr>Risk Rated Premium Component: Risk Factors</vt:lpstr>
      <vt:lpstr>Risk Rated Premium Component: Risk Factor Values</vt:lpstr>
      <vt:lpstr>Risk Rated Premium Component Formula</vt:lpstr>
      <vt:lpstr>Risk Rated Premium Component: High risk example</vt:lpstr>
      <vt:lpstr>Risk Rated Premium Component: Low risk example</vt:lpstr>
      <vt:lpstr>Special Tuition Protection Component</vt:lpstr>
      <vt:lpstr>Request for Information, Late Payments and  Levy Notices</vt:lpstr>
      <vt:lpstr>Request For Information (RFI)</vt:lpstr>
      <vt:lpstr>2026 RFI Non-compliance</vt:lpstr>
      <vt:lpstr>2026 International TPS Levy: Late Payments</vt:lpstr>
      <vt:lpstr>Late or Non-Payment of International TPS Levy</vt:lpstr>
      <vt:lpstr>2027 International TPS Levy Notices</vt:lpstr>
      <vt:lpstr>2027 International Levy Timeline and Takeaways</vt:lpstr>
      <vt:lpstr>2027 International TPS Levy Timeline</vt:lpstr>
      <vt:lpstr>Takeaways</vt:lpstr>
      <vt:lpstr>Key messages</vt:lpstr>
      <vt:lpstr>www.tps.gov.au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2027 International TPS Levy Consultation Slides</dc:title>
  <dc:creator/>
  <cp:revision>2</cp:revision>
  <dcterms:created xsi:type="dcterms:W3CDTF">2026-09-14T00:58:02Z</dcterms:created>
  <dcterms:modified xsi:type="dcterms:W3CDTF">2026-09-14T01:50:15Z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d889eb-932f-4752-8739-64d25806ef64_Enabled">
    <vt:lpwstr>true</vt:lpwstr>
  </property>
  <property fmtid="{D5CDD505-2E9C-101B-9397-08002B2CF9AE}" pid="3" name="MSIP_Label_79d889eb-932f-4752-8739-64d25806ef64_SetDate">
    <vt:lpwstr>2026-09-14T00:58:10Z</vt:lpwstr>
  </property>
  <property fmtid="{D5CDD505-2E9C-101B-9397-08002B2CF9AE}" pid="4" name="MSIP_Label_79d889eb-932f-4752-8739-64d25806ef64_Method">
    <vt:lpwstr>Privileged</vt:lpwstr>
  </property>
  <property fmtid="{D5CDD505-2E9C-101B-9397-08002B2CF9AE}" pid="5" name="MSIP_Label_79d889eb-932f-4752-8739-64d25806ef64_Name">
    <vt:lpwstr>79d889eb-932f-4752-8739-64d25806ef64</vt:lpwstr>
  </property>
  <property fmtid="{D5CDD505-2E9C-101B-9397-08002B2CF9AE}" pid="6" name="MSIP_Label_79d889eb-932f-4752-8739-64d25806ef64_SiteId">
    <vt:lpwstr>dd0cfd15-4558-4b12-8bad-ea26984fc417</vt:lpwstr>
  </property>
  <property fmtid="{D5CDD505-2E9C-101B-9397-08002B2CF9AE}" pid="7" name="MSIP_Label_79d889eb-932f-4752-8739-64d25806ef64_ActionId">
    <vt:lpwstr>f7488cd2-c38b-459d-ae36-72015272f004</vt:lpwstr>
  </property>
  <property fmtid="{D5CDD505-2E9C-101B-9397-08002B2CF9AE}" pid="8" name="MSIP_Label_79d889eb-932f-4752-8739-64d25806ef64_ContentBits">
    <vt:lpwstr>0</vt:lpwstr>
  </property>
  <property fmtid="{D5CDD505-2E9C-101B-9397-08002B2CF9AE}" pid="9" name="MSIP_Label_79d889eb-932f-4752-8739-64d25806ef64_Tag">
    <vt:lpwstr>10, 0, 1, 1</vt:lpwstr>
  </property>
  <property fmtid="{D5CDD505-2E9C-101B-9397-08002B2CF9AE}" pid="10" name="Order">
    <vt:r8>67200</vt:r8>
  </property>
  <property fmtid="{D5CDD505-2E9C-101B-9397-08002B2CF9AE}" pid="11" name="xd_ProgID">
    <vt:lpwstr/>
  </property>
  <property fmtid="{D5CDD505-2E9C-101B-9397-08002B2CF9AE}" pid="12" name="MediaServiceImageTags">
    <vt:lpwstr/>
  </property>
  <property fmtid="{D5CDD505-2E9C-101B-9397-08002B2CF9AE}" pid="13" name="ContentTypeId">
    <vt:lpwstr>0x010100D0A9CCE9CD21384385A19063B05DA87A</vt:lpwstr>
  </property>
  <property fmtid="{D5CDD505-2E9C-101B-9397-08002B2CF9AE}" pid="14" name="TemplateUrl">
    <vt:lpwstr/>
  </property>
  <property fmtid="{D5CDD505-2E9C-101B-9397-08002B2CF9AE}" pid="15" name="xd_Signature">
    <vt:bool>false</vt:bool>
  </property>
  <property fmtid="{D5CDD505-2E9C-101B-9397-08002B2CF9AE}" pid="16" name="Department Stream">
    <vt:lpwstr>Education</vt:lpwstr>
  </property>
</Properties>
</file>