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4"/>
    <p:sldMasterId id="2147483760" r:id="rId5"/>
    <p:sldMasterId id="2147483762" r:id="rId6"/>
    <p:sldMasterId id="2147483774" r:id="rId7"/>
  </p:sldMasterIdLst>
  <p:notesMasterIdLst>
    <p:notesMasterId r:id="rId39"/>
  </p:notesMasterIdLst>
  <p:sldIdLst>
    <p:sldId id="926" r:id="rId8"/>
    <p:sldId id="476" r:id="rId9"/>
    <p:sldId id="477" r:id="rId10"/>
    <p:sldId id="984" r:id="rId11"/>
    <p:sldId id="934" r:id="rId12"/>
    <p:sldId id="479" r:id="rId13"/>
    <p:sldId id="975" r:id="rId14"/>
    <p:sldId id="536" r:id="rId15"/>
    <p:sldId id="552" r:id="rId16"/>
    <p:sldId id="1067" r:id="rId17"/>
    <p:sldId id="986" r:id="rId18"/>
    <p:sldId id="1073" r:id="rId19"/>
    <p:sldId id="1023" r:id="rId20"/>
    <p:sldId id="1064" r:id="rId21"/>
    <p:sldId id="1025" r:id="rId22"/>
    <p:sldId id="417" r:id="rId23"/>
    <p:sldId id="1028" r:id="rId24"/>
    <p:sldId id="992" r:id="rId25"/>
    <p:sldId id="993" r:id="rId26"/>
    <p:sldId id="501" r:id="rId27"/>
    <p:sldId id="1029" r:id="rId28"/>
    <p:sldId id="925" r:id="rId29"/>
    <p:sldId id="1038" r:id="rId30"/>
    <p:sldId id="1071" r:id="rId31"/>
    <p:sldId id="1072" r:id="rId32"/>
    <p:sldId id="505" r:id="rId33"/>
    <p:sldId id="994" r:id="rId34"/>
    <p:sldId id="1030" r:id="rId35"/>
    <p:sldId id="1068" r:id="rId36"/>
    <p:sldId id="1014" r:id="rId37"/>
    <p:sldId id="531" r:id="rId38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D6D889-4DD1-48DA-812D-34D70DD595D1}">
          <p14:sldIdLst>
            <p14:sldId id="926"/>
            <p14:sldId id="476"/>
            <p14:sldId id="477"/>
          </p14:sldIdLst>
        </p14:section>
        <p14:section name="Tuition Protection Service" id="{916943CC-9FF6-42BD-BE8A-C8A09410DFAF}">
          <p14:sldIdLst>
            <p14:sldId id="984"/>
            <p14:sldId id="934"/>
            <p14:sldId id="479"/>
            <p14:sldId id="975"/>
            <p14:sldId id="536"/>
            <p14:sldId id="552"/>
            <p14:sldId id="1067"/>
          </p14:sldIdLst>
        </p14:section>
        <p14:section name="Home Affairs" id="{11664BFF-A5FC-4F15-ADE6-0E60B3DAA6E7}">
          <p14:sldIdLst>
            <p14:sldId id="986"/>
            <p14:sldId id="1073"/>
            <p14:sldId id="1023"/>
            <p14:sldId id="1064"/>
            <p14:sldId id="1025"/>
            <p14:sldId id="417"/>
            <p14:sldId id="1028"/>
            <p14:sldId id="992"/>
            <p14:sldId id="993"/>
          </p14:sldIdLst>
        </p14:section>
        <p14:section name="ASQA" id="{C8F05F2D-697F-49D6-92FE-9AC31D3DFF86}">
          <p14:sldIdLst>
            <p14:sldId id="501"/>
            <p14:sldId id="1029"/>
            <p14:sldId id="925"/>
          </p14:sldIdLst>
        </p14:section>
        <p14:section name="Study Melbourne" id="{26486A28-12BA-4D04-B4C4-2095A6844098}">
          <p14:sldIdLst>
            <p14:sldId id="1038"/>
            <p14:sldId id="1071"/>
            <p14:sldId id="1072"/>
          </p14:sldIdLst>
        </p14:section>
        <p14:section name="TPS Online" id="{44AD68BD-BF8B-473A-9C5F-D849733F1EDB}">
          <p14:sldIdLst>
            <p14:sldId id="505"/>
            <p14:sldId id="994"/>
            <p14:sldId id="1030"/>
            <p14:sldId id="1068"/>
            <p14:sldId id="1014"/>
          </p14:sldIdLst>
        </p14:section>
        <p14:section name="Conclusion" id="{C8A0E231-C845-485C-88CA-115B7B373FAB}">
          <p14:sldIdLst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7A07E-BFD4-4E29-9B02-B0EBD4FFB6A0}" v="7" dt="2026-05-06T23:03:16.217"/>
    <p1510:client id="{826E9649-1F5A-46A6-8439-A5892D2A1067}" v="9" dt="2026-05-07T03:40:45.211"/>
    <p1510:client id="{F38B5CDA-8F02-4194-A1DB-5C6A610559F7}" v="5" dt="2026-05-07T01:37:05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40" y="68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8/10/relationships/authors" Target="authors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7/05/2026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BD4E-95D7-D7A6-0040-096B1116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8ADCD-025D-4DEE-5497-6414EBBA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53569-FCDF-CEB9-13A7-23F08F7EC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1CB3-35C9-26C2-1BB2-B8A26CD92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5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EE87-ECA9-3099-B964-F00C919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E7EA6-2A9A-0E88-13F5-B17A644CB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B67C1-8188-18D3-3605-7F0CAED1E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D262-2999-1D63-96D3-CBAF98CD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883E-BAEA-EDE3-92C1-101A2ED4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AC0D8-79FA-87CB-E6E4-E8C67111F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D3E13-193B-948E-49EF-57AD53E43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30FE-A944-AF8A-2283-5847F78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FB03-9BD7-6AF8-E8FF-A5D5484A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6CC30-A5DE-EE09-8044-A3514406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C0598-571C-E230-EADC-5DEBF5E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BA50-C633-8455-5CCE-012530BC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248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609E-DDEC-45DB-431C-75591A71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28748-D1C9-9C0D-9773-21521767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B4CD-53FE-1EC9-BCFD-EBD28290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26BC-94A6-AD05-0FDA-B530B3D1B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2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1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40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65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638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F558-D510-9E37-2BB2-BE11862E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5515A-0327-1CB7-2BE7-E0A4353EC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11F6B-8F7A-1EAD-0854-29E68C8EC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6508-4725-D336-F227-E936DA7F9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07EC-535D-D5A1-BEA4-2F998DA8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744BB-EA54-F86E-8F8D-0C1D28CD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553FC-07AF-6ED4-56C1-6420FB4EF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8C23-266C-0F4F-F987-E4828E4FE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34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52EA-CDA5-A2D9-F337-0024A6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0344-7A8F-B8F6-51A7-90A862F1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04073-1A17-ECAD-06B3-6EE3006B4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36D9-6A57-2DF1-F690-DCDCE1E6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01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188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7" r:id="rId11"/>
    <p:sldLayoutId id="2147483778" r:id="rId12"/>
  </p:sldLayoutIdLs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@gsandrews.com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immi.gov.au/evo/firstParty?actionType=que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mi.homeaffairs.gov.au/visas/getting-a-visa/visa-listing/student-500/education-provider-defa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qa.gov.au/students/how-asqa-can-help-stude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://www.asqa.gov.au/students/student-reco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ALACC Health College Australia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/>
              <a:t>International Students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/>
              <a:t>7 May 2026</a:t>
            </a:r>
          </a:p>
          <a:p>
            <a:pPr>
              <a:spcAft>
                <a:spcPts val="200"/>
              </a:spcAft>
            </a:pPr>
            <a:r>
              <a:rPr lang="en-AU" b="1"/>
              <a:t>Brianna Ambrosino</a:t>
            </a:r>
            <a:endParaRPr lang="en-AU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/>
              <a:t>Case Management Team</a:t>
            </a:r>
            <a:endParaRPr lang="en-AU" sz="1700" b="1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/>
              <a:t>For TPS Online, click </a:t>
            </a:r>
            <a:r>
              <a:rPr lang="en-AU" sz="1700" b="1"/>
              <a:t>Access TPS Online</a:t>
            </a:r>
            <a:r>
              <a:rPr lang="en-AU" sz="1700"/>
              <a:t>.</a:t>
            </a:r>
            <a:endParaRPr lang="en-AU" sz="17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/>
              <a:t>For information about your provider default, click </a:t>
            </a:r>
            <a:r>
              <a:rPr lang="en-AU" sz="1700" b="1"/>
              <a:t>Education Provider Notices</a:t>
            </a:r>
            <a:r>
              <a:rPr lang="en-AU" sz="1700"/>
              <a:t>.</a:t>
            </a:r>
            <a:endParaRPr lang="en-AU" sz="1700" b="1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600" b="1">
                <a:latin typeface="+mn-lt"/>
                <a:ea typeface="+mn-ea"/>
                <a:cs typeface="+mn-cs"/>
              </a:rPr>
              <a:t>Student v</a:t>
            </a: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 information</a:t>
            </a:r>
            <a:endParaRPr kumimoji="0" lang="en-AU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6" name="Picture 2" descr="Department of Home Affairs Logo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 bwMode="auto">
          <a:xfrm>
            <a:off x="360000" y="359569"/>
            <a:ext cx="27702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998" y="0"/>
            <a:ext cx="5040001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464000" y="1119709"/>
            <a:ext cx="4320000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Information about your student visa</a:t>
            </a:r>
          </a:p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Applying for a new student visa</a:t>
            </a:r>
          </a:p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Students under 18</a:t>
            </a:r>
          </a:p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Work conditions</a:t>
            </a:r>
          </a:p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Travelling home</a:t>
            </a:r>
          </a:p>
        </p:txBody>
      </p:sp>
    </p:spTree>
    <p:extLst>
      <p:ext uri="{BB962C8B-B14F-4D97-AF65-F5344CB8AC3E}">
        <p14:creationId xmlns:p14="http://schemas.microsoft.com/office/powerpoint/2010/main" val="35324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F5BA-8E8F-9572-D950-683B7B7F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2C2-83AB-E5BC-AD8C-B8FB83EB1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500 </a:t>
            </a:r>
            <a:r>
              <a:rPr lang="en-AU" sz="2800" b="1">
                <a:latin typeface="+mn-lt"/>
                <a:ea typeface="+mn-ea"/>
                <a:cs typeface="+mn-cs"/>
              </a:rPr>
              <a:t>Student</a:t>
            </a: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Visa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181E-F162-2135-3006-FA7DE2C30603}"/>
              </a:ext>
            </a:extLst>
          </p:cNvPr>
          <p:cNvSpPr txBox="1"/>
          <p:nvPr/>
        </p:nvSpPr>
        <p:spPr>
          <a:xfrm>
            <a:off x="540000" y="1116000"/>
            <a:ext cx="8064000" cy="32932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TPS can only assist students on a </a:t>
            </a: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subclass 500 student visa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</a:t>
            </a:r>
            <a:r>
              <a:rPr kumimoji="0" lang="en-AU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</a:t>
            </a: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a subclass 500 student visa, you will need to contact the appointed liquidator, G S Andrews Advisory, by emailing 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angela@gsandrews.com.au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You </a:t>
            </a: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are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eligible for TPS assistance if you applied for a subclass 500 student visa and: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>
                <a:solidFill>
                  <a:prstClr val="black"/>
                </a:solidFill>
                <a:cs typeface="Calibri"/>
              </a:rPr>
              <a:t>your visa was </a:t>
            </a:r>
            <a:r>
              <a:rPr lang="en-AU" b="1">
                <a:solidFill>
                  <a:prstClr val="black"/>
                </a:solidFill>
                <a:cs typeface="Calibri"/>
              </a:rPr>
              <a:t>granted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>
                <a:solidFill>
                  <a:prstClr val="black"/>
                </a:solidFill>
                <a:cs typeface="Calibri"/>
              </a:rPr>
              <a:t>your visa was </a:t>
            </a:r>
            <a:r>
              <a:rPr lang="en-AU" b="1">
                <a:solidFill>
                  <a:prstClr val="black"/>
                </a:solidFill>
                <a:cs typeface="Calibri"/>
              </a:rPr>
              <a:t>refused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AU">
                <a:solidFill>
                  <a:prstClr val="black"/>
                </a:solidFill>
                <a:cs typeface="Calibri"/>
              </a:rPr>
              <a:t>you are </a:t>
            </a:r>
            <a:r>
              <a:rPr lang="en-AU" b="1">
                <a:solidFill>
                  <a:prstClr val="black"/>
                </a:solidFill>
                <a:cs typeface="Calibri"/>
              </a:rPr>
              <a:t>still awaiting a decision</a:t>
            </a:r>
            <a:r>
              <a:rPr lang="en-AU">
                <a:solidFill>
                  <a:prstClr val="black"/>
                </a:solidFill>
                <a:cs typeface="Calibri"/>
              </a:rPr>
              <a:t> on your visa application, including if you </a:t>
            </a:r>
            <a:br>
              <a:rPr lang="en-AU">
                <a:solidFill>
                  <a:prstClr val="black"/>
                </a:solidFill>
                <a:cs typeface="Calibri"/>
              </a:rPr>
            </a:br>
            <a:r>
              <a:rPr lang="en-AU">
                <a:solidFill>
                  <a:prstClr val="black"/>
                </a:solidFill>
                <a:cs typeface="Calibri"/>
              </a:rPr>
              <a:t>are on a Bridging Visa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5B85F5-586E-A542-C49F-BA2489D04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3EBB2F-488E-0395-8B77-9361CFF6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9099BF-258F-C408-1AA1-C8C83D57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07C5A2CD-A56D-294A-B0E2-A42869BC2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D106B2-5F44-38C2-376F-7476EC22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B69224-7BB2-2D2B-D309-E1ED37EF9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F2C4273B-5AFC-1A87-B2AA-412DD3B7FF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07861" y="3711861"/>
              <a:ext cx="1000277" cy="100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8231-3115-9C3B-A3F1-EC030D59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26DAD-649A-4FC4-2C8C-BC1DC77E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DA93-88DE-842B-A81F-0161ED4C8C30}"/>
              </a:ext>
            </a:extLst>
          </p:cNvPr>
          <p:cNvSpPr txBox="1"/>
          <p:nvPr/>
        </p:nvSpPr>
        <p:spPr>
          <a:xfrm>
            <a:off x="540000" y="1116000"/>
            <a:ext cx="8064000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holders must remain enrolled in a registered course</a:t>
            </a:r>
          </a:p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finalise a new enrolment within 3 months of your provider defaulting</a:t>
            </a:r>
          </a:p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finalise a new enrolment within 3 months, the Department of Home Affairs may offer you an extension. You must provide relevant information for consideration.</a:t>
            </a:r>
          </a:p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visa has not yet been granted, you must finalise a new enrolment and send information about your new enrolment to the Department of Home Affairs. Your visa application will be assessed based on your new enrolment.</a:t>
            </a:r>
          </a:p>
        </p:txBody>
      </p:sp>
    </p:spTree>
    <p:extLst>
      <p:ext uri="{BB962C8B-B14F-4D97-AF65-F5344CB8AC3E}">
        <p14:creationId xmlns:p14="http://schemas.microsoft.com/office/powerpoint/2010/main" val="2389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40F-A8E8-4530-21C1-4E7398C6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A009-7A4F-3138-64C3-BEF7C38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 need a new student visa?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12985-B9E4-D72C-5712-CF2959F03A2E}"/>
              </a:ext>
            </a:extLst>
          </p:cNvPr>
          <p:cNvSpPr txBox="1"/>
          <p:nvPr/>
        </p:nvSpPr>
        <p:spPr>
          <a:xfrm>
            <a:off x="540000" y="1116000"/>
            <a:ext cx="8064000" cy="3642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a lower Australian Qualification Framework (AQF) level than your previous course, or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after your current visa expires</a:t>
            </a:r>
          </a:p>
          <a:p>
            <a:pPr>
              <a:spcAft>
                <a:spcPts val="6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the same or a higher AQF level than your previous course, and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before your current visa expires</a:t>
            </a:r>
          </a:p>
          <a:p>
            <a:pPr>
              <a:spcAft>
                <a:spcPts val="1800"/>
              </a:spcAft>
            </a:pP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expiry date of your student visa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viewing your visa grant notice or by using the Visa Entitlement Verification Online (VEVO) service at 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online.immi.gov.au/evo/</a:t>
            </a:r>
            <a:r>
              <a:rPr lang="en-AU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firstParty?actionType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=query</a:t>
            </a:r>
            <a:endParaRPr lang="en-A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6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5CC-B65A-C8A4-A932-4BD778A5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CEFBC-57C7-F5AB-2894-2B6216C4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Application Charge exemption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30385-02A0-A9C0-EFAD-DFD9D5D8A82F}"/>
              </a:ext>
            </a:extLst>
          </p:cNvPr>
          <p:cNvSpPr txBox="1"/>
          <p:nvPr/>
        </p:nvSpPr>
        <p:spPr>
          <a:xfrm>
            <a:off x="540000" y="1116000"/>
            <a:ext cx="8064000" cy="31393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need to apply for a new student visa because your provider defaulted, you will be eligible for a Visa Application Charge (VAC) exemption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currently hold a student visa, or your last substantive visa was a student visa, and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apply for the new visa within 12 months of the default</a:t>
            </a:r>
          </a:p>
          <a:p>
            <a:pPr>
              <a:spcAft>
                <a:spcPts val="36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apply, tell the Department of Home Affairs that you were affected by a provider default and attach evidence of your enrolment with a new education provider, such as your </a:t>
            </a:r>
            <a:r>
              <a:rPr lang="en-AU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A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under 18 years of 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09F-240F-4DAF-F79E-3F841864BD10}"/>
              </a:ext>
            </a:extLst>
          </p:cNvPr>
          <p:cNvSpPr txBox="1"/>
          <p:nvPr/>
        </p:nvSpPr>
        <p:spPr>
          <a:xfrm>
            <a:off x="540000" y="1116000"/>
            <a:ext cx="8064000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maintain welfare arrangements at all times as a condition of your student visa if you are under 18 years of age</a:t>
            </a:r>
          </a:p>
          <a:p>
            <a:pPr>
              <a:spcAft>
                <a:spcPts val="3000"/>
              </a:spcAft>
            </a:pP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education provider issued a Confirmation of Appropriate Accommodation and Welfare (</a:t>
            </a:r>
            <a:r>
              <a:rPr lang="en-AU" sz="1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CAAW</a:t>
            </a: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to take responsibility for your welfare in Australia, you must seek alternative enrolment immediately and make alternative welfare arrangements</a:t>
            </a:r>
          </a:p>
        </p:txBody>
      </p:sp>
    </p:spTree>
    <p:extLst>
      <p:ext uri="{BB962C8B-B14F-4D97-AF65-F5344CB8AC3E}">
        <p14:creationId xmlns:p14="http://schemas.microsoft.com/office/powerpoint/2010/main" val="141924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BF8E-00B3-4DFC-6F27-8CD3FF8D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66F4D-2CD8-38A6-955A-E7D22DC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0BA46-151C-6DFC-5436-976F81A4E0F1}"/>
              </a:ext>
            </a:extLst>
          </p:cNvPr>
          <p:cNvSpPr txBox="1"/>
          <p:nvPr/>
        </p:nvSpPr>
        <p:spPr>
          <a:xfrm>
            <a:off x="540000" y="1116000"/>
            <a:ext cx="8064000" cy="30931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your course is in session</a:t>
            </a:r>
          </a:p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your enrolment has been cancelled due to a provider default</a:t>
            </a:r>
          </a:p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letter you received from the liquidator advising that ALACC has ceased operating as evidence for your employer that you can work longer hours</a:t>
            </a:r>
          </a:p>
          <a:p>
            <a:pPr>
              <a:spcAft>
                <a:spcPts val="3000"/>
              </a:spcAft>
            </a:pP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are on a Bridging Visa (BV), refer to the conditions attached to your BV regarding work and other conditions</a:t>
            </a:r>
            <a:endParaRPr lang="en-AU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9" y="504000"/>
            <a:ext cx="8064000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76D5-7EB0-3D05-BFB6-82A6678E4584}"/>
              </a:ext>
            </a:extLst>
          </p:cNvPr>
          <p:cNvSpPr txBox="1"/>
          <p:nvPr/>
        </p:nvSpPr>
        <p:spPr>
          <a:xfrm>
            <a:off x="540000" y="1116000"/>
            <a:ext cx="8064000" cy="14927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travel home while you arrange your enrolment in another course.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have a valid student visa to enter Australia on your return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applied for a student visa and you are awaiting a decision, you must have a valid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Bridging Visa B (BVB)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travel outside Australia</a:t>
            </a:r>
          </a:p>
        </p:txBody>
      </p:sp>
    </p:spTree>
    <p:extLst>
      <p:ext uri="{BB962C8B-B14F-4D97-AF65-F5344CB8AC3E}">
        <p14:creationId xmlns:p14="http://schemas.microsoft.com/office/powerpoint/2010/main" val="234327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353302"/>
          </a:xfrm>
        </p:spPr>
        <p:txBody>
          <a:bodyPr/>
          <a:lstStyle/>
          <a:p>
            <a:r>
              <a:rPr lang="en-AU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and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D335-32A8-2BAB-8ED1-D7C1EE2E489D}"/>
              </a:ext>
            </a:extLst>
          </p:cNvPr>
          <p:cNvSpPr txBox="1"/>
          <p:nvPr/>
        </p:nvSpPr>
        <p:spPr>
          <a:xfrm>
            <a:off x="540000" y="1116000"/>
            <a:ext cx="8064000" cy="34470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visa:</a:t>
            </a:r>
            <a:b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immi.homeaffairs.gov.au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/visas/getting-a-visa/visa-listing/student-500</a:t>
            </a:r>
            <a:endParaRPr lang="en-AU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an education provider default may affect your student visa:</a:t>
            </a:r>
            <a:b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immi.homeaffairs.gov.au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/visas/getting-a-visa/visa-listing/student-500/education-provider-default</a:t>
            </a:r>
            <a:endParaRPr lang="en-AU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Global Service Centre</a:t>
            </a:r>
            <a:r>
              <a:rPr lang="en-AU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131 881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+61 2 6196 0196</a:t>
            </a:r>
          </a:p>
        </p:txBody>
      </p:sp>
    </p:spTree>
    <p:extLst>
      <p:ext uri="{BB962C8B-B14F-4D97-AF65-F5344CB8AC3E}">
        <p14:creationId xmlns:p14="http://schemas.microsoft.com/office/powerpoint/2010/main" val="68621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 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200"/>
              </a:spcAft>
            </a:pPr>
            <a:r>
              <a:rPr lang="en-AU"/>
              <a:t>How the Tuition Protection Service (TPS) can assist you</a:t>
            </a:r>
            <a:endParaRPr lang="en-US">
              <a:cs typeface="Calibri"/>
            </a:endParaRPr>
          </a:p>
          <a:p>
            <a:pPr>
              <a:spcAft>
                <a:spcPts val="3200"/>
              </a:spcAft>
            </a:pPr>
            <a:r>
              <a:rPr lang="en-AU"/>
              <a:t>Student visa information</a:t>
            </a:r>
          </a:p>
          <a:p>
            <a:pPr>
              <a:spcAft>
                <a:spcPts val="3200"/>
              </a:spcAft>
            </a:pPr>
            <a:r>
              <a:rPr lang="en-AU"/>
              <a:t>Getting a copy of your student record</a:t>
            </a:r>
          </a:p>
          <a:p>
            <a:pPr>
              <a:spcAft>
                <a:spcPts val="3200"/>
              </a:spcAft>
            </a:pPr>
            <a:r>
              <a:rPr lang="en-AU"/>
              <a:t>Other assistance available</a:t>
            </a:r>
          </a:p>
          <a:p>
            <a:pPr>
              <a:spcAft>
                <a:spcPts val="3200"/>
              </a:spcAft>
            </a:pPr>
            <a:r>
              <a:rPr lang="en-AU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908000"/>
            <a:ext cx="3600000" cy="86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a copy of your student record</a:t>
            </a:r>
            <a:endParaRPr kumimoji="0" lang="en-AU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 descr="Australia Skills Quality Authority logo">
            <a:extLst>
              <a:ext uri="{FF2B5EF4-FFF2-40B4-BE49-F238E27FC236}">
                <a16:creationId xmlns:a16="http://schemas.microsoft.com/office/drawing/2014/main" id="{2F7F18ED-2B8B-9BA4-9CAD-CAEBD5FC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3448370" cy="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B840-DED4-1BE7-D143-186B555612A8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Australian Skills Quality Authority (ASQA)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CE08-9E07-278A-767F-DDBC0A45A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Getting a copy of your student record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3507-958C-52F1-FB65-9E54FC7B63B5}"/>
              </a:ext>
            </a:extLst>
          </p:cNvPr>
          <p:cNvSpPr txBox="1"/>
          <p:nvPr/>
        </p:nvSpPr>
        <p:spPr>
          <a:xfrm>
            <a:off x="540000" y="1116000"/>
            <a:ext cx="8064000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closing, a provider is expected to issue:</a:t>
            </a:r>
          </a:p>
          <a:p>
            <a:pPr marL="742950" lvl="1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testamur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results 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student who has completed the requirements of a qualification, or</a:t>
            </a:r>
          </a:p>
          <a:p>
            <a:pPr marL="742950" lvl="1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attainment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student who has not completed a qualification, but has completed one or more units of competency</a:t>
            </a:r>
          </a:p>
          <a:p>
            <a:pPr>
              <a:spcAft>
                <a:spcPts val="28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 evidence of the units of competency you have achieved to continue your training at another provider</a:t>
            </a:r>
          </a:p>
          <a:p>
            <a:pPr>
              <a:spcAft>
                <a:spcPts val="28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unable to obtain an up-to-date copy of your student record, ASQA may be able to assist you</a:t>
            </a:r>
          </a:p>
        </p:txBody>
      </p:sp>
      <p:pic>
        <p:nvPicPr>
          <p:cNvPr id="4" name="Picture 8" descr="Australia Skills Quality Authority logo">
            <a:extLst>
              <a:ext uri="{FF2B5EF4-FFF2-40B4-BE49-F238E27FC236}">
                <a16:creationId xmlns:a16="http://schemas.microsoft.com/office/drawing/2014/main" id="{2290F7A7-F2EE-2356-E4AA-844A9954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1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D482A-4F12-4ECB-9C4E-CFDAC0B7D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Further information and contacts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064-E726-23FB-419D-D2B0435C8C4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ASQA can help students:</a:t>
            </a:r>
            <a:b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www.asqa.gov.au</a:t>
            </a:r>
            <a:r>
              <a:rPr lang="en-AU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/students/how-asqa-can-help-students</a:t>
            </a:r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>
                <a:latin typeface="Calibri" panose="020F0502020204030204" pitchFamily="34" charset="0"/>
                <a:cs typeface="Calibri" panose="020F0502020204030204" pitchFamily="34" charset="0"/>
              </a:rPr>
              <a:t>Information about student records:</a:t>
            </a:r>
            <a:br>
              <a:rPr lang="en-AU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www.asqa.gov.au</a:t>
            </a:r>
            <a:r>
              <a:rPr lang="en-AU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/students/student-record</a:t>
            </a:r>
            <a:endParaRPr lang="en-AU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ASQA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1300 701 801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+61 3 8613 3910</a:t>
            </a:r>
          </a:p>
        </p:txBody>
      </p:sp>
      <p:pic>
        <p:nvPicPr>
          <p:cNvPr id="6" name="Picture 8" descr="Australia Skills Quality Authority logo">
            <a:extLst>
              <a:ext uri="{FF2B5EF4-FFF2-40B4-BE49-F238E27FC236}">
                <a16:creationId xmlns:a16="http://schemas.microsoft.com/office/drawing/2014/main" id="{33215041-062E-82E2-E64C-D0F5B477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36F40-81F5-BA39-B70C-29EA61C16E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Melbourne</a:t>
            </a:r>
            <a:endParaRPr kumimoji="0" lang="en-AU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Picture 2" descr="Study Melbourne logo">
            <a:extLst>
              <a:ext uri="{FF2B5EF4-FFF2-40B4-BE49-F238E27FC236}">
                <a16:creationId xmlns:a16="http://schemas.microsoft.com/office/drawing/2014/main" id="{153B4736-ACC0-87E6-9829-CE923C0B37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2"/>
            <a:ext cx="2718000" cy="1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9434C9-32BE-B193-955F-548F2F486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FFF4C-05BC-46B9-0F2C-D74AD93C7147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0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AE2-BAD4-71ED-3B9B-72372548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401F7-9A0F-EF92-BB2A-2783272A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A9CC-10E0-D8CD-CF0F-5E014A4B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5"/>
          <a:stretch>
            <a:fillRect/>
          </a:stretch>
        </p:blipFill>
        <p:spPr bwMode="auto">
          <a:xfrm>
            <a:off x="4032000" y="0"/>
            <a:ext cx="5112000" cy="479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2B340C-827B-7ABF-3D05-3B0CB004F7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49" y="250855"/>
            <a:ext cx="342260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Melbourne Hub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29CB-D8DB-F665-0689-D38E50147DFF}"/>
              </a:ext>
            </a:extLst>
          </p:cNvPr>
          <p:cNvSpPr txBox="1"/>
          <p:nvPr/>
        </p:nvSpPr>
        <p:spPr>
          <a:xfrm>
            <a:off x="152651" y="1125098"/>
            <a:ext cx="3790699" cy="28238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100"/>
              </a:spcAft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Melbourne Hub provides free help and advice to all international students in Victoria</a:t>
            </a:r>
          </a:p>
          <a:p>
            <a:pPr>
              <a:spcAft>
                <a:spcPts val="800"/>
              </a:spcAft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 include: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Accommodation advice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 and mental health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hardship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Employability programs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information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provider problems</a:t>
            </a:r>
            <a:endParaRPr lang="en-AU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D437-611B-998A-3D49-2ABC657F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8A9D-10A3-5664-0720-6C4396D0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748676"/>
            <a:ext cx="9143999" cy="399587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D8F7B-12E2-8410-1242-8909BFDD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E982DE-ABA2-D002-5F8F-70E6BBBC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96"/>
            <a:ext cx="7779224" cy="4019265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93BF20-3511-5383-CDE5-231266B870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000" y="413408"/>
            <a:ext cx="8064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</a:t>
            </a: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B5ACF-4942-010C-9D46-18DC2087C6DC}"/>
              </a:ext>
            </a:extLst>
          </p:cNvPr>
          <p:cNvSpPr txBox="1"/>
          <p:nvPr/>
        </p:nvSpPr>
        <p:spPr>
          <a:xfrm>
            <a:off x="342000" y="1182500"/>
            <a:ext cx="8064000" cy="2780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0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 to speak with a caseworker.</a:t>
            </a:r>
          </a:p>
          <a:p>
            <a:pPr>
              <a:spcAft>
                <a:spcPts val="3000"/>
              </a:spcAft>
            </a:pPr>
            <a:r>
              <a:rPr lang="en-AU" sz="20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services are confidential.</a:t>
            </a:r>
          </a:p>
          <a:p>
            <a:pPr>
              <a:spcAft>
                <a:spcPts val="2400"/>
              </a:spcAft>
            </a:pPr>
            <a:r>
              <a:rPr lang="en-AU" sz="20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Visit: 17 Hardware Lane, Melbourne</a:t>
            </a:r>
            <a:br>
              <a:rPr lang="en-AU" sz="20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(Open Monday to Friday 9am – 5pm)</a:t>
            </a:r>
          </a:p>
          <a:p>
            <a:pPr>
              <a:spcAft>
                <a:spcPts val="2400"/>
              </a:spcAft>
            </a:pPr>
            <a:r>
              <a:rPr lang="en-AU" sz="20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 1800 056 449</a:t>
            </a:r>
          </a:p>
          <a:p>
            <a:pPr>
              <a:spcAft>
                <a:spcPts val="2400"/>
              </a:spcAft>
            </a:pPr>
            <a:r>
              <a:rPr lang="en-AU" sz="200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info@studymelbourne.vic.gov.au</a:t>
            </a:r>
            <a:endParaRPr lang="en-AU" sz="280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Using TPS Online to receive assistance from the TPS</a:t>
            </a:r>
          </a:p>
          <a:p>
            <a:pPr>
              <a:spcAft>
                <a:spcPts val="2600"/>
              </a:spcAft>
            </a:pPr>
            <a:r>
              <a:rPr lang="en-AU" sz="200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>
                <a:latin typeface="+mn-lt"/>
                <a:ea typeface="+mn-ea"/>
                <a:cs typeface="+mn-cs"/>
              </a:rPr>
              <a:t>Accessing</a:t>
            </a: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/>
              <a:t>Visit </a:t>
            </a:r>
            <a:r>
              <a:rPr lang="en-AU" sz="1600">
                <a:hlinkClick r:id="rId3"/>
              </a:rPr>
              <a:t>tps.gov.au</a:t>
            </a:r>
            <a:r>
              <a:rPr lang="en-AU" sz="1600"/>
              <a:t> and click </a:t>
            </a:r>
            <a:r>
              <a:rPr lang="en-AU" sz="1600" b="1"/>
              <a:t>Access TPS Online</a:t>
            </a:r>
            <a:r>
              <a:rPr lang="en-AU" sz="160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2" name="Group 1" descr="Screenshot of TPS website home page.">
            <a:extLst>
              <a:ext uri="{FF2B5EF4-FFF2-40B4-BE49-F238E27FC236}">
                <a16:creationId xmlns:a16="http://schemas.microsoft.com/office/drawing/2014/main" id="{D0690D14-07DB-FD2C-3124-8B92493702A9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7A3A5-D30D-4952-EBA6-18AEA0D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7ED3D-B034-C179-3C10-7BA12908B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Log</a:t>
            </a:r>
            <a:r>
              <a:rPr lang="en-AU" sz="2800" b="1">
                <a:latin typeface="+mn-lt"/>
                <a:ea typeface="+mn-ea"/>
                <a:cs typeface="+mn-cs"/>
              </a:rPr>
              <a:t>ging </a:t>
            </a: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161" y="2459140"/>
              <a:ext cx="2520000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934162" y="1049015"/>
            <a:ext cx="2669838" cy="1244187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/>
              <a:t>Log in.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/>
              <a:t>If you are logging in for the first time, use the username and password emailed to you.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1882890" y="1671109"/>
            <a:ext cx="4051273" cy="721292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3A3F-7DCC-F8FF-15C4-9AB8B86D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F2A855-EAAF-CC6D-2D62-474C6B13D9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4257-90FD-2541-1CBC-229A9C926B5F}"/>
              </a:ext>
            </a:extLst>
          </p:cNvPr>
          <p:cNvSpPr txBox="1"/>
          <p:nvPr/>
        </p:nvSpPr>
        <p:spPr>
          <a:xfrm>
            <a:off x="540000" y="900000"/>
            <a:ext cx="8064000" cy="361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Log in to TPS Online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Change your password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Indicate whether your provider owes you a refund of unspent tuition fees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Provide proof of your identity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Update your contact details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If your provider owes you a refund of unspent tuition fees, upload proof of payment documents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/>
              <a:t>If you are eligible to receive a refund of unspent tuition fees, apply for a refund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b="1"/>
              <a:t>Check your emails and TPS Online regularly</a:t>
            </a:r>
            <a:r>
              <a:rPr lang="en-AU" sz="1600"/>
              <a:t> for notifications and tasks to complete</a:t>
            </a:r>
            <a:endParaRPr lang="en-AU" sz="1600" b="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463E7D-EE51-8489-1FF3-0E10D0BE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6C435-F46B-699F-B154-0C7168AD1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ED6416-4870-7D0F-94AB-3305C6ACB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C2CB6517-DB0C-98C8-189C-17F517A90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5BFA8-448C-9F2C-9CB1-34F736D9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0000"/>
            <a:ext cx="1152000" cy="1152000"/>
            <a:chOff x="7632000" y="360000"/>
            <a:chExt cx="1152000" cy="115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CA48E7-3DDC-9E48-DAED-04BB4960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0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46">
              <a:extLst>
                <a:ext uri="{FF2B5EF4-FFF2-40B4-BE49-F238E27FC236}">
                  <a16:creationId xmlns:a16="http://schemas.microsoft.com/office/drawing/2014/main" id="{1527741B-4DD4-1ACD-B811-35F4023A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86571" y="487425"/>
              <a:ext cx="64285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11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ALACC Health College Australia</a:t>
            </a:r>
            <a:b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200" b="1">
                <a:latin typeface="+mn-lt"/>
                <a:ea typeface="+mn-ea"/>
                <a:cs typeface="+mn-cs"/>
              </a:rPr>
              <a:t>(Australasian Lawrence Aged Care College Pty Ltd</a:t>
            </a:r>
            <a:r>
              <a:rPr kumimoji="0" lang="en-AU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454400"/>
            <a:ext cx="8064000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/>
              <a:t>ALACC Health College Australia closed on Wednesday 22 April 2026</a:t>
            </a:r>
            <a:endParaRPr lang="en-AU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/>
              <a:t>ALACC did not meet its obligations to all students</a:t>
            </a:r>
          </a:p>
          <a:p>
            <a:pPr>
              <a:spcAft>
                <a:spcPts val="3600"/>
              </a:spcAft>
            </a:pPr>
            <a:r>
              <a:rPr lang="en-AU"/>
              <a:t>The Tuition Protection Service (TPS) began assisting students on Thursday 7 May 2026</a:t>
            </a:r>
            <a:endParaRPr lang="en-AU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A1C6E-E7CF-4D8C-BA62-226F836A5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Proof of payment document checklist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A008B-5631-46B4-926B-5D41D4295444}"/>
              </a:ext>
            </a:extLst>
          </p:cNvPr>
          <p:cNvSpPr txBox="1"/>
          <p:nvPr/>
        </p:nvSpPr>
        <p:spPr>
          <a:xfrm>
            <a:off x="540000" y="900000"/>
            <a:ext cx="8064000" cy="3660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8AB679"/>
              </a:buClr>
            </a:pPr>
            <a:r>
              <a:rPr lang="en-AU" sz="1750"/>
              <a:t>You </a:t>
            </a:r>
            <a:r>
              <a:rPr lang="en-AU" sz="1750" b="1"/>
              <a:t>must</a:t>
            </a:r>
            <a:r>
              <a:rPr lang="en-AU" sz="1750"/>
              <a:t> upload the following documents for the TPS to calculate your refund amount: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>
                <a:solidFill>
                  <a:srgbClr val="D6165F"/>
                </a:solidFill>
              </a:rPr>
              <a:t>Receipts</a:t>
            </a:r>
            <a:r>
              <a:rPr lang="en-AU" sz="1750"/>
              <a:t> and </a:t>
            </a:r>
            <a:r>
              <a:rPr lang="en-AU" sz="1750" b="1">
                <a:solidFill>
                  <a:srgbClr val="D6165F"/>
                </a:solidFill>
              </a:rPr>
              <a:t>bank statements</a:t>
            </a:r>
            <a:r>
              <a:rPr lang="en-AU" sz="1750"/>
              <a:t> for </a:t>
            </a:r>
            <a:r>
              <a:rPr lang="en-AU" sz="1750" b="1"/>
              <a:t>all</a:t>
            </a:r>
            <a:r>
              <a:rPr lang="en-AU" sz="1750"/>
              <a:t> payments made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>
                <a:solidFill>
                  <a:srgbClr val="D6165F"/>
                </a:solidFill>
              </a:rPr>
              <a:t>Letter of Offer</a:t>
            </a:r>
            <a:r>
              <a:rPr lang="en-AU" sz="1750"/>
              <a:t> outlining </a:t>
            </a:r>
            <a:r>
              <a:rPr lang="en-AU" sz="1750" b="1"/>
              <a:t>all</a:t>
            </a:r>
            <a:r>
              <a:rPr lang="en-AU" sz="1750"/>
              <a:t> payments due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>
                <a:solidFill>
                  <a:srgbClr val="D6165F"/>
                </a:solidFill>
              </a:rPr>
              <a:t>Visa Grant Letter</a:t>
            </a:r>
            <a:r>
              <a:rPr lang="en-AU" sz="1750"/>
              <a:t> from the Department of Home Affairs</a:t>
            </a:r>
          </a:p>
          <a:p>
            <a:pPr>
              <a:spcAft>
                <a:spcPts val="1000"/>
              </a:spcAft>
            </a:pPr>
            <a:r>
              <a:rPr lang="en-AU" sz="1750" b="1">
                <a:solidFill>
                  <a:schemeClr val="accent2"/>
                </a:solidFill>
              </a:rPr>
              <a:t>If you have an education agent</a:t>
            </a:r>
            <a:r>
              <a:rPr lang="en-AU" sz="1750"/>
              <a:t>, you </a:t>
            </a:r>
            <a:r>
              <a:rPr lang="en-AU" sz="1750" b="1"/>
              <a:t>must</a:t>
            </a:r>
            <a:r>
              <a:rPr lang="en-AU" sz="1750"/>
              <a:t> upload the following additional documents: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>
                <a:solidFill>
                  <a:srgbClr val="F15A29"/>
                </a:solidFill>
              </a:rPr>
              <a:t>Receipts</a:t>
            </a:r>
            <a:r>
              <a:rPr lang="en-AU" sz="1750"/>
              <a:t> and </a:t>
            </a:r>
            <a:r>
              <a:rPr lang="en-AU" sz="1750" b="1">
                <a:solidFill>
                  <a:srgbClr val="F15A29"/>
                </a:solidFill>
              </a:rPr>
              <a:t>bank statements</a:t>
            </a:r>
            <a:r>
              <a:rPr lang="en-AU" sz="1750"/>
              <a:t> for </a:t>
            </a:r>
            <a:r>
              <a:rPr lang="en-AU" sz="1750" b="1"/>
              <a:t>all</a:t>
            </a:r>
            <a:r>
              <a:rPr lang="en-AU" sz="1750"/>
              <a:t> payments made to your agent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>
                <a:solidFill>
                  <a:srgbClr val="F15A29"/>
                </a:solidFill>
              </a:rPr>
              <a:t>Receipts</a:t>
            </a:r>
            <a:r>
              <a:rPr lang="en-AU" sz="1750"/>
              <a:t> for </a:t>
            </a:r>
            <a:r>
              <a:rPr lang="en-AU" sz="1750" b="1"/>
              <a:t>all</a:t>
            </a:r>
            <a:r>
              <a:rPr lang="en-AU" sz="1750"/>
              <a:t> payments your agent made to your provider on your behalf</a:t>
            </a:r>
          </a:p>
          <a:p>
            <a:pPr marL="630000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>
                <a:solidFill>
                  <a:srgbClr val="F15A29"/>
                </a:solidFill>
              </a:rPr>
              <a:t>Agent commission statement</a:t>
            </a:r>
            <a:r>
              <a:rPr lang="en-AU" sz="1750"/>
              <a:t> or </a:t>
            </a:r>
            <a:r>
              <a:rPr lang="en-AU" sz="1750" b="1">
                <a:solidFill>
                  <a:srgbClr val="F15A29"/>
                </a:solidFill>
              </a:rPr>
              <a:t>invoice</a:t>
            </a:r>
            <a:endParaRPr lang="en-AU" sz="17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7276-2670-9B5F-30DF-A6AC3F38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B98FB-1376-4DA8-2267-DB4C3BB91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98B89D-E9BF-382B-AB22-84E3E611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F1011A72-FAEA-015B-2C0A-DA756EB5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277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/>
              <a:t>Australian Government initiative supported by the Department of Education</a:t>
            </a:r>
          </a:p>
          <a:p>
            <a:pPr>
              <a:spcAft>
                <a:spcPts val="3600"/>
              </a:spcAft>
            </a:pPr>
            <a:r>
              <a:rPr lang="en-AU"/>
              <a:t>Student tuition fee protection scheme </a:t>
            </a:r>
          </a:p>
          <a:p>
            <a:pPr>
              <a:spcAft>
                <a:spcPts val="1800"/>
              </a:spcAft>
            </a:pPr>
            <a:r>
              <a:rPr lang="en-AU"/>
              <a:t>Supports students following an education provider default to:</a:t>
            </a:r>
            <a:endParaRPr lang="en-AU">
              <a:cs typeface="Calibri"/>
            </a:endParaRP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AU"/>
              <a:t>find an alternative provider to continue studying</a:t>
            </a:r>
          </a:p>
          <a:p>
            <a:pPr marL="799200">
              <a:spcAft>
                <a:spcPts val="1800"/>
              </a:spcAft>
            </a:pPr>
            <a:r>
              <a:rPr lang="en-AU" b="1"/>
              <a:t>and</a:t>
            </a:r>
          </a:p>
          <a:p>
            <a:pPr marL="800100" lvl="1" indent="-342900">
              <a:spcAft>
                <a:spcPts val="3600"/>
              </a:spcAft>
              <a:buFont typeface="+mj-lt"/>
              <a:buAutoNum type="arabicPeriod" startAt="2"/>
            </a:pPr>
            <a:r>
              <a:rPr lang="en-AU"/>
              <a:t>receive a refund of unspent tuition fees</a:t>
            </a:r>
            <a:endParaRPr lang="en-AU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/>
              <a:t>TPS Online is the system you will use to request and receive TPS assistance</a:t>
            </a:r>
          </a:p>
          <a:p>
            <a:pPr>
              <a:spcAft>
                <a:spcPts val="3600"/>
              </a:spcAft>
            </a:pPr>
            <a:r>
              <a:rPr lang="en-AU"/>
              <a:t>You can request a refund of your unspent tuition fees in TPS Online</a:t>
            </a:r>
          </a:p>
          <a:p>
            <a:pPr>
              <a:spcAft>
                <a:spcPts val="3600"/>
              </a:spcAft>
            </a:pPr>
            <a:r>
              <a:rPr lang="en-AU"/>
              <a:t>We will show you how to use TPS Online later in this presentation</a:t>
            </a:r>
            <a:endParaRPr lang="en-AU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/>
              <a:t>TPS Online step-by-step instructions are on the TPS website</a:t>
            </a:r>
          </a:p>
          <a:p>
            <a:pPr>
              <a:spcAft>
                <a:spcPts val="3600"/>
              </a:spcAft>
            </a:pPr>
            <a:r>
              <a:rPr lang="en-AU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your studies with an alternative provider</a:t>
            </a:r>
            <a:endParaRPr kumimoji="0" lang="en-AU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/>
              <a:t>Our priority</a:t>
            </a:r>
            <a:r>
              <a:rPr lang="en-AU"/>
              <a:t>: To help you to continue your studies with a new education provider</a:t>
            </a:r>
          </a:p>
          <a:p>
            <a:pPr>
              <a:spcAft>
                <a:spcPts val="3600"/>
              </a:spcAft>
            </a:pPr>
            <a:r>
              <a:rPr lang="en-AU"/>
              <a:t>You will be emailed links to find alternative courses at different providers</a:t>
            </a:r>
          </a:p>
          <a:p>
            <a:pPr>
              <a:spcAft>
                <a:spcPts val="3600"/>
              </a:spcAft>
            </a:pPr>
            <a:r>
              <a:rPr lang="en-AU" b="1"/>
              <a:t>You will need to contact the new provider to enrol </a:t>
            </a:r>
            <a:r>
              <a:rPr lang="en-AU"/>
              <a:t>with them</a:t>
            </a:r>
          </a:p>
          <a:p>
            <a:pPr>
              <a:spcAft>
                <a:spcPts val="3600"/>
              </a:spcAft>
            </a:pPr>
            <a:r>
              <a:rPr lang="en-AU"/>
              <a:t>Alternative courses may cost more or less than your current course. If costs are higher, you will need to meet those costs.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/>
              <a:t>Unspent tuition fees</a:t>
            </a:r>
            <a:r>
              <a:rPr lang="en-AU"/>
              <a:t>: The fees that you paid to ALACC for education or training that you did not receive</a:t>
            </a:r>
          </a:p>
          <a:p>
            <a:pPr>
              <a:spcAft>
                <a:spcPts val="3600"/>
              </a:spcAft>
            </a:pPr>
            <a:r>
              <a:rPr lang="en-AU"/>
              <a:t>For example, if you paid for 10 weeks of tuition and only attended classes for 7 weeks, the remaining 3 weeks are your </a:t>
            </a:r>
            <a:r>
              <a:rPr lang="en-AU" b="1"/>
              <a:t>unspent tuition fees</a:t>
            </a:r>
          </a:p>
          <a:p>
            <a:pPr>
              <a:spcAft>
                <a:spcPts val="3600"/>
              </a:spcAft>
            </a:pPr>
            <a:r>
              <a:rPr lang="en-AU"/>
              <a:t>The TPS can provide you with a refund of any </a:t>
            </a:r>
            <a:r>
              <a:rPr lang="en-AU" b="1" u="sng"/>
              <a:t>unspent</a:t>
            </a:r>
            <a:r>
              <a:rPr lang="en-AU" b="1"/>
              <a:t> tuition fees </a:t>
            </a:r>
            <a:r>
              <a:rPr lang="en-AU"/>
              <a:t>that were paid to ALACC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BC732-8DD1-3CDE-BD1A-5FAF822A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DC161-B691-7C46-3F65-94F690DC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54FA75-1BCC-41C0-1F17-5552A778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B1AB4B13-B0DD-C310-ED89-689049C4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613F1-B6C7-DB3B-C2CF-F14B7F11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ED4CB5-4133-43B0-DB22-B1794F53A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1068">
              <a:extLst>
                <a:ext uri="{FF2B5EF4-FFF2-40B4-BE49-F238E27FC236}">
                  <a16:creationId xmlns:a16="http://schemas.microsoft.com/office/drawing/2014/main" id="{565D3EDD-1F8F-425B-9226-92C3FD582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AU"/>
              <a:t>Your refund can be paid to: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/>
              <a:t>your personal bank account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/>
              <a:t>another nominated bank account (e.g. a family member)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/>
              <a:t>your new education provider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/>
              <a:t>your education agent</a:t>
            </a:r>
          </a:p>
          <a:p>
            <a:pPr>
              <a:spcAft>
                <a:spcPts val="1500"/>
              </a:spcAft>
            </a:pPr>
            <a:r>
              <a:rPr lang="en-AU"/>
              <a:t>If you would like your agent to receive your refund on your behalf, you </a:t>
            </a:r>
            <a:br>
              <a:rPr lang="en-AU"/>
            </a:br>
            <a:r>
              <a:rPr lang="en-AU"/>
              <a:t>must request and return an </a:t>
            </a:r>
            <a:r>
              <a:rPr lang="en-AU" b="1"/>
              <a:t>Authority to Act/Refund</a:t>
            </a:r>
            <a:r>
              <a:rPr lang="en-AU" b="1" i="1"/>
              <a:t> </a:t>
            </a:r>
            <a:r>
              <a:rPr lang="en-AU"/>
              <a:t>form by emailing </a:t>
            </a:r>
            <a:br>
              <a:rPr lang="en-AU"/>
            </a:br>
            <a:r>
              <a:rPr lang="en-AU">
                <a:hlinkClick r:id="rId3"/>
              </a:rPr>
              <a:t>support@tps.gov.au</a:t>
            </a:r>
            <a:endParaRPr lang="en-AU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D3942-E3B4-5444-AFE1-45DEC07E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022B39-A5D8-B0DC-49F2-CB5AA0D52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4760A0-7D55-A3D4-FBF9-7551DEF6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77813D88-8FDE-1D47-6FA9-C358F25D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F3B2E-0659-E9BB-6690-C3B9555F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C95391-96D9-E95F-A013-43E11105A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068">
              <a:extLst>
                <a:ext uri="{FF2B5EF4-FFF2-40B4-BE49-F238E27FC236}">
                  <a16:creationId xmlns:a16="http://schemas.microsoft.com/office/drawing/2014/main" id="{CCE3FFBD-62A5-87B8-3674-6F258F8D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20" ma:contentTypeDescription="Create a new document." ma:contentTypeScope="" ma:versionID="6cc64e066dbf459fac0629816f80db1a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64a4542f3d85bd82df2c9856461c3b12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Props1.xml><?xml version="1.0" encoding="utf-8"?>
<ds:datastoreItem xmlns:ds="http://schemas.openxmlformats.org/officeDocument/2006/customXml" ds:itemID="{9AD8C78F-D48D-4094-9BA0-427B754789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67151-4900-467A-A662-4BBE02391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34866-407e-4eb7-84a5-689e8997aac6"/>
    <ds:schemaRef ds:uri="1d95c80d-1bfc-4284-8ead-90dee9a0b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921259-3791-4ED4-AC99-2ED06BD68701}">
  <ds:schemaRefs>
    <ds:schemaRef ds:uri="http://schemas.microsoft.com/office/2006/metadata/properties"/>
    <ds:schemaRef ds:uri="http://schemas.microsoft.com/office/infopath/2007/PartnerControls"/>
    <ds:schemaRef ds:uri="21934866-407e-4eb7-84a5-689e8997aac6"/>
    <ds:schemaRef ds:uri="1d95c80d-1bfc-4284-8ead-90dee9a0b4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1857</Words>
  <Application>Microsoft Office PowerPoint</Application>
  <PresentationFormat>Custom</PresentationFormat>
  <Paragraphs>203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ABF_J15-1541_PowerPoint</vt:lpstr>
      <vt:lpstr>5_Office Theme</vt:lpstr>
      <vt:lpstr>ALACC Health College Australia</vt:lpstr>
      <vt:lpstr>Purpose of this meeting </vt:lpstr>
      <vt:lpstr>ALACC Health College Australia (Australasian Lawrence Aged Care College Pty Ltd)</vt:lpstr>
      <vt:lpstr>Tuition Protection Service (TPS)</vt:lpstr>
      <vt:lpstr>TPS Team</vt:lpstr>
      <vt:lpstr>TPS Online system</vt:lpstr>
      <vt:lpstr>Continuing your studies with an alternative provider</vt:lpstr>
      <vt:lpstr>Unspent tuition fees</vt:lpstr>
      <vt:lpstr>Unspent tuition fees</vt:lpstr>
      <vt:lpstr>TPS website</vt:lpstr>
      <vt:lpstr>Student visa information</vt:lpstr>
      <vt:lpstr>Subclass 500 Student Visa</vt:lpstr>
      <vt:lpstr>Information about your student visa</vt:lpstr>
      <vt:lpstr>Do I need a new student visa?</vt:lpstr>
      <vt:lpstr>Visa Application Charge exemption</vt:lpstr>
      <vt:lpstr>Students under 18 years of age</vt:lpstr>
      <vt:lpstr>Work conditions</vt:lpstr>
      <vt:lpstr>Travelling home</vt:lpstr>
      <vt:lpstr>Further information and contacts</vt:lpstr>
      <vt:lpstr>Getting a copy of your student record</vt:lpstr>
      <vt:lpstr>ASQA: Getting a copy of your student record</vt:lpstr>
      <vt:lpstr>ASQA: Further information and contacts</vt:lpstr>
      <vt:lpstr>Study Melbourne</vt:lpstr>
      <vt:lpstr>Study Melbourne Hub</vt:lpstr>
      <vt:lpstr>Contact the Study Melbourne Hub</vt:lpstr>
      <vt:lpstr>How to use TPS Online</vt:lpstr>
      <vt:lpstr>Accessing TPS Online</vt:lpstr>
      <vt:lpstr>TPS Online: Logging in</vt:lpstr>
      <vt:lpstr>TPS Online: Summary of tasks</vt:lpstr>
      <vt:lpstr>TPS Online: Proof of payment document checklist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ALACC Health College Australia - International Students Information Session Slides</dc:title>
  <dc:creator/>
  <cp:lastModifiedBy/>
  <cp:revision>2</cp:revision>
  <dcterms:created xsi:type="dcterms:W3CDTF">2026-05-07T03:39:32Z</dcterms:created>
  <dcterms:modified xsi:type="dcterms:W3CDTF">2026-05-08T03:58:42Z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2026-05-07T03:39:39Z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722cd910-57a5-4054-a3e1-76e9a29efbc2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