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4"/>
    <p:sldMasterId id="2147483760" r:id="rId5"/>
    <p:sldMasterId id="2147483774" r:id="rId6"/>
  </p:sldMasterIdLst>
  <p:notesMasterIdLst>
    <p:notesMasterId r:id="rId37"/>
  </p:notesMasterIdLst>
  <p:sldIdLst>
    <p:sldId id="1003" r:id="rId7"/>
    <p:sldId id="553" r:id="rId8"/>
    <p:sldId id="1082" r:id="rId9"/>
    <p:sldId id="964" r:id="rId10"/>
    <p:sldId id="1083" r:id="rId11"/>
    <p:sldId id="1084" r:id="rId12"/>
    <p:sldId id="1064" r:id="rId13"/>
    <p:sldId id="1087" r:id="rId14"/>
    <p:sldId id="1088" r:id="rId15"/>
    <p:sldId id="973" r:id="rId16"/>
    <p:sldId id="306" r:id="rId17"/>
    <p:sldId id="1060" r:id="rId18"/>
    <p:sldId id="970" r:id="rId19"/>
    <p:sldId id="969" r:id="rId20"/>
    <p:sldId id="997" r:id="rId21"/>
    <p:sldId id="957" r:id="rId22"/>
    <p:sldId id="986" r:id="rId23"/>
    <p:sldId id="987" r:id="rId24"/>
    <p:sldId id="988" r:id="rId25"/>
    <p:sldId id="1092" r:id="rId26"/>
    <p:sldId id="1093" r:id="rId27"/>
    <p:sldId id="1013" r:id="rId28"/>
    <p:sldId id="1098" r:id="rId29"/>
    <p:sldId id="1095" r:id="rId30"/>
    <p:sldId id="1096" r:id="rId31"/>
    <p:sldId id="974" r:id="rId32"/>
    <p:sldId id="979" r:id="rId33"/>
    <p:sldId id="1089" r:id="rId34"/>
    <p:sldId id="1090" r:id="rId35"/>
    <p:sldId id="976" r:id="rId36"/>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BEE"/>
    <a:srgbClr val="B6890A"/>
    <a:srgbClr val="BD8E0B"/>
    <a:srgbClr val="B2860A"/>
    <a:srgbClr val="C7960B"/>
    <a:srgbClr val="CB990B"/>
    <a:srgbClr val="DAA40C"/>
    <a:srgbClr val="367079"/>
    <a:srgbClr val="E5AC0D"/>
    <a:srgbClr val="520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D2FCD3-F594-4A46-81C0-1F4D6AADA846}" v="19" dt="2026-05-07T02:14:26.5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94404" autoAdjust="0"/>
  </p:normalViewPr>
  <p:slideViewPr>
    <p:cSldViewPr snapToGrid="0">
      <p:cViewPr varScale="1">
        <p:scale>
          <a:sx n="92" d="100"/>
          <a:sy n="92" d="100"/>
        </p:scale>
        <p:origin x="540" y="68"/>
      </p:cViewPr>
      <p:guideLst>
        <p:guide orient="horz" pos="1622"/>
        <p:guide pos="2880"/>
      </p:guideLst>
    </p:cSldViewPr>
  </p:slideViewPr>
  <p:outlineViewPr>
    <p:cViewPr>
      <p:scale>
        <a:sx n="33" d="100"/>
        <a:sy n="33" d="100"/>
      </p:scale>
      <p:origin x="0" y="-30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5878F842-560F-42A5-A306-F766D7D6B80D}" type="datetimeFigureOut">
              <a:rPr lang="en-AU" smtClean="0"/>
              <a:t>6/05/2026</a:t>
            </a:fld>
            <a:endParaRPr lang="en-AU"/>
          </a:p>
        </p:txBody>
      </p:sp>
      <p:sp>
        <p:nvSpPr>
          <p:cNvPr id="4" name="Slide Image Placeholder 3"/>
          <p:cNvSpPr>
            <a:spLocks noGrp="1" noRot="1" noChangeAspect="1"/>
          </p:cNvSpPr>
          <p:nvPr>
            <p:ph type="sldImg" idx="2"/>
          </p:nvPr>
        </p:nvSpPr>
        <p:spPr>
          <a:xfrm>
            <a:off x="427038" y="1243013"/>
            <a:ext cx="5943600" cy="33464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EE46E-A178-08A6-BB9E-3ADF4EC52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F33CE2-0F6D-6240-ACF7-7533669688EC}"/>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CA0C5223-5939-9EB5-A003-D85FA893FBC4}"/>
              </a:ext>
            </a:extLst>
          </p:cNvPr>
          <p:cNvSpPr>
            <a:spLocks noGrp="1"/>
          </p:cNvSpPr>
          <p:nvPr>
            <p:ph type="body" idx="1"/>
          </p:nvPr>
        </p:nvSpPr>
        <p:spPr/>
        <p:txBody>
          <a:bodyPr/>
          <a:lstStyle/>
          <a:p>
            <a:pPr>
              <a:lnSpc>
                <a:spcPct val="114000"/>
              </a:lnSpc>
              <a:spcBef>
                <a:spcPts val="0"/>
              </a:spcBef>
              <a:spcAft>
                <a:spcPts val="0"/>
              </a:spcAft>
            </a:pPr>
            <a:endParaRPr lang="en-US"/>
          </a:p>
        </p:txBody>
      </p:sp>
      <p:sp>
        <p:nvSpPr>
          <p:cNvPr id="4" name="Slide Number Placeholder 3">
            <a:extLst>
              <a:ext uri="{FF2B5EF4-FFF2-40B4-BE49-F238E27FC236}">
                <a16:creationId xmlns:a16="http://schemas.microsoft.com/office/drawing/2014/main" id="{6DD10BAF-268F-C1A5-6BEE-D13188702452}"/>
              </a:ext>
            </a:extLst>
          </p:cNvPr>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321612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3996633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US" altLang="zh-CN">
              <a:sym typeface="Calibri" pitchFamily="34" charset="0"/>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1667153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1E84F-8DD9-8EB3-7865-6B566D717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63855-A424-B00B-79F0-E044E1127F1E}"/>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1AF6742D-88AC-1528-ACD2-B2A1E9DF8AF1}"/>
              </a:ext>
            </a:extLst>
          </p:cNvPr>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a:extLst>
              <a:ext uri="{FF2B5EF4-FFF2-40B4-BE49-F238E27FC236}">
                <a16:creationId xmlns:a16="http://schemas.microsoft.com/office/drawing/2014/main" id="{B1FD7202-70F8-BB52-606E-0E414DBE8496}"/>
              </a:ext>
            </a:extLst>
          </p:cNvPr>
          <p:cNvSpPr>
            <a:spLocks noGrp="1"/>
          </p:cNvSpPr>
          <p:nvPr>
            <p:ph type="sldNum" sz="quarter" idx="5"/>
          </p:nvPr>
        </p:nvSpPr>
        <p:spPr/>
        <p:txBody>
          <a:bodyPr/>
          <a:lstStyle/>
          <a:p>
            <a:fld id="{3BD3FCEB-6CB7-4478-9568-E9785AFEA658}" type="slidenum">
              <a:rPr lang="en-AU" smtClean="0"/>
              <a:t>12</a:t>
            </a:fld>
            <a:endParaRPr lang="en-AU"/>
          </a:p>
        </p:txBody>
      </p:sp>
    </p:spTree>
    <p:extLst>
      <p:ext uri="{BB962C8B-B14F-4D97-AF65-F5344CB8AC3E}">
        <p14:creationId xmlns:p14="http://schemas.microsoft.com/office/powerpoint/2010/main" val="2357766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13</a:t>
            </a:fld>
            <a:endParaRPr lang="en-AU"/>
          </a:p>
        </p:txBody>
      </p:sp>
    </p:spTree>
    <p:extLst>
      <p:ext uri="{BB962C8B-B14F-4D97-AF65-F5344CB8AC3E}">
        <p14:creationId xmlns:p14="http://schemas.microsoft.com/office/powerpoint/2010/main" val="3793734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2026/5/6</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14</a:t>
            </a:fld>
            <a:endParaRPr lang="en-US" altLang="zh-CN" sz="1200"/>
          </a:p>
        </p:txBody>
      </p:sp>
    </p:spTree>
    <p:extLst>
      <p:ext uri="{BB962C8B-B14F-4D97-AF65-F5344CB8AC3E}">
        <p14:creationId xmlns:p14="http://schemas.microsoft.com/office/powerpoint/2010/main" val="2769766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indent="-171450">
              <a:lnSpc>
                <a:spcPct val="114000"/>
              </a:lnSpc>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15</a:t>
            </a:fld>
            <a:endParaRPr lang="en-AU"/>
          </a:p>
        </p:txBody>
      </p:sp>
    </p:spTree>
    <p:extLst>
      <p:ext uri="{BB962C8B-B14F-4D97-AF65-F5344CB8AC3E}">
        <p14:creationId xmlns:p14="http://schemas.microsoft.com/office/powerpoint/2010/main" val="31304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16</a:t>
            </a:fld>
            <a:endParaRPr lang="en-AU"/>
          </a:p>
        </p:txBody>
      </p:sp>
    </p:spTree>
    <p:extLst>
      <p:ext uri="{BB962C8B-B14F-4D97-AF65-F5344CB8AC3E}">
        <p14:creationId xmlns:p14="http://schemas.microsoft.com/office/powerpoint/2010/main" val="2669680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17</a:t>
            </a:fld>
            <a:endParaRPr lang="en-AU"/>
          </a:p>
        </p:txBody>
      </p:sp>
    </p:spTree>
    <p:extLst>
      <p:ext uri="{BB962C8B-B14F-4D97-AF65-F5344CB8AC3E}">
        <p14:creationId xmlns:p14="http://schemas.microsoft.com/office/powerpoint/2010/main" val="1909692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18</a:t>
            </a:fld>
            <a:endParaRPr lang="en-AU"/>
          </a:p>
        </p:txBody>
      </p:sp>
    </p:spTree>
    <p:extLst>
      <p:ext uri="{BB962C8B-B14F-4D97-AF65-F5344CB8AC3E}">
        <p14:creationId xmlns:p14="http://schemas.microsoft.com/office/powerpoint/2010/main" val="2991605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19</a:t>
            </a:fld>
            <a:endParaRPr lang="en-AU"/>
          </a:p>
        </p:txBody>
      </p:sp>
    </p:spTree>
    <p:extLst>
      <p:ext uri="{BB962C8B-B14F-4D97-AF65-F5344CB8AC3E}">
        <p14:creationId xmlns:p14="http://schemas.microsoft.com/office/powerpoint/2010/main" val="260343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a:lnSpc>
                <a:spcPct val="114000"/>
              </a:lnSpc>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229341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E71FB-E6EA-486F-FE6A-B325F78EB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F573E-FAF8-B1C7-91AC-54548B56FB46}"/>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CE90CB1E-D792-950C-1A5F-58BBC800E718}"/>
              </a:ext>
            </a:extLst>
          </p:cNvPr>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C425C687-9493-0742-3F2B-4CC5679A1354}"/>
              </a:ext>
            </a:extLst>
          </p:cNvPr>
          <p:cNvSpPr>
            <a:spLocks noGrp="1"/>
          </p:cNvSpPr>
          <p:nvPr>
            <p:ph type="sldNum" sz="quarter" idx="5"/>
          </p:nvPr>
        </p:nvSpPr>
        <p:spPr/>
        <p:txBody>
          <a:bodyPr/>
          <a:lstStyle/>
          <a:p>
            <a:fld id="{3BD3FCEB-6CB7-4478-9568-E9785AFEA658}" type="slidenum">
              <a:rPr lang="en-AU" smtClean="0"/>
              <a:t>20</a:t>
            </a:fld>
            <a:endParaRPr lang="en-AU"/>
          </a:p>
        </p:txBody>
      </p:sp>
    </p:spTree>
    <p:extLst>
      <p:ext uri="{BB962C8B-B14F-4D97-AF65-F5344CB8AC3E}">
        <p14:creationId xmlns:p14="http://schemas.microsoft.com/office/powerpoint/2010/main" val="3147146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D155A-82C0-205B-E735-E679692FCD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631CA-63F9-2010-D61C-D24D10FEA55C}"/>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A250B950-ACAD-3BB7-00C5-3F5DAE079CF1}"/>
              </a:ext>
            </a:extLst>
          </p:cNvPr>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EF8E8EAE-E495-48FF-79DB-94D47DBC4B4C}"/>
              </a:ext>
            </a:extLst>
          </p:cNvPr>
          <p:cNvSpPr>
            <a:spLocks noGrp="1"/>
          </p:cNvSpPr>
          <p:nvPr>
            <p:ph type="sldNum" sz="quarter" idx="5"/>
          </p:nvPr>
        </p:nvSpPr>
        <p:spPr/>
        <p:txBody>
          <a:bodyPr/>
          <a:lstStyle/>
          <a:p>
            <a:fld id="{3BD3FCEB-6CB7-4478-9568-E9785AFEA658}" type="slidenum">
              <a:rPr lang="en-AU" smtClean="0"/>
              <a:t>21</a:t>
            </a:fld>
            <a:endParaRPr lang="en-AU"/>
          </a:p>
        </p:txBody>
      </p:sp>
    </p:spTree>
    <p:extLst>
      <p:ext uri="{BB962C8B-B14F-4D97-AF65-F5344CB8AC3E}">
        <p14:creationId xmlns:p14="http://schemas.microsoft.com/office/powerpoint/2010/main" val="616755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spcAft>
                <a:spcPts val="0"/>
              </a:spcAft>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22</a:t>
            </a:fld>
            <a:endParaRPr lang="en-AU"/>
          </a:p>
        </p:txBody>
      </p:sp>
    </p:spTree>
    <p:extLst>
      <p:ext uri="{BB962C8B-B14F-4D97-AF65-F5344CB8AC3E}">
        <p14:creationId xmlns:p14="http://schemas.microsoft.com/office/powerpoint/2010/main" val="3147768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ABF21-1A82-69EE-DB5A-896C474536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4DA0E-8863-9489-4ED3-6B1434A9A8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CE64A9-B877-2E0F-460B-1C9397F25BAA}"/>
              </a:ext>
            </a:extLst>
          </p:cNvPr>
          <p:cNvSpPr>
            <a:spLocks noGrp="1"/>
          </p:cNvSpPr>
          <p:nvPr>
            <p:ph type="body" idx="1"/>
          </p:nvPr>
        </p:nvSpPr>
        <p:spPr/>
        <p:txBody>
          <a:bodyPr/>
          <a:lstStyle/>
          <a:p>
            <a:pPr marL="628650" lvl="1" indent="-171450">
              <a:lnSpc>
                <a:spcPct val="113999"/>
              </a:lnSpc>
              <a:spcAft>
                <a:spcPts val="0"/>
              </a:spcAft>
              <a:buFont typeface="Calibri" panose="020F0502020204030204" pitchFamily="34" charset="0"/>
              <a:buChar char="―"/>
            </a:pPr>
            <a:endParaRPr lang="en-AU"/>
          </a:p>
        </p:txBody>
      </p:sp>
      <p:sp>
        <p:nvSpPr>
          <p:cNvPr id="4" name="Slide Number Placeholder 3">
            <a:extLst>
              <a:ext uri="{FF2B5EF4-FFF2-40B4-BE49-F238E27FC236}">
                <a16:creationId xmlns:a16="http://schemas.microsoft.com/office/drawing/2014/main" id="{9D74FF14-5C8A-EDB4-F7B2-C482EC2FF72F}"/>
              </a:ext>
            </a:extLst>
          </p:cNvPr>
          <p:cNvSpPr>
            <a:spLocks noGrp="1"/>
          </p:cNvSpPr>
          <p:nvPr>
            <p:ph type="sldNum" sz="quarter" idx="5"/>
          </p:nvPr>
        </p:nvSpPr>
        <p:spPr/>
        <p:txBody>
          <a:bodyPr/>
          <a:lstStyle/>
          <a:p>
            <a:fld id="{3BD3FCEB-6CB7-4478-9568-E9785AFEA658}" type="slidenum">
              <a:rPr lang="en-AU" smtClean="0"/>
              <a:t>23</a:t>
            </a:fld>
            <a:endParaRPr lang="en-AU"/>
          </a:p>
        </p:txBody>
      </p:sp>
    </p:spTree>
    <p:extLst>
      <p:ext uri="{BB962C8B-B14F-4D97-AF65-F5344CB8AC3E}">
        <p14:creationId xmlns:p14="http://schemas.microsoft.com/office/powerpoint/2010/main" val="3650932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52007-AC03-83FC-B275-77DDBDC8C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8A2CB9-B3D8-B739-7E5A-050B0B5A194C}"/>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96E233C2-C895-AFE3-3C62-07AFD81E9837}"/>
              </a:ext>
            </a:extLst>
          </p:cNvPr>
          <p:cNvSpPr>
            <a:spLocks noGrp="1"/>
          </p:cNvSpPr>
          <p:nvPr>
            <p:ph type="body" idx="1"/>
          </p:nvPr>
        </p:nvSpPr>
        <p:spPr/>
        <p:txBody>
          <a:bodyPr/>
          <a:lstStyle/>
          <a:p>
            <a:pPr marL="171450" indent="-171450">
              <a:lnSpc>
                <a:spcPct val="114000"/>
              </a:lnSpc>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27299161-6537-BDC9-E4DD-864F0262AADC}"/>
              </a:ext>
            </a:extLst>
          </p:cNvPr>
          <p:cNvSpPr>
            <a:spLocks noGrp="1"/>
          </p:cNvSpPr>
          <p:nvPr>
            <p:ph type="sldNum" sz="quarter" idx="5"/>
          </p:nvPr>
        </p:nvSpPr>
        <p:spPr/>
        <p:txBody>
          <a:bodyPr/>
          <a:lstStyle/>
          <a:p>
            <a:fld id="{3BD3FCEB-6CB7-4478-9568-E9785AFEA658}" type="slidenum">
              <a:rPr lang="en-AU" smtClean="0"/>
              <a:t>24</a:t>
            </a:fld>
            <a:endParaRPr lang="en-AU"/>
          </a:p>
        </p:txBody>
      </p:sp>
    </p:spTree>
    <p:extLst>
      <p:ext uri="{BB962C8B-B14F-4D97-AF65-F5344CB8AC3E}">
        <p14:creationId xmlns:p14="http://schemas.microsoft.com/office/powerpoint/2010/main" val="1144490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6C639-9DB3-7470-9FCB-918E3DD49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B8033-BC86-932F-7D85-AEFEBF765E78}"/>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292A3EE6-6D27-C21D-9631-F0458CF63C6A}"/>
              </a:ext>
            </a:extLst>
          </p:cNvPr>
          <p:cNvSpPr>
            <a:spLocks noGrp="1"/>
          </p:cNvSpPr>
          <p:nvPr>
            <p:ph type="body" idx="1"/>
          </p:nvPr>
        </p:nvSpPr>
        <p:spPr/>
        <p:txBody>
          <a:bodyPr/>
          <a:lstStyle/>
          <a:p>
            <a:pPr marL="171450" indent="-171450">
              <a:lnSpc>
                <a:spcPct val="114000"/>
              </a:lnSpc>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C78A4257-5F80-536D-96CA-8C87AEB2D1BD}"/>
              </a:ext>
            </a:extLst>
          </p:cNvPr>
          <p:cNvSpPr>
            <a:spLocks noGrp="1"/>
          </p:cNvSpPr>
          <p:nvPr>
            <p:ph type="sldNum" sz="quarter" idx="5"/>
          </p:nvPr>
        </p:nvSpPr>
        <p:spPr/>
        <p:txBody>
          <a:bodyPr/>
          <a:lstStyle/>
          <a:p>
            <a:fld id="{3BD3FCEB-6CB7-4478-9568-E9785AFEA658}" type="slidenum">
              <a:rPr lang="en-AU" smtClean="0"/>
              <a:t>25</a:t>
            </a:fld>
            <a:endParaRPr lang="en-AU"/>
          </a:p>
        </p:txBody>
      </p:sp>
    </p:spTree>
    <p:extLst>
      <p:ext uri="{BB962C8B-B14F-4D97-AF65-F5344CB8AC3E}">
        <p14:creationId xmlns:p14="http://schemas.microsoft.com/office/powerpoint/2010/main" val="2610856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26</a:t>
            </a:fld>
            <a:endParaRPr lang="en-AU"/>
          </a:p>
        </p:txBody>
      </p:sp>
    </p:spTree>
    <p:extLst>
      <p:ext uri="{BB962C8B-B14F-4D97-AF65-F5344CB8AC3E}">
        <p14:creationId xmlns:p14="http://schemas.microsoft.com/office/powerpoint/2010/main" val="3102188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a:xfrm>
            <a:off x="703831" y="5346520"/>
            <a:ext cx="5633917" cy="4374586"/>
          </a:xfrm>
          <a:prstGeom prst="rect">
            <a:avLst/>
          </a:prstGeom>
        </p:spPr>
        <p:txBody>
          <a:bodyPr lIns="94787" tIns="47393" rIns="94787" bIns="47393"/>
          <a:lstStyle/>
          <a:p>
            <a:pPr marL="0" indent="0">
              <a:lnSpc>
                <a:spcPct val="114000"/>
              </a:lnSpc>
              <a:spcAft>
                <a:spcPts val="0"/>
              </a:spcAft>
              <a:buFont typeface="Arial" panose="020B0604020202020204" pitchFamily="34" charset="0"/>
              <a:buNone/>
            </a:pPr>
            <a:endParaRPr lang="en-AU" sz="1200" b="0">
              <a:cs typeface="Calibri"/>
            </a:endParaRP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2026/5/6</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27</a:t>
            </a:fld>
            <a:endParaRPr lang="en-US" altLang="zh-CN" sz="1200"/>
          </a:p>
        </p:txBody>
      </p:sp>
    </p:spTree>
    <p:extLst>
      <p:ext uri="{BB962C8B-B14F-4D97-AF65-F5344CB8AC3E}">
        <p14:creationId xmlns:p14="http://schemas.microsoft.com/office/powerpoint/2010/main" val="2458230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28</a:t>
            </a:fld>
            <a:endParaRPr lang="en-AU"/>
          </a:p>
        </p:txBody>
      </p:sp>
    </p:spTree>
    <p:extLst>
      <p:ext uri="{BB962C8B-B14F-4D97-AF65-F5344CB8AC3E}">
        <p14:creationId xmlns:p14="http://schemas.microsoft.com/office/powerpoint/2010/main" val="4076333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29</a:t>
            </a:fld>
            <a:endParaRPr lang="en-AU"/>
          </a:p>
        </p:txBody>
      </p:sp>
    </p:spTree>
    <p:extLst>
      <p:ext uri="{BB962C8B-B14F-4D97-AF65-F5344CB8AC3E}">
        <p14:creationId xmlns:p14="http://schemas.microsoft.com/office/powerpoint/2010/main" val="407633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indent="-171450">
              <a:lnSpc>
                <a:spcPct val="114000"/>
              </a:lnSpc>
              <a:spcBef>
                <a:spcPts val="0"/>
              </a:spcBef>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3456391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30</a:t>
            </a:fld>
            <a:endParaRPr lang="en-AU"/>
          </a:p>
        </p:txBody>
      </p:sp>
    </p:spTree>
    <p:extLst>
      <p:ext uri="{BB962C8B-B14F-4D97-AF65-F5344CB8AC3E}">
        <p14:creationId xmlns:p14="http://schemas.microsoft.com/office/powerpoint/2010/main" val="47019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indent="0">
              <a:lnSpc>
                <a:spcPct val="114000"/>
              </a:lnSpc>
              <a:spcAft>
                <a:spcPts val="0"/>
              </a:spcAft>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2298833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3430001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BEA01-72A4-C3E4-62DF-A41A4E5D5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ED177-EA38-079F-059E-1D0CBB350D6B}"/>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08757B22-CF92-BD19-4E7D-0BB4F0D28D37}"/>
              </a:ext>
            </a:extLst>
          </p:cNvPr>
          <p:cNvSpPr>
            <a:spLocks noGrp="1"/>
          </p:cNvSpPr>
          <p:nvPr>
            <p:ph type="body" idx="1"/>
          </p:nvPr>
        </p:nvSpPr>
        <p:spPr/>
        <p:txBody>
          <a:bodyPr/>
          <a:lstStyle/>
          <a:p>
            <a:pPr marL="171450" indent="-171450">
              <a:lnSpc>
                <a:spcPct val="114000"/>
              </a:lnSpc>
              <a:spcBef>
                <a:spcPts val="0"/>
              </a:spcBef>
              <a:spcAft>
                <a:spcPts val="0"/>
              </a:spcAft>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51EBC1E4-4907-AF06-56BA-0D5ED091E2B0}"/>
              </a:ext>
            </a:extLst>
          </p:cNvPr>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22931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3EE36-FCF1-E347-F5A5-A20FDA538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1B1F5C-26B8-7ABF-D5E8-2C4B6A83EA2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C2AE23EA-C67A-6608-D9B6-96A1BE472A60}"/>
              </a:ext>
            </a:extLst>
          </p:cNvPr>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a:extLst>
              <a:ext uri="{FF2B5EF4-FFF2-40B4-BE49-F238E27FC236}">
                <a16:creationId xmlns:a16="http://schemas.microsoft.com/office/drawing/2014/main" id="{791FC632-6AC8-B819-9F25-1876CE52A6C0}"/>
              </a:ext>
            </a:extLst>
          </p:cNvPr>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292285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1456290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3568265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277773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234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36444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Text Placeholder 2"/>
          <p:cNvSpPr>
            <a:spLocks noGrp="1"/>
          </p:cNvSpPr>
          <p:nvPr>
            <p:ph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9225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6020" y="1201261"/>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1262"/>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8680710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6173522"/>
      </p:ext>
    </p:extLst>
  </p:cSld>
  <p:clrMap bg1="lt1" tx1="dk1" bg2="lt2" tx2="dk2" accent1="accent1" accent2="accent2" accent3="accent3" accent4="accent4" accent5="accent5" accent6="accent6" hlink="hlink" folHlink="folHlink"/>
  <p:sldLayoutIdLst>
    <p:sldLayoutId id="2147483748" r:id="rId1"/>
    <p:sldLayoutId id="21474837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E06BA8-EE05-4266-9BD5-CA6C1F8C79D7}"/>
              </a:ext>
            </a:extLst>
          </p:cNvPr>
          <p:cNvSpPr/>
          <p:nvPr userDrawn="1"/>
        </p:nvSpPr>
        <p:spPr>
          <a:xfrm>
            <a:off x="0" y="0"/>
            <a:ext cx="9144000" cy="5148262"/>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52757276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8263"/>
          </a:xfrm>
          <a:prstGeom prst="rect">
            <a:avLst/>
          </a:prstGeom>
        </p:spPr>
      </p:pic>
      <p:sp>
        <p:nvSpPr>
          <p:cNvPr id="21" name="Title Placeholder 1"/>
          <p:cNvSpPr>
            <a:spLocks noGrp="1"/>
          </p:cNvSpPr>
          <p:nvPr>
            <p:ph type="title"/>
          </p:nvPr>
        </p:nvSpPr>
        <p:spPr>
          <a:xfrm>
            <a:off x="457200" y="0"/>
            <a:ext cx="8229600" cy="1201261"/>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22" name="Text Placeholder 2"/>
          <p:cNvSpPr>
            <a:spLocks noGrp="1"/>
          </p:cNvSpPr>
          <p:nvPr>
            <p:ph type="body"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2" name="hc" descr="UNCLASSIFIED"/>
          <p:cNvSpPr txBox="1"/>
          <p:nvPr userDrawn="1"/>
        </p:nvSpPr>
        <p:spPr>
          <a:xfrm>
            <a:off x="0" y="0"/>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
        <p:nvSpPr>
          <p:cNvPr id="3" name="fc" descr="UNCLASSIFIED"/>
          <p:cNvSpPr txBox="1"/>
          <p:nvPr userDrawn="1"/>
        </p:nvSpPr>
        <p:spPr>
          <a:xfrm>
            <a:off x="0" y="4997629"/>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Tree>
    <p:extLst>
      <p:ext uri="{BB962C8B-B14F-4D97-AF65-F5344CB8AC3E}">
        <p14:creationId xmlns:p14="http://schemas.microsoft.com/office/powerpoint/2010/main" val="3975326589"/>
      </p:ext>
    </p:extLst>
  </p:cSld>
  <p:clrMap bg1="lt1" tx1="dk1" bg2="lt2" tx2="dk2" accent1="accent1" accent2="accent2" accent3="accent3" accent4="accent4" accent5="accent5" accent6="accent6" hlink="hlink" folHlink="folHlink"/>
  <p:sldLayoutIdLst>
    <p:sldLayoutId id="2147483775" r:id="rId1"/>
    <p:sldLayoutId id="2147483776" r:id="rId2"/>
  </p:sldLayoutIdLst>
  <p:txStyles>
    <p:titleStyle>
      <a:lvl1pPr algn="l" defTabSz="343220" rtl="0" eaLnBrk="1" latinLnBrk="0" hangingPunct="1">
        <a:spcBef>
          <a:spcPct val="0"/>
        </a:spcBef>
        <a:buNone/>
        <a:defRPr sz="2102" b="1" kern="1200">
          <a:solidFill>
            <a:srgbClr val="201547"/>
          </a:solidFill>
          <a:latin typeface="Arial"/>
          <a:ea typeface="+mj-ea"/>
          <a:cs typeface="Arial"/>
        </a:defRPr>
      </a:lvl1pPr>
    </p:titleStyle>
    <p:bodyStyle>
      <a:lvl1pPr marL="257415" indent="-257415" algn="l" defTabSz="343220" rtl="0" eaLnBrk="1" latinLnBrk="0" hangingPunct="1">
        <a:spcBef>
          <a:spcPct val="20000"/>
        </a:spcBef>
        <a:buFont typeface="Arial"/>
        <a:buChar char="•"/>
        <a:defRPr sz="1802" kern="1200">
          <a:solidFill>
            <a:schemeClr val="tx1"/>
          </a:solidFill>
          <a:latin typeface="Arial"/>
          <a:ea typeface="+mn-ea"/>
          <a:cs typeface="Arial"/>
        </a:defRPr>
      </a:lvl1pPr>
      <a:lvl2pPr marL="557733" indent="-214513" algn="l" defTabSz="343220" rtl="0" eaLnBrk="1" latinLnBrk="0" hangingPunct="1">
        <a:spcBef>
          <a:spcPct val="20000"/>
        </a:spcBef>
        <a:buFont typeface="Arial"/>
        <a:buChar char="–"/>
        <a:defRPr sz="1501" kern="1200">
          <a:solidFill>
            <a:schemeClr val="tx1"/>
          </a:solidFill>
          <a:latin typeface="Arial"/>
          <a:ea typeface="+mn-ea"/>
          <a:cs typeface="Arial"/>
        </a:defRPr>
      </a:lvl2pPr>
      <a:lvl3pPr marL="858050" indent="-171610" algn="l" defTabSz="343220" rtl="0" eaLnBrk="1" latinLnBrk="0" hangingPunct="1">
        <a:spcBef>
          <a:spcPct val="20000"/>
        </a:spcBef>
        <a:buFont typeface="Arial"/>
        <a:buChar char="•"/>
        <a:defRPr sz="1351" kern="1200">
          <a:solidFill>
            <a:schemeClr val="tx1"/>
          </a:solidFill>
          <a:latin typeface="Arial"/>
          <a:ea typeface="+mn-ea"/>
          <a:cs typeface="Arial"/>
        </a:defRPr>
      </a:lvl3pPr>
      <a:lvl4pPr marL="1201270" indent="-171610" algn="l" defTabSz="343220" rtl="0" eaLnBrk="1" latinLnBrk="0" hangingPunct="1">
        <a:spcBef>
          <a:spcPct val="20000"/>
        </a:spcBef>
        <a:buFont typeface="Arial"/>
        <a:buChar char="–"/>
        <a:defRPr sz="1201" kern="1200">
          <a:solidFill>
            <a:schemeClr val="tx1"/>
          </a:solidFill>
          <a:latin typeface="Arial"/>
          <a:ea typeface="+mn-ea"/>
          <a:cs typeface="Arial"/>
        </a:defRPr>
      </a:lvl4pPr>
      <a:lvl5pPr marL="1544490" indent="-171610" algn="l" defTabSz="343220" rtl="0" eaLnBrk="1" latinLnBrk="0" hangingPunct="1">
        <a:spcBef>
          <a:spcPct val="20000"/>
        </a:spcBef>
        <a:buFont typeface="Arial"/>
        <a:buChar char="»"/>
        <a:defRPr sz="1201" kern="1200">
          <a:solidFill>
            <a:schemeClr val="tx1"/>
          </a:solidFill>
          <a:latin typeface="Arial"/>
          <a:ea typeface="+mn-ea"/>
          <a:cs typeface="Arial"/>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p:bodyStyle>
    <p:otherStyle>
      <a:defPPr>
        <a:defRPr lang="en-US"/>
      </a:defPPr>
      <a:lvl1pPr marL="0" algn="l" defTabSz="343220" rtl="0" eaLnBrk="1" latinLnBrk="0" hangingPunct="1">
        <a:defRPr sz="1351" kern="1200">
          <a:solidFill>
            <a:schemeClr val="tx1"/>
          </a:solidFill>
          <a:latin typeface="+mn-lt"/>
          <a:ea typeface="+mn-ea"/>
          <a:cs typeface="+mn-cs"/>
        </a:defRPr>
      </a:lvl1pPr>
      <a:lvl2pPr marL="343220" algn="l" defTabSz="343220" rtl="0" eaLnBrk="1" latinLnBrk="0" hangingPunct="1">
        <a:defRPr sz="1351" kern="1200">
          <a:solidFill>
            <a:schemeClr val="tx1"/>
          </a:solidFill>
          <a:latin typeface="+mn-lt"/>
          <a:ea typeface="+mn-ea"/>
          <a:cs typeface="+mn-cs"/>
        </a:defRPr>
      </a:lvl2pPr>
      <a:lvl3pPr marL="686440" algn="l" defTabSz="343220" rtl="0" eaLnBrk="1" latinLnBrk="0" hangingPunct="1">
        <a:defRPr sz="1351" kern="1200">
          <a:solidFill>
            <a:schemeClr val="tx1"/>
          </a:solidFill>
          <a:latin typeface="+mn-lt"/>
          <a:ea typeface="+mn-ea"/>
          <a:cs typeface="+mn-cs"/>
        </a:defRPr>
      </a:lvl3pPr>
      <a:lvl4pPr marL="1029660" algn="l" defTabSz="343220" rtl="0" eaLnBrk="1" latinLnBrk="0" hangingPunct="1">
        <a:defRPr sz="1351" kern="1200">
          <a:solidFill>
            <a:schemeClr val="tx1"/>
          </a:solidFill>
          <a:latin typeface="+mn-lt"/>
          <a:ea typeface="+mn-ea"/>
          <a:cs typeface="+mn-cs"/>
        </a:defRPr>
      </a:lvl4pPr>
      <a:lvl5pPr marL="1372880" algn="l" defTabSz="343220" rtl="0" eaLnBrk="1" latinLnBrk="0" hangingPunct="1">
        <a:defRPr sz="1351" kern="1200">
          <a:solidFill>
            <a:schemeClr val="tx1"/>
          </a:solidFill>
          <a:latin typeface="+mn-lt"/>
          <a:ea typeface="+mn-ea"/>
          <a:cs typeface="+mn-cs"/>
        </a:defRPr>
      </a:lvl5pPr>
      <a:lvl6pPr marL="1716100" algn="l" defTabSz="343220" rtl="0" eaLnBrk="1" latinLnBrk="0" hangingPunct="1">
        <a:defRPr sz="1351" kern="1200">
          <a:solidFill>
            <a:schemeClr val="tx1"/>
          </a:solidFill>
          <a:latin typeface="+mn-lt"/>
          <a:ea typeface="+mn-ea"/>
          <a:cs typeface="+mn-cs"/>
        </a:defRPr>
      </a:lvl6pPr>
      <a:lvl7pPr marL="2059320" algn="l" defTabSz="343220" rtl="0" eaLnBrk="1" latinLnBrk="0" hangingPunct="1">
        <a:defRPr sz="1351" kern="1200">
          <a:solidFill>
            <a:schemeClr val="tx1"/>
          </a:solidFill>
          <a:latin typeface="+mn-lt"/>
          <a:ea typeface="+mn-ea"/>
          <a:cs typeface="+mn-cs"/>
        </a:defRPr>
      </a:lvl7pPr>
      <a:lvl8pPr marL="2402540" algn="l" defTabSz="343220" rtl="0" eaLnBrk="1" latinLnBrk="0" hangingPunct="1">
        <a:defRPr sz="1351" kern="1200">
          <a:solidFill>
            <a:schemeClr val="tx1"/>
          </a:solidFill>
          <a:latin typeface="+mn-lt"/>
          <a:ea typeface="+mn-ea"/>
          <a:cs typeface="+mn-cs"/>
        </a:defRPr>
      </a:lvl8pPr>
      <a:lvl9pPr marL="2745760" algn="l" defTabSz="34322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mailto:operations@tps.gov.au" TargetMode="External"/><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F8299-9911-541C-2504-583269D7E66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6B8D501C-0FA2-0673-A2DD-116E924770D4}"/>
              </a:ext>
            </a:extLst>
          </p:cNvPr>
          <p:cNvSpPr txBox="1">
            <a:spLocks noGrp="1"/>
          </p:cNvSpPr>
          <p:nvPr>
            <p:ph type="title" idx="4294967295"/>
          </p:nvPr>
        </p:nvSpPr>
        <p:spPr>
          <a:xfrm>
            <a:off x="432000" y="1368648"/>
            <a:ext cx="8280000"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dirty="0">
                <a:ln>
                  <a:noFill/>
                </a:ln>
                <a:solidFill>
                  <a:schemeClr val="tx1"/>
                </a:solidFill>
                <a:effectLst/>
                <a:uLnTx/>
                <a:uFillTx/>
                <a:latin typeface="+mn-lt"/>
                <a:ea typeface="+mn-ea"/>
                <a:cs typeface="+mn-cs"/>
              </a:rPr>
              <a:t>2026 VSL, HELP and Up-front Payments Tuition Protection Levies</a:t>
            </a:r>
            <a:endParaRPr kumimoji="0" lang="en-AU" sz="3200" b="1" i="0" u="none" strike="noStrike" kern="1200" cap="none" spc="0" normalizeH="0" baseline="0" noProof="0" dirty="0">
              <a:ln>
                <a:noFill/>
              </a:ln>
              <a:solidFill>
                <a:schemeClr val="tx1"/>
              </a:solidFill>
              <a:effectLst/>
              <a:uLnTx/>
              <a:uFillTx/>
              <a:latin typeface="+mn-lt"/>
              <a:ea typeface="Calibri"/>
              <a:cs typeface="Calibri"/>
            </a:endParaRPr>
          </a:p>
        </p:txBody>
      </p:sp>
      <p:sp>
        <p:nvSpPr>
          <p:cNvPr id="9" name="Title 5">
            <a:extLst>
              <a:ext uri="{FF2B5EF4-FFF2-40B4-BE49-F238E27FC236}">
                <a16:creationId xmlns:a16="http://schemas.microsoft.com/office/drawing/2014/main" id="{7A296DF8-EBD4-0385-063C-1EDB06EFAE39}"/>
              </a:ext>
            </a:extLst>
          </p:cNvPr>
          <p:cNvSpPr txBox="1">
            <a:spLocks/>
          </p:cNvSpPr>
          <p:nvPr/>
        </p:nvSpPr>
        <p:spPr>
          <a:xfrm>
            <a:off x="432000" y="2389465"/>
            <a:ext cx="8280000"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lnSpc>
                <a:spcPct val="100000"/>
              </a:lnSpc>
              <a:spcBef>
                <a:spcPts val="0"/>
              </a:spcBef>
              <a:spcAft>
                <a:spcPts val="200"/>
              </a:spcAft>
              <a:defRPr/>
            </a:pPr>
            <a:r>
              <a:rPr lang="en-AU" sz="2400" b="1">
                <a:latin typeface="+mn-lt"/>
                <a:ea typeface="+mn-ea"/>
                <a:cs typeface="+mn-cs"/>
              </a:rPr>
              <a:t>Sector Consultation Feedback on Draft Levy Settings</a:t>
            </a:r>
          </a:p>
        </p:txBody>
      </p:sp>
      <p:sp>
        <p:nvSpPr>
          <p:cNvPr id="3" name="TextBox 2">
            <a:extLst>
              <a:ext uri="{FF2B5EF4-FFF2-40B4-BE49-F238E27FC236}">
                <a16:creationId xmlns:a16="http://schemas.microsoft.com/office/drawing/2014/main" id="{A322778C-8862-0FFF-D361-8A67D89438AE}"/>
              </a:ext>
            </a:extLst>
          </p:cNvPr>
          <p:cNvSpPr txBox="1"/>
          <p:nvPr/>
        </p:nvSpPr>
        <p:spPr>
          <a:xfrm>
            <a:off x="378000" y="3325154"/>
            <a:ext cx="2298081" cy="307777"/>
          </a:xfrm>
          <a:prstGeom prst="rect">
            <a:avLst/>
          </a:prstGeom>
          <a:noFill/>
        </p:spPr>
        <p:txBody>
          <a:bodyPr wrap="square" lIns="0" tIns="0" rIns="0" bIns="0" rtlCol="0" anchor="t">
            <a:spAutoFit/>
          </a:bodyPr>
          <a:lstStyle/>
          <a:p>
            <a:pPr>
              <a:spcAft>
                <a:spcPts val="1200"/>
              </a:spcAft>
            </a:pPr>
            <a:r>
              <a:rPr lang="en-AU" sz="1950" b="1"/>
              <a:t>22 April 2026</a:t>
            </a:r>
            <a:endParaRPr lang="en-AU" sz="1950" b="1">
              <a:highlight>
                <a:srgbClr val="FFFF00"/>
              </a:highlight>
              <a:cs typeface="Calibri"/>
            </a:endParaRPr>
          </a:p>
        </p:txBody>
      </p:sp>
      <p:sp>
        <p:nvSpPr>
          <p:cNvPr id="19" name="Rectangle 18">
            <a:extLst>
              <a:ext uri="{FF2B5EF4-FFF2-40B4-BE49-F238E27FC236}">
                <a16:creationId xmlns:a16="http://schemas.microsoft.com/office/drawing/2014/main" id="{9B4C4CB0-8D2A-ABFD-B594-AFB022DBB703}"/>
              </a:ext>
              <a:ext uri="{C183D7F6-B498-43B3-948B-1728B52AA6E4}">
                <adec:decorative xmlns:adec="http://schemas.microsoft.com/office/drawing/2017/decorative" val="1"/>
              </a:ext>
            </a:extLst>
          </p:cNvPr>
          <p:cNvSpPr/>
          <p:nvPr/>
        </p:nvSpPr>
        <p:spPr>
          <a:xfrm>
            <a:off x="0" y="3710150"/>
            <a:ext cx="9144000" cy="98588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TextBox 9">
            <a:extLst>
              <a:ext uri="{FF2B5EF4-FFF2-40B4-BE49-F238E27FC236}">
                <a16:creationId xmlns:a16="http://schemas.microsoft.com/office/drawing/2014/main" id="{751249BD-AB6C-5566-87BF-1E88CEDF4038}"/>
              </a:ext>
            </a:extLst>
          </p:cNvPr>
          <p:cNvSpPr txBox="1"/>
          <p:nvPr/>
        </p:nvSpPr>
        <p:spPr>
          <a:xfrm>
            <a:off x="364050" y="3845089"/>
            <a:ext cx="8347950" cy="610424"/>
          </a:xfrm>
          <a:prstGeom prst="rect">
            <a:avLst/>
          </a:prstGeom>
          <a:noFill/>
        </p:spPr>
        <p:txBody>
          <a:bodyPr wrap="square" lIns="0" tIns="0" rIns="0" bIns="0" rtlCol="0" anchor="t">
            <a:spAutoFit/>
          </a:bodyPr>
          <a:lstStyle/>
          <a:p>
            <a:pPr>
              <a:spcAft>
                <a:spcPts val="200"/>
              </a:spcAft>
            </a:pPr>
            <a:r>
              <a:rPr lang="en-AU" sz="1950" b="1">
                <a:solidFill>
                  <a:schemeClr val="bg1"/>
                </a:solidFill>
                <a:cs typeface="Calibri" panose="020F0502020204030204"/>
              </a:rPr>
              <a:t>Kate Tagg</a:t>
            </a:r>
            <a:endParaRPr lang="en-AU" sz="1950">
              <a:solidFill>
                <a:schemeClr val="bg1"/>
              </a:solidFill>
              <a:ea typeface="Calibri"/>
              <a:cs typeface="Calibri" panose="020F0502020204030204"/>
            </a:endParaRPr>
          </a:p>
          <a:p>
            <a:pPr>
              <a:spcAft>
                <a:spcPts val="600"/>
              </a:spcAft>
            </a:pPr>
            <a:r>
              <a:rPr lang="en-AU" b="1">
                <a:solidFill>
                  <a:schemeClr val="bg1"/>
                </a:solidFill>
              </a:rPr>
              <a:t>TPS Director (a/g)</a:t>
            </a:r>
            <a:endParaRPr lang="en-AU" b="1">
              <a:solidFill>
                <a:schemeClr val="bg1"/>
              </a:solidFill>
              <a:highlight>
                <a:srgbClr val="FFFF00"/>
              </a:highlight>
              <a:cs typeface="Calibri"/>
            </a:endParaRPr>
          </a:p>
        </p:txBody>
      </p:sp>
      <p:pic>
        <p:nvPicPr>
          <p:cNvPr id="20" name="Picture 19">
            <a:extLst>
              <a:ext uri="{FF2B5EF4-FFF2-40B4-BE49-F238E27FC236}">
                <a16:creationId xmlns:a16="http://schemas.microsoft.com/office/drawing/2014/main" id="{E97F09E1-18CF-353A-F33B-8BEDF070530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081" y="2743199"/>
            <a:ext cx="6017423" cy="1909878"/>
          </a:xfrm>
          <a:prstGeom prst="rect">
            <a:avLst/>
          </a:prstGeom>
        </p:spPr>
      </p:pic>
      <p:grpSp>
        <p:nvGrpSpPr>
          <p:cNvPr id="11" name="Group 10">
            <a:extLst>
              <a:ext uri="{FF2B5EF4-FFF2-40B4-BE49-F238E27FC236}">
                <a16:creationId xmlns:a16="http://schemas.microsoft.com/office/drawing/2014/main" id="{B15337E1-7EC0-2736-1A28-6A8F613645A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2" name="Rectangle 11">
              <a:extLst>
                <a:ext uri="{FF2B5EF4-FFF2-40B4-BE49-F238E27FC236}">
                  <a16:creationId xmlns:a16="http://schemas.microsoft.com/office/drawing/2014/main" id="{944E9FD0-9478-3531-838F-54769AFA3FA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3" name="Oval 12">
              <a:extLst>
                <a:ext uri="{FF2B5EF4-FFF2-40B4-BE49-F238E27FC236}">
                  <a16:creationId xmlns:a16="http://schemas.microsoft.com/office/drawing/2014/main" id="{C20085F2-D68F-C20A-CB88-A407C81E066E}"/>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25BFAD7C-27D6-587C-5203-5022329C5397}"/>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35156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AU" sz="3200" b="1" i="0" u="none" strike="noStrike" kern="1200" cap="none" spc="0" normalizeH="0" baseline="0" noProof="0">
                <a:ln>
                  <a:noFill/>
                </a:ln>
                <a:solidFill>
                  <a:schemeClr val="bg1"/>
                </a:solidFill>
                <a:effectLst/>
                <a:uLnTx/>
                <a:uFillTx/>
                <a:latin typeface="+mn-lt"/>
                <a:ea typeface="+mn-ea"/>
                <a:cs typeface="Calibri"/>
              </a:rPr>
              <a:t>Domestic Levy Components and </a:t>
            </a:r>
            <a:br>
              <a:rPr kumimoji="0" lang="en-AU" sz="3200" b="1" i="0" u="none" strike="noStrike" kern="1200" cap="none" spc="0" normalizeH="0" baseline="0" noProof="0">
                <a:ln>
                  <a:noFill/>
                </a:ln>
                <a:solidFill>
                  <a:schemeClr val="bg1"/>
                </a:solidFill>
                <a:effectLst/>
                <a:uLnTx/>
                <a:uFillTx/>
                <a:latin typeface="+mn-lt"/>
                <a:ea typeface="+mn-ea"/>
                <a:cs typeface="Calibri"/>
              </a:rPr>
            </a:br>
            <a:r>
              <a:rPr lang="en-AU" sz="3200" b="1">
                <a:solidFill>
                  <a:schemeClr val="bg1"/>
                </a:solidFill>
                <a:latin typeface="+mn-lt"/>
                <a:ea typeface="+mn-ea"/>
                <a:cs typeface="Calibri"/>
              </a:rPr>
              <a:t>D</a:t>
            </a:r>
            <a:r>
              <a:rPr kumimoji="0" lang="en-AU" sz="3200" b="1" i="0" u="none" strike="noStrike" kern="1200" cap="none" spc="0" normalizeH="0" baseline="0" noProof="0">
                <a:ln>
                  <a:noFill/>
                </a:ln>
                <a:solidFill>
                  <a:schemeClr val="bg1"/>
                </a:solidFill>
                <a:effectLst/>
                <a:uLnTx/>
                <a:uFillTx/>
                <a:latin typeface="+mn-lt"/>
                <a:ea typeface="+mn-ea"/>
                <a:cs typeface="Calibri"/>
              </a:rPr>
              <a:t>raft 2026 Settings</a:t>
            </a:r>
          </a:p>
        </p:txBody>
      </p:sp>
      <p:grpSp>
        <p:nvGrpSpPr>
          <p:cNvPr id="2" name="Group 1">
            <a:extLst>
              <a:ext uri="{FF2B5EF4-FFF2-40B4-BE49-F238E27FC236}">
                <a16:creationId xmlns:a16="http://schemas.microsoft.com/office/drawing/2014/main" id="{B4B3FAAF-CBCC-BB7C-7DD3-312E32F0326D}"/>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9266EBB4-ABCB-17F7-21AD-2BD945B2DD1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46710B3D-1F77-410C-7672-20DE5E6ABC9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77F48FC1-570D-625B-0CC5-928B391AEE75}"/>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587357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0B7BC-4704-EC7A-02F8-3BF7B23A1E78}"/>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Domestic Tuition Protection Levy Components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4" name="Table 4">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432406773"/>
              </p:ext>
            </p:extLst>
          </p:nvPr>
        </p:nvGraphicFramePr>
        <p:xfrm>
          <a:off x="539551" y="1116000"/>
          <a:ext cx="8136906" cy="3522740"/>
        </p:xfrm>
        <a:graphic>
          <a:graphicData uri="http://schemas.openxmlformats.org/drawingml/2006/table">
            <a:tbl>
              <a:tblPr firstRow="1" bandRow="1">
                <a:tableStyleId>{5C22544A-7EE6-4342-B048-85BDC9FD1C3A}</a:tableStyleId>
              </a:tblPr>
              <a:tblGrid>
                <a:gridCol w="1396341">
                  <a:extLst>
                    <a:ext uri="{9D8B030D-6E8A-4147-A177-3AD203B41FA5}">
                      <a16:colId xmlns:a16="http://schemas.microsoft.com/office/drawing/2014/main" val="3210531022"/>
                    </a:ext>
                  </a:extLst>
                </a:gridCol>
                <a:gridCol w="2676748">
                  <a:extLst>
                    <a:ext uri="{9D8B030D-6E8A-4147-A177-3AD203B41FA5}">
                      <a16:colId xmlns:a16="http://schemas.microsoft.com/office/drawing/2014/main" val="3698033848"/>
                    </a:ext>
                  </a:extLst>
                </a:gridCol>
                <a:gridCol w="4063817">
                  <a:extLst>
                    <a:ext uri="{9D8B030D-6E8A-4147-A177-3AD203B41FA5}">
                      <a16:colId xmlns:a16="http://schemas.microsoft.com/office/drawing/2014/main" val="1227897729"/>
                    </a:ext>
                  </a:extLst>
                </a:gridCol>
              </a:tblGrid>
              <a:tr h="396000">
                <a:tc>
                  <a:txBody>
                    <a:bodyPr/>
                    <a:lstStyle/>
                    <a:p>
                      <a:pPr algn="ctr"/>
                      <a:r>
                        <a:rPr lang="en-AU" sz="1700"/>
                        <a:t>Component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Key elements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Purpose and authority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52450">
                <a:tc>
                  <a:txBody>
                    <a:bodyPr/>
                    <a:lstStyle/>
                    <a:p>
                      <a:pPr algn="l">
                        <a:spcBef>
                          <a:spcPts val="200"/>
                        </a:spcBef>
                        <a:spcAft>
                          <a:spcPts val="200"/>
                        </a:spcAft>
                      </a:pPr>
                      <a:r>
                        <a:rPr lang="en-AU" sz="1550" b="1"/>
                        <a:t>Administrative Fee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a:t>Sum of a ‘per provider’ and ‘per student’ charge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a:t>Designed to cover administrative costs</a:t>
                      </a:r>
                    </a:p>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a:t>Set by </a:t>
                      </a:r>
                      <a:r>
                        <a:rPr lang="en-AU" sz="1550" b="1"/>
                        <a:t>relevant Minister</a:t>
                      </a:r>
                      <a:r>
                        <a:rPr lang="en-AU" sz="1550" b="0"/>
                        <a:t>. Therefore, </a:t>
                      </a:r>
                      <a:r>
                        <a:rPr lang="en-AU" sz="1550" b="1"/>
                        <a:t>we are not consulting on the settings of this component</a:t>
                      </a:r>
                      <a:r>
                        <a:rPr lang="en-AU" sz="1550" b="0"/>
                        <a: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14040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Risk Rated Premium</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a:t>Considers</a:t>
                      </a:r>
                      <a:r>
                        <a:rPr lang="en-AU" sz="1550" b="1"/>
                        <a:t> 3 risk factors</a:t>
                      </a:r>
                      <a:r>
                        <a:rPr lang="en-AU" sz="1550" b="0"/>
                        <a:t>:</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a:t>Financial strength</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a:t>Completion rate</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a:t>Non-compliance history and registration renewal</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a:t>Intended to reflect risk of provider default</a:t>
                      </a:r>
                    </a:p>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a:t>Set by </a:t>
                      </a:r>
                      <a:r>
                        <a:rPr lang="en-AU" sz="1550" b="1"/>
                        <a:t>TPS Director</a:t>
                      </a:r>
                      <a:r>
                        <a:rPr lang="en-AU" sz="1550" b="0"/>
                        <a:t> with Board advice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202525482"/>
                  </a:ext>
                </a:extLst>
              </a:tr>
              <a:tr h="8280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Special Tuition Protection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a:t>Percentage multiplied by total loan amounts or up-front payments received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dirty="0"/>
                        <a:t>Builds Fund balances when below target range and facilitates repayment of seed funding</a:t>
                      </a:r>
                    </a:p>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dirty="0"/>
                        <a:t>Set by </a:t>
                      </a:r>
                      <a:r>
                        <a:rPr lang="en-AU" sz="1550" b="1" dirty="0"/>
                        <a:t>TPS Director</a:t>
                      </a:r>
                      <a:r>
                        <a:rPr lang="en-AU" sz="1550" b="0" dirty="0"/>
                        <a:t> with Board advice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bl>
          </a:graphicData>
        </a:graphic>
      </p:graphicFrame>
      <p:grpSp>
        <p:nvGrpSpPr>
          <p:cNvPr id="2" name="Group 1">
            <a:extLst>
              <a:ext uri="{FF2B5EF4-FFF2-40B4-BE49-F238E27FC236}">
                <a16:creationId xmlns:a16="http://schemas.microsoft.com/office/drawing/2014/main" id="{D1E94887-C9AF-FE64-AD94-8A5883EF512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FD107C7B-4ABD-0281-ED55-D5A42798AC6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799FA878-8E57-BAB8-C566-8EA2E331217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048EDEB3-41CF-F8C6-8065-E7993A5EC262}"/>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49569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A49F3-A08C-B425-3EDA-B3A45D3A3FF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38C0BBC-D183-9D35-C2E6-7F9D00FECD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Draft 2026 Domestic </a:t>
            </a:r>
            <a:r>
              <a:rPr lang="en-AU" sz="2800" b="1">
                <a:latin typeface="+mn-lt"/>
                <a:ea typeface="+mn-ea"/>
                <a:cs typeface="+mn-cs"/>
              </a:rPr>
              <a:t>Tuition</a:t>
            </a:r>
            <a:r>
              <a:rPr kumimoji="0" lang="en-AU" sz="2800" b="1" i="0" u="none" strike="noStrike" kern="1200" cap="none" spc="0" normalizeH="0" baseline="0" noProof="0">
                <a:ln>
                  <a:noFill/>
                </a:ln>
                <a:solidFill>
                  <a:schemeClr val="tx1"/>
                </a:solidFill>
                <a:effectLst/>
                <a:uLnTx/>
                <a:uFillTx/>
                <a:latin typeface="+mn-lt"/>
                <a:ea typeface="+mn-ea"/>
                <a:cs typeface="+mn-cs"/>
              </a:rPr>
              <a:t> Protection </a:t>
            </a:r>
            <a:r>
              <a:rPr lang="en-AU" sz="2800" b="1">
                <a:latin typeface="+mn-lt"/>
                <a:ea typeface="+mn-ea"/>
                <a:cs typeface="+mn-cs"/>
              </a:rPr>
              <a:t>Levy Settings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4" name="Table 4">
            <a:extLst>
              <a:ext uri="{FF2B5EF4-FFF2-40B4-BE49-F238E27FC236}">
                <a16:creationId xmlns:a16="http://schemas.microsoft.com/office/drawing/2014/main" id="{57DB9126-1A5F-6083-9C48-01C5FBEAC658}"/>
              </a:ext>
            </a:extLst>
          </p:cNvPr>
          <p:cNvGraphicFramePr>
            <a:graphicFrameLocks noGrp="1"/>
          </p:cNvGraphicFramePr>
          <p:nvPr>
            <p:extLst>
              <p:ext uri="{D42A27DB-BD31-4B8C-83A1-F6EECF244321}">
                <p14:modId xmlns:p14="http://schemas.microsoft.com/office/powerpoint/2010/main" val="4075738096"/>
              </p:ext>
            </p:extLst>
          </p:nvPr>
        </p:nvGraphicFramePr>
        <p:xfrm>
          <a:off x="539551" y="1116000"/>
          <a:ext cx="8136907" cy="2855650"/>
        </p:xfrm>
        <a:graphic>
          <a:graphicData uri="http://schemas.openxmlformats.org/drawingml/2006/table">
            <a:tbl>
              <a:tblPr firstRow="1" bandRow="1">
                <a:tableStyleId>{5C22544A-7EE6-4342-B048-85BDC9FD1C3A}</a:tableStyleId>
              </a:tblPr>
              <a:tblGrid>
                <a:gridCol w="1396341">
                  <a:extLst>
                    <a:ext uri="{9D8B030D-6E8A-4147-A177-3AD203B41FA5}">
                      <a16:colId xmlns:a16="http://schemas.microsoft.com/office/drawing/2014/main" val="3210531022"/>
                    </a:ext>
                  </a:extLst>
                </a:gridCol>
                <a:gridCol w="2158314">
                  <a:extLst>
                    <a:ext uri="{9D8B030D-6E8A-4147-A177-3AD203B41FA5}">
                      <a16:colId xmlns:a16="http://schemas.microsoft.com/office/drawing/2014/main" val="3698033848"/>
                    </a:ext>
                  </a:extLst>
                </a:gridCol>
                <a:gridCol w="2158314">
                  <a:extLst>
                    <a:ext uri="{9D8B030D-6E8A-4147-A177-3AD203B41FA5}">
                      <a16:colId xmlns:a16="http://schemas.microsoft.com/office/drawing/2014/main" val="1227897729"/>
                    </a:ext>
                  </a:extLst>
                </a:gridCol>
                <a:gridCol w="2423938">
                  <a:extLst>
                    <a:ext uri="{9D8B030D-6E8A-4147-A177-3AD203B41FA5}">
                      <a16:colId xmlns:a16="http://schemas.microsoft.com/office/drawing/2014/main" val="830850863"/>
                    </a:ext>
                  </a:extLst>
                </a:gridCol>
              </a:tblGrid>
              <a:tr h="396000">
                <a:tc>
                  <a:txBody>
                    <a:bodyPr/>
                    <a:lstStyle/>
                    <a:p>
                      <a:pPr algn="ctr"/>
                      <a:r>
                        <a:rPr lang="en-AU" sz="1700"/>
                        <a:t>Component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VSL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HELP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Up-front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52450">
                <a:tc>
                  <a:txBody>
                    <a:bodyPr/>
                    <a:lstStyle/>
                    <a:p>
                      <a:pPr algn="l">
                        <a:spcBef>
                          <a:spcPts val="200"/>
                        </a:spcBef>
                        <a:spcAft>
                          <a:spcPts val="200"/>
                        </a:spcAft>
                      </a:pPr>
                      <a:r>
                        <a:rPr lang="en-AU" sz="1550" b="1"/>
                        <a:t>Administrative Fee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$129 </a:t>
                      </a:r>
                      <a:r>
                        <a:rPr lang="en-AU" sz="1550" b="0"/>
                        <a:t>per provider + </a:t>
                      </a:r>
                      <a:br>
                        <a:rPr lang="en-AU" sz="1550" b="0"/>
                      </a:br>
                      <a:r>
                        <a:rPr lang="en-AU" sz="1550" b="1"/>
                        <a:t>$10.85 </a:t>
                      </a:r>
                      <a:r>
                        <a:rPr lang="en-AU" sz="1550" b="0"/>
                        <a:t>per VSL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a:t>$129 </a:t>
                      </a:r>
                      <a:r>
                        <a:rPr lang="en-AU" sz="1550" b="0"/>
                        <a:t>per provider + </a:t>
                      </a:r>
                      <a:br>
                        <a:rPr lang="en-AU" sz="1550" b="0"/>
                      </a:br>
                      <a:r>
                        <a:rPr lang="en-AU" sz="1550" b="1"/>
                        <a:t>$10.85 </a:t>
                      </a:r>
                      <a:r>
                        <a:rPr lang="en-AU" sz="1550" b="0"/>
                        <a:t>per HELP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a:t>$129 </a:t>
                      </a:r>
                      <a:r>
                        <a:rPr lang="en-AU" sz="1550" b="0"/>
                        <a:t>per provider +</a:t>
                      </a:r>
                      <a:br>
                        <a:rPr lang="en-AU" sz="1550" b="0"/>
                      </a:br>
                      <a:r>
                        <a:rPr lang="en-AU" sz="1550" b="1"/>
                        <a:t>$10.85 </a:t>
                      </a:r>
                      <a:r>
                        <a:rPr lang="en-AU" sz="1550" b="0"/>
                        <a:t>per up-front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11556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Risk Rated Premium</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$6 </a:t>
                      </a:r>
                      <a:r>
                        <a:rPr lang="en-AU" sz="1550" b="0"/>
                        <a:t>per VSL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solidFill>
                            <a:schemeClr val="tx1"/>
                          </a:solidFill>
                        </a:rPr>
                        <a:t>0.13%</a:t>
                      </a:r>
                      <a:r>
                        <a:rPr lang="en-AU" sz="1550" b="0">
                          <a:solidFill>
                            <a:schemeClr val="tx1"/>
                          </a:solidFill>
                        </a:rPr>
                        <a:t> x </a:t>
                      </a:r>
                      <a:r>
                        <a:rPr lang="en-AU" sz="1550" b="0"/>
                        <a:t>total 2025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$6 </a:t>
                      </a:r>
                      <a:r>
                        <a:rPr lang="en-AU" sz="1550" b="0"/>
                        <a:t>per HELP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0.06% </a:t>
                      </a:r>
                      <a:r>
                        <a:rPr lang="en-AU" sz="1550" b="0"/>
                        <a:t>x total 2025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$2 </a:t>
                      </a:r>
                      <a:r>
                        <a:rPr lang="en-AU" sz="1550" b="0" kern="1200">
                          <a:solidFill>
                            <a:schemeClr val="dk1"/>
                          </a:solidFill>
                          <a:latin typeface="+mn-lt"/>
                          <a:ea typeface="+mn-ea"/>
                          <a:cs typeface="+mn-cs"/>
                        </a:rPr>
                        <a:t>per up-front </a:t>
                      </a:r>
                      <a:r>
                        <a:rPr lang="en-AU" sz="1550" b="0"/>
                        <a:t>fee-paying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0.04% </a:t>
                      </a:r>
                      <a:r>
                        <a:rPr lang="en-AU" sz="1550" b="0"/>
                        <a:t>x total 2025 up-front payments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202525482"/>
                  </a:ext>
                </a:extLst>
              </a:tr>
              <a:tr h="6516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Special Tuition Protection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0% </a:t>
                      </a:r>
                      <a:r>
                        <a:rPr lang="en-AU" sz="1550" b="0"/>
                        <a:t>x total 2025 VSL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a:t>0.10% </a:t>
                      </a:r>
                      <a:r>
                        <a:rPr lang="en-AU" sz="1550" b="0"/>
                        <a:t>x total 2025 HELP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dirty="0"/>
                        <a:t>0.10% </a:t>
                      </a:r>
                      <a:r>
                        <a:rPr lang="en-AU" sz="1550" b="0" dirty="0"/>
                        <a:t>x total 2025 up-front payments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bl>
          </a:graphicData>
        </a:graphic>
      </p:graphicFrame>
      <p:grpSp>
        <p:nvGrpSpPr>
          <p:cNvPr id="2" name="Group 1">
            <a:extLst>
              <a:ext uri="{FF2B5EF4-FFF2-40B4-BE49-F238E27FC236}">
                <a16:creationId xmlns:a16="http://schemas.microsoft.com/office/drawing/2014/main" id="{A1AF765E-C259-6AAB-7FC5-9CD64C6551B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1DDF4A46-AB8E-5F4B-1F29-623126B6ACC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0EDC1CCD-2FEE-3FF3-2E24-08D1DB8E5BB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AF1347E1-FEEF-E39B-4361-1F332F5C4FDD}"/>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200" y="4650091"/>
              <a:ext cx="238264" cy="237600"/>
            </a:xfrm>
            <a:prstGeom prst="rect">
              <a:avLst/>
            </a:prstGeom>
          </p:spPr>
        </p:pic>
      </p:grpSp>
      <p:sp>
        <p:nvSpPr>
          <p:cNvPr id="3" name="TextBox 2">
            <a:extLst>
              <a:ext uri="{FF2B5EF4-FFF2-40B4-BE49-F238E27FC236}">
                <a16:creationId xmlns:a16="http://schemas.microsoft.com/office/drawing/2014/main" id="{7E5C7E84-48C4-E5D8-11B0-64A722FAE409}"/>
              </a:ext>
            </a:extLst>
          </p:cNvPr>
          <p:cNvSpPr txBox="1"/>
          <p:nvPr/>
        </p:nvSpPr>
        <p:spPr>
          <a:xfrm>
            <a:off x="405000" y="4009979"/>
            <a:ext cx="8395200" cy="615553"/>
          </a:xfrm>
          <a:prstGeom prst="rect">
            <a:avLst/>
          </a:prstGeom>
          <a:noFill/>
        </p:spPr>
        <p:txBody>
          <a:bodyPr wrap="square" rtlCol="0">
            <a:spAutoFit/>
          </a:bodyPr>
          <a:lstStyle/>
          <a:p>
            <a:pPr>
              <a:spcAft>
                <a:spcPts val="600"/>
              </a:spcAft>
            </a:pPr>
            <a:r>
              <a:rPr lang="en-AU" sz="1450" b="1"/>
              <a:t>*</a:t>
            </a:r>
            <a:r>
              <a:rPr lang="en-AU" sz="1450"/>
              <a:t>Administrative Fee figures quoted are 2025 rates. These are yet to be set by relevant Ministers for 2026.</a:t>
            </a:r>
          </a:p>
          <a:p>
            <a:pPr>
              <a:spcAft>
                <a:spcPts val="600"/>
              </a:spcAft>
            </a:pPr>
            <a:r>
              <a:rPr lang="en-AU" sz="1450" b="1"/>
              <a:t>Note</a:t>
            </a:r>
            <a:r>
              <a:rPr lang="en-AU" sz="1450"/>
              <a:t>: 2026 levies will be calculated using 2025 calendar year student enrolment numbers and revenue</a:t>
            </a:r>
          </a:p>
        </p:txBody>
      </p:sp>
    </p:spTree>
    <p:extLst>
      <p:ext uri="{BB962C8B-B14F-4D97-AF65-F5344CB8AC3E}">
        <p14:creationId xmlns:p14="http://schemas.microsoft.com/office/powerpoint/2010/main" val="2378528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8BECDB-CBD6-61BC-281C-E9EB2005F2D7}"/>
              </a:ext>
              <a:ext uri="{C183D7F6-B498-43B3-948B-1728B52AA6E4}">
                <adec:decorative xmlns:adec="http://schemas.microsoft.com/office/drawing/2017/decorative" val="1"/>
              </a:ext>
            </a:extLst>
          </p:cNvPr>
          <p:cNvSpPr/>
          <p:nvPr/>
        </p:nvSpPr>
        <p:spPr>
          <a:xfrm flipH="1">
            <a:off x="-1" y="0"/>
            <a:ext cx="4025153" cy="4672253"/>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7">
            <a:extLst>
              <a:ext uri="{FF2B5EF4-FFF2-40B4-BE49-F238E27FC236}">
                <a16:creationId xmlns:a16="http://schemas.microsoft.com/office/drawing/2014/main" id="{56331701-EB9F-7850-109A-441921C39A5C}"/>
              </a:ext>
            </a:extLst>
          </p:cNvPr>
          <p:cNvSpPr txBox="1">
            <a:spLocks noGrp="1"/>
          </p:cNvSpPr>
          <p:nvPr>
            <p:ph type="title" idx="4294967295"/>
          </p:nvPr>
        </p:nvSpPr>
        <p:spPr>
          <a:xfrm>
            <a:off x="399600" y="2142083"/>
            <a:ext cx="3213176" cy="8617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Risk Rated </a:t>
            </a:r>
            <a:r>
              <a:rPr lang="en-AU" sz="2800" b="1">
                <a:solidFill>
                  <a:schemeClr val="bg1"/>
                </a:solidFill>
                <a:latin typeface="+mn-lt"/>
                <a:ea typeface="+mn-ea"/>
                <a:cs typeface="+mn-cs"/>
              </a:rPr>
              <a:t>Premium</a:t>
            </a:r>
            <a:r>
              <a:rPr kumimoji="0" lang="en-AU" sz="2800" b="1" i="0" u="none" strike="noStrike" kern="1200" cap="none" spc="0" normalizeH="0" baseline="0" noProof="0">
                <a:ln>
                  <a:noFill/>
                </a:ln>
                <a:solidFill>
                  <a:schemeClr val="bg1"/>
                </a:solidFill>
                <a:effectLst/>
                <a:uLnTx/>
                <a:uFillTx/>
                <a:latin typeface="+mn-lt"/>
                <a:ea typeface="+mn-ea"/>
                <a:cs typeface="+mn-cs"/>
              </a:rPr>
              <a:t> component</a:t>
            </a:r>
            <a:endParaRPr kumimoji="0" lang="en-US" sz="2800" b="0" i="0" u="none" strike="noStrike" kern="1200" cap="none" spc="0" normalizeH="0" baseline="0" noProof="0">
              <a:ln>
                <a:noFill/>
              </a:ln>
              <a:solidFill>
                <a:schemeClr val="bg1"/>
              </a:solidFill>
              <a:effectLst/>
              <a:uLnTx/>
              <a:uFillTx/>
              <a:latin typeface="+mn-lt"/>
              <a:ea typeface="+mn-ea"/>
              <a:cs typeface="Calibri"/>
            </a:endParaRPr>
          </a:p>
        </p:txBody>
      </p:sp>
      <p:sp>
        <p:nvSpPr>
          <p:cNvPr id="4" name="TextBox 3">
            <a:extLst>
              <a:ext uri="{FF2B5EF4-FFF2-40B4-BE49-F238E27FC236}">
                <a16:creationId xmlns:a16="http://schemas.microsoft.com/office/drawing/2014/main" id="{2449F62A-ED96-7345-6D9B-D471BA161950}"/>
              </a:ext>
            </a:extLst>
          </p:cNvPr>
          <p:cNvSpPr txBox="1"/>
          <p:nvPr/>
        </p:nvSpPr>
        <p:spPr>
          <a:xfrm>
            <a:off x="4424753" y="941754"/>
            <a:ext cx="4223139" cy="3262432"/>
          </a:xfrm>
          <a:prstGeom prst="rect">
            <a:avLst/>
          </a:prstGeom>
          <a:noFill/>
        </p:spPr>
        <p:txBody>
          <a:bodyPr wrap="square" lIns="0" tIns="0" rIns="0" bIns="0" rtlCol="0" anchor="t">
            <a:spAutoFit/>
          </a:bodyPr>
          <a:lstStyle/>
          <a:p>
            <a:pPr>
              <a:spcAft>
                <a:spcPts val="2000"/>
              </a:spcAft>
            </a:pPr>
            <a:r>
              <a:rPr lang="en-AU">
                <a:cs typeface="Calibri"/>
              </a:rPr>
              <a:t>Considers 3 risk factors designed to reflect the risk of provider closure</a:t>
            </a:r>
          </a:p>
          <a:p>
            <a:pPr>
              <a:spcAft>
                <a:spcPts val="2000"/>
              </a:spcAft>
            </a:pPr>
            <a:r>
              <a:rPr lang="en-AU">
                <a:cs typeface="Calibri"/>
              </a:rPr>
              <a:t>Providers receive a risk value against each risk factor</a:t>
            </a:r>
          </a:p>
          <a:p>
            <a:pPr>
              <a:spcAft>
                <a:spcPts val="2000"/>
              </a:spcAft>
            </a:pPr>
            <a:r>
              <a:rPr lang="en-AU">
                <a:cs typeface="Calibri"/>
              </a:rPr>
              <a:t>The sum of a provider’s risk values give a </a:t>
            </a:r>
            <a:r>
              <a:rPr lang="en-AU" b="1">
                <a:cs typeface="Calibri"/>
              </a:rPr>
              <a:t>total risk factor value</a:t>
            </a:r>
          </a:p>
          <a:p>
            <a:pPr>
              <a:spcAft>
                <a:spcPts val="2000"/>
              </a:spcAft>
            </a:pPr>
            <a:r>
              <a:rPr lang="en-AU">
                <a:cs typeface="Calibri"/>
              </a:rPr>
              <a:t>Providers with a high total risk factor value present a higher risk of closure and will pay a higher levy amount</a:t>
            </a:r>
          </a:p>
        </p:txBody>
      </p:sp>
      <p:grpSp>
        <p:nvGrpSpPr>
          <p:cNvPr id="5" name="Group 4">
            <a:extLst>
              <a:ext uri="{FF2B5EF4-FFF2-40B4-BE49-F238E27FC236}">
                <a16:creationId xmlns:a16="http://schemas.microsoft.com/office/drawing/2014/main" id="{D457937E-FCC8-6F0E-737C-46F27FB10029}"/>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348B6FF1-8DAE-1A7D-3207-66735CB6696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195FF1D1-8D57-447F-EA0E-053306D7E7C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9053E048-07DA-BD2C-FE0C-8B234B0AB72C}"/>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446095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Formula</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39551" y="1312735"/>
                <a:ext cx="8200450" cy="10284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m:rPr>
                                      <m:sty m:val="p"/>
                                    </m:rPr>
                                    <a:rPr lang="en-AU" sz="1750" b="0" i="0" smtClean="0">
                                      <a:latin typeface="Cambria Math" panose="02040503050406030204" pitchFamily="18" charset="0"/>
                                    </a:rPr>
                                    <m:t>total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students</m:t>
                                  </m:r>
                                </m:e>
                                <m:e>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m:rPr>
                                      <m:sty m:val="p"/>
                                    </m:rPr>
                                    <a:rPr lang="en-AU" sz="1750" b="0" i="0" smtClean="0">
                                      <a:latin typeface="Cambria Math" panose="02040503050406030204" pitchFamily="18" charset="0"/>
                                      <a:ea typeface="Cambria Math" panose="02040503050406030204" pitchFamily="18" charset="0"/>
                                    </a:rPr>
                                    <m:t>specified</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amount</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m:rPr>
                                      <m:sty m:val="p"/>
                                    </m:rPr>
                                    <a:rPr lang="en-AU" sz="1750" b="0" i="0" smtClean="0">
                                      <a:latin typeface="Cambria Math" panose="02040503050406030204" pitchFamily="18" charset="0"/>
                                    </a:rPr>
                                    <m:t>total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tuition</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fee</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income</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m:rPr>
                                      <m:sty m:val="p"/>
                                    </m:rPr>
                                    <a:rPr lang="en-AU" sz="1750" b="0" i="0" smtClean="0">
                                      <a:latin typeface="Cambria Math" panose="02040503050406030204" pitchFamily="18" charset="0"/>
                                      <a:ea typeface="Cambria Math" panose="02040503050406030204" pitchFamily="18" charset="0"/>
                                    </a:rPr>
                                    <m:t>specified</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percentage</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sum</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values</m:t>
                          </m:r>
                          <m:r>
                            <a:rPr lang="en-AU" sz="1750" b="0" i="0" smtClean="0">
                              <a:latin typeface="Cambria Math" panose="02040503050406030204" pitchFamily="18" charset="0"/>
                              <a:ea typeface="Cambria Math" panose="02040503050406030204" pitchFamily="18" charset="0"/>
                            </a:rPr>
                            <m:t>+1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39551" y="1312735"/>
                <a:ext cx="8200450" cy="1028487"/>
              </a:xfrm>
              <a:prstGeom prst="rect">
                <a:avLst/>
              </a:prstGeom>
              <a:blipFill>
                <a:blip r:embed="rId4"/>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0F26DEDA-3453-CA2D-866F-7CF7FE790C59}"/>
              </a:ext>
            </a:extLst>
          </p:cNvPr>
          <p:cNvSpPr/>
          <p:nvPr/>
        </p:nvSpPr>
        <p:spPr>
          <a:xfrm>
            <a:off x="540000" y="2750988"/>
            <a:ext cx="8064000" cy="623248"/>
          </a:xfrm>
          <a:prstGeom prst="rect">
            <a:avLst/>
          </a:prstGeom>
        </p:spPr>
        <p:txBody>
          <a:bodyPr wrap="square" lIns="68580" tIns="34290" rIns="68580" bIns="34290" anchor="t">
            <a:spAutoFit/>
          </a:bodyPr>
          <a:lstStyle/>
          <a:p>
            <a:pPr>
              <a:spcAft>
                <a:spcPts val="1500"/>
              </a:spcAft>
            </a:pPr>
            <a:r>
              <a:rPr lang="en-US" altLang="zh-CN">
                <a:sym typeface="Calibri" pitchFamily="34" charset="0"/>
              </a:rPr>
              <a:t>The sum of a provider’s risk factor values is a multiplier for the Risk Rated Premium component calculation</a:t>
            </a:r>
          </a:p>
        </p:txBody>
      </p:sp>
      <p:grpSp>
        <p:nvGrpSpPr>
          <p:cNvPr id="4" name="Group 3">
            <a:extLst>
              <a:ext uri="{FF2B5EF4-FFF2-40B4-BE49-F238E27FC236}">
                <a16:creationId xmlns:a16="http://schemas.microsoft.com/office/drawing/2014/main" id="{840854BD-EEBA-B9D5-1C8E-459EEF576CD5}"/>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B2E15947-93BE-BC63-172D-F4D055252DC6}"/>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CC046F3F-B2CA-CD83-5599-130B65280BC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2FC8D858-EF38-51DC-ACF5-14FEB08E2557}"/>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92927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Risk Rated Premium Component: Risk Factors</a:t>
            </a:r>
            <a:endParaRPr kumimoji="0" lang="en-AU" sz="16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graphicFrame>
        <p:nvGraphicFramePr>
          <p:cNvPr id="14" name="Table 13">
            <a:extLst>
              <a:ext uri="{FF2B5EF4-FFF2-40B4-BE49-F238E27FC236}">
                <a16:creationId xmlns:a16="http://schemas.microsoft.com/office/drawing/2014/main" id="{5C46445E-B974-7B11-CD61-895618548DF2}"/>
              </a:ext>
            </a:extLst>
          </p:cNvPr>
          <p:cNvGraphicFramePr>
            <a:graphicFrameLocks noGrp="1"/>
          </p:cNvGraphicFramePr>
          <p:nvPr>
            <p:extLst>
              <p:ext uri="{D42A27DB-BD31-4B8C-83A1-F6EECF244321}">
                <p14:modId xmlns:p14="http://schemas.microsoft.com/office/powerpoint/2010/main" val="2925168733"/>
              </p:ext>
            </p:extLst>
          </p:nvPr>
        </p:nvGraphicFramePr>
        <p:xfrm>
          <a:off x="539551" y="1116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a:t>Risk Factor 1</a:t>
                      </a:r>
                    </a:p>
                    <a:p>
                      <a:r>
                        <a:rPr lang="en-AU" sz="1800"/>
                        <a:t>Financial Strength</a:t>
                      </a:r>
                    </a:p>
                  </a:txBody>
                  <a:tcPr>
                    <a:lnL w="12700" cmpd="sng">
                      <a:noFill/>
                    </a:lnL>
                    <a:lnR w="12700" cmpd="sng">
                      <a:noFill/>
                    </a:lnR>
                    <a:lnT w="28575" cap="flat" cmpd="sng" algn="ctr">
                      <a:solidFill>
                        <a:srgbClr val="520AA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520AA2"/>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rgbClr val="520AA2"/>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sp>
        <p:nvSpPr>
          <p:cNvPr id="15" name="Rectangle 14">
            <a:extLst>
              <a:ext uri="{FF2B5EF4-FFF2-40B4-BE49-F238E27FC236}">
                <a16:creationId xmlns:a16="http://schemas.microsoft.com/office/drawing/2014/main" id="{C5CD5DAE-02D0-9644-2E7D-7A57B094BD1D}"/>
              </a:ext>
            </a:extLst>
          </p:cNvPr>
          <p:cNvSpPr/>
          <p:nvPr/>
        </p:nvSpPr>
        <p:spPr>
          <a:xfrm>
            <a:off x="3070371" y="1116000"/>
            <a:ext cx="5533180" cy="710451"/>
          </a:xfrm>
          <a:prstGeom prst="rect">
            <a:avLst/>
          </a:prstGeom>
        </p:spPr>
        <p:txBody>
          <a:bodyPr wrap="square" lIns="68580" tIns="34290" rIns="68580" bIns="34290" anchor="t">
            <a:spAutoFit/>
          </a:bodyPr>
          <a:lstStyle/>
          <a:p>
            <a:pPr>
              <a:spcAft>
                <a:spcPts val="800"/>
              </a:spcAft>
            </a:pPr>
            <a:r>
              <a:rPr lang="en-AU" altLang="zh-CN" sz="1750" kern="0">
                <a:cs typeface="Arial"/>
                <a:sym typeface="Calibri" pitchFamily="34" charset="0"/>
              </a:rPr>
              <a:t>Based on 2 ratios: return on assets and debt to equity</a:t>
            </a:r>
          </a:p>
          <a:p>
            <a:pPr>
              <a:spcAft>
                <a:spcPts val="800"/>
              </a:spcAft>
            </a:pPr>
            <a:r>
              <a:rPr lang="en-AU" altLang="zh-CN" sz="1750" kern="0">
                <a:cs typeface="Arial"/>
                <a:sym typeface="Calibri" pitchFamily="34" charset="0"/>
              </a:rPr>
              <a:t>Calculations use</a:t>
            </a:r>
            <a:r>
              <a:rPr lang="en-US" altLang="zh-CN" sz="1750" kern="0">
                <a:ea typeface="宋体"/>
                <a:cs typeface="Arial"/>
                <a:sym typeface="Calibri" pitchFamily="34" charset="0"/>
              </a:rPr>
              <a:t> provider’s most recent financial data</a:t>
            </a:r>
          </a:p>
        </p:txBody>
      </p:sp>
      <p:graphicFrame>
        <p:nvGraphicFramePr>
          <p:cNvPr id="11" name="Table 10">
            <a:extLst>
              <a:ext uri="{FF2B5EF4-FFF2-40B4-BE49-F238E27FC236}">
                <a16:creationId xmlns:a16="http://schemas.microsoft.com/office/drawing/2014/main" id="{F7C38893-DA3F-887E-0D22-708FFF2997E9}"/>
              </a:ext>
            </a:extLst>
          </p:cNvPr>
          <p:cNvGraphicFramePr>
            <a:graphicFrameLocks noGrp="1"/>
          </p:cNvGraphicFramePr>
          <p:nvPr>
            <p:extLst>
              <p:ext uri="{D42A27DB-BD31-4B8C-83A1-F6EECF244321}">
                <p14:modId xmlns:p14="http://schemas.microsoft.com/office/powerpoint/2010/main" val="3016044003"/>
              </p:ext>
            </p:extLst>
          </p:nvPr>
        </p:nvGraphicFramePr>
        <p:xfrm>
          <a:off x="540000" y="2304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a:t>Risk Factor 2</a:t>
                      </a:r>
                    </a:p>
                    <a:p>
                      <a:r>
                        <a:rPr lang="en-AU" sz="1800"/>
                        <a:t>Unit Completion Rate</a:t>
                      </a:r>
                    </a:p>
                  </a:txBody>
                  <a:tcPr>
                    <a:lnL w="12700" cmpd="sng">
                      <a:noFill/>
                    </a:lnL>
                    <a:lnR w="12700" cmpd="sng">
                      <a:noFill/>
                    </a:lnR>
                    <a:lnT w="28575" cap="flat" cmpd="sng" algn="ctr">
                      <a:solidFill>
                        <a:srgbClr val="B6890A"/>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B6890A"/>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rgbClr val="B6890A"/>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sp>
        <p:nvSpPr>
          <p:cNvPr id="17" name="Rectangle 16">
            <a:extLst>
              <a:ext uri="{FF2B5EF4-FFF2-40B4-BE49-F238E27FC236}">
                <a16:creationId xmlns:a16="http://schemas.microsoft.com/office/drawing/2014/main" id="{DD13B1F7-C932-81CF-7F2A-1DF7E5C4CD40}"/>
              </a:ext>
            </a:extLst>
          </p:cNvPr>
          <p:cNvSpPr/>
          <p:nvPr/>
        </p:nvSpPr>
        <p:spPr>
          <a:xfrm>
            <a:off x="3070800" y="2304000"/>
            <a:ext cx="5533180" cy="338554"/>
          </a:xfrm>
          <a:prstGeom prst="rect">
            <a:avLst/>
          </a:prstGeom>
        </p:spPr>
        <p:txBody>
          <a:bodyPr wrap="square" lIns="68580" tIns="34290" rIns="68580" bIns="34290" anchor="t">
            <a:spAutoFit/>
          </a:bodyPr>
          <a:lstStyle/>
          <a:p>
            <a:pPr>
              <a:spcAft>
                <a:spcPts val="800"/>
              </a:spcAft>
            </a:pPr>
            <a:r>
              <a:rPr lang="en-US" altLang="zh-CN" sz="1750" kern="0">
                <a:ea typeface="宋体"/>
                <a:cs typeface="Arial"/>
                <a:sym typeface="Calibri" pitchFamily="34" charset="0"/>
              </a:rPr>
              <a:t>Based on the </a:t>
            </a:r>
            <a:r>
              <a:rPr lang="en-US" altLang="zh-CN" sz="1750" u="sng" kern="0">
                <a:ea typeface="宋体"/>
                <a:cs typeface="Arial"/>
                <a:sym typeface="Calibri" pitchFamily="34" charset="0"/>
              </a:rPr>
              <a:t>unit</a:t>
            </a:r>
            <a:r>
              <a:rPr lang="en-US" altLang="zh-CN" sz="1750" kern="0">
                <a:ea typeface="宋体"/>
                <a:cs typeface="Arial"/>
                <a:sym typeface="Calibri" pitchFamily="34" charset="0"/>
              </a:rPr>
              <a:t> completion rate of students</a:t>
            </a:r>
          </a:p>
        </p:txBody>
      </p:sp>
      <p:graphicFrame>
        <p:nvGraphicFramePr>
          <p:cNvPr id="10" name="Table 9">
            <a:extLst>
              <a:ext uri="{FF2B5EF4-FFF2-40B4-BE49-F238E27FC236}">
                <a16:creationId xmlns:a16="http://schemas.microsoft.com/office/drawing/2014/main" id="{D0C80B4B-C732-58FE-A16F-1A97FB1028C0}"/>
              </a:ext>
            </a:extLst>
          </p:cNvPr>
          <p:cNvGraphicFramePr>
            <a:graphicFrameLocks noGrp="1"/>
          </p:cNvGraphicFramePr>
          <p:nvPr>
            <p:extLst>
              <p:ext uri="{D42A27DB-BD31-4B8C-83A1-F6EECF244321}">
                <p14:modId xmlns:p14="http://schemas.microsoft.com/office/powerpoint/2010/main" val="1012607831"/>
              </p:ext>
            </p:extLst>
          </p:nvPr>
        </p:nvGraphicFramePr>
        <p:xfrm>
          <a:off x="539551" y="3492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a:t>Risk Factor 3</a:t>
                      </a:r>
                    </a:p>
                    <a:p>
                      <a:r>
                        <a:rPr lang="en-AU" sz="1750"/>
                        <a:t>Non-Compliance History and Registration Renewal</a:t>
                      </a: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75000"/>
                      </a:schemeClr>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sp>
        <p:nvSpPr>
          <p:cNvPr id="18" name="Rectangle 17">
            <a:extLst>
              <a:ext uri="{FF2B5EF4-FFF2-40B4-BE49-F238E27FC236}">
                <a16:creationId xmlns:a16="http://schemas.microsoft.com/office/drawing/2014/main" id="{36E27241-9AD9-49DB-9C70-23C2EF2FA0DD}"/>
              </a:ext>
            </a:extLst>
          </p:cNvPr>
          <p:cNvSpPr/>
          <p:nvPr/>
        </p:nvSpPr>
        <p:spPr>
          <a:xfrm>
            <a:off x="3070800" y="3492000"/>
            <a:ext cx="5533180" cy="1223412"/>
          </a:xfrm>
          <a:prstGeom prst="rect">
            <a:avLst/>
          </a:prstGeom>
        </p:spPr>
        <p:txBody>
          <a:bodyPr wrap="square" lIns="68580" tIns="34290" rIns="68580" bIns="34290" anchor="t">
            <a:spAutoFit/>
          </a:bodyPr>
          <a:lstStyle/>
          <a:p>
            <a:pPr>
              <a:spcAft>
                <a:spcPts val="600"/>
              </a:spcAft>
            </a:pPr>
            <a:r>
              <a:rPr lang="en-US" altLang="zh-CN" sz="1750" kern="0">
                <a:ea typeface="宋体"/>
                <a:cs typeface="Arial"/>
                <a:sym typeface="Calibri" pitchFamily="34" charset="0"/>
              </a:rPr>
              <a:t>Late payment history of the relevant tuition protection levy and annual registration provider charges; and</a:t>
            </a:r>
          </a:p>
          <a:p>
            <a:pPr>
              <a:spcAft>
                <a:spcPts val="600"/>
              </a:spcAft>
            </a:pPr>
            <a:r>
              <a:rPr lang="en-US" altLang="zh-CN" sz="1750" kern="0">
                <a:ea typeface="宋体"/>
                <a:cs typeface="Arial"/>
                <a:sym typeface="Calibri" pitchFamily="34" charset="0"/>
              </a:rPr>
              <a:t>If a provider’s registration was renewed for a period less than the maximum allowable </a:t>
            </a:r>
            <a:r>
              <a:rPr lang="en-US" altLang="zh-CN" sz="1750" u="sng" kern="0">
                <a:ea typeface="宋体"/>
                <a:cs typeface="Arial"/>
                <a:sym typeface="Calibri" pitchFamily="34" charset="0"/>
              </a:rPr>
              <a:t>for risk management reasons</a:t>
            </a:r>
          </a:p>
        </p:txBody>
      </p:sp>
      <p:grpSp>
        <p:nvGrpSpPr>
          <p:cNvPr id="2" name="Group 1">
            <a:extLst>
              <a:ext uri="{FF2B5EF4-FFF2-40B4-BE49-F238E27FC236}">
                <a16:creationId xmlns:a16="http://schemas.microsoft.com/office/drawing/2014/main" id="{6461483D-A837-FEC6-AB57-1D1973CBD0C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297B775B-0A25-9C85-15FC-2C2ED04CCB4E}"/>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8" name="Oval 7">
              <a:extLst>
                <a:ext uri="{FF2B5EF4-FFF2-40B4-BE49-F238E27FC236}">
                  <a16:creationId xmlns:a16="http://schemas.microsoft.com/office/drawing/2014/main" id="{9A2C2EDC-F70A-1FEE-2745-C57614BC5C5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0461DBBD-CF11-A7F1-5E70-581AAB82170C}"/>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765965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Financial Strength</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3715243"/>
            <a:ext cx="8064000" cy="961802"/>
          </a:xfrm>
          <a:prstGeom prst="rect">
            <a:avLst/>
          </a:prstGeom>
          <a:noFill/>
        </p:spPr>
        <p:txBody>
          <a:bodyPr wrap="square" lIns="0" tIns="0" rIns="0" bIns="0" rtlCol="0" anchor="t">
            <a:spAutoFit/>
          </a:bodyPr>
          <a:lstStyle/>
          <a:p>
            <a:pPr algn="l">
              <a:spcAft>
                <a:spcPts val="1000"/>
              </a:spcAft>
            </a:pPr>
            <a:r>
              <a:rPr lang="en-AU">
                <a:cs typeface="Calibri"/>
              </a:rPr>
              <a:t>Providers receive a score of 1.5, 3.0 or 4.5 for each ratio, which are summed together to give an overall financial strength score</a:t>
            </a:r>
          </a:p>
          <a:p>
            <a:pPr algn="l">
              <a:spcAft>
                <a:spcPts val="1000"/>
              </a:spcAft>
            </a:pPr>
            <a:r>
              <a:rPr lang="en-AU">
                <a:cs typeface="Calibri"/>
              </a:rPr>
              <a:t>Financial strength scores determine providers’ financial strength risk factor values</a:t>
            </a:r>
          </a:p>
        </p:txBody>
      </p:sp>
      <p:graphicFrame>
        <p:nvGraphicFramePr>
          <p:cNvPr id="14" name="Table 14">
            <a:extLst>
              <a:ext uri="{FF2B5EF4-FFF2-40B4-BE49-F238E27FC236}">
                <a16:creationId xmlns:a16="http://schemas.microsoft.com/office/drawing/2014/main" id="{DC4B2E6F-3A72-25AD-196A-1DC71DCE30E5}"/>
              </a:ext>
            </a:extLst>
          </p:cNvPr>
          <p:cNvGraphicFramePr>
            <a:graphicFrameLocks noGrp="1"/>
          </p:cNvGraphicFramePr>
          <p:nvPr>
            <p:extLst>
              <p:ext uri="{D42A27DB-BD31-4B8C-83A1-F6EECF244321}">
                <p14:modId xmlns:p14="http://schemas.microsoft.com/office/powerpoint/2010/main" val="1654461608"/>
              </p:ext>
            </p:extLst>
          </p:nvPr>
        </p:nvGraphicFramePr>
        <p:xfrm>
          <a:off x="539551" y="1428365"/>
          <a:ext cx="8064001" cy="2270760"/>
        </p:xfrm>
        <a:graphic>
          <a:graphicData uri="http://schemas.openxmlformats.org/drawingml/2006/table">
            <a:tbl>
              <a:tblPr firstRow="1" bandRow="1">
                <a:tableStyleId>{5C22544A-7EE6-4342-B048-85BDC9FD1C3A}</a:tableStyleId>
              </a:tblPr>
              <a:tblGrid>
                <a:gridCol w="2554179">
                  <a:extLst>
                    <a:ext uri="{9D8B030D-6E8A-4147-A177-3AD203B41FA5}">
                      <a16:colId xmlns:a16="http://schemas.microsoft.com/office/drawing/2014/main" val="3800551767"/>
                    </a:ext>
                  </a:extLst>
                </a:gridCol>
                <a:gridCol w="2653686">
                  <a:extLst>
                    <a:ext uri="{9D8B030D-6E8A-4147-A177-3AD203B41FA5}">
                      <a16:colId xmlns:a16="http://schemas.microsoft.com/office/drawing/2014/main" val="2122126274"/>
                    </a:ext>
                  </a:extLst>
                </a:gridCol>
                <a:gridCol w="2856136">
                  <a:extLst>
                    <a:ext uri="{9D8B030D-6E8A-4147-A177-3AD203B41FA5}">
                      <a16:colId xmlns:a16="http://schemas.microsoft.com/office/drawing/2014/main" val="326678553"/>
                    </a:ext>
                  </a:extLst>
                </a:gridCol>
              </a:tblGrid>
              <a:tr h="396000">
                <a:tc>
                  <a:txBody>
                    <a:bodyPr/>
                    <a:lstStyle/>
                    <a:p>
                      <a:r>
                        <a:rPr lang="en-AU" sz="1700"/>
                        <a:t>Financial strength score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a:t>Risk factor value </a:t>
                      </a:r>
                      <a:br>
                        <a:rPr lang="en-AU" sz="1700"/>
                      </a:br>
                      <a:r>
                        <a:rPr lang="en-AU" sz="1700"/>
                        <a:t>(2022-25)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Proposed risk factor value</a:t>
                      </a:r>
                      <a:br>
                        <a:rPr lang="en-AU" sz="1700"/>
                      </a:br>
                      <a:r>
                        <a:rPr lang="en-AU" sz="1700"/>
                        <a:t>(2026)</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4020998688"/>
                  </a:ext>
                </a:extLst>
              </a:tr>
              <a:tr h="342000">
                <a:tc>
                  <a:txBody>
                    <a:bodyPr/>
                    <a:lstStyle/>
                    <a:p>
                      <a:r>
                        <a:rPr lang="en-AU" sz="1700">
                          <a:latin typeface="+mn-lt"/>
                        </a:rPr>
                        <a:t>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87229349"/>
                  </a:ext>
                </a:extLst>
              </a:tr>
              <a:tr h="342000">
                <a:tc>
                  <a:txBody>
                    <a:bodyPr/>
                    <a:lstStyle/>
                    <a:p>
                      <a:r>
                        <a:rPr lang="en-AU" sz="1700">
                          <a:latin typeface="+mn-lt"/>
                        </a:rPr>
                        <a:t>6 or 7.5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latin typeface="+mn-lt"/>
                        </a:rPr>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latin typeface="+mn-lt"/>
                        </a:rPr>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108736674"/>
                  </a:ext>
                </a:extLst>
              </a:tr>
              <a:tr h="342000">
                <a:tc>
                  <a:txBody>
                    <a:bodyPr/>
                    <a:lstStyle/>
                    <a:p>
                      <a:r>
                        <a:rPr lang="en-AU" sz="1700">
                          <a:latin typeface="+mn-lt"/>
                        </a:rPr>
                        <a:t>3 or 4.5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961363851"/>
                  </a:ext>
                </a:extLst>
              </a:tr>
              <a:tr h="341999">
                <a:tc>
                  <a:txBody>
                    <a:bodyPr/>
                    <a:lstStyle/>
                    <a:p>
                      <a:pPr lvl="0">
                        <a:buNone/>
                      </a:pPr>
                      <a:r>
                        <a:rPr lang="en-AU" sz="1700" b="1" i="0" u="none" strike="noStrike" noProof="0">
                          <a:solidFill>
                            <a:srgbClr val="000000"/>
                          </a:solidFill>
                          <a:latin typeface="+mn-lt"/>
                        </a:rPr>
                        <a:t>Provider does not submit financial statements</a:t>
                      </a:r>
                      <a:endParaRPr lang="en-US" sz="1700">
                        <a:latin typeface="+mn-lt"/>
                      </a:endParaRP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lvl="0" algn="ctr">
                        <a:buNone/>
                      </a:pPr>
                      <a:r>
                        <a:rPr lang="en-AU" sz="1700">
                          <a:latin typeface="+mn-lt"/>
                        </a:rPr>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lvl="0" algn="ctr">
                        <a:buNone/>
                      </a:pPr>
                      <a:r>
                        <a:rPr lang="en-AU" sz="1700" dirty="0">
                          <a:latin typeface="+mn-lt"/>
                        </a:rPr>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75025401"/>
                  </a:ext>
                </a:extLst>
              </a:tr>
            </a:tbl>
          </a:graphicData>
        </a:graphic>
      </p:graphicFrame>
      <p:grpSp>
        <p:nvGrpSpPr>
          <p:cNvPr id="11" name="Group 10">
            <a:extLst>
              <a:ext uri="{FF2B5EF4-FFF2-40B4-BE49-F238E27FC236}">
                <a16:creationId xmlns:a16="http://schemas.microsoft.com/office/drawing/2014/main" id="{F2B9933E-EF90-C8B8-9A33-6C9BF85C076D}"/>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8" name="Flowchart: Off-page Connector 7">
              <a:extLst>
                <a:ext uri="{FF2B5EF4-FFF2-40B4-BE49-F238E27FC236}">
                  <a16:creationId xmlns:a16="http://schemas.microsoft.com/office/drawing/2014/main" id="{4BB0BAE9-71D2-A2AF-E2A7-FE63C478E1C8}"/>
                </a:ext>
              </a:extLst>
            </p:cNvPr>
            <p:cNvSpPr>
              <a:spLocks noChangeAspect="1"/>
            </p:cNvSpPr>
            <p:nvPr/>
          </p:nvSpPr>
          <p:spPr>
            <a:xfrm>
              <a:off x="8334770" y="1"/>
              <a:ext cx="672053" cy="1027616"/>
            </a:xfrm>
            <a:prstGeom prst="flowChartOffpageConnector">
              <a:avLst/>
            </a:prstGeom>
            <a:solidFill>
              <a:srgbClr val="520A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a:extLst>
                <a:ext uri="{FF2B5EF4-FFF2-40B4-BE49-F238E27FC236}">
                  <a16:creationId xmlns:a16="http://schemas.microsoft.com/office/drawing/2014/main" id="{ADF41949-D6A3-BB3D-F49D-AF01EE7B08E5}"/>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796" y="281818"/>
              <a:ext cx="576000" cy="472132"/>
            </a:xfrm>
            <a:prstGeom prst="rect">
              <a:avLst/>
            </a:prstGeom>
          </p:spPr>
        </p:pic>
      </p:grpSp>
      <p:sp>
        <p:nvSpPr>
          <p:cNvPr id="15" name="TextBox 14">
            <a:extLst>
              <a:ext uri="{FF2B5EF4-FFF2-40B4-BE49-F238E27FC236}">
                <a16:creationId xmlns:a16="http://schemas.microsoft.com/office/drawing/2014/main" id="{22124416-98A7-6D97-940F-283D528036F9}"/>
              </a:ext>
            </a:extLst>
          </p:cNvPr>
          <p:cNvSpPr txBox="1"/>
          <p:nvPr/>
        </p:nvSpPr>
        <p:spPr>
          <a:xfrm>
            <a:off x="539550" y="1116000"/>
            <a:ext cx="8064000" cy="276999"/>
          </a:xfrm>
          <a:prstGeom prst="rect">
            <a:avLst/>
          </a:prstGeom>
          <a:noFill/>
        </p:spPr>
        <p:txBody>
          <a:bodyPr wrap="square" lIns="0" tIns="0" rIns="0" bIns="0" rtlCol="0" anchor="t">
            <a:spAutoFit/>
          </a:bodyPr>
          <a:lstStyle/>
          <a:p>
            <a:pPr>
              <a:spcAft>
                <a:spcPts val="1200"/>
              </a:spcAft>
            </a:pPr>
            <a:r>
              <a:rPr lang="en-AU"/>
              <a:t>Proposed 2026 risk factor values unchanged from 2025 (and since 2022)</a:t>
            </a:r>
          </a:p>
        </p:txBody>
      </p:sp>
      <p:grpSp>
        <p:nvGrpSpPr>
          <p:cNvPr id="2" name="Group 1">
            <a:extLst>
              <a:ext uri="{FF2B5EF4-FFF2-40B4-BE49-F238E27FC236}">
                <a16:creationId xmlns:a16="http://schemas.microsoft.com/office/drawing/2014/main" id="{4573C6F7-30DF-E5D5-FC6D-B4B6E6BC918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2212275D-F5B3-D03F-C1CD-12A80B73F44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B76C40AB-36D0-0146-3127-FEC04A447A4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C65B4846-00FD-C026-9D4C-158230D81B9D}"/>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752292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Unit Completion Rate</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1116000"/>
            <a:ext cx="8064000" cy="276999"/>
          </a:xfrm>
          <a:prstGeom prst="rect">
            <a:avLst/>
          </a:prstGeom>
          <a:noFill/>
        </p:spPr>
        <p:txBody>
          <a:bodyPr wrap="square" lIns="0" tIns="0" rIns="0" bIns="0" rtlCol="0" anchor="t">
            <a:spAutoFit/>
          </a:bodyPr>
          <a:lstStyle/>
          <a:p>
            <a:pPr>
              <a:spcAft>
                <a:spcPts val="1200"/>
              </a:spcAft>
            </a:pPr>
            <a:r>
              <a:rPr lang="en-AU"/>
              <a:t>Proposed 2026 risk factor values unchanged from 2025 (and since 2023)</a:t>
            </a:r>
          </a:p>
        </p:txBody>
      </p:sp>
      <p:graphicFrame>
        <p:nvGraphicFramePr>
          <p:cNvPr id="14" name="Table 14">
            <a:extLst>
              <a:ext uri="{FF2B5EF4-FFF2-40B4-BE49-F238E27FC236}">
                <a16:creationId xmlns:a16="http://schemas.microsoft.com/office/drawing/2014/main" id="{DC4B2E6F-3A72-25AD-196A-1DC71DCE30E5}"/>
              </a:ext>
            </a:extLst>
          </p:cNvPr>
          <p:cNvGraphicFramePr>
            <a:graphicFrameLocks noGrp="1"/>
          </p:cNvGraphicFramePr>
          <p:nvPr>
            <p:extLst>
              <p:ext uri="{D42A27DB-BD31-4B8C-83A1-F6EECF244321}">
                <p14:modId xmlns:p14="http://schemas.microsoft.com/office/powerpoint/2010/main" val="1686265987"/>
              </p:ext>
            </p:extLst>
          </p:nvPr>
        </p:nvGraphicFramePr>
        <p:xfrm>
          <a:off x="539550" y="1597022"/>
          <a:ext cx="8064000" cy="2547890"/>
        </p:xfrm>
        <a:graphic>
          <a:graphicData uri="http://schemas.openxmlformats.org/drawingml/2006/table">
            <a:tbl>
              <a:tblPr firstRow="1" bandRow="1">
                <a:tableStyleId>{5C22544A-7EE6-4342-B048-85BDC9FD1C3A}</a:tableStyleId>
              </a:tblPr>
              <a:tblGrid>
                <a:gridCol w="2693672">
                  <a:extLst>
                    <a:ext uri="{9D8B030D-6E8A-4147-A177-3AD203B41FA5}">
                      <a16:colId xmlns:a16="http://schemas.microsoft.com/office/drawing/2014/main" val="3800551767"/>
                    </a:ext>
                  </a:extLst>
                </a:gridCol>
                <a:gridCol w="2507191">
                  <a:extLst>
                    <a:ext uri="{9D8B030D-6E8A-4147-A177-3AD203B41FA5}">
                      <a16:colId xmlns:a16="http://schemas.microsoft.com/office/drawing/2014/main" val="2808741357"/>
                    </a:ext>
                  </a:extLst>
                </a:gridCol>
                <a:gridCol w="2863137">
                  <a:extLst>
                    <a:ext uri="{9D8B030D-6E8A-4147-A177-3AD203B41FA5}">
                      <a16:colId xmlns:a16="http://schemas.microsoft.com/office/drawing/2014/main" val="2017755870"/>
                    </a:ext>
                  </a:extLst>
                </a:gridCol>
              </a:tblGrid>
              <a:tr h="702866">
                <a:tc>
                  <a:txBody>
                    <a:bodyPr/>
                    <a:lstStyle/>
                    <a:p>
                      <a:pPr algn="l"/>
                      <a:r>
                        <a:rPr lang="en-AU" sz="1700"/>
                        <a:t>Completion rate percentage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a:t>Risk factor value</a:t>
                      </a:r>
                      <a:endParaRPr lang="en-US"/>
                    </a:p>
                    <a:p>
                      <a:pPr lvl="0" algn="ctr">
                        <a:buNone/>
                      </a:pPr>
                      <a:r>
                        <a:rPr lang="en-AU" sz="1700"/>
                        <a:t>(2023-25)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Proposed risk factor value (2026)</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4020998688"/>
                  </a:ext>
                </a:extLst>
              </a:tr>
              <a:tr h="461256">
                <a:tc>
                  <a:txBody>
                    <a:bodyPr/>
                    <a:lstStyle/>
                    <a:p>
                      <a:r>
                        <a:rPr lang="en-AU" sz="1700"/>
                        <a:t>85% or higher</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87229349"/>
                  </a:ext>
                </a:extLst>
              </a:tr>
              <a:tr h="461256">
                <a:tc>
                  <a:txBody>
                    <a:bodyPr/>
                    <a:lstStyle/>
                    <a:p>
                      <a:r>
                        <a:rPr lang="en-AU" sz="1700"/>
                        <a:t>60% to &lt;85%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108736674"/>
                  </a:ext>
                </a:extLst>
              </a:tr>
              <a:tr h="461256">
                <a:tc>
                  <a:txBody>
                    <a:bodyPr/>
                    <a:lstStyle/>
                    <a:p>
                      <a:r>
                        <a:rPr lang="en-AU" sz="1700"/>
                        <a:t>35% to &lt;60%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961363851"/>
                  </a:ext>
                </a:extLst>
              </a:tr>
              <a:tr h="461256">
                <a:tc>
                  <a:txBody>
                    <a:bodyPr/>
                    <a:lstStyle/>
                    <a:p>
                      <a:r>
                        <a:rPr lang="en-AU" sz="1700"/>
                        <a:t>0% to &lt;35%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dirty="0"/>
                        <a: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60655323"/>
                  </a:ext>
                </a:extLst>
              </a:tr>
            </a:tbl>
          </a:graphicData>
        </a:graphic>
      </p:graphicFrame>
      <p:grpSp>
        <p:nvGrpSpPr>
          <p:cNvPr id="8" name="Group 7">
            <a:extLst>
              <a:ext uri="{FF2B5EF4-FFF2-40B4-BE49-F238E27FC236}">
                <a16:creationId xmlns:a16="http://schemas.microsoft.com/office/drawing/2014/main" id="{BA11D1F6-27CF-6B76-6C33-648F2ABFDA9A}"/>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2" name="Flowchart: Off-page Connector 1">
              <a:extLst>
                <a:ext uri="{FF2B5EF4-FFF2-40B4-BE49-F238E27FC236}">
                  <a16:creationId xmlns:a16="http://schemas.microsoft.com/office/drawing/2014/main" id="{C5CCB5BE-85FE-ECC4-CE56-1A1D0C37898E}"/>
                </a:ext>
              </a:extLst>
            </p:cNvPr>
            <p:cNvSpPr>
              <a:spLocks noChangeAspect="1"/>
            </p:cNvSpPr>
            <p:nvPr/>
          </p:nvSpPr>
          <p:spPr>
            <a:xfrm>
              <a:off x="8334770" y="1"/>
              <a:ext cx="672053" cy="1027616"/>
            </a:xfrm>
            <a:prstGeom prst="flowChartOffpageConnector">
              <a:avLst/>
            </a:prstGeom>
            <a:solidFill>
              <a:srgbClr val="E5AC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a:extLst>
                <a:ext uri="{FF2B5EF4-FFF2-40B4-BE49-F238E27FC236}">
                  <a16:creationId xmlns:a16="http://schemas.microsoft.com/office/drawing/2014/main" id="{AF2987E6-0638-C099-D316-DB16151D0DA9}"/>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73796" y="251459"/>
              <a:ext cx="594000" cy="524700"/>
            </a:xfrm>
            <a:prstGeom prst="rect">
              <a:avLst/>
            </a:prstGeom>
          </p:spPr>
        </p:pic>
      </p:grpSp>
      <p:grpSp>
        <p:nvGrpSpPr>
          <p:cNvPr id="10" name="Group 9">
            <a:extLst>
              <a:ext uri="{FF2B5EF4-FFF2-40B4-BE49-F238E27FC236}">
                <a16:creationId xmlns:a16="http://schemas.microsoft.com/office/drawing/2014/main" id="{05E2A24A-9FB6-F2C3-431C-C793BFEA1C5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1" name="Rectangle 10">
              <a:extLst>
                <a:ext uri="{FF2B5EF4-FFF2-40B4-BE49-F238E27FC236}">
                  <a16:creationId xmlns:a16="http://schemas.microsoft.com/office/drawing/2014/main" id="{D22F1845-EBFC-3C0F-A75E-08270A2A38C3}"/>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2" name="Oval 11">
              <a:extLst>
                <a:ext uri="{FF2B5EF4-FFF2-40B4-BE49-F238E27FC236}">
                  <a16:creationId xmlns:a16="http://schemas.microsoft.com/office/drawing/2014/main" id="{4FF8DE65-FE8B-5EC2-9271-8B93F7B95CF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38E43880-541B-5C9A-1A30-5AD8FE04925E}"/>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436889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865FCF-3FAE-ED7D-AAF9-8D6705DA0546}"/>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Non-Compliance History and Registration Renewal</a:t>
            </a:r>
          </a:p>
        </p:txBody>
      </p:sp>
      <p:graphicFrame>
        <p:nvGraphicFramePr>
          <p:cNvPr id="4" name="Table 4">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3832862438"/>
              </p:ext>
            </p:extLst>
          </p:nvPr>
        </p:nvGraphicFramePr>
        <p:xfrm>
          <a:off x="540000" y="1502857"/>
          <a:ext cx="8055260" cy="3142560"/>
        </p:xfrm>
        <a:graphic>
          <a:graphicData uri="http://schemas.openxmlformats.org/drawingml/2006/table">
            <a:tbl>
              <a:tblPr firstRow="1" bandRow="1">
                <a:tableStyleId>{5C22544A-7EE6-4342-B048-85BDC9FD1C3A}</a:tableStyleId>
              </a:tblPr>
              <a:tblGrid>
                <a:gridCol w="4583793">
                  <a:extLst>
                    <a:ext uri="{9D8B030D-6E8A-4147-A177-3AD203B41FA5}">
                      <a16:colId xmlns:a16="http://schemas.microsoft.com/office/drawing/2014/main" val="3210531022"/>
                    </a:ext>
                  </a:extLst>
                </a:gridCol>
                <a:gridCol w="1584435">
                  <a:extLst>
                    <a:ext uri="{9D8B030D-6E8A-4147-A177-3AD203B41FA5}">
                      <a16:colId xmlns:a16="http://schemas.microsoft.com/office/drawing/2014/main" val="3698033848"/>
                    </a:ext>
                  </a:extLst>
                </a:gridCol>
                <a:gridCol w="1887032">
                  <a:extLst>
                    <a:ext uri="{9D8B030D-6E8A-4147-A177-3AD203B41FA5}">
                      <a16:colId xmlns:a16="http://schemas.microsoft.com/office/drawing/2014/main" val="1227897729"/>
                    </a:ext>
                  </a:extLst>
                </a:gridCol>
              </a:tblGrid>
              <a:tr h="558924">
                <a:tc>
                  <a:txBody>
                    <a:bodyPr/>
                    <a:lstStyle/>
                    <a:p>
                      <a:pPr algn="l"/>
                      <a:r>
                        <a:rPr lang="en-AU" sz="1700"/>
                        <a:t>Non-compliance history and registration renewal</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Risk factor value (2022-25)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Proposed risk factor value (2026)</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a:t>Weighted late payment measure of </a:t>
                      </a:r>
                      <a:r>
                        <a:rPr lang="en-AU" sz="1600" b="1"/>
                        <a:t>30 days or more </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a:t>Weighted late payment measure of </a:t>
                      </a:r>
                      <a:r>
                        <a:rPr lang="en-AU" sz="1600" b="1"/>
                        <a:t>15 to &lt;30 days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1294747023"/>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a:t>Weighted late payment measure of </a:t>
                      </a:r>
                      <a:r>
                        <a:rPr lang="en-AU" sz="1600" b="1"/>
                        <a:t>1 to &lt;15 days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29234600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a:t>Weighted late payment measure of </a:t>
                      </a:r>
                      <a:r>
                        <a:rPr lang="en-AU" sz="1600" b="1"/>
                        <a:t>&lt;1 day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551890705"/>
                  </a:ext>
                </a:extLst>
              </a:tr>
              <a:tr h="342000">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1"/>
                        <a:t>PLUS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600" b="0"/>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600" b="0"/>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841743279"/>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a:t>Applied to have its registration renewed and, </a:t>
                      </a:r>
                      <a:r>
                        <a:rPr lang="en-AU" sz="1600" b="1"/>
                        <a:t>for risk management reasons</a:t>
                      </a:r>
                      <a:r>
                        <a:rPr lang="en-AU" sz="1600" b="0"/>
                        <a:t>, had its registration renewed for a period </a:t>
                      </a:r>
                      <a:r>
                        <a:rPr lang="en-AU" sz="1600" b="1"/>
                        <a:t>less than the maximum allowable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069280736"/>
                  </a:ext>
                </a:extLst>
              </a:tr>
            </a:tbl>
          </a:graphicData>
        </a:graphic>
      </p:graphicFrame>
      <p:sp>
        <p:nvSpPr>
          <p:cNvPr id="3" name="TextBox 2">
            <a:extLst>
              <a:ext uri="{FF2B5EF4-FFF2-40B4-BE49-F238E27FC236}">
                <a16:creationId xmlns:a16="http://schemas.microsoft.com/office/drawing/2014/main" id="{901F58D4-A462-9928-3378-B4D800DC5D1E}"/>
              </a:ext>
            </a:extLst>
          </p:cNvPr>
          <p:cNvSpPr txBox="1"/>
          <p:nvPr/>
        </p:nvSpPr>
        <p:spPr>
          <a:xfrm>
            <a:off x="539550" y="1116000"/>
            <a:ext cx="8064000" cy="276999"/>
          </a:xfrm>
          <a:prstGeom prst="rect">
            <a:avLst/>
          </a:prstGeom>
          <a:noFill/>
        </p:spPr>
        <p:txBody>
          <a:bodyPr wrap="square" lIns="0" tIns="0" rIns="0" bIns="0" rtlCol="0" anchor="t">
            <a:spAutoFit/>
          </a:bodyPr>
          <a:lstStyle/>
          <a:p>
            <a:pPr>
              <a:spcAft>
                <a:spcPts val="1200"/>
              </a:spcAft>
            </a:pPr>
            <a:r>
              <a:rPr lang="en-AU"/>
              <a:t>Proposed 2026 risk factor values unchanged from 2025 (and since 2022)</a:t>
            </a:r>
          </a:p>
        </p:txBody>
      </p:sp>
      <p:grpSp>
        <p:nvGrpSpPr>
          <p:cNvPr id="10" name="Group 9">
            <a:extLst>
              <a:ext uri="{FF2B5EF4-FFF2-40B4-BE49-F238E27FC236}">
                <a16:creationId xmlns:a16="http://schemas.microsoft.com/office/drawing/2014/main" id="{0933120B-8716-2725-ABB7-0A637A3FE404}"/>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6" name="Flowchart: Off-page Connector 5">
              <a:extLst>
                <a:ext uri="{FF2B5EF4-FFF2-40B4-BE49-F238E27FC236}">
                  <a16:creationId xmlns:a16="http://schemas.microsoft.com/office/drawing/2014/main" id="{CCBCB538-DEAE-0F74-1090-385BD8724633}"/>
                </a:ext>
              </a:extLst>
            </p:cNvPr>
            <p:cNvSpPr>
              <a:spLocks noChangeAspect="1"/>
            </p:cNvSpPr>
            <p:nvPr/>
          </p:nvSpPr>
          <p:spPr>
            <a:xfrm>
              <a:off x="8334770" y="1"/>
              <a:ext cx="672053" cy="1027616"/>
            </a:xfrm>
            <a:prstGeom prst="flowChartOffpageConnector">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descr="Clipboard Partially Crossed with solid fill">
              <a:extLst>
                <a:ext uri="{FF2B5EF4-FFF2-40B4-BE49-F238E27FC236}">
                  <a16:creationId xmlns:a16="http://schemas.microsoft.com/office/drawing/2014/main" id="{1A0DFA04-4DDD-24B3-F996-BF4F523ACA7C}"/>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5654" t="6766" r="15481" b="6421"/>
            <a:stretch/>
          </p:blipFill>
          <p:spPr>
            <a:xfrm>
              <a:off x="8456612" y="243809"/>
              <a:ext cx="428367" cy="540000"/>
            </a:xfrm>
            <a:prstGeom prst="rect">
              <a:avLst/>
            </a:prstGeom>
          </p:spPr>
        </p:pic>
      </p:grpSp>
      <p:grpSp>
        <p:nvGrpSpPr>
          <p:cNvPr id="11" name="Group 10">
            <a:extLst>
              <a:ext uri="{FF2B5EF4-FFF2-40B4-BE49-F238E27FC236}">
                <a16:creationId xmlns:a16="http://schemas.microsoft.com/office/drawing/2014/main" id="{68FD5F07-2422-D385-B345-2DDCE7ED3205}"/>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E8A9366A-F044-32A2-754D-E7CB7D1D7A0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D9EC3DF2-2658-B783-BDB3-6676005FB8E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E2676FD8-221D-1245-F3A2-149AB68AB4D7}"/>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016862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8BECDB-CBD6-61BC-281C-E9EB2005F2D7}"/>
              </a:ext>
              <a:ext uri="{C183D7F6-B498-43B3-948B-1728B52AA6E4}">
                <adec:decorative xmlns:adec="http://schemas.microsoft.com/office/drawing/2017/decorative" val="1"/>
              </a:ext>
            </a:extLst>
          </p:cNvPr>
          <p:cNvSpPr/>
          <p:nvPr/>
        </p:nvSpPr>
        <p:spPr>
          <a:xfrm flipH="1">
            <a:off x="-1" y="0"/>
            <a:ext cx="3007896" cy="4672253"/>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7">
            <a:extLst>
              <a:ext uri="{FF2B5EF4-FFF2-40B4-BE49-F238E27FC236}">
                <a16:creationId xmlns:a16="http://schemas.microsoft.com/office/drawing/2014/main" id="{56331701-EB9F-7850-109A-441921C39A5C}"/>
              </a:ext>
            </a:extLst>
          </p:cNvPr>
          <p:cNvSpPr txBox="1">
            <a:spLocks noGrp="1"/>
          </p:cNvSpPr>
          <p:nvPr>
            <p:ph type="title" idx="4294967295"/>
          </p:nvPr>
        </p:nvSpPr>
        <p:spPr>
          <a:xfrm>
            <a:off x="402688" y="1927800"/>
            <a:ext cx="2359642" cy="172354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Special Tuition </a:t>
            </a:r>
            <a:r>
              <a:rPr lang="en-AU" sz="2800" b="1">
                <a:solidFill>
                  <a:schemeClr val="bg1"/>
                </a:solidFill>
                <a:latin typeface="+mn-lt"/>
                <a:ea typeface="+mn-ea"/>
                <a:cs typeface="+mn-cs"/>
              </a:rPr>
              <a:t>Protection</a:t>
            </a:r>
            <a:r>
              <a:rPr kumimoji="0" lang="en-AU" sz="2800" b="1" i="0" u="none" strike="noStrike" kern="1200" cap="none" spc="0" normalizeH="0" baseline="0" noProof="0">
                <a:ln>
                  <a:noFill/>
                </a:ln>
                <a:solidFill>
                  <a:schemeClr val="bg1"/>
                </a:solidFill>
                <a:effectLst/>
                <a:uLnTx/>
                <a:uFillTx/>
                <a:latin typeface="+mn-lt"/>
                <a:ea typeface="+mn-ea"/>
                <a:cs typeface="+mn-cs"/>
              </a:rPr>
              <a:t> component (STPC)</a:t>
            </a:r>
            <a:endParaRPr kumimoji="0" lang="en-US" sz="2800" b="0" i="0" u="none" strike="noStrike" kern="1200" cap="none" spc="0" normalizeH="0" baseline="0" noProof="0">
              <a:ln>
                <a:noFill/>
              </a:ln>
              <a:solidFill>
                <a:schemeClr val="bg1"/>
              </a:solidFill>
              <a:effectLst/>
              <a:uLnTx/>
              <a:uFillTx/>
              <a:latin typeface="+mn-lt"/>
              <a:ea typeface="+mn-ea"/>
              <a:cs typeface="Calibri"/>
            </a:endParaRPr>
          </a:p>
        </p:txBody>
      </p:sp>
      <p:sp>
        <p:nvSpPr>
          <p:cNvPr id="4" name="TextBox 3">
            <a:extLst>
              <a:ext uri="{FF2B5EF4-FFF2-40B4-BE49-F238E27FC236}">
                <a16:creationId xmlns:a16="http://schemas.microsoft.com/office/drawing/2014/main" id="{2449F62A-ED96-7345-6D9B-D471BA161950}"/>
              </a:ext>
            </a:extLst>
          </p:cNvPr>
          <p:cNvSpPr txBox="1"/>
          <p:nvPr/>
        </p:nvSpPr>
        <p:spPr>
          <a:xfrm>
            <a:off x="3410584" y="527417"/>
            <a:ext cx="5237308" cy="2046714"/>
          </a:xfrm>
          <a:prstGeom prst="rect">
            <a:avLst/>
          </a:prstGeom>
          <a:noFill/>
        </p:spPr>
        <p:txBody>
          <a:bodyPr wrap="square" lIns="0" tIns="0" rIns="0" bIns="0" rtlCol="0" anchor="t">
            <a:spAutoFit/>
          </a:bodyPr>
          <a:lstStyle/>
          <a:p>
            <a:pPr lvl="0" defTabSz="685800">
              <a:spcAft>
                <a:spcPts val="1500"/>
              </a:spcAft>
              <a:defRPr/>
            </a:pPr>
            <a:r>
              <a:rPr lang="en-AU" sz="1800" b="0"/>
              <a:t>Helps </a:t>
            </a:r>
            <a:r>
              <a:rPr lang="en-AU" sz="1800" b="1"/>
              <a:t>build the balance of the Funds</a:t>
            </a:r>
            <a:r>
              <a:rPr lang="en-AU" sz="1800" b="0"/>
              <a:t> when below their target range and </a:t>
            </a:r>
            <a:r>
              <a:rPr lang="en-AU" sz="1800" b="1"/>
              <a:t>facilitates seed funding</a:t>
            </a:r>
            <a:r>
              <a:rPr lang="en-AU" b="1"/>
              <a:t> repayments</a:t>
            </a:r>
          </a:p>
          <a:p>
            <a:pPr defTabSz="685800">
              <a:spcAft>
                <a:spcPts val="1500"/>
              </a:spcAft>
              <a:defRPr/>
            </a:pPr>
            <a:r>
              <a:rPr lang="en-AU" b="1"/>
              <a:t>One proposed change for 2026 VSL Levy</a:t>
            </a:r>
            <a:r>
              <a:rPr lang="en-AU"/>
              <a:t>: STPC percentage to be reduced from 0.10% to 0%</a:t>
            </a:r>
          </a:p>
          <a:p>
            <a:pPr defTabSz="685800">
              <a:spcAft>
                <a:spcPts val="1500"/>
              </a:spcAft>
              <a:defRPr/>
            </a:pPr>
            <a:r>
              <a:rPr lang="en-AU"/>
              <a:t>Proposed 2026 STPC percentages for HELP and Up-front Levies unchanged from 2025 (and since 2022)</a:t>
            </a:r>
          </a:p>
        </p:txBody>
      </p:sp>
      <p:grpSp>
        <p:nvGrpSpPr>
          <p:cNvPr id="5" name="Group 4">
            <a:extLst>
              <a:ext uri="{FF2B5EF4-FFF2-40B4-BE49-F238E27FC236}">
                <a16:creationId xmlns:a16="http://schemas.microsoft.com/office/drawing/2014/main" id="{43D80E46-2458-7586-6E32-C69D26ADC4A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A79F2000-DF90-F0EA-B848-724064127A6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B1C423D7-23D4-C484-6934-45CD2AD241F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20BC1F36-601E-D3AB-7CFE-BE03386D0615}"/>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200" y="4650091"/>
              <a:ext cx="238264" cy="237600"/>
            </a:xfrm>
            <a:prstGeom prst="rect">
              <a:avLst/>
            </a:prstGeom>
          </p:spPr>
        </p:pic>
      </p:grpSp>
      <p:graphicFrame>
        <p:nvGraphicFramePr>
          <p:cNvPr id="9" name="Table 14">
            <a:extLst>
              <a:ext uri="{FF2B5EF4-FFF2-40B4-BE49-F238E27FC236}">
                <a16:creationId xmlns:a16="http://schemas.microsoft.com/office/drawing/2014/main" id="{6803A50D-FA70-D296-A668-302E7B653213}"/>
              </a:ext>
            </a:extLst>
          </p:cNvPr>
          <p:cNvGraphicFramePr>
            <a:graphicFrameLocks noGrp="1"/>
          </p:cNvGraphicFramePr>
          <p:nvPr>
            <p:extLst>
              <p:ext uri="{D42A27DB-BD31-4B8C-83A1-F6EECF244321}">
                <p14:modId xmlns:p14="http://schemas.microsoft.com/office/powerpoint/2010/main" val="2179576021"/>
              </p:ext>
            </p:extLst>
          </p:nvPr>
        </p:nvGraphicFramePr>
        <p:xfrm>
          <a:off x="3410584" y="2727775"/>
          <a:ext cx="5298878" cy="1661160"/>
        </p:xfrm>
        <a:graphic>
          <a:graphicData uri="http://schemas.openxmlformats.org/drawingml/2006/table">
            <a:tbl>
              <a:tblPr firstRow="1" bandRow="1">
                <a:tableStyleId>{5C22544A-7EE6-4342-B048-85BDC9FD1C3A}</a:tableStyleId>
              </a:tblPr>
              <a:tblGrid>
                <a:gridCol w="954505">
                  <a:extLst>
                    <a:ext uri="{9D8B030D-6E8A-4147-A177-3AD203B41FA5}">
                      <a16:colId xmlns:a16="http://schemas.microsoft.com/office/drawing/2014/main" val="3800551767"/>
                    </a:ext>
                  </a:extLst>
                </a:gridCol>
                <a:gridCol w="1716505">
                  <a:extLst>
                    <a:ext uri="{9D8B030D-6E8A-4147-A177-3AD203B41FA5}">
                      <a16:colId xmlns:a16="http://schemas.microsoft.com/office/drawing/2014/main" val="2122126274"/>
                    </a:ext>
                  </a:extLst>
                </a:gridCol>
                <a:gridCol w="2627868">
                  <a:extLst>
                    <a:ext uri="{9D8B030D-6E8A-4147-A177-3AD203B41FA5}">
                      <a16:colId xmlns:a16="http://schemas.microsoft.com/office/drawing/2014/main" val="326678553"/>
                    </a:ext>
                  </a:extLst>
                </a:gridCol>
              </a:tblGrid>
              <a:tr h="396000">
                <a:tc>
                  <a:txBody>
                    <a:bodyPr/>
                    <a:lstStyle/>
                    <a:p>
                      <a:r>
                        <a:rPr lang="en-AU" sz="1700"/>
                        <a:t>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a:t>STPC percentage</a:t>
                      </a:r>
                      <a:br>
                        <a:rPr lang="en-AU" sz="1700"/>
                      </a:br>
                      <a:r>
                        <a:rPr lang="en-AU" sz="1700"/>
                        <a:t>(2022-25)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Proposed STPC percentage</a:t>
                      </a:r>
                      <a:br>
                        <a:rPr lang="en-AU" sz="1700"/>
                      </a:br>
                      <a:r>
                        <a:rPr lang="en-AU" sz="1700"/>
                        <a:t>(2026)</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4020998688"/>
                  </a:ext>
                </a:extLst>
              </a:tr>
              <a:tr h="342000">
                <a:tc>
                  <a:txBody>
                    <a:bodyPr/>
                    <a:lstStyle/>
                    <a:p>
                      <a:r>
                        <a:rPr lang="en-AU" sz="1700">
                          <a:latin typeface="+mn-lt"/>
                        </a:rPr>
                        <a:t>VSL</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0.10%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87229349"/>
                  </a:ext>
                </a:extLst>
              </a:tr>
              <a:tr h="342000">
                <a:tc>
                  <a:txBody>
                    <a:bodyPr/>
                    <a:lstStyle/>
                    <a:p>
                      <a:r>
                        <a:rPr lang="en-AU" sz="1700">
                          <a:latin typeface="+mn-lt"/>
                        </a:rPr>
                        <a:t>HELP</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latin typeface="+mn-lt"/>
                        </a:rPr>
                        <a:t>0.10%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latin typeface="+mn-lt"/>
                        </a:rPr>
                        <a:t>0.10%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108736674"/>
                  </a:ext>
                </a:extLst>
              </a:tr>
              <a:tr h="342000">
                <a:tc>
                  <a:txBody>
                    <a:bodyPr/>
                    <a:lstStyle/>
                    <a:p>
                      <a:r>
                        <a:rPr lang="en-AU" sz="1700">
                          <a:latin typeface="+mn-lt"/>
                        </a:rPr>
                        <a:t>Up-front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0.10%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dirty="0">
                          <a:latin typeface="+mn-lt"/>
                        </a:rPr>
                        <a:t>0.10%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961363851"/>
                  </a:ext>
                </a:extLst>
              </a:tr>
            </a:tbl>
          </a:graphicData>
        </a:graphic>
      </p:graphicFrame>
    </p:spTree>
    <p:extLst>
      <p:ext uri="{BB962C8B-B14F-4D97-AF65-F5344CB8AC3E}">
        <p14:creationId xmlns:p14="http://schemas.microsoft.com/office/powerpoint/2010/main" val="48624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400584" y="2142083"/>
            <a:ext cx="1312578"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Outline</a:t>
            </a:r>
            <a:endParaRPr kumimoji="0" lang="en-US" sz="2800" b="0" i="0" u="none" strike="noStrike" kern="1200" cap="none" spc="0" normalizeH="0" baseline="0" noProof="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3500411" y="0"/>
            <a:ext cx="5643589"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2AC781E3-C717-4421-0994-878368C3BF01}"/>
              </a:ext>
            </a:extLst>
          </p:cNvPr>
          <p:cNvSpPr txBox="1"/>
          <p:nvPr/>
        </p:nvSpPr>
        <p:spPr>
          <a:xfrm>
            <a:off x="3739416" y="1164892"/>
            <a:ext cx="5004000" cy="2385268"/>
          </a:xfrm>
          <a:prstGeom prst="rect">
            <a:avLst/>
          </a:prstGeom>
          <a:noFill/>
        </p:spPr>
        <p:txBody>
          <a:bodyPr wrap="square" lIns="0" tIns="0" rIns="0" bIns="0" rtlCol="0" anchor="t">
            <a:spAutoFit/>
          </a:bodyPr>
          <a:lstStyle/>
          <a:p>
            <a:pPr>
              <a:spcAft>
                <a:spcPts val="3000"/>
              </a:spcAft>
            </a:pPr>
            <a:r>
              <a:rPr lang="en-AU" sz="2000">
                <a:solidFill>
                  <a:schemeClr val="bg1"/>
                </a:solidFill>
                <a:cs typeface="Calibri"/>
              </a:rPr>
              <a:t>Tuition Protection Service (TPS) and levies</a:t>
            </a:r>
            <a:endParaRPr lang="en-AU" sz="2000">
              <a:solidFill>
                <a:schemeClr val="bg1"/>
              </a:solidFill>
            </a:endParaRPr>
          </a:p>
          <a:p>
            <a:pPr>
              <a:spcAft>
                <a:spcPts val="3000"/>
              </a:spcAft>
            </a:pPr>
            <a:r>
              <a:rPr lang="en-AU" sz="2000">
                <a:solidFill>
                  <a:schemeClr val="bg1"/>
                </a:solidFill>
                <a:cs typeface="Calibri"/>
              </a:rPr>
              <a:t>Levy components and draft 2026 settings</a:t>
            </a:r>
            <a:endParaRPr lang="en-AU" sz="2000">
              <a:solidFill>
                <a:schemeClr val="bg1"/>
              </a:solidFill>
              <a:ea typeface="Calibri"/>
              <a:cs typeface="Calibri"/>
            </a:endParaRPr>
          </a:p>
          <a:p>
            <a:pPr>
              <a:spcAft>
                <a:spcPts val="3000"/>
              </a:spcAft>
            </a:pPr>
            <a:r>
              <a:rPr lang="en-AU" sz="2000">
                <a:solidFill>
                  <a:schemeClr val="bg1"/>
                </a:solidFill>
                <a:ea typeface="Calibri"/>
                <a:cs typeface="Calibri"/>
              </a:rPr>
              <a:t>Summary of 2026 domestic levies consultation</a:t>
            </a:r>
          </a:p>
          <a:p>
            <a:pPr>
              <a:spcAft>
                <a:spcPts val="3000"/>
              </a:spcAft>
            </a:pPr>
            <a:r>
              <a:rPr lang="en-AU" sz="2000">
                <a:solidFill>
                  <a:schemeClr val="bg1"/>
                </a:solidFill>
                <a:cs typeface="Calibri"/>
              </a:rPr>
              <a:t>2026 levies timeline and takeaways</a:t>
            </a:r>
          </a:p>
        </p:txBody>
      </p:sp>
      <p:grpSp>
        <p:nvGrpSpPr>
          <p:cNvPr id="2" name="Group 1">
            <a:extLst>
              <a:ext uri="{FF2B5EF4-FFF2-40B4-BE49-F238E27FC236}">
                <a16:creationId xmlns:a16="http://schemas.microsoft.com/office/drawing/2014/main" id="{66C0C1A4-1969-EC25-3A59-404F7044020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31ECC9B1-A276-1040-D221-07EB5EE8292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0A2E346F-E1E8-FDC4-3C10-BCE43B2AA3DE}"/>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A3A846B5-1CB4-777A-75BC-7C71BFEAFE45}"/>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75773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D5A72-C6E5-4889-AF60-22E3903F047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97A8817-71FF-30F5-D048-981E31DBFC63}"/>
              </a:ext>
              <a:ext uri="{C183D7F6-B498-43B3-948B-1728B52AA6E4}">
                <adec:decorative xmlns:adec="http://schemas.microsoft.com/office/drawing/2017/decorative" val="1"/>
              </a:ext>
            </a:extLst>
          </p:cNvPr>
          <p:cNvSpPr/>
          <p:nvPr/>
        </p:nvSpPr>
        <p:spPr>
          <a:xfrm>
            <a:off x="-1" y="0"/>
            <a:ext cx="9144001"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6898ADAF-B53C-CD57-77B5-A8A9F56E27E8}"/>
              </a:ext>
            </a:extLst>
          </p:cNvPr>
          <p:cNvSpPr txBox="1">
            <a:spLocks noGrp="1"/>
          </p:cNvSpPr>
          <p:nvPr>
            <p:ph type="title" idx="4294967295"/>
          </p:nvPr>
        </p:nvSpPr>
        <p:spPr>
          <a:xfrm>
            <a:off x="826488" y="2143243"/>
            <a:ext cx="7707912"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a:ln>
                  <a:noFill/>
                </a:ln>
                <a:solidFill>
                  <a:schemeClr val="bg1"/>
                </a:solidFill>
                <a:effectLst/>
                <a:uLnTx/>
                <a:uFillTx/>
                <a:latin typeface="+mn-lt"/>
                <a:ea typeface="+mn-ea"/>
                <a:cs typeface="+mn-cs"/>
              </a:rPr>
              <a:t>2026 Domestic Levies Consultation Feedback</a:t>
            </a:r>
          </a:p>
        </p:txBody>
      </p:sp>
      <p:grpSp>
        <p:nvGrpSpPr>
          <p:cNvPr id="2" name="Group 1">
            <a:extLst>
              <a:ext uri="{FF2B5EF4-FFF2-40B4-BE49-F238E27FC236}">
                <a16:creationId xmlns:a16="http://schemas.microsoft.com/office/drawing/2014/main" id="{DCC487A2-09D1-10E5-9A0C-45CB8A21A9B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6F1F78F7-F5CF-5508-7700-CDC7856AD003}"/>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C99EA0AB-6DBB-1271-7E40-80B5A1D4B98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8076272D-D6D5-6283-CEA9-10B8D3B1EAE2}"/>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638317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D5CEB-9FE9-A9D6-FD27-017BB4EC88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BDD27D-B89A-70C8-D3A6-D0282F5E2E6D}"/>
              </a:ext>
            </a:extLst>
          </p:cNvPr>
          <p:cNvSpPr txBox="1">
            <a:spLocks noGrp="1"/>
          </p:cNvSpPr>
          <p:nvPr>
            <p:ph type="title" idx="4294967295"/>
          </p:nvPr>
        </p:nvSpPr>
        <p:spPr>
          <a:xfrm>
            <a:off x="539552" y="504000"/>
            <a:ext cx="8064000" cy="40011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a:ln>
                  <a:noFill/>
                </a:ln>
                <a:solidFill>
                  <a:schemeClr val="tx1"/>
                </a:solidFill>
                <a:effectLst/>
                <a:uLnTx/>
                <a:uFillTx/>
                <a:latin typeface="+mn-lt"/>
                <a:ea typeface="+mn-ea"/>
                <a:cs typeface="+mn-cs"/>
              </a:rPr>
              <a:t>2026 Domestic Levies Consultation Activities (March 2026)</a:t>
            </a:r>
            <a:endParaRPr kumimoji="0" lang="en-AU" sz="2600" b="0" i="0" u="none" strike="noStrike" kern="1200" cap="none" spc="0" normalizeH="0" baseline="0" noProof="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06BBFA93-DDDE-31F5-0835-72A42B745FF6}"/>
              </a:ext>
            </a:extLst>
          </p:cNvPr>
          <p:cNvSpPr txBox="1"/>
          <p:nvPr/>
        </p:nvSpPr>
        <p:spPr>
          <a:xfrm>
            <a:off x="540000" y="1146817"/>
            <a:ext cx="8064000" cy="2262158"/>
          </a:xfrm>
          <a:prstGeom prst="rect">
            <a:avLst/>
          </a:prstGeom>
          <a:noFill/>
        </p:spPr>
        <p:txBody>
          <a:bodyPr wrap="square" lIns="0" tIns="0" rIns="0" bIns="0" rtlCol="0" anchor="t">
            <a:spAutoFit/>
          </a:bodyPr>
          <a:lstStyle/>
          <a:p>
            <a:pPr marL="285750" indent="-285750">
              <a:spcAft>
                <a:spcPts val="3000"/>
              </a:spcAft>
              <a:buFont typeface="Arial" panose="020B0604020202020204" pitchFamily="34" charset="0"/>
              <a:buChar char="•"/>
            </a:pPr>
            <a:r>
              <a:rPr lang="en-AU"/>
              <a:t>National webinar</a:t>
            </a:r>
          </a:p>
          <a:p>
            <a:pPr marL="285750" indent="-285750">
              <a:spcAft>
                <a:spcPts val="3000"/>
              </a:spcAft>
              <a:buFont typeface="Arial" panose="020B0604020202020204" pitchFamily="34" charset="0"/>
              <a:buChar char="•"/>
            </a:pPr>
            <a:r>
              <a:rPr lang="en-AU"/>
              <a:t>In-person sessions in NSW, QLD and VIC</a:t>
            </a:r>
          </a:p>
          <a:p>
            <a:pPr marL="285750" indent="-285750">
              <a:spcAft>
                <a:spcPts val="3000"/>
              </a:spcAft>
              <a:buFont typeface="Arial" panose="020B0604020202020204" pitchFamily="34" charset="0"/>
              <a:buChar char="•"/>
            </a:pPr>
            <a:r>
              <a:rPr lang="en-AU"/>
              <a:t>Online session for SA, WA, ACT, NT and TAS</a:t>
            </a:r>
          </a:p>
          <a:p>
            <a:pPr marL="285750" indent="-285750">
              <a:spcAft>
                <a:spcPts val="3000"/>
              </a:spcAft>
              <a:buFont typeface="Arial" panose="020B0604020202020204" pitchFamily="34" charset="0"/>
              <a:buChar char="•"/>
            </a:pPr>
            <a:r>
              <a:rPr lang="en-AU"/>
              <a:t>Consultations with peak bodies</a:t>
            </a:r>
          </a:p>
        </p:txBody>
      </p:sp>
      <p:grpSp>
        <p:nvGrpSpPr>
          <p:cNvPr id="3" name="Group 2">
            <a:extLst>
              <a:ext uri="{FF2B5EF4-FFF2-40B4-BE49-F238E27FC236}">
                <a16:creationId xmlns:a16="http://schemas.microsoft.com/office/drawing/2014/main" id="{F845CF2D-AB81-8E95-C472-429E535C888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9DF9C66C-25D3-0C53-95F9-E973660E943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D7BBA1D6-C588-EEF7-BB3F-2C442275188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9C5A39BC-4AEE-FB55-FB90-3CE5AA9D4E21}"/>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291856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8002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defTabSz="914400">
              <a:lnSpc>
                <a:spcPct val="100000"/>
              </a:lnSpc>
              <a:spcBef>
                <a:spcPts val="0"/>
              </a:spcBef>
              <a:spcAft>
                <a:spcPts val="200"/>
              </a:spcAft>
              <a:defRPr/>
            </a:pPr>
            <a:r>
              <a:rPr kumimoji="0" lang="en-AU" sz="2600" b="1" i="0" u="none" strike="noStrike" kern="1200" cap="none" spc="0" normalizeH="0" baseline="0" noProof="0">
                <a:ln>
                  <a:noFill/>
                </a:ln>
                <a:solidFill>
                  <a:schemeClr val="tx1"/>
                </a:solidFill>
                <a:effectLst/>
                <a:uLnTx/>
                <a:uFillTx/>
                <a:latin typeface="+mn-lt"/>
                <a:ea typeface="+mn-ea"/>
                <a:cs typeface="+mn-cs"/>
              </a:rPr>
              <a:t>Q</a:t>
            </a:r>
            <a:r>
              <a:rPr lang="en-AU" sz="2600" b="1">
                <a:latin typeface="+mn-lt"/>
                <a:ea typeface="+mn-ea"/>
                <a:cs typeface="+mn-cs"/>
              </a:rPr>
              <a:t>: In the levy calculations, does ‘student count’ refer to ‘EFTSL’ or a student ‘headcount’?</a:t>
            </a:r>
            <a:endParaRPr kumimoji="0" lang="en-AU" sz="2600" b="0" i="0" u="none" strike="noStrike" kern="1200" cap="none" spc="0" normalizeH="0" baseline="0" noProof="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483200"/>
            <a:ext cx="8064896" cy="2823850"/>
          </a:xfrm>
          <a:prstGeom prst="rect">
            <a:avLst/>
          </a:prstGeom>
          <a:noFill/>
        </p:spPr>
        <p:txBody>
          <a:bodyPr wrap="square" lIns="0" tIns="0" rIns="0" bIns="0" rtlCol="0" anchor="t">
            <a:spAutoFit/>
          </a:bodyPr>
          <a:lstStyle/>
          <a:p>
            <a:pPr>
              <a:spcAft>
                <a:spcPts val="2400"/>
              </a:spcAft>
            </a:pPr>
            <a:r>
              <a:rPr lang="en-AU"/>
              <a:t>The levy calculations use a combination of equivalent full-time student load (EFTSL) and a headcount of students</a:t>
            </a:r>
          </a:p>
          <a:p>
            <a:pPr>
              <a:spcAft>
                <a:spcPts val="1500"/>
              </a:spcAft>
            </a:pPr>
            <a:r>
              <a:rPr lang="en-AU"/>
              <a:t>The components of the levies that are calculated using a student count and the type of student count used are:</a:t>
            </a:r>
          </a:p>
          <a:p>
            <a:pPr marL="285750" indent="-285750">
              <a:spcAft>
                <a:spcPts val="1500"/>
              </a:spcAft>
              <a:buFont typeface="Arial" panose="020B0604020202020204" pitchFamily="34" charset="0"/>
              <a:buChar char="•"/>
            </a:pPr>
            <a:r>
              <a:rPr lang="en-AU" b="1"/>
              <a:t>Administrative Fee component</a:t>
            </a:r>
            <a:r>
              <a:rPr lang="en-AU"/>
              <a:t>: Headcount of students for previous calendar year</a:t>
            </a:r>
          </a:p>
          <a:p>
            <a:pPr marL="285750" indent="-285750">
              <a:spcAft>
                <a:spcPts val="1500"/>
              </a:spcAft>
              <a:buFont typeface="Arial" panose="020B0604020202020204" pitchFamily="34" charset="0"/>
              <a:buChar char="•"/>
            </a:pPr>
            <a:r>
              <a:rPr lang="en-AU" b="1"/>
              <a:t>Risk Rated Premium component</a:t>
            </a:r>
            <a:r>
              <a:rPr lang="en-AU"/>
              <a:t>: Headcount of students for previous calendar year</a:t>
            </a:r>
          </a:p>
          <a:p>
            <a:pPr marL="285750" indent="-285750">
              <a:spcAft>
                <a:spcPts val="2400"/>
              </a:spcAft>
              <a:buFont typeface="Arial" panose="020B0604020202020204" pitchFamily="34" charset="0"/>
              <a:buChar char="•"/>
            </a:pPr>
            <a:r>
              <a:rPr lang="en-AU" b="1"/>
              <a:t>Completion Rate risk factor</a:t>
            </a:r>
            <a:r>
              <a:rPr lang="en-AU"/>
              <a:t>: EFTSL for previous calendar year</a:t>
            </a:r>
          </a:p>
        </p:txBody>
      </p:sp>
      <p:grpSp>
        <p:nvGrpSpPr>
          <p:cNvPr id="2" name="Group 1">
            <a:extLst>
              <a:ext uri="{FF2B5EF4-FFF2-40B4-BE49-F238E27FC236}">
                <a16:creationId xmlns:a16="http://schemas.microsoft.com/office/drawing/2014/main" id="{9E19F981-195C-04DA-0931-606E29F9D80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0FACA7C8-399E-15E4-E22B-596D7A614E2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976C4A63-0D51-7761-6E70-F07EB747E08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25D5761F-102A-DC18-67CD-2B93F69A2E50}"/>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381408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D67B1-95BF-C4F9-42D6-AC4F40642D9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4FB62D8-0096-1FC3-5306-CDD16959EF3A}"/>
              </a:ext>
            </a:extLst>
          </p:cNvPr>
          <p:cNvSpPr txBox="1">
            <a:spLocks noGrp="1"/>
          </p:cNvSpPr>
          <p:nvPr>
            <p:ph type="title" idx="4294967295"/>
          </p:nvPr>
        </p:nvSpPr>
        <p:spPr>
          <a:xfrm>
            <a:off x="539552" y="504000"/>
            <a:ext cx="8064000" cy="8002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spcAft>
                <a:spcPts val="200"/>
              </a:spcAft>
              <a:defRPr/>
            </a:pPr>
            <a:r>
              <a:rPr kumimoji="0" lang="en-AU" sz="2600" b="1" i="0" u="none" strike="noStrike" kern="1200" cap="none" spc="0" normalizeH="0" baseline="0" noProof="0" dirty="0">
                <a:ln>
                  <a:noFill/>
                </a:ln>
                <a:effectLst/>
                <a:uLnTx/>
                <a:uFillTx/>
                <a:latin typeface="+mn-lt"/>
                <a:ea typeface="+mn-ea"/>
                <a:cs typeface="+mn-cs"/>
              </a:rPr>
              <a:t>Q</a:t>
            </a:r>
            <a:r>
              <a:rPr lang="en-AU" sz="2600" b="1" dirty="0">
                <a:latin typeface="+mn-lt"/>
                <a:ea typeface="+mn-ea"/>
                <a:cs typeface="+mn-cs"/>
              </a:rPr>
              <a:t>: How is the Completion Rate risk factor calculated if the practical component is deferred into 2026?</a:t>
            </a:r>
            <a:endParaRPr lang="en-AU" sz="2600" b="1" i="0" u="none" strike="noStrike" kern="1200" cap="none" spc="0" normalizeH="0" baseline="0" noProof="0" dirty="0">
              <a:ln>
                <a:noFill/>
              </a:ln>
              <a:effectLst/>
              <a:uLnTx/>
              <a:uFillTx/>
              <a:latin typeface="+mn-lt"/>
              <a:ea typeface="Calibri"/>
              <a:cs typeface="Calibri"/>
            </a:endParaRPr>
          </a:p>
        </p:txBody>
      </p:sp>
      <p:sp>
        <p:nvSpPr>
          <p:cNvPr id="12" name="TextBox 11">
            <a:extLst>
              <a:ext uri="{FF2B5EF4-FFF2-40B4-BE49-F238E27FC236}">
                <a16:creationId xmlns:a16="http://schemas.microsoft.com/office/drawing/2014/main" id="{CF71E4EB-088D-3A74-0D74-8C178C1FA12E}"/>
              </a:ext>
            </a:extLst>
          </p:cNvPr>
          <p:cNvSpPr txBox="1"/>
          <p:nvPr/>
        </p:nvSpPr>
        <p:spPr>
          <a:xfrm>
            <a:off x="539552" y="1483200"/>
            <a:ext cx="8064896" cy="276999"/>
          </a:xfrm>
          <a:prstGeom prst="rect">
            <a:avLst/>
          </a:prstGeom>
          <a:noFill/>
        </p:spPr>
        <p:txBody>
          <a:bodyPr wrap="square" lIns="0" tIns="0" rIns="0" bIns="0" rtlCol="0" anchor="t">
            <a:spAutoFit/>
          </a:bodyPr>
          <a:lstStyle/>
          <a:p>
            <a:pPr>
              <a:spcAft>
                <a:spcPts val="1500"/>
              </a:spcAft>
            </a:pPr>
            <a:r>
              <a:rPr lang="en-AU"/>
              <a:t>Unit completion rate percentage calculation:</a:t>
            </a:r>
          </a:p>
        </p:txBody>
      </p:sp>
      <p:grpSp>
        <p:nvGrpSpPr>
          <p:cNvPr id="2" name="Group 1">
            <a:extLst>
              <a:ext uri="{FF2B5EF4-FFF2-40B4-BE49-F238E27FC236}">
                <a16:creationId xmlns:a16="http://schemas.microsoft.com/office/drawing/2014/main" id="{769A7116-2FFD-31F6-D732-D97A4A43320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50F27888-3015-7DAA-A6D7-C7F7718C921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44BE7D87-8829-7921-7FF1-7E5B6CC9143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2EF3AD38-883B-4EAE-4C50-4AD2524A03DC}"/>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200" y="4650091"/>
              <a:ext cx="238264" cy="237600"/>
            </a:xfrm>
            <a:prstGeom prst="rect">
              <a:avLst/>
            </a:prstGeom>
          </p:spPr>
        </p:pic>
      </p:grpSp>
      <p:grpSp>
        <p:nvGrpSpPr>
          <p:cNvPr id="20" name="Group 19" descr="Unit completion rate is calculated as 'Passed EFTSL' as a percentage of 'Passed EFTSL' plus 'Failed EFTSL' plus 'Ongoing EFTSL' plus 'Data Missing EFTSL'.">
            <a:extLst>
              <a:ext uri="{FF2B5EF4-FFF2-40B4-BE49-F238E27FC236}">
                <a16:creationId xmlns:a16="http://schemas.microsoft.com/office/drawing/2014/main" id="{DA4330BA-6556-336C-09D9-F4D7B64261FA}"/>
              </a:ext>
            </a:extLst>
          </p:cNvPr>
          <p:cNvGrpSpPr/>
          <p:nvPr/>
        </p:nvGrpSpPr>
        <p:grpSpPr>
          <a:xfrm>
            <a:off x="540000" y="1899884"/>
            <a:ext cx="7833436" cy="872587"/>
            <a:chOff x="540000" y="1792800"/>
            <a:chExt cx="7833436" cy="872587"/>
          </a:xfrm>
        </p:grpSpPr>
        <p:sp>
          <p:nvSpPr>
            <p:cNvPr id="21" name="TextBox 20">
              <a:extLst>
                <a:ext uri="{FF2B5EF4-FFF2-40B4-BE49-F238E27FC236}">
                  <a16:creationId xmlns:a16="http://schemas.microsoft.com/office/drawing/2014/main" id="{B06D5ED5-83DE-58A6-CF48-F3497EDC079B}"/>
                </a:ext>
              </a:extLst>
            </p:cNvPr>
            <p:cNvSpPr txBox="1"/>
            <p:nvPr/>
          </p:nvSpPr>
          <p:spPr>
            <a:xfrm>
              <a:off x="3055501" y="1798241"/>
              <a:ext cx="1676399" cy="369332"/>
            </a:xfrm>
            <a:prstGeom prst="rect">
              <a:avLst/>
            </a:prstGeom>
            <a:noFill/>
          </p:spPr>
          <p:txBody>
            <a:bodyPr wrap="square" rtlCol="0">
              <a:spAutoFit/>
            </a:bodyPr>
            <a:lstStyle/>
            <a:p>
              <a:pPr algn="ctr"/>
              <a:r>
                <a:rPr lang="en-AU"/>
                <a:t>Passed EFTSL</a:t>
              </a:r>
            </a:p>
          </p:txBody>
        </p:sp>
        <p:cxnSp>
          <p:nvCxnSpPr>
            <p:cNvPr id="22" name="Straight Connector 21">
              <a:extLst>
                <a:ext uri="{FF2B5EF4-FFF2-40B4-BE49-F238E27FC236}">
                  <a16:creationId xmlns:a16="http://schemas.microsoft.com/office/drawing/2014/main" id="{685D9CFE-4993-CB98-92E4-4401DD48594C}"/>
                </a:ext>
              </a:extLst>
            </p:cNvPr>
            <p:cNvCxnSpPr/>
            <p:nvPr/>
          </p:nvCxnSpPr>
          <p:spPr>
            <a:xfrm>
              <a:off x="818415" y="2217372"/>
              <a:ext cx="615057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689DBE0-6F1B-B8DB-8F7B-FFBBA897A350}"/>
                </a:ext>
              </a:extLst>
            </p:cNvPr>
            <p:cNvSpPr txBox="1"/>
            <p:nvPr/>
          </p:nvSpPr>
          <p:spPr>
            <a:xfrm>
              <a:off x="753148" y="2284503"/>
              <a:ext cx="6281109" cy="369332"/>
            </a:xfrm>
            <a:prstGeom prst="rect">
              <a:avLst/>
            </a:prstGeom>
            <a:noFill/>
          </p:spPr>
          <p:txBody>
            <a:bodyPr wrap="square" rtlCol="0">
              <a:spAutoFit/>
            </a:bodyPr>
            <a:lstStyle/>
            <a:p>
              <a:pPr algn="ctr"/>
              <a:r>
                <a:rPr lang="en-AU"/>
                <a:t>(Passed + Failed + Ongoing + Data missing EFTSL)</a:t>
              </a:r>
            </a:p>
          </p:txBody>
        </p:sp>
        <p:sp>
          <p:nvSpPr>
            <p:cNvPr id="24" name="TextBox 23">
              <a:extLst>
                <a:ext uri="{FF2B5EF4-FFF2-40B4-BE49-F238E27FC236}">
                  <a16:creationId xmlns:a16="http://schemas.microsoft.com/office/drawing/2014/main" id="{762BD7BC-77CD-1D35-4772-400D93691429}"/>
                </a:ext>
              </a:extLst>
            </p:cNvPr>
            <p:cNvSpPr txBox="1"/>
            <p:nvPr/>
          </p:nvSpPr>
          <p:spPr>
            <a:xfrm>
              <a:off x="7394434" y="2032706"/>
              <a:ext cx="979002" cy="369332"/>
            </a:xfrm>
            <a:prstGeom prst="rect">
              <a:avLst/>
            </a:prstGeom>
            <a:noFill/>
          </p:spPr>
          <p:txBody>
            <a:bodyPr wrap="square" rtlCol="0">
              <a:spAutoFit/>
            </a:bodyPr>
            <a:lstStyle/>
            <a:p>
              <a:r>
                <a:rPr lang="en-AU"/>
                <a:t>X 100</a:t>
              </a:r>
            </a:p>
          </p:txBody>
        </p:sp>
        <p:sp>
          <p:nvSpPr>
            <p:cNvPr id="25" name="Left Bracket 24">
              <a:extLst>
                <a:ext uri="{FF2B5EF4-FFF2-40B4-BE49-F238E27FC236}">
                  <a16:creationId xmlns:a16="http://schemas.microsoft.com/office/drawing/2014/main" id="{5CD12009-E30D-5E7C-C7F0-E6B4A3EEB56F}"/>
                </a:ext>
              </a:extLst>
            </p:cNvPr>
            <p:cNvSpPr/>
            <p:nvPr/>
          </p:nvSpPr>
          <p:spPr>
            <a:xfrm>
              <a:off x="540000" y="1794187"/>
              <a:ext cx="126000" cy="871200"/>
            </a:xfrm>
            <a:prstGeom prst="leftBracket">
              <a:avLst>
                <a:gd name="adj" fmla="val 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6" name="Right Bracket 25">
              <a:extLst>
                <a:ext uri="{FF2B5EF4-FFF2-40B4-BE49-F238E27FC236}">
                  <a16:creationId xmlns:a16="http://schemas.microsoft.com/office/drawing/2014/main" id="{98A0724A-3423-3AD6-8948-D74E6C54810C}"/>
                </a:ext>
              </a:extLst>
            </p:cNvPr>
            <p:cNvSpPr/>
            <p:nvPr/>
          </p:nvSpPr>
          <p:spPr>
            <a:xfrm>
              <a:off x="7118711" y="1792800"/>
              <a:ext cx="126000" cy="871200"/>
            </a:xfrm>
            <a:prstGeom prst="rightBracket">
              <a:avLst>
                <a:gd name="adj" fmla="val 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
        <p:nvSpPr>
          <p:cNvPr id="19" name="TextBox 18">
            <a:extLst>
              <a:ext uri="{FF2B5EF4-FFF2-40B4-BE49-F238E27FC236}">
                <a16:creationId xmlns:a16="http://schemas.microsoft.com/office/drawing/2014/main" id="{52C4FF52-0C84-FC01-71D2-355247AFADC7}"/>
              </a:ext>
            </a:extLst>
          </p:cNvPr>
          <p:cNvSpPr txBox="1"/>
          <p:nvPr/>
        </p:nvSpPr>
        <p:spPr>
          <a:xfrm>
            <a:off x="511495" y="2902727"/>
            <a:ext cx="7740000" cy="230832"/>
          </a:xfrm>
          <a:prstGeom prst="rect">
            <a:avLst/>
          </a:prstGeom>
          <a:noFill/>
        </p:spPr>
        <p:txBody>
          <a:bodyPr wrap="square" lIns="0" tIns="0" rIns="0" bIns="0" rtlCol="0" anchor="t">
            <a:spAutoFit/>
          </a:bodyPr>
          <a:lstStyle/>
          <a:p>
            <a:pPr>
              <a:spcAft>
                <a:spcPts val="1500"/>
              </a:spcAft>
            </a:pPr>
            <a:r>
              <a:rPr lang="en-AU" sz="1500" b="1"/>
              <a:t>EFTSL</a:t>
            </a:r>
            <a:r>
              <a:rPr lang="en-AU" sz="1500"/>
              <a:t>: Equivalent full-time student load for a year</a:t>
            </a:r>
          </a:p>
        </p:txBody>
      </p:sp>
      <p:sp>
        <p:nvSpPr>
          <p:cNvPr id="29" name="TextBox 28">
            <a:extLst>
              <a:ext uri="{FF2B5EF4-FFF2-40B4-BE49-F238E27FC236}">
                <a16:creationId xmlns:a16="http://schemas.microsoft.com/office/drawing/2014/main" id="{0FACA12B-A78E-E2B4-7D6E-292D676665C6}"/>
              </a:ext>
            </a:extLst>
          </p:cNvPr>
          <p:cNvSpPr txBox="1"/>
          <p:nvPr/>
        </p:nvSpPr>
        <p:spPr>
          <a:xfrm>
            <a:off x="540000" y="3435614"/>
            <a:ext cx="8064896" cy="830997"/>
          </a:xfrm>
          <a:prstGeom prst="rect">
            <a:avLst/>
          </a:prstGeom>
          <a:noFill/>
        </p:spPr>
        <p:txBody>
          <a:bodyPr wrap="square" lIns="0" tIns="0" rIns="0" bIns="0" rtlCol="0" anchor="t">
            <a:spAutoFit/>
          </a:bodyPr>
          <a:lstStyle/>
          <a:p>
            <a:pPr>
              <a:spcAft>
                <a:spcPts val="1500"/>
              </a:spcAft>
            </a:pPr>
            <a:r>
              <a:rPr lang="en-AU"/>
              <a:t>If a student remains enrolled in a unit of study and does not pass or fail in the 2025 calendar year, they will be counted as ‘ongoing EFTSL’ in the calculation denominator for the 2026 levies</a:t>
            </a:r>
          </a:p>
        </p:txBody>
      </p:sp>
    </p:spTree>
    <p:extLst>
      <p:ext uri="{BB962C8B-B14F-4D97-AF65-F5344CB8AC3E}">
        <p14:creationId xmlns:p14="http://schemas.microsoft.com/office/powerpoint/2010/main" val="2284646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A99EB-28EE-7DE0-D996-F4D6EC276CF9}"/>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BBA2C5CD-FD97-C7C7-52D5-8808FC8AB35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2" name="Rectangle 11">
              <a:extLst>
                <a:ext uri="{FF2B5EF4-FFF2-40B4-BE49-F238E27FC236}">
                  <a16:creationId xmlns:a16="http://schemas.microsoft.com/office/drawing/2014/main" id="{4410D42D-929E-3C47-A6BC-536A4644544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3" name="Oval 12">
              <a:extLst>
                <a:ext uri="{FF2B5EF4-FFF2-40B4-BE49-F238E27FC236}">
                  <a16:creationId xmlns:a16="http://schemas.microsoft.com/office/drawing/2014/main" id="{B2E54221-C885-B664-8385-FBFADCC31D30}"/>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85E76172-48BE-2FB2-1443-136DBA78F8D5}"/>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200" y="4650091"/>
              <a:ext cx="238264" cy="237600"/>
            </a:xfrm>
            <a:prstGeom prst="rect">
              <a:avLst/>
            </a:prstGeom>
          </p:spPr>
        </p:pic>
      </p:grpSp>
      <p:sp>
        <p:nvSpPr>
          <p:cNvPr id="2" name="Title 10">
            <a:extLst>
              <a:ext uri="{FF2B5EF4-FFF2-40B4-BE49-F238E27FC236}">
                <a16:creationId xmlns:a16="http://schemas.microsoft.com/office/drawing/2014/main" id="{F1F27230-A468-61D1-F77C-24B35E60828D}"/>
              </a:ext>
            </a:extLst>
          </p:cNvPr>
          <p:cNvSpPr txBox="1">
            <a:spLocks noGrp="1"/>
          </p:cNvSpPr>
          <p:nvPr>
            <p:ph type="title" idx="4294967295"/>
          </p:nvPr>
        </p:nvSpPr>
        <p:spPr>
          <a:xfrm>
            <a:off x="540000" y="504000"/>
            <a:ext cx="8064000" cy="40011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dirty="0">
                <a:ln>
                  <a:noFill/>
                </a:ln>
                <a:solidFill>
                  <a:schemeClr val="tx1"/>
                </a:solidFill>
                <a:effectLst/>
                <a:uLnTx/>
                <a:uFillTx/>
                <a:latin typeface="+mn-lt"/>
                <a:ea typeface="+mn-ea"/>
                <a:cs typeface="+mn-cs"/>
              </a:rPr>
              <a:t>Q: How much is spent against the levy funds?</a:t>
            </a:r>
            <a:endParaRPr kumimoji="0" lang="en-US" sz="3300" b="0" i="0" u="none" strike="noStrike" kern="1200" cap="none" spc="0" normalizeH="0" baseline="0" noProof="0" dirty="0">
              <a:ln>
                <a:noFill/>
              </a:ln>
              <a:solidFill>
                <a:schemeClr val="tx1"/>
              </a:solidFill>
              <a:effectLst/>
              <a:uLnTx/>
              <a:uFillTx/>
              <a:latin typeface="+mj-lt"/>
              <a:ea typeface="+mn-ea"/>
              <a:cs typeface="+mn-cs"/>
            </a:endParaRPr>
          </a:p>
        </p:txBody>
      </p:sp>
      <p:pic>
        <p:nvPicPr>
          <p:cNvPr id="5" name="Picture 4" descr="A graph showing the Higher Education Tuition Protection Fund income, expenses and balance from 2019-20 to 2024-25.">
            <a:extLst>
              <a:ext uri="{FF2B5EF4-FFF2-40B4-BE49-F238E27FC236}">
                <a16:creationId xmlns:a16="http://schemas.microsoft.com/office/drawing/2014/main" id="{41A049D6-5546-CD88-4C82-3DDA9F2191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000" y="900000"/>
            <a:ext cx="8064000" cy="3739544"/>
          </a:xfrm>
          <a:prstGeom prst="rect">
            <a:avLst/>
          </a:prstGeom>
        </p:spPr>
      </p:pic>
    </p:spTree>
    <p:extLst>
      <p:ext uri="{BB962C8B-B14F-4D97-AF65-F5344CB8AC3E}">
        <p14:creationId xmlns:p14="http://schemas.microsoft.com/office/powerpoint/2010/main" val="1070103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E9225-44CA-B6B1-B6CD-95083928C72A}"/>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4BFDC30A-359B-589C-6EE5-3ED40E0DED2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2" name="Rectangle 11">
              <a:extLst>
                <a:ext uri="{FF2B5EF4-FFF2-40B4-BE49-F238E27FC236}">
                  <a16:creationId xmlns:a16="http://schemas.microsoft.com/office/drawing/2014/main" id="{0C501259-186C-E2A8-E7D7-745725A0501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3" name="Oval 12">
              <a:extLst>
                <a:ext uri="{FF2B5EF4-FFF2-40B4-BE49-F238E27FC236}">
                  <a16:creationId xmlns:a16="http://schemas.microsoft.com/office/drawing/2014/main" id="{B4F88E86-CF4F-4984-C5B1-6DB94C892E4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BF62184C-EF90-451C-912B-B78F10D575B1}"/>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200" y="4650091"/>
              <a:ext cx="238264" cy="237600"/>
            </a:xfrm>
            <a:prstGeom prst="rect">
              <a:avLst/>
            </a:prstGeom>
          </p:spPr>
        </p:pic>
      </p:grpSp>
      <p:pic>
        <p:nvPicPr>
          <p:cNvPr id="3" name="Picture 2" descr="A graph showing the VSL Tuition Protection Fund income, expenses and balance from 2019-20 to 2024-25.">
            <a:extLst>
              <a:ext uri="{FF2B5EF4-FFF2-40B4-BE49-F238E27FC236}">
                <a16:creationId xmlns:a16="http://schemas.microsoft.com/office/drawing/2014/main" id="{188122D4-ACFE-848B-2A3F-560ECC65B5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000" y="900000"/>
            <a:ext cx="8064000" cy="3735692"/>
          </a:xfrm>
          <a:prstGeom prst="rect">
            <a:avLst/>
          </a:prstGeom>
        </p:spPr>
      </p:pic>
      <p:sp>
        <p:nvSpPr>
          <p:cNvPr id="5" name="Title 10">
            <a:extLst>
              <a:ext uri="{FF2B5EF4-FFF2-40B4-BE49-F238E27FC236}">
                <a16:creationId xmlns:a16="http://schemas.microsoft.com/office/drawing/2014/main" id="{9E6FC97D-027A-A161-C595-CC840AF216AA}"/>
              </a:ext>
            </a:extLst>
          </p:cNvPr>
          <p:cNvSpPr txBox="1">
            <a:spLocks noGrp="1"/>
          </p:cNvSpPr>
          <p:nvPr>
            <p:ph type="title" idx="4294967295"/>
          </p:nvPr>
        </p:nvSpPr>
        <p:spPr>
          <a:xfrm>
            <a:off x="540000" y="504000"/>
            <a:ext cx="8064000" cy="40011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dirty="0">
                <a:ln>
                  <a:noFill/>
                </a:ln>
                <a:solidFill>
                  <a:schemeClr val="tx1"/>
                </a:solidFill>
                <a:effectLst/>
                <a:uLnTx/>
                <a:uFillTx/>
                <a:latin typeface="+mn-lt"/>
                <a:ea typeface="+mn-ea"/>
                <a:cs typeface="+mn-cs"/>
              </a:rPr>
              <a:t>Q: How much is spent against the levy funds?</a:t>
            </a:r>
            <a:endParaRPr kumimoji="0" lang="en-US" sz="33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3758182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a:ln>
                  <a:noFill/>
                </a:ln>
                <a:solidFill>
                  <a:schemeClr val="bg1"/>
                </a:solidFill>
                <a:effectLst/>
                <a:uLnTx/>
                <a:uFillTx/>
                <a:latin typeface="+mn-lt"/>
                <a:ea typeface="+mn-ea"/>
                <a:cs typeface="+mn-cs"/>
              </a:rPr>
              <a:t>2026 Domestic Levies Timeline and Takeaways</a:t>
            </a:r>
          </a:p>
        </p:txBody>
      </p:sp>
      <p:grpSp>
        <p:nvGrpSpPr>
          <p:cNvPr id="2" name="Group 1">
            <a:extLst>
              <a:ext uri="{FF2B5EF4-FFF2-40B4-BE49-F238E27FC236}">
                <a16:creationId xmlns:a16="http://schemas.microsoft.com/office/drawing/2014/main" id="{2BDA1E01-3E8C-B2D0-1D2D-39BE931C614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C417A0AE-B755-1D9A-9BE5-BBD7601BE14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C5998F8F-A40E-52BA-BD9B-9BCA27101D8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B9F984F3-CBBE-5845-B978-165C366F1A2F}"/>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46102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414FB0-F682-62B4-0B0A-1EC5D3BBB3DE}"/>
              </a:ext>
            </a:extLst>
          </p:cNvPr>
          <p:cNvSpPr txBox="1">
            <a:spLocks noGrp="1"/>
          </p:cNvSpPr>
          <p:nvPr>
            <p:ph type="title" idx="4294967295"/>
          </p:nvPr>
        </p:nvSpPr>
        <p:spPr>
          <a:xfrm>
            <a:off x="360000" y="252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5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2026 Domestic Tuition Protection Levies Timeline</a:t>
            </a:r>
          </a:p>
        </p:txBody>
      </p:sp>
      <p:grpSp>
        <p:nvGrpSpPr>
          <p:cNvPr id="36" name="Group 35" descr="The 2026 Domestic Tuition Protection Levies timeline shows that the TPS Advisory Board provided its draft domestic levy settings advice to the TPS Director at the 4 March 2026 Board meeting. Sector consultation on the draft levy settings will be conducted throughout March and April 2026. The Board will consider the sector's feedback before providing its final levy settings advice to the TPS Director at the 20 May 2026 Board meeting. Legislative Instruments must be made by 1 August 2026. Leviable providers will receive early advice notices from the TPS in October 2026. Levy invoices will be issued in November 2026 and payments will be due in December 2026.">
            <a:extLst>
              <a:ext uri="{FF2B5EF4-FFF2-40B4-BE49-F238E27FC236}">
                <a16:creationId xmlns:a16="http://schemas.microsoft.com/office/drawing/2014/main" id="{EFF418E5-3F56-36C1-35F5-B3977C838B08}"/>
              </a:ext>
            </a:extLst>
          </p:cNvPr>
          <p:cNvGrpSpPr/>
          <p:nvPr/>
        </p:nvGrpSpPr>
        <p:grpSpPr>
          <a:xfrm>
            <a:off x="300600" y="756000"/>
            <a:ext cx="8542800" cy="3859201"/>
            <a:chOff x="-1" y="-2"/>
            <a:chExt cx="9286489" cy="4508630"/>
          </a:xfrm>
        </p:grpSpPr>
        <p:sp>
          <p:nvSpPr>
            <p:cNvPr id="37" name="Rectangle: Rounded Corners 36">
              <a:extLst>
                <a:ext uri="{FF2B5EF4-FFF2-40B4-BE49-F238E27FC236}">
                  <a16:creationId xmlns:a16="http://schemas.microsoft.com/office/drawing/2014/main" id="{2CFBC558-60EF-A9C7-6BBA-7ADCAEE4041B}"/>
                </a:ext>
              </a:extLst>
            </p:cNvPr>
            <p:cNvSpPr/>
            <p:nvPr/>
          </p:nvSpPr>
          <p:spPr>
            <a:xfrm>
              <a:off x="-1" y="-1"/>
              <a:ext cx="1819729" cy="382729"/>
            </a:xfrm>
            <a:prstGeom prst="roundRect">
              <a:avLst/>
            </a:prstGeom>
            <a:solidFill>
              <a:srgbClr val="367079"/>
            </a:solidFill>
            <a:ln>
              <a:solidFill>
                <a:srgbClr val="36707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a:solidFill>
                    <a:srgbClr val="FFFFFF"/>
                  </a:solidFill>
                  <a:ea typeface="Calibri" panose="020F0502020204030204" pitchFamily="34" charset="0"/>
                  <a:cs typeface="Arial" panose="020B0604020202020204" pitchFamily="34" charset="0"/>
                </a:rPr>
                <a:t>March 26</a:t>
              </a:r>
            </a:p>
          </p:txBody>
        </p:sp>
        <p:sp>
          <p:nvSpPr>
            <p:cNvPr id="38" name="Rectangle: Rounded Corners 37">
              <a:extLst>
                <a:ext uri="{FF2B5EF4-FFF2-40B4-BE49-F238E27FC236}">
                  <a16:creationId xmlns:a16="http://schemas.microsoft.com/office/drawing/2014/main" id="{63DFCEF6-41FB-5CB4-C454-502EA409D119}"/>
                </a:ext>
              </a:extLst>
            </p:cNvPr>
            <p:cNvSpPr/>
            <p:nvPr/>
          </p:nvSpPr>
          <p:spPr>
            <a:xfrm>
              <a:off x="186668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a:solidFill>
                    <a:srgbClr val="FFFFFF"/>
                  </a:solidFill>
                  <a:ea typeface="Calibri" panose="020F0502020204030204" pitchFamily="34" charset="0"/>
                  <a:cs typeface="Arial" panose="020B0604020202020204" pitchFamily="34" charset="0"/>
                </a:rPr>
                <a:t>April 26</a:t>
              </a:r>
            </a:p>
          </p:txBody>
        </p:sp>
        <p:sp>
          <p:nvSpPr>
            <p:cNvPr id="39" name="Rectangle: Rounded Corners 38">
              <a:extLst>
                <a:ext uri="{FF2B5EF4-FFF2-40B4-BE49-F238E27FC236}">
                  <a16:creationId xmlns:a16="http://schemas.microsoft.com/office/drawing/2014/main" id="{9408FA79-42FB-0D31-1079-788A2D2ECCF4}"/>
                </a:ext>
              </a:extLst>
            </p:cNvPr>
            <p:cNvSpPr/>
            <p:nvPr/>
          </p:nvSpPr>
          <p:spPr>
            <a:xfrm>
              <a:off x="373337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a:solidFill>
                    <a:srgbClr val="FFFFFF"/>
                  </a:solidFill>
                  <a:ea typeface="Calibri" panose="020F0502020204030204" pitchFamily="34" charset="0"/>
                  <a:cs typeface="Arial" panose="020B0604020202020204" pitchFamily="34" charset="0"/>
                </a:rPr>
                <a:t>May 26</a:t>
              </a:r>
            </a:p>
          </p:txBody>
        </p:sp>
        <p:sp>
          <p:nvSpPr>
            <p:cNvPr id="40" name="Rectangle: Rounded Corners 39">
              <a:extLst>
                <a:ext uri="{FF2B5EF4-FFF2-40B4-BE49-F238E27FC236}">
                  <a16:creationId xmlns:a16="http://schemas.microsoft.com/office/drawing/2014/main" id="{55304843-0B3C-DEBD-0A85-A70993CC5A99}"/>
                </a:ext>
              </a:extLst>
            </p:cNvPr>
            <p:cNvSpPr/>
            <p:nvPr/>
          </p:nvSpPr>
          <p:spPr>
            <a:xfrm>
              <a:off x="560006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a:solidFill>
                    <a:srgbClr val="FFFFFF"/>
                  </a:solidFill>
                  <a:ea typeface="Calibri" panose="020F0502020204030204" pitchFamily="34" charset="0"/>
                  <a:cs typeface="Arial" panose="020B0604020202020204" pitchFamily="34" charset="0"/>
                </a:rPr>
                <a:t>August 26</a:t>
              </a:r>
            </a:p>
          </p:txBody>
        </p:sp>
        <p:sp>
          <p:nvSpPr>
            <p:cNvPr id="41" name="Rectangle: Rounded Corners 40">
              <a:extLst>
                <a:ext uri="{FF2B5EF4-FFF2-40B4-BE49-F238E27FC236}">
                  <a16:creationId xmlns:a16="http://schemas.microsoft.com/office/drawing/2014/main" id="{A71050A0-58A2-3DA6-8BA5-A0748BF14878}"/>
                </a:ext>
              </a:extLst>
            </p:cNvPr>
            <p:cNvSpPr/>
            <p:nvPr/>
          </p:nvSpPr>
          <p:spPr>
            <a:xfrm>
              <a:off x="746675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a:solidFill>
                    <a:srgbClr val="FFFFFF"/>
                  </a:solidFill>
                  <a:ea typeface="Calibri" panose="020F0502020204030204" pitchFamily="34" charset="0"/>
                  <a:cs typeface="Arial" panose="020B0604020202020204" pitchFamily="34" charset="0"/>
                </a:rPr>
                <a:t>Oct-Dec 26</a:t>
              </a:r>
            </a:p>
          </p:txBody>
        </p:sp>
        <p:sp>
          <p:nvSpPr>
            <p:cNvPr id="43" name="Rectangle: Rounded Corners 42">
              <a:extLst>
                <a:ext uri="{FF2B5EF4-FFF2-40B4-BE49-F238E27FC236}">
                  <a16:creationId xmlns:a16="http://schemas.microsoft.com/office/drawing/2014/main" id="{52B66418-B1C0-6956-A593-6F404236012C}"/>
                </a:ext>
              </a:extLst>
            </p:cNvPr>
            <p:cNvSpPr/>
            <p:nvPr/>
          </p:nvSpPr>
          <p:spPr>
            <a:xfrm>
              <a:off x="-1"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1200"/>
                </a:spcBef>
                <a:spcAft>
                  <a:spcPts val="100"/>
                </a:spcAft>
              </a:pPr>
              <a:r>
                <a:rPr lang="en-AU" sz="1400" b="1">
                  <a:ea typeface="Calibri" panose="020F0502020204030204" pitchFamily="34" charset="0"/>
                  <a:cs typeface="Arial" panose="020B0604020202020204" pitchFamily="34" charset="0"/>
                </a:rPr>
                <a:t>4 March</a:t>
              </a:r>
              <a:endParaRPr lang="en-AU" sz="1400">
                <a:ea typeface="Calibri" panose="020F0502020204030204" pitchFamily="34" charset="0"/>
                <a:cs typeface="Arial" panose="020B0604020202020204" pitchFamily="34" charset="0"/>
              </a:endParaRPr>
            </a:p>
            <a:p>
              <a:pPr marL="82800" indent="-82800">
                <a:spcAft>
                  <a:spcPts val="300"/>
                </a:spcAft>
                <a:buClr>
                  <a:schemeClr val="tx1"/>
                </a:buClr>
                <a:buSzPct val="80000"/>
                <a:buFont typeface="Symbol" panose="05050102010706020507" pitchFamily="18" charset="2"/>
                <a:buChar char=""/>
              </a:pPr>
              <a:r>
                <a:rPr lang="en-AU" sz="1200">
                  <a:solidFill>
                    <a:schemeClr val="tx1"/>
                  </a:solidFill>
                  <a:ea typeface="Calibri" panose="020F0502020204030204" pitchFamily="34" charset="0"/>
                  <a:cs typeface="Arial" panose="020B0604020202020204" pitchFamily="34" charset="0"/>
                </a:rPr>
                <a:t>Draft advice on 2026 Levy settings confirmed at TPS Advisory Board meeting</a:t>
              </a:r>
            </a:p>
            <a:p>
              <a:pPr>
                <a:spcBef>
                  <a:spcPts val="1200"/>
                </a:spcBef>
                <a:spcAft>
                  <a:spcPts val="100"/>
                </a:spcAft>
              </a:pPr>
              <a:r>
                <a:rPr lang="en-AU" sz="1400" b="1">
                  <a:ea typeface="Calibri" panose="020F0502020204030204" pitchFamily="34" charset="0"/>
                  <a:cs typeface="Arial" panose="020B0604020202020204" pitchFamily="34" charset="0"/>
                </a:rPr>
                <a:t>March</a:t>
              </a:r>
              <a:endParaRPr lang="en-AU" sz="1400">
                <a:ea typeface="Calibri" panose="020F0502020204030204" pitchFamily="34" charset="0"/>
                <a:cs typeface="Arial" panose="020B0604020202020204" pitchFamily="34" charset="0"/>
              </a:endParaRPr>
            </a:p>
            <a:p>
              <a:pPr marL="82800" lvl="0" indent="-82800">
                <a:spcAft>
                  <a:spcPts val="300"/>
                </a:spcAft>
                <a:buSzPct val="80000"/>
                <a:buFont typeface="Symbol" panose="05050102010706020507" pitchFamily="18" charset="2"/>
                <a:buChar char=""/>
                <a:defRPr/>
              </a:pPr>
              <a:r>
                <a:rPr lang="en-AU" sz="1200">
                  <a:solidFill>
                    <a:prstClr val="black"/>
                  </a:solidFill>
                  <a:ea typeface="Calibri" panose="020F0502020204030204" pitchFamily="34" charset="0"/>
                  <a:cs typeface="Arial" panose="020B0604020202020204" pitchFamily="34" charset="0"/>
                </a:rPr>
                <a:t>Online consultation session for all providers</a:t>
              </a:r>
            </a:p>
            <a:p>
              <a:pPr marL="82800" lvl="0" indent="-82800">
                <a:spcAft>
                  <a:spcPts val="300"/>
                </a:spcAft>
                <a:buSzPct val="80000"/>
                <a:buFont typeface="Symbol" panose="05050102010706020507" pitchFamily="18" charset="2"/>
                <a:buChar char=""/>
                <a:defRPr/>
              </a:pPr>
              <a:r>
                <a:rPr lang="en-AU" sz="1200">
                  <a:solidFill>
                    <a:prstClr val="black"/>
                  </a:solidFill>
                  <a:ea typeface="Calibri" panose="020F0502020204030204" pitchFamily="34" charset="0"/>
                  <a:cs typeface="Arial" panose="020B0604020202020204" pitchFamily="34" charset="0"/>
                </a:rPr>
                <a:t>State-based </a:t>
              </a:r>
              <a:br>
                <a:rPr lang="en-AU" sz="1200">
                  <a:solidFill>
                    <a:prstClr val="black"/>
                  </a:solidFill>
                  <a:ea typeface="Calibri" panose="020F0502020204030204" pitchFamily="34" charset="0"/>
                  <a:cs typeface="Arial" panose="020B0604020202020204" pitchFamily="34" charset="0"/>
                </a:rPr>
              </a:br>
              <a:r>
                <a:rPr lang="en-AU" sz="1200">
                  <a:solidFill>
                    <a:prstClr val="black"/>
                  </a:solidFill>
                  <a:ea typeface="Calibri" panose="020F0502020204030204" pitchFamily="34" charset="0"/>
                  <a:cs typeface="Arial" panose="020B0604020202020204" pitchFamily="34" charset="0"/>
                </a:rPr>
                <a:t>in-person and online consultation sessions</a:t>
              </a:r>
            </a:p>
            <a:p>
              <a:pPr marL="82800" lvl="0" indent="-82800">
                <a:spcAft>
                  <a:spcPts val="300"/>
                </a:spcAft>
                <a:buSzPct val="80000"/>
                <a:buFont typeface="Symbol" panose="05050102010706020507" pitchFamily="18" charset="2"/>
                <a:buChar char=""/>
                <a:defRPr/>
              </a:pPr>
              <a:r>
                <a:rPr lang="en-AU" sz="1200">
                  <a:solidFill>
                    <a:prstClr val="black"/>
                  </a:solidFill>
                  <a:ea typeface="Calibri" panose="020F0502020204030204" pitchFamily="34" charset="0"/>
                  <a:cs typeface="Arial" panose="020B0604020202020204" pitchFamily="34" charset="0"/>
                </a:rPr>
                <a:t>Meetings with stakeholders</a:t>
              </a:r>
            </a:p>
          </p:txBody>
        </p:sp>
        <p:sp>
          <p:nvSpPr>
            <p:cNvPr id="44" name="Rectangle: Rounded Corners 43">
              <a:extLst>
                <a:ext uri="{FF2B5EF4-FFF2-40B4-BE49-F238E27FC236}">
                  <a16:creationId xmlns:a16="http://schemas.microsoft.com/office/drawing/2014/main" id="{8A6F75A0-8CFE-7009-59C1-49BC311E8566}"/>
                </a:ext>
              </a:extLst>
            </p:cNvPr>
            <p:cNvSpPr/>
            <p:nvPr/>
          </p:nvSpPr>
          <p:spPr>
            <a:xfrm>
              <a:off x="186668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1200"/>
                </a:spcBef>
                <a:spcAft>
                  <a:spcPts val="100"/>
                </a:spcAft>
              </a:pPr>
              <a:r>
                <a:rPr lang="en-AU" sz="1400" b="1">
                  <a:solidFill>
                    <a:schemeClr val="accent3">
                      <a:lumMod val="75000"/>
                    </a:schemeClr>
                  </a:solidFill>
                  <a:ea typeface="Calibri" panose="020F0502020204030204" pitchFamily="34" charset="0"/>
                  <a:cs typeface="Arial" panose="020B0604020202020204" pitchFamily="34" charset="0"/>
                </a:rPr>
                <a:t>22 April</a:t>
              </a:r>
              <a:endParaRPr lang="en-AU" sz="1400">
                <a:solidFill>
                  <a:schemeClr val="accent3">
                    <a:lumMod val="75000"/>
                  </a:schemeClr>
                </a:solidFill>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a:solidFill>
                    <a:schemeClr val="accent3">
                      <a:lumMod val="75000"/>
                    </a:schemeClr>
                  </a:solidFill>
                  <a:ea typeface="Calibri" panose="020F0502020204030204" pitchFamily="34" charset="0"/>
                  <a:cs typeface="Arial" panose="020B0604020202020204" pitchFamily="34" charset="0"/>
                </a:rPr>
                <a:t>Online feedback session for all providers</a:t>
              </a:r>
            </a:p>
            <a:p>
              <a:pPr>
                <a:spcBef>
                  <a:spcPts val="1200"/>
                </a:spcBef>
                <a:spcAft>
                  <a:spcPts val="100"/>
                </a:spcAft>
              </a:pPr>
              <a:r>
                <a:rPr lang="en-AU" sz="1400" b="1">
                  <a:ea typeface="Calibri" panose="020F0502020204030204" pitchFamily="34" charset="0"/>
                  <a:cs typeface="Arial" panose="020B0604020202020204" pitchFamily="34" charset="0"/>
                </a:rPr>
                <a:t>April</a:t>
              </a:r>
              <a:endParaRPr lang="en-AU" sz="140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a:ea typeface="Calibri" panose="020F0502020204030204" pitchFamily="34" charset="0"/>
                  <a:cs typeface="Arial" panose="020B0604020202020204" pitchFamily="34" charset="0"/>
                </a:rPr>
                <a:t>Legislative instruments prepared</a:t>
              </a:r>
            </a:p>
          </p:txBody>
        </p:sp>
        <p:sp>
          <p:nvSpPr>
            <p:cNvPr id="45" name="Rectangle: Rounded Corners 44">
              <a:extLst>
                <a:ext uri="{FF2B5EF4-FFF2-40B4-BE49-F238E27FC236}">
                  <a16:creationId xmlns:a16="http://schemas.microsoft.com/office/drawing/2014/main" id="{79AB6292-6FA4-56C1-7DD1-7634303EC643}"/>
                </a:ext>
              </a:extLst>
            </p:cNvPr>
            <p:cNvSpPr/>
            <p:nvPr/>
          </p:nvSpPr>
          <p:spPr>
            <a:xfrm>
              <a:off x="373337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00"/>
                </a:spcAft>
                <a:buClrTx/>
                <a:buSzTx/>
                <a:buFontTx/>
                <a:buNone/>
                <a:tabLst/>
                <a:defRPr/>
              </a:pPr>
              <a:r>
                <a:rPr kumimoji="0" lang="en-AU" sz="1400" b="1" i="0" u="none" strike="noStrike" kern="1200" cap="none" spc="0" normalizeH="0" baseline="0" noProof="0">
                  <a:ln>
                    <a:noFill/>
                  </a:ln>
                  <a:solidFill>
                    <a:prstClr val="black"/>
                  </a:solidFill>
                  <a:effectLst/>
                  <a:uLnTx/>
                  <a:uFillTx/>
                  <a:ea typeface="Calibri" panose="020F0502020204030204" pitchFamily="34" charset="0"/>
                  <a:cs typeface="Arial" panose="020B0604020202020204" pitchFamily="34" charset="0"/>
                </a:rPr>
                <a:t>20 May</a:t>
              </a:r>
              <a:endParaRPr kumimoji="0" lang="en-AU" sz="1400" b="0" i="0" u="none" strike="noStrike" kern="1200" cap="none" spc="0" normalizeH="0" baseline="0" noProof="0">
                <a:ln>
                  <a:noFill/>
                </a:ln>
                <a:solidFill>
                  <a:prstClr val="black"/>
                </a:solidFill>
                <a:effectLst/>
                <a:uLnTx/>
                <a:uFillTx/>
                <a:ea typeface="Calibri" panose="020F0502020204030204" pitchFamily="34" charset="0"/>
                <a:cs typeface="Arial" panose="020B0604020202020204" pitchFamily="34" charset="0"/>
              </a:endParaRPr>
            </a:p>
            <a:p>
              <a:pPr marL="82800" marR="0" lvl="0" indent="-82800" algn="l" defTabSz="914400" rtl="0" eaLnBrk="1" fontAlgn="auto" latinLnBrk="0" hangingPunct="1">
                <a:lnSpc>
                  <a:spcPct val="100000"/>
                </a:lnSpc>
                <a:spcBef>
                  <a:spcPts val="0"/>
                </a:spcBef>
                <a:spcAft>
                  <a:spcPts val="300"/>
                </a:spcAft>
                <a:buClrTx/>
                <a:buSzPct val="80000"/>
                <a:buFont typeface="Symbol" panose="05050102010706020507" pitchFamily="18" charset="2"/>
                <a:buChar char=""/>
                <a:tabLst/>
                <a:defRPr/>
              </a:pPr>
              <a:r>
                <a:rPr kumimoji="0" lang="en-AU" sz="1200" b="0" i="0" u="none" strike="noStrike" kern="1200" cap="none" spc="0" normalizeH="0" baseline="0" noProof="0">
                  <a:ln>
                    <a:noFill/>
                  </a:ln>
                  <a:solidFill>
                    <a:prstClr val="black"/>
                  </a:solidFill>
                  <a:effectLst/>
                  <a:uLnTx/>
                  <a:uFillTx/>
                  <a:ea typeface="Calibri" panose="020F0502020204030204" pitchFamily="34" charset="0"/>
                  <a:cs typeface="Arial" panose="020B0604020202020204" pitchFamily="34" charset="0"/>
                </a:rPr>
                <a:t>TPS Advisory Board considers sector feedback</a:t>
              </a:r>
            </a:p>
            <a:p>
              <a:pPr marL="82800" marR="0" lvl="0" indent="-82800" algn="l" defTabSz="914400" rtl="0" eaLnBrk="1" fontAlgn="auto" latinLnBrk="0" hangingPunct="1">
                <a:lnSpc>
                  <a:spcPct val="100000"/>
                </a:lnSpc>
                <a:spcBef>
                  <a:spcPts val="0"/>
                </a:spcBef>
                <a:spcAft>
                  <a:spcPts val="300"/>
                </a:spcAft>
                <a:buClrTx/>
                <a:buSzPct val="80000"/>
                <a:buFont typeface="Symbol" panose="05050102010706020507" pitchFamily="18" charset="2"/>
                <a:buChar char=""/>
                <a:tabLst/>
                <a:defRPr/>
              </a:pPr>
              <a:r>
                <a:rPr kumimoji="0" lang="en-AU" sz="1200" b="0" i="0" u="none" strike="noStrike" kern="1200" cap="none" spc="0" normalizeH="0" baseline="0" noProof="0">
                  <a:ln>
                    <a:noFill/>
                  </a:ln>
                  <a:solidFill>
                    <a:prstClr val="black"/>
                  </a:solidFill>
                  <a:effectLst/>
                  <a:uLnTx/>
                  <a:uFillTx/>
                  <a:ea typeface="Calibri" panose="020F0502020204030204" pitchFamily="34" charset="0"/>
                  <a:cs typeface="Arial" panose="020B0604020202020204" pitchFamily="34" charset="0"/>
                </a:rPr>
                <a:t>Final advice on 2026 Levy settings confirmed at TPS Advisory Board meeting</a:t>
              </a:r>
              <a:endParaRPr lang="en-AU" sz="1200" b="1">
                <a:ea typeface="Calibri" panose="020F0502020204030204" pitchFamily="34" charset="0"/>
                <a:cs typeface="Arial" panose="020B0604020202020204" pitchFamily="34" charset="0"/>
              </a:endParaRPr>
            </a:p>
          </p:txBody>
        </p:sp>
        <p:sp>
          <p:nvSpPr>
            <p:cNvPr id="46" name="Rectangle: Rounded Corners 45">
              <a:extLst>
                <a:ext uri="{FF2B5EF4-FFF2-40B4-BE49-F238E27FC236}">
                  <a16:creationId xmlns:a16="http://schemas.microsoft.com/office/drawing/2014/main" id="{A8E73AD7-874B-3842-8459-80C6A3F98775}"/>
                </a:ext>
              </a:extLst>
            </p:cNvPr>
            <p:cNvSpPr/>
            <p:nvPr/>
          </p:nvSpPr>
          <p:spPr>
            <a:xfrm>
              <a:off x="560006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1200"/>
                </a:spcBef>
                <a:spcAft>
                  <a:spcPts val="100"/>
                </a:spcAft>
              </a:pPr>
              <a:r>
                <a:rPr lang="en-AU" sz="1400" b="1">
                  <a:ea typeface="Calibri" panose="020F0502020204030204" pitchFamily="34" charset="0"/>
                  <a:cs typeface="Arial" panose="020B0604020202020204" pitchFamily="34" charset="0"/>
                </a:rPr>
                <a:t>1 August</a:t>
              </a:r>
              <a:endParaRPr lang="en-AU" sz="140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a:solidFill>
                    <a:schemeClr val="tx1"/>
                  </a:solidFill>
                  <a:ea typeface="Calibri" panose="020F0502020204030204" pitchFamily="34" charset="0"/>
                  <a:cs typeface="Arial" panose="020B0604020202020204" pitchFamily="34" charset="0"/>
                </a:rPr>
                <a:t>Legislative Instruments must be made by 1 August and published online</a:t>
              </a:r>
            </a:p>
          </p:txBody>
        </p:sp>
        <p:sp>
          <p:nvSpPr>
            <p:cNvPr id="47" name="Rectangle: Rounded Corners 46">
              <a:extLst>
                <a:ext uri="{FF2B5EF4-FFF2-40B4-BE49-F238E27FC236}">
                  <a16:creationId xmlns:a16="http://schemas.microsoft.com/office/drawing/2014/main" id="{C9F57B74-9F68-E90B-973F-F2DE1DD032FD}"/>
                </a:ext>
              </a:extLst>
            </p:cNvPr>
            <p:cNvSpPr/>
            <p:nvPr/>
          </p:nvSpPr>
          <p:spPr>
            <a:xfrm>
              <a:off x="746675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1200"/>
                </a:spcBef>
                <a:spcAft>
                  <a:spcPts val="100"/>
                </a:spcAft>
              </a:pPr>
              <a:r>
                <a:rPr lang="en-AU" sz="1400" b="1">
                  <a:ea typeface="Calibri" panose="020F0502020204030204" pitchFamily="34" charset="0"/>
                  <a:cs typeface="Arial" panose="020B0604020202020204" pitchFamily="34" charset="0"/>
                </a:rPr>
                <a:t>October</a:t>
              </a:r>
              <a:endParaRPr lang="en-AU" sz="140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a:solidFill>
                    <a:schemeClr val="tx1"/>
                  </a:solidFill>
                  <a:ea typeface="Calibri" panose="020F0502020204030204" pitchFamily="34" charset="0"/>
                  <a:cs typeface="Arial" panose="020B0604020202020204" pitchFamily="34" charset="0"/>
                </a:rPr>
                <a:t>Early advice notices sent</a:t>
              </a:r>
            </a:p>
            <a:p>
              <a:pPr marL="82800" indent="-82800">
                <a:spcAft>
                  <a:spcPts val="300"/>
                </a:spcAft>
                <a:buSzPct val="80000"/>
                <a:buFont typeface="Symbol" panose="05050102010706020507" pitchFamily="18" charset="2"/>
                <a:buChar char=""/>
              </a:pPr>
              <a:r>
                <a:rPr lang="en-AU" sz="1200">
                  <a:solidFill>
                    <a:schemeClr val="tx1"/>
                  </a:solidFill>
                  <a:ea typeface="Calibri" panose="020F0502020204030204" pitchFamily="34" charset="0"/>
                  <a:cs typeface="Arial" panose="020B0604020202020204" pitchFamily="34" charset="0"/>
                </a:rPr>
                <a:t>Levy estimate notice with link to estimator tool sent to providers</a:t>
              </a:r>
            </a:p>
            <a:p>
              <a:pPr>
                <a:spcBef>
                  <a:spcPts val="1200"/>
                </a:spcBef>
                <a:spcAft>
                  <a:spcPts val="100"/>
                </a:spcAft>
              </a:pPr>
              <a:r>
                <a:rPr lang="en-AU" sz="1400" b="1">
                  <a:ea typeface="Calibri" panose="020F0502020204030204" pitchFamily="34" charset="0"/>
                  <a:cs typeface="Arial" panose="020B0604020202020204" pitchFamily="34" charset="0"/>
                </a:rPr>
                <a:t>November</a:t>
              </a:r>
              <a:endParaRPr lang="en-AU" sz="140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a:solidFill>
                    <a:schemeClr val="tx1"/>
                  </a:solidFill>
                  <a:ea typeface="Calibri" panose="020F0502020204030204" pitchFamily="34" charset="0"/>
                  <a:cs typeface="Arial" panose="020B0604020202020204" pitchFamily="34" charset="0"/>
                </a:rPr>
                <a:t>Domestic levy invoices issued</a:t>
              </a:r>
              <a:endParaRPr lang="en-AU" sz="1200">
                <a:solidFill>
                  <a:schemeClr val="accent3"/>
                </a:solidFill>
                <a:ea typeface="Calibri" panose="020F0502020204030204" pitchFamily="34" charset="0"/>
                <a:cs typeface="Arial" panose="020B0604020202020204" pitchFamily="34" charset="0"/>
              </a:endParaRPr>
            </a:p>
            <a:p>
              <a:pPr>
                <a:spcBef>
                  <a:spcPts val="1200"/>
                </a:spcBef>
                <a:spcAft>
                  <a:spcPts val="100"/>
                </a:spcAft>
              </a:pPr>
              <a:r>
                <a:rPr lang="en-AU" sz="1400" b="1">
                  <a:ea typeface="Calibri" panose="020F0502020204030204" pitchFamily="34" charset="0"/>
                  <a:cs typeface="Arial" panose="020B0604020202020204" pitchFamily="34" charset="0"/>
                </a:rPr>
                <a:t>December</a:t>
              </a:r>
              <a:endParaRPr lang="en-AU" sz="140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a:ea typeface="Calibri" panose="020F0502020204030204" pitchFamily="34" charset="0"/>
                  <a:cs typeface="Arial" panose="020B0604020202020204" pitchFamily="34" charset="0"/>
                </a:rPr>
                <a:t>Domestic levy payments due</a:t>
              </a:r>
            </a:p>
          </p:txBody>
        </p:sp>
      </p:grpSp>
      <p:grpSp>
        <p:nvGrpSpPr>
          <p:cNvPr id="6" name="Group 5">
            <a:extLst>
              <a:ext uri="{FF2B5EF4-FFF2-40B4-BE49-F238E27FC236}">
                <a16:creationId xmlns:a16="http://schemas.microsoft.com/office/drawing/2014/main" id="{2A98E815-4E03-3325-F083-209565E4982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BEA3161D-F036-8560-D0F8-8CE0EA47E51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8" name="Oval 7">
              <a:extLst>
                <a:ext uri="{FF2B5EF4-FFF2-40B4-BE49-F238E27FC236}">
                  <a16:creationId xmlns:a16="http://schemas.microsoft.com/office/drawing/2014/main" id="{3E43154A-CE16-CA72-0F1B-79E463CECDC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3A096149-96BA-9EFD-8D51-1A1E68D84B83}"/>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442832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Takeaways</a:t>
            </a:r>
          </a:p>
        </p:txBody>
      </p:sp>
      <p:grpSp>
        <p:nvGrpSpPr>
          <p:cNvPr id="2" name="Group 1">
            <a:extLst>
              <a:ext uri="{FF2B5EF4-FFF2-40B4-BE49-F238E27FC236}">
                <a16:creationId xmlns:a16="http://schemas.microsoft.com/office/drawing/2014/main" id="{875D611C-3938-6406-9C6C-BFEBF7EB48E8}"/>
              </a:ext>
              <a:ext uri="{C183D7F6-B498-43B3-948B-1728B52AA6E4}">
                <adec:decorative xmlns:adec="http://schemas.microsoft.com/office/drawing/2017/decorative" val="1"/>
              </a:ext>
            </a:extLst>
          </p:cNvPr>
          <p:cNvGrpSpPr>
            <a:grpSpLocks noChangeAspect="1"/>
          </p:cNvGrpSpPr>
          <p:nvPr/>
        </p:nvGrpSpPr>
        <p:grpSpPr>
          <a:xfrm>
            <a:off x="7775910" y="0"/>
            <a:ext cx="1368090" cy="1368000"/>
            <a:chOff x="7325905" y="3362104"/>
            <a:chExt cx="1440095" cy="1440000"/>
          </a:xfrm>
        </p:grpSpPr>
        <p:sp>
          <p:nvSpPr>
            <p:cNvPr id="3" name="Oval 2">
              <a:extLst>
                <a:ext uri="{FF2B5EF4-FFF2-40B4-BE49-F238E27FC236}">
                  <a16:creationId xmlns:a16="http://schemas.microsoft.com/office/drawing/2014/main" id="{7740479E-AC13-6618-4F82-DC644CEC8B31}"/>
                </a:ext>
              </a:extLst>
            </p:cNvPr>
            <p:cNvSpPr>
              <a:spLocks noChangeAspect="1"/>
            </p:cNvSpPr>
            <p:nvPr/>
          </p:nvSpPr>
          <p:spPr>
            <a:xfrm>
              <a:off x="7325905" y="3362104"/>
              <a:ext cx="1440095" cy="1440000"/>
            </a:xfrm>
            <a:prstGeom prst="ellipse">
              <a:avLst/>
            </a:prstGeom>
            <a:solidFill>
              <a:schemeClr val="accent6"/>
            </a:soli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147AB9DE-1CD3-0C4A-AA10-4EC43E9381A3}"/>
                </a:ext>
              </a:extLst>
            </p:cNvPr>
            <p:cNvSpPr>
              <a:spLocks noChangeAspect="1"/>
            </p:cNvSpPr>
            <p:nvPr/>
          </p:nvSpPr>
          <p:spPr>
            <a:xfrm>
              <a:off x="7415909" y="3449926"/>
              <a:ext cx="1260085" cy="1260000"/>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descr="Presentation with checklist outline">
              <a:extLst>
                <a:ext uri="{FF2B5EF4-FFF2-40B4-BE49-F238E27FC236}">
                  <a16:creationId xmlns:a16="http://schemas.microsoft.com/office/drawing/2014/main" id="{7BB39AE0-B764-9CDD-AE43-7703AE11525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05951" y="3565093"/>
              <a:ext cx="1080000" cy="1080000"/>
            </a:xfrm>
            <a:prstGeom prst="rect">
              <a:avLst/>
            </a:prstGeom>
          </p:spPr>
        </p:pic>
      </p:grpSp>
      <p:grpSp>
        <p:nvGrpSpPr>
          <p:cNvPr id="11" name="Group 10">
            <a:extLst>
              <a:ext uri="{FF2B5EF4-FFF2-40B4-BE49-F238E27FC236}">
                <a16:creationId xmlns:a16="http://schemas.microsoft.com/office/drawing/2014/main" id="{51726580-106E-EC34-4E50-6E7FCD12785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387FB76A-B6E6-ED96-35FF-D2FE00AE1AC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5FFFB2BF-EE9A-0C49-0697-225B51F6A94D}"/>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78608225-D55A-B67E-0635-814A42F625EA}"/>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4" name="TextBox 3">
            <a:extLst>
              <a:ext uri="{FF2B5EF4-FFF2-40B4-BE49-F238E27FC236}">
                <a16:creationId xmlns:a16="http://schemas.microsoft.com/office/drawing/2014/main" id="{CF770A45-3627-E8EF-8409-CE37238867EC}"/>
              </a:ext>
            </a:extLst>
          </p:cNvPr>
          <p:cNvSpPr txBox="1"/>
          <p:nvPr/>
        </p:nvSpPr>
        <p:spPr>
          <a:xfrm>
            <a:off x="539550" y="1116000"/>
            <a:ext cx="8064000" cy="3447098"/>
          </a:xfrm>
          <a:prstGeom prst="rect">
            <a:avLst/>
          </a:prstGeom>
          <a:noFill/>
        </p:spPr>
        <p:txBody>
          <a:bodyPr wrap="square" lIns="0" tIns="0" rIns="0" bIns="0" rtlCol="0" anchor="t">
            <a:spAutoFit/>
          </a:bodyPr>
          <a:lstStyle/>
          <a:p>
            <a:pPr>
              <a:spcAft>
                <a:spcPts val="2400"/>
              </a:spcAft>
            </a:pPr>
            <a:r>
              <a:rPr lang="en-AU" b="1">
                <a:cs typeface="Calibri"/>
              </a:rPr>
              <a:t>One proposed change for 2026: </a:t>
            </a:r>
            <a:r>
              <a:rPr lang="en-AU">
                <a:cs typeface="Calibri"/>
              </a:rPr>
              <a:t>VSL Special Tuition Protection component </a:t>
            </a:r>
            <a:br>
              <a:rPr lang="en-AU">
                <a:cs typeface="Calibri"/>
              </a:rPr>
            </a:br>
            <a:r>
              <a:rPr lang="en-AU">
                <a:cs typeface="Calibri"/>
              </a:rPr>
              <a:t>percentage to be reduced from 0.10% to 0%</a:t>
            </a:r>
          </a:p>
          <a:p>
            <a:pPr>
              <a:spcAft>
                <a:spcPts val="800"/>
              </a:spcAft>
            </a:pPr>
            <a:r>
              <a:rPr lang="en-AU" b="1">
                <a:cs typeface="Calibri"/>
              </a:rPr>
              <a:t>No proposed changes for 2026 to:</a:t>
            </a:r>
          </a:p>
          <a:p>
            <a:pPr marL="285750" indent="-285750">
              <a:spcAft>
                <a:spcPts val="800"/>
              </a:spcAft>
              <a:buFont typeface="Arial" panose="020B0604020202020204" pitchFamily="34" charset="0"/>
              <a:buChar char="•"/>
            </a:pPr>
            <a:r>
              <a:rPr lang="en-AU">
                <a:cs typeface="Calibri"/>
              </a:rPr>
              <a:t>Risk Rated Premium component settings (all levies)</a:t>
            </a:r>
          </a:p>
          <a:p>
            <a:pPr marL="285750" indent="-285750">
              <a:spcAft>
                <a:spcPts val="2400"/>
              </a:spcAft>
              <a:buFont typeface="Arial" panose="020B0604020202020204" pitchFamily="34" charset="0"/>
              <a:buChar char="•"/>
            </a:pPr>
            <a:r>
              <a:rPr lang="en-AU">
                <a:cs typeface="Calibri"/>
              </a:rPr>
              <a:t>Special Tuition Protection component settings for HELP and Up-front levies</a:t>
            </a:r>
          </a:p>
          <a:p>
            <a:pPr>
              <a:spcAft>
                <a:spcPts val="2400"/>
              </a:spcAft>
            </a:pPr>
            <a:r>
              <a:rPr lang="en-AU">
                <a:cs typeface="Calibri"/>
              </a:rPr>
              <a:t>2026 domestic levies collected in November-December 2026</a:t>
            </a:r>
          </a:p>
          <a:p>
            <a:pPr>
              <a:spcAft>
                <a:spcPts val="2400"/>
              </a:spcAft>
            </a:pPr>
            <a:r>
              <a:rPr lang="en-AU">
                <a:cs typeface="Calibri"/>
              </a:rPr>
              <a:t>If you have any further questions or feedback, email </a:t>
            </a:r>
            <a:r>
              <a:rPr lang="en-AU">
                <a:cs typeface="Calibri"/>
                <a:hlinkClick r:id="rId5"/>
              </a:rPr>
              <a:t>operations@tps.gov.au</a:t>
            </a:r>
            <a:r>
              <a:rPr lang="en-AU">
                <a:cs typeface="Calibri"/>
              </a:rPr>
              <a:t> by </a:t>
            </a:r>
            <a:br>
              <a:rPr lang="en-AU">
                <a:cs typeface="Calibri"/>
              </a:rPr>
            </a:br>
            <a:r>
              <a:rPr lang="en-AU" b="1">
                <a:cs typeface="Calibri"/>
              </a:rPr>
              <a:t>30 April</a:t>
            </a:r>
            <a:r>
              <a:rPr lang="en-AU">
                <a:cs typeface="Calibri"/>
              </a:rPr>
              <a:t> so this can be shared with the TPS Advisory Board</a:t>
            </a:r>
          </a:p>
        </p:txBody>
      </p:sp>
    </p:spTree>
    <p:extLst>
      <p:ext uri="{BB962C8B-B14F-4D97-AF65-F5344CB8AC3E}">
        <p14:creationId xmlns:p14="http://schemas.microsoft.com/office/powerpoint/2010/main" val="2525653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Key messages</a:t>
            </a:r>
          </a:p>
        </p:txBody>
      </p:sp>
      <p:grpSp>
        <p:nvGrpSpPr>
          <p:cNvPr id="2" name="Group 1">
            <a:extLst>
              <a:ext uri="{FF2B5EF4-FFF2-40B4-BE49-F238E27FC236}">
                <a16:creationId xmlns:a16="http://schemas.microsoft.com/office/drawing/2014/main" id="{402204B2-5836-B428-D5B9-404067326DE1}"/>
              </a:ext>
              <a:ext uri="{C183D7F6-B498-43B3-948B-1728B52AA6E4}">
                <adec:decorative xmlns:adec="http://schemas.microsoft.com/office/drawing/2017/decorative" val="1"/>
              </a:ext>
            </a:extLst>
          </p:cNvPr>
          <p:cNvGrpSpPr>
            <a:grpSpLocks noChangeAspect="1"/>
          </p:cNvGrpSpPr>
          <p:nvPr/>
        </p:nvGrpSpPr>
        <p:grpSpPr>
          <a:xfrm>
            <a:off x="7775909" y="0"/>
            <a:ext cx="1368091" cy="1368000"/>
            <a:chOff x="7325905" y="3362104"/>
            <a:chExt cx="1440095" cy="1440000"/>
          </a:xfrm>
        </p:grpSpPr>
        <p:sp>
          <p:nvSpPr>
            <p:cNvPr id="3" name="Oval 2">
              <a:extLst>
                <a:ext uri="{FF2B5EF4-FFF2-40B4-BE49-F238E27FC236}">
                  <a16:creationId xmlns:a16="http://schemas.microsoft.com/office/drawing/2014/main" id="{E9EF52A0-239E-F165-F76E-8EC13ADF6B67}"/>
                </a:ext>
              </a:extLst>
            </p:cNvPr>
            <p:cNvSpPr>
              <a:spLocks noChangeAspect="1"/>
            </p:cNvSpPr>
            <p:nvPr/>
          </p:nvSpPr>
          <p:spPr>
            <a:xfrm>
              <a:off x="7325905" y="3362104"/>
              <a:ext cx="1440095" cy="1440000"/>
            </a:xfrm>
            <a:prstGeom prst="ellipse">
              <a:avLst/>
            </a:prstGeom>
            <a:solidFill>
              <a:schemeClr val="accent6"/>
            </a:soli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3DCA0533-3DB6-8080-906C-E022DC1D1A10}"/>
                </a:ext>
              </a:extLst>
            </p:cNvPr>
            <p:cNvSpPr>
              <a:spLocks noChangeAspect="1"/>
            </p:cNvSpPr>
            <p:nvPr/>
          </p:nvSpPr>
          <p:spPr>
            <a:xfrm>
              <a:off x="7415909" y="3449926"/>
              <a:ext cx="1260085" cy="1260000"/>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descr="Comment Important outline">
              <a:extLst>
                <a:ext uri="{FF2B5EF4-FFF2-40B4-BE49-F238E27FC236}">
                  <a16:creationId xmlns:a16="http://schemas.microsoft.com/office/drawing/2014/main" id="{79BD1400-486A-E30E-735A-6B0A73A49BB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9951" y="3557926"/>
              <a:ext cx="1152000" cy="1152000"/>
            </a:xfrm>
            <a:prstGeom prst="rect">
              <a:avLst/>
            </a:prstGeom>
          </p:spPr>
        </p:pic>
      </p:grpSp>
      <p:grpSp>
        <p:nvGrpSpPr>
          <p:cNvPr id="11" name="Group 10">
            <a:extLst>
              <a:ext uri="{FF2B5EF4-FFF2-40B4-BE49-F238E27FC236}">
                <a16:creationId xmlns:a16="http://schemas.microsoft.com/office/drawing/2014/main" id="{AD6ABDA8-58FB-FB8A-E38C-ACF92E2F8E8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6BB0B503-5164-A8C2-0332-9D92CE1BBBA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28B2D836-4EE4-53A7-9A03-1061FB3098A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855FDE4F-FCDB-1E82-12D2-DDF6BEA82910}"/>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4" name="TextBox 3">
            <a:extLst>
              <a:ext uri="{FF2B5EF4-FFF2-40B4-BE49-F238E27FC236}">
                <a16:creationId xmlns:a16="http://schemas.microsoft.com/office/drawing/2014/main" id="{8A25AE6B-CBD9-95F4-F813-D6BA81B0E5D7}"/>
              </a:ext>
            </a:extLst>
          </p:cNvPr>
          <p:cNvSpPr txBox="1"/>
          <p:nvPr/>
        </p:nvSpPr>
        <p:spPr>
          <a:xfrm>
            <a:off x="539550" y="1116000"/>
            <a:ext cx="8064000" cy="3454792"/>
          </a:xfrm>
          <a:prstGeom prst="rect">
            <a:avLst/>
          </a:prstGeom>
          <a:noFill/>
        </p:spPr>
        <p:txBody>
          <a:bodyPr wrap="square" lIns="0" tIns="0" rIns="0" bIns="0" rtlCol="0" anchor="t">
            <a:spAutoFit/>
          </a:bodyPr>
          <a:lstStyle/>
          <a:p>
            <a:pPr>
              <a:spcAft>
                <a:spcPts val="1500"/>
              </a:spcAft>
            </a:pPr>
            <a:r>
              <a:rPr lang="en-AU">
                <a:cs typeface="Calibri"/>
              </a:rPr>
              <a:t>Ensure </a:t>
            </a:r>
            <a:r>
              <a:rPr lang="en-AU" b="1">
                <a:cs typeface="Calibri"/>
              </a:rPr>
              <a:t>contact details in HITS</a:t>
            </a:r>
            <a:r>
              <a:rPr lang="en-AU">
                <a:cs typeface="Calibri"/>
              </a:rPr>
              <a:t> and </a:t>
            </a:r>
            <a:r>
              <a:rPr lang="en-AU" b="1">
                <a:cs typeface="Calibri"/>
              </a:rPr>
              <a:t>enrolment data in TCSI</a:t>
            </a:r>
            <a:r>
              <a:rPr lang="en-AU">
                <a:cs typeface="Calibri"/>
              </a:rPr>
              <a:t> are </a:t>
            </a:r>
            <a:r>
              <a:rPr lang="en-AU" b="1">
                <a:cs typeface="Calibri"/>
              </a:rPr>
              <a:t>current</a:t>
            </a:r>
          </a:p>
          <a:p>
            <a:pPr>
              <a:spcAft>
                <a:spcPts val="1500"/>
              </a:spcAft>
            </a:pPr>
            <a:r>
              <a:rPr lang="en-AU">
                <a:cs typeface="Calibri"/>
              </a:rPr>
              <a:t>Providers liable for more than one levy will receive a separate invoice for each levy</a:t>
            </a:r>
            <a:endParaRPr lang="en-AU" b="1">
              <a:ea typeface="Calibri"/>
              <a:cs typeface="Calibri"/>
            </a:endParaRPr>
          </a:p>
          <a:p>
            <a:pPr>
              <a:spcAft>
                <a:spcPts val="1500"/>
              </a:spcAft>
            </a:pPr>
            <a:r>
              <a:rPr lang="en-AU" b="1">
                <a:cs typeface="Calibri"/>
              </a:rPr>
              <a:t>Check account details before making a payment</a:t>
            </a:r>
            <a:endParaRPr lang="en-AU">
              <a:ea typeface="Calibri"/>
              <a:cs typeface="Calibri"/>
            </a:endParaRPr>
          </a:p>
          <a:p>
            <a:pPr marL="0" lvl="1">
              <a:spcAft>
                <a:spcPts val="1500"/>
              </a:spcAft>
            </a:pPr>
            <a:r>
              <a:rPr lang="en-AU" b="1">
                <a:cs typeface="Calibri"/>
              </a:rPr>
              <a:t>Pay the right amount, on time </a:t>
            </a:r>
            <a:r>
              <a:rPr lang="en-AU">
                <a:cs typeface="Calibri"/>
              </a:rPr>
              <a:t>to avoid being penalised for non-compliance for the following three years</a:t>
            </a:r>
          </a:p>
          <a:p>
            <a:pPr marL="0" lvl="1">
              <a:spcAft>
                <a:spcPts val="1500"/>
              </a:spcAft>
            </a:pPr>
            <a:r>
              <a:rPr lang="en-AU">
                <a:ea typeface="Calibri"/>
                <a:cs typeface="Calibri"/>
              </a:rPr>
              <a:t>Ensure all financial statements are signed by an auditor; </a:t>
            </a:r>
            <a:r>
              <a:rPr lang="en-AU">
                <a:ea typeface="Calibri"/>
                <a:cs typeface="Times New Roman"/>
              </a:rPr>
              <a:t>contain financial information from the previous year (2025), previous financial year or the previous applicable financial reporting period; and display the </a:t>
            </a:r>
            <a:r>
              <a:rPr lang="en-AU" b="1">
                <a:ea typeface="Calibri"/>
                <a:cs typeface="Times New Roman"/>
              </a:rPr>
              <a:t>ABN of the entity </a:t>
            </a:r>
            <a:r>
              <a:rPr lang="en-AU">
                <a:ea typeface="Calibri"/>
                <a:cs typeface="Times New Roman"/>
              </a:rPr>
              <a:t>the TPS is levying</a:t>
            </a:r>
          </a:p>
          <a:p>
            <a:pPr marL="0" lvl="1">
              <a:spcAft>
                <a:spcPts val="1500"/>
              </a:spcAft>
            </a:pPr>
            <a:r>
              <a:rPr lang="en-AU" b="1" kern="100">
                <a:ea typeface="Calibri"/>
                <a:cs typeface="Times New Roman"/>
              </a:rPr>
              <a:t>Do not</a:t>
            </a:r>
            <a:r>
              <a:rPr lang="en-AU" kern="100">
                <a:ea typeface="Calibri"/>
                <a:cs typeface="Times New Roman"/>
              </a:rPr>
              <a:t> use parent company’s financial statements</a:t>
            </a:r>
          </a:p>
        </p:txBody>
      </p:sp>
    </p:spTree>
    <p:extLst>
      <p:ext uri="{BB962C8B-B14F-4D97-AF65-F5344CB8AC3E}">
        <p14:creationId xmlns:p14="http://schemas.microsoft.com/office/powerpoint/2010/main" val="2018139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C0F6-3717-ECB7-4E21-F53F0C671E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Purpose of the Tuition Protection Service (TPS)</a:t>
            </a:r>
          </a:p>
        </p:txBody>
      </p:sp>
      <p:sp>
        <p:nvSpPr>
          <p:cNvPr id="3" name="TextBox 2">
            <a:extLst>
              <a:ext uri="{FF2B5EF4-FFF2-40B4-BE49-F238E27FC236}">
                <a16:creationId xmlns:a16="http://schemas.microsoft.com/office/drawing/2014/main" id="{BC99E5CB-E6C2-E7D1-491A-9DAB8F50977E}"/>
              </a:ext>
            </a:extLst>
          </p:cNvPr>
          <p:cNvSpPr txBox="1"/>
          <p:nvPr/>
        </p:nvSpPr>
        <p:spPr>
          <a:xfrm>
            <a:off x="540000" y="1116000"/>
            <a:ext cx="4032000" cy="2431435"/>
          </a:xfrm>
          <a:prstGeom prst="rect">
            <a:avLst/>
          </a:prstGeom>
          <a:noFill/>
        </p:spPr>
        <p:txBody>
          <a:bodyPr wrap="square" lIns="0" tIns="0" rIns="0" bIns="0" numCol="1" rtlCol="0" anchor="t">
            <a:spAutoFit/>
          </a:bodyPr>
          <a:lstStyle/>
          <a:p>
            <a:pPr>
              <a:spcAft>
                <a:spcPts val="2000"/>
              </a:spcAft>
            </a:pPr>
            <a:r>
              <a:rPr lang="en-AU" sz="1700">
                <a:ea typeface="+mn-lt"/>
                <a:cs typeface="+mn-lt"/>
              </a:rPr>
              <a:t>What the TPS does:</a:t>
            </a:r>
          </a:p>
          <a:p>
            <a:pPr marL="285750" indent="-285750">
              <a:spcAft>
                <a:spcPts val="2000"/>
              </a:spcAft>
              <a:buFont typeface="Arial" panose="020B0604020202020204" pitchFamily="34" charset="0"/>
              <a:buChar char="•"/>
            </a:pPr>
            <a:r>
              <a:rPr lang="en-AU" sz="1700">
                <a:ea typeface="+mn-lt"/>
                <a:cs typeface="+mn-lt"/>
              </a:rPr>
              <a:t>Supports students with tuition fee refunds, loan re‑credits and course placements</a:t>
            </a:r>
          </a:p>
          <a:p>
            <a:pPr marL="285750" indent="-285750">
              <a:spcAft>
                <a:spcPts val="2000"/>
              </a:spcAft>
              <a:buFont typeface="Arial" panose="020B0604020202020204" pitchFamily="34" charset="0"/>
              <a:buChar char="•"/>
            </a:pPr>
            <a:r>
              <a:rPr lang="en-AU" sz="1700">
                <a:ea typeface="+mn-lt"/>
                <a:cs typeface="+mn-lt"/>
              </a:rPr>
              <a:t>Helps providers meet their obligations</a:t>
            </a:r>
          </a:p>
          <a:p>
            <a:pPr marL="285750" indent="-285750">
              <a:spcAft>
                <a:spcPts val="2000"/>
              </a:spcAft>
              <a:buFont typeface="Arial" panose="020B0604020202020204" pitchFamily="34" charset="0"/>
              <a:buChar char="•"/>
            </a:pPr>
            <a:r>
              <a:rPr lang="en-AU" sz="1700">
                <a:ea typeface="+mn-lt"/>
                <a:cs typeface="+mn-lt"/>
              </a:rPr>
              <a:t>Manages tuition protection levies</a:t>
            </a:r>
          </a:p>
        </p:txBody>
      </p:sp>
      <p:sp>
        <p:nvSpPr>
          <p:cNvPr id="8" name="TextBox 7">
            <a:extLst>
              <a:ext uri="{FF2B5EF4-FFF2-40B4-BE49-F238E27FC236}">
                <a16:creationId xmlns:a16="http://schemas.microsoft.com/office/drawing/2014/main" id="{0E6FBC68-82D2-4103-BF87-7A1D9186985E}"/>
              </a:ext>
            </a:extLst>
          </p:cNvPr>
          <p:cNvSpPr txBox="1"/>
          <p:nvPr/>
        </p:nvSpPr>
        <p:spPr>
          <a:xfrm>
            <a:off x="4571552" y="1116000"/>
            <a:ext cx="4032000" cy="2154436"/>
          </a:xfrm>
          <a:prstGeom prst="rect">
            <a:avLst/>
          </a:prstGeom>
          <a:noFill/>
        </p:spPr>
        <p:txBody>
          <a:bodyPr wrap="square" lIns="0" tIns="0" rIns="0" bIns="0" numCol="1" rtlCol="0" anchor="t">
            <a:spAutoFit/>
          </a:bodyPr>
          <a:lstStyle/>
          <a:p>
            <a:pPr>
              <a:spcAft>
                <a:spcPts val="2000"/>
              </a:spcAft>
            </a:pPr>
            <a:r>
              <a:rPr lang="en-AU" sz="1700">
                <a:ea typeface="+mn-lt"/>
                <a:cs typeface="+mn-lt"/>
              </a:rPr>
              <a:t>Who it supports: </a:t>
            </a:r>
          </a:p>
          <a:p>
            <a:pPr marL="285750" indent="-285750">
              <a:spcAft>
                <a:spcPts val="2000"/>
              </a:spcAft>
              <a:buFont typeface="Arial" panose="020B0604020202020204" pitchFamily="34" charset="0"/>
              <a:buChar char="•"/>
            </a:pPr>
            <a:r>
              <a:rPr lang="en-AU" sz="1700">
                <a:ea typeface="+mn-lt"/>
                <a:cs typeface="+mn-lt"/>
              </a:rPr>
              <a:t>International students</a:t>
            </a:r>
          </a:p>
          <a:p>
            <a:pPr marL="285750" indent="-285750">
              <a:spcAft>
                <a:spcPts val="2000"/>
              </a:spcAft>
              <a:buFont typeface="Arial" panose="020B0604020202020204" pitchFamily="34" charset="0"/>
              <a:buChar char="•"/>
            </a:pPr>
            <a:r>
              <a:rPr lang="en-AU" sz="1700">
                <a:ea typeface="+mn-lt"/>
                <a:cs typeface="+mn-lt"/>
              </a:rPr>
              <a:t>VET Student Loans (VSL) students</a:t>
            </a:r>
          </a:p>
          <a:p>
            <a:pPr marL="285750" indent="-285750">
              <a:spcAft>
                <a:spcPts val="2000"/>
              </a:spcAft>
              <a:buFont typeface="Arial" panose="020B0604020202020204" pitchFamily="34" charset="0"/>
              <a:buChar char="•"/>
            </a:pPr>
            <a:r>
              <a:rPr lang="en-AU" sz="1700">
                <a:ea typeface="+mn-lt"/>
                <a:cs typeface="+mn-lt"/>
              </a:rPr>
              <a:t>HELP and higher education up‑front fee‑paying students</a:t>
            </a:r>
          </a:p>
        </p:txBody>
      </p:sp>
      <p:sp>
        <p:nvSpPr>
          <p:cNvPr id="9" name="TextBox 8">
            <a:extLst>
              <a:ext uri="{FF2B5EF4-FFF2-40B4-BE49-F238E27FC236}">
                <a16:creationId xmlns:a16="http://schemas.microsoft.com/office/drawing/2014/main" id="{F8F89B8F-5FD9-BBCD-6C88-572080E8A67F}"/>
              </a:ext>
            </a:extLst>
          </p:cNvPr>
          <p:cNvSpPr txBox="1"/>
          <p:nvPr/>
        </p:nvSpPr>
        <p:spPr>
          <a:xfrm>
            <a:off x="540000" y="3812956"/>
            <a:ext cx="8064000" cy="769441"/>
          </a:xfrm>
          <a:prstGeom prst="rect">
            <a:avLst/>
          </a:prstGeom>
          <a:noFill/>
        </p:spPr>
        <p:txBody>
          <a:bodyPr wrap="square" rtlCol="0">
            <a:spAutoFit/>
          </a:bodyPr>
          <a:lstStyle/>
          <a:p>
            <a:pPr>
              <a:spcAft>
                <a:spcPts val="1200"/>
              </a:spcAft>
            </a:pPr>
            <a:r>
              <a:rPr lang="en-AU" sz="1700"/>
              <a:t>Australian Government initiative, supported by the Department of Education</a:t>
            </a:r>
          </a:p>
          <a:p>
            <a:pPr>
              <a:spcAft>
                <a:spcPts val="1200"/>
              </a:spcAft>
            </a:pPr>
            <a:r>
              <a:rPr lang="en-AU" sz="1700"/>
              <a:t>Safeguards Australia’s reputation as a trusted education destination</a:t>
            </a:r>
          </a:p>
        </p:txBody>
      </p:sp>
      <p:grpSp>
        <p:nvGrpSpPr>
          <p:cNvPr id="4" name="Group 3">
            <a:extLst>
              <a:ext uri="{FF2B5EF4-FFF2-40B4-BE49-F238E27FC236}">
                <a16:creationId xmlns:a16="http://schemas.microsoft.com/office/drawing/2014/main" id="{FCC735B7-D4EB-753A-E54F-0D3C92595A5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01621A5B-B562-6A84-40E9-52E5D33741D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49DFE8E5-E971-50CD-8C68-64880966DD82}"/>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FAC5AAB8-6CA0-A620-391D-7060E7ACBC73}"/>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749986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130B6E-C6E3-5DB0-3959-A92F098D9E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 y="1198368"/>
            <a:ext cx="2880000" cy="3320543"/>
          </a:xfrm>
          <a:prstGeom prst="rect">
            <a:avLst/>
          </a:prstGeom>
        </p:spPr>
      </p:pic>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4918414" y="0"/>
            <a:ext cx="4225586" cy="46692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nvGrpSpPr>
          <p:cNvPr id="15" name="Group 14">
            <a:extLst>
              <a:ext uri="{FF2B5EF4-FFF2-40B4-BE49-F238E27FC236}">
                <a16:creationId xmlns:a16="http://schemas.microsoft.com/office/drawing/2014/main" id="{8B75A4AC-5B88-275A-7B80-2DBD063C2452}"/>
              </a:ext>
              <a:ext uri="{C183D7F6-B498-43B3-948B-1728B52AA6E4}">
                <adec:decorative xmlns:adec="http://schemas.microsoft.com/office/drawing/2017/decorative" val="1"/>
              </a:ext>
            </a:extLst>
          </p:cNvPr>
          <p:cNvGrpSpPr/>
          <p:nvPr/>
        </p:nvGrpSpPr>
        <p:grpSpPr>
          <a:xfrm>
            <a:off x="5066703" y="1431521"/>
            <a:ext cx="900000" cy="900000"/>
            <a:chOff x="5066703" y="1431521"/>
            <a:chExt cx="900000" cy="900000"/>
          </a:xfrm>
        </p:grpSpPr>
        <p:sp>
          <p:nvSpPr>
            <p:cNvPr id="13" name="Oval 12">
              <a:extLst>
                <a:ext uri="{FF2B5EF4-FFF2-40B4-BE49-F238E27FC236}">
                  <a16:creationId xmlns:a16="http://schemas.microsoft.com/office/drawing/2014/main" id="{D75EA560-CCDC-4539-A86B-4F65B46FC3A1}"/>
                </a:ext>
                <a:ext uri="{C183D7F6-B498-43B3-948B-1728B52AA6E4}">
                  <adec:decorative xmlns:adec="http://schemas.microsoft.com/office/drawing/2017/decorative" val="1"/>
                </a:ext>
              </a:extLst>
            </p:cNvPr>
            <p:cNvSpPr>
              <a:spLocks noChangeAspect="1"/>
            </p:cNvSpPr>
            <p:nvPr/>
          </p:nvSpPr>
          <p:spPr>
            <a:xfrm>
              <a:off x="5066703" y="1431521"/>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19FBE641-36DC-4164-9999-6560915AF1F0}"/>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9960" y="1557521"/>
              <a:ext cx="648000" cy="648000"/>
            </a:xfrm>
            <a:prstGeom prst="rect">
              <a:avLst/>
            </a:prstGeom>
          </p:spPr>
        </p:pic>
      </p:grpSp>
      <p:sp>
        <p:nvSpPr>
          <p:cNvPr id="5" name="Rectangle 8">
            <a:extLst>
              <a:ext uri="{FF2B5EF4-FFF2-40B4-BE49-F238E27FC236}">
                <a16:creationId xmlns:a16="http://schemas.microsoft.com/office/drawing/2014/main" id="{9FB5EFA4-5C94-4B51-BBE2-A525ACCD9920}"/>
              </a:ext>
              <a:ext uri="{C183D7F6-B498-43B3-948B-1728B52AA6E4}">
                <adec:decorative xmlns:adec="http://schemas.microsoft.com/office/drawing/2017/decorative" val="0"/>
              </a:ext>
            </a:extLst>
          </p:cNvPr>
          <p:cNvSpPr>
            <a:spLocks noGrp="1" noChangeArrowheads="1"/>
          </p:cNvSpPr>
          <p:nvPr>
            <p:ph type="title" idx="4294967295"/>
          </p:nvPr>
        </p:nvSpPr>
        <p:spPr bwMode="auto">
          <a:xfrm>
            <a:off x="6007477" y="1650688"/>
            <a:ext cx="2163349" cy="46166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2400" b="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24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grpSp>
        <p:nvGrpSpPr>
          <p:cNvPr id="16" name="Group 15">
            <a:extLst>
              <a:ext uri="{FF2B5EF4-FFF2-40B4-BE49-F238E27FC236}">
                <a16:creationId xmlns:a16="http://schemas.microsoft.com/office/drawing/2014/main" id="{2AF08258-4DFB-B37B-23B5-55776E416D8F}"/>
              </a:ext>
              <a:ext uri="{C183D7F6-B498-43B3-948B-1728B52AA6E4}">
                <adec:decorative xmlns:adec="http://schemas.microsoft.com/office/drawing/2017/decorative" val="1"/>
              </a:ext>
            </a:extLst>
          </p:cNvPr>
          <p:cNvGrpSpPr/>
          <p:nvPr/>
        </p:nvGrpSpPr>
        <p:grpSpPr>
          <a:xfrm>
            <a:off x="5072960" y="2655282"/>
            <a:ext cx="900000" cy="900000"/>
            <a:chOff x="5072960" y="2655282"/>
            <a:chExt cx="900000" cy="900000"/>
          </a:xfrm>
        </p:grpSpPr>
        <p:sp>
          <p:nvSpPr>
            <p:cNvPr id="3" name="Oval 2">
              <a:extLst>
                <a:ext uri="{FF2B5EF4-FFF2-40B4-BE49-F238E27FC236}">
                  <a16:creationId xmlns:a16="http://schemas.microsoft.com/office/drawing/2014/main" id="{0AACC447-40B5-41B8-A06F-8FB44064CD8E}"/>
                </a:ext>
                <a:ext uri="{C183D7F6-B498-43B3-948B-1728B52AA6E4}">
                  <adec:decorative xmlns:adec="http://schemas.microsoft.com/office/drawing/2017/decorative" val="1"/>
                </a:ext>
              </a:extLst>
            </p:cNvPr>
            <p:cNvSpPr>
              <a:spLocks noChangeAspect="1"/>
            </p:cNvSpPr>
            <p:nvPr/>
          </p:nvSpPr>
          <p:spPr>
            <a:xfrm>
              <a:off x="5072960" y="2655282"/>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597859E-6E79-4BB6-B294-3B187F14EF40}"/>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7960" y="2886489"/>
              <a:ext cx="650000" cy="450000"/>
            </a:xfrm>
            <a:prstGeom prst="rect">
              <a:avLst/>
            </a:prstGeom>
          </p:spPr>
        </p:pic>
      </p:grpSp>
      <p:sp>
        <p:nvSpPr>
          <p:cNvPr id="8" name="Rectangle 8">
            <a:extLst>
              <a:ext uri="{FF2B5EF4-FFF2-40B4-BE49-F238E27FC236}">
                <a16:creationId xmlns:a16="http://schemas.microsoft.com/office/drawing/2014/main" id="{9BE9DCF2-3E2D-49E5-9CA4-9E62432C4122}"/>
              </a:ext>
              <a:ext uri="{C183D7F6-B498-43B3-948B-1728B52AA6E4}">
                <adec:decorative xmlns:adec="http://schemas.microsoft.com/office/drawing/2017/decorative" val="0"/>
              </a:ext>
            </a:extLst>
          </p:cNvPr>
          <p:cNvSpPr>
            <a:spLocks noChangeArrowheads="1"/>
          </p:cNvSpPr>
          <p:nvPr/>
        </p:nvSpPr>
        <p:spPr bwMode="auto">
          <a:xfrm>
            <a:off x="6001789" y="2874824"/>
            <a:ext cx="3073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operations</a:t>
            </a:r>
            <a:r>
              <a:rPr kumimoji="0" lang="en-AU" altLang="en-US" sz="24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@tps.gov.au</a:t>
            </a:r>
            <a:endParaRPr kumimoji="0" lang="en-AU" altLang="en-US" sz="2400" b="0" i="0" u="none" strike="noStrike" cap="none" normalizeH="0" baseline="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53858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C0F6-3717-ECB7-4E21-F53F0C671E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Tuition Protection Service Director</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0801955F-670D-2ACA-9985-96888B438F7F}"/>
              </a:ext>
            </a:extLst>
          </p:cNvPr>
          <p:cNvSpPr txBox="1"/>
          <p:nvPr/>
        </p:nvSpPr>
        <p:spPr>
          <a:xfrm>
            <a:off x="540000" y="1146817"/>
            <a:ext cx="8064000" cy="3408625"/>
          </a:xfrm>
          <a:prstGeom prst="rect">
            <a:avLst/>
          </a:prstGeom>
          <a:noFill/>
        </p:spPr>
        <p:txBody>
          <a:bodyPr wrap="square" lIns="0" tIns="0" rIns="0" bIns="0" rtlCol="0" anchor="t">
            <a:spAutoFit/>
          </a:bodyPr>
          <a:lstStyle/>
          <a:p>
            <a:pPr>
              <a:spcAft>
                <a:spcPts val="600"/>
              </a:spcAft>
            </a:pPr>
            <a:r>
              <a:rPr lang="en-AU">
                <a:cs typeface="Calibri"/>
              </a:rPr>
              <a:t>Kate Tagg, TPS Director (a/g)</a:t>
            </a:r>
          </a:p>
          <a:p>
            <a:pPr marL="742950" lvl="1" indent="-285750">
              <a:spcAft>
                <a:spcPts val="600"/>
              </a:spcAft>
              <a:buFont typeface="Arial" panose="020B0604020202020204" pitchFamily="34" charset="0"/>
              <a:buChar char="•"/>
            </a:pPr>
            <a:r>
              <a:rPr lang="en-AU" b="1"/>
              <a:t>Statutory office holder </a:t>
            </a:r>
            <a:r>
              <a:rPr lang="en-AU"/>
              <a:t>appointed by the federal Minister for Education</a:t>
            </a:r>
          </a:p>
          <a:p>
            <a:pPr marL="742950" lvl="1" indent="-285750">
              <a:spcAft>
                <a:spcPts val="1800"/>
              </a:spcAft>
              <a:buFont typeface="Arial" panose="020B0604020202020204" pitchFamily="34" charset="0"/>
              <a:buChar char="•"/>
            </a:pPr>
            <a:r>
              <a:rPr lang="en-AU" b="1"/>
              <a:t>Operational oversight </a:t>
            </a:r>
            <a:r>
              <a:rPr lang="en-AU"/>
              <a:t>of the daily activities of the TPS</a:t>
            </a:r>
            <a:endParaRPr lang="en-AU">
              <a:ea typeface="Calibri"/>
              <a:cs typeface="Calibri"/>
            </a:endParaRPr>
          </a:p>
          <a:p>
            <a:pPr>
              <a:spcAft>
                <a:spcPts val="600"/>
              </a:spcAft>
            </a:pPr>
            <a:r>
              <a:rPr lang="en-AU">
                <a:cs typeface="Calibri"/>
              </a:rPr>
              <a:t>Responsible for:</a:t>
            </a:r>
          </a:p>
          <a:p>
            <a:pPr marL="742950" lvl="1" indent="-285750">
              <a:spcAft>
                <a:spcPts val="600"/>
              </a:spcAft>
              <a:buFont typeface="Arial" panose="020B0604020202020204" pitchFamily="34" charset="0"/>
              <a:buChar char="•"/>
            </a:pPr>
            <a:r>
              <a:rPr lang="en-AU" b="1">
                <a:cs typeface="Calibri"/>
              </a:rPr>
              <a:t>annual collection of TPS levies </a:t>
            </a:r>
            <a:r>
              <a:rPr lang="en-AU">
                <a:cs typeface="Calibri"/>
              </a:rPr>
              <a:t>from eligible education providers</a:t>
            </a:r>
            <a:endParaRPr lang="en-AU">
              <a:ea typeface="Calibri" panose="020F0502020204030204"/>
              <a:cs typeface="Calibri"/>
            </a:endParaRPr>
          </a:p>
          <a:p>
            <a:pPr marL="742950" lvl="1" indent="-285750">
              <a:spcAft>
                <a:spcPts val="600"/>
              </a:spcAft>
              <a:buFont typeface="Arial" panose="020B0604020202020204" pitchFamily="34" charset="0"/>
              <a:buChar char="•"/>
            </a:pPr>
            <a:r>
              <a:rPr lang="en-AU" b="1">
                <a:cs typeface="Calibri"/>
              </a:rPr>
              <a:t>managing the levy funds</a:t>
            </a:r>
          </a:p>
          <a:p>
            <a:pPr marL="742950" lvl="1" indent="-285750">
              <a:spcAft>
                <a:spcPts val="1800"/>
              </a:spcAft>
              <a:buFont typeface="Arial" panose="020B0604020202020204" pitchFamily="34" charset="0"/>
              <a:buChar char="•"/>
            </a:pPr>
            <a:r>
              <a:rPr lang="en-AU" b="1">
                <a:ea typeface="Calibri"/>
                <a:cs typeface="Calibri"/>
              </a:rPr>
              <a:t>determining the settings of two components of the TPS levies</a:t>
            </a:r>
            <a:r>
              <a:rPr lang="en-AU">
                <a:ea typeface="Calibri"/>
                <a:cs typeface="Calibri"/>
              </a:rPr>
              <a:t> based on advice from the TPS Advisory Board</a:t>
            </a:r>
          </a:p>
          <a:p>
            <a:pPr>
              <a:spcAft>
                <a:spcPts val="1800"/>
              </a:spcAft>
            </a:pPr>
            <a:r>
              <a:rPr lang="en-AU" sz="1750" b="1">
                <a:cs typeface="Calibri"/>
              </a:rPr>
              <a:t>Supported by small team </a:t>
            </a:r>
            <a:r>
              <a:rPr lang="en-AU" sz="1750">
                <a:cs typeface="Calibri"/>
              </a:rPr>
              <a:t>– the Tuition Protection Service – 13 staff</a:t>
            </a:r>
          </a:p>
        </p:txBody>
      </p:sp>
      <p:grpSp>
        <p:nvGrpSpPr>
          <p:cNvPr id="3" name="Group 2">
            <a:extLst>
              <a:ext uri="{FF2B5EF4-FFF2-40B4-BE49-F238E27FC236}">
                <a16:creationId xmlns:a16="http://schemas.microsoft.com/office/drawing/2014/main" id="{32C8E34E-A25A-6AD2-8331-A28635C581E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162A16AD-8FEE-5B8D-EE37-E858F54CFF2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717FB085-BD1E-24B1-AF32-8F7767185DE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54A86CEF-04B6-6584-8554-A07EFB3D70EC}"/>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170548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6E168E-C190-427E-83EC-52B79D7ADEE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effectLst/>
                <a:uLnTx/>
                <a:uFillTx/>
                <a:latin typeface="+mn-lt"/>
                <a:ea typeface="+mn-ea"/>
                <a:cs typeface="+mn-cs"/>
              </a:rPr>
              <a:t>TPS Advisory Board</a:t>
            </a:r>
            <a:endParaRPr kumimoji="0" lang="en-AU" sz="2200" b="0" i="0" u="none" strike="noStrike" kern="1200" cap="none" spc="0" normalizeH="0" baseline="0" noProof="0">
              <a:ln>
                <a:noFill/>
              </a:ln>
              <a:effectLst/>
              <a:uLnTx/>
              <a:uFillTx/>
              <a:latin typeface="+mn-lt"/>
              <a:ea typeface="+mn-ea"/>
              <a:cs typeface="+mn-cs"/>
            </a:endParaRPr>
          </a:p>
        </p:txBody>
      </p:sp>
      <p:sp>
        <p:nvSpPr>
          <p:cNvPr id="6" name="TextBox 5">
            <a:extLst>
              <a:ext uri="{FF2B5EF4-FFF2-40B4-BE49-F238E27FC236}">
                <a16:creationId xmlns:a16="http://schemas.microsoft.com/office/drawing/2014/main" id="{EBFE160F-D9B5-FEA4-95F6-D10CB9C1CEBB}"/>
              </a:ext>
            </a:extLst>
          </p:cNvPr>
          <p:cNvSpPr txBox="1"/>
          <p:nvPr/>
        </p:nvSpPr>
        <p:spPr>
          <a:xfrm>
            <a:off x="395552" y="1080000"/>
            <a:ext cx="8352000" cy="3549690"/>
          </a:xfrm>
          <a:prstGeom prst="rect">
            <a:avLst/>
          </a:prstGeom>
          <a:noFill/>
        </p:spPr>
        <p:txBody>
          <a:bodyPr wrap="square" lIns="0" tIns="0" rIns="0" bIns="0" rtlCol="0" anchor="t">
            <a:spAutoFit/>
          </a:bodyPr>
          <a:lstStyle/>
          <a:p>
            <a:pPr marL="233680" indent="-233680">
              <a:spcAft>
                <a:spcPts val="1300"/>
              </a:spcAft>
              <a:buFont typeface="+mj-lt"/>
              <a:buAutoNum type="arabicPeriod"/>
            </a:pPr>
            <a:r>
              <a:rPr lang="en-AU" sz="1600"/>
              <a:t> </a:t>
            </a:r>
            <a:r>
              <a:rPr lang="en-AU" sz="1600" b="1"/>
              <a:t>Ms Sharon Robertson </a:t>
            </a:r>
            <a:r>
              <a:rPr lang="en-AU" sz="1600"/>
              <a:t>(Chair)</a:t>
            </a:r>
            <a:endParaRPr lang="en-AU" sz="1600">
              <a:ea typeface="Calibri"/>
              <a:cs typeface="Calibri"/>
            </a:endParaRPr>
          </a:p>
          <a:p>
            <a:pPr marL="233680" indent="-233680">
              <a:spcAft>
                <a:spcPts val="1300"/>
              </a:spcAft>
              <a:buFont typeface="+mj-lt"/>
              <a:buAutoNum type="arabicPeriod"/>
            </a:pPr>
            <a:r>
              <a:rPr lang="en-AU" sz="1600"/>
              <a:t> </a:t>
            </a:r>
            <a:r>
              <a:rPr lang="en-AU" sz="1600" b="1"/>
              <a:t>The Hon. Phil Honeywood </a:t>
            </a:r>
            <a:r>
              <a:rPr lang="en-AU" sz="1600"/>
              <a:t>(Deputy Chair)</a:t>
            </a:r>
            <a:endParaRPr lang="en-AU" sz="1600">
              <a:ea typeface="Calibri"/>
              <a:cs typeface="Calibri"/>
            </a:endParaRPr>
          </a:p>
          <a:p>
            <a:pPr marL="233680" indent="-233680">
              <a:spcAft>
                <a:spcPts val="1300"/>
              </a:spcAft>
              <a:buFont typeface="+mj-lt"/>
              <a:buAutoNum type="arabicPeriod"/>
            </a:pPr>
            <a:r>
              <a:rPr lang="en-AU" sz="1600">
                <a:cs typeface="Calibri"/>
              </a:rPr>
              <a:t> </a:t>
            </a:r>
            <a:r>
              <a:rPr lang="en-AU" sz="1600" b="1">
                <a:cs typeface="Calibri"/>
              </a:rPr>
              <a:t>Ms Joanna Kwai </a:t>
            </a:r>
            <a:r>
              <a:rPr lang="en-AU" sz="1600">
                <a:cs typeface="Calibri"/>
              </a:rPr>
              <a:t>(General Board member)</a:t>
            </a:r>
            <a:endParaRPr lang="en-AU" sz="1600">
              <a:ea typeface="Calibri"/>
              <a:cs typeface="Calibri"/>
            </a:endParaRPr>
          </a:p>
          <a:p>
            <a:pPr marL="233680" indent="-233680">
              <a:spcAft>
                <a:spcPts val="1300"/>
              </a:spcAft>
              <a:buFont typeface="+mj-lt"/>
              <a:buAutoNum type="arabicPeriod"/>
            </a:pPr>
            <a:r>
              <a:rPr lang="en-AU" sz="1600"/>
              <a:t> </a:t>
            </a:r>
            <a:r>
              <a:rPr lang="en-AU" sz="1600" b="1"/>
              <a:t>TBC</a:t>
            </a:r>
            <a:r>
              <a:rPr lang="en-AU" sz="1600"/>
              <a:t>, Australian Government Department of Education</a:t>
            </a:r>
            <a:endParaRPr lang="en-AU" sz="1600">
              <a:ea typeface="Calibri"/>
              <a:cs typeface="Calibri" panose="020F0502020204030204"/>
            </a:endParaRPr>
          </a:p>
          <a:p>
            <a:pPr marL="233680" indent="-233680">
              <a:spcAft>
                <a:spcPts val="1300"/>
              </a:spcAft>
              <a:buFont typeface="+mj-lt"/>
              <a:buAutoNum type="arabicPeriod"/>
            </a:pPr>
            <a:r>
              <a:rPr lang="en-AU" sz="1600"/>
              <a:t> </a:t>
            </a:r>
            <a:r>
              <a:rPr lang="en-AU" sz="1600" b="1"/>
              <a:t>Ms Renae Houston</a:t>
            </a:r>
            <a:r>
              <a:rPr lang="en-AU" sz="1600"/>
              <a:t>, Australian Government Department of Employment and Workplace Relations</a:t>
            </a:r>
            <a:endParaRPr lang="en-AU" sz="1600">
              <a:ea typeface="Calibri"/>
              <a:cs typeface="Calibri" panose="020F0502020204030204"/>
            </a:endParaRPr>
          </a:p>
          <a:p>
            <a:pPr marL="233680" indent="-233680">
              <a:spcAft>
                <a:spcPts val="1300"/>
              </a:spcAft>
              <a:buFont typeface="+mj-lt"/>
              <a:buAutoNum type="arabicPeriod"/>
            </a:pPr>
            <a:r>
              <a:rPr lang="en-AU" sz="1600"/>
              <a:t> </a:t>
            </a:r>
            <a:r>
              <a:rPr lang="en-AU" sz="1600" b="1"/>
              <a:t>Mr Guy Thorburn</a:t>
            </a:r>
            <a:r>
              <a:rPr lang="en-AU" sz="1600"/>
              <a:t>, Australian Government Actuary</a:t>
            </a:r>
            <a:endParaRPr lang="en-AU" sz="1600">
              <a:ea typeface="Calibri"/>
              <a:cs typeface="Calibri" panose="020F0502020204030204"/>
            </a:endParaRPr>
          </a:p>
          <a:p>
            <a:pPr marL="233680" indent="-233680">
              <a:spcAft>
                <a:spcPts val="1300"/>
              </a:spcAft>
              <a:buFont typeface="+mj-lt"/>
              <a:buAutoNum type="arabicPeriod"/>
            </a:pPr>
            <a:r>
              <a:rPr lang="en-AU" sz="1600"/>
              <a:t> </a:t>
            </a:r>
            <a:r>
              <a:rPr lang="en-AU" sz="1600" b="1"/>
              <a:t>Mr Anthony Leong</a:t>
            </a:r>
            <a:r>
              <a:rPr lang="en-AU" sz="1600"/>
              <a:t>, Australian Prudential Regulation Authority</a:t>
            </a:r>
            <a:endParaRPr lang="en-AU" sz="1600">
              <a:ea typeface="Calibri"/>
              <a:cs typeface="Calibri"/>
            </a:endParaRPr>
          </a:p>
          <a:p>
            <a:pPr marL="233680" indent="-233680">
              <a:spcAft>
                <a:spcPts val="1300"/>
              </a:spcAft>
              <a:buAutoNum type="arabicPeriod"/>
            </a:pPr>
            <a:r>
              <a:rPr lang="en-AU" sz="1600"/>
              <a:t> </a:t>
            </a:r>
            <a:r>
              <a:rPr lang="en-AU" sz="1600" b="1"/>
              <a:t>Ms Gemma Cooper</a:t>
            </a:r>
            <a:r>
              <a:rPr lang="en-AU" sz="1600"/>
              <a:t>, Australian Government Department of Finance</a:t>
            </a:r>
            <a:endParaRPr lang="en-AU" sz="1600">
              <a:ea typeface="Calibri"/>
              <a:cs typeface="Calibri" panose="020F0502020204030204"/>
            </a:endParaRPr>
          </a:p>
          <a:p>
            <a:pPr marL="233680" indent="-233680">
              <a:spcAft>
                <a:spcPts val="1300"/>
              </a:spcAft>
              <a:buFont typeface="+mj-lt"/>
              <a:buAutoNum type="arabicPeriod"/>
            </a:pPr>
            <a:r>
              <a:rPr lang="en-AU" sz="1600"/>
              <a:t> </a:t>
            </a:r>
            <a:r>
              <a:rPr lang="en-AU" sz="1600" b="1"/>
              <a:t>Ms Libby McDonald</a:t>
            </a:r>
            <a:r>
              <a:rPr lang="en-AU" sz="1600"/>
              <a:t>, Australian Government Department of Home Affairs</a:t>
            </a:r>
            <a:endParaRPr lang="en-AU" sz="1600">
              <a:ea typeface="Calibri"/>
              <a:cs typeface="Calibri"/>
            </a:endParaRPr>
          </a:p>
        </p:txBody>
      </p:sp>
      <p:grpSp>
        <p:nvGrpSpPr>
          <p:cNvPr id="4" name="Group 3">
            <a:extLst>
              <a:ext uri="{FF2B5EF4-FFF2-40B4-BE49-F238E27FC236}">
                <a16:creationId xmlns:a16="http://schemas.microsoft.com/office/drawing/2014/main" id="{73B0C56A-8560-630B-254E-075C25B54E1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0A942AE9-FE96-9DB9-B84D-F3EB8DE0769E}"/>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8" name="Oval 7">
              <a:extLst>
                <a:ext uri="{FF2B5EF4-FFF2-40B4-BE49-F238E27FC236}">
                  <a16:creationId xmlns:a16="http://schemas.microsoft.com/office/drawing/2014/main" id="{EF28C6B9-29ED-E20D-BE97-08486AAB043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16D74B5D-43FE-C99E-D56A-E2C9AD80AB1F}"/>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200" y="4650091"/>
              <a:ext cx="238264" cy="237600"/>
            </a:xfrm>
            <a:prstGeom prst="rect">
              <a:avLst/>
            </a:prstGeom>
          </p:spPr>
        </p:pic>
      </p:grpSp>
      <p:sp>
        <p:nvSpPr>
          <p:cNvPr id="10" name="Rectangle 9">
            <a:extLst>
              <a:ext uri="{FF2B5EF4-FFF2-40B4-BE49-F238E27FC236}">
                <a16:creationId xmlns:a16="http://schemas.microsoft.com/office/drawing/2014/main" id="{4E792B93-37EC-5E5D-07C9-77DCD31A6147}"/>
              </a:ext>
            </a:extLst>
          </p:cNvPr>
          <p:cNvSpPr/>
          <p:nvPr/>
        </p:nvSpPr>
        <p:spPr>
          <a:xfrm>
            <a:off x="7236542" y="504000"/>
            <a:ext cx="1368000" cy="1584000"/>
          </a:xfrm>
          <a:prstGeom prst="rect">
            <a:avLst/>
          </a:prstGeom>
          <a:solidFill>
            <a:schemeClr val="bg1">
              <a:lumMod val="95000"/>
            </a:schemeClr>
          </a:solidFill>
          <a:ln>
            <a:noFill/>
          </a:ln>
          <a:effectLst>
            <a:outerShdw blurRad="50800" dist="50800" dir="2700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700">
                <a:solidFill>
                  <a:schemeClr val="tx2">
                    <a:lumMod val="25000"/>
                  </a:schemeClr>
                </a:solidFill>
                <a:effectLst>
                  <a:innerShdw blurRad="635000" dist="266700" dir="2700000">
                    <a:prstClr val="black">
                      <a:alpha val="50000"/>
                    </a:prstClr>
                  </a:innerShdw>
                </a:effectLst>
              </a:rPr>
              <a:t>View Board member profiles at </a:t>
            </a:r>
            <a:r>
              <a:rPr lang="en-AU" sz="1700" b="1">
                <a:solidFill>
                  <a:schemeClr val="tx2">
                    <a:lumMod val="25000"/>
                  </a:schemeClr>
                </a:solidFill>
                <a:effectLst>
                  <a:innerShdw blurRad="635000" dist="266700" dir="2700000">
                    <a:prstClr val="black">
                      <a:alpha val="50000"/>
                    </a:prstClr>
                  </a:innerShdw>
                </a:effectLst>
              </a:rPr>
              <a:t>tps.gov.au</a:t>
            </a:r>
            <a:endParaRPr lang="en-AU" sz="1700" b="1">
              <a:solidFill>
                <a:schemeClr val="tx2">
                  <a:lumMod val="25000"/>
                </a:schemeClr>
              </a:solidFill>
            </a:endParaRPr>
          </a:p>
        </p:txBody>
      </p:sp>
    </p:spTree>
    <p:extLst>
      <p:ext uri="{BB962C8B-B14F-4D97-AF65-F5344CB8AC3E}">
        <p14:creationId xmlns:p14="http://schemas.microsoft.com/office/powerpoint/2010/main" val="3815935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F747C-8AD9-0FA4-6231-F78D290402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5971F7-DD53-4B1B-4AB3-AA45E12CF9AA}"/>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Domestic Tuition Protection Levies – at a glance</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grpSp>
        <p:nvGrpSpPr>
          <p:cNvPr id="2" name="Group 1">
            <a:extLst>
              <a:ext uri="{FF2B5EF4-FFF2-40B4-BE49-F238E27FC236}">
                <a16:creationId xmlns:a16="http://schemas.microsoft.com/office/drawing/2014/main" id="{23AF39D5-0CCA-A032-F1C3-603B3E4E8F8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8" name="Rectangle 7">
              <a:extLst>
                <a:ext uri="{FF2B5EF4-FFF2-40B4-BE49-F238E27FC236}">
                  <a16:creationId xmlns:a16="http://schemas.microsoft.com/office/drawing/2014/main" id="{E0F067C3-3830-751E-1E7D-38ED7C042CA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9" name="Oval 8">
              <a:extLst>
                <a:ext uri="{FF2B5EF4-FFF2-40B4-BE49-F238E27FC236}">
                  <a16:creationId xmlns:a16="http://schemas.microsoft.com/office/drawing/2014/main" id="{9FA8B930-67DA-BFB1-2BFE-DECEAB4D82F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9012348F-AD3C-1A78-2BD2-2DD85536F684}"/>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200" y="4650091"/>
              <a:ext cx="238264" cy="237600"/>
            </a:xfrm>
            <a:prstGeom prst="rect">
              <a:avLst/>
            </a:prstGeom>
          </p:spPr>
        </p:pic>
      </p:grpSp>
      <p:graphicFrame>
        <p:nvGraphicFramePr>
          <p:cNvPr id="4" name="Table 3">
            <a:extLst>
              <a:ext uri="{FF2B5EF4-FFF2-40B4-BE49-F238E27FC236}">
                <a16:creationId xmlns:a16="http://schemas.microsoft.com/office/drawing/2014/main" id="{80407F57-955D-DC11-0B2E-9F254C3D5FF6}"/>
              </a:ext>
            </a:extLst>
          </p:cNvPr>
          <p:cNvGraphicFramePr>
            <a:graphicFrameLocks noGrp="1"/>
          </p:cNvGraphicFramePr>
          <p:nvPr>
            <p:extLst>
              <p:ext uri="{D42A27DB-BD31-4B8C-83A1-F6EECF244321}">
                <p14:modId xmlns:p14="http://schemas.microsoft.com/office/powerpoint/2010/main" val="325415046"/>
              </p:ext>
            </p:extLst>
          </p:nvPr>
        </p:nvGraphicFramePr>
        <p:xfrm>
          <a:off x="494748" y="1116000"/>
          <a:ext cx="8154504" cy="3478560"/>
        </p:xfrm>
        <a:graphic>
          <a:graphicData uri="http://schemas.openxmlformats.org/drawingml/2006/table">
            <a:tbl>
              <a:tblPr firstRow="1" bandRow="1">
                <a:tableStyleId>{5C22544A-7EE6-4342-B048-85BDC9FD1C3A}</a:tableStyleId>
              </a:tblPr>
              <a:tblGrid>
                <a:gridCol w="1134027">
                  <a:extLst>
                    <a:ext uri="{9D8B030D-6E8A-4147-A177-3AD203B41FA5}">
                      <a16:colId xmlns:a16="http://schemas.microsoft.com/office/drawing/2014/main" val="2255664553"/>
                    </a:ext>
                  </a:extLst>
                </a:gridCol>
                <a:gridCol w="2340159">
                  <a:extLst>
                    <a:ext uri="{9D8B030D-6E8A-4147-A177-3AD203B41FA5}">
                      <a16:colId xmlns:a16="http://schemas.microsoft.com/office/drawing/2014/main" val="203698684"/>
                    </a:ext>
                  </a:extLst>
                </a:gridCol>
                <a:gridCol w="2340159">
                  <a:extLst>
                    <a:ext uri="{9D8B030D-6E8A-4147-A177-3AD203B41FA5}">
                      <a16:colId xmlns:a16="http://schemas.microsoft.com/office/drawing/2014/main" val="1828671416"/>
                    </a:ext>
                  </a:extLst>
                </a:gridCol>
                <a:gridCol w="2340159">
                  <a:extLst>
                    <a:ext uri="{9D8B030D-6E8A-4147-A177-3AD203B41FA5}">
                      <a16:colId xmlns:a16="http://schemas.microsoft.com/office/drawing/2014/main" val="1477653884"/>
                    </a:ext>
                  </a:extLst>
                </a:gridCol>
              </a:tblGrid>
              <a:tr h="370840">
                <a:tc>
                  <a:txBody>
                    <a:bodyPr/>
                    <a:lstStyle/>
                    <a:p>
                      <a:pPr algn="ctr"/>
                      <a:r>
                        <a:rPr lang="en-AU" sz="1800"/>
                        <a:t>Levy</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solidFill>
                      <a:schemeClr val="accent1">
                        <a:lumMod val="75000"/>
                      </a:schemeClr>
                    </a:solidFill>
                  </a:tcPr>
                </a:tc>
                <a:tc>
                  <a:txBody>
                    <a:bodyPr/>
                    <a:lstStyle/>
                    <a:p>
                      <a:pPr algn="ctr"/>
                      <a:r>
                        <a:rPr lang="en-AU" sz="1800"/>
                        <a:t>VSL Levy</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solidFill>
                      <a:schemeClr val="accent1">
                        <a:lumMod val="75000"/>
                      </a:schemeClr>
                    </a:solidFill>
                  </a:tcPr>
                </a:tc>
                <a:tc>
                  <a:txBody>
                    <a:bodyPr/>
                    <a:lstStyle/>
                    <a:p>
                      <a:pPr algn="ctr"/>
                      <a:r>
                        <a:rPr lang="en-AU" sz="1800"/>
                        <a:t>HELP Levy</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solidFill>
                      <a:schemeClr val="accent1">
                        <a:lumMod val="75000"/>
                      </a:schemeClr>
                    </a:solidFill>
                  </a:tcPr>
                </a:tc>
                <a:tc>
                  <a:txBody>
                    <a:bodyPr/>
                    <a:lstStyle/>
                    <a:p>
                      <a:pPr algn="ctr"/>
                      <a:r>
                        <a:rPr lang="en-AU" sz="1800"/>
                        <a:t>Up-front Payments Levy</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43399789"/>
                  </a:ext>
                </a:extLst>
              </a:tr>
              <a:tr h="522000">
                <a:tc>
                  <a:txBody>
                    <a:bodyPr/>
                    <a:lstStyle/>
                    <a:p>
                      <a:r>
                        <a:rPr lang="en-AU" sz="1600" b="1"/>
                        <a:t>Paid by</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D8EBEE"/>
                    </a:solidFill>
                  </a:tcPr>
                </a:tc>
                <a:tc>
                  <a:txBody>
                    <a:bodyPr/>
                    <a:lstStyle/>
                    <a:p>
                      <a:pPr algn="l"/>
                      <a:r>
                        <a:rPr lang="en-AU" sz="1600"/>
                        <a:t>VSL providers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D8EBEE"/>
                    </a:solidFill>
                  </a:tcPr>
                </a:tc>
                <a:tc>
                  <a:txBody>
                    <a:bodyPr/>
                    <a:lstStyle/>
                    <a:p>
                      <a:pPr algn="l"/>
                      <a:r>
                        <a:rPr lang="en-AU" sz="1600"/>
                        <a:t>HELP providers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D8EBEE"/>
                    </a:solidFill>
                  </a:tcPr>
                </a:tc>
                <a:tc>
                  <a:txBody>
                    <a:bodyPr/>
                    <a:lstStyle/>
                    <a:p>
                      <a:pPr algn="l"/>
                      <a:r>
                        <a:rPr lang="en-AU" sz="1600"/>
                        <a:t>Higher education up-front fee-paying providers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D8EBEE"/>
                    </a:solidFill>
                  </a:tcPr>
                </a:tc>
                <a:extLst>
                  <a:ext uri="{0D108BD9-81ED-4DB2-BD59-A6C34878D82A}">
                    <a16:rowId xmlns:a16="http://schemas.microsoft.com/office/drawing/2014/main" val="1659524937"/>
                  </a:ext>
                </a:extLst>
              </a:tr>
              <a:tr h="522000">
                <a:tc>
                  <a:txBody>
                    <a:bodyPr/>
                    <a:lstStyle/>
                    <a:p>
                      <a:r>
                        <a:rPr lang="en-AU" sz="1600" b="1"/>
                        <a:t>Account</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a:t>VSL Tuition Protection Fund</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a:t>Higher Education Tuition Protection Fund</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a:t>Higher Education Tuition Protection Fund</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414683974"/>
                  </a:ext>
                </a:extLst>
              </a:tr>
              <a:tr h="522000">
                <a:tc>
                  <a:txBody>
                    <a:bodyPr/>
                    <a:lstStyle/>
                    <a:p>
                      <a:r>
                        <a:rPr lang="en-AU" sz="1600" b="1"/>
                        <a:t>Funds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D8EBEE"/>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a:t>Loan re-credits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a:t>Placements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D8EBEE"/>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a:t>Loan re-credits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a:t>Placements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D8EBEE"/>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a:t>Student refunds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a:t>Placements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D8EBEE"/>
                    </a:solidFill>
                  </a:tcPr>
                </a:tc>
                <a:extLst>
                  <a:ext uri="{0D108BD9-81ED-4DB2-BD59-A6C34878D82A}">
                    <a16:rowId xmlns:a16="http://schemas.microsoft.com/office/drawing/2014/main" val="1197673100"/>
                  </a:ext>
                </a:extLst>
              </a:tr>
              <a:tr h="522000">
                <a:tc>
                  <a:txBody>
                    <a:bodyPr/>
                    <a:lstStyle/>
                    <a:p>
                      <a:r>
                        <a:rPr lang="en-AU" sz="1600" b="1"/>
                        <a:t>Supports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a:t>TPS operational costs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a:t>TPS operational costs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a:t>TPS operational costs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164425526"/>
                  </a:ext>
                </a:extLst>
              </a:tr>
              <a:tr h="522000">
                <a:tc>
                  <a:txBody>
                    <a:bodyPr/>
                    <a:lstStyle/>
                    <a:p>
                      <a:r>
                        <a:rPr lang="en-AU" sz="1600" b="1"/>
                        <a:t>Calculated</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a:t>Based on provider’s size and risk of closure</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a:t>Based on provider’s size and risk of closure</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Based on provider’s size and risk of closure</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D8EBEE"/>
                    </a:solidFill>
                  </a:tcPr>
                </a:tc>
                <a:extLst>
                  <a:ext uri="{0D108BD9-81ED-4DB2-BD59-A6C34878D82A}">
                    <a16:rowId xmlns:a16="http://schemas.microsoft.com/office/drawing/2014/main" val="3217143458"/>
                  </a:ext>
                </a:extLst>
              </a:tr>
            </a:tbl>
          </a:graphicData>
        </a:graphic>
      </p:graphicFrame>
    </p:spTree>
    <p:extLst>
      <p:ext uri="{BB962C8B-B14F-4D97-AF65-F5344CB8AC3E}">
        <p14:creationId xmlns:p14="http://schemas.microsoft.com/office/powerpoint/2010/main" val="4129490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ED3E2-D8C9-E550-6C8D-D20D7D491C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E49185-FB07-F7A4-2FAF-5B97DCDBF1FC}"/>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Domestic Tuition Protection Levy </a:t>
            </a:r>
            <a:r>
              <a:rPr lang="en-AU" sz="2800" b="1">
                <a:latin typeface="+mn-lt"/>
                <a:ea typeface="+mn-ea"/>
                <a:cs typeface="+mn-cs"/>
              </a:rPr>
              <a:t>Setting</a:t>
            </a:r>
            <a:r>
              <a:rPr kumimoji="0" lang="en-AU" sz="2800" b="1" i="0" u="none" strike="noStrike" kern="1200" cap="none" spc="0" normalizeH="0" baseline="0" noProof="0">
                <a:ln>
                  <a:noFill/>
                </a:ln>
                <a:solidFill>
                  <a:schemeClr val="tx1"/>
                </a:solidFill>
                <a:effectLst/>
                <a:uLnTx/>
                <a:uFillTx/>
                <a:latin typeface="+mn-lt"/>
                <a:ea typeface="+mn-ea"/>
                <a:cs typeface="+mn-cs"/>
              </a:rPr>
              <a:t> Process</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graphicFrame>
        <p:nvGraphicFramePr>
          <p:cNvPr id="2" name="Table 1">
            <a:extLst>
              <a:ext uri="{FF2B5EF4-FFF2-40B4-BE49-F238E27FC236}">
                <a16:creationId xmlns:a16="http://schemas.microsoft.com/office/drawing/2014/main" id="{31B98F94-73EF-A361-A622-7D26E84C16CD}"/>
              </a:ext>
            </a:extLst>
          </p:cNvPr>
          <p:cNvGraphicFramePr>
            <a:graphicFrameLocks noGrp="1"/>
          </p:cNvGraphicFramePr>
          <p:nvPr>
            <p:extLst>
              <p:ext uri="{D42A27DB-BD31-4B8C-83A1-F6EECF244321}">
                <p14:modId xmlns:p14="http://schemas.microsoft.com/office/powerpoint/2010/main" val="1303582477"/>
              </p:ext>
            </p:extLst>
          </p:nvPr>
        </p:nvGraphicFramePr>
        <p:xfrm>
          <a:off x="539551" y="11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a:t>4 March 2026</a:t>
                      </a:r>
                    </a:p>
                  </a:txBody>
                  <a:tcPr anchor="ctr">
                    <a:lnL w="12700" cmpd="sng">
                      <a:noFill/>
                    </a:lnL>
                    <a:lnR w="12700" cmpd="sng">
                      <a:noFill/>
                    </a:lnR>
                    <a:lnT w="28575" cap="flat" cmpd="sng" algn="ctr">
                      <a:solidFill>
                        <a:schemeClr val="accent2">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7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800" b="1" dirty="0">
                          <a:solidFill>
                            <a:schemeClr val="tx1"/>
                          </a:solidFill>
                          <a:cs typeface="Calibri"/>
                        </a:rPr>
                        <a:t>TPS Advisory Board provided </a:t>
                      </a:r>
                      <a:r>
                        <a:rPr lang="en-AU" sz="1800" b="1" u="sng" dirty="0">
                          <a:solidFill>
                            <a:schemeClr val="tx1"/>
                          </a:solidFill>
                          <a:cs typeface="Calibri"/>
                        </a:rPr>
                        <a:t>draft</a:t>
                      </a:r>
                      <a:r>
                        <a:rPr lang="en-AU" sz="1800" b="1" dirty="0">
                          <a:solidFill>
                            <a:schemeClr val="tx1"/>
                          </a:solidFill>
                          <a:cs typeface="Calibri"/>
                        </a:rPr>
                        <a:t> advice to the TPS Director </a:t>
                      </a:r>
                      <a:r>
                        <a:rPr lang="en-AU" sz="1800" b="0" dirty="0">
                          <a:solidFill>
                            <a:schemeClr val="tx1"/>
                          </a:solidFill>
                          <a:cs typeface="Calibri"/>
                        </a:rPr>
                        <a:t>on the 2026 domestic tuition protection levies settings</a:t>
                      </a:r>
                    </a:p>
                  </a:txBody>
                  <a:tcPr anchor="ctr">
                    <a:lnL w="12700" cmpd="sng">
                      <a:noFill/>
                    </a:lnL>
                    <a:lnR w="12700" cmpd="sng">
                      <a:noFill/>
                    </a:lnR>
                    <a:lnT w="28575" cap="flat" cmpd="sng" algn="ctr">
                      <a:solidFill>
                        <a:schemeClr val="accent2">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5" name="Table 4">
            <a:extLst>
              <a:ext uri="{FF2B5EF4-FFF2-40B4-BE49-F238E27FC236}">
                <a16:creationId xmlns:a16="http://schemas.microsoft.com/office/drawing/2014/main" id="{97F75794-BCA1-0331-1931-BA0726AC0790}"/>
              </a:ext>
            </a:extLst>
          </p:cNvPr>
          <p:cNvGraphicFramePr>
            <a:graphicFrameLocks noGrp="1"/>
          </p:cNvGraphicFramePr>
          <p:nvPr>
            <p:extLst>
              <p:ext uri="{D42A27DB-BD31-4B8C-83A1-F6EECF244321}">
                <p14:modId xmlns:p14="http://schemas.microsoft.com/office/powerpoint/2010/main" val="943661437"/>
              </p:ext>
            </p:extLst>
          </p:nvPr>
        </p:nvGraphicFramePr>
        <p:xfrm>
          <a:off x="539551" y="2017113"/>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a:t>Mar-Apr 2026</a:t>
                      </a:r>
                    </a:p>
                  </a:txBody>
                  <a:tcPr anchor="ctr">
                    <a:lnL w="12700" cmpd="sng">
                      <a:noFill/>
                    </a:lnL>
                    <a:lnR w="12700" cmpd="sng">
                      <a:noFill/>
                    </a:lnR>
                    <a:lnT w="28575" cap="flat" cmpd="sng" algn="ctr">
                      <a:solidFill>
                        <a:schemeClr val="accent3">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50000"/>
                      </a:schemeClr>
                    </a:solidFill>
                  </a:tcPr>
                </a:tc>
                <a:tc>
                  <a:txBody>
                    <a:bodyPr/>
                    <a:lstStyle/>
                    <a:p>
                      <a:pPr>
                        <a:spcAft>
                          <a:spcPts val="2400"/>
                        </a:spcAft>
                      </a:pPr>
                      <a:r>
                        <a:rPr lang="en-AU" sz="1800" b="1" dirty="0">
                          <a:solidFill>
                            <a:schemeClr val="tx1"/>
                          </a:solidFill>
                          <a:cs typeface="Calibri"/>
                          <a:sym typeface="Wingdings" panose="05000000000000000000" pitchFamily="2" charset="2"/>
                        </a:rPr>
                        <a:t>TPS consults the sector </a:t>
                      </a:r>
                      <a:r>
                        <a:rPr lang="en-AU" sz="1800" b="0" dirty="0">
                          <a:solidFill>
                            <a:schemeClr val="tx1"/>
                          </a:solidFill>
                          <a:cs typeface="Calibri"/>
                          <a:sym typeface="Wingdings" panose="05000000000000000000" pitchFamily="2" charset="2"/>
                        </a:rPr>
                        <a:t>on the draft settings</a:t>
                      </a:r>
                      <a:endParaRPr lang="en-AU" sz="1800" b="0" dirty="0">
                        <a:solidFill>
                          <a:schemeClr val="tx1"/>
                        </a:solidFill>
                        <a:cs typeface="Calibri"/>
                      </a:endParaRPr>
                    </a:p>
                  </a:txBody>
                  <a:tcPr anchor="ctr">
                    <a:lnL w="12700" cmpd="sng">
                      <a:noFill/>
                    </a:lnL>
                    <a:lnR w="12700" cmpd="sng">
                      <a:noFill/>
                    </a:lnR>
                    <a:lnT w="28575" cap="flat" cmpd="sng" algn="ctr">
                      <a:solidFill>
                        <a:schemeClr val="accent3">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8" name="Table 7">
            <a:extLst>
              <a:ext uri="{FF2B5EF4-FFF2-40B4-BE49-F238E27FC236}">
                <a16:creationId xmlns:a16="http://schemas.microsoft.com/office/drawing/2014/main" id="{EACC9A4B-5AD2-7FD7-EFFE-2BE6CE70A9EF}"/>
              </a:ext>
            </a:extLst>
          </p:cNvPr>
          <p:cNvGraphicFramePr>
            <a:graphicFrameLocks noGrp="1"/>
          </p:cNvGraphicFramePr>
          <p:nvPr>
            <p:extLst>
              <p:ext uri="{D42A27DB-BD31-4B8C-83A1-F6EECF244321}">
                <p14:modId xmlns:p14="http://schemas.microsoft.com/office/powerpoint/2010/main" val="3099490152"/>
              </p:ext>
            </p:extLst>
          </p:nvPr>
        </p:nvGraphicFramePr>
        <p:xfrm>
          <a:off x="540000" y="29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a:t>20 May 2026</a:t>
                      </a:r>
                    </a:p>
                  </a:txBody>
                  <a:tcPr anchor="ct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spcAft>
                          <a:spcPts val="2400"/>
                        </a:spcAft>
                      </a:pPr>
                      <a:r>
                        <a:rPr lang="en-AU" sz="1800" b="1" dirty="0">
                          <a:solidFill>
                            <a:schemeClr val="tx1"/>
                          </a:solidFill>
                          <a:cs typeface="Calibri"/>
                        </a:rPr>
                        <a:t>TPS Advisory Board considers the sector’s feedback </a:t>
                      </a:r>
                      <a:r>
                        <a:rPr lang="en-AU" sz="1800" b="0" dirty="0">
                          <a:solidFill>
                            <a:schemeClr val="tx1"/>
                          </a:solidFill>
                          <a:cs typeface="Calibri"/>
                        </a:rPr>
                        <a:t>on the draft settings then </a:t>
                      </a:r>
                      <a:r>
                        <a:rPr lang="en-AU" sz="1800" b="1" dirty="0">
                          <a:solidFill>
                            <a:schemeClr val="tx1"/>
                          </a:solidFill>
                          <a:cs typeface="Calibri"/>
                        </a:rPr>
                        <a:t>provides </a:t>
                      </a:r>
                      <a:r>
                        <a:rPr lang="en-AU" sz="1800" b="1" u="sng" dirty="0">
                          <a:solidFill>
                            <a:schemeClr val="tx1"/>
                          </a:solidFill>
                          <a:cs typeface="Calibri"/>
                        </a:rPr>
                        <a:t>final</a:t>
                      </a:r>
                      <a:r>
                        <a:rPr lang="en-AU" sz="1800" b="1" dirty="0">
                          <a:solidFill>
                            <a:schemeClr val="tx1"/>
                          </a:solidFill>
                          <a:cs typeface="Calibri"/>
                        </a:rPr>
                        <a:t> advice to the TPS Director</a:t>
                      </a:r>
                    </a:p>
                  </a:txBody>
                  <a:tcPr anchor="ct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16" name="Table 15">
            <a:extLst>
              <a:ext uri="{FF2B5EF4-FFF2-40B4-BE49-F238E27FC236}">
                <a16:creationId xmlns:a16="http://schemas.microsoft.com/office/drawing/2014/main" id="{4AF7BA12-6177-17A5-69C1-B065E6584F0A}"/>
              </a:ext>
            </a:extLst>
          </p:cNvPr>
          <p:cNvGraphicFramePr>
            <a:graphicFrameLocks noGrp="1"/>
          </p:cNvGraphicFramePr>
          <p:nvPr>
            <p:extLst>
              <p:ext uri="{D42A27DB-BD31-4B8C-83A1-F6EECF244321}">
                <p14:modId xmlns:p14="http://schemas.microsoft.com/office/powerpoint/2010/main" val="3578730051"/>
              </p:ext>
            </p:extLst>
          </p:nvPr>
        </p:nvGraphicFramePr>
        <p:xfrm>
          <a:off x="540000" y="38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a:t>By 1 August 2026</a:t>
                      </a:r>
                    </a:p>
                  </a:txBody>
                  <a:tcPr anchor="ctr">
                    <a:lnL w="12700" cmpd="sng">
                      <a:noFill/>
                    </a:lnL>
                    <a:lnR w="12700" cmpd="sng">
                      <a:noFill/>
                    </a:lnR>
                    <a:lnT w="28575" cap="flat" cmpd="sng" algn="ctr">
                      <a:solidFill>
                        <a:schemeClr val="bg2">
                          <a:lumMod val="2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25000"/>
                      </a:schemeClr>
                    </a:solidFill>
                  </a:tcPr>
                </a:tc>
                <a:tc>
                  <a:txBody>
                    <a:bodyPr/>
                    <a:lstStyle/>
                    <a:p>
                      <a:pPr>
                        <a:spcAft>
                          <a:spcPts val="2400"/>
                        </a:spcAft>
                      </a:pPr>
                      <a:r>
                        <a:rPr lang="en-AU" sz="1800" b="1" dirty="0">
                          <a:solidFill>
                            <a:schemeClr val="tx1"/>
                          </a:solidFill>
                          <a:cs typeface="Calibri"/>
                        </a:rPr>
                        <a:t>2026 domestic levies settings finalised </a:t>
                      </a:r>
                      <a:r>
                        <a:rPr lang="en-AU" sz="1800" b="0" dirty="0">
                          <a:solidFill>
                            <a:schemeClr val="tx1"/>
                          </a:solidFill>
                          <a:cs typeface="Calibri"/>
                        </a:rPr>
                        <a:t>in legislative instruments</a:t>
                      </a:r>
                    </a:p>
                  </a:txBody>
                  <a:tcPr anchor="ctr">
                    <a:lnL w="12700" cmpd="sng">
                      <a:noFill/>
                    </a:lnL>
                    <a:lnR w="12700" cmpd="sng">
                      <a:noFill/>
                    </a:lnR>
                    <a:lnT w="28575" cap="flat" cmpd="sng" algn="ctr">
                      <a:solidFill>
                        <a:schemeClr val="bg2">
                          <a:lumMod val="2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pSp>
        <p:nvGrpSpPr>
          <p:cNvPr id="9" name="Group 8">
            <a:extLst>
              <a:ext uri="{FF2B5EF4-FFF2-40B4-BE49-F238E27FC236}">
                <a16:creationId xmlns:a16="http://schemas.microsoft.com/office/drawing/2014/main" id="{000F2502-8C3C-0DFB-2D54-F90F83204F2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0" name="Rectangle 9">
              <a:extLst>
                <a:ext uri="{FF2B5EF4-FFF2-40B4-BE49-F238E27FC236}">
                  <a16:creationId xmlns:a16="http://schemas.microsoft.com/office/drawing/2014/main" id="{E3DE54F7-94F4-0093-40E9-5C88E19B10EA}"/>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59377A91-4FD4-EADA-18F3-17BF1E9691AA}"/>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5470225E-D5D0-A5B5-2E99-F5C62B92AC94}"/>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636021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VSL and Higher Education Tuition Protection Funds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13" name="Table 13">
            <a:extLst>
              <a:ext uri="{FF2B5EF4-FFF2-40B4-BE49-F238E27FC236}">
                <a16:creationId xmlns:a16="http://schemas.microsoft.com/office/drawing/2014/main" id="{227381D3-301F-7C28-E415-D7E3A0754080}"/>
              </a:ext>
            </a:extLst>
          </p:cNvPr>
          <p:cNvGraphicFramePr>
            <a:graphicFrameLocks noGrp="1"/>
          </p:cNvGraphicFramePr>
          <p:nvPr>
            <p:extLst>
              <p:ext uri="{D42A27DB-BD31-4B8C-83A1-F6EECF244321}">
                <p14:modId xmlns:p14="http://schemas.microsoft.com/office/powerpoint/2010/main" val="2925509990"/>
              </p:ext>
            </p:extLst>
          </p:nvPr>
        </p:nvGraphicFramePr>
        <p:xfrm>
          <a:off x="538657" y="1116000"/>
          <a:ext cx="8064895" cy="1615200"/>
        </p:xfrm>
        <a:graphic>
          <a:graphicData uri="http://schemas.openxmlformats.org/drawingml/2006/table">
            <a:tbl>
              <a:tblPr firstRow="1" bandRow="1">
                <a:tableStyleId>{5C22544A-7EE6-4342-B048-85BDC9FD1C3A}</a:tableStyleId>
              </a:tblPr>
              <a:tblGrid>
                <a:gridCol w="1688012">
                  <a:extLst>
                    <a:ext uri="{9D8B030D-6E8A-4147-A177-3AD203B41FA5}">
                      <a16:colId xmlns:a16="http://schemas.microsoft.com/office/drawing/2014/main" val="4213973442"/>
                    </a:ext>
                  </a:extLst>
                </a:gridCol>
                <a:gridCol w="1996323">
                  <a:extLst>
                    <a:ext uri="{9D8B030D-6E8A-4147-A177-3AD203B41FA5}">
                      <a16:colId xmlns:a16="http://schemas.microsoft.com/office/drawing/2014/main" val="2368098683"/>
                    </a:ext>
                  </a:extLst>
                </a:gridCol>
                <a:gridCol w="1891622">
                  <a:extLst>
                    <a:ext uri="{9D8B030D-6E8A-4147-A177-3AD203B41FA5}">
                      <a16:colId xmlns:a16="http://schemas.microsoft.com/office/drawing/2014/main" val="2921420047"/>
                    </a:ext>
                  </a:extLst>
                </a:gridCol>
                <a:gridCol w="2488938">
                  <a:extLst>
                    <a:ext uri="{9D8B030D-6E8A-4147-A177-3AD203B41FA5}">
                      <a16:colId xmlns:a16="http://schemas.microsoft.com/office/drawing/2014/main" val="1406589210"/>
                    </a:ext>
                  </a:extLst>
                </a:gridCol>
              </a:tblGrid>
              <a:tr h="396000">
                <a:tc>
                  <a:txBody>
                    <a:bodyPr/>
                    <a:lstStyle/>
                    <a:p>
                      <a:r>
                        <a:rPr lang="en-AU" sz="1700"/>
                        <a:t>Fund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a:t>Target range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a:t>Balance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a:t>Seed funding to be repaid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2340090762"/>
                  </a:ext>
                </a:extLst>
              </a:tr>
              <a:tr h="370840">
                <a:tc>
                  <a:txBody>
                    <a:bodyPr/>
                    <a:lstStyle/>
                    <a:p>
                      <a:r>
                        <a:rPr lang="en-AU" sz="1700"/>
                        <a:t>VSL</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lang="en-AU" sz="1700" b="0"/>
                        <a:t>$6.92-9.74 million</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r>
                        <a:rPr lang="en-AU" sz="1700"/>
                        <a:t>$9.12 million</a:t>
                      </a:r>
                    </a:p>
                    <a:p>
                      <a:r>
                        <a:rPr lang="en-AU" sz="1700"/>
                        <a:t>(as at 31 Dec 2025)</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r>
                        <a:rPr lang="en-AU" sz="1700"/>
                        <a:t>$3.58 million </a:t>
                      </a:r>
                      <a:br>
                        <a:rPr lang="en-AU" sz="1700"/>
                      </a:br>
                      <a:r>
                        <a:rPr lang="en-AU" sz="1700"/>
                        <a:t>(as at 31 Dec 2025)</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70738879"/>
                  </a:ext>
                </a:extLst>
              </a:tr>
              <a:tr h="370840">
                <a:tc>
                  <a:txBody>
                    <a:bodyPr/>
                    <a:lstStyle/>
                    <a:p>
                      <a:r>
                        <a:rPr lang="en-AU" sz="1700"/>
                        <a:t>Higher Education</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700" b="0"/>
                        <a:t>$21.53-25.63 million</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700"/>
                        <a:t>$22.35 million</a:t>
                      </a:r>
                    </a:p>
                    <a:p>
                      <a:r>
                        <a:rPr lang="en-AU" sz="1700"/>
                        <a:t>(as at 31 Dec 2025)</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700" dirty="0"/>
                        <a:t>$8.62 million </a:t>
                      </a:r>
                      <a:br>
                        <a:rPr lang="en-AU" sz="1700" dirty="0"/>
                      </a:br>
                      <a:r>
                        <a:rPr lang="en-AU" sz="1700" dirty="0"/>
                        <a:t>(as at 31 Dec 2025)</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026929858"/>
                  </a:ext>
                </a:extLst>
              </a:tr>
            </a:tbl>
          </a:graphicData>
        </a:graphic>
      </p:graphicFrame>
      <p:grpSp>
        <p:nvGrpSpPr>
          <p:cNvPr id="2" name="Group 1">
            <a:extLst>
              <a:ext uri="{FF2B5EF4-FFF2-40B4-BE49-F238E27FC236}">
                <a16:creationId xmlns:a16="http://schemas.microsoft.com/office/drawing/2014/main" id="{058939E6-3746-5F72-0674-04C6B4997CB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4E834D1A-A0E1-2D20-75EA-77FD4DB4FE0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CE3F0B75-52F2-64C8-593F-6C933D3AA77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835AA1CE-17F2-F71B-8819-DADEFE63A31B}"/>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152353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76AFFF1C-BCDF-F922-7F42-B45DEB6CBB72}"/>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Late or Non-Payment of Domestic Levies</a:t>
            </a:r>
          </a:p>
        </p:txBody>
      </p:sp>
      <p:sp>
        <p:nvSpPr>
          <p:cNvPr id="2" name="TextBox 1">
            <a:extLst>
              <a:ext uri="{FF2B5EF4-FFF2-40B4-BE49-F238E27FC236}">
                <a16:creationId xmlns:a16="http://schemas.microsoft.com/office/drawing/2014/main" id="{329CE133-6D15-AC6F-5948-60E11BD4051D}"/>
              </a:ext>
            </a:extLst>
          </p:cNvPr>
          <p:cNvSpPr txBox="1"/>
          <p:nvPr/>
        </p:nvSpPr>
        <p:spPr>
          <a:xfrm>
            <a:off x="539552" y="1116000"/>
            <a:ext cx="8064896" cy="2862322"/>
          </a:xfrm>
          <a:prstGeom prst="rect">
            <a:avLst/>
          </a:prstGeom>
          <a:noFill/>
        </p:spPr>
        <p:txBody>
          <a:bodyPr wrap="square" lIns="0" tIns="0" rIns="0" bIns="0" rtlCol="0" anchor="t">
            <a:spAutoFit/>
          </a:bodyPr>
          <a:lstStyle/>
          <a:p>
            <a:pPr>
              <a:spcAft>
                <a:spcPts val="3600"/>
              </a:spcAft>
            </a:pPr>
            <a:r>
              <a:rPr lang="en-AU">
                <a:cs typeface="Calibri"/>
              </a:rPr>
              <a:t>Providers that pay their levies after the due date may receive a </a:t>
            </a:r>
            <a:r>
              <a:rPr lang="en-AU" b="1">
                <a:cs typeface="Calibri"/>
              </a:rPr>
              <a:t>late payment penalty for the next three years’ levy risk rating calculation</a:t>
            </a:r>
          </a:p>
          <a:p>
            <a:pPr>
              <a:spcAft>
                <a:spcPts val="3600"/>
              </a:spcAft>
            </a:pPr>
            <a:r>
              <a:rPr lang="en-AU">
                <a:cs typeface="Calibri"/>
              </a:rPr>
              <a:t>In 2025, across the three levies, we saw </a:t>
            </a:r>
            <a:r>
              <a:rPr lang="en-AU" b="1">
                <a:cs typeface="Calibri"/>
              </a:rPr>
              <a:t>approximately 17% of levies not paid by the due date</a:t>
            </a:r>
          </a:p>
          <a:p>
            <a:pPr>
              <a:spcAft>
                <a:spcPts val="3600"/>
              </a:spcAft>
            </a:pPr>
            <a:r>
              <a:rPr lang="en-AU"/>
              <a:t>Levy invoices are sent to contacts identified in HITS with the contact type 'CEO/VC' and are copied to those listed as 'CFO', 'Senior Authorised Officer' and 'Primary Contact – HE/VET'. </a:t>
            </a:r>
            <a:r>
              <a:rPr lang="en-AU" b="1"/>
              <a:t>Keep your contact information in HITS up to date</a:t>
            </a:r>
            <a:r>
              <a:rPr lang="en-AU"/>
              <a:t>.</a:t>
            </a:r>
            <a:endParaRPr lang="en-AU">
              <a:ea typeface="Calibri"/>
              <a:cs typeface="Calibri"/>
            </a:endParaRPr>
          </a:p>
        </p:txBody>
      </p:sp>
      <p:grpSp>
        <p:nvGrpSpPr>
          <p:cNvPr id="6" name="Group 5">
            <a:extLst>
              <a:ext uri="{FF2B5EF4-FFF2-40B4-BE49-F238E27FC236}">
                <a16:creationId xmlns:a16="http://schemas.microsoft.com/office/drawing/2014/main" id="{0E09F610-9CCA-B8D0-B921-A18BB8F31CB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82376228-57E4-5C33-D8A4-7C607FCF818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A605611E-9396-F4CC-FF46-F35891AB345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CA9AC196-D590-8DC7-2757-24C2C2984D03}"/>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871181982"/>
      </p:ext>
    </p:extLst>
  </p:cSld>
  <p:clrMapOvr>
    <a:masterClrMapping/>
  </p:clrMapOvr>
</p:sld>
</file>

<file path=ppt/theme/theme1.xml><?xml version="1.0" encoding="utf-8"?>
<a:theme xmlns:a="http://schemas.openxmlformats.org/drawingml/2006/main" name="Office Theme">
  <a:themeElements>
    <a:clrScheme name="TPS">
      <a:dk1>
        <a:sysClr val="windowText" lastClr="000000"/>
      </a:dk1>
      <a:lt1>
        <a:srgbClr val="FFFFFF"/>
      </a:lt1>
      <a:dk2>
        <a:srgbClr val="E8F3F4"/>
      </a:dk2>
      <a:lt2>
        <a:srgbClr val="FBFBFB"/>
      </a:lt2>
      <a:accent1>
        <a:srgbClr val="4897A2"/>
      </a:accent1>
      <a:accent2>
        <a:srgbClr val="F15A29"/>
      </a:accent2>
      <a:accent3>
        <a:srgbClr val="D6165F"/>
      </a:accent3>
      <a:accent4>
        <a:srgbClr val="F0B50E"/>
      </a:accent4>
      <a:accent5>
        <a:srgbClr val="4DB3E6"/>
      </a:accent5>
      <a:accent6>
        <a:srgbClr val="8AB679"/>
      </a:accent6>
      <a:hlink>
        <a:srgbClr val="357179"/>
      </a:hlink>
      <a:folHlink>
        <a:srgbClr val="0AA6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A9CCE9CD21384385A19063B05DA87A" ma:contentTypeVersion="20" ma:contentTypeDescription="Create a new document." ma:contentTypeScope="" ma:versionID="6cc64e066dbf459fac0629816f80db1a">
  <xsd:schema xmlns:xsd="http://www.w3.org/2001/XMLSchema" xmlns:xs="http://www.w3.org/2001/XMLSchema" xmlns:p="http://schemas.microsoft.com/office/2006/metadata/properties" xmlns:ns2="21934866-407e-4eb7-84a5-689e8997aac6" xmlns:ns3="1d95c80d-1bfc-4284-8ead-90dee9a0b47f" targetNamespace="http://schemas.microsoft.com/office/2006/metadata/properties" ma:root="true" ma:fieldsID="64a4542f3d85bd82df2c9856461c3b12" ns2:_="" ns3:_="">
    <xsd:import namespace="21934866-407e-4eb7-84a5-689e8997aac6"/>
    <xsd:import namespace="1d95c80d-1bfc-4284-8ead-90dee9a0b4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ObjectDetectorVersions" minOccurs="0"/>
                <xsd:element ref="ns2:MediaLengthInSeconds" minOccurs="0"/>
                <xsd:element ref="ns2:LocationandLink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4866-407e-4eb7-84a5-689e8997a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ocationandLinks" ma:index="24" nillable="true" ma:displayName="Location and Links" ma:description="Links are active in the O drive.  refer to document footer for location" ma:format="Dropdown" ma:internalName="LocationandLinks">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95c80d-1bfc-4284-8ead-90dee9a0b47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ba6b6b-400e-42bf-b117-98da113f945d}" ma:internalName="TaxCatchAll" ma:showField="CatchAllData" ma:web="1d95c80d-1bfc-4284-8ead-90dee9a0b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ationandLinks xmlns="21934866-407e-4eb7-84a5-689e8997aac6" xsi:nil="true"/>
    <SharedWithUsers xmlns="1d95c80d-1bfc-4284-8ead-90dee9a0b47f">
      <UserInfo>
        <DisplayName>LAMBERT,Mirah</DisplayName>
        <AccountId>36</AccountId>
        <AccountType/>
      </UserInfo>
      <UserInfo>
        <DisplayName>AMBROSINO,Brianna</DisplayName>
        <AccountId>77</AccountId>
        <AccountType/>
      </UserInfo>
      <UserInfo>
        <DisplayName>BURT,Tegan</DisplayName>
        <AccountId>37</AccountId>
        <AccountType/>
      </UserInfo>
      <UserInfo>
        <DisplayName>HATTON,Melinda</DisplayName>
        <AccountId>35</AccountId>
        <AccountType/>
      </UserInfo>
    </SharedWithUsers>
    <lcf76f155ced4ddcb4097134ff3c332f xmlns="21934866-407e-4eb7-84a5-689e8997aac6">
      <Terms xmlns="http://schemas.microsoft.com/office/infopath/2007/PartnerControls"/>
    </lcf76f155ced4ddcb4097134ff3c332f>
    <TaxCatchAll xmlns="1d95c80d-1bfc-4284-8ead-90dee9a0b47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C8CABD-918B-4739-BB21-BEF4A3E7C0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34866-407e-4eb7-84a5-689e8997aac6"/>
    <ds:schemaRef ds:uri="1d95c80d-1bfc-4284-8ead-90dee9a0b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805845-06EB-47B8-9456-A8B09E32E101}">
  <ds:schemaRefs>
    <ds:schemaRef ds:uri="http://schemas.microsoft.com/office/2006/metadata/properties"/>
    <ds:schemaRef ds:uri="http://schemas.microsoft.com/office/infopath/2007/PartnerControls"/>
    <ds:schemaRef ds:uri="21934866-407e-4eb7-84a5-689e8997aac6"/>
    <ds:schemaRef ds:uri="1d95c80d-1bfc-4284-8ead-90dee9a0b47f"/>
  </ds:schemaRefs>
</ds:datastoreItem>
</file>

<file path=customXml/itemProps3.xml><?xml version="1.0" encoding="utf-8"?>
<ds:datastoreItem xmlns:ds="http://schemas.openxmlformats.org/officeDocument/2006/customXml" ds:itemID="{40337BD6-9607-4472-8608-3C204AEC8D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2247</Words>
  <Application>Microsoft Office PowerPoint</Application>
  <PresentationFormat>Custom</PresentationFormat>
  <Paragraphs>362</Paragraphs>
  <Slides>30</Slides>
  <Notes>30</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Office Theme</vt:lpstr>
      <vt:lpstr>1_Office Theme</vt:lpstr>
      <vt:lpstr>5_Office Theme</vt:lpstr>
      <vt:lpstr>2026 VSL, HELP and Up-front Payments Tuition Protection Levies</vt:lpstr>
      <vt:lpstr>Outline</vt:lpstr>
      <vt:lpstr>Purpose of the Tuition Protection Service (TPS)</vt:lpstr>
      <vt:lpstr>Tuition Protection Service Director</vt:lpstr>
      <vt:lpstr>TPS Advisory Board</vt:lpstr>
      <vt:lpstr>Domestic Tuition Protection Levies – at a glance</vt:lpstr>
      <vt:lpstr>Domestic Tuition Protection Levy Setting Process</vt:lpstr>
      <vt:lpstr>VSL and Higher Education Tuition Protection Funds</vt:lpstr>
      <vt:lpstr>Late or Non-Payment of Domestic Levies</vt:lpstr>
      <vt:lpstr>Domestic Levy Components and  Draft 2026 Settings</vt:lpstr>
      <vt:lpstr>Domestic Tuition Protection Levy Components</vt:lpstr>
      <vt:lpstr>Draft 2026 Domestic Tuition Protection Levy Settings</vt:lpstr>
      <vt:lpstr>Risk Rated Premium component</vt:lpstr>
      <vt:lpstr>Risk Rated Premium Component Formula</vt:lpstr>
      <vt:lpstr>Risk Rated Premium Component: Risk Factors</vt:lpstr>
      <vt:lpstr>Financial Strength</vt:lpstr>
      <vt:lpstr>Unit Completion Rate</vt:lpstr>
      <vt:lpstr>Non-Compliance History and Registration Renewal</vt:lpstr>
      <vt:lpstr>Special Tuition Protection component (STPC)</vt:lpstr>
      <vt:lpstr>2026 Domestic Levies Consultation Feedback</vt:lpstr>
      <vt:lpstr>2026 Domestic Levies Consultation Activities (March 2026)</vt:lpstr>
      <vt:lpstr>Q: In the levy calculations, does ‘student count’ refer to ‘EFTSL’ or a student ‘headcount’?</vt:lpstr>
      <vt:lpstr>Q: How is the Completion Rate risk factor calculated if the practical component is deferred into 2026?</vt:lpstr>
      <vt:lpstr>Q: How much is spent against the levy funds?</vt:lpstr>
      <vt:lpstr>Q: How much is spent against the levy funds?</vt:lpstr>
      <vt:lpstr>2026 Domestic Levies Timeline and Takeaways</vt:lpstr>
      <vt:lpstr>2026 Domestic Tuition Protection Levies Timeline</vt:lpstr>
      <vt:lpstr>Takeaways</vt:lpstr>
      <vt:lpstr>Key messages</vt:lpstr>
      <vt:lpstr>www.tps.gov.au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Domestic Levies Consultation - Feedback Webinar Slides</dc:title>
  <dc:creator/>
  <cp:lastModifiedBy/>
  <cp:revision>2</cp:revision>
  <dcterms:created xsi:type="dcterms:W3CDTF">2026-05-07T02:11:53Z</dcterms:created>
  <dcterms:modified xsi:type="dcterms:W3CDTF">2026-05-07T03:56:37Z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2026-05-07T02:12:00Z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8bc3c6f9-d7b2-429a-8677-8a40f05f8401</vt:lpwstr>
  </property>
  <property fmtid="{D5CDD505-2E9C-101B-9397-08002B2CF9AE}" pid="8" name="MSIP_Label_79d889eb-932f-4752-8739-64d25806ef64_ContentBits">
    <vt:lpwstr>0</vt:lpwstr>
  </property>
  <property fmtid="{D5CDD505-2E9C-101B-9397-08002B2CF9AE}" pid="9" name="MSIP_Label_79d889eb-932f-4752-8739-64d25806ef64_Tag">
    <vt:lpwstr>10, 0, 1, 1</vt:lpwstr>
  </property>
  <property fmtid="{D5CDD505-2E9C-101B-9397-08002B2CF9AE}" pid="10" name="Order">
    <vt:r8>67200</vt:r8>
  </property>
  <property fmtid="{D5CDD505-2E9C-101B-9397-08002B2CF9AE}" pid="11" name="xd_ProgID">
    <vt:lpwstr/>
  </property>
  <property fmtid="{D5CDD505-2E9C-101B-9397-08002B2CF9AE}" pid="12" name="MediaServiceImageTags">
    <vt:lpwstr/>
  </property>
  <property fmtid="{D5CDD505-2E9C-101B-9397-08002B2CF9AE}" pid="13" name="ContentTypeId">
    <vt:lpwstr>0x010100D0A9CCE9CD21384385A19063B05DA87A</vt:lpwstr>
  </property>
  <property fmtid="{D5CDD505-2E9C-101B-9397-08002B2CF9AE}" pid="14" name="TemplateUrl">
    <vt:lpwstr/>
  </property>
  <property fmtid="{D5CDD505-2E9C-101B-9397-08002B2CF9AE}" pid="15" name="xd_Signature">
    <vt:bool>false</vt:bool>
  </property>
  <property fmtid="{D5CDD505-2E9C-101B-9397-08002B2CF9AE}" pid="16" name="Department Stream">
    <vt:lpwstr>Education</vt:lpwstr>
  </property>
</Properties>
</file>