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74" r:id="rId6"/>
  </p:sldMasterIdLst>
  <p:notesMasterIdLst>
    <p:notesMasterId r:id="rId45"/>
  </p:notesMasterIdLst>
  <p:sldIdLst>
    <p:sldId id="1003" r:id="rId7"/>
    <p:sldId id="553" r:id="rId8"/>
    <p:sldId id="971" r:id="rId9"/>
    <p:sldId id="1004" r:id="rId10"/>
    <p:sldId id="964" r:id="rId11"/>
    <p:sldId id="1056" r:id="rId12"/>
    <p:sldId id="947" r:id="rId13"/>
    <p:sldId id="1065" r:id="rId14"/>
    <p:sldId id="1064" r:id="rId15"/>
    <p:sldId id="978" r:id="rId16"/>
    <p:sldId id="1066" r:id="rId17"/>
    <p:sldId id="942" r:id="rId18"/>
    <p:sldId id="1057" r:id="rId19"/>
    <p:sldId id="956" r:id="rId20"/>
    <p:sldId id="1061" r:id="rId21"/>
    <p:sldId id="1062" r:id="rId22"/>
    <p:sldId id="1051" r:id="rId23"/>
    <p:sldId id="973" r:id="rId24"/>
    <p:sldId id="306" r:id="rId25"/>
    <p:sldId id="1060" r:id="rId26"/>
    <p:sldId id="970" r:id="rId27"/>
    <p:sldId id="997" r:id="rId28"/>
    <p:sldId id="998" r:id="rId29"/>
    <p:sldId id="957" r:id="rId30"/>
    <p:sldId id="959" r:id="rId31"/>
    <p:sldId id="986" r:id="rId32"/>
    <p:sldId id="955" r:id="rId33"/>
    <p:sldId id="987" r:id="rId34"/>
    <p:sldId id="969" r:id="rId35"/>
    <p:sldId id="999" r:id="rId36"/>
    <p:sldId id="1000" r:id="rId37"/>
    <p:sldId id="1001" r:id="rId38"/>
    <p:sldId id="988" r:id="rId39"/>
    <p:sldId id="974" r:id="rId40"/>
    <p:sldId id="979" r:id="rId41"/>
    <p:sldId id="965" r:id="rId42"/>
    <p:sldId id="966" r:id="rId43"/>
    <p:sldId id="976" r:id="rId44"/>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90A"/>
    <a:srgbClr val="BD8E0B"/>
    <a:srgbClr val="B2860A"/>
    <a:srgbClr val="C7960B"/>
    <a:srgbClr val="CB990B"/>
    <a:srgbClr val="DAA40C"/>
    <a:srgbClr val="367079"/>
    <a:srgbClr val="E5AC0D"/>
    <a:srgbClr val="520AA2"/>
    <a:srgbClr val="0AA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617E4-ABEC-4155-9BD0-4E6B48053551}" v="4" dt="2026-04-21T23:16:29.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834" y="108"/>
      </p:cViewPr>
      <p:guideLst>
        <p:guide orient="horz" pos="162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22/04/2026</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EE46E-A178-08A6-BB9E-3ADF4EC52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33CE2-0F6D-6240-ACF7-7533669688EC}"/>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A0C5223-5939-9EB5-A003-D85FA893FBC4}"/>
              </a:ext>
            </a:extLst>
          </p:cNvPr>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a:extLst>
              <a:ext uri="{FF2B5EF4-FFF2-40B4-BE49-F238E27FC236}">
                <a16:creationId xmlns:a16="http://schemas.microsoft.com/office/drawing/2014/main" id="{6DD10BAF-268F-C1A5-6BEE-D13188702452}"/>
              </a:ext>
            </a:extLst>
          </p:cNvPr>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321612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383558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1485E-3631-1114-B8DD-D9DC31B56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EF5F3-7275-A2D5-9641-3B11FC23EBC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5902DE3-2C56-EE70-721B-747147378B0D}"/>
              </a:ext>
            </a:extLst>
          </p:cNvPr>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base"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a:extLst>
              <a:ext uri="{FF2B5EF4-FFF2-40B4-BE49-F238E27FC236}">
                <a16:creationId xmlns:a16="http://schemas.microsoft.com/office/drawing/2014/main" id="{4F1A6F33-B39E-94DD-7EB4-5EE05E0FE06D}"/>
              </a:ext>
            </a:extLst>
          </p:cNvPr>
          <p:cNvSpPr>
            <a:spLocks noGrp="1"/>
          </p:cNvSpPr>
          <p:nvPr>
            <p:ph type="hdr" sz="quarter" idx="4294967295"/>
          </p:nvPr>
        </p:nvSpPr>
        <p:spPr/>
        <p:txBody>
          <a:bodyPr/>
          <a:lstStyle/>
          <a:p>
            <a:pPr>
              <a:defRPr/>
            </a:pPr>
            <a:r>
              <a:rPr lang="en-US" altLang="en-US"/>
              <a:t>Attachment A</a:t>
            </a:r>
          </a:p>
        </p:txBody>
      </p:sp>
      <p:sp>
        <p:nvSpPr>
          <p:cNvPr id="5" name="Date Placeholder 4">
            <a:extLst>
              <a:ext uri="{FF2B5EF4-FFF2-40B4-BE49-F238E27FC236}">
                <a16:creationId xmlns:a16="http://schemas.microsoft.com/office/drawing/2014/main" id="{8FFAD5C8-60A1-8F6A-219E-5EE23EEB92EF}"/>
              </a:ext>
            </a:extLst>
          </p:cNvPr>
          <p:cNvSpPr>
            <a:spLocks noGrp="1"/>
          </p:cNvSpPr>
          <p:nvPr>
            <p:ph type="dt" idx="1"/>
          </p:nvPr>
        </p:nvSpPr>
        <p:spPr/>
        <p:txBody>
          <a:bodyPr/>
          <a:lstStyle/>
          <a:p>
            <a:pPr>
              <a:defRPr/>
            </a:pPr>
            <a:fld id="{B3BFBBA0-CDF7-4193-9812-94AB2182D5F8}" type="datetime1">
              <a:rPr lang="zh-CN" altLang="en-US" smtClean="0"/>
              <a:pPr>
                <a:defRPr/>
              </a:pPr>
              <a:t>2026/4/22</a:t>
            </a:fld>
            <a:endParaRPr lang="en-US" altLang="zh-CN" sz="1200"/>
          </a:p>
        </p:txBody>
      </p:sp>
      <p:sp>
        <p:nvSpPr>
          <p:cNvPr id="6" name="Slide Number Placeholder 5">
            <a:extLst>
              <a:ext uri="{FF2B5EF4-FFF2-40B4-BE49-F238E27FC236}">
                <a16:creationId xmlns:a16="http://schemas.microsoft.com/office/drawing/2014/main" id="{AA961C4D-086D-EAB2-5B2B-23305A47E881}"/>
              </a:ext>
            </a:extLst>
          </p:cNvPr>
          <p:cNvSpPr>
            <a:spLocks noGrp="1"/>
          </p:cNvSpPr>
          <p:nvPr>
            <p:ph type="sldNum" sz="quarter" idx="5"/>
          </p:nvPr>
        </p:nvSpPr>
        <p:spPr/>
        <p:txBody>
          <a:bodyPr/>
          <a:lstStyle/>
          <a:p>
            <a:pPr>
              <a:defRPr/>
            </a:pPr>
            <a:fld id="{5A0BD6C1-3D76-4BE7-8A2F-2467DC14C66C}" type="slidenum">
              <a:rPr lang="en-US" altLang="zh-CN" smtClean="0"/>
              <a:pPr>
                <a:defRPr/>
              </a:pPr>
              <a:t>11</a:t>
            </a:fld>
            <a:endParaRPr lang="en-US" altLang="zh-CN" sz="1200"/>
          </a:p>
        </p:txBody>
      </p:sp>
    </p:spTree>
    <p:extLst>
      <p:ext uri="{BB962C8B-B14F-4D97-AF65-F5344CB8AC3E}">
        <p14:creationId xmlns:p14="http://schemas.microsoft.com/office/powerpoint/2010/main" val="191518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131971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88272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145629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00A39-FC62-E6F2-AB5E-7ACEBB1BD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8E474-7BF3-3707-AB83-1C432261EC2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33154E73-D6F7-2F37-2955-2B7D31E05060}"/>
              </a:ext>
            </a:extLst>
          </p:cNvPr>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50DD8AFB-B8B3-B0CD-6733-3B9A5DA4506D}"/>
              </a:ext>
            </a:extLst>
          </p:cNvPr>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401710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D109-1F5F-9462-5D4A-49131F8C2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E28D8-AD1A-EEB5-A3CC-A2C8CAEA564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AAFF0BF-11C4-A131-F924-C6C7CE5A1C32}"/>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0B8D9182-111A-81A2-2B4F-4F33CC353638}"/>
              </a:ext>
            </a:extLst>
          </p:cNvPr>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1564045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356826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US" altLang="zh-CN">
              <a:sym typeface="Calibri" pitchFamily="34"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E84F-8DD9-8EB3-7865-6B566D717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63855-A424-B00B-79F0-E044E1127F1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AF6742D-88AC-1528-ACD2-B2A1E9DF8AF1}"/>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B1FD7202-70F8-BB52-606E-0E414DBE8496}"/>
              </a:ext>
            </a:extLst>
          </p:cNvPr>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2357766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3793734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31304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indent="0" algn="l">
              <a:lnSpc>
                <a:spcPct val="114000"/>
              </a:lnSpc>
              <a:spcAft>
                <a:spcPts val="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112289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266968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221166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909692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95627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2991605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2026/4/22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29</a:t>
            </a:fld>
            <a:endParaRPr lang="en-US" altLang="zh-CN" sz="1200"/>
          </a:p>
        </p:txBody>
      </p:sp>
    </p:spTree>
    <p:extLst>
      <p:ext uri="{BB962C8B-B14F-4D97-AF65-F5344CB8AC3E}">
        <p14:creationId xmlns:p14="http://schemas.microsoft.com/office/powerpoint/2010/main" val="276976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269687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2026/4/22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30</a:t>
            </a:fld>
            <a:endParaRPr lang="en-US" altLang="zh-CN" sz="1200"/>
          </a:p>
        </p:txBody>
      </p:sp>
    </p:spTree>
    <p:extLst>
      <p:ext uri="{BB962C8B-B14F-4D97-AF65-F5344CB8AC3E}">
        <p14:creationId xmlns:p14="http://schemas.microsoft.com/office/powerpoint/2010/main" val="2482390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2026/4/22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31</a:t>
            </a:fld>
            <a:endParaRPr lang="en-US" altLang="zh-CN" sz="1200"/>
          </a:p>
        </p:txBody>
      </p:sp>
    </p:spTree>
    <p:extLst>
      <p:ext uri="{BB962C8B-B14F-4D97-AF65-F5344CB8AC3E}">
        <p14:creationId xmlns:p14="http://schemas.microsoft.com/office/powerpoint/2010/main" val="4108891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2026/4/22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32</a:t>
            </a:fld>
            <a:endParaRPr lang="en-US" altLang="zh-CN" sz="1200"/>
          </a:p>
        </p:txBody>
      </p:sp>
    </p:spTree>
    <p:extLst>
      <p:ext uri="{BB962C8B-B14F-4D97-AF65-F5344CB8AC3E}">
        <p14:creationId xmlns:p14="http://schemas.microsoft.com/office/powerpoint/2010/main" val="1128095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2603435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1" y="5346520"/>
            <a:ext cx="5633917" cy="4374586"/>
          </a:xfrm>
          <a:prstGeom prst="rect">
            <a:avLst/>
          </a:prstGeom>
        </p:spPr>
        <p:txBody>
          <a:bodyPr lIns="94787" tIns="47393" rIns="94787" bIns="47393"/>
          <a:lstStyle/>
          <a:p>
            <a:pPr marL="0" indent="0">
              <a:lnSpc>
                <a:spcPct val="114000"/>
              </a:lnSpc>
              <a:spcAft>
                <a:spcPts val="0"/>
              </a:spcAft>
              <a:buFont typeface="Arial" panose="020B0604020202020204" pitchFamily="34" charset="0"/>
              <a:buNone/>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2026/4/22</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35</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37</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38</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gn="l">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2988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343000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69224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BEA01-72A4-C3E4-62DF-A41A4E5D5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ED177-EA38-079F-059E-1D0CBB350D6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8757B22-CF92-BD19-4E7D-0BB4F0D28D37}"/>
              </a:ext>
            </a:extLst>
          </p:cNvPr>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51EBC1E4-4907-AF06-56BA-0D5ED091E2B0}"/>
              </a:ext>
            </a:extLst>
          </p:cNvPr>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2293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3EE36-FCF1-E347-F5A5-A20FDA538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B1F5C-26B8-7ABF-D5E8-2C4B6A83EA2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2AE23EA-C67A-6608-D9B6-96A1BE472A60}"/>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791FC632-6AC8-B819-9F25-1876CE52A6C0}"/>
              </a:ext>
            </a:extLst>
          </p:cNvPr>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9228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hyperlink" Target="https://www.legislation.gov.au/C2020A00005" TargetMode="External"/><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egislation.gov.au/C2020A00102" TargetMode="External"/><Relationship Id="rId4" Type="http://schemas.openxmlformats.org/officeDocument/2006/relationships/hyperlink" Target="https://www.legislation.gov.au/C2020A0000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22.sv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24.sv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8299-9911-541C-2504-583269D7E66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B8D501C-0FA2-0673-A2DD-116E924770D4}"/>
              </a:ext>
            </a:extLst>
          </p:cNvPr>
          <p:cNvSpPr txBox="1">
            <a:spLocks noGrp="1"/>
          </p:cNvSpPr>
          <p:nvPr>
            <p:ph type="title" idx="4294967295"/>
          </p:nvPr>
        </p:nvSpPr>
        <p:spPr>
          <a:xfrm>
            <a:off x="432000" y="1368648"/>
            <a:ext cx="8280000"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tx1"/>
                </a:solidFill>
                <a:effectLst/>
                <a:uLnTx/>
                <a:uFillTx/>
                <a:latin typeface="+mn-lt"/>
                <a:ea typeface="+mn-ea"/>
                <a:cs typeface="+mn-cs"/>
              </a:rPr>
              <a:t>2026 VSL, HELP and Up-front Payments Tuition Protection Levies</a:t>
            </a:r>
            <a:endParaRPr kumimoji="0" lang="en-AU" sz="3200" b="1" i="0" u="none" strike="noStrike" kern="1200" cap="none" spc="0" normalizeH="0" baseline="0" noProof="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7A296DF8-EBD4-0385-063C-1EDB06EFAE39}"/>
              </a:ext>
            </a:extLst>
          </p:cNvPr>
          <p:cNvSpPr txBox="1">
            <a:spLocks/>
          </p:cNvSpPr>
          <p:nvPr/>
        </p:nvSpPr>
        <p:spPr>
          <a:xfrm>
            <a:off x="432000" y="2389465"/>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a:latin typeface="+mn-lt"/>
                <a:ea typeface="+mn-ea"/>
                <a:cs typeface="+mn-cs"/>
              </a:rPr>
              <a:t>Sector Consultation on Draft Levy Settings</a:t>
            </a:r>
          </a:p>
        </p:txBody>
      </p:sp>
      <p:sp>
        <p:nvSpPr>
          <p:cNvPr id="3" name="TextBox 2">
            <a:extLst>
              <a:ext uri="{FF2B5EF4-FFF2-40B4-BE49-F238E27FC236}">
                <a16:creationId xmlns:a16="http://schemas.microsoft.com/office/drawing/2014/main" id="{A322778C-8862-0FFF-D361-8A67D89438AE}"/>
              </a:ext>
            </a:extLst>
          </p:cNvPr>
          <p:cNvSpPr txBox="1"/>
          <p:nvPr/>
        </p:nvSpPr>
        <p:spPr>
          <a:xfrm>
            <a:off x="378000" y="3325154"/>
            <a:ext cx="8347950" cy="307777"/>
          </a:xfrm>
          <a:prstGeom prst="rect">
            <a:avLst/>
          </a:prstGeom>
          <a:noFill/>
        </p:spPr>
        <p:txBody>
          <a:bodyPr wrap="square" lIns="0" tIns="0" rIns="0" bIns="0" rtlCol="0" anchor="t">
            <a:spAutoFit/>
          </a:bodyPr>
          <a:lstStyle/>
          <a:p>
            <a:pPr>
              <a:spcAft>
                <a:spcPts val="1200"/>
              </a:spcAft>
            </a:pPr>
            <a:r>
              <a:rPr lang="en-AU" sz="1950" b="1"/>
              <a:t>Mar-Apr 2026</a:t>
            </a:r>
            <a:endParaRPr lang="en-AU" sz="1950" b="1">
              <a:highlight>
                <a:srgbClr val="FFFF00"/>
              </a:highlight>
              <a:cs typeface="Calibri"/>
            </a:endParaRPr>
          </a:p>
        </p:txBody>
      </p:sp>
      <p:sp>
        <p:nvSpPr>
          <p:cNvPr id="19" name="Rectangle 18">
            <a:extLst>
              <a:ext uri="{FF2B5EF4-FFF2-40B4-BE49-F238E27FC236}">
                <a16:creationId xmlns:a16="http://schemas.microsoft.com/office/drawing/2014/main" id="{9B4C4CB0-8D2A-ABFD-B594-AFB022DBB703}"/>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751249BD-AB6C-5566-87BF-1E88CEDF4038}"/>
              </a:ext>
            </a:extLst>
          </p:cNvPr>
          <p:cNvSpPr txBox="1"/>
          <p:nvPr/>
        </p:nvSpPr>
        <p:spPr>
          <a:xfrm>
            <a:off x="364050" y="3845089"/>
            <a:ext cx="8347950" cy="610424"/>
          </a:xfrm>
          <a:prstGeom prst="rect">
            <a:avLst/>
          </a:prstGeom>
          <a:noFill/>
        </p:spPr>
        <p:txBody>
          <a:bodyPr wrap="square" lIns="0" tIns="0" rIns="0" bIns="0" rtlCol="0" anchor="t">
            <a:spAutoFit/>
          </a:bodyPr>
          <a:lstStyle/>
          <a:p>
            <a:pPr>
              <a:spcAft>
                <a:spcPts val="200"/>
              </a:spcAft>
            </a:pPr>
            <a:r>
              <a:rPr lang="en-AU" sz="1950" b="1">
                <a:solidFill>
                  <a:schemeClr val="bg1"/>
                </a:solidFill>
                <a:cs typeface="Calibri" panose="020F0502020204030204"/>
              </a:rPr>
              <a:t>Kate Tagg</a:t>
            </a:r>
            <a:endParaRPr lang="en-AU" sz="1950">
              <a:solidFill>
                <a:schemeClr val="bg1"/>
              </a:solidFill>
              <a:ea typeface="Calibri"/>
              <a:cs typeface="Calibri" panose="020F0502020204030204"/>
            </a:endParaRPr>
          </a:p>
          <a:p>
            <a:pPr>
              <a:spcAft>
                <a:spcPts val="600"/>
              </a:spcAft>
            </a:pPr>
            <a:r>
              <a:rPr lang="en-AU" b="1">
                <a:solidFill>
                  <a:schemeClr val="bg1"/>
                </a:solidFill>
              </a:rPr>
              <a:t>TPS Director (a/g)</a:t>
            </a:r>
            <a:endParaRPr lang="en-AU" b="1">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E97F09E1-18CF-353A-F33B-8BEDF07053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081" y="2743199"/>
            <a:ext cx="6017423" cy="1909878"/>
          </a:xfrm>
          <a:prstGeom prst="rect">
            <a:avLst/>
          </a:prstGeom>
        </p:spPr>
      </p:pic>
      <p:grpSp>
        <p:nvGrpSpPr>
          <p:cNvPr id="11" name="Group 10">
            <a:extLst>
              <a:ext uri="{FF2B5EF4-FFF2-40B4-BE49-F238E27FC236}">
                <a16:creationId xmlns:a16="http://schemas.microsoft.com/office/drawing/2014/main" id="{B15337E1-7EC0-2736-1A28-6A8F613645A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944E9FD0-9478-3531-838F-54769AFA3FA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C20085F2-D68F-C20A-CB88-A407C81E066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25BFAD7C-27D6-587C-5203-5022329C53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515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How the TPS Advisory Board sets levy advice</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4032000" cy="2723823"/>
          </a:xfrm>
          <a:prstGeom prst="rect">
            <a:avLst/>
          </a:prstGeom>
          <a:noFill/>
        </p:spPr>
        <p:txBody>
          <a:bodyPr wrap="square" lIns="0" tIns="0" rIns="0" bIns="0" numCol="1" rtlCol="0" anchor="t">
            <a:spAutoFit/>
          </a:bodyPr>
          <a:lstStyle/>
          <a:p>
            <a:pPr algn="l">
              <a:spcAft>
                <a:spcPts val="1200"/>
              </a:spcAft>
              <a:tabLst>
                <a:tab pos="3679825" algn="l"/>
              </a:tabLst>
            </a:pPr>
            <a:r>
              <a:rPr lang="en-AU" b="1" dirty="0">
                <a:cs typeface="Calibri"/>
              </a:rPr>
              <a:t>What the Board considers</a:t>
            </a:r>
          </a:p>
          <a:p>
            <a:pPr marL="285750" indent="-285750" algn="l">
              <a:spcAft>
                <a:spcPts val="1200"/>
              </a:spcAft>
              <a:buFont typeface="Arial" panose="020B0604020202020204" pitchFamily="34" charset="0"/>
              <a:buChar char="•"/>
              <a:tabLst>
                <a:tab pos="625475" algn="l"/>
              </a:tabLst>
            </a:pPr>
            <a:r>
              <a:rPr lang="en-AU" sz="1700" dirty="0">
                <a:cs typeface="Calibri"/>
              </a:rPr>
              <a:t>The overall risk environment</a:t>
            </a:r>
          </a:p>
          <a:p>
            <a:pPr marL="285750" indent="-285750" algn="l">
              <a:spcAft>
                <a:spcPts val="1200"/>
              </a:spcAft>
              <a:buFont typeface="Arial" panose="020B0604020202020204" pitchFamily="34" charset="0"/>
              <a:buChar char="•"/>
              <a:tabLst>
                <a:tab pos="625475" algn="l"/>
              </a:tabLst>
            </a:pPr>
            <a:r>
              <a:rPr lang="en-AU" sz="1700" dirty="0">
                <a:cs typeface="Calibri"/>
              </a:rPr>
              <a:t>Advice from the Australian Government Actuary (AGA)</a:t>
            </a:r>
          </a:p>
          <a:p>
            <a:pPr marL="285750" indent="-285750" algn="l">
              <a:spcAft>
                <a:spcPts val="1200"/>
              </a:spcAft>
              <a:buFont typeface="Arial" panose="020B0604020202020204" pitchFamily="34" charset="0"/>
              <a:buChar char="•"/>
              <a:tabLst>
                <a:tab pos="625475" algn="l"/>
              </a:tabLst>
            </a:pPr>
            <a:r>
              <a:rPr lang="en-AU" sz="1700" dirty="0">
                <a:cs typeface="Calibri"/>
              </a:rPr>
              <a:t>Feedback from sector regulators, peak bodies and providers</a:t>
            </a:r>
          </a:p>
          <a:p>
            <a:pPr marL="285750" indent="-285750" algn="l">
              <a:spcAft>
                <a:spcPts val="1200"/>
              </a:spcAft>
              <a:buFont typeface="Arial" panose="020B0604020202020204" pitchFamily="34" charset="0"/>
              <a:buChar char="•"/>
              <a:tabLst>
                <a:tab pos="625475" algn="l"/>
              </a:tabLst>
            </a:pPr>
            <a:r>
              <a:rPr lang="en-AU" sz="1700" dirty="0">
                <a:cs typeface="Calibri"/>
              </a:rPr>
              <a:t>Current Fund balances and the funds required for long-term sustainability</a:t>
            </a:r>
          </a:p>
        </p:txBody>
      </p:sp>
      <p:sp>
        <p:nvSpPr>
          <p:cNvPr id="4" name="TextBox 3">
            <a:extLst>
              <a:ext uri="{FF2B5EF4-FFF2-40B4-BE49-F238E27FC236}">
                <a16:creationId xmlns:a16="http://schemas.microsoft.com/office/drawing/2014/main" id="{E3E01EE2-3375-5D95-50FD-99A06260AA96}"/>
              </a:ext>
            </a:extLst>
          </p:cNvPr>
          <p:cNvSpPr txBox="1"/>
          <p:nvPr/>
        </p:nvSpPr>
        <p:spPr>
          <a:xfrm>
            <a:off x="4571552" y="1116000"/>
            <a:ext cx="4032000" cy="3139321"/>
          </a:xfrm>
          <a:prstGeom prst="rect">
            <a:avLst/>
          </a:prstGeom>
          <a:noFill/>
        </p:spPr>
        <p:txBody>
          <a:bodyPr wrap="square" lIns="0" tIns="0" rIns="0" bIns="0" numCol="1" rtlCol="0" anchor="t">
            <a:spAutoFit/>
          </a:bodyPr>
          <a:lstStyle/>
          <a:p>
            <a:pPr algn="l">
              <a:spcAft>
                <a:spcPts val="1200"/>
              </a:spcAft>
              <a:tabLst>
                <a:tab pos="0" algn="l"/>
              </a:tabLst>
            </a:pPr>
            <a:r>
              <a:rPr lang="en-AU" b="1" dirty="0">
                <a:cs typeface="Calibri"/>
              </a:rPr>
              <a:t>How the Board applies this</a:t>
            </a:r>
          </a:p>
          <a:p>
            <a:pPr marL="285750" indent="-285750" algn="l">
              <a:spcAft>
                <a:spcPts val="1200"/>
              </a:spcAft>
              <a:buFont typeface="Arial" panose="020B0604020202020204" pitchFamily="34" charset="0"/>
              <a:buChar char="•"/>
              <a:tabLst>
                <a:tab pos="0" algn="l"/>
              </a:tabLst>
            </a:pPr>
            <a:r>
              <a:rPr lang="en-AU" sz="1700" dirty="0">
                <a:cs typeface="Calibri"/>
              </a:rPr>
              <a:t>Reflects the current risk environment</a:t>
            </a:r>
          </a:p>
          <a:p>
            <a:pPr marL="285750" indent="-285750" algn="l">
              <a:spcAft>
                <a:spcPts val="1200"/>
              </a:spcAft>
              <a:buFont typeface="Arial" panose="020B0604020202020204" pitchFamily="34" charset="0"/>
              <a:buChar char="•"/>
              <a:tabLst>
                <a:tab pos="0" algn="l"/>
              </a:tabLst>
            </a:pPr>
            <a:r>
              <a:rPr lang="en-AU" sz="1700" dirty="0">
                <a:cs typeface="Calibri"/>
              </a:rPr>
              <a:t>Makes changes gradually to support business planning</a:t>
            </a:r>
          </a:p>
          <a:p>
            <a:pPr marL="285750" indent="-285750" algn="l">
              <a:spcAft>
                <a:spcPts val="1200"/>
              </a:spcAft>
              <a:buFont typeface="Arial" panose="020B0604020202020204" pitchFamily="34" charset="0"/>
              <a:buChar char="•"/>
              <a:tabLst>
                <a:tab pos="0" algn="l"/>
              </a:tabLst>
            </a:pPr>
            <a:r>
              <a:rPr lang="en-AU" sz="1700" dirty="0">
                <a:cs typeface="Calibri"/>
              </a:rPr>
              <a:t>Keeps levy models simple and transparent</a:t>
            </a:r>
          </a:p>
          <a:p>
            <a:pPr marL="285750" indent="-285750" algn="l">
              <a:spcAft>
                <a:spcPts val="1200"/>
              </a:spcAft>
              <a:buFont typeface="Arial" panose="020B0604020202020204" pitchFamily="34" charset="0"/>
              <a:buChar char="•"/>
              <a:tabLst>
                <a:tab pos="0" algn="l"/>
              </a:tabLst>
            </a:pPr>
            <a:r>
              <a:rPr lang="en-AU" sz="1700" dirty="0">
                <a:cs typeface="Calibri"/>
              </a:rPr>
              <a:t>Reflect risk to the fund and encourage positive provider behaviour</a:t>
            </a:r>
          </a:p>
          <a:p>
            <a:pPr marL="285750" indent="-285750" algn="l">
              <a:spcAft>
                <a:spcPts val="1200"/>
              </a:spcAft>
              <a:buFont typeface="Arial" panose="020B0604020202020204" pitchFamily="34" charset="0"/>
              <a:buChar char="•"/>
              <a:tabLst>
                <a:tab pos="0" algn="l"/>
              </a:tabLst>
            </a:pPr>
            <a:r>
              <a:rPr lang="en-AU" sz="1700" dirty="0">
                <a:cs typeface="Calibri"/>
              </a:rPr>
              <a:t>Minimises extra data and reporting requirements</a:t>
            </a:r>
          </a:p>
        </p:txBody>
      </p:sp>
      <p:grpSp>
        <p:nvGrpSpPr>
          <p:cNvPr id="2" name="Group 1">
            <a:extLst>
              <a:ext uri="{FF2B5EF4-FFF2-40B4-BE49-F238E27FC236}">
                <a16:creationId xmlns:a16="http://schemas.microsoft.com/office/drawing/2014/main" id="{97D8734C-A766-8821-E5B0-F8B11B58F4F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65ED874E-D9F3-5003-59CE-F9B791173F4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AC97167F-6E59-2F47-E670-070E777DD08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D0AF2FE2-F698-31F7-CA42-B07435ABF3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9115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DDDBF-2201-983B-B358-C69C5527CC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79E033-B82B-EE7E-BE54-AA1708BC3D6D}"/>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Levy Framework</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C50709F5-CE2F-8FCA-CC3F-6DAE4599547B}"/>
              </a:ext>
            </a:extLst>
          </p:cNvPr>
          <p:cNvSpPr txBox="1"/>
          <p:nvPr/>
        </p:nvSpPr>
        <p:spPr>
          <a:xfrm>
            <a:off x="539552" y="1116000"/>
            <a:ext cx="8064896" cy="3590727"/>
          </a:xfrm>
          <a:prstGeom prst="rect">
            <a:avLst/>
          </a:prstGeom>
          <a:noFill/>
        </p:spPr>
        <p:txBody>
          <a:bodyPr wrap="square" lIns="0" tIns="0" rIns="0" bIns="0" rtlCol="0" anchor="t">
            <a:spAutoFit/>
          </a:bodyPr>
          <a:lstStyle/>
          <a:p>
            <a:pPr eaLnBrk="0" hangingPunct="0">
              <a:spcAft>
                <a:spcPts val="400"/>
              </a:spcAft>
            </a:pPr>
            <a:r>
              <a:rPr lang="en-AU" b="1" dirty="0">
                <a:cs typeface="Arial" panose="020B0604020202020204" pitchFamily="34" charset="0"/>
                <a:sym typeface="Calibri" pitchFamily="34" charset="0"/>
              </a:rPr>
              <a:t>How domestic levies are set</a:t>
            </a:r>
          </a:p>
          <a:p>
            <a:pPr marL="285750" indent="-285750" eaLnBrk="0" hangingPunct="0">
              <a:spcAft>
                <a:spcPts val="400"/>
              </a:spcAft>
              <a:buFont typeface="Arial" panose="020B0604020202020204" pitchFamily="34" charset="0"/>
              <a:buChar char="•"/>
            </a:pPr>
            <a:r>
              <a:rPr lang="en-AU" sz="1700" dirty="0">
                <a:cs typeface="Arial" panose="020B0604020202020204" pitchFamily="34" charset="0"/>
                <a:sym typeface="Calibri" pitchFamily="34" charset="0"/>
              </a:rPr>
              <a:t>Levy settings are made through two legislative instruments for the following components:</a:t>
            </a:r>
          </a:p>
          <a:p>
            <a:pPr marL="715963" lvl="1" indent="-285750" eaLnBrk="0" hangingPunct="0">
              <a:spcAft>
                <a:spcPts val="400"/>
              </a:spcAft>
              <a:buFont typeface="Arial" panose="020B0604020202020204" pitchFamily="34" charset="0"/>
              <a:buChar char="•"/>
            </a:pPr>
            <a:r>
              <a:rPr lang="en-AU" sz="1700" dirty="0">
                <a:cs typeface="Arial" panose="020B0604020202020204" pitchFamily="34" charset="0"/>
                <a:sym typeface="Calibri" pitchFamily="34" charset="0"/>
              </a:rPr>
              <a:t>Administrative Fee – set by the relevant Minister</a:t>
            </a:r>
          </a:p>
          <a:p>
            <a:pPr marL="715963" lvl="1" indent="-285750" eaLnBrk="0" hangingPunct="0">
              <a:spcAft>
                <a:spcPts val="1200"/>
              </a:spcAft>
              <a:buFont typeface="Arial" panose="020B0604020202020204" pitchFamily="34" charset="0"/>
              <a:buChar char="•"/>
            </a:pPr>
            <a:r>
              <a:rPr lang="en-AU" sz="1700" dirty="0">
                <a:cs typeface="Arial" panose="020B0604020202020204" pitchFamily="34" charset="0"/>
                <a:sym typeface="Calibri" pitchFamily="34" charset="0"/>
              </a:rPr>
              <a:t>Risk Rated Premium and Special Tuition Protection – set by the TPS Director, informed by Board advice</a:t>
            </a:r>
          </a:p>
          <a:p>
            <a:pPr eaLnBrk="0" hangingPunct="0">
              <a:spcAft>
                <a:spcPts val="400"/>
              </a:spcAft>
            </a:pPr>
            <a:r>
              <a:rPr lang="en-AU" b="1" dirty="0">
                <a:cs typeface="Arial" panose="020B0604020202020204" pitchFamily="34" charset="0"/>
                <a:sym typeface="Calibri" pitchFamily="34" charset="0"/>
              </a:rPr>
              <a:t>Role of the Australian Government Actuary (AGA)</a:t>
            </a:r>
          </a:p>
          <a:p>
            <a:pPr marL="285750" indent="-285750" eaLnBrk="0" hangingPunct="0">
              <a:spcAft>
                <a:spcPts val="1200"/>
              </a:spcAft>
              <a:buFont typeface="Arial" panose="020B0604020202020204" pitchFamily="34" charset="0"/>
              <a:buChar char="•"/>
            </a:pPr>
            <a:r>
              <a:rPr lang="en-AU" sz="1700" dirty="0">
                <a:cs typeface="Arial" panose="020B0604020202020204" pitchFamily="34" charset="0"/>
                <a:sym typeface="Calibri" pitchFamily="34" charset="0"/>
              </a:rPr>
              <a:t>The AGA provides independent advice on levy settings. This advice ensures the arrangements are financially sound and sustainable over time</a:t>
            </a:r>
          </a:p>
          <a:p>
            <a:pPr eaLnBrk="0" hangingPunct="0">
              <a:spcAft>
                <a:spcPts val="400"/>
              </a:spcAft>
            </a:pPr>
            <a:r>
              <a:rPr lang="en-AU" b="1" dirty="0">
                <a:cs typeface="Arial" panose="020B0604020202020204" pitchFamily="34" charset="0"/>
                <a:sym typeface="Calibri" pitchFamily="34" charset="0"/>
              </a:rPr>
              <a:t>What providers need to know</a:t>
            </a:r>
          </a:p>
          <a:p>
            <a:pPr marL="285750" indent="-285750" eaLnBrk="0" hangingPunct="0">
              <a:spcAft>
                <a:spcPts val="1200"/>
              </a:spcAft>
              <a:buFont typeface="Arial" panose="020B0604020202020204" pitchFamily="34" charset="0"/>
              <a:buChar char="•"/>
            </a:pPr>
            <a:r>
              <a:rPr lang="en-AU" sz="1700" dirty="0">
                <a:cs typeface="Arial" panose="020B0604020202020204" pitchFamily="34" charset="0"/>
                <a:sym typeface="Calibri" pitchFamily="34" charset="0"/>
              </a:rPr>
              <a:t>Providers operating in more than one sector pay separate levies for each sector</a:t>
            </a:r>
          </a:p>
        </p:txBody>
      </p:sp>
      <p:grpSp>
        <p:nvGrpSpPr>
          <p:cNvPr id="2" name="Group 1">
            <a:extLst>
              <a:ext uri="{FF2B5EF4-FFF2-40B4-BE49-F238E27FC236}">
                <a16:creationId xmlns:a16="http://schemas.microsoft.com/office/drawing/2014/main" id="{28C2E921-1B5E-7C1F-9BF8-8B0D8752901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02810EA0-CE2E-19BE-EE4D-EC60AA1C070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4C94D8C8-2AA5-CBF2-97EF-483E62089A3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89E3E0BF-BB73-49A1-1423-A618DC2D40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7848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812-A655-E11E-612A-4CA21AE913C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Legislative Authority</a:t>
            </a:r>
          </a:p>
        </p:txBody>
      </p:sp>
      <p:sp>
        <p:nvSpPr>
          <p:cNvPr id="4" name="TextBox 3">
            <a:extLst>
              <a:ext uri="{FF2B5EF4-FFF2-40B4-BE49-F238E27FC236}">
                <a16:creationId xmlns:a16="http://schemas.microsoft.com/office/drawing/2014/main" id="{59650BE4-BAAB-4D1E-3076-ACA3AE8E660D}"/>
              </a:ext>
            </a:extLst>
          </p:cNvPr>
          <p:cNvSpPr txBox="1"/>
          <p:nvPr/>
        </p:nvSpPr>
        <p:spPr>
          <a:xfrm>
            <a:off x="539551" y="1116000"/>
            <a:ext cx="8064000" cy="2431435"/>
          </a:xfrm>
          <a:prstGeom prst="rect">
            <a:avLst/>
          </a:prstGeom>
          <a:noFill/>
        </p:spPr>
        <p:txBody>
          <a:bodyPr wrap="square" lIns="0" tIns="0" rIns="0" bIns="0" rtlCol="0" anchor="t">
            <a:spAutoFit/>
          </a:bodyPr>
          <a:lstStyle/>
          <a:p>
            <a:pPr algn="l">
              <a:spcAft>
                <a:spcPts val="3000"/>
              </a:spcAft>
            </a:pPr>
            <a:r>
              <a:rPr lang="en-US" altLang="zh-CN" i="1" dirty="0"/>
              <a:t>VET Student Loans (VSL Tuition Protection Levy) Act 2020</a:t>
            </a:r>
            <a:br>
              <a:rPr lang="en-US" altLang="zh-CN" dirty="0"/>
            </a:br>
            <a:r>
              <a:rPr lang="en-US" altLang="zh-CN" dirty="0">
                <a:hlinkClick r:id="rId3"/>
              </a:rPr>
              <a:t>www.legislation.gov.au/C2020A00005</a:t>
            </a:r>
            <a:endParaRPr lang="en-US" altLang="zh-CN" dirty="0"/>
          </a:p>
          <a:p>
            <a:pPr algn="l">
              <a:spcAft>
                <a:spcPts val="3000"/>
              </a:spcAft>
            </a:pPr>
            <a:r>
              <a:rPr lang="en-US" altLang="zh-CN" i="1" dirty="0"/>
              <a:t>Higher Education Support (HELP Tuition Protection Levy) Act 2020</a:t>
            </a:r>
            <a:br>
              <a:rPr lang="en-US" altLang="zh-CN" dirty="0"/>
            </a:br>
            <a:r>
              <a:rPr lang="en-US" altLang="zh-CN" dirty="0">
                <a:hlinkClick r:id="rId4"/>
              </a:rPr>
              <a:t>www.legislation.gov.au/C2020A00004</a:t>
            </a:r>
            <a:endParaRPr lang="en-US" altLang="zh-CN" dirty="0"/>
          </a:p>
          <a:p>
            <a:pPr algn="l">
              <a:spcAft>
                <a:spcPts val="3000"/>
              </a:spcAft>
            </a:pPr>
            <a:r>
              <a:rPr lang="en-US" altLang="zh-CN" i="1" dirty="0"/>
              <a:t>Higher Education (Up-front Payments Tuition Protection Levy) Act 2020</a:t>
            </a:r>
            <a:br>
              <a:rPr lang="en-US" altLang="zh-CN" dirty="0"/>
            </a:br>
            <a:r>
              <a:rPr lang="en-AU" dirty="0">
                <a:hlinkClick r:id="rId5"/>
              </a:rPr>
              <a:t>www.legislation.gov.au/C2020A00102</a:t>
            </a:r>
            <a:endParaRPr lang="en-AU" dirty="0"/>
          </a:p>
        </p:txBody>
      </p:sp>
      <p:grpSp>
        <p:nvGrpSpPr>
          <p:cNvPr id="3" name="Group 2">
            <a:extLst>
              <a:ext uri="{FF2B5EF4-FFF2-40B4-BE49-F238E27FC236}">
                <a16:creationId xmlns:a16="http://schemas.microsoft.com/office/drawing/2014/main" id="{665A3A54-4500-0672-D992-40AE176862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E9FC5D4F-1C80-BF57-E193-E2D8BCE0BEB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5CB97C78-533A-4B3D-BA7E-ED8AE82DEDB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08ADAE98-867F-30A1-FA04-807E318D7E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02365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2025 </a:t>
            </a:r>
            <a:r>
              <a:rPr lang="en-AU" sz="3200" b="1">
                <a:solidFill>
                  <a:schemeClr val="bg1"/>
                </a:solidFill>
                <a:latin typeface="+mn-lt"/>
                <a:ea typeface="+mn-ea"/>
                <a:cs typeface="+mn-cs"/>
              </a:rPr>
              <a:t>Levy</a:t>
            </a:r>
            <a:r>
              <a:rPr kumimoji="0" lang="en-AU" sz="3200" b="1" i="0" u="none" strike="noStrike" kern="1200" cap="none" spc="0" normalizeH="0" baseline="0" noProof="0">
                <a:ln>
                  <a:noFill/>
                </a:ln>
                <a:solidFill>
                  <a:schemeClr val="bg1"/>
                </a:solidFill>
                <a:effectLst/>
                <a:uLnTx/>
                <a:uFillTx/>
                <a:latin typeface="+mn-lt"/>
                <a:ea typeface="+mn-ea"/>
                <a:cs typeface="+mn-cs"/>
              </a:rPr>
              <a:t> Collection</a:t>
            </a:r>
            <a:r>
              <a:rPr lang="en-AU" sz="3200" b="1">
                <a:solidFill>
                  <a:schemeClr val="bg1"/>
                </a:solidFill>
                <a:latin typeface="+mn-lt"/>
                <a:ea typeface="+mn-ea"/>
                <a:cs typeface="+mn-cs"/>
              </a:rPr>
              <a:t> Snapshot</a:t>
            </a:r>
            <a:endParaRPr kumimoji="0" lang="en-AU" sz="3200" b="1" i="0" u="none" strike="noStrike" kern="1200" cap="none" spc="0" normalizeH="0" baseline="0" noProof="0">
              <a:ln>
                <a:noFill/>
              </a:ln>
              <a:solidFill>
                <a:schemeClr val="bg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2AD1F7EF-3740-9A34-0D0B-EBF82718D91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A36F13F4-6D1F-648D-47DC-4A575296F56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FA5B5CB5-9F77-4211-6AED-E314BFFADD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C2A625A6-AE49-C2CC-FBBC-AC20568DC7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26326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VSL and Higher Education Tuition Protection Funds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Table 13">
            <a:extLst>
              <a:ext uri="{FF2B5EF4-FFF2-40B4-BE49-F238E27FC236}">
                <a16:creationId xmlns:a16="http://schemas.microsoft.com/office/drawing/2014/main" id="{227381D3-301F-7C28-E415-D7E3A0754080}"/>
              </a:ext>
            </a:extLst>
          </p:cNvPr>
          <p:cNvGraphicFramePr>
            <a:graphicFrameLocks noGrp="1"/>
          </p:cNvGraphicFramePr>
          <p:nvPr>
            <p:extLst>
              <p:ext uri="{D42A27DB-BD31-4B8C-83A1-F6EECF244321}">
                <p14:modId xmlns:p14="http://schemas.microsoft.com/office/powerpoint/2010/main" val="2372411867"/>
              </p:ext>
            </p:extLst>
          </p:nvPr>
        </p:nvGraphicFramePr>
        <p:xfrm>
          <a:off x="538657" y="1116000"/>
          <a:ext cx="8064895" cy="1615200"/>
        </p:xfrm>
        <a:graphic>
          <a:graphicData uri="http://schemas.openxmlformats.org/drawingml/2006/table">
            <a:tbl>
              <a:tblPr firstRow="1" bandRow="1">
                <a:tableStyleId>{5C22544A-7EE6-4342-B048-85BDC9FD1C3A}</a:tableStyleId>
              </a:tblPr>
              <a:tblGrid>
                <a:gridCol w="1688012">
                  <a:extLst>
                    <a:ext uri="{9D8B030D-6E8A-4147-A177-3AD203B41FA5}">
                      <a16:colId xmlns:a16="http://schemas.microsoft.com/office/drawing/2014/main" val="4213973442"/>
                    </a:ext>
                  </a:extLst>
                </a:gridCol>
                <a:gridCol w="1996323">
                  <a:extLst>
                    <a:ext uri="{9D8B030D-6E8A-4147-A177-3AD203B41FA5}">
                      <a16:colId xmlns:a16="http://schemas.microsoft.com/office/drawing/2014/main" val="2368098683"/>
                    </a:ext>
                  </a:extLst>
                </a:gridCol>
                <a:gridCol w="1891622">
                  <a:extLst>
                    <a:ext uri="{9D8B030D-6E8A-4147-A177-3AD203B41FA5}">
                      <a16:colId xmlns:a16="http://schemas.microsoft.com/office/drawing/2014/main" val="2921420047"/>
                    </a:ext>
                  </a:extLst>
                </a:gridCol>
                <a:gridCol w="2488938">
                  <a:extLst>
                    <a:ext uri="{9D8B030D-6E8A-4147-A177-3AD203B41FA5}">
                      <a16:colId xmlns:a16="http://schemas.microsoft.com/office/drawing/2014/main" val="1406589210"/>
                    </a:ext>
                  </a:extLst>
                </a:gridCol>
              </a:tblGrid>
              <a:tr h="396000">
                <a:tc>
                  <a:txBody>
                    <a:bodyPr/>
                    <a:lstStyle/>
                    <a:p>
                      <a:r>
                        <a:rPr lang="en-AU" sz="1700" dirty="0"/>
                        <a:t>Fund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Target range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Balance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Seed funding to be repaid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2340090762"/>
                  </a:ext>
                </a:extLst>
              </a:tr>
              <a:tr h="370840">
                <a:tc>
                  <a:txBody>
                    <a:bodyPr/>
                    <a:lstStyle/>
                    <a:p>
                      <a:r>
                        <a:rPr lang="en-AU" sz="1700"/>
                        <a:t>VSL</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AU" sz="1700" b="0"/>
                        <a:t>$6.92-9.74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700" dirty="0"/>
                        <a:t>$9.12 million</a:t>
                      </a:r>
                    </a:p>
                    <a:p>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700" dirty="0"/>
                        <a:t>$3.58 million </a:t>
                      </a:r>
                      <a:br>
                        <a:rPr lang="en-AU" sz="1700" dirty="0"/>
                      </a:br>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70738879"/>
                  </a:ext>
                </a:extLst>
              </a:tr>
              <a:tr h="370840">
                <a:tc>
                  <a:txBody>
                    <a:bodyPr/>
                    <a:lstStyle/>
                    <a:p>
                      <a:r>
                        <a:rPr lang="en-AU" sz="1700"/>
                        <a:t>Higher Education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b="0"/>
                        <a:t>$21.53-25.63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a:t>$22.35 million</a:t>
                      </a:r>
                    </a:p>
                    <a:p>
                      <a:r>
                        <a:rPr lang="en-AU" sz="170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dirty="0"/>
                        <a:t>$8.62 million </a:t>
                      </a:r>
                      <a:br>
                        <a:rPr lang="en-AU" sz="1700" dirty="0"/>
                      </a:br>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026929858"/>
                  </a:ext>
                </a:extLst>
              </a:tr>
            </a:tbl>
          </a:graphicData>
        </a:graphic>
      </p:graphicFrame>
      <p:grpSp>
        <p:nvGrpSpPr>
          <p:cNvPr id="2" name="Group 1">
            <a:extLst>
              <a:ext uri="{FF2B5EF4-FFF2-40B4-BE49-F238E27FC236}">
                <a16:creationId xmlns:a16="http://schemas.microsoft.com/office/drawing/2014/main" id="{058939E6-3746-5F72-0674-04C6B4997CB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4E834D1A-A0E1-2D20-75EA-77FD4DB4FE0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E3F0B75-52F2-64C8-593F-6C933D3AA77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835AA1CE-17F2-F71B-8819-DADEFE63A3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41590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DA86-942D-F363-76B8-255161FDEE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E465A0-BB96-385B-EB46-B4BC145C8C7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Levy</a:t>
            </a:r>
            <a:r>
              <a:rPr lang="en-AU" sz="2800" b="1">
                <a:latin typeface="+mn-lt"/>
                <a:ea typeface="+mn-ea"/>
                <a:cs typeface="+mn-cs"/>
              </a:rPr>
              <a:t> </a:t>
            </a:r>
            <a:r>
              <a:rPr kumimoji="0" lang="en-AU" sz="2800" b="1" i="0" u="none" strike="noStrike" kern="1200" cap="none" spc="0" normalizeH="0" baseline="0" noProof="0">
                <a:ln>
                  <a:noFill/>
                </a:ln>
                <a:solidFill>
                  <a:schemeClr val="tx1"/>
                </a:solidFill>
                <a:effectLst/>
                <a:uLnTx/>
                <a:uFillTx/>
                <a:latin typeface="+mn-lt"/>
                <a:ea typeface="+mn-ea"/>
                <a:cs typeface="+mn-cs"/>
              </a:rPr>
              <a:t>Collection Overview</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F1338F6C-F1FF-1684-3CA9-F8EB43D322B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27BDE703-2154-5789-38F6-0B8C4EEB515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F46F5E1-6127-3C87-2C68-D38E173C41A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4FCCC48A-8FFA-6DF8-B18B-B46CA9C6C1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7" name="Picture 6" descr="Graph showing the number of providers levied across all four tuition protection levies in 2025.">
            <a:extLst>
              <a:ext uri="{FF2B5EF4-FFF2-40B4-BE49-F238E27FC236}">
                <a16:creationId xmlns:a16="http://schemas.microsoft.com/office/drawing/2014/main" id="{36CF860C-3483-0921-C8B0-19628EE5B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0" y="1044000"/>
            <a:ext cx="3859994" cy="3366000"/>
          </a:xfrm>
          <a:prstGeom prst="rect">
            <a:avLst/>
          </a:prstGeom>
        </p:spPr>
      </p:pic>
      <p:pic>
        <p:nvPicPr>
          <p:cNvPr id="10" name="Picture 9" descr="Graph showing the levy amount collected across all four tuition protection levies in 2025.">
            <a:extLst>
              <a:ext uri="{FF2B5EF4-FFF2-40B4-BE49-F238E27FC236}">
                <a16:creationId xmlns:a16="http://schemas.microsoft.com/office/drawing/2014/main" id="{5493FE5B-F9FF-427A-9FC3-D520B6991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800" y="1044000"/>
            <a:ext cx="4031311" cy="3366000"/>
          </a:xfrm>
          <a:prstGeom prst="rect">
            <a:avLst/>
          </a:prstGeom>
        </p:spPr>
      </p:pic>
      <p:pic>
        <p:nvPicPr>
          <p:cNvPr id="12" name="Picture 11">
            <a:extLst>
              <a:ext uri="{FF2B5EF4-FFF2-40B4-BE49-F238E27FC236}">
                <a16:creationId xmlns:a16="http://schemas.microsoft.com/office/drawing/2014/main" id="{019CF956-1D17-1CDB-85C1-43C4D76C525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00140" y="4423299"/>
            <a:ext cx="8142823" cy="223229"/>
          </a:xfrm>
          <a:prstGeom prst="rect">
            <a:avLst/>
          </a:prstGeom>
        </p:spPr>
      </p:pic>
    </p:spTree>
    <p:extLst>
      <p:ext uri="{BB962C8B-B14F-4D97-AF65-F5344CB8AC3E}">
        <p14:creationId xmlns:p14="http://schemas.microsoft.com/office/powerpoint/2010/main" val="67870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CB265-0245-2A49-D1C9-A106B49F64A6}"/>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496C0D1E-F4F7-F8FE-F51B-05CE8E3CCB3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Domestic Levies: Late Payments</a:t>
            </a:r>
          </a:p>
        </p:txBody>
      </p:sp>
      <p:sp>
        <p:nvSpPr>
          <p:cNvPr id="5" name="TextBox 4">
            <a:extLst>
              <a:ext uri="{FF2B5EF4-FFF2-40B4-BE49-F238E27FC236}">
                <a16:creationId xmlns:a16="http://schemas.microsoft.com/office/drawing/2014/main" id="{349CDBE7-AFFB-C4E7-B706-AE06C6E571D4}"/>
              </a:ext>
            </a:extLst>
          </p:cNvPr>
          <p:cNvSpPr txBox="1"/>
          <p:nvPr/>
        </p:nvSpPr>
        <p:spPr>
          <a:xfrm>
            <a:off x="539552" y="1116000"/>
            <a:ext cx="8064896" cy="276999"/>
          </a:xfrm>
          <a:prstGeom prst="rect">
            <a:avLst/>
          </a:prstGeom>
          <a:noFill/>
        </p:spPr>
        <p:txBody>
          <a:bodyPr wrap="square" lIns="0" tIns="0" rIns="0" bIns="0" rtlCol="0" anchor="t">
            <a:spAutoFit/>
          </a:bodyPr>
          <a:lstStyle/>
          <a:p>
            <a:pPr>
              <a:spcAft>
                <a:spcPts val="1200"/>
              </a:spcAft>
            </a:pPr>
            <a:r>
              <a:rPr lang="en-AU" dirty="0"/>
              <a:t>Invoices issued mid-November 2025, due mid-December 2025</a:t>
            </a:r>
          </a:p>
        </p:txBody>
      </p:sp>
      <p:graphicFrame>
        <p:nvGraphicFramePr>
          <p:cNvPr id="4" name="Table 4">
            <a:extLst>
              <a:ext uri="{FF2B5EF4-FFF2-40B4-BE49-F238E27FC236}">
                <a16:creationId xmlns:a16="http://schemas.microsoft.com/office/drawing/2014/main" id="{EA50ABEB-0501-CF51-DCC4-DA6A9FD8A2E9}"/>
              </a:ext>
            </a:extLst>
          </p:cNvPr>
          <p:cNvGraphicFramePr>
            <a:graphicFrameLocks noGrp="1"/>
          </p:cNvGraphicFramePr>
          <p:nvPr>
            <p:extLst>
              <p:ext uri="{D42A27DB-BD31-4B8C-83A1-F6EECF244321}">
                <p14:modId xmlns:p14="http://schemas.microsoft.com/office/powerpoint/2010/main" val="1419042539"/>
              </p:ext>
            </p:extLst>
          </p:nvPr>
        </p:nvGraphicFramePr>
        <p:xfrm>
          <a:off x="466648" y="1584000"/>
          <a:ext cx="8136904" cy="2556000"/>
        </p:xfrm>
        <a:graphic>
          <a:graphicData uri="http://schemas.openxmlformats.org/drawingml/2006/table">
            <a:tbl>
              <a:tblPr firstRow="1" bandRow="1">
                <a:tableStyleId>{5C22544A-7EE6-4342-B048-85BDC9FD1C3A}</a:tableStyleId>
              </a:tblPr>
              <a:tblGrid>
                <a:gridCol w="2864956">
                  <a:extLst>
                    <a:ext uri="{9D8B030D-6E8A-4147-A177-3AD203B41FA5}">
                      <a16:colId xmlns:a16="http://schemas.microsoft.com/office/drawing/2014/main" val="3210531022"/>
                    </a:ext>
                  </a:extLst>
                </a:gridCol>
                <a:gridCol w="1757316">
                  <a:extLst>
                    <a:ext uri="{9D8B030D-6E8A-4147-A177-3AD203B41FA5}">
                      <a16:colId xmlns:a16="http://schemas.microsoft.com/office/drawing/2014/main" val="3698033848"/>
                    </a:ext>
                  </a:extLst>
                </a:gridCol>
                <a:gridCol w="1757316">
                  <a:extLst>
                    <a:ext uri="{9D8B030D-6E8A-4147-A177-3AD203B41FA5}">
                      <a16:colId xmlns:a16="http://schemas.microsoft.com/office/drawing/2014/main" val="1227897729"/>
                    </a:ext>
                  </a:extLst>
                </a:gridCol>
                <a:gridCol w="1757316">
                  <a:extLst>
                    <a:ext uri="{9D8B030D-6E8A-4147-A177-3AD203B41FA5}">
                      <a16:colId xmlns:a16="http://schemas.microsoft.com/office/drawing/2014/main" val="2711223180"/>
                    </a:ext>
                  </a:extLst>
                </a:gridCol>
              </a:tblGrid>
              <a:tr h="396000">
                <a:tc>
                  <a:txBody>
                    <a:bodyPr/>
                    <a:lstStyle/>
                    <a:p>
                      <a:pPr algn="ctr"/>
                      <a:endParaRPr lang="en-AU" sz="1700">
                        <a:solidFill>
                          <a:schemeClr val="bg1"/>
                        </a:solidFill>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720000">
                <a:tc>
                  <a:txBody>
                    <a:bodyPr/>
                    <a:lstStyle/>
                    <a:p>
                      <a:pPr algn="l">
                        <a:spcBef>
                          <a:spcPts val="200"/>
                        </a:spcBef>
                        <a:spcAft>
                          <a:spcPts val="200"/>
                        </a:spcAft>
                      </a:pPr>
                      <a:r>
                        <a:rPr lang="en-AU" sz="1700" b="1" dirty="0">
                          <a:solidFill>
                            <a:schemeClr val="bg1"/>
                          </a:solidFill>
                        </a:rPr>
                        <a:t>Providers invoiced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dirty="0"/>
                        <a:t>131</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92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152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720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solidFill>
                            <a:schemeClr val="bg1"/>
                          </a:solidFill>
                        </a:rPr>
                        <a:t>Levies </a:t>
                      </a:r>
                      <a:r>
                        <a:rPr lang="en-AU" sz="1700" b="1" u="sng">
                          <a:solidFill>
                            <a:schemeClr val="bg1"/>
                          </a:solidFill>
                        </a:rPr>
                        <a:t>not</a:t>
                      </a:r>
                      <a:r>
                        <a:rPr lang="en-AU" sz="1700" b="1">
                          <a:solidFill>
                            <a:schemeClr val="bg1"/>
                          </a:solidFill>
                        </a:rPr>
                        <a:t> paid by due date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a:t>23</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14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720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solidFill>
                            <a:schemeClr val="bg1"/>
                          </a:solidFill>
                        </a:rPr>
                        <a:t>Payments still not received (as at 31 Jan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a:t>3</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dirty="0"/>
                        <a:t>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6" name="Group 5">
            <a:extLst>
              <a:ext uri="{FF2B5EF4-FFF2-40B4-BE49-F238E27FC236}">
                <a16:creationId xmlns:a16="http://schemas.microsoft.com/office/drawing/2014/main" id="{45A08FD4-F6E3-2B51-4C47-A425366C856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1366FDA9-AB0F-FB43-5516-F6F511DD04F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0E2C1FD9-D198-6548-5445-A72C2270464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EFB76B92-A736-1315-BA32-3E02A6009E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3980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Late or Non-Payment of Domestic Levies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416320"/>
          </a:xfrm>
          <a:prstGeom prst="rect">
            <a:avLst/>
          </a:prstGeom>
          <a:noFill/>
        </p:spPr>
        <p:txBody>
          <a:bodyPr wrap="square" lIns="0" tIns="0" rIns="0" bIns="0" rtlCol="0" anchor="t">
            <a:spAutoFit/>
          </a:bodyPr>
          <a:lstStyle/>
          <a:p>
            <a:pPr>
              <a:spcAft>
                <a:spcPts val="1200"/>
              </a:spcAft>
            </a:pPr>
            <a:r>
              <a:rPr lang="en-AU" dirty="0">
                <a:cs typeface="Calibri"/>
              </a:rPr>
              <a:t>The TPS is obligated to give providers notice of their levy amounts. The due date to pay must be at least:</a:t>
            </a:r>
          </a:p>
          <a:p>
            <a:pPr marL="285750" indent="-285750">
              <a:spcAft>
                <a:spcPts val="1200"/>
              </a:spcAft>
              <a:buFont typeface="Arial" panose="020B0604020202020204" pitchFamily="34" charset="0"/>
              <a:buChar char="•"/>
            </a:pPr>
            <a:r>
              <a:rPr lang="en-AU" dirty="0">
                <a:cs typeface="Calibri"/>
              </a:rPr>
              <a:t>14 days after the notice is given (VSL)</a:t>
            </a:r>
          </a:p>
          <a:p>
            <a:pPr marL="285750" indent="-285750">
              <a:spcAft>
                <a:spcPts val="2400"/>
              </a:spcAft>
              <a:buFont typeface="Arial" panose="020B0604020202020204" pitchFamily="34" charset="0"/>
              <a:buChar char="•"/>
            </a:pPr>
            <a:r>
              <a:rPr lang="en-AU" dirty="0">
                <a:cs typeface="Calibri"/>
              </a:rPr>
              <a:t>30 days after the notice is given (HELP and Up-front).</a:t>
            </a:r>
          </a:p>
          <a:p>
            <a:pPr>
              <a:spcAft>
                <a:spcPts val="2400"/>
              </a:spcAft>
            </a:pPr>
            <a:r>
              <a:rPr lang="en-AU" dirty="0">
                <a:cs typeface="Calibri"/>
              </a:rPr>
              <a:t>Providers that pay their levies after the due date may receive a </a:t>
            </a:r>
            <a:r>
              <a:rPr lang="en-AU" b="1" dirty="0">
                <a:cs typeface="Calibri"/>
              </a:rPr>
              <a:t>late payment penalty for the next three years’ levy risk rating calculation.</a:t>
            </a:r>
          </a:p>
          <a:p>
            <a:pPr>
              <a:spcAft>
                <a:spcPts val="2400"/>
              </a:spcAft>
            </a:pPr>
            <a:r>
              <a:rPr lang="en-AU" dirty="0"/>
              <a:t>Levy invoices are sent to contacts identified in HITS with the contact type 'CEO/VC' and are copied to those listed as 'CFO', 'Senior Authorised Officer' and 'Primary Contact – HE/VET'. </a:t>
            </a:r>
            <a:r>
              <a:rPr lang="en-AU" b="1" dirty="0"/>
              <a:t>Keep your contact information in HITS up to date</a:t>
            </a:r>
            <a:r>
              <a:rPr lang="en-AU" dirty="0"/>
              <a:t>.</a:t>
            </a:r>
            <a:endParaRPr lang="en-AU" dirty="0">
              <a:ea typeface="Calibri"/>
              <a:cs typeface="Calibri"/>
            </a:endParaRPr>
          </a:p>
        </p:txBody>
      </p:sp>
      <p:grpSp>
        <p:nvGrpSpPr>
          <p:cNvPr id="6" name="Group 5">
            <a:extLst>
              <a:ext uri="{FF2B5EF4-FFF2-40B4-BE49-F238E27FC236}">
                <a16:creationId xmlns:a16="http://schemas.microsoft.com/office/drawing/2014/main" id="{0E09F610-9CCA-B8D0-B921-A18BB8F31CB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82376228-57E4-5C33-D8A4-7C607FCF81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605611E-9396-F4CC-FF46-F35891AB34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CA9AC196-D590-8DC7-2757-24C2C2984D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2286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Calibri"/>
              </a:rPr>
              <a:t>Domestic Levy Components and </a:t>
            </a:r>
            <a:br>
              <a:rPr kumimoji="0" lang="en-AU" sz="3200" b="1" i="0" u="none" strike="noStrike" kern="1200" cap="none" spc="0" normalizeH="0" baseline="0" noProof="0" dirty="0">
                <a:ln>
                  <a:noFill/>
                </a:ln>
                <a:solidFill>
                  <a:schemeClr val="bg1"/>
                </a:solidFill>
                <a:effectLst/>
                <a:uLnTx/>
                <a:uFillTx/>
                <a:latin typeface="+mn-lt"/>
                <a:ea typeface="+mn-ea"/>
                <a:cs typeface="Calibri"/>
              </a:rPr>
            </a:br>
            <a:r>
              <a:rPr lang="en-AU" sz="3200" b="1" dirty="0">
                <a:solidFill>
                  <a:schemeClr val="bg1"/>
                </a:solidFill>
                <a:latin typeface="+mn-lt"/>
                <a:ea typeface="+mn-ea"/>
                <a:cs typeface="Calibri"/>
              </a:rPr>
              <a:t>D</a:t>
            </a:r>
            <a:r>
              <a:rPr kumimoji="0" lang="en-AU" sz="3200" b="1" i="0" u="none" strike="noStrike" kern="1200" cap="none" spc="0" normalizeH="0" baseline="0" noProof="0" dirty="0">
                <a:ln>
                  <a:noFill/>
                </a:ln>
                <a:solidFill>
                  <a:schemeClr val="bg1"/>
                </a:solidFill>
                <a:effectLst/>
                <a:uLnTx/>
                <a:uFillTx/>
                <a:latin typeface="+mn-lt"/>
                <a:ea typeface="+mn-ea"/>
                <a:cs typeface="Calibri"/>
              </a:rPr>
              <a:t>raft 2026 Settings</a:t>
            </a:r>
          </a:p>
        </p:txBody>
      </p:sp>
      <p:grpSp>
        <p:nvGrpSpPr>
          <p:cNvPr id="2" name="Group 1">
            <a:extLst>
              <a:ext uri="{FF2B5EF4-FFF2-40B4-BE49-F238E27FC236}">
                <a16:creationId xmlns:a16="http://schemas.microsoft.com/office/drawing/2014/main" id="{B4B3FAAF-CBCC-BB7C-7DD3-312E32F0326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9266EBB4-ABCB-17F7-21AD-2BD945B2DD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6710B3D-1F77-410C-7672-20DE5E6ABC9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77F48FC1-570D-625B-0CC5-928B391AEE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8735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Components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271535741"/>
              </p:ext>
            </p:extLst>
          </p:nvPr>
        </p:nvGraphicFramePr>
        <p:xfrm>
          <a:off x="539551" y="1116000"/>
          <a:ext cx="8136906" cy="3464133"/>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817340">
                  <a:extLst>
                    <a:ext uri="{9D8B030D-6E8A-4147-A177-3AD203B41FA5}">
                      <a16:colId xmlns:a16="http://schemas.microsoft.com/office/drawing/2014/main" val="3698033848"/>
                    </a:ext>
                  </a:extLst>
                </a:gridCol>
                <a:gridCol w="3923225">
                  <a:extLst>
                    <a:ext uri="{9D8B030D-6E8A-4147-A177-3AD203B41FA5}">
                      <a16:colId xmlns:a16="http://schemas.microsoft.com/office/drawing/2014/main" val="1227897729"/>
                    </a:ext>
                  </a:extLst>
                </a:gridCol>
              </a:tblGrid>
              <a:tr h="396000">
                <a:tc>
                  <a:txBody>
                    <a:bodyPr/>
                    <a:lstStyle/>
                    <a:p>
                      <a:pPr algn="ctr"/>
                      <a:r>
                        <a:rPr lang="en-AU" sz="170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Key elements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Purpose and authority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dirty="0"/>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Designed to cover administrative costs</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Set by </a:t>
                      </a:r>
                      <a:r>
                        <a:rPr lang="en-AU" sz="1550" b="1"/>
                        <a:t>relevant Minister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512498">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Considers</a:t>
                      </a:r>
                      <a:r>
                        <a:rPr lang="en-AU" sz="1550" b="1" dirty="0"/>
                        <a:t> 3 risk factors</a:t>
                      </a:r>
                      <a:r>
                        <a:rPr lang="en-AU" sz="1550" b="0" dirty="0"/>
                        <a:t>:</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Financial strength</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Completion rate</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Intended to reflect risk of provider default</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Set by </a:t>
                      </a:r>
                      <a:r>
                        <a:rPr lang="en-AU" sz="1550" b="1" dirty="0"/>
                        <a:t>TPS Director</a:t>
                      </a:r>
                      <a:r>
                        <a:rPr lang="en-AU" sz="1550" b="0" dirty="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903185">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Percentage multiplied by total loan amounts or up-front payments received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Builds Fund balances when below target range and facilitates repayment of seed funding</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Set by </a:t>
                      </a:r>
                      <a:r>
                        <a:rPr lang="en-AU" sz="1550" b="1" dirty="0"/>
                        <a:t>TPS Director</a:t>
                      </a:r>
                      <a:r>
                        <a:rPr lang="en-AU" sz="1550" b="0" dirty="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D1E94887-C9AF-FE64-AD94-8A5883EF512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FD107C7B-4ABD-0281-ED55-D5A42798AC6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99FA878-8E57-BAB8-C566-8EA2E331217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048EDEB3-41CF-F8C6-8065-E7993A5EC2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9569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6" y="1034087"/>
            <a:ext cx="5004000" cy="3077766"/>
          </a:xfrm>
          <a:prstGeom prst="rect">
            <a:avLst/>
          </a:prstGeom>
          <a:noFill/>
        </p:spPr>
        <p:txBody>
          <a:bodyPr wrap="square" lIns="0" tIns="0" rIns="0" bIns="0" rtlCol="0" anchor="t">
            <a:spAutoFit/>
          </a:bodyPr>
          <a:lstStyle/>
          <a:p>
            <a:pPr>
              <a:spcAft>
                <a:spcPts val="2400"/>
              </a:spcAft>
            </a:pPr>
            <a:r>
              <a:rPr lang="en-AU" sz="2000">
                <a:solidFill>
                  <a:schemeClr val="bg1"/>
                </a:solidFill>
                <a:cs typeface="Calibri"/>
              </a:rPr>
              <a:t>Tuition Protection Service (TPS)</a:t>
            </a:r>
            <a:endParaRPr lang="en-AU" sz="2000">
              <a:solidFill>
                <a:schemeClr val="bg1"/>
              </a:solidFill>
            </a:endParaRPr>
          </a:p>
          <a:p>
            <a:pPr>
              <a:spcAft>
                <a:spcPts val="2400"/>
              </a:spcAft>
            </a:pPr>
            <a:r>
              <a:rPr lang="en-AU" sz="2000">
                <a:solidFill>
                  <a:schemeClr val="bg1"/>
                </a:solidFill>
                <a:cs typeface="Calibri"/>
              </a:rPr>
              <a:t>Levy setting process, guiding principles and legislation</a:t>
            </a:r>
          </a:p>
          <a:p>
            <a:pPr>
              <a:spcAft>
                <a:spcPts val="2400"/>
              </a:spcAft>
            </a:pPr>
            <a:r>
              <a:rPr lang="en-AU" sz="2000">
                <a:solidFill>
                  <a:schemeClr val="bg1"/>
                </a:solidFill>
                <a:ea typeface="Calibri"/>
                <a:cs typeface="Calibri"/>
              </a:rPr>
              <a:t>2025 levy collection snapshot</a:t>
            </a:r>
          </a:p>
          <a:p>
            <a:pPr>
              <a:spcAft>
                <a:spcPts val="2400"/>
              </a:spcAft>
            </a:pPr>
            <a:r>
              <a:rPr lang="en-AU" sz="2000">
                <a:solidFill>
                  <a:schemeClr val="bg1"/>
                </a:solidFill>
                <a:cs typeface="Calibri"/>
              </a:rPr>
              <a:t>Levy components and draft 2026 settings</a:t>
            </a:r>
            <a:endParaRPr lang="en-AU" sz="2000">
              <a:solidFill>
                <a:schemeClr val="bg1"/>
              </a:solidFill>
              <a:ea typeface="Calibri"/>
              <a:cs typeface="Calibri"/>
            </a:endParaRPr>
          </a:p>
          <a:p>
            <a:pPr>
              <a:spcAft>
                <a:spcPts val="2400"/>
              </a:spcAft>
            </a:pPr>
            <a:r>
              <a:rPr lang="en-AU" sz="2000">
                <a:solidFill>
                  <a:schemeClr val="bg1"/>
                </a:solidFill>
                <a:cs typeface="Calibri"/>
              </a:rPr>
              <a:t>2026 levies timeline and takeaways</a:t>
            </a:r>
          </a:p>
        </p:txBody>
      </p:sp>
      <p:grpSp>
        <p:nvGrpSpPr>
          <p:cNvPr id="2" name="Group 1">
            <a:extLst>
              <a:ext uri="{FF2B5EF4-FFF2-40B4-BE49-F238E27FC236}">
                <a16:creationId xmlns:a16="http://schemas.microsoft.com/office/drawing/2014/main" id="{66C0C1A4-1969-EC25-3A59-404F704402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31ECC9B1-A276-1040-D221-07EB5EE8292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A2E346F-E1E8-FDC4-3C10-BCE43B2AA3D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3A846B5-1CB4-777A-75BC-7C71BFEAFE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5773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49F3-A08C-B425-3EDA-B3A45D3A3F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8C0BBC-D183-9D35-C2E6-7F9D00FECD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2026 Domestic </a:t>
            </a:r>
            <a:r>
              <a:rPr lang="en-AU" sz="2800" b="1">
                <a:latin typeface="+mn-lt"/>
                <a:ea typeface="+mn-ea"/>
                <a:cs typeface="+mn-cs"/>
              </a:rPr>
              <a:t>Tuition</a:t>
            </a:r>
            <a:r>
              <a:rPr kumimoji="0" lang="en-AU" sz="2800" b="1" i="0" u="none" strike="noStrike" kern="1200" cap="none" spc="0" normalizeH="0" baseline="0" noProof="0">
                <a:ln>
                  <a:noFill/>
                </a:ln>
                <a:solidFill>
                  <a:schemeClr val="tx1"/>
                </a:solidFill>
                <a:effectLst/>
                <a:uLnTx/>
                <a:uFillTx/>
                <a:latin typeface="+mn-lt"/>
                <a:ea typeface="+mn-ea"/>
                <a:cs typeface="+mn-cs"/>
              </a:rPr>
              <a:t> Protection </a:t>
            </a:r>
            <a:r>
              <a:rPr lang="en-AU" sz="2800" b="1">
                <a:latin typeface="+mn-lt"/>
                <a:ea typeface="+mn-ea"/>
                <a:cs typeface="+mn-cs"/>
              </a:rPr>
              <a:t>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57DB9126-1A5F-6083-9C48-01C5FBEAC658}"/>
              </a:ext>
            </a:extLst>
          </p:cNvPr>
          <p:cNvGraphicFramePr>
            <a:graphicFrameLocks noGrp="1"/>
          </p:cNvGraphicFramePr>
          <p:nvPr>
            <p:extLst>
              <p:ext uri="{D42A27DB-BD31-4B8C-83A1-F6EECF244321}">
                <p14:modId xmlns:p14="http://schemas.microsoft.com/office/powerpoint/2010/main" val="3036515101"/>
              </p:ext>
            </p:extLst>
          </p:nvPr>
        </p:nvGraphicFramePr>
        <p:xfrm>
          <a:off x="539551" y="1116000"/>
          <a:ext cx="8136907" cy="2855650"/>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158314">
                  <a:extLst>
                    <a:ext uri="{9D8B030D-6E8A-4147-A177-3AD203B41FA5}">
                      <a16:colId xmlns:a16="http://schemas.microsoft.com/office/drawing/2014/main" val="3698033848"/>
                    </a:ext>
                  </a:extLst>
                </a:gridCol>
                <a:gridCol w="2158314">
                  <a:extLst>
                    <a:ext uri="{9D8B030D-6E8A-4147-A177-3AD203B41FA5}">
                      <a16:colId xmlns:a16="http://schemas.microsoft.com/office/drawing/2014/main" val="1227897729"/>
                    </a:ext>
                  </a:extLst>
                </a:gridCol>
                <a:gridCol w="2423938">
                  <a:extLst>
                    <a:ext uri="{9D8B030D-6E8A-4147-A177-3AD203B41FA5}">
                      <a16:colId xmlns:a16="http://schemas.microsoft.com/office/drawing/2014/main" val="830850863"/>
                    </a:ext>
                  </a:extLst>
                </a:gridCol>
              </a:tblGrid>
              <a:tr h="396000">
                <a:tc>
                  <a:txBody>
                    <a:bodyPr/>
                    <a:lstStyle/>
                    <a:p>
                      <a:pPr algn="ctr"/>
                      <a:r>
                        <a:rPr lang="en-AU" sz="170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$129 </a:t>
                      </a:r>
                      <a:r>
                        <a:rPr lang="en-AU" sz="1550" b="0"/>
                        <a:t>per provider + </a:t>
                      </a:r>
                      <a:br>
                        <a:rPr lang="en-AU" sz="1550" b="0"/>
                      </a:br>
                      <a:r>
                        <a:rPr lang="en-AU" sz="1550" b="1"/>
                        <a:t>$10.85 </a:t>
                      </a:r>
                      <a:r>
                        <a:rPr lang="en-AU" sz="1550" b="0"/>
                        <a:t>per VSL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$129 </a:t>
                      </a:r>
                      <a:r>
                        <a:rPr lang="en-AU" sz="1550" b="0"/>
                        <a:t>per provider + </a:t>
                      </a:r>
                      <a:br>
                        <a:rPr lang="en-AU" sz="1550" b="0"/>
                      </a:br>
                      <a:r>
                        <a:rPr lang="en-AU" sz="1550" b="1"/>
                        <a:t>$10.85 </a:t>
                      </a:r>
                      <a:r>
                        <a:rPr lang="en-AU" sz="1550" b="0"/>
                        <a:t>per HELP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$129 </a:t>
                      </a:r>
                      <a:r>
                        <a:rPr lang="en-AU" sz="1550" b="0"/>
                        <a:t>per provider +</a:t>
                      </a:r>
                      <a:br>
                        <a:rPr lang="en-AU" sz="1550" b="0"/>
                      </a:br>
                      <a:r>
                        <a:rPr lang="en-AU" sz="1550" b="1"/>
                        <a:t>$10.85 </a:t>
                      </a:r>
                      <a:r>
                        <a:rPr lang="en-AU" sz="1550" b="0"/>
                        <a:t>per up-front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155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VSL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solidFill>
                            <a:schemeClr val="tx1"/>
                          </a:solidFill>
                        </a:rPr>
                        <a:t>0.13%</a:t>
                      </a:r>
                      <a:r>
                        <a:rPr lang="en-AU" sz="1550" b="0">
                          <a:solidFill>
                            <a:schemeClr val="tx1"/>
                          </a:solidFill>
                        </a:rPr>
                        <a:t> x </a:t>
                      </a:r>
                      <a:r>
                        <a:rPr lang="en-AU" sz="1550" b="0"/>
                        <a:t>total 2025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HELP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0.06% </a:t>
                      </a:r>
                      <a:r>
                        <a:rPr lang="en-AU" sz="1550" b="0"/>
                        <a:t>x total 2025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$2 </a:t>
                      </a:r>
                      <a:r>
                        <a:rPr lang="en-AU" sz="1550" b="0" kern="1200">
                          <a:solidFill>
                            <a:schemeClr val="dk1"/>
                          </a:solidFill>
                          <a:latin typeface="+mn-lt"/>
                          <a:ea typeface="+mn-ea"/>
                          <a:cs typeface="+mn-cs"/>
                        </a:rPr>
                        <a:t>per up-front </a:t>
                      </a:r>
                      <a:r>
                        <a:rPr lang="en-AU" sz="1550" b="0"/>
                        <a:t>fee-paying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0.04% </a:t>
                      </a:r>
                      <a:r>
                        <a:rPr lang="en-AU" sz="1550" b="0"/>
                        <a:t>x total 2025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651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0% </a:t>
                      </a:r>
                      <a:r>
                        <a:rPr lang="en-AU" sz="1550" b="0"/>
                        <a:t>x total 2025 VSL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0.10% </a:t>
                      </a:r>
                      <a:r>
                        <a:rPr lang="en-AU" sz="1550" b="0"/>
                        <a:t>x total 2025 HELP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dirty="0"/>
                        <a:t>0.10% </a:t>
                      </a:r>
                      <a:r>
                        <a:rPr lang="en-AU" sz="1550" b="0" dirty="0"/>
                        <a:t>x total 2025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A1AF765E-C259-6AAB-7FC5-9CD64C6551B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DDF4A46-AB8E-5F4B-1F29-623126B6AC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0EDC1CCD-2FEE-3FF3-2E24-08D1DB8E5BB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AF1347E1-FEEF-E39B-4361-1F332F5C4F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3" name="TextBox 2">
            <a:extLst>
              <a:ext uri="{FF2B5EF4-FFF2-40B4-BE49-F238E27FC236}">
                <a16:creationId xmlns:a16="http://schemas.microsoft.com/office/drawing/2014/main" id="{7E5C7E84-48C4-E5D8-11B0-64A722FAE409}"/>
              </a:ext>
            </a:extLst>
          </p:cNvPr>
          <p:cNvSpPr txBox="1"/>
          <p:nvPr/>
        </p:nvSpPr>
        <p:spPr>
          <a:xfrm>
            <a:off x="405000" y="4009979"/>
            <a:ext cx="8395200" cy="615553"/>
          </a:xfrm>
          <a:prstGeom prst="rect">
            <a:avLst/>
          </a:prstGeom>
          <a:noFill/>
        </p:spPr>
        <p:txBody>
          <a:bodyPr wrap="square" rtlCol="0">
            <a:spAutoFit/>
          </a:bodyPr>
          <a:lstStyle/>
          <a:p>
            <a:pPr>
              <a:spcAft>
                <a:spcPts val="600"/>
              </a:spcAft>
            </a:pPr>
            <a:r>
              <a:rPr lang="en-AU" sz="1450" b="1"/>
              <a:t>*</a:t>
            </a:r>
            <a:r>
              <a:rPr lang="en-AU" sz="1450"/>
              <a:t>Administrative Fee figures quoted are 2025 rates. These are yet to be set by relevant Ministers for 2026.</a:t>
            </a:r>
          </a:p>
          <a:p>
            <a:pPr>
              <a:spcAft>
                <a:spcPts val="600"/>
              </a:spcAft>
            </a:pPr>
            <a:r>
              <a:rPr lang="en-AU" sz="1450" b="1"/>
              <a:t>Note</a:t>
            </a:r>
            <a:r>
              <a:rPr lang="en-AU" sz="1450"/>
              <a:t>: 2026 levies will be calculated using 2025 calendar year student enrolment numbers and revenue</a:t>
            </a:r>
          </a:p>
        </p:txBody>
      </p:sp>
    </p:spTree>
    <p:extLst>
      <p:ext uri="{BB962C8B-B14F-4D97-AF65-F5344CB8AC3E}">
        <p14:creationId xmlns:p14="http://schemas.microsoft.com/office/powerpoint/2010/main" val="2378528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213176"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Risk Rated </a:t>
            </a:r>
            <a:r>
              <a:rPr lang="en-AU" sz="2800" b="1">
                <a:solidFill>
                  <a:schemeClr val="bg1"/>
                </a:solidFill>
                <a:latin typeface="+mn-lt"/>
                <a:ea typeface="+mn-ea"/>
                <a:cs typeface="+mn-cs"/>
              </a:rPr>
              <a:t>P</a:t>
            </a:r>
            <a:r>
              <a:rPr kumimoji="0" lang="en-AU" sz="2800" b="1" i="0" u="none" strike="noStrike" kern="1200" cap="none" spc="0" normalizeH="0" baseline="0" noProof="0" err="1">
                <a:ln>
                  <a:noFill/>
                </a:ln>
                <a:solidFill>
                  <a:schemeClr val="bg1"/>
                </a:solidFill>
                <a:effectLst/>
                <a:uLnTx/>
                <a:uFillTx/>
                <a:latin typeface="+mn-lt"/>
                <a:ea typeface="+mn-ea"/>
                <a:cs typeface="+mn-cs"/>
              </a:rPr>
              <a:t>remium</a:t>
            </a:r>
            <a:r>
              <a:rPr kumimoji="0" lang="en-AU" sz="2800" b="1" i="0" u="none" strike="noStrike" kern="1200" cap="none" spc="0" normalizeH="0" baseline="0" noProof="0">
                <a:ln>
                  <a:noFill/>
                </a:ln>
                <a:solidFill>
                  <a:schemeClr val="bg1"/>
                </a:solidFill>
                <a:effectLst/>
                <a:uLnTx/>
                <a:uFillTx/>
                <a:latin typeface="+mn-lt"/>
                <a:ea typeface="+mn-ea"/>
                <a:cs typeface="+mn-cs"/>
              </a:rPr>
              <a:t> component</a:t>
            </a:r>
            <a:endParaRPr kumimoji="0" lang="en-US" sz="28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941754"/>
            <a:ext cx="4223139" cy="3262432"/>
          </a:xfrm>
          <a:prstGeom prst="rect">
            <a:avLst/>
          </a:prstGeom>
          <a:noFill/>
        </p:spPr>
        <p:txBody>
          <a:bodyPr wrap="square" lIns="0" tIns="0" rIns="0" bIns="0" rtlCol="0" anchor="t">
            <a:spAutoFit/>
          </a:bodyPr>
          <a:lstStyle/>
          <a:p>
            <a:pPr>
              <a:spcAft>
                <a:spcPts val="2000"/>
              </a:spcAft>
            </a:pPr>
            <a:r>
              <a:rPr lang="en-AU" dirty="0">
                <a:cs typeface="Calibri"/>
              </a:rPr>
              <a:t>Considers 3 risk factors designed to reflect the risk of provider closure</a:t>
            </a:r>
          </a:p>
          <a:p>
            <a:pPr>
              <a:spcAft>
                <a:spcPts val="2000"/>
              </a:spcAft>
            </a:pPr>
            <a:r>
              <a:rPr lang="en-AU" dirty="0">
                <a:cs typeface="Calibri"/>
              </a:rPr>
              <a:t>Providers receive a risk value against each risk factor</a:t>
            </a:r>
          </a:p>
          <a:p>
            <a:pPr>
              <a:spcAft>
                <a:spcPts val="2000"/>
              </a:spcAft>
            </a:pPr>
            <a:r>
              <a:rPr lang="en-AU" dirty="0">
                <a:cs typeface="Calibri"/>
              </a:rPr>
              <a:t>The sum of a provider’s risk values give a </a:t>
            </a:r>
            <a:r>
              <a:rPr lang="en-AU" b="1" dirty="0">
                <a:cs typeface="Calibri"/>
              </a:rPr>
              <a:t>total risk factor value</a:t>
            </a:r>
          </a:p>
          <a:p>
            <a:pPr>
              <a:spcAft>
                <a:spcPts val="2000"/>
              </a:spcAft>
            </a:pPr>
            <a:r>
              <a:rPr lang="en-AU" dirty="0">
                <a:cs typeface="Calibri"/>
              </a:rPr>
              <a:t>Providers with a high total risk factor value present a higher risk of closure and will pay a higher levy amount</a:t>
            </a:r>
          </a:p>
        </p:txBody>
      </p:sp>
      <p:grpSp>
        <p:nvGrpSpPr>
          <p:cNvPr id="5" name="Group 4">
            <a:extLst>
              <a:ext uri="{FF2B5EF4-FFF2-40B4-BE49-F238E27FC236}">
                <a16:creationId xmlns:a16="http://schemas.microsoft.com/office/drawing/2014/main" id="{D457937E-FCC8-6F0E-737C-46F27FB1002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348B6FF1-8DAE-1A7D-3207-66735CB6696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195FF1D1-8D57-447F-EA0E-053306D7E7C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053E048-07DA-BD2C-FE0C-8B234B0AB7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4609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3156591086"/>
              </p:ext>
            </p:extLst>
          </p:nvPr>
        </p:nvGraphicFramePr>
        <p:xfrm>
          <a:off x="539551" y="1116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1</a:t>
                      </a:r>
                    </a:p>
                    <a:p>
                      <a:r>
                        <a:rPr lang="en-AU" sz="1800"/>
                        <a:t>Financial Strength</a:t>
                      </a: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20AA2"/>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5" name="Rectangle 14">
            <a:extLst>
              <a:ext uri="{FF2B5EF4-FFF2-40B4-BE49-F238E27FC236}">
                <a16:creationId xmlns:a16="http://schemas.microsoft.com/office/drawing/2014/main" id="{C5CD5DAE-02D0-9644-2E7D-7A57B094BD1D}"/>
              </a:ext>
            </a:extLst>
          </p:cNvPr>
          <p:cNvSpPr/>
          <p:nvPr/>
        </p:nvSpPr>
        <p:spPr>
          <a:xfrm>
            <a:off x="3070371" y="1116000"/>
            <a:ext cx="5533180" cy="710451"/>
          </a:xfrm>
          <a:prstGeom prst="rect">
            <a:avLst/>
          </a:prstGeom>
        </p:spPr>
        <p:txBody>
          <a:bodyPr wrap="square" lIns="68580" tIns="34290" rIns="68580" bIns="34290" anchor="t">
            <a:spAutoFit/>
          </a:bodyPr>
          <a:lstStyle/>
          <a:p>
            <a:pPr>
              <a:spcAft>
                <a:spcPts val="800"/>
              </a:spcAft>
            </a:pPr>
            <a:r>
              <a:rPr lang="en-AU" altLang="zh-CN" sz="1750" kern="0" dirty="0">
                <a:cs typeface="Arial"/>
                <a:sym typeface="Calibri" pitchFamily="34" charset="0"/>
              </a:rPr>
              <a:t>Based on 2 ratios: return on assets and debt to equity</a:t>
            </a:r>
          </a:p>
          <a:p>
            <a:pPr>
              <a:spcAft>
                <a:spcPts val="800"/>
              </a:spcAft>
            </a:pPr>
            <a:r>
              <a:rPr lang="en-AU" altLang="zh-CN" sz="1750" kern="0" dirty="0">
                <a:cs typeface="Arial"/>
                <a:sym typeface="Calibri" pitchFamily="34" charset="0"/>
              </a:rPr>
              <a:t>Calculations use</a:t>
            </a:r>
            <a:r>
              <a:rPr lang="en-US" altLang="zh-CN" sz="1750" kern="0" dirty="0">
                <a:ea typeface="宋体"/>
                <a:cs typeface="Arial"/>
                <a:sym typeface="Calibri" pitchFamily="34" charset="0"/>
              </a:rPr>
              <a:t> provider’s most recent financial data</a:t>
            </a:r>
          </a:p>
        </p:txBody>
      </p:sp>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1503174261"/>
              </p:ext>
            </p:extLst>
          </p:nvPr>
        </p:nvGraphicFramePr>
        <p:xfrm>
          <a:off x="540000" y="2304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2</a:t>
                      </a:r>
                    </a:p>
                    <a:p>
                      <a:r>
                        <a:rPr lang="en-AU" sz="1800"/>
                        <a:t>Unit Completion Rate</a:t>
                      </a: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6890A"/>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7" name="Rectangle 16">
            <a:extLst>
              <a:ext uri="{FF2B5EF4-FFF2-40B4-BE49-F238E27FC236}">
                <a16:creationId xmlns:a16="http://schemas.microsoft.com/office/drawing/2014/main" id="{DD13B1F7-C932-81CF-7F2A-1DF7E5C4CD40}"/>
              </a:ext>
            </a:extLst>
          </p:cNvPr>
          <p:cNvSpPr/>
          <p:nvPr/>
        </p:nvSpPr>
        <p:spPr>
          <a:xfrm>
            <a:off x="3070800" y="2304000"/>
            <a:ext cx="5533180" cy="338554"/>
          </a:xfrm>
          <a:prstGeom prst="rect">
            <a:avLst/>
          </a:prstGeom>
        </p:spPr>
        <p:txBody>
          <a:bodyPr wrap="square" lIns="68580" tIns="34290" rIns="68580" bIns="34290" anchor="t">
            <a:spAutoFit/>
          </a:bodyPr>
          <a:lstStyle/>
          <a:p>
            <a:pPr>
              <a:spcAft>
                <a:spcPts val="800"/>
              </a:spcAft>
            </a:pPr>
            <a:r>
              <a:rPr lang="en-US" altLang="zh-CN" sz="1750" kern="0" dirty="0">
                <a:ea typeface="宋体"/>
                <a:cs typeface="Arial"/>
                <a:sym typeface="Calibri" pitchFamily="34" charset="0"/>
              </a:rPr>
              <a:t>Based on the </a:t>
            </a:r>
            <a:r>
              <a:rPr lang="en-US" altLang="zh-CN" sz="1750" u="sng" kern="0" dirty="0">
                <a:ea typeface="宋体"/>
                <a:cs typeface="Arial"/>
                <a:sym typeface="Calibri" pitchFamily="34" charset="0"/>
              </a:rPr>
              <a:t>unit</a:t>
            </a:r>
            <a:r>
              <a:rPr lang="en-US" altLang="zh-CN" sz="1750" kern="0" dirty="0">
                <a:ea typeface="宋体"/>
                <a:cs typeface="Arial"/>
                <a:sym typeface="Calibri" pitchFamily="34" charset="0"/>
              </a:rPr>
              <a:t> completion rate of students</a:t>
            </a:r>
          </a:p>
        </p:txBody>
      </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4039534974"/>
              </p:ext>
            </p:extLst>
          </p:nvPr>
        </p:nvGraphicFramePr>
        <p:xfrm>
          <a:off x="539551" y="3492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3</a:t>
                      </a:r>
                    </a:p>
                    <a:p>
                      <a:r>
                        <a:rPr lang="en-AU" sz="1750" dirty="0"/>
                        <a:t>Non-Compliance History and Registration Renewal</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8" name="Rectangle 17">
            <a:extLst>
              <a:ext uri="{FF2B5EF4-FFF2-40B4-BE49-F238E27FC236}">
                <a16:creationId xmlns:a16="http://schemas.microsoft.com/office/drawing/2014/main" id="{36E27241-9AD9-49DB-9C70-23C2EF2FA0DD}"/>
              </a:ext>
            </a:extLst>
          </p:cNvPr>
          <p:cNvSpPr/>
          <p:nvPr/>
        </p:nvSpPr>
        <p:spPr>
          <a:xfrm>
            <a:off x="3070800" y="3492000"/>
            <a:ext cx="5533180" cy="1223412"/>
          </a:xfrm>
          <a:prstGeom prst="rect">
            <a:avLst/>
          </a:prstGeom>
        </p:spPr>
        <p:txBody>
          <a:bodyPr wrap="square" lIns="68580" tIns="34290" rIns="68580" bIns="34290" anchor="t">
            <a:spAutoFit/>
          </a:bodyPr>
          <a:lstStyle/>
          <a:p>
            <a:pPr>
              <a:spcAft>
                <a:spcPts val="600"/>
              </a:spcAft>
            </a:pPr>
            <a:r>
              <a:rPr lang="en-US" altLang="zh-CN" sz="1750" kern="0" dirty="0">
                <a:ea typeface="宋体"/>
                <a:cs typeface="Arial"/>
                <a:sym typeface="Calibri" pitchFamily="34" charset="0"/>
              </a:rPr>
              <a:t>Late payment history of the relevant tuition protection levy and annual registration provider charges; and</a:t>
            </a:r>
          </a:p>
          <a:p>
            <a:pPr>
              <a:spcAft>
                <a:spcPts val="600"/>
              </a:spcAft>
            </a:pPr>
            <a:r>
              <a:rPr lang="en-US" altLang="zh-CN" sz="1750" kern="0" dirty="0">
                <a:ea typeface="宋体"/>
                <a:cs typeface="Arial"/>
                <a:sym typeface="Calibri" pitchFamily="34" charset="0"/>
              </a:rPr>
              <a:t>If a provider’s registration was renewed for a period less than the maximum allowable </a:t>
            </a:r>
            <a:r>
              <a:rPr lang="en-US" altLang="zh-CN" sz="1750" u="sng" kern="0" dirty="0">
                <a:ea typeface="宋体"/>
                <a:cs typeface="Arial"/>
                <a:sym typeface="Calibri" pitchFamily="34" charset="0"/>
              </a:rPr>
              <a:t>for risk management reasons</a:t>
            </a:r>
          </a:p>
        </p:txBody>
      </p:sp>
      <p:grpSp>
        <p:nvGrpSpPr>
          <p:cNvPr id="2" name="Group 1">
            <a:extLst>
              <a:ext uri="{FF2B5EF4-FFF2-40B4-BE49-F238E27FC236}">
                <a16:creationId xmlns:a16="http://schemas.microsoft.com/office/drawing/2014/main" id="{6461483D-A837-FEC6-AB57-1D1973CBD0C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297B775B-0A25-9C85-15FC-2C2ED04CCB4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9A2C2EDC-F70A-1FEE-2745-C57614BC5C5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0461DBBD-CF11-A7F1-5E70-581AAB8217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6596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2" y="1116000"/>
            <a:ext cx="8064000" cy="276999"/>
          </a:xfrm>
          <a:prstGeom prst="rect">
            <a:avLst/>
          </a:prstGeom>
          <a:noFill/>
        </p:spPr>
        <p:txBody>
          <a:bodyPr wrap="square" lIns="0" tIns="0" rIns="0" bIns="0" rtlCol="0" anchor="t">
            <a:spAutoFit/>
          </a:bodyPr>
          <a:lstStyle/>
          <a:p>
            <a:pPr algn="l">
              <a:spcAft>
                <a:spcPts val="1200"/>
              </a:spcAft>
            </a:pPr>
            <a:r>
              <a:rPr lang="en-AU" dirty="0">
                <a:cs typeface="Calibri"/>
              </a:rPr>
              <a:t>Assessed using two ratios:</a:t>
            </a:r>
          </a:p>
        </p:txBody>
      </p:sp>
      <p:graphicFrame>
        <p:nvGraphicFramePr>
          <p:cNvPr id="7" name="Table 4">
            <a:extLst>
              <a:ext uri="{FF2B5EF4-FFF2-40B4-BE49-F238E27FC236}">
                <a16:creationId xmlns:a16="http://schemas.microsoft.com/office/drawing/2014/main" id="{3F15E29E-B4ED-7A15-3CAA-1A4DEA948DAC}"/>
              </a:ext>
            </a:extLst>
          </p:cNvPr>
          <p:cNvGraphicFramePr>
            <a:graphicFrameLocks noGrp="1"/>
          </p:cNvGraphicFramePr>
          <p:nvPr>
            <p:extLst>
              <p:ext uri="{D42A27DB-BD31-4B8C-83A1-F6EECF244321}">
                <p14:modId xmlns:p14="http://schemas.microsoft.com/office/powerpoint/2010/main" val="188739787"/>
              </p:ext>
            </p:extLst>
          </p:nvPr>
        </p:nvGraphicFramePr>
        <p:xfrm>
          <a:off x="539551" y="1468580"/>
          <a:ext cx="8064000" cy="1728000"/>
        </p:xfrm>
        <a:graphic>
          <a:graphicData uri="http://schemas.openxmlformats.org/drawingml/2006/table">
            <a:tbl>
              <a:tblPr firstRow="1" bandRow="1">
                <a:tableStyleId>{5C22544A-7EE6-4342-B048-85BDC9FD1C3A}</a:tableStyleId>
              </a:tblPr>
              <a:tblGrid>
                <a:gridCol w="5049997">
                  <a:extLst>
                    <a:ext uri="{9D8B030D-6E8A-4147-A177-3AD203B41FA5}">
                      <a16:colId xmlns:a16="http://schemas.microsoft.com/office/drawing/2014/main" val="3698033848"/>
                    </a:ext>
                  </a:extLst>
                </a:gridCol>
                <a:gridCol w="3014003">
                  <a:extLst>
                    <a:ext uri="{9D8B030D-6E8A-4147-A177-3AD203B41FA5}">
                      <a16:colId xmlns:a16="http://schemas.microsoft.com/office/drawing/2014/main" val="1227897729"/>
                    </a:ext>
                  </a:extLst>
                </a:gridCol>
              </a:tblGrid>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Ratio</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Formula</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dirty="0">
                          <a:latin typeface="+mn-lt"/>
                        </a:rPr>
                        <a:t>Return on Assets</a:t>
                      </a:r>
                      <a:r>
                        <a:rPr lang="en-AU" sz="1700" b="0" dirty="0">
                          <a:latin typeface="+mn-lt"/>
                        </a:rPr>
                        <a:t>: Measures the profitability of a provider relative to its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a:latin typeface="+mn-lt"/>
                        </a:rPr>
                        <a:t>NPBT /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950052365"/>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a:latin typeface="+mn-lt"/>
                        </a:rPr>
                        <a:t>Debt to Equity</a:t>
                      </a:r>
                      <a:r>
                        <a:rPr lang="en-AU" sz="1700" b="0">
                          <a:latin typeface="+mn-lt"/>
                        </a:rPr>
                        <a:t>: Measures the degree to which a provider is financing its operations through debt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dirty="0">
                          <a:latin typeface="+mn-lt"/>
                        </a:rPr>
                        <a:t>Total liabilities / total equity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74633709"/>
                  </a:ext>
                </a:extLst>
              </a:tr>
            </a:tbl>
          </a:graphicData>
        </a:graphic>
      </p:graphicFrame>
      <p:sp>
        <p:nvSpPr>
          <p:cNvPr id="8" name="TextBox 7">
            <a:extLst>
              <a:ext uri="{FF2B5EF4-FFF2-40B4-BE49-F238E27FC236}">
                <a16:creationId xmlns:a16="http://schemas.microsoft.com/office/drawing/2014/main" id="{3C4F81B6-5979-D213-464A-77D0C8F9E892}"/>
              </a:ext>
            </a:extLst>
          </p:cNvPr>
          <p:cNvSpPr txBox="1"/>
          <p:nvPr/>
        </p:nvSpPr>
        <p:spPr>
          <a:xfrm>
            <a:off x="539550" y="3212665"/>
            <a:ext cx="8064000" cy="1261884"/>
          </a:xfrm>
          <a:prstGeom prst="rect">
            <a:avLst/>
          </a:prstGeom>
          <a:noFill/>
        </p:spPr>
        <p:txBody>
          <a:bodyPr wrap="square" lIns="0" tIns="0" rIns="0" bIns="0" rtlCol="0" anchor="t">
            <a:spAutoFit/>
          </a:bodyPr>
          <a:lstStyle/>
          <a:p>
            <a:pPr algn="l">
              <a:spcAft>
                <a:spcPts val="1500"/>
              </a:spcAft>
            </a:pPr>
            <a:r>
              <a:rPr lang="en-AU" sz="1550" dirty="0">
                <a:cs typeface="Calibri"/>
              </a:rPr>
              <a:t>NPBT: Net profit before tax</a:t>
            </a:r>
          </a:p>
          <a:p>
            <a:pPr algn="l">
              <a:spcAft>
                <a:spcPts val="1500"/>
              </a:spcAft>
            </a:pPr>
            <a:r>
              <a:rPr lang="en-AU" dirty="0">
                <a:cs typeface="Calibri"/>
              </a:rPr>
              <a:t>‘Net profit ratio’ was also used to calculate financial strength in previous years but was removed from the 2024 levy calculations in response to concerns raised by some </a:t>
            </a:r>
            <a:br>
              <a:rPr lang="en-AU" dirty="0">
                <a:cs typeface="Calibri"/>
              </a:rPr>
            </a:br>
            <a:r>
              <a:rPr lang="en-AU" dirty="0">
                <a:cs typeface="Calibri"/>
              </a:rPr>
              <a:t>not-for-profit providers at the 2023 consultation sessions</a:t>
            </a:r>
          </a:p>
        </p:txBody>
      </p:sp>
      <p:grpSp>
        <p:nvGrpSpPr>
          <p:cNvPr id="11" name="Group 10">
            <a:extLst>
              <a:ext uri="{FF2B5EF4-FFF2-40B4-BE49-F238E27FC236}">
                <a16:creationId xmlns:a16="http://schemas.microsoft.com/office/drawing/2014/main" id="{0445727C-E0E1-38D8-2CD7-6D6DB79BE062}"/>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3E65E532-3AAD-22BD-CB0B-0555C969FAD5}"/>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B73CFF20-FEA5-76FC-A250-75AC42EB8C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grpSp>
        <p:nvGrpSpPr>
          <p:cNvPr id="12" name="Group 11">
            <a:extLst>
              <a:ext uri="{FF2B5EF4-FFF2-40B4-BE49-F238E27FC236}">
                <a16:creationId xmlns:a16="http://schemas.microsoft.com/office/drawing/2014/main" id="{CC86504B-F278-CBA5-F4C1-7E2657C7457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3" name="Rectangle 12">
              <a:extLst>
                <a:ext uri="{FF2B5EF4-FFF2-40B4-BE49-F238E27FC236}">
                  <a16:creationId xmlns:a16="http://schemas.microsoft.com/office/drawing/2014/main" id="{BA377313-AB9C-AB15-F422-5C15D14C990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FA8CEEE-9920-6B1B-7DCC-FB80FBFBB2D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11DCD0C-C0A3-72DF-876A-F67A4FF75A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5524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3715243"/>
            <a:ext cx="8064000" cy="961802"/>
          </a:xfrm>
          <a:prstGeom prst="rect">
            <a:avLst/>
          </a:prstGeom>
          <a:noFill/>
        </p:spPr>
        <p:txBody>
          <a:bodyPr wrap="square" lIns="0" tIns="0" rIns="0" bIns="0" rtlCol="0" anchor="t">
            <a:spAutoFit/>
          </a:bodyPr>
          <a:lstStyle/>
          <a:p>
            <a:pPr algn="l">
              <a:spcAft>
                <a:spcPts val="1000"/>
              </a:spcAft>
            </a:pPr>
            <a:r>
              <a:rPr lang="en-AU">
                <a:cs typeface="Calibri"/>
              </a:rPr>
              <a:t>Providers receive a score of 1.5, 3.0 or 4.5 for each ratio, which are summed together to give an overall financial strength score</a:t>
            </a:r>
          </a:p>
          <a:p>
            <a:pPr algn="l">
              <a:spcAft>
                <a:spcPts val="1000"/>
              </a:spcAft>
            </a:pPr>
            <a:r>
              <a:rPr lang="en-AU">
                <a:cs typeface="Calibri"/>
              </a:rPr>
              <a:t>Financial strength scores determine providers’ financial strength risk factor values</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1817796081"/>
              </p:ext>
            </p:extLst>
          </p:nvPr>
        </p:nvGraphicFramePr>
        <p:xfrm>
          <a:off x="539551" y="1428365"/>
          <a:ext cx="8064001" cy="2270760"/>
        </p:xfrm>
        <a:graphic>
          <a:graphicData uri="http://schemas.openxmlformats.org/drawingml/2006/table">
            <a:tbl>
              <a:tblPr firstRow="1" bandRow="1">
                <a:tableStyleId>{5C22544A-7EE6-4342-B048-85BDC9FD1C3A}</a:tableStyleId>
              </a:tblPr>
              <a:tblGrid>
                <a:gridCol w="2554179">
                  <a:extLst>
                    <a:ext uri="{9D8B030D-6E8A-4147-A177-3AD203B41FA5}">
                      <a16:colId xmlns:a16="http://schemas.microsoft.com/office/drawing/2014/main" val="3800551767"/>
                    </a:ext>
                  </a:extLst>
                </a:gridCol>
                <a:gridCol w="2653686">
                  <a:extLst>
                    <a:ext uri="{9D8B030D-6E8A-4147-A177-3AD203B41FA5}">
                      <a16:colId xmlns:a16="http://schemas.microsoft.com/office/drawing/2014/main" val="2122126274"/>
                    </a:ext>
                  </a:extLst>
                </a:gridCol>
                <a:gridCol w="2856136">
                  <a:extLst>
                    <a:ext uri="{9D8B030D-6E8A-4147-A177-3AD203B41FA5}">
                      <a16:colId xmlns:a16="http://schemas.microsoft.com/office/drawing/2014/main" val="326678553"/>
                    </a:ext>
                  </a:extLst>
                </a:gridCol>
              </a:tblGrid>
              <a:tr h="396000">
                <a:tc>
                  <a:txBody>
                    <a:bodyPr/>
                    <a:lstStyle/>
                    <a:p>
                      <a:r>
                        <a:rPr lang="en-AU" sz="1700"/>
                        <a:t>Financial strength score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factor value </a:t>
                      </a:r>
                      <a:br>
                        <a:rPr lang="en-AU" sz="1700"/>
                      </a:br>
                      <a:r>
                        <a:rPr lang="en-AU" sz="1700"/>
                        <a:t>(2022-25)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a:t>
                      </a:r>
                      <a:br>
                        <a:rPr lang="en-AU" sz="1700"/>
                      </a:br>
                      <a:r>
                        <a:rPr lang="en-AU" sz="1700"/>
                        <a:t>(2026)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a:latin typeface="+mn-lt"/>
                        </a:rPr>
                        <a:t>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6 or 7.5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3 or 4.5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41999">
                <a:tc>
                  <a:txBody>
                    <a:bodyPr/>
                    <a:lstStyle/>
                    <a:p>
                      <a:pPr lvl="0">
                        <a:buNone/>
                      </a:pPr>
                      <a:r>
                        <a:rPr lang="en-AU" sz="1700" b="1" i="0" u="none" strike="noStrike" noProof="0">
                          <a:solidFill>
                            <a:srgbClr val="000000"/>
                          </a:solidFill>
                          <a:latin typeface="+mn-lt"/>
                        </a:rPr>
                        <a:t>Provider does not submit financial statements</a:t>
                      </a:r>
                      <a:endParaRPr lang="en-US" sz="1700">
                        <a:latin typeface="+mn-lt"/>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dirty="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75025401"/>
                  </a:ext>
                </a:extLst>
              </a:tr>
            </a:tbl>
          </a:graphicData>
        </a:graphic>
      </p:graphicFrame>
      <p:grpSp>
        <p:nvGrpSpPr>
          <p:cNvPr id="11" name="Group 10">
            <a:extLst>
              <a:ext uri="{FF2B5EF4-FFF2-40B4-BE49-F238E27FC236}">
                <a16:creationId xmlns:a16="http://schemas.microsoft.com/office/drawing/2014/main" id="{F2B9933E-EF90-C8B8-9A33-6C9BF85C076D}"/>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8" name="Flowchart: Off-page Connector 7">
              <a:extLst>
                <a:ext uri="{FF2B5EF4-FFF2-40B4-BE49-F238E27FC236}">
                  <a16:creationId xmlns:a16="http://schemas.microsoft.com/office/drawing/2014/main" id="{4BB0BAE9-71D2-A2AF-E2A7-FE63C478E1C8}"/>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ADF41949-D6A3-BB3D-F49D-AF01EE7B08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sp>
        <p:nvSpPr>
          <p:cNvPr id="15" name="TextBox 14">
            <a:extLst>
              <a:ext uri="{FF2B5EF4-FFF2-40B4-BE49-F238E27FC236}">
                <a16:creationId xmlns:a16="http://schemas.microsoft.com/office/drawing/2014/main" id="{22124416-98A7-6D97-940F-283D528036F9}"/>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2022)</a:t>
            </a:r>
          </a:p>
        </p:txBody>
      </p:sp>
      <p:grpSp>
        <p:nvGrpSpPr>
          <p:cNvPr id="2" name="Group 1">
            <a:extLst>
              <a:ext uri="{FF2B5EF4-FFF2-40B4-BE49-F238E27FC236}">
                <a16:creationId xmlns:a16="http://schemas.microsoft.com/office/drawing/2014/main" id="{4573C6F7-30DF-E5D5-FC6D-B4B6E6BC918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2212275D-F5B3-D03F-C1CD-12A80B73F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B76C40AB-36D0-0146-3127-FEC04A447A4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5B4846-00FD-C026-9D4C-158230D81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52292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1061829"/>
          </a:xfrm>
          <a:prstGeom prst="rect">
            <a:avLst/>
          </a:prstGeom>
          <a:noFill/>
        </p:spPr>
        <p:txBody>
          <a:bodyPr wrap="square" lIns="0" tIns="0" rIns="0" bIns="0" rtlCol="0" anchor="t">
            <a:spAutoFit/>
          </a:bodyPr>
          <a:lstStyle/>
          <a:p>
            <a:pPr>
              <a:spcAft>
                <a:spcPts val="1500"/>
              </a:spcAft>
            </a:pPr>
            <a:r>
              <a:rPr lang="en-AU"/>
              <a:t>Low student unit completion rates are correlated with an increased likelihood of closure</a:t>
            </a:r>
          </a:p>
          <a:p>
            <a:pPr>
              <a:spcAft>
                <a:spcPts val="1500"/>
              </a:spcAft>
            </a:pPr>
            <a:r>
              <a:rPr lang="en-AU"/>
              <a:t>Unit completion rate percentage calculation:</a:t>
            </a:r>
          </a:p>
        </p:txBody>
      </p:sp>
      <p:grpSp>
        <p:nvGrpSpPr>
          <p:cNvPr id="28" name="Group 27" descr="Unit completion rate is calculated as 'Passed EFTSL' as a percentage of 'Passed EFTSL' plus 'Failed EFTSL' plus 'Ongoing EFTSL' plus 'Data Missing EFTSL'.">
            <a:extLst>
              <a:ext uri="{FF2B5EF4-FFF2-40B4-BE49-F238E27FC236}">
                <a16:creationId xmlns:a16="http://schemas.microsoft.com/office/drawing/2014/main" id="{F1DDB9AC-A196-9B7C-BF6F-4B6B5F26EACB}"/>
              </a:ext>
            </a:extLst>
          </p:cNvPr>
          <p:cNvGrpSpPr/>
          <p:nvPr/>
        </p:nvGrpSpPr>
        <p:grpSpPr>
          <a:xfrm>
            <a:off x="540000" y="2230823"/>
            <a:ext cx="7941287" cy="1009387"/>
            <a:chOff x="540000" y="1792800"/>
            <a:chExt cx="7941287" cy="1009387"/>
          </a:xfrm>
        </p:grpSpPr>
        <p:sp>
          <p:nvSpPr>
            <p:cNvPr id="18" name="TextBox 17">
              <a:extLst>
                <a:ext uri="{FF2B5EF4-FFF2-40B4-BE49-F238E27FC236}">
                  <a16:creationId xmlns:a16="http://schemas.microsoft.com/office/drawing/2014/main" id="{E4D4556E-A011-3011-DFAF-466E4499EFE0}"/>
                </a:ext>
              </a:extLst>
            </p:cNvPr>
            <p:cNvSpPr txBox="1"/>
            <p:nvPr/>
          </p:nvSpPr>
          <p:spPr>
            <a:xfrm>
              <a:off x="3055501" y="1798241"/>
              <a:ext cx="1676399" cy="384721"/>
            </a:xfrm>
            <a:prstGeom prst="rect">
              <a:avLst/>
            </a:prstGeom>
            <a:noFill/>
          </p:spPr>
          <p:txBody>
            <a:bodyPr wrap="square" rtlCol="0">
              <a:spAutoFit/>
            </a:bodyPr>
            <a:lstStyle/>
            <a:p>
              <a:pPr algn="ctr"/>
              <a:r>
                <a:rPr lang="en-AU" sz="1900"/>
                <a:t>Passed EFTSL</a:t>
              </a:r>
            </a:p>
          </p:txBody>
        </p:sp>
        <p:cxnSp>
          <p:nvCxnSpPr>
            <p:cNvPr id="20" name="Straight Connector 19">
              <a:extLst>
                <a:ext uri="{FF2B5EF4-FFF2-40B4-BE49-F238E27FC236}">
                  <a16:creationId xmlns:a16="http://schemas.microsoft.com/office/drawing/2014/main" id="{EAD67584-DDBF-0B06-255B-D704026D8D56}"/>
                </a:ext>
              </a:extLst>
            </p:cNvPr>
            <p:cNvCxnSpPr/>
            <p:nvPr/>
          </p:nvCxnSpPr>
          <p:spPr>
            <a:xfrm>
              <a:off x="818415" y="2269626"/>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C66A3-D8A3-6ADD-38B9-190BF7C99FFB}"/>
                </a:ext>
              </a:extLst>
            </p:cNvPr>
            <p:cNvSpPr txBox="1"/>
            <p:nvPr/>
          </p:nvSpPr>
          <p:spPr>
            <a:xfrm>
              <a:off x="753148" y="2345466"/>
              <a:ext cx="6281109" cy="384721"/>
            </a:xfrm>
            <a:prstGeom prst="rect">
              <a:avLst/>
            </a:prstGeom>
            <a:noFill/>
          </p:spPr>
          <p:txBody>
            <a:bodyPr wrap="square" rtlCol="0">
              <a:spAutoFit/>
            </a:bodyPr>
            <a:lstStyle/>
            <a:p>
              <a:pPr algn="ctr"/>
              <a:r>
                <a:rPr lang="en-AU" sz="1900"/>
                <a:t>(Passed + Failed + Ongoing + Data missing EFTSL)</a:t>
              </a:r>
            </a:p>
          </p:txBody>
        </p:sp>
        <p:sp>
          <p:nvSpPr>
            <p:cNvPr id="24" name="TextBox 23">
              <a:extLst>
                <a:ext uri="{FF2B5EF4-FFF2-40B4-BE49-F238E27FC236}">
                  <a16:creationId xmlns:a16="http://schemas.microsoft.com/office/drawing/2014/main" id="{97F9B1FE-DA55-9BA6-B8E4-62E2CE5EF3AD}"/>
                </a:ext>
              </a:extLst>
            </p:cNvPr>
            <p:cNvSpPr txBox="1"/>
            <p:nvPr/>
          </p:nvSpPr>
          <p:spPr>
            <a:xfrm>
              <a:off x="7357110" y="2077265"/>
              <a:ext cx="1124177" cy="384721"/>
            </a:xfrm>
            <a:prstGeom prst="rect">
              <a:avLst/>
            </a:prstGeom>
            <a:noFill/>
          </p:spPr>
          <p:txBody>
            <a:bodyPr wrap="square" rtlCol="0">
              <a:spAutoFit/>
            </a:bodyPr>
            <a:lstStyle/>
            <a:p>
              <a:r>
                <a:rPr lang="en-AU" sz="1900"/>
                <a:t>X 100</a:t>
              </a:r>
            </a:p>
          </p:txBody>
        </p:sp>
        <p:sp>
          <p:nvSpPr>
            <p:cNvPr id="26" name="Left Bracket 25">
              <a:extLst>
                <a:ext uri="{FF2B5EF4-FFF2-40B4-BE49-F238E27FC236}">
                  <a16:creationId xmlns:a16="http://schemas.microsoft.com/office/drawing/2014/main" id="{467547F6-FD9C-BE1E-5220-3B11E696BF49}"/>
                </a:ext>
              </a:extLst>
            </p:cNvPr>
            <p:cNvSpPr/>
            <p:nvPr/>
          </p:nvSpPr>
          <p:spPr>
            <a:xfrm>
              <a:off x="540000" y="1794187"/>
              <a:ext cx="126000" cy="10080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Right Bracket 26">
              <a:extLst>
                <a:ext uri="{FF2B5EF4-FFF2-40B4-BE49-F238E27FC236}">
                  <a16:creationId xmlns:a16="http://schemas.microsoft.com/office/drawing/2014/main" id="{ACE8AF35-19F7-B884-255B-C72DE7E90E67}"/>
                </a:ext>
              </a:extLst>
            </p:cNvPr>
            <p:cNvSpPr/>
            <p:nvPr/>
          </p:nvSpPr>
          <p:spPr>
            <a:xfrm>
              <a:off x="7118711" y="1792800"/>
              <a:ext cx="126000" cy="10080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8" name="TextBox 7">
            <a:extLst>
              <a:ext uri="{FF2B5EF4-FFF2-40B4-BE49-F238E27FC236}">
                <a16:creationId xmlns:a16="http://schemas.microsoft.com/office/drawing/2014/main" id="{91F65056-0482-E8C6-1A75-36B50D95066C}"/>
              </a:ext>
            </a:extLst>
          </p:cNvPr>
          <p:cNvSpPr txBox="1"/>
          <p:nvPr/>
        </p:nvSpPr>
        <p:spPr>
          <a:xfrm>
            <a:off x="511495" y="3364301"/>
            <a:ext cx="7740000" cy="230832"/>
          </a:xfrm>
          <a:prstGeom prst="rect">
            <a:avLst/>
          </a:prstGeom>
          <a:noFill/>
        </p:spPr>
        <p:txBody>
          <a:bodyPr wrap="square" lIns="0" tIns="0" rIns="0" bIns="0" rtlCol="0" anchor="t">
            <a:spAutoFit/>
          </a:bodyPr>
          <a:lstStyle/>
          <a:p>
            <a:pPr>
              <a:spcAft>
                <a:spcPts val="1500"/>
              </a:spcAft>
            </a:pPr>
            <a:r>
              <a:rPr lang="en-AU" sz="1500" b="1"/>
              <a:t>EFTSL</a:t>
            </a:r>
            <a:r>
              <a:rPr lang="en-AU" sz="1500"/>
              <a:t>: Equivalent full-time student load for a year</a:t>
            </a:r>
          </a:p>
        </p:txBody>
      </p:sp>
      <p:sp>
        <p:nvSpPr>
          <p:cNvPr id="3" name="TextBox 2">
            <a:extLst>
              <a:ext uri="{FF2B5EF4-FFF2-40B4-BE49-F238E27FC236}">
                <a16:creationId xmlns:a16="http://schemas.microsoft.com/office/drawing/2014/main" id="{69F48608-1406-805F-52ED-9127FD5BA9EB}"/>
              </a:ext>
            </a:extLst>
          </p:cNvPr>
          <p:cNvSpPr txBox="1"/>
          <p:nvPr/>
        </p:nvSpPr>
        <p:spPr>
          <a:xfrm>
            <a:off x="540000" y="3800872"/>
            <a:ext cx="8064000" cy="830997"/>
          </a:xfrm>
          <a:prstGeom prst="rect">
            <a:avLst/>
          </a:prstGeom>
          <a:noFill/>
        </p:spPr>
        <p:txBody>
          <a:bodyPr wrap="square" lIns="0" tIns="0" rIns="0" bIns="0" rtlCol="0" anchor="t">
            <a:spAutoFit/>
          </a:bodyPr>
          <a:lstStyle/>
          <a:p>
            <a:pPr>
              <a:spcAft>
                <a:spcPts val="1800"/>
              </a:spcAft>
            </a:pPr>
            <a:r>
              <a:rPr lang="en-AU"/>
              <a:t>‘Withdrawn EFTSL’ was included in the calculation denominator in previous years but was removed from the 2025 levy calculations in accordance with AGA and Board advice</a:t>
            </a:r>
          </a:p>
        </p:txBody>
      </p:sp>
      <p:grpSp>
        <p:nvGrpSpPr>
          <p:cNvPr id="17" name="Group 16">
            <a:extLst>
              <a:ext uri="{FF2B5EF4-FFF2-40B4-BE49-F238E27FC236}">
                <a16:creationId xmlns:a16="http://schemas.microsoft.com/office/drawing/2014/main" id="{C0190BE0-054C-E94A-1A85-AB73A36D238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10" name="Flowchart: Off-page Connector 9">
              <a:extLst>
                <a:ext uri="{FF2B5EF4-FFF2-40B4-BE49-F238E27FC236}">
                  <a16:creationId xmlns:a16="http://schemas.microsoft.com/office/drawing/2014/main" id="{2F1D0CCB-B870-FD89-14AA-A2C76A8DE7F4}"/>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9435290C-6EF1-1CC1-D455-F70F24A0C3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2" name="Group 1">
            <a:extLst>
              <a:ext uri="{FF2B5EF4-FFF2-40B4-BE49-F238E27FC236}">
                <a16:creationId xmlns:a16="http://schemas.microsoft.com/office/drawing/2014/main" id="{3D403DD4-B20C-53EA-B918-2455B1DF418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706B808D-BB86-B8FD-A996-D559CC7C8BF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6916BEB5-483F-CBC4-8B66-13C4C54A8DA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9304BC5D-8F5E-8EAC-1FD5-CF8FD2550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691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2023)</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2643156849"/>
              </p:ext>
            </p:extLst>
          </p:nvPr>
        </p:nvGraphicFramePr>
        <p:xfrm>
          <a:off x="539550" y="1597022"/>
          <a:ext cx="7824014" cy="2547890"/>
        </p:xfrm>
        <a:graphic>
          <a:graphicData uri="http://schemas.openxmlformats.org/drawingml/2006/table">
            <a:tbl>
              <a:tblPr firstRow="1" bandRow="1">
                <a:tableStyleId>{5C22544A-7EE6-4342-B048-85BDC9FD1C3A}</a:tableStyleId>
              </a:tblPr>
              <a:tblGrid>
                <a:gridCol w="2613510">
                  <a:extLst>
                    <a:ext uri="{9D8B030D-6E8A-4147-A177-3AD203B41FA5}">
                      <a16:colId xmlns:a16="http://schemas.microsoft.com/office/drawing/2014/main" val="3800551767"/>
                    </a:ext>
                  </a:extLst>
                </a:gridCol>
                <a:gridCol w="2432575">
                  <a:extLst>
                    <a:ext uri="{9D8B030D-6E8A-4147-A177-3AD203B41FA5}">
                      <a16:colId xmlns:a16="http://schemas.microsoft.com/office/drawing/2014/main" val="2808741357"/>
                    </a:ext>
                  </a:extLst>
                </a:gridCol>
                <a:gridCol w="2777929">
                  <a:extLst>
                    <a:ext uri="{9D8B030D-6E8A-4147-A177-3AD203B41FA5}">
                      <a16:colId xmlns:a16="http://schemas.microsoft.com/office/drawing/2014/main" val="2017755870"/>
                    </a:ext>
                  </a:extLst>
                </a:gridCol>
              </a:tblGrid>
              <a:tr h="702866">
                <a:tc>
                  <a:txBody>
                    <a:bodyPr/>
                    <a:lstStyle/>
                    <a:p>
                      <a:pPr algn="l"/>
                      <a:r>
                        <a:rPr lang="en-AU" sz="1700"/>
                        <a:t>Completion rate percentage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factor value</a:t>
                      </a:r>
                      <a:endParaRPr lang="en-US"/>
                    </a:p>
                    <a:p>
                      <a:pPr lvl="0" algn="ctr">
                        <a:buNone/>
                      </a:pPr>
                      <a:r>
                        <a:rPr lang="en-AU" sz="1700"/>
                        <a:t>(2023-25)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461256">
                <a:tc>
                  <a:txBody>
                    <a:bodyPr/>
                    <a:lstStyle/>
                    <a:p>
                      <a:r>
                        <a:rPr lang="en-AU" sz="1700"/>
                        <a:t>85% or higher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461256">
                <a:tc>
                  <a:txBody>
                    <a:bodyPr/>
                    <a:lstStyle/>
                    <a:p>
                      <a:r>
                        <a:rPr lang="en-AU" sz="1700"/>
                        <a:t>60% to &lt;85%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461256">
                <a:tc>
                  <a:txBody>
                    <a:bodyPr/>
                    <a:lstStyle/>
                    <a:p>
                      <a:r>
                        <a:rPr lang="en-AU" sz="1700"/>
                        <a:t>35% to &lt;60%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461256">
                <a:tc>
                  <a:txBody>
                    <a:bodyPr/>
                    <a:lstStyle/>
                    <a:p>
                      <a:r>
                        <a:rPr lang="en-AU" sz="1700"/>
                        <a:t>0% to &lt;35%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60655323"/>
                  </a:ext>
                </a:extLst>
              </a:tr>
            </a:tbl>
          </a:graphicData>
        </a:graphic>
      </p:graphicFrame>
      <p:grpSp>
        <p:nvGrpSpPr>
          <p:cNvPr id="8" name="Group 7">
            <a:extLst>
              <a:ext uri="{FF2B5EF4-FFF2-40B4-BE49-F238E27FC236}">
                <a16:creationId xmlns:a16="http://schemas.microsoft.com/office/drawing/2014/main" id="{BA11D1F6-27CF-6B76-6C33-648F2ABFDA9A}"/>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C5CCB5BE-85FE-ECC4-CE56-1A1D0C37898E}"/>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AF2987E6-0638-C099-D316-DB16151D0D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10" name="Group 9">
            <a:extLst>
              <a:ext uri="{FF2B5EF4-FFF2-40B4-BE49-F238E27FC236}">
                <a16:creationId xmlns:a16="http://schemas.microsoft.com/office/drawing/2014/main" id="{05E2A24A-9FB6-F2C3-431C-C793BFEA1C5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1" name="Rectangle 10">
              <a:extLst>
                <a:ext uri="{FF2B5EF4-FFF2-40B4-BE49-F238E27FC236}">
                  <a16:creationId xmlns:a16="http://schemas.microsoft.com/office/drawing/2014/main" id="{D22F1845-EBFC-3C0F-A75E-08270A2A38C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2" name="Oval 11">
              <a:extLst>
                <a:ext uri="{FF2B5EF4-FFF2-40B4-BE49-F238E27FC236}">
                  <a16:creationId xmlns:a16="http://schemas.microsoft.com/office/drawing/2014/main" id="{4FF8DE65-FE8B-5EC2-9271-8B93F7B95CF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38E43880-541B-5C9A-1A30-5AD8FE0492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36889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sp>
        <p:nvSpPr>
          <p:cNvPr id="3" name="TextBox 2">
            <a:extLst>
              <a:ext uri="{FF2B5EF4-FFF2-40B4-BE49-F238E27FC236}">
                <a16:creationId xmlns:a16="http://schemas.microsoft.com/office/drawing/2014/main" id="{29B22391-4C2C-639C-60DB-925218729432}"/>
              </a:ext>
            </a:extLst>
          </p:cNvPr>
          <p:cNvSpPr txBox="1"/>
          <p:nvPr/>
        </p:nvSpPr>
        <p:spPr>
          <a:xfrm>
            <a:off x="539550" y="1116000"/>
            <a:ext cx="8064000" cy="3185487"/>
          </a:xfrm>
          <a:prstGeom prst="rect">
            <a:avLst/>
          </a:prstGeom>
          <a:noFill/>
        </p:spPr>
        <p:txBody>
          <a:bodyPr wrap="square" lIns="0" tIns="0" rIns="0" bIns="0" rtlCol="0" anchor="t">
            <a:spAutoFit/>
          </a:bodyPr>
          <a:lstStyle/>
          <a:p>
            <a:pPr>
              <a:spcAft>
                <a:spcPts val="2400"/>
              </a:spcAft>
            </a:pPr>
            <a:r>
              <a:rPr lang="en-AU" dirty="0"/>
              <a:t>Assesses the risk of a provider based on their </a:t>
            </a:r>
            <a:r>
              <a:rPr lang="en-AU" b="1" dirty="0"/>
              <a:t>history of non-compliance and lack of risk management practices</a:t>
            </a:r>
          </a:p>
          <a:p>
            <a:pPr>
              <a:spcAft>
                <a:spcPts val="300"/>
              </a:spcAft>
            </a:pPr>
            <a:r>
              <a:rPr lang="en-AU" b="1" dirty="0"/>
              <a:t>Non-compliance history</a:t>
            </a:r>
          </a:p>
          <a:p>
            <a:pPr marL="285750" indent="-285750">
              <a:spcAft>
                <a:spcPts val="2400"/>
              </a:spcAft>
              <a:buFont typeface="Arial" panose="020B0604020202020204" pitchFamily="34" charset="0"/>
              <a:buChar char="•"/>
            </a:pPr>
            <a:r>
              <a:rPr lang="en-AU" dirty="0"/>
              <a:t>Penalises providers for </a:t>
            </a:r>
            <a:r>
              <a:rPr lang="en-US" altLang="zh-CN" kern="0" dirty="0">
                <a:ea typeface="宋体"/>
                <a:cs typeface="Arial"/>
                <a:sym typeface="Calibri" pitchFamily="34" charset="0"/>
              </a:rPr>
              <a:t>a late payment history of the relevant levy and annual registration provider charges over the previous 3 years (i.e. 2023-2025)</a:t>
            </a:r>
          </a:p>
          <a:p>
            <a:pPr>
              <a:spcAft>
                <a:spcPts val="300"/>
              </a:spcAft>
            </a:pPr>
            <a:r>
              <a:rPr lang="en-US" altLang="zh-CN" b="1" kern="0" dirty="0">
                <a:ea typeface="宋体"/>
                <a:cs typeface="Arial"/>
                <a:sym typeface="Calibri" pitchFamily="34" charset="0"/>
              </a:rPr>
              <a:t>Registration renewal</a:t>
            </a:r>
          </a:p>
          <a:p>
            <a:pPr marL="285750" indent="-285750">
              <a:spcAft>
                <a:spcPts val="2400"/>
              </a:spcAft>
              <a:buFont typeface="Arial" panose="020B0604020202020204" pitchFamily="34" charset="0"/>
              <a:buChar char="•"/>
            </a:pPr>
            <a:r>
              <a:rPr lang="en-US" altLang="zh-CN" kern="0" dirty="0" err="1">
                <a:ea typeface="宋体"/>
                <a:cs typeface="Arial"/>
                <a:sym typeface="Calibri" pitchFamily="34" charset="0"/>
              </a:rPr>
              <a:t>Penalises</a:t>
            </a:r>
            <a:r>
              <a:rPr lang="en-US" altLang="zh-CN" kern="0" dirty="0">
                <a:ea typeface="宋体"/>
                <a:cs typeface="Arial"/>
                <a:sym typeface="Calibri" pitchFamily="34" charset="0"/>
              </a:rPr>
              <a:t> providers that applied for renewal of its registration and, </a:t>
            </a:r>
            <a:r>
              <a:rPr lang="en-US" altLang="zh-CN" b="1" kern="0" dirty="0">
                <a:ea typeface="宋体"/>
                <a:cs typeface="Arial"/>
                <a:sym typeface="Calibri" pitchFamily="34" charset="0"/>
              </a:rPr>
              <a:t>for risk management reasons</a:t>
            </a:r>
            <a:r>
              <a:rPr lang="en-US" altLang="zh-CN" kern="0" dirty="0">
                <a:ea typeface="宋体"/>
                <a:cs typeface="Arial"/>
                <a:sym typeface="Calibri" pitchFamily="34" charset="0"/>
              </a:rPr>
              <a:t>, had its registration renewed for a period less than the maximum allowable</a:t>
            </a:r>
          </a:p>
        </p:txBody>
      </p:sp>
      <p:grpSp>
        <p:nvGrpSpPr>
          <p:cNvPr id="15" name="Group 14">
            <a:extLst>
              <a:ext uri="{FF2B5EF4-FFF2-40B4-BE49-F238E27FC236}">
                <a16:creationId xmlns:a16="http://schemas.microsoft.com/office/drawing/2014/main" id="{ACAA5BCD-3EC8-0221-C4AB-C9647FE710E5}"/>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4" name="Flowchart: Off-page Connector 3">
              <a:extLst>
                <a:ext uri="{FF2B5EF4-FFF2-40B4-BE49-F238E27FC236}">
                  <a16:creationId xmlns:a16="http://schemas.microsoft.com/office/drawing/2014/main" id="{E4DFE919-52A4-F1A4-C18F-0644B965F947}"/>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Clipboard Partially Crossed with solid fill">
              <a:extLst>
                <a:ext uri="{FF2B5EF4-FFF2-40B4-BE49-F238E27FC236}">
                  <a16:creationId xmlns:a16="http://schemas.microsoft.com/office/drawing/2014/main" id="{47937691-B414-0A1F-E717-96EB70A9A1F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6" name="Group 5">
            <a:extLst>
              <a:ext uri="{FF2B5EF4-FFF2-40B4-BE49-F238E27FC236}">
                <a16:creationId xmlns:a16="http://schemas.microsoft.com/office/drawing/2014/main" id="{3DF4C718-A3C9-F5D9-0F28-5445EE6E725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3B9E9E9B-FE4F-67B0-2BE0-9FE11EE23D6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890FE395-9EB4-96C4-5B4C-BE9667869B8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C9B9BD52-F35F-392C-1F09-3CFAF23928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0063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473295090"/>
              </p:ext>
            </p:extLst>
          </p:nvPr>
        </p:nvGraphicFramePr>
        <p:xfrm>
          <a:off x="540000" y="1502857"/>
          <a:ext cx="8055260" cy="3142560"/>
        </p:xfrm>
        <a:graphic>
          <a:graphicData uri="http://schemas.openxmlformats.org/drawingml/2006/table">
            <a:tbl>
              <a:tblPr firstRow="1" bandRow="1">
                <a:tableStyleId>{5C22544A-7EE6-4342-B048-85BDC9FD1C3A}</a:tableStyleId>
              </a:tblPr>
              <a:tblGrid>
                <a:gridCol w="4583793">
                  <a:extLst>
                    <a:ext uri="{9D8B030D-6E8A-4147-A177-3AD203B41FA5}">
                      <a16:colId xmlns:a16="http://schemas.microsoft.com/office/drawing/2014/main" val="3210531022"/>
                    </a:ext>
                  </a:extLst>
                </a:gridCol>
                <a:gridCol w="1584435">
                  <a:extLst>
                    <a:ext uri="{9D8B030D-6E8A-4147-A177-3AD203B41FA5}">
                      <a16:colId xmlns:a16="http://schemas.microsoft.com/office/drawing/2014/main" val="3698033848"/>
                    </a:ext>
                  </a:extLst>
                </a:gridCol>
                <a:gridCol w="1887032">
                  <a:extLst>
                    <a:ext uri="{9D8B030D-6E8A-4147-A177-3AD203B41FA5}">
                      <a16:colId xmlns:a16="http://schemas.microsoft.com/office/drawing/2014/main" val="1227897729"/>
                    </a:ext>
                  </a:extLst>
                </a:gridCol>
              </a:tblGrid>
              <a:tr h="558924">
                <a:tc>
                  <a:txBody>
                    <a:bodyPr/>
                    <a:lstStyle/>
                    <a:p>
                      <a:pPr algn="l"/>
                      <a:r>
                        <a:rPr lang="en-AU" sz="170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Risk factor value (2022-25)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30 days or more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15 to &lt;30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294747023"/>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1 </a:t>
                      </a:r>
                      <a:r>
                        <a:rPr lang="en-AU" sz="1600" b="1"/>
                        <a:t>to &lt;15 </a:t>
                      </a:r>
                      <a:r>
                        <a:rPr lang="en-AU" sz="1600" b="1" dirty="0"/>
                        <a:t>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2923460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Weighted late payment measure of </a:t>
                      </a:r>
                      <a:r>
                        <a:rPr lang="en-AU" sz="1600" b="1" dirty="0"/>
                        <a:t>&lt;1 day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51890705"/>
                  </a:ext>
                </a:extLst>
              </a:tr>
              <a:tr h="342000">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a:t>PLUS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841743279"/>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Applied to have its registration renewed and, </a:t>
                      </a:r>
                      <a:r>
                        <a:rPr lang="en-AU" sz="1600" b="1"/>
                        <a:t>for risk management reasons</a:t>
                      </a:r>
                      <a:r>
                        <a:rPr lang="en-AU" sz="1600" b="0"/>
                        <a:t>, had its registration renewed for a period </a:t>
                      </a:r>
                      <a:r>
                        <a:rPr lang="en-AU" sz="1600" b="1"/>
                        <a:t>less than the maximum allowable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069280736"/>
                  </a:ext>
                </a:extLst>
              </a:tr>
            </a:tbl>
          </a:graphicData>
        </a:graphic>
      </p:graphicFrame>
      <p:sp>
        <p:nvSpPr>
          <p:cNvPr id="3" name="TextBox 2">
            <a:extLst>
              <a:ext uri="{FF2B5EF4-FFF2-40B4-BE49-F238E27FC236}">
                <a16:creationId xmlns:a16="http://schemas.microsoft.com/office/drawing/2014/main" id="{901F58D4-A462-9928-3378-B4D800DC5D1E}"/>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2022)</a:t>
            </a:r>
          </a:p>
        </p:txBody>
      </p:sp>
      <p:grpSp>
        <p:nvGrpSpPr>
          <p:cNvPr id="10" name="Group 9">
            <a:extLst>
              <a:ext uri="{FF2B5EF4-FFF2-40B4-BE49-F238E27FC236}">
                <a16:creationId xmlns:a16="http://schemas.microsoft.com/office/drawing/2014/main" id="{0933120B-8716-2725-ABB7-0A637A3FE40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6" name="Flowchart: Off-page Connector 5">
              <a:extLst>
                <a:ext uri="{FF2B5EF4-FFF2-40B4-BE49-F238E27FC236}">
                  <a16:creationId xmlns:a16="http://schemas.microsoft.com/office/drawing/2014/main" id="{CCBCB538-DEAE-0F74-1090-385BD8724633}"/>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Clipboard Partially Crossed with solid fill">
              <a:extLst>
                <a:ext uri="{FF2B5EF4-FFF2-40B4-BE49-F238E27FC236}">
                  <a16:creationId xmlns:a16="http://schemas.microsoft.com/office/drawing/2014/main" id="{1A0DFA04-4DDD-24B3-F996-BF4F523ACA7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11" name="Group 10">
            <a:extLst>
              <a:ext uri="{FF2B5EF4-FFF2-40B4-BE49-F238E27FC236}">
                <a16:creationId xmlns:a16="http://schemas.microsoft.com/office/drawing/2014/main" id="{68FD5F07-2422-D385-B345-2DDCE7ED320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E8A9366A-F044-32A2-754D-E7CB7D1D7A0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D9EC3DF2-2658-B783-BDB3-6676005FB8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E2676FD8-221D-1245-F3A2-149AB68AB4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016862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a:t>
            </a:r>
          </a:p>
        </p:txBody>
      </p:sp>
      <p:sp>
        <p:nvSpPr>
          <p:cNvPr id="3" name="Rectangle 2"/>
          <p:cNvSpPr/>
          <p:nvPr/>
        </p:nvSpPr>
        <p:spPr>
          <a:xfrm>
            <a:off x="539551" y="1116000"/>
            <a:ext cx="8064000" cy="346249"/>
          </a:xfrm>
          <a:prstGeom prst="rect">
            <a:avLst/>
          </a:prstGeom>
        </p:spPr>
        <p:txBody>
          <a:bodyPr wrap="square" lIns="68580" tIns="34290" rIns="68580" bIns="34290" anchor="t">
            <a:spAutoFit/>
          </a:bodyPr>
          <a:lstStyle/>
          <a:p>
            <a:pPr>
              <a:spcAft>
                <a:spcPts val="800"/>
              </a:spcAft>
            </a:pPr>
            <a:r>
              <a:rPr lang="en-US" altLang="zh-CN">
                <a:sym typeface="Calibri" pitchFamily="34" charset="0"/>
              </a:rPr>
              <a:t>Risk Rated Premium component formula: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738096"/>
                <a:ext cx="8200450" cy="1028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amount</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tuition</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fee</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income</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percentage</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sum</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values</m:t>
                          </m:r>
                          <m:r>
                            <a:rPr lang="en-AU" sz="1750" b="0" i="0" smtClean="0">
                              <a:latin typeface="Cambria Math" panose="02040503050406030204" pitchFamily="18" charset="0"/>
                              <a:ea typeface="Cambria Math" panose="02040503050406030204" pitchFamily="18" charset="0"/>
                            </a:rPr>
                            <m:t>+1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738096"/>
                <a:ext cx="8200450" cy="1028487"/>
              </a:xfrm>
              <a:prstGeom prst="rect">
                <a:avLst/>
              </a:prstGeom>
              <a:blipFill>
                <a:blip r:embed="rId3"/>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F26DEDA-3453-CA2D-866F-7CF7FE790C59}"/>
              </a:ext>
            </a:extLst>
          </p:cNvPr>
          <p:cNvSpPr/>
          <p:nvPr/>
        </p:nvSpPr>
        <p:spPr>
          <a:xfrm>
            <a:off x="540000" y="3203536"/>
            <a:ext cx="8064000" cy="623248"/>
          </a:xfrm>
          <a:prstGeom prst="rect">
            <a:avLst/>
          </a:prstGeom>
        </p:spPr>
        <p:txBody>
          <a:bodyPr wrap="square" lIns="68580" tIns="34290" rIns="68580" bIns="34290" anchor="t">
            <a:spAutoFit/>
          </a:bodyPr>
          <a:lstStyle/>
          <a:p>
            <a:pPr>
              <a:spcAft>
                <a:spcPts val="800"/>
              </a:spcAft>
            </a:pPr>
            <a:r>
              <a:rPr lang="en-US" altLang="zh-CN">
                <a:sym typeface="Calibri" pitchFamily="34" charset="0"/>
              </a:rPr>
              <a:t>The sum of a provider’s risk factor values is a multiplier for the Risk Rated Premium component calculation</a:t>
            </a:r>
          </a:p>
        </p:txBody>
      </p:sp>
      <p:grpSp>
        <p:nvGrpSpPr>
          <p:cNvPr id="4" name="Group 3">
            <a:extLst>
              <a:ext uri="{FF2B5EF4-FFF2-40B4-BE49-F238E27FC236}">
                <a16:creationId xmlns:a16="http://schemas.microsoft.com/office/drawing/2014/main" id="{840854BD-EEBA-B9D5-1C8E-459EEF576CD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B2E15947-93BE-BC63-172D-F4D055252DC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CC046F3F-B2CA-CD83-5599-130B65280BC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FC8D858-EF38-51DC-ACF5-14FEB08E25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9292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up 4">
            <a:extLst>
              <a:ext uri="{FF2B5EF4-FFF2-40B4-BE49-F238E27FC236}">
                <a16:creationId xmlns:a16="http://schemas.microsoft.com/office/drawing/2014/main" id="{7D35CCDC-A978-DA04-55B7-DB429D01DEA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B45105F8-17B9-1575-9B22-EC03E1CD9B2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2BCA3AF-5533-4BE7-02A8-5D5D712E21B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E27DD141-7E72-2FC5-219B-4AC794B352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2" name="Title 3">
            <a:extLst>
              <a:ext uri="{FF2B5EF4-FFF2-40B4-BE49-F238E27FC236}">
                <a16:creationId xmlns:a16="http://schemas.microsoft.com/office/drawing/2014/main" id="{4312451A-3931-0591-6792-E66D4D556FD8}"/>
              </a:ext>
            </a:extLst>
          </p:cNvPr>
          <p:cNvSpPr txBox="1">
            <a:spLocks noGrp="1"/>
          </p:cNvSpPr>
          <p:nvPr>
            <p:ph type="title" idx="4294967295"/>
          </p:nvPr>
        </p:nvSpPr>
        <p:spPr>
          <a:xfrm>
            <a:off x="826488" y="2143244"/>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Tuition Protection Service (TPS)</a:t>
            </a:r>
            <a:endParaRPr kumimoji="0" lang="en-AU" sz="2400" b="1" i="0" u="none" strike="noStrike" kern="1200" cap="none" spc="0" normalizeH="0" baseline="0" noProof="0">
              <a:ln>
                <a:noFill/>
              </a:ln>
              <a:solidFill>
                <a:schemeClr val="bg1"/>
              </a:solidFill>
              <a:effectLst/>
              <a:uLnTx/>
              <a:uFillTx/>
              <a:latin typeface="+mn-lt"/>
              <a:ea typeface="+mn-ea"/>
              <a:cs typeface="+mn-cs"/>
            </a:endParaRPr>
          </a:p>
        </p:txBody>
      </p:sp>
      <p:sp>
        <p:nvSpPr>
          <p:cNvPr id="14" name="Title 3">
            <a:extLst>
              <a:ext uri="{FF2B5EF4-FFF2-40B4-BE49-F238E27FC236}">
                <a16:creationId xmlns:a16="http://schemas.microsoft.com/office/drawing/2014/main" id="{EF6A9615-FAA7-4759-4663-C5F12F2878A3}"/>
              </a:ext>
            </a:extLst>
          </p:cNvPr>
          <p:cNvSpPr txBox="1">
            <a:spLocks/>
          </p:cNvSpPr>
          <p:nvPr/>
        </p:nvSpPr>
        <p:spPr>
          <a:xfrm>
            <a:off x="826488" y="2635687"/>
            <a:ext cx="7707912"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400" b="1">
                <a:solidFill>
                  <a:schemeClr val="bg1"/>
                </a:solidFill>
                <a:latin typeface="+mn-lt"/>
                <a:ea typeface="+mn-ea"/>
                <a:cs typeface="+mn-cs"/>
              </a:rPr>
              <a:t>TPS Director, team and Advisory Board</a:t>
            </a:r>
          </a:p>
        </p:txBody>
      </p:sp>
    </p:spTree>
    <p:extLst>
      <p:ext uri="{BB962C8B-B14F-4D97-AF65-F5344CB8AC3E}">
        <p14:creationId xmlns:p14="http://schemas.microsoft.com/office/powerpoint/2010/main" val="3354584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VSL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059386"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75 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$250,000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𝟏𝟑</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4.7+1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059386" cy="1005981"/>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($450 + $325) x 5.7</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$4,417.50</a:t>
            </a:r>
            <a:endParaRPr lang="en-AU" sz="2000" b="1">
              <a:solidFill>
                <a:schemeClr val="accent3"/>
              </a:solidFill>
            </a:endParaRPr>
          </a:p>
        </p:txBody>
      </p:sp>
      <p:sp>
        <p:nvSpPr>
          <p:cNvPr id="11" name="TextBox 10">
            <a:extLst>
              <a:ext uri="{FF2B5EF4-FFF2-40B4-BE49-F238E27FC236}">
                <a16:creationId xmlns:a16="http://schemas.microsoft.com/office/drawing/2014/main" id="{C509CBAA-A51F-3C4C-AFDD-82AD62D460E7}"/>
              </a:ext>
            </a:extLst>
          </p:cNvPr>
          <p:cNvSpPr txBox="1"/>
          <p:nvPr/>
        </p:nvSpPr>
        <p:spPr>
          <a:xfrm>
            <a:off x="1202573"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$450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507634" y="2448000"/>
            <a:ext cx="674865" cy="307777"/>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a:t>
            </a:r>
            <a:r>
              <a:rPr lang="en-AU" sz="2000" b="1">
                <a:ea typeface="Cambria Math" panose="02040503050406030204" pitchFamily="18" charset="0"/>
              </a:rPr>
              <a:t>325</a:t>
            </a:r>
            <a:endParaRPr lang="en-AU" b="1"/>
          </a:p>
        </p:txBody>
      </p:sp>
      <p:sp>
        <p:nvSpPr>
          <p:cNvPr id="15" name="TextBox 14">
            <a:extLst>
              <a:ext uri="{FF2B5EF4-FFF2-40B4-BE49-F238E27FC236}">
                <a16:creationId xmlns:a16="http://schemas.microsoft.com/office/drawing/2014/main" id="{04E52739-7439-AB5D-5FDB-CCC1D880EEEF}"/>
              </a:ext>
            </a:extLst>
          </p:cNvPr>
          <p:cNvSpPr txBox="1"/>
          <p:nvPr/>
        </p:nvSpPr>
        <p:spPr>
          <a:xfrm>
            <a:off x="6638559" y="2448000"/>
            <a:ext cx="496931" cy="307777"/>
          </a:xfrm>
          <a:prstGeom prst="rect">
            <a:avLst/>
          </a:prstGeom>
          <a:noFill/>
        </p:spPr>
        <p:txBody>
          <a:bodyPr wrap="none" lIns="0" tIns="0" rIns="0" bIns="0" rtlCol="0">
            <a:spAutoFit/>
          </a:bodyPr>
          <a:lstStyle/>
          <a:p>
            <a:r>
              <a:rPr lang="en-AU">
                <a:ea typeface="Cambria Math" panose="02040503050406030204" pitchFamily="18" charset="0"/>
              </a:rPr>
              <a:t>= </a:t>
            </a:r>
            <a:r>
              <a:rPr lang="en-AU" sz="2000" b="1">
                <a:ea typeface="Cambria Math" panose="02040503050406030204" pitchFamily="18" charset="0"/>
              </a:rPr>
              <a:t>5.7</a:t>
            </a:r>
            <a:endParaRPr lang="en-AU" b="1"/>
          </a:p>
        </p:txBody>
      </p:sp>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030468"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772000" y="1116000"/>
            <a:ext cx="240273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175115" y="1081316"/>
            <a:ext cx="342382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033323" y="109846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573716"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61F8A85-5239-41E8-5807-F8EF358898F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80DAB82C-1338-76E0-E73F-1A014057EBB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E74BE134-5B4B-5EE0-814B-65D4D46C20F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E069FB74-0C6A-F691-31D7-D21BC51E1F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29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6" grpId="1" animBg="1"/>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HELP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157168"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650 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$10</m:t>
                                  </m:r>
                                  <m:r>
                                    <m:rPr>
                                      <m:sty m:val="p"/>
                                    </m:rPr>
                                    <a:rPr lang="en-AU" sz="1750" b="0" i="0" smtClean="0">
                                      <a:latin typeface="Cambria Math" panose="02040503050406030204" pitchFamily="18" charset="0"/>
                                    </a:rPr>
                                    <m:t>m</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𝟎𝟔</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1.0+1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157168" cy="1005981"/>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3071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866071"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42690"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$3,900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681964"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$6,000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41990"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2.0</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563202"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($3,900 + $6,000) x 2.0</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$19,800</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30672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28253" y="1081316"/>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38503" y="112251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4A78C03-945F-BF9B-B7F3-2606D07E5E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EC3A4C37-9D24-1CAD-992B-6CD85E0E9B7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AB9601EE-57F3-8A50-B437-E0320EE5C81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5A74E1B4-0EA7-4439-68CF-90310E394E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39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Up-front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48792" y="1109650"/>
                <a:ext cx="8157167" cy="10152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350 </m:t>
                                  </m:r>
                                  <m:r>
                                    <m:rPr>
                                      <m:sty m:val="p"/>
                                    </m:rPr>
                                    <a:rPr lang="en-AU" sz="1750" b="0" i="0" smtClean="0">
                                      <a:latin typeface="Cambria Math" panose="02040503050406030204" pitchFamily="18" charset="0"/>
                                    </a:rPr>
                                    <m:t>up</m:t>
                                  </m:r>
                                  <m:r>
                                    <a:rPr lang="en-AU" sz="1750" i="0" smtClean="0">
                                      <a:latin typeface="Cambria Math" panose="02040503050406030204" pitchFamily="18" charset="0"/>
                                    </a:rPr>
                                    <m:t>‑</m:t>
                                  </m:r>
                                  <m:r>
                                    <m:rPr>
                                      <m:sty m:val="p"/>
                                    </m:rPr>
                                    <a:rPr lang="en-AU" sz="1750" b="0" i="0" smtClean="0">
                                      <a:latin typeface="Cambria Math" panose="02040503050406030204" pitchFamily="18" charset="0"/>
                                    </a:rPr>
                                    <m:t>front</m:t>
                                  </m:r>
                                </m:e>
                                <m:e>
                                  <m:r>
                                    <m:rPr>
                                      <m:sty m:val="p"/>
                                    </m:rPr>
                                    <a:rPr lang="en-AU" sz="1750" b="0" i="0" smtClean="0">
                                      <a:latin typeface="Cambria Math" panose="02040503050406030204" pitchFamily="18" charset="0"/>
                                    </a:rPr>
                                    <m:t>students</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𝟐</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$400,000 </m:t>
                                  </m:r>
                                  <m:r>
                                    <m:rPr>
                                      <m:sty m:val="p"/>
                                    </m:rPr>
                                    <a:rPr lang="en-AU" sz="1750" b="0" i="0" smtClean="0">
                                      <a:latin typeface="Cambria Math" panose="02040503050406030204" pitchFamily="18" charset="0"/>
                                    </a:rPr>
                                    <m:t>payments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𝟎𝟒</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6.4+1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48792" y="1109650"/>
                <a:ext cx="8157167" cy="1015278"/>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736000" y="11628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68134"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711642"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$160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15148"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7.4</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($700 + $160) x 7.4</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$6,364</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923200" y="1116000"/>
            <a:ext cx="2305225"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64285" y="1116000"/>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5544" y="10764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44400" y="11196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96722B2C-5683-693C-FE98-41CF16EF3DC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2A338C21-0C3B-AF05-566B-EB826B31E8A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686E031D-43FF-4A30-9C64-59011EF3B84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968397B-3E76-9424-4C49-00EAA12DA8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094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3007896"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402688" y="1927800"/>
            <a:ext cx="2359642" cy="1723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Special Tuition </a:t>
            </a:r>
            <a:r>
              <a:rPr lang="en-AU" sz="2800" b="1">
                <a:solidFill>
                  <a:schemeClr val="bg1"/>
                </a:solidFill>
                <a:latin typeface="+mn-lt"/>
                <a:ea typeface="+mn-ea"/>
                <a:cs typeface="+mn-cs"/>
              </a:rPr>
              <a:t>Protection</a:t>
            </a:r>
            <a:r>
              <a:rPr kumimoji="0" lang="en-AU" sz="2800" b="1" i="0" u="none" strike="noStrike" kern="1200" cap="none" spc="0" normalizeH="0" baseline="0" noProof="0">
                <a:ln>
                  <a:noFill/>
                </a:ln>
                <a:solidFill>
                  <a:schemeClr val="bg1"/>
                </a:solidFill>
                <a:effectLst/>
                <a:uLnTx/>
                <a:uFillTx/>
                <a:latin typeface="+mn-lt"/>
                <a:ea typeface="+mn-ea"/>
                <a:cs typeface="+mn-cs"/>
              </a:rPr>
              <a:t> component (STPC)</a:t>
            </a:r>
            <a:endParaRPr kumimoji="0" lang="en-US" sz="28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3410584" y="527417"/>
            <a:ext cx="5237308" cy="2046714"/>
          </a:xfrm>
          <a:prstGeom prst="rect">
            <a:avLst/>
          </a:prstGeom>
          <a:noFill/>
        </p:spPr>
        <p:txBody>
          <a:bodyPr wrap="square" lIns="0" tIns="0" rIns="0" bIns="0" rtlCol="0" anchor="t">
            <a:spAutoFit/>
          </a:bodyPr>
          <a:lstStyle/>
          <a:p>
            <a:pPr lvl="0" defTabSz="685800">
              <a:spcAft>
                <a:spcPts val="1500"/>
              </a:spcAft>
              <a:defRPr/>
            </a:pPr>
            <a:r>
              <a:rPr lang="en-AU" sz="1800" b="0" dirty="0"/>
              <a:t>Helps </a:t>
            </a:r>
            <a:r>
              <a:rPr lang="en-AU" sz="1800" b="1" dirty="0"/>
              <a:t>build the balance of the Funds</a:t>
            </a:r>
            <a:r>
              <a:rPr lang="en-AU" sz="1800" b="0" dirty="0"/>
              <a:t> when below their target range and </a:t>
            </a:r>
            <a:r>
              <a:rPr lang="en-AU" sz="1800" b="1" dirty="0"/>
              <a:t>facilitates seed funding</a:t>
            </a:r>
            <a:r>
              <a:rPr lang="en-AU" b="1" dirty="0"/>
              <a:t> repayments</a:t>
            </a:r>
          </a:p>
          <a:p>
            <a:pPr defTabSz="685800">
              <a:spcAft>
                <a:spcPts val="1500"/>
              </a:spcAft>
              <a:defRPr/>
            </a:pPr>
            <a:r>
              <a:rPr lang="en-AU" b="1" dirty="0"/>
              <a:t>One proposed change for 2026 VSL Levy</a:t>
            </a:r>
            <a:r>
              <a:rPr lang="en-AU" dirty="0"/>
              <a:t>: STPC percentage to be reduced from 0.10% to 0%</a:t>
            </a:r>
          </a:p>
          <a:p>
            <a:pPr defTabSz="685800">
              <a:spcAft>
                <a:spcPts val="1500"/>
              </a:spcAft>
              <a:defRPr/>
            </a:pPr>
            <a:r>
              <a:rPr lang="en-AU" dirty="0"/>
              <a:t>Proposed 2026 STPC percentages for HELP and Up-front Levies unchanged from 2025 (and since 2022)</a:t>
            </a:r>
          </a:p>
        </p:txBody>
      </p:sp>
      <p:graphicFrame>
        <p:nvGraphicFramePr>
          <p:cNvPr id="9" name="Table 14">
            <a:extLst>
              <a:ext uri="{FF2B5EF4-FFF2-40B4-BE49-F238E27FC236}">
                <a16:creationId xmlns:a16="http://schemas.microsoft.com/office/drawing/2014/main" id="{6803A50D-FA70-D296-A668-302E7B653213}"/>
              </a:ext>
            </a:extLst>
          </p:cNvPr>
          <p:cNvGraphicFramePr>
            <a:graphicFrameLocks noGrp="1"/>
          </p:cNvGraphicFramePr>
          <p:nvPr>
            <p:extLst>
              <p:ext uri="{D42A27DB-BD31-4B8C-83A1-F6EECF244321}">
                <p14:modId xmlns:p14="http://schemas.microsoft.com/office/powerpoint/2010/main" val="2632301093"/>
              </p:ext>
            </p:extLst>
          </p:nvPr>
        </p:nvGraphicFramePr>
        <p:xfrm>
          <a:off x="3410584" y="2727775"/>
          <a:ext cx="5298878" cy="1661160"/>
        </p:xfrm>
        <a:graphic>
          <a:graphicData uri="http://schemas.openxmlformats.org/drawingml/2006/table">
            <a:tbl>
              <a:tblPr firstRow="1" bandRow="1">
                <a:tableStyleId>{5C22544A-7EE6-4342-B048-85BDC9FD1C3A}</a:tableStyleId>
              </a:tblPr>
              <a:tblGrid>
                <a:gridCol w="954505">
                  <a:extLst>
                    <a:ext uri="{9D8B030D-6E8A-4147-A177-3AD203B41FA5}">
                      <a16:colId xmlns:a16="http://schemas.microsoft.com/office/drawing/2014/main" val="3800551767"/>
                    </a:ext>
                  </a:extLst>
                </a:gridCol>
                <a:gridCol w="1716505">
                  <a:extLst>
                    <a:ext uri="{9D8B030D-6E8A-4147-A177-3AD203B41FA5}">
                      <a16:colId xmlns:a16="http://schemas.microsoft.com/office/drawing/2014/main" val="2122126274"/>
                    </a:ext>
                  </a:extLst>
                </a:gridCol>
                <a:gridCol w="2627868">
                  <a:extLst>
                    <a:ext uri="{9D8B030D-6E8A-4147-A177-3AD203B41FA5}">
                      <a16:colId xmlns:a16="http://schemas.microsoft.com/office/drawing/2014/main" val="326678553"/>
                    </a:ext>
                  </a:extLst>
                </a:gridCol>
              </a:tblGrid>
              <a:tr h="396000">
                <a:tc>
                  <a:txBody>
                    <a:bodyPr/>
                    <a:lstStyle/>
                    <a:p>
                      <a:r>
                        <a:rPr lang="en-AU" sz="1700" dirty="0"/>
                        <a:t>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STPC percentage</a:t>
                      </a:r>
                      <a:br>
                        <a:rPr lang="en-AU" sz="1700"/>
                      </a:br>
                      <a:r>
                        <a:rPr lang="en-AU" sz="1700"/>
                        <a:t>(2022-25)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STPC percentage</a:t>
                      </a:r>
                      <a:br>
                        <a:rPr lang="en-AU" sz="1700"/>
                      </a:br>
                      <a:r>
                        <a:rPr lang="en-AU" sz="1700"/>
                        <a:t>(2026)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a:latin typeface="+mn-lt"/>
                        </a:rPr>
                        <a:t>VSL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HELP</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Up-front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bl>
          </a:graphicData>
        </a:graphic>
      </p:graphicFrame>
      <p:grpSp>
        <p:nvGrpSpPr>
          <p:cNvPr id="5" name="Group 4">
            <a:extLst>
              <a:ext uri="{FF2B5EF4-FFF2-40B4-BE49-F238E27FC236}">
                <a16:creationId xmlns:a16="http://schemas.microsoft.com/office/drawing/2014/main" id="{43D80E46-2458-7586-6E32-C69D26ADC4A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A79F2000-DF90-F0EA-B848-724064127A6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B1C423D7-23D4-C484-6934-45CD2AD241F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20BC1F36-601E-D3AB-7CFE-BE03386D06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6241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2026 Domestic Levies Timeline and Takeaways</a:t>
            </a:r>
          </a:p>
        </p:txBody>
      </p:sp>
      <p:grpSp>
        <p:nvGrpSpPr>
          <p:cNvPr id="2" name="Group 1">
            <a:extLst>
              <a:ext uri="{FF2B5EF4-FFF2-40B4-BE49-F238E27FC236}">
                <a16:creationId xmlns:a16="http://schemas.microsoft.com/office/drawing/2014/main" id="{2BDA1E01-3E8C-B2D0-1D2D-39BE931C614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C417A0AE-B755-1D9A-9BE5-BBD7601BE14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C5998F8F-A40E-52BA-BD9B-9BCA27101D8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B9F984F3-CBBE-5845-B978-165C366F1A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610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360000" y="252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2026 Domestic Tuition Protection Levies Timeline</a:t>
            </a:r>
          </a:p>
        </p:txBody>
      </p:sp>
      <p:grpSp>
        <p:nvGrpSpPr>
          <p:cNvPr id="36" name="Group 35" descr="The 2025 Domestic Tuition Protection Levies timeline shows that the TPS Advisory Board provided its draft domestic levy settings advice to the TPS Director at the 5 February 2025 Board meeting. Sector consultation on the draft levy settings will be conducted throughout March and April 2025. The Board will consider the sector's feedback before providing its final levy settings advice to the TPS Director at the 21 May 2025 Board meeting. Legislative Instruments must be made by 1 August 2025. Leviable providers will receive early advice notices from the TPS in October 2025. Levy invoices will be issued in November 2025 and payments will be due in December 2025.">
            <a:extLst>
              <a:ext uri="{FF2B5EF4-FFF2-40B4-BE49-F238E27FC236}">
                <a16:creationId xmlns:a16="http://schemas.microsoft.com/office/drawing/2014/main" id="{EFF418E5-3F56-36C1-35F5-B3977C838B08}"/>
              </a:ext>
            </a:extLst>
          </p:cNvPr>
          <p:cNvGrpSpPr/>
          <p:nvPr/>
        </p:nvGrpSpPr>
        <p:grpSpPr>
          <a:xfrm>
            <a:off x="300600" y="756000"/>
            <a:ext cx="8542800" cy="3859201"/>
            <a:chOff x="-1" y="-2"/>
            <a:chExt cx="9286489" cy="4508630"/>
          </a:xfrm>
        </p:grpSpPr>
        <p:sp>
          <p:nvSpPr>
            <p:cNvPr id="37" name="Rectangle: Rounded Corners 36">
              <a:extLst>
                <a:ext uri="{FF2B5EF4-FFF2-40B4-BE49-F238E27FC236}">
                  <a16:creationId xmlns:a16="http://schemas.microsoft.com/office/drawing/2014/main" id="{2CFBC558-60EF-A9C7-6BBA-7ADCAEE4041B}"/>
                </a:ext>
              </a:extLst>
            </p:cNvPr>
            <p:cNvSpPr/>
            <p:nvPr/>
          </p:nvSpPr>
          <p:spPr>
            <a:xfrm>
              <a:off x="-1" y="-1"/>
              <a:ext cx="1819729" cy="382729"/>
            </a:xfrm>
            <a:prstGeom prst="roundRect">
              <a:avLst/>
            </a:prstGeom>
            <a:solidFill>
              <a:srgbClr val="367079"/>
            </a:solidFill>
            <a:ln>
              <a:solidFill>
                <a:srgbClr val="3670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March 26</a:t>
              </a:r>
            </a:p>
          </p:txBody>
        </p:sp>
        <p:sp>
          <p:nvSpPr>
            <p:cNvPr id="38" name="Rectangle: Rounded Corners 37">
              <a:extLst>
                <a:ext uri="{FF2B5EF4-FFF2-40B4-BE49-F238E27FC236}">
                  <a16:creationId xmlns:a16="http://schemas.microsoft.com/office/drawing/2014/main" id="{63DFCEF6-41FB-5CB4-C454-502EA409D119}"/>
                </a:ext>
              </a:extLst>
            </p:cNvPr>
            <p:cNvSpPr/>
            <p:nvPr/>
          </p:nvSpPr>
          <p:spPr>
            <a:xfrm>
              <a:off x="186668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April 26</a:t>
              </a:r>
            </a:p>
          </p:txBody>
        </p:sp>
        <p:sp>
          <p:nvSpPr>
            <p:cNvPr id="39" name="Rectangle: Rounded Corners 38">
              <a:extLst>
                <a:ext uri="{FF2B5EF4-FFF2-40B4-BE49-F238E27FC236}">
                  <a16:creationId xmlns:a16="http://schemas.microsoft.com/office/drawing/2014/main" id="{9408FA79-42FB-0D31-1079-788A2D2ECCF4}"/>
                </a:ext>
              </a:extLst>
            </p:cNvPr>
            <p:cNvSpPr/>
            <p:nvPr/>
          </p:nvSpPr>
          <p:spPr>
            <a:xfrm>
              <a:off x="373337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May 26</a:t>
              </a:r>
            </a:p>
          </p:txBody>
        </p:sp>
        <p:sp>
          <p:nvSpPr>
            <p:cNvPr id="40" name="Rectangle: Rounded Corners 39">
              <a:extLst>
                <a:ext uri="{FF2B5EF4-FFF2-40B4-BE49-F238E27FC236}">
                  <a16:creationId xmlns:a16="http://schemas.microsoft.com/office/drawing/2014/main" id="{55304843-0B3C-DEBD-0A85-A70993CC5A99}"/>
                </a:ext>
              </a:extLst>
            </p:cNvPr>
            <p:cNvSpPr/>
            <p:nvPr/>
          </p:nvSpPr>
          <p:spPr>
            <a:xfrm>
              <a:off x="560006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August 26</a:t>
              </a:r>
            </a:p>
          </p:txBody>
        </p:sp>
        <p:sp>
          <p:nvSpPr>
            <p:cNvPr id="41" name="Rectangle: Rounded Corners 40">
              <a:extLst>
                <a:ext uri="{FF2B5EF4-FFF2-40B4-BE49-F238E27FC236}">
                  <a16:creationId xmlns:a16="http://schemas.microsoft.com/office/drawing/2014/main" id="{A71050A0-58A2-3DA6-8BA5-A0748BF14878}"/>
                </a:ext>
              </a:extLst>
            </p:cNvPr>
            <p:cNvSpPr/>
            <p:nvPr/>
          </p:nvSpPr>
          <p:spPr>
            <a:xfrm>
              <a:off x="746675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Oct-Dec 26</a:t>
              </a:r>
            </a:p>
          </p:txBody>
        </p:sp>
        <p:sp>
          <p:nvSpPr>
            <p:cNvPr id="43" name="Rectangle: Rounded Corners 42">
              <a:extLst>
                <a:ext uri="{FF2B5EF4-FFF2-40B4-BE49-F238E27FC236}">
                  <a16:creationId xmlns:a16="http://schemas.microsoft.com/office/drawing/2014/main" id="{52B66418-B1C0-6956-A593-6F404236012C}"/>
                </a:ext>
              </a:extLst>
            </p:cNvPr>
            <p:cNvSpPr/>
            <p:nvPr/>
          </p:nvSpPr>
          <p:spPr>
            <a:xfrm>
              <a:off x="-1"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4 March</a:t>
              </a:r>
              <a:endParaRPr lang="en-AU" sz="1400">
                <a:ea typeface="Calibri" panose="020F0502020204030204" pitchFamily="34" charset="0"/>
                <a:cs typeface="Arial" panose="020B0604020202020204" pitchFamily="34" charset="0"/>
              </a:endParaRPr>
            </a:p>
            <a:p>
              <a:pPr marL="82800" indent="-82800">
                <a:spcAft>
                  <a:spcPts val="300"/>
                </a:spcAft>
                <a:buClr>
                  <a:schemeClr val="tx1"/>
                </a:buClr>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Draft advice on 2026 Levy settings confirmed at TPS Advisory Board meeting</a:t>
              </a:r>
            </a:p>
            <a:p>
              <a:pPr>
                <a:spcBef>
                  <a:spcPts val="1200"/>
                </a:spcBef>
                <a:spcAft>
                  <a:spcPts val="100"/>
                </a:spcAft>
              </a:pPr>
              <a:r>
                <a:rPr lang="en-AU" sz="1400" b="1">
                  <a:ea typeface="Calibri" panose="020F0502020204030204" pitchFamily="34" charset="0"/>
                  <a:cs typeface="Arial" panose="020B0604020202020204" pitchFamily="34" charset="0"/>
                </a:rPr>
                <a:t>March</a:t>
              </a:r>
              <a:endParaRPr lang="en-AU" sz="1400">
                <a:ea typeface="Calibri" panose="020F0502020204030204" pitchFamily="34" charset="0"/>
                <a:cs typeface="Arial" panose="020B0604020202020204" pitchFamily="34" charset="0"/>
              </a:endParaRP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Online consultation session for all providers</a:t>
              </a: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State-based in-person and online consultation sessions</a:t>
              </a: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Meetings with stakeholders</a:t>
              </a:r>
            </a:p>
          </p:txBody>
        </p:sp>
        <p:sp>
          <p:nvSpPr>
            <p:cNvPr id="44" name="Rectangle: Rounded Corners 43">
              <a:extLst>
                <a:ext uri="{FF2B5EF4-FFF2-40B4-BE49-F238E27FC236}">
                  <a16:creationId xmlns:a16="http://schemas.microsoft.com/office/drawing/2014/main" id="{8A6F75A0-8CFE-7009-59C1-49BC311E8566}"/>
                </a:ext>
              </a:extLst>
            </p:cNvPr>
            <p:cNvSpPr/>
            <p:nvPr/>
          </p:nvSpPr>
          <p:spPr>
            <a:xfrm>
              <a:off x="186668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April</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Online feedback session for all providers</a:t>
              </a: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Legislative instruments prepared</a:t>
              </a:r>
            </a:p>
          </p:txBody>
        </p:sp>
        <p:sp>
          <p:nvSpPr>
            <p:cNvPr id="45" name="Rectangle: Rounded Corners 44">
              <a:extLst>
                <a:ext uri="{FF2B5EF4-FFF2-40B4-BE49-F238E27FC236}">
                  <a16:creationId xmlns:a16="http://schemas.microsoft.com/office/drawing/2014/main" id="{79AB6292-6FA4-56C1-7DD1-7634303EC643}"/>
                </a:ext>
              </a:extLst>
            </p:cNvPr>
            <p:cNvSpPr/>
            <p:nvPr/>
          </p:nvSpPr>
          <p:spPr>
            <a:xfrm>
              <a:off x="373337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00"/>
                </a:spcAft>
                <a:buClrTx/>
                <a:buSzTx/>
                <a:buFontTx/>
                <a:buNone/>
                <a:tabLst/>
                <a:defRPr/>
              </a:pPr>
              <a:r>
                <a:rPr kumimoji="0" lang="en-AU" sz="1400" b="1"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20 May</a:t>
              </a:r>
              <a:endParaRPr kumimoji="0" lang="en-AU" sz="14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endParaRP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TPS Advisory Board considers sector feedback</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Final advice on 2026 Levy settings confirmed at TPS Advisory Board meeting</a:t>
              </a:r>
              <a:endParaRPr lang="en-AU" sz="1200" b="1">
                <a:ea typeface="Calibri" panose="020F050202020403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A8E73AD7-874B-3842-8459-80C6A3F98775}"/>
                </a:ext>
              </a:extLst>
            </p:cNvPr>
            <p:cNvSpPr/>
            <p:nvPr/>
          </p:nvSpPr>
          <p:spPr>
            <a:xfrm>
              <a:off x="560006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1 August</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Legislative Instruments must be made by 1 August and published online</a:t>
              </a:r>
            </a:p>
          </p:txBody>
        </p:sp>
        <p:sp>
          <p:nvSpPr>
            <p:cNvPr id="47" name="Rectangle: Rounded Corners 46">
              <a:extLst>
                <a:ext uri="{FF2B5EF4-FFF2-40B4-BE49-F238E27FC236}">
                  <a16:creationId xmlns:a16="http://schemas.microsoft.com/office/drawing/2014/main" id="{C9F57B74-9F68-E90B-973F-F2DE1DD032FD}"/>
                </a:ext>
              </a:extLst>
            </p:cNvPr>
            <p:cNvSpPr/>
            <p:nvPr/>
          </p:nvSpPr>
          <p:spPr>
            <a:xfrm>
              <a:off x="746675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October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Early advice notices sent</a:t>
              </a: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Levy estimate notice with link to estimator tool sent to providers</a:t>
              </a:r>
            </a:p>
            <a:p>
              <a:pPr>
                <a:spcBef>
                  <a:spcPts val="1200"/>
                </a:spcBef>
                <a:spcAft>
                  <a:spcPts val="100"/>
                </a:spcAft>
              </a:pPr>
              <a:r>
                <a:rPr lang="en-AU" sz="1400" b="1">
                  <a:ea typeface="Calibri" panose="020F0502020204030204" pitchFamily="34" charset="0"/>
                  <a:cs typeface="Arial" panose="020B0604020202020204" pitchFamily="34" charset="0"/>
                </a:rPr>
                <a:t>November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Domestic levy invoices issued</a:t>
              </a:r>
              <a:endParaRPr lang="en-AU" sz="1200">
                <a:solidFill>
                  <a:schemeClr val="accent3"/>
                </a:solidFill>
                <a:ea typeface="Calibri" panose="020F0502020204030204" pitchFamily="34" charset="0"/>
                <a:cs typeface="Arial" panose="020B0604020202020204" pitchFamily="34" charset="0"/>
              </a:endParaRPr>
            </a:p>
            <a:p>
              <a:pPr>
                <a:spcBef>
                  <a:spcPts val="1200"/>
                </a:spcBef>
                <a:spcAft>
                  <a:spcPts val="100"/>
                </a:spcAft>
              </a:pPr>
              <a:r>
                <a:rPr lang="en-AU" sz="1400" b="1">
                  <a:ea typeface="Calibri" panose="020F0502020204030204" pitchFamily="34" charset="0"/>
                  <a:cs typeface="Arial" panose="020B0604020202020204" pitchFamily="34" charset="0"/>
                </a:rPr>
                <a:t>December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Domestic levy payments due</a:t>
              </a:r>
            </a:p>
          </p:txBody>
        </p:sp>
      </p:grpSp>
      <p:grpSp>
        <p:nvGrpSpPr>
          <p:cNvPr id="6" name="Group 5">
            <a:extLst>
              <a:ext uri="{FF2B5EF4-FFF2-40B4-BE49-F238E27FC236}">
                <a16:creationId xmlns:a16="http://schemas.microsoft.com/office/drawing/2014/main" id="{2A98E815-4E03-3325-F083-209565E498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BEA3161D-F036-8560-D0F8-8CE0EA47E51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3E43154A-CE16-CA72-0F1B-79E463CECDC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3A096149-96BA-9EFD-8D51-1A1E68D84B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42832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Takeaways</a:t>
            </a:r>
          </a:p>
        </p:txBody>
      </p:sp>
      <p:grpSp>
        <p:nvGrpSpPr>
          <p:cNvPr id="2" name="Group 1">
            <a:extLst>
              <a:ext uri="{FF2B5EF4-FFF2-40B4-BE49-F238E27FC236}">
                <a16:creationId xmlns:a16="http://schemas.microsoft.com/office/drawing/2014/main" id="{875D611C-3938-6406-9C6C-BFEBF7EB48E8}"/>
              </a:ext>
              <a:ext uri="{C183D7F6-B498-43B3-948B-1728B52AA6E4}">
                <adec:decorative xmlns:adec="http://schemas.microsoft.com/office/drawing/2017/decorative" val="1"/>
              </a:ext>
            </a:extLst>
          </p:cNvPr>
          <p:cNvGrpSpPr>
            <a:grpSpLocks noChangeAspect="1"/>
          </p:cNvGrpSpPr>
          <p:nvPr/>
        </p:nvGrpSpPr>
        <p:grpSpPr>
          <a:xfrm>
            <a:off x="7955920" y="0"/>
            <a:ext cx="1188080" cy="1188000"/>
            <a:chOff x="7325905" y="3362104"/>
            <a:chExt cx="1440095" cy="1440000"/>
          </a:xfrm>
        </p:grpSpPr>
        <p:sp>
          <p:nvSpPr>
            <p:cNvPr id="3" name="Oval 2">
              <a:extLst>
                <a:ext uri="{FF2B5EF4-FFF2-40B4-BE49-F238E27FC236}">
                  <a16:creationId xmlns:a16="http://schemas.microsoft.com/office/drawing/2014/main" id="{7740479E-AC13-6618-4F82-DC644CEC8B31}"/>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147AB9DE-1CD3-0C4A-AA10-4EC43E9381A3}"/>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Presentation with checklist outline">
              <a:extLst>
                <a:ext uri="{FF2B5EF4-FFF2-40B4-BE49-F238E27FC236}">
                  <a16:creationId xmlns:a16="http://schemas.microsoft.com/office/drawing/2014/main" id="{7BB39AE0-B764-9CDD-AE43-7703AE1152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5951" y="3565093"/>
              <a:ext cx="1080000" cy="1080000"/>
            </a:xfrm>
            <a:prstGeom prst="rect">
              <a:avLst/>
            </a:prstGeom>
          </p:spPr>
        </p:pic>
      </p:grpSp>
      <p:grpSp>
        <p:nvGrpSpPr>
          <p:cNvPr id="11" name="Group 10">
            <a:extLst>
              <a:ext uri="{FF2B5EF4-FFF2-40B4-BE49-F238E27FC236}">
                <a16:creationId xmlns:a16="http://schemas.microsoft.com/office/drawing/2014/main" id="{51726580-106E-EC34-4E50-6E7FCD12785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387FB76A-B6E6-ED96-35FF-D2FE00AE1A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5FFFB2BF-EE9A-0C49-0697-225B51F6A94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78608225-D55A-B67E-0635-814A42F625E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CF770A45-3627-E8EF-8409-CE37238867EC}"/>
              </a:ext>
            </a:extLst>
          </p:cNvPr>
          <p:cNvSpPr txBox="1"/>
          <p:nvPr/>
        </p:nvSpPr>
        <p:spPr>
          <a:xfrm>
            <a:off x="539550" y="1116000"/>
            <a:ext cx="8064000" cy="3139321"/>
          </a:xfrm>
          <a:prstGeom prst="rect">
            <a:avLst/>
          </a:prstGeom>
          <a:noFill/>
        </p:spPr>
        <p:txBody>
          <a:bodyPr wrap="square" lIns="0" tIns="0" rIns="0" bIns="0" rtlCol="0" anchor="t">
            <a:spAutoFit/>
          </a:bodyPr>
          <a:lstStyle/>
          <a:p>
            <a:pPr>
              <a:spcAft>
                <a:spcPts val="1200"/>
              </a:spcAft>
            </a:pPr>
            <a:r>
              <a:rPr lang="en-AU" b="1" dirty="0">
                <a:cs typeface="Calibri"/>
              </a:rPr>
              <a:t>One proposed change for 2026: </a:t>
            </a:r>
            <a:r>
              <a:rPr lang="en-AU" dirty="0">
                <a:cs typeface="Calibri"/>
              </a:rPr>
              <a:t>VSL Special Tuition Protection component percentage to be reduced from 0.10% to 0%</a:t>
            </a:r>
          </a:p>
          <a:p>
            <a:pPr>
              <a:spcAft>
                <a:spcPts val="1200"/>
              </a:spcAft>
            </a:pPr>
            <a:endParaRPr lang="en-AU" dirty="0">
              <a:cs typeface="Calibri"/>
            </a:endParaRPr>
          </a:p>
          <a:p>
            <a:pPr>
              <a:spcAft>
                <a:spcPts val="1200"/>
              </a:spcAft>
            </a:pPr>
            <a:r>
              <a:rPr lang="en-AU" b="1" dirty="0">
                <a:cs typeface="Calibri"/>
              </a:rPr>
              <a:t>No proposed changes for 2026 to:</a:t>
            </a:r>
          </a:p>
          <a:p>
            <a:pPr marL="285750" indent="-285750">
              <a:spcAft>
                <a:spcPts val="1200"/>
              </a:spcAft>
              <a:buFont typeface="Arial" panose="020B0604020202020204" pitchFamily="34" charset="0"/>
              <a:buChar char="•"/>
            </a:pPr>
            <a:r>
              <a:rPr lang="en-AU" dirty="0">
                <a:cs typeface="Calibri"/>
              </a:rPr>
              <a:t>Risk Rated Premium component settings (all levies)</a:t>
            </a:r>
          </a:p>
          <a:p>
            <a:pPr marL="285750" indent="-285750">
              <a:spcAft>
                <a:spcPts val="1200"/>
              </a:spcAft>
              <a:buFont typeface="Arial" panose="020B0604020202020204" pitchFamily="34" charset="0"/>
              <a:buChar char="•"/>
            </a:pPr>
            <a:r>
              <a:rPr lang="en-AU" dirty="0">
                <a:cs typeface="Calibri"/>
              </a:rPr>
              <a:t>Special Tuition Protection component settings for HELP and Up-front levies</a:t>
            </a:r>
          </a:p>
          <a:p>
            <a:pPr marL="285750" indent="-285750">
              <a:spcAft>
                <a:spcPts val="1200"/>
              </a:spcAft>
              <a:buFont typeface="Arial" panose="020B0604020202020204" pitchFamily="34" charset="0"/>
              <a:buChar char="•"/>
            </a:pPr>
            <a:endParaRPr lang="en-AU" dirty="0">
              <a:cs typeface="Calibri"/>
            </a:endParaRPr>
          </a:p>
          <a:p>
            <a:pPr>
              <a:spcAft>
                <a:spcPts val="1200"/>
              </a:spcAft>
            </a:pPr>
            <a:r>
              <a:rPr lang="en-AU" dirty="0">
                <a:cs typeface="Calibri"/>
              </a:rPr>
              <a:t>2026 domestic levies collected in November-December 2026</a:t>
            </a:r>
          </a:p>
        </p:txBody>
      </p:sp>
    </p:spTree>
    <p:extLst>
      <p:ext uri="{BB962C8B-B14F-4D97-AF65-F5344CB8AC3E}">
        <p14:creationId xmlns:p14="http://schemas.microsoft.com/office/powerpoint/2010/main" val="4112759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grpSp>
        <p:nvGrpSpPr>
          <p:cNvPr id="2" name="Group 1">
            <a:extLst>
              <a:ext uri="{FF2B5EF4-FFF2-40B4-BE49-F238E27FC236}">
                <a16:creationId xmlns:a16="http://schemas.microsoft.com/office/drawing/2014/main" id="{402204B2-5836-B428-D5B9-404067326DE1}"/>
              </a:ext>
              <a:ext uri="{C183D7F6-B498-43B3-948B-1728B52AA6E4}">
                <adec:decorative xmlns:adec="http://schemas.microsoft.com/office/drawing/2017/decorative" val="1"/>
              </a:ext>
            </a:extLst>
          </p:cNvPr>
          <p:cNvGrpSpPr>
            <a:grpSpLocks noChangeAspect="1"/>
          </p:cNvGrpSpPr>
          <p:nvPr/>
        </p:nvGrpSpPr>
        <p:grpSpPr>
          <a:xfrm>
            <a:off x="7955919" y="0"/>
            <a:ext cx="1188081" cy="1188000"/>
            <a:chOff x="7325905" y="3362104"/>
            <a:chExt cx="1440095" cy="1440000"/>
          </a:xfrm>
        </p:grpSpPr>
        <p:sp>
          <p:nvSpPr>
            <p:cNvPr id="3" name="Oval 2">
              <a:extLst>
                <a:ext uri="{FF2B5EF4-FFF2-40B4-BE49-F238E27FC236}">
                  <a16:creationId xmlns:a16="http://schemas.microsoft.com/office/drawing/2014/main" id="{E9EF52A0-239E-F165-F76E-8EC13ADF6B67}"/>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3DCA0533-3DB6-8080-906C-E022DC1D1A10}"/>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Comment Important outline">
              <a:extLst>
                <a:ext uri="{FF2B5EF4-FFF2-40B4-BE49-F238E27FC236}">
                  <a16:creationId xmlns:a16="http://schemas.microsoft.com/office/drawing/2014/main" id="{79BD1400-486A-E30E-735A-6B0A73A49B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9951" y="3557926"/>
              <a:ext cx="1152000" cy="1152000"/>
            </a:xfrm>
            <a:prstGeom prst="rect">
              <a:avLst/>
            </a:prstGeom>
          </p:spPr>
        </p:pic>
      </p:grpSp>
      <p:grpSp>
        <p:nvGrpSpPr>
          <p:cNvPr id="11" name="Group 10">
            <a:extLst>
              <a:ext uri="{FF2B5EF4-FFF2-40B4-BE49-F238E27FC236}">
                <a16:creationId xmlns:a16="http://schemas.microsoft.com/office/drawing/2014/main" id="{AD6ABDA8-58FB-FB8A-E38C-ACF92E2F8E8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6BB0B503-5164-A8C2-0332-9D92CE1BBBA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28B2D836-4EE4-53A7-9A03-1061FB3098A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55FDE4F-FCDB-1E82-12D2-DDF6BEA8291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8A25AE6B-CBD9-95F4-F813-D6BA81B0E5D7}"/>
              </a:ext>
            </a:extLst>
          </p:cNvPr>
          <p:cNvSpPr txBox="1"/>
          <p:nvPr/>
        </p:nvSpPr>
        <p:spPr>
          <a:xfrm>
            <a:off x="539550" y="1116000"/>
            <a:ext cx="8064000" cy="3616375"/>
          </a:xfrm>
          <a:prstGeom prst="rect">
            <a:avLst/>
          </a:prstGeom>
          <a:noFill/>
        </p:spPr>
        <p:txBody>
          <a:bodyPr wrap="square" lIns="0" tIns="0" rIns="0" bIns="0" rtlCol="0" anchor="t">
            <a:spAutoFit/>
          </a:bodyPr>
          <a:lstStyle/>
          <a:p>
            <a:pPr>
              <a:spcAft>
                <a:spcPts val="1200"/>
              </a:spcAft>
            </a:pPr>
            <a:r>
              <a:rPr lang="en-AU" sz="1750" dirty="0">
                <a:cs typeface="Calibri"/>
              </a:rPr>
              <a:t>Ensure </a:t>
            </a:r>
            <a:r>
              <a:rPr lang="en-AU" sz="1750" b="1" dirty="0">
                <a:cs typeface="Calibri"/>
              </a:rPr>
              <a:t>contact details in HITS</a:t>
            </a:r>
            <a:r>
              <a:rPr lang="en-AU" sz="1750" dirty="0">
                <a:cs typeface="Calibri"/>
              </a:rPr>
              <a:t> and </a:t>
            </a:r>
            <a:r>
              <a:rPr lang="en-AU" sz="1750" b="1" dirty="0">
                <a:cs typeface="Calibri"/>
              </a:rPr>
              <a:t>enrolment data in TCSI</a:t>
            </a:r>
            <a:r>
              <a:rPr lang="en-AU" sz="1750" dirty="0">
                <a:cs typeface="Calibri"/>
              </a:rPr>
              <a:t> are </a:t>
            </a:r>
            <a:r>
              <a:rPr lang="en-AU" sz="1750" b="1" dirty="0">
                <a:cs typeface="Calibri"/>
              </a:rPr>
              <a:t>current</a:t>
            </a:r>
            <a:endParaRPr lang="en-AU" sz="1750" b="1" dirty="0">
              <a:ea typeface="Calibri"/>
              <a:cs typeface="Calibri"/>
            </a:endParaRPr>
          </a:p>
          <a:p>
            <a:pPr>
              <a:spcAft>
                <a:spcPts val="1200"/>
              </a:spcAft>
            </a:pPr>
            <a:r>
              <a:rPr lang="en-AU" sz="1750" b="1" dirty="0">
                <a:cs typeface="Calibri"/>
              </a:rPr>
              <a:t>Check account details before making a payment</a:t>
            </a:r>
            <a:endParaRPr lang="en-AU" sz="1750" dirty="0">
              <a:ea typeface="Calibri"/>
              <a:cs typeface="Calibri"/>
            </a:endParaRPr>
          </a:p>
          <a:p>
            <a:pPr marL="0" lvl="1">
              <a:spcAft>
                <a:spcPts val="1200"/>
              </a:spcAft>
            </a:pPr>
            <a:r>
              <a:rPr lang="en-AU" sz="1750" b="1" dirty="0">
                <a:cs typeface="Calibri"/>
              </a:rPr>
              <a:t>Pay the right amount, on time </a:t>
            </a:r>
            <a:r>
              <a:rPr lang="en-AU" sz="1750" dirty="0">
                <a:cs typeface="Calibri"/>
              </a:rPr>
              <a:t>to avoid being penalised for non-compliance for the following three years</a:t>
            </a:r>
          </a:p>
          <a:p>
            <a:pPr marL="0" lvl="1">
              <a:spcAft>
                <a:spcPts val="600"/>
              </a:spcAft>
            </a:pPr>
            <a:r>
              <a:rPr lang="en-AU" sz="1750" dirty="0">
                <a:ea typeface="Calibri"/>
                <a:cs typeface="Calibri"/>
              </a:rPr>
              <a:t>Ensure all financial statements:</a:t>
            </a:r>
          </a:p>
          <a:p>
            <a:pPr marL="285750" lvl="1" indent="-285750">
              <a:spcAft>
                <a:spcPts val="600"/>
              </a:spcAft>
              <a:buFont typeface="Arial" panose="020B0604020202020204" pitchFamily="34" charset="0"/>
              <a:buChar char="•"/>
            </a:pPr>
            <a:r>
              <a:rPr lang="en-AU" sz="1750" dirty="0">
                <a:ea typeface="Calibri"/>
                <a:cs typeface="Calibri"/>
              </a:rPr>
              <a:t>are signed by an auditor</a:t>
            </a:r>
          </a:p>
          <a:p>
            <a:pPr marL="285750" lvl="1" indent="-285750">
              <a:spcAft>
                <a:spcPts val="600"/>
              </a:spcAft>
              <a:buFont typeface="Arial" panose="020B0604020202020204" pitchFamily="34" charset="0"/>
              <a:buChar char="•"/>
            </a:pPr>
            <a:r>
              <a:rPr lang="en-AU" sz="1750" dirty="0">
                <a:ea typeface="Calibri"/>
                <a:cs typeface="Times New Roman"/>
              </a:rPr>
              <a:t>contain financial information from previous year (2025), previous financial year or the previous applicable financial reporting period</a:t>
            </a:r>
          </a:p>
          <a:p>
            <a:pPr marL="285750" lvl="1" indent="-285750">
              <a:spcAft>
                <a:spcPts val="1200"/>
              </a:spcAft>
              <a:buFont typeface="Arial" panose="020B0604020202020204" pitchFamily="34" charset="0"/>
              <a:buChar char="•"/>
            </a:pPr>
            <a:r>
              <a:rPr lang="en-AU" sz="1750" dirty="0">
                <a:ea typeface="Calibri"/>
                <a:cs typeface="Times New Roman"/>
              </a:rPr>
              <a:t>display the </a:t>
            </a:r>
            <a:r>
              <a:rPr lang="en-AU" sz="1750" b="1" dirty="0">
                <a:ea typeface="Calibri"/>
                <a:cs typeface="Times New Roman"/>
              </a:rPr>
              <a:t>ABN of the entity </a:t>
            </a:r>
            <a:r>
              <a:rPr lang="en-AU" sz="1750" dirty="0">
                <a:ea typeface="Calibri"/>
                <a:cs typeface="Times New Roman"/>
              </a:rPr>
              <a:t>the TPS is levying</a:t>
            </a:r>
          </a:p>
          <a:p>
            <a:pPr marL="0" lvl="1">
              <a:spcAft>
                <a:spcPts val="1200"/>
              </a:spcAft>
            </a:pPr>
            <a:r>
              <a:rPr lang="en-AU" sz="1750" b="1" kern="100" dirty="0">
                <a:ea typeface="Calibri"/>
                <a:cs typeface="Times New Roman"/>
              </a:rPr>
              <a:t>Do not</a:t>
            </a:r>
            <a:r>
              <a:rPr lang="en-AU" sz="1750" kern="100" dirty="0">
                <a:ea typeface="Calibri"/>
                <a:cs typeface="Times New Roman"/>
              </a:rPr>
              <a:t> use parent company’s financial statements</a:t>
            </a:r>
          </a:p>
        </p:txBody>
      </p:sp>
    </p:spTree>
    <p:extLst>
      <p:ext uri="{BB962C8B-B14F-4D97-AF65-F5344CB8AC3E}">
        <p14:creationId xmlns:p14="http://schemas.microsoft.com/office/powerpoint/2010/main" val="1925236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30B6E-C6E3-5DB0-3959-A92F098D9E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9960" y="1557521"/>
              <a:ext cx="648000" cy="648000"/>
            </a:xfrm>
            <a:prstGeom prst="rect">
              <a:avLst/>
            </a:prstGeom>
          </p:spPr>
        </p:pic>
      </p:gr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7960" y="2886489"/>
              <a:ext cx="650000" cy="450000"/>
            </a:xfrm>
            <a:prstGeom prst="rect">
              <a:avLst/>
            </a:prstGeom>
          </p:spPr>
        </p:pic>
      </p:grpSp>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385899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40000" y="1116000"/>
            <a:ext cx="4032000" cy="2431435"/>
          </a:xfrm>
          <a:prstGeom prst="rect">
            <a:avLst/>
          </a:prstGeom>
          <a:noFill/>
        </p:spPr>
        <p:txBody>
          <a:bodyPr wrap="square" lIns="0" tIns="0" rIns="0" bIns="0" numCol="1" rtlCol="0" anchor="t">
            <a:spAutoFit/>
          </a:bodyPr>
          <a:lstStyle/>
          <a:p>
            <a:pPr>
              <a:spcAft>
                <a:spcPts val="2000"/>
              </a:spcAft>
            </a:pPr>
            <a:r>
              <a:rPr lang="en-AU" sz="1700" dirty="0">
                <a:ea typeface="+mn-lt"/>
                <a:cs typeface="+mn-lt"/>
              </a:rPr>
              <a:t>What the TPS does:</a:t>
            </a:r>
          </a:p>
          <a:p>
            <a:pPr marL="285750" indent="-285750">
              <a:spcAft>
                <a:spcPts val="2000"/>
              </a:spcAft>
              <a:buFont typeface="Arial" panose="020B0604020202020204" pitchFamily="34" charset="0"/>
              <a:buChar char="•"/>
            </a:pPr>
            <a:r>
              <a:rPr lang="en-AU" sz="1700" dirty="0">
                <a:ea typeface="+mn-lt"/>
                <a:cs typeface="+mn-lt"/>
              </a:rPr>
              <a:t>Supports students with tuition fee refunds, loan re‑credits and course placements</a:t>
            </a:r>
          </a:p>
          <a:p>
            <a:pPr marL="285750" indent="-285750">
              <a:spcAft>
                <a:spcPts val="2000"/>
              </a:spcAft>
              <a:buFont typeface="Arial" panose="020B0604020202020204" pitchFamily="34" charset="0"/>
              <a:buChar char="•"/>
            </a:pPr>
            <a:r>
              <a:rPr lang="en-AU" sz="1700" dirty="0">
                <a:ea typeface="+mn-lt"/>
                <a:cs typeface="+mn-lt"/>
              </a:rPr>
              <a:t>Helps providers meet their obligations</a:t>
            </a:r>
          </a:p>
          <a:p>
            <a:pPr marL="285750" indent="-285750">
              <a:spcAft>
                <a:spcPts val="2000"/>
              </a:spcAft>
              <a:buFont typeface="Arial" panose="020B0604020202020204" pitchFamily="34" charset="0"/>
              <a:buChar char="•"/>
            </a:pPr>
            <a:r>
              <a:rPr lang="en-AU" sz="1700" dirty="0">
                <a:ea typeface="+mn-lt"/>
                <a:cs typeface="+mn-lt"/>
              </a:rPr>
              <a:t>Manages tuition protection levies</a:t>
            </a:r>
          </a:p>
        </p:txBody>
      </p:sp>
      <p:sp>
        <p:nvSpPr>
          <p:cNvPr id="8" name="TextBox 7">
            <a:extLst>
              <a:ext uri="{FF2B5EF4-FFF2-40B4-BE49-F238E27FC236}">
                <a16:creationId xmlns:a16="http://schemas.microsoft.com/office/drawing/2014/main" id="{0E6FBC68-82D2-4103-BF87-7A1D9186985E}"/>
              </a:ext>
            </a:extLst>
          </p:cNvPr>
          <p:cNvSpPr txBox="1"/>
          <p:nvPr/>
        </p:nvSpPr>
        <p:spPr>
          <a:xfrm>
            <a:off x="4571552" y="1116000"/>
            <a:ext cx="4032000" cy="2154436"/>
          </a:xfrm>
          <a:prstGeom prst="rect">
            <a:avLst/>
          </a:prstGeom>
          <a:noFill/>
        </p:spPr>
        <p:txBody>
          <a:bodyPr wrap="square" lIns="0" tIns="0" rIns="0" bIns="0" numCol="1" rtlCol="0" anchor="t">
            <a:spAutoFit/>
          </a:bodyPr>
          <a:lstStyle/>
          <a:p>
            <a:pPr>
              <a:spcAft>
                <a:spcPts val="2000"/>
              </a:spcAft>
            </a:pPr>
            <a:r>
              <a:rPr lang="en-AU" sz="1700" dirty="0">
                <a:ea typeface="+mn-lt"/>
                <a:cs typeface="+mn-lt"/>
              </a:rPr>
              <a:t>Who it supports: </a:t>
            </a:r>
          </a:p>
          <a:p>
            <a:pPr marL="285750" indent="-285750">
              <a:spcAft>
                <a:spcPts val="2000"/>
              </a:spcAft>
              <a:buFont typeface="Arial" panose="020B0604020202020204" pitchFamily="34" charset="0"/>
              <a:buChar char="•"/>
            </a:pPr>
            <a:r>
              <a:rPr lang="en-AU" sz="1700" dirty="0">
                <a:ea typeface="+mn-lt"/>
                <a:cs typeface="+mn-lt"/>
              </a:rPr>
              <a:t>International students</a:t>
            </a:r>
          </a:p>
          <a:p>
            <a:pPr marL="285750" indent="-285750">
              <a:spcAft>
                <a:spcPts val="2000"/>
              </a:spcAft>
              <a:buFont typeface="Arial" panose="020B0604020202020204" pitchFamily="34" charset="0"/>
              <a:buChar char="•"/>
            </a:pPr>
            <a:r>
              <a:rPr lang="en-AU" sz="1700" dirty="0">
                <a:ea typeface="+mn-lt"/>
                <a:cs typeface="+mn-lt"/>
              </a:rPr>
              <a:t>VET Student Loans (VSL) students</a:t>
            </a:r>
          </a:p>
          <a:p>
            <a:pPr marL="285750" indent="-285750">
              <a:spcAft>
                <a:spcPts val="2000"/>
              </a:spcAft>
              <a:buFont typeface="Arial" panose="020B0604020202020204" pitchFamily="34" charset="0"/>
              <a:buChar char="•"/>
            </a:pPr>
            <a:r>
              <a:rPr lang="en-AU" sz="1700" dirty="0">
                <a:ea typeface="+mn-lt"/>
                <a:cs typeface="+mn-lt"/>
              </a:rPr>
              <a:t>HELP and higher education up‑front fee‑paying students</a:t>
            </a:r>
          </a:p>
        </p:txBody>
      </p:sp>
      <p:sp>
        <p:nvSpPr>
          <p:cNvPr id="9" name="TextBox 8">
            <a:extLst>
              <a:ext uri="{FF2B5EF4-FFF2-40B4-BE49-F238E27FC236}">
                <a16:creationId xmlns:a16="http://schemas.microsoft.com/office/drawing/2014/main" id="{F8F89B8F-5FD9-BBCD-6C88-572080E8A67F}"/>
              </a:ext>
            </a:extLst>
          </p:cNvPr>
          <p:cNvSpPr txBox="1"/>
          <p:nvPr/>
        </p:nvSpPr>
        <p:spPr>
          <a:xfrm>
            <a:off x="540000" y="3812956"/>
            <a:ext cx="8064000" cy="769441"/>
          </a:xfrm>
          <a:prstGeom prst="rect">
            <a:avLst/>
          </a:prstGeom>
          <a:noFill/>
        </p:spPr>
        <p:txBody>
          <a:bodyPr wrap="square" rtlCol="0">
            <a:spAutoFit/>
          </a:bodyPr>
          <a:lstStyle/>
          <a:p>
            <a:pPr>
              <a:spcAft>
                <a:spcPts val="1200"/>
              </a:spcAft>
            </a:pPr>
            <a:r>
              <a:rPr lang="en-AU" sz="1700" dirty="0"/>
              <a:t>Australian Government initiative, supported by the Department of Education</a:t>
            </a:r>
          </a:p>
          <a:p>
            <a:pPr>
              <a:spcAft>
                <a:spcPts val="1200"/>
              </a:spcAft>
            </a:pPr>
            <a:r>
              <a:rPr lang="en-AU" sz="1700" dirty="0"/>
              <a:t>Safeguards Australia’s reputation as a trusted education destination</a:t>
            </a:r>
          </a:p>
        </p:txBody>
      </p:sp>
      <p:grpSp>
        <p:nvGrpSpPr>
          <p:cNvPr id="4" name="Group 3">
            <a:extLst>
              <a:ext uri="{FF2B5EF4-FFF2-40B4-BE49-F238E27FC236}">
                <a16:creationId xmlns:a16="http://schemas.microsoft.com/office/drawing/2014/main" id="{FCC735B7-D4EB-753A-E54F-0D3C92595A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01621A5B-B562-6A84-40E9-52E5D33741D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9DFE8E5-E971-50CD-8C68-64880966DD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FAC5AAB8-6CA0-A620-391D-7060E7ACBC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2622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Director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801955F-670D-2ACA-9985-96888B438F7F}"/>
              </a:ext>
            </a:extLst>
          </p:cNvPr>
          <p:cNvSpPr txBox="1"/>
          <p:nvPr/>
        </p:nvSpPr>
        <p:spPr>
          <a:xfrm>
            <a:off x="540000" y="1116000"/>
            <a:ext cx="8064000" cy="3170099"/>
          </a:xfrm>
          <a:prstGeom prst="rect">
            <a:avLst/>
          </a:prstGeom>
          <a:noFill/>
        </p:spPr>
        <p:txBody>
          <a:bodyPr wrap="square" lIns="0" tIns="0" rIns="0" bIns="0" rtlCol="0" anchor="t">
            <a:spAutoFit/>
          </a:bodyPr>
          <a:lstStyle/>
          <a:p>
            <a:pPr>
              <a:spcAft>
                <a:spcPts val="1200"/>
              </a:spcAft>
            </a:pPr>
            <a:r>
              <a:rPr lang="en-AU" dirty="0">
                <a:cs typeface="Calibri"/>
              </a:rPr>
              <a:t>Kate Tagg, TPS Director (a/g)</a:t>
            </a:r>
          </a:p>
          <a:p>
            <a:pPr marL="742950" lvl="1" indent="-285750">
              <a:spcAft>
                <a:spcPts val="1200"/>
              </a:spcAft>
              <a:buFont typeface="Courier New"/>
              <a:buChar char="o"/>
            </a:pPr>
            <a:r>
              <a:rPr lang="en-AU" b="1" dirty="0"/>
              <a:t>Statutory office holder </a:t>
            </a:r>
            <a:r>
              <a:rPr lang="en-AU" dirty="0"/>
              <a:t>appointed by the federal Minister for Education</a:t>
            </a:r>
          </a:p>
          <a:p>
            <a:pPr marL="742950" lvl="1" indent="-285750">
              <a:spcAft>
                <a:spcPts val="2400"/>
              </a:spcAft>
              <a:buFont typeface="Courier New"/>
              <a:buChar char="o"/>
            </a:pPr>
            <a:r>
              <a:rPr lang="en-AU" b="1" dirty="0"/>
              <a:t>Operational oversight </a:t>
            </a:r>
            <a:r>
              <a:rPr lang="en-AU" dirty="0"/>
              <a:t>of the daily activities of the TPS</a:t>
            </a:r>
            <a:endParaRPr lang="en-AU" dirty="0">
              <a:ea typeface="Calibri"/>
              <a:cs typeface="Calibri"/>
            </a:endParaRPr>
          </a:p>
          <a:p>
            <a:pPr>
              <a:spcAft>
                <a:spcPts val="1200"/>
              </a:spcAft>
            </a:pPr>
            <a:r>
              <a:rPr lang="en-AU" dirty="0">
                <a:cs typeface="Calibri"/>
              </a:rPr>
              <a:t>Responsible for:</a:t>
            </a:r>
          </a:p>
          <a:p>
            <a:pPr marL="742950" lvl="1" indent="-285750">
              <a:spcAft>
                <a:spcPts val="1200"/>
              </a:spcAft>
              <a:buFont typeface="Courier New"/>
              <a:buChar char="o"/>
            </a:pPr>
            <a:r>
              <a:rPr lang="en-AU" b="1" dirty="0">
                <a:cs typeface="Calibri"/>
              </a:rPr>
              <a:t>annual collection of TPS levies </a:t>
            </a:r>
            <a:r>
              <a:rPr lang="en-AU" dirty="0">
                <a:cs typeface="Calibri"/>
              </a:rPr>
              <a:t>from eligible education providers</a:t>
            </a:r>
            <a:endParaRPr lang="en-AU" dirty="0">
              <a:ea typeface="Calibri" panose="020F0502020204030204"/>
              <a:cs typeface="Calibri"/>
            </a:endParaRPr>
          </a:p>
          <a:p>
            <a:pPr marL="742950" lvl="1" indent="-285750">
              <a:spcAft>
                <a:spcPts val="2400"/>
              </a:spcAft>
              <a:buFont typeface="Courier New"/>
              <a:buChar char="o"/>
            </a:pPr>
            <a:r>
              <a:rPr lang="en-AU" b="1" dirty="0">
                <a:cs typeface="Calibri"/>
              </a:rPr>
              <a:t>managing the levy funds</a:t>
            </a:r>
            <a:endParaRPr lang="en-AU" dirty="0">
              <a:ea typeface="Calibri"/>
              <a:cs typeface="Calibri"/>
            </a:endParaRPr>
          </a:p>
          <a:p>
            <a:pPr>
              <a:spcAft>
                <a:spcPts val="2400"/>
              </a:spcAft>
            </a:pPr>
            <a:r>
              <a:rPr lang="en-AU" b="1" dirty="0">
                <a:cs typeface="Calibri"/>
              </a:rPr>
              <a:t>Supported by small team </a:t>
            </a:r>
            <a:r>
              <a:rPr lang="en-AU" dirty="0">
                <a:cs typeface="Calibri"/>
              </a:rPr>
              <a:t>– the Tuition Protection Service - 13 staff</a:t>
            </a:r>
          </a:p>
        </p:txBody>
      </p:sp>
      <p:grpSp>
        <p:nvGrpSpPr>
          <p:cNvPr id="3" name="Group 2">
            <a:extLst>
              <a:ext uri="{FF2B5EF4-FFF2-40B4-BE49-F238E27FC236}">
                <a16:creationId xmlns:a16="http://schemas.microsoft.com/office/drawing/2014/main" id="{32C8E34E-A25A-6AD2-8331-A28635C581E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62A16AD-8FEE-5B8D-EE37-E858F54CFF2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17FB085-BD1E-24B1-AF32-8F7767185D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54A86CEF-04B6-6584-8554-A07EFB3D70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7054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effectLst/>
                <a:uLnTx/>
                <a:uFillTx/>
                <a:latin typeface="+mn-lt"/>
                <a:ea typeface="+mn-ea"/>
                <a:cs typeface="+mn-cs"/>
              </a:rPr>
              <a:t>TPS Advisory Board</a:t>
            </a:r>
            <a:endParaRPr kumimoji="0" lang="en-AU" sz="2200" b="0" i="0" u="none" strike="noStrike" kern="1200" cap="none" spc="0" normalizeH="0" baseline="0" noProof="0" dirty="0">
              <a:ln>
                <a:noFill/>
              </a:ln>
              <a:effectLst/>
              <a:uLnTx/>
              <a:uFillTx/>
              <a:latin typeface="+mn-lt"/>
              <a:ea typeface="+mn-ea"/>
              <a:cs typeface="+mn-cs"/>
            </a:endParaRPr>
          </a:p>
        </p:txBody>
      </p:sp>
      <p:sp>
        <p:nvSpPr>
          <p:cNvPr id="6" name="TextBox 5">
            <a:extLst>
              <a:ext uri="{FF2B5EF4-FFF2-40B4-BE49-F238E27FC236}">
                <a16:creationId xmlns:a16="http://schemas.microsoft.com/office/drawing/2014/main" id="{EBFE160F-D9B5-FEA4-95F6-D10CB9C1CEBB}"/>
              </a:ext>
            </a:extLst>
          </p:cNvPr>
          <p:cNvSpPr txBox="1"/>
          <p:nvPr/>
        </p:nvSpPr>
        <p:spPr>
          <a:xfrm>
            <a:off x="395552" y="1080000"/>
            <a:ext cx="8352000" cy="3549690"/>
          </a:xfrm>
          <a:prstGeom prst="rect">
            <a:avLst/>
          </a:prstGeom>
          <a:noFill/>
        </p:spPr>
        <p:txBody>
          <a:bodyPr wrap="square" lIns="0" tIns="0" rIns="0" bIns="0" rtlCol="0" anchor="t">
            <a:spAutoFit/>
          </a:bodyPr>
          <a:lstStyle/>
          <a:p>
            <a:pPr marL="233680" indent="-233680">
              <a:spcAft>
                <a:spcPts val="1300"/>
              </a:spcAft>
              <a:buFont typeface="+mj-lt"/>
              <a:buAutoNum type="arabicPeriod"/>
            </a:pPr>
            <a:r>
              <a:rPr lang="en-AU" sz="1600" dirty="0"/>
              <a:t> </a:t>
            </a:r>
            <a:r>
              <a:rPr lang="en-AU" sz="1600" b="1" dirty="0"/>
              <a:t>Ms Sharon Robertson </a:t>
            </a:r>
            <a:r>
              <a:rPr lang="en-AU" sz="1600" dirty="0"/>
              <a:t>(Chair)</a:t>
            </a:r>
            <a:endParaRPr lang="en-AU" sz="1600" dirty="0">
              <a:ea typeface="Calibri"/>
              <a:cs typeface="Calibri"/>
            </a:endParaRPr>
          </a:p>
          <a:p>
            <a:pPr marL="233680" indent="-233680">
              <a:spcAft>
                <a:spcPts val="1300"/>
              </a:spcAft>
              <a:buFont typeface="+mj-lt"/>
              <a:buAutoNum type="arabicPeriod"/>
            </a:pPr>
            <a:r>
              <a:rPr lang="en-AU" sz="1600" dirty="0"/>
              <a:t> </a:t>
            </a:r>
            <a:r>
              <a:rPr lang="en-AU" sz="1600" b="1" dirty="0"/>
              <a:t>The Hon. Phil Honeywood </a:t>
            </a:r>
            <a:r>
              <a:rPr lang="en-AU" sz="1600" dirty="0"/>
              <a:t>(Deputy Chair)</a:t>
            </a:r>
            <a:endParaRPr lang="en-AU" sz="1600" dirty="0">
              <a:ea typeface="Calibri"/>
              <a:cs typeface="Calibri"/>
            </a:endParaRPr>
          </a:p>
          <a:p>
            <a:pPr marL="233680" indent="-233680">
              <a:spcAft>
                <a:spcPts val="1300"/>
              </a:spcAft>
              <a:buFont typeface="+mj-lt"/>
              <a:buAutoNum type="arabicPeriod"/>
            </a:pPr>
            <a:r>
              <a:rPr lang="en-AU" sz="1600" dirty="0">
                <a:cs typeface="Calibri"/>
              </a:rPr>
              <a:t> </a:t>
            </a:r>
            <a:r>
              <a:rPr lang="en-AU" sz="1600" b="1" dirty="0">
                <a:cs typeface="Calibri"/>
              </a:rPr>
              <a:t>Ms Joanna Kwai </a:t>
            </a:r>
            <a:r>
              <a:rPr lang="en-AU" sz="1600" dirty="0">
                <a:cs typeface="Calibri"/>
              </a:rPr>
              <a:t>(General Board member)</a:t>
            </a:r>
            <a:endParaRPr lang="en-AU" sz="1600" dirty="0">
              <a:ea typeface="Calibri"/>
              <a:cs typeface="Calibri"/>
            </a:endParaRPr>
          </a:p>
          <a:p>
            <a:pPr marL="233680" indent="-233680">
              <a:spcAft>
                <a:spcPts val="1300"/>
              </a:spcAft>
              <a:buFont typeface="+mj-lt"/>
              <a:buAutoNum type="arabicPeriod"/>
            </a:pPr>
            <a:r>
              <a:rPr lang="en-AU" sz="1600" dirty="0"/>
              <a:t> </a:t>
            </a:r>
            <a:r>
              <a:rPr lang="en-AU" sz="1600" b="1" dirty="0"/>
              <a:t>Ms Karen Sandercock</a:t>
            </a:r>
            <a:r>
              <a:rPr lang="en-AU" sz="1600" dirty="0"/>
              <a:t>, Australian Government Department of Education</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dirty="0"/>
              <a:t>Ms Renae Houston</a:t>
            </a:r>
            <a:r>
              <a:rPr lang="en-AU" sz="1600" dirty="0"/>
              <a:t>, Australian Government Department of Employment and Workplace Relations</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dirty="0"/>
              <a:t>Mr Guy Thorburn</a:t>
            </a:r>
            <a:r>
              <a:rPr lang="en-AU" sz="1600" dirty="0"/>
              <a:t>, Australian Government Actuary</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i="1" dirty="0"/>
              <a:t>[Vacant, pending appointment]</a:t>
            </a:r>
            <a:r>
              <a:rPr lang="en-AU" sz="1600" b="1" dirty="0"/>
              <a:t> </a:t>
            </a:r>
            <a:r>
              <a:rPr lang="en-AU" sz="1600" dirty="0"/>
              <a:t>Australian Prudential Regulation Authority</a:t>
            </a:r>
            <a:endParaRPr lang="en-AU" sz="1600" dirty="0">
              <a:ea typeface="Calibri"/>
              <a:cs typeface="Calibri"/>
            </a:endParaRPr>
          </a:p>
          <a:p>
            <a:pPr marL="233680" indent="-233680">
              <a:spcAft>
                <a:spcPts val="1300"/>
              </a:spcAft>
              <a:buAutoNum type="arabicPeriod"/>
            </a:pPr>
            <a:r>
              <a:rPr lang="en-AU" sz="1600" dirty="0"/>
              <a:t> </a:t>
            </a:r>
            <a:r>
              <a:rPr lang="en-AU" sz="1600" b="1" dirty="0"/>
              <a:t>Ms Gemma Cooper</a:t>
            </a:r>
            <a:r>
              <a:rPr lang="en-AU" sz="1600" dirty="0"/>
              <a:t>, Australian Government Department of Finance</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dirty="0"/>
              <a:t>Ms Libby McDonald</a:t>
            </a:r>
            <a:r>
              <a:rPr lang="en-AU" sz="1600" dirty="0"/>
              <a:t>, Australian Government Department of Home Affairs</a:t>
            </a:r>
            <a:endParaRPr lang="en-AU" sz="1600" dirty="0">
              <a:ea typeface="Calibri"/>
              <a:cs typeface="Calibri"/>
            </a:endParaRPr>
          </a:p>
        </p:txBody>
      </p:sp>
      <p:grpSp>
        <p:nvGrpSpPr>
          <p:cNvPr id="4" name="Group 3">
            <a:extLst>
              <a:ext uri="{FF2B5EF4-FFF2-40B4-BE49-F238E27FC236}">
                <a16:creationId xmlns:a16="http://schemas.microsoft.com/office/drawing/2014/main" id="{73B0C56A-8560-630B-254E-075C25B54E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A942AE9-FE96-9DB9-B84D-F3EB8DE0769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EF28C6B9-29ED-E20D-BE97-08486AAB04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6D74B5D-43FE-C99E-D56A-E2C9AD80AB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0" name="Rectangle 9">
            <a:extLst>
              <a:ext uri="{FF2B5EF4-FFF2-40B4-BE49-F238E27FC236}">
                <a16:creationId xmlns:a16="http://schemas.microsoft.com/office/drawing/2014/main" id="{4E792B93-37EC-5E5D-07C9-77DCD31A6147}"/>
              </a:ext>
            </a:extLst>
          </p:cNvPr>
          <p:cNvSpPr/>
          <p:nvPr/>
        </p:nvSpPr>
        <p:spPr>
          <a:xfrm>
            <a:off x="7236542" y="504000"/>
            <a:ext cx="1368000" cy="1584000"/>
          </a:xfrm>
          <a:prstGeom prst="rect">
            <a:avLst/>
          </a:prstGeom>
          <a:solidFill>
            <a:schemeClr val="bg1">
              <a:lumMod val="95000"/>
            </a:schemeClr>
          </a:solidFill>
          <a:ln>
            <a:noFill/>
          </a:ln>
          <a:effectLst>
            <a:outerShdw blurRad="50800" dist="50800" dir="2700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700">
                <a:solidFill>
                  <a:schemeClr val="tx2">
                    <a:lumMod val="25000"/>
                  </a:schemeClr>
                </a:solidFill>
                <a:effectLst>
                  <a:innerShdw blurRad="635000" dist="266700" dir="2700000">
                    <a:prstClr val="black">
                      <a:alpha val="50000"/>
                    </a:prstClr>
                  </a:innerShdw>
                </a:effectLst>
              </a:rPr>
              <a:t>View Board member profiles at </a:t>
            </a:r>
            <a:r>
              <a:rPr lang="en-AU" sz="1700" b="1">
                <a:solidFill>
                  <a:schemeClr val="tx2">
                    <a:lumMod val="25000"/>
                  </a:schemeClr>
                </a:solidFill>
                <a:effectLst>
                  <a:innerShdw blurRad="635000" dist="266700" dir="2700000">
                    <a:prstClr val="black">
                      <a:alpha val="50000"/>
                    </a:prstClr>
                  </a:innerShdw>
                </a:effectLst>
              </a:rPr>
              <a:t>tps.gov.au</a:t>
            </a:r>
            <a:endParaRPr lang="en-AU" sz="1700" b="1">
              <a:solidFill>
                <a:schemeClr val="tx2">
                  <a:lumMod val="25000"/>
                </a:schemeClr>
              </a:solidFill>
            </a:endParaRPr>
          </a:p>
        </p:txBody>
      </p:sp>
    </p:spTree>
    <p:extLst>
      <p:ext uri="{BB962C8B-B14F-4D97-AF65-F5344CB8AC3E}">
        <p14:creationId xmlns:p14="http://schemas.microsoft.com/office/powerpoint/2010/main" val="370937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Domestic Tuition Protection </a:t>
            </a:r>
            <a:r>
              <a:rPr lang="en-AU" sz="3200" b="1">
                <a:solidFill>
                  <a:schemeClr val="bg1"/>
                </a:solidFill>
                <a:latin typeface="+mn-lt"/>
                <a:ea typeface="+mn-ea"/>
                <a:cs typeface="+mn-cs"/>
              </a:rPr>
              <a:t>Levies</a:t>
            </a:r>
            <a:endParaRPr kumimoji="0" lang="en-AU" sz="2400" b="1" i="0" u="none" strike="noStrike" kern="1200" cap="none" spc="0" normalizeH="0" baseline="0" noProof="0">
              <a:ln>
                <a:noFill/>
              </a:ln>
              <a:solidFill>
                <a:schemeClr val="bg1"/>
              </a:solidFill>
              <a:effectLst/>
              <a:uLnTx/>
              <a:uFillTx/>
              <a:latin typeface="+mn-lt"/>
              <a:ea typeface="+mn-ea"/>
              <a:cs typeface="+mn-cs"/>
            </a:endParaRPr>
          </a:p>
        </p:txBody>
      </p:sp>
      <p:sp>
        <p:nvSpPr>
          <p:cNvPr id="2" name="Title 3">
            <a:extLst>
              <a:ext uri="{FF2B5EF4-FFF2-40B4-BE49-F238E27FC236}">
                <a16:creationId xmlns:a16="http://schemas.microsoft.com/office/drawing/2014/main" id="{8B429EED-67C3-60C3-B32A-3BA8B90A8578}"/>
              </a:ext>
            </a:extLst>
          </p:cNvPr>
          <p:cNvSpPr txBox="1">
            <a:spLocks/>
          </p:cNvSpPr>
          <p:nvPr/>
        </p:nvSpPr>
        <p:spPr>
          <a:xfrm>
            <a:off x="826488" y="2635687"/>
            <a:ext cx="7707912"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400" b="1">
                <a:solidFill>
                  <a:schemeClr val="bg1"/>
                </a:solidFill>
                <a:latin typeface="+mn-lt"/>
                <a:ea typeface="+mn-ea"/>
                <a:cs typeface="+mn-cs"/>
              </a:rPr>
              <a:t>Levy setting process, guiding principles and legislation</a:t>
            </a:r>
          </a:p>
        </p:txBody>
      </p:sp>
      <p:grpSp>
        <p:nvGrpSpPr>
          <p:cNvPr id="5" name="Group 4">
            <a:extLst>
              <a:ext uri="{FF2B5EF4-FFF2-40B4-BE49-F238E27FC236}">
                <a16:creationId xmlns:a16="http://schemas.microsoft.com/office/drawing/2014/main" id="{65486A96-4CAE-B16F-5743-83C53A9E3AE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9742AFE-F3D0-9566-EF3F-5182478D36E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FCB24C0E-8C1D-B608-5AC9-A52496DBB39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0025CC97-D007-FB4E-2766-CFF00898B7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9772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747C-8AD9-0FA4-6231-F78D290402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5971F7-DD53-4B1B-4AB3-AA45E12CF9AA}"/>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Levies – at a glance</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pSp>
        <p:nvGrpSpPr>
          <p:cNvPr id="2" name="Group 1">
            <a:extLst>
              <a:ext uri="{FF2B5EF4-FFF2-40B4-BE49-F238E27FC236}">
                <a16:creationId xmlns:a16="http://schemas.microsoft.com/office/drawing/2014/main" id="{23AF39D5-0CCA-A032-F1C3-603B3E4E8F8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E0F067C3-3830-751E-1E7D-38ED7C042CA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9FA8B930-67DA-BFB1-2BFE-DECEAB4D8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9012348F-AD3C-1A78-2BD2-2DD85536F6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aphicFrame>
        <p:nvGraphicFramePr>
          <p:cNvPr id="4" name="Table 3">
            <a:extLst>
              <a:ext uri="{FF2B5EF4-FFF2-40B4-BE49-F238E27FC236}">
                <a16:creationId xmlns:a16="http://schemas.microsoft.com/office/drawing/2014/main" id="{80407F57-955D-DC11-0B2E-9F254C3D5FF6}"/>
              </a:ext>
            </a:extLst>
          </p:cNvPr>
          <p:cNvGraphicFramePr>
            <a:graphicFrameLocks noGrp="1"/>
          </p:cNvGraphicFramePr>
          <p:nvPr>
            <p:extLst>
              <p:ext uri="{D42A27DB-BD31-4B8C-83A1-F6EECF244321}">
                <p14:modId xmlns:p14="http://schemas.microsoft.com/office/powerpoint/2010/main" val="1354029248"/>
              </p:ext>
            </p:extLst>
          </p:nvPr>
        </p:nvGraphicFramePr>
        <p:xfrm>
          <a:off x="494748" y="1116000"/>
          <a:ext cx="8154504" cy="3478560"/>
        </p:xfrm>
        <a:graphic>
          <a:graphicData uri="http://schemas.openxmlformats.org/drawingml/2006/table">
            <a:tbl>
              <a:tblPr firstRow="1" bandRow="1">
                <a:tableStyleId>{5C22544A-7EE6-4342-B048-85BDC9FD1C3A}</a:tableStyleId>
              </a:tblPr>
              <a:tblGrid>
                <a:gridCol w="1134027">
                  <a:extLst>
                    <a:ext uri="{9D8B030D-6E8A-4147-A177-3AD203B41FA5}">
                      <a16:colId xmlns:a16="http://schemas.microsoft.com/office/drawing/2014/main" val="2255664553"/>
                    </a:ext>
                  </a:extLst>
                </a:gridCol>
                <a:gridCol w="2340159">
                  <a:extLst>
                    <a:ext uri="{9D8B030D-6E8A-4147-A177-3AD203B41FA5}">
                      <a16:colId xmlns:a16="http://schemas.microsoft.com/office/drawing/2014/main" val="203698684"/>
                    </a:ext>
                  </a:extLst>
                </a:gridCol>
                <a:gridCol w="2340159">
                  <a:extLst>
                    <a:ext uri="{9D8B030D-6E8A-4147-A177-3AD203B41FA5}">
                      <a16:colId xmlns:a16="http://schemas.microsoft.com/office/drawing/2014/main" val="1828671416"/>
                    </a:ext>
                  </a:extLst>
                </a:gridCol>
                <a:gridCol w="2340159">
                  <a:extLst>
                    <a:ext uri="{9D8B030D-6E8A-4147-A177-3AD203B41FA5}">
                      <a16:colId xmlns:a16="http://schemas.microsoft.com/office/drawing/2014/main" val="1477653884"/>
                    </a:ext>
                  </a:extLst>
                </a:gridCol>
              </a:tblGrid>
              <a:tr h="370840">
                <a:tc>
                  <a:txBody>
                    <a:bodyPr/>
                    <a:lstStyle/>
                    <a:p>
                      <a:pPr algn="ctr"/>
                      <a:r>
                        <a:rPr lang="en-AU" sz="1800" dirty="0"/>
                        <a:t>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dirty="0"/>
                        <a:t>VSL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dirty="0"/>
                        <a:t>HELP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dirty="0"/>
                        <a:t>Up-front Payments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3399789"/>
                  </a:ext>
                </a:extLst>
              </a:tr>
              <a:tr h="522000">
                <a:tc>
                  <a:txBody>
                    <a:bodyPr/>
                    <a:lstStyle/>
                    <a:p>
                      <a:r>
                        <a:rPr lang="en-AU" sz="1600" dirty="0"/>
                        <a:t>Paid by</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r>
                        <a:rPr lang="en-AU" sz="1600" dirty="0"/>
                        <a:t>VSL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r>
                        <a:rPr lang="en-AU" sz="1600" dirty="0"/>
                        <a:t>HELP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r>
                        <a:rPr lang="en-AU" sz="1600" dirty="0"/>
                        <a:t>Higher education up-front fee-paying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659524937"/>
                  </a:ext>
                </a:extLst>
              </a:tr>
              <a:tr h="522000">
                <a:tc>
                  <a:txBody>
                    <a:bodyPr/>
                    <a:lstStyle/>
                    <a:p>
                      <a:r>
                        <a:rPr lang="en-AU" sz="1600" dirty="0"/>
                        <a:t>Account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VSL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Higher Education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Higher Education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414683974"/>
                  </a:ext>
                </a:extLst>
              </a:tr>
              <a:tr h="522000">
                <a:tc>
                  <a:txBody>
                    <a:bodyPr/>
                    <a:lstStyle/>
                    <a:p>
                      <a:r>
                        <a:rPr lang="en-AU" sz="1600" dirty="0"/>
                        <a:t>Funds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Loan re-credits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Loan re-credits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Student refunds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197673100"/>
                  </a:ext>
                </a:extLst>
              </a:tr>
              <a:tr h="522000">
                <a:tc>
                  <a:txBody>
                    <a:bodyPr/>
                    <a:lstStyle/>
                    <a:p>
                      <a:r>
                        <a:rPr lang="en-AU" sz="1600" dirty="0"/>
                        <a:t>Supports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164425526"/>
                  </a:ext>
                </a:extLst>
              </a:tr>
              <a:tr h="522000">
                <a:tc>
                  <a:txBody>
                    <a:bodyPr/>
                    <a:lstStyle/>
                    <a:p>
                      <a:r>
                        <a:rPr lang="en-AU" sz="1600" dirty="0"/>
                        <a:t>Calculated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217143458"/>
                  </a:ext>
                </a:extLst>
              </a:tr>
            </a:tbl>
          </a:graphicData>
        </a:graphic>
      </p:graphicFrame>
    </p:spTree>
    <p:extLst>
      <p:ext uri="{BB962C8B-B14F-4D97-AF65-F5344CB8AC3E}">
        <p14:creationId xmlns:p14="http://schemas.microsoft.com/office/powerpoint/2010/main" val="170994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D3E2-D8C9-E550-6C8D-D20D7D491C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E49185-FB07-F7A4-2FAF-5B97DCDBF1F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a:t>
            </a:r>
            <a:r>
              <a:rPr lang="en-AU" sz="2800" b="1" dirty="0">
                <a:latin typeface="+mn-lt"/>
                <a:ea typeface="+mn-ea"/>
                <a:cs typeface="+mn-cs"/>
              </a:rPr>
              <a:t>Setting</a:t>
            </a:r>
            <a:r>
              <a:rPr kumimoji="0" lang="en-AU" sz="2800" b="1" i="0" u="none" strike="noStrike" kern="1200" cap="none" spc="0" normalizeH="0" baseline="0" noProof="0" dirty="0">
                <a:ln>
                  <a:noFill/>
                </a:ln>
                <a:solidFill>
                  <a:schemeClr val="tx1"/>
                </a:solidFill>
                <a:effectLst/>
                <a:uLnTx/>
                <a:uFillTx/>
                <a:latin typeface="+mn-lt"/>
                <a:ea typeface="+mn-ea"/>
                <a:cs typeface="+mn-cs"/>
              </a:rPr>
              <a:t> Process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31B98F94-73EF-A361-A622-7D26E84C16CD}"/>
              </a:ext>
            </a:extLst>
          </p:cNvPr>
          <p:cNvGraphicFramePr>
            <a:graphicFrameLocks noGrp="1"/>
          </p:cNvGraphicFramePr>
          <p:nvPr>
            <p:extLst>
              <p:ext uri="{D42A27DB-BD31-4B8C-83A1-F6EECF244321}">
                <p14:modId xmlns:p14="http://schemas.microsoft.com/office/powerpoint/2010/main" val="632135077"/>
              </p:ext>
            </p:extLst>
          </p:nvPr>
        </p:nvGraphicFramePr>
        <p:xfrm>
          <a:off x="539551" y="11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4 March 2026</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b="1" dirty="0">
                          <a:solidFill>
                            <a:schemeClr val="tx1"/>
                          </a:solidFill>
                          <a:cs typeface="Calibri"/>
                        </a:rPr>
                        <a:t>TPS Advisory Board provides </a:t>
                      </a:r>
                      <a:r>
                        <a:rPr lang="en-AU" sz="1800" b="1" u="sng" dirty="0">
                          <a:solidFill>
                            <a:schemeClr val="tx1"/>
                          </a:solidFill>
                          <a:cs typeface="Calibri"/>
                        </a:rPr>
                        <a:t>draft</a:t>
                      </a:r>
                      <a:r>
                        <a:rPr lang="en-AU" sz="1800" b="1" dirty="0">
                          <a:solidFill>
                            <a:schemeClr val="tx1"/>
                          </a:solidFill>
                          <a:cs typeface="Calibri"/>
                        </a:rPr>
                        <a:t> advice to the TPS Director </a:t>
                      </a:r>
                      <a:r>
                        <a:rPr lang="en-AU" sz="1800" b="0" dirty="0">
                          <a:solidFill>
                            <a:schemeClr val="tx1"/>
                          </a:solidFill>
                          <a:cs typeface="Calibri"/>
                        </a:rPr>
                        <a:t>on the 2026 domestic tuition protection levies settings</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97F75794-BCA1-0331-1931-BA0726AC0790}"/>
              </a:ext>
            </a:extLst>
          </p:cNvPr>
          <p:cNvGraphicFramePr>
            <a:graphicFrameLocks noGrp="1"/>
          </p:cNvGraphicFramePr>
          <p:nvPr>
            <p:extLst>
              <p:ext uri="{D42A27DB-BD31-4B8C-83A1-F6EECF244321}">
                <p14:modId xmlns:p14="http://schemas.microsoft.com/office/powerpoint/2010/main" val="1346802740"/>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Mar-Apr 2026</a:t>
                      </a: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50000"/>
                      </a:schemeClr>
                    </a:solidFill>
                  </a:tcPr>
                </a:tc>
                <a:tc>
                  <a:txBody>
                    <a:bodyPr/>
                    <a:lstStyle/>
                    <a:p>
                      <a:pPr>
                        <a:spcAft>
                          <a:spcPts val="2400"/>
                        </a:spcAft>
                      </a:pPr>
                      <a:r>
                        <a:rPr lang="en-AU" sz="1800" b="1" dirty="0">
                          <a:solidFill>
                            <a:schemeClr val="tx1"/>
                          </a:solidFill>
                          <a:cs typeface="Calibri"/>
                          <a:sym typeface="Wingdings" panose="05000000000000000000" pitchFamily="2" charset="2"/>
                        </a:rPr>
                        <a:t>TPS consults the sector </a:t>
                      </a:r>
                      <a:r>
                        <a:rPr lang="en-AU" sz="1800" b="0" dirty="0">
                          <a:solidFill>
                            <a:schemeClr val="tx1"/>
                          </a:solidFill>
                          <a:cs typeface="Calibri"/>
                          <a:sym typeface="Wingdings" panose="05000000000000000000" pitchFamily="2" charset="2"/>
                        </a:rPr>
                        <a:t>on the draft settings</a:t>
                      </a:r>
                      <a:endParaRPr lang="en-AU" sz="1800" b="0" dirty="0">
                        <a:solidFill>
                          <a:schemeClr val="tx1"/>
                        </a:solidFill>
                        <a:cs typeface="Calibri"/>
                      </a:endParaRP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EACC9A4B-5AD2-7FD7-EFFE-2BE6CE70A9EF}"/>
              </a:ext>
            </a:extLst>
          </p:cNvPr>
          <p:cNvGraphicFramePr>
            <a:graphicFrameLocks noGrp="1"/>
          </p:cNvGraphicFramePr>
          <p:nvPr>
            <p:extLst>
              <p:ext uri="{D42A27DB-BD31-4B8C-83A1-F6EECF244321}">
                <p14:modId xmlns:p14="http://schemas.microsoft.com/office/powerpoint/2010/main" val="3647651215"/>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20 May 2026</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spcAft>
                          <a:spcPts val="2400"/>
                        </a:spcAft>
                      </a:pPr>
                      <a:r>
                        <a:rPr lang="en-AU" sz="1800" b="1" dirty="0">
                          <a:solidFill>
                            <a:schemeClr val="tx1"/>
                          </a:solidFill>
                          <a:cs typeface="Calibri"/>
                        </a:rPr>
                        <a:t>TPS Advisory Board considers the sector’s feedback </a:t>
                      </a:r>
                      <a:r>
                        <a:rPr lang="en-AU" sz="1800" b="0" dirty="0">
                          <a:solidFill>
                            <a:schemeClr val="tx1"/>
                          </a:solidFill>
                          <a:cs typeface="Calibri"/>
                        </a:rPr>
                        <a:t>on the draft settings then </a:t>
                      </a:r>
                      <a:r>
                        <a:rPr lang="en-AU" sz="1800" b="1" dirty="0">
                          <a:solidFill>
                            <a:schemeClr val="tx1"/>
                          </a:solidFill>
                          <a:cs typeface="Calibri"/>
                        </a:rPr>
                        <a:t>provides </a:t>
                      </a:r>
                      <a:r>
                        <a:rPr lang="en-AU" sz="1800" b="1" u="sng" dirty="0">
                          <a:solidFill>
                            <a:schemeClr val="tx1"/>
                          </a:solidFill>
                          <a:cs typeface="Calibri"/>
                        </a:rPr>
                        <a:t>final</a:t>
                      </a:r>
                      <a:r>
                        <a:rPr lang="en-AU" sz="1800" b="1" dirty="0">
                          <a:solidFill>
                            <a:schemeClr val="tx1"/>
                          </a:solidFill>
                          <a:cs typeface="Calibri"/>
                        </a:rPr>
                        <a:t> advice to the TPS Director</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4AF7BA12-6177-17A5-69C1-B065E6584F0A}"/>
              </a:ext>
            </a:extLst>
          </p:cNvPr>
          <p:cNvGraphicFramePr>
            <a:graphicFrameLocks noGrp="1"/>
          </p:cNvGraphicFramePr>
          <p:nvPr>
            <p:extLst>
              <p:ext uri="{D42A27DB-BD31-4B8C-83A1-F6EECF244321}">
                <p14:modId xmlns:p14="http://schemas.microsoft.com/office/powerpoint/2010/main" val="2075697528"/>
              </p:ext>
            </p:extLst>
          </p:nvPr>
        </p:nvGraphicFramePr>
        <p:xfrm>
          <a:off x="540000" y="38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By 1 August 2026</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25000"/>
                      </a:schemeClr>
                    </a:solidFill>
                  </a:tcPr>
                </a:tc>
                <a:tc>
                  <a:txBody>
                    <a:bodyPr/>
                    <a:lstStyle/>
                    <a:p>
                      <a:pPr>
                        <a:spcAft>
                          <a:spcPts val="2400"/>
                        </a:spcAft>
                      </a:pPr>
                      <a:r>
                        <a:rPr lang="en-AU" sz="1800" b="1" dirty="0">
                          <a:solidFill>
                            <a:schemeClr val="tx1"/>
                          </a:solidFill>
                          <a:cs typeface="Calibri"/>
                        </a:rPr>
                        <a:t>2026 domestic levies settings finalised </a:t>
                      </a:r>
                      <a:r>
                        <a:rPr lang="en-AU" sz="1800" b="0" dirty="0">
                          <a:solidFill>
                            <a:schemeClr val="tx1"/>
                          </a:solidFill>
                          <a:cs typeface="Calibri"/>
                        </a:rPr>
                        <a:t>in legislative instruments</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000F2502-8C3C-0DFB-2D54-F90F83204F2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0" name="Rectangle 9">
              <a:extLst>
                <a:ext uri="{FF2B5EF4-FFF2-40B4-BE49-F238E27FC236}">
                  <a16:creationId xmlns:a16="http://schemas.microsoft.com/office/drawing/2014/main" id="{E3DE54F7-94F4-0093-40E9-5C88E19B10E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59377A91-4FD4-EADA-18F3-17BF1E9691A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470225E-D5D0-A5B5-2E99-F5C62B92AC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636021305"/>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20" ma:contentTypeDescription="Create a new document." ma:contentTypeScope="" ma:versionID="6cc64e066dbf459fac0629816f80db1a">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64a4542f3d85bd82df2c9856461c3b12"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9DE0D-3FA6-4BC8-AAC6-8A3A52D92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4FD45F-1D17-4106-A7DE-3EBC874EB4D7}">
  <ds:schemaRefs>
    <ds:schemaRef ds:uri="1d95c80d-1bfc-4284-8ead-90dee9a0b47f"/>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21934866-407e-4eb7-84a5-689e8997aac6"/>
    <ds:schemaRef ds:uri="http://www.w3.org/XML/1998/namespace"/>
  </ds:schemaRefs>
</ds:datastoreItem>
</file>

<file path=customXml/itemProps3.xml><?xml version="1.0" encoding="utf-8"?>
<ds:datastoreItem xmlns:ds="http://schemas.openxmlformats.org/officeDocument/2006/customXml" ds:itemID="{B194BF81-9FE2-4403-987D-3C4E861DAD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2692</Words>
  <Application>Microsoft Office PowerPoint</Application>
  <PresentationFormat>Custom</PresentationFormat>
  <Paragraphs>463</Paragraphs>
  <Slides>38</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宋体</vt:lpstr>
      <vt:lpstr>arial</vt:lpstr>
      <vt:lpstr>arial</vt:lpstr>
      <vt:lpstr>Calibri</vt:lpstr>
      <vt:lpstr>Cambria Math</vt:lpstr>
      <vt:lpstr>Courier New</vt:lpstr>
      <vt:lpstr>Symbol</vt:lpstr>
      <vt:lpstr>Office Theme</vt:lpstr>
      <vt:lpstr>1_Office Theme</vt:lpstr>
      <vt:lpstr>5_Office Theme</vt:lpstr>
      <vt:lpstr>2026 VSL, HELP and Up-front Payments Tuition Protection Levies</vt:lpstr>
      <vt:lpstr>Outline</vt:lpstr>
      <vt:lpstr>Tuition Protection Service (TPS)</vt:lpstr>
      <vt:lpstr>Purpose of the Tuition Protection Service (TPS)</vt:lpstr>
      <vt:lpstr>Tuition Protection Service Director</vt:lpstr>
      <vt:lpstr>TPS Advisory Board</vt:lpstr>
      <vt:lpstr>Domestic Tuition Protection Levies</vt:lpstr>
      <vt:lpstr>Domestic Tuition Protection Levies – at a glance</vt:lpstr>
      <vt:lpstr>Domestic Tuition Protection Levy Setting Process</vt:lpstr>
      <vt:lpstr>How the TPS Advisory Board sets levy advice</vt:lpstr>
      <vt:lpstr>Tuition Protection Levy Framework</vt:lpstr>
      <vt:lpstr>Legislative Authority</vt:lpstr>
      <vt:lpstr>2025 Levy Collection Snapshot</vt:lpstr>
      <vt:lpstr>VSL and Higher Education Tuition Protection Funds</vt:lpstr>
      <vt:lpstr>2025 Levy Collection Overview</vt:lpstr>
      <vt:lpstr>2025 Domestic Levies: Late Payments</vt:lpstr>
      <vt:lpstr>Late or Non-Payment of Domestic Levies</vt:lpstr>
      <vt:lpstr>Domestic Levy Components and  Draft 2026 Settings</vt:lpstr>
      <vt:lpstr>Domestic Tuition Protection Levy Components</vt:lpstr>
      <vt:lpstr>Draft 2026 Domestic Tuition Protection Levy Settings</vt:lpstr>
      <vt:lpstr>Risk Rated Premium component</vt:lpstr>
      <vt:lpstr>Risk Rated Premium Component: Risk Factors</vt:lpstr>
      <vt:lpstr>Financial Strength</vt:lpstr>
      <vt:lpstr>Financial Strength</vt:lpstr>
      <vt:lpstr>Completion Rate</vt:lpstr>
      <vt:lpstr>Completion Rate</vt:lpstr>
      <vt:lpstr>Non-Compliance History and Registration Renewal</vt:lpstr>
      <vt:lpstr>Non-Compliance History and Registration Renewal</vt:lpstr>
      <vt:lpstr>Risk Rated Premium Component</vt:lpstr>
      <vt:lpstr>Risk Rated Premium Component: VSL Example</vt:lpstr>
      <vt:lpstr>Risk Rated Premium Component: HELP Example</vt:lpstr>
      <vt:lpstr>Risk Rated Premium Component: Up-front Example</vt:lpstr>
      <vt:lpstr>Special Tuition Protection component (STPC)</vt:lpstr>
      <vt:lpstr>2026 Domestic Levies Timeline and Takeaways</vt:lpstr>
      <vt:lpstr>2026 Domestic Tuition Protection Levies Timeline</vt:lpstr>
      <vt:lpstr>Takeaways</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Domestic Tuition Protection Levies Consultation Slides</dc:title>
  <dc:creator/>
  <cp:lastModifiedBy/>
  <cp:revision>1</cp:revision>
  <dcterms:created xsi:type="dcterms:W3CDTF">2026-04-10T01:03:04Z</dcterms:created>
  <dcterms:modified xsi:type="dcterms:W3CDTF">2026-04-21T23:17:56Z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2026-04-10T01:03:15Z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752ebf12-5dd8-4ef1-b5cf-bb5cb6e0b794</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Order">
    <vt:r8>67200</vt:r8>
  </property>
  <property fmtid="{D5CDD505-2E9C-101B-9397-08002B2CF9AE}" pid="11" name="xd_ProgID">
    <vt:lpwstr/>
  </property>
  <property fmtid="{D5CDD505-2E9C-101B-9397-08002B2CF9AE}" pid="12" name="MediaServiceImageTags">
    <vt:lpwstr/>
  </property>
  <property fmtid="{D5CDD505-2E9C-101B-9397-08002B2CF9AE}" pid="13" name="ContentTypeId">
    <vt:lpwstr>0x010100D0A9CCE9CD21384385A19063B05DA87A</vt:lpwstr>
  </property>
  <property fmtid="{D5CDD505-2E9C-101B-9397-08002B2CF9AE}" pid="14" name="TemplateUrl">
    <vt:lpwstr/>
  </property>
  <property fmtid="{D5CDD505-2E9C-101B-9397-08002B2CF9AE}" pid="15" name="xd_Signature">
    <vt:bool>false</vt:bool>
  </property>
  <property fmtid="{D5CDD505-2E9C-101B-9397-08002B2CF9AE}" pid="16" name="Department Stream">
    <vt:lpwstr>Education</vt:lpwstr>
  </property>
</Properties>
</file>