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47" r:id="rId1"/>
    <p:sldMasterId id="2147483760" r:id="rId2"/>
    <p:sldMasterId id="2147483774" r:id="rId3"/>
  </p:sldMasterIdLst>
  <p:notesMasterIdLst>
    <p:notesMasterId r:id="rId42"/>
  </p:notesMasterIdLst>
  <p:sldIdLst>
    <p:sldId id="1003" r:id="rId4"/>
    <p:sldId id="553" r:id="rId5"/>
    <p:sldId id="971" r:id="rId6"/>
    <p:sldId id="1004" r:id="rId7"/>
    <p:sldId id="964" r:id="rId8"/>
    <p:sldId id="1056" r:id="rId9"/>
    <p:sldId id="947" r:id="rId10"/>
    <p:sldId id="1065" r:id="rId11"/>
    <p:sldId id="1064" r:id="rId12"/>
    <p:sldId id="978" r:id="rId13"/>
    <p:sldId id="1066" r:id="rId14"/>
    <p:sldId id="942" r:id="rId15"/>
    <p:sldId id="1057" r:id="rId16"/>
    <p:sldId id="956" r:id="rId17"/>
    <p:sldId id="1061" r:id="rId18"/>
    <p:sldId id="1062" r:id="rId19"/>
    <p:sldId id="1051" r:id="rId20"/>
    <p:sldId id="973" r:id="rId21"/>
    <p:sldId id="306" r:id="rId22"/>
    <p:sldId id="1060" r:id="rId23"/>
    <p:sldId id="970" r:id="rId24"/>
    <p:sldId id="997" r:id="rId25"/>
    <p:sldId id="998" r:id="rId26"/>
    <p:sldId id="957" r:id="rId27"/>
    <p:sldId id="959" r:id="rId28"/>
    <p:sldId id="986" r:id="rId29"/>
    <p:sldId id="955" r:id="rId30"/>
    <p:sldId id="987" r:id="rId31"/>
    <p:sldId id="969" r:id="rId32"/>
    <p:sldId id="999" r:id="rId33"/>
    <p:sldId id="1000" r:id="rId34"/>
    <p:sldId id="1001" r:id="rId35"/>
    <p:sldId id="988" r:id="rId36"/>
    <p:sldId id="974" r:id="rId37"/>
    <p:sldId id="979" r:id="rId38"/>
    <p:sldId id="965" r:id="rId39"/>
    <p:sldId id="966" r:id="rId40"/>
    <p:sldId id="976" r:id="rId41"/>
  </p:sldIdLst>
  <p:sldSz cx="9144000" cy="514826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2">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5" name="Author"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6890A"/>
    <a:srgbClr val="BD8E0B"/>
    <a:srgbClr val="B2860A"/>
    <a:srgbClr val="C7960B"/>
    <a:srgbClr val="CB990B"/>
    <a:srgbClr val="DAA40C"/>
    <a:srgbClr val="367079"/>
    <a:srgbClr val="E5AC0D"/>
    <a:srgbClr val="520AA2"/>
    <a:srgbClr val="0AA6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76A56B7-49B0-450F-8BB1-A7375D882FAE}" v="5" dt="2026-04-10T01:03:10.09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1" d="100"/>
          <a:sy n="61" d="100"/>
        </p:scale>
        <p:origin x="978" y="60"/>
      </p:cViewPr>
      <p:guideLst>
        <p:guide orient="horz" pos="1622"/>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notesMaster" Target="notesMasters/notesMaster1.xml"/><Relationship Id="rId47" Type="http://schemas.openxmlformats.org/officeDocument/2006/relationships/tableStyles" Target="tableStyles.xml"/><Relationship Id="rId50" Type="http://schemas.openxmlformats.org/officeDocument/2006/relationships/customXml" Target="../customXml/item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microsoft.com/office/2018/10/relationships/authors" Target="author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presProps" Target="presProps.xml"/><Relationship Id="rId52" Type="http://schemas.openxmlformats.org/officeDocument/2006/relationships/customXml" Target="../customXml/item3.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commentAuthors" Target="commentAuthors.xml"/><Relationship Id="rId48" Type="http://schemas.microsoft.com/office/2015/10/relationships/revisionInfo" Target="revisionInfo.xml"/><Relationship Id="rId8" Type="http://schemas.openxmlformats.org/officeDocument/2006/relationships/slide" Target="slides/slide5.xml"/><Relationship Id="rId51" Type="http://schemas.openxmlformats.org/officeDocument/2006/relationships/customXml" Target="../customXml/item2.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8055"/>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0444" y="0"/>
            <a:ext cx="2945659" cy="498055"/>
          </a:xfrm>
          <a:prstGeom prst="rect">
            <a:avLst/>
          </a:prstGeom>
        </p:spPr>
        <p:txBody>
          <a:bodyPr vert="horz" lIns="91440" tIns="45720" rIns="91440" bIns="45720" rtlCol="0"/>
          <a:lstStyle>
            <a:lvl1pPr algn="r">
              <a:defRPr sz="1200"/>
            </a:lvl1pPr>
          </a:lstStyle>
          <a:p>
            <a:fld id="{5878F842-560F-42A5-A306-F766D7D6B80D}" type="datetimeFigureOut">
              <a:rPr lang="en-AU" smtClean="0"/>
              <a:t>10/04/2026</a:t>
            </a:fld>
            <a:endParaRPr lang="en-AU"/>
          </a:p>
        </p:txBody>
      </p:sp>
      <p:sp>
        <p:nvSpPr>
          <p:cNvPr id="4" name="Slide Image Placeholder 3"/>
          <p:cNvSpPr>
            <a:spLocks noGrp="1" noRot="1" noChangeAspect="1"/>
          </p:cNvSpPr>
          <p:nvPr>
            <p:ph type="sldImg" idx="2"/>
          </p:nvPr>
        </p:nvSpPr>
        <p:spPr>
          <a:xfrm>
            <a:off x="427038" y="1243013"/>
            <a:ext cx="5943600" cy="334645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768" y="4777195"/>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1" y="9428584"/>
            <a:ext cx="2945659" cy="498055"/>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0444" y="9428584"/>
            <a:ext cx="2945659" cy="498055"/>
          </a:xfrm>
          <a:prstGeom prst="rect">
            <a:avLst/>
          </a:prstGeom>
        </p:spPr>
        <p:txBody>
          <a:bodyPr vert="horz" lIns="91440" tIns="45720" rIns="91440" bIns="45720" rtlCol="0" anchor="b"/>
          <a:lstStyle>
            <a:lvl1pPr algn="r">
              <a:defRPr sz="1200"/>
            </a:lvl1pPr>
          </a:lstStyle>
          <a:p>
            <a:fld id="{3BD3FCEB-6CB7-4478-9568-E9785AFEA658}" type="slidenum">
              <a:rPr lang="en-AU" smtClean="0"/>
              <a:t>‹#›</a:t>
            </a:fld>
            <a:endParaRPr lang="en-AU"/>
          </a:p>
        </p:txBody>
      </p:sp>
    </p:spTree>
    <p:extLst>
      <p:ext uri="{BB962C8B-B14F-4D97-AF65-F5344CB8AC3E}">
        <p14:creationId xmlns:p14="http://schemas.microsoft.com/office/powerpoint/2010/main" val="3398103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3EE46E-A178-08A6-BB9E-3ADF4EC526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F33CE2-0F6D-6240-ACF7-7533669688EC}"/>
              </a:ext>
            </a:extLst>
          </p:cNvPr>
          <p:cNvSpPr>
            <a:spLocks noGrp="1" noRot="1" noChangeAspect="1"/>
          </p:cNvSpPr>
          <p:nvPr>
            <p:ph type="sldImg"/>
          </p:nvPr>
        </p:nvSpPr>
        <p:spPr/>
        <p:txBody>
          <a:bodyPr/>
          <a:lstStyle/>
          <a:p>
            <a:endParaRPr lang="en-AU"/>
          </a:p>
        </p:txBody>
      </p:sp>
      <p:sp>
        <p:nvSpPr>
          <p:cNvPr id="3" name="Notes Placeholder 2">
            <a:extLst>
              <a:ext uri="{FF2B5EF4-FFF2-40B4-BE49-F238E27FC236}">
                <a16:creationId xmlns:a16="http://schemas.microsoft.com/office/drawing/2014/main" id="{CA0C5223-5939-9EB5-A003-D85FA893FBC4}"/>
              </a:ext>
            </a:extLst>
          </p:cNvPr>
          <p:cNvSpPr>
            <a:spLocks noGrp="1"/>
          </p:cNvSpPr>
          <p:nvPr>
            <p:ph type="body" idx="1"/>
          </p:nvPr>
        </p:nvSpPr>
        <p:spPr/>
        <p:txBody>
          <a:bodyPr/>
          <a:lstStyle/>
          <a:p>
            <a:pPr>
              <a:lnSpc>
                <a:spcPct val="114000"/>
              </a:lnSpc>
              <a:spcBef>
                <a:spcPts val="0"/>
              </a:spcBef>
              <a:spcAft>
                <a:spcPts val="0"/>
              </a:spcAft>
            </a:pPr>
            <a:endParaRPr lang="en-US"/>
          </a:p>
        </p:txBody>
      </p:sp>
      <p:sp>
        <p:nvSpPr>
          <p:cNvPr id="4" name="Slide Number Placeholder 3">
            <a:extLst>
              <a:ext uri="{FF2B5EF4-FFF2-40B4-BE49-F238E27FC236}">
                <a16:creationId xmlns:a16="http://schemas.microsoft.com/office/drawing/2014/main" id="{6DD10BAF-268F-C1A5-6BEE-D13188702452}"/>
              </a:ext>
            </a:extLst>
          </p:cNvPr>
          <p:cNvSpPr>
            <a:spLocks noGrp="1"/>
          </p:cNvSpPr>
          <p:nvPr>
            <p:ph type="sldNum" sz="quarter" idx="5"/>
          </p:nvPr>
        </p:nvSpPr>
        <p:spPr/>
        <p:txBody>
          <a:bodyPr/>
          <a:lstStyle/>
          <a:p>
            <a:fld id="{3BD3FCEB-6CB7-4478-9568-E9785AFEA658}" type="slidenum">
              <a:rPr lang="en-AU" smtClean="0"/>
              <a:t>1</a:t>
            </a:fld>
            <a:endParaRPr lang="en-AU"/>
          </a:p>
        </p:txBody>
      </p:sp>
    </p:spTree>
    <p:extLst>
      <p:ext uri="{BB962C8B-B14F-4D97-AF65-F5344CB8AC3E}">
        <p14:creationId xmlns:p14="http://schemas.microsoft.com/office/powerpoint/2010/main" val="32161200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10</a:t>
            </a:fld>
            <a:endParaRPr lang="en-AU"/>
          </a:p>
        </p:txBody>
      </p:sp>
    </p:spTree>
    <p:extLst>
      <p:ext uri="{BB962C8B-B14F-4D97-AF65-F5344CB8AC3E}">
        <p14:creationId xmlns:p14="http://schemas.microsoft.com/office/powerpoint/2010/main" val="38355853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61485E-3631-1114-B8DD-D9DC31B56C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5EF5F3-7275-A2D5-9641-3B11FC23EBC9}"/>
              </a:ext>
            </a:extLst>
          </p:cNvPr>
          <p:cNvSpPr>
            <a:spLocks noGrp="1" noRot="1" noChangeAspect="1"/>
          </p:cNvSpPr>
          <p:nvPr>
            <p:ph type="sldImg"/>
          </p:nvPr>
        </p:nvSpPr>
        <p:spPr/>
        <p:txBody>
          <a:bodyPr/>
          <a:lstStyle/>
          <a:p>
            <a:endParaRPr lang="en-AU"/>
          </a:p>
        </p:txBody>
      </p:sp>
      <p:sp>
        <p:nvSpPr>
          <p:cNvPr id="3" name="Notes Placeholder 2">
            <a:extLst>
              <a:ext uri="{FF2B5EF4-FFF2-40B4-BE49-F238E27FC236}">
                <a16:creationId xmlns:a16="http://schemas.microsoft.com/office/drawing/2014/main" id="{55902DE3-2C56-EE70-721B-747147378B0D}"/>
              </a:ext>
            </a:extLst>
          </p:cNvPr>
          <p:cNvSpPr>
            <a:spLocks noGrp="1"/>
          </p:cNvSpPr>
          <p:nvPr>
            <p:ph type="body" idx="1"/>
          </p:nvPr>
        </p:nvSpPr>
        <p:spPr>
          <a:xfrm>
            <a:off x="703830" y="5346520"/>
            <a:ext cx="5633917" cy="4374586"/>
          </a:xfrm>
          <a:prstGeom prst="rect">
            <a:avLst/>
          </a:prstGeom>
        </p:spPr>
        <p:txBody>
          <a:bodyPr lIns="94787" tIns="47393" rIns="94787" bIns="47393"/>
          <a:lstStyle/>
          <a:p>
            <a:pPr marL="0" marR="0" lvl="0" indent="0" algn="l" defTabSz="914400" rtl="0" eaLnBrk="1" fontAlgn="base" latinLnBrk="0" hangingPunct="1">
              <a:lnSpc>
                <a:spcPct val="114000"/>
              </a:lnSpc>
              <a:spcBef>
                <a:spcPts val="0"/>
              </a:spcBef>
              <a:spcAft>
                <a:spcPts val="0"/>
              </a:spcAft>
              <a:buClrTx/>
              <a:buSzTx/>
              <a:buFont typeface="Arial" panose="020B0604020202020204" pitchFamily="34" charset="0"/>
              <a:buNone/>
              <a:tabLst/>
              <a:defRPr/>
            </a:pPr>
            <a:endParaRPr lang="en-AU"/>
          </a:p>
        </p:txBody>
      </p:sp>
      <p:sp>
        <p:nvSpPr>
          <p:cNvPr id="4" name="Header Placeholder 3">
            <a:extLst>
              <a:ext uri="{FF2B5EF4-FFF2-40B4-BE49-F238E27FC236}">
                <a16:creationId xmlns:a16="http://schemas.microsoft.com/office/drawing/2014/main" id="{4F1A6F33-B39E-94DD-7EB4-5EE05E0FE06D}"/>
              </a:ext>
            </a:extLst>
          </p:cNvPr>
          <p:cNvSpPr>
            <a:spLocks noGrp="1"/>
          </p:cNvSpPr>
          <p:nvPr>
            <p:ph type="hdr" sz="quarter" idx="4294967295"/>
          </p:nvPr>
        </p:nvSpPr>
        <p:spPr/>
        <p:txBody>
          <a:bodyPr/>
          <a:lstStyle/>
          <a:p>
            <a:pPr>
              <a:defRPr/>
            </a:pPr>
            <a:r>
              <a:rPr lang="en-US" altLang="en-US"/>
              <a:t>Attachment A</a:t>
            </a:r>
          </a:p>
        </p:txBody>
      </p:sp>
      <p:sp>
        <p:nvSpPr>
          <p:cNvPr id="5" name="Date Placeholder 4">
            <a:extLst>
              <a:ext uri="{FF2B5EF4-FFF2-40B4-BE49-F238E27FC236}">
                <a16:creationId xmlns:a16="http://schemas.microsoft.com/office/drawing/2014/main" id="{8FFAD5C8-60A1-8F6A-219E-5EE23EEB92EF}"/>
              </a:ext>
            </a:extLst>
          </p:cNvPr>
          <p:cNvSpPr>
            <a:spLocks noGrp="1"/>
          </p:cNvSpPr>
          <p:nvPr>
            <p:ph type="dt" idx="1"/>
          </p:nvPr>
        </p:nvSpPr>
        <p:spPr/>
        <p:txBody>
          <a:bodyPr/>
          <a:lstStyle/>
          <a:p>
            <a:pPr>
              <a:defRPr/>
            </a:pPr>
            <a:fld id="{B3BFBBA0-CDF7-4193-9812-94AB2182D5F8}" type="datetime1">
              <a:rPr lang="zh-CN" altLang="en-US" smtClean="0"/>
              <a:pPr>
                <a:defRPr/>
              </a:pPr>
              <a:t>2026/4/10</a:t>
            </a:fld>
            <a:endParaRPr lang="en-US" altLang="zh-CN" sz="1200"/>
          </a:p>
        </p:txBody>
      </p:sp>
      <p:sp>
        <p:nvSpPr>
          <p:cNvPr id="6" name="Slide Number Placeholder 5">
            <a:extLst>
              <a:ext uri="{FF2B5EF4-FFF2-40B4-BE49-F238E27FC236}">
                <a16:creationId xmlns:a16="http://schemas.microsoft.com/office/drawing/2014/main" id="{AA961C4D-086D-EAB2-5B2B-23305A47E881}"/>
              </a:ext>
            </a:extLst>
          </p:cNvPr>
          <p:cNvSpPr>
            <a:spLocks noGrp="1"/>
          </p:cNvSpPr>
          <p:nvPr>
            <p:ph type="sldNum" sz="quarter" idx="5"/>
          </p:nvPr>
        </p:nvSpPr>
        <p:spPr/>
        <p:txBody>
          <a:bodyPr/>
          <a:lstStyle/>
          <a:p>
            <a:pPr>
              <a:defRPr/>
            </a:pPr>
            <a:fld id="{5A0BD6C1-3D76-4BE7-8A2F-2467DC14C66C}" type="slidenum">
              <a:rPr lang="en-US" altLang="zh-CN" smtClean="0"/>
              <a:pPr>
                <a:defRPr/>
              </a:pPr>
              <a:t>11</a:t>
            </a:fld>
            <a:endParaRPr lang="en-US" altLang="zh-CN" sz="1200"/>
          </a:p>
        </p:txBody>
      </p:sp>
    </p:spTree>
    <p:extLst>
      <p:ext uri="{BB962C8B-B14F-4D97-AF65-F5344CB8AC3E}">
        <p14:creationId xmlns:p14="http://schemas.microsoft.com/office/powerpoint/2010/main" val="19151895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4000"/>
              </a:lnSpc>
              <a:spcBef>
                <a:spcPts val="0"/>
              </a:spcBef>
              <a:spcAft>
                <a:spcPts val="0"/>
              </a:spcAft>
              <a:buClrTx/>
              <a:buSzTx/>
              <a:buFontTx/>
              <a:buNone/>
              <a:tabLst/>
              <a:defRPr/>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12</a:t>
            </a:fld>
            <a:endParaRPr lang="en-AU"/>
          </a:p>
        </p:txBody>
      </p:sp>
    </p:spTree>
    <p:extLst>
      <p:ext uri="{BB962C8B-B14F-4D97-AF65-F5344CB8AC3E}">
        <p14:creationId xmlns:p14="http://schemas.microsoft.com/office/powerpoint/2010/main" val="13197189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4000"/>
              </a:lnSpc>
              <a:spcBef>
                <a:spcPts val="0"/>
              </a:spcBef>
              <a:spcAft>
                <a:spcPts val="0"/>
              </a:spcAft>
              <a:buClrTx/>
              <a:buSzTx/>
              <a:buFontTx/>
              <a:buNone/>
              <a:tabLst/>
              <a:defRPr/>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13</a:t>
            </a:fld>
            <a:endParaRPr lang="en-AU"/>
          </a:p>
        </p:txBody>
      </p:sp>
    </p:spTree>
    <p:extLst>
      <p:ext uri="{BB962C8B-B14F-4D97-AF65-F5344CB8AC3E}">
        <p14:creationId xmlns:p14="http://schemas.microsoft.com/office/powerpoint/2010/main" val="8827233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4000"/>
              </a:lnSpc>
              <a:spcBef>
                <a:spcPts val="0"/>
              </a:spcBef>
              <a:spcAft>
                <a:spcPts val="0"/>
              </a:spcAft>
              <a:buClrTx/>
              <a:buSzTx/>
              <a:buFont typeface="Arial" panose="020B0604020202020204" pitchFamily="34" charset="0"/>
              <a:buNone/>
              <a:tabLst/>
              <a:defRPr/>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14</a:t>
            </a:fld>
            <a:endParaRPr lang="en-AU"/>
          </a:p>
        </p:txBody>
      </p:sp>
    </p:spTree>
    <p:extLst>
      <p:ext uri="{BB962C8B-B14F-4D97-AF65-F5344CB8AC3E}">
        <p14:creationId xmlns:p14="http://schemas.microsoft.com/office/powerpoint/2010/main" val="14562902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200A39-FC62-E6F2-AB5E-7ACEBB1BD2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88E474-7BF3-3707-AB83-1C432261EC28}"/>
              </a:ext>
            </a:extLst>
          </p:cNvPr>
          <p:cNvSpPr>
            <a:spLocks noGrp="1" noRot="1" noChangeAspect="1"/>
          </p:cNvSpPr>
          <p:nvPr>
            <p:ph type="sldImg"/>
          </p:nvPr>
        </p:nvSpPr>
        <p:spPr/>
        <p:txBody>
          <a:bodyPr/>
          <a:lstStyle/>
          <a:p>
            <a:endParaRPr lang="en-AU"/>
          </a:p>
        </p:txBody>
      </p:sp>
      <p:sp>
        <p:nvSpPr>
          <p:cNvPr id="3" name="Notes Placeholder 2">
            <a:extLst>
              <a:ext uri="{FF2B5EF4-FFF2-40B4-BE49-F238E27FC236}">
                <a16:creationId xmlns:a16="http://schemas.microsoft.com/office/drawing/2014/main" id="{33154E73-D6F7-2F37-2955-2B7D31E05060}"/>
              </a:ext>
            </a:extLst>
          </p:cNvPr>
          <p:cNvSpPr>
            <a:spLocks noGrp="1"/>
          </p:cNvSpPr>
          <p:nvPr>
            <p:ph type="body" idx="1"/>
          </p:nvPr>
        </p:nvSpPr>
        <p:spPr/>
        <p:txBody>
          <a:bodyPr/>
          <a:lstStyle/>
          <a:p>
            <a:pPr marL="171450" indent="-171450">
              <a:lnSpc>
                <a:spcPct val="114000"/>
              </a:lnSpc>
              <a:spcBef>
                <a:spcPts val="0"/>
              </a:spcBef>
              <a:spcAft>
                <a:spcPts val="0"/>
              </a:spcAft>
              <a:buFont typeface="Arial" panose="020B0604020202020204" pitchFamily="34" charset="0"/>
              <a:buChar char="•"/>
            </a:pPr>
            <a:endParaRPr lang="en-AU"/>
          </a:p>
        </p:txBody>
      </p:sp>
      <p:sp>
        <p:nvSpPr>
          <p:cNvPr id="4" name="Slide Number Placeholder 3">
            <a:extLst>
              <a:ext uri="{FF2B5EF4-FFF2-40B4-BE49-F238E27FC236}">
                <a16:creationId xmlns:a16="http://schemas.microsoft.com/office/drawing/2014/main" id="{50DD8AFB-B8B3-B0CD-6733-3B9A5DA4506D}"/>
              </a:ext>
            </a:extLst>
          </p:cNvPr>
          <p:cNvSpPr>
            <a:spLocks noGrp="1"/>
          </p:cNvSpPr>
          <p:nvPr>
            <p:ph type="sldNum" sz="quarter" idx="5"/>
          </p:nvPr>
        </p:nvSpPr>
        <p:spPr/>
        <p:txBody>
          <a:bodyPr/>
          <a:lstStyle/>
          <a:p>
            <a:fld id="{3BD3FCEB-6CB7-4478-9568-E9785AFEA658}" type="slidenum">
              <a:rPr lang="en-AU" smtClean="0"/>
              <a:t>15</a:t>
            </a:fld>
            <a:endParaRPr lang="en-AU"/>
          </a:p>
        </p:txBody>
      </p:sp>
    </p:spTree>
    <p:extLst>
      <p:ext uri="{BB962C8B-B14F-4D97-AF65-F5344CB8AC3E}">
        <p14:creationId xmlns:p14="http://schemas.microsoft.com/office/powerpoint/2010/main" val="40171059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87D109-1F5F-9462-5D4A-49131F8C23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9E28D8-AD1A-EEB5-A3CC-A2C8CAEA564F}"/>
              </a:ext>
            </a:extLst>
          </p:cNvPr>
          <p:cNvSpPr>
            <a:spLocks noGrp="1" noRot="1" noChangeAspect="1"/>
          </p:cNvSpPr>
          <p:nvPr>
            <p:ph type="sldImg"/>
          </p:nvPr>
        </p:nvSpPr>
        <p:spPr/>
        <p:txBody>
          <a:bodyPr/>
          <a:lstStyle/>
          <a:p>
            <a:endParaRPr lang="en-AU"/>
          </a:p>
        </p:txBody>
      </p:sp>
      <p:sp>
        <p:nvSpPr>
          <p:cNvPr id="3" name="Notes Placeholder 2">
            <a:extLst>
              <a:ext uri="{FF2B5EF4-FFF2-40B4-BE49-F238E27FC236}">
                <a16:creationId xmlns:a16="http://schemas.microsoft.com/office/drawing/2014/main" id="{1AAFF0BF-11C4-A131-F924-C6C7CE5A1C32}"/>
              </a:ext>
            </a:extLst>
          </p:cNvPr>
          <p:cNvSpPr>
            <a:spLocks noGrp="1"/>
          </p:cNvSpPr>
          <p:nvPr>
            <p:ph type="body" idx="1"/>
          </p:nvPr>
        </p:nvSpPr>
        <p:spPr/>
        <p:txBody>
          <a:bodyPr/>
          <a:lstStyle/>
          <a:p>
            <a:pPr marL="171450" marR="0" lvl="0" indent="-1714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endParaRPr lang="en-AU"/>
          </a:p>
        </p:txBody>
      </p:sp>
      <p:sp>
        <p:nvSpPr>
          <p:cNvPr id="4" name="Slide Number Placeholder 3">
            <a:extLst>
              <a:ext uri="{FF2B5EF4-FFF2-40B4-BE49-F238E27FC236}">
                <a16:creationId xmlns:a16="http://schemas.microsoft.com/office/drawing/2014/main" id="{0B8D9182-111A-81A2-2B4F-4F33CC353638}"/>
              </a:ext>
            </a:extLst>
          </p:cNvPr>
          <p:cNvSpPr>
            <a:spLocks noGrp="1"/>
          </p:cNvSpPr>
          <p:nvPr>
            <p:ph type="sldNum" sz="quarter" idx="5"/>
          </p:nvPr>
        </p:nvSpPr>
        <p:spPr/>
        <p:txBody>
          <a:bodyPr/>
          <a:lstStyle/>
          <a:p>
            <a:fld id="{3BD3FCEB-6CB7-4478-9568-E9785AFEA658}" type="slidenum">
              <a:rPr lang="en-AU" smtClean="0"/>
              <a:t>16</a:t>
            </a:fld>
            <a:endParaRPr lang="en-AU"/>
          </a:p>
        </p:txBody>
      </p:sp>
    </p:spTree>
    <p:extLst>
      <p:ext uri="{BB962C8B-B14F-4D97-AF65-F5344CB8AC3E}">
        <p14:creationId xmlns:p14="http://schemas.microsoft.com/office/powerpoint/2010/main" val="15640453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17</a:t>
            </a:fld>
            <a:endParaRPr lang="en-AU"/>
          </a:p>
        </p:txBody>
      </p:sp>
    </p:spTree>
    <p:extLst>
      <p:ext uri="{BB962C8B-B14F-4D97-AF65-F5344CB8AC3E}">
        <p14:creationId xmlns:p14="http://schemas.microsoft.com/office/powerpoint/2010/main" val="35682657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4000"/>
              </a:lnSpc>
              <a:spcBef>
                <a:spcPts val="0"/>
              </a:spcBef>
              <a:spcAft>
                <a:spcPts val="0"/>
              </a:spcAft>
              <a:buClrTx/>
              <a:buSzTx/>
              <a:buFontTx/>
              <a:buNone/>
              <a:tabLst/>
              <a:defRPr/>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18</a:t>
            </a:fld>
            <a:endParaRPr lang="en-AU"/>
          </a:p>
        </p:txBody>
      </p:sp>
    </p:spTree>
    <p:extLst>
      <p:ext uri="{BB962C8B-B14F-4D97-AF65-F5344CB8AC3E}">
        <p14:creationId xmlns:p14="http://schemas.microsoft.com/office/powerpoint/2010/main" val="39966331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4000"/>
              </a:lnSpc>
              <a:spcBef>
                <a:spcPts val="0"/>
              </a:spcBef>
              <a:spcAft>
                <a:spcPts val="0"/>
              </a:spcAft>
              <a:buClrTx/>
              <a:buSzTx/>
              <a:buFontTx/>
              <a:buNone/>
              <a:tabLst/>
              <a:defRPr/>
            </a:pPr>
            <a:endParaRPr lang="en-US" altLang="zh-CN">
              <a:sym typeface="Calibri" pitchFamily="34" charset="0"/>
            </a:endParaRPr>
          </a:p>
        </p:txBody>
      </p:sp>
      <p:sp>
        <p:nvSpPr>
          <p:cNvPr id="4" name="Slide Number Placeholder 3"/>
          <p:cNvSpPr>
            <a:spLocks noGrp="1"/>
          </p:cNvSpPr>
          <p:nvPr>
            <p:ph type="sldNum" sz="quarter" idx="5"/>
          </p:nvPr>
        </p:nvSpPr>
        <p:spPr/>
        <p:txBody>
          <a:bodyPr/>
          <a:lstStyle/>
          <a:p>
            <a:fld id="{3BD3FCEB-6CB7-4478-9568-E9785AFEA658}" type="slidenum">
              <a:rPr lang="en-AU" smtClean="0"/>
              <a:t>19</a:t>
            </a:fld>
            <a:endParaRPr lang="en-AU"/>
          </a:p>
        </p:txBody>
      </p:sp>
    </p:spTree>
    <p:extLst>
      <p:ext uri="{BB962C8B-B14F-4D97-AF65-F5344CB8AC3E}">
        <p14:creationId xmlns:p14="http://schemas.microsoft.com/office/powerpoint/2010/main" val="16671534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pPr>
              <a:lnSpc>
                <a:spcPct val="114000"/>
              </a:lnSpc>
              <a:spcBef>
                <a:spcPts val="0"/>
              </a:spcBef>
              <a:spcAft>
                <a:spcPts val="0"/>
              </a:spcAft>
            </a:pPr>
            <a:endParaRPr lang="en-US"/>
          </a:p>
        </p:txBody>
      </p:sp>
      <p:sp>
        <p:nvSpPr>
          <p:cNvPr id="4" name="Slide Number Placeholder 3"/>
          <p:cNvSpPr>
            <a:spLocks noGrp="1"/>
          </p:cNvSpPr>
          <p:nvPr>
            <p:ph type="sldNum" sz="quarter" idx="5"/>
          </p:nvPr>
        </p:nvSpPr>
        <p:spPr/>
        <p:txBody>
          <a:bodyPr/>
          <a:lstStyle/>
          <a:p>
            <a:fld id="{3BD3FCEB-6CB7-4478-9568-E9785AFEA658}" type="slidenum">
              <a:rPr lang="en-AU" smtClean="0"/>
              <a:t>2</a:t>
            </a:fld>
            <a:endParaRPr lang="en-AU"/>
          </a:p>
        </p:txBody>
      </p:sp>
    </p:spTree>
    <p:extLst>
      <p:ext uri="{BB962C8B-B14F-4D97-AF65-F5344CB8AC3E}">
        <p14:creationId xmlns:p14="http://schemas.microsoft.com/office/powerpoint/2010/main" val="22934155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01E84F-8DD9-8EB3-7865-6B566D717E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063855-A424-B00B-79F0-E044E1127F1E}"/>
              </a:ext>
            </a:extLst>
          </p:cNvPr>
          <p:cNvSpPr>
            <a:spLocks noGrp="1" noRot="1" noChangeAspect="1"/>
          </p:cNvSpPr>
          <p:nvPr>
            <p:ph type="sldImg"/>
          </p:nvPr>
        </p:nvSpPr>
        <p:spPr/>
        <p:txBody>
          <a:bodyPr/>
          <a:lstStyle/>
          <a:p>
            <a:endParaRPr lang="en-AU"/>
          </a:p>
        </p:txBody>
      </p:sp>
      <p:sp>
        <p:nvSpPr>
          <p:cNvPr id="3" name="Notes Placeholder 2">
            <a:extLst>
              <a:ext uri="{FF2B5EF4-FFF2-40B4-BE49-F238E27FC236}">
                <a16:creationId xmlns:a16="http://schemas.microsoft.com/office/drawing/2014/main" id="{1AF6742D-88AC-1528-ACD2-B2A1E9DF8AF1}"/>
              </a:ext>
            </a:extLst>
          </p:cNvPr>
          <p:cNvSpPr>
            <a:spLocks noGrp="1"/>
          </p:cNvSpPr>
          <p:nvPr>
            <p:ph type="body" idx="1"/>
          </p:nvPr>
        </p:nvSpPr>
        <p:spPr/>
        <p:txBody>
          <a:bodyPr/>
          <a:lstStyle/>
          <a:p>
            <a:pPr marL="171450" marR="0" lvl="0" indent="-1714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endParaRPr lang="en-AU"/>
          </a:p>
        </p:txBody>
      </p:sp>
      <p:sp>
        <p:nvSpPr>
          <p:cNvPr id="4" name="Slide Number Placeholder 3">
            <a:extLst>
              <a:ext uri="{FF2B5EF4-FFF2-40B4-BE49-F238E27FC236}">
                <a16:creationId xmlns:a16="http://schemas.microsoft.com/office/drawing/2014/main" id="{B1FD7202-70F8-BB52-606E-0E414DBE8496}"/>
              </a:ext>
            </a:extLst>
          </p:cNvPr>
          <p:cNvSpPr>
            <a:spLocks noGrp="1"/>
          </p:cNvSpPr>
          <p:nvPr>
            <p:ph type="sldNum" sz="quarter" idx="5"/>
          </p:nvPr>
        </p:nvSpPr>
        <p:spPr/>
        <p:txBody>
          <a:bodyPr/>
          <a:lstStyle/>
          <a:p>
            <a:fld id="{3BD3FCEB-6CB7-4478-9568-E9785AFEA658}" type="slidenum">
              <a:rPr lang="en-AU" smtClean="0"/>
              <a:t>20</a:t>
            </a:fld>
            <a:endParaRPr lang="en-AU"/>
          </a:p>
        </p:txBody>
      </p:sp>
    </p:spTree>
    <p:extLst>
      <p:ext uri="{BB962C8B-B14F-4D97-AF65-F5344CB8AC3E}">
        <p14:creationId xmlns:p14="http://schemas.microsoft.com/office/powerpoint/2010/main" val="23577669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21</a:t>
            </a:fld>
            <a:endParaRPr lang="en-AU"/>
          </a:p>
        </p:txBody>
      </p:sp>
    </p:spTree>
    <p:extLst>
      <p:ext uri="{BB962C8B-B14F-4D97-AF65-F5344CB8AC3E}">
        <p14:creationId xmlns:p14="http://schemas.microsoft.com/office/powerpoint/2010/main" val="37937346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pPr marL="171450" indent="-171450">
              <a:lnSpc>
                <a:spcPct val="114000"/>
              </a:lnSpc>
              <a:buFont typeface="Arial" panose="020B0604020202020204" pitchFamily="34" charset="0"/>
              <a:buChar char="•"/>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22</a:t>
            </a:fld>
            <a:endParaRPr lang="en-AU"/>
          </a:p>
        </p:txBody>
      </p:sp>
    </p:spTree>
    <p:extLst>
      <p:ext uri="{BB962C8B-B14F-4D97-AF65-F5344CB8AC3E}">
        <p14:creationId xmlns:p14="http://schemas.microsoft.com/office/powerpoint/2010/main" val="313043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pPr marL="0" indent="0" algn="l">
              <a:lnSpc>
                <a:spcPct val="114000"/>
              </a:lnSpc>
              <a:spcAft>
                <a:spcPts val="0"/>
              </a:spcAft>
              <a:buFont typeface="Arial" panose="020B0604020202020204" pitchFamily="34" charset="0"/>
              <a:buNone/>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23</a:t>
            </a:fld>
            <a:endParaRPr lang="en-AU"/>
          </a:p>
        </p:txBody>
      </p:sp>
    </p:spTree>
    <p:extLst>
      <p:ext uri="{BB962C8B-B14F-4D97-AF65-F5344CB8AC3E}">
        <p14:creationId xmlns:p14="http://schemas.microsoft.com/office/powerpoint/2010/main" val="1122891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24</a:t>
            </a:fld>
            <a:endParaRPr lang="en-AU"/>
          </a:p>
        </p:txBody>
      </p:sp>
    </p:spTree>
    <p:extLst>
      <p:ext uri="{BB962C8B-B14F-4D97-AF65-F5344CB8AC3E}">
        <p14:creationId xmlns:p14="http://schemas.microsoft.com/office/powerpoint/2010/main" val="26696800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pPr marL="171450" indent="-171450" algn="l">
              <a:lnSpc>
                <a:spcPct val="114000"/>
              </a:lnSpc>
              <a:spcAft>
                <a:spcPts val="0"/>
              </a:spcAft>
              <a:buFont typeface="Arial" panose="020B0604020202020204" pitchFamily="34" charset="0"/>
              <a:buChar char="•"/>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25</a:t>
            </a:fld>
            <a:endParaRPr lang="en-AU"/>
          </a:p>
        </p:txBody>
      </p:sp>
    </p:spTree>
    <p:extLst>
      <p:ext uri="{BB962C8B-B14F-4D97-AF65-F5344CB8AC3E}">
        <p14:creationId xmlns:p14="http://schemas.microsoft.com/office/powerpoint/2010/main" val="22116644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26</a:t>
            </a:fld>
            <a:endParaRPr lang="en-AU"/>
          </a:p>
        </p:txBody>
      </p:sp>
    </p:spTree>
    <p:extLst>
      <p:ext uri="{BB962C8B-B14F-4D97-AF65-F5344CB8AC3E}">
        <p14:creationId xmlns:p14="http://schemas.microsoft.com/office/powerpoint/2010/main" val="19096925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27</a:t>
            </a:fld>
            <a:endParaRPr lang="en-AU"/>
          </a:p>
        </p:txBody>
      </p:sp>
    </p:spTree>
    <p:extLst>
      <p:ext uri="{BB962C8B-B14F-4D97-AF65-F5344CB8AC3E}">
        <p14:creationId xmlns:p14="http://schemas.microsoft.com/office/powerpoint/2010/main" val="9562723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4000"/>
              </a:lnSpc>
              <a:spcBef>
                <a:spcPts val="0"/>
              </a:spcBef>
              <a:spcAft>
                <a:spcPts val="0"/>
              </a:spcAft>
              <a:buClrTx/>
              <a:buSzTx/>
              <a:buFont typeface="Arial" panose="020B0604020202020204" pitchFamily="34" charset="0"/>
              <a:buNone/>
              <a:tabLst/>
              <a:defRPr/>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28</a:t>
            </a:fld>
            <a:endParaRPr lang="en-AU"/>
          </a:p>
        </p:txBody>
      </p:sp>
    </p:spTree>
    <p:extLst>
      <p:ext uri="{BB962C8B-B14F-4D97-AF65-F5344CB8AC3E}">
        <p14:creationId xmlns:p14="http://schemas.microsoft.com/office/powerpoint/2010/main" val="29916053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a:xfrm>
            <a:off x="703830" y="5346520"/>
            <a:ext cx="5633917" cy="4374586"/>
          </a:xfrm>
          <a:prstGeom prst="rect">
            <a:avLst/>
          </a:prstGeom>
        </p:spPr>
        <p:txBody>
          <a:bodyPr lIns="94787" tIns="47393" rIns="94787" bIns="47393"/>
          <a:lstStyle/>
          <a:p>
            <a:pPr marL="171450" marR="0" lvl="0" indent="-1714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endParaRPr lang="en-AU"/>
          </a:p>
        </p:txBody>
      </p:sp>
      <p:sp>
        <p:nvSpPr>
          <p:cNvPr id="4" name="Header Placeholder 3"/>
          <p:cNvSpPr>
            <a:spLocks noGrp="1"/>
          </p:cNvSpPr>
          <p:nvPr>
            <p:ph type="hdr" sz="quarter" idx="4294967295"/>
          </p:nvPr>
        </p:nvSpPr>
        <p:spPr/>
        <p:txBody>
          <a:bodyPr/>
          <a:lstStyle/>
          <a:p>
            <a:pPr>
              <a:defRPr/>
            </a:pPr>
            <a:r>
              <a:rPr lang="en-US" altLang="en-US"/>
              <a:t>Attachment A</a:t>
            </a:r>
          </a:p>
        </p:txBody>
      </p:sp>
      <p:sp>
        <p:nvSpPr>
          <p:cNvPr id="5" name="Date Placeholder 4"/>
          <p:cNvSpPr>
            <a:spLocks noGrp="1"/>
          </p:cNvSpPr>
          <p:nvPr>
            <p:ph type="dt" idx="1"/>
          </p:nvPr>
        </p:nvSpPr>
        <p:spPr/>
        <p:txBody>
          <a:bodyPr/>
          <a:lstStyle/>
          <a:p>
            <a:pPr>
              <a:defRPr/>
            </a:pPr>
            <a:fld id="{B3BFBBA0-CDF7-4193-9812-94AB2182D5F8}" type="datetime1">
              <a:rPr lang="zh-CN" altLang="en-US" smtClean="0"/>
              <a:pPr>
                <a:defRPr/>
              </a:pPr>
              <a:t>2026/4/10</a:t>
            </a:fld>
            <a:endParaRPr lang="en-US" altLang="zh-CN" sz="1200"/>
          </a:p>
        </p:txBody>
      </p:sp>
      <p:sp>
        <p:nvSpPr>
          <p:cNvPr id="6" name="Slide Number Placeholder 5"/>
          <p:cNvSpPr>
            <a:spLocks noGrp="1"/>
          </p:cNvSpPr>
          <p:nvPr>
            <p:ph type="sldNum" sz="quarter" idx="5"/>
          </p:nvPr>
        </p:nvSpPr>
        <p:spPr/>
        <p:txBody>
          <a:bodyPr/>
          <a:lstStyle/>
          <a:p>
            <a:pPr>
              <a:defRPr/>
            </a:pPr>
            <a:fld id="{5A0BD6C1-3D76-4BE7-8A2F-2467DC14C66C}" type="slidenum">
              <a:rPr lang="en-US" altLang="zh-CN" smtClean="0"/>
              <a:pPr>
                <a:defRPr/>
              </a:pPr>
              <a:t>29</a:t>
            </a:fld>
            <a:endParaRPr lang="en-US" altLang="zh-CN" sz="1200"/>
          </a:p>
        </p:txBody>
      </p:sp>
    </p:spTree>
    <p:extLst>
      <p:ext uri="{BB962C8B-B14F-4D97-AF65-F5344CB8AC3E}">
        <p14:creationId xmlns:p14="http://schemas.microsoft.com/office/powerpoint/2010/main" val="27697663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4000"/>
              </a:lnSpc>
              <a:spcBef>
                <a:spcPts val="0"/>
              </a:spcBef>
              <a:spcAft>
                <a:spcPts val="0"/>
              </a:spcAft>
              <a:buClrTx/>
              <a:buSzTx/>
              <a:buFontTx/>
              <a:buNone/>
              <a:tabLst/>
              <a:defRPr/>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3</a:t>
            </a:fld>
            <a:endParaRPr lang="en-AU"/>
          </a:p>
        </p:txBody>
      </p:sp>
    </p:spTree>
    <p:extLst>
      <p:ext uri="{BB962C8B-B14F-4D97-AF65-F5344CB8AC3E}">
        <p14:creationId xmlns:p14="http://schemas.microsoft.com/office/powerpoint/2010/main" val="26968740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a:xfrm>
            <a:off x="703830" y="5346520"/>
            <a:ext cx="5633917" cy="4374586"/>
          </a:xfrm>
          <a:prstGeom prst="rect">
            <a:avLst/>
          </a:prstGeom>
        </p:spPr>
        <p:txBody>
          <a:bodyPr lIns="94787" tIns="47393" rIns="94787" bIns="47393"/>
          <a:lstStyle/>
          <a:p>
            <a:pPr marL="0" marR="0" lvl="0" indent="0" algn="l" defTabSz="914400" rtl="0" eaLnBrk="1" fontAlgn="auto" latinLnBrk="0" hangingPunct="1">
              <a:lnSpc>
                <a:spcPct val="114000"/>
              </a:lnSpc>
              <a:spcBef>
                <a:spcPts val="0"/>
              </a:spcBef>
              <a:spcAft>
                <a:spcPts val="0"/>
              </a:spcAft>
              <a:buClrTx/>
              <a:buSzTx/>
              <a:buFont typeface="Arial" panose="020B0604020202020204" pitchFamily="34" charset="0"/>
              <a:buNone/>
              <a:tabLst/>
              <a:defRPr/>
            </a:pPr>
            <a:endParaRPr lang="en-AU"/>
          </a:p>
        </p:txBody>
      </p:sp>
      <p:sp>
        <p:nvSpPr>
          <p:cNvPr id="4" name="Header Placeholder 3"/>
          <p:cNvSpPr>
            <a:spLocks noGrp="1"/>
          </p:cNvSpPr>
          <p:nvPr>
            <p:ph type="hdr" sz="quarter" idx="4294967295"/>
          </p:nvPr>
        </p:nvSpPr>
        <p:spPr/>
        <p:txBody>
          <a:bodyPr/>
          <a:lstStyle/>
          <a:p>
            <a:pPr>
              <a:defRPr/>
            </a:pPr>
            <a:r>
              <a:rPr lang="en-US" altLang="en-US"/>
              <a:t>Attachment A</a:t>
            </a:r>
          </a:p>
        </p:txBody>
      </p:sp>
      <p:sp>
        <p:nvSpPr>
          <p:cNvPr id="5" name="Date Placeholder 4"/>
          <p:cNvSpPr>
            <a:spLocks noGrp="1"/>
          </p:cNvSpPr>
          <p:nvPr>
            <p:ph type="dt" idx="1"/>
          </p:nvPr>
        </p:nvSpPr>
        <p:spPr/>
        <p:txBody>
          <a:bodyPr/>
          <a:lstStyle/>
          <a:p>
            <a:pPr>
              <a:defRPr/>
            </a:pPr>
            <a:fld id="{B3BFBBA0-CDF7-4193-9812-94AB2182D5F8}" type="datetime1">
              <a:rPr lang="zh-CN" altLang="en-US" smtClean="0"/>
              <a:pPr>
                <a:defRPr/>
              </a:pPr>
              <a:t>2026/4/10</a:t>
            </a:fld>
            <a:endParaRPr lang="en-US" altLang="zh-CN" sz="1200"/>
          </a:p>
        </p:txBody>
      </p:sp>
      <p:sp>
        <p:nvSpPr>
          <p:cNvPr id="6" name="Slide Number Placeholder 5"/>
          <p:cNvSpPr>
            <a:spLocks noGrp="1"/>
          </p:cNvSpPr>
          <p:nvPr>
            <p:ph type="sldNum" sz="quarter" idx="5"/>
          </p:nvPr>
        </p:nvSpPr>
        <p:spPr/>
        <p:txBody>
          <a:bodyPr/>
          <a:lstStyle/>
          <a:p>
            <a:pPr>
              <a:defRPr/>
            </a:pPr>
            <a:fld id="{5A0BD6C1-3D76-4BE7-8A2F-2467DC14C66C}" type="slidenum">
              <a:rPr lang="en-US" altLang="zh-CN" smtClean="0"/>
              <a:pPr>
                <a:defRPr/>
              </a:pPr>
              <a:t>30</a:t>
            </a:fld>
            <a:endParaRPr lang="en-US" altLang="zh-CN" sz="1200"/>
          </a:p>
        </p:txBody>
      </p:sp>
    </p:spTree>
    <p:extLst>
      <p:ext uri="{BB962C8B-B14F-4D97-AF65-F5344CB8AC3E}">
        <p14:creationId xmlns:p14="http://schemas.microsoft.com/office/powerpoint/2010/main" val="24823909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a:xfrm>
            <a:off x="703830" y="5346520"/>
            <a:ext cx="5633917" cy="4374586"/>
          </a:xfrm>
          <a:prstGeom prst="rect">
            <a:avLst/>
          </a:prstGeom>
        </p:spPr>
        <p:txBody>
          <a:bodyPr lIns="94787" tIns="47393" rIns="94787" bIns="47393"/>
          <a:lstStyle/>
          <a:p>
            <a:pPr marL="0" marR="0" lvl="0" indent="0" algn="l" defTabSz="914400" rtl="0" eaLnBrk="1" fontAlgn="auto" latinLnBrk="0" hangingPunct="1">
              <a:lnSpc>
                <a:spcPct val="114000"/>
              </a:lnSpc>
              <a:spcBef>
                <a:spcPts val="0"/>
              </a:spcBef>
              <a:spcAft>
                <a:spcPts val="0"/>
              </a:spcAft>
              <a:buClrTx/>
              <a:buSzTx/>
              <a:buFont typeface="Arial" panose="020B0604020202020204" pitchFamily="34" charset="0"/>
              <a:buNone/>
              <a:tabLst/>
              <a:defRPr/>
            </a:pPr>
            <a:endParaRPr lang="en-AU"/>
          </a:p>
        </p:txBody>
      </p:sp>
      <p:sp>
        <p:nvSpPr>
          <p:cNvPr id="4" name="Header Placeholder 3"/>
          <p:cNvSpPr>
            <a:spLocks noGrp="1"/>
          </p:cNvSpPr>
          <p:nvPr>
            <p:ph type="hdr" sz="quarter" idx="4294967295"/>
          </p:nvPr>
        </p:nvSpPr>
        <p:spPr/>
        <p:txBody>
          <a:bodyPr/>
          <a:lstStyle/>
          <a:p>
            <a:pPr>
              <a:defRPr/>
            </a:pPr>
            <a:r>
              <a:rPr lang="en-US" altLang="en-US"/>
              <a:t>Attachment A</a:t>
            </a:r>
          </a:p>
        </p:txBody>
      </p:sp>
      <p:sp>
        <p:nvSpPr>
          <p:cNvPr id="5" name="Date Placeholder 4"/>
          <p:cNvSpPr>
            <a:spLocks noGrp="1"/>
          </p:cNvSpPr>
          <p:nvPr>
            <p:ph type="dt" idx="1"/>
          </p:nvPr>
        </p:nvSpPr>
        <p:spPr/>
        <p:txBody>
          <a:bodyPr/>
          <a:lstStyle/>
          <a:p>
            <a:pPr>
              <a:defRPr/>
            </a:pPr>
            <a:fld id="{B3BFBBA0-CDF7-4193-9812-94AB2182D5F8}" type="datetime1">
              <a:rPr lang="zh-CN" altLang="en-US" smtClean="0"/>
              <a:pPr>
                <a:defRPr/>
              </a:pPr>
              <a:t>2026/4/10</a:t>
            </a:fld>
            <a:endParaRPr lang="en-US" altLang="zh-CN" sz="1200"/>
          </a:p>
        </p:txBody>
      </p:sp>
      <p:sp>
        <p:nvSpPr>
          <p:cNvPr id="6" name="Slide Number Placeholder 5"/>
          <p:cNvSpPr>
            <a:spLocks noGrp="1"/>
          </p:cNvSpPr>
          <p:nvPr>
            <p:ph type="sldNum" sz="quarter" idx="5"/>
          </p:nvPr>
        </p:nvSpPr>
        <p:spPr/>
        <p:txBody>
          <a:bodyPr/>
          <a:lstStyle/>
          <a:p>
            <a:pPr>
              <a:defRPr/>
            </a:pPr>
            <a:fld id="{5A0BD6C1-3D76-4BE7-8A2F-2467DC14C66C}" type="slidenum">
              <a:rPr lang="en-US" altLang="zh-CN" smtClean="0"/>
              <a:pPr>
                <a:defRPr/>
              </a:pPr>
              <a:t>31</a:t>
            </a:fld>
            <a:endParaRPr lang="en-US" altLang="zh-CN" sz="1200"/>
          </a:p>
        </p:txBody>
      </p:sp>
    </p:spTree>
    <p:extLst>
      <p:ext uri="{BB962C8B-B14F-4D97-AF65-F5344CB8AC3E}">
        <p14:creationId xmlns:p14="http://schemas.microsoft.com/office/powerpoint/2010/main" val="41088918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a:xfrm>
            <a:off x="703830" y="5346520"/>
            <a:ext cx="5633917" cy="4374586"/>
          </a:xfrm>
          <a:prstGeom prst="rect">
            <a:avLst/>
          </a:prstGeom>
        </p:spPr>
        <p:txBody>
          <a:bodyPr lIns="94787" tIns="47393" rIns="94787" bIns="47393"/>
          <a:lstStyle/>
          <a:p>
            <a:pPr marL="0" marR="0" lvl="0" indent="0" algn="l" defTabSz="914400" rtl="0" eaLnBrk="1" fontAlgn="auto" latinLnBrk="0" hangingPunct="1">
              <a:lnSpc>
                <a:spcPct val="114000"/>
              </a:lnSpc>
              <a:spcBef>
                <a:spcPts val="0"/>
              </a:spcBef>
              <a:spcAft>
                <a:spcPts val="0"/>
              </a:spcAft>
              <a:buClrTx/>
              <a:buSzTx/>
              <a:buFont typeface="Arial" panose="020B0604020202020204" pitchFamily="34" charset="0"/>
              <a:buNone/>
              <a:tabLst/>
              <a:defRPr/>
            </a:pPr>
            <a:endParaRPr lang="en-AU"/>
          </a:p>
        </p:txBody>
      </p:sp>
      <p:sp>
        <p:nvSpPr>
          <p:cNvPr id="4" name="Header Placeholder 3"/>
          <p:cNvSpPr>
            <a:spLocks noGrp="1"/>
          </p:cNvSpPr>
          <p:nvPr>
            <p:ph type="hdr" sz="quarter" idx="4294967295"/>
          </p:nvPr>
        </p:nvSpPr>
        <p:spPr/>
        <p:txBody>
          <a:bodyPr/>
          <a:lstStyle/>
          <a:p>
            <a:pPr>
              <a:defRPr/>
            </a:pPr>
            <a:r>
              <a:rPr lang="en-US" altLang="en-US"/>
              <a:t>Attachment A</a:t>
            </a:r>
          </a:p>
        </p:txBody>
      </p:sp>
      <p:sp>
        <p:nvSpPr>
          <p:cNvPr id="5" name="Date Placeholder 4"/>
          <p:cNvSpPr>
            <a:spLocks noGrp="1"/>
          </p:cNvSpPr>
          <p:nvPr>
            <p:ph type="dt" idx="1"/>
          </p:nvPr>
        </p:nvSpPr>
        <p:spPr/>
        <p:txBody>
          <a:bodyPr/>
          <a:lstStyle/>
          <a:p>
            <a:pPr>
              <a:defRPr/>
            </a:pPr>
            <a:fld id="{B3BFBBA0-CDF7-4193-9812-94AB2182D5F8}" type="datetime1">
              <a:rPr lang="zh-CN" altLang="en-US" smtClean="0"/>
              <a:pPr>
                <a:defRPr/>
              </a:pPr>
              <a:t>2026/4/10</a:t>
            </a:fld>
            <a:endParaRPr lang="en-US" altLang="zh-CN" sz="1200"/>
          </a:p>
        </p:txBody>
      </p:sp>
      <p:sp>
        <p:nvSpPr>
          <p:cNvPr id="6" name="Slide Number Placeholder 5"/>
          <p:cNvSpPr>
            <a:spLocks noGrp="1"/>
          </p:cNvSpPr>
          <p:nvPr>
            <p:ph type="sldNum" sz="quarter" idx="5"/>
          </p:nvPr>
        </p:nvSpPr>
        <p:spPr/>
        <p:txBody>
          <a:bodyPr/>
          <a:lstStyle/>
          <a:p>
            <a:pPr>
              <a:defRPr/>
            </a:pPr>
            <a:fld id="{5A0BD6C1-3D76-4BE7-8A2F-2467DC14C66C}" type="slidenum">
              <a:rPr lang="en-US" altLang="zh-CN" smtClean="0"/>
              <a:pPr>
                <a:defRPr/>
              </a:pPr>
              <a:t>32</a:t>
            </a:fld>
            <a:endParaRPr lang="en-US" altLang="zh-CN" sz="1200"/>
          </a:p>
        </p:txBody>
      </p:sp>
    </p:spTree>
    <p:extLst>
      <p:ext uri="{BB962C8B-B14F-4D97-AF65-F5344CB8AC3E}">
        <p14:creationId xmlns:p14="http://schemas.microsoft.com/office/powerpoint/2010/main" val="11280955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33</a:t>
            </a:fld>
            <a:endParaRPr lang="en-AU"/>
          </a:p>
        </p:txBody>
      </p:sp>
    </p:spTree>
    <p:extLst>
      <p:ext uri="{BB962C8B-B14F-4D97-AF65-F5344CB8AC3E}">
        <p14:creationId xmlns:p14="http://schemas.microsoft.com/office/powerpoint/2010/main" val="26034351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4000"/>
              </a:lnSpc>
              <a:spcBef>
                <a:spcPts val="0"/>
              </a:spcBef>
              <a:spcAft>
                <a:spcPts val="0"/>
              </a:spcAft>
              <a:buClrTx/>
              <a:buSzTx/>
              <a:buFontTx/>
              <a:buNone/>
              <a:tabLst/>
              <a:defRPr/>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34</a:t>
            </a:fld>
            <a:endParaRPr lang="en-AU"/>
          </a:p>
        </p:txBody>
      </p:sp>
    </p:spTree>
    <p:extLst>
      <p:ext uri="{BB962C8B-B14F-4D97-AF65-F5344CB8AC3E}">
        <p14:creationId xmlns:p14="http://schemas.microsoft.com/office/powerpoint/2010/main" val="310218877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a:xfrm>
            <a:off x="703831" y="5346520"/>
            <a:ext cx="5633917" cy="4374586"/>
          </a:xfrm>
          <a:prstGeom prst="rect">
            <a:avLst/>
          </a:prstGeom>
        </p:spPr>
        <p:txBody>
          <a:bodyPr lIns="94787" tIns="47393" rIns="94787" bIns="47393"/>
          <a:lstStyle/>
          <a:p>
            <a:pPr marL="0" indent="0">
              <a:lnSpc>
                <a:spcPct val="114000"/>
              </a:lnSpc>
              <a:spcAft>
                <a:spcPts val="0"/>
              </a:spcAft>
              <a:buFont typeface="Arial" panose="020B0604020202020204" pitchFamily="34" charset="0"/>
              <a:buNone/>
            </a:pPr>
            <a:endParaRPr lang="en-AU"/>
          </a:p>
        </p:txBody>
      </p:sp>
      <p:sp>
        <p:nvSpPr>
          <p:cNvPr id="4" name="Header Placeholder 3"/>
          <p:cNvSpPr>
            <a:spLocks noGrp="1"/>
          </p:cNvSpPr>
          <p:nvPr>
            <p:ph type="hdr" sz="quarter" idx="4294967295"/>
          </p:nvPr>
        </p:nvSpPr>
        <p:spPr/>
        <p:txBody>
          <a:bodyPr/>
          <a:lstStyle/>
          <a:p>
            <a:pPr>
              <a:defRPr/>
            </a:pPr>
            <a:r>
              <a:rPr lang="en-US" altLang="en-US"/>
              <a:t>Attachment A</a:t>
            </a:r>
          </a:p>
        </p:txBody>
      </p:sp>
      <p:sp>
        <p:nvSpPr>
          <p:cNvPr id="5" name="Date Placeholder 4"/>
          <p:cNvSpPr>
            <a:spLocks noGrp="1"/>
          </p:cNvSpPr>
          <p:nvPr>
            <p:ph type="dt" idx="1"/>
          </p:nvPr>
        </p:nvSpPr>
        <p:spPr/>
        <p:txBody>
          <a:bodyPr/>
          <a:lstStyle/>
          <a:p>
            <a:pPr>
              <a:defRPr/>
            </a:pPr>
            <a:fld id="{B3BFBBA0-CDF7-4193-9812-94AB2182D5F8}" type="datetime1">
              <a:rPr lang="zh-CN" altLang="en-US" smtClean="0"/>
              <a:pPr>
                <a:defRPr/>
              </a:pPr>
              <a:t>2026/4/10</a:t>
            </a:fld>
            <a:endParaRPr lang="en-US" altLang="zh-CN" sz="1200"/>
          </a:p>
        </p:txBody>
      </p:sp>
      <p:sp>
        <p:nvSpPr>
          <p:cNvPr id="6" name="Slide Number Placeholder 5"/>
          <p:cNvSpPr>
            <a:spLocks noGrp="1"/>
          </p:cNvSpPr>
          <p:nvPr>
            <p:ph type="sldNum" sz="quarter" idx="5"/>
          </p:nvPr>
        </p:nvSpPr>
        <p:spPr/>
        <p:txBody>
          <a:bodyPr/>
          <a:lstStyle/>
          <a:p>
            <a:pPr>
              <a:defRPr/>
            </a:pPr>
            <a:fld id="{5A0BD6C1-3D76-4BE7-8A2F-2467DC14C66C}" type="slidenum">
              <a:rPr lang="en-US" altLang="zh-CN" smtClean="0"/>
              <a:pPr>
                <a:defRPr/>
              </a:pPr>
              <a:t>35</a:t>
            </a:fld>
            <a:endParaRPr lang="en-US" altLang="zh-CN" sz="1200"/>
          </a:p>
        </p:txBody>
      </p:sp>
    </p:spTree>
    <p:extLst>
      <p:ext uri="{BB962C8B-B14F-4D97-AF65-F5344CB8AC3E}">
        <p14:creationId xmlns:p14="http://schemas.microsoft.com/office/powerpoint/2010/main" val="24582308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36</a:t>
            </a:fld>
            <a:endParaRPr lang="en-AU"/>
          </a:p>
        </p:txBody>
      </p:sp>
    </p:spTree>
    <p:extLst>
      <p:ext uri="{BB962C8B-B14F-4D97-AF65-F5344CB8AC3E}">
        <p14:creationId xmlns:p14="http://schemas.microsoft.com/office/powerpoint/2010/main" val="407633304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pPr marL="171450" indent="-171450">
              <a:lnSpc>
                <a:spcPct val="114000"/>
              </a:lnSpc>
              <a:spcAft>
                <a:spcPts val="0"/>
              </a:spcAft>
              <a:buFont typeface="Arial" panose="020B0604020202020204" pitchFamily="34" charset="0"/>
              <a:buChar char="•"/>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37</a:t>
            </a:fld>
            <a:endParaRPr lang="en-AU"/>
          </a:p>
        </p:txBody>
      </p:sp>
    </p:spTree>
    <p:extLst>
      <p:ext uri="{BB962C8B-B14F-4D97-AF65-F5344CB8AC3E}">
        <p14:creationId xmlns:p14="http://schemas.microsoft.com/office/powerpoint/2010/main" val="407633304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pPr>
              <a:lnSpc>
                <a:spcPct val="114000"/>
              </a:lnSpc>
              <a:spcAft>
                <a:spcPts val="0"/>
              </a:spcAft>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38</a:t>
            </a:fld>
            <a:endParaRPr lang="en-AU"/>
          </a:p>
        </p:txBody>
      </p:sp>
    </p:spTree>
    <p:extLst>
      <p:ext uri="{BB962C8B-B14F-4D97-AF65-F5344CB8AC3E}">
        <p14:creationId xmlns:p14="http://schemas.microsoft.com/office/powerpoint/2010/main" val="4701919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pPr marL="171450" indent="-171450" algn="l">
              <a:lnSpc>
                <a:spcPct val="114000"/>
              </a:lnSpc>
              <a:spcBef>
                <a:spcPts val="0"/>
              </a:spcBef>
              <a:spcAft>
                <a:spcPts val="0"/>
              </a:spcAft>
              <a:buFont typeface="Arial" panose="020B0604020202020204" pitchFamily="34" charset="0"/>
              <a:buChar char="•"/>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4</a:t>
            </a:fld>
            <a:endParaRPr lang="en-AU"/>
          </a:p>
        </p:txBody>
      </p:sp>
    </p:spTree>
    <p:extLst>
      <p:ext uri="{BB962C8B-B14F-4D97-AF65-F5344CB8AC3E}">
        <p14:creationId xmlns:p14="http://schemas.microsoft.com/office/powerpoint/2010/main" val="34563910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pPr marL="171450" indent="-171450">
              <a:lnSpc>
                <a:spcPct val="114000"/>
              </a:lnSpc>
              <a:spcAft>
                <a:spcPts val="0"/>
              </a:spcAft>
              <a:buFont typeface="Arial" panose="020B0604020202020204" pitchFamily="34" charset="0"/>
              <a:buChar char="•"/>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5</a:t>
            </a:fld>
            <a:endParaRPr lang="en-AU"/>
          </a:p>
        </p:txBody>
      </p:sp>
    </p:spTree>
    <p:extLst>
      <p:ext uri="{BB962C8B-B14F-4D97-AF65-F5344CB8AC3E}">
        <p14:creationId xmlns:p14="http://schemas.microsoft.com/office/powerpoint/2010/main" val="22988336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6</a:t>
            </a:fld>
            <a:endParaRPr lang="en-AU"/>
          </a:p>
        </p:txBody>
      </p:sp>
    </p:spTree>
    <p:extLst>
      <p:ext uri="{BB962C8B-B14F-4D97-AF65-F5344CB8AC3E}">
        <p14:creationId xmlns:p14="http://schemas.microsoft.com/office/powerpoint/2010/main" val="34300012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4000"/>
              </a:lnSpc>
              <a:spcBef>
                <a:spcPts val="0"/>
              </a:spcBef>
              <a:spcAft>
                <a:spcPts val="0"/>
              </a:spcAft>
              <a:buClrTx/>
              <a:buSzTx/>
              <a:buFontTx/>
              <a:buNone/>
              <a:tabLst/>
              <a:defRPr/>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7</a:t>
            </a:fld>
            <a:endParaRPr lang="en-AU"/>
          </a:p>
        </p:txBody>
      </p:sp>
    </p:spTree>
    <p:extLst>
      <p:ext uri="{BB962C8B-B14F-4D97-AF65-F5344CB8AC3E}">
        <p14:creationId xmlns:p14="http://schemas.microsoft.com/office/powerpoint/2010/main" val="36922492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3BEA01-72A4-C3E4-62DF-A41A4E5D57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BED177-EA38-079F-059E-1D0CBB350D6B}"/>
              </a:ext>
            </a:extLst>
          </p:cNvPr>
          <p:cNvSpPr>
            <a:spLocks noGrp="1" noRot="1" noChangeAspect="1"/>
          </p:cNvSpPr>
          <p:nvPr>
            <p:ph type="sldImg"/>
          </p:nvPr>
        </p:nvSpPr>
        <p:spPr/>
        <p:txBody>
          <a:bodyPr/>
          <a:lstStyle/>
          <a:p>
            <a:endParaRPr lang="en-AU"/>
          </a:p>
        </p:txBody>
      </p:sp>
      <p:sp>
        <p:nvSpPr>
          <p:cNvPr id="3" name="Notes Placeholder 2">
            <a:extLst>
              <a:ext uri="{FF2B5EF4-FFF2-40B4-BE49-F238E27FC236}">
                <a16:creationId xmlns:a16="http://schemas.microsoft.com/office/drawing/2014/main" id="{08757B22-CF92-BD19-4E7D-0BB4F0D28D37}"/>
              </a:ext>
            </a:extLst>
          </p:cNvPr>
          <p:cNvSpPr>
            <a:spLocks noGrp="1"/>
          </p:cNvSpPr>
          <p:nvPr>
            <p:ph type="body" idx="1"/>
          </p:nvPr>
        </p:nvSpPr>
        <p:spPr/>
        <p:txBody>
          <a:bodyPr/>
          <a:lstStyle/>
          <a:p>
            <a:pPr marL="171450" indent="-171450">
              <a:lnSpc>
                <a:spcPct val="114000"/>
              </a:lnSpc>
              <a:spcBef>
                <a:spcPts val="0"/>
              </a:spcBef>
              <a:spcAft>
                <a:spcPts val="0"/>
              </a:spcAft>
              <a:buFont typeface="Arial" panose="020B0604020202020204" pitchFamily="34" charset="0"/>
              <a:buChar char="•"/>
            </a:pPr>
            <a:endParaRPr lang="en-AU"/>
          </a:p>
        </p:txBody>
      </p:sp>
      <p:sp>
        <p:nvSpPr>
          <p:cNvPr id="4" name="Slide Number Placeholder 3">
            <a:extLst>
              <a:ext uri="{FF2B5EF4-FFF2-40B4-BE49-F238E27FC236}">
                <a16:creationId xmlns:a16="http://schemas.microsoft.com/office/drawing/2014/main" id="{51EBC1E4-4907-AF06-56BA-0D5ED091E2B0}"/>
              </a:ext>
            </a:extLst>
          </p:cNvPr>
          <p:cNvSpPr>
            <a:spLocks noGrp="1"/>
          </p:cNvSpPr>
          <p:nvPr>
            <p:ph type="sldNum" sz="quarter" idx="5"/>
          </p:nvPr>
        </p:nvSpPr>
        <p:spPr/>
        <p:txBody>
          <a:bodyPr/>
          <a:lstStyle/>
          <a:p>
            <a:fld id="{3BD3FCEB-6CB7-4478-9568-E9785AFEA658}" type="slidenum">
              <a:rPr lang="en-AU" smtClean="0"/>
              <a:t>8</a:t>
            </a:fld>
            <a:endParaRPr lang="en-AU"/>
          </a:p>
        </p:txBody>
      </p:sp>
    </p:spTree>
    <p:extLst>
      <p:ext uri="{BB962C8B-B14F-4D97-AF65-F5344CB8AC3E}">
        <p14:creationId xmlns:p14="http://schemas.microsoft.com/office/powerpoint/2010/main" val="229314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13EE36-FCF1-E347-F5A5-A20FDA5389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1B1F5C-26B8-7ABF-D5E8-2C4B6A83EA22}"/>
              </a:ext>
            </a:extLst>
          </p:cNvPr>
          <p:cNvSpPr>
            <a:spLocks noGrp="1" noRot="1" noChangeAspect="1"/>
          </p:cNvSpPr>
          <p:nvPr>
            <p:ph type="sldImg"/>
          </p:nvPr>
        </p:nvSpPr>
        <p:spPr/>
        <p:txBody>
          <a:bodyPr/>
          <a:lstStyle/>
          <a:p>
            <a:endParaRPr lang="en-AU"/>
          </a:p>
        </p:txBody>
      </p:sp>
      <p:sp>
        <p:nvSpPr>
          <p:cNvPr id="3" name="Notes Placeholder 2">
            <a:extLst>
              <a:ext uri="{FF2B5EF4-FFF2-40B4-BE49-F238E27FC236}">
                <a16:creationId xmlns:a16="http://schemas.microsoft.com/office/drawing/2014/main" id="{C2AE23EA-C67A-6608-D9B6-96A1BE472A60}"/>
              </a:ext>
            </a:extLst>
          </p:cNvPr>
          <p:cNvSpPr>
            <a:spLocks noGrp="1"/>
          </p:cNvSpPr>
          <p:nvPr>
            <p:ph type="body" idx="1"/>
          </p:nvPr>
        </p:nvSpPr>
        <p:spPr/>
        <p:txBody>
          <a:bodyPr/>
          <a:lstStyle/>
          <a:p>
            <a:pPr marL="171450" marR="0" lvl="0" indent="-1714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endParaRPr lang="en-AU"/>
          </a:p>
        </p:txBody>
      </p:sp>
      <p:sp>
        <p:nvSpPr>
          <p:cNvPr id="4" name="Slide Number Placeholder 3">
            <a:extLst>
              <a:ext uri="{FF2B5EF4-FFF2-40B4-BE49-F238E27FC236}">
                <a16:creationId xmlns:a16="http://schemas.microsoft.com/office/drawing/2014/main" id="{791FC632-6AC8-B819-9F25-1876CE52A6C0}"/>
              </a:ext>
            </a:extLst>
          </p:cNvPr>
          <p:cNvSpPr>
            <a:spLocks noGrp="1"/>
          </p:cNvSpPr>
          <p:nvPr>
            <p:ph type="sldNum" sz="quarter" idx="5"/>
          </p:nvPr>
        </p:nvSpPr>
        <p:spPr/>
        <p:txBody>
          <a:bodyPr/>
          <a:lstStyle/>
          <a:p>
            <a:fld id="{3BD3FCEB-6CB7-4478-9568-E9785AFEA658}" type="slidenum">
              <a:rPr lang="en-AU" smtClean="0"/>
              <a:t>9</a:t>
            </a:fld>
            <a:endParaRPr lang="en-AU"/>
          </a:p>
        </p:txBody>
      </p:sp>
    </p:spTree>
    <p:extLst>
      <p:ext uri="{BB962C8B-B14F-4D97-AF65-F5344CB8AC3E}">
        <p14:creationId xmlns:p14="http://schemas.microsoft.com/office/powerpoint/2010/main" val="2922858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6B8CF98-594C-4550-A998-170C3E653B57}"/>
              </a:ext>
            </a:extLst>
          </p:cNvPr>
          <p:cNvSpPr>
            <a:spLocks noGrp="1"/>
          </p:cNvSpPr>
          <p:nvPr>
            <p:ph type="sldNum" sz="quarter" idx="12"/>
          </p:nvPr>
        </p:nvSpPr>
        <p:spPr>
          <a:xfrm>
            <a:off x="6457950" y="4771678"/>
            <a:ext cx="2057400" cy="274097"/>
          </a:xfrm>
          <a:prstGeom prst="rect">
            <a:avLst/>
          </a:prstGeom>
        </p:spPr>
        <p:txBody>
          <a:bodyPr/>
          <a:lstStyle/>
          <a:p>
            <a:fld id="{53EADE7A-49DB-41C3-BF87-A06017476FCC}" type="slidenum">
              <a:rPr lang="en-AU" smtClean="0"/>
              <a:t>‹#›</a:t>
            </a:fld>
            <a:endParaRPr lang="en-AU"/>
          </a:p>
        </p:txBody>
      </p:sp>
    </p:spTree>
    <p:extLst>
      <p:ext uri="{BB962C8B-B14F-4D97-AF65-F5344CB8AC3E}">
        <p14:creationId xmlns:p14="http://schemas.microsoft.com/office/powerpoint/2010/main" val="2777736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6885DDE-7EDD-4440-A836-DD621068702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8677344" y="4662363"/>
            <a:ext cx="466655" cy="485898"/>
          </a:xfrm>
          <a:prstGeom prst="rect">
            <a:avLst/>
          </a:prstGeom>
        </p:spPr>
      </p:pic>
    </p:spTree>
    <p:extLst>
      <p:ext uri="{BB962C8B-B14F-4D97-AF65-F5344CB8AC3E}">
        <p14:creationId xmlns:p14="http://schemas.microsoft.com/office/powerpoint/2010/main" val="2234307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6B8CF98-594C-4550-A998-170C3E653B57}"/>
              </a:ext>
            </a:extLst>
          </p:cNvPr>
          <p:cNvSpPr>
            <a:spLocks noGrp="1"/>
          </p:cNvSpPr>
          <p:nvPr>
            <p:ph type="sldNum" sz="quarter" idx="12"/>
          </p:nvPr>
        </p:nvSpPr>
        <p:spPr>
          <a:xfrm>
            <a:off x="6457950" y="4771678"/>
            <a:ext cx="2057400" cy="274097"/>
          </a:xfrm>
          <a:prstGeom prst="rect">
            <a:avLst/>
          </a:prstGeom>
        </p:spPr>
        <p:txBody>
          <a:bodyPr/>
          <a:lstStyle/>
          <a:p>
            <a:fld id="{53EADE7A-49DB-41C3-BF87-A06017476FCC}" type="slidenum">
              <a:rPr lang="en-AU" smtClean="0"/>
              <a:t>‹#›</a:t>
            </a:fld>
            <a:endParaRPr lang="en-AU"/>
          </a:p>
        </p:txBody>
      </p:sp>
    </p:spTree>
    <p:extLst>
      <p:ext uri="{BB962C8B-B14F-4D97-AF65-F5344CB8AC3E}">
        <p14:creationId xmlns:p14="http://schemas.microsoft.com/office/powerpoint/2010/main" val="3644473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Text Placeholder 2"/>
          <p:cNvSpPr>
            <a:spLocks noGrp="1"/>
          </p:cNvSpPr>
          <p:nvPr>
            <p:ph idx="1"/>
          </p:nvPr>
        </p:nvSpPr>
        <p:spPr>
          <a:xfrm>
            <a:off x="457200" y="1201262"/>
            <a:ext cx="8229600" cy="3287435"/>
          </a:xfrm>
          <a:prstGeom prst="rect">
            <a:avLst/>
          </a:prstGeom>
        </p:spPr>
        <p:txBody>
          <a:bodyPr vert="horz" lIns="91440" tIns="45720" rIns="91440" bIns="45720" rtlCol="0">
            <a:normAutofit/>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Tree>
    <p:extLst>
      <p:ext uri="{BB962C8B-B14F-4D97-AF65-F5344CB8AC3E}">
        <p14:creationId xmlns:p14="http://schemas.microsoft.com/office/powerpoint/2010/main" val="3392254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sz="half" idx="1"/>
          </p:nvPr>
        </p:nvSpPr>
        <p:spPr>
          <a:xfrm>
            <a:off x="466020" y="1201261"/>
            <a:ext cx="4038600" cy="3307297"/>
          </a:xfrm>
        </p:spPr>
        <p:txBody>
          <a:bodyPr>
            <a:normAutofit/>
          </a:bodyPr>
          <a:lstStyle>
            <a:lvl1pPr>
              <a:defRPr sz="1802"/>
            </a:lvl1pPr>
            <a:lvl2pPr>
              <a:defRPr sz="1501"/>
            </a:lvl2pPr>
            <a:lvl3pPr>
              <a:defRPr sz="1351"/>
            </a:lvl3pPr>
            <a:lvl4pPr>
              <a:defRPr sz="1201"/>
            </a:lvl4pPr>
            <a:lvl5pPr>
              <a:defRPr sz="1201"/>
            </a:lvl5pPr>
            <a:lvl6pPr>
              <a:defRPr sz="1351"/>
            </a:lvl6pPr>
            <a:lvl7pPr>
              <a:defRPr sz="1351"/>
            </a:lvl7pPr>
            <a:lvl8pPr>
              <a:defRPr sz="1351"/>
            </a:lvl8pPr>
            <a:lvl9pPr>
              <a:defRPr sz="1351"/>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Content Placeholder 3"/>
          <p:cNvSpPr>
            <a:spLocks noGrp="1"/>
          </p:cNvSpPr>
          <p:nvPr>
            <p:ph sz="half" idx="2"/>
          </p:nvPr>
        </p:nvSpPr>
        <p:spPr>
          <a:xfrm>
            <a:off x="4648200" y="1201262"/>
            <a:ext cx="4038600" cy="3307297"/>
          </a:xfrm>
        </p:spPr>
        <p:txBody>
          <a:bodyPr>
            <a:normAutofit/>
          </a:bodyPr>
          <a:lstStyle>
            <a:lvl1pPr>
              <a:defRPr sz="1802"/>
            </a:lvl1pPr>
            <a:lvl2pPr>
              <a:defRPr sz="1501"/>
            </a:lvl2pPr>
            <a:lvl3pPr>
              <a:defRPr sz="1351"/>
            </a:lvl3pPr>
            <a:lvl4pPr>
              <a:defRPr sz="1201"/>
            </a:lvl4pPr>
            <a:lvl5pPr>
              <a:defRPr sz="1201"/>
            </a:lvl5pPr>
            <a:lvl6pPr>
              <a:defRPr sz="1351"/>
            </a:lvl6pPr>
            <a:lvl7pPr>
              <a:defRPr sz="1351"/>
            </a:lvl7pPr>
            <a:lvl8pPr>
              <a:defRPr sz="1351"/>
            </a:lvl8pPr>
            <a:lvl9pPr>
              <a:defRPr sz="1351"/>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Tree>
    <p:extLst>
      <p:ext uri="{BB962C8B-B14F-4D97-AF65-F5344CB8AC3E}">
        <p14:creationId xmlns:p14="http://schemas.microsoft.com/office/powerpoint/2010/main" val="186807106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4487F58-FE30-4FF0-8EFC-485A0103FD19}"/>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8677344" y="4662363"/>
            <a:ext cx="466655" cy="485898"/>
          </a:xfrm>
          <a:prstGeom prst="rect">
            <a:avLst/>
          </a:prstGeom>
        </p:spPr>
      </p:pic>
      <p:pic>
        <p:nvPicPr>
          <p:cNvPr id="8" name="Picture 7">
            <a:extLst>
              <a:ext uri="{FF2B5EF4-FFF2-40B4-BE49-F238E27FC236}">
                <a16:creationId xmlns:a16="http://schemas.microsoft.com/office/drawing/2014/main" id="{DC96695A-F7BB-408A-826E-B473CC06B22D}"/>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8677344" y="4662363"/>
            <a:ext cx="466655" cy="485898"/>
          </a:xfrm>
          <a:prstGeom prst="rect">
            <a:avLst/>
          </a:prstGeom>
        </p:spPr>
      </p:pic>
      <p:sp>
        <p:nvSpPr>
          <p:cNvPr id="9" name="Rectangle 8">
            <a:extLst>
              <a:ext uri="{FF2B5EF4-FFF2-40B4-BE49-F238E27FC236}">
                <a16:creationId xmlns:a16="http://schemas.microsoft.com/office/drawing/2014/main" id="{85E06BA8-EE05-4266-9BD5-CA6C1F8C79D7}"/>
              </a:ext>
            </a:extLst>
          </p:cNvPr>
          <p:cNvSpPr/>
          <p:nvPr userDrawn="1"/>
        </p:nvSpPr>
        <p:spPr>
          <a:xfrm>
            <a:off x="0" y="4662364"/>
            <a:ext cx="8676456" cy="485898"/>
          </a:xfrm>
          <a:prstGeom prst="rect">
            <a:avLst/>
          </a:prstGeom>
          <a:solidFill>
            <a:srgbClr val="4897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4096173522"/>
      </p:ext>
    </p:extLst>
  </p:cSld>
  <p:clrMap bg1="lt1" tx1="dk1" bg2="lt2" tx2="dk2" accent1="accent1" accent2="accent2" accent3="accent3" accent4="accent4" accent5="accent5" accent6="accent6" hlink="hlink" folHlink="folHlink"/>
  <p:sldLayoutIdLst>
    <p:sldLayoutId id="2147483748" r:id="rId1"/>
    <p:sldLayoutId id="2147483754" r:id="rId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5E06BA8-EE05-4266-9BD5-CA6C1F8C79D7}"/>
              </a:ext>
            </a:extLst>
          </p:cNvPr>
          <p:cNvSpPr/>
          <p:nvPr userDrawn="1"/>
        </p:nvSpPr>
        <p:spPr>
          <a:xfrm>
            <a:off x="0" y="0"/>
            <a:ext cx="9144000" cy="5148262"/>
          </a:xfrm>
          <a:prstGeom prst="rect">
            <a:avLst/>
          </a:prstGeom>
          <a:solidFill>
            <a:srgbClr val="4897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Picture 6">
            <a:extLst>
              <a:ext uri="{FF2B5EF4-FFF2-40B4-BE49-F238E27FC236}">
                <a16:creationId xmlns:a16="http://schemas.microsoft.com/office/drawing/2014/main" id="{A4487F58-FE30-4FF0-8EFC-485A0103FD1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8677344" y="4662363"/>
            <a:ext cx="466655" cy="485898"/>
          </a:xfrm>
          <a:prstGeom prst="rect">
            <a:avLst/>
          </a:prstGeom>
        </p:spPr>
      </p:pic>
      <p:pic>
        <p:nvPicPr>
          <p:cNvPr id="8" name="Picture 7">
            <a:extLst>
              <a:ext uri="{FF2B5EF4-FFF2-40B4-BE49-F238E27FC236}">
                <a16:creationId xmlns:a16="http://schemas.microsoft.com/office/drawing/2014/main" id="{DC96695A-F7BB-408A-826E-B473CC06B22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8677344" y="4662363"/>
            <a:ext cx="466655" cy="485898"/>
          </a:xfrm>
          <a:prstGeom prst="rect">
            <a:avLst/>
          </a:prstGeom>
        </p:spPr>
      </p:pic>
    </p:spTree>
    <p:extLst>
      <p:ext uri="{BB962C8B-B14F-4D97-AF65-F5344CB8AC3E}">
        <p14:creationId xmlns:p14="http://schemas.microsoft.com/office/powerpoint/2010/main" val="2527572764"/>
      </p:ext>
    </p:extLst>
  </p:cSld>
  <p:clrMap bg1="lt1" tx1="dk1" bg2="lt2" tx2="dk2" accent1="accent1" accent2="accent2" accent3="accent3" accent4="accent4" accent5="accent5" accent6="accent6" hlink="hlink" folHlink="folHlink"/>
  <p:sldLayoutIdLst>
    <p:sldLayoutId id="2147483761"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0"/>
            <a:ext cx="9144000" cy="5148263"/>
          </a:xfrm>
          <a:prstGeom prst="rect">
            <a:avLst/>
          </a:prstGeom>
        </p:spPr>
      </p:pic>
      <p:sp>
        <p:nvSpPr>
          <p:cNvPr id="21" name="Title Placeholder 1"/>
          <p:cNvSpPr>
            <a:spLocks noGrp="1"/>
          </p:cNvSpPr>
          <p:nvPr>
            <p:ph type="title"/>
          </p:nvPr>
        </p:nvSpPr>
        <p:spPr>
          <a:xfrm>
            <a:off x="457200" y="0"/>
            <a:ext cx="8229600" cy="1201261"/>
          </a:xfrm>
          <a:prstGeom prst="rect">
            <a:avLst/>
          </a:prstGeom>
        </p:spPr>
        <p:txBody>
          <a:bodyPr vert="horz" lIns="91440" tIns="45720" rIns="91440" bIns="45720" rtlCol="0" anchor="ctr">
            <a:normAutofit/>
          </a:bodyPr>
          <a:lstStyle/>
          <a:p>
            <a:r>
              <a:rPr lang="en-AU"/>
              <a:t>Click to edit Master title style</a:t>
            </a:r>
            <a:endParaRPr lang="en-US"/>
          </a:p>
        </p:txBody>
      </p:sp>
      <p:sp>
        <p:nvSpPr>
          <p:cNvPr id="22" name="Text Placeholder 2"/>
          <p:cNvSpPr>
            <a:spLocks noGrp="1"/>
          </p:cNvSpPr>
          <p:nvPr>
            <p:ph type="body" idx="1"/>
          </p:nvPr>
        </p:nvSpPr>
        <p:spPr>
          <a:xfrm>
            <a:off x="457200" y="1201262"/>
            <a:ext cx="8229600" cy="3287435"/>
          </a:xfrm>
          <a:prstGeom prst="rect">
            <a:avLst/>
          </a:prstGeom>
        </p:spPr>
        <p:txBody>
          <a:bodyPr vert="horz" lIns="91440" tIns="45720" rIns="91440" bIns="45720" rtlCol="0">
            <a:normAutofit/>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2" name="hc" descr="UNCLASSIFIED"/>
          <p:cNvSpPr txBox="1"/>
          <p:nvPr userDrawn="1"/>
        </p:nvSpPr>
        <p:spPr>
          <a:xfrm>
            <a:off x="0" y="0"/>
            <a:ext cx="9144000" cy="196336"/>
          </a:xfrm>
          <a:prstGeom prst="rect">
            <a:avLst/>
          </a:prstGeom>
          <a:noFill/>
        </p:spPr>
        <p:txBody>
          <a:bodyPr vert="horz" rtlCol="0">
            <a:spAutoFit/>
          </a:bodyPr>
          <a:lstStyle/>
          <a:p>
            <a:pPr algn="ctr"/>
            <a:r>
              <a:rPr lang="en-AU" sz="676" b="0" i="0" u="none" baseline="0">
                <a:solidFill>
                  <a:srgbClr val="000000"/>
                </a:solidFill>
                <a:latin typeface="arial"/>
              </a:rPr>
              <a:t>UNCLASSIFIED</a:t>
            </a:r>
          </a:p>
        </p:txBody>
      </p:sp>
      <p:sp>
        <p:nvSpPr>
          <p:cNvPr id="3" name="fc" descr="UNCLASSIFIED"/>
          <p:cNvSpPr txBox="1"/>
          <p:nvPr userDrawn="1"/>
        </p:nvSpPr>
        <p:spPr>
          <a:xfrm>
            <a:off x="0" y="4997629"/>
            <a:ext cx="9144000" cy="196336"/>
          </a:xfrm>
          <a:prstGeom prst="rect">
            <a:avLst/>
          </a:prstGeom>
          <a:noFill/>
        </p:spPr>
        <p:txBody>
          <a:bodyPr vert="horz" rtlCol="0">
            <a:spAutoFit/>
          </a:bodyPr>
          <a:lstStyle/>
          <a:p>
            <a:pPr algn="ctr"/>
            <a:r>
              <a:rPr lang="en-AU" sz="676" b="0" i="0" u="none" baseline="0">
                <a:solidFill>
                  <a:srgbClr val="000000"/>
                </a:solidFill>
                <a:latin typeface="arial"/>
              </a:rPr>
              <a:t>UNCLASSIFIED</a:t>
            </a:r>
          </a:p>
        </p:txBody>
      </p:sp>
    </p:spTree>
    <p:extLst>
      <p:ext uri="{BB962C8B-B14F-4D97-AF65-F5344CB8AC3E}">
        <p14:creationId xmlns:p14="http://schemas.microsoft.com/office/powerpoint/2010/main" val="3975326589"/>
      </p:ext>
    </p:extLst>
  </p:cSld>
  <p:clrMap bg1="lt1" tx1="dk1" bg2="lt2" tx2="dk2" accent1="accent1" accent2="accent2" accent3="accent3" accent4="accent4" accent5="accent5" accent6="accent6" hlink="hlink" folHlink="folHlink"/>
  <p:sldLayoutIdLst>
    <p:sldLayoutId id="2147483775" r:id="rId1"/>
    <p:sldLayoutId id="2147483776" r:id="rId2"/>
  </p:sldLayoutIdLst>
  <p:txStyles>
    <p:titleStyle>
      <a:lvl1pPr algn="l" defTabSz="343220" rtl="0" eaLnBrk="1" latinLnBrk="0" hangingPunct="1">
        <a:spcBef>
          <a:spcPct val="0"/>
        </a:spcBef>
        <a:buNone/>
        <a:defRPr sz="2102" b="1" kern="1200">
          <a:solidFill>
            <a:srgbClr val="201547"/>
          </a:solidFill>
          <a:latin typeface="Arial"/>
          <a:ea typeface="+mj-ea"/>
          <a:cs typeface="Arial"/>
        </a:defRPr>
      </a:lvl1pPr>
    </p:titleStyle>
    <p:bodyStyle>
      <a:lvl1pPr marL="257415" indent="-257415" algn="l" defTabSz="343220" rtl="0" eaLnBrk="1" latinLnBrk="0" hangingPunct="1">
        <a:spcBef>
          <a:spcPct val="20000"/>
        </a:spcBef>
        <a:buFont typeface="Arial"/>
        <a:buChar char="•"/>
        <a:defRPr sz="1802" kern="1200">
          <a:solidFill>
            <a:schemeClr val="tx1"/>
          </a:solidFill>
          <a:latin typeface="Arial"/>
          <a:ea typeface="+mn-ea"/>
          <a:cs typeface="Arial"/>
        </a:defRPr>
      </a:lvl1pPr>
      <a:lvl2pPr marL="557733" indent="-214513" algn="l" defTabSz="343220" rtl="0" eaLnBrk="1" latinLnBrk="0" hangingPunct="1">
        <a:spcBef>
          <a:spcPct val="20000"/>
        </a:spcBef>
        <a:buFont typeface="Arial"/>
        <a:buChar char="–"/>
        <a:defRPr sz="1501" kern="1200">
          <a:solidFill>
            <a:schemeClr val="tx1"/>
          </a:solidFill>
          <a:latin typeface="Arial"/>
          <a:ea typeface="+mn-ea"/>
          <a:cs typeface="Arial"/>
        </a:defRPr>
      </a:lvl2pPr>
      <a:lvl3pPr marL="858050" indent="-171610" algn="l" defTabSz="343220" rtl="0" eaLnBrk="1" latinLnBrk="0" hangingPunct="1">
        <a:spcBef>
          <a:spcPct val="20000"/>
        </a:spcBef>
        <a:buFont typeface="Arial"/>
        <a:buChar char="•"/>
        <a:defRPr sz="1351" kern="1200">
          <a:solidFill>
            <a:schemeClr val="tx1"/>
          </a:solidFill>
          <a:latin typeface="Arial"/>
          <a:ea typeface="+mn-ea"/>
          <a:cs typeface="Arial"/>
        </a:defRPr>
      </a:lvl3pPr>
      <a:lvl4pPr marL="1201270" indent="-171610" algn="l" defTabSz="343220" rtl="0" eaLnBrk="1" latinLnBrk="0" hangingPunct="1">
        <a:spcBef>
          <a:spcPct val="20000"/>
        </a:spcBef>
        <a:buFont typeface="Arial"/>
        <a:buChar char="–"/>
        <a:defRPr sz="1201" kern="1200">
          <a:solidFill>
            <a:schemeClr val="tx1"/>
          </a:solidFill>
          <a:latin typeface="Arial"/>
          <a:ea typeface="+mn-ea"/>
          <a:cs typeface="Arial"/>
        </a:defRPr>
      </a:lvl4pPr>
      <a:lvl5pPr marL="1544490" indent="-171610" algn="l" defTabSz="343220" rtl="0" eaLnBrk="1" latinLnBrk="0" hangingPunct="1">
        <a:spcBef>
          <a:spcPct val="20000"/>
        </a:spcBef>
        <a:buFont typeface="Arial"/>
        <a:buChar char="»"/>
        <a:defRPr sz="1201" kern="1200">
          <a:solidFill>
            <a:schemeClr val="tx1"/>
          </a:solidFill>
          <a:latin typeface="Arial"/>
          <a:ea typeface="+mn-ea"/>
          <a:cs typeface="Arial"/>
        </a:defRPr>
      </a:lvl5pPr>
      <a:lvl6pPr marL="1887710" indent="-171610" algn="l" defTabSz="343220" rtl="0" eaLnBrk="1" latinLnBrk="0" hangingPunct="1">
        <a:spcBef>
          <a:spcPct val="20000"/>
        </a:spcBef>
        <a:buFont typeface="Arial"/>
        <a:buChar char="•"/>
        <a:defRPr sz="1501" kern="1200">
          <a:solidFill>
            <a:schemeClr val="tx1"/>
          </a:solidFill>
          <a:latin typeface="+mn-lt"/>
          <a:ea typeface="+mn-ea"/>
          <a:cs typeface="+mn-cs"/>
        </a:defRPr>
      </a:lvl6pPr>
      <a:lvl7pPr marL="2230930" indent="-171610" algn="l" defTabSz="343220" rtl="0" eaLnBrk="1" latinLnBrk="0" hangingPunct="1">
        <a:spcBef>
          <a:spcPct val="20000"/>
        </a:spcBef>
        <a:buFont typeface="Arial"/>
        <a:buChar char="•"/>
        <a:defRPr sz="1501" kern="1200">
          <a:solidFill>
            <a:schemeClr val="tx1"/>
          </a:solidFill>
          <a:latin typeface="+mn-lt"/>
          <a:ea typeface="+mn-ea"/>
          <a:cs typeface="+mn-cs"/>
        </a:defRPr>
      </a:lvl7pPr>
      <a:lvl8pPr marL="2574150" indent="-171610" algn="l" defTabSz="343220" rtl="0" eaLnBrk="1" latinLnBrk="0" hangingPunct="1">
        <a:spcBef>
          <a:spcPct val="20000"/>
        </a:spcBef>
        <a:buFont typeface="Arial"/>
        <a:buChar char="•"/>
        <a:defRPr sz="1501" kern="1200">
          <a:solidFill>
            <a:schemeClr val="tx1"/>
          </a:solidFill>
          <a:latin typeface="+mn-lt"/>
          <a:ea typeface="+mn-ea"/>
          <a:cs typeface="+mn-cs"/>
        </a:defRPr>
      </a:lvl8pPr>
      <a:lvl9pPr marL="2917370" indent="-171610" algn="l" defTabSz="343220" rtl="0" eaLnBrk="1" latinLnBrk="0" hangingPunct="1">
        <a:spcBef>
          <a:spcPct val="20000"/>
        </a:spcBef>
        <a:buFont typeface="Arial"/>
        <a:buChar char="•"/>
        <a:defRPr sz="1501" kern="1200">
          <a:solidFill>
            <a:schemeClr val="tx1"/>
          </a:solidFill>
          <a:latin typeface="+mn-lt"/>
          <a:ea typeface="+mn-ea"/>
          <a:cs typeface="+mn-cs"/>
        </a:defRPr>
      </a:lvl9pPr>
    </p:bodyStyle>
    <p:otherStyle>
      <a:defPPr>
        <a:defRPr lang="en-US"/>
      </a:defPPr>
      <a:lvl1pPr marL="0" algn="l" defTabSz="343220" rtl="0" eaLnBrk="1" latinLnBrk="0" hangingPunct="1">
        <a:defRPr sz="1351" kern="1200">
          <a:solidFill>
            <a:schemeClr val="tx1"/>
          </a:solidFill>
          <a:latin typeface="+mn-lt"/>
          <a:ea typeface="+mn-ea"/>
          <a:cs typeface="+mn-cs"/>
        </a:defRPr>
      </a:lvl1pPr>
      <a:lvl2pPr marL="343220" algn="l" defTabSz="343220" rtl="0" eaLnBrk="1" latinLnBrk="0" hangingPunct="1">
        <a:defRPr sz="1351" kern="1200">
          <a:solidFill>
            <a:schemeClr val="tx1"/>
          </a:solidFill>
          <a:latin typeface="+mn-lt"/>
          <a:ea typeface="+mn-ea"/>
          <a:cs typeface="+mn-cs"/>
        </a:defRPr>
      </a:lvl2pPr>
      <a:lvl3pPr marL="686440" algn="l" defTabSz="343220" rtl="0" eaLnBrk="1" latinLnBrk="0" hangingPunct="1">
        <a:defRPr sz="1351" kern="1200">
          <a:solidFill>
            <a:schemeClr val="tx1"/>
          </a:solidFill>
          <a:latin typeface="+mn-lt"/>
          <a:ea typeface="+mn-ea"/>
          <a:cs typeface="+mn-cs"/>
        </a:defRPr>
      </a:lvl3pPr>
      <a:lvl4pPr marL="1029660" algn="l" defTabSz="343220" rtl="0" eaLnBrk="1" latinLnBrk="0" hangingPunct="1">
        <a:defRPr sz="1351" kern="1200">
          <a:solidFill>
            <a:schemeClr val="tx1"/>
          </a:solidFill>
          <a:latin typeface="+mn-lt"/>
          <a:ea typeface="+mn-ea"/>
          <a:cs typeface="+mn-cs"/>
        </a:defRPr>
      </a:lvl4pPr>
      <a:lvl5pPr marL="1372880" algn="l" defTabSz="343220" rtl="0" eaLnBrk="1" latinLnBrk="0" hangingPunct="1">
        <a:defRPr sz="1351" kern="1200">
          <a:solidFill>
            <a:schemeClr val="tx1"/>
          </a:solidFill>
          <a:latin typeface="+mn-lt"/>
          <a:ea typeface="+mn-ea"/>
          <a:cs typeface="+mn-cs"/>
        </a:defRPr>
      </a:lvl5pPr>
      <a:lvl6pPr marL="1716100" algn="l" defTabSz="343220" rtl="0" eaLnBrk="1" latinLnBrk="0" hangingPunct="1">
        <a:defRPr sz="1351" kern="1200">
          <a:solidFill>
            <a:schemeClr val="tx1"/>
          </a:solidFill>
          <a:latin typeface="+mn-lt"/>
          <a:ea typeface="+mn-ea"/>
          <a:cs typeface="+mn-cs"/>
        </a:defRPr>
      </a:lvl6pPr>
      <a:lvl7pPr marL="2059320" algn="l" defTabSz="343220" rtl="0" eaLnBrk="1" latinLnBrk="0" hangingPunct="1">
        <a:defRPr sz="1351" kern="1200">
          <a:solidFill>
            <a:schemeClr val="tx1"/>
          </a:solidFill>
          <a:latin typeface="+mn-lt"/>
          <a:ea typeface="+mn-ea"/>
          <a:cs typeface="+mn-cs"/>
        </a:defRPr>
      </a:lvl7pPr>
      <a:lvl8pPr marL="2402540" algn="l" defTabSz="343220" rtl="0" eaLnBrk="1" latinLnBrk="0" hangingPunct="1">
        <a:defRPr sz="1351" kern="1200">
          <a:solidFill>
            <a:schemeClr val="tx1"/>
          </a:solidFill>
          <a:latin typeface="+mn-lt"/>
          <a:ea typeface="+mn-ea"/>
          <a:cs typeface="+mn-cs"/>
        </a:defRPr>
      </a:lvl8pPr>
      <a:lvl9pPr marL="2745760" algn="l" defTabSz="343220" rtl="0" eaLnBrk="1" latinLnBrk="0"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sv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12.xml.rels><?xml version="1.0" encoding="UTF-8" standalone="yes"?>
<Relationships xmlns="http://schemas.openxmlformats.org/package/2006/relationships"><Relationship Id="rId3" Type="http://schemas.openxmlformats.org/officeDocument/2006/relationships/hyperlink" Target="https://www.legislation.gov.au/C2020A00005" TargetMode="External"/><Relationship Id="rId7" Type="http://schemas.openxmlformats.org/officeDocument/2006/relationships/image" Target="../media/image7.sv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hyperlink" Target="https://www.legislation.gov.au/C2020A00102" TargetMode="External"/><Relationship Id="rId4" Type="http://schemas.openxmlformats.org/officeDocument/2006/relationships/hyperlink" Target="https://www.legislation.gov.au/C2020A00004"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sv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7.sv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5.png"/><Relationship Id="rId4" Type="http://schemas.openxmlformats.org/officeDocument/2006/relationships/image" Target="../media/image12.svg"/></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5.png"/><Relationship Id="rId4" Type="http://schemas.openxmlformats.org/officeDocument/2006/relationships/image" Target="../media/image12.svg"/></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5.png"/><Relationship Id="rId4" Type="http://schemas.openxmlformats.org/officeDocument/2006/relationships/image" Target="../media/image14.svg"/></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5.png"/><Relationship Id="rId4" Type="http://schemas.openxmlformats.org/officeDocument/2006/relationships/image" Target="../media/image14.svg"/></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5.png"/><Relationship Id="rId4" Type="http://schemas.openxmlformats.org/officeDocument/2006/relationships/image" Target="../media/image16.svg"/></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5.png"/><Relationship Id="rId4" Type="http://schemas.openxmlformats.org/officeDocument/2006/relationships/image" Target="../media/image16.svg"/></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7.sv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7.svg"/><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7.svg"/><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7.svg"/><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5.png"/><Relationship Id="rId4" Type="http://schemas.openxmlformats.org/officeDocument/2006/relationships/image" Target="../media/image22.svg"/></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5.png"/><Relationship Id="rId4" Type="http://schemas.openxmlformats.org/officeDocument/2006/relationships/image" Target="../media/image24.svg"/></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svg"/><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svg"/><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4F8299-9911-541C-2504-583269D7E667}"/>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6B8D501C-0FA2-0673-A2DD-116E924770D4}"/>
              </a:ext>
            </a:extLst>
          </p:cNvPr>
          <p:cNvSpPr txBox="1">
            <a:spLocks noGrp="1"/>
          </p:cNvSpPr>
          <p:nvPr>
            <p:ph type="title" idx="4294967295"/>
          </p:nvPr>
        </p:nvSpPr>
        <p:spPr>
          <a:xfrm>
            <a:off x="432000" y="1368648"/>
            <a:ext cx="8280000" cy="98488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200"/>
              </a:spcAft>
              <a:buClrTx/>
              <a:buSzTx/>
              <a:buFontTx/>
              <a:buNone/>
              <a:tabLst/>
              <a:defRPr/>
            </a:pPr>
            <a:r>
              <a:rPr kumimoji="0" lang="en-AU" sz="3200" b="1" i="0" u="none" strike="noStrike" kern="1200" cap="none" spc="0" normalizeH="0" baseline="0" noProof="0">
                <a:ln>
                  <a:noFill/>
                </a:ln>
                <a:solidFill>
                  <a:schemeClr val="tx1"/>
                </a:solidFill>
                <a:effectLst/>
                <a:uLnTx/>
                <a:uFillTx/>
                <a:latin typeface="+mn-lt"/>
                <a:ea typeface="+mn-ea"/>
                <a:cs typeface="+mn-cs"/>
              </a:rPr>
              <a:t>2026 VSL, HELP and Up-front Payments Tuition Protection Levies</a:t>
            </a:r>
            <a:endParaRPr kumimoji="0" lang="en-AU" sz="3200" b="1" i="0" u="none" strike="noStrike" kern="1200" cap="none" spc="0" normalizeH="0" baseline="0" noProof="0">
              <a:ln>
                <a:noFill/>
              </a:ln>
              <a:solidFill>
                <a:schemeClr val="tx1"/>
              </a:solidFill>
              <a:effectLst/>
              <a:uLnTx/>
              <a:uFillTx/>
              <a:latin typeface="+mn-lt"/>
              <a:ea typeface="Calibri"/>
              <a:cs typeface="Calibri"/>
            </a:endParaRPr>
          </a:p>
        </p:txBody>
      </p:sp>
      <p:sp>
        <p:nvSpPr>
          <p:cNvPr id="9" name="Title 5">
            <a:extLst>
              <a:ext uri="{FF2B5EF4-FFF2-40B4-BE49-F238E27FC236}">
                <a16:creationId xmlns:a16="http://schemas.microsoft.com/office/drawing/2014/main" id="{7A296DF8-EBD4-0385-063C-1EDB06EFAE39}"/>
              </a:ext>
            </a:extLst>
          </p:cNvPr>
          <p:cNvSpPr txBox="1">
            <a:spLocks/>
          </p:cNvSpPr>
          <p:nvPr/>
        </p:nvSpPr>
        <p:spPr>
          <a:xfrm>
            <a:off x="432000" y="2389465"/>
            <a:ext cx="8280000" cy="369332"/>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defTabSz="914400">
              <a:lnSpc>
                <a:spcPct val="100000"/>
              </a:lnSpc>
              <a:spcBef>
                <a:spcPts val="0"/>
              </a:spcBef>
              <a:spcAft>
                <a:spcPts val="200"/>
              </a:spcAft>
              <a:defRPr/>
            </a:pPr>
            <a:r>
              <a:rPr lang="en-AU" sz="2400" b="1">
                <a:latin typeface="+mn-lt"/>
                <a:ea typeface="+mn-ea"/>
                <a:cs typeface="+mn-cs"/>
              </a:rPr>
              <a:t>Sector Consultation on Draft Levy Settings</a:t>
            </a:r>
          </a:p>
        </p:txBody>
      </p:sp>
      <p:sp>
        <p:nvSpPr>
          <p:cNvPr id="3" name="TextBox 2">
            <a:extLst>
              <a:ext uri="{FF2B5EF4-FFF2-40B4-BE49-F238E27FC236}">
                <a16:creationId xmlns:a16="http://schemas.microsoft.com/office/drawing/2014/main" id="{A322778C-8862-0FFF-D361-8A67D89438AE}"/>
              </a:ext>
            </a:extLst>
          </p:cNvPr>
          <p:cNvSpPr txBox="1"/>
          <p:nvPr/>
        </p:nvSpPr>
        <p:spPr>
          <a:xfrm>
            <a:off x="378000" y="3325154"/>
            <a:ext cx="8347950" cy="307777"/>
          </a:xfrm>
          <a:prstGeom prst="rect">
            <a:avLst/>
          </a:prstGeom>
          <a:noFill/>
        </p:spPr>
        <p:txBody>
          <a:bodyPr wrap="square" lIns="0" tIns="0" rIns="0" bIns="0" rtlCol="0" anchor="t">
            <a:spAutoFit/>
          </a:bodyPr>
          <a:lstStyle/>
          <a:p>
            <a:pPr>
              <a:spcAft>
                <a:spcPts val="1200"/>
              </a:spcAft>
            </a:pPr>
            <a:r>
              <a:rPr lang="en-AU" sz="1950" b="1"/>
              <a:t>Mar-Apr 2026</a:t>
            </a:r>
            <a:endParaRPr lang="en-AU" sz="1950" b="1">
              <a:highlight>
                <a:srgbClr val="FFFF00"/>
              </a:highlight>
              <a:cs typeface="Calibri"/>
            </a:endParaRPr>
          </a:p>
        </p:txBody>
      </p:sp>
      <p:sp>
        <p:nvSpPr>
          <p:cNvPr id="19" name="Rectangle 18">
            <a:extLst>
              <a:ext uri="{FF2B5EF4-FFF2-40B4-BE49-F238E27FC236}">
                <a16:creationId xmlns:a16="http://schemas.microsoft.com/office/drawing/2014/main" id="{9B4C4CB0-8D2A-ABFD-B594-AFB022DBB703}"/>
              </a:ext>
              <a:ext uri="{C183D7F6-B498-43B3-948B-1728B52AA6E4}">
                <adec:decorative xmlns:adec="http://schemas.microsoft.com/office/drawing/2017/decorative" val="1"/>
              </a:ext>
            </a:extLst>
          </p:cNvPr>
          <p:cNvSpPr/>
          <p:nvPr/>
        </p:nvSpPr>
        <p:spPr>
          <a:xfrm>
            <a:off x="0" y="3710150"/>
            <a:ext cx="9144000" cy="985887"/>
          </a:xfrm>
          <a:prstGeom prst="rect">
            <a:avLst/>
          </a:prstGeom>
          <a:solidFill>
            <a:srgbClr val="4897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10" name="TextBox 9">
            <a:extLst>
              <a:ext uri="{FF2B5EF4-FFF2-40B4-BE49-F238E27FC236}">
                <a16:creationId xmlns:a16="http://schemas.microsoft.com/office/drawing/2014/main" id="{751249BD-AB6C-5566-87BF-1E88CEDF4038}"/>
              </a:ext>
            </a:extLst>
          </p:cNvPr>
          <p:cNvSpPr txBox="1"/>
          <p:nvPr/>
        </p:nvSpPr>
        <p:spPr>
          <a:xfrm>
            <a:off x="364050" y="3845089"/>
            <a:ext cx="8347950" cy="610424"/>
          </a:xfrm>
          <a:prstGeom prst="rect">
            <a:avLst/>
          </a:prstGeom>
          <a:noFill/>
        </p:spPr>
        <p:txBody>
          <a:bodyPr wrap="square" lIns="0" tIns="0" rIns="0" bIns="0" rtlCol="0" anchor="t">
            <a:spAutoFit/>
          </a:bodyPr>
          <a:lstStyle/>
          <a:p>
            <a:pPr>
              <a:spcAft>
                <a:spcPts val="200"/>
              </a:spcAft>
            </a:pPr>
            <a:r>
              <a:rPr lang="en-AU" sz="1950" b="1">
                <a:solidFill>
                  <a:schemeClr val="bg1"/>
                </a:solidFill>
                <a:cs typeface="Calibri" panose="020F0502020204030204"/>
              </a:rPr>
              <a:t>Kate Tagg</a:t>
            </a:r>
            <a:endParaRPr lang="en-AU" sz="1950">
              <a:solidFill>
                <a:schemeClr val="bg1"/>
              </a:solidFill>
              <a:ea typeface="Calibri"/>
              <a:cs typeface="Calibri" panose="020F0502020204030204"/>
            </a:endParaRPr>
          </a:p>
          <a:p>
            <a:pPr>
              <a:spcAft>
                <a:spcPts val="600"/>
              </a:spcAft>
            </a:pPr>
            <a:r>
              <a:rPr lang="en-AU" b="1">
                <a:solidFill>
                  <a:schemeClr val="bg1"/>
                </a:solidFill>
              </a:rPr>
              <a:t>TPS Director (a/g)</a:t>
            </a:r>
            <a:endParaRPr lang="en-AU" b="1">
              <a:solidFill>
                <a:schemeClr val="bg1"/>
              </a:solidFill>
              <a:highlight>
                <a:srgbClr val="FFFF00"/>
              </a:highlight>
              <a:cs typeface="Calibri"/>
            </a:endParaRPr>
          </a:p>
        </p:txBody>
      </p:sp>
      <p:pic>
        <p:nvPicPr>
          <p:cNvPr id="20" name="Picture 19">
            <a:extLst>
              <a:ext uri="{FF2B5EF4-FFF2-40B4-BE49-F238E27FC236}">
                <a16:creationId xmlns:a16="http://schemas.microsoft.com/office/drawing/2014/main" id="{E97F09E1-18CF-353A-F33B-8BEDF070530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6081" y="2743199"/>
            <a:ext cx="6017423" cy="1909878"/>
          </a:xfrm>
          <a:prstGeom prst="rect">
            <a:avLst/>
          </a:prstGeom>
        </p:spPr>
      </p:pic>
      <p:grpSp>
        <p:nvGrpSpPr>
          <p:cNvPr id="11" name="Group 10">
            <a:extLst>
              <a:ext uri="{FF2B5EF4-FFF2-40B4-BE49-F238E27FC236}">
                <a16:creationId xmlns:a16="http://schemas.microsoft.com/office/drawing/2014/main" id="{B15337E1-7EC0-2736-1A28-6A8F613645A2}"/>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12" name="Rectangle 11">
              <a:extLst>
                <a:ext uri="{FF2B5EF4-FFF2-40B4-BE49-F238E27FC236}">
                  <a16:creationId xmlns:a16="http://schemas.microsoft.com/office/drawing/2014/main" id="{944E9FD0-9478-3531-838F-54769AFA3FAF}"/>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13" name="Oval 12">
              <a:extLst>
                <a:ext uri="{FF2B5EF4-FFF2-40B4-BE49-F238E27FC236}">
                  <a16:creationId xmlns:a16="http://schemas.microsoft.com/office/drawing/2014/main" id="{C20085F2-D68F-C20A-CB88-A407C81E066E}"/>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4" name="Graphic 10">
              <a:extLst>
                <a:ext uri="{FF2B5EF4-FFF2-40B4-BE49-F238E27FC236}">
                  <a16:creationId xmlns:a16="http://schemas.microsoft.com/office/drawing/2014/main" id="{25BFAD7C-27D6-587C-5203-5022329C5397}"/>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11351567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7ECAD3C-81DB-2031-0D7F-6868725900E4}"/>
              </a:ext>
            </a:extLst>
          </p:cNvPr>
          <p:cNvSpPr txBox="1">
            <a:spLocks noGrp="1"/>
          </p:cNvSpPr>
          <p:nvPr>
            <p:ph type="title" idx="4294967295"/>
          </p:nvPr>
        </p:nvSpPr>
        <p:spPr>
          <a:xfrm>
            <a:off x="539552"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How the TPS Advisory Board sets levy advice</a:t>
            </a:r>
            <a:endParaRPr kumimoji="0" lang="en-AU" sz="1600" b="0" i="0" u="none" strike="noStrike" kern="1200" cap="none" spc="0" normalizeH="0" baseline="0" noProof="0" dirty="0">
              <a:ln>
                <a:noFill/>
              </a:ln>
              <a:solidFill>
                <a:schemeClr val="tx1">
                  <a:lumMod val="85000"/>
                  <a:lumOff val="15000"/>
                </a:schemeClr>
              </a:solidFill>
              <a:effectLst/>
              <a:uLnTx/>
              <a:uFillTx/>
              <a:latin typeface="+mn-lt"/>
              <a:ea typeface="+mn-ea"/>
              <a:cs typeface="+mn-cs"/>
            </a:endParaRPr>
          </a:p>
        </p:txBody>
      </p:sp>
      <p:sp>
        <p:nvSpPr>
          <p:cNvPr id="5" name="TextBox 4">
            <a:extLst>
              <a:ext uri="{FF2B5EF4-FFF2-40B4-BE49-F238E27FC236}">
                <a16:creationId xmlns:a16="http://schemas.microsoft.com/office/drawing/2014/main" id="{322B9866-9C2A-DE85-E805-465C8932F887}"/>
              </a:ext>
            </a:extLst>
          </p:cNvPr>
          <p:cNvSpPr txBox="1"/>
          <p:nvPr/>
        </p:nvSpPr>
        <p:spPr>
          <a:xfrm>
            <a:off x="539552" y="1116000"/>
            <a:ext cx="4032000" cy="2723823"/>
          </a:xfrm>
          <a:prstGeom prst="rect">
            <a:avLst/>
          </a:prstGeom>
          <a:noFill/>
        </p:spPr>
        <p:txBody>
          <a:bodyPr wrap="square" lIns="0" tIns="0" rIns="0" bIns="0" numCol="1" rtlCol="0" anchor="t">
            <a:spAutoFit/>
          </a:bodyPr>
          <a:lstStyle/>
          <a:p>
            <a:pPr algn="l">
              <a:spcAft>
                <a:spcPts val="1200"/>
              </a:spcAft>
              <a:tabLst>
                <a:tab pos="3679825" algn="l"/>
              </a:tabLst>
            </a:pPr>
            <a:r>
              <a:rPr lang="en-AU" b="1" dirty="0">
                <a:cs typeface="Calibri"/>
              </a:rPr>
              <a:t>What the Board considers</a:t>
            </a:r>
          </a:p>
          <a:p>
            <a:pPr marL="285750" indent="-285750" algn="l">
              <a:spcAft>
                <a:spcPts val="1200"/>
              </a:spcAft>
              <a:buFont typeface="Arial" panose="020B0604020202020204" pitchFamily="34" charset="0"/>
              <a:buChar char="•"/>
              <a:tabLst>
                <a:tab pos="625475" algn="l"/>
              </a:tabLst>
            </a:pPr>
            <a:r>
              <a:rPr lang="en-AU" sz="1700" dirty="0">
                <a:cs typeface="Calibri"/>
              </a:rPr>
              <a:t>The overall risk environment</a:t>
            </a:r>
          </a:p>
          <a:p>
            <a:pPr marL="285750" indent="-285750" algn="l">
              <a:spcAft>
                <a:spcPts val="1200"/>
              </a:spcAft>
              <a:buFont typeface="Arial" panose="020B0604020202020204" pitchFamily="34" charset="0"/>
              <a:buChar char="•"/>
              <a:tabLst>
                <a:tab pos="625475" algn="l"/>
              </a:tabLst>
            </a:pPr>
            <a:r>
              <a:rPr lang="en-AU" sz="1700" dirty="0">
                <a:cs typeface="Calibri"/>
              </a:rPr>
              <a:t>Advice from the Australian Government Actuary (AGA)</a:t>
            </a:r>
          </a:p>
          <a:p>
            <a:pPr marL="285750" indent="-285750" algn="l">
              <a:spcAft>
                <a:spcPts val="1200"/>
              </a:spcAft>
              <a:buFont typeface="Arial" panose="020B0604020202020204" pitchFamily="34" charset="0"/>
              <a:buChar char="•"/>
              <a:tabLst>
                <a:tab pos="625475" algn="l"/>
              </a:tabLst>
            </a:pPr>
            <a:r>
              <a:rPr lang="en-AU" sz="1700" dirty="0">
                <a:cs typeface="Calibri"/>
              </a:rPr>
              <a:t>Feedback from sector regulators, peak bodies and providers</a:t>
            </a:r>
          </a:p>
          <a:p>
            <a:pPr marL="285750" indent="-285750" algn="l">
              <a:spcAft>
                <a:spcPts val="1200"/>
              </a:spcAft>
              <a:buFont typeface="Arial" panose="020B0604020202020204" pitchFamily="34" charset="0"/>
              <a:buChar char="•"/>
              <a:tabLst>
                <a:tab pos="625475" algn="l"/>
              </a:tabLst>
            </a:pPr>
            <a:r>
              <a:rPr lang="en-AU" sz="1700" dirty="0">
                <a:cs typeface="Calibri"/>
              </a:rPr>
              <a:t>Current Fund balances and the funds required for long-term sustainability</a:t>
            </a:r>
          </a:p>
        </p:txBody>
      </p:sp>
      <p:sp>
        <p:nvSpPr>
          <p:cNvPr id="4" name="TextBox 3">
            <a:extLst>
              <a:ext uri="{FF2B5EF4-FFF2-40B4-BE49-F238E27FC236}">
                <a16:creationId xmlns:a16="http://schemas.microsoft.com/office/drawing/2014/main" id="{E3E01EE2-3375-5D95-50FD-99A06260AA96}"/>
              </a:ext>
            </a:extLst>
          </p:cNvPr>
          <p:cNvSpPr txBox="1"/>
          <p:nvPr/>
        </p:nvSpPr>
        <p:spPr>
          <a:xfrm>
            <a:off x="4571552" y="1116000"/>
            <a:ext cx="4032000" cy="3139321"/>
          </a:xfrm>
          <a:prstGeom prst="rect">
            <a:avLst/>
          </a:prstGeom>
          <a:noFill/>
        </p:spPr>
        <p:txBody>
          <a:bodyPr wrap="square" lIns="0" tIns="0" rIns="0" bIns="0" numCol="1" rtlCol="0" anchor="t">
            <a:spAutoFit/>
          </a:bodyPr>
          <a:lstStyle/>
          <a:p>
            <a:pPr algn="l">
              <a:spcAft>
                <a:spcPts val="1200"/>
              </a:spcAft>
              <a:tabLst>
                <a:tab pos="0" algn="l"/>
              </a:tabLst>
            </a:pPr>
            <a:r>
              <a:rPr lang="en-AU" b="1" dirty="0">
                <a:cs typeface="Calibri"/>
              </a:rPr>
              <a:t>How the Board applies this</a:t>
            </a:r>
          </a:p>
          <a:p>
            <a:pPr marL="285750" indent="-285750" algn="l">
              <a:spcAft>
                <a:spcPts val="1200"/>
              </a:spcAft>
              <a:buFont typeface="Arial" panose="020B0604020202020204" pitchFamily="34" charset="0"/>
              <a:buChar char="•"/>
              <a:tabLst>
                <a:tab pos="0" algn="l"/>
              </a:tabLst>
            </a:pPr>
            <a:r>
              <a:rPr lang="en-AU" sz="1700" dirty="0">
                <a:cs typeface="Calibri"/>
              </a:rPr>
              <a:t>Reflects the current risk environment</a:t>
            </a:r>
          </a:p>
          <a:p>
            <a:pPr marL="285750" indent="-285750" algn="l">
              <a:spcAft>
                <a:spcPts val="1200"/>
              </a:spcAft>
              <a:buFont typeface="Arial" panose="020B0604020202020204" pitchFamily="34" charset="0"/>
              <a:buChar char="•"/>
              <a:tabLst>
                <a:tab pos="0" algn="l"/>
              </a:tabLst>
            </a:pPr>
            <a:r>
              <a:rPr lang="en-AU" sz="1700" dirty="0">
                <a:cs typeface="Calibri"/>
              </a:rPr>
              <a:t>Makes changes gradually to support business planning</a:t>
            </a:r>
          </a:p>
          <a:p>
            <a:pPr marL="285750" indent="-285750" algn="l">
              <a:spcAft>
                <a:spcPts val="1200"/>
              </a:spcAft>
              <a:buFont typeface="Arial" panose="020B0604020202020204" pitchFamily="34" charset="0"/>
              <a:buChar char="•"/>
              <a:tabLst>
                <a:tab pos="0" algn="l"/>
              </a:tabLst>
            </a:pPr>
            <a:r>
              <a:rPr lang="en-AU" sz="1700" dirty="0">
                <a:cs typeface="Calibri"/>
              </a:rPr>
              <a:t>Keeps levy models simple and transparent</a:t>
            </a:r>
          </a:p>
          <a:p>
            <a:pPr marL="285750" indent="-285750" algn="l">
              <a:spcAft>
                <a:spcPts val="1200"/>
              </a:spcAft>
              <a:buFont typeface="Arial" panose="020B0604020202020204" pitchFamily="34" charset="0"/>
              <a:buChar char="•"/>
              <a:tabLst>
                <a:tab pos="0" algn="l"/>
              </a:tabLst>
            </a:pPr>
            <a:r>
              <a:rPr lang="en-AU" sz="1700" dirty="0">
                <a:cs typeface="Calibri"/>
              </a:rPr>
              <a:t>Reflect risk to the fund and encourage positive provider behaviour</a:t>
            </a:r>
          </a:p>
          <a:p>
            <a:pPr marL="285750" indent="-285750" algn="l">
              <a:spcAft>
                <a:spcPts val="1200"/>
              </a:spcAft>
              <a:buFont typeface="Arial" panose="020B0604020202020204" pitchFamily="34" charset="0"/>
              <a:buChar char="•"/>
              <a:tabLst>
                <a:tab pos="0" algn="l"/>
              </a:tabLst>
            </a:pPr>
            <a:r>
              <a:rPr lang="en-AU" sz="1700" dirty="0">
                <a:cs typeface="Calibri"/>
              </a:rPr>
              <a:t>Minimises extra data and reporting requirements</a:t>
            </a:r>
          </a:p>
        </p:txBody>
      </p:sp>
      <p:grpSp>
        <p:nvGrpSpPr>
          <p:cNvPr id="2" name="Group 1">
            <a:extLst>
              <a:ext uri="{FF2B5EF4-FFF2-40B4-BE49-F238E27FC236}">
                <a16:creationId xmlns:a16="http://schemas.microsoft.com/office/drawing/2014/main" id="{97D8734C-A766-8821-E5B0-F8B11B58F4FB}"/>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8" name="Rectangle 7">
              <a:extLst>
                <a:ext uri="{FF2B5EF4-FFF2-40B4-BE49-F238E27FC236}">
                  <a16:creationId xmlns:a16="http://schemas.microsoft.com/office/drawing/2014/main" id="{65ED874E-D9F3-5003-59CE-F9B791173F4A}"/>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9" name="Oval 8">
              <a:extLst>
                <a:ext uri="{FF2B5EF4-FFF2-40B4-BE49-F238E27FC236}">
                  <a16:creationId xmlns:a16="http://schemas.microsoft.com/office/drawing/2014/main" id="{AC97167F-6E59-2F47-E670-070E777DD083}"/>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 name="Graphic 10">
              <a:extLst>
                <a:ext uri="{FF2B5EF4-FFF2-40B4-BE49-F238E27FC236}">
                  <a16:creationId xmlns:a16="http://schemas.microsoft.com/office/drawing/2014/main" id="{D0AF2FE2-F698-31F7-CA42-B07435ABF33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42911575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2DDDBF-2201-983B-B358-C69C5527CC3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079E033-B82B-EE7E-BE54-AA1708BC3D6D}"/>
              </a:ext>
            </a:extLst>
          </p:cNvPr>
          <p:cNvSpPr txBox="1">
            <a:spLocks noGrp="1"/>
          </p:cNvSpPr>
          <p:nvPr>
            <p:ph type="title" idx="4294967295"/>
          </p:nvPr>
        </p:nvSpPr>
        <p:spPr>
          <a:xfrm>
            <a:off x="539552"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Tuition Protection Levy Framework</a:t>
            </a:r>
            <a:endParaRPr kumimoji="0" lang="en-AU" sz="2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TextBox 4">
            <a:extLst>
              <a:ext uri="{FF2B5EF4-FFF2-40B4-BE49-F238E27FC236}">
                <a16:creationId xmlns:a16="http://schemas.microsoft.com/office/drawing/2014/main" id="{C50709F5-CE2F-8FCA-CC3F-6DAE4599547B}"/>
              </a:ext>
            </a:extLst>
          </p:cNvPr>
          <p:cNvSpPr txBox="1"/>
          <p:nvPr/>
        </p:nvSpPr>
        <p:spPr>
          <a:xfrm>
            <a:off x="539552" y="1116000"/>
            <a:ext cx="8064896" cy="3590727"/>
          </a:xfrm>
          <a:prstGeom prst="rect">
            <a:avLst/>
          </a:prstGeom>
          <a:noFill/>
        </p:spPr>
        <p:txBody>
          <a:bodyPr wrap="square" lIns="0" tIns="0" rIns="0" bIns="0" rtlCol="0" anchor="t">
            <a:spAutoFit/>
          </a:bodyPr>
          <a:lstStyle/>
          <a:p>
            <a:pPr eaLnBrk="0" hangingPunct="0">
              <a:spcAft>
                <a:spcPts val="400"/>
              </a:spcAft>
            </a:pPr>
            <a:r>
              <a:rPr lang="en-AU" b="1" dirty="0">
                <a:cs typeface="Arial" panose="020B0604020202020204" pitchFamily="34" charset="0"/>
                <a:sym typeface="Calibri" pitchFamily="34" charset="0"/>
              </a:rPr>
              <a:t>How domestic levies are set</a:t>
            </a:r>
          </a:p>
          <a:p>
            <a:pPr marL="285750" indent="-285750" eaLnBrk="0" hangingPunct="0">
              <a:spcAft>
                <a:spcPts val="400"/>
              </a:spcAft>
              <a:buFont typeface="Arial" panose="020B0604020202020204" pitchFamily="34" charset="0"/>
              <a:buChar char="•"/>
            </a:pPr>
            <a:r>
              <a:rPr lang="en-AU" sz="1700" dirty="0">
                <a:cs typeface="Arial" panose="020B0604020202020204" pitchFamily="34" charset="0"/>
                <a:sym typeface="Calibri" pitchFamily="34" charset="0"/>
              </a:rPr>
              <a:t>Levy settings are made through two legislative instruments for the following components:</a:t>
            </a:r>
          </a:p>
          <a:p>
            <a:pPr marL="715963" lvl="1" indent="-285750" eaLnBrk="0" hangingPunct="0">
              <a:spcAft>
                <a:spcPts val="400"/>
              </a:spcAft>
              <a:buFont typeface="Arial" panose="020B0604020202020204" pitchFamily="34" charset="0"/>
              <a:buChar char="•"/>
            </a:pPr>
            <a:r>
              <a:rPr lang="en-AU" sz="1700" dirty="0">
                <a:cs typeface="Arial" panose="020B0604020202020204" pitchFamily="34" charset="0"/>
                <a:sym typeface="Calibri" pitchFamily="34" charset="0"/>
              </a:rPr>
              <a:t>Administrative Fee – set by the relevant Minister</a:t>
            </a:r>
          </a:p>
          <a:p>
            <a:pPr marL="715963" lvl="1" indent="-285750" eaLnBrk="0" hangingPunct="0">
              <a:spcAft>
                <a:spcPts val="1200"/>
              </a:spcAft>
              <a:buFont typeface="Arial" panose="020B0604020202020204" pitchFamily="34" charset="0"/>
              <a:buChar char="•"/>
            </a:pPr>
            <a:r>
              <a:rPr lang="en-AU" sz="1700" dirty="0">
                <a:cs typeface="Arial" panose="020B0604020202020204" pitchFamily="34" charset="0"/>
                <a:sym typeface="Calibri" pitchFamily="34" charset="0"/>
              </a:rPr>
              <a:t>Risk Rated Premium and Special Tuition Protection – set by the TPS Director, informed by Board advice</a:t>
            </a:r>
          </a:p>
          <a:p>
            <a:pPr eaLnBrk="0" hangingPunct="0">
              <a:spcAft>
                <a:spcPts val="400"/>
              </a:spcAft>
            </a:pPr>
            <a:r>
              <a:rPr lang="en-AU" b="1" dirty="0">
                <a:cs typeface="Arial" panose="020B0604020202020204" pitchFamily="34" charset="0"/>
                <a:sym typeface="Calibri" pitchFamily="34" charset="0"/>
              </a:rPr>
              <a:t>Role of the Australian Government Actuary (AGA)</a:t>
            </a:r>
          </a:p>
          <a:p>
            <a:pPr marL="285750" indent="-285750" eaLnBrk="0" hangingPunct="0">
              <a:spcAft>
                <a:spcPts val="1200"/>
              </a:spcAft>
              <a:buFont typeface="Arial" panose="020B0604020202020204" pitchFamily="34" charset="0"/>
              <a:buChar char="•"/>
            </a:pPr>
            <a:r>
              <a:rPr lang="en-AU" sz="1700" dirty="0">
                <a:cs typeface="Arial" panose="020B0604020202020204" pitchFamily="34" charset="0"/>
                <a:sym typeface="Calibri" pitchFamily="34" charset="0"/>
              </a:rPr>
              <a:t>The AGA provides independent advice on levy settings. This advice ensures the arrangements are financially sound and sustainable over time</a:t>
            </a:r>
          </a:p>
          <a:p>
            <a:pPr eaLnBrk="0" hangingPunct="0">
              <a:spcAft>
                <a:spcPts val="400"/>
              </a:spcAft>
            </a:pPr>
            <a:r>
              <a:rPr lang="en-AU" b="1" dirty="0">
                <a:cs typeface="Arial" panose="020B0604020202020204" pitchFamily="34" charset="0"/>
                <a:sym typeface="Calibri" pitchFamily="34" charset="0"/>
              </a:rPr>
              <a:t>What providers need to know</a:t>
            </a:r>
          </a:p>
          <a:p>
            <a:pPr marL="285750" indent="-285750" eaLnBrk="0" hangingPunct="0">
              <a:spcAft>
                <a:spcPts val="1200"/>
              </a:spcAft>
              <a:buFont typeface="Arial" panose="020B0604020202020204" pitchFamily="34" charset="0"/>
              <a:buChar char="•"/>
            </a:pPr>
            <a:r>
              <a:rPr lang="en-AU" sz="1700" dirty="0">
                <a:cs typeface="Arial" panose="020B0604020202020204" pitchFamily="34" charset="0"/>
                <a:sym typeface="Calibri" pitchFamily="34" charset="0"/>
              </a:rPr>
              <a:t>Providers operating in more than one sector pay separate levies for each sector</a:t>
            </a:r>
          </a:p>
        </p:txBody>
      </p:sp>
      <p:grpSp>
        <p:nvGrpSpPr>
          <p:cNvPr id="2" name="Group 1">
            <a:extLst>
              <a:ext uri="{FF2B5EF4-FFF2-40B4-BE49-F238E27FC236}">
                <a16:creationId xmlns:a16="http://schemas.microsoft.com/office/drawing/2014/main" id="{28C2E921-1B5E-7C1F-9BF8-8B0D87529016}"/>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3" name="Rectangle 2">
              <a:extLst>
                <a:ext uri="{FF2B5EF4-FFF2-40B4-BE49-F238E27FC236}">
                  <a16:creationId xmlns:a16="http://schemas.microsoft.com/office/drawing/2014/main" id="{02810EA0-CE2E-19BE-EE4D-EC60AA1C0704}"/>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9" name="Oval 8">
              <a:extLst>
                <a:ext uri="{FF2B5EF4-FFF2-40B4-BE49-F238E27FC236}">
                  <a16:creationId xmlns:a16="http://schemas.microsoft.com/office/drawing/2014/main" id="{4C94D8C8-2AA5-CBF2-97EF-483E62089A3C}"/>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 name="Graphic 10">
              <a:extLst>
                <a:ext uri="{FF2B5EF4-FFF2-40B4-BE49-F238E27FC236}">
                  <a16:creationId xmlns:a16="http://schemas.microsoft.com/office/drawing/2014/main" id="{89E3E0BF-BB73-49A1-1423-A618DC2D40D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37784874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4D812-A655-E11E-612A-4CA21AE913C3}"/>
              </a:ext>
            </a:extLst>
          </p:cNvPr>
          <p:cNvSpPr txBox="1">
            <a:spLocks noGrp="1"/>
          </p:cNvSpPr>
          <p:nvPr>
            <p:ph type="title" idx="4294967295"/>
          </p:nvPr>
        </p:nvSpPr>
        <p:spPr>
          <a:xfrm>
            <a:off x="539552"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Legislative Authority</a:t>
            </a:r>
          </a:p>
        </p:txBody>
      </p:sp>
      <p:sp>
        <p:nvSpPr>
          <p:cNvPr id="4" name="TextBox 3">
            <a:extLst>
              <a:ext uri="{FF2B5EF4-FFF2-40B4-BE49-F238E27FC236}">
                <a16:creationId xmlns:a16="http://schemas.microsoft.com/office/drawing/2014/main" id="{59650BE4-BAAB-4D1E-3076-ACA3AE8E660D}"/>
              </a:ext>
            </a:extLst>
          </p:cNvPr>
          <p:cNvSpPr txBox="1"/>
          <p:nvPr/>
        </p:nvSpPr>
        <p:spPr>
          <a:xfrm>
            <a:off x="539551" y="1116000"/>
            <a:ext cx="8064000" cy="2431435"/>
          </a:xfrm>
          <a:prstGeom prst="rect">
            <a:avLst/>
          </a:prstGeom>
          <a:noFill/>
        </p:spPr>
        <p:txBody>
          <a:bodyPr wrap="square" lIns="0" tIns="0" rIns="0" bIns="0" rtlCol="0" anchor="t">
            <a:spAutoFit/>
          </a:bodyPr>
          <a:lstStyle/>
          <a:p>
            <a:pPr algn="l">
              <a:spcAft>
                <a:spcPts val="3000"/>
              </a:spcAft>
            </a:pPr>
            <a:r>
              <a:rPr lang="en-US" altLang="zh-CN" i="1" dirty="0"/>
              <a:t>VET Student Loans (VSL Tuition Protection Levy) Act 2020</a:t>
            </a:r>
            <a:br>
              <a:rPr lang="en-US" altLang="zh-CN" dirty="0"/>
            </a:br>
            <a:r>
              <a:rPr lang="en-US" altLang="zh-CN" dirty="0">
                <a:hlinkClick r:id="rId3"/>
              </a:rPr>
              <a:t>www.legislation.gov.au/C2020A00005</a:t>
            </a:r>
            <a:endParaRPr lang="en-US" altLang="zh-CN" dirty="0"/>
          </a:p>
          <a:p>
            <a:pPr algn="l">
              <a:spcAft>
                <a:spcPts val="3000"/>
              </a:spcAft>
            </a:pPr>
            <a:r>
              <a:rPr lang="en-US" altLang="zh-CN" i="1" dirty="0"/>
              <a:t>Higher Education Support (HELP Tuition Protection Levy) Act 2020</a:t>
            </a:r>
            <a:br>
              <a:rPr lang="en-US" altLang="zh-CN" dirty="0"/>
            </a:br>
            <a:r>
              <a:rPr lang="en-US" altLang="zh-CN" dirty="0">
                <a:hlinkClick r:id="rId4"/>
              </a:rPr>
              <a:t>www.legislation.gov.au/C2020A00004</a:t>
            </a:r>
            <a:endParaRPr lang="en-US" altLang="zh-CN" dirty="0"/>
          </a:p>
          <a:p>
            <a:pPr algn="l">
              <a:spcAft>
                <a:spcPts val="3000"/>
              </a:spcAft>
            </a:pPr>
            <a:r>
              <a:rPr lang="en-US" altLang="zh-CN" i="1" dirty="0"/>
              <a:t>Higher Education (Up-front Payments Tuition Protection Levy) Act 2020</a:t>
            </a:r>
            <a:br>
              <a:rPr lang="en-US" altLang="zh-CN" dirty="0"/>
            </a:br>
            <a:r>
              <a:rPr lang="en-AU" dirty="0">
                <a:hlinkClick r:id="rId5"/>
              </a:rPr>
              <a:t>www.legislation.gov.au/C2020A00102</a:t>
            </a:r>
            <a:endParaRPr lang="en-AU" dirty="0"/>
          </a:p>
        </p:txBody>
      </p:sp>
      <p:grpSp>
        <p:nvGrpSpPr>
          <p:cNvPr id="3" name="Group 2">
            <a:extLst>
              <a:ext uri="{FF2B5EF4-FFF2-40B4-BE49-F238E27FC236}">
                <a16:creationId xmlns:a16="http://schemas.microsoft.com/office/drawing/2014/main" id="{665A3A54-4500-0672-D992-40AE1768624C}"/>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5" name="Rectangle 4">
              <a:extLst>
                <a:ext uri="{FF2B5EF4-FFF2-40B4-BE49-F238E27FC236}">
                  <a16:creationId xmlns:a16="http://schemas.microsoft.com/office/drawing/2014/main" id="{E9FC5D4F-1C80-BF57-E193-E2D8BCE0BEBF}"/>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6" name="Oval 5">
              <a:extLst>
                <a:ext uri="{FF2B5EF4-FFF2-40B4-BE49-F238E27FC236}">
                  <a16:creationId xmlns:a16="http://schemas.microsoft.com/office/drawing/2014/main" id="{5CB97C78-533A-4B3D-BA7E-ED8AE82DEDB7}"/>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Graphic 10">
              <a:extLst>
                <a:ext uri="{FF2B5EF4-FFF2-40B4-BE49-F238E27FC236}">
                  <a16:creationId xmlns:a16="http://schemas.microsoft.com/office/drawing/2014/main" id="{08ADAE98-867F-30A1-FA04-807E318D7E7B}"/>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10236553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649C1FB-61AF-8256-55AB-3E274C316002}"/>
              </a:ext>
              <a:ext uri="{C183D7F6-B498-43B3-948B-1728B52AA6E4}">
                <adec:decorative xmlns:adec="http://schemas.microsoft.com/office/drawing/2017/decorative" val="1"/>
              </a:ext>
            </a:extLst>
          </p:cNvPr>
          <p:cNvSpPr/>
          <p:nvPr/>
        </p:nvSpPr>
        <p:spPr>
          <a:xfrm>
            <a:off x="-1" y="0"/>
            <a:ext cx="9144001" cy="4680000"/>
          </a:xfrm>
          <a:prstGeom prst="rect">
            <a:avLst/>
          </a:prstGeom>
          <a:solidFill>
            <a:srgbClr val="4897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itle 3">
            <a:extLst>
              <a:ext uri="{FF2B5EF4-FFF2-40B4-BE49-F238E27FC236}">
                <a16:creationId xmlns:a16="http://schemas.microsoft.com/office/drawing/2014/main" id="{1EC01FFA-4406-546E-ECFD-130062DC0825}"/>
              </a:ext>
            </a:extLst>
          </p:cNvPr>
          <p:cNvSpPr txBox="1">
            <a:spLocks noGrp="1"/>
          </p:cNvSpPr>
          <p:nvPr>
            <p:ph type="title" idx="4294967295"/>
          </p:nvPr>
        </p:nvSpPr>
        <p:spPr>
          <a:xfrm>
            <a:off x="826488" y="2143243"/>
            <a:ext cx="7707912" cy="49244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3200" b="1" i="0" u="none" strike="noStrike" kern="1200" cap="none" spc="0" normalizeH="0" baseline="0" noProof="0">
                <a:ln>
                  <a:noFill/>
                </a:ln>
                <a:solidFill>
                  <a:schemeClr val="bg1"/>
                </a:solidFill>
                <a:effectLst/>
                <a:uLnTx/>
                <a:uFillTx/>
                <a:latin typeface="+mn-lt"/>
                <a:ea typeface="+mn-ea"/>
                <a:cs typeface="+mn-cs"/>
              </a:rPr>
              <a:t>2025 </a:t>
            </a:r>
            <a:r>
              <a:rPr lang="en-AU" sz="3200" b="1">
                <a:solidFill>
                  <a:schemeClr val="bg1"/>
                </a:solidFill>
                <a:latin typeface="+mn-lt"/>
                <a:ea typeface="+mn-ea"/>
                <a:cs typeface="+mn-cs"/>
              </a:rPr>
              <a:t>Levy</a:t>
            </a:r>
            <a:r>
              <a:rPr kumimoji="0" lang="en-AU" sz="3200" b="1" i="0" u="none" strike="noStrike" kern="1200" cap="none" spc="0" normalizeH="0" baseline="0" noProof="0">
                <a:ln>
                  <a:noFill/>
                </a:ln>
                <a:solidFill>
                  <a:schemeClr val="bg1"/>
                </a:solidFill>
                <a:effectLst/>
                <a:uLnTx/>
                <a:uFillTx/>
                <a:latin typeface="+mn-lt"/>
                <a:ea typeface="+mn-ea"/>
                <a:cs typeface="+mn-cs"/>
              </a:rPr>
              <a:t> Collection</a:t>
            </a:r>
            <a:r>
              <a:rPr lang="en-AU" sz="3200" b="1">
                <a:solidFill>
                  <a:schemeClr val="bg1"/>
                </a:solidFill>
                <a:latin typeface="+mn-lt"/>
                <a:ea typeface="+mn-ea"/>
                <a:cs typeface="+mn-cs"/>
              </a:rPr>
              <a:t> Snapshot</a:t>
            </a:r>
            <a:endParaRPr kumimoji="0" lang="en-AU" sz="3200" b="1" i="0" u="none" strike="noStrike" kern="1200" cap="none" spc="0" normalizeH="0" baseline="0" noProof="0">
              <a:ln>
                <a:noFill/>
              </a:ln>
              <a:solidFill>
                <a:schemeClr val="bg1"/>
              </a:solidFill>
              <a:effectLst/>
              <a:uLnTx/>
              <a:uFillTx/>
              <a:latin typeface="+mn-lt"/>
              <a:ea typeface="+mn-ea"/>
              <a:cs typeface="+mn-cs"/>
            </a:endParaRPr>
          </a:p>
        </p:txBody>
      </p:sp>
      <p:grpSp>
        <p:nvGrpSpPr>
          <p:cNvPr id="2" name="Group 1">
            <a:extLst>
              <a:ext uri="{FF2B5EF4-FFF2-40B4-BE49-F238E27FC236}">
                <a16:creationId xmlns:a16="http://schemas.microsoft.com/office/drawing/2014/main" id="{2AD1F7EF-3740-9A34-0D0B-EBF82718D911}"/>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5" name="Rectangle 4">
              <a:extLst>
                <a:ext uri="{FF2B5EF4-FFF2-40B4-BE49-F238E27FC236}">
                  <a16:creationId xmlns:a16="http://schemas.microsoft.com/office/drawing/2014/main" id="{A36F13F4-6D1F-648D-47DC-4A575296F568}"/>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6" name="Oval 5">
              <a:extLst>
                <a:ext uri="{FF2B5EF4-FFF2-40B4-BE49-F238E27FC236}">
                  <a16:creationId xmlns:a16="http://schemas.microsoft.com/office/drawing/2014/main" id="{FA5B5CB5-9F77-4211-6AED-E314BFFADD55}"/>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Graphic 10">
              <a:extLst>
                <a:ext uri="{FF2B5EF4-FFF2-40B4-BE49-F238E27FC236}">
                  <a16:creationId xmlns:a16="http://schemas.microsoft.com/office/drawing/2014/main" id="{C2A625A6-AE49-C2CC-FBBC-AC20568DC7F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32632643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9AE8FC1-F62F-B697-520E-90309EF2D520}"/>
              </a:ext>
            </a:extLst>
          </p:cNvPr>
          <p:cNvSpPr txBox="1">
            <a:spLocks noGrp="1"/>
          </p:cNvSpPr>
          <p:nvPr>
            <p:ph type="title" idx="4294967295"/>
          </p:nvPr>
        </p:nvSpPr>
        <p:spPr>
          <a:xfrm>
            <a:off x="539552"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VSL and Higher Education Tuition Protection Funds</a:t>
            </a:r>
            <a:endParaRPr kumimoji="0" lang="en-AU" sz="2200" b="0" i="0" u="none" strike="noStrike" kern="1200" cap="none" spc="0" normalizeH="0" baseline="0" noProof="0" dirty="0">
              <a:ln>
                <a:noFill/>
              </a:ln>
              <a:solidFill>
                <a:schemeClr val="tx1"/>
              </a:solidFill>
              <a:effectLst/>
              <a:uLnTx/>
              <a:uFillTx/>
              <a:latin typeface="+mn-lt"/>
              <a:ea typeface="+mn-ea"/>
              <a:cs typeface="+mn-cs"/>
            </a:endParaRPr>
          </a:p>
        </p:txBody>
      </p:sp>
      <p:graphicFrame>
        <p:nvGraphicFramePr>
          <p:cNvPr id="13" name="Table 13">
            <a:extLst>
              <a:ext uri="{FF2B5EF4-FFF2-40B4-BE49-F238E27FC236}">
                <a16:creationId xmlns:a16="http://schemas.microsoft.com/office/drawing/2014/main" id="{227381D3-301F-7C28-E415-D7E3A0754080}"/>
              </a:ext>
            </a:extLst>
          </p:cNvPr>
          <p:cNvGraphicFramePr>
            <a:graphicFrameLocks noGrp="1"/>
          </p:cNvGraphicFramePr>
          <p:nvPr>
            <p:extLst>
              <p:ext uri="{D42A27DB-BD31-4B8C-83A1-F6EECF244321}">
                <p14:modId xmlns:p14="http://schemas.microsoft.com/office/powerpoint/2010/main" val="2372411867"/>
              </p:ext>
            </p:extLst>
          </p:nvPr>
        </p:nvGraphicFramePr>
        <p:xfrm>
          <a:off x="538657" y="1116000"/>
          <a:ext cx="8064895" cy="1615200"/>
        </p:xfrm>
        <a:graphic>
          <a:graphicData uri="http://schemas.openxmlformats.org/drawingml/2006/table">
            <a:tbl>
              <a:tblPr firstRow="1" bandRow="1">
                <a:tableStyleId>{5C22544A-7EE6-4342-B048-85BDC9FD1C3A}</a:tableStyleId>
              </a:tblPr>
              <a:tblGrid>
                <a:gridCol w="1688012">
                  <a:extLst>
                    <a:ext uri="{9D8B030D-6E8A-4147-A177-3AD203B41FA5}">
                      <a16:colId xmlns:a16="http://schemas.microsoft.com/office/drawing/2014/main" val="4213973442"/>
                    </a:ext>
                  </a:extLst>
                </a:gridCol>
                <a:gridCol w="1996323">
                  <a:extLst>
                    <a:ext uri="{9D8B030D-6E8A-4147-A177-3AD203B41FA5}">
                      <a16:colId xmlns:a16="http://schemas.microsoft.com/office/drawing/2014/main" val="2368098683"/>
                    </a:ext>
                  </a:extLst>
                </a:gridCol>
                <a:gridCol w="1891622">
                  <a:extLst>
                    <a:ext uri="{9D8B030D-6E8A-4147-A177-3AD203B41FA5}">
                      <a16:colId xmlns:a16="http://schemas.microsoft.com/office/drawing/2014/main" val="2921420047"/>
                    </a:ext>
                  </a:extLst>
                </a:gridCol>
                <a:gridCol w="2488938">
                  <a:extLst>
                    <a:ext uri="{9D8B030D-6E8A-4147-A177-3AD203B41FA5}">
                      <a16:colId xmlns:a16="http://schemas.microsoft.com/office/drawing/2014/main" val="1406589210"/>
                    </a:ext>
                  </a:extLst>
                </a:gridCol>
              </a:tblGrid>
              <a:tr h="396000">
                <a:tc>
                  <a:txBody>
                    <a:bodyPr/>
                    <a:lstStyle/>
                    <a:p>
                      <a:r>
                        <a:rPr lang="en-AU" sz="1700" dirty="0"/>
                        <a:t>Fund</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9050" cap="flat" cmpd="sng" algn="ctr">
                      <a:solidFill>
                        <a:srgbClr val="8CC4CC"/>
                      </a:solidFill>
                      <a:prstDash val="solid"/>
                      <a:round/>
                      <a:headEnd type="none" w="med" len="med"/>
                      <a:tailEnd type="none" w="med" len="med"/>
                    </a:lnB>
                    <a:solidFill>
                      <a:srgbClr val="367079"/>
                    </a:solidFill>
                  </a:tcPr>
                </a:tc>
                <a:tc>
                  <a:txBody>
                    <a:bodyPr/>
                    <a:lstStyle/>
                    <a:p>
                      <a:r>
                        <a:rPr lang="en-AU" sz="1700" dirty="0"/>
                        <a:t>Target range</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9050" cap="flat" cmpd="sng" algn="ctr">
                      <a:solidFill>
                        <a:srgbClr val="8CC4CC"/>
                      </a:solidFill>
                      <a:prstDash val="solid"/>
                      <a:round/>
                      <a:headEnd type="none" w="med" len="med"/>
                      <a:tailEnd type="none" w="med" len="med"/>
                    </a:lnB>
                    <a:solidFill>
                      <a:srgbClr val="367079"/>
                    </a:solidFill>
                  </a:tcPr>
                </a:tc>
                <a:tc>
                  <a:txBody>
                    <a:bodyPr/>
                    <a:lstStyle/>
                    <a:p>
                      <a:r>
                        <a:rPr lang="en-AU" sz="1700" dirty="0"/>
                        <a:t>Balance</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9050" cap="flat" cmpd="sng" algn="ctr">
                      <a:solidFill>
                        <a:srgbClr val="8CC4CC"/>
                      </a:solidFill>
                      <a:prstDash val="solid"/>
                      <a:round/>
                      <a:headEnd type="none" w="med" len="med"/>
                      <a:tailEnd type="none" w="med" len="med"/>
                    </a:lnB>
                    <a:solidFill>
                      <a:srgbClr val="367079"/>
                    </a:solidFill>
                  </a:tcPr>
                </a:tc>
                <a:tc>
                  <a:txBody>
                    <a:bodyPr/>
                    <a:lstStyle/>
                    <a:p>
                      <a:r>
                        <a:rPr lang="en-AU" sz="1700" dirty="0"/>
                        <a:t>Seed funding to be repaid</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9050" cap="flat" cmpd="sng" algn="ctr">
                      <a:solidFill>
                        <a:srgbClr val="8CC4CC"/>
                      </a:solidFill>
                      <a:prstDash val="solid"/>
                      <a:round/>
                      <a:headEnd type="none" w="med" len="med"/>
                      <a:tailEnd type="none" w="med" len="med"/>
                    </a:lnB>
                    <a:solidFill>
                      <a:srgbClr val="367079"/>
                    </a:solidFill>
                  </a:tcPr>
                </a:tc>
                <a:extLst>
                  <a:ext uri="{0D108BD9-81ED-4DB2-BD59-A6C34878D82A}">
                    <a16:rowId xmlns:a16="http://schemas.microsoft.com/office/drawing/2014/main" val="2340090762"/>
                  </a:ext>
                </a:extLst>
              </a:tr>
              <a:tr h="370840">
                <a:tc>
                  <a:txBody>
                    <a:bodyPr/>
                    <a:lstStyle/>
                    <a:p>
                      <a:r>
                        <a:rPr lang="en-AU" sz="1700"/>
                        <a:t>VSL</a:t>
                      </a:r>
                    </a:p>
                  </a:txBody>
                  <a:tcP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905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marL="0" marR="0" lvl="0" indent="0" algn="l" defTabSz="913554" rtl="0" eaLnBrk="1" fontAlgn="auto" latinLnBrk="0" hangingPunct="1">
                        <a:lnSpc>
                          <a:spcPct val="100000"/>
                        </a:lnSpc>
                        <a:spcBef>
                          <a:spcPts val="0"/>
                        </a:spcBef>
                        <a:spcAft>
                          <a:spcPts val="0"/>
                        </a:spcAft>
                        <a:buClrTx/>
                        <a:buSzTx/>
                        <a:buFontTx/>
                        <a:buNone/>
                        <a:tabLst/>
                        <a:defRPr/>
                      </a:pPr>
                      <a:r>
                        <a:rPr lang="en-AU" sz="1700" b="0"/>
                        <a:t>$6.92-9.74 million</a:t>
                      </a:r>
                    </a:p>
                  </a:txBody>
                  <a:tcP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905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r>
                        <a:rPr lang="en-AU" sz="1700" dirty="0"/>
                        <a:t>$9.12 million</a:t>
                      </a:r>
                    </a:p>
                    <a:p>
                      <a:r>
                        <a:rPr lang="en-AU" sz="1700" dirty="0"/>
                        <a:t>(as at 31 Dec 2025)</a:t>
                      </a:r>
                    </a:p>
                  </a:txBody>
                  <a:tcP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905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r>
                        <a:rPr lang="en-AU" sz="1700" dirty="0"/>
                        <a:t>$3.58 million </a:t>
                      </a:r>
                      <a:br>
                        <a:rPr lang="en-AU" sz="1700" dirty="0"/>
                      </a:br>
                      <a:r>
                        <a:rPr lang="en-AU" sz="1700" dirty="0"/>
                        <a:t>(as at 31 Dec 2025)</a:t>
                      </a:r>
                    </a:p>
                  </a:txBody>
                  <a:tcP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905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extLst>
                  <a:ext uri="{0D108BD9-81ED-4DB2-BD59-A6C34878D82A}">
                    <a16:rowId xmlns:a16="http://schemas.microsoft.com/office/drawing/2014/main" val="370738879"/>
                  </a:ext>
                </a:extLst>
              </a:tr>
              <a:tr h="370840">
                <a:tc>
                  <a:txBody>
                    <a:bodyPr/>
                    <a:lstStyle/>
                    <a:p>
                      <a:r>
                        <a:rPr lang="en-AU" sz="1700"/>
                        <a:t>Higher Education</a:t>
                      </a:r>
                    </a:p>
                  </a:txBody>
                  <a:tcP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tc>
                  <a:txBody>
                    <a:bodyPr/>
                    <a:lstStyle/>
                    <a:p>
                      <a:r>
                        <a:rPr lang="en-AU" sz="1700" b="0"/>
                        <a:t>$21.53-25.63 million</a:t>
                      </a:r>
                    </a:p>
                  </a:txBody>
                  <a:tcP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tc>
                  <a:txBody>
                    <a:bodyPr/>
                    <a:lstStyle/>
                    <a:p>
                      <a:r>
                        <a:rPr lang="en-AU" sz="1700"/>
                        <a:t>$22.35 million</a:t>
                      </a:r>
                    </a:p>
                    <a:p>
                      <a:r>
                        <a:rPr lang="en-AU" sz="1700"/>
                        <a:t>(as at 31 Dec 2025)</a:t>
                      </a:r>
                    </a:p>
                  </a:txBody>
                  <a:tcP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tc>
                  <a:txBody>
                    <a:bodyPr/>
                    <a:lstStyle/>
                    <a:p>
                      <a:r>
                        <a:rPr lang="en-AU" sz="1700" dirty="0"/>
                        <a:t>$8.62 million </a:t>
                      </a:r>
                      <a:br>
                        <a:rPr lang="en-AU" sz="1700" dirty="0"/>
                      </a:br>
                      <a:r>
                        <a:rPr lang="en-AU" sz="1700" dirty="0"/>
                        <a:t>(as at 31 Dec 2025)</a:t>
                      </a:r>
                    </a:p>
                  </a:txBody>
                  <a:tcP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extLst>
                  <a:ext uri="{0D108BD9-81ED-4DB2-BD59-A6C34878D82A}">
                    <a16:rowId xmlns:a16="http://schemas.microsoft.com/office/drawing/2014/main" val="2026929858"/>
                  </a:ext>
                </a:extLst>
              </a:tr>
            </a:tbl>
          </a:graphicData>
        </a:graphic>
      </p:graphicFrame>
      <p:grpSp>
        <p:nvGrpSpPr>
          <p:cNvPr id="2" name="Group 1">
            <a:extLst>
              <a:ext uri="{FF2B5EF4-FFF2-40B4-BE49-F238E27FC236}">
                <a16:creationId xmlns:a16="http://schemas.microsoft.com/office/drawing/2014/main" id="{058939E6-3746-5F72-0674-04C6B4997CB6}"/>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3" name="Rectangle 2">
              <a:extLst>
                <a:ext uri="{FF2B5EF4-FFF2-40B4-BE49-F238E27FC236}">
                  <a16:creationId xmlns:a16="http://schemas.microsoft.com/office/drawing/2014/main" id="{4E834D1A-A0E1-2D20-75EA-77FD4DB4FE05}"/>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4" name="Oval 3">
              <a:extLst>
                <a:ext uri="{FF2B5EF4-FFF2-40B4-BE49-F238E27FC236}">
                  <a16:creationId xmlns:a16="http://schemas.microsoft.com/office/drawing/2014/main" id="{CE3F0B75-52F2-64C8-593F-6C933D3AA77C}"/>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Graphic 10">
              <a:extLst>
                <a:ext uri="{FF2B5EF4-FFF2-40B4-BE49-F238E27FC236}">
                  <a16:creationId xmlns:a16="http://schemas.microsoft.com/office/drawing/2014/main" id="{835AA1CE-17F2-F71B-8819-DADEFE63A31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11415901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6ADA86-942D-F363-76B8-255161FDEED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98E465A0-BB96-385B-EB46-B4BC145C8C75}"/>
              </a:ext>
            </a:extLst>
          </p:cNvPr>
          <p:cNvSpPr txBox="1">
            <a:spLocks noGrp="1"/>
          </p:cNvSpPr>
          <p:nvPr>
            <p:ph type="title" idx="4294967295"/>
          </p:nvPr>
        </p:nvSpPr>
        <p:spPr>
          <a:xfrm>
            <a:off x="539552"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2025 Levy</a:t>
            </a:r>
            <a:r>
              <a:rPr lang="en-AU" sz="2800" b="1">
                <a:latin typeface="+mn-lt"/>
                <a:ea typeface="+mn-ea"/>
                <a:cs typeface="+mn-cs"/>
              </a:rPr>
              <a:t> </a:t>
            </a:r>
            <a:r>
              <a:rPr kumimoji="0" lang="en-AU" sz="2800" b="1" i="0" u="none" strike="noStrike" kern="1200" cap="none" spc="0" normalizeH="0" baseline="0" noProof="0">
                <a:ln>
                  <a:noFill/>
                </a:ln>
                <a:solidFill>
                  <a:schemeClr val="tx1"/>
                </a:solidFill>
                <a:effectLst/>
                <a:uLnTx/>
                <a:uFillTx/>
                <a:latin typeface="+mn-lt"/>
                <a:ea typeface="+mn-ea"/>
                <a:cs typeface="+mn-cs"/>
              </a:rPr>
              <a:t>Collection Overview</a:t>
            </a:r>
            <a:endParaRPr kumimoji="0" lang="en-AU" sz="2200" b="0" i="0" u="none" strike="noStrike" kern="1200" cap="none" spc="0" normalizeH="0" baseline="0" noProof="0">
              <a:ln>
                <a:noFill/>
              </a:ln>
              <a:solidFill>
                <a:schemeClr val="tx1"/>
              </a:solidFill>
              <a:effectLst/>
              <a:uLnTx/>
              <a:uFillTx/>
              <a:latin typeface="+mn-lt"/>
              <a:ea typeface="+mn-ea"/>
              <a:cs typeface="+mn-cs"/>
            </a:endParaRPr>
          </a:p>
        </p:txBody>
      </p:sp>
      <p:grpSp>
        <p:nvGrpSpPr>
          <p:cNvPr id="2" name="Group 1">
            <a:extLst>
              <a:ext uri="{FF2B5EF4-FFF2-40B4-BE49-F238E27FC236}">
                <a16:creationId xmlns:a16="http://schemas.microsoft.com/office/drawing/2014/main" id="{F1338F6C-F1FF-1684-3CA9-F8EB43D322B2}"/>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3" name="Rectangle 2">
              <a:extLst>
                <a:ext uri="{FF2B5EF4-FFF2-40B4-BE49-F238E27FC236}">
                  <a16:creationId xmlns:a16="http://schemas.microsoft.com/office/drawing/2014/main" id="{27BDE703-2154-5789-38F6-0B8C4EEB515B}"/>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4" name="Oval 3">
              <a:extLst>
                <a:ext uri="{FF2B5EF4-FFF2-40B4-BE49-F238E27FC236}">
                  <a16:creationId xmlns:a16="http://schemas.microsoft.com/office/drawing/2014/main" id="{CF46F5E1-6127-3C87-2C68-D38E173C41A8}"/>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8" name="Graphic 10">
              <a:extLst>
                <a:ext uri="{FF2B5EF4-FFF2-40B4-BE49-F238E27FC236}">
                  <a16:creationId xmlns:a16="http://schemas.microsoft.com/office/drawing/2014/main" id="{4FCCC48A-8FFA-6DF8-B18B-B46CA9C6C17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00" y="4650091"/>
              <a:ext cx="238264" cy="237600"/>
            </a:xfrm>
            <a:prstGeom prst="rect">
              <a:avLst/>
            </a:prstGeom>
          </p:spPr>
        </p:pic>
      </p:grpSp>
      <p:pic>
        <p:nvPicPr>
          <p:cNvPr id="7" name="Picture 6" descr="Graph showing the number of providers levied across all four tuition protection levies in 2025.">
            <a:extLst>
              <a:ext uri="{FF2B5EF4-FFF2-40B4-BE49-F238E27FC236}">
                <a16:creationId xmlns:a16="http://schemas.microsoft.com/office/drawing/2014/main" id="{36CF860C-3483-0921-C8B0-19628EE5BBE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0000" y="1044000"/>
            <a:ext cx="3859994" cy="3366000"/>
          </a:xfrm>
          <a:prstGeom prst="rect">
            <a:avLst/>
          </a:prstGeom>
        </p:spPr>
      </p:pic>
      <p:pic>
        <p:nvPicPr>
          <p:cNvPr id="10" name="Picture 9" descr="Graph showing the levy amount collected across all four tuition protection levies in 2025.">
            <a:extLst>
              <a:ext uri="{FF2B5EF4-FFF2-40B4-BE49-F238E27FC236}">
                <a16:creationId xmlns:a16="http://schemas.microsoft.com/office/drawing/2014/main" id="{5493FE5B-F9FF-427A-9FC3-D520B699154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74800" y="1044000"/>
            <a:ext cx="4031311" cy="3366000"/>
          </a:xfrm>
          <a:prstGeom prst="rect">
            <a:avLst/>
          </a:prstGeom>
        </p:spPr>
      </p:pic>
      <p:pic>
        <p:nvPicPr>
          <p:cNvPr id="12" name="Picture 11">
            <a:extLst>
              <a:ext uri="{FF2B5EF4-FFF2-40B4-BE49-F238E27FC236}">
                <a16:creationId xmlns:a16="http://schemas.microsoft.com/office/drawing/2014/main" id="{019CF956-1D17-1CDB-85C1-43C4D76C5253}"/>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a:xfrm>
            <a:off x="500140" y="4423299"/>
            <a:ext cx="8142823" cy="223229"/>
          </a:xfrm>
          <a:prstGeom prst="rect">
            <a:avLst/>
          </a:prstGeom>
        </p:spPr>
      </p:pic>
    </p:spTree>
    <p:extLst>
      <p:ext uri="{BB962C8B-B14F-4D97-AF65-F5344CB8AC3E}">
        <p14:creationId xmlns:p14="http://schemas.microsoft.com/office/powerpoint/2010/main" val="6787029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6CB265-0245-2A49-D1C9-A106B49F64A6}"/>
            </a:ext>
          </a:extLst>
        </p:cNvPr>
        <p:cNvGrpSpPr/>
        <p:nvPr/>
      </p:nvGrpSpPr>
      <p:grpSpPr>
        <a:xfrm>
          <a:off x="0" y="0"/>
          <a:ext cx="0" cy="0"/>
          <a:chOff x="0" y="0"/>
          <a:chExt cx="0" cy="0"/>
        </a:xfrm>
      </p:grpSpPr>
      <p:sp>
        <p:nvSpPr>
          <p:cNvPr id="3" name="Title 7">
            <a:extLst>
              <a:ext uri="{FF2B5EF4-FFF2-40B4-BE49-F238E27FC236}">
                <a16:creationId xmlns:a16="http://schemas.microsoft.com/office/drawing/2014/main" id="{496C0D1E-F4F7-F8FE-F51B-05CE8E3CCB33}"/>
              </a:ext>
            </a:extLst>
          </p:cNvPr>
          <p:cNvSpPr txBox="1">
            <a:spLocks noGrp="1"/>
          </p:cNvSpPr>
          <p:nvPr>
            <p:ph type="title" idx="4294967295"/>
          </p:nvPr>
        </p:nvSpPr>
        <p:spPr>
          <a:xfrm>
            <a:off x="539552"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2025 Domestic Levies: Late Payments</a:t>
            </a:r>
          </a:p>
        </p:txBody>
      </p:sp>
      <p:sp>
        <p:nvSpPr>
          <p:cNvPr id="5" name="TextBox 4">
            <a:extLst>
              <a:ext uri="{FF2B5EF4-FFF2-40B4-BE49-F238E27FC236}">
                <a16:creationId xmlns:a16="http://schemas.microsoft.com/office/drawing/2014/main" id="{349CDBE7-AFFB-C4E7-B706-AE06C6E571D4}"/>
              </a:ext>
            </a:extLst>
          </p:cNvPr>
          <p:cNvSpPr txBox="1"/>
          <p:nvPr/>
        </p:nvSpPr>
        <p:spPr>
          <a:xfrm>
            <a:off x="539552" y="1116000"/>
            <a:ext cx="8064896" cy="276999"/>
          </a:xfrm>
          <a:prstGeom prst="rect">
            <a:avLst/>
          </a:prstGeom>
          <a:noFill/>
        </p:spPr>
        <p:txBody>
          <a:bodyPr wrap="square" lIns="0" tIns="0" rIns="0" bIns="0" rtlCol="0" anchor="t">
            <a:spAutoFit/>
          </a:bodyPr>
          <a:lstStyle/>
          <a:p>
            <a:pPr>
              <a:spcAft>
                <a:spcPts val="1200"/>
              </a:spcAft>
            </a:pPr>
            <a:r>
              <a:rPr lang="en-AU" dirty="0"/>
              <a:t>Invoices issued mid-November 2025, due mid-December 2025</a:t>
            </a:r>
          </a:p>
        </p:txBody>
      </p:sp>
      <p:graphicFrame>
        <p:nvGraphicFramePr>
          <p:cNvPr id="4" name="Table 4">
            <a:extLst>
              <a:ext uri="{FF2B5EF4-FFF2-40B4-BE49-F238E27FC236}">
                <a16:creationId xmlns:a16="http://schemas.microsoft.com/office/drawing/2014/main" id="{EA50ABEB-0501-CF51-DCC4-DA6A9FD8A2E9}"/>
              </a:ext>
            </a:extLst>
          </p:cNvPr>
          <p:cNvGraphicFramePr>
            <a:graphicFrameLocks noGrp="1"/>
          </p:cNvGraphicFramePr>
          <p:nvPr>
            <p:extLst>
              <p:ext uri="{D42A27DB-BD31-4B8C-83A1-F6EECF244321}">
                <p14:modId xmlns:p14="http://schemas.microsoft.com/office/powerpoint/2010/main" val="1419042539"/>
              </p:ext>
            </p:extLst>
          </p:nvPr>
        </p:nvGraphicFramePr>
        <p:xfrm>
          <a:off x="466648" y="1584000"/>
          <a:ext cx="8136904" cy="2556000"/>
        </p:xfrm>
        <a:graphic>
          <a:graphicData uri="http://schemas.openxmlformats.org/drawingml/2006/table">
            <a:tbl>
              <a:tblPr firstRow="1" bandRow="1">
                <a:tableStyleId>{5C22544A-7EE6-4342-B048-85BDC9FD1C3A}</a:tableStyleId>
              </a:tblPr>
              <a:tblGrid>
                <a:gridCol w="2864956">
                  <a:extLst>
                    <a:ext uri="{9D8B030D-6E8A-4147-A177-3AD203B41FA5}">
                      <a16:colId xmlns:a16="http://schemas.microsoft.com/office/drawing/2014/main" val="3210531022"/>
                    </a:ext>
                  </a:extLst>
                </a:gridCol>
                <a:gridCol w="1757316">
                  <a:extLst>
                    <a:ext uri="{9D8B030D-6E8A-4147-A177-3AD203B41FA5}">
                      <a16:colId xmlns:a16="http://schemas.microsoft.com/office/drawing/2014/main" val="3698033848"/>
                    </a:ext>
                  </a:extLst>
                </a:gridCol>
                <a:gridCol w="1757316">
                  <a:extLst>
                    <a:ext uri="{9D8B030D-6E8A-4147-A177-3AD203B41FA5}">
                      <a16:colId xmlns:a16="http://schemas.microsoft.com/office/drawing/2014/main" val="1227897729"/>
                    </a:ext>
                  </a:extLst>
                </a:gridCol>
                <a:gridCol w="1757316">
                  <a:extLst>
                    <a:ext uri="{9D8B030D-6E8A-4147-A177-3AD203B41FA5}">
                      <a16:colId xmlns:a16="http://schemas.microsoft.com/office/drawing/2014/main" val="2711223180"/>
                    </a:ext>
                  </a:extLst>
                </a:gridCol>
              </a:tblGrid>
              <a:tr h="396000">
                <a:tc>
                  <a:txBody>
                    <a:bodyPr/>
                    <a:lstStyle/>
                    <a:p>
                      <a:pPr algn="ctr"/>
                      <a:endParaRPr lang="en-AU" sz="1700">
                        <a:solidFill>
                          <a:schemeClr val="bg1"/>
                        </a:solidFill>
                      </a:endParaRP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9050" cap="flat" cmpd="sng" algn="ctr">
                      <a:solidFill>
                        <a:srgbClr val="8CC4CC"/>
                      </a:solidFill>
                      <a:prstDash val="solid"/>
                      <a:round/>
                      <a:headEnd type="none" w="med" len="med"/>
                      <a:tailEnd type="none" w="med" len="med"/>
                    </a:lnB>
                    <a:solidFill>
                      <a:srgbClr val="367079"/>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AU" sz="1700"/>
                        <a:t>VSL Levy</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9050" cap="flat" cmpd="sng" algn="ctr">
                      <a:solidFill>
                        <a:srgbClr val="8CC4CC"/>
                      </a:solidFill>
                      <a:prstDash val="solid"/>
                      <a:round/>
                      <a:headEnd type="none" w="med" len="med"/>
                      <a:tailEnd type="none" w="med" len="med"/>
                    </a:lnB>
                    <a:solidFill>
                      <a:srgbClr val="367079"/>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AU" sz="1700" dirty="0"/>
                        <a:t>HELP Levy</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9050" cap="flat" cmpd="sng" algn="ctr">
                      <a:solidFill>
                        <a:srgbClr val="8CC4CC"/>
                      </a:solidFill>
                      <a:prstDash val="solid"/>
                      <a:round/>
                      <a:headEnd type="none" w="med" len="med"/>
                      <a:tailEnd type="none" w="med" len="med"/>
                    </a:lnB>
                    <a:solidFill>
                      <a:srgbClr val="367079"/>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AU" sz="1700"/>
                        <a:t>Up-front Levy</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9050" cap="flat" cmpd="sng" algn="ctr">
                      <a:solidFill>
                        <a:srgbClr val="8CC4CC"/>
                      </a:solidFill>
                      <a:prstDash val="solid"/>
                      <a:round/>
                      <a:headEnd type="none" w="med" len="med"/>
                      <a:tailEnd type="none" w="med" len="med"/>
                    </a:lnB>
                    <a:solidFill>
                      <a:srgbClr val="367079"/>
                    </a:solidFill>
                  </a:tcPr>
                </a:tc>
                <a:extLst>
                  <a:ext uri="{0D108BD9-81ED-4DB2-BD59-A6C34878D82A}">
                    <a16:rowId xmlns:a16="http://schemas.microsoft.com/office/drawing/2014/main" val="169560607"/>
                  </a:ext>
                </a:extLst>
              </a:tr>
              <a:tr h="720000">
                <a:tc>
                  <a:txBody>
                    <a:bodyPr/>
                    <a:lstStyle/>
                    <a:p>
                      <a:pPr algn="l">
                        <a:spcBef>
                          <a:spcPts val="200"/>
                        </a:spcBef>
                        <a:spcAft>
                          <a:spcPts val="200"/>
                        </a:spcAft>
                      </a:pPr>
                      <a:r>
                        <a:rPr lang="en-AU" sz="1700" b="1" dirty="0">
                          <a:solidFill>
                            <a:schemeClr val="bg1"/>
                          </a:solidFill>
                        </a:rPr>
                        <a:t>Providers invoiced</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905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367079"/>
                    </a:solidFill>
                  </a:tcPr>
                </a:tc>
                <a:tc>
                  <a:txBody>
                    <a:bodyPr/>
                    <a:lstStyle/>
                    <a:p>
                      <a:pPr marL="0" marR="0" lvl="0" indent="0" algn="ctr" defTabSz="685800" rtl="0" eaLnBrk="1" fontAlgn="auto" latinLnBrk="0" hangingPunct="1">
                        <a:lnSpc>
                          <a:spcPct val="100000"/>
                        </a:lnSpc>
                        <a:spcBef>
                          <a:spcPts val="200"/>
                        </a:spcBef>
                        <a:spcAft>
                          <a:spcPts val="200"/>
                        </a:spcAft>
                        <a:buClrTx/>
                        <a:buSzTx/>
                        <a:buFontTx/>
                        <a:buNone/>
                        <a:tabLst/>
                        <a:defRPr/>
                      </a:pPr>
                      <a:r>
                        <a:rPr lang="en-AU" sz="1700" b="0" dirty="0"/>
                        <a:t>131</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905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marL="0" marR="0" lvl="0" indent="0" algn="ctr" defTabSz="685800" rtl="0" eaLnBrk="1" fontAlgn="auto" latinLnBrk="0" hangingPunct="1">
                        <a:lnSpc>
                          <a:spcPct val="100000"/>
                        </a:lnSpc>
                        <a:spcBef>
                          <a:spcPts val="200"/>
                        </a:spcBef>
                        <a:spcAft>
                          <a:spcPts val="200"/>
                        </a:spcAft>
                        <a:buClrTx/>
                        <a:buSzTx/>
                        <a:buFont typeface="Arial" panose="020B0604020202020204" pitchFamily="34" charset="0"/>
                        <a:buNone/>
                        <a:tabLst/>
                        <a:defRPr/>
                      </a:pPr>
                      <a:r>
                        <a:rPr lang="en-AU" sz="1700" b="0"/>
                        <a:t>92</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905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marL="0" marR="0" lvl="0" indent="0" algn="ctr" defTabSz="685800" rtl="0" eaLnBrk="1" fontAlgn="auto" latinLnBrk="0" hangingPunct="1">
                        <a:lnSpc>
                          <a:spcPct val="100000"/>
                        </a:lnSpc>
                        <a:spcBef>
                          <a:spcPts val="200"/>
                        </a:spcBef>
                        <a:spcAft>
                          <a:spcPts val="200"/>
                        </a:spcAft>
                        <a:buClrTx/>
                        <a:buSzTx/>
                        <a:buFont typeface="Arial" panose="020B0604020202020204" pitchFamily="34" charset="0"/>
                        <a:buNone/>
                        <a:tabLst/>
                        <a:defRPr/>
                      </a:pPr>
                      <a:r>
                        <a:rPr lang="en-AU" sz="1700" b="0"/>
                        <a:t>152</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905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extLst>
                  <a:ext uri="{0D108BD9-81ED-4DB2-BD59-A6C34878D82A}">
                    <a16:rowId xmlns:a16="http://schemas.microsoft.com/office/drawing/2014/main" val="2822365869"/>
                  </a:ext>
                </a:extLst>
              </a:tr>
              <a:tr h="720000">
                <a:tc>
                  <a:txBody>
                    <a:bodyPr/>
                    <a:lstStyle/>
                    <a:p>
                      <a:pPr marL="0" marR="0" lvl="0" indent="0" algn="l" defTabSz="685800" rtl="0" eaLnBrk="1" fontAlgn="auto" latinLnBrk="0" hangingPunct="1">
                        <a:lnSpc>
                          <a:spcPct val="100000"/>
                        </a:lnSpc>
                        <a:spcBef>
                          <a:spcPts val="200"/>
                        </a:spcBef>
                        <a:spcAft>
                          <a:spcPts val="200"/>
                        </a:spcAft>
                        <a:buClrTx/>
                        <a:buSzTx/>
                        <a:buFontTx/>
                        <a:buNone/>
                        <a:tabLst/>
                        <a:defRPr/>
                      </a:pPr>
                      <a:r>
                        <a:rPr lang="en-AU" sz="1700" b="1">
                          <a:solidFill>
                            <a:schemeClr val="bg1"/>
                          </a:solidFill>
                        </a:rPr>
                        <a:t>Levies </a:t>
                      </a:r>
                      <a:r>
                        <a:rPr lang="en-AU" sz="1700" b="1" u="sng">
                          <a:solidFill>
                            <a:schemeClr val="bg1"/>
                          </a:solidFill>
                        </a:rPr>
                        <a:t>not</a:t>
                      </a:r>
                      <a:r>
                        <a:rPr lang="en-AU" sz="1700" b="1">
                          <a:solidFill>
                            <a:schemeClr val="bg1"/>
                          </a:solidFill>
                        </a:rPr>
                        <a:t> paid by due date</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367079"/>
                    </a:solidFill>
                  </a:tcPr>
                </a:tc>
                <a:tc>
                  <a:txBody>
                    <a:bodyPr/>
                    <a:lstStyle/>
                    <a:p>
                      <a:pPr marL="0" marR="0" lvl="0" indent="0" algn="ctr" defTabSz="685800" rtl="0" eaLnBrk="1" fontAlgn="auto" latinLnBrk="0" hangingPunct="1">
                        <a:lnSpc>
                          <a:spcPct val="100000"/>
                        </a:lnSpc>
                        <a:spcBef>
                          <a:spcPts val="200"/>
                        </a:spcBef>
                        <a:spcAft>
                          <a:spcPts val="200"/>
                        </a:spcAft>
                        <a:buClrTx/>
                        <a:buSzTx/>
                        <a:buFontTx/>
                        <a:buNone/>
                        <a:tabLst/>
                        <a:defRPr/>
                      </a:pPr>
                      <a:r>
                        <a:rPr lang="en-AU" sz="1700" b="0"/>
                        <a:t>23</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200"/>
                        </a:spcBef>
                        <a:spcAft>
                          <a:spcPts val="200"/>
                        </a:spcAft>
                        <a:buClrTx/>
                        <a:buSzTx/>
                        <a:buFont typeface="Arial" panose="020B0604020202020204" pitchFamily="34" charset="0"/>
                        <a:buNone/>
                        <a:tabLst/>
                        <a:defRPr/>
                      </a:pPr>
                      <a:r>
                        <a:rPr lang="en-AU" sz="1700" b="0"/>
                        <a:t>14</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200"/>
                        </a:spcBef>
                        <a:spcAft>
                          <a:spcPts val="200"/>
                        </a:spcAft>
                        <a:buClrTx/>
                        <a:buSzTx/>
                        <a:buFont typeface="Arial" panose="020B0604020202020204" pitchFamily="34" charset="0"/>
                        <a:buNone/>
                        <a:tabLst/>
                        <a:defRPr/>
                      </a:pPr>
                      <a:r>
                        <a:rPr lang="en-AU" sz="1700" b="0"/>
                        <a:t>26</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extLst>
                  <a:ext uri="{0D108BD9-81ED-4DB2-BD59-A6C34878D82A}">
                    <a16:rowId xmlns:a16="http://schemas.microsoft.com/office/drawing/2014/main" val="2202525482"/>
                  </a:ext>
                </a:extLst>
              </a:tr>
              <a:tr h="720000">
                <a:tc>
                  <a:txBody>
                    <a:bodyPr/>
                    <a:lstStyle/>
                    <a:p>
                      <a:pPr marL="0" marR="0" lvl="0" indent="0" algn="l" defTabSz="685800" rtl="0" eaLnBrk="1" fontAlgn="auto" latinLnBrk="0" hangingPunct="1">
                        <a:lnSpc>
                          <a:spcPct val="100000"/>
                        </a:lnSpc>
                        <a:spcBef>
                          <a:spcPts val="200"/>
                        </a:spcBef>
                        <a:spcAft>
                          <a:spcPts val="200"/>
                        </a:spcAft>
                        <a:buClrTx/>
                        <a:buSzTx/>
                        <a:buFontTx/>
                        <a:buNone/>
                        <a:tabLst/>
                        <a:defRPr/>
                      </a:pPr>
                      <a:r>
                        <a:rPr lang="en-AU" sz="1700" b="1">
                          <a:solidFill>
                            <a:schemeClr val="bg1"/>
                          </a:solidFill>
                        </a:rPr>
                        <a:t>Payments still not received (as at 31 Jan 2026)</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367079"/>
                    </a:solidFill>
                  </a:tcPr>
                </a:tc>
                <a:tc>
                  <a:txBody>
                    <a:bodyPr/>
                    <a:lstStyle/>
                    <a:p>
                      <a:pPr marL="0" marR="0" lvl="0" indent="0" algn="ctr" defTabSz="685800" rtl="0" eaLnBrk="1" fontAlgn="auto" latinLnBrk="0" hangingPunct="1">
                        <a:lnSpc>
                          <a:spcPct val="100000"/>
                        </a:lnSpc>
                        <a:spcBef>
                          <a:spcPts val="200"/>
                        </a:spcBef>
                        <a:spcAft>
                          <a:spcPts val="200"/>
                        </a:spcAft>
                        <a:buClrTx/>
                        <a:buSzTx/>
                        <a:buFontTx/>
                        <a:buNone/>
                        <a:tabLst/>
                        <a:defRPr/>
                      </a:pPr>
                      <a:r>
                        <a:rPr lang="en-AU" sz="1700" b="0"/>
                        <a:t>3</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marL="0" marR="0" lvl="0" indent="0" algn="ctr" defTabSz="685800" rtl="0" eaLnBrk="1" fontAlgn="auto" latinLnBrk="0" hangingPunct="1">
                        <a:lnSpc>
                          <a:spcPct val="100000"/>
                        </a:lnSpc>
                        <a:spcBef>
                          <a:spcPts val="200"/>
                        </a:spcBef>
                        <a:spcAft>
                          <a:spcPts val="200"/>
                        </a:spcAft>
                        <a:buClrTx/>
                        <a:buSzTx/>
                        <a:buFont typeface="Arial" panose="020B0604020202020204" pitchFamily="34" charset="0"/>
                        <a:buNone/>
                        <a:tabLst/>
                        <a:defRPr/>
                      </a:pPr>
                      <a:r>
                        <a:rPr lang="en-AU" sz="1700" b="0"/>
                        <a:t>2</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marL="0" marR="0" lvl="0" indent="0" algn="ctr" defTabSz="685800" rtl="0" eaLnBrk="1" fontAlgn="auto" latinLnBrk="0" hangingPunct="1">
                        <a:lnSpc>
                          <a:spcPct val="100000"/>
                        </a:lnSpc>
                        <a:spcBef>
                          <a:spcPts val="200"/>
                        </a:spcBef>
                        <a:spcAft>
                          <a:spcPts val="200"/>
                        </a:spcAft>
                        <a:buClrTx/>
                        <a:buSzTx/>
                        <a:buFont typeface="Arial" panose="020B0604020202020204" pitchFamily="34" charset="0"/>
                        <a:buNone/>
                        <a:tabLst/>
                        <a:defRPr/>
                      </a:pPr>
                      <a:r>
                        <a:rPr lang="en-AU" sz="1700" b="0" dirty="0"/>
                        <a:t>5</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extLst>
                  <a:ext uri="{0D108BD9-81ED-4DB2-BD59-A6C34878D82A}">
                    <a16:rowId xmlns:a16="http://schemas.microsoft.com/office/drawing/2014/main" val="3939883197"/>
                  </a:ext>
                </a:extLst>
              </a:tr>
            </a:tbl>
          </a:graphicData>
        </a:graphic>
      </p:graphicFrame>
      <p:grpSp>
        <p:nvGrpSpPr>
          <p:cNvPr id="6" name="Group 5">
            <a:extLst>
              <a:ext uri="{FF2B5EF4-FFF2-40B4-BE49-F238E27FC236}">
                <a16:creationId xmlns:a16="http://schemas.microsoft.com/office/drawing/2014/main" id="{45A08FD4-F6E3-2B51-4C47-A425366C8566}"/>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7" name="Rectangle 6">
              <a:extLst>
                <a:ext uri="{FF2B5EF4-FFF2-40B4-BE49-F238E27FC236}">
                  <a16:creationId xmlns:a16="http://schemas.microsoft.com/office/drawing/2014/main" id="{1366FDA9-AB0F-FB43-5516-F6F511DD04F9}"/>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11" name="Oval 10">
              <a:extLst>
                <a:ext uri="{FF2B5EF4-FFF2-40B4-BE49-F238E27FC236}">
                  <a16:creationId xmlns:a16="http://schemas.microsoft.com/office/drawing/2014/main" id="{0E2C1FD9-D198-6548-5445-A72C22704643}"/>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2" name="Graphic 10">
              <a:extLst>
                <a:ext uri="{FF2B5EF4-FFF2-40B4-BE49-F238E27FC236}">
                  <a16:creationId xmlns:a16="http://schemas.microsoft.com/office/drawing/2014/main" id="{EFB76B92-A736-1315-BA32-3E02A6009ED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42398087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7">
            <a:extLst>
              <a:ext uri="{FF2B5EF4-FFF2-40B4-BE49-F238E27FC236}">
                <a16:creationId xmlns:a16="http://schemas.microsoft.com/office/drawing/2014/main" id="{76AFFF1C-BCDF-F922-7F42-B45DEB6CBB72}"/>
              </a:ext>
            </a:extLst>
          </p:cNvPr>
          <p:cNvSpPr txBox="1">
            <a:spLocks noGrp="1"/>
          </p:cNvSpPr>
          <p:nvPr>
            <p:ph type="title" idx="4294967295"/>
          </p:nvPr>
        </p:nvSpPr>
        <p:spPr>
          <a:xfrm>
            <a:off x="539552"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Late or Non-Payment of Domestic Levies</a:t>
            </a:r>
          </a:p>
        </p:txBody>
      </p:sp>
      <p:sp>
        <p:nvSpPr>
          <p:cNvPr id="2" name="TextBox 1">
            <a:extLst>
              <a:ext uri="{FF2B5EF4-FFF2-40B4-BE49-F238E27FC236}">
                <a16:creationId xmlns:a16="http://schemas.microsoft.com/office/drawing/2014/main" id="{329CE133-6D15-AC6F-5948-60E11BD4051D}"/>
              </a:ext>
            </a:extLst>
          </p:cNvPr>
          <p:cNvSpPr txBox="1"/>
          <p:nvPr/>
        </p:nvSpPr>
        <p:spPr>
          <a:xfrm>
            <a:off x="539552" y="1116000"/>
            <a:ext cx="8064896" cy="3416320"/>
          </a:xfrm>
          <a:prstGeom prst="rect">
            <a:avLst/>
          </a:prstGeom>
          <a:noFill/>
        </p:spPr>
        <p:txBody>
          <a:bodyPr wrap="square" lIns="0" tIns="0" rIns="0" bIns="0" rtlCol="0" anchor="t">
            <a:spAutoFit/>
          </a:bodyPr>
          <a:lstStyle/>
          <a:p>
            <a:pPr>
              <a:spcAft>
                <a:spcPts val="1200"/>
              </a:spcAft>
            </a:pPr>
            <a:r>
              <a:rPr lang="en-AU" dirty="0">
                <a:cs typeface="Calibri"/>
              </a:rPr>
              <a:t>The TPS is obligated to give providers notice of their levy amounts. The due date to pay must be at least:</a:t>
            </a:r>
          </a:p>
          <a:p>
            <a:pPr marL="285750" indent="-285750">
              <a:spcAft>
                <a:spcPts val="1200"/>
              </a:spcAft>
              <a:buFont typeface="Arial" panose="020B0604020202020204" pitchFamily="34" charset="0"/>
              <a:buChar char="•"/>
            </a:pPr>
            <a:r>
              <a:rPr lang="en-AU" dirty="0">
                <a:cs typeface="Calibri"/>
              </a:rPr>
              <a:t>14 days after the notice is given (VSL)</a:t>
            </a:r>
          </a:p>
          <a:p>
            <a:pPr marL="285750" indent="-285750">
              <a:spcAft>
                <a:spcPts val="2400"/>
              </a:spcAft>
              <a:buFont typeface="Arial" panose="020B0604020202020204" pitchFamily="34" charset="0"/>
              <a:buChar char="•"/>
            </a:pPr>
            <a:r>
              <a:rPr lang="en-AU" dirty="0">
                <a:cs typeface="Calibri"/>
              </a:rPr>
              <a:t>30 days after the notice is given (HELP and Up-front).</a:t>
            </a:r>
          </a:p>
          <a:p>
            <a:pPr>
              <a:spcAft>
                <a:spcPts val="2400"/>
              </a:spcAft>
            </a:pPr>
            <a:r>
              <a:rPr lang="en-AU" dirty="0">
                <a:cs typeface="Calibri"/>
              </a:rPr>
              <a:t>Providers that pay their levies after the due date may receive a </a:t>
            </a:r>
            <a:r>
              <a:rPr lang="en-AU" b="1" dirty="0">
                <a:cs typeface="Calibri"/>
              </a:rPr>
              <a:t>late payment penalty for the next three years’ levy risk rating calculation.</a:t>
            </a:r>
          </a:p>
          <a:p>
            <a:pPr>
              <a:spcAft>
                <a:spcPts val="2400"/>
              </a:spcAft>
            </a:pPr>
            <a:r>
              <a:rPr lang="en-AU" dirty="0"/>
              <a:t>Levy invoices are sent to contacts identified in HITS with the contact type 'CEO/VC' and are copied to those listed as 'CFO', 'Senior Authorised Officer' and 'Primary Contact – HE/VET'. </a:t>
            </a:r>
            <a:r>
              <a:rPr lang="en-AU" b="1" dirty="0"/>
              <a:t>Keep your contact information in HITS up to date</a:t>
            </a:r>
            <a:r>
              <a:rPr lang="en-AU" dirty="0"/>
              <a:t>.</a:t>
            </a:r>
            <a:endParaRPr lang="en-AU" dirty="0">
              <a:ea typeface="Calibri"/>
              <a:cs typeface="Calibri"/>
            </a:endParaRPr>
          </a:p>
        </p:txBody>
      </p:sp>
      <p:grpSp>
        <p:nvGrpSpPr>
          <p:cNvPr id="6" name="Group 5">
            <a:extLst>
              <a:ext uri="{FF2B5EF4-FFF2-40B4-BE49-F238E27FC236}">
                <a16:creationId xmlns:a16="http://schemas.microsoft.com/office/drawing/2014/main" id="{0E09F610-9CCA-B8D0-B921-A18BB8F31CBE}"/>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7" name="Rectangle 6">
              <a:extLst>
                <a:ext uri="{FF2B5EF4-FFF2-40B4-BE49-F238E27FC236}">
                  <a16:creationId xmlns:a16="http://schemas.microsoft.com/office/drawing/2014/main" id="{82376228-57E4-5C33-D8A4-7C607FCF8184}"/>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11" name="Oval 10">
              <a:extLst>
                <a:ext uri="{FF2B5EF4-FFF2-40B4-BE49-F238E27FC236}">
                  <a16:creationId xmlns:a16="http://schemas.microsoft.com/office/drawing/2014/main" id="{A605611E-9396-F4CC-FF46-F35891AB3455}"/>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2" name="Graphic 10">
              <a:extLst>
                <a:ext uri="{FF2B5EF4-FFF2-40B4-BE49-F238E27FC236}">
                  <a16:creationId xmlns:a16="http://schemas.microsoft.com/office/drawing/2014/main" id="{CA9AC196-D590-8DC7-2757-24C2C2984D0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41228615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649C1FB-61AF-8256-55AB-3E274C316002}"/>
              </a:ext>
              <a:ext uri="{C183D7F6-B498-43B3-948B-1728B52AA6E4}">
                <adec:decorative xmlns:adec="http://schemas.microsoft.com/office/drawing/2017/decorative" val="1"/>
              </a:ext>
            </a:extLst>
          </p:cNvPr>
          <p:cNvSpPr/>
          <p:nvPr/>
        </p:nvSpPr>
        <p:spPr>
          <a:xfrm>
            <a:off x="-1" y="0"/>
            <a:ext cx="9144001" cy="4667794"/>
          </a:xfrm>
          <a:prstGeom prst="rect">
            <a:avLst/>
          </a:prstGeom>
          <a:solidFill>
            <a:srgbClr val="4897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itle 3">
            <a:extLst>
              <a:ext uri="{FF2B5EF4-FFF2-40B4-BE49-F238E27FC236}">
                <a16:creationId xmlns:a16="http://schemas.microsoft.com/office/drawing/2014/main" id="{1EC01FFA-4406-546E-ECFD-130062DC0825}"/>
              </a:ext>
            </a:extLst>
          </p:cNvPr>
          <p:cNvSpPr txBox="1">
            <a:spLocks noGrp="1"/>
          </p:cNvSpPr>
          <p:nvPr>
            <p:ph type="title" idx="4294967295"/>
          </p:nvPr>
        </p:nvSpPr>
        <p:spPr>
          <a:xfrm>
            <a:off x="826488" y="2143243"/>
            <a:ext cx="7707912" cy="98488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AU" sz="3200" b="1" i="0" u="none" strike="noStrike" kern="1200" cap="none" spc="0" normalizeH="0" baseline="0" noProof="0" dirty="0">
                <a:ln>
                  <a:noFill/>
                </a:ln>
                <a:solidFill>
                  <a:schemeClr val="bg1"/>
                </a:solidFill>
                <a:effectLst/>
                <a:uLnTx/>
                <a:uFillTx/>
                <a:latin typeface="+mn-lt"/>
                <a:ea typeface="+mn-ea"/>
                <a:cs typeface="Calibri"/>
              </a:rPr>
              <a:t>Domestic Levy Components and </a:t>
            </a:r>
            <a:br>
              <a:rPr kumimoji="0" lang="en-AU" sz="3200" b="1" i="0" u="none" strike="noStrike" kern="1200" cap="none" spc="0" normalizeH="0" baseline="0" noProof="0" dirty="0">
                <a:ln>
                  <a:noFill/>
                </a:ln>
                <a:solidFill>
                  <a:schemeClr val="bg1"/>
                </a:solidFill>
                <a:effectLst/>
                <a:uLnTx/>
                <a:uFillTx/>
                <a:latin typeface="+mn-lt"/>
                <a:ea typeface="+mn-ea"/>
                <a:cs typeface="Calibri"/>
              </a:rPr>
            </a:br>
            <a:r>
              <a:rPr lang="en-AU" sz="3200" b="1" dirty="0">
                <a:solidFill>
                  <a:schemeClr val="bg1"/>
                </a:solidFill>
                <a:latin typeface="+mn-lt"/>
                <a:ea typeface="+mn-ea"/>
                <a:cs typeface="Calibri"/>
              </a:rPr>
              <a:t>D</a:t>
            </a:r>
            <a:r>
              <a:rPr kumimoji="0" lang="en-AU" sz="3200" b="1" i="0" u="none" strike="noStrike" kern="1200" cap="none" spc="0" normalizeH="0" baseline="0" noProof="0" dirty="0">
                <a:ln>
                  <a:noFill/>
                </a:ln>
                <a:solidFill>
                  <a:schemeClr val="bg1"/>
                </a:solidFill>
                <a:effectLst/>
                <a:uLnTx/>
                <a:uFillTx/>
                <a:latin typeface="+mn-lt"/>
                <a:ea typeface="+mn-ea"/>
                <a:cs typeface="Calibri"/>
              </a:rPr>
              <a:t>raft 2026 Settings</a:t>
            </a:r>
          </a:p>
        </p:txBody>
      </p:sp>
      <p:grpSp>
        <p:nvGrpSpPr>
          <p:cNvPr id="2" name="Group 1">
            <a:extLst>
              <a:ext uri="{FF2B5EF4-FFF2-40B4-BE49-F238E27FC236}">
                <a16:creationId xmlns:a16="http://schemas.microsoft.com/office/drawing/2014/main" id="{B4B3FAAF-CBCC-BB7C-7DD3-312E32F0326D}"/>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5" name="Rectangle 4">
              <a:extLst>
                <a:ext uri="{FF2B5EF4-FFF2-40B4-BE49-F238E27FC236}">
                  <a16:creationId xmlns:a16="http://schemas.microsoft.com/office/drawing/2014/main" id="{9266EBB4-ABCB-17F7-21AD-2BD945B2DD1C}"/>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6" name="Oval 5">
              <a:extLst>
                <a:ext uri="{FF2B5EF4-FFF2-40B4-BE49-F238E27FC236}">
                  <a16:creationId xmlns:a16="http://schemas.microsoft.com/office/drawing/2014/main" id="{46710B3D-1F77-410C-7672-20DE5E6ABC98}"/>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Graphic 10">
              <a:extLst>
                <a:ext uri="{FF2B5EF4-FFF2-40B4-BE49-F238E27FC236}">
                  <a16:creationId xmlns:a16="http://schemas.microsoft.com/office/drawing/2014/main" id="{77F48FC1-570D-625B-0CC5-928B391AEE7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15873574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190B7BC-4704-EC7A-02F8-3BF7B23A1E78}"/>
              </a:ext>
            </a:extLst>
          </p:cNvPr>
          <p:cNvSpPr txBox="1">
            <a:spLocks noGrp="1"/>
          </p:cNvSpPr>
          <p:nvPr>
            <p:ph type="title" idx="4294967295"/>
          </p:nvPr>
        </p:nvSpPr>
        <p:spPr>
          <a:xfrm>
            <a:off x="539552"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Domestic Tuition Protection Levy Components</a:t>
            </a:r>
            <a:endParaRPr kumimoji="0" lang="en-AU" sz="2200" b="0" i="0" u="none" strike="noStrike" kern="1200" cap="none" spc="0" normalizeH="0" baseline="0" noProof="0" dirty="0">
              <a:ln>
                <a:noFill/>
              </a:ln>
              <a:solidFill>
                <a:schemeClr val="tx1"/>
              </a:solidFill>
              <a:effectLst/>
              <a:uLnTx/>
              <a:uFillTx/>
              <a:latin typeface="+mn-lt"/>
              <a:ea typeface="+mn-ea"/>
              <a:cs typeface="+mn-cs"/>
            </a:endParaRPr>
          </a:p>
        </p:txBody>
      </p:sp>
      <p:graphicFrame>
        <p:nvGraphicFramePr>
          <p:cNvPr id="4" name="Table 4">
            <a:extLst>
              <a:ext uri="{FF2B5EF4-FFF2-40B4-BE49-F238E27FC236}">
                <a16:creationId xmlns:a16="http://schemas.microsoft.com/office/drawing/2014/main" id="{CDC3256E-DC00-4606-A83C-EAD1BDB9B5F5}"/>
              </a:ext>
            </a:extLst>
          </p:cNvPr>
          <p:cNvGraphicFramePr>
            <a:graphicFrameLocks noGrp="1"/>
          </p:cNvGraphicFramePr>
          <p:nvPr>
            <p:extLst>
              <p:ext uri="{D42A27DB-BD31-4B8C-83A1-F6EECF244321}">
                <p14:modId xmlns:p14="http://schemas.microsoft.com/office/powerpoint/2010/main" val="271535741"/>
              </p:ext>
            </p:extLst>
          </p:nvPr>
        </p:nvGraphicFramePr>
        <p:xfrm>
          <a:off x="539551" y="1116000"/>
          <a:ext cx="8136906" cy="3464133"/>
        </p:xfrm>
        <a:graphic>
          <a:graphicData uri="http://schemas.openxmlformats.org/drawingml/2006/table">
            <a:tbl>
              <a:tblPr firstRow="1" bandRow="1">
                <a:tableStyleId>{5C22544A-7EE6-4342-B048-85BDC9FD1C3A}</a:tableStyleId>
              </a:tblPr>
              <a:tblGrid>
                <a:gridCol w="1396341">
                  <a:extLst>
                    <a:ext uri="{9D8B030D-6E8A-4147-A177-3AD203B41FA5}">
                      <a16:colId xmlns:a16="http://schemas.microsoft.com/office/drawing/2014/main" val="3210531022"/>
                    </a:ext>
                  </a:extLst>
                </a:gridCol>
                <a:gridCol w="2817340">
                  <a:extLst>
                    <a:ext uri="{9D8B030D-6E8A-4147-A177-3AD203B41FA5}">
                      <a16:colId xmlns:a16="http://schemas.microsoft.com/office/drawing/2014/main" val="3698033848"/>
                    </a:ext>
                  </a:extLst>
                </a:gridCol>
                <a:gridCol w="3923225">
                  <a:extLst>
                    <a:ext uri="{9D8B030D-6E8A-4147-A177-3AD203B41FA5}">
                      <a16:colId xmlns:a16="http://schemas.microsoft.com/office/drawing/2014/main" val="1227897729"/>
                    </a:ext>
                  </a:extLst>
                </a:gridCol>
              </a:tblGrid>
              <a:tr h="396000">
                <a:tc>
                  <a:txBody>
                    <a:bodyPr/>
                    <a:lstStyle/>
                    <a:p>
                      <a:pPr algn="ctr"/>
                      <a:r>
                        <a:rPr lang="en-AU" sz="1700"/>
                        <a:t>Component</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9050" cap="flat" cmpd="sng" algn="ctr">
                      <a:solidFill>
                        <a:srgbClr val="8CC4CC"/>
                      </a:solidFill>
                      <a:prstDash val="solid"/>
                      <a:round/>
                      <a:headEnd type="none" w="med" len="med"/>
                      <a:tailEnd type="none" w="med" len="med"/>
                    </a:lnB>
                    <a:solidFill>
                      <a:srgbClr val="367079"/>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AU" sz="1700" dirty="0"/>
                        <a:t>Key elements</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9050" cap="flat" cmpd="sng" algn="ctr">
                      <a:solidFill>
                        <a:srgbClr val="8CC4CC"/>
                      </a:solidFill>
                      <a:prstDash val="solid"/>
                      <a:round/>
                      <a:headEnd type="none" w="med" len="med"/>
                      <a:tailEnd type="none" w="med" len="med"/>
                    </a:lnB>
                    <a:solidFill>
                      <a:srgbClr val="367079"/>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AU" sz="1700"/>
                        <a:t>Purpose and authority</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9050" cap="flat" cmpd="sng" algn="ctr">
                      <a:solidFill>
                        <a:srgbClr val="8CC4CC"/>
                      </a:solidFill>
                      <a:prstDash val="solid"/>
                      <a:round/>
                      <a:headEnd type="none" w="med" len="med"/>
                      <a:tailEnd type="none" w="med" len="med"/>
                    </a:lnB>
                    <a:solidFill>
                      <a:srgbClr val="367079"/>
                    </a:solidFill>
                  </a:tcPr>
                </a:tc>
                <a:extLst>
                  <a:ext uri="{0D108BD9-81ED-4DB2-BD59-A6C34878D82A}">
                    <a16:rowId xmlns:a16="http://schemas.microsoft.com/office/drawing/2014/main" val="169560607"/>
                  </a:ext>
                </a:extLst>
              </a:tr>
              <a:tr h="652450">
                <a:tc>
                  <a:txBody>
                    <a:bodyPr/>
                    <a:lstStyle/>
                    <a:p>
                      <a:pPr algn="l">
                        <a:spcBef>
                          <a:spcPts val="200"/>
                        </a:spcBef>
                        <a:spcAft>
                          <a:spcPts val="200"/>
                        </a:spcAft>
                      </a:pPr>
                      <a:r>
                        <a:rPr lang="en-AU" sz="1550" b="1" dirty="0"/>
                        <a:t>Administrative Fee</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905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marL="0" marR="0" lvl="0" indent="0" algn="l" defTabSz="685800" rtl="0" eaLnBrk="1" fontAlgn="auto" latinLnBrk="0" hangingPunct="1">
                        <a:lnSpc>
                          <a:spcPct val="100000"/>
                        </a:lnSpc>
                        <a:spcBef>
                          <a:spcPts val="200"/>
                        </a:spcBef>
                        <a:spcAft>
                          <a:spcPts val="200"/>
                        </a:spcAft>
                        <a:buClrTx/>
                        <a:buSzTx/>
                        <a:buFontTx/>
                        <a:buNone/>
                        <a:tabLst/>
                        <a:defRPr/>
                      </a:pPr>
                      <a:r>
                        <a:rPr lang="en-AU" sz="1550" b="0" dirty="0"/>
                        <a:t>Sum of a ‘per provider’ and ‘per student’ charge</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905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marL="0" marR="0" lvl="0" indent="0" algn="l" defTabSz="685800" rtl="0" eaLnBrk="1" fontAlgn="auto" latinLnBrk="0" hangingPunct="1">
                        <a:lnSpc>
                          <a:spcPct val="100000"/>
                        </a:lnSpc>
                        <a:spcBef>
                          <a:spcPts val="200"/>
                        </a:spcBef>
                        <a:spcAft>
                          <a:spcPts val="200"/>
                        </a:spcAft>
                        <a:buClrTx/>
                        <a:buSzTx/>
                        <a:buFont typeface="Arial" panose="020B0604020202020204" pitchFamily="34" charset="0"/>
                        <a:buNone/>
                        <a:tabLst/>
                        <a:defRPr/>
                      </a:pPr>
                      <a:r>
                        <a:rPr lang="en-AU" sz="1550" b="0"/>
                        <a:t>Designed to cover administrative costs</a:t>
                      </a:r>
                    </a:p>
                    <a:p>
                      <a:pPr marL="0" marR="0" lvl="0" indent="0" algn="l" defTabSz="685800" rtl="0" eaLnBrk="1" fontAlgn="auto" latinLnBrk="0" hangingPunct="1">
                        <a:lnSpc>
                          <a:spcPct val="100000"/>
                        </a:lnSpc>
                        <a:spcBef>
                          <a:spcPts val="200"/>
                        </a:spcBef>
                        <a:spcAft>
                          <a:spcPts val="200"/>
                        </a:spcAft>
                        <a:buClrTx/>
                        <a:buSzTx/>
                        <a:buFont typeface="Arial" panose="020B0604020202020204" pitchFamily="34" charset="0"/>
                        <a:buNone/>
                        <a:tabLst/>
                        <a:defRPr/>
                      </a:pPr>
                      <a:r>
                        <a:rPr lang="en-AU" sz="1550" b="0"/>
                        <a:t>Set by </a:t>
                      </a:r>
                      <a:r>
                        <a:rPr lang="en-AU" sz="1550" b="1"/>
                        <a:t>relevant Minister</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905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extLst>
                  <a:ext uri="{0D108BD9-81ED-4DB2-BD59-A6C34878D82A}">
                    <a16:rowId xmlns:a16="http://schemas.microsoft.com/office/drawing/2014/main" val="2822365869"/>
                  </a:ext>
                </a:extLst>
              </a:tr>
              <a:tr h="1512498">
                <a:tc>
                  <a:txBody>
                    <a:bodyPr/>
                    <a:lstStyle/>
                    <a:p>
                      <a:pPr marL="0" marR="0" lvl="0" indent="0" algn="l" defTabSz="685800" rtl="0" eaLnBrk="1" fontAlgn="auto" latinLnBrk="0" hangingPunct="1">
                        <a:lnSpc>
                          <a:spcPct val="100000"/>
                        </a:lnSpc>
                        <a:spcBef>
                          <a:spcPts val="200"/>
                        </a:spcBef>
                        <a:spcAft>
                          <a:spcPts val="200"/>
                        </a:spcAft>
                        <a:buClrTx/>
                        <a:buSzTx/>
                        <a:buFontTx/>
                        <a:buNone/>
                        <a:tabLst/>
                        <a:defRPr/>
                      </a:pPr>
                      <a:r>
                        <a:rPr lang="en-AU" sz="1550" b="1"/>
                        <a:t>Risk Rated Premium</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tc>
                  <a:txBody>
                    <a:bodyPr/>
                    <a:lstStyle/>
                    <a:p>
                      <a:pPr marL="0" marR="0" lvl="0" indent="0" algn="l" defTabSz="685800" rtl="0" eaLnBrk="1" fontAlgn="auto" latinLnBrk="0" hangingPunct="1">
                        <a:lnSpc>
                          <a:spcPct val="100000"/>
                        </a:lnSpc>
                        <a:spcBef>
                          <a:spcPts val="200"/>
                        </a:spcBef>
                        <a:spcAft>
                          <a:spcPts val="200"/>
                        </a:spcAft>
                        <a:buClrTx/>
                        <a:buSzTx/>
                        <a:buFontTx/>
                        <a:buNone/>
                        <a:tabLst/>
                        <a:defRPr/>
                      </a:pPr>
                      <a:r>
                        <a:rPr lang="en-AU" sz="1550" b="0" dirty="0"/>
                        <a:t>Considers</a:t>
                      </a:r>
                      <a:r>
                        <a:rPr lang="en-AU" sz="1550" b="1" dirty="0"/>
                        <a:t> 3 risk factors</a:t>
                      </a:r>
                      <a:r>
                        <a:rPr lang="en-AU" sz="1550" b="0" dirty="0"/>
                        <a:t>:</a:t>
                      </a:r>
                    </a:p>
                    <a:p>
                      <a:pPr marL="252000" marR="0" lvl="0" indent="-252000" algn="l" defTabSz="685800" rtl="0" eaLnBrk="1" fontAlgn="auto" latinLnBrk="0" hangingPunct="1">
                        <a:lnSpc>
                          <a:spcPct val="100000"/>
                        </a:lnSpc>
                        <a:spcBef>
                          <a:spcPts val="200"/>
                        </a:spcBef>
                        <a:spcAft>
                          <a:spcPts val="200"/>
                        </a:spcAft>
                        <a:buClrTx/>
                        <a:buSzTx/>
                        <a:buFont typeface="+mj-lt"/>
                        <a:buAutoNum type="arabicPeriod"/>
                        <a:tabLst/>
                        <a:defRPr/>
                      </a:pPr>
                      <a:r>
                        <a:rPr lang="en-AU" sz="1550" b="0" dirty="0"/>
                        <a:t>Financial strength</a:t>
                      </a:r>
                    </a:p>
                    <a:p>
                      <a:pPr marL="252000" marR="0" lvl="0" indent="-252000" algn="l" defTabSz="685800" rtl="0" eaLnBrk="1" fontAlgn="auto" latinLnBrk="0" hangingPunct="1">
                        <a:lnSpc>
                          <a:spcPct val="100000"/>
                        </a:lnSpc>
                        <a:spcBef>
                          <a:spcPts val="200"/>
                        </a:spcBef>
                        <a:spcAft>
                          <a:spcPts val="200"/>
                        </a:spcAft>
                        <a:buClrTx/>
                        <a:buSzTx/>
                        <a:buFont typeface="+mj-lt"/>
                        <a:buAutoNum type="arabicPeriod"/>
                        <a:tabLst/>
                        <a:defRPr/>
                      </a:pPr>
                      <a:r>
                        <a:rPr lang="en-AU" sz="1550" b="0" dirty="0"/>
                        <a:t>Completion rate</a:t>
                      </a:r>
                    </a:p>
                    <a:p>
                      <a:pPr marL="252000" marR="0" lvl="0" indent="-252000" algn="l" defTabSz="685800" rtl="0" eaLnBrk="1" fontAlgn="auto" latinLnBrk="0" hangingPunct="1">
                        <a:lnSpc>
                          <a:spcPct val="100000"/>
                        </a:lnSpc>
                        <a:spcBef>
                          <a:spcPts val="200"/>
                        </a:spcBef>
                        <a:spcAft>
                          <a:spcPts val="200"/>
                        </a:spcAft>
                        <a:buClrTx/>
                        <a:buSzTx/>
                        <a:buFont typeface="+mj-lt"/>
                        <a:buAutoNum type="arabicPeriod"/>
                        <a:tabLst/>
                        <a:defRPr/>
                      </a:pPr>
                      <a:r>
                        <a:rPr lang="en-AU" sz="1550" b="0" dirty="0"/>
                        <a:t>Non-compliance history and registration renewal</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tc>
                  <a:txBody>
                    <a:bodyPr/>
                    <a:lstStyle/>
                    <a:p>
                      <a:pPr marL="0" marR="0" lvl="0" indent="0" algn="l" defTabSz="685800" rtl="0" eaLnBrk="1" fontAlgn="auto" latinLnBrk="0" hangingPunct="1">
                        <a:lnSpc>
                          <a:spcPct val="100000"/>
                        </a:lnSpc>
                        <a:spcBef>
                          <a:spcPts val="200"/>
                        </a:spcBef>
                        <a:spcAft>
                          <a:spcPts val="200"/>
                        </a:spcAft>
                        <a:buClrTx/>
                        <a:buSzTx/>
                        <a:buFont typeface="Arial" panose="020B0604020202020204" pitchFamily="34" charset="0"/>
                        <a:buNone/>
                        <a:tabLst/>
                        <a:defRPr/>
                      </a:pPr>
                      <a:r>
                        <a:rPr lang="en-AU" sz="1550" b="0" dirty="0"/>
                        <a:t>Intended to reflect risk of provider default</a:t>
                      </a:r>
                    </a:p>
                    <a:p>
                      <a:pPr marL="0" marR="0" lvl="0" indent="0" algn="l" defTabSz="685800" rtl="0" eaLnBrk="1" fontAlgn="auto" latinLnBrk="0" hangingPunct="1">
                        <a:lnSpc>
                          <a:spcPct val="100000"/>
                        </a:lnSpc>
                        <a:spcBef>
                          <a:spcPts val="200"/>
                        </a:spcBef>
                        <a:spcAft>
                          <a:spcPts val="200"/>
                        </a:spcAft>
                        <a:buClrTx/>
                        <a:buSzTx/>
                        <a:buFont typeface="Arial" panose="020B0604020202020204" pitchFamily="34" charset="0"/>
                        <a:buNone/>
                        <a:tabLst/>
                        <a:defRPr/>
                      </a:pPr>
                      <a:r>
                        <a:rPr lang="en-AU" sz="1550" b="0" dirty="0"/>
                        <a:t>Set by </a:t>
                      </a:r>
                      <a:r>
                        <a:rPr lang="en-AU" sz="1550" b="1" dirty="0"/>
                        <a:t>TPS Director</a:t>
                      </a:r>
                      <a:r>
                        <a:rPr lang="en-AU" sz="1550" b="0" dirty="0"/>
                        <a:t> with Board advice</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extLst>
                  <a:ext uri="{0D108BD9-81ED-4DB2-BD59-A6C34878D82A}">
                    <a16:rowId xmlns:a16="http://schemas.microsoft.com/office/drawing/2014/main" val="2202525482"/>
                  </a:ext>
                </a:extLst>
              </a:tr>
              <a:tr h="903185">
                <a:tc>
                  <a:txBody>
                    <a:bodyPr/>
                    <a:lstStyle/>
                    <a:p>
                      <a:pPr marL="0" marR="0" lvl="0" indent="0" algn="l" defTabSz="685800" rtl="0" eaLnBrk="1" fontAlgn="auto" latinLnBrk="0" hangingPunct="1">
                        <a:lnSpc>
                          <a:spcPct val="100000"/>
                        </a:lnSpc>
                        <a:spcBef>
                          <a:spcPts val="200"/>
                        </a:spcBef>
                        <a:spcAft>
                          <a:spcPts val="200"/>
                        </a:spcAft>
                        <a:buClrTx/>
                        <a:buSzTx/>
                        <a:buFontTx/>
                        <a:buNone/>
                        <a:tabLst/>
                        <a:defRPr/>
                      </a:pPr>
                      <a:r>
                        <a:rPr lang="en-AU" sz="1550" b="1"/>
                        <a:t>Special Tuition Protection</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marL="0" marR="0" lvl="0" indent="0" algn="l" defTabSz="685800" rtl="0" eaLnBrk="1" fontAlgn="auto" latinLnBrk="0" hangingPunct="1">
                        <a:lnSpc>
                          <a:spcPct val="100000"/>
                        </a:lnSpc>
                        <a:spcBef>
                          <a:spcPts val="200"/>
                        </a:spcBef>
                        <a:spcAft>
                          <a:spcPts val="200"/>
                        </a:spcAft>
                        <a:buClrTx/>
                        <a:buSzTx/>
                        <a:buFontTx/>
                        <a:buNone/>
                        <a:tabLst/>
                        <a:defRPr/>
                      </a:pPr>
                      <a:r>
                        <a:rPr lang="en-AU" sz="1550" b="0"/>
                        <a:t>Percentage multiplied by total loan amounts or up-front payments received</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marL="0" marR="0" lvl="0" indent="0" algn="l" defTabSz="685800" rtl="0" eaLnBrk="1" fontAlgn="auto" latinLnBrk="0" hangingPunct="1">
                        <a:lnSpc>
                          <a:spcPct val="100000"/>
                        </a:lnSpc>
                        <a:spcBef>
                          <a:spcPts val="200"/>
                        </a:spcBef>
                        <a:spcAft>
                          <a:spcPts val="200"/>
                        </a:spcAft>
                        <a:buClrTx/>
                        <a:buSzTx/>
                        <a:buFont typeface="Arial" panose="020B0604020202020204" pitchFamily="34" charset="0"/>
                        <a:buNone/>
                        <a:tabLst/>
                        <a:defRPr/>
                      </a:pPr>
                      <a:r>
                        <a:rPr lang="en-AU" sz="1550" b="0" dirty="0"/>
                        <a:t>Builds Fund balances when below target range and facilitates repayment of seed funding</a:t>
                      </a:r>
                    </a:p>
                    <a:p>
                      <a:pPr marL="0" marR="0" lvl="0" indent="0" algn="l" defTabSz="685800" rtl="0" eaLnBrk="1" fontAlgn="auto" latinLnBrk="0" hangingPunct="1">
                        <a:lnSpc>
                          <a:spcPct val="100000"/>
                        </a:lnSpc>
                        <a:spcBef>
                          <a:spcPts val="200"/>
                        </a:spcBef>
                        <a:spcAft>
                          <a:spcPts val="200"/>
                        </a:spcAft>
                        <a:buClrTx/>
                        <a:buSzTx/>
                        <a:buFont typeface="Arial" panose="020B0604020202020204" pitchFamily="34" charset="0"/>
                        <a:buNone/>
                        <a:tabLst/>
                        <a:defRPr/>
                      </a:pPr>
                      <a:r>
                        <a:rPr lang="en-AU" sz="1550" b="0" dirty="0"/>
                        <a:t>Set by </a:t>
                      </a:r>
                      <a:r>
                        <a:rPr lang="en-AU" sz="1550" b="1" dirty="0"/>
                        <a:t>TPS Director</a:t>
                      </a:r>
                      <a:r>
                        <a:rPr lang="en-AU" sz="1550" b="0" dirty="0"/>
                        <a:t> with Board advice</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extLst>
                  <a:ext uri="{0D108BD9-81ED-4DB2-BD59-A6C34878D82A}">
                    <a16:rowId xmlns:a16="http://schemas.microsoft.com/office/drawing/2014/main" val="3939883197"/>
                  </a:ext>
                </a:extLst>
              </a:tr>
            </a:tbl>
          </a:graphicData>
        </a:graphic>
      </p:graphicFrame>
      <p:grpSp>
        <p:nvGrpSpPr>
          <p:cNvPr id="2" name="Group 1">
            <a:extLst>
              <a:ext uri="{FF2B5EF4-FFF2-40B4-BE49-F238E27FC236}">
                <a16:creationId xmlns:a16="http://schemas.microsoft.com/office/drawing/2014/main" id="{D1E94887-C9AF-FE64-AD94-8A5883EF5120}"/>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6" name="Rectangle 5">
              <a:extLst>
                <a:ext uri="{FF2B5EF4-FFF2-40B4-BE49-F238E27FC236}">
                  <a16:creationId xmlns:a16="http://schemas.microsoft.com/office/drawing/2014/main" id="{FD107C7B-4ABD-0281-ED55-D5A42798AC69}"/>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7" name="Oval 6">
              <a:extLst>
                <a:ext uri="{FF2B5EF4-FFF2-40B4-BE49-F238E27FC236}">
                  <a16:creationId xmlns:a16="http://schemas.microsoft.com/office/drawing/2014/main" id="{799FA878-8E57-BAB8-C566-8EA2E3312179}"/>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 name="Graphic 10">
              <a:extLst>
                <a:ext uri="{FF2B5EF4-FFF2-40B4-BE49-F238E27FC236}">
                  <a16:creationId xmlns:a16="http://schemas.microsoft.com/office/drawing/2014/main" id="{048EDEB3-41CF-F8C6-8065-E7993A5EC26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24956977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EACE84E-10E4-4EC0-BD74-CDC39EC83E41}"/>
              </a:ext>
            </a:extLst>
          </p:cNvPr>
          <p:cNvSpPr txBox="1">
            <a:spLocks noGrp="1"/>
          </p:cNvSpPr>
          <p:nvPr>
            <p:ph type="title" idx="4294967295"/>
          </p:nvPr>
        </p:nvSpPr>
        <p:spPr>
          <a:xfrm>
            <a:off x="400584" y="2142083"/>
            <a:ext cx="1312578"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Outline</a:t>
            </a:r>
            <a:endParaRPr kumimoji="0" lang="en-US" sz="2800" b="0" i="0" u="none" strike="noStrike" kern="1200" cap="none" spc="0" normalizeH="0" baseline="0" noProof="0">
              <a:ln>
                <a:noFill/>
              </a:ln>
              <a:solidFill>
                <a:schemeClr val="tx1"/>
              </a:solidFill>
              <a:effectLst/>
              <a:uLnTx/>
              <a:uFillTx/>
              <a:latin typeface="+mn-lt"/>
              <a:ea typeface="+mn-ea"/>
              <a:cs typeface="Calibri"/>
            </a:endParaRPr>
          </a:p>
        </p:txBody>
      </p:sp>
      <p:sp>
        <p:nvSpPr>
          <p:cNvPr id="4" name="Rectangle 3">
            <a:extLst>
              <a:ext uri="{FF2B5EF4-FFF2-40B4-BE49-F238E27FC236}">
                <a16:creationId xmlns:a16="http://schemas.microsoft.com/office/drawing/2014/main" id="{0187BC91-EFBD-41DA-B2AB-F072EDEC2871}"/>
              </a:ext>
              <a:ext uri="{C183D7F6-B498-43B3-948B-1728B52AA6E4}">
                <adec:decorative xmlns:adec="http://schemas.microsoft.com/office/drawing/2017/decorative" val="1"/>
              </a:ext>
            </a:extLst>
          </p:cNvPr>
          <p:cNvSpPr/>
          <p:nvPr/>
        </p:nvSpPr>
        <p:spPr>
          <a:xfrm>
            <a:off x="3500411" y="0"/>
            <a:ext cx="5643589" cy="4667794"/>
          </a:xfrm>
          <a:prstGeom prst="rect">
            <a:avLst/>
          </a:prstGeom>
          <a:solidFill>
            <a:srgbClr val="4897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extBox 2">
            <a:extLst>
              <a:ext uri="{FF2B5EF4-FFF2-40B4-BE49-F238E27FC236}">
                <a16:creationId xmlns:a16="http://schemas.microsoft.com/office/drawing/2014/main" id="{2AC781E3-C717-4421-0994-878368C3BF01}"/>
              </a:ext>
            </a:extLst>
          </p:cNvPr>
          <p:cNvSpPr txBox="1"/>
          <p:nvPr/>
        </p:nvSpPr>
        <p:spPr>
          <a:xfrm>
            <a:off x="3739416" y="1034087"/>
            <a:ext cx="5004000" cy="3077766"/>
          </a:xfrm>
          <a:prstGeom prst="rect">
            <a:avLst/>
          </a:prstGeom>
          <a:noFill/>
        </p:spPr>
        <p:txBody>
          <a:bodyPr wrap="square" lIns="0" tIns="0" rIns="0" bIns="0" rtlCol="0" anchor="t">
            <a:spAutoFit/>
          </a:bodyPr>
          <a:lstStyle/>
          <a:p>
            <a:pPr>
              <a:spcAft>
                <a:spcPts val="2400"/>
              </a:spcAft>
            </a:pPr>
            <a:r>
              <a:rPr lang="en-AU" sz="2000">
                <a:solidFill>
                  <a:schemeClr val="bg1"/>
                </a:solidFill>
                <a:cs typeface="Calibri"/>
              </a:rPr>
              <a:t>Tuition Protection Service (TPS)</a:t>
            </a:r>
            <a:endParaRPr lang="en-AU" sz="2000">
              <a:solidFill>
                <a:schemeClr val="bg1"/>
              </a:solidFill>
            </a:endParaRPr>
          </a:p>
          <a:p>
            <a:pPr>
              <a:spcAft>
                <a:spcPts val="2400"/>
              </a:spcAft>
            </a:pPr>
            <a:r>
              <a:rPr lang="en-AU" sz="2000">
                <a:solidFill>
                  <a:schemeClr val="bg1"/>
                </a:solidFill>
                <a:cs typeface="Calibri"/>
              </a:rPr>
              <a:t>Levy setting process, guiding principles and legislation</a:t>
            </a:r>
          </a:p>
          <a:p>
            <a:pPr>
              <a:spcAft>
                <a:spcPts val="2400"/>
              </a:spcAft>
            </a:pPr>
            <a:r>
              <a:rPr lang="en-AU" sz="2000">
                <a:solidFill>
                  <a:schemeClr val="bg1"/>
                </a:solidFill>
                <a:ea typeface="Calibri"/>
                <a:cs typeface="Calibri"/>
              </a:rPr>
              <a:t>2025 levy collection snapshot</a:t>
            </a:r>
          </a:p>
          <a:p>
            <a:pPr>
              <a:spcAft>
                <a:spcPts val="2400"/>
              </a:spcAft>
            </a:pPr>
            <a:r>
              <a:rPr lang="en-AU" sz="2000">
                <a:solidFill>
                  <a:schemeClr val="bg1"/>
                </a:solidFill>
                <a:cs typeface="Calibri"/>
              </a:rPr>
              <a:t>Levy components and draft 2026 settings</a:t>
            </a:r>
            <a:endParaRPr lang="en-AU" sz="2000">
              <a:solidFill>
                <a:schemeClr val="bg1"/>
              </a:solidFill>
              <a:ea typeface="Calibri"/>
              <a:cs typeface="Calibri"/>
            </a:endParaRPr>
          </a:p>
          <a:p>
            <a:pPr>
              <a:spcAft>
                <a:spcPts val="2400"/>
              </a:spcAft>
            </a:pPr>
            <a:r>
              <a:rPr lang="en-AU" sz="2000">
                <a:solidFill>
                  <a:schemeClr val="bg1"/>
                </a:solidFill>
                <a:cs typeface="Calibri"/>
              </a:rPr>
              <a:t>2026 levies timeline and takeaways</a:t>
            </a:r>
          </a:p>
        </p:txBody>
      </p:sp>
      <p:grpSp>
        <p:nvGrpSpPr>
          <p:cNvPr id="2" name="Group 1">
            <a:extLst>
              <a:ext uri="{FF2B5EF4-FFF2-40B4-BE49-F238E27FC236}">
                <a16:creationId xmlns:a16="http://schemas.microsoft.com/office/drawing/2014/main" id="{66C0C1A4-1969-EC25-3A59-404F7044020E}"/>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5" name="Rectangle 4">
              <a:extLst>
                <a:ext uri="{FF2B5EF4-FFF2-40B4-BE49-F238E27FC236}">
                  <a16:creationId xmlns:a16="http://schemas.microsoft.com/office/drawing/2014/main" id="{31ECC9B1-A276-1040-D221-07EB5EE8292F}"/>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6" name="Oval 5">
              <a:extLst>
                <a:ext uri="{FF2B5EF4-FFF2-40B4-BE49-F238E27FC236}">
                  <a16:creationId xmlns:a16="http://schemas.microsoft.com/office/drawing/2014/main" id="{0A2E346F-E1E8-FDC4-3C10-BCE43B2AA3DE}"/>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Graphic 10">
              <a:extLst>
                <a:ext uri="{FF2B5EF4-FFF2-40B4-BE49-F238E27FC236}">
                  <a16:creationId xmlns:a16="http://schemas.microsoft.com/office/drawing/2014/main" id="{A3A846B5-1CB4-777A-75BC-7C71BFEAFE4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27577379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FA49F3-A08C-B425-3EDA-B3A45D3A3FFC}"/>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538C0BBC-D183-9D35-C2E6-7F9D00FECDC5}"/>
              </a:ext>
            </a:extLst>
          </p:cNvPr>
          <p:cNvSpPr txBox="1">
            <a:spLocks noGrp="1"/>
          </p:cNvSpPr>
          <p:nvPr>
            <p:ph type="title" idx="4294967295"/>
          </p:nvPr>
        </p:nvSpPr>
        <p:spPr>
          <a:xfrm>
            <a:off x="539552"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Draft 2026 Domestic </a:t>
            </a:r>
            <a:r>
              <a:rPr lang="en-AU" sz="2800" b="1">
                <a:latin typeface="+mn-lt"/>
                <a:ea typeface="+mn-ea"/>
                <a:cs typeface="+mn-cs"/>
              </a:rPr>
              <a:t>Tuition</a:t>
            </a:r>
            <a:r>
              <a:rPr kumimoji="0" lang="en-AU" sz="2800" b="1" i="0" u="none" strike="noStrike" kern="1200" cap="none" spc="0" normalizeH="0" baseline="0" noProof="0">
                <a:ln>
                  <a:noFill/>
                </a:ln>
                <a:solidFill>
                  <a:schemeClr val="tx1"/>
                </a:solidFill>
                <a:effectLst/>
                <a:uLnTx/>
                <a:uFillTx/>
                <a:latin typeface="+mn-lt"/>
                <a:ea typeface="+mn-ea"/>
                <a:cs typeface="+mn-cs"/>
              </a:rPr>
              <a:t> Protection </a:t>
            </a:r>
            <a:r>
              <a:rPr lang="en-AU" sz="2800" b="1">
                <a:latin typeface="+mn-lt"/>
                <a:ea typeface="+mn-ea"/>
                <a:cs typeface="+mn-cs"/>
              </a:rPr>
              <a:t>Levy Settings</a:t>
            </a:r>
            <a:endParaRPr kumimoji="0" lang="en-AU" sz="2200" b="0" i="0" u="none" strike="noStrike" kern="1200" cap="none" spc="0" normalizeH="0" baseline="0" noProof="0">
              <a:ln>
                <a:noFill/>
              </a:ln>
              <a:solidFill>
                <a:schemeClr val="tx1"/>
              </a:solidFill>
              <a:effectLst/>
              <a:uLnTx/>
              <a:uFillTx/>
              <a:latin typeface="+mn-lt"/>
              <a:ea typeface="+mn-ea"/>
              <a:cs typeface="+mn-cs"/>
            </a:endParaRPr>
          </a:p>
        </p:txBody>
      </p:sp>
      <p:graphicFrame>
        <p:nvGraphicFramePr>
          <p:cNvPr id="4" name="Table 4">
            <a:extLst>
              <a:ext uri="{FF2B5EF4-FFF2-40B4-BE49-F238E27FC236}">
                <a16:creationId xmlns:a16="http://schemas.microsoft.com/office/drawing/2014/main" id="{57DB9126-1A5F-6083-9C48-01C5FBEAC658}"/>
              </a:ext>
            </a:extLst>
          </p:cNvPr>
          <p:cNvGraphicFramePr>
            <a:graphicFrameLocks noGrp="1"/>
          </p:cNvGraphicFramePr>
          <p:nvPr>
            <p:extLst>
              <p:ext uri="{D42A27DB-BD31-4B8C-83A1-F6EECF244321}">
                <p14:modId xmlns:p14="http://schemas.microsoft.com/office/powerpoint/2010/main" val="3036515101"/>
              </p:ext>
            </p:extLst>
          </p:nvPr>
        </p:nvGraphicFramePr>
        <p:xfrm>
          <a:off x="539551" y="1116000"/>
          <a:ext cx="8136907" cy="2855650"/>
        </p:xfrm>
        <a:graphic>
          <a:graphicData uri="http://schemas.openxmlformats.org/drawingml/2006/table">
            <a:tbl>
              <a:tblPr firstRow="1" bandRow="1">
                <a:tableStyleId>{5C22544A-7EE6-4342-B048-85BDC9FD1C3A}</a:tableStyleId>
              </a:tblPr>
              <a:tblGrid>
                <a:gridCol w="1396341">
                  <a:extLst>
                    <a:ext uri="{9D8B030D-6E8A-4147-A177-3AD203B41FA5}">
                      <a16:colId xmlns:a16="http://schemas.microsoft.com/office/drawing/2014/main" val="3210531022"/>
                    </a:ext>
                  </a:extLst>
                </a:gridCol>
                <a:gridCol w="2158314">
                  <a:extLst>
                    <a:ext uri="{9D8B030D-6E8A-4147-A177-3AD203B41FA5}">
                      <a16:colId xmlns:a16="http://schemas.microsoft.com/office/drawing/2014/main" val="3698033848"/>
                    </a:ext>
                  </a:extLst>
                </a:gridCol>
                <a:gridCol w="2158314">
                  <a:extLst>
                    <a:ext uri="{9D8B030D-6E8A-4147-A177-3AD203B41FA5}">
                      <a16:colId xmlns:a16="http://schemas.microsoft.com/office/drawing/2014/main" val="1227897729"/>
                    </a:ext>
                  </a:extLst>
                </a:gridCol>
                <a:gridCol w="2423938">
                  <a:extLst>
                    <a:ext uri="{9D8B030D-6E8A-4147-A177-3AD203B41FA5}">
                      <a16:colId xmlns:a16="http://schemas.microsoft.com/office/drawing/2014/main" val="830850863"/>
                    </a:ext>
                  </a:extLst>
                </a:gridCol>
              </a:tblGrid>
              <a:tr h="396000">
                <a:tc>
                  <a:txBody>
                    <a:bodyPr/>
                    <a:lstStyle/>
                    <a:p>
                      <a:pPr algn="ctr"/>
                      <a:r>
                        <a:rPr lang="en-AU" sz="1700"/>
                        <a:t>Component</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9050" cap="flat" cmpd="sng" algn="ctr">
                      <a:solidFill>
                        <a:srgbClr val="8CC4CC"/>
                      </a:solidFill>
                      <a:prstDash val="solid"/>
                      <a:round/>
                      <a:headEnd type="none" w="med" len="med"/>
                      <a:tailEnd type="none" w="med" len="med"/>
                    </a:lnB>
                    <a:solidFill>
                      <a:srgbClr val="367079"/>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AU" sz="1700"/>
                        <a:t>VSL Levy</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9050" cap="flat" cmpd="sng" algn="ctr">
                      <a:solidFill>
                        <a:srgbClr val="8CC4CC"/>
                      </a:solidFill>
                      <a:prstDash val="solid"/>
                      <a:round/>
                      <a:headEnd type="none" w="med" len="med"/>
                      <a:tailEnd type="none" w="med" len="med"/>
                    </a:lnB>
                    <a:solidFill>
                      <a:srgbClr val="367079"/>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AU" sz="1700"/>
                        <a:t>HELP Levy</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9050" cap="flat" cmpd="sng" algn="ctr">
                      <a:solidFill>
                        <a:srgbClr val="8CC4CC"/>
                      </a:solidFill>
                      <a:prstDash val="solid"/>
                      <a:round/>
                      <a:headEnd type="none" w="med" len="med"/>
                      <a:tailEnd type="none" w="med" len="med"/>
                    </a:lnB>
                    <a:solidFill>
                      <a:srgbClr val="367079"/>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AU" sz="1700"/>
                        <a:t>Up-front Levy</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9050" cap="flat" cmpd="sng" algn="ctr">
                      <a:solidFill>
                        <a:srgbClr val="8CC4CC"/>
                      </a:solidFill>
                      <a:prstDash val="solid"/>
                      <a:round/>
                      <a:headEnd type="none" w="med" len="med"/>
                      <a:tailEnd type="none" w="med" len="med"/>
                    </a:lnB>
                    <a:solidFill>
                      <a:srgbClr val="367079"/>
                    </a:solidFill>
                  </a:tcPr>
                </a:tc>
                <a:extLst>
                  <a:ext uri="{0D108BD9-81ED-4DB2-BD59-A6C34878D82A}">
                    <a16:rowId xmlns:a16="http://schemas.microsoft.com/office/drawing/2014/main" val="169560607"/>
                  </a:ext>
                </a:extLst>
              </a:tr>
              <a:tr h="652450">
                <a:tc>
                  <a:txBody>
                    <a:bodyPr/>
                    <a:lstStyle/>
                    <a:p>
                      <a:pPr algn="l">
                        <a:spcBef>
                          <a:spcPts val="200"/>
                        </a:spcBef>
                        <a:spcAft>
                          <a:spcPts val="200"/>
                        </a:spcAft>
                      </a:pPr>
                      <a:r>
                        <a:rPr lang="en-AU" sz="1550" b="1"/>
                        <a:t>Administrative Fee</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905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marL="0" marR="0" lvl="0" indent="0" algn="l" defTabSz="685800" rtl="0" eaLnBrk="1" fontAlgn="auto" latinLnBrk="0" hangingPunct="1">
                        <a:lnSpc>
                          <a:spcPct val="100000"/>
                        </a:lnSpc>
                        <a:spcBef>
                          <a:spcPts val="200"/>
                        </a:spcBef>
                        <a:spcAft>
                          <a:spcPts val="200"/>
                        </a:spcAft>
                        <a:buClrTx/>
                        <a:buSzTx/>
                        <a:buFontTx/>
                        <a:buNone/>
                        <a:tabLst/>
                        <a:defRPr/>
                      </a:pPr>
                      <a:r>
                        <a:rPr lang="en-AU" sz="1550" b="1"/>
                        <a:t>$129 </a:t>
                      </a:r>
                      <a:r>
                        <a:rPr lang="en-AU" sz="1550" b="0"/>
                        <a:t>per provider + </a:t>
                      </a:r>
                      <a:br>
                        <a:rPr lang="en-AU" sz="1550" b="0"/>
                      </a:br>
                      <a:r>
                        <a:rPr lang="en-AU" sz="1550" b="1"/>
                        <a:t>$10.85 </a:t>
                      </a:r>
                      <a:r>
                        <a:rPr lang="en-AU" sz="1550" b="0"/>
                        <a:t>per VSL student</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905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marL="0" marR="0" lvl="0" indent="0" algn="l" defTabSz="685800" rtl="0" eaLnBrk="1" fontAlgn="auto" latinLnBrk="0" hangingPunct="1">
                        <a:lnSpc>
                          <a:spcPct val="100000"/>
                        </a:lnSpc>
                        <a:spcBef>
                          <a:spcPts val="200"/>
                        </a:spcBef>
                        <a:spcAft>
                          <a:spcPts val="200"/>
                        </a:spcAft>
                        <a:buClrTx/>
                        <a:buSzTx/>
                        <a:buFont typeface="Arial" panose="020B0604020202020204" pitchFamily="34" charset="0"/>
                        <a:buNone/>
                        <a:tabLst/>
                        <a:defRPr/>
                      </a:pPr>
                      <a:r>
                        <a:rPr lang="en-AU" sz="1550" b="1"/>
                        <a:t>$129 </a:t>
                      </a:r>
                      <a:r>
                        <a:rPr lang="en-AU" sz="1550" b="0"/>
                        <a:t>per provider + </a:t>
                      </a:r>
                      <a:br>
                        <a:rPr lang="en-AU" sz="1550" b="0"/>
                      </a:br>
                      <a:r>
                        <a:rPr lang="en-AU" sz="1550" b="1"/>
                        <a:t>$10.85 </a:t>
                      </a:r>
                      <a:r>
                        <a:rPr lang="en-AU" sz="1550" b="0"/>
                        <a:t>per HELP student</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905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marL="0" marR="0" lvl="0" indent="0" algn="l" defTabSz="685800" rtl="0" eaLnBrk="1" fontAlgn="auto" latinLnBrk="0" hangingPunct="1">
                        <a:lnSpc>
                          <a:spcPct val="100000"/>
                        </a:lnSpc>
                        <a:spcBef>
                          <a:spcPts val="200"/>
                        </a:spcBef>
                        <a:spcAft>
                          <a:spcPts val="200"/>
                        </a:spcAft>
                        <a:buClrTx/>
                        <a:buSzTx/>
                        <a:buFont typeface="Arial" panose="020B0604020202020204" pitchFamily="34" charset="0"/>
                        <a:buNone/>
                        <a:tabLst/>
                        <a:defRPr/>
                      </a:pPr>
                      <a:r>
                        <a:rPr lang="en-AU" sz="1550" b="1"/>
                        <a:t>$129 </a:t>
                      </a:r>
                      <a:r>
                        <a:rPr lang="en-AU" sz="1550" b="0"/>
                        <a:t>per provider +</a:t>
                      </a:r>
                      <a:br>
                        <a:rPr lang="en-AU" sz="1550" b="0"/>
                      </a:br>
                      <a:r>
                        <a:rPr lang="en-AU" sz="1550" b="1"/>
                        <a:t>$10.85 </a:t>
                      </a:r>
                      <a:r>
                        <a:rPr lang="en-AU" sz="1550" b="0"/>
                        <a:t>per up-front student</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905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extLst>
                  <a:ext uri="{0D108BD9-81ED-4DB2-BD59-A6C34878D82A}">
                    <a16:rowId xmlns:a16="http://schemas.microsoft.com/office/drawing/2014/main" val="2822365869"/>
                  </a:ext>
                </a:extLst>
              </a:tr>
              <a:tr h="1155600">
                <a:tc>
                  <a:txBody>
                    <a:bodyPr/>
                    <a:lstStyle/>
                    <a:p>
                      <a:pPr marL="0" marR="0" lvl="0" indent="0" algn="l" defTabSz="685800" rtl="0" eaLnBrk="1" fontAlgn="auto" latinLnBrk="0" hangingPunct="1">
                        <a:lnSpc>
                          <a:spcPct val="100000"/>
                        </a:lnSpc>
                        <a:spcBef>
                          <a:spcPts val="200"/>
                        </a:spcBef>
                        <a:spcAft>
                          <a:spcPts val="200"/>
                        </a:spcAft>
                        <a:buClrTx/>
                        <a:buSzTx/>
                        <a:buFontTx/>
                        <a:buNone/>
                        <a:tabLst/>
                        <a:defRPr/>
                      </a:pPr>
                      <a:r>
                        <a:rPr lang="en-AU" sz="1550" b="1"/>
                        <a:t>Risk Rated Premium</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tc>
                  <a:txBody>
                    <a:bodyPr/>
                    <a:lstStyle/>
                    <a:p>
                      <a:pPr marL="0" marR="0" lvl="0" indent="0" algn="l" defTabSz="685800" rtl="0" eaLnBrk="1" fontAlgn="auto" latinLnBrk="0" hangingPunct="1">
                        <a:lnSpc>
                          <a:spcPct val="110000"/>
                        </a:lnSpc>
                        <a:spcBef>
                          <a:spcPts val="0"/>
                        </a:spcBef>
                        <a:spcAft>
                          <a:spcPts val="0"/>
                        </a:spcAft>
                        <a:buClrTx/>
                        <a:buSzTx/>
                        <a:buFontTx/>
                        <a:buNone/>
                        <a:tabLst/>
                        <a:defRPr/>
                      </a:pPr>
                      <a:r>
                        <a:rPr lang="en-AU" sz="1550" b="1"/>
                        <a:t>$6 </a:t>
                      </a:r>
                      <a:r>
                        <a:rPr lang="en-AU" sz="1550" b="0"/>
                        <a:t>per VSL student +</a:t>
                      </a:r>
                    </a:p>
                    <a:p>
                      <a:pPr marL="0" marR="0" lvl="0" indent="0" algn="l" defTabSz="685800" rtl="0" eaLnBrk="1" fontAlgn="auto" latinLnBrk="0" hangingPunct="1">
                        <a:lnSpc>
                          <a:spcPct val="110000"/>
                        </a:lnSpc>
                        <a:spcBef>
                          <a:spcPts val="0"/>
                        </a:spcBef>
                        <a:spcAft>
                          <a:spcPts val="0"/>
                        </a:spcAft>
                        <a:buClrTx/>
                        <a:buSzTx/>
                        <a:buFontTx/>
                        <a:buNone/>
                        <a:tabLst/>
                        <a:defRPr/>
                      </a:pPr>
                      <a:r>
                        <a:rPr lang="en-AU" sz="1550" b="1">
                          <a:solidFill>
                            <a:schemeClr val="tx1"/>
                          </a:solidFill>
                        </a:rPr>
                        <a:t>0.13%</a:t>
                      </a:r>
                      <a:r>
                        <a:rPr lang="en-AU" sz="1550" b="0">
                          <a:solidFill>
                            <a:schemeClr val="tx1"/>
                          </a:solidFill>
                        </a:rPr>
                        <a:t> x </a:t>
                      </a:r>
                      <a:r>
                        <a:rPr lang="en-AU" sz="1550" b="0"/>
                        <a:t>total 2025 loan amounts</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tc>
                  <a:txBody>
                    <a:bodyPr/>
                    <a:lstStyle/>
                    <a:p>
                      <a:pPr marL="0" marR="0" lvl="0" indent="0" algn="l" defTabSz="685800" rtl="0" eaLnBrk="1" fontAlgn="auto" latinLnBrk="0" hangingPunct="1">
                        <a:lnSpc>
                          <a:spcPct val="110000"/>
                        </a:lnSpc>
                        <a:spcBef>
                          <a:spcPts val="0"/>
                        </a:spcBef>
                        <a:spcAft>
                          <a:spcPts val="0"/>
                        </a:spcAft>
                        <a:buClrTx/>
                        <a:buSzTx/>
                        <a:buFontTx/>
                        <a:buNone/>
                        <a:tabLst/>
                        <a:defRPr/>
                      </a:pPr>
                      <a:r>
                        <a:rPr lang="en-AU" sz="1550" b="1"/>
                        <a:t>$6 </a:t>
                      </a:r>
                      <a:r>
                        <a:rPr lang="en-AU" sz="1550" b="0"/>
                        <a:t>per HELP student +</a:t>
                      </a:r>
                    </a:p>
                    <a:p>
                      <a:pPr marL="0" marR="0" lvl="0" indent="0" algn="l" defTabSz="685800" rtl="0" eaLnBrk="1" fontAlgn="auto" latinLnBrk="0" hangingPunct="1">
                        <a:lnSpc>
                          <a:spcPct val="110000"/>
                        </a:lnSpc>
                        <a:spcBef>
                          <a:spcPts val="0"/>
                        </a:spcBef>
                        <a:spcAft>
                          <a:spcPts val="0"/>
                        </a:spcAft>
                        <a:buClrTx/>
                        <a:buSzTx/>
                        <a:buFontTx/>
                        <a:buNone/>
                        <a:tabLst/>
                        <a:defRPr/>
                      </a:pPr>
                      <a:r>
                        <a:rPr lang="en-AU" sz="1550" b="1"/>
                        <a:t>0.06% </a:t>
                      </a:r>
                      <a:r>
                        <a:rPr lang="en-AU" sz="1550" b="0"/>
                        <a:t>x total 2025 loan amounts</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tc>
                  <a:txBody>
                    <a:bodyPr/>
                    <a:lstStyle/>
                    <a:p>
                      <a:pPr marL="0" marR="0" lvl="0" indent="0" algn="l" defTabSz="685800" rtl="0" eaLnBrk="1" fontAlgn="auto" latinLnBrk="0" hangingPunct="1">
                        <a:lnSpc>
                          <a:spcPct val="110000"/>
                        </a:lnSpc>
                        <a:spcBef>
                          <a:spcPts val="0"/>
                        </a:spcBef>
                        <a:spcAft>
                          <a:spcPts val="0"/>
                        </a:spcAft>
                        <a:buClrTx/>
                        <a:buSzTx/>
                        <a:buFontTx/>
                        <a:buNone/>
                        <a:tabLst/>
                        <a:defRPr/>
                      </a:pPr>
                      <a:r>
                        <a:rPr lang="en-AU" sz="1550" b="1"/>
                        <a:t>$2 </a:t>
                      </a:r>
                      <a:r>
                        <a:rPr lang="en-AU" sz="1550" b="0" kern="1200">
                          <a:solidFill>
                            <a:schemeClr val="dk1"/>
                          </a:solidFill>
                          <a:latin typeface="+mn-lt"/>
                          <a:ea typeface="+mn-ea"/>
                          <a:cs typeface="+mn-cs"/>
                        </a:rPr>
                        <a:t>per up-front </a:t>
                      </a:r>
                      <a:r>
                        <a:rPr lang="en-AU" sz="1550" b="0"/>
                        <a:t>fee-paying student +</a:t>
                      </a:r>
                    </a:p>
                    <a:p>
                      <a:pPr marL="0" marR="0" lvl="0" indent="0" algn="l" defTabSz="685800" rtl="0" eaLnBrk="1" fontAlgn="auto" latinLnBrk="0" hangingPunct="1">
                        <a:lnSpc>
                          <a:spcPct val="110000"/>
                        </a:lnSpc>
                        <a:spcBef>
                          <a:spcPts val="0"/>
                        </a:spcBef>
                        <a:spcAft>
                          <a:spcPts val="0"/>
                        </a:spcAft>
                        <a:buClrTx/>
                        <a:buSzTx/>
                        <a:buFontTx/>
                        <a:buNone/>
                        <a:tabLst/>
                        <a:defRPr/>
                      </a:pPr>
                      <a:r>
                        <a:rPr lang="en-AU" sz="1550" b="1"/>
                        <a:t>0.04% </a:t>
                      </a:r>
                      <a:r>
                        <a:rPr lang="en-AU" sz="1550" b="0"/>
                        <a:t>x total 2025 up-front payments</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extLst>
                  <a:ext uri="{0D108BD9-81ED-4DB2-BD59-A6C34878D82A}">
                    <a16:rowId xmlns:a16="http://schemas.microsoft.com/office/drawing/2014/main" val="2202525482"/>
                  </a:ext>
                </a:extLst>
              </a:tr>
              <a:tr h="651600">
                <a:tc>
                  <a:txBody>
                    <a:bodyPr/>
                    <a:lstStyle/>
                    <a:p>
                      <a:pPr marL="0" marR="0" lvl="0" indent="0" algn="l" defTabSz="685800" rtl="0" eaLnBrk="1" fontAlgn="auto" latinLnBrk="0" hangingPunct="1">
                        <a:lnSpc>
                          <a:spcPct val="100000"/>
                        </a:lnSpc>
                        <a:spcBef>
                          <a:spcPts val="200"/>
                        </a:spcBef>
                        <a:spcAft>
                          <a:spcPts val="200"/>
                        </a:spcAft>
                        <a:buClrTx/>
                        <a:buSzTx/>
                        <a:buFontTx/>
                        <a:buNone/>
                        <a:tabLst/>
                        <a:defRPr/>
                      </a:pPr>
                      <a:r>
                        <a:rPr lang="en-AU" sz="1550" b="1"/>
                        <a:t>Special Tuition Protection</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marL="0" marR="0" lvl="0" indent="0" algn="l" defTabSz="685800" rtl="0" eaLnBrk="1" fontAlgn="auto" latinLnBrk="0" hangingPunct="1">
                        <a:lnSpc>
                          <a:spcPct val="100000"/>
                        </a:lnSpc>
                        <a:spcBef>
                          <a:spcPts val="200"/>
                        </a:spcBef>
                        <a:spcAft>
                          <a:spcPts val="200"/>
                        </a:spcAft>
                        <a:buClrTx/>
                        <a:buSzTx/>
                        <a:buFontTx/>
                        <a:buNone/>
                        <a:tabLst/>
                        <a:defRPr/>
                      </a:pPr>
                      <a:r>
                        <a:rPr lang="en-AU" sz="1550" b="1"/>
                        <a:t>0% </a:t>
                      </a:r>
                      <a:r>
                        <a:rPr lang="en-AU" sz="1550" b="0"/>
                        <a:t>x total 2025 VSL loan amounts</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marL="0" marR="0" lvl="0" indent="0" algn="l" defTabSz="685800" rtl="0" eaLnBrk="1" fontAlgn="auto" latinLnBrk="0" hangingPunct="1">
                        <a:lnSpc>
                          <a:spcPct val="100000"/>
                        </a:lnSpc>
                        <a:spcBef>
                          <a:spcPts val="200"/>
                        </a:spcBef>
                        <a:spcAft>
                          <a:spcPts val="200"/>
                        </a:spcAft>
                        <a:buClrTx/>
                        <a:buSzTx/>
                        <a:buFont typeface="Arial" panose="020B0604020202020204" pitchFamily="34" charset="0"/>
                        <a:buNone/>
                        <a:tabLst/>
                        <a:defRPr/>
                      </a:pPr>
                      <a:r>
                        <a:rPr lang="en-AU" sz="1550" b="1"/>
                        <a:t>0.10% </a:t>
                      </a:r>
                      <a:r>
                        <a:rPr lang="en-AU" sz="1550" b="0"/>
                        <a:t>x total 2025 HELP loan amounts</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marL="0" marR="0" lvl="0" indent="0" algn="l" defTabSz="685800" rtl="0" eaLnBrk="1" fontAlgn="auto" latinLnBrk="0" hangingPunct="1">
                        <a:lnSpc>
                          <a:spcPct val="100000"/>
                        </a:lnSpc>
                        <a:spcBef>
                          <a:spcPts val="200"/>
                        </a:spcBef>
                        <a:spcAft>
                          <a:spcPts val="200"/>
                        </a:spcAft>
                        <a:buClrTx/>
                        <a:buSzTx/>
                        <a:buFont typeface="Arial" panose="020B0604020202020204" pitchFamily="34" charset="0"/>
                        <a:buNone/>
                        <a:tabLst/>
                        <a:defRPr/>
                      </a:pPr>
                      <a:r>
                        <a:rPr lang="en-AU" sz="1550" b="1" dirty="0"/>
                        <a:t>0.10% </a:t>
                      </a:r>
                      <a:r>
                        <a:rPr lang="en-AU" sz="1550" b="0" dirty="0"/>
                        <a:t>x total 2025 up-front payments</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extLst>
                  <a:ext uri="{0D108BD9-81ED-4DB2-BD59-A6C34878D82A}">
                    <a16:rowId xmlns:a16="http://schemas.microsoft.com/office/drawing/2014/main" val="3939883197"/>
                  </a:ext>
                </a:extLst>
              </a:tr>
            </a:tbl>
          </a:graphicData>
        </a:graphic>
      </p:graphicFrame>
      <p:grpSp>
        <p:nvGrpSpPr>
          <p:cNvPr id="2" name="Group 1">
            <a:extLst>
              <a:ext uri="{FF2B5EF4-FFF2-40B4-BE49-F238E27FC236}">
                <a16:creationId xmlns:a16="http://schemas.microsoft.com/office/drawing/2014/main" id="{A1AF765E-C259-6AAB-7FC5-9CD64C6551B1}"/>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6" name="Rectangle 5">
              <a:extLst>
                <a:ext uri="{FF2B5EF4-FFF2-40B4-BE49-F238E27FC236}">
                  <a16:creationId xmlns:a16="http://schemas.microsoft.com/office/drawing/2014/main" id="{1DDF4A46-AB8E-5F4B-1F29-623126B6ACC4}"/>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7" name="Oval 6">
              <a:extLst>
                <a:ext uri="{FF2B5EF4-FFF2-40B4-BE49-F238E27FC236}">
                  <a16:creationId xmlns:a16="http://schemas.microsoft.com/office/drawing/2014/main" id="{0EDC1CCD-2FEE-3FF3-2E24-08D1DB8E5BB3}"/>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 name="Graphic 10">
              <a:extLst>
                <a:ext uri="{FF2B5EF4-FFF2-40B4-BE49-F238E27FC236}">
                  <a16:creationId xmlns:a16="http://schemas.microsoft.com/office/drawing/2014/main" id="{AF1347E1-FEEF-E39B-4361-1F332F5C4FD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00" y="4650091"/>
              <a:ext cx="238264" cy="237600"/>
            </a:xfrm>
            <a:prstGeom prst="rect">
              <a:avLst/>
            </a:prstGeom>
          </p:spPr>
        </p:pic>
      </p:grpSp>
      <p:sp>
        <p:nvSpPr>
          <p:cNvPr id="3" name="TextBox 2">
            <a:extLst>
              <a:ext uri="{FF2B5EF4-FFF2-40B4-BE49-F238E27FC236}">
                <a16:creationId xmlns:a16="http://schemas.microsoft.com/office/drawing/2014/main" id="{7E5C7E84-48C4-E5D8-11B0-64A722FAE409}"/>
              </a:ext>
            </a:extLst>
          </p:cNvPr>
          <p:cNvSpPr txBox="1"/>
          <p:nvPr/>
        </p:nvSpPr>
        <p:spPr>
          <a:xfrm>
            <a:off x="405000" y="4009979"/>
            <a:ext cx="8395200" cy="615553"/>
          </a:xfrm>
          <a:prstGeom prst="rect">
            <a:avLst/>
          </a:prstGeom>
          <a:noFill/>
        </p:spPr>
        <p:txBody>
          <a:bodyPr wrap="square" rtlCol="0">
            <a:spAutoFit/>
          </a:bodyPr>
          <a:lstStyle/>
          <a:p>
            <a:pPr>
              <a:spcAft>
                <a:spcPts val="600"/>
              </a:spcAft>
            </a:pPr>
            <a:r>
              <a:rPr lang="en-AU" sz="1450" b="1"/>
              <a:t>*</a:t>
            </a:r>
            <a:r>
              <a:rPr lang="en-AU" sz="1450"/>
              <a:t>Administrative Fee figures quoted are 2025 rates. These are yet to be set by relevant Ministers for 2026.</a:t>
            </a:r>
          </a:p>
          <a:p>
            <a:pPr>
              <a:spcAft>
                <a:spcPts val="600"/>
              </a:spcAft>
            </a:pPr>
            <a:r>
              <a:rPr lang="en-AU" sz="1450" b="1"/>
              <a:t>Note</a:t>
            </a:r>
            <a:r>
              <a:rPr lang="en-AU" sz="1450"/>
              <a:t>: 2026 levies will be calculated using 2025 calendar year student enrolment numbers and revenue</a:t>
            </a:r>
          </a:p>
        </p:txBody>
      </p:sp>
    </p:spTree>
    <p:extLst>
      <p:ext uri="{BB962C8B-B14F-4D97-AF65-F5344CB8AC3E}">
        <p14:creationId xmlns:p14="http://schemas.microsoft.com/office/powerpoint/2010/main" val="23785285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78BECDB-CBD6-61BC-281C-E9EB2005F2D7}"/>
              </a:ext>
              <a:ext uri="{C183D7F6-B498-43B3-948B-1728B52AA6E4}">
                <adec:decorative xmlns:adec="http://schemas.microsoft.com/office/drawing/2017/decorative" val="1"/>
              </a:ext>
            </a:extLst>
          </p:cNvPr>
          <p:cNvSpPr/>
          <p:nvPr/>
        </p:nvSpPr>
        <p:spPr>
          <a:xfrm flipH="1">
            <a:off x="-1" y="0"/>
            <a:ext cx="4025153" cy="4672253"/>
          </a:xfrm>
          <a:prstGeom prst="rect">
            <a:avLst/>
          </a:prstGeom>
          <a:solidFill>
            <a:srgbClr val="4897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7">
            <a:extLst>
              <a:ext uri="{FF2B5EF4-FFF2-40B4-BE49-F238E27FC236}">
                <a16:creationId xmlns:a16="http://schemas.microsoft.com/office/drawing/2014/main" id="{56331701-EB9F-7850-109A-441921C39A5C}"/>
              </a:ext>
            </a:extLst>
          </p:cNvPr>
          <p:cNvSpPr txBox="1">
            <a:spLocks noGrp="1"/>
          </p:cNvSpPr>
          <p:nvPr>
            <p:ph type="title" idx="4294967295"/>
          </p:nvPr>
        </p:nvSpPr>
        <p:spPr>
          <a:xfrm>
            <a:off x="399600" y="2142083"/>
            <a:ext cx="3213176" cy="861774"/>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bg1"/>
                </a:solidFill>
                <a:effectLst/>
                <a:uLnTx/>
                <a:uFillTx/>
                <a:latin typeface="+mn-lt"/>
                <a:ea typeface="+mn-ea"/>
                <a:cs typeface="+mn-cs"/>
              </a:rPr>
              <a:t>Risk Rated </a:t>
            </a:r>
            <a:r>
              <a:rPr lang="en-AU" sz="2800" b="1">
                <a:solidFill>
                  <a:schemeClr val="bg1"/>
                </a:solidFill>
                <a:latin typeface="+mn-lt"/>
                <a:ea typeface="+mn-ea"/>
                <a:cs typeface="+mn-cs"/>
              </a:rPr>
              <a:t>P</a:t>
            </a:r>
            <a:r>
              <a:rPr kumimoji="0" lang="en-AU" sz="2800" b="1" i="0" u="none" strike="noStrike" kern="1200" cap="none" spc="0" normalizeH="0" baseline="0" noProof="0" err="1">
                <a:ln>
                  <a:noFill/>
                </a:ln>
                <a:solidFill>
                  <a:schemeClr val="bg1"/>
                </a:solidFill>
                <a:effectLst/>
                <a:uLnTx/>
                <a:uFillTx/>
                <a:latin typeface="+mn-lt"/>
                <a:ea typeface="+mn-ea"/>
                <a:cs typeface="+mn-cs"/>
              </a:rPr>
              <a:t>remium</a:t>
            </a:r>
            <a:r>
              <a:rPr kumimoji="0" lang="en-AU" sz="2800" b="1" i="0" u="none" strike="noStrike" kern="1200" cap="none" spc="0" normalizeH="0" baseline="0" noProof="0">
                <a:ln>
                  <a:noFill/>
                </a:ln>
                <a:solidFill>
                  <a:schemeClr val="bg1"/>
                </a:solidFill>
                <a:effectLst/>
                <a:uLnTx/>
                <a:uFillTx/>
                <a:latin typeface="+mn-lt"/>
                <a:ea typeface="+mn-ea"/>
                <a:cs typeface="+mn-cs"/>
              </a:rPr>
              <a:t> component</a:t>
            </a:r>
            <a:endParaRPr kumimoji="0" lang="en-US" sz="2800" b="0" i="0" u="none" strike="noStrike" kern="1200" cap="none" spc="0" normalizeH="0" baseline="0" noProof="0">
              <a:ln>
                <a:noFill/>
              </a:ln>
              <a:solidFill>
                <a:schemeClr val="bg1"/>
              </a:solidFill>
              <a:effectLst/>
              <a:uLnTx/>
              <a:uFillTx/>
              <a:latin typeface="+mn-lt"/>
              <a:ea typeface="+mn-ea"/>
              <a:cs typeface="Calibri"/>
            </a:endParaRPr>
          </a:p>
        </p:txBody>
      </p:sp>
      <p:sp>
        <p:nvSpPr>
          <p:cNvPr id="4" name="TextBox 3">
            <a:extLst>
              <a:ext uri="{FF2B5EF4-FFF2-40B4-BE49-F238E27FC236}">
                <a16:creationId xmlns:a16="http://schemas.microsoft.com/office/drawing/2014/main" id="{2449F62A-ED96-7345-6D9B-D471BA161950}"/>
              </a:ext>
            </a:extLst>
          </p:cNvPr>
          <p:cNvSpPr txBox="1"/>
          <p:nvPr/>
        </p:nvSpPr>
        <p:spPr>
          <a:xfrm>
            <a:off x="4424753" y="941754"/>
            <a:ext cx="4223139" cy="3262432"/>
          </a:xfrm>
          <a:prstGeom prst="rect">
            <a:avLst/>
          </a:prstGeom>
          <a:noFill/>
        </p:spPr>
        <p:txBody>
          <a:bodyPr wrap="square" lIns="0" tIns="0" rIns="0" bIns="0" rtlCol="0" anchor="t">
            <a:spAutoFit/>
          </a:bodyPr>
          <a:lstStyle/>
          <a:p>
            <a:pPr>
              <a:spcAft>
                <a:spcPts val="2000"/>
              </a:spcAft>
            </a:pPr>
            <a:r>
              <a:rPr lang="en-AU" dirty="0">
                <a:cs typeface="Calibri"/>
              </a:rPr>
              <a:t>Considers 3 risk factors designed to reflect the risk of provider closure</a:t>
            </a:r>
          </a:p>
          <a:p>
            <a:pPr>
              <a:spcAft>
                <a:spcPts val="2000"/>
              </a:spcAft>
            </a:pPr>
            <a:r>
              <a:rPr lang="en-AU" dirty="0">
                <a:cs typeface="Calibri"/>
              </a:rPr>
              <a:t>Providers receive a risk value against each risk factor</a:t>
            </a:r>
          </a:p>
          <a:p>
            <a:pPr>
              <a:spcAft>
                <a:spcPts val="2000"/>
              </a:spcAft>
            </a:pPr>
            <a:r>
              <a:rPr lang="en-AU" dirty="0">
                <a:cs typeface="Calibri"/>
              </a:rPr>
              <a:t>The sum of a provider’s risk values give a </a:t>
            </a:r>
            <a:r>
              <a:rPr lang="en-AU" b="1" dirty="0">
                <a:cs typeface="Calibri"/>
              </a:rPr>
              <a:t>total risk factor value</a:t>
            </a:r>
          </a:p>
          <a:p>
            <a:pPr>
              <a:spcAft>
                <a:spcPts val="2000"/>
              </a:spcAft>
            </a:pPr>
            <a:r>
              <a:rPr lang="en-AU" dirty="0">
                <a:cs typeface="Calibri"/>
              </a:rPr>
              <a:t>Providers with a high total risk factor value present a higher risk of closure and will pay a higher levy amount</a:t>
            </a:r>
          </a:p>
        </p:txBody>
      </p:sp>
      <p:grpSp>
        <p:nvGrpSpPr>
          <p:cNvPr id="5" name="Group 4">
            <a:extLst>
              <a:ext uri="{FF2B5EF4-FFF2-40B4-BE49-F238E27FC236}">
                <a16:creationId xmlns:a16="http://schemas.microsoft.com/office/drawing/2014/main" id="{D457937E-FCC8-6F0E-737C-46F27FB10029}"/>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6" name="Rectangle 5">
              <a:extLst>
                <a:ext uri="{FF2B5EF4-FFF2-40B4-BE49-F238E27FC236}">
                  <a16:creationId xmlns:a16="http://schemas.microsoft.com/office/drawing/2014/main" id="{348B6FF1-8DAE-1A7D-3207-66735CB66965}"/>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7" name="Oval 6">
              <a:extLst>
                <a:ext uri="{FF2B5EF4-FFF2-40B4-BE49-F238E27FC236}">
                  <a16:creationId xmlns:a16="http://schemas.microsoft.com/office/drawing/2014/main" id="{195FF1D1-8D57-447F-EA0E-053306D7E7C1}"/>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8" name="Graphic 10">
              <a:extLst>
                <a:ext uri="{FF2B5EF4-FFF2-40B4-BE49-F238E27FC236}">
                  <a16:creationId xmlns:a16="http://schemas.microsoft.com/office/drawing/2014/main" id="{9053E048-07DA-BD2C-FE0C-8B234B0AB72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24460951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7ECAD3C-81DB-2031-0D7F-6868725900E4}"/>
              </a:ext>
            </a:extLst>
          </p:cNvPr>
          <p:cNvSpPr txBox="1">
            <a:spLocks noGrp="1"/>
          </p:cNvSpPr>
          <p:nvPr>
            <p:ph type="title" idx="4294967295"/>
          </p:nvPr>
        </p:nvSpPr>
        <p:spPr>
          <a:xfrm>
            <a:off x="539552"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Risk Rated Premium Component: Risk Factors</a:t>
            </a:r>
            <a:endParaRPr kumimoji="0" lang="en-AU" sz="1600" b="0" i="0" u="none" strike="noStrike" kern="1200" cap="none" spc="0" normalizeH="0" baseline="0" noProof="0">
              <a:ln>
                <a:noFill/>
              </a:ln>
              <a:solidFill>
                <a:schemeClr val="tx1">
                  <a:lumMod val="85000"/>
                  <a:lumOff val="15000"/>
                </a:schemeClr>
              </a:solidFill>
              <a:effectLst/>
              <a:uLnTx/>
              <a:uFillTx/>
              <a:latin typeface="+mn-lt"/>
              <a:ea typeface="+mn-ea"/>
              <a:cs typeface="+mn-cs"/>
            </a:endParaRPr>
          </a:p>
        </p:txBody>
      </p:sp>
      <p:graphicFrame>
        <p:nvGraphicFramePr>
          <p:cNvPr id="14" name="Table 13">
            <a:extLst>
              <a:ext uri="{FF2B5EF4-FFF2-40B4-BE49-F238E27FC236}">
                <a16:creationId xmlns:a16="http://schemas.microsoft.com/office/drawing/2014/main" id="{5C46445E-B974-7B11-CD61-895618548DF2}"/>
              </a:ext>
            </a:extLst>
          </p:cNvPr>
          <p:cNvGraphicFramePr>
            <a:graphicFrameLocks noGrp="1"/>
          </p:cNvGraphicFramePr>
          <p:nvPr>
            <p:extLst>
              <p:ext uri="{D42A27DB-BD31-4B8C-83A1-F6EECF244321}">
                <p14:modId xmlns:p14="http://schemas.microsoft.com/office/powerpoint/2010/main" val="3156591086"/>
              </p:ext>
            </p:extLst>
          </p:nvPr>
        </p:nvGraphicFramePr>
        <p:xfrm>
          <a:off x="539551" y="1116000"/>
          <a:ext cx="8064000" cy="1152000"/>
        </p:xfrm>
        <a:graphic>
          <a:graphicData uri="http://schemas.openxmlformats.org/drawingml/2006/table">
            <a:tbl>
              <a:tblPr firstRow="1" bandRow="1">
                <a:tableStyleId>{5C22544A-7EE6-4342-B048-85BDC9FD1C3A}</a:tableStyleId>
              </a:tblPr>
              <a:tblGrid>
                <a:gridCol w="2530820">
                  <a:extLst>
                    <a:ext uri="{9D8B030D-6E8A-4147-A177-3AD203B41FA5}">
                      <a16:colId xmlns:a16="http://schemas.microsoft.com/office/drawing/2014/main" val="2392229984"/>
                    </a:ext>
                  </a:extLst>
                </a:gridCol>
                <a:gridCol w="5533180">
                  <a:extLst>
                    <a:ext uri="{9D8B030D-6E8A-4147-A177-3AD203B41FA5}">
                      <a16:colId xmlns:a16="http://schemas.microsoft.com/office/drawing/2014/main" val="712106699"/>
                    </a:ext>
                  </a:extLst>
                </a:gridCol>
              </a:tblGrid>
              <a:tr h="1152000">
                <a:tc>
                  <a:txBody>
                    <a:bodyPr/>
                    <a:lstStyle/>
                    <a:p>
                      <a:pPr>
                        <a:spcAft>
                          <a:spcPts val="600"/>
                        </a:spcAft>
                      </a:pPr>
                      <a:r>
                        <a:rPr lang="en-AU" sz="1850"/>
                        <a:t>Risk Factor 1</a:t>
                      </a:r>
                    </a:p>
                    <a:p>
                      <a:r>
                        <a:rPr lang="en-AU" sz="1800"/>
                        <a:t>Financial Strength</a:t>
                      </a:r>
                    </a:p>
                  </a:txBody>
                  <a:tcPr>
                    <a:lnL w="12700" cmpd="sng">
                      <a:noFill/>
                    </a:lnL>
                    <a:lnR w="12700" cmpd="sng">
                      <a:noFill/>
                    </a:lnR>
                    <a:lnT w="28575" cap="flat" cmpd="sng" algn="ctr">
                      <a:solidFill>
                        <a:srgbClr val="520AA2"/>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520AA2"/>
                    </a:solidFill>
                  </a:tcPr>
                </a:tc>
                <a:tc>
                  <a:txBody>
                    <a:bodyPr/>
                    <a:lstStyle/>
                    <a:p>
                      <a:pPr marL="0" indent="0">
                        <a:spcAft>
                          <a:spcPts val="600"/>
                        </a:spcAft>
                        <a:buFont typeface="Arial" panose="020B0604020202020204" pitchFamily="34" charset="0"/>
                        <a:buNone/>
                      </a:pPr>
                      <a:endParaRPr lang="en-US" altLang="zh-CN" sz="1700" b="0" kern="0" dirty="0">
                        <a:solidFill>
                          <a:schemeClr val="tx1"/>
                        </a:solidFill>
                        <a:ea typeface="宋体"/>
                        <a:cs typeface="Arial"/>
                        <a:sym typeface="Calibri" pitchFamily="34" charset="0"/>
                      </a:endParaRPr>
                    </a:p>
                  </a:txBody>
                  <a:tcPr>
                    <a:lnL w="12700" cmpd="sng">
                      <a:noFill/>
                    </a:lnL>
                    <a:lnR w="12700" cmpd="sng">
                      <a:noFill/>
                    </a:lnR>
                    <a:lnT w="28575" cap="flat" cmpd="sng" algn="ctr">
                      <a:solidFill>
                        <a:srgbClr val="520AA2"/>
                      </a:solidFill>
                      <a:prstDash val="solid"/>
                      <a:round/>
                      <a:headEnd type="none" w="med" len="med"/>
                      <a:tailEnd type="none" w="med" len="med"/>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53849930"/>
                  </a:ext>
                </a:extLst>
              </a:tr>
            </a:tbl>
          </a:graphicData>
        </a:graphic>
      </p:graphicFrame>
      <p:sp>
        <p:nvSpPr>
          <p:cNvPr id="15" name="Rectangle 14">
            <a:extLst>
              <a:ext uri="{FF2B5EF4-FFF2-40B4-BE49-F238E27FC236}">
                <a16:creationId xmlns:a16="http://schemas.microsoft.com/office/drawing/2014/main" id="{C5CD5DAE-02D0-9644-2E7D-7A57B094BD1D}"/>
              </a:ext>
            </a:extLst>
          </p:cNvPr>
          <p:cNvSpPr/>
          <p:nvPr/>
        </p:nvSpPr>
        <p:spPr>
          <a:xfrm>
            <a:off x="3070371" y="1116000"/>
            <a:ext cx="5533180" cy="710451"/>
          </a:xfrm>
          <a:prstGeom prst="rect">
            <a:avLst/>
          </a:prstGeom>
        </p:spPr>
        <p:txBody>
          <a:bodyPr wrap="square" lIns="68580" tIns="34290" rIns="68580" bIns="34290" anchor="t">
            <a:spAutoFit/>
          </a:bodyPr>
          <a:lstStyle/>
          <a:p>
            <a:pPr>
              <a:spcAft>
                <a:spcPts val="800"/>
              </a:spcAft>
            </a:pPr>
            <a:r>
              <a:rPr lang="en-AU" altLang="zh-CN" sz="1750" kern="0" dirty="0">
                <a:cs typeface="Arial"/>
                <a:sym typeface="Calibri" pitchFamily="34" charset="0"/>
              </a:rPr>
              <a:t>Based on 2 ratios: return on assets and debt to equity</a:t>
            </a:r>
          </a:p>
          <a:p>
            <a:pPr>
              <a:spcAft>
                <a:spcPts val="800"/>
              </a:spcAft>
            </a:pPr>
            <a:r>
              <a:rPr lang="en-AU" altLang="zh-CN" sz="1750" kern="0" dirty="0">
                <a:cs typeface="Arial"/>
                <a:sym typeface="Calibri" pitchFamily="34" charset="0"/>
              </a:rPr>
              <a:t>Calculations use</a:t>
            </a:r>
            <a:r>
              <a:rPr lang="en-US" altLang="zh-CN" sz="1750" kern="0" dirty="0">
                <a:ea typeface="宋体"/>
                <a:cs typeface="Arial"/>
                <a:sym typeface="Calibri" pitchFamily="34" charset="0"/>
              </a:rPr>
              <a:t> provider’s most recent financial data</a:t>
            </a:r>
          </a:p>
        </p:txBody>
      </p:sp>
      <p:graphicFrame>
        <p:nvGraphicFramePr>
          <p:cNvPr id="11" name="Table 10">
            <a:extLst>
              <a:ext uri="{FF2B5EF4-FFF2-40B4-BE49-F238E27FC236}">
                <a16:creationId xmlns:a16="http://schemas.microsoft.com/office/drawing/2014/main" id="{F7C38893-DA3F-887E-0D22-708FFF2997E9}"/>
              </a:ext>
            </a:extLst>
          </p:cNvPr>
          <p:cNvGraphicFramePr>
            <a:graphicFrameLocks noGrp="1"/>
          </p:cNvGraphicFramePr>
          <p:nvPr>
            <p:extLst>
              <p:ext uri="{D42A27DB-BD31-4B8C-83A1-F6EECF244321}">
                <p14:modId xmlns:p14="http://schemas.microsoft.com/office/powerpoint/2010/main" val="1503174261"/>
              </p:ext>
            </p:extLst>
          </p:nvPr>
        </p:nvGraphicFramePr>
        <p:xfrm>
          <a:off x="540000" y="2304000"/>
          <a:ext cx="8064000" cy="1152000"/>
        </p:xfrm>
        <a:graphic>
          <a:graphicData uri="http://schemas.openxmlformats.org/drawingml/2006/table">
            <a:tbl>
              <a:tblPr firstRow="1" bandRow="1">
                <a:tableStyleId>{5C22544A-7EE6-4342-B048-85BDC9FD1C3A}</a:tableStyleId>
              </a:tblPr>
              <a:tblGrid>
                <a:gridCol w="2530820">
                  <a:extLst>
                    <a:ext uri="{9D8B030D-6E8A-4147-A177-3AD203B41FA5}">
                      <a16:colId xmlns:a16="http://schemas.microsoft.com/office/drawing/2014/main" val="2392229984"/>
                    </a:ext>
                  </a:extLst>
                </a:gridCol>
                <a:gridCol w="5533180">
                  <a:extLst>
                    <a:ext uri="{9D8B030D-6E8A-4147-A177-3AD203B41FA5}">
                      <a16:colId xmlns:a16="http://schemas.microsoft.com/office/drawing/2014/main" val="712106699"/>
                    </a:ext>
                  </a:extLst>
                </a:gridCol>
              </a:tblGrid>
              <a:tr h="1152000">
                <a:tc>
                  <a:txBody>
                    <a:bodyPr/>
                    <a:lstStyle/>
                    <a:p>
                      <a:pPr>
                        <a:spcAft>
                          <a:spcPts val="600"/>
                        </a:spcAft>
                      </a:pPr>
                      <a:r>
                        <a:rPr lang="en-AU" sz="1850"/>
                        <a:t>Risk Factor 2</a:t>
                      </a:r>
                    </a:p>
                    <a:p>
                      <a:r>
                        <a:rPr lang="en-AU" sz="1800"/>
                        <a:t>Unit Completion Rate</a:t>
                      </a:r>
                    </a:p>
                  </a:txBody>
                  <a:tcPr>
                    <a:lnL w="12700" cmpd="sng">
                      <a:noFill/>
                    </a:lnL>
                    <a:lnR w="12700" cmpd="sng">
                      <a:noFill/>
                    </a:lnR>
                    <a:lnT w="28575" cap="flat" cmpd="sng" algn="ctr">
                      <a:solidFill>
                        <a:srgbClr val="B6890A"/>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B6890A"/>
                    </a:solidFill>
                  </a:tcPr>
                </a:tc>
                <a:tc>
                  <a:txBody>
                    <a:bodyPr/>
                    <a:lstStyle/>
                    <a:p>
                      <a:pPr marL="0" indent="0">
                        <a:spcAft>
                          <a:spcPts val="600"/>
                        </a:spcAft>
                        <a:buFont typeface="Arial" panose="020B0604020202020204" pitchFamily="34" charset="0"/>
                        <a:buNone/>
                      </a:pPr>
                      <a:endParaRPr lang="en-US" altLang="zh-CN" sz="1700" b="0" kern="0" dirty="0">
                        <a:solidFill>
                          <a:schemeClr val="tx1"/>
                        </a:solidFill>
                        <a:ea typeface="宋体"/>
                        <a:cs typeface="Arial"/>
                        <a:sym typeface="Calibri" pitchFamily="34" charset="0"/>
                      </a:endParaRPr>
                    </a:p>
                  </a:txBody>
                  <a:tcPr>
                    <a:lnL w="12700" cmpd="sng">
                      <a:noFill/>
                    </a:lnL>
                    <a:lnR w="12700" cmpd="sng">
                      <a:noFill/>
                    </a:lnR>
                    <a:lnT w="28575" cap="flat" cmpd="sng" algn="ctr">
                      <a:solidFill>
                        <a:srgbClr val="B6890A"/>
                      </a:solidFill>
                      <a:prstDash val="solid"/>
                      <a:round/>
                      <a:headEnd type="none" w="med" len="med"/>
                      <a:tailEnd type="none" w="med" len="med"/>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53849930"/>
                  </a:ext>
                </a:extLst>
              </a:tr>
            </a:tbl>
          </a:graphicData>
        </a:graphic>
      </p:graphicFrame>
      <p:sp>
        <p:nvSpPr>
          <p:cNvPr id="17" name="Rectangle 16">
            <a:extLst>
              <a:ext uri="{FF2B5EF4-FFF2-40B4-BE49-F238E27FC236}">
                <a16:creationId xmlns:a16="http://schemas.microsoft.com/office/drawing/2014/main" id="{DD13B1F7-C932-81CF-7F2A-1DF7E5C4CD40}"/>
              </a:ext>
            </a:extLst>
          </p:cNvPr>
          <p:cNvSpPr/>
          <p:nvPr/>
        </p:nvSpPr>
        <p:spPr>
          <a:xfrm>
            <a:off x="3070800" y="2304000"/>
            <a:ext cx="5533180" cy="338554"/>
          </a:xfrm>
          <a:prstGeom prst="rect">
            <a:avLst/>
          </a:prstGeom>
        </p:spPr>
        <p:txBody>
          <a:bodyPr wrap="square" lIns="68580" tIns="34290" rIns="68580" bIns="34290" anchor="t">
            <a:spAutoFit/>
          </a:bodyPr>
          <a:lstStyle/>
          <a:p>
            <a:pPr>
              <a:spcAft>
                <a:spcPts val="800"/>
              </a:spcAft>
            </a:pPr>
            <a:r>
              <a:rPr lang="en-US" altLang="zh-CN" sz="1750" kern="0" dirty="0">
                <a:ea typeface="宋体"/>
                <a:cs typeface="Arial"/>
                <a:sym typeface="Calibri" pitchFamily="34" charset="0"/>
              </a:rPr>
              <a:t>Based on the </a:t>
            </a:r>
            <a:r>
              <a:rPr lang="en-US" altLang="zh-CN" sz="1750" u="sng" kern="0" dirty="0">
                <a:ea typeface="宋体"/>
                <a:cs typeface="Arial"/>
                <a:sym typeface="Calibri" pitchFamily="34" charset="0"/>
              </a:rPr>
              <a:t>unit</a:t>
            </a:r>
            <a:r>
              <a:rPr lang="en-US" altLang="zh-CN" sz="1750" kern="0" dirty="0">
                <a:ea typeface="宋体"/>
                <a:cs typeface="Arial"/>
                <a:sym typeface="Calibri" pitchFamily="34" charset="0"/>
              </a:rPr>
              <a:t> completion rate of students</a:t>
            </a:r>
          </a:p>
        </p:txBody>
      </p:sp>
      <p:graphicFrame>
        <p:nvGraphicFramePr>
          <p:cNvPr id="10" name="Table 9">
            <a:extLst>
              <a:ext uri="{FF2B5EF4-FFF2-40B4-BE49-F238E27FC236}">
                <a16:creationId xmlns:a16="http://schemas.microsoft.com/office/drawing/2014/main" id="{D0C80B4B-C732-58FE-A16F-1A97FB1028C0}"/>
              </a:ext>
            </a:extLst>
          </p:cNvPr>
          <p:cNvGraphicFramePr>
            <a:graphicFrameLocks noGrp="1"/>
          </p:cNvGraphicFramePr>
          <p:nvPr>
            <p:extLst>
              <p:ext uri="{D42A27DB-BD31-4B8C-83A1-F6EECF244321}">
                <p14:modId xmlns:p14="http://schemas.microsoft.com/office/powerpoint/2010/main" val="4039534974"/>
              </p:ext>
            </p:extLst>
          </p:nvPr>
        </p:nvGraphicFramePr>
        <p:xfrm>
          <a:off x="539551" y="3492000"/>
          <a:ext cx="8064000" cy="1152000"/>
        </p:xfrm>
        <a:graphic>
          <a:graphicData uri="http://schemas.openxmlformats.org/drawingml/2006/table">
            <a:tbl>
              <a:tblPr firstRow="1" bandRow="1">
                <a:tableStyleId>{5C22544A-7EE6-4342-B048-85BDC9FD1C3A}</a:tableStyleId>
              </a:tblPr>
              <a:tblGrid>
                <a:gridCol w="2530820">
                  <a:extLst>
                    <a:ext uri="{9D8B030D-6E8A-4147-A177-3AD203B41FA5}">
                      <a16:colId xmlns:a16="http://schemas.microsoft.com/office/drawing/2014/main" val="2392229984"/>
                    </a:ext>
                  </a:extLst>
                </a:gridCol>
                <a:gridCol w="5533180">
                  <a:extLst>
                    <a:ext uri="{9D8B030D-6E8A-4147-A177-3AD203B41FA5}">
                      <a16:colId xmlns:a16="http://schemas.microsoft.com/office/drawing/2014/main" val="712106699"/>
                    </a:ext>
                  </a:extLst>
                </a:gridCol>
              </a:tblGrid>
              <a:tr h="1152000">
                <a:tc>
                  <a:txBody>
                    <a:bodyPr/>
                    <a:lstStyle/>
                    <a:p>
                      <a:pPr>
                        <a:spcAft>
                          <a:spcPts val="600"/>
                        </a:spcAft>
                      </a:pPr>
                      <a:r>
                        <a:rPr lang="en-AU" sz="1850" dirty="0"/>
                        <a:t>Risk Factor 3</a:t>
                      </a:r>
                    </a:p>
                    <a:p>
                      <a:r>
                        <a:rPr lang="en-AU" sz="1750" dirty="0"/>
                        <a:t>Non-Compliance History and Registration Renewal</a:t>
                      </a:r>
                    </a:p>
                  </a:txBody>
                  <a:tcPr>
                    <a:lnL w="12700" cmpd="sng">
                      <a:noFill/>
                    </a:lnL>
                    <a:lnR w="12700" cmpd="sng">
                      <a:noFill/>
                    </a:lnR>
                    <a:lnT w="28575" cap="flat" cmpd="sng" algn="ctr">
                      <a:solidFill>
                        <a:schemeClr val="accent3">
                          <a:lumMod val="75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3">
                        <a:lumMod val="75000"/>
                      </a:schemeClr>
                    </a:solidFill>
                  </a:tcPr>
                </a:tc>
                <a:tc>
                  <a:txBody>
                    <a:bodyPr/>
                    <a:lstStyle/>
                    <a:p>
                      <a:pPr marL="0" indent="0">
                        <a:spcAft>
                          <a:spcPts val="600"/>
                        </a:spcAft>
                        <a:buFont typeface="Arial" panose="020B0604020202020204" pitchFamily="34" charset="0"/>
                        <a:buNone/>
                      </a:pPr>
                      <a:endParaRPr lang="en-US" altLang="zh-CN" sz="1700" b="0" kern="0" dirty="0">
                        <a:solidFill>
                          <a:schemeClr val="tx1"/>
                        </a:solidFill>
                        <a:ea typeface="宋体"/>
                        <a:cs typeface="Arial"/>
                        <a:sym typeface="Calibri" pitchFamily="34" charset="0"/>
                      </a:endParaRPr>
                    </a:p>
                  </a:txBody>
                  <a:tcPr>
                    <a:lnL w="12700" cmpd="sng">
                      <a:noFill/>
                    </a:lnL>
                    <a:lnR w="12700" cmpd="sng">
                      <a:noFill/>
                    </a:lnR>
                    <a:lnT w="28575" cap="flat" cmpd="sng" algn="ctr">
                      <a:solidFill>
                        <a:schemeClr val="accent3">
                          <a:lumMod val="75000"/>
                        </a:schemeClr>
                      </a:solidFill>
                      <a:prstDash val="solid"/>
                      <a:round/>
                      <a:headEnd type="none" w="med" len="med"/>
                      <a:tailEnd type="none" w="med" len="med"/>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53849930"/>
                  </a:ext>
                </a:extLst>
              </a:tr>
            </a:tbl>
          </a:graphicData>
        </a:graphic>
      </p:graphicFrame>
      <p:sp>
        <p:nvSpPr>
          <p:cNvPr id="18" name="Rectangle 17">
            <a:extLst>
              <a:ext uri="{FF2B5EF4-FFF2-40B4-BE49-F238E27FC236}">
                <a16:creationId xmlns:a16="http://schemas.microsoft.com/office/drawing/2014/main" id="{36E27241-9AD9-49DB-9C70-23C2EF2FA0DD}"/>
              </a:ext>
            </a:extLst>
          </p:cNvPr>
          <p:cNvSpPr/>
          <p:nvPr/>
        </p:nvSpPr>
        <p:spPr>
          <a:xfrm>
            <a:off x="3070800" y="3492000"/>
            <a:ext cx="5533180" cy="1223412"/>
          </a:xfrm>
          <a:prstGeom prst="rect">
            <a:avLst/>
          </a:prstGeom>
        </p:spPr>
        <p:txBody>
          <a:bodyPr wrap="square" lIns="68580" tIns="34290" rIns="68580" bIns="34290" anchor="t">
            <a:spAutoFit/>
          </a:bodyPr>
          <a:lstStyle/>
          <a:p>
            <a:pPr>
              <a:spcAft>
                <a:spcPts val="600"/>
              </a:spcAft>
            </a:pPr>
            <a:r>
              <a:rPr lang="en-US" altLang="zh-CN" sz="1750" kern="0" dirty="0">
                <a:ea typeface="宋体"/>
                <a:cs typeface="Arial"/>
                <a:sym typeface="Calibri" pitchFamily="34" charset="0"/>
              </a:rPr>
              <a:t>Late payment history of the relevant tuition protection levy and annual registration provider charges; and</a:t>
            </a:r>
          </a:p>
          <a:p>
            <a:pPr>
              <a:spcAft>
                <a:spcPts val="600"/>
              </a:spcAft>
            </a:pPr>
            <a:r>
              <a:rPr lang="en-US" altLang="zh-CN" sz="1750" kern="0" dirty="0">
                <a:ea typeface="宋体"/>
                <a:cs typeface="Arial"/>
                <a:sym typeface="Calibri" pitchFamily="34" charset="0"/>
              </a:rPr>
              <a:t>If a provider’s registration was renewed for a period less than the maximum allowable </a:t>
            </a:r>
            <a:r>
              <a:rPr lang="en-US" altLang="zh-CN" sz="1750" u="sng" kern="0" dirty="0">
                <a:ea typeface="宋体"/>
                <a:cs typeface="Arial"/>
                <a:sym typeface="Calibri" pitchFamily="34" charset="0"/>
              </a:rPr>
              <a:t>for risk management reasons</a:t>
            </a:r>
          </a:p>
        </p:txBody>
      </p:sp>
      <p:grpSp>
        <p:nvGrpSpPr>
          <p:cNvPr id="2" name="Group 1">
            <a:extLst>
              <a:ext uri="{FF2B5EF4-FFF2-40B4-BE49-F238E27FC236}">
                <a16:creationId xmlns:a16="http://schemas.microsoft.com/office/drawing/2014/main" id="{6461483D-A837-FEC6-AB57-1D1973CBD0C6}"/>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5" name="Rectangle 4">
              <a:extLst>
                <a:ext uri="{FF2B5EF4-FFF2-40B4-BE49-F238E27FC236}">
                  <a16:creationId xmlns:a16="http://schemas.microsoft.com/office/drawing/2014/main" id="{297B775B-0A25-9C85-15FC-2C2ED04CCB4E}"/>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8" name="Oval 7">
              <a:extLst>
                <a:ext uri="{FF2B5EF4-FFF2-40B4-BE49-F238E27FC236}">
                  <a16:creationId xmlns:a16="http://schemas.microsoft.com/office/drawing/2014/main" id="{9A2C2EDC-F70A-1FEE-2745-C57614BC5C59}"/>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9" name="Graphic 10">
              <a:extLst>
                <a:ext uri="{FF2B5EF4-FFF2-40B4-BE49-F238E27FC236}">
                  <a16:creationId xmlns:a16="http://schemas.microsoft.com/office/drawing/2014/main" id="{0461DBBD-CF11-A7F1-5E70-581AAB82170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27659656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FB4F2A3-693A-5EE0-4F3B-E173C0F9E999}"/>
              </a:ext>
            </a:extLst>
          </p:cNvPr>
          <p:cNvSpPr txBox="1">
            <a:spLocks noGrp="1"/>
          </p:cNvSpPr>
          <p:nvPr>
            <p:ph type="title" idx="4294967295"/>
          </p:nvPr>
        </p:nvSpPr>
        <p:spPr>
          <a:xfrm>
            <a:off x="539550"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Financial Strength</a:t>
            </a:r>
          </a:p>
        </p:txBody>
      </p:sp>
      <p:sp>
        <p:nvSpPr>
          <p:cNvPr id="6" name="TextBox 5">
            <a:extLst>
              <a:ext uri="{FF2B5EF4-FFF2-40B4-BE49-F238E27FC236}">
                <a16:creationId xmlns:a16="http://schemas.microsoft.com/office/drawing/2014/main" id="{0CAD1359-BAD7-7547-F83E-65E3C0CF7E8A}"/>
              </a:ext>
            </a:extLst>
          </p:cNvPr>
          <p:cNvSpPr txBox="1"/>
          <p:nvPr/>
        </p:nvSpPr>
        <p:spPr>
          <a:xfrm>
            <a:off x="539552" y="1116000"/>
            <a:ext cx="8064000" cy="276999"/>
          </a:xfrm>
          <a:prstGeom prst="rect">
            <a:avLst/>
          </a:prstGeom>
          <a:noFill/>
        </p:spPr>
        <p:txBody>
          <a:bodyPr wrap="square" lIns="0" tIns="0" rIns="0" bIns="0" rtlCol="0" anchor="t">
            <a:spAutoFit/>
          </a:bodyPr>
          <a:lstStyle/>
          <a:p>
            <a:pPr algn="l">
              <a:spcAft>
                <a:spcPts val="1200"/>
              </a:spcAft>
            </a:pPr>
            <a:r>
              <a:rPr lang="en-AU" dirty="0">
                <a:cs typeface="Calibri"/>
              </a:rPr>
              <a:t>Assessed using two ratios:</a:t>
            </a:r>
          </a:p>
        </p:txBody>
      </p:sp>
      <p:graphicFrame>
        <p:nvGraphicFramePr>
          <p:cNvPr id="7" name="Table 4">
            <a:extLst>
              <a:ext uri="{FF2B5EF4-FFF2-40B4-BE49-F238E27FC236}">
                <a16:creationId xmlns:a16="http://schemas.microsoft.com/office/drawing/2014/main" id="{3F15E29E-B4ED-7A15-3CAA-1A4DEA948DAC}"/>
              </a:ext>
            </a:extLst>
          </p:cNvPr>
          <p:cNvGraphicFramePr>
            <a:graphicFrameLocks noGrp="1"/>
          </p:cNvGraphicFramePr>
          <p:nvPr>
            <p:extLst>
              <p:ext uri="{D42A27DB-BD31-4B8C-83A1-F6EECF244321}">
                <p14:modId xmlns:p14="http://schemas.microsoft.com/office/powerpoint/2010/main" val="188739787"/>
              </p:ext>
            </p:extLst>
          </p:nvPr>
        </p:nvGraphicFramePr>
        <p:xfrm>
          <a:off x="539551" y="1468580"/>
          <a:ext cx="8064000" cy="1728000"/>
        </p:xfrm>
        <a:graphic>
          <a:graphicData uri="http://schemas.openxmlformats.org/drawingml/2006/table">
            <a:tbl>
              <a:tblPr firstRow="1" bandRow="1">
                <a:tableStyleId>{5C22544A-7EE6-4342-B048-85BDC9FD1C3A}</a:tableStyleId>
              </a:tblPr>
              <a:tblGrid>
                <a:gridCol w="5049997">
                  <a:extLst>
                    <a:ext uri="{9D8B030D-6E8A-4147-A177-3AD203B41FA5}">
                      <a16:colId xmlns:a16="http://schemas.microsoft.com/office/drawing/2014/main" val="3698033848"/>
                    </a:ext>
                  </a:extLst>
                </a:gridCol>
                <a:gridCol w="3014003">
                  <a:extLst>
                    <a:ext uri="{9D8B030D-6E8A-4147-A177-3AD203B41FA5}">
                      <a16:colId xmlns:a16="http://schemas.microsoft.com/office/drawing/2014/main" val="1227897729"/>
                    </a:ext>
                  </a:extLst>
                </a:gridCol>
              </a:tblGrid>
              <a:tr h="39600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AU" sz="1700" dirty="0"/>
                        <a:t>Ratio</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9050" cap="flat" cmpd="sng" algn="ctr">
                      <a:solidFill>
                        <a:srgbClr val="8CC4CC"/>
                      </a:solidFill>
                      <a:prstDash val="solid"/>
                      <a:round/>
                      <a:headEnd type="none" w="med" len="med"/>
                      <a:tailEnd type="none" w="med" len="med"/>
                    </a:lnB>
                    <a:solidFill>
                      <a:srgbClr val="367079"/>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AU" sz="1700"/>
                        <a:t>Formula</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9050" cap="flat" cmpd="sng" algn="ctr">
                      <a:solidFill>
                        <a:srgbClr val="8CC4CC"/>
                      </a:solidFill>
                      <a:prstDash val="solid"/>
                      <a:round/>
                      <a:headEnd type="none" w="med" len="med"/>
                      <a:tailEnd type="none" w="med" len="med"/>
                    </a:lnB>
                    <a:solidFill>
                      <a:srgbClr val="367079"/>
                    </a:solidFill>
                  </a:tcPr>
                </a:tc>
                <a:extLst>
                  <a:ext uri="{0D108BD9-81ED-4DB2-BD59-A6C34878D82A}">
                    <a16:rowId xmlns:a16="http://schemas.microsoft.com/office/drawing/2014/main" val="169560607"/>
                  </a:ext>
                </a:extLst>
              </a:tr>
              <a:tr h="666000">
                <a:tc>
                  <a:txBody>
                    <a:bodyPr/>
                    <a:lstStyle/>
                    <a:p>
                      <a:pPr marL="0" marR="0" lvl="0" indent="0" algn="l" defTabSz="685800" rtl="0" eaLnBrk="1" fontAlgn="auto" latinLnBrk="0" hangingPunct="1">
                        <a:lnSpc>
                          <a:spcPct val="100000"/>
                        </a:lnSpc>
                        <a:spcBef>
                          <a:spcPts val="0"/>
                        </a:spcBef>
                        <a:spcAft>
                          <a:spcPts val="600"/>
                        </a:spcAft>
                        <a:buClrTx/>
                        <a:buSzTx/>
                        <a:buFont typeface="+mj-lt"/>
                        <a:buNone/>
                        <a:tabLst/>
                        <a:defRPr/>
                      </a:pPr>
                      <a:r>
                        <a:rPr lang="en-AU" sz="1700" b="1" dirty="0">
                          <a:latin typeface="+mn-lt"/>
                        </a:rPr>
                        <a:t>Return on Assets</a:t>
                      </a:r>
                      <a:r>
                        <a:rPr lang="en-AU" sz="1700" b="0" dirty="0">
                          <a:latin typeface="+mn-lt"/>
                        </a:rPr>
                        <a:t>: Measures the profitability of a provider relative to its total assets</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9050" cap="flat" cmpd="sng" algn="ctr">
                      <a:solidFill>
                        <a:srgbClr val="8CC4CC"/>
                      </a:solidFill>
                      <a:prstDash val="solid"/>
                      <a:round/>
                      <a:headEnd type="none" w="med" len="med"/>
                      <a:tailEnd type="none" w="med" len="med"/>
                    </a:lnT>
                    <a:lnB w="19050" cap="flat" cmpd="sng" algn="ctr">
                      <a:solidFill>
                        <a:srgbClr val="8CC4CC"/>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600"/>
                        </a:spcAft>
                        <a:buClrTx/>
                        <a:buSzTx/>
                        <a:buFont typeface="+mj-lt"/>
                        <a:buNone/>
                        <a:tabLst/>
                        <a:defRPr/>
                      </a:pPr>
                      <a:r>
                        <a:rPr lang="en-AU" sz="1700" b="0">
                          <a:latin typeface="+mn-lt"/>
                        </a:rPr>
                        <a:t>NPBT / total assets</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9050" cap="flat" cmpd="sng" algn="ctr">
                      <a:solidFill>
                        <a:srgbClr val="8CC4CC"/>
                      </a:solidFill>
                      <a:prstDash val="solid"/>
                      <a:round/>
                      <a:headEnd type="none" w="med" len="med"/>
                      <a:tailEnd type="none" w="med" len="med"/>
                    </a:lnT>
                    <a:lnB w="19050" cap="flat" cmpd="sng" algn="ctr">
                      <a:solidFill>
                        <a:srgbClr val="8CC4CC"/>
                      </a:solidFill>
                      <a:prstDash val="solid"/>
                      <a:round/>
                      <a:headEnd type="none" w="med" len="med"/>
                      <a:tailEnd type="none" w="med" len="med"/>
                    </a:lnB>
                    <a:noFill/>
                  </a:tcPr>
                </a:tc>
                <a:extLst>
                  <a:ext uri="{0D108BD9-81ED-4DB2-BD59-A6C34878D82A}">
                    <a16:rowId xmlns:a16="http://schemas.microsoft.com/office/drawing/2014/main" val="1950052365"/>
                  </a:ext>
                </a:extLst>
              </a:tr>
              <a:tr h="666000">
                <a:tc>
                  <a:txBody>
                    <a:bodyPr/>
                    <a:lstStyle/>
                    <a:p>
                      <a:pPr marL="0" marR="0" lvl="0" indent="0" algn="l" defTabSz="685800" rtl="0" eaLnBrk="1" fontAlgn="auto" latinLnBrk="0" hangingPunct="1">
                        <a:lnSpc>
                          <a:spcPct val="100000"/>
                        </a:lnSpc>
                        <a:spcBef>
                          <a:spcPts val="0"/>
                        </a:spcBef>
                        <a:spcAft>
                          <a:spcPts val="600"/>
                        </a:spcAft>
                        <a:buClrTx/>
                        <a:buSzTx/>
                        <a:buFont typeface="+mj-lt"/>
                        <a:buNone/>
                        <a:tabLst/>
                        <a:defRPr/>
                      </a:pPr>
                      <a:r>
                        <a:rPr lang="en-AU" sz="1700" b="1">
                          <a:latin typeface="+mn-lt"/>
                        </a:rPr>
                        <a:t>Debt to Equity</a:t>
                      </a:r>
                      <a:r>
                        <a:rPr lang="en-AU" sz="1700" b="0">
                          <a:latin typeface="+mn-lt"/>
                        </a:rPr>
                        <a:t>: Measures the degree to which a provider is financing its operations through debt</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905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marL="0" marR="0" lvl="0" indent="0" algn="ctr" defTabSz="685800" rtl="0" eaLnBrk="1" fontAlgn="auto" latinLnBrk="0" hangingPunct="1">
                        <a:lnSpc>
                          <a:spcPct val="100000"/>
                        </a:lnSpc>
                        <a:spcBef>
                          <a:spcPts val="0"/>
                        </a:spcBef>
                        <a:spcAft>
                          <a:spcPts val="600"/>
                        </a:spcAft>
                        <a:buClrTx/>
                        <a:buSzTx/>
                        <a:buFont typeface="+mj-lt"/>
                        <a:buNone/>
                        <a:tabLst/>
                        <a:defRPr/>
                      </a:pPr>
                      <a:r>
                        <a:rPr lang="en-AU" sz="1700" b="0" dirty="0">
                          <a:latin typeface="+mn-lt"/>
                        </a:rPr>
                        <a:t>Total liabilities / total equity</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905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extLst>
                  <a:ext uri="{0D108BD9-81ED-4DB2-BD59-A6C34878D82A}">
                    <a16:rowId xmlns:a16="http://schemas.microsoft.com/office/drawing/2014/main" val="1374633709"/>
                  </a:ext>
                </a:extLst>
              </a:tr>
            </a:tbl>
          </a:graphicData>
        </a:graphic>
      </p:graphicFrame>
      <p:sp>
        <p:nvSpPr>
          <p:cNvPr id="8" name="TextBox 7">
            <a:extLst>
              <a:ext uri="{FF2B5EF4-FFF2-40B4-BE49-F238E27FC236}">
                <a16:creationId xmlns:a16="http://schemas.microsoft.com/office/drawing/2014/main" id="{3C4F81B6-5979-D213-464A-77D0C8F9E892}"/>
              </a:ext>
            </a:extLst>
          </p:cNvPr>
          <p:cNvSpPr txBox="1"/>
          <p:nvPr/>
        </p:nvSpPr>
        <p:spPr>
          <a:xfrm>
            <a:off x="539550" y="3212665"/>
            <a:ext cx="8064000" cy="1261884"/>
          </a:xfrm>
          <a:prstGeom prst="rect">
            <a:avLst/>
          </a:prstGeom>
          <a:noFill/>
        </p:spPr>
        <p:txBody>
          <a:bodyPr wrap="square" lIns="0" tIns="0" rIns="0" bIns="0" rtlCol="0" anchor="t">
            <a:spAutoFit/>
          </a:bodyPr>
          <a:lstStyle/>
          <a:p>
            <a:pPr algn="l">
              <a:spcAft>
                <a:spcPts val="1500"/>
              </a:spcAft>
            </a:pPr>
            <a:r>
              <a:rPr lang="en-AU" sz="1550" dirty="0">
                <a:cs typeface="Calibri"/>
              </a:rPr>
              <a:t>NPBT: Net profit before tax</a:t>
            </a:r>
          </a:p>
          <a:p>
            <a:pPr algn="l">
              <a:spcAft>
                <a:spcPts val="1500"/>
              </a:spcAft>
            </a:pPr>
            <a:r>
              <a:rPr lang="en-AU" dirty="0">
                <a:cs typeface="Calibri"/>
              </a:rPr>
              <a:t>‘Net profit ratio’ was also used to calculate financial strength in previous years but was removed from the 2024 levy calculations in response to concerns raised by some </a:t>
            </a:r>
            <a:br>
              <a:rPr lang="en-AU" dirty="0">
                <a:cs typeface="Calibri"/>
              </a:rPr>
            </a:br>
            <a:r>
              <a:rPr lang="en-AU" dirty="0">
                <a:cs typeface="Calibri"/>
              </a:rPr>
              <a:t>not-for-profit providers at the 2023 consultation sessions</a:t>
            </a:r>
          </a:p>
        </p:txBody>
      </p:sp>
      <p:grpSp>
        <p:nvGrpSpPr>
          <p:cNvPr id="11" name="Group 10">
            <a:extLst>
              <a:ext uri="{FF2B5EF4-FFF2-40B4-BE49-F238E27FC236}">
                <a16:creationId xmlns:a16="http://schemas.microsoft.com/office/drawing/2014/main" id="{0445727C-E0E1-38D8-2CD7-6D6DB79BE062}"/>
              </a:ext>
              <a:ext uri="{C183D7F6-B498-43B3-948B-1728B52AA6E4}">
                <adec:decorative xmlns:adec="http://schemas.microsoft.com/office/drawing/2017/decorative" val="1"/>
              </a:ext>
            </a:extLst>
          </p:cNvPr>
          <p:cNvGrpSpPr/>
          <p:nvPr/>
        </p:nvGrpSpPr>
        <p:grpSpPr>
          <a:xfrm>
            <a:off x="8334770" y="1"/>
            <a:ext cx="672053" cy="1027616"/>
            <a:chOff x="8334770" y="1"/>
            <a:chExt cx="672053" cy="1027616"/>
          </a:xfrm>
        </p:grpSpPr>
        <p:sp>
          <p:nvSpPr>
            <p:cNvPr id="2" name="Flowchart: Off-page Connector 1">
              <a:extLst>
                <a:ext uri="{FF2B5EF4-FFF2-40B4-BE49-F238E27FC236}">
                  <a16:creationId xmlns:a16="http://schemas.microsoft.com/office/drawing/2014/main" id="{3E65E532-3AAD-22BD-CB0B-0555C969FAD5}"/>
                </a:ext>
              </a:extLst>
            </p:cNvPr>
            <p:cNvSpPr>
              <a:spLocks noChangeAspect="1"/>
            </p:cNvSpPr>
            <p:nvPr/>
          </p:nvSpPr>
          <p:spPr>
            <a:xfrm>
              <a:off x="8334770" y="1"/>
              <a:ext cx="672053" cy="1027616"/>
            </a:xfrm>
            <a:prstGeom prst="flowChartOffpageConnector">
              <a:avLst/>
            </a:prstGeom>
            <a:solidFill>
              <a:srgbClr val="520AA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 name="Graphic 9">
              <a:extLst>
                <a:ext uri="{FF2B5EF4-FFF2-40B4-BE49-F238E27FC236}">
                  <a16:creationId xmlns:a16="http://schemas.microsoft.com/office/drawing/2014/main" id="{B73CFF20-FEA5-76FC-A250-75AC42EB8CC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82796" y="281818"/>
              <a:ext cx="576000" cy="472132"/>
            </a:xfrm>
            <a:prstGeom prst="rect">
              <a:avLst/>
            </a:prstGeom>
          </p:spPr>
        </p:pic>
      </p:grpSp>
      <p:grpSp>
        <p:nvGrpSpPr>
          <p:cNvPr id="12" name="Group 11">
            <a:extLst>
              <a:ext uri="{FF2B5EF4-FFF2-40B4-BE49-F238E27FC236}">
                <a16:creationId xmlns:a16="http://schemas.microsoft.com/office/drawing/2014/main" id="{CC86504B-F278-CBA5-F4C1-7E2657C74576}"/>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13" name="Rectangle 12">
              <a:extLst>
                <a:ext uri="{FF2B5EF4-FFF2-40B4-BE49-F238E27FC236}">
                  <a16:creationId xmlns:a16="http://schemas.microsoft.com/office/drawing/2014/main" id="{BA377313-AB9C-AB15-F422-5C15D14C990B}"/>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16" name="Oval 15">
              <a:extLst>
                <a:ext uri="{FF2B5EF4-FFF2-40B4-BE49-F238E27FC236}">
                  <a16:creationId xmlns:a16="http://schemas.microsoft.com/office/drawing/2014/main" id="{7FA8CEEE-9920-6B1B-7DCC-FB80FBFBB2D3}"/>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7" name="Graphic 10">
              <a:extLst>
                <a:ext uri="{FF2B5EF4-FFF2-40B4-BE49-F238E27FC236}">
                  <a16:creationId xmlns:a16="http://schemas.microsoft.com/office/drawing/2014/main" id="{811DCD0C-C0A3-72DF-876A-F67A4FF75A5E}"/>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11552454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FB4F2A3-693A-5EE0-4F3B-E173C0F9E999}"/>
              </a:ext>
            </a:extLst>
          </p:cNvPr>
          <p:cNvSpPr txBox="1">
            <a:spLocks noGrp="1"/>
          </p:cNvSpPr>
          <p:nvPr>
            <p:ph type="title" idx="4294967295"/>
          </p:nvPr>
        </p:nvSpPr>
        <p:spPr>
          <a:xfrm>
            <a:off x="539550"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Financial Strength</a:t>
            </a:r>
          </a:p>
        </p:txBody>
      </p:sp>
      <p:sp>
        <p:nvSpPr>
          <p:cNvPr id="6" name="TextBox 5">
            <a:extLst>
              <a:ext uri="{FF2B5EF4-FFF2-40B4-BE49-F238E27FC236}">
                <a16:creationId xmlns:a16="http://schemas.microsoft.com/office/drawing/2014/main" id="{0CAD1359-BAD7-7547-F83E-65E3C0CF7E8A}"/>
              </a:ext>
            </a:extLst>
          </p:cNvPr>
          <p:cNvSpPr txBox="1"/>
          <p:nvPr/>
        </p:nvSpPr>
        <p:spPr>
          <a:xfrm>
            <a:off x="539550" y="3715243"/>
            <a:ext cx="8064000" cy="961802"/>
          </a:xfrm>
          <a:prstGeom prst="rect">
            <a:avLst/>
          </a:prstGeom>
          <a:noFill/>
        </p:spPr>
        <p:txBody>
          <a:bodyPr wrap="square" lIns="0" tIns="0" rIns="0" bIns="0" rtlCol="0" anchor="t">
            <a:spAutoFit/>
          </a:bodyPr>
          <a:lstStyle/>
          <a:p>
            <a:pPr algn="l">
              <a:spcAft>
                <a:spcPts val="1000"/>
              </a:spcAft>
            </a:pPr>
            <a:r>
              <a:rPr lang="en-AU">
                <a:cs typeface="Calibri"/>
              </a:rPr>
              <a:t>Providers receive a score of 1.5, 3.0 or 4.5 for each ratio, which are summed together to give an overall financial strength score</a:t>
            </a:r>
          </a:p>
          <a:p>
            <a:pPr algn="l">
              <a:spcAft>
                <a:spcPts val="1000"/>
              </a:spcAft>
            </a:pPr>
            <a:r>
              <a:rPr lang="en-AU">
                <a:cs typeface="Calibri"/>
              </a:rPr>
              <a:t>Financial strength scores determine providers’ financial strength risk factor values</a:t>
            </a:r>
          </a:p>
        </p:txBody>
      </p:sp>
      <p:graphicFrame>
        <p:nvGraphicFramePr>
          <p:cNvPr id="14" name="Table 14">
            <a:extLst>
              <a:ext uri="{FF2B5EF4-FFF2-40B4-BE49-F238E27FC236}">
                <a16:creationId xmlns:a16="http://schemas.microsoft.com/office/drawing/2014/main" id="{DC4B2E6F-3A72-25AD-196A-1DC71DCE30E5}"/>
              </a:ext>
            </a:extLst>
          </p:cNvPr>
          <p:cNvGraphicFramePr>
            <a:graphicFrameLocks noGrp="1"/>
          </p:cNvGraphicFramePr>
          <p:nvPr>
            <p:extLst>
              <p:ext uri="{D42A27DB-BD31-4B8C-83A1-F6EECF244321}">
                <p14:modId xmlns:p14="http://schemas.microsoft.com/office/powerpoint/2010/main" val="1817796081"/>
              </p:ext>
            </p:extLst>
          </p:nvPr>
        </p:nvGraphicFramePr>
        <p:xfrm>
          <a:off x="539551" y="1428365"/>
          <a:ext cx="8064001" cy="2270760"/>
        </p:xfrm>
        <a:graphic>
          <a:graphicData uri="http://schemas.openxmlformats.org/drawingml/2006/table">
            <a:tbl>
              <a:tblPr firstRow="1" bandRow="1">
                <a:tableStyleId>{5C22544A-7EE6-4342-B048-85BDC9FD1C3A}</a:tableStyleId>
              </a:tblPr>
              <a:tblGrid>
                <a:gridCol w="2554179">
                  <a:extLst>
                    <a:ext uri="{9D8B030D-6E8A-4147-A177-3AD203B41FA5}">
                      <a16:colId xmlns:a16="http://schemas.microsoft.com/office/drawing/2014/main" val="3800551767"/>
                    </a:ext>
                  </a:extLst>
                </a:gridCol>
                <a:gridCol w="2653686">
                  <a:extLst>
                    <a:ext uri="{9D8B030D-6E8A-4147-A177-3AD203B41FA5}">
                      <a16:colId xmlns:a16="http://schemas.microsoft.com/office/drawing/2014/main" val="2122126274"/>
                    </a:ext>
                  </a:extLst>
                </a:gridCol>
                <a:gridCol w="2856136">
                  <a:extLst>
                    <a:ext uri="{9D8B030D-6E8A-4147-A177-3AD203B41FA5}">
                      <a16:colId xmlns:a16="http://schemas.microsoft.com/office/drawing/2014/main" val="326678553"/>
                    </a:ext>
                  </a:extLst>
                </a:gridCol>
              </a:tblGrid>
              <a:tr h="396000">
                <a:tc>
                  <a:txBody>
                    <a:bodyPr/>
                    <a:lstStyle/>
                    <a:p>
                      <a:r>
                        <a:rPr lang="en-AU" sz="1700"/>
                        <a:t>Financial strength score</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9050" cap="flat" cmpd="sng" algn="ctr">
                      <a:solidFill>
                        <a:srgbClr val="8CC4CC"/>
                      </a:solidFill>
                      <a:prstDash val="solid"/>
                      <a:round/>
                      <a:headEnd type="none" w="med" len="med"/>
                      <a:tailEnd type="none" w="med" len="med"/>
                    </a:lnB>
                    <a:solidFill>
                      <a:srgbClr val="367079"/>
                    </a:solidFill>
                  </a:tcPr>
                </a:tc>
                <a:tc>
                  <a:txBody>
                    <a:bodyPr/>
                    <a:lstStyle/>
                    <a:p>
                      <a:pPr algn="ctr"/>
                      <a:r>
                        <a:rPr lang="en-AU" sz="1700"/>
                        <a:t>Risk factor value </a:t>
                      </a:r>
                      <a:br>
                        <a:rPr lang="en-AU" sz="1700"/>
                      </a:br>
                      <a:r>
                        <a:rPr lang="en-AU" sz="1700"/>
                        <a:t>(2022-25)</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9050" cap="flat" cmpd="sng" algn="ctr">
                      <a:solidFill>
                        <a:srgbClr val="8CC4CC"/>
                      </a:solidFill>
                      <a:prstDash val="solid"/>
                      <a:round/>
                      <a:headEnd type="none" w="med" len="med"/>
                      <a:tailEnd type="none" w="med" len="med"/>
                    </a:lnB>
                    <a:solidFill>
                      <a:srgbClr val="367079"/>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AU" sz="1700"/>
                        <a:t>Proposed risk factor value</a:t>
                      </a:r>
                      <a:br>
                        <a:rPr lang="en-AU" sz="1700"/>
                      </a:br>
                      <a:r>
                        <a:rPr lang="en-AU" sz="1700"/>
                        <a:t>(2026)</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9050" cap="flat" cmpd="sng" algn="ctr">
                      <a:solidFill>
                        <a:srgbClr val="8CC4CC"/>
                      </a:solidFill>
                      <a:prstDash val="solid"/>
                      <a:round/>
                      <a:headEnd type="none" w="med" len="med"/>
                      <a:tailEnd type="none" w="med" len="med"/>
                    </a:lnB>
                    <a:solidFill>
                      <a:srgbClr val="367079"/>
                    </a:solidFill>
                  </a:tcPr>
                </a:tc>
                <a:extLst>
                  <a:ext uri="{0D108BD9-81ED-4DB2-BD59-A6C34878D82A}">
                    <a16:rowId xmlns:a16="http://schemas.microsoft.com/office/drawing/2014/main" val="4020998688"/>
                  </a:ext>
                </a:extLst>
              </a:tr>
              <a:tr h="342000">
                <a:tc>
                  <a:txBody>
                    <a:bodyPr/>
                    <a:lstStyle/>
                    <a:p>
                      <a:r>
                        <a:rPr lang="en-AU" sz="1700">
                          <a:latin typeface="+mn-lt"/>
                        </a:rPr>
                        <a:t>9</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905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algn="ctr"/>
                      <a:r>
                        <a:rPr lang="en-AU" sz="1700">
                          <a:latin typeface="+mn-lt"/>
                        </a:rPr>
                        <a:t>0.0</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905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algn="ctr"/>
                      <a:r>
                        <a:rPr lang="en-AU" sz="1700">
                          <a:latin typeface="+mn-lt"/>
                        </a:rPr>
                        <a:t>0.0</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905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extLst>
                  <a:ext uri="{0D108BD9-81ED-4DB2-BD59-A6C34878D82A}">
                    <a16:rowId xmlns:a16="http://schemas.microsoft.com/office/drawing/2014/main" val="1387229349"/>
                  </a:ext>
                </a:extLst>
              </a:tr>
              <a:tr h="342000">
                <a:tc>
                  <a:txBody>
                    <a:bodyPr/>
                    <a:lstStyle/>
                    <a:p>
                      <a:r>
                        <a:rPr lang="en-AU" sz="1700">
                          <a:latin typeface="+mn-lt"/>
                        </a:rPr>
                        <a:t>6 or 7.5</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tc>
                  <a:txBody>
                    <a:bodyPr/>
                    <a:lstStyle/>
                    <a:p>
                      <a:pPr algn="ctr"/>
                      <a:r>
                        <a:rPr lang="en-AU" sz="1700">
                          <a:latin typeface="+mn-lt"/>
                        </a:rPr>
                        <a:t>1.0</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tc>
                  <a:txBody>
                    <a:bodyPr/>
                    <a:lstStyle/>
                    <a:p>
                      <a:pPr algn="ctr"/>
                      <a:r>
                        <a:rPr lang="en-AU" sz="1700">
                          <a:latin typeface="+mn-lt"/>
                        </a:rPr>
                        <a:t>1.0</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extLst>
                  <a:ext uri="{0D108BD9-81ED-4DB2-BD59-A6C34878D82A}">
                    <a16:rowId xmlns:a16="http://schemas.microsoft.com/office/drawing/2014/main" val="3108736674"/>
                  </a:ext>
                </a:extLst>
              </a:tr>
              <a:tr h="342000">
                <a:tc>
                  <a:txBody>
                    <a:bodyPr/>
                    <a:lstStyle/>
                    <a:p>
                      <a:r>
                        <a:rPr lang="en-AU" sz="1700">
                          <a:latin typeface="+mn-lt"/>
                        </a:rPr>
                        <a:t>3 or 4.5</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algn="ctr"/>
                      <a:r>
                        <a:rPr lang="en-AU" sz="1700">
                          <a:latin typeface="+mn-lt"/>
                        </a:rPr>
                        <a:t>2.0</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algn="ctr"/>
                      <a:r>
                        <a:rPr lang="en-AU" sz="1700">
                          <a:latin typeface="+mn-lt"/>
                        </a:rPr>
                        <a:t>2.0</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extLst>
                  <a:ext uri="{0D108BD9-81ED-4DB2-BD59-A6C34878D82A}">
                    <a16:rowId xmlns:a16="http://schemas.microsoft.com/office/drawing/2014/main" val="2961363851"/>
                  </a:ext>
                </a:extLst>
              </a:tr>
              <a:tr h="341999">
                <a:tc>
                  <a:txBody>
                    <a:bodyPr/>
                    <a:lstStyle/>
                    <a:p>
                      <a:pPr lvl="0">
                        <a:buNone/>
                      </a:pPr>
                      <a:r>
                        <a:rPr lang="en-AU" sz="1700" b="1" i="0" u="none" strike="noStrike" noProof="0">
                          <a:solidFill>
                            <a:srgbClr val="000000"/>
                          </a:solidFill>
                          <a:latin typeface="+mn-lt"/>
                        </a:rPr>
                        <a:t>Provider does not submit financial statements</a:t>
                      </a:r>
                      <a:endParaRPr lang="en-US" sz="1700">
                        <a:latin typeface="+mn-lt"/>
                      </a:endParaRP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tc>
                  <a:txBody>
                    <a:bodyPr/>
                    <a:lstStyle/>
                    <a:p>
                      <a:pPr lvl="0" algn="ctr">
                        <a:buNone/>
                      </a:pPr>
                      <a:r>
                        <a:rPr lang="en-AU" sz="1700">
                          <a:latin typeface="+mn-lt"/>
                        </a:rPr>
                        <a:t>2.5</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tc>
                  <a:txBody>
                    <a:bodyPr/>
                    <a:lstStyle/>
                    <a:p>
                      <a:pPr lvl="0" algn="ctr">
                        <a:buNone/>
                      </a:pPr>
                      <a:r>
                        <a:rPr lang="en-AU" sz="1700" dirty="0">
                          <a:latin typeface="+mn-lt"/>
                        </a:rPr>
                        <a:t>2.5</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extLst>
                  <a:ext uri="{0D108BD9-81ED-4DB2-BD59-A6C34878D82A}">
                    <a16:rowId xmlns:a16="http://schemas.microsoft.com/office/drawing/2014/main" val="75025401"/>
                  </a:ext>
                </a:extLst>
              </a:tr>
            </a:tbl>
          </a:graphicData>
        </a:graphic>
      </p:graphicFrame>
      <p:grpSp>
        <p:nvGrpSpPr>
          <p:cNvPr id="11" name="Group 10">
            <a:extLst>
              <a:ext uri="{FF2B5EF4-FFF2-40B4-BE49-F238E27FC236}">
                <a16:creationId xmlns:a16="http://schemas.microsoft.com/office/drawing/2014/main" id="{F2B9933E-EF90-C8B8-9A33-6C9BF85C076D}"/>
              </a:ext>
              <a:ext uri="{C183D7F6-B498-43B3-948B-1728B52AA6E4}">
                <adec:decorative xmlns:adec="http://schemas.microsoft.com/office/drawing/2017/decorative" val="1"/>
              </a:ext>
            </a:extLst>
          </p:cNvPr>
          <p:cNvGrpSpPr/>
          <p:nvPr/>
        </p:nvGrpSpPr>
        <p:grpSpPr>
          <a:xfrm>
            <a:off x="8334770" y="1"/>
            <a:ext cx="672053" cy="1027616"/>
            <a:chOff x="8334770" y="1"/>
            <a:chExt cx="672053" cy="1027616"/>
          </a:xfrm>
        </p:grpSpPr>
        <p:sp>
          <p:nvSpPr>
            <p:cNvPr id="8" name="Flowchart: Off-page Connector 7">
              <a:extLst>
                <a:ext uri="{FF2B5EF4-FFF2-40B4-BE49-F238E27FC236}">
                  <a16:creationId xmlns:a16="http://schemas.microsoft.com/office/drawing/2014/main" id="{4BB0BAE9-71D2-A2AF-E2A7-FE63C478E1C8}"/>
                </a:ext>
              </a:extLst>
            </p:cNvPr>
            <p:cNvSpPr>
              <a:spLocks noChangeAspect="1"/>
            </p:cNvSpPr>
            <p:nvPr/>
          </p:nvSpPr>
          <p:spPr>
            <a:xfrm>
              <a:off x="8334770" y="1"/>
              <a:ext cx="672053" cy="1027616"/>
            </a:xfrm>
            <a:prstGeom prst="flowChartOffpageConnector">
              <a:avLst/>
            </a:prstGeom>
            <a:solidFill>
              <a:srgbClr val="520AA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 name="Graphic 9">
              <a:extLst>
                <a:ext uri="{FF2B5EF4-FFF2-40B4-BE49-F238E27FC236}">
                  <a16:creationId xmlns:a16="http://schemas.microsoft.com/office/drawing/2014/main" id="{ADF41949-D6A3-BB3D-F49D-AF01EE7B08E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82796" y="281818"/>
              <a:ext cx="576000" cy="472132"/>
            </a:xfrm>
            <a:prstGeom prst="rect">
              <a:avLst/>
            </a:prstGeom>
          </p:spPr>
        </p:pic>
      </p:grpSp>
      <p:sp>
        <p:nvSpPr>
          <p:cNvPr id="15" name="TextBox 14">
            <a:extLst>
              <a:ext uri="{FF2B5EF4-FFF2-40B4-BE49-F238E27FC236}">
                <a16:creationId xmlns:a16="http://schemas.microsoft.com/office/drawing/2014/main" id="{22124416-98A7-6D97-940F-283D528036F9}"/>
              </a:ext>
            </a:extLst>
          </p:cNvPr>
          <p:cNvSpPr txBox="1"/>
          <p:nvPr/>
        </p:nvSpPr>
        <p:spPr>
          <a:xfrm>
            <a:off x="539550" y="1116000"/>
            <a:ext cx="8064000" cy="276999"/>
          </a:xfrm>
          <a:prstGeom prst="rect">
            <a:avLst/>
          </a:prstGeom>
          <a:noFill/>
        </p:spPr>
        <p:txBody>
          <a:bodyPr wrap="square" lIns="0" tIns="0" rIns="0" bIns="0" rtlCol="0" anchor="t">
            <a:spAutoFit/>
          </a:bodyPr>
          <a:lstStyle/>
          <a:p>
            <a:pPr>
              <a:spcAft>
                <a:spcPts val="1200"/>
              </a:spcAft>
            </a:pPr>
            <a:r>
              <a:rPr lang="en-AU"/>
              <a:t>Proposed 2026 risk factor values unchanged from 2025 (and since 2022)</a:t>
            </a:r>
          </a:p>
        </p:txBody>
      </p:sp>
      <p:grpSp>
        <p:nvGrpSpPr>
          <p:cNvPr id="2" name="Group 1">
            <a:extLst>
              <a:ext uri="{FF2B5EF4-FFF2-40B4-BE49-F238E27FC236}">
                <a16:creationId xmlns:a16="http://schemas.microsoft.com/office/drawing/2014/main" id="{4573C6F7-30DF-E5D5-FC6D-B4B6E6BC9186}"/>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7" name="Rectangle 6">
              <a:extLst>
                <a:ext uri="{FF2B5EF4-FFF2-40B4-BE49-F238E27FC236}">
                  <a16:creationId xmlns:a16="http://schemas.microsoft.com/office/drawing/2014/main" id="{2212275D-F5B3-D03F-C1CD-12A80B73F447}"/>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16" name="Oval 15">
              <a:extLst>
                <a:ext uri="{FF2B5EF4-FFF2-40B4-BE49-F238E27FC236}">
                  <a16:creationId xmlns:a16="http://schemas.microsoft.com/office/drawing/2014/main" id="{B76C40AB-36D0-0146-3127-FEC04A447A4C}"/>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7" name="Graphic 10">
              <a:extLst>
                <a:ext uri="{FF2B5EF4-FFF2-40B4-BE49-F238E27FC236}">
                  <a16:creationId xmlns:a16="http://schemas.microsoft.com/office/drawing/2014/main" id="{C65B4846-00FD-C026-9D4C-158230D81B9D}"/>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37522925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FB4F2A3-693A-5EE0-4F3B-E173C0F9E999}"/>
              </a:ext>
            </a:extLst>
          </p:cNvPr>
          <p:cNvSpPr txBox="1">
            <a:spLocks noGrp="1"/>
          </p:cNvSpPr>
          <p:nvPr>
            <p:ph type="title" idx="4294967295"/>
          </p:nvPr>
        </p:nvSpPr>
        <p:spPr>
          <a:xfrm>
            <a:off x="539550"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Completion Rate</a:t>
            </a:r>
          </a:p>
        </p:txBody>
      </p:sp>
      <p:sp>
        <p:nvSpPr>
          <p:cNvPr id="6" name="TextBox 5">
            <a:extLst>
              <a:ext uri="{FF2B5EF4-FFF2-40B4-BE49-F238E27FC236}">
                <a16:creationId xmlns:a16="http://schemas.microsoft.com/office/drawing/2014/main" id="{0CAD1359-BAD7-7547-F83E-65E3C0CF7E8A}"/>
              </a:ext>
            </a:extLst>
          </p:cNvPr>
          <p:cNvSpPr txBox="1"/>
          <p:nvPr/>
        </p:nvSpPr>
        <p:spPr>
          <a:xfrm>
            <a:off x="539550" y="1116000"/>
            <a:ext cx="8064000" cy="1061829"/>
          </a:xfrm>
          <a:prstGeom prst="rect">
            <a:avLst/>
          </a:prstGeom>
          <a:noFill/>
        </p:spPr>
        <p:txBody>
          <a:bodyPr wrap="square" lIns="0" tIns="0" rIns="0" bIns="0" rtlCol="0" anchor="t">
            <a:spAutoFit/>
          </a:bodyPr>
          <a:lstStyle/>
          <a:p>
            <a:pPr>
              <a:spcAft>
                <a:spcPts val="1500"/>
              </a:spcAft>
            </a:pPr>
            <a:r>
              <a:rPr lang="en-AU"/>
              <a:t>Low student unit completion rates are correlated with an increased likelihood of closure</a:t>
            </a:r>
          </a:p>
          <a:p>
            <a:pPr>
              <a:spcAft>
                <a:spcPts val="1500"/>
              </a:spcAft>
            </a:pPr>
            <a:r>
              <a:rPr lang="en-AU"/>
              <a:t>Unit completion rate percentage calculation:</a:t>
            </a:r>
          </a:p>
        </p:txBody>
      </p:sp>
      <p:grpSp>
        <p:nvGrpSpPr>
          <p:cNvPr id="28" name="Group 27" descr="Unit completion rate is calculated as 'Passed EFTSL' as a percentage of 'Passed EFTSL' plus 'Failed EFTSL' plus 'Ongoing EFTSL' plus 'Data Missing EFTSL'.">
            <a:extLst>
              <a:ext uri="{FF2B5EF4-FFF2-40B4-BE49-F238E27FC236}">
                <a16:creationId xmlns:a16="http://schemas.microsoft.com/office/drawing/2014/main" id="{F1DDB9AC-A196-9B7C-BF6F-4B6B5F26EACB}"/>
              </a:ext>
            </a:extLst>
          </p:cNvPr>
          <p:cNvGrpSpPr/>
          <p:nvPr/>
        </p:nvGrpSpPr>
        <p:grpSpPr>
          <a:xfrm>
            <a:off x="540000" y="2230823"/>
            <a:ext cx="7941287" cy="1009387"/>
            <a:chOff x="540000" y="1792800"/>
            <a:chExt cx="7941287" cy="1009387"/>
          </a:xfrm>
        </p:grpSpPr>
        <p:sp>
          <p:nvSpPr>
            <p:cNvPr id="18" name="TextBox 17">
              <a:extLst>
                <a:ext uri="{FF2B5EF4-FFF2-40B4-BE49-F238E27FC236}">
                  <a16:creationId xmlns:a16="http://schemas.microsoft.com/office/drawing/2014/main" id="{E4D4556E-A011-3011-DFAF-466E4499EFE0}"/>
                </a:ext>
              </a:extLst>
            </p:cNvPr>
            <p:cNvSpPr txBox="1"/>
            <p:nvPr/>
          </p:nvSpPr>
          <p:spPr>
            <a:xfrm>
              <a:off x="3055501" y="1798241"/>
              <a:ext cx="1676399" cy="384721"/>
            </a:xfrm>
            <a:prstGeom prst="rect">
              <a:avLst/>
            </a:prstGeom>
            <a:noFill/>
          </p:spPr>
          <p:txBody>
            <a:bodyPr wrap="square" rtlCol="0">
              <a:spAutoFit/>
            </a:bodyPr>
            <a:lstStyle/>
            <a:p>
              <a:pPr algn="ctr"/>
              <a:r>
                <a:rPr lang="en-AU" sz="1900"/>
                <a:t>Passed EFTSL</a:t>
              </a:r>
            </a:p>
          </p:txBody>
        </p:sp>
        <p:cxnSp>
          <p:nvCxnSpPr>
            <p:cNvPr id="20" name="Straight Connector 19">
              <a:extLst>
                <a:ext uri="{FF2B5EF4-FFF2-40B4-BE49-F238E27FC236}">
                  <a16:creationId xmlns:a16="http://schemas.microsoft.com/office/drawing/2014/main" id="{EAD67584-DDBF-0B06-255B-D704026D8D56}"/>
                </a:ext>
              </a:extLst>
            </p:cNvPr>
            <p:cNvCxnSpPr/>
            <p:nvPr/>
          </p:nvCxnSpPr>
          <p:spPr>
            <a:xfrm>
              <a:off x="818415" y="2269626"/>
              <a:ext cx="6150573"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FF6C66A3-D8A3-6ADD-38B9-190BF7C99FFB}"/>
                </a:ext>
              </a:extLst>
            </p:cNvPr>
            <p:cNvSpPr txBox="1"/>
            <p:nvPr/>
          </p:nvSpPr>
          <p:spPr>
            <a:xfrm>
              <a:off x="753148" y="2345466"/>
              <a:ext cx="6281109" cy="384721"/>
            </a:xfrm>
            <a:prstGeom prst="rect">
              <a:avLst/>
            </a:prstGeom>
            <a:noFill/>
          </p:spPr>
          <p:txBody>
            <a:bodyPr wrap="square" rtlCol="0">
              <a:spAutoFit/>
            </a:bodyPr>
            <a:lstStyle/>
            <a:p>
              <a:pPr algn="ctr"/>
              <a:r>
                <a:rPr lang="en-AU" sz="1900"/>
                <a:t>(Passed + Failed + Ongoing + Data missing EFTSL)</a:t>
              </a:r>
            </a:p>
          </p:txBody>
        </p:sp>
        <p:sp>
          <p:nvSpPr>
            <p:cNvPr id="24" name="TextBox 23">
              <a:extLst>
                <a:ext uri="{FF2B5EF4-FFF2-40B4-BE49-F238E27FC236}">
                  <a16:creationId xmlns:a16="http://schemas.microsoft.com/office/drawing/2014/main" id="{97F9B1FE-DA55-9BA6-B8E4-62E2CE5EF3AD}"/>
                </a:ext>
              </a:extLst>
            </p:cNvPr>
            <p:cNvSpPr txBox="1"/>
            <p:nvPr/>
          </p:nvSpPr>
          <p:spPr>
            <a:xfrm>
              <a:off x="7357110" y="2077265"/>
              <a:ext cx="1124177" cy="384721"/>
            </a:xfrm>
            <a:prstGeom prst="rect">
              <a:avLst/>
            </a:prstGeom>
            <a:noFill/>
          </p:spPr>
          <p:txBody>
            <a:bodyPr wrap="square" rtlCol="0">
              <a:spAutoFit/>
            </a:bodyPr>
            <a:lstStyle/>
            <a:p>
              <a:r>
                <a:rPr lang="en-AU" sz="1900"/>
                <a:t>X 100</a:t>
              </a:r>
            </a:p>
          </p:txBody>
        </p:sp>
        <p:sp>
          <p:nvSpPr>
            <p:cNvPr id="26" name="Left Bracket 25">
              <a:extLst>
                <a:ext uri="{FF2B5EF4-FFF2-40B4-BE49-F238E27FC236}">
                  <a16:creationId xmlns:a16="http://schemas.microsoft.com/office/drawing/2014/main" id="{467547F6-FD9C-BE1E-5220-3B11E696BF49}"/>
                </a:ext>
              </a:extLst>
            </p:cNvPr>
            <p:cNvSpPr/>
            <p:nvPr/>
          </p:nvSpPr>
          <p:spPr>
            <a:xfrm>
              <a:off x="540000" y="1794187"/>
              <a:ext cx="126000" cy="1008000"/>
            </a:xfrm>
            <a:prstGeom prst="leftBracket">
              <a:avLst>
                <a:gd name="adj" fmla="val 0"/>
              </a:avLst>
            </a:prstGeom>
            <a:ln w="222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27" name="Right Bracket 26">
              <a:extLst>
                <a:ext uri="{FF2B5EF4-FFF2-40B4-BE49-F238E27FC236}">
                  <a16:creationId xmlns:a16="http://schemas.microsoft.com/office/drawing/2014/main" id="{ACE8AF35-19F7-B884-255B-C72DE7E90E67}"/>
                </a:ext>
              </a:extLst>
            </p:cNvPr>
            <p:cNvSpPr/>
            <p:nvPr/>
          </p:nvSpPr>
          <p:spPr>
            <a:xfrm>
              <a:off x="7118711" y="1792800"/>
              <a:ext cx="126000" cy="1008000"/>
            </a:xfrm>
            <a:prstGeom prst="rightBracket">
              <a:avLst>
                <a:gd name="adj" fmla="val 0"/>
              </a:avLst>
            </a:prstGeom>
            <a:ln w="222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grpSp>
      <p:sp>
        <p:nvSpPr>
          <p:cNvPr id="8" name="TextBox 7">
            <a:extLst>
              <a:ext uri="{FF2B5EF4-FFF2-40B4-BE49-F238E27FC236}">
                <a16:creationId xmlns:a16="http://schemas.microsoft.com/office/drawing/2014/main" id="{91F65056-0482-E8C6-1A75-36B50D95066C}"/>
              </a:ext>
            </a:extLst>
          </p:cNvPr>
          <p:cNvSpPr txBox="1"/>
          <p:nvPr/>
        </p:nvSpPr>
        <p:spPr>
          <a:xfrm>
            <a:off x="511495" y="3364301"/>
            <a:ext cx="7740000" cy="230832"/>
          </a:xfrm>
          <a:prstGeom prst="rect">
            <a:avLst/>
          </a:prstGeom>
          <a:noFill/>
        </p:spPr>
        <p:txBody>
          <a:bodyPr wrap="square" lIns="0" tIns="0" rIns="0" bIns="0" rtlCol="0" anchor="t">
            <a:spAutoFit/>
          </a:bodyPr>
          <a:lstStyle/>
          <a:p>
            <a:pPr>
              <a:spcAft>
                <a:spcPts val="1500"/>
              </a:spcAft>
            </a:pPr>
            <a:r>
              <a:rPr lang="en-AU" sz="1500" b="1"/>
              <a:t>EFTSL</a:t>
            </a:r>
            <a:r>
              <a:rPr lang="en-AU" sz="1500"/>
              <a:t>: Equivalent full-time student load for a year</a:t>
            </a:r>
          </a:p>
        </p:txBody>
      </p:sp>
      <p:sp>
        <p:nvSpPr>
          <p:cNvPr id="3" name="TextBox 2">
            <a:extLst>
              <a:ext uri="{FF2B5EF4-FFF2-40B4-BE49-F238E27FC236}">
                <a16:creationId xmlns:a16="http://schemas.microsoft.com/office/drawing/2014/main" id="{69F48608-1406-805F-52ED-9127FD5BA9EB}"/>
              </a:ext>
            </a:extLst>
          </p:cNvPr>
          <p:cNvSpPr txBox="1"/>
          <p:nvPr/>
        </p:nvSpPr>
        <p:spPr>
          <a:xfrm>
            <a:off x="540000" y="3800872"/>
            <a:ext cx="8064000" cy="830997"/>
          </a:xfrm>
          <a:prstGeom prst="rect">
            <a:avLst/>
          </a:prstGeom>
          <a:noFill/>
        </p:spPr>
        <p:txBody>
          <a:bodyPr wrap="square" lIns="0" tIns="0" rIns="0" bIns="0" rtlCol="0" anchor="t">
            <a:spAutoFit/>
          </a:bodyPr>
          <a:lstStyle/>
          <a:p>
            <a:pPr>
              <a:spcAft>
                <a:spcPts val="1800"/>
              </a:spcAft>
            </a:pPr>
            <a:r>
              <a:rPr lang="en-AU"/>
              <a:t>‘Withdrawn EFTSL’ was included in the calculation denominator in previous years but was removed from the 2025 levy calculations in accordance with AGA and Board advice</a:t>
            </a:r>
          </a:p>
        </p:txBody>
      </p:sp>
      <p:grpSp>
        <p:nvGrpSpPr>
          <p:cNvPr id="17" name="Group 16">
            <a:extLst>
              <a:ext uri="{FF2B5EF4-FFF2-40B4-BE49-F238E27FC236}">
                <a16:creationId xmlns:a16="http://schemas.microsoft.com/office/drawing/2014/main" id="{C0190BE0-054C-E94A-1A85-AB73A36D2384}"/>
              </a:ext>
              <a:ext uri="{C183D7F6-B498-43B3-948B-1728B52AA6E4}">
                <adec:decorative xmlns:adec="http://schemas.microsoft.com/office/drawing/2017/decorative" val="1"/>
              </a:ext>
            </a:extLst>
          </p:cNvPr>
          <p:cNvGrpSpPr/>
          <p:nvPr/>
        </p:nvGrpSpPr>
        <p:grpSpPr>
          <a:xfrm>
            <a:off x="8334770" y="1"/>
            <a:ext cx="672053" cy="1027616"/>
            <a:chOff x="8334770" y="1"/>
            <a:chExt cx="672053" cy="1027616"/>
          </a:xfrm>
        </p:grpSpPr>
        <p:sp>
          <p:nvSpPr>
            <p:cNvPr id="10" name="Flowchart: Off-page Connector 9">
              <a:extLst>
                <a:ext uri="{FF2B5EF4-FFF2-40B4-BE49-F238E27FC236}">
                  <a16:creationId xmlns:a16="http://schemas.microsoft.com/office/drawing/2014/main" id="{2F1D0CCB-B870-FD89-14AA-A2C76A8DE7F4}"/>
                </a:ext>
              </a:extLst>
            </p:cNvPr>
            <p:cNvSpPr>
              <a:spLocks noChangeAspect="1"/>
            </p:cNvSpPr>
            <p:nvPr/>
          </p:nvSpPr>
          <p:spPr>
            <a:xfrm>
              <a:off x="8334770" y="1"/>
              <a:ext cx="672053" cy="1027616"/>
            </a:xfrm>
            <a:prstGeom prst="flowChartOffpageConnector">
              <a:avLst/>
            </a:prstGeom>
            <a:solidFill>
              <a:srgbClr val="E5AC0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4" name="Graphic 13">
              <a:extLst>
                <a:ext uri="{FF2B5EF4-FFF2-40B4-BE49-F238E27FC236}">
                  <a16:creationId xmlns:a16="http://schemas.microsoft.com/office/drawing/2014/main" id="{9435290C-6EF1-1CC1-D455-F70F24A0C34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73796" y="251459"/>
              <a:ext cx="594000" cy="524700"/>
            </a:xfrm>
            <a:prstGeom prst="rect">
              <a:avLst/>
            </a:prstGeom>
          </p:spPr>
        </p:pic>
      </p:grpSp>
      <p:grpSp>
        <p:nvGrpSpPr>
          <p:cNvPr id="2" name="Group 1">
            <a:extLst>
              <a:ext uri="{FF2B5EF4-FFF2-40B4-BE49-F238E27FC236}">
                <a16:creationId xmlns:a16="http://schemas.microsoft.com/office/drawing/2014/main" id="{3D403DD4-B20C-53EA-B918-2455B1DF4189}"/>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7" name="Rectangle 6">
              <a:extLst>
                <a:ext uri="{FF2B5EF4-FFF2-40B4-BE49-F238E27FC236}">
                  <a16:creationId xmlns:a16="http://schemas.microsoft.com/office/drawing/2014/main" id="{706B808D-BB86-B8FD-A996-D559CC7C8BF9}"/>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11" name="Oval 10">
              <a:extLst>
                <a:ext uri="{FF2B5EF4-FFF2-40B4-BE49-F238E27FC236}">
                  <a16:creationId xmlns:a16="http://schemas.microsoft.com/office/drawing/2014/main" id="{6916BEB5-483F-CBC4-8B66-13C4C54A8DA5}"/>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2" name="Graphic 10">
              <a:extLst>
                <a:ext uri="{FF2B5EF4-FFF2-40B4-BE49-F238E27FC236}">
                  <a16:creationId xmlns:a16="http://schemas.microsoft.com/office/drawing/2014/main" id="{9304BC5D-8F5E-8EAC-1FD5-CF8FD2550B9D}"/>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3769150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FB4F2A3-693A-5EE0-4F3B-E173C0F9E999}"/>
              </a:ext>
            </a:extLst>
          </p:cNvPr>
          <p:cNvSpPr txBox="1">
            <a:spLocks noGrp="1"/>
          </p:cNvSpPr>
          <p:nvPr>
            <p:ph type="title" idx="4294967295"/>
          </p:nvPr>
        </p:nvSpPr>
        <p:spPr>
          <a:xfrm>
            <a:off x="539550"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Completion Rate</a:t>
            </a:r>
          </a:p>
        </p:txBody>
      </p:sp>
      <p:sp>
        <p:nvSpPr>
          <p:cNvPr id="6" name="TextBox 5">
            <a:extLst>
              <a:ext uri="{FF2B5EF4-FFF2-40B4-BE49-F238E27FC236}">
                <a16:creationId xmlns:a16="http://schemas.microsoft.com/office/drawing/2014/main" id="{0CAD1359-BAD7-7547-F83E-65E3C0CF7E8A}"/>
              </a:ext>
            </a:extLst>
          </p:cNvPr>
          <p:cNvSpPr txBox="1"/>
          <p:nvPr/>
        </p:nvSpPr>
        <p:spPr>
          <a:xfrm>
            <a:off x="539550" y="1116000"/>
            <a:ext cx="8064000" cy="276999"/>
          </a:xfrm>
          <a:prstGeom prst="rect">
            <a:avLst/>
          </a:prstGeom>
          <a:noFill/>
        </p:spPr>
        <p:txBody>
          <a:bodyPr wrap="square" lIns="0" tIns="0" rIns="0" bIns="0" rtlCol="0" anchor="t">
            <a:spAutoFit/>
          </a:bodyPr>
          <a:lstStyle/>
          <a:p>
            <a:pPr>
              <a:spcAft>
                <a:spcPts val="1200"/>
              </a:spcAft>
            </a:pPr>
            <a:r>
              <a:rPr lang="en-AU"/>
              <a:t>Proposed 2026 risk factor values unchanged from 2025 (and since 2023)</a:t>
            </a:r>
          </a:p>
        </p:txBody>
      </p:sp>
      <p:graphicFrame>
        <p:nvGraphicFramePr>
          <p:cNvPr id="14" name="Table 14">
            <a:extLst>
              <a:ext uri="{FF2B5EF4-FFF2-40B4-BE49-F238E27FC236}">
                <a16:creationId xmlns:a16="http://schemas.microsoft.com/office/drawing/2014/main" id="{DC4B2E6F-3A72-25AD-196A-1DC71DCE30E5}"/>
              </a:ext>
            </a:extLst>
          </p:cNvPr>
          <p:cNvGraphicFramePr>
            <a:graphicFrameLocks noGrp="1"/>
          </p:cNvGraphicFramePr>
          <p:nvPr>
            <p:extLst>
              <p:ext uri="{D42A27DB-BD31-4B8C-83A1-F6EECF244321}">
                <p14:modId xmlns:p14="http://schemas.microsoft.com/office/powerpoint/2010/main" val="2643156849"/>
              </p:ext>
            </p:extLst>
          </p:nvPr>
        </p:nvGraphicFramePr>
        <p:xfrm>
          <a:off x="539550" y="1597022"/>
          <a:ext cx="7824014" cy="2547890"/>
        </p:xfrm>
        <a:graphic>
          <a:graphicData uri="http://schemas.openxmlformats.org/drawingml/2006/table">
            <a:tbl>
              <a:tblPr firstRow="1" bandRow="1">
                <a:tableStyleId>{5C22544A-7EE6-4342-B048-85BDC9FD1C3A}</a:tableStyleId>
              </a:tblPr>
              <a:tblGrid>
                <a:gridCol w="2613510">
                  <a:extLst>
                    <a:ext uri="{9D8B030D-6E8A-4147-A177-3AD203B41FA5}">
                      <a16:colId xmlns:a16="http://schemas.microsoft.com/office/drawing/2014/main" val="3800551767"/>
                    </a:ext>
                  </a:extLst>
                </a:gridCol>
                <a:gridCol w="2432575">
                  <a:extLst>
                    <a:ext uri="{9D8B030D-6E8A-4147-A177-3AD203B41FA5}">
                      <a16:colId xmlns:a16="http://schemas.microsoft.com/office/drawing/2014/main" val="2808741357"/>
                    </a:ext>
                  </a:extLst>
                </a:gridCol>
                <a:gridCol w="2777929">
                  <a:extLst>
                    <a:ext uri="{9D8B030D-6E8A-4147-A177-3AD203B41FA5}">
                      <a16:colId xmlns:a16="http://schemas.microsoft.com/office/drawing/2014/main" val="2017755870"/>
                    </a:ext>
                  </a:extLst>
                </a:gridCol>
              </a:tblGrid>
              <a:tr h="702866">
                <a:tc>
                  <a:txBody>
                    <a:bodyPr/>
                    <a:lstStyle/>
                    <a:p>
                      <a:pPr algn="l"/>
                      <a:r>
                        <a:rPr lang="en-AU" sz="1700"/>
                        <a:t>Completion rate percentage</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9050" cap="flat" cmpd="sng" algn="ctr">
                      <a:solidFill>
                        <a:srgbClr val="8CC4CC"/>
                      </a:solidFill>
                      <a:prstDash val="solid"/>
                      <a:round/>
                      <a:headEnd type="none" w="med" len="med"/>
                      <a:tailEnd type="none" w="med" len="med"/>
                    </a:lnB>
                    <a:solidFill>
                      <a:srgbClr val="367079"/>
                    </a:solidFill>
                  </a:tcPr>
                </a:tc>
                <a:tc>
                  <a:txBody>
                    <a:bodyPr/>
                    <a:lstStyle/>
                    <a:p>
                      <a:pPr algn="ctr"/>
                      <a:r>
                        <a:rPr lang="en-AU" sz="1700"/>
                        <a:t>Risk factor value</a:t>
                      </a:r>
                      <a:endParaRPr lang="en-US"/>
                    </a:p>
                    <a:p>
                      <a:pPr lvl="0" algn="ctr">
                        <a:buNone/>
                      </a:pPr>
                      <a:r>
                        <a:rPr lang="en-AU" sz="1700"/>
                        <a:t>(2023-25)</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9050" cap="flat" cmpd="sng" algn="ctr">
                      <a:solidFill>
                        <a:srgbClr val="8CC4CC"/>
                      </a:solidFill>
                      <a:prstDash val="solid"/>
                      <a:round/>
                      <a:headEnd type="none" w="med" len="med"/>
                      <a:tailEnd type="none" w="med" len="med"/>
                    </a:lnB>
                    <a:solidFill>
                      <a:srgbClr val="367079"/>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AU" sz="1700"/>
                        <a:t>Proposed risk factor value (2026)</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9050" cap="flat" cmpd="sng" algn="ctr">
                      <a:solidFill>
                        <a:srgbClr val="8CC4CC"/>
                      </a:solidFill>
                      <a:prstDash val="solid"/>
                      <a:round/>
                      <a:headEnd type="none" w="med" len="med"/>
                      <a:tailEnd type="none" w="med" len="med"/>
                    </a:lnB>
                    <a:solidFill>
                      <a:srgbClr val="367079"/>
                    </a:solidFill>
                  </a:tcPr>
                </a:tc>
                <a:extLst>
                  <a:ext uri="{0D108BD9-81ED-4DB2-BD59-A6C34878D82A}">
                    <a16:rowId xmlns:a16="http://schemas.microsoft.com/office/drawing/2014/main" val="4020998688"/>
                  </a:ext>
                </a:extLst>
              </a:tr>
              <a:tr h="461256">
                <a:tc>
                  <a:txBody>
                    <a:bodyPr/>
                    <a:lstStyle/>
                    <a:p>
                      <a:r>
                        <a:rPr lang="en-AU" sz="1700"/>
                        <a:t>85% or higher</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905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algn="ctr"/>
                      <a:r>
                        <a:rPr lang="en-AU" sz="1700"/>
                        <a:t>0.0</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905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algn="ctr"/>
                      <a:r>
                        <a:rPr lang="en-AU" sz="1700"/>
                        <a:t>0.0</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905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extLst>
                  <a:ext uri="{0D108BD9-81ED-4DB2-BD59-A6C34878D82A}">
                    <a16:rowId xmlns:a16="http://schemas.microsoft.com/office/drawing/2014/main" val="1387229349"/>
                  </a:ext>
                </a:extLst>
              </a:tr>
              <a:tr h="461256">
                <a:tc>
                  <a:txBody>
                    <a:bodyPr/>
                    <a:lstStyle/>
                    <a:p>
                      <a:r>
                        <a:rPr lang="en-AU" sz="1700"/>
                        <a:t>60% to &lt;85%</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tc>
                  <a:txBody>
                    <a:bodyPr/>
                    <a:lstStyle/>
                    <a:p>
                      <a:pPr algn="ctr"/>
                      <a:r>
                        <a:rPr lang="en-AU" sz="1700"/>
                        <a:t>1.0</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tc>
                  <a:txBody>
                    <a:bodyPr/>
                    <a:lstStyle/>
                    <a:p>
                      <a:pPr algn="ctr"/>
                      <a:r>
                        <a:rPr lang="en-AU" sz="1700"/>
                        <a:t>1.0</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extLst>
                  <a:ext uri="{0D108BD9-81ED-4DB2-BD59-A6C34878D82A}">
                    <a16:rowId xmlns:a16="http://schemas.microsoft.com/office/drawing/2014/main" val="3108736674"/>
                  </a:ext>
                </a:extLst>
              </a:tr>
              <a:tr h="461256">
                <a:tc>
                  <a:txBody>
                    <a:bodyPr/>
                    <a:lstStyle/>
                    <a:p>
                      <a:r>
                        <a:rPr lang="en-AU" sz="1700"/>
                        <a:t>35% to &lt;60%</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algn="ctr"/>
                      <a:r>
                        <a:rPr lang="en-AU" sz="1700"/>
                        <a:t>2.5</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algn="ctr"/>
                      <a:r>
                        <a:rPr lang="en-AU" sz="1700"/>
                        <a:t>2.5</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extLst>
                  <a:ext uri="{0D108BD9-81ED-4DB2-BD59-A6C34878D82A}">
                    <a16:rowId xmlns:a16="http://schemas.microsoft.com/office/drawing/2014/main" val="2961363851"/>
                  </a:ext>
                </a:extLst>
              </a:tr>
              <a:tr h="461256">
                <a:tc>
                  <a:txBody>
                    <a:bodyPr/>
                    <a:lstStyle/>
                    <a:p>
                      <a:r>
                        <a:rPr lang="en-AU" sz="1700"/>
                        <a:t>0% to &lt;35%</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tc>
                  <a:txBody>
                    <a:bodyPr/>
                    <a:lstStyle/>
                    <a:p>
                      <a:pPr algn="ctr"/>
                      <a:r>
                        <a:rPr lang="en-AU" sz="1700"/>
                        <a:t>3.5</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tc>
                  <a:txBody>
                    <a:bodyPr/>
                    <a:lstStyle/>
                    <a:p>
                      <a:pPr algn="ctr"/>
                      <a:r>
                        <a:rPr lang="en-AU" sz="1700" dirty="0"/>
                        <a:t>3.5</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extLst>
                  <a:ext uri="{0D108BD9-81ED-4DB2-BD59-A6C34878D82A}">
                    <a16:rowId xmlns:a16="http://schemas.microsoft.com/office/drawing/2014/main" val="260655323"/>
                  </a:ext>
                </a:extLst>
              </a:tr>
            </a:tbl>
          </a:graphicData>
        </a:graphic>
      </p:graphicFrame>
      <p:grpSp>
        <p:nvGrpSpPr>
          <p:cNvPr id="8" name="Group 7">
            <a:extLst>
              <a:ext uri="{FF2B5EF4-FFF2-40B4-BE49-F238E27FC236}">
                <a16:creationId xmlns:a16="http://schemas.microsoft.com/office/drawing/2014/main" id="{BA11D1F6-27CF-6B76-6C33-648F2ABFDA9A}"/>
              </a:ext>
              <a:ext uri="{C183D7F6-B498-43B3-948B-1728B52AA6E4}">
                <adec:decorative xmlns:adec="http://schemas.microsoft.com/office/drawing/2017/decorative" val="1"/>
              </a:ext>
            </a:extLst>
          </p:cNvPr>
          <p:cNvGrpSpPr/>
          <p:nvPr/>
        </p:nvGrpSpPr>
        <p:grpSpPr>
          <a:xfrm>
            <a:off x="8334770" y="1"/>
            <a:ext cx="672053" cy="1027616"/>
            <a:chOff x="8334770" y="1"/>
            <a:chExt cx="672053" cy="1027616"/>
          </a:xfrm>
        </p:grpSpPr>
        <p:sp>
          <p:nvSpPr>
            <p:cNvPr id="2" name="Flowchart: Off-page Connector 1">
              <a:extLst>
                <a:ext uri="{FF2B5EF4-FFF2-40B4-BE49-F238E27FC236}">
                  <a16:creationId xmlns:a16="http://schemas.microsoft.com/office/drawing/2014/main" id="{C5CCB5BE-85FE-ECC4-CE56-1A1D0C37898E}"/>
                </a:ext>
              </a:extLst>
            </p:cNvPr>
            <p:cNvSpPr>
              <a:spLocks noChangeAspect="1"/>
            </p:cNvSpPr>
            <p:nvPr/>
          </p:nvSpPr>
          <p:spPr>
            <a:xfrm>
              <a:off x="8334770" y="1"/>
              <a:ext cx="672053" cy="1027616"/>
            </a:xfrm>
            <a:prstGeom prst="flowChartOffpageConnector">
              <a:avLst/>
            </a:prstGeom>
            <a:solidFill>
              <a:srgbClr val="E5AC0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Graphic 6">
              <a:extLst>
                <a:ext uri="{FF2B5EF4-FFF2-40B4-BE49-F238E27FC236}">
                  <a16:creationId xmlns:a16="http://schemas.microsoft.com/office/drawing/2014/main" id="{AF2987E6-0638-C099-D316-DB16151D0DA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73796" y="251459"/>
              <a:ext cx="594000" cy="524700"/>
            </a:xfrm>
            <a:prstGeom prst="rect">
              <a:avLst/>
            </a:prstGeom>
          </p:spPr>
        </p:pic>
      </p:grpSp>
      <p:grpSp>
        <p:nvGrpSpPr>
          <p:cNvPr id="10" name="Group 9">
            <a:extLst>
              <a:ext uri="{FF2B5EF4-FFF2-40B4-BE49-F238E27FC236}">
                <a16:creationId xmlns:a16="http://schemas.microsoft.com/office/drawing/2014/main" id="{05E2A24A-9FB6-F2C3-431C-C793BFEA1C56}"/>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11" name="Rectangle 10">
              <a:extLst>
                <a:ext uri="{FF2B5EF4-FFF2-40B4-BE49-F238E27FC236}">
                  <a16:creationId xmlns:a16="http://schemas.microsoft.com/office/drawing/2014/main" id="{D22F1845-EBFC-3C0F-A75E-08270A2A38C3}"/>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12" name="Oval 11">
              <a:extLst>
                <a:ext uri="{FF2B5EF4-FFF2-40B4-BE49-F238E27FC236}">
                  <a16:creationId xmlns:a16="http://schemas.microsoft.com/office/drawing/2014/main" id="{4FF8DE65-FE8B-5EC2-9271-8B93F7B95CFF}"/>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3" name="Graphic 10">
              <a:extLst>
                <a:ext uri="{FF2B5EF4-FFF2-40B4-BE49-F238E27FC236}">
                  <a16:creationId xmlns:a16="http://schemas.microsoft.com/office/drawing/2014/main" id="{38E43880-541B-5C9A-1A30-5AD8FE04925E}"/>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24368893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1865FCF-3FAE-ED7D-AAF9-8D6705DA0546}"/>
              </a:ext>
            </a:extLst>
          </p:cNvPr>
          <p:cNvSpPr txBox="1">
            <a:spLocks noGrp="1"/>
          </p:cNvSpPr>
          <p:nvPr>
            <p:ph type="title" idx="4294967295"/>
          </p:nvPr>
        </p:nvSpPr>
        <p:spPr>
          <a:xfrm>
            <a:off x="539551"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Non-Compliance History and Registration Renewal</a:t>
            </a:r>
          </a:p>
        </p:txBody>
      </p:sp>
      <p:sp>
        <p:nvSpPr>
          <p:cNvPr id="3" name="TextBox 2">
            <a:extLst>
              <a:ext uri="{FF2B5EF4-FFF2-40B4-BE49-F238E27FC236}">
                <a16:creationId xmlns:a16="http://schemas.microsoft.com/office/drawing/2014/main" id="{29B22391-4C2C-639C-60DB-925218729432}"/>
              </a:ext>
            </a:extLst>
          </p:cNvPr>
          <p:cNvSpPr txBox="1"/>
          <p:nvPr/>
        </p:nvSpPr>
        <p:spPr>
          <a:xfrm>
            <a:off x="539550" y="1116000"/>
            <a:ext cx="8064000" cy="3185487"/>
          </a:xfrm>
          <a:prstGeom prst="rect">
            <a:avLst/>
          </a:prstGeom>
          <a:noFill/>
        </p:spPr>
        <p:txBody>
          <a:bodyPr wrap="square" lIns="0" tIns="0" rIns="0" bIns="0" rtlCol="0" anchor="t">
            <a:spAutoFit/>
          </a:bodyPr>
          <a:lstStyle/>
          <a:p>
            <a:pPr>
              <a:spcAft>
                <a:spcPts val="2400"/>
              </a:spcAft>
            </a:pPr>
            <a:r>
              <a:rPr lang="en-AU" dirty="0"/>
              <a:t>Assesses the risk of a provider based on their </a:t>
            </a:r>
            <a:r>
              <a:rPr lang="en-AU" b="1" dirty="0"/>
              <a:t>history of non-compliance and lack of risk management practices</a:t>
            </a:r>
          </a:p>
          <a:p>
            <a:pPr>
              <a:spcAft>
                <a:spcPts val="300"/>
              </a:spcAft>
            </a:pPr>
            <a:r>
              <a:rPr lang="en-AU" b="1" dirty="0"/>
              <a:t>Non-compliance history</a:t>
            </a:r>
          </a:p>
          <a:p>
            <a:pPr marL="285750" indent="-285750">
              <a:spcAft>
                <a:spcPts val="2400"/>
              </a:spcAft>
              <a:buFont typeface="Arial" panose="020B0604020202020204" pitchFamily="34" charset="0"/>
              <a:buChar char="•"/>
            </a:pPr>
            <a:r>
              <a:rPr lang="en-AU" dirty="0"/>
              <a:t>Penalises providers for </a:t>
            </a:r>
            <a:r>
              <a:rPr lang="en-US" altLang="zh-CN" kern="0" dirty="0">
                <a:ea typeface="宋体"/>
                <a:cs typeface="Arial"/>
                <a:sym typeface="Calibri" pitchFamily="34" charset="0"/>
              </a:rPr>
              <a:t>a late payment history of the relevant levy and annual registration provider charges over the previous 3 years (i.e. 2023-2025)</a:t>
            </a:r>
          </a:p>
          <a:p>
            <a:pPr>
              <a:spcAft>
                <a:spcPts val="300"/>
              </a:spcAft>
            </a:pPr>
            <a:r>
              <a:rPr lang="en-US" altLang="zh-CN" b="1" kern="0" dirty="0">
                <a:ea typeface="宋体"/>
                <a:cs typeface="Arial"/>
                <a:sym typeface="Calibri" pitchFamily="34" charset="0"/>
              </a:rPr>
              <a:t>Registration renewal</a:t>
            </a:r>
          </a:p>
          <a:p>
            <a:pPr marL="285750" indent="-285750">
              <a:spcAft>
                <a:spcPts val="2400"/>
              </a:spcAft>
              <a:buFont typeface="Arial" panose="020B0604020202020204" pitchFamily="34" charset="0"/>
              <a:buChar char="•"/>
            </a:pPr>
            <a:r>
              <a:rPr lang="en-US" altLang="zh-CN" kern="0" dirty="0" err="1">
                <a:ea typeface="宋体"/>
                <a:cs typeface="Arial"/>
                <a:sym typeface="Calibri" pitchFamily="34" charset="0"/>
              </a:rPr>
              <a:t>Penalises</a:t>
            </a:r>
            <a:r>
              <a:rPr lang="en-US" altLang="zh-CN" kern="0" dirty="0">
                <a:ea typeface="宋体"/>
                <a:cs typeface="Arial"/>
                <a:sym typeface="Calibri" pitchFamily="34" charset="0"/>
              </a:rPr>
              <a:t> providers that applied for renewal of its registration and, </a:t>
            </a:r>
            <a:r>
              <a:rPr lang="en-US" altLang="zh-CN" b="1" kern="0" dirty="0">
                <a:ea typeface="宋体"/>
                <a:cs typeface="Arial"/>
                <a:sym typeface="Calibri" pitchFamily="34" charset="0"/>
              </a:rPr>
              <a:t>for risk management reasons</a:t>
            </a:r>
            <a:r>
              <a:rPr lang="en-US" altLang="zh-CN" kern="0" dirty="0">
                <a:ea typeface="宋体"/>
                <a:cs typeface="Arial"/>
                <a:sym typeface="Calibri" pitchFamily="34" charset="0"/>
              </a:rPr>
              <a:t>, had its registration renewed for a period less than the maximum allowable</a:t>
            </a:r>
          </a:p>
        </p:txBody>
      </p:sp>
      <p:grpSp>
        <p:nvGrpSpPr>
          <p:cNvPr id="15" name="Group 14">
            <a:extLst>
              <a:ext uri="{FF2B5EF4-FFF2-40B4-BE49-F238E27FC236}">
                <a16:creationId xmlns:a16="http://schemas.microsoft.com/office/drawing/2014/main" id="{ACAA5BCD-3EC8-0221-C4AB-C9647FE710E5}"/>
              </a:ext>
              <a:ext uri="{C183D7F6-B498-43B3-948B-1728B52AA6E4}">
                <adec:decorative xmlns:adec="http://schemas.microsoft.com/office/drawing/2017/decorative" val="1"/>
              </a:ext>
            </a:extLst>
          </p:cNvPr>
          <p:cNvGrpSpPr/>
          <p:nvPr/>
        </p:nvGrpSpPr>
        <p:grpSpPr>
          <a:xfrm>
            <a:off x="8334770" y="1"/>
            <a:ext cx="672053" cy="1027616"/>
            <a:chOff x="8334770" y="1"/>
            <a:chExt cx="672053" cy="1027616"/>
          </a:xfrm>
        </p:grpSpPr>
        <p:sp>
          <p:nvSpPr>
            <p:cNvPr id="4" name="Flowchart: Off-page Connector 3">
              <a:extLst>
                <a:ext uri="{FF2B5EF4-FFF2-40B4-BE49-F238E27FC236}">
                  <a16:creationId xmlns:a16="http://schemas.microsoft.com/office/drawing/2014/main" id="{E4DFE919-52A4-F1A4-C18F-0644B965F947}"/>
                </a:ext>
              </a:extLst>
            </p:cNvPr>
            <p:cNvSpPr>
              <a:spLocks noChangeAspect="1"/>
            </p:cNvSpPr>
            <p:nvPr/>
          </p:nvSpPr>
          <p:spPr>
            <a:xfrm>
              <a:off x="8334770" y="1"/>
              <a:ext cx="672053" cy="1027616"/>
            </a:xfrm>
            <a:prstGeom prst="flowChartOffpageConnector">
              <a:avLst/>
            </a:prstGeom>
            <a:solidFill>
              <a:schemeClr val="accent3">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4" name="Graphic 13" descr="Clipboard Partially Crossed with solid fill">
              <a:extLst>
                <a:ext uri="{FF2B5EF4-FFF2-40B4-BE49-F238E27FC236}">
                  <a16:creationId xmlns:a16="http://schemas.microsoft.com/office/drawing/2014/main" id="{47937691-B414-0A1F-E717-96EB70A9A1F6}"/>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5654" t="6766" r="15481" b="6421"/>
            <a:stretch/>
          </p:blipFill>
          <p:spPr>
            <a:xfrm>
              <a:off x="8456612" y="243809"/>
              <a:ext cx="428367" cy="540000"/>
            </a:xfrm>
            <a:prstGeom prst="rect">
              <a:avLst/>
            </a:prstGeom>
          </p:spPr>
        </p:pic>
      </p:grpSp>
      <p:grpSp>
        <p:nvGrpSpPr>
          <p:cNvPr id="6" name="Group 5">
            <a:extLst>
              <a:ext uri="{FF2B5EF4-FFF2-40B4-BE49-F238E27FC236}">
                <a16:creationId xmlns:a16="http://schemas.microsoft.com/office/drawing/2014/main" id="{3DF4C718-A3C9-F5D9-0F28-5445EE6E7258}"/>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7" name="Rectangle 6">
              <a:extLst>
                <a:ext uri="{FF2B5EF4-FFF2-40B4-BE49-F238E27FC236}">
                  <a16:creationId xmlns:a16="http://schemas.microsoft.com/office/drawing/2014/main" id="{3B9E9E9B-FE4F-67B0-2BE0-9FE11EE23D66}"/>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10" name="Oval 9">
              <a:extLst>
                <a:ext uri="{FF2B5EF4-FFF2-40B4-BE49-F238E27FC236}">
                  <a16:creationId xmlns:a16="http://schemas.microsoft.com/office/drawing/2014/main" id="{890FE395-9EB4-96C4-5B4C-BE9667869B84}"/>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1" name="Graphic 10">
              <a:extLst>
                <a:ext uri="{FF2B5EF4-FFF2-40B4-BE49-F238E27FC236}">
                  <a16:creationId xmlns:a16="http://schemas.microsoft.com/office/drawing/2014/main" id="{C9B9BD52-F35F-392C-1F09-3CFAF239286D}"/>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16006385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1865FCF-3FAE-ED7D-AAF9-8D6705DA0546}"/>
              </a:ext>
            </a:extLst>
          </p:cNvPr>
          <p:cNvSpPr txBox="1">
            <a:spLocks noGrp="1"/>
          </p:cNvSpPr>
          <p:nvPr>
            <p:ph type="title" idx="4294967295"/>
          </p:nvPr>
        </p:nvSpPr>
        <p:spPr>
          <a:xfrm>
            <a:off x="539551"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Non-Compliance History and Registration Renewal</a:t>
            </a:r>
          </a:p>
        </p:txBody>
      </p:sp>
      <p:graphicFrame>
        <p:nvGraphicFramePr>
          <p:cNvPr id="4" name="Table 4">
            <a:extLst>
              <a:ext uri="{FF2B5EF4-FFF2-40B4-BE49-F238E27FC236}">
                <a16:creationId xmlns:a16="http://schemas.microsoft.com/office/drawing/2014/main" id="{CDC3256E-DC00-4606-A83C-EAD1BDB9B5F5}"/>
              </a:ext>
            </a:extLst>
          </p:cNvPr>
          <p:cNvGraphicFramePr>
            <a:graphicFrameLocks noGrp="1"/>
          </p:cNvGraphicFramePr>
          <p:nvPr>
            <p:extLst>
              <p:ext uri="{D42A27DB-BD31-4B8C-83A1-F6EECF244321}">
                <p14:modId xmlns:p14="http://schemas.microsoft.com/office/powerpoint/2010/main" val="1695094797"/>
              </p:ext>
            </p:extLst>
          </p:nvPr>
        </p:nvGraphicFramePr>
        <p:xfrm>
          <a:off x="540000" y="1502857"/>
          <a:ext cx="8055260" cy="3142560"/>
        </p:xfrm>
        <a:graphic>
          <a:graphicData uri="http://schemas.openxmlformats.org/drawingml/2006/table">
            <a:tbl>
              <a:tblPr firstRow="1" bandRow="1">
                <a:tableStyleId>{5C22544A-7EE6-4342-B048-85BDC9FD1C3A}</a:tableStyleId>
              </a:tblPr>
              <a:tblGrid>
                <a:gridCol w="4583793">
                  <a:extLst>
                    <a:ext uri="{9D8B030D-6E8A-4147-A177-3AD203B41FA5}">
                      <a16:colId xmlns:a16="http://schemas.microsoft.com/office/drawing/2014/main" val="3210531022"/>
                    </a:ext>
                  </a:extLst>
                </a:gridCol>
                <a:gridCol w="1584435">
                  <a:extLst>
                    <a:ext uri="{9D8B030D-6E8A-4147-A177-3AD203B41FA5}">
                      <a16:colId xmlns:a16="http://schemas.microsoft.com/office/drawing/2014/main" val="3698033848"/>
                    </a:ext>
                  </a:extLst>
                </a:gridCol>
                <a:gridCol w="1887032">
                  <a:extLst>
                    <a:ext uri="{9D8B030D-6E8A-4147-A177-3AD203B41FA5}">
                      <a16:colId xmlns:a16="http://schemas.microsoft.com/office/drawing/2014/main" val="1227897729"/>
                    </a:ext>
                  </a:extLst>
                </a:gridCol>
              </a:tblGrid>
              <a:tr h="558924">
                <a:tc>
                  <a:txBody>
                    <a:bodyPr/>
                    <a:lstStyle/>
                    <a:p>
                      <a:pPr algn="l"/>
                      <a:r>
                        <a:rPr lang="en-AU" sz="1700"/>
                        <a:t>Non-compliance history and registration renewal</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9050" cap="flat" cmpd="sng" algn="ctr">
                      <a:solidFill>
                        <a:srgbClr val="8CC4CC"/>
                      </a:solidFill>
                      <a:prstDash val="solid"/>
                      <a:round/>
                      <a:headEnd type="none" w="med" len="med"/>
                      <a:tailEnd type="none" w="med" len="med"/>
                    </a:lnB>
                    <a:solidFill>
                      <a:srgbClr val="367079"/>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AU" sz="1700"/>
                        <a:t>Risk factor value (2022-25)</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9050" cap="flat" cmpd="sng" algn="ctr">
                      <a:solidFill>
                        <a:srgbClr val="8CC4CC"/>
                      </a:solidFill>
                      <a:prstDash val="solid"/>
                      <a:round/>
                      <a:headEnd type="none" w="med" len="med"/>
                      <a:tailEnd type="none" w="med" len="med"/>
                    </a:lnB>
                    <a:solidFill>
                      <a:srgbClr val="367079"/>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AU" sz="1700"/>
                        <a:t>Proposed risk factor value (2026)</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9050" cap="flat" cmpd="sng" algn="ctr">
                      <a:solidFill>
                        <a:srgbClr val="8CC4CC"/>
                      </a:solidFill>
                      <a:prstDash val="solid"/>
                      <a:round/>
                      <a:headEnd type="none" w="med" len="med"/>
                      <a:tailEnd type="none" w="med" len="med"/>
                    </a:lnB>
                    <a:solidFill>
                      <a:srgbClr val="367079"/>
                    </a:solidFill>
                  </a:tcPr>
                </a:tc>
                <a:extLst>
                  <a:ext uri="{0D108BD9-81ED-4DB2-BD59-A6C34878D82A}">
                    <a16:rowId xmlns:a16="http://schemas.microsoft.com/office/drawing/2014/main" val="169560607"/>
                  </a:ext>
                </a:extLst>
              </a:tr>
              <a:tr h="342000">
                <a:tc>
                  <a: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600" b="0"/>
                        <a:t>Weighted late payment measure of </a:t>
                      </a:r>
                      <a:r>
                        <a:rPr lang="en-AU" sz="1600" b="1"/>
                        <a:t>30 days or more </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905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AU" sz="1600" b="0"/>
                        <a:t>2.0</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905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AU" sz="1600" b="0"/>
                        <a:t>2.0</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905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extLst>
                  <a:ext uri="{0D108BD9-81ED-4DB2-BD59-A6C34878D82A}">
                    <a16:rowId xmlns:a16="http://schemas.microsoft.com/office/drawing/2014/main" val="3939883197"/>
                  </a:ext>
                </a:extLst>
              </a:tr>
              <a:tr h="342000">
                <a:tc>
                  <a: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600" b="0"/>
                        <a:t>Weighted late payment measure of </a:t>
                      </a:r>
                      <a:r>
                        <a:rPr lang="en-AU" sz="1600" b="1"/>
                        <a:t>15 to &gt;30 days</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AU" sz="1600" b="0"/>
                        <a:t>0.9</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AU" sz="1600" b="0"/>
                        <a:t>0.9</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extLst>
                  <a:ext uri="{0D108BD9-81ED-4DB2-BD59-A6C34878D82A}">
                    <a16:rowId xmlns:a16="http://schemas.microsoft.com/office/drawing/2014/main" val="1294747023"/>
                  </a:ext>
                </a:extLst>
              </a:tr>
              <a:tr h="342000">
                <a:tc>
                  <a: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600" b="0" dirty="0"/>
                        <a:t>Weighted late payment measure of </a:t>
                      </a:r>
                      <a:r>
                        <a:rPr lang="en-AU" sz="1600" b="1" dirty="0"/>
                        <a:t>1 to &gt;15 days</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AU" sz="1600" b="0"/>
                        <a:t>0.7</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AU" sz="1600" b="0"/>
                        <a:t>0.7</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extLst>
                  <a:ext uri="{0D108BD9-81ED-4DB2-BD59-A6C34878D82A}">
                    <a16:rowId xmlns:a16="http://schemas.microsoft.com/office/drawing/2014/main" val="3292346007"/>
                  </a:ext>
                </a:extLst>
              </a:tr>
              <a:tr h="342000">
                <a:tc>
                  <a: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600" b="0" dirty="0"/>
                        <a:t>Weighted late payment measure of </a:t>
                      </a:r>
                      <a:r>
                        <a:rPr lang="en-AU" sz="1600" b="1" dirty="0"/>
                        <a:t>&lt;1 day</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AU" sz="1600" b="0"/>
                        <a:t>0.0</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AU" sz="1600" b="0"/>
                        <a:t>0.0</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extLst>
                  <a:ext uri="{0D108BD9-81ED-4DB2-BD59-A6C34878D82A}">
                    <a16:rowId xmlns:a16="http://schemas.microsoft.com/office/drawing/2014/main" val="2551890705"/>
                  </a:ext>
                </a:extLst>
              </a:tr>
              <a:tr h="342000">
                <a:tc>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600" b="1"/>
                        <a:t>PLUS</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AU" sz="1600" b="0"/>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AU" sz="1600" b="0"/>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extLst>
                  <a:ext uri="{0D108BD9-81ED-4DB2-BD59-A6C34878D82A}">
                    <a16:rowId xmlns:a16="http://schemas.microsoft.com/office/drawing/2014/main" val="3841743279"/>
                  </a:ext>
                </a:extLst>
              </a:tr>
              <a:tr h="342000">
                <a:tc>
                  <a: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600" b="0"/>
                        <a:t>Applied to have its registration renewed and, </a:t>
                      </a:r>
                      <a:r>
                        <a:rPr lang="en-AU" sz="1600" b="1"/>
                        <a:t>for risk management reasons</a:t>
                      </a:r>
                      <a:r>
                        <a:rPr lang="en-AU" sz="1600" b="0"/>
                        <a:t>, had its registration renewed for a period </a:t>
                      </a:r>
                      <a:r>
                        <a:rPr lang="en-AU" sz="1600" b="1"/>
                        <a:t>less than the maximum allowable</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AU" sz="1600" b="0"/>
                        <a:t>1.0</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AU" sz="1600" b="0" dirty="0"/>
                        <a:t>1.0</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extLst>
                  <a:ext uri="{0D108BD9-81ED-4DB2-BD59-A6C34878D82A}">
                    <a16:rowId xmlns:a16="http://schemas.microsoft.com/office/drawing/2014/main" val="3069280736"/>
                  </a:ext>
                </a:extLst>
              </a:tr>
            </a:tbl>
          </a:graphicData>
        </a:graphic>
      </p:graphicFrame>
      <p:sp>
        <p:nvSpPr>
          <p:cNvPr id="3" name="TextBox 2">
            <a:extLst>
              <a:ext uri="{FF2B5EF4-FFF2-40B4-BE49-F238E27FC236}">
                <a16:creationId xmlns:a16="http://schemas.microsoft.com/office/drawing/2014/main" id="{901F58D4-A462-9928-3378-B4D800DC5D1E}"/>
              </a:ext>
            </a:extLst>
          </p:cNvPr>
          <p:cNvSpPr txBox="1"/>
          <p:nvPr/>
        </p:nvSpPr>
        <p:spPr>
          <a:xfrm>
            <a:off x="539550" y="1116000"/>
            <a:ext cx="8064000" cy="276999"/>
          </a:xfrm>
          <a:prstGeom prst="rect">
            <a:avLst/>
          </a:prstGeom>
          <a:noFill/>
        </p:spPr>
        <p:txBody>
          <a:bodyPr wrap="square" lIns="0" tIns="0" rIns="0" bIns="0" rtlCol="0" anchor="t">
            <a:spAutoFit/>
          </a:bodyPr>
          <a:lstStyle/>
          <a:p>
            <a:pPr>
              <a:spcAft>
                <a:spcPts val="1200"/>
              </a:spcAft>
            </a:pPr>
            <a:r>
              <a:rPr lang="en-AU"/>
              <a:t>Proposed 2026 risk factor values unchanged from 2025 (and since 2022)</a:t>
            </a:r>
          </a:p>
        </p:txBody>
      </p:sp>
      <p:grpSp>
        <p:nvGrpSpPr>
          <p:cNvPr id="10" name="Group 9">
            <a:extLst>
              <a:ext uri="{FF2B5EF4-FFF2-40B4-BE49-F238E27FC236}">
                <a16:creationId xmlns:a16="http://schemas.microsoft.com/office/drawing/2014/main" id="{0933120B-8716-2725-ABB7-0A637A3FE404}"/>
              </a:ext>
              <a:ext uri="{C183D7F6-B498-43B3-948B-1728B52AA6E4}">
                <adec:decorative xmlns:adec="http://schemas.microsoft.com/office/drawing/2017/decorative" val="1"/>
              </a:ext>
            </a:extLst>
          </p:cNvPr>
          <p:cNvGrpSpPr/>
          <p:nvPr/>
        </p:nvGrpSpPr>
        <p:grpSpPr>
          <a:xfrm>
            <a:off x="8334770" y="1"/>
            <a:ext cx="672053" cy="1027616"/>
            <a:chOff x="8334770" y="1"/>
            <a:chExt cx="672053" cy="1027616"/>
          </a:xfrm>
        </p:grpSpPr>
        <p:sp>
          <p:nvSpPr>
            <p:cNvPr id="6" name="Flowchart: Off-page Connector 5">
              <a:extLst>
                <a:ext uri="{FF2B5EF4-FFF2-40B4-BE49-F238E27FC236}">
                  <a16:creationId xmlns:a16="http://schemas.microsoft.com/office/drawing/2014/main" id="{CCBCB538-DEAE-0F74-1090-385BD8724633}"/>
                </a:ext>
              </a:extLst>
            </p:cNvPr>
            <p:cNvSpPr>
              <a:spLocks noChangeAspect="1"/>
            </p:cNvSpPr>
            <p:nvPr/>
          </p:nvSpPr>
          <p:spPr>
            <a:xfrm>
              <a:off x="8334770" y="1"/>
              <a:ext cx="672053" cy="1027616"/>
            </a:xfrm>
            <a:prstGeom prst="flowChartOffpageConnector">
              <a:avLst/>
            </a:prstGeom>
            <a:solidFill>
              <a:schemeClr val="accent3">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Graphic 6" descr="Clipboard Partially Crossed with solid fill">
              <a:extLst>
                <a:ext uri="{FF2B5EF4-FFF2-40B4-BE49-F238E27FC236}">
                  <a16:creationId xmlns:a16="http://schemas.microsoft.com/office/drawing/2014/main" id="{1A0DFA04-4DDD-24B3-F996-BF4F523ACA7C}"/>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5654" t="6766" r="15481" b="6421"/>
            <a:stretch/>
          </p:blipFill>
          <p:spPr>
            <a:xfrm>
              <a:off x="8456612" y="243809"/>
              <a:ext cx="428367" cy="540000"/>
            </a:xfrm>
            <a:prstGeom prst="rect">
              <a:avLst/>
            </a:prstGeom>
          </p:spPr>
        </p:pic>
      </p:grpSp>
      <p:grpSp>
        <p:nvGrpSpPr>
          <p:cNvPr id="11" name="Group 10">
            <a:extLst>
              <a:ext uri="{FF2B5EF4-FFF2-40B4-BE49-F238E27FC236}">
                <a16:creationId xmlns:a16="http://schemas.microsoft.com/office/drawing/2014/main" id="{68FD5F07-2422-D385-B345-2DDCE7ED3205}"/>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14" name="Rectangle 13">
              <a:extLst>
                <a:ext uri="{FF2B5EF4-FFF2-40B4-BE49-F238E27FC236}">
                  <a16:creationId xmlns:a16="http://schemas.microsoft.com/office/drawing/2014/main" id="{E8A9366A-F044-32A2-754D-E7CB7D1D7A0F}"/>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15" name="Oval 14">
              <a:extLst>
                <a:ext uri="{FF2B5EF4-FFF2-40B4-BE49-F238E27FC236}">
                  <a16:creationId xmlns:a16="http://schemas.microsoft.com/office/drawing/2014/main" id="{D9EC3DF2-2658-B783-BDB3-6676005FB8E6}"/>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6" name="Graphic 10">
              <a:extLst>
                <a:ext uri="{FF2B5EF4-FFF2-40B4-BE49-F238E27FC236}">
                  <a16:creationId xmlns:a16="http://schemas.microsoft.com/office/drawing/2014/main" id="{E2676FD8-221D-1245-F3A2-149AB68AB4D7}"/>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30168624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CA8A0-E892-5590-CD73-0220EEDB6D8F}"/>
              </a:ext>
            </a:extLst>
          </p:cNvPr>
          <p:cNvSpPr txBox="1">
            <a:spLocks noGrp="1"/>
          </p:cNvSpPr>
          <p:nvPr>
            <p:ph type="title" idx="4294967295"/>
          </p:nvPr>
        </p:nvSpPr>
        <p:spPr>
          <a:xfrm>
            <a:off x="539551"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Risk Rated Premium Component</a:t>
            </a:r>
          </a:p>
        </p:txBody>
      </p:sp>
      <p:sp>
        <p:nvSpPr>
          <p:cNvPr id="3" name="Rectangle 2"/>
          <p:cNvSpPr/>
          <p:nvPr/>
        </p:nvSpPr>
        <p:spPr>
          <a:xfrm>
            <a:off x="539551" y="1116000"/>
            <a:ext cx="8064000" cy="346249"/>
          </a:xfrm>
          <a:prstGeom prst="rect">
            <a:avLst/>
          </a:prstGeom>
        </p:spPr>
        <p:txBody>
          <a:bodyPr wrap="square" lIns="68580" tIns="34290" rIns="68580" bIns="34290" anchor="t">
            <a:spAutoFit/>
          </a:bodyPr>
          <a:lstStyle/>
          <a:p>
            <a:pPr>
              <a:spcAft>
                <a:spcPts val="800"/>
              </a:spcAft>
            </a:pPr>
            <a:r>
              <a:rPr lang="en-US" altLang="zh-CN">
                <a:sym typeface="Calibri" pitchFamily="34" charset="0"/>
              </a:rPr>
              <a:t>Risk Rated Premium component formula:</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3D27CE2E-DAB5-C28C-3E3D-AF883457C500}"/>
                  </a:ext>
                </a:extLst>
              </p:cNvPr>
              <p:cNvSpPr txBox="1"/>
              <p:nvPr/>
            </p:nvSpPr>
            <p:spPr>
              <a:xfrm>
                <a:off x="539551" y="1738096"/>
                <a:ext cx="8200450" cy="10284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AU" sz="1750" i="1" smtClean="0">
                              <a:latin typeface="Cambria Math" panose="02040503050406030204" pitchFamily="18" charset="0"/>
                            </a:rPr>
                          </m:ctrlPr>
                        </m:dPr>
                        <m:e>
                          <m:d>
                            <m:dPr>
                              <m:ctrlPr>
                                <a:rPr lang="en-AU" sz="1750" i="1" smtClean="0">
                                  <a:latin typeface="Cambria Math" panose="02040503050406030204" pitchFamily="18" charset="0"/>
                                </a:rPr>
                              </m:ctrlPr>
                            </m:dPr>
                            <m:e>
                              <m:eqArr>
                                <m:eqArrPr>
                                  <m:ctrlPr>
                                    <a:rPr lang="en-AU" sz="1750" b="0" i="1" smtClean="0">
                                      <a:latin typeface="Cambria Math" panose="02040503050406030204" pitchFamily="18" charset="0"/>
                                    </a:rPr>
                                  </m:ctrlPr>
                                </m:eqArrPr>
                                <m:e>
                                  <m:r>
                                    <m:rPr>
                                      <m:sty m:val="p"/>
                                    </m:rPr>
                                    <a:rPr lang="en-AU" sz="1750" b="0" i="0" smtClean="0">
                                      <a:latin typeface="Cambria Math" panose="02040503050406030204" pitchFamily="18" charset="0"/>
                                    </a:rPr>
                                    <m:t>total</m:t>
                                  </m:r>
                                  <m:r>
                                    <a:rPr lang="en-AU" sz="1750" b="0" i="0" smtClean="0">
                                      <a:latin typeface="Cambria Math" panose="02040503050406030204" pitchFamily="18" charset="0"/>
                                    </a:rPr>
                                    <m:t> </m:t>
                                  </m:r>
                                  <m:r>
                                    <m:rPr>
                                      <m:sty m:val="p"/>
                                    </m:rPr>
                                    <a:rPr lang="en-AU" sz="1750" b="0" i="0" smtClean="0">
                                      <a:latin typeface="Cambria Math" panose="02040503050406030204" pitchFamily="18" charset="0"/>
                                    </a:rPr>
                                    <m:t>students</m:t>
                                  </m:r>
                                </m:e>
                                <m:e>
                                  <m:r>
                                    <m:rPr>
                                      <m:sty m:val="p"/>
                                    </m:rPr>
                                    <a:rPr lang="en-AU" sz="1750" b="0" i="0" smtClean="0">
                                      <a:latin typeface="Cambria Math" panose="02040503050406030204" pitchFamily="18" charset="0"/>
                                    </a:rPr>
                                    <m:t>for</m:t>
                                  </m:r>
                                  <m:r>
                                    <a:rPr lang="en-AU" sz="1750" b="0" i="0" smtClean="0">
                                      <a:latin typeface="Cambria Math" panose="02040503050406030204" pitchFamily="18" charset="0"/>
                                    </a:rPr>
                                    <m:t> 202</m:t>
                                  </m:r>
                                  <m:r>
                                    <a:rPr lang="en-AU" sz="1750" b="0" i="1" smtClean="0">
                                      <a:latin typeface="Cambria Math" panose="02040503050406030204" pitchFamily="18" charset="0"/>
                                    </a:rPr>
                                    <m:t>5</m:t>
                                  </m:r>
                                </m:e>
                                <m:e>
                                  <m:r>
                                    <a:rPr lang="en-AU" sz="1750" b="0" i="0" smtClean="0">
                                      <a:latin typeface="Cambria Math" panose="02040503050406030204" pitchFamily="18" charset="0"/>
                                      <a:ea typeface="Cambria Math" panose="02040503050406030204" pitchFamily="18" charset="0"/>
                                    </a:rPr>
                                    <m:t>×</m:t>
                                  </m:r>
                                </m:e>
                                <m:e>
                                  <m:r>
                                    <m:rPr>
                                      <m:sty m:val="p"/>
                                    </m:rPr>
                                    <a:rPr lang="en-AU" sz="1750" b="0" i="0" smtClean="0">
                                      <a:latin typeface="Cambria Math" panose="02040503050406030204" pitchFamily="18" charset="0"/>
                                      <a:ea typeface="Cambria Math" panose="02040503050406030204" pitchFamily="18" charset="0"/>
                                    </a:rPr>
                                    <m:t>specified</m:t>
                                  </m:r>
                                  <m:r>
                                    <a:rPr lang="en-AU" sz="1750" b="0" i="0" smtClean="0">
                                      <a:latin typeface="Cambria Math" panose="02040503050406030204" pitchFamily="18" charset="0"/>
                                      <a:ea typeface="Cambria Math" panose="02040503050406030204" pitchFamily="18" charset="0"/>
                                    </a:rPr>
                                    <m:t> </m:t>
                                  </m:r>
                                  <m:r>
                                    <m:rPr>
                                      <m:sty m:val="p"/>
                                    </m:rPr>
                                    <a:rPr lang="en-AU" sz="1750" b="0" i="0" smtClean="0">
                                      <a:latin typeface="Cambria Math" panose="02040503050406030204" pitchFamily="18" charset="0"/>
                                      <a:ea typeface="Cambria Math" panose="02040503050406030204" pitchFamily="18" charset="0"/>
                                    </a:rPr>
                                    <m:t>amount</m:t>
                                  </m:r>
                                </m:e>
                              </m:eqArr>
                            </m:e>
                          </m:d>
                          <m:r>
                            <a:rPr lang="en-AU" sz="1750" b="0" i="0" smtClean="0">
                              <a:latin typeface="Cambria Math" panose="02040503050406030204" pitchFamily="18" charset="0"/>
                            </a:rPr>
                            <m:t>+</m:t>
                          </m:r>
                          <m:d>
                            <m:dPr>
                              <m:ctrlPr>
                                <a:rPr lang="en-AU" sz="1750" b="0" i="1" smtClean="0">
                                  <a:latin typeface="Cambria Math" panose="02040503050406030204" pitchFamily="18" charset="0"/>
                                </a:rPr>
                              </m:ctrlPr>
                            </m:dPr>
                            <m:e>
                              <m:eqArr>
                                <m:eqArrPr>
                                  <m:ctrlPr>
                                    <a:rPr lang="en-AU" sz="1750" b="0" i="1" smtClean="0">
                                      <a:latin typeface="Cambria Math" panose="02040503050406030204" pitchFamily="18" charset="0"/>
                                    </a:rPr>
                                  </m:ctrlPr>
                                </m:eqArrPr>
                                <m:e>
                                  <m:r>
                                    <m:rPr>
                                      <m:sty m:val="p"/>
                                    </m:rPr>
                                    <a:rPr lang="en-AU" sz="1750" b="0" i="0" smtClean="0">
                                      <a:latin typeface="Cambria Math" panose="02040503050406030204" pitchFamily="18" charset="0"/>
                                    </a:rPr>
                                    <m:t>total</m:t>
                                  </m:r>
                                  <m:r>
                                    <a:rPr lang="en-AU" sz="1750" b="0" i="0" smtClean="0">
                                      <a:latin typeface="Cambria Math" panose="02040503050406030204" pitchFamily="18" charset="0"/>
                                    </a:rPr>
                                    <m:t> </m:t>
                                  </m:r>
                                  <m:r>
                                    <m:rPr>
                                      <m:sty m:val="p"/>
                                    </m:rPr>
                                    <a:rPr lang="en-AU" sz="1750" b="0" i="0" smtClean="0">
                                      <a:latin typeface="Cambria Math" panose="02040503050406030204" pitchFamily="18" charset="0"/>
                                    </a:rPr>
                                    <m:t>tuition</m:t>
                                  </m:r>
                                  <m:r>
                                    <a:rPr lang="en-AU" sz="1750" b="0" i="0" smtClean="0">
                                      <a:latin typeface="Cambria Math" panose="02040503050406030204" pitchFamily="18" charset="0"/>
                                    </a:rPr>
                                    <m:t> </m:t>
                                  </m:r>
                                  <m:r>
                                    <m:rPr>
                                      <m:sty m:val="p"/>
                                    </m:rPr>
                                    <a:rPr lang="en-AU" sz="1750" b="0" i="0" smtClean="0">
                                      <a:latin typeface="Cambria Math" panose="02040503050406030204" pitchFamily="18" charset="0"/>
                                    </a:rPr>
                                    <m:t>fee</m:t>
                                  </m:r>
                                  <m:r>
                                    <a:rPr lang="en-AU" sz="1750" b="0" i="0" smtClean="0">
                                      <a:latin typeface="Cambria Math" panose="02040503050406030204" pitchFamily="18" charset="0"/>
                                    </a:rPr>
                                    <m:t> </m:t>
                                  </m:r>
                                  <m:r>
                                    <m:rPr>
                                      <m:sty m:val="p"/>
                                    </m:rPr>
                                    <a:rPr lang="en-AU" sz="1750" b="0" i="0" smtClean="0">
                                      <a:latin typeface="Cambria Math" panose="02040503050406030204" pitchFamily="18" charset="0"/>
                                    </a:rPr>
                                    <m:t>income</m:t>
                                  </m:r>
                                </m:e>
                                <m:e>
                                  <m:r>
                                    <m:rPr>
                                      <m:sty m:val="p"/>
                                    </m:rPr>
                                    <a:rPr lang="en-AU" sz="1750" b="0" i="0" smtClean="0">
                                      <a:latin typeface="Cambria Math" panose="02040503050406030204" pitchFamily="18" charset="0"/>
                                    </a:rPr>
                                    <m:t>received</m:t>
                                  </m:r>
                                  <m:r>
                                    <a:rPr lang="en-AU" sz="1750" b="0" i="0" smtClean="0">
                                      <a:latin typeface="Cambria Math" panose="02040503050406030204" pitchFamily="18" charset="0"/>
                                    </a:rPr>
                                    <m:t> </m:t>
                                  </m:r>
                                  <m:r>
                                    <m:rPr>
                                      <m:sty m:val="p"/>
                                    </m:rPr>
                                    <a:rPr lang="en-AU" sz="1750" b="0" i="0" smtClean="0">
                                      <a:latin typeface="Cambria Math" panose="02040503050406030204" pitchFamily="18" charset="0"/>
                                    </a:rPr>
                                    <m:t>in</m:t>
                                  </m:r>
                                  <m:r>
                                    <a:rPr lang="en-AU" sz="1750" b="0" i="0" smtClean="0">
                                      <a:latin typeface="Cambria Math" panose="02040503050406030204" pitchFamily="18" charset="0"/>
                                    </a:rPr>
                                    <m:t> 202</m:t>
                                  </m:r>
                                  <m:r>
                                    <a:rPr lang="en-AU" sz="1750" b="0" i="1" smtClean="0">
                                      <a:latin typeface="Cambria Math" panose="02040503050406030204" pitchFamily="18" charset="0"/>
                                    </a:rPr>
                                    <m:t>5</m:t>
                                  </m:r>
                                </m:e>
                                <m:e>
                                  <m:r>
                                    <a:rPr lang="en-AU" sz="1750" b="0" i="0" smtClean="0">
                                      <a:latin typeface="Cambria Math" panose="02040503050406030204" pitchFamily="18" charset="0"/>
                                      <a:ea typeface="Cambria Math" panose="02040503050406030204" pitchFamily="18" charset="0"/>
                                    </a:rPr>
                                    <m:t>×</m:t>
                                  </m:r>
                                </m:e>
                                <m:e>
                                  <m:r>
                                    <m:rPr>
                                      <m:sty m:val="p"/>
                                    </m:rPr>
                                    <a:rPr lang="en-AU" sz="1750" b="0" i="0" smtClean="0">
                                      <a:latin typeface="Cambria Math" panose="02040503050406030204" pitchFamily="18" charset="0"/>
                                      <a:ea typeface="Cambria Math" panose="02040503050406030204" pitchFamily="18" charset="0"/>
                                    </a:rPr>
                                    <m:t>specified</m:t>
                                  </m:r>
                                  <m:r>
                                    <a:rPr lang="en-AU" sz="1750" b="0" i="0" smtClean="0">
                                      <a:latin typeface="Cambria Math" panose="02040503050406030204" pitchFamily="18" charset="0"/>
                                      <a:ea typeface="Cambria Math" panose="02040503050406030204" pitchFamily="18" charset="0"/>
                                    </a:rPr>
                                    <m:t> </m:t>
                                  </m:r>
                                  <m:r>
                                    <m:rPr>
                                      <m:sty m:val="p"/>
                                    </m:rPr>
                                    <a:rPr lang="en-AU" sz="1750" b="0" i="0" smtClean="0">
                                      <a:latin typeface="Cambria Math" panose="02040503050406030204" pitchFamily="18" charset="0"/>
                                      <a:ea typeface="Cambria Math" panose="02040503050406030204" pitchFamily="18" charset="0"/>
                                    </a:rPr>
                                    <m:t>percentage</m:t>
                                  </m:r>
                                </m:e>
                              </m:eqArr>
                            </m:e>
                          </m:d>
                        </m:e>
                      </m:d>
                      <m:r>
                        <a:rPr lang="en-AU" sz="1750" i="0" smtClean="0">
                          <a:latin typeface="Cambria Math" panose="02040503050406030204" pitchFamily="18" charset="0"/>
                          <a:ea typeface="Cambria Math" panose="02040503050406030204" pitchFamily="18" charset="0"/>
                        </a:rPr>
                        <m:t>×</m:t>
                      </m:r>
                      <m:d>
                        <m:dPr>
                          <m:ctrlPr>
                            <a:rPr lang="en-AU" sz="1750" i="1" smtClean="0">
                              <a:latin typeface="Cambria Math" panose="02040503050406030204" pitchFamily="18" charset="0"/>
                              <a:ea typeface="Cambria Math" panose="02040503050406030204" pitchFamily="18" charset="0"/>
                            </a:rPr>
                          </m:ctrlPr>
                        </m:dPr>
                        <m:e>
                          <m:r>
                            <m:rPr>
                              <m:sty m:val="p"/>
                            </m:rPr>
                            <a:rPr lang="en-AU" sz="1750" b="0" i="0" smtClean="0">
                              <a:latin typeface="Cambria Math" panose="02040503050406030204" pitchFamily="18" charset="0"/>
                              <a:ea typeface="Cambria Math" panose="02040503050406030204" pitchFamily="18" charset="0"/>
                            </a:rPr>
                            <m:t>sum</m:t>
                          </m:r>
                          <m:r>
                            <a:rPr lang="en-AU" sz="1750" b="0" i="0" smtClean="0">
                              <a:latin typeface="Cambria Math" panose="02040503050406030204" pitchFamily="18" charset="0"/>
                              <a:ea typeface="Cambria Math" panose="02040503050406030204" pitchFamily="18" charset="0"/>
                            </a:rPr>
                            <m:t> </m:t>
                          </m:r>
                          <m:r>
                            <m:rPr>
                              <m:sty m:val="p"/>
                            </m:rPr>
                            <a:rPr lang="en-AU" sz="1750" b="0" i="0" smtClean="0">
                              <a:latin typeface="Cambria Math" panose="02040503050406030204" pitchFamily="18" charset="0"/>
                              <a:ea typeface="Cambria Math" panose="02040503050406030204" pitchFamily="18" charset="0"/>
                            </a:rPr>
                            <m:t>of</m:t>
                          </m:r>
                          <m:r>
                            <a:rPr lang="en-AU" sz="1750" b="0" i="0" smtClean="0">
                              <a:latin typeface="Cambria Math" panose="02040503050406030204" pitchFamily="18" charset="0"/>
                              <a:ea typeface="Cambria Math" panose="02040503050406030204" pitchFamily="18" charset="0"/>
                            </a:rPr>
                            <m:t> </m:t>
                          </m:r>
                          <m:r>
                            <m:rPr>
                              <m:sty m:val="p"/>
                            </m:rPr>
                            <a:rPr lang="en-AU" sz="1750" b="0" i="0" smtClean="0">
                              <a:latin typeface="Cambria Math" panose="02040503050406030204" pitchFamily="18" charset="0"/>
                              <a:ea typeface="Cambria Math" panose="02040503050406030204" pitchFamily="18" charset="0"/>
                            </a:rPr>
                            <m:t>risk</m:t>
                          </m:r>
                          <m:r>
                            <a:rPr lang="en-AU" sz="1750" b="0" i="0" smtClean="0">
                              <a:latin typeface="Cambria Math" panose="02040503050406030204" pitchFamily="18" charset="0"/>
                              <a:ea typeface="Cambria Math" panose="02040503050406030204" pitchFamily="18" charset="0"/>
                            </a:rPr>
                            <m:t> </m:t>
                          </m:r>
                          <m:r>
                            <m:rPr>
                              <m:sty m:val="p"/>
                            </m:rPr>
                            <a:rPr lang="en-AU" sz="1750" b="0" i="0" smtClean="0">
                              <a:latin typeface="Cambria Math" panose="02040503050406030204" pitchFamily="18" charset="0"/>
                              <a:ea typeface="Cambria Math" panose="02040503050406030204" pitchFamily="18" charset="0"/>
                            </a:rPr>
                            <m:t>factor</m:t>
                          </m:r>
                          <m:r>
                            <a:rPr lang="en-AU" sz="1750" b="0" i="0" smtClean="0">
                              <a:latin typeface="Cambria Math" panose="02040503050406030204" pitchFamily="18" charset="0"/>
                              <a:ea typeface="Cambria Math" panose="02040503050406030204" pitchFamily="18" charset="0"/>
                            </a:rPr>
                            <m:t> </m:t>
                          </m:r>
                          <m:r>
                            <m:rPr>
                              <m:sty m:val="p"/>
                            </m:rPr>
                            <a:rPr lang="en-AU" sz="1750" b="0" i="0" smtClean="0">
                              <a:latin typeface="Cambria Math" panose="02040503050406030204" pitchFamily="18" charset="0"/>
                              <a:ea typeface="Cambria Math" panose="02040503050406030204" pitchFamily="18" charset="0"/>
                            </a:rPr>
                            <m:t>values</m:t>
                          </m:r>
                          <m:r>
                            <a:rPr lang="en-AU" sz="1750" b="0" i="0" smtClean="0">
                              <a:latin typeface="Cambria Math" panose="02040503050406030204" pitchFamily="18" charset="0"/>
                              <a:ea typeface="Cambria Math" panose="02040503050406030204" pitchFamily="18" charset="0"/>
                            </a:rPr>
                            <m:t>+1</m:t>
                          </m:r>
                        </m:e>
                      </m:d>
                    </m:oMath>
                  </m:oMathPara>
                </a14:m>
                <a:endParaRPr lang="en-AU" sz="1750"/>
              </a:p>
            </p:txBody>
          </p:sp>
        </mc:Choice>
        <mc:Fallback xmlns="">
          <p:sp>
            <p:nvSpPr>
              <p:cNvPr id="9" name="TextBox 8">
                <a:extLst>
                  <a:ext uri="{FF2B5EF4-FFF2-40B4-BE49-F238E27FC236}">
                    <a16:creationId xmlns:a16="http://schemas.microsoft.com/office/drawing/2014/main" id="{3D27CE2E-DAB5-C28C-3E3D-AF883457C500}"/>
                  </a:ext>
                </a:extLst>
              </p:cNvPr>
              <p:cNvSpPr txBox="1">
                <a:spLocks noRot="1" noChangeAspect="1" noMove="1" noResize="1" noEditPoints="1" noAdjustHandles="1" noChangeArrowheads="1" noChangeShapeType="1" noTextEdit="1"/>
              </p:cNvSpPr>
              <p:nvPr/>
            </p:nvSpPr>
            <p:spPr>
              <a:xfrm>
                <a:off x="539551" y="1738096"/>
                <a:ext cx="8200450" cy="1028487"/>
              </a:xfrm>
              <a:prstGeom prst="rect">
                <a:avLst/>
              </a:prstGeom>
              <a:blipFill>
                <a:blip r:embed="rId3"/>
                <a:stretch>
                  <a:fillRect/>
                </a:stretch>
              </a:blipFill>
            </p:spPr>
            <p:txBody>
              <a:bodyPr/>
              <a:lstStyle/>
              <a:p>
                <a:r>
                  <a:rPr lang="en-US">
                    <a:noFill/>
                  </a:rPr>
                  <a:t> </a:t>
                </a:r>
              </a:p>
            </p:txBody>
          </p:sp>
        </mc:Fallback>
      </mc:AlternateContent>
      <p:sp>
        <p:nvSpPr>
          <p:cNvPr id="10" name="Rectangle 9">
            <a:extLst>
              <a:ext uri="{FF2B5EF4-FFF2-40B4-BE49-F238E27FC236}">
                <a16:creationId xmlns:a16="http://schemas.microsoft.com/office/drawing/2014/main" id="{0F26DEDA-3453-CA2D-866F-7CF7FE790C59}"/>
              </a:ext>
            </a:extLst>
          </p:cNvPr>
          <p:cNvSpPr/>
          <p:nvPr/>
        </p:nvSpPr>
        <p:spPr>
          <a:xfrm>
            <a:off x="540000" y="3203536"/>
            <a:ext cx="8064000" cy="623248"/>
          </a:xfrm>
          <a:prstGeom prst="rect">
            <a:avLst/>
          </a:prstGeom>
        </p:spPr>
        <p:txBody>
          <a:bodyPr wrap="square" lIns="68580" tIns="34290" rIns="68580" bIns="34290" anchor="t">
            <a:spAutoFit/>
          </a:bodyPr>
          <a:lstStyle/>
          <a:p>
            <a:pPr>
              <a:spcAft>
                <a:spcPts val="800"/>
              </a:spcAft>
            </a:pPr>
            <a:r>
              <a:rPr lang="en-US" altLang="zh-CN">
                <a:sym typeface="Calibri" pitchFamily="34" charset="0"/>
              </a:rPr>
              <a:t>The sum of a provider’s risk factor values is a multiplier for the Risk Rated Premium component calculation</a:t>
            </a:r>
          </a:p>
        </p:txBody>
      </p:sp>
      <p:grpSp>
        <p:nvGrpSpPr>
          <p:cNvPr id="4" name="Group 3">
            <a:extLst>
              <a:ext uri="{FF2B5EF4-FFF2-40B4-BE49-F238E27FC236}">
                <a16:creationId xmlns:a16="http://schemas.microsoft.com/office/drawing/2014/main" id="{840854BD-EEBA-B9D5-1C8E-459EEF576CD5}"/>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5" name="Rectangle 4">
              <a:extLst>
                <a:ext uri="{FF2B5EF4-FFF2-40B4-BE49-F238E27FC236}">
                  <a16:creationId xmlns:a16="http://schemas.microsoft.com/office/drawing/2014/main" id="{B2E15947-93BE-BC63-172D-F4D055252DC6}"/>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11" name="Oval 10">
              <a:extLst>
                <a:ext uri="{FF2B5EF4-FFF2-40B4-BE49-F238E27FC236}">
                  <a16:creationId xmlns:a16="http://schemas.microsoft.com/office/drawing/2014/main" id="{CC046F3F-B2CA-CD83-5599-130B65280BC8}"/>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2" name="Graphic 10">
              <a:extLst>
                <a:ext uri="{FF2B5EF4-FFF2-40B4-BE49-F238E27FC236}">
                  <a16:creationId xmlns:a16="http://schemas.microsoft.com/office/drawing/2014/main" id="{2FC8D858-EF38-51DC-ACF5-14FEB08E2557}"/>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492927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649C1FB-61AF-8256-55AB-3E274C316002}"/>
              </a:ext>
              <a:ext uri="{C183D7F6-B498-43B3-948B-1728B52AA6E4}">
                <adec:decorative xmlns:adec="http://schemas.microsoft.com/office/drawing/2017/decorative" val="1"/>
              </a:ext>
            </a:extLst>
          </p:cNvPr>
          <p:cNvSpPr/>
          <p:nvPr/>
        </p:nvSpPr>
        <p:spPr>
          <a:xfrm>
            <a:off x="-1" y="0"/>
            <a:ext cx="9144001" cy="4667794"/>
          </a:xfrm>
          <a:prstGeom prst="rect">
            <a:avLst/>
          </a:prstGeom>
          <a:solidFill>
            <a:srgbClr val="4897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5" name="Group 4">
            <a:extLst>
              <a:ext uri="{FF2B5EF4-FFF2-40B4-BE49-F238E27FC236}">
                <a16:creationId xmlns:a16="http://schemas.microsoft.com/office/drawing/2014/main" id="{7D35CCDC-A978-DA04-55B7-DB429D01DEA3}"/>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6" name="Rectangle 5">
              <a:extLst>
                <a:ext uri="{FF2B5EF4-FFF2-40B4-BE49-F238E27FC236}">
                  <a16:creationId xmlns:a16="http://schemas.microsoft.com/office/drawing/2014/main" id="{B45105F8-17B9-1575-9B22-EC03E1CD9B20}"/>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7" name="Oval 6">
              <a:extLst>
                <a:ext uri="{FF2B5EF4-FFF2-40B4-BE49-F238E27FC236}">
                  <a16:creationId xmlns:a16="http://schemas.microsoft.com/office/drawing/2014/main" id="{92BCA3AF-5533-4BE7-02A8-5D5D712E21BA}"/>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1" name="Graphic 10">
              <a:extLst>
                <a:ext uri="{FF2B5EF4-FFF2-40B4-BE49-F238E27FC236}">
                  <a16:creationId xmlns:a16="http://schemas.microsoft.com/office/drawing/2014/main" id="{E27DD141-7E72-2FC5-219B-4AC794B3522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00" y="4650091"/>
              <a:ext cx="238264" cy="237600"/>
            </a:xfrm>
            <a:prstGeom prst="rect">
              <a:avLst/>
            </a:prstGeom>
          </p:spPr>
        </p:pic>
      </p:grpSp>
      <p:sp>
        <p:nvSpPr>
          <p:cNvPr id="12" name="Title 3">
            <a:extLst>
              <a:ext uri="{FF2B5EF4-FFF2-40B4-BE49-F238E27FC236}">
                <a16:creationId xmlns:a16="http://schemas.microsoft.com/office/drawing/2014/main" id="{4312451A-3931-0591-6792-E66D4D556FD8}"/>
              </a:ext>
            </a:extLst>
          </p:cNvPr>
          <p:cNvSpPr txBox="1">
            <a:spLocks noGrp="1"/>
          </p:cNvSpPr>
          <p:nvPr>
            <p:ph type="title" idx="4294967295"/>
          </p:nvPr>
        </p:nvSpPr>
        <p:spPr>
          <a:xfrm>
            <a:off x="826488" y="2143244"/>
            <a:ext cx="7707912" cy="49244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3200" b="1" i="0" u="none" strike="noStrike" kern="1200" cap="none" spc="0" normalizeH="0" baseline="0" noProof="0">
                <a:ln>
                  <a:noFill/>
                </a:ln>
                <a:solidFill>
                  <a:schemeClr val="bg1"/>
                </a:solidFill>
                <a:effectLst/>
                <a:uLnTx/>
                <a:uFillTx/>
                <a:latin typeface="+mn-lt"/>
                <a:ea typeface="+mn-ea"/>
                <a:cs typeface="+mn-cs"/>
              </a:rPr>
              <a:t>Tuition Protection Service (TPS)</a:t>
            </a:r>
            <a:endParaRPr kumimoji="0" lang="en-AU" sz="2400" b="1" i="0" u="none" strike="noStrike" kern="1200" cap="none" spc="0" normalizeH="0" baseline="0" noProof="0">
              <a:ln>
                <a:noFill/>
              </a:ln>
              <a:solidFill>
                <a:schemeClr val="bg1"/>
              </a:solidFill>
              <a:effectLst/>
              <a:uLnTx/>
              <a:uFillTx/>
              <a:latin typeface="+mn-lt"/>
              <a:ea typeface="+mn-ea"/>
              <a:cs typeface="+mn-cs"/>
            </a:endParaRPr>
          </a:p>
        </p:txBody>
      </p:sp>
      <p:sp>
        <p:nvSpPr>
          <p:cNvPr id="14" name="Title 3">
            <a:extLst>
              <a:ext uri="{FF2B5EF4-FFF2-40B4-BE49-F238E27FC236}">
                <a16:creationId xmlns:a16="http://schemas.microsoft.com/office/drawing/2014/main" id="{EF6A9615-FAA7-4759-4663-C5F12F2878A3}"/>
              </a:ext>
            </a:extLst>
          </p:cNvPr>
          <p:cNvSpPr txBox="1">
            <a:spLocks/>
          </p:cNvSpPr>
          <p:nvPr/>
        </p:nvSpPr>
        <p:spPr>
          <a:xfrm>
            <a:off x="826488" y="2635687"/>
            <a:ext cx="7707912" cy="369332"/>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defTabSz="914400">
              <a:lnSpc>
                <a:spcPct val="100000"/>
              </a:lnSpc>
              <a:spcBef>
                <a:spcPts val="0"/>
              </a:spcBef>
              <a:spcAft>
                <a:spcPts val="200"/>
              </a:spcAft>
              <a:defRPr/>
            </a:pPr>
            <a:r>
              <a:rPr lang="en-AU" sz="2400" b="1">
                <a:solidFill>
                  <a:schemeClr val="bg1"/>
                </a:solidFill>
                <a:latin typeface="+mn-lt"/>
                <a:ea typeface="+mn-ea"/>
                <a:cs typeface="+mn-cs"/>
              </a:rPr>
              <a:t>TPS Director, team and Advisory Board</a:t>
            </a:r>
          </a:p>
        </p:txBody>
      </p:sp>
    </p:spTree>
    <p:extLst>
      <p:ext uri="{BB962C8B-B14F-4D97-AF65-F5344CB8AC3E}">
        <p14:creationId xmlns:p14="http://schemas.microsoft.com/office/powerpoint/2010/main" val="33545844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CA8A0-E892-5590-CD73-0220EEDB6D8F}"/>
              </a:ext>
            </a:extLst>
          </p:cNvPr>
          <p:cNvSpPr txBox="1">
            <a:spLocks noGrp="1"/>
          </p:cNvSpPr>
          <p:nvPr>
            <p:ph type="title" idx="4294967295"/>
          </p:nvPr>
        </p:nvSpPr>
        <p:spPr>
          <a:xfrm>
            <a:off x="539551"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Risk Rated Premium Component: VSL Example</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3D27CE2E-DAB5-C28C-3E3D-AF883457C500}"/>
                  </a:ext>
                </a:extLst>
              </p:cNvPr>
              <p:cNvSpPr txBox="1"/>
              <p:nvPr/>
            </p:nvSpPr>
            <p:spPr>
              <a:xfrm>
                <a:off x="539551" y="1116000"/>
                <a:ext cx="8059386" cy="100598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AU" sz="1750" i="1" smtClean="0">
                              <a:latin typeface="Cambria Math" panose="02040503050406030204" pitchFamily="18" charset="0"/>
                            </a:rPr>
                          </m:ctrlPr>
                        </m:dPr>
                        <m:e>
                          <m:d>
                            <m:dPr>
                              <m:ctrlPr>
                                <a:rPr lang="en-AU" sz="1750" i="1" smtClean="0">
                                  <a:latin typeface="Cambria Math" panose="02040503050406030204" pitchFamily="18" charset="0"/>
                                </a:rPr>
                              </m:ctrlPr>
                            </m:dPr>
                            <m:e>
                              <m:eqArr>
                                <m:eqArrPr>
                                  <m:ctrlPr>
                                    <a:rPr lang="en-AU" sz="1750" b="0" i="1" smtClean="0">
                                      <a:latin typeface="Cambria Math" panose="02040503050406030204" pitchFamily="18" charset="0"/>
                                    </a:rPr>
                                  </m:ctrlPr>
                                </m:eqArrPr>
                                <m:e>
                                  <m:r>
                                    <a:rPr lang="en-AU" sz="1750" b="0" i="0" smtClean="0">
                                      <a:latin typeface="Cambria Math" panose="02040503050406030204" pitchFamily="18" charset="0"/>
                                    </a:rPr>
                                    <m:t>75 </m:t>
                                  </m:r>
                                  <m:r>
                                    <m:rPr>
                                      <m:sty m:val="p"/>
                                    </m:rPr>
                                    <a:rPr lang="en-AU" sz="1750" b="0" i="0" smtClean="0">
                                      <a:latin typeface="Cambria Math" panose="02040503050406030204" pitchFamily="18" charset="0"/>
                                    </a:rPr>
                                    <m:t>VSL</m:t>
                                  </m:r>
                                  <m:r>
                                    <a:rPr lang="en-AU" sz="1750" b="0" i="0" smtClean="0">
                                      <a:latin typeface="Cambria Math" panose="02040503050406030204" pitchFamily="18" charset="0"/>
                                    </a:rPr>
                                    <m:t> </m:t>
                                  </m:r>
                                  <m:r>
                                    <m:rPr>
                                      <m:sty m:val="p"/>
                                    </m:rPr>
                                    <a:rPr lang="en-AU" sz="1750" b="0" i="0" smtClean="0">
                                      <a:latin typeface="Cambria Math" panose="02040503050406030204" pitchFamily="18" charset="0"/>
                                    </a:rPr>
                                    <m:t>students</m:t>
                                  </m:r>
                                </m:e>
                                <m:e>
                                  <m:r>
                                    <m:rPr>
                                      <m:sty m:val="p"/>
                                    </m:rPr>
                                    <a:rPr lang="en-AU" sz="1750" b="0" i="0" smtClean="0">
                                      <a:latin typeface="Cambria Math" panose="02040503050406030204" pitchFamily="18" charset="0"/>
                                    </a:rPr>
                                    <m:t>for</m:t>
                                  </m:r>
                                  <m:r>
                                    <a:rPr lang="en-AU" sz="1750" b="0" i="0" smtClean="0">
                                      <a:latin typeface="Cambria Math" panose="02040503050406030204" pitchFamily="18" charset="0"/>
                                    </a:rPr>
                                    <m:t> 202</m:t>
                                  </m:r>
                                  <m:r>
                                    <a:rPr lang="en-AU" sz="1750" b="0" i="1" smtClean="0">
                                      <a:latin typeface="Cambria Math" panose="02040503050406030204" pitchFamily="18" charset="0"/>
                                    </a:rPr>
                                    <m:t>5</m:t>
                                  </m:r>
                                </m:e>
                                <m:e>
                                  <m:r>
                                    <a:rPr lang="en-AU" sz="1750" b="0" i="0" smtClean="0">
                                      <a:latin typeface="Cambria Math" panose="02040503050406030204" pitchFamily="18" charset="0"/>
                                      <a:ea typeface="Cambria Math" panose="02040503050406030204" pitchFamily="18" charset="0"/>
                                    </a:rPr>
                                    <m:t>×</m:t>
                                  </m:r>
                                </m:e>
                                <m:e>
                                  <m:r>
                                    <a:rPr lang="en-AU" sz="1750" b="1" i="0" smtClean="0">
                                      <a:latin typeface="Cambria Math" panose="02040503050406030204" pitchFamily="18" charset="0"/>
                                      <a:ea typeface="Cambria Math" panose="02040503050406030204" pitchFamily="18" charset="0"/>
                                    </a:rPr>
                                    <m:t>$</m:t>
                                  </m:r>
                                  <m:r>
                                    <a:rPr lang="en-AU" sz="1750" b="1" i="0" smtClean="0">
                                      <a:latin typeface="Cambria Math" panose="02040503050406030204" pitchFamily="18" charset="0"/>
                                      <a:ea typeface="Cambria Math" panose="02040503050406030204" pitchFamily="18" charset="0"/>
                                    </a:rPr>
                                    <m:t>𝟔</m:t>
                                  </m:r>
                                </m:e>
                              </m:eqArr>
                            </m:e>
                          </m:d>
                          <m:r>
                            <a:rPr lang="en-AU" sz="1750" b="0" i="0" smtClean="0">
                              <a:latin typeface="Cambria Math" panose="02040503050406030204" pitchFamily="18" charset="0"/>
                            </a:rPr>
                            <m:t>+</m:t>
                          </m:r>
                          <m:d>
                            <m:dPr>
                              <m:ctrlPr>
                                <a:rPr lang="en-AU" sz="1750" b="0" i="1" smtClean="0">
                                  <a:latin typeface="Cambria Math" panose="02040503050406030204" pitchFamily="18" charset="0"/>
                                </a:rPr>
                              </m:ctrlPr>
                            </m:dPr>
                            <m:e>
                              <m:eqArr>
                                <m:eqArrPr>
                                  <m:ctrlPr>
                                    <a:rPr lang="en-AU" sz="1750" b="0" i="1" smtClean="0">
                                      <a:latin typeface="Cambria Math" panose="02040503050406030204" pitchFamily="18" charset="0"/>
                                    </a:rPr>
                                  </m:ctrlPr>
                                </m:eqArrPr>
                                <m:e>
                                  <m:r>
                                    <a:rPr lang="en-AU" sz="1750" b="0" i="0" smtClean="0">
                                      <a:latin typeface="Cambria Math" panose="02040503050406030204" pitchFamily="18" charset="0"/>
                                    </a:rPr>
                                    <m:t>$250,000 </m:t>
                                  </m:r>
                                  <m:r>
                                    <m:rPr>
                                      <m:sty m:val="p"/>
                                    </m:rPr>
                                    <a:rPr lang="en-AU" sz="1750" b="0" i="0" smtClean="0">
                                      <a:latin typeface="Cambria Math" panose="02040503050406030204" pitchFamily="18" charset="0"/>
                                    </a:rPr>
                                    <m:t>VSL</m:t>
                                  </m:r>
                                  <m:r>
                                    <a:rPr lang="en-AU" sz="1750" b="0" i="0" smtClean="0">
                                      <a:latin typeface="Cambria Math" panose="02040503050406030204" pitchFamily="18" charset="0"/>
                                    </a:rPr>
                                    <m:t> </m:t>
                                  </m:r>
                                  <m:r>
                                    <m:rPr>
                                      <m:sty m:val="p"/>
                                    </m:rPr>
                                    <a:rPr lang="en-AU" sz="1750" b="0" i="0" smtClean="0">
                                      <a:latin typeface="Cambria Math" panose="02040503050406030204" pitchFamily="18" charset="0"/>
                                    </a:rPr>
                                    <m:t>Loans</m:t>
                                  </m:r>
                                </m:e>
                                <m:e>
                                  <m:r>
                                    <m:rPr>
                                      <m:sty m:val="p"/>
                                    </m:rPr>
                                    <a:rPr lang="en-AU" sz="1750" b="0" i="0" smtClean="0">
                                      <a:latin typeface="Cambria Math" panose="02040503050406030204" pitchFamily="18" charset="0"/>
                                    </a:rPr>
                                    <m:t>received</m:t>
                                  </m:r>
                                  <m:r>
                                    <a:rPr lang="en-AU" sz="1750" b="0" i="0" smtClean="0">
                                      <a:latin typeface="Cambria Math" panose="02040503050406030204" pitchFamily="18" charset="0"/>
                                    </a:rPr>
                                    <m:t> </m:t>
                                  </m:r>
                                  <m:r>
                                    <m:rPr>
                                      <m:sty m:val="p"/>
                                    </m:rPr>
                                    <a:rPr lang="en-AU" sz="1750" b="0" i="0" smtClean="0">
                                      <a:latin typeface="Cambria Math" panose="02040503050406030204" pitchFamily="18" charset="0"/>
                                    </a:rPr>
                                    <m:t>in</m:t>
                                  </m:r>
                                  <m:r>
                                    <a:rPr lang="en-AU" sz="1750" b="0" i="0" smtClean="0">
                                      <a:latin typeface="Cambria Math" panose="02040503050406030204" pitchFamily="18" charset="0"/>
                                    </a:rPr>
                                    <m:t> 202</m:t>
                                  </m:r>
                                  <m:r>
                                    <a:rPr lang="en-AU" sz="1750" b="0" i="1" smtClean="0">
                                      <a:latin typeface="Cambria Math" panose="02040503050406030204" pitchFamily="18" charset="0"/>
                                    </a:rPr>
                                    <m:t>5</m:t>
                                  </m:r>
                                </m:e>
                                <m:e>
                                  <m:r>
                                    <a:rPr lang="en-AU" sz="1750" b="0" i="0" smtClean="0">
                                      <a:latin typeface="Cambria Math" panose="02040503050406030204" pitchFamily="18" charset="0"/>
                                      <a:ea typeface="Cambria Math" panose="02040503050406030204" pitchFamily="18" charset="0"/>
                                    </a:rPr>
                                    <m:t>×</m:t>
                                  </m:r>
                                </m:e>
                                <m:e>
                                  <m:r>
                                    <a:rPr lang="en-AU" sz="1750" b="1" i="0" smtClean="0">
                                      <a:latin typeface="Cambria Math" panose="02040503050406030204" pitchFamily="18" charset="0"/>
                                      <a:ea typeface="Cambria Math" panose="02040503050406030204" pitchFamily="18" charset="0"/>
                                    </a:rPr>
                                    <m:t>𝟎</m:t>
                                  </m:r>
                                  <m:r>
                                    <a:rPr lang="en-AU" sz="1750" b="1" i="0" smtClean="0">
                                      <a:latin typeface="Cambria Math" panose="02040503050406030204" pitchFamily="18" charset="0"/>
                                      <a:ea typeface="Cambria Math" panose="02040503050406030204" pitchFamily="18" charset="0"/>
                                    </a:rPr>
                                    <m:t>.</m:t>
                                  </m:r>
                                  <m:r>
                                    <a:rPr lang="en-AU" sz="1750" b="1" i="0" smtClean="0">
                                      <a:latin typeface="Cambria Math" panose="02040503050406030204" pitchFamily="18" charset="0"/>
                                      <a:ea typeface="Cambria Math" panose="02040503050406030204" pitchFamily="18" charset="0"/>
                                    </a:rPr>
                                    <m:t>𝟏𝟑</m:t>
                                  </m:r>
                                  <m:r>
                                    <a:rPr lang="en-AU" sz="1750" b="1" i="0" smtClean="0">
                                      <a:latin typeface="Cambria Math" panose="02040503050406030204" pitchFamily="18" charset="0"/>
                                      <a:ea typeface="Cambria Math" panose="02040503050406030204" pitchFamily="18" charset="0"/>
                                    </a:rPr>
                                    <m:t>%</m:t>
                                  </m:r>
                                </m:e>
                              </m:eqArr>
                            </m:e>
                          </m:d>
                        </m:e>
                      </m:d>
                      <m:r>
                        <a:rPr lang="en-AU" sz="1750" i="0" smtClean="0">
                          <a:latin typeface="Cambria Math" panose="02040503050406030204" pitchFamily="18" charset="0"/>
                          <a:ea typeface="Cambria Math" panose="02040503050406030204" pitchFamily="18" charset="0"/>
                        </a:rPr>
                        <m:t>×</m:t>
                      </m:r>
                      <m:d>
                        <m:dPr>
                          <m:ctrlPr>
                            <a:rPr lang="en-AU" sz="1750" i="1" smtClean="0">
                              <a:latin typeface="Cambria Math" panose="02040503050406030204" pitchFamily="18" charset="0"/>
                              <a:ea typeface="Cambria Math" panose="02040503050406030204" pitchFamily="18" charset="0"/>
                            </a:rPr>
                          </m:ctrlPr>
                        </m:dPr>
                        <m:e>
                          <m:r>
                            <m:rPr>
                              <m:sty m:val="p"/>
                            </m:rPr>
                            <a:rPr lang="en-AU" sz="1750" b="0" i="0" smtClean="0">
                              <a:latin typeface="Cambria Math" panose="02040503050406030204" pitchFamily="18" charset="0"/>
                              <a:ea typeface="Cambria Math" panose="02040503050406030204" pitchFamily="18" charset="0"/>
                            </a:rPr>
                            <m:t>total</m:t>
                          </m:r>
                          <m:r>
                            <a:rPr lang="en-AU" sz="1750" b="0" i="0" smtClean="0">
                              <a:latin typeface="Cambria Math" panose="02040503050406030204" pitchFamily="18" charset="0"/>
                              <a:ea typeface="Cambria Math" panose="02040503050406030204" pitchFamily="18" charset="0"/>
                            </a:rPr>
                            <m:t> </m:t>
                          </m:r>
                          <m:r>
                            <m:rPr>
                              <m:sty m:val="p"/>
                            </m:rPr>
                            <a:rPr lang="en-AU" sz="1750" b="0" i="0" smtClean="0">
                              <a:latin typeface="Cambria Math" panose="02040503050406030204" pitchFamily="18" charset="0"/>
                              <a:ea typeface="Cambria Math" panose="02040503050406030204" pitchFamily="18" charset="0"/>
                            </a:rPr>
                            <m:t>risk</m:t>
                          </m:r>
                          <m:r>
                            <a:rPr lang="en-AU" sz="1750" b="0" i="0" smtClean="0">
                              <a:latin typeface="Cambria Math" panose="02040503050406030204" pitchFamily="18" charset="0"/>
                              <a:ea typeface="Cambria Math" panose="02040503050406030204" pitchFamily="18" charset="0"/>
                            </a:rPr>
                            <m:t> </m:t>
                          </m:r>
                          <m:r>
                            <m:rPr>
                              <m:sty m:val="p"/>
                            </m:rPr>
                            <a:rPr lang="en-AU" sz="1750" b="0" i="0" smtClean="0">
                              <a:latin typeface="Cambria Math" panose="02040503050406030204" pitchFamily="18" charset="0"/>
                              <a:ea typeface="Cambria Math" panose="02040503050406030204" pitchFamily="18" charset="0"/>
                            </a:rPr>
                            <m:t>factor</m:t>
                          </m:r>
                          <m:r>
                            <a:rPr lang="en-AU" sz="1750" b="0" i="0" smtClean="0">
                              <a:latin typeface="Cambria Math" panose="02040503050406030204" pitchFamily="18" charset="0"/>
                              <a:ea typeface="Cambria Math" panose="02040503050406030204" pitchFamily="18" charset="0"/>
                            </a:rPr>
                            <m:t> </m:t>
                          </m:r>
                          <m:r>
                            <m:rPr>
                              <m:sty m:val="p"/>
                            </m:rPr>
                            <a:rPr lang="en-AU" sz="1750" b="0" i="0" smtClean="0">
                              <a:latin typeface="Cambria Math" panose="02040503050406030204" pitchFamily="18" charset="0"/>
                              <a:ea typeface="Cambria Math" panose="02040503050406030204" pitchFamily="18" charset="0"/>
                            </a:rPr>
                            <m:t>value</m:t>
                          </m:r>
                          <m:r>
                            <a:rPr lang="en-AU" sz="1750" b="0" i="0" smtClean="0">
                              <a:latin typeface="Cambria Math" panose="02040503050406030204" pitchFamily="18" charset="0"/>
                              <a:ea typeface="Cambria Math" panose="02040503050406030204" pitchFamily="18" charset="0"/>
                            </a:rPr>
                            <m:t> </m:t>
                          </m:r>
                          <m:r>
                            <m:rPr>
                              <m:sty m:val="p"/>
                            </m:rPr>
                            <a:rPr lang="en-AU" sz="1750" b="0" i="0" smtClean="0">
                              <a:latin typeface="Cambria Math" panose="02040503050406030204" pitchFamily="18" charset="0"/>
                              <a:ea typeface="Cambria Math" panose="02040503050406030204" pitchFamily="18" charset="0"/>
                            </a:rPr>
                            <m:t>of</m:t>
                          </m:r>
                          <m:r>
                            <a:rPr lang="en-AU" sz="1750" b="0" i="0" smtClean="0">
                              <a:latin typeface="Cambria Math" panose="02040503050406030204" pitchFamily="18" charset="0"/>
                              <a:ea typeface="Cambria Math" panose="02040503050406030204" pitchFamily="18" charset="0"/>
                            </a:rPr>
                            <m:t> 4.7+1</m:t>
                          </m:r>
                        </m:e>
                      </m:d>
                    </m:oMath>
                  </m:oMathPara>
                </a14:m>
                <a:endParaRPr lang="en-AU" sz="1750"/>
              </a:p>
            </p:txBody>
          </p:sp>
        </mc:Choice>
        <mc:Fallback xmlns="">
          <p:sp>
            <p:nvSpPr>
              <p:cNvPr id="9" name="TextBox 8">
                <a:extLst>
                  <a:ext uri="{FF2B5EF4-FFF2-40B4-BE49-F238E27FC236}">
                    <a16:creationId xmlns:a16="http://schemas.microsoft.com/office/drawing/2014/main" id="{3D27CE2E-DAB5-C28C-3E3D-AF883457C500}"/>
                  </a:ext>
                </a:extLst>
              </p:cNvPr>
              <p:cNvSpPr txBox="1">
                <a:spLocks noRot="1" noChangeAspect="1" noMove="1" noResize="1" noEditPoints="1" noAdjustHandles="1" noChangeArrowheads="1" noChangeShapeType="1" noTextEdit="1"/>
              </p:cNvSpPr>
              <p:nvPr/>
            </p:nvSpPr>
            <p:spPr>
              <a:xfrm>
                <a:off x="539551" y="1116000"/>
                <a:ext cx="8059386" cy="1005981"/>
              </a:xfrm>
              <a:prstGeom prst="rect">
                <a:avLst/>
              </a:prstGeom>
              <a:blipFill>
                <a:blip r:embed="rId3"/>
                <a:stretch>
                  <a:fillRect/>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E36FD5EC-D27A-2AFD-6FC3-8641F4479C9A}"/>
              </a:ext>
            </a:extLst>
          </p:cNvPr>
          <p:cNvSpPr txBox="1"/>
          <p:nvPr/>
        </p:nvSpPr>
        <p:spPr>
          <a:xfrm>
            <a:off x="540000" y="3201092"/>
            <a:ext cx="2175275" cy="1000274"/>
          </a:xfrm>
          <a:prstGeom prst="rect">
            <a:avLst/>
          </a:prstGeom>
          <a:noFill/>
        </p:spPr>
        <p:txBody>
          <a:bodyPr wrap="none" lIns="0" tIns="0" rIns="0" bIns="0" rtlCol="0">
            <a:spAutoFit/>
          </a:bodyPr>
          <a:lstStyle/>
          <a:p>
            <a:pPr>
              <a:spcAft>
                <a:spcPts val="3000"/>
              </a:spcAft>
            </a:pPr>
            <a:r>
              <a:rPr lang="en-AU" sz="2000">
                <a:ea typeface="Cambria Math" panose="02040503050406030204" pitchFamily="18" charset="0"/>
              </a:rPr>
              <a:t>= ($450 + $325) x 5.7</a:t>
            </a:r>
          </a:p>
          <a:p>
            <a:pPr>
              <a:spcAft>
                <a:spcPts val="2400"/>
              </a:spcAft>
            </a:pPr>
            <a:r>
              <a:rPr lang="en-AU" sz="2000">
                <a:ea typeface="Cambria Math" panose="02040503050406030204" pitchFamily="18" charset="0"/>
              </a:rPr>
              <a:t>= </a:t>
            </a:r>
            <a:r>
              <a:rPr lang="en-AU" sz="2000" b="1">
                <a:solidFill>
                  <a:schemeClr val="accent3"/>
                </a:solidFill>
                <a:ea typeface="Cambria Math" panose="02040503050406030204" pitchFamily="18" charset="0"/>
              </a:rPr>
              <a:t>$4,417.50</a:t>
            </a:r>
            <a:endParaRPr lang="en-AU" sz="2000" b="1">
              <a:solidFill>
                <a:schemeClr val="accent3"/>
              </a:solidFill>
            </a:endParaRPr>
          </a:p>
        </p:txBody>
      </p:sp>
      <p:sp>
        <p:nvSpPr>
          <p:cNvPr id="11" name="TextBox 10">
            <a:extLst>
              <a:ext uri="{FF2B5EF4-FFF2-40B4-BE49-F238E27FC236}">
                <a16:creationId xmlns:a16="http://schemas.microsoft.com/office/drawing/2014/main" id="{C509CBAA-A51F-3C4C-AFDD-82AD62D460E7}"/>
              </a:ext>
            </a:extLst>
          </p:cNvPr>
          <p:cNvSpPr txBox="1"/>
          <p:nvPr/>
        </p:nvSpPr>
        <p:spPr>
          <a:xfrm>
            <a:off x="1202573" y="2448000"/>
            <a:ext cx="705321" cy="307777"/>
          </a:xfrm>
          <a:prstGeom prst="rect">
            <a:avLst/>
          </a:prstGeom>
          <a:noFill/>
        </p:spPr>
        <p:txBody>
          <a:bodyPr wrap="none" lIns="0" tIns="0" rIns="0" bIns="0" rtlCol="0">
            <a:spAutoFit/>
          </a:bodyPr>
          <a:lstStyle/>
          <a:p>
            <a:r>
              <a:rPr lang="en-AU" sz="2000">
                <a:ea typeface="Cambria Math" panose="02040503050406030204" pitchFamily="18" charset="0"/>
              </a:rPr>
              <a:t>= </a:t>
            </a:r>
            <a:r>
              <a:rPr lang="en-AU" sz="2000" b="1">
                <a:ea typeface="Cambria Math" panose="02040503050406030204" pitchFamily="18" charset="0"/>
              </a:rPr>
              <a:t>$450</a:t>
            </a:r>
            <a:endParaRPr lang="en-AU" sz="2000" b="1"/>
          </a:p>
        </p:txBody>
      </p:sp>
      <p:sp>
        <p:nvSpPr>
          <p:cNvPr id="12" name="TextBox 11">
            <a:extLst>
              <a:ext uri="{FF2B5EF4-FFF2-40B4-BE49-F238E27FC236}">
                <a16:creationId xmlns:a16="http://schemas.microsoft.com/office/drawing/2014/main" id="{0A3617C4-9FDB-E935-FE3D-F841576F9715}"/>
              </a:ext>
            </a:extLst>
          </p:cNvPr>
          <p:cNvSpPr txBox="1"/>
          <p:nvPr/>
        </p:nvSpPr>
        <p:spPr>
          <a:xfrm>
            <a:off x="3507634" y="2448000"/>
            <a:ext cx="674865" cy="307777"/>
          </a:xfrm>
          <a:prstGeom prst="rect">
            <a:avLst/>
          </a:prstGeom>
          <a:noFill/>
        </p:spPr>
        <p:txBody>
          <a:bodyPr wrap="none" lIns="0" tIns="0" rIns="0" bIns="0" rtlCol="0">
            <a:spAutoFit/>
          </a:bodyPr>
          <a:lstStyle/>
          <a:p>
            <a:r>
              <a:rPr lang="en-AU">
                <a:ea typeface="Cambria Math" panose="02040503050406030204" pitchFamily="18" charset="0"/>
              </a:rPr>
              <a:t>= </a:t>
            </a:r>
            <a:r>
              <a:rPr lang="en-AU" b="1">
                <a:ea typeface="Cambria Math" panose="02040503050406030204" pitchFamily="18" charset="0"/>
              </a:rPr>
              <a:t>$</a:t>
            </a:r>
            <a:r>
              <a:rPr lang="en-AU" sz="2000" b="1">
                <a:ea typeface="Cambria Math" panose="02040503050406030204" pitchFamily="18" charset="0"/>
              </a:rPr>
              <a:t>325</a:t>
            </a:r>
            <a:endParaRPr lang="en-AU" b="1"/>
          </a:p>
        </p:txBody>
      </p:sp>
      <p:sp>
        <p:nvSpPr>
          <p:cNvPr id="15" name="TextBox 14">
            <a:extLst>
              <a:ext uri="{FF2B5EF4-FFF2-40B4-BE49-F238E27FC236}">
                <a16:creationId xmlns:a16="http://schemas.microsoft.com/office/drawing/2014/main" id="{04E52739-7439-AB5D-5FDB-CCC1D880EEEF}"/>
              </a:ext>
            </a:extLst>
          </p:cNvPr>
          <p:cNvSpPr txBox="1"/>
          <p:nvPr/>
        </p:nvSpPr>
        <p:spPr>
          <a:xfrm>
            <a:off x="6638559" y="2448000"/>
            <a:ext cx="496931" cy="307777"/>
          </a:xfrm>
          <a:prstGeom prst="rect">
            <a:avLst/>
          </a:prstGeom>
          <a:noFill/>
        </p:spPr>
        <p:txBody>
          <a:bodyPr wrap="none" lIns="0" tIns="0" rIns="0" bIns="0" rtlCol="0">
            <a:spAutoFit/>
          </a:bodyPr>
          <a:lstStyle/>
          <a:p>
            <a:r>
              <a:rPr lang="en-AU">
                <a:ea typeface="Cambria Math" panose="02040503050406030204" pitchFamily="18" charset="0"/>
              </a:rPr>
              <a:t>= </a:t>
            </a:r>
            <a:r>
              <a:rPr lang="en-AU" sz="2000" b="1">
                <a:ea typeface="Cambria Math" panose="02040503050406030204" pitchFamily="18" charset="0"/>
              </a:rPr>
              <a:t>5.7</a:t>
            </a:r>
            <a:endParaRPr lang="en-AU" b="1"/>
          </a:p>
        </p:txBody>
      </p:sp>
      <p:sp>
        <p:nvSpPr>
          <p:cNvPr id="16" name="Rectangle 15">
            <a:extLst>
              <a:ext uri="{FF2B5EF4-FFF2-40B4-BE49-F238E27FC236}">
                <a16:creationId xmlns:a16="http://schemas.microsoft.com/office/drawing/2014/main" id="{1743EF08-075C-9311-9DF9-59ACB05B47FB}"/>
              </a:ext>
              <a:ext uri="{C183D7F6-B498-43B3-948B-1728B52AA6E4}">
                <adec:decorative xmlns:adec="http://schemas.microsoft.com/office/drawing/2017/decorative" val="1"/>
              </a:ext>
            </a:extLst>
          </p:cNvPr>
          <p:cNvSpPr/>
          <p:nvPr/>
        </p:nvSpPr>
        <p:spPr>
          <a:xfrm>
            <a:off x="540000" y="1116000"/>
            <a:ext cx="2030468" cy="1041046"/>
          </a:xfrm>
          <a:prstGeom prst="rect">
            <a:avLst/>
          </a:prstGeom>
          <a:solidFill>
            <a:srgbClr val="FFFFF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Rectangle 16">
            <a:extLst>
              <a:ext uri="{FF2B5EF4-FFF2-40B4-BE49-F238E27FC236}">
                <a16:creationId xmlns:a16="http://schemas.microsoft.com/office/drawing/2014/main" id="{2181F18B-CC63-FCD5-9058-71EC1555CC60}"/>
              </a:ext>
              <a:ext uri="{C183D7F6-B498-43B3-948B-1728B52AA6E4}">
                <adec:decorative xmlns:adec="http://schemas.microsoft.com/office/drawing/2017/decorative" val="1"/>
              </a:ext>
            </a:extLst>
          </p:cNvPr>
          <p:cNvSpPr/>
          <p:nvPr/>
        </p:nvSpPr>
        <p:spPr>
          <a:xfrm>
            <a:off x="2772000" y="1116000"/>
            <a:ext cx="2402731" cy="1041046"/>
          </a:xfrm>
          <a:prstGeom prst="rect">
            <a:avLst/>
          </a:prstGeom>
          <a:solidFill>
            <a:srgbClr val="FFFFF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Rectangle 17">
            <a:extLst>
              <a:ext uri="{FF2B5EF4-FFF2-40B4-BE49-F238E27FC236}">
                <a16:creationId xmlns:a16="http://schemas.microsoft.com/office/drawing/2014/main" id="{26D08A5A-2EC0-62CD-D0C6-429F71CC0D72}"/>
              </a:ext>
              <a:ext uri="{C183D7F6-B498-43B3-948B-1728B52AA6E4}">
                <adec:decorative xmlns:adec="http://schemas.microsoft.com/office/drawing/2017/decorative" val="1"/>
              </a:ext>
            </a:extLst>
          </p:cNvPr>
          <p:cNvSpPr/>
          <p:nvPr/>
        </p:nvSpPr>
        <p:spPr>
          <a:xfrm>
            <a:off x="5175115" y="1081316"/>
            <a:ext cx="3423821" cy="1041046"/>
          </a:xfrm>
          <a:prstGeom prst="rect">
            <a:avLst/>
          </a:prstGeom>
          <a:solidFill>
            <a:srgbClr val="FFFFF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Rectangle 18">
            <a:extLst>
              <a:ext uri="{FF2B5EF4-FFF2-40B4-BE49-F238E27FC236}">
                <a16:creationId xmlns:a16="http://schemas.microsoft.com/office/drawing/2014/main" id="{2B33BBB6-5F83-902F-8588-D7C34A0EF849}"/>
              </a:ext>
              <a:ext uri="{C183D7F6-B498-43B3-948B-1728B52AA6E4}">
                <adec:decorative xmlns:adec="http://schemas.microsoft.com/office/drawing/2017/decorative" val="1"/>
              </a:ext>
            </a:extLst>
          </p:cNvPr>
          <p:cNvSpPr/>
          <p:nvPr/>
        </p:nvSpPr>
        <p:spPr>
          <a:xfrm>
            <a:off x="522000" y="1079035"/>
            <a:ext cx="156082" cy="1041046"/>
          </a:xfrm>
          <a:prstGeom prst="rect">
            <a:avLst/>
          </a:prstGeom>
          <a:solidFill>
            <a:srgbClr val="FFFFF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Rectangle 19">
            <a:extLst>
              <a:ext uri="{FF2B5EF4-FFF2-40B4-BE49-F238E27FC236}">
                <a16:creationId xmlns:a16="http://schemas.microsoft.com/office/drawing/2014/main" id="{FD3B21E1-C785-9CA6-6D2B-8CFDBD580FC0}"/>
              </a:ext>
              <a:ext uri="{C183D7F6-B498-43B3-948B-1728B52AA6E4}">
                <adec:decorative xmlns:adec="http://schemas.microsoft.com/office/drawing/2017/decorative" val="1"/>
              </a:ext>
            </a:extLst>
          </p:cNvPr>
          <p:cNvSpPr/>
          <p:nvPr/>
        </p:nvSpPr>
        <p:spPr>
          <a:xfrm>
            <a:off x="5033323" y="1098467"/>
            <a:ext cx="156082" cy="1041046"/>
          </a:xfrm>
          <a:prstGeom prst="rect">
            <a:avLst/>
          </a:prstGeom>
          <a:solidFill>
            <a:srgbClr val="FFFFF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 name="Rectangle 20" descr="Plus sign">
            <a:extLst>
              <a:ext uri="{FF2B5EF4-FFF2-40B4-BE49-F238E27FC236}">
                <a16:creationId xmlns:a16="http://schemas.microsoft.com/office/drawing/2014/main" id="{88F98489-7A48-04DC-AAB9-8AF3177D2FA1}"/>
              </a:ext>
            </a:extLst>
          </p:cNvPr>
          <p:cNvSpPr/>
          <p:nvPr/>
        </p:nvSpPr>
        <p:spPr>
          <a:xfrm>
            <a:off x="2573716" y="1164099"/>
            <a:ext cx="156082" cy="1041046"/>
          </a:xfrm>
          <a:prstGeom prst="rect">
            <a:avLst/>
          </a:prstGeom>
          <a:solidFill>
            <a:srgbClr val="FFFFF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3" name="Group 2">
            <a:extLst>
              <a:ext uri="{FF2B5EF4-FFF2-40B4-BE49-F238E27FC236}">
                <a16:creationId xmlns:a16="http://schemas.microsoft.com/office/drawing/2014/main" id="{161F8A85-5239-41E8-5807-F8EF358898FA}"/>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4" name="Rectangle 3">
              <a:extLst>
                <a:ext uri="{FF2B5EF4-FFF2-40B4-BE49-F238E27FC236}">
                  <a16:creationId xmlns:a16="http://schemas.microsoft.com/office/drawing/2014/main" id="{80DAB82C-1338-76E0-E73F-1A014057EBB5}"/>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10" name="Oval 9">
              <a:extLst>
                <a:ext uri="{FF2B5EF4-FFF2-40B4-BE49-F238E27FC236}">
                  <a16:creationId xmlns:a16="http://schemas.microsoft.com/office/drawing/2014/main" id="{E74BE134-5B4B-5EE0-814B-65D4D46C20F8}"/>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2" name="Graphic 10">
              <a:extLst>
                <a:ext uri="{FF2B5EF4-FFF2-40B4-BE49-F238E27FC236}">
                  <a16:creationId xmlns:a16="http://schemas.microsoft.com/office/drawing/2014/main" id="{E069FB74-0C6A-F691-31D7-D21BC51E1F0D}"/>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1842986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xit" presetSubtype="0" fill="hold" grpId="1" nodeType="withEffect">
                                  <p:stCondLst>
                                    <p:cond delay="0"/>
                                  </p:stCondLst>
                                  <p:childTnLst>
                                    <p:set>
                                      <p:cBhvr>
                                        <p:cTn id="22" dur="1" fill="hold">
                                          <p:stCondLst>
                                            <p:cond delay="0"/>
                                          </p:stCondLst>
                                        </p:cTn>
                                        <p:tgtEl>
                                          <p:spTgt spid="17"/>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xit" presetSubtype="0" fill="hold" grpId="1" nodeType="withEffect">
                                  <p:stCondLst>
                                    <p:cond delay="0"/>
                                  </p:stCondLst>
                                  <p:childTnLst>
                                    <p:set>
                                      <p:cBhvr>
                                        <p:cTn id="26" dur="1" fill="hold">
                                          <p:stCondLst>
                                            <p:cond delay="0"/>
                                          </p:stCondLst>
                                        </p:cTn>
                                        <p:tgtEl>
                                          <p:spTgt spid="19"/>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18"/>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grpId="2"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par>
                                <p:cTn id="35" presetID="1" presetClass="exit" presetSubtype="0" fill="hold" grpId="1" nodeType="withEffect">
                                  <p:stCondLst>
                                    <p:cond delay="0"/>
                                  </p:stCondLst>
                                  <p:childTnLst>
                                    <p:set>
                                      <p:cBhvr>
                                        <p:cTn id="36" dur="1" fill="hold">
                                          <p:stCondLst>
                                            <p:cond delay="0"/>
                                          </p:stCondLst>
                                        </p:cTn>
                                        <p:tgtEl>
                                          <p:spTgt spid="20"/>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21"/>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16"/>
                                        </p:tgtEl>
                                        <p:attrNameLst>
                                          <p:attrName>style.visibility</p:attrName>
                                        </p:attrNameLst>
                                      </p:cBhvr>
                                      <p:to>
                                        <p:strVal val="hidden"/>
                                      </p:to>
                                    </p:set>
                                  </p:childTnLst>
                                </p:cTn>
                              </p:par>
                              <p:par>
                                <p:cTn id="43" presetID="1" presetClass="exit" presetSubtype="0" fill="hold" grpId="2" nodeType="withEffect">
                                  <p:stCondLst>
                                    <p:cond delay="0"/>
                                  </p:stCondLst>
                                  <p:childTnLst>
                                    <p:set>
                                      <p:cBhvr>
                                        <p:cTn id="44" dur="1" fill="hold">
                                          <p:stCondLst>
                                            <p:cond delay="0"/>
                                          </p:stCondLst>
                                        </p:cTn>
                                        <p:tgtEl>
                                          <p:spTgt spid="19"/>
                                        </p:tgtEl>
                                        <p:attrNameLst>
                                          <p:attrName>style.visibility</p:attrName>
                                        </p:attrNameLst>
                                      </p:cBhvr>
                                      <p:to>
                                        <p:strVal val="hidden"/>
                                      </p:to>
                                    </p:set>
                                  </p:childTnLst>
                                </p:cTn>
                              </p:par>
                              <p:par>
                                <p:cTn id="45" presetID="1" presetClass="exit" presetSubtype="0" fill="hold" grpId="3" nodeType="withEffect">
                                  <p:stCondLst>
                                    <p:cond delay="0"/>
                                  </p:stCondLst>
                                  <p:childTnLst>
                                    <p:set>
                                      <p:cBhvr>
                                        <p:cTn id="46" dur="1" fill="hold">
                                          <p:stCondLst>
                                            <p:cond delay="0"/>
                                          </p:stCondLst>
                                        </p:cTn>
                                        <p:tgtEl>
                                          <p:spTgt spid="17"/>
                                        </p:tgtEl>
                                        <p:attrNameLst>
                                          <p:attrName>style.visibility</p:attrName>
                                        </p:attrNameLst>
                                      </p:cBhvr>
                                      <p:to>
                                        <p:strVal val="hidden"/>
                                      </p:to>
                                    </p:set>
                                  </p:childTnLst>
                                </p:cTn>
                              </p:par>
                              <p:par>
                                <p:cTn id="47" presetID="1" presetClass="exit" presetSubtype="0" fill="hold" grpId="2" nodeType="withEffect">
                                  <p:stCondLst>
                                    <p:cond delay="0"/>
                                  </p:stCondLst>
                                  <p:childTnLst>
                                    <p:set>
                                      <p:cBhvr>
                                        <p:cTn id="48" dur="1" fill="hold">
                                          <p:stCondLst>
                                            <p:cond delay="0"/>
                                          </p:stCondLst>
                                        </p:cTn>
                                        <p:tgtEl>
                                          <p:spTgt spid="20"/>
                                        </p:tgtEl>
                                        <p:attrNameLst>
                                          <p:attrName>style.visibility</p:attrName>
                                        </p:attrNameLst>
                                      </p:cBhvr>
                                      <p:to>
                                        <p:strVal val="hidden"/>
                                      </p:to>
                                    </p:set>
                                  </p:childTnLst>
                                </p:cTn>
                              </p:par>
                              <p:par>
                                <p:cTn id="49" presetID="1" presetClass="exit" presetSubtype="0" fill="hold" grpId="2" nodeType="withEffect">
                                  <p:stCondLst>
                                    <p:cond delay="0"/>
                                  </p:stCondLst>
                                  <p:childTnLst>
                                    <p:set>
                                      <p:cBhvr>
                                        <p:cTn id="50" dur="1" fill="hold">
                                          <p:stCondLst>
                                            <p:cond delay="0"/>
                                          </p:stCondLst>
                                        </p:cTn>
                                        <p:tgtEl>
                                          <p:spTgt spid="18"/>
                                        </p:tgtEl>
                                        <p:attrNameLst>
                                          <p:attrName>style.visibility</p:attrName>
                                        </p:attrNameLst>
                                      </p:cBhvr>
                                      <p:to>
                                        <p:strVal val="hidden"/>
                                      </p:to>
                                    </p:set>
                                  </p:childTnLst>
                                </p:cTn>
                              </p:par>
                              <p:par>
                                <p:cTn id="51" presetID="1" presetClass="entr" presetSubtype="0" fill="hold" nodeType="withEffect">
                                  <p:stCondLst>
                                    <p:cond delay="0"/>
                                  </p:stCondLst>
                                  <p:childTnLst>
                                    <p:set>
                                      <p:cBhvr>
                                        <p:cTn id="5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5" grpId="0"/>
      <p:bldP spid="16" grpId="0" animBg="1"/>
      <p:bldP spid="16" grpId="1" animBg="1"/>
      <p:bldP spid="17" grpId="0" animBg="1"/>
      <p:bldP spid="17" grpId="1" animBg="1"/>
      <p:bldP spid="17" grpId="2" animBg="1"/>
      <p:bldP spid="17" grpId="3" animBg="1"/>
      <p:bldP spid="18" grpId="0" animBg="1"/>
      <p:bldP spid="18" grpId="1" animBg="1"/>
      <p:bldP spid="18" grpId="2" animBg="1"/>
      <p:bldP spid="19" grpId="0" animBg="1"/>
      <p:bldP spid="19" grpId="1" animBg="1"/>
      <p:bldP spid="19" grpId="2" animBg="1"/>
      <p:bldP spid="20" grpId="0" animBg="1"/>
      <p:bldP spid="20" grpId="1" animBg="1"/>
      <p:bldP spid="20" grpId="2" animBg="1"/>
      <p:bldP spid="21" grpId="0" animBg="1"/>
      <p:bldP spid="21"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CA8A0-E892-5590-CD73-0220EEDB6D8F}"/>
              </a:ext>
            </a:extLst>
          </p:cNvPr>
          <p:cNvSpPr txBox="1">
            <a:spLocks noGrp="1"/>
          </p:cNvSpPr>
          <p:nvPr>
            <p:ph type="title" idx="4294967295"/>
          </p:nvPr>
        </p:nvSpPr>
        <p:spPr>
          <a:xfrm>
            <a:off x="539551"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Risk Rated Premium Component: HELP Example</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3D27CE2E-DAB5-C28C-3E3D-AF883457C500}"/>
                  </a:ext>
                </a:extLst>
              </p:cNvPr>
              <p:cNvSpPr txBox="1"/>
              <p:nvPr/>
            </p:nvSpPr>
            <p:spPr>
              <a:xfrm>
                <a:off x="539551" y="1116000"/>
                <a:ext cx="8157168" cy="100598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AU" sz="1750" i="1" smtClean="0">
                              <a:latin typeface="Cambria Math" panose="02040503050406030204" pitchFamily="18" charset="0"/>
                            </a:rPr>
                          </m:ctrlPr>
                        </m:dPr>
                        <m:e>
                          <m:d>
                            <m:dPr>
                              <m:ctrlPr>
                                <a:rPr lang="en-AU" sz="1750" i="1" smtClean="0">
                                  <a:latin typeface="Cambria Math" panose="02040503050406030204" pitchFamily="18" charset="0"/>
                                </a:rPr>
                              </m:ctrlPr>
                            </m:dPr>
                            <m:e>
                              <m:eqArr>
                                <m:eqArrPr>
                                  <m:ctrlPr>
                                    <a:rPr lang="en-AU" sz="1750" b="0" i="1" smtClean="0">
                                      <a:latin typeface="Cambria Math" panose="02040503050406030204" pitchFamily="18" charset="0"/>
                                    </a:rPr>
                                  </m:ctrlPr>
                                </m:eqArrPr>
                                <m:e>
                                  <m:r>
                                    <a:rPr lang="en-AU" sz="1750" b="0" i="0" smtClean="0">
                                      <a:latin typeface="Cambria Math" panose="02040503050406030204" pitchFamily="18" charset="0"/>
                                    </a:rPr>
                                    <m:t>650 </m:t>
                                  </m:r>
                                  <m:r>
                                    <m:rPr>
                                      <m:sty m:val="p"/>
                                    </m:rPr>
                                    <a:rPr lang="en-AU" sz="1750" b="0" i="0" smtClean="0">
                                      <a:latin typeface="Cambria Math" panose="02040503050406030204" pitchFamily="18" charset="0"/>
                                    </a:rPr>
                                    <m:t>HELP</m:t>
                                  </m:r>
                                  <m:r>
                                    <a:rPr lang="en-AU" sz="1750" b="0" i="0" smtClean="0">
                                      <a:latin typeface="Cambria Math" panose="02040503050406030204" pitchFamily="18" charset="0"/>
                                    </a:rPr>
                                    <m:t> </m:t>
                                  </m:r>
                                  <m:r>
                                    <m:rPr>
                                      <m:sty m:val="p"/>
                                    </m:rPr>
                                    <a:rPr lang="en-AU" sz="1750" b="0" i="0" smtClean="0">
                                      <a:latin typeface="Cambria Math" panose="02040503050406030204" pitchFamily="18" charset="0"/>
                                    </a:rPr>
                                    <m:t>students</m:t>
                                  </m:r>
                                </m:e>
                                <m:e>
                                  <m:r>
                                    <m:rPr>
                                      <m:sty m:val="p"/>
                                    </m:rPr>
                                    <a:rPr lang="en-AU" sz="1750" b="0" i="0" smtClean="0">
                                      <a:latin typeface="Cambria Math" panose="02040503050406030204" pitchFamily="18" charset="0"/>
                                    </a:rPr>
                                    <m:t>for</m:t>
                                  </m:r>
                                  <m:r>
                                    <a:rPr lang="en-AU" sz="1750" b="0" i="0" smtClean="0">
                                      <a:latin typeface="Cambria Math" panose="02040503050406030204" pitchFamily="18" charset="0"/>
                                    </a:rPr>
                                    <m:t> 202</m:t>
                                  </m:r>
                                  <m:r>
                                    <a:rPr lang="en-AU" sz="1750" b="0" i="1" smtClean="0">
                                      <a:latin typeface="Cambria Math" panose="02040503050406030204" pitchFamily="18" charset="0"/>
                                    </a:rPr>
                                    <m:t>5</m:t>
                                  </m:r>
                                </m:e>
                                <m:e>
                                  <m:r>
                                    <a:rPr lang="en-AU" sz="1750" b="0" i="0" smtClean="0">
                                      <a:latin typeface="Cambria Math" panose="02040503050406030204" pitchFamily="18" charset="0"/>
                                      <a:ea typeface="Cambria Math" panose="02040503050406030204" pitchFamily="18" charset="0"/>
                                    </a:rPr>
                                    <m:t>×</m:t>
                                  </m:r>
                                </m:e>
                                <m:e>
                                  <m:r>
                                    <a:rPr lang="en-AU" sz="1750" b="1" i="0" smtClean="0">
                                      <a:latin typeface="Cambria Math" panose="02040503050406030204" pitchFamily="18" charset="0"/>
                                      <a:ea typeface="Cambria Math" panose="02040503050406030204" pitchFamily="18" charset="0"/>
                                    </a:rPr>
                                    <m:t>$</m:t>
                                  </m:r>
                                  <m:r>
                                    <a:rPr lang="en-AU" sz="1750" b="1" i="0" smtClean="0">
                                      <a:latin typeface="Cambria Math" panose="02040503050406030204" pitchFamily="18" charset="0"/>
                                      <a:ea typeface="Cambria Math" panose="02040503050406030204" pitchFamily="18" charset="0"/>
                                    </a:rPr>
                                    <m:t>𝟔</m:t>
                                  </m:r>
                                </m:e>
                              </m:eqArr>
                            </m:e>
                          </m:d>
                          <m:r>
                            <a:rPr lang="en-AU" sz="1750" b="0" i="0" smtClean="0">
                              <a:latin typeface="Cambria Math" panose="02040503050406030204" pitchFamily="18" charset="0"/>
                            </a:rPr>
                            <m:t>+</m:t>
                          </m:r>
                          <m:d>
                            <m:dPr>
                              <m:ctrlPr>
                                <a:rPr lang="en-AU" sz="1750" b="0" i="1" smtClean="0">
                                  <a:latin typeface="Cambria Math" panose="02040503050406030204" pitchFamily="18" charset="0"/>
                                </a:rPr>
                              </m:ctrlPr>
                            </m:dPr>
                            <m:e>
                              <m:eqArr>
                                <m:eqArrPr>
                                  <m:ctrlPr>
                                    <a:rPr lang="en-AU" sz="1750" b="0" i="1" smtClean="0">
                                      <a:latin typeface="Cambria Math" panose="02040503050406030204" pitchFamily="18" charset="0"/>
                                    </a:rPr>
                                  </m:ctrlPr>
                                </m:eqArrPr>
                                <m:e>
                                  <m:r>
                                    <a:rPr lang="en-AU" sz="1750" b="0" i="0" smtClean="0">
                                      <a:latin typeface="Cambria Math" panose="02040503050406030204" pitchFamily="18" charset="0"/>
                                    </a:rPr>
                                    <m:t>$10</m:t>
                                  </m:r>
                                  <m:r>
                                    <m:rPr>
                                      <m:sty m:val="p"/>
                                    </m:rPr>
                                    <a:rPr lang="en-AU" sz="1750" b="0" i="0" smtClean="0">
                                      <a:latin typeface="Cambria Math" panose="02040503050406030204" pitchFamily="18" charset="0"/>
                                    </a:rPr>
                                    <m:t>m</m:t>
                                  </m:r>
                                  <m:r>
                                    <a:rPr lang="en-AU" sz="1750" b="0" i="0" smtClean="0">
                                      <a:latin typeface="Cambria Math" panose="02040503050406030204" pitchFamily="18" charset="0"/>
                                    </a:rPr>
                                    <m:t> </m:t>
                                  </m:r>
                                  <m:r>
                                    <m:rPr>
                                      <m:sty m:val="p"/>
                                    </m:rPr>
                                    <a:rPr lang="en-AU" sz="1750" b="0" i="0" smtClean="0">
                                      <a:latin typeface="Cambria Math" panose="02040503050406030204" pitchFamily="18" charset="0"/>
                                    </a:rPr>
                                    <m:t>HELP</m:t>
                                  </m:r>
                                  <m:r>
                                    <a:rPr lang="en-AU" sz="1750" b="0" i="0" smtClean="0">
                                      <a:latin typeface="Cambria Math" panose="02040503050406030204" pitchFamily="18" charset="0"/>
                                    </a:rPr>
                                    <m:t> </m:t>
                                  </m:r>
                                  <m:r>
                                    <m:rPr>
                                      <m:sty m:val="p"/>
                                    </m:rPr>
                                    <a:rPr lang="en-AU" sz="1750" b="0" i="0" smtClean="0">
                                      <a:latin typeface="Cambria Math" panose="02040503050406030204" pitchFamily="18" charset="0"/>
                                    </a:rPr>
                                    <m:t>Loans</m:t>
                                  </m:r>
                                </m:e>
                                <m:e>
                                  <m:r>
                                    <m:rPr>
                                      <m:sty m:val="p"/>
                                    </m:rPr>
                                    <a:rPr lang="en-AU" sz="1750" b="0" i="0" smtClean="0">
                                      <a:latin typeface="Cambria Math" panose="02040503050406030204" pitchFamily="18" charset="0"/>
                                    </a:rPr>
                                    <m:t>received</m:t>
                                  </m:r>
                                  <m:r>
                                    <a:rPr lang="en-AU" sz="1750" b="0" i="0" smtClean="0">
                                      <a:latin typeface="Cambria Math" panose="02040503050406030204" pitchFamily="18" charset="0"/>
                                    </a:rPr>
                                    <m:t> </m:t>
                                  </m:r>
                                  <m:r>
                                    <m:rPr>
                                      <m:sty m:val="p"/>
                                    </m:rPr>
                                    <a:rPr lang="en-AU" sz="1750" b="0" i="0" smtClean="0">
                                      <a:latin typeface="Cambria Math" panose="02040503050406030204" pitchFamily="18" charset="0"/>
                                    </a:rPr>
                                    <m:t>in</m:t>
                                  </m:r>
                                  <m:r>
                                    <a:rPr lang="en-AU" sz="1750" b="0" i="0" smtClean="0">
                                      <a:latin typeface="Cambria Math" panose="02040503050406030204" pitchFamily="18" charset="0"/>
                                    </a:rPr>
                                    <m:t> 202</m:t>
                                  </m:r>
                                  <m:r>
                                    <a:rPr lang="en-AU" sz="1750" b="0" i="1" smtClean="0">
                                      <a:latin typeface="Cambria Math" panose="02040503050406030204" pitchFamily="18" charset="0"/>
                                    </a:rPr>
                                    <m:t>5</m:t>
                                  </m:r>
                                </m:e>
                                <m:e>
                                  <m:r>
                                    <a:rPr lang="en-AU" sz="1750" b="0" i="0" smtClean="0">
                                      <a:latin typeface="Cambria Math" panose="02040503050406030204" pitchFamily="18" charset="0"/>
                                      <a:ea typeface="Cambria Math" panose="02040503050406030204" pitchFamily="18" charset="0"/>
                                    </a:rPr>
                                    <m:t>×</m:t>
                                  </m:r>
                                </m:e>
                                <m:e>
                                  <m:r>
                                    <a:rPr lang="en-AU" sz="1750" b="1" i="0" smtClean="0">
                                      <a:latin typeface="Cambria Math" panose="02040503050406030204" pitchFamily="18" charset="0"/>
                                      <a:ea typeface="Cambria Math" panose="02040503050406030204" pitchFamily="18" charset="0"/>
                                    </a:rPr>
                                    <m:t>𝟎</m:t>
                                  </m:r>
                                  <m:r>
                                    <a:rPr lang="en-AU" sz="1750" b="1" i="0" smtClean="0">
                                      <a:latin typeface="Cambria Math" panose="02040503050406030204" pitchFamily="18" charset="0"/>
                                      <a:ea typeface="Cambria Math" panose="02040503050406030204" pitchFamily="18" charset="0"/>
                                    </a:rPr>
                                    <m:t>.</m:t>
                                  </m:r>
                                  <m:r>
                                    <a:rPr lang="en-AU" sz="1750" b="1" i="0" smtClean="0">
                                      <a:latin typeface="Cambria Math" panose="02040503050406030204" pitchFamily="18" charset="0"/>
                                      <a:ea typeface="Cambria Math" panose="02040503050406030204" pitchFamily="18" charset="0"/>
                                    </a:rPr>
                                    <m:t>𝟎𝟔</m:t>
                                  </m:r>
                                  <m:r>
                                    <a:rPr lang="en-AU" sz="1750" b="1" i="0" smtClean="0">
                                      <a:latin typeface="Cambria Math" panose="02040503050406030204" pitchFamily="18" charset="0"/>
                                      <a:ea typeface="Cambria Math" panose="02040503050406030204" pitchFamily="18" charset="0"/>
                                    </a:rPr>
                                    <m:t>%</m:t>
                                  </m:r>
                                </m:e>
                              </m:eqArr>
                            </m:e>
                          </m:d>
                        </m:e>
                      </m:d>
                      <m:r>
                        <a:rPr lang="en-AU" sz="1750" i="0" smtClean="0">
                          <a:latin typeface="Cambria Math" panose="02040503050406030204" pitchFamily="18" charset="0"/>
                          <a:ea typeface="Cambria Math" panose="02040503050406030204" pitchFamily="18" charset="0"/>
                        </a:rPr>
                        <m:t>×</m:t>
                      </m:r>
                      <m:d>
                        <m:dPr>
                          <m:ctrlPr>
                            <a:rPr lang="en-AU" sz="1750" i="1" smtClean="0">
                              <a:latin typeface="Cambria Math" panose="02040503050406030204" pitchFamily="18" charset="0"/>
                              <a:ea typeface="Cambria Math" panose="02040503050406030204" pitchFamily="18" charset="0"/>
                            </a:rPr>
                          </m:ctrlPr>
                        </m:dPr>
                        <m:e>
                          <m:r>
                            <m:rPr>
                              <m:sty m:val="p"/>
                            </m:rPr>
                            <a:rPr lang="en-AU" sz="1750" b="0" i="0" smtClean="0">
                              <a:latin typeface="Cambria Math" panose="02040503050406030204" pitchFamily="18" charset="0"/>
                              <a:ea typeface="Cambria Math" panose="02040503050406030204" pitchFamily="18" charset="0"/>
                            </a:rPr>
                            <m:t>total</m:t>
                          </m:r>
                          <m:r>
                            <a:rPr lang="en-AU" sz="1750" b="0" i="0" smtClean="0">
                              <a:latin typeface="Cambria Math" panose="02040503050406030204" pitchFamily="18" charset="0"/>
                              <a:ea typeface="Cambria Math" panose="02040503050406030204" pitchFamily="18" charset="0"/>
                            </a:rPr>
                            <m:t> </m:t>
                          </m:r>
                          <m:r>
                            <m:rPr>
                              <m:sty m:val="p"/>
                            </m:rPr>
                            <a:rPr lang="en-AU" sz="1750" b="0" i="0" smtClean="0">
                              <a:latin typeface="Cambria Math" panose="02040503050406030204" pitchFamily="18" charset="0"/>
                              <a:ea typeface="Cambria Math" panose="02040503050406030204" pitchFamily="18" charset="0"/>
                            </a:rPr>
                            <m:t>risk</m:t>
                          </m:r>
                          <m:r>
                            <a:rPr lang="en-AU" sz="1750" b="0" i="0" smtClean="0">
                              <a:latin typeface="Cambria Math" panose="02040503050406030204" pitchFamily="18" charset="0"/>
                              <a:ea typeface="Cambria Math" panose="02040503050406030204" pitchFamily="18" charset="0"/>
                            </a:rPr>
                            <m:t> </m:t>
                          </m:r>
                          <m:r>
                            <m:rPr>
                              <m:sty m:val="p"/>
                            </m:rPr>
                            <a:rPr lang="en-AU" sz="1750" b="0" i="0" smtClean="0">
                              <a:latin typeface="Cambria Math" panose="02040503050406030204" pitchFamily="18" charset="0"/>
                              <a:ea typeface="Cambria Math" panose="02040503050406030204" pitchFamily="18" charset="0"/>
                            </a:rPr>
                            <m:t>factor</m:t>
                          </m:r>
                          <m:r>
                            <a:rPr lang="en-AU" sz="1750" b="0" i="0" smtClean="0">
                              <a:latin typeface="Cambria Math" panose="02040503050406030204" pitchFamily="18" charset="0"/>
                              <a:ea typeface="Cambria Math" panose="02040503050406030204" pitchFamily="18" charset="0"/>
                            </a:rPr>
                            <m:t> </m:t>
                          </m:r>
                          <m:r>
                            <m:rPr>
                              <m:sty m:val="p"/>
                            </m:rPr>
                            <a:rPr lang="en-AU" sz="1750" b="0" i="0" smtClean="0">
                              <a:latin typeface="Cambria Math" panose="02040503050406030204" pitchFamily="18" charset="0"/>
                              <a:ea typeface="Cambria Math" panose="02040503050406030204" pitchFamily="18" charset="0"/>
                            </a:rPr>
                            <m:t>value</m:t>
                          </m:r>
                          <m:r>
                            <a:rPr lang="en-AU" sz="1750" b="0" i="0" smtClean="0">
                              <a:latin typeface="Cambria Math" panose="02040503050406030204" pitchFamily="18" charset="0"/>
                              <a:ea typeface="Cambria Math" panose="02040503050406030204" pitchFamily="18" charset="0"/>
                            </a:rPr>
                            <m:t> </m:t>
                          </m:r>
                          <m:r>
                            <m:rPr>
                              <m:sty m:val="p"/>
                            </m:rPr>
                            <a:rPr lang="en-AU" sz="1750" b="0" i="0" smtClean="0">
                              <a:latin typeface="Cambria Math" panose="02040503050406030204" pitchFamily="18" charset="0"/>
                              <a:ea typeface="Cambria Math" panose="02040503050406030204" pitchFamily="18" charset="0"/>
                            </a:rPr>
                            <m:t>of</m:t>
                          </m:r>
                          <m:r>
                            <a:rPr lang="en-AU" sz="1750" b="0" i="0" smtClean="0">
                              <a:latin typeface="Cambria Math" panose="02040503050406030204" pitchFamily="18" charset="0"/>
                              <a:ea typeface="Cambria Math" panose="02040503050406030204" pitchFamily="18" charset="0"/>
                            </a:rPr>
                            <m:t> 1.0+1</m:t>
                          </m:r>
                        </m:e>
                      </m:d>
                    </m:oMath>
                  </m:oMathPara>
                </a14:m>
                <a:endParaRPr lang="en-AU" sz="1750"/>
              </a:p>
            </p:txBody>
          </p:sp>
        </mc:Choice>
        <mc:Fallback xmlns="">
          <p:sp>
            <p:nvSpPr>
              <p:cNvPr id="9" name="TextBox 8">
                <a:extLst>
                  <a:ext uri="{FF2B5EF4-FFF2-40B4-BE49-F238E27FC236}">
                    <a16:creationId xmlns:a16="http://schemas.microsoft.com/office/drawing/2014/main" id="{3D27CE2E-DAB5-C28C-3E3D-AF883457C500}"/>
                  </a:ext>
                </a:extLst>
              </p:cNvPr>
              <p:cNvSpPr txBox="1">
                <a:spLocks noRot="1" noChangeAspect="1" noMove="1" noResize="1" noEditPoints="1" noAdjustHandles="1" noChangeArrowheads="1" noChangeShapeType="1" noTextEdit="1"/>
              </p:cNvSpPr>
              <p:nvPr/>
            </p:nvSpPr>
            <p:spPr>
              <a:xfrm>
                <a:off x="539551" y="1116000"/>
                <a:ext cx="8157168" cy="1005981"/>
              </a:xfrm>
              <a:prstGeom prst="rect">
                <a:avLst/>
              </a:prstGeom>
              <a:blipFill>
                <a:blip r:embed="rId3"/>
                <a:stretch>
                  <a:fillRect/>
                </a:stretch>
              </a:blipFill>
            </p:spPr>
            <p:txBody>
              <a:bodyPr/>
              <a:lstStyle/>
              <a:p>
                <a:r>
                  <a:rPr lang="en-US">
                    <a:noFill/>
                  </a:rPr>
                  <a:t> </a:t>
                </a:r>
              </a:p>
            </p:txBody>
          </p:sp>
        </mc:Fallback>
      </mc:AlternateContent>
      <p:sp>
        <p:nvSpPr>
          <p:cNvPr id="16" name="Rectangle 15">
            <a:extLst>
              <a:ext uri="{FF2B5EF4-FFF2-40B4-BE49-F238E27FC236}">
                <a16:creationId xmlns:a16="http://schemas.microsoft.com/office/drawing/2014/main" id="{1743EF08-075C-9311-9DF9-59ACB05B47FB}"/>
              </a:ext>
              <a:ext uri="{C183D7F6-B498-43B3-948B-1728B52AA6E4}">
                <adec:decorative xmlns:adec="http://schemas.microsoft.com/office/drawing/2017/decorative" val="1"/>
              </a:ext>
            </a:extLst>
          </p:cNvPr>
          <p:cNvSpPr/>
          <p:nvPr/>
        </p:nvSpPr>
        <p:spPr>
          <a:xfrm>
            <a:off x="540000" y="1116000"/>
            <a:ext cx="2307166" cy="1041046"/>
          </a:xfrm>
          <a:prstGeom prst="rect">
            <a:avLst/>
          </a:prstGeom>
          <a:solidFill>
            <a:srgbClr val="FFFFF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 name="Rectangle 20" descr="Plus sign">
            <a:extLst>
              <a:ext uri="{FF2B5EF4-FFF2-40B4-BE49-F238E27FC236}">
                <a16:creationId xmlns:a16="http://schemas.microsoft.com/office/drawing/2014/main" id="{88F98489-7A48-04DC-AAB9-8AF3177D2FA1}"/>
              </a:ext>
            </a:extLst>
          </p:cNvPr>
          <p:cNvSpPr/>
          <p:nvPr/>
        </p:nvSpPr>
        <p:spPr>
          <a:xfrm>
            <a:off x="2866071" y="1164099"/>
            <a:ext cx="156082" cy="1041046"/>
          </a:xfrm>
          <a:prstGeom prst="rect">
            <a:avLst/>
          </a:prstGeom>
          <a:solidFill>
            <a:srgbClr val="FFFFF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TextBox 10">
            <a:extLst>
              <a:ext uri="{FF2B5EF4-FFF2-40B4-BE49-F238E27FC236}">
                <a16:creationId xmlns:a16="http://schemas.microsoft.com/office/drawing/2014/main" id="{C509CBAA-A51F-3C4C-AFDD-82AD62D460E7}"/>
              </a:ext>
            </a:extLst>
          </p:cNvPr>
          <p:cNvSpPr txBox="1"/>
          <p:nvPr/>
        </p:nvSpPr>
        <p:spPr>
          <a:xfrm>
            <a:off x="1242690" y="2448000"/>
            <a:ext cx="900888" cy="307777"/>
          </a:xfrm>
          <a:prstGeom prst="rect">
            <a:avLst/>
          </a:prstGeom>
          <a:noFill/>
        </p:spPr>
        <p:txBody>
          <a:bodyPr wrap="none" lIns="0" tIns="0" rIns="0" bIns="0" rtlCol="0">
            <a:spAutoFit/>
          </a:bodyPr>
          <a:lstStyle/>
          <a:p>
            <a:r>
              <a:rPr lang="en-AU" sz="2000">
                <a:ea typeface="Cambria Math" panose="02040503050406030204" pitchFamily="18" charset="0"/>
              </a:rPr>
              <a:t>= </a:t>
            </a:r>
            <a:r>
              <a:rPr lang="en-AU" sz="2000" b="1">
                <a:ea typeface="Cambria Math" panose="02040503050406030204" pitchFamily="18" charset="0"/>
              </a:rPr>
              <a:t>$3,900</a:t>
            </a:r>
            <a:endParaRPr lang="en-AU" sz="2000" b="1"/>
          </a:p>
        </p:txBody>
      </p:sp>
      <p:sp>
        <p:nvSpPr>
          <p:cNvPr id="12" name="TextBox 11">
            <a:extLst>
              <a:ext uri="{FF2B5EF4-FFF2-40B4-BE49-F238E27FC236}">
                <a16:creationId xmlns:a16="http://schemas.microsoft.com/office/drawing/2014/main" id="{0A3617C4-9FDB-E935-FE3D-F841576F9715}"/>
              </a:ext>
            </a:extLst>
          </p:cNvPr>
          <p:cNvSpPr txBox="1"/>
          <p:nvPr/>
        </p:nvSpPr>
        <p:spPr>
          <a:xfrm>
            <a:off x="3681964" y="2448000"/>
            <a:ext cx="900888" cy="307777"/>
          </a:xfrm>
          <a:prstGeom prst="rect">
            <a:avLst/>
          </a:prstGeom>
          <a:noFill/>
        </p:spPr>
        <p:txBody>
          <a:bodyPr wrap="none" lIns="0" tIns="0" rIns="0" bIns="0" rtlCol="0">
            <a:spAutoFit/>
          </a:bodyPr>
          <a:lstStyle/>
          <a:p>
            <a:r>
              <a:rPr lang="en-AU" sz="2000">
                <a:ea typeface="Cambria Math" panose="02040503050406030204" pitchFamily="18" charset="0"/>
              </a:rPr>
              <a:t>= </a:t>
            </a:r>
            <a:r>
              <a:rPr lang="en-AU" sz="2000" b="1">
                <a:ea typeface="Cambria Math" panose="02040503050406030204" pitchFamily="18" charset="0"/>
              </a:rPr>
              <a:t>$6,000</a:t>
            </a:r>
            <a:endParaRPr lang="en-AU" sz="2000" b="1"/>
          </a:p>
        </p:txBody>
      </p:sp>
      <p:sp>
        <p:nvSpPr>
          <p:cNvPr id="15" name="TextBox 14">
            <a:extLst>
              <a:ext uri="{FF2B5EF4-FFF2-40B4-BE49-F238E27FC236}">
                <a16:creationId xmlns:a16="http://schemas.microsoft.com/office/drawing/2014/main" id="{04E52739-7439-AB5D-5FDB-CCC1D880EEEF}"/>
              </a:ext>
            </a:extLst>
          </p:cNvPr>
          <p:cNvSpPr txBox="1"/>
          <p:nvPr/>
        </p:nvSpPr>
        <p:spPr>
          <a:xfrm>
            <a:off x="6741990" y="2448000"/>
            <a:ext cx="514564" cy="307777"/>
          </a:xfrm>
          <a:prstGeom prst="rect">
            <a:avLst/>
          </a:prstGeom>
          <a:noFill/>
        </p:spPr>
        <p:txBody>
          <a:bodyPr wrap="none" lIns="0" tIns="0" rIns="0" bIns="0" rtlCol="0">
            <a:spAutoFit/>
          </a:bodyPr>
          <a:lstStyle/>
          <a:p>
            <a:r>
              <a:rPr lang="en-AU" sz="2000">
                <a:ea typeface="Cambria Math" panose="02040503050406030204" pitchFamily="18" charset="0"/>
              </a:rPr>
              <a:t>= </a:t>
            </a:r>
            <a:r>
              <a:rPr lang="en-AU" sz="2000" b="1">
                <a:ea typeface="Cambria Math" panose="02040503050406030204" pitchFamily="18" charset="0"/>
              </a:rPr>
              <a:t>2.0</a:t>
            </a:r>
            <a:endParaRPr lang="en-AU" sz="2000" b="1"/>
          </a:p>
        </p:txBody>
      </p:sp>
      <p:sp>
        <p:nvSpPr>
          <p:cNvPr id="5" name="TextBox 4">
            <a:extLst>
              <a:ext uri="{FF2B5EF4-FFF2-40B4-BE49-F238E27FC236}">
                <a16:creationId xmlns:a16="http://schemas.microsoft.com/office/drawing/2014/main" id="{E36FD5EC-D27A-2AFD-6FC3-8641F4479C9A}"/>
              </a:ext>
            </a:extLst>
          </p:cNvPr>
          <p:cNvSpPr txBox="1"/>
          <p:nvPr/>
        </p:nvSpPr>
        <p:spPr>
          <a:xfrm>
            <a:off x="540000" y="3201092"/>
            <a:ext cx="2563202" cy="1000274"/>
          </a:xfrm>
          <a:prstGeom prst="rect">
            <a:avLst/>
          </a:prstGeom>
          <a:noFill/>
        </p:spPr>
        <p:txBody>
          <a:bodyPr wrap="none" lIns="0" tIns="0" rIns="0" bIns="0" rtlCol="0">
            <a:spAutoFit/>
          </a:bodyPr>
          <a:lstStyle/>
          <a:p>
            <a:pPr>
              <a:spcAft>
                <a:spcPts val="3000"/>
              </a:spcAft>
            </a:pPr>
            <a:r>
              <a:rPr lang="en-AU" sz="2000">
                <a:ea typeface="Cambria Math" panose="02040503050406030204" pitchFamily="18" charset="0"/>
              </a:rPr>
              <a:t>= ($3,900 + $6,000) x 2.0</a:t>
            </a:r>
          </a:p>
          <a:p>
            <a:pPr>
              <a:spcAft>
                <a:spcPts val="2400"/>
              </a:spcAft>
            </a:pPr>
            <a:r>
              <a:rPr lang="en-AU" sz="2000">
                <a:ea typeface="Cambria Math" panose="02040503050406030204" pitchFamily="18" charset="0"/>
              </a:rPr>
              <a:t>= </a:t>
            </a:r>
            <a:r>
              <a:rPr lang="en-AU" sz="2000" b="1">
                <a:solidFill>
                  <a:schemeClr val="accent3"/>
                </a:solidFill>
                <a:ea typeface="Cambria Math" panose="02040503050406030204" pitchFamily="18" charset="0"/>
              </a:rPr>
              <a:t>$19,800</a:t>
            </a:r>
            <a:endParaRPr lang="en-AU" sz="2000" b="1">
              <a:solidFill>
                <a:schemeClr val="accent3"/>
              </a:solidFill>
            </a:endParaRPr>
          </a:p>
        </p:txBody>
      </p:sp>
      <p:sp>
        <p:nvSpPr>
          <p:cNvPr id="17" name="Rectangle 16">
            <a:extLst>
              <a:ext uri="{FF2B5EF4-FFF2-40B4-BE49-F238E27FC236}">
                <a16:creationId xmlns:a16="http://schemas.microsoft.com/office/drawing/2014/main" id="{2181F18B-CC63-FCD5-9058-71EC1555CC60}"/>
              </a:ext>
              <a:ext uri="{C183D7F6-B498-43B3-948B-1728B52AA6E4}">
                <adec:decorative xmlns:adec="http://schemas.microsoft.com/office/drawing/2017/decorative" val="1"/>
              </a:ext>
            </a:extLst>
          </p:cNvPr>
          <p:cNvSpPr/>
          <p:nvPr/>
        </p:nvSpPr>
        <p:spPr>
          <a:xfrm>
            <a:off x="3067200" y="1116000"/>
            <a:ext cx="2161591" cy="1041046"/>
          </a:xfrm>
          <a:prstGeom prst="rect">
            <a:avLst/>
          </a:prstGeom>
          <a:solidFill>
            <a:srgbClr val="FFFFF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Rectangle 17">
            <a:extLst>
              <a:ext uri="{FF2B5EF4-FFF2-40B4-BE49-F238E27FC236}">
                <a16:creationId xmlns:a16="http://schemas.microsoft.com/office/drawing/2014/main" id="{26D08A5A-2EC0-62CD-D0C6-429F71CC0D72}"/>
              </a:ext>
              <a:ext uri="{C183D7F6-B498-43B3-948B-1728B52AA6E4}">
                <adec:decorative xmlns:adec="http://schemas.microsoft.com/office/drawing/2017/decorative" val="1"/>
              </a:ext>
            </a:extLst>
          </p:cNvPr>
          <p:cNvSpPr/>
          <p:nvPr/>
        </p:nvSpPr>
        <p:spPr>
          <a:xfrm>
            <a:off x="5228253" y="1081316"/>
            <a:ext cx="3468466" cy="1041046"/>
          </a:xfrm>
          <a:prstGeom prst="rect">
            <a:avLst/>
          </a:prstGeom>
          <a:solidFill>
            <a:srgbClr val="FFFFF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Rectangle 18">
            <a:extLst>
              <a:ext uri="{FF2B5EF4-FFF2-40B4-BE49-F238E27FC236}">
                <a16:creationId xmlns:a16="http://schemas.microsoft.com/office/drawing/2014/main" id="{2B33BBB6-5F83-902F-8588-D7C34A0EF849}"/>
              </a:ext>
              <a:ext uri="{C183D7F6-B498-43B3-948B-1728B52AA6E4}">
                <adec:decorative xmlns:adec="http://schemas.microsoft.com/office/drawing/2017/decorative" val="1"/>
              </a:ext>
            </a:extLst>
          </p:cNvPr>
          <p:cNvSpPr/>
          <p:nvPr/>
        </p:nvSpPr>
        <p:spPr>
          <a:xfrm>
            <a:off x="522000" y="1079035"/>
            <a:ext cx="156082" cy="1041046"/>
          </a:xfrm>
          <a:prstGeom prst="rect">
            <a:avLst/>
          </a:prstGeom>
          <a:solidFill>
            <a:srgbClr val="FFFFF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Rectangle 19">
            <a:extLst>
              <a:ext uri="{FF2B5EF4-FFF2-40B4-BE49-F238E27FC236}">
                <a16:creationId xmlns:a16="http://schemas.microsoft.com/office/drawing/2014/main" id="{FD3B21E1-C785-9CA6-6D2B-8CFDBD580FC0}"/>
              </a:ext>
              <a:ext uri="{C183D7F6-B498-43B3-948B-1728B52AA6E4}">
                <adec:decorative xmlns:adec="http://schemas.microsoft.com/office/drawing/2017/decorative" val="1"/>
              </a:ext>
            </a:extLst>
          </p:cNvPr>
          <p:cNvSpPr/>
          <p:nvPr/>
        </p:nvSpPr>
        <p:spPr>
          <a:xfrm>
            <a:off x="5138503" y="1122517"/>
            <a:ext cx="156082" cy="1041046"/>
          </a:xfrm>
          <a:prstGeom prst="rect">
            <a:avLst/>
          </a:prstGeom>
          <a:solidFill>
            <a:srgbClr val="FFFFF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3" name="Group 2">
            <a:extLst>
              <a:ext uri="{FF2B5EF4-FFF2-40B4-BE49-F238E27FC236}">
                <a16:creationId xmlns:a16="http://schemas.microsoft.com/office/drawing/2014/main" id="{14A78C03-945F-BF9B-B7F3-2606D07E5E0E}"/>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4" name="Rectangle 3">
              <a:extLst>
                <a:ext uri="{FF2B5EF4-FFF2-40B4-BE49-F238E27FC236}">
                  <a16:creationId xmlns:a16="http://schemas.microsoft.com/office/drawing/2014/main" id="{EC3A4C37-9D24-1CAD-992B-6CD85E0E9B7B}"/>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10" name="Oval 9">
              <a:extLst>
                <a:ext uri="{FF2B5EF4-FFF2-40B4-BE49-F238E27FC236}">
                  <a16:creationId xmlns:a16="http://schemas.microsoft.com/office/drawing/2014/main" id="{AB9601EE-57F3-8A50-B437-E0320EE5C816}"/>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2" name="Graphic 10">
              <a:extLst>
                <a:ext uri="{FF2B5EF4-FFF2-40B4-BE49-F238E27FC236}">
                  <a16:creationId xmlns:a16="http://schemas.microsoft.com/office/drawing/2014/main" id="{5A74E1B4-0EA7-4439-68CF-90310E394E41}"/>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1133923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xit" presetSubtype="0" fill="hold" grpId="1" nodeType="withEffect">
                                  <p:stCondLst>
                                    <p:cond delay="0"/>
                                  </p:stCondLst>
                                  <p:childTnLst>
                                    <p:set>
                                      <p:cBhvr>
                                        <p:cTn id="22" dur="1" fill="hold">
                                          <p:stCondLst>
                                            <p:cond delay="0"/>
                                          </p:stCondLst>
                                        </p:cTn>
                                        <p:tgtEl>
                                          <p:spTgt spid="17"/>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xit" presetSubtype="0" fill="hold" grpId="1" nodeType="withEffect">
                                  <p:stCondLst>
                                    <p:cond delay="0"/>
                                  </p:stCondLst>
                                  <p:childTnLst>
                                    <p:set>
                                      <p:cBhvr>
                                        <p:cTn id="26" dur="1" fill="hold">
                                          <p:stCondLst>
                                            <p:cond delay="0"/>
                                          </p:stCondLst>
                                        </p:cTn>
                                        <p:tgtEl>
                                          <p:spTgt spid="19"/>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18"/>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grpId="2"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par>
                                <p:cTn id="35" presetID="1" presetClass="exit" presetSubtype="0" fill="hold" grpId="1" nodeType="withEffect">
                                  <p:stCondLst>
                                    <p:cond delay="0"/>
                                  </p:stCondLst>
                                  <p:childTnLst>
                                    <p:set>
                                      <p:cBhvr>
                                        <p:cTn id="36" dur="1" fill="hold">
                                          <p:stCondLst>
                                            <p:cond delay="0"/>
                                          </p:stCondLst>
                                        </p:cTn>
                                        <p:tgtEl>
                                          <p:spTgt spid="20"/>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21"/>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16"/>
                                        </p:tgtEl>
                                        <p:attrNameLst>
                                          <p:attrName>style.visibility</p:attrName>
                                        </p:attrNameLst>
                                      </p:cBhvr>
                                      <p:to>
                                        <p:strVal val="hidden"/>
                                      </p:to>
                                    </p:set>
                                  </p:childTnLst>
                                </p:cTn>
                              </p:par>
                              <p:par>
                                <p:cTn id="43" presetID="1" presetClass="exit" presetSubtype="0" fill="hold" grpId="2" nodeType="withEffect">
                                  <p:stCondLst>
                                    <p:cond delay="0"/>
                                  </p:stCondLst>
                                  <p:childTnLst>
                                    <p:set>
                                      <p:cBhvr>
                                        <p:cTn id="44" dur="1" fill="hold">
                                          <p:stCondLst>
                                            <p:cond delay="0"/>
                                          </p:stCondLst>
                                        </p:cTn>
                                        <p:tgtEl>
                                          <p:spTgt spid="19"/>
                                        </p:tgtEl>
                                        <p:attrNameLst>
                                          <p:attrName>style.visibility</p:attrName>
                                        </p:attrNameLst>
                                      </p:cBhvr>
                                      <p:to>
                                        <p:strVal val="hidden"/>
                                      </p:to>
                                    </p:set>
                                  </p:childTnLst>
                                </p:cTn>
                              </p:par>
                              <p:par>
                                <p:cTn id="45" presetID="1" presetClass="exit" presetSubtype="0" fill="hold" grpId="3" nodeType="withEffect">
                                  <p:stCondLst>
                                    <p:cond delay="0"/>
                                  </p:stCondLst>
                                  <p:childTnLst>
                                    <p:set>
                                      <p:cBhvr>
                                        <p:cTn id="46" dur="1" fill="hold">
                                          <p:stCondLst>
                                            <p:cond delay="0"/>
                                          </p:stCondLst>
                                        </p:cTn>
                                        <p:tgtEl>
                                          <p:spTgt spid="17"/>
                                        </p:tgtEl>
                                        <p:attrNameLst>
                                          <p:attrName>style.visibility</p:attrName>
                                        </p:attrNameLst>
                                      </p:cBhvr>
                                      <p:to>
                                        <p:strVal val="hidden"/>
                                      </p:to>
                                    </p:set>
                                  </p:childTnLst>
                                </p:cTn>
                              </p:par>
                              <p:par>
                                <p:cTn id="47" presetID="1" presetClass="exit" presetSubtype="0" fill="hold" grpId="2" nodeType="withEffect">
                                  <p:stCondLst>
                                    <p:cond delay="0"/>
                                  </p:stCondLst>
                                  <p:childTnLst>
                                    <p:set>
                                      <p:cBhvr>
                                        <p:cTn id="48" dur="1" fill="hold">
                                          <p:stCondLst>
                                            <p:cond delay="0"/>
                                          </p:stCondLst>
                                        </p:cTn>
                                        <p:tgtEl>
                                          <p:spTgt spid="20"/>
                                        </p:tgtEl>
                                        <p:attrNameLst>
                                          <p:attrName>style.visibility</p:attrName>
                                        </p:attrNameLst>
                                      </p:cBhvr>
                                      <p:to>
                                        <p:strVal val="hidden"/>
                                      </p:to>
                                    </p:set>
                                  </p:childTnLst>
                                </p:cTn>
                              </p:par>
                              <p:par>
                                <p:cTn id="49" presetID="1" presetClass="exit" presetSubtype="0" fill="hold" grpId="2" nodeType="withEffect">
                                  <p:stCondLst>
                                    <p:cond delay="0"/>
                                  </p:stCondLst>
                                  <p:childTnLst>
                                    <p:set>
                                      <p:cBhvr>
                                        <p:cTn id="50" dur="1" fill="hold">
                                          <p:stCondLst>
                                            <p:cond delay="0"/>
                                          </p:stCondLst>
                                        </p:cTn>
                                        <p:tgtEl>
                                          <p:spTgt spid="18"/>
                                        </p:tgtEl>
                                        <p:attrNameLst>
                                          <p:attrName>style.visibility</p:attrName>
                                        </p:attrNameLst>
                                      </p:cBhvr>
                                      <p:to>
                                        <p:strVal val="hidden"/>
                                      </p:to>
                                    </p:set>
                                  </p:childTnLst>
                                </p:cTn>
                              </p:par>
                              <p:par>
                                <p:cTn id="51" presetID="1" presetClass="entr" presetSubtype="0" fill="hold" nodeType="withEffect">
                                  <p:stCondLst>
                                    <p:cond delay="0"/>
                                  </p:stCondLst>
                                  <p:childTnLst>
                                    <p:set>
                                      <p:cBhvr>
                                        <p:cTn id="5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21" grpId="0" animBg="1"/>
      <p:bldP spid="21" grpId="1" animBg="1"/>
      <p:bldP spid="11" grpId="0"/>
      <p:bldP spid="12" grpId="0"/>
      <p:bldP spid="15" grpId="0"/>
      <p:bldP spid="17" grpId="0" animBg="1"/>
      <p:bldP spid="17" grpId="1" animBg="1"/>
      <p:bldP spid="17" grpId="2" animBg="1"/>
      <p:bldP spid="17" grpId="3" animBg="1"/>
      <p:bldP spid="18" grpId="0" animBg="1"/>
      <p:bldP spid="18" grpId="1" animBg="1"/>
      <p:bldP spid="18" grpId="2" animBg="1"/>
      <p:bldP spid="19" grpId="0" animBg="1"/>
      <p:bldP spid="19" grpId="1" animBg="1"/>
      <p:bldP spid="19" grpId="2" animBg="1"/>
      <p:bldP spid="20" grpId="0" animBg="1"/>
      <p:bldP spid="20" grpId="1" animBg="1"/>
      <p:bldP spid="20" grpId="2"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CA8A0-E892-5590-CD73-0220EEDB6D8F}"/>
              </a:ext>
            </a:extLst>
          </p:cNvPr>
          <p:cNvSpPr txBox="1">
            <a:spLocks noGrp="1"/>
          </p:cNvSpPr>
          <p:nvPr>
            <p:ph type="title" idx="4294967295"/>
          </p:nvPr>
        </p:nvSpPr>
        <p:spPr>
          <a:xfrm>
            <a:off x="539551"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Risk Rated Premium Component: Up-front Example</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3D27CE2E-DAB5-C28C-3E3D-AF883457C500}"/>
                  </a:ext>
                </a:extLst>
              </p:cNvPr>
              <p:cNvSpPr txBox="1"/>
              <p:nvPr/>
            </p:nvSpPr>
            <p:spPr>
              <a:xfrm>
                <a:off x="548792" y="1109650"/>
                <a:ext cx="8157167" cy="101527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AU" sz="1750" i="1" smtClean="0">
                              <a:latin typeface="Cambria Math" panose="02040503050406030204" pitchFamily="18" charset="0"/>
                            </a:rPr>
                          </m:ctrlPr>
                        </m:dPr>
                        <m:e>
                          <m:d>
                            <m:dPr>
                              <m:ctrlPr>
                                <a:rPr lang="en-AU" sz="1750" i="1" smtClean="0">
                                  <a:latin typeface="Cambria Math" panose="02040503050406030204" pitchFamily="18" charset="0"/>
                                </a:rPr>
                              </m:ctrlPr>
                            </m:dPr>
                            <m:e>
                              <m:eqArr>
                                <m:eqArrPr>
                                  <m:ctrlPr>
                                    <a:rPr lang="en-AU" sz="1750" b="0" i="1" smtClean="0">
                                      <a:latin typeface="Cambria Math" panose="02040503050406030204" pitchFamily="18" charset="0"/>
                                    </a:rPr>
                                  </m:ctrlPr>
                                </m:eqArrPr>
                                <m:e>
                                  <m:r>
                                    <a:rPr lang="en-AU" sz="1750" b="0" i="0" smtClean="0">
                                      <a:latin typeface="Cambria Math" panose="02040503050406030204" pitchFamily="18" charset="0"/>
                                    </a:rPr>
                                    <m:t>350 </m:t>
                                  </m:r>
                                  <m:r>
                                    <m:rPr>
                                      <m:sty m:val="p"/>
                                    </m:rPr>
                                    <a:rPr lang="en-AU" sz="1750" b="0" i="0" smtClean="0">
                                      <a:latin typeface="Cambria Math" panose="02040503050406030204" pitchFamily="18" charset="0"/>
                                    </a:rPr>
                                    <m:t>up</m:t>
                                  </m:r>
                                  <m:r>
                                    <a:rPr lang="en-AU" sz="1750" i="0" smtClean="0">
                                      <a:latin typeface="Cambria Math" panose="02040503050406030204" pitchFamily="18" charset="0"/>
                                    </a:rPr>
                                    <m:t>‑</m:t>
                                  </m:r>
                                  <m:r>
                                    <m:rPr>
                                      <m:sty m:val="p"/>
                                    </m:rPr>
                                    <a:rPr lang="en-AU" sz="1750" b="0" i="0" smtClean="0">
                                      <a:latin typeface="Cambria Math" panose="02040503050406030204" pitchFamily="18" charset="0"/>
                                    </a:rPr>
                                    <m:t>front</m:t>
                                  </m:r>
                                </m:e>
                                <m:e>
                                  <m:r>
                                    <m:rPr>
                                      <m:sty m:val="p"/>
                                    </m:rPr>
                                    <a:rPr lang="en-AU" sz="1750" b="0" i="0" smtClean="0">
                                      <a:latin typeface="Cambria Math" panose="02040503050406030204" pitchFamily="18" charset="0"/>
                                    </a:rPr>
                                    <m:t>students</m:t>
                                  </m:r>
                                  <m:r>
                                    <a:rPr lang="en-AU" sz="1750" b="0" i="0" smtClean="0">
                                      <a:latin typeface="Cambria Math" panose="02040503050406030204" pitchFamily="18" charset="0"/>
                                    </a:rPr>
                                    <m:t> </m:t>
                                  </m:r>
                                  <m:r>
                                    <m:rPr>
                                      <m:sty m:val="p"/>
                                    </m:rPr>
                                    <a:rPr lang="en-AU" sz="1750" b="0" i="0" smtClean="0">
                                      <a:latin typeface="Cambria Math" panose="02040503050406030204" pitchFamily="18" charset="0"/>
                                    </a:rPr>
                                    <m:t>for</m:t>
                                  </m:r>
                                  <m:r>
                                    <a:rPr lang="en-AU" sz="1750" b="0" i="0" smtClean="0">
                                      <a:latin typeface="Cambria Math" panose="02040503050406030204" pitchFamily="18" charset="0"/>
                                    </a:rPr>
                                    <m:t> 202</m:t>
                                  </m:r>
                                  <m:r>
                                    <a:rPr lang="en-AU" sz="1750" b="0" i="1" smtClean="0">
                                      <a:latin typeface="Cambria Math" panose="02040503050406030204" pitchFamily="18" charset="0"/>
                                    </a:rPr>
                                    <m:t>5</m:t>
                                  </m:r>
                                </m:e>
                                <m:e>
                                  <m:r>
                                    <a:rPr lang="en-AU" sz="1750" b="0" i="0" smtClean="0">
                                      <a:latin typeface="Cambria Math" panose="02040503050406030204" pitchFamily="18" charset="0"/>
                                      <a:ea typeface="Cambria Math" panose="02040503050406030204" pitchFamily="18" charset="0"/>
                                    </a:rPr>
                                    <m:t>×</m:t>
                                  </m:r>
                                </m:e>
                                <m:e>
                                  <m:r>
                                    <a:rPr lang="en-AU" sz="1750" b="1" i="0" smtClean="0">
                                      <a:latin typeface="Cambria Math" panose="02040503050406030204" pitchFamily="18" charset="0"/>
                                      <a:ea typeface="Cambria Math" panose="02040503050406030204" pitchFamily="18" charset="0"/>
                                    </a:rPr>
                                    <m:t>$</m:t>
                                  </m:r>
                                  <m:r>
                                    <a:rPr lang="en-AU" sz="1750" b="1" i="0" smtClean="0">
                                      <a:latin typeface="Cambria Math" panose="02040503050406030204" pitchFamily="18" charset="0"/>
                                      <a:ea typeface="Cambria Math" panose="02040503050406030204" pitchFamily="18" charset="0"/>
                                    </a:rPr>
                                    <m:t>𝟐</m:t>
                                  </m:r>
                                </m:e>
                              </m:eqArr>
                            </m:e>
                          </m:d>
                          <m:r>
                            <a:rPr lang="en-AU" sz="1750" b="0" i="0" smtClean="0">
                              <a:latin typeface="Cambria Math" panose="02040503050406030204" pitchFamily="18" charset="0"/>
                            </a:rPr>
                            <m:t>+</m:t>
                          </m:r>
                          <m:d>
                            <m:dPr>
                              <m:ctrlPr>
                                <a:rPr lang="en-AU" sz="1750" b="0" i="1" smtClean="0">
                                  <a:latin typeface="Cambria Math" panose="02040503050406030204" pitchFamily="18" charset="0"/>
                                </a:rPr>
                              </m:ctrlPr>
                            </m:dPr>
                            <m:e>
                              <m:eqArr>
                                <m:eqArrPr>
                                  <m:ctrlPr>
                                    <a:rPr lang="en-AU" sz="1750" b="0" i="1" smtClean="0">
                                      <a:latin typeface="Cambria Math" panose="02040503050406030204" pitchFamily="18" charset="0"/>
                                    </a:rPr>
                                  </m:ctrlPr>
                                </m:eqArrPr>
                                <m:e>
                                  <m:r>
                                    <a:rPr lang="en-AU" sz="1750" b="0" i="0" smtClean="0">
                                      <a:latin typeface="Cambria Math" panose="02040503050406030204" pitchFamily="18" charset="0"/>
                                    </a:rPr>
                                    <m:t>$400,000 </m:t>
                                  </m:r>
                                  <m:r>
                                    <m:rPr>
                                      <m:sty m:val="p"/>
                                    </m:rPr>
                                    <a:rPr lang="en-AU" sz="1750" b="0" i="0" smtClean="0">
                                      <a:latin typeface="Cambria Math" panose="02040503050406030204" pitchFamily="18" charset="0"/>
                                    </a:rPr>
                                    <m:t>payments</m:t>
                                  </m:r>
                                </m:e>
                                <m:e>
                                  <m:r>
                                    <m:rPr>
                                      <m:sty m:val="p"/>
                                    </m:rPr>
                                    <a:rPr lang="en-AU" sz="1750" b="0" i="0" smtClean="0">
                                      <a:latin typeface="Cambria Math" panose="02040503050406030204" pitchFamily="18" charset="0"/>
                                    </a:rPr>
                                    <m:t>received</m:t>
                                  </m:r>
                                  <m:r>
                                    <a:rPr lang="en-AU" sz="1750" b="0" i="0" smtClean="0">
                                      <a:latin typeface="Cambria Math" panose="02040503050406030204" pitchFamily="18" charset="0"/>
                                    </a:rPr>
                                    <m:t> </m:t>
                                  </m:r>
                                  <m:r>
                                    <m:rPr>
                                      <m:sty m:val="p"/>
                                    </m:rPr>
                                    <a:rPr lang="en-AU" sz="1750" b="0" i="0" smtClean="0">
                                      <a:latin typeface="Cambria Math" panose="02040503050406030204" pitchFamily="18" charset="0"/>
                                    </a:rPr>
                                    <m:t>in</m:t>
                                  </m:r>
                                  <m:r>
                                    <a:rPr lang="en-AU" sz="1750" b="0" i="0" smtClean="0">
                                      <a:latin typeface="Cambria Math" panose="02040503050406030204" pitchFamily="18" charset="0"/>
                                    </a:rPr>
                                    <m:t> 202</m:t>
                                  </m:r>
                                  <m:r>
                                    <a:rPr lang="en-AU" sz="1750" b="0" i="1" smtClean="0">
                                      <a:latin typeface="Cambria Math" panose="02040503050406030204" pitchFamily="18" charset="0"/>
                                    </a:rPr>
                                    <m:t>5</m:t>
                                  </m:r>
                                </m:e>
                                <m:e>
                                  <m:r>
                                    <a:rPr lang="en-AU" sz="1750" b="0" i="0" smtClean="0">
                                      <a:latin typeface="Cambria Math" panose="02040503050406030204" pitchFamily="18" charset="0"/>
                                      <a:ea typeface="Cambria Math" panose="02040503050406030204" pitchFamily="18" charset="0"/>
                                    </a:rPr>
                                    <m:t>×</m:t>
                                  </m:r>
                                </m:e>
                                <m:e>
                                  <m:r>
                                    <a:rPr lang="en-AU" sz="1750" b="1" i="0" smtClean="0">
                                      <a:latin typeface="Cambria Math" panose="02040503050406030204" pitchFamily="18" charset="0"/>
                                      <a:ea typeface="Cambria Math" panose="02040503050406030204" pitchFamily="18" charset="0"/>
                                    </a:rPr>
                                    <m:t>𝟎</m:t>
                                  </m:r>
                                  <m:r>
                                    <a:rPr lang="en-AU" sz="1750" b="1" i="0" smtClean="0">
                                      <a:latin typeface="Cambria Math" panose="02040503050406030204" pitchFamily="18" charset="0"/>
                                      <a:ea typeface="Cambria Math" panose="02040503050406030204" pitchFamily="18" charset="0"/>
                                    </a:rPr>
                                    <m:t>.</m:t>
                                  </m:r>
                                  <m:r>
                                    <a:rPr lang="en-AU" sz="1750" b="1" i="0" smtClean="0">
                                      <a:latin typeface="Cambria Math" panose="02040503050406030204" pitchFamily="18" charset="0"/>
                                      <a:ea typeface="Cambria Math" panose="02040503050406030204" pitchFamily="18" charset="0"/>
                                    </a:rPr>
                                    <m:t>𝟎𝟒</m:t>
                                  </m:r>
                                  <m:r>
                                    <a:rPr lang="en-AU" sz="1750" b="1" i="0" smtClean="0">
                                      <a:latin typeface="Cambria Math" panose="02040503050406030204" pitchFamily="18" charset="0"/>
                                      <a:ea typeface="Cambria Math" panose="02040503050406030204" pitchFamily="18" charset="0"/>
                                    </a:rPr>
                                    <m:t>%</m:t>
                                  </m:r>
                                </m:e>
                              </m:eqArr>
                            </m:e>
                          </m:d>
                        </m:e>
                      </m:d>
                      <m:r>
                        <a:rPr lang="en-AU" sz="1750" i="0" smtClean="0">
                          <a:latin typeface="Cambria Math" panose="02040503050406030204" pitchFamily="18" charset="0"/>
                          <a:ea typeface="Cambria Math" panose="02040503050406030204" pitchFamily="18" charset="0"/>
                        </a:rPr>
                        <m:t>×</m:t>
                      </m:r>
                      <m:d>
                        <m:dPr>
                          <m:ctrlPr>
                            <a:rPr lang="en-AU" sz="1750" i="1" smtClean="0">
                              <a:latin typeface="Cambria Math" panose="02040503050406030204" pitchFamily="18" charset="0"/>
                              <a:ea typeface="Cambria Math" panose="02040503050406030204" pitchFamily="18" charset="0"/>
                            </a:rPr>
                          </m:ctrlPr>
                        </m:dPr>
                        <m:e>
                          <m:r>
                            <m:rPr>
                              <m:sty m:val="p"/>
                            </m:rPr>
                            <a:rPr lang="en-AU" sz="1750" b="0" i="0" smtClean="0">
                              <a:latin typeface="Cambria Math" panose="02040503050406030204" pitchFamily="18" charset="0"/>
                              <a:ea typeface="Cambria Math" panose="02040503050406030204" pitchFamily="18" charset="0"/>
                            </a:rPr>
                            <m:t>total</m:t>
                          </m:r>
                          <m:r>
                            <a:rPr lang="en-AU" sz="1750" b="0" i="0" smtClean="0">
                              <a:latin typeface="Cambria Math" panose="02040503050406030204" pitchFamily="18" charset="0"/>
                              <a:ea typeface="Cambria Math" panose="02040503050406030204" pitchFamily="18" charset="0"/>
                            </a:rPr>
                            <m:t> </m:t>
                          </m:r>
                          <m:r>
                            <m:rPr>
                              <m:sty m:val="p"/>
                            </m:rPr>
                            <a:rPr lang="en-AU" sz="1750" b="0" i="0" smtClean="0">
                              <a:latin typeface="Cambria Math" panose="02040503050406030204" pitchFamily="18" charset="0"/>
                              <a:ea typeface="Cambria Math" panose="02040503050406030204" pitchFamily="18" charset="0"/>
                            </a:rPr>
                            <m:t>risk</m:t>
                          </m:r>
                          <m:r>
                            <a:rPr lang="en-AU" sz="1750" b="0" i="0" smtClean="0">
                              <a:latin typeface="Cambria Math" panose="02040503050406030204" pitchFamily="18" charset="0"/>
                              <a:ea typeface="Cambria Math" panose="02040503050406030204" pitchFamily="18" charset="0"/>
                            </a:rPr>
                            <m:t> </m:t>
                          </m:r>
                          <m:r>
                            <m:rPr>
                              <m:sty m:val="p"/>
                            </m:rPr>
                            <a:rPr lang="en-AU" sz="1750" b="0" i="0" smtClean="0">
                              <a:latin typeface="Cambria Math" panose="02040503050406030204" pitchFamily="18" charset="0"/>
                              <a:ea typeface="Cambria Math" panose="02040503050406030204" pitchFamily="18" charset="0"/>
                            </a:rPr>
                            <m:t>factor</m:t>
                          </m:r>
                          <m:r>
                            <a:rPr lang="en-AU" sz="1750" b="0" i="0" smtClean="0">
                              <a:latin typeface="Cambria Math" panose="02040503050406030204" pitchFamily="18" charset="0"/>
                              <a:ea typeface="Cambria Math" panose="02040503050406030204" pitchFamily="18" charset="0"/>
                            </a:rPr>
                            <m:t> </m:t>
                          </m:r>
                          <m:r>
                            <m:rPr>
                              <m:sty m:val="p"/>
                            </m:rPr>
                            <a:rPr lang="en-AU" sz="1750" b="0" i="0" smtClean="0">
                              <a:latin typeface="Cambria Math" panose="02040503050406030204" pitchFamily="18" charset="0"/>
                              <a:ea typeface="Cambria Math" panose="02040503050406030204" pitchFamily="18" charset="0"/>
                            </a:rPr>
                            <m:t>value</m:t>
                          </m:r>
                          <m:r>
                            <a:rPr lang="en-AU" sz="1750" b="0" i="0" smtClean="0">
                              <a:latin typeface="Cambria Math" panose="02040503050406030204" pitchFamily="18" charset="0"/>
                              <a:ea typeface="Cambria Math" panose="02040503050406030204" pitchFamily="18" charset="0"/>
                            </a:rPr>
                            <m:t> </m:t>
                          </m:r>
                          <m:r>
                            <m:rPr>
                              <m:sty m:val="p"/>
                            </m:rPr>
                            <a:rPr lang="en-AU" sz="1750" b="0" i="0" smtClean="0">
                              <a:latin typeface="Cambria Math" panose="02040503050406030204" pitchFamily="18" charset="0"/>
                              <a:ea typeface="Cambria Math" panose="02040503050406030204" pitchFamily="18" charset="0"/>
                            </a:rPr>
                            <m:t>of</m:t>
                          </m:r>
                          <m:r>
                            <a:rPr lang="en-AU" sz="1750" b="0" i="0" smtClean="0">
                              <a:latin typeface="Cambria Math" panose="02040503050406030204" pitchFamily="18" charset="0"/>
                              <a:ea typeface="Cambria Math" panose="02040503050406030204" pitchFamily="18" charset="0"/>
                            </a:rPr>
                            <m:t> 6.4+1</m:t>
                          </m:r>
                        </m:e>
                      </m:d>
                    </m:oMath>
                  </m:oMathPara>
                </a14:m>
                <a:endParaRPr lang="en-AU" sz="1750"/>
              </a:p>
            </p:txBody>
          </p:sp>
        </mc:Choice>
        <mc:Fallback xmlns="">
          <p:sp>
            <p:nvSpPr>
              <p:cNvPr id="9" name="TextBox 8">
                <a:extLst>
                  <a:ext uri="{FF2B5EF4-FFF2-40B4-BE49-F238E27FC236}">
                    <a16:creationId xmlns:a16="http://schemas.microsoft.com/office/drawing/2014/main" id="{3D27CE2E-DAB5-C28C-3E3D-AF883457C500}"/>
                  </a:ext>
                </a:extLst>
              </p:cNvPr>
              <p:cNvSpPr txBox="1">
                <a:spLocks noRot="1" noChangeAspect="1" noMove="1" noResize="1" noEditPoints="1" noAdjustHandles="1" noChangeArrowheads="1" noChangeShapeType="1" noTextEdit="1"/>
              </p:cNvSpPr>
              <p:nvPr/>
            </p:nvSpPr>
            <p:spPr>
              <a:xfrm>
                <a:off x="548792" y="1109650"/>
                <a:ext cx="8157167" cy="1015278"/>
              </a:xfrm>
              <a:prstGeom prst="rect">
                <a:avLst/>
              </a:prstGeom>
              <a:blipFill>
                <a:blip r:embed="rId3"/>
                <a:stretch>
                  <a:fillRect/>
                </a:stretch>
              </a:blipFill>
            </p:spPr>
            <p:txBody>
              <a:bodyPr/>
              <a:lstStyle/>
              <a:p>
                <a:r>
                  <a:rPr lang="en-US">
                    <a:noFill/>
                  </a:rPr>
                  <a:t> </a:t>
                </a:r>
              </a:p>
            </p:txBody>
          </p:sp>
        </mc:Fallback>
      </mc:AlternateContent>
      <p:sp>
        <p:nvSpPr>
          <p:cNvPr id="16" name="Rectangle 15">
            <a:extLst>
              <a:ext uri="{FF2B5EF4-FFF2-40B4-BE49-F238E27FC236}">
                <a16:creationId xmlns:a16="http://schemas.microsoft.com/office/drawing/2014/main" id="{1743EF08-075C-9311-9DF9-59ACB05B47FB}"/>
              </a:ext>
              <a:ext uri="{C183D7F6-B498-43B3-948B-1728B52AA6E4}">
                <adec:decorative xmlns:adec="http://schemas.microsoft.com/office/drawing/2017/decorative" val="1"/>
              </a:ext>
            </a:extLst>
          </p:cNvPr>
          <p:cNvSpPr/>
          <p:nvPr/>
        </p:nvSpPr>
        <p:spPr>
          <a:xfrm>
            <a:off x="540000" y="1116000"/>
            <a:ext cx="2161591" cy="1041046"/>
          </a:xfrm>
          <a:prstGeom prst="rect">
            <a:avLst/>
          </a:prstGeom>
          <a:solidFill>
            <a:srgbClr val="FFFFF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 name="Rectangle 20" descr="Plus sign">
            <a:extLst>
              <a:ext uri="{FF2B5EF4-FFF2-40B4-BE49-F238E27FC236}">
                <a16:creationId xmlns:a16="http://schemas.microsoft.com/office/drawing/2014/main" id="{88F98489-7A48-04DC-AAB9-8AF3177D2FA1}"/>
              </a:ext>
            </a:extLst>
          </p:cNvPr>
          <p:cNvSpPr/>
          <p:nvPr/>
        </p:nvSpPr>
        <p:spPr>
          <a:xfrm>
            <a:off x="2736000" y="1162800"/>
            <a:ext cx="156082" cy="1041046"/>
          </a:xfrm>
          <a:prstGeom prst="rect">
            <a:avLst/>
          </a:prstGeom>
          <a:solidFill>
            <a:srgbClr val="FFFFF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TextBox 10">
            <a:extLst>
              <a:ext uri="{FF2B5EF4-FFF2-40B4-BE49-F238E27FC236}">
                <a16:creationId xmlns:a16="http://schemas.microsoft.com/office/drawing/2014/main" id="{C509CBAA-A51F-3C4C-AFDD-82AD62D460E7}"/>
              </a:ext>
            </a:extLst>
          </p:cNvPr>
          <p:cNvSpPr txBox="1"/>
          <p:nvPr/>
        </p:nvSpPr>
        <p:spPr>
          <a:xfrm>
            <a:off x="1268134" y="2448000"/>
            <a:ext cx="705321" cy="307777"/>
          </a:xfrm>
          <a:prstGeom prst="rect">
            <a:avLst/>
          </a:prstGeom>
          <a:noFill/>
        </p:spPr>
        <p:txBody>
          <a:bodyPr wrap="none" lIns="0" tIns="0" rIns="0" bIns="0" rtlCol="0">
            <a:spAutoFit/>
          </a:bodyPr>
          <a:lstStyle/>
          <a:p>
            <a:r>
              <a:rPr lang="en-AU" sz="2000">
                <a:ea typeface="Cambria Math" panose="02040503050406030204" pitchFamily="18" charset="0"/>
              </a:rPr>
              <a:t>= </a:t>
            </a:r>
            <a:r>
              <a:rPr lang="en-AU" sz="2000" b="1">
                <a:ea typeface="Cambria Math" panose="02040503050406030204" pitchFamily="18" charset="0"/>
              </a:rPr>
              <a:t>$700</a:t>
            </a:r>
            <a:endParaRPr lang="en-AU" sz="2000" b="1"/>
          </a:p>
        </p:txBody>
      </p:sp>
      <p:sp>
        <p:nvSpPr>
          <p:cNvPr id="12" name="TextBox 11">
            <a:extLst>
              <a:ext uri="{FF2B5EF4-FFF2-40B4-BE49-F238E27FC236}">
                <a16:creationId xmlns:a16="http://schemas.microsoft.com/office/drawing/2014/main" id="{0A3617C4-9FDB-E935-FE3D-F841576F9715}"/>
              </a:ext>
            </a:extLst>
          </p:cNvPr>
          <p:cNvSpPr txBox="1"/>
          <p:nvPr/>
        </p:nvSpPr>
        <p:spPr>
          <a:xfrm>
            <a:off x="3711642" y="2448000"/>
            <a:ext cx="705321" cy="307777"/>
          </a:xfrm>
          <a:prstGeom prst="rect">
            <a:avLst/>
          </a:prstGeom>
          <a:noFill/>
        </p:spPr>
        <p:txBody>
          <a:bodyPr wrap="none" lIns="0" tIns="0" rIns="0" bIns="0" rtlCol="0">
            <a:spAutoFit/>
          </a:bodyPr>
          <a:lstStyle/>
          <a:p>
            <a:r>
              <a:rPr lang="en-AU" sz="2000">
                <a:ea typeface="Cambria Math" panose="02040503050406030204" pitchFamily="18" charset="0"/>
              </a:rPr>
              <a:t>= </a:t>
            </a:r>
            <a:r>
              <a:rPr lang="en-AU" sz="2000" b="1">
                <a:ea typeface="Cambria Math" panose="02040503050406030204" pitchFamily="18" charset="0"/>
              </a:rPr>
              <a:t>$160</a:t>
            </a:r>
            <a:endParaRPr lang="en-AU" sz="2000" b="1"/>
          </a:p>
        </p:txBody>
      </p:sp>
      <p:sp>
        <p:nvSpPr>
          <p:cNvPr id="15" name="TextBox 14">
            <a:extLst>
              <a:ext uri="{FF2B5EF4-FFF2-40B4-BE49-F238E27FC236}">
                <a16:creationId xmlns:a16="http://schemas.microsoft.com/office/drawing/2014/main" id="{04E52739-7439-AB5D-5FDB-CCC1D880EEEF}"/>
              </a:ext>
            </a:extLst>
          </p:cNvPr>
          <p:cNvSpPr txBox="1"/>
          <p:nvPr/>
        </p:nvSpPr>
        <p:spPr>
          <a:xfrm>
            <a:off x="6715148" y="2448000"/>
            <a:ext cx="514564" cy="307777"/>
          </a:xfrm>
          <a:prstGeom prst="rect">
            <a:avLst/>
          </a:prstGeom>
          <a:noFill/>
        </p:spPr>
        <p:txBody>
          <a:bodyPr wrap="none" lIns="0" tIns="0" rIns="0" bIns="0" rtlCol="0">
            <a:spAutoFit/>
          </a:bodyPr>
          <a:lstStyle/>
          <a:p>
            <a:r>
              <a:rPr lang="en-AU" sz="2000">
                <a:ea typeface="Cambria Math" panose="02040503050406030204" pitchFamily="18" charset="0"/>
              </a:rPr>
              <a:t>= </a:t>
            </a:r>
            <a:r>
              <a:rPr lang="en-AU" sz="2000" b="1">
                <a:ea typeface="Cambria Math" panose="02040503050406030204" pitchFamily="18" charset="0"/>
              </a:rPr>
              <a:t>7.4</a:t>
            </a:r>
            <a:endParaRPr lang="en-AU" sz="2000" b="1"/>
          </a:p>
        </p:txBody>
      </p:sp>
      <p:sp>
        <p:nvSpPr>
          <p:cNvPr id="5" name="TextBox 4">
            <a:extLst>
              <a:ext uri="{FF2B5EF4-FFF2-40B4-BE49-F238E27FC236}">
                <a16:creationId xmlns:a16="http://schemas.microsoft.com/office/drawing/2014/main" id="{E36FD5EC-D27A-2AFD-6FC3-8641F4479C9A}"/>
              </a:ext>
            </a:extLst>
          </p:cNvPr>
          <p:cNvSpPr txBox="1"/>
          <p:nvPr/>
        </p:nvSpPr>
        <p:spPr>
          <a:xfrm>
            <a:off x="540000" y="3201092"/>
            <a:ext cx="2175275" cy="1000274"/>
          </a:xfrm>
          <a:prstGeom prst="rect">
            <a:avLst/>
          </a:prstGeom>
          <a:noFill/>
        </p:spPr>
        <p:txBody>
          <a:bodyPr wrap="none" lIns="0" tIns="0" rIns="0" bIns="0" rtlCol="0">
            <a:spAutoFit/>
          </a:bodyPr>
          <a:lstStyle/>
          <a:p>
            <a:pPr>
              <a:spcAft>
                <a:spcPts val="3000"/>
              </a:spcAft>
            </a:pPr>
            <a:r>
              <a:rPr lang="en-AU" sz="2000">
                <a:ea typeface="Cambria Math" panose="02040503050406030204" pitchFamily="18" charset="0"/>
              </a:rPr>
              <a:t>= ($700 + $160) x 7.4</a:t>
            </a:r>
          </a:p>
          <a:p>
            <a:pPr>
              <a:spcAft>
                <a:spcPts val="2400"/>
              </a:spcAft>
            </a:pPr>
            <a:r>
              <a:rPr lang="en-AU" sz="2000">
                <a:ea typeface="Cambria Math" panose="02040503050406030204" pitchFamily="18" charset="0"/>
              </a:rPr>
              <a:t>= </a:t>
            </a:r>
            <a:r>
              <a:rPr lang="en-AU" sz="2000" b="1">
                <a:solidFill>
                  <a:schemeClr val="accent3"/>
                </a:solidFill>
                <a:ea typeface="Cambria Math" panose="02040503050406030204" pitchFamily="18" charset="0"/>
              </a:rPr>
              <a:t>$6,364</a:t>
            </a:r>
            <a:endParaRPr lang="en-AU" sz="2000" b="1">
              <a:solidFill>
                <a:schemeClr val="accent3"/>
              </a:solidFill>
            </a:endParaRPr>
          </a:p>
        </p:txBody>
      </p:sp>
      <p:sp>
        <p:nvSpPr>
          <p:cNvPr id="17" name="Rectangle 16">
            <a:extLst>
              <a:ext uri="{FF2B5EF4-FFF2-40B4-BE49-F238E27FC236}">
                <a16:creationId xmlns:a16="http://schemas.microsoft.com/office/drawing/2014/main" id="{2181F18B-CC63-FCD5-9058-71EC1555CC60}"/>
              </a:ext>
              <a:ext uri="{C183D7F6-B498-43B3-948B-1728B52AA6E4}">
                <adec:decorative xmlns:adec="http://schemas.microsoft.com/office/drawing/2017/decorative" val="1"/>
              </a:ext>
            </a:extLst>
          </p:cNvPr>
          <p:cNvSpPr/>
          <p:nvPr/>
        </p:nvSpPr>
        <p:spPr>
          <a:xfrm>
            <a:off x="2923200" y="1116000"/>
            <a:ext cx="2305225" cy="1041046"/>
          </a:xfrm>
          <a:prstGeom prst="rect">
            <a:avLst/>
          </a:prstGeom>
          <a:solidFill>
            <a:srgbClr val="FFFFF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Rectangle 17">
            <a:extLst>
              <a:ext uri="{FF2B5EF4-FFF2-40B4-BE49-F238E27FC236}">
                <a16:creationId xmlns:a16="http://schemas.microsoft.com/office/drawing/2014/main" id="{26D08A5A-2EC0-62CD-D0C6-429F71CC0D72}"/>
              </a:ext>
              <a:ext uri="{C183D7F6-B498-43B3-948B-1728B52AA6E4}">
                <adec:decorative xmlns:adec="http://schemas.microsoft.com/office/drawing/2017/decorative" val="1"/>
              </a:ext>
            </a:extLst>
          </p:cNvPr>
          <p:cNvSpPr/>
          <p:nvPr/>
        </p:nvSpPr>
        <p:spPr>
          <a:xfrm>
            <a:off x="5264285" y="1116000"/>
            <a:ext cx="3468466" cy="1041046"/>
          </a:xfrm>
          <a:prstGeom prst="rect">
            <a:avLst/>
          </a:prstGeom>
          <a:solidFill>
            <a:srgbClr val="FFFFF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Rectangle 18">
            <a:extLst>
              <a:ext uri="{FF2B5EF4-FFF2-40B4-BE49-F238E27FC236}">
                <a16:creationId xmlns:a16="http://schemas.microsoft.com/office/drawing/2014/main" id="{2B33BBB6-5F83-902F-8588-D7C34A0EF849}"/>
              </a:ext>
              <a:ext uri="{C183D7F6-B498-43B3-948B-1728B52AA6E4}">
                <adec:decorative xmlns:adec="http://schemas.microsoft.com/office/drawing/2017/decorative" val="1"/>
              </a:ext>
            </a:extLst>
          </p:cNvPr>
          <p:cNvSpPr/>
          <p:nvPr/>
        </p:nvSpPr>
        <p:spPr>
          <a:xfrm>
            <a:off x="525544" y="1076400"/>
            <a:ext cx="156082" cy="1041046"/>
          </a:xfrm>
          <a:prstGeom prst="rect">
            <a:avLst/>
          </a:prstGeom>
          <a:solidFill>
            <a:srgbClr val="FFFFF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Rectangle 19">
            <a:extLst>
              <a:ext uri="{FF2B5EF4-FFF2-40B4-BE49-F238E27FC236}">
                <a16:creationId xmlns:a16="http://schemas.microsoft.com/office/drawing/2014/main" id="{FD3B21E1-C785-9CA6-6D2B-8CFDBD580FC0}"/>
              </a:ext>
              <a:ext uri="{C183D7F6-B498-43B3-948B-1728B52AA6E4}">
                <adec:decorative xmlns:adec="http://schemas.microsoft.com/office/drawing/2017/decorative" val="1"/>
              </a:ext>
            </a:extLst>
          </p:cNvPr>
          <p:cNvSpPr/>
          <p:nvPr/>
        </p:nvSpPr>
        <p:spPr>
          <a:xfrm>
            <a:off x="5144400" y="1119600"/>
            <a:ext cx="156082" cy="1041046"/>
          </a:xfrm>
          <a:prstGeom prst="rect">
            <a:avLst/>
          </a:prstGeom>
          <a:solidFill>
            <a:srgbClr val="FFFFF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3" name="Group 2">
            <a:extLst>
              <a:ext uri="{FF2B5EF4-FFF2-40B4-BE49-F238E27FC236}">
                <a16:creationId xmlns:a16="http://schemas.microsoft.com/office/drawing/2014/main" id="{96722B2C-5683-693C-FE98-41CF16EF3DC9}"/>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4" name="Rectangle 3">
              <a:extLst>
                <a:ext uri="{FF2B5EF4-FFF2-40B4-BE49-F238E27FC236}">
                  <a16:creationId xmlns:a16="http://schemas.microsoft.com/office/drawing/2014/main" id="{2A338C21-0C3B-AF05-566B-EB826B31E8A6}"/>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10" name="Oval 9">
              <a:extLst>
                <a:ext uri="{FF2B5EF4-FFF2-40B4-BE49-F238E27FC236}">
                  <a16:creationId xmlns:a16="http://schemas.microsoft.com/office/drawing/2014/main" id="{686E031D-43FF-4A30-9C64-59011EF3B841}"/>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2" name="Graphic 10">
              <a:extLst>
                <a:ext uri="{FF2B5EF4-FFF2-40B4-BE49-F238E27FC236}">
                  <a16:creationId xmlns:a16="http://schemas.microsoft.com/office/drawing/2014/main" id="{D968397B-3E76-9424-4C49-00EAA12DA8AD}"/>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3309464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xit" presetSubtype="0" fill="hold" grpId="1" nodeType="withEffect">
                                  <p:stCondLst>
                                    <p:cond delay="0"/>
                                  </p:stCondLst>
                                  <p:childTnLst>
                                    <p:set>
                                      <p:cBhvr>
                                        <p:cTn id="22" dur="1" fill="hold">
                                          <p:stCondLst>
                                            <p:cond delay="0"/>
                                          </p:stCondLst>
                                        </p:cTn>
                                        <p:tgtEl>
                                          <p:spTgt spid="17"/>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xit" presetSubtype="0" fill="hold" grpId="1" nodeType="withEffect">
                                  <p:stCondLst>
                                    <p:cond delay="0"/>
                                  </p:stCondLst>
                                  <p:childTnLst>
                                    <p:set>
                                      <p:cBhvr>
                                        <p:cTn id="26" dur="1" fill="hold">
                                          <p:stCondLst>
                                            <p:cond delay="0"/>
                                          </p:stCondLst>
                                        </p:cTn>
                                        <p:tgtEl>
                                          <p:spTgt spid="19"/>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18"/>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grpId="2"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par>
                                <p:cTn id="35" presetID="1" presetClass="exit" presetSubtype="0" fill="hold" grpId="1" nodeType="withEffect">
                                  <p:stCondLst>
                                    <p:cond delay="0"/>
                                  </p:stCondLst>
                                  <p:childTnLst>
                                    <p:set>
                                      <p:cBhvr>
                                        <p:cTn id="36" dur="1" fill="hold">
                                          <p:stCondLst>
                                            <p:cond delay="0"/>
                                          </p:stCondLst>
                                        </p:cTn>
                                        <p:tgtEl>
                                          <p:spTgt spid="20"/>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21"/>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16"/>
                                        </p:tgtEl>
                                        <p:attrNameLst>
                                          <p:attrName>style.visibility</p:attrName>
                                        </p:attrNameLst>
                                      </p:cBhvr>
                                      <p:to>
                                        <p:strVal val="hidden"/>
                                      </p:to>
                                    </p:set>
                                  </p:childTnLst>
                                </p:cTn>
                              </p:par>
                              <p:par>
                                <p:cTn id="43" presetID="1" presetClass="exit" presetSubtype="0" fill="hold" grpId="2" nodeType="withEffect">
                                  <p:stCondLst>
                                    <p:cond delay="0"/>
                                  </p:stCondLst>
                                  <p:childTnLst>
                                    <p:set>
                                      <p:cBhvr>
                                        <p:cTn id="44" dur="1" fill="hold">
                                          <p:stCondLst>
                                            <p:cond delay="0"/>
                                          </p:stCondLst>
                                        </p:cTn>
                                        <p:tgtEl>
                                          <p:spTgt spid="19"/>
                                        </p:tgtEl>
                                        <p:attrNameLst>
                                          <p:attrName>style.visibility</p:attrName>
                                        </p:attrNameLst>
                                      </p:cBhvr>
                                      <p:to>
                                        <p:strVal val="hidden"/>
                                      </p:to>
                                    </p:set>
                                  </p:childTnLst>
                                </p:cTn>
                              </p:par>
                              <p:par>
                                <p:cTn id="45" presetID="1" presetClass="exit" presetSubtype="0" fill="hold" grpId="3" nodeType="withEffect">
                                  <p:stCondLst>
                                    <p:cond delay="0"/>
                                  </p:stCondLst>
                                  <p:childTnLst>
                                    <p:set>
                                      <p:cBhvr>
                                        <p:cTn id="46" dur="1" fill="hold">
                                          <p:stCondLst>
                                            <p:cond delay="0"/>
                                          </p:stCondLst>
                                        </p:cTn>
                                        <p:tgtEl>
                                          <p:spTgt spid="17"/>
                                        </p:tgtEl>
                                        <p:attrNameLst>
                                          <p:attrName>style.visibility</p:attrName>
                                        </p:attrNameLst>
                                      </p:cBhvr>
                                      <p:to>
                                        <p:strVal val="hidden"/>
                                      </p:to>
                                    </p:set>
                                  </p:childTnLst>
                                </p:cTn>
                              </p:par>
                              <p:par>
                                <p:cTn id="47" presetID="1" presetClass="exit" presetSubtype="0" fill="hold" grpId="2" nodeType="withEffect">
                                  <p:stCondLst>
                                    <p:cond delay="0"/>
                                  </p:stCondLst>
                                  <p:childTnLst>
                                    <p:set>
                                      <p:cBhvr>
                                        <p:cTn id="48" dur="1" fill="hold">
                                          <p:stCondLst>
                                            <p:cond delay="0"/>
                                          </p:stCondLst>
                                        </p:cTn>
                                        <p:tgtEl>
                                          <p:spTgt spid="20"/>
                                        </p:tgtEl>
                                        <p:attrNameLst>
                                          <p:attrName>style.visibility</p:attrName>
                                        </p:attrNameLst>
                                      </p:cBhvr>
                                      <p:to>
                                        <p:strVal val="hidden"/>
                                      </p:to>
                                    </p:set>
                                  </p:childTnLst>
                                </p:cTn>
                              </p:par>
                              <p:par>
                                <p:cTn id="49" presetID="1" presetClass="exit" presetSubtype="0" fill="hold" grpId="2" nodeType="withEffect">
                                  <p:stCondLst>
                                    <p:cond delay="0"/>
                                  </p:stCondLst>
                                  <p:childTnLst>
                                    <p:set>
                                      <p:cBhvr>
                                        <p:cTn id="50" dur="1" fill="hold">
                                          <p:stCondLst>
                                            <p:cond delay="0"/>
                                          </p:stCondLst>
                                        </p:cTn>
                                        <p:tgtEl>
                                          <p:spTgt spid="18"/>
                                        </p:tgtEl>
                                        <p:attrNameLst>
                                          <p:attrName>style.visibility</p:attrName>
                                        </p:attrNameLst>
                                      </p:cBhvr>
                                      <p:to>
                                        <p:strVal val="hidden"/>
                                      </p:to>
                                    </p:set>
                                  </p:childTnLst>
                                </p:cTn>
                              </p:par>
                              <p:par>
                                <p:cTn id="51" presetID="1" presetClass="entr" presetSubtype="0" fill="hold" nodeType="withEffect">
                                  <p:stCondLst>
                                    <p:cond delay="0"/>
                                  </p:stCondLst>
                                  <p:childTnLst>
                                    <p:set>
                                      <p:cBhvr>
                                        <p:cTn id="5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21" grpId="0" animBg="1"/>
      <p:bldP spid="21" grpId="1" animBg="1"/>
      <p:bldP spid="11" grpId="0"/>
      <p:bldP spid="12" grpId="0"/>
      <p:bldP spid="15" grpId="0"/>
      <p:bldP spid="17" grpId="0" animBg="1"/>
      <p:bldP spid="17" grpId="1" animBg="1"/>
      <p:bldP spid="17" grpId="2" animBg="1"/>
      <p:bldP spid="17" grpId="3" animBg="1"/>
      <p:bldP spid="18" grpId="0" animBg="1"/>
      <p:bldP spid="18" grpId="1" animBg="1"/>
      <p:bldP spid="18" grpId="2" animBg="1"/>
      <p:bldP spid="19" grpId="0" animBg="1"/>
      <p:bldP spid="19" grpId="1" animBg="1"/>
      <p:bldP spid="19" grpId="2" animBg="1"/>
      <p:bldP spid="20" grpId="0" animBg="1"/>
      <p:bldP spid="20" grpId="1" animBg="1"/>
      <p:bldP spid="20" grpId="2"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78BECDB-CBD6-61BC-281C-E9EB2005F2D7}"/>
              </a:ext>
              <a:ext uri="{C183D7F6-B498-43B3-948B-1728B52AA6E4}">
                <adec:decorative xmlns:adec="http://schemas.microsoft.com/office/drawing/2017/decorative" val="1"/>
              </a:ext>
            </a:extLst>
          </p:cNvPr>
          <p:cNvSpPr/>
          <p:nvPr/>
        </p:nvSpPr>
        <p:spPr>
          <a:xfrm flipH="1">
            <a:off x="-1" y="0"/>
            <a:ext cx="3007896" cy="4672253"/>
          </a:xfrm>
          <a:prstGeom prst="rect">
            <a:avLst/>
          </a:prstGeom>
          <a:solidFill>
            <a:srgbClr val="4897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7">
            <a:extLst>
              <a:ext uri="{FF2B5EF4-FFF2-40B4-BE49-F238E27FC236}">
                <a16:creationId xmlns:a16="http://schemas.microsoft.com/office/drawing/2014/main" id="{56331701-EB9F-7850-109A-441921C39A5C}"/>
              </a:ext>
            </a:extLst>
          </p:cNvPr>
          <p:cNvSpPr txBox="1">
            <a:spLocks noGrp="1"/>
          </p:cNvSpPr>
          <p:nvPr>
            <p:ph type="title" idx="4294967295"/>
          </p:nvPr>
        </p:nvSpPr>
        <p:spPr>
          <a:xfrm>
            <a:off x="402688" y="1927800"/>
            <a:ext cx="2359642" cy="172354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bg1"/>
                </a:solidFill>
                <a:effectLst/>
                <a:uLnTx/>
                <a:uFillTx/>
                <a:latin typeface="+mn-lt"/>
                <a:ea typeface="+mn-ea"/>
                <a:cs typeface="+mn-cs"/>
              </a:rPr>
              <a:t>Special Tuition </a:t>
            </a:r>
            <a:r>
              <a:rPr lang="en-AU" sz="2800" b="1">
                <a:solidFill>
                  <a:schemeClr val="bg1"/>
                </a:solidFill>
                <a:latin typeface="+mn-lt"/>
                <a:ea typeface="+mn-ea"/>
                <a:cs typeface="+mn-cs"/>
              </a:rPr>
              <a:t>Protection</a:t>
            </a:r>
            <a:r>
              <a:rPr kumimoji="0" lang="en-AU" sz="2800" b="1" i="0" u="none" strike="noStrike" kern="1200" cap="none" spc="0" normalizeH="0" baseline="0" noProof="0">
                <a:ln>
                  <a:noFill/>
                </a:ln>
                <a:solidFill>
                  <a:schemeClr val="bg1"/>
                </a:solidFill>
                <a:effectLst/>
                <a:uLnTx/>
                <a:uFillTx/>
                <a:latin typeface="+mn-lt"/>
                <a:ea typeface="+mn-ea"/>
                <a:cs typeface="+mn-cs"/>
              </a:rPr>
              <a:t> component (STPC)</a:t>
            </a:r>
            <a:endParaRPr kumimoji="0" lang="en-US" sz="2800" b="0" i="0" u="none" strike="noStrike" kern="1200" cap="none" spc="0" normalizeH="0" baseline="0" noProof="0">
              <a:ln>
                <a:noFill/>
              </a:ln>
              <a:solidFill>
                <a:schemeClr val="bg1"/>
              </a:solidFill>
              <a:effectLst/>
              <a:uLnTx/>
              <a:uFillTx/>
              <a:latin typeface="+mn-lt"/>
              <a:ea typeface="+mn-ea"/>
              <a:cs typeface="Calibri"/>
            </a:endParaRPr>
          </a:p>
        </p:txBody>
      </p:sp>
      <p:sp>
        <p:nvSpPr>
          <p:cNvPr id="4" name="TextBox 3">
            <a:extLst>
              <a:ext uri="{FF2B5EF4-FFF2-40B4-BE49-F238E27FC236}">
                <a16:creationId xmlns:a16="http://schemas.microsoft.com/office/drawing/2014/main" id="{2449F62A-ED96-7345-6D9B-D471BA161950}"/>
              </a:ext>
            </a:extLst>
          </p:cNvPr>
          <p:cNvSpPr txBox="1"/>
          <p:nvPr/>
        </p:nvSpPr>
        <p:spPr>
          <a:xfrm>
            <a:off x="3410584" y="527417"/>
            <a:ext cx="5237308" cy="2046714"/>
          </a:xfrm>
          <a:prstGeom prst="rect">
            <a:avLst/>
          </a:prstGeom>
          <a:noFill/>
        </p:spPr>
        <p:txBody>
          <a:bodyPr wrap="square" lIns="0" tIns="0" rIns="0" bIns="0" rtlCol="0" anchor="t">
            <a:spAutoFit/>
          </a:bodyPr>
          <a:lstStyle/>
          <a:p>
            <a:pPr lvl="0" defTabSz="685800">
              <a:spcAft>
                <a:spcPts val="1500"/>
              </a:spcAft>
              <a:defRPr/>
            </a:pPr>
            <a:r>
              <a:rPr lang="en-AU" sz="1800" b="0" dirty="0"/>
              <a:t>Helps </a:t>
            </a:r>
            <a:r>
              <a:rPr lang="en-AU" sz="1800" b="1" dirty="0"/>
              <a:t>build the balance of the Funds</a:t>
            </a:r>
            <a:r>
              <a:rPr lang="en-AU" sz="1800" b="0" dirty="0"/>
              <a:t> when below their target range and </a:t>
            </a:r>
            <a:r>
              <a:rPr lang="en-AU" sz="1800" b="1" dirty="0"/>
              <a:t>facilitates seed funding</a:t>
            </a:r>
            <a:r>
              <a:rPr lang="en-AU" b="1" dirty="0"/>
              <a:t> repayments</a:t>
            </a:r>
          </a:p>
          <a:p>
            <a:pPr defTabSz="685800">
              <a:spcAft>
                <a:spcPts val="1500"/>
              </a:spcAft>
              <a:defRPr/>
            </a:pPr>
            <a:r>
              <a:rPr lang="en-AU" b="1" dirty="0"/>
              <a:t>One proposed change for 2026 VSL Levy</a:t>
            </a:r>
            <a:r>
              <a:rPr lang="en-AU" dirty="0"/>
              <a:t>: STPC percentage to be reduced from 0.10% to 0%</a:t>
            </a:r>
          </a:p>
          <a:p>
            <a:pPr defTabSz="685800">
              <a:spcAft>
                <a:spcPts val="1500"/>
              </a:spcAft>
              <a:defRPr/>
            </a:pPr>
            <a:r>
              <a:rPr lang="en-AU" dirty="0"/>
              <a:t>Proposed 2026 STPC percentages for HELP and Up-front Levies unchanged from 2025 (and since 2022)</a:t>
            </a:r>
          </a:p>
        </p:txBody>
      </p:sp>
      <p:graphicFrame>
        <p:nvGraphicFramePr>
          <p:cNvPr id="9" name="Table 14">
            <a:extLst>
              <a:ext uri="{FF2B5EF4-FFF2-40B4-BE49-F238E27FC236}">
                <a16:creationId xmlns:a16="http://schemas.microsoft.com/office/drawing/2014/main" id="{6803A50D-FA70-D296-A668-302E7B653213}"/>
              </a:ext>
            </a:extLst>
          </p:cNvPr>
          <p:cNvGraphicFramePr>
            <a:graphicFrameLocks noGrp="1"/>
          </p:cNvGraphicFramePr>
          <p:nvPr>
            <p:extLst>
              <p:ext uri="{D42A27DB-BD31-4B8C-83A1-F6EECF244321}">
                <p14:modId xmlns:p14="http://schemas.microsoft.com/office/powerpoint/2010/main" val="2632301093"/>
              </p:ext>
            </p:extLst>
          </p:nvPr>
        </p:nvGraphicFramePr>
        <p:xfrm>
          <a:off x="3410584" y="2727775"/>
          <a:ext cx="5298878" cy="1661160"/>
        </p:xfrm>
        <a:graphic>
          <a:graphicData uri="http://schemas.openxmlformats.org/drawingml/2006/table">
            <a:tbl>
              <a:tblPr firstRow="1" bandRow="1">
                <a:tableStyleId>{5C22544A-7EE6-4342-B048-85BDC9FD1C3A}</a:tableStyleId>
              </a:tblPr>
              <a:tblGrid>
                <a:gridCol w="954505">
                  <a:extLst>
                    <a:ext uri="{9D8B030D-6E8A-4147-A177-3AD203B41FA5}">
                      <a16:colId xmlns:a16="http://schemas.microsoft.com/office/drawing/2014/main" val="3800551767"/>
                    </a:ext>
                  </a:extLst>
                </a:gridCol>
                <a:gridCol w="1716505">
                  <a:extLst>
                    <a:ext uri="{9D8B030D-6E8A-4147-A177-3AD203B41FA5}">
                      <a16:colId xmlns:a16="http://schemas.microsoft.com/office/drawing/2014/main" val="2122126274"/>
                    </a:ext>
                  </a:extLst>
                </a:gridCol>
                <a:gridCol w="2627868">
                  <a:extLst>
                    <a:ext uri="{9D8B030D-6E8A-4147-A177-3AD203B41FA5}">
                      <a16:colId xmlns:a16="http://schemas.microsoft.com/office/drawing/2014/main" val="326678553"/>
                    </a:ext>
                  </a:extLst>
                </a:gridCol>
              </a:tblGrid>
              <a:tr h="396000">
                <a:tc>
                  <a:txBody>
                    <a:bodyPr/>
                    <a:lstStyle/>
                    <a:p>
                      <a:r>
                        <a:rPr lang="en-AU" sz="1700" dirty="0"/>
                        <a:t>Levy</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9050" cap="flat" cmpd="sng" algn="ctr">
                      <a:solidFill>
                        <a:srgbClr val="8CC4CC"/>
                      </a:solidFill>
                      <a:prstDash val="solid"/>
                      <a:round/>
                      <a:headEnd type="none" w="med" len="med"/>
                      <a:tailEnd type="none" w="med" len="med"/>
                    </a:lnB>
                    <a:solidFill>
                      <a:srgbClr val="367079"/>
                    </a:solidFill>
                  </a:tcPr>
                </a:tc>
                <a:tc>
                  <a:txBody>
                    <a:bodyPr/>
                    <a:lstStyle/>
                    <a:p>
                      <a:pPr algn="ctr"/>
                      <a:r>
                        <a:rPr lang="en-AU" sz="1700"/>
                        <a:t>STPC percentage</a:t>
                      </a:r>
                      <a:br>
                        <a:rPr lang="en-AU" sz="1700"/>
                      </a:br>
                      <a:r>
                        <a:rPr lang="en-AU" sz="1700"/>
                        <a:t>(2022-25)</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9050" cap="flat" cmpd="sng" algn="ctr">
                      <a:solidFill>
                        <a:srgbClr val="8CC4CC"/>
                      </a:solidFill>
                      <a:prstDash val="solid"/>
                      <a:round/>
                      <a:headEnd type="none" w="med" len="med"/>
                      <a:tailEnd type="none" w="med" len="med"/>
                    </a:lnB>
                    <a:solidFill>
                      <a:srgbClr val="367079"/>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AU" sz="1700"/>
                        <a:t>Proposed STPC percentage</a:t>
                      </a:r>
                      <a:br>
                        <a:rPr lang="en-AU" sz="1700"/>
                      </a:br>
                      <a:r>
                        <a:rPr lang="en-AU" sz="1700"/>
                        <a:t>(2026)</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9050" cap="flat" cmpd="sng" algn="ctr">
                      <a:solidFill>
                        <a:srgbClr val="8CC4CC"/>
                      </a:solidFill>
                      <a:prstDash val="solid"/>
                      <a:round/>
                      <a:headEnd type="none" w="med" len="med"/>
                      <a:tailEnd type="none" w="med" len="med"/>
                    </a:lnB>
                    <a:solidFill>
                      <a:srgbClr val="367079"/>
                    </a:solidFill>
                  </a:tcPr>
                </a:tc>
                <a:extLst>
                  <a:ext uri="{0D108BD9-81ED-4DB2-BD59-A6C34878D82A}">
                    <a16:rowId xmlns:a16="http://schemas.microsoft.com/office/drawing/2014/main" val="4020998688"/>
                  </a:ext>
                </a:extLst>
              </a:tr>
              <a:tr h="342000">
                <a:tc>
                  <a:txBody>
                    <a:bodyPr/>
                    <a:lstStyle/>
                    <a:p>
                      <a:r>
                        <a:rPr lang="en-AU" sz="1700">
                          <a:latin typeface="+mn-lt"/>
                        </a:rPr>
                        <a:t>VSL</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905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algn="ctr"/>
                      <a:r>
                        <a:rPr lang="en-AU" sz="1700" dirty="0">
                          <a:latin typeface="+mn-lt"/>
                        </a:rPr>
                        <a:t>0.10%</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905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algn="ctr"/>
                      <a:r>
                        <a:rPr lang="en-AU" sz="1700">
                          <a:latin typeface="+mn-lt"/>
                        </a:rPr>
                        <a:t>0%</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905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extLst>
                  <a:ext uri="{0D108BD9-81ED-4DB2-BD59-A6C34878D82A}">
                    <a16:rowId xmlns:a16="http://schemas.microsoft.com/office/drawing/2014/main" val="1387229349"/>
                  </a:ext>
                </a:extLst>
              </a:tr>
              <a:tr h="342000">
                <a:tc>
                  <a:txBody>
                    <a:bodyPr/>
                    <a:lstStyle/>
                    <a:p>
                      <a:r>
                        <a:rPr lang="en-AU" sz="1700">
                          <a:latin typeface="+mn-lt"/>
                        </a:rPr>
                        <a:t>HELP</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tc>
                  <a:txBody>
                    <a:bodyPr/>
                    <a:lstStyle/>
                    <a:p>
                      <a:pPr algn="ctr"/>
                      <a:r>
                        <a:rPr lang="en-AU" sz="1700">
                          <a:latin typeface="+mn-lt"/>
                        </a:rPr>
                        <a:t>0.10%</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tc>
                  <a:txBody>
                    <a:bodyPr/>
                    <a:lstStyle/>
                    <a:p>
                      <a:pPr algn="ctr"/>
                      <a:r>
                        <a:rPr lang="en-AU" sz="1700" dirty="0">
                          <a:latin typeface="+mn-lt"/>
                        </a:rPr>
                        <a:t>0.10%</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extLst>
                  <a:ext uri="{0D108BD9-81ED-4DB2-BD59-A6C34878D82A}">
                    <a16:rowId xmlns:a16="http://schemas.microsoft.com/office/drawing/2014/main" val="3108736674"/>
                  </a:ext>
                </a:extLst>
              </a:tr>
              <a:tr h="342000">
                <a:tc>
                  <a:txBody>
                    <a:bodyPr/>
                    <a:lstStyle/>
                    <a:p>
                      <a:r>
                        <a:rPr lang="en-AU" sz="1700">
                          <a:latin typeface="+mn-lt"/>
                        </a:rPr>
                        <a:t>Up-front</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algn="ctr"/>
                      <a:r>
                        <a:rPr lang="en-AU" sz="1700">
                          <a:latin typeface="+mn-lt"/>
                        </a:rPr>
                        <a:t>0.10%</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algn="ctr"/>
                      <a:r>
                        <a:rPr lang="en-AU" sz="1700" dirty="0">
                          <a:latin typeface="+mn-lt"/>
                        </a:rPr>
                        <a:t>0.10%</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extLst>
                  <a:ext uri="{0D108BD9-81ED-4DB2-BD59-A6C34878D82A}">
                    <a16:rowId xmlns:a16="http://schemas.microsoft.com/office/drawing/2014/main" val="2961363851"/>
                  </a:ext>
                </a:extLst>
              </a:tr>
            </a:tbl>
          </a:graphicData>
        </a:graphic>
      </p:graphicFrame>
      <p:grpSp>
        <p:nvGrpSpPr>
          <p:cNvPr id="5" name="Group 4">
            <a:extLst>
              <a:ext uri="{FF2B5EF4-FFF2-40B4-BE49-F238E27FC236}">
                <a16:creationId xmlns:a16="http://schemas.microsoft.com/office/drawing/2014/main" id="{43D80E46-2458-7586-6E32-C69D26ADC4A6}"/>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6" name="Rectangle 5">
              <a:extLst>
                <a:ext uri="{FF2B5EF4-FFF2-40B4-BE49-F238E27FC236}">
                  <a16:creationId xmlns:a16="http://schemas.microsoft.com/office/drawing/2014/main" id="{A79F2000-DF90-F0EA-B848-724064127A6F}"/>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7" name="Oval 6">
              <a:extLst>
                <a:ext uri="{FF2B5EF4-FFF2-40B4-BE49-F238E27FC236}">
                  <a16:creationId xmlns:a16="http://schemas.microsoft.com/office/drawing/2014/main" id="{B1C423D7-23D4-C484-6934-45CD2AD241F1}"/>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8" name="Graphic 10">
              <a:extLst>
                <a:ext uri="{FF2B5EF4-FFF2-40B4-BE49-F238E27FC236}">
                  <a16:creationId xmlns:a16="http://schemas.microsoft.com/office/drawing/2014/main" id="{20BC1F36-601E-D3AB-7CFE-BE03386D061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4862417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649C1FB-61AF-8256-55AB-3E274C316002}"/>
              </a:ext>
              <a:ext uri="{C183D7F6-B498-43B3-948B-1728B52AA6E4}">
                <adec:decorative xmlns:adec="http://schemas.microsoft.com/office/drawing/2017/decorative" val="1"/>
              </a:ext>
            </a:extLst>
          </p:cNvPr>
          <p:cNvSpPr/>
          <p:nvPr/>
        </p:nvSpPr>
        <p:spPr>
          <a:xfrm>
            <a:off x="-1" y="0"/>
            <a:ext cx="9144001" cy="4663440"/>
          </a:xfrm>
          <a:prstGeom prst="rect">
            <a:avLst/>
          </a:prstGeom>
          <a:solidFill>
            <a:srgbClr val="4897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itle 3">
            <a:extLst>
              <a:ext uri="{FF2B5EF4-FFF2-40B4-BE49-F238E27FC236}">
                <a16:creationId xmlns:a16="http://schemas.microsoft.com/office/drawing/2014/main" id="{1EC01FFA-4406-546E-ECFD-130062DC0825}"/>
              </a:ext>
            </a:extLst>
          </p:cNvPr>
          <p:cNvSpPr txBox="1">
            <a:spLocks noGrp="1"/>
          </p:cNvSpPr>
          <p:nvPr>
            <p:ph type="title" idx="4294967295"/>
          </p:nvPr>
        </p:nvSpPr>
        <p:spPr>
          <a:xfrm>
            <a:off x="826488" y="2143243"/>
            <a:ext cx="7707912" cy="98488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3200" b="1" i="0" u="none" strike="noStrike" kern="1200" cap="none" spc="0" normalizeH="0" baseline="0" noProof="0">
                <a:ln>
                  <a:noFill/>
                </a:ln>
                <a:solidFill>
                  <a:schemeClr val="bg1"/>
                </a:solidFill>
                <a:effectLst/>
                <a:uLnTx/>
                <a:uFillTx/>
                <a:latin typeface="+mn-lt"/>
                <a:ea typeface="+mn-ea"/>
                <a:cs typeface="+mn-cs"/>
              </a:rPr>
              <a:t>2026 Domestic Levies Timeline and Takeaways</a:t>
            </a:r>
          </a:p>
        </p:txBody>
      </p:sp>
      <p:grpSp>
        <p:nvGrpSpPr>
          <p:cNvPr id="2" name="Group 1">
            <a:extLst>
              <a:ext uri="{FF2B5EF4-FFF2-40B4-BE49-F238E27FC236}">
                <a16:creationId xmlns:a16="http://schemas.microsoft.com/office/drawing/2014/main" id="{2BDA1E01-3E8C-B2D0-1D2D-39BE931C6143}"/>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5" name="Rectangle 4">
              <a:extLst>
                <a:ext uri="{FF2B5EF4-FFF2-40B4-BE49-F238E27FC236}">
                  <a16:creationId xmlns:a16="http://schemas.microsoft.com/office/drawing/2014/main" id="{C417A0AE-B755-1D9A-9BE5-BBD7601BE14C}"/>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6" name="Oval 5">
              <a:extLst>
                <a:ext uri="{FF2B5EF4-FFF2-40B4-BE49-F238E27FC236}">
                  <a16:creationId xmlns:a16="http://schemas.microsoft.com/office/drawing/2014/main" id="{C5998F8F-A40E-52BA-BD9B-9BCA27101D88}"/>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Graphic 10">
              <a:extLst>
                <a:ext uri="{FF2B5EF4-FFF2-40B4-BE49-F238E27FC236}">
                  <a16:creationId xmlns:a16="http://schemas.microsoft.com/office/drawing/2014/main" id="{B9F984F3-CBBE-5845-B978-165C366F1A2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3461028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2414FB0-F682-62B4-0B0A-1EC5D3BBB3DE}"/>
              </a:ext>
            </a:extLst>
          </p:cNvPr>
          <p:cNvSpPr txBox="1">
            <a:spLocks noGrp="1"/>
          </p:cNvSpPr>
          <p:nvPr>
            <p:ph type="title" idx="4294967295"/>
          </p:nvPr>
        </p:nvSpPr>
        <p:spPr>
          <a:xfrm>
            <a:off x="360000" y="252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15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2026 Domestic Tuition Protection Levies Timeline</a:t>
            </a:r>
          </a:p>
        </p:txBody>
      </p:sp>
      <p:grpSp>
        <p:nvGrpSpPr>
          <p:cNvPr id="36" name="Group 35" descr="The 2025 Domestic Tuition Protection Levies timeline shows that the TPS Advisory Board provided its draft domestic levy settings advice to the TPS Director at the 5 February 2025 Board meeting. Sector consultation on the draft levy settings will be conducted throughout March and April 2025. The Board will consider the sector's feedback before providing its final levy settings advice to the TPS Director at the 21 May 2025 Board meeting. Legislative Instruments must be made by 1 August 2025. Leviable providers will receive early advice notices from the TPS in October 2025. Levy invoices will be issued in November 2025 and payments will be due in December 2025.">
            <a:extLst>
              <a:ext uri="{FF2B5EF4-FFF2-40B4-BE49-F238E27FC236}">
                <a16:creationId xmlns:a16="http://schemas.microsoft.com/office/drawing/2014/main" id="{EFF418E5-3F56-36C1-35F5-B3977C838B08}"/>
              </a:ext>
            </a:extLst>
          </p:cNvPr>
          <p:cNvGrpSpPr/>
          <p:nvPr/>
        </p:nvGrpSpPr>
        <p:grpSpPr>
          <a:xfrm>
            <a:off x="300600" y="756000"/>
            <a:ext cx="8542800" cy="3859201"/>
            <a:chOff x="-1" y="-2"/>
            <a:chExt cx="9286489" cy="4508630"/>
          </a:xfrm>
        </p:grpSpPr>
        <p:sp>
          <p:nvSpPr>
            <p:cNvPr id="37" name="Rectangle: Rounded Corners 36">
              <a:extLst>
                <a:ext uri="{FF2B5EF4-FFF2-40B4-BE49-F238E27FC236}">
                  <a16:creationId xmlns:a16="http://schemas.microsoft.com/office/drawing/2014/main" id="{2CFBC558-60EF-A9C7-6BBA-7ADCAEE4041B}"/>
                </a:ext>
              </a:extLst>
            </p:cNvPr>
            <p:cNvSpPr/>
            <p:nvPr/>
          </p:nvSpPr>
          <p:spPr>
            <a:xfrm>
              <a:off x="-1" y="-1"/>
              <a:ext cx="1819729" cy="382729"/>
            </a:xfrm>
            <a:prstGeom prst="roundRect">
              <a:avLst/>
            </a:prstGeom>
            <a:solidFill>
              <a:srgbClr val="367079"/>
            </a:solidFill>
            <a:ln>
              <a:solidFill>
                <a:srgbClr val="36707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a:r>
                <a:rPr lang="en-AU" sz="1700" b="1">
                  <a:solidFill>
                    <a:srgbClr val="FFFFFF"/>
                  </a:solidFill>
                  <a:ea typeface="Calibri" panose="020F0502020204030204" pitchFamily="34" charset="0"/>
                  <a:cs typeface="Arial" panose="020B0604020202020204" pitchFamily="34" charset="0"/>
                </a:rPr>
                <a:t>March 26</a:t>
              </a:r>
            </a:p>
          </p:txBody>
        </p:sp>
        <p:sp>
          <p:nvSpPr>
            <p:cNvPr id="38" name="Rectangle: Rounded Corners 37">
              <a:extLst>
                <a:ext uri="{FF2B5EF4-FFF2-40B4-BE49-F238E27FC236}">
                  <a16:creationId xmlns:a16="http://schemas.microsoft.com/office/drawing/2014/main" id="{63DFCEF6-41FB-5CB4-C454-502EA409D119}"/>
                </a:ext>
              </a:extLst>
            </p:cNvPr>
            <p:cNvSpPr/>
            <p:nvPr/>
          </p:nvSpPr>
          <p:spPr>
            <a:xfrm>
              <a:off x="1866689" y="-2"/>
              <a:ext cx="1819729" cy="382729"/>
            </a:xfrm>
            <a:prstGeom prst="roundRect">
              <a:avLst/>
            </a:prstGeom>
            <a:solidFill>
              <a:srgbClr val="367079"/>
            </a:solidFill>
            <a:ln>
              <a:solidFill>
                <a:srgbClr val="367079"/>
              </a:solidFill>
            </a:ln>
          </p:spPr>
          <p:style>
            <a:lnRef idx="2">
              <a:schemeClr val="accent1"/>
            </a:lnRef>
            <a:fillRef idx="1">
              <a:schemeClr val="lt1"/>
            </a:fillRef>
            <a:effectRef idx="0">
              <a:schemeClr val="accent1"/>
            </a:effectRef>
            <a:fontRef idx="minor">
              <a:schemeClr val="dk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a:r>
                <a:rPr lang="en-AU" sz="1700" b="1">
                  <a:solidFill>
                    <a:srgbClr val="FFFFFF"/>
                  </a:solidFill>
                  <a:ea typeface="Calibri" panose="020F0502020204030204" pitchFamily="34" charset="0"/>
                  <a:cs typeface="Arial" panose="020B0604020202020204" pitchFamily="34" charset="0"/>
                </a:rPr>
                <a:t>April 26</a:t>
              </a:r>
            </a:p>
          </p:txBody>
        </p:sp>
        <p:sp>
          <p:nvSpPr>
            <p:cNvPr id="39" name="Rectangle: Rounded Corners 38">
              <a:extLst>
                <a:ext uri="{FF2B5EF4-FFF2-40B4-BE49-F238E27FC236}">
                  <a16:creationId xmlns:a16="http://schemas.microsoft.com/office/drawing/2014/main" id="{9408FA79-42FB-0D31-1079-788A2D2ECCF4}"/>
                </a:ext>
              </a:extLst>
            </p:cNvPr>
            <p:cNvSpPr/>
            <p:nvPr/>
          </p:nvSpPr>
          <p:spPr>
            <a:xfrm>
              <a:off x="3733379" y="-2"/>
              <a:ext cx="1819729" cy="382729"/>
            </a:xfrm>
            <a:prstGeom prst="roundRect">
              <a:avLst/>
            </a:prstGeom>
            <a:solidFill>
              <a:srgbClr val="367079"/>
            </a:solidFill>
            <a:ln>
              <a:solidFill>
                <a:srgbClr val="367079"/>
              </a:solidFill>
            </a:ln>
          </p:spPr>
          <p:style>
            <a:lnRef idx="2">
              <a:schemeClr val="accent1"/>
            </a:lnRef>
            <a:fillRef idx="1">
              <a:schemeClr val="lt1"/>
            </a:fillRef>
            <a:effectRef idx="0">
              <a:schemeClr val="accent1"/>
            </a:effectRef>
            <a:fontRef idx="minor">
              <a:schemeClr val="dk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a:r>
                <a:rPr lang="en-AU" sz="1700" b="1">
                  <a:solidFill>
                    <a:srgbClr val="FFFFFF"/>
                  </a:solidFill>
                  <a:ea typeface="Calibri" panose="020F0502020204030204" pitchFamily="34" charset="0"/>
                  <a:cs typeface="Arial" panose="020B0604020202020204" pitchFamily="34" charset="0"/>
                </a:rPr>
                <a:t>May 26</a:t>
              </a:r>
            </a:p>
          </p:txBody>
        </p:sp>
        <p:sp>
          <p:nvSpPr>
            <p:cNvPr id="40" name="Rectangle: Rounded Corners 39">
              <a:extLst>
                <a:ext uri="{FF2B5EF4-FFF2-40B4-BE49-F238E27FC236}">
                  <a16:creationId xmlns:a16="http://schemas.microsoft.com/office/drawing/2014/main" id="{55304843-0B3C-DEBD-0A85-A70993CC5A99}"/>
                </a:ext>
              </a:extLst>
            </p:cNvPr>
            <p:cNvSpPr/>
            <p:nvPr/>
          </p:nvSpPr>
          <p:spPr>
            <a:xfrm>
              <a:off x="5600069" y="-2"/>
              <a:ext cx="1819729" cy="382729"/>
            </a:xfrm>
            <a:prstGeom prst="roundRect">
              <a:avLst/>
            </a:prstGeom>
            <a:solidFill>
              <a:srgbClr val="367079"/>
            </a:solidFill>
            <a:ln>
              <a:solidFill>
                <a:srgbClr val="367079"/>
              </a:solidFill>
            </a:ln>
          </p:spPr>
          <p:style>
            <a:lnRef idx="2">
              <a:schemeClr val="accent1"/>
            </a:lnRef>
            <a:fillRef idx="1">
              <a:schemeClr val="lt1"/>
            </a:fillRef>
            <a:effectRef idx="0">
              <a:schemeClr val="accent1"/>
            </a:effectRef>
            <a:fontRef idx="minor">
              <a:schemeClr val="dk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a:r>
                <a:rPr lang="en-AU" sz="1700" b="1">
                  <a:solidFill>
                    <a:srgbClr val="FFFFFF"/>
                  </a:solidFill>
                  <a:ea typeface="Calibri" panose="020F0502020204030204" pitchFamily="34" charset="0"/>
                  <a:cs typeface="Arial" panose="020B0604020202020204" pitchFamily="34" charset="0"/>
                </a:rPr>
                <a:t>August 26</a:t>
              </a:r>
            </a:p>
          </p:txBody>
        </p:sp>
        <p:sp>
          <p:nvSpPr>
            <p:cNvPr id="41" name="Rectangle: Rounded Corners 40">
              <a:extLst>
                <a:ext uri="{FF2B5EF4-FFF2-40B4-BE49-F238E27FC236}">
                  <a16:creationId xmlns:a16="http://schemas.microsoft.com/office/drawing/2014/main" id="{A71050A0-58A2-3DA6-8BA5-A0748BF14878}"/>
                </a:ext>
              </a:extLst>
            </p:cNvPr>
            <p:cNvSpPr/>
            <p:nvPr/>
          </p:nvSpPr>
          <p:spPr>
            <a:xfrm>
              <a:off x="7466759" y="-2"/>
              <a:ext cx="1819729" cy="382729"/>
            </a:xfrm>
            <a:prstGeom prst="roundRect">
              <a:avLst/>
            </a:prstGeom>
            <a:solidFill>
              <a:srgbClr val="367079"/>
            </a:solidFill>
            <a:ln>
              <a:solidFill>
                <a:srgbClr val="367079"/>
              </a:solidFill>
            </a:ln>
          </p:spPr>
          <p:style>
            <a:lnRef idx="2">
              <a:schemeClr val="accent1"/>
            </a:lnRef>
            <a:fillRef idx="1">
              <a:schemeClr val="lt1"/>
            </a:fillRef>
            <a:effectRef idx="0">
              <a:schemeClr val="accent1"/>
            </a:effectRef>
            <a:fontRef idx="minor">
              <a:schemeClr val="dk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a:r>
                <a:rPr lang="en-AU" sz="1700" b="1">
                  <a:solidFill>
                    <a:srgbClr val="FFFFFF"/>
                  </a:solidFill>
                  <a:ea typeface="Calibri" panose="020F0502020204030204" pitchFamily="34" charset="0"/>
                  <a:cs typeface="Arial" panose="020B0604020202020204" pitchFamily="34" charset="0"/>
                </a:rPr>
                <a:t>Oct-Dec 26</a:t>
              </a:r>
            </a:p>
          </p:txBody>
        </p:sp>
        <p:sp>
          <p:nvSpPr>
            <p:cNvPr id="43" name="Rectangle: Rounded Corners 42">
              <a:extLst>
                <a:ext uri="{FF2B5EF4-FFF2-40B4-BE49-F238E27FC236}">
                  <a16:creationId xmlns:a16="http://schemas.microsoft.com/office/drawing/2014/main" id="{52B66418-B1C0-6956-A593-6F404236012C}"/>
                </a:ext>
              </a:extLst>
            </p:cNvPr>
            <p:cNvSpPr/>
            <p:nvPr/>
          </p:nvSpPr>
          <p:spPr>
            <a:xfrm>
              <a:off x="-1" y="428992"/>
              <a:ext cx="1819729" cy="4079636"/>
            </a:xfrm>
            <a:prstGeom prst="roundRect">
              <a:avLst/>
            </a:prstGeom>
            <a:ln>
              <a:solidFill>
                <a:srgbClr val="4897A2"/>
              </a:solidFill>
            </a:ln>
          </p:spPr>
          <p:style>
            <a:lnRef idx="2">
              <a:schemeClr val="accent1"/>
            </a:lnRef>
            <a:fillRef idx="1">
              <a:schemeClr val="l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pPr>
                <a:spcBef>
                  <a:spcPts val="1200"/>
                </a:spcBef>
                <a:spcAft>
                  <a:spcPts val="100"/>
                </a:spcAft>
              </a:pPr>
              <a:r>
                <a:rPr lang="en-AU" sz="1400" b="1">
                  <a:ea typeface="Calibri" panose="020F0502020204030204" pitchFamily="34" charset="0"/>
                  <a:cs typeface="Arial" panose="020B0604020202020204" pitchFamily="34" charset="0"/>
                </a:rPr>
                <a:t>4 March</a:t>
              </a:r>
              <a:endParaRPr lang="en-AU" sz="1400">
                <a:ea typeface="Calibri" panose="020F0502020204030204" pitchFamily="34" charset="0"/>
                <a:cs typeface="Arial" panose="020B0604020202020204" pitchFamily="34" charset="0"/>
              </a:endParaRPr>
            </a:p>
            <a:p>
              <a:pPr marL="82800" indent="-82800">
                <a:spcAft>
                  <a:spcPts val="300"/>
                </a:spcAft>
                <a:buClr>
                  <a:schemeClr val="tx1"/>
                </a:buClr>
                <a:buSzPct val="80000"/>
                <a:buFont typeface="Symbol" panose="05050102010706020507" pitchFamily="18" charset="2"/>
                <a:buChar char=""/>
              </a:pPr>
              <a:r>
                <a:rPr lang="en-AU" sz="1200">
                  <a:solidFill>
                    <a:schemeClr val="tx1"/>
                  </a:solidFill>
                  <a:ea typeface="Calibri" panose="020F0502020204030204" pitchFamily="34" charset="0"/>
                  <a:cs typeface="Arial" panose="020B0604020202020204" pitchFamily="34" charset="0"/>
                </a:rPr>
                <a:t>Draft advice on 2026 Levy settings confirmed at TPS Advisory Board meeting</a:t>
              </a:r>
            </a:p>
            <a:p>
              <a:pPr>
                <a:spcBef>
                  <a:spcPts val="1200"/>
                </a:spcBef>
                <a:spcAft>
                  <a:spcPts val="100"/>
                </a:spcAft>
              </a:pPr>
              <a:r>
                <a:rPr lang="en-AU" sz="1400" b="1">
                  <a:ea typeface="Calibri" panose="020F0502020204030204" pitchFamily="34" charset="0"/>
                  <a:cs typeface="Arial" panose="020B0604020202020204" pitchFamily="34" charset="0"/>
                </a:rPr>
                <a:t>March</a:t>
              </a:r>
              <a:endParaRPr lang="en-AU" sz="1400">
                <a:ea typeface="Calibri" panose="020F0502020204030204" pitchFamily="34" charset="0"/>
                <a:cs typeface="Arial" panose="020B0604020202020204" pitchFamily="34" charset="0"/>
              </a:endParaRPr>
            </a:p>
            <a:p>
              <a:pPr marL="82800" lvl="0" indent="-82800">
                <a:spcAft>
                  <a:spcPts val="300"/>
                </a:spcAft>
                <a:buSzPct val="80000"/>
                <a:buFont typeface="Symbol" panose="05050102010706020507" pitchFamily="18" charset="2"/>
                <a:buChar char=""/>
                <a:defRPr/>
              </a:pPr>
              <a:r>
                <a:rPr lang="en-AU" sz="1200">
                  <a:solidFill>
                    <a:prstClr val="black"/>
                  </a:solidFill>
                  <a:ea typeface="Calibri" panose="020F0502020204030204" pitchFamily="34" charset="0"/>
                  <a:cs typeface="Arial" panose="020B0604020202020204" pitchFamily="34" charset="0"/>
                </a:rPr>
                <a:t>Online consultation session for all providers</a:t>
              </a:r>
            </a:p>
            <a:p>
              <a:pPr marL="82800" lvl="0" indent="-82800">
                <a:spcAft>
                  <a:spcPts val="300"/>
                </a:spcAft>
                <a:buSzPct val="80000"/>
                <a:buFont typeface="Symbol" panose="05050102010706020507" pitchFamily="18" charset="2"/>
                <a:buChar char=""/>
                <a:defRPr/>
              </a:pPr>
              <a:r>
                <a:rPr lang="en-AU" sz="1200">
                  <a:solidFill>
                    <a:prstClr val="black"/>
                  </a:solidFill>
                  <a:ea typeface="Calibri" panose="020F0502020204030204" pitchFamily="34" charset="0"/>
                  <a:cs typeface="Arial" panose="020B0604020202020204" pitchFamily="34" charset="0"/>
                </a:rPr>
                <a:t>State-based in-person and online consultation sessions</a:t>
              </a:r>
            </a:p>
            <a:p>
              <a:pPr marL="82800" lvl="0" indent="-82800">
                <a:spcAft>
                  <a:spcPts val="300"/>
                </a:spcAft>
                <a:buSzPct val="80000"/>
                <a:buFont typeface="Symbol" panose="05050102010706020507" pitchFamily="18" charset="2"/>
                <a:buChar char=""/>
                <a:defRPr/>
              </a:pPr>
              <a:r>
                <a:rPr lang="en-AU" sz="1200">
                  <a:solidFill>
                    <a:prstClr val="black"/>
                  </a:solidFill>
                  <a:ea typeface="Calibri" panose="020F0502020204030204" pitchFamily="34" charset="0"/>
                  <a:cs typeface="Arial" panose="020B0604020202020204" pitchFamily="34" charset="0"/>
                </a:rPr>
                <a:t>Meetings with stakeholders</a:t>
              </a:r>
            </a:p>
          </p:txBody>
        </p:sp>
        <p:sp>
          <p:nvSpPr>
            <p:cNvPr id="44" name="Rectangle: Rounded Corners 43">
              <a:extLst>
                <a:ext uri="{FF2B5EF4-FFF2-40B4-BE49-F238E27FC236}">
                  <a16:creationId xmlns:a16="http://schemas.microsoft.com/office/drawing/2014/main" id="{8A6F75A0-8CFE-7009-59C1-49BC311E8566}"/>
                </a:ext>
              </a:extLst>
            </p:cNvPr>
            <p:cNvSpPr/>
            <p:nvPr/>
          </p:nvSpPr>
          <p:spPr>
            <a:xfrm>
              <a:off x="1866689" y="428992"/>
              <a:ext cx="1819729" cy="4079636"/>
            </a:xfrm>
            <a:prstGeom prst="roundRect">
              <a:avLst/>
            </a:prstGeom>
            <a:ln>
              <a:solidFill>
                <a:srgbClr val="4897A2"/>
              </a:solidFill>
            </a:ln>
          </p:spPr>
          <p:style>
            <a:lnRef idx="2">
              <a:schemeClr val="accent1"/>
            </a:lnRef>
            <a:fillRef idx="1">
              <a:schemeClr val="l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pPr>
                <a:spcBef>
                  <a:spcPts val="1200"/>
                </a:spcBef>
                <a:spcAft>
                  <a:spcPts val="100"/>
                </a:spcAft>
              </a:pPr>
              <a:r>
                <a:rPr lang="en-AU" sz="1400" b="1">
                  <a:ea typeface="Calibri" panose="020F0502020204030204" pitchFamily="34" charset="0"/>
                  <a:cs typeface="Arial" panose="020B0604020202020204" pitchFamily="34" charset="0"/>
                </a:rPr>
                <a:t>April</a:t>
              </a:r>
              <a:endParaRPr lang="en-AU" sz="1400">
                <a:ea typeface="Calibri" panose="020F0502020204030204" pitchFamily="34" charset="0"/>
                <a:cs typeface="Arial" panose="020B0604020202020204" pitchFamily="34" charset="0"/>
              </a:endParaRPr>
            </a:p>
            <a:p>
              <a:pPr marL="82800" indent="-82800">
                <a:spcAft>
                  <a:spcPts val="300"/>
                </a:spcAft>
                <a:buSzPct val="80000"/>
                <a:buFont typeface="Symbol" panose="05050102010706020507" pitchFamily="18" charset="2"/>
                <a:buChar char=""/>
              </a:pPr>
              <a:r>
                <a:rPr lang="en-AU" sz="1200">
                  <a:ea typeface="Calibri" panose="020F0502020204030204" pitchFamily="34" charset="0"/>
                  <a:cs typeface="Arial" panose="020B0604020202020204" pitchFamily="34" charset="0"/>
                </a:rPr>
                <a:t>Online feedback session for all providers</a:t>
              </a:r>
            </a:p>
            <a:p>
              <a:pPr marL="82800" indent="-82800">
                <a:spcAft>
                  <a:spcPts val="300"/>
                </a:spcAft>
                <a:buSzPct val="80000"/>
                <a:buFont typeface="Symbol" panose="05050102010706020507" pitchFamily="18" charset="2"/>
                <a:buChar char=""/>
              </a:pPr>
              <a:r>
                <a:rPr lang="en-AU" sz="1200">
                  <a:ea typeface="Calibri" panose="020F0502020204030204" pitchFamily="34" charset="0"/>
                  <a:cs typeface="Arial" panose="020B0604020202020204" pitchFamily="34" charset="0"/>
                </a:rPr>
                <a:t>Legislative instruments prepared</a:t>
              </a:r>
            </a:p>
          </p:txBody>
        </p:sp>
        <p:sp>
          <p:nvSpPr>
            <p:cNvPr id="45" name="Rectangle: Rounded Corners 44">
              <a:extLst>
                <a:ext uri="{FF2B5EF4-FFF2-40B4-BE49-F238E27FC236}">
                  <a16:creationId xmlns:a16="http://schemas.microsoft.com/office/drawing/2014/main" id="{79AB6292-6FA4-56C1-7DD1-7634303EC643}"/>
                </a:ext>
              </a:extLst>
            </p:cNvPr>
            <p:cNvSpPr/>
            <p:nvPr/>
          </p:nvSpPr>
          <p:spPr>
            <a:xfrm>
              <a:off x="3733379" y="428992"/>
              <a:ext cx="1819729" cy="4079636"/>
            </a:xfrm>
            <a:prstGeom prst="roundRect">
              <a:avLst/>
            </a:prstGeom>
            <a:ln>
              <a:solidFill>
                <a:srgbClr val="4897A2"/>
              </a:solidFill>
            </a:ln>
          </p:spPr>
          <p:style>
            <a:lnRef idx="2">
              <a:schemeClr val="accent1"/>
            </a:lnRef>
            <a:fillRef idx="1">
              <a:schemeClr val="l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1200"/>
                </a:spcBef>
                <a:spcAft>
                  <a:spcPts val="100"/>
                </a:spcAft>
                <a:buClrTx/>
                <a:buSzTx/>
                <a:buFontTx/>
                <a:buNone/>
                <a:tabLst/>
                <a:defRPr/>
              </a:pPr>
              <a:r>
                <a:rPr kumimoji="0" lang="en-AU" sz="1400" b="1" i="0" u="none" strike="noStrike" kern="1200" cap="none" spc="0" normalizeH="0" baseline="0" noProof="0">
                  <a:ln>
                    <a:noFill/>
                  </a:ln>
                  <a:solidFill>
                    <a:prstClr val="black"/>
                  </a:solidFill>
                  <a:effectLst/>
                  <a:uLnTx/>
                  <a:uFillTx/>
                  <a:ea typeface="Calibri" panose="020F0502020204030204" pitchFamily="34" charset="0"/>
                  <a:cs typeface="Arial" panose="020B0604020202020204" pitchFamily="34" charset="0"/>
                </a:rPr>
                <a:t>20 May</a:t>
              </a:r>
              <a:endParaRPr kumimoji="0" lang="en-AU" sz="1400" b="0" i="0" u="none" strike="noStrike" kern="1200" cap="none" spc="0" normalizeH="0" baseline="0" noProof="0">
                <a:ln>
                  <a:noFill/>
                </a:ln>
                <a:solidFill>
                  <a:prstClr val="black"/>
                </a:solidFill>
                <a:effectLst/>
                <a:uLnTx/>
                <a:uFillTx/>
                <a:ea typeface="Calibri" panose="020F0502020204030204" pitchFamily="34" charset="0"/>
                <a:cs typeface="Arial" panose="020B0604020202020204" pitchFamily="34" charset="0"/>
              </a:endParaRPr>
            </a:p>
            <a:p>
              <a:pPr marL="82800" marR="0" lvl="0" indent="-82800" algn="l" defTabSz="914400" rtl="0" eaLnBrk="1" fontAlgn="auto" latinLnBrk="0" hangingPunct="1">
                <a:lnSpc>
                  <a:spcPct val="100000"/>
                </a:lnSpc>
                <a:spcBef>
                  <a:spcPts val="0"/>
                </a:spcBef>
                <a:spcAft>
                  <a:spcPts val="300"/>
                </a:spcAft>
                <a:buClrTx/>
                <a:buSzPct val="80000"/>
                <a:buFont typeface="Symbol" panose="05050102010706020507" pitchFamily="18" charset="2"/>
                <a:buChar char=""/>
                <a:tabLst/>
                <a:defRPr/>
              </a:pPr>
              <a:r>
                <a:rPr kumimoji="0" lang="en-AU" sz="1200" b="0" i="0" u="none" strike="noStrike" kern="1200" cap="none" spc="0" normalizeH="0" baseline="0" noProof="0">
                  <a:ln>
                    <a:noFill/>
                  </a:ln>
                  <a:solidFill>
                    <a:prstClr val="black"/>
                  </a:solidFill>
                  <a:effectLst/>
                  <a:uLnTx/>
                  <a:uFillTx/>
                  <a:ea typeface="Calibri" panose="020F0502020204030204" pitchFamily="34" charset="0"/>
                  <a:cs typeface="Arial" panose="020B0604020202020204" pitchFamily="34" charset="0"/>
                </a:rPr>
                <a:t>TPS Advisory Board considers sector feedback</a:t>
              </a:r>
            </a:p>
            <a:p>
              <a:pPr marL="82800" marR="0" lvl="0" indent="-82800" algn="l" defTabSz="914400" rtl="0" eaLnBrk="1" fontAlgn="auto" latinLnBrk="0" hangingPunct="1">
                <a:lnSpc>
                  <a:spcPct val="100000"/>
                </a:lnSpc>
                <a:spcBef>
                  <a:spcPts val="0"/>
                </a:spcBef>
                <a:spcAft>
                  <a:spcPts val="300"/>
                </a:spcAft>
                <a:buClrTx/>
                <a:buSzPct val="80000"/>
                <a:buFont typeface="Symbol" panose="05050102010706020507" pitchFamily="18" charset="2"/>
                <a:buChar char=""/>
                <a:tabLst/>
                <a:defRPr/>
              </a:pPr>
              <a:r>
                <a:rPr kumimoji="0" lang="en-AU" sz="1200" b="0" i="0" u="none" strike="noStrike" kern="1200" cap="none" spc="0" normalizeH="0" baseline="0" noProof="0">
                  <a:ln>
                    <a:noFill/>
                  </a:ln>
                  <a:solidFill>
                    <a:prstClr val="black"/>
                  </a:solidFill>
                  <a:effectLst/>
                  <a:uLnTx/>
                  <a:uFillTx/>
                  <a:ea typeface="Calibri" panose="020F0502020204030204" pitchFamily="34" charset="0"/>
                  <a:cs typeface="Arial" panose="020B0604020202020204" pitchFamily="34" charset="0"/>
                </a:rPr>
                <a:t>Final advice on 2026 Levy settings confirmed at TPS Advisory Board meeting</a:t>
              </a:r>
              <a:endParaRPr lang="en-AU" sz="1200" b="1">
                <a:ea typeface="Calibri" panose="020F0502020204030204" pitchFamily="34" charset="0"/>
                <a:cs typeface="Arial" panose="020B0604020202020204" pitchFamily="34" charset="0"/>
              </a:endParaRPr>
            </a:p>
          </p:txBody>
        </p:sp>
        <p:sp>
          <p:nvSpPr>
            <p:cNvPr id="46" name="Rectangle: Rounded Corners 45">
              <a:extLst>
                <a:ext uri="{FF2B5EF4-FFF2-40B4-BE49-F238E27FC236}">
                  <a16:creationId xmlns:a16="http://schemas.microsoft.com/office/drawing/2014/main" id="{A8E73AD7-874B-3842-8459-80C6A3F98775}"/>
                </a:ext>
              </a:extLst>
            </p:cNvPr>
            <p:cNvSpPr/>
            <p:nvPr/>
          </p:nvSpPr>
          <p:spPr>
            <a:xfrm>
              <a:off x="5600069" y="428992"/>
              <a:ext cx="1819729" cy="4079636"/>
            </a:xfrm>
            <a:prstGeom prst="roundRect">
              <a:avLst/>
            </a:prstGeom>
            <a:ln>
              <a:solidFill>
                <a:srgbClr val="4897A2"/>
              </a:solidFill>
            </a:ln>
          </p:spPr>
          <p:style>
            <a:lnRef idx="2">
              <a:schemeClr val="accent1"/>
            </a:lnRef>
            <a:fillRef idx="1">
              <a:schemeClr val="l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pPr>
                <a:spcBef>
                  <a:spcPts val="1200"/>
                </a:spcBef>
                <a:spcAft>
                  <a:spcPts val="100"/>
                </a:spcAft>
              </a:pPr>
              <a:r>
                <a:rPr lang="en-AU" sz="1400" b="1">
                  <a:ea typeface="Calibri" panose="020F0502020204030204" pitchFamily="34" charset="0"/>
                  <a:cs typeface="Arial" panose="020B0604020202020204" pitchFamily="34" charset="0"/>
                </a:rPr>
                <a:t>1 August</a:t>
              </a:r>
              <a:endParaRPr lang="en-AU" sz="1400">
                <a:ea typeface="Calibri" panose="020F0502020204030204" pitchFamily="34" charset="0"/>
                <a:cs typeface="Arial" panose="020B0604020202020204" pitchFamily="34" charset="0"/>
              </a:endParaRPr>
            </a:p>
            <a:p>
              <a:pPr marL="82800" indent="-82800">
                <a:spcAft>
                  <a:spcPts val="300"/>
                </a:spcAft>
                <a:buSzPct val="80000"/>
                <a:buFont typeface="Symbol" panose="05050102010706020507" pitchFamily="18" charset="2"/>
                <a:buChar char=""/>
              </a:pPr>
              <a:r>
                <a:rPr lang="en-AU" sz="1200">
                  <a:solidFill>
                    <a:schemeClr val="tx1"/>
                  </a:solidFill>
                  <a:ea typeface="Calibri" panose="020F0502020204030204" pitchFamily="34" charset="0"/>
                  <a:cs typeface="Arial" panose="020B0604020202020204" pitchFamily="34" charset="0"/>
                </a:rPr>
                <a:t>Legislative Instruments must be made by 1 August and published online</a:t>
              </a:r>
            </a:p>
          </p:txBody>
        </p:sp>
        <p:sp>
          <p:nvSpPr>
            <p:cNvPr id="47" name="Rectangle: Rounded Corners 46">
              <a:extLst>
                <a:ext uri="{FF2B5EF4-FFF2-40B4-BE49-F238E27FC236}">
                  <a16:creationId xmlns:a16="http://schemas.microsoft.com/office/drawing/2014/main" id="{C9F57B74-9F68-E90B-973F-F2DE1DD032FD}"/>
                </a:ext>
              </a:extLst>
            </p:cNvPr>
            <p:cNvSpPr/>
            <p:nvPr/>
          </p:nvSpPr>
          <p:spPr>
            <a:xfrm>
              <a:off x="7466759" y="428992"/>
              <a:ext cx="1819729" cy="4079636"/>
            </a:xfrm>
            <a:prstGeom prst="roundRect">
              <a:avLst/>
            </a:prstGeom>
            <a:ln>
              <a:solidFill>
                <a:srgbClr val="4897A2"/>
              </a:solidFill>
            </a:ln>
          </p:spPr>
          <p:style>
            <a:lnRef idx="2">
              <a:schemeClr val="accent1"/>
            </a:lnRef>
            <a:fillRef idx="1">
              <a:schemeClr val="l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pPr>
                <a:spcBef>
                  <a:spcPts val="1200"/>
                </a:spcBef>
                <a:spcAft>
                  <a:spcPts val="100"/>
                </a:spcAft>
              </a:pPr>
              <a:r>
                <a:rPr lang="en-AU" sz="1400" b="1">
                  <a:ea typeface="Calibri" panose="020F0502020204030204" pitchFamily="34" charset="0"/>
                  <a:cs typeface="Arial" panose="020B0604020202020204" pitchFamily="34" charset="0"/>
                </a:rPr>
                <a:t>October</a:t>
              </a:r>
              <a:endParaRPr lang="en-AU" sz="1400">
                <a:ea typeface="Calibri" panose="020F0502020204030204" pitchFamily="34" charset="0"/>
                <a:cs typeface="Arial" panose="020B0604020202020204" pitchFamily="34" charset="0"/>
              </a:endParaRPr>
            </a:p>
            <a:p>
              <a:pPr marL="82800" indent="-82800">
                <a:spcAft>
                  <a:spcPts val="300"/>
                </a:spcAft>
                <a:buSzPct val="80000"/>
                <a:buFont typeface="Symbol" panose="05050102010706020507" pitchFamily="18" charset="2"/>
                <a:buChar char=""/>
              </a:pPr>
              <a:r>
                <a:rPr lang="en-AU" sz="1200">
                  <a:solidFill>
                    <a:schemeClr val="tx1"/>
                  </a:solidFill>
                  <a:ea typeface="Calibri" panose="020F0502020204030204" pitchFamily="34" charset="0"/>
                  <a:cs typeface="Arial" panose="020B0604020202020204" pitchFamily="34" charset="0"/>
                </a:rPr>
                <a:t>Early advice notices sent</a:t>
              </a:r>
            </a:p>
            <a:p>
              <a:pPr marL="82800" indent="-82800">
                <a:spcAft>
                  <a:spcPts val="300"/>
                </a:spcAft>
                <a:buSzPct val="80000"/>
                <a:buFont typeface="Symbol" panose="05050102010706020507" pitchFamily="18" charset="2"/>
                <a:buChar char=""/>
              </a:pPr>
              <a:r>
                <a:rPr lang="en-AU" sz="1200">
                  <a:solidFill>
                    <a:schemeClr val="tx1"/>
                  </a:solidFill>
                  <a:ea typeface="Calibri" panose="020F0502020204030204" pitchFamily="34" charset="0"/>
                  <a:cs typeface="Arial" panose="020B0604020202020204" pitchFamily="34" charset="0"/>
                </a:rPr>
                <a:t>Levy estimate notice with link to estimator tool sent to providers</a:t>
              </a:r>
            </a:p>
            <a:p>
              <a:pPr>
                <a:spcBef>
                  <a:spcPts val="1200"/>
                </a:spcBef>
                <a:spcAft>
                  <a:spcPts val="100"/>
                </a:spcAft>
              </a:pPr>
              <a:r>
                <a:rPr lang="en-AU" sz="1400" b="1">
                  <a:ea typeface="Calibri" panose="020F0502020204030204" pitchFamily="34" charset="0"/>
                  <a:cs typeface="Arial" panose="020B0604020202020204" pitchFamily="34" charset="0"/>
                </a:rPr>
                <a:t>November</a:t>
              </a:r>
              <a:endParaRPr lang="en-AU" sz="1400">
                <a:ea typeface="Calibri" panose="020F0502020204030204" pitchFamily="34" charset="0"/>
                <a:cs typeface="Arial" panose="020B0604020202020204" pitchFamily="34" charset="0"/>
              </a:endParaRPr>
            </a:p>
            <a:p>
              <a:pPr marL="82800" indent="-82800">
                <a:spcAft>
                  <a:spcPts val="300"/>
                </a:spcAft>
                <a:buSzPct val="80000"/>
                <a:buFont typeface="Symbol" panose="05050102010706020507" pitchFamily="18" charset="2"/>
                <a:buChar char=""/>
              </a:pPr>
              <a:r>
                <a:rPr lang="en-AU" sz="1200">
                  <a:solidFill>
                    <a:schemeClr val="tx1"/>
                  </a:solidFill>
                  <a:ea typeface="Calibri" panose="020F0502020204030204" pitchFamily="34" charset="0"/>
                  <a:cs typeface="Arial" panose="020B0604020202020204" pitchFamily="34" charset="0"/>
                </a:rPr>
                <a:t>Domestic levy invoices issued</a:t>
              </a:r>
              <a:endParaRPr lang="en-AU" sz="1200">
                <a:solidFill>
                  <a:schemeClr val="accent3"/>
                </a:solidFill>
                <a:ea typeface="Calibri" panose="020F0502020204030204" pitchFamily="34" charset="0"/>
                <a:cs typeface="Arial" panose="020B0604020202020204" pitchFamily="34" charset="0"/>
              </a:endParaRPr>
            </a:p>
            <a:p>
              <a:pPr>
                <a:spcBef>
                  <a:spcPts val="1200"/>
                </a:spcBef>
                <a:spcAft>
                  <a:spcPts val="100"/>
                </a:spcAft>
              </a:pPr>
              <a:r>
                <a:rPr lang="en-AU" sz="1400" b="1">
                  <a:ea typeface="Calibri" panose="020F0502020204030204" pitchFamily="34" charset="0"/>
                  <a:cs typeface="Arial" panose="020B0604020202020204" pitchFamily="34" charset="0"/>
                </a:rPr>
                <a:t>December</a:t>
              </a:r>
              <a:endParaRPr lang="en-AU" sz="1400">
                <a:ea typeface="Calibri" panose="020F0502020204030204" pitchFamily="34" charset="0"/>
                <a:cs typeface="Arial" panose="020B0604020202020204" pitchFamily="34" charset="0"/>
              </a:endParaRPr>
            </a:p>
            <a:p>
              <a:pPr marL="82800" indent="-82800">
                <a:spcAft>
                  <a:spcPts val="300"/>
                </a:spcAft>
                <a:buSzPct val="80000"/>
                <a:buFont typeface="Symbol" panose="05050102010706020507" pitchFamily="18" charset="2"/>
                <a:buChar char=""/>
              </a:pPr>
              <a:r>
                <a:rPr lang="en-AU" sz="1200">
                  <a:ea typeface="Calibri" panose="020F0502020204030204" pitchFamily="34" charset="0"/>
                  <a:cs typeface="Arial" panose="020B0604020202020204" pitchFamily="34" charset="0"/>
                </a:rPr>
                <a:t>Domestic levy payments due</a:t>
              </a:r>
            </a:p>
          </p:txBody>
        </p:sp>
      </p:grpSp>
      <p:grpSp>
        <p:nvGrpSpPr>
          <p:cNvPr id="6" name="Group 5">
            <a:extLst>
              <a:ext uri="{FF2B5EF4-FFF2-40B4-BE49-F238E27FC236}">
                <a16:creationId xmlns:a16="http://schemas.microsoft.com/office/drawing/2014/main" id="{2A98E815-4E03-3325-F083-209565E49826}"/>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7" name="Rectangle 6">
              <a:extLst>
                <a:ext uri="{FF2B5EF4-FFF2-40B4-BE49-F238E27FC236}">
                  <a16:creationId xmlns:a16="http://schemas.microsoft.com/office/drawing/2014/main" id="{BEA3161D-F036-8560-D0F8-8CE0EA47E51B}"/>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8" name="Oval 7">
              <a:extLst>
                <a:ext uri="{FF2B5EF4-FFF2-40B4-BE49-F238E27FC236}">
                  <a16:creationId xmlns:a16="http://schemas.microsoft.com/office/drawing/2014/main" id="{3E43154A-CE16-CA72-0F1B-79E463CECDCB}"/>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9" name="Graphic 10">
              <a:extLst>
                <a:ext uri="{FF2B5EF4-FFF2-40B4-BE49-F238E27FC236}">
                  <a16:creationId xmlns:a16="http://schemas.microsoft.com/office/drawing/2014/main" id="{3A096149-96BA-9EFD-8D51-1A1E68D84B8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34428327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2C3258F-4EDF-5DB8-4E70-2F5819ED3C8F}"/>
              </a:ext>
            </a:extLst>
          </p:cNvPr>
          <p:cNvSpPr txBox="1">
            <a:spLocks noGrp="1"/>
          </p:cNvSpPr>
          <p:nvPr>
            <p:ph type="title" idx="4294967295"/>
          </p:nvPr>
        </p:nvSpPr>
        <p:spPr>
          <a:xfrm>
            <a:off x="539552"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Takeaways</a:t>
            </a:r>
          </a:p>
        </p:txBody>
      </p:sp>
      <p:grpSp>
        <p:nvGrpSpPr>
          <p:cNvPr id="2" name="Group 1">
            <a:extLst>
              <a:ext uri="{FF2B5EF4-FFF2-40B4-BE49-F238E27FC236}">
                <a16:creationId xmlns:a16="http://schemas.microsoft.com/office/drawing/2014/main" id="{875D611C-3938-6406-9C6C-BFEBF7EB48E8}"/>
              </a:ext>
              <a:ext uri="{C183D7F6-B498-43B3-948B-1728B52AA6E4}">
                <adec:decorative xmlns:adec="http://schemas.microsoft.com/office/drawing/2017/decorative" val="1"/>
              </a:ext>
            </a:extLst>
          </p:cNvPr>
          <p:cNvGrpSpPr>
            <a:grpSpLocks noChangeAspect="1"/>
          </p:cNvGrpSpPr>
          <p:nvPr/>
        </p:nvGrpSpPr>
        <p:grpSpPr>
          <a:xfrm>
            <a:off x="7955920" y="0"/>
            <a:ext cx="1188080" cy="1188000"/>
            <a:chOff x="7325905" y="3362104"/>
            <a:chExt cx="1440095" cy="1440000"/>
          </a:xfrm>
        </p:grpSpPr>
        <p:sp>
          <p:nvSpPr>
            <p:cNvPr id="3" name="Oval 2">
              <a:extLst>
                <a:ext uri="{FF2B5EF4-FFF2-40B4-BE49-F238E27FC236}">
                  <a16:creationId xmlns:a16="http://schemas.microsoft.com/office/drawing/2014/main" id="{7740479E-AC13-6618-4F82-DC644CEC8B31}"/>
                </a:ext>
              </a:extLst>
            </p:cNvPr>
            <p:cNvSpPr>
              <a:spLocks noChangeAspect="1"/>
            </p:cNvSpPr>
            <p:nvPr/>
          </p:nvSpPr>
          <p:spPr>
            <a:xfrm>
              <a:off x="7325905" y="3362104"/>
              <a:ext cx="1440095" cy="1440000"/>
            </a:xfrm>
            <a:prstGeom prst="ellipse">
              <a:avLst/>
            </a:prstGeom>
            <a:solidFill>
              <a:schemeClr val="accent6"/>
            </a:solidFill>
            <a:ln w="317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Oval 4">
              <a:extLst>
                <a:ext uri="{FF2B5EF4-FFF2-40B4-BE49-F238E27FC236}">
                  <a16:creationId xmlns:a16="http://schemas.microsoft.com/office/drawing/2014/main" id="{147AB9DE-1CD3-0C4A-AA10-4EC43E9381A3}"/>
                </a:ext>
              </a:extLst>
            </p:cNvPr>
            <p:cNvSpPr>
              <a:spLocks noChangeAspect="1"/>
            </p:cNvSpPr>
            <p:nvPr/>
          </p:nvSpPr>
          <p:spPr>
            <a:xfrm>
              <a:off x="7415909" y="3449926"/>
              <a:ext cx="1260085" cy="1260000"/>
            </a:xfrm>
            <a:prstGeom prst="ellipse">
              <a:avLst/>
            </a:prstGeom>
            <a:noFill/>
            <a:ln w="158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 name="Graphic 9" descr="Presentation with checklist outline">
              <a:extLst>
                <a:ext uri="{FF2B5EF4-FFF2-40B4-BE49-F238E27FC236}">
                  <a16:creationId xmlns:a16="http://schemas.microsoft.com/office/drawing/2014/main" id="{7BB39AE0-B764-9CDD-AE43-7703AE11525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05951" y="3565093"/>
              <a:ext cx="1080000" cy="1080000"/>
            </a:xfrm>
            <a:prstGeom prst="rect">
              <a:avLst/>
            </a:prstGeom>
          </p:spPr>
        </p:pic>
      </p:grpSp>
      <p:grpSp>
        <p:nvGrpSpPr>
          <p:cNvPr id="11" name="Group 10">
            <a:extLst>
              <a:ext uri="{FF2B5EF4-FFF2-40B4-BE49-F238E27FC236}">
                <a16:creationId xmlns:a16="http://schemas.microsoft.com/office/drawing/2014/main" id="{51726580-106E-EC34-4E50-6E7FCD12785B}"/>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14" name="Rectangle 13">
              <a:extLst>
                <a:ext uri="{FF2B5EF4-FFF2-40B4-BE49-F238E27FC236}">
                  <a16:creationId xmlns:a16="http://schemas.microsoft.com/office/drawing/2014/main" id="{387FB76A-B6E6-ED96-35FF-D2FE00AE1AC4}"/>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15" name="Oval 14">
              <a:extLst>
                <a:ext uri="{FF2B5EF4-FFF2-40B4-BE49-F238E27FC236}">
                  <a16:creationId xmlns:a16="http://schemas.microsoft.com/office/drawing/2014/main" id="{5FFFB2BF-EE9A-0C49-0697-225B51F6A94D}"/>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6" name="Graphic 10">
              <a:extLst>
                <a:ext uri="{FF2B5EF4-FFF2-40B4-BE49-F238E27FC236}">
                  <a16:creationId xmlns:a16="http://schemas.microsoft.com/office/drawing/2014/main" id="{78608225-D55A-B67E-0635-814A42F625EA}"/>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19200" y="4650091"/>
              <a:ext cx="238264" cy="237600"/>
            </a:xfrm>
            <a:prstGeom prst="rect">
              <a:avLst/>
            </a:prstGeom>
          </p:spPr>
        </p:pic>
      </p:grpSp>
      <p:sp>
        <p:nvSpPr>
          <p:cNvPr id="4" name="TextBox 3">
            <a:extLst>
              <a:ext uri="{FF2B5EF4-FFF2-40B4-BE49-F238E27FC236}">
                <a16:creationId xmlns:a16="http://schemas.microsoft.com/office/drawing/2014/main" id="{CF770A45-3627-E8EF-8409-CE37238867EC}"/>
              </a:ext>
            </a:extLst>
          </p:cNvPr>
          <p:cNvSpPr txBox="1"/>
          <p:nvPr/>
        </p:nvSpPr>
        <p:spPr>
          <a:xfrm>
            <a:off x="539550" y="1116000"/>
            <a:ext cx="8064000" cy="3139321"/>
          </a:xfrm>
          <a:prstGeom prst="rect">
            <a:avLst/>
          </a:prstGeom>
          <a:noFill/>
        </p:spPr>
        <p:txBody>
          <a:bodyPr wrap="square" lIns="0" tIns="0" rIns="0" bIns="0" rtlCol="0" anchor="t">
            <a:spAutoFit/>
          </a:bodyPr>
          <a:lstStyle/>
          <a:p>
            <a:pPr>
              <a:spcAft>
                <a:spcPts val="1200"/>
              </a:spcAft>
            </a:pPr>
            <a:r>
              <a:rPr lang="en-AU" b="1" dirty="0">
                <a:cs typeface="Calibri"/>
              </a:rPr>
              <a:t>One proposed change for 2026: </a:t>
            </a:r>
            <a:r>
              <a:rPr lang="en-AU" dirty="0">
                <a:cs typeface="Calibri"/>
              </a:rPr>
              <a:t>VSL Special Tuition Protection component percentage to be reduced from 0.10% to 0%</a:t>
            </a:r>
          </a:p>
          <a:p>
            <a:pPr>
              <a:spcAft>
                <a:spcPts val="1200"/>
              </a:spcAft>
            </a:pPr>
            <a:endParaRPr lang="en-AU" dirty="0">
              <a:cs typeface="Calibri"/>
            </a:endParaRPr>
          </a:p>
          <a:p>
            <a:pPr>
              <a:spcAft>
                <a:spcPts val="1200"/>
              </a:spcAft>
            </a:pPr>
            <a:r>
              <a:rPr lang="en-AU" b="1" dirty="0">
                <a:cs typeface="Calibri"/>
              </a:rPr>
              <a:t>No proposed changes for 2026 to:</a:t>
            </a:r>
          </a:p>
          <a:p>
            <a:pPr marL="285750" indent="-285750">
              <a:spcAft>
                <a:spcPts val="1200"/>
              </a:spcAft>
              <a:buFont typeface="Arial" panose="020B0604020202020204" pitchFamily="34" charset="0"/>
              <a:buChar char="•"/>
            </a:pPr>
            <a:r>
              <a:rPr lang="en-AU" dirty="0">
                <a:cs typeface="Calibri"/>
              </a:rPr>
              <a:t>Risk Rated Premium component settings (all levies)</a:t>
            </a:r>
          </a:p>
          <a:p>
            <a:pPr marL="285750" indent="-285750">
              <a:spcAft>
                <a:spcPts val="1200"/>
              </a:spcAft>
              <a:buFont typeface="Arial" panose="020B0604020202020204" pitchFamily="34" charset="0"/>
              <a:buChar char="•"/>
            </a:pPr>
            <a:r>
              <a:rPr lang="en-AU" dirty="0">
                <a:cs typeface="Calibri"/>
              </a:rPr>
              <a:t>Special Tuition Protection component settings for HELP and Up-front levies</a:t>
            </a:r>
          </a:p>
          <a:p>
            <a:pPr marL="285750" indent="-285750">
              <a:spcAft>
                <a:spcPts val="1200"/>
              </a:spcAft>
              <a:buFont typeface="Arial" panose="020B0604020202020204" pitchFamily="34" charset="0"/>
              <a:buChar char="•"/>
            </a:pPr>
            <a:endParaRPr lang="en-AU" dirty="0">
              <a:cs typeface="Calibri"/>
            </a:endParaRPr>
          </a:p>
          <a:p>
            <a:pPr>
              <a:spcAft>
                <a:spcPts val="1200"/>
              </a:spcAft>
            </a:pPr>
            <a:r>
              <a:rPr lang="en-AU" dirty="0">
                <a:cs typeface="Calibri"/>
              </a:rPr>
              <a:t>2026 domestic levies collected in November-December 2026</a:t>
            </a:r>
          </a:p>
        </p:txBody>
      </p:sp>
    </p:spTree>
    <p:extLst>
      <p:ext uri="{BB962C8B-B14F-4D97-AF65-F5344CB8AC3E}">
        <p14:creationId xmlns:p14="http://schemas.microsoft.com/office/powerpoint/2010/main" val="41127596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2C3258F-4EDF-5DB8-4E70-2F5819ED3C8F}"/>
              </a:ext>
            </a:extLst>
          </p:cNvPr>
          <p:cNvSpPr txBox="1">
            <a:spLocks noGrp="1"/>
          </p:cNvSpPr>
          <p:nvPr>
            <p:ph type="title" idx="4294967295"/>
          </p:nvPr>
        </p:nvSpPr>
        <p:spPr>
          <a:xfrm>
            <a:off x="539552"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Key messages</a:t>
            </a:r>
          </a:p>
        </p:txBody>
      </p:sp>
      <p:grpSp>
        <p:nvGrpSpPr>
          <p:cNvPr id="2" name="Group 1">
            <a:extLst>
              <a:ext uri="{FF2B5EF4-FFF2-40B4-BE49-F238E27FC236}">
                <a16:creationId xmlns:a16="http://schemas.microsoft.com/office/drawing/2014/main" id="{402204B2-5836-B428-D5B9-404067326DE1}"/>
              </a:ext>
              <a:ext uri="{C183D7F6-B498-43B3-948B-1728B52AA6E4}">
                <adec:decorative xmlns:adec="http://schemas.microsoft.com/office/drawing/2017/decorative" val="1"/>
              </a:ext>
            </a:extLst>
          </p:cNvPr>
          <p:cNvGrpSpPr>
            <a:grpSpLocks noChangeAspect="1"/>
          </p:cNvGrpSpPr>
          <p:nvPr/>
        </p:nvGrpSpPr>
        <p:grpSpPr>
          <a:xfrm>
            <a:off x="7955919" y="0"/>
            <a:ext cx="1188081" cy="1188000"/>
            <a:chOff x="7325905" y="3362104"/>
            <a:chExt cx="1440095" cy="1440000"/>
          </a:xfrm>
        </p:grpSpPr>
        <p:sp>
          <p:nvSpPr>
            <p:cNvPr id="3" name="Oval 2">
              <a:extLst>
                <a:ext uri="{FF2B5EF4-FFF2-40B4-BE49-F238E27FC236}">
                  <a16:creationId xmlns:a16="http://schemas.microsoft.com/office/drawing/2014/main" id="{E9EF52A0-239E-F165-F76E-8EC13ADF6B67}"/>
                </a:ext>
              </a:extLst>
            </p:cNvPr>
            <p:cNvSpPr>
              <a:spLocks noChangeAspect="1"/>
            </p:cNvSpPr>
            <p:nvPr/>
          </p:nvSpPr>
          <p:spPr>
            <a:xfrm>
              <a:off x="7325905" y="3362104"/>
              <a:ext cx="1440095" cy="1440000"/>
            </a:xfrm>
            <a:prstGeom prst="ellipse">
              <a:avLst/>
            </a:prstGeom>
            <a:solidFill>
              <a:schemeClr val="accent6"/>
            </a:solidFill>
            <a:ln w="317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Oval 4">
              <a:extLst>
                <a:ext uri="{FF2B5EF4-FFF2-40B4-BE49-F238E27FC236}">
                  <a16:creationId xmlns:a16="http://schemas.microsoft.com/office/drawing/2014/main" id="{3DCA0533-3DB6-8080-906C-E022DC1D1A10}"/>
                </a:ext>
              </a:extLst>
            </p:cNvPr>
            <p:cNvSpPr>
              <a:spLocks noChangeAspect="1"/>
            </p:cNvSpPr>
            <p:nvPr/>
          </p:nvSpPr>
          <p:spPr>
            <a:xfrm>
              <a:off x="7415909" y="3449926"/>
              <a:ext cx="1260085" cy="1260000"/>
            </a:xfrm>
            <a:prstGeom prst="ellipse">
              <a:avLst/>
            </a:prstGeom>
            <a:noFill/>
            <a:ln w="158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 name="Graphic 9" descr="Comment Important outline">
              <a:extLst>
                <a:ext uri="{FF2B5EF4-FFF2-40B4-BE49-F238E27FC236}">
                  <a16:creationId xmlns:a16="http://schemas.microsoft.com/office/drawing/2014/main" id="{79BD1400-486A-E30E-735A-6B0A73A49BB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69951" y="3557926"/>
              <a:ext cx="1152000" cy="1152000"/>
            </a:xfrm>
            <a:prstGeom prst="rect">
              <a:avLst/>
            </a:prstGeom>
          </p:spPr>
        </p:pic>
      </p:grpSp>
      <p:grpSp>
        <p:nvGrpSpPr>
          <p:cNvPr id="11" name="Group 10">
            <a:extLst>
              <a:ext uri="{FF2B5EF4-FFF2-40B4-BE49-F238E27FC236}">
                <a16:creationId xmlns:a16="http://schemas.microsoft.com/office/drawing/2014/main" id="{AD6ABDA8-58FB-FB8A-E38C-ACF92E2F8E81}"/>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14" name="Rectangle 13">
              <a:extLst>
                <a:ext uri="{FF2B5EF4-FFF2-40B4-BE49-F238E27FC236}">
                  <a16:creationId xmlns:a16="http://schemas.microsoft.com/office/drawing/2014/main" id="{6BB0B503-5164-A8C2-0332-9D92CE1BBBAC}"/>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15" name="Oval 14">
              <a:extLst>
                <a:ext uri="{FF2B5EF4-FFF2-40B4-BE49-F238E27FC236}">
                  <a16:creationId xmlns:a16="http://schemas.microsoft.com/office/drawing/2014/main" id="{28B2D836-4EE4-53A7-9A03-1061FB3098A4}"/>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6" name="Graphic 10">
              <a:extLst>
                <a:ext uri="{FF2B5EF4-FFF2-40B4-BE49-F238E27FC236}">
                  <a16:creationId xmlns:a16="http://schemas.microsoft.com/office/drawing/2014/main" id="{855FDE4F-FCDB-1E82-12D2-DDF6BEA82910}"/>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19200" y="4650091"/>
              <a:ext cx="238264" cy="237600"/>
            </a:xfrm>
            <a:prstGeom prst="rect">
              <a:avLst/>
            </a:prstGeom>
          </p:spPr>
        </p:pic>
      </p:grpSp>
      <p:sp>
        <p:nvSpPr>
          <p:cNvPr id="4" name="TextBox 3">
            <a:extLst>
              <a:ext uri="{FF2B5EF4-FFF2-40B4-BE49-F238E27FC236}">
                <a16:creationId xmlns:a16="http://schemas.microsoft.com/office/drawing/2014/main" id="{8A25AE6B-CBD9-95F4-F813-D6BA81B0E5D7}"/>
              </a:ext>
            </a:extLst>
          </p:cNvPr>
          <p:cNvSpPr txBox="1"/>
          <p:nvPr/>
        </p:nvSpPr>
        <p:spPr>
          <a:xfrm>
            <a:off x="539550" y="1116000"/>
            <a:ext cx="8064000" cy="3616375"/>
          </a:xfrm>
          <a:prstGeom prst="rect">
            <a:avLst/>
          </a:prstGeom>
          <a:noFill/>
        </p:spPr>
        <p:txBody>
          <a:bodyPr wrap="square" lIns="0" tIns="0" rIns="0" bIns="0" rtlCol="0" anchor="t">
            <a:spAutoFit/>
          </a:bodyPr>
          <a:lstStyle/>
          <a:p>
            <a:pPr>
              <a:spcAft>
                <a:spcPts val="1200"/>
              </a:spcAft>
            </a:pPr>
            <a:r>
              <a:rPr lang="en-AU" sz="1750" dirty="0">
                <a:cs typeface="Calibri"/>
              </a:rPr>
              <a:t>Ensure </a:t>
            </a:r>
            <a:r>
              <a:rPr lang="en-AU" sz="1750" b="1" dirty="0">
                <a:cs typeface="Calibri"/>
              </a:rPr>
              <a:t>contact details in HITS</a:t>
            </a:r>
            <a:r>
              <a:rPr lang="en-AU" sz="1750" dirty="0">
                <a:cs typeface="Calibri"/>
              </a:rPr>
              <a:t> and </a:t>
            </a:r>
            <a:r>
              <a:rPr lang="en-AU" sz="1750" b="1" dirty="0">
                <a:cs typeface="Calibri"/>
              </a:rPr>
              <a:t>enrolment data in TCSI</a:t>
            </a:r>
            <a:r>
              <a:rPr lang="en-AU" sz="1750" dirty="0">
                <a:cs typeface="Calibri"/>
              </a:rPr>
              <a:t> are </a:t>
            </a:r>
            <a:r>
              <a:rPr lang="en-AU" sz="1750" b="1" dirty="0">
                <a:cs typeface="Calibri"/>
              </a:rPr>
              <a:t>current</a:t>
            </a:r>
            <a:endParaRPr lang="en-AU" sz="1750" b="1" dirty="0">
              <a:ea typeface="Calibri"/>
              <a:cs typeface="Calibri"/>
            </a:endParaRPr>
          </a:p>
          <a:p>
            <a:pPr>
              <a:spcAft>
                <a:spcPts val="1200"/>
              </a:spcAft>
            </a:pPr>
            <a:r>
              <a:rPr lang="en-AU" sz="1750" b="1" dirty="0">
                <a:cs typeface="Calibri"/>
              </a:rPr>
              <a:t>Check account details before making a payment</a:t>
            </a:r>
            <a:endParaRPr lang="en-AU" sz="1750" dirty="0">
              <a:ea typeface="Calibri"/>
              <a:cs typeface="Calibri"/>
            </a:endParaRPr>
          </a:p>
          <a:p>
            <a:pPr marL="0" lvl="1">
              <a:spcAft>
                <a:spcPts val="1200"/>
              </a:spcAft>
            </a:pPr>
            <a:r>
              <a:rPr lang="en-AU" sz="1750" b="1" dirty="0">
                <a:cs typeface="Calibri"/>
              </a:rPr>
              <a:t>Pay the right amount, on time </a:t>
            </a:r>
            <a:r>
              <a:rPr lang="en-AU" sz="1750" dirty="0">
                <a:cs typeface="Calibri"/>
              </a:rPr>
              <a:t>to avoid being penalised for non-compliance for the following three years</a:t>
            </a:r>
          </a:p>
          <a:p>
            <a:pPr marL="0" lvl="1">
              <a:spcAft>
                <a:spcPts val="600"/>
              </a:spcAft>
            </a:pPr>
            <a:r>
              <a:rPr lang="en-AU" sz="1750" dirty="0">
                <a:ea typeface="Calibri"/>
                <a:cs typeface="Calibri"/>
              </a:rPr>
              <a:t>Ensure all financial statements:</a:t>
            </a:r>
          </a:p>
          <a:p>
            <a:pPr marL="285750" lvl="1" indent="-285750">
              <a:spcAft>
                <a:spcPts val="600"/>
              </a:spcAft>
              <a:buFont typeface="Arial" panose="020B0604020202020204" pitchFamily="34" charset="0"/>
              <a:buChar char="•"/>
            </a:pPr>
            <a:r>
              <a:rPr lang="en-AU" sz="1750" dirty="0">
                <a:ea typeface="Calibri"/>
                <a:cs typeface="Calibri"/>
              </a:rPr>
              <a:t>are signed by an auditor</a:t>
            </a:r>
          </a:p>
          <a:p>
            <a:pPr marL="285750" lvl="1" indent="-285750">
              <a:spcAft>
                <a:spcPts val="600"/>
              </a:spcAft>
              <a:buFont typeface="Arial" panose="020B0604020202020204" pitchFamily="34" charset="0"/>
              <a:buChar char="•"/>
            </a:pPr>
            <a:r>
              <a:rPr lang="en-AU" sz="1750" dirty="0">
                <a:ea typeface="Calibri"/>
                <a:cs typeface="Times New Roman"/>
              </a:rPr>
              <a:t>contain financial information from previous year (2025), previous financial year or the previous applicable financial reporting period</a:t>
            </a:r>
          </a:p>
          <a:p>
            <a:pPr marL="285750" lvl="1" indent="-285750">
              <a:spcAft>
                <a:spcPts val="1200"/>
              </a:spcAft>
              <a:buFont typeface="Arial" panose="020B0604020202020204" pitchFamily="34" charset="0"/>
              <a:buChar char="•"/>
            </a:pPr>
            <a:r>
              <a:rPr lang="en-AU" sz="1750" dirty="0">
                <a:ea typeface="Calibri"/>
                <a:cs typeface="Times New Roman"/>
              </a:rPr>
              <a:t>display the </a:t>
            </a:r>
            <a:r>
              <a:rPr lang="en-AU" sz="1750" b="1" dirty="0">
                <a:ea typeface="Calibri"/>
                <a:cs typeface="Times New Roman"/>
              </a:rPr>
              <a:t>ABN of the entity </a:t>
            </a:r>
            <a:r>
              <a:rPr lang="en-AU" sz="1750" dirty="0">
                <a:ea typeface="Calibri"/>
                <a:cs typeface="Times New Roman"/>
              </a:rPr>
              <a:t>the TPS is levying</a:t>
            </a:r>
          </a:p>
          <a:p>
            <a:pPr marL="0" lvl="1">
              <a:spcAft>
                <a:spcPts val="1200"/>
              </a:spcAft>
            </a:pPr>
            <a:r>
              <a:rPr lang="en-AU" sz="1750" b="1" kern="100" dirty="0">
                <a:ea typeface="Calibri"/>
                <a:cs typeface="Times New Roman"/>
              </a:rPr>
              <a:t>Do not</a:t>
            </a:r>
            <a:r>
              <a:rPr lang="en-AU" sz="1750" kern="100" dirty="0">
                <a:ea typeface="Calibri"/>
                <a:cs typeface="Times New Roman"/>
              </a:rPr>
              <a:t> use parent company’s financial statements</a:t>
            </a:r>
          </a:p>
        </p:txBody>
      </p:sp>
    </p:spTree>
    <p:extLst>
      <p:ext uri="{BB962C8B-B14F-4D97-AF65-F5344CB8AC3E}">
        <p14:creationId xmlns:p14="http://schemas.microsoft.com/office/powerpoint/2010/main" val="19252361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6130B6E-C6E3-5DB0-3959-A92F098D9E1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2000" y="1198368"/>
            <a:ext cx="2880000" cy="3320543"/>
          </a:xfrm>
          <a:prstGeom prst="rect">
            <a:avLst/>
          </a:prstGeom>
        </p:spPr>
      </p:pic>
      <p:sp>
        <p:nvSpPr>
          <p:cNvPr id="7" name="Rectangle 6">
            <a:extLst>
              <a:ext uri="{FF2B5EF4-FFF2-40B4-BE49-F238E27FC236}">
                <a16:creationId xmlns:a16="http://schemas.microsoft.com/office/drawing/2014/main" id="{FBE31259-D21D-499E-B9BD-8193508A8F17}"/>
              </a:ext>
              <a:ext uri="{C183D7F6-B498-43B3-948B-1728B52AA6E4}">
                <adec:decorative xmlns:adec="http://schemas.microsoft.com/office/drawing/2017/decorative" val="1"/>
              </a:ext>
            </a:extLst>
          </p:cNvPr>
          <p:cNvSpPr/>
          <p:nvPr/>
        </p:nvSpPr>
        <p:spPr>
          <a:xfrm>
            <a:off x="4918414" y="0"/>
            <a:ext cx="4225586" cy="4669200"/>
          </a:xfrm>
          <a:prstGeom prst="rect">
            <a:avLst/>
          </a:prstGeom>
          <a:solidFill>
            <a:srgbClr val="4897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grpSp>
        <p:nvGrpSpPr>
          <p:cNvPr id="15" name="Group 14">
            <a:extLst>
              <a:ext uri="{FF2B5EF4-FFF2-40B4-BE49-F238E27FC236}">
                <a16:creationId xmlns:a16="http://schemas.microsoft.com/office/drawing/2014/main" id="{8B75A4AC-5B88-275A-7B80-2DBD063C2452}"/>
              </a:ext>
              <a:ext uri="{C183D7F6-B498-43B3-948B-1728B52AA6E4}">
                <adec:decorative xmlns:adec="http://schemas.microsoft.com/office/drawing/2017/decorative" val="1"/>
              </a:ext>
            </a:extLst>
          </p:cNvPr>
          <p:cNvGrpSpPr/>
          <p:nvPr/>
        </p:nvGrpSpPr>
        <p:grpSpPr>
          <a:xfrm>
            <a:off x="5066703" y="1431521"/>
            <a:ext cx="900000" cy="900000"/>
            <a:chOff x="5066703" y="1431521"/>
            <a:chExt cx="900000" cy="900000"/>
          </a:xfrm>
        </p:grpSpPr>
        <p:sp>
          <p:nvSpPr>
            <p:cNvPr id="13" name="Oval 12">
              <a:extLst>
                <a:ext uri="{FF2B5EF4-FFF2-40B4-BE49-F238E27FC236}">
                  <a16:creationId xmlns:a16="http://schemas.microsoft.com/office/drawing/2014/main" id="{D75EA560-CCDC-4539-A86B-4F65B46FC3A1}"/>
                </a:ext>
                <a:ext uri="{C183D7F6-B498-43B3-948B-1728B52AA6E4}">
                  <adec:decorative xmlns:adec="http://schemas.microsoft.com/office/drawing/2017/decorative" val="1"/>
                </a:ext>
              </a:extLst>
            </p:cNvPr>
            <p:cNvSpPr>
              <a:spLocks noChangeAspect="1"/>
            </p:cNvSpPr>
            <p:nvPr/>
          </p:nvSpPr>
          <p:spPr>
            <a:xfrm>
              <a:off x="5066703" y="1431521"/>
              <a:ext cx="900000" cy="90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7" name="Graphic 10">
              <a:extLst>
                <a:ext uri="{FF2B5EF4-FFF2-40B4-BE49-F238E27FC236}">
                  <a16:creationId xmlns:a16="http://schemas.microsoft.com/office/drawing/2014/main" id="{19FBE641-36DC-4164-9999-6560915AF1F0}"/>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199960" y="1557521"/>
              <a:ext cx="648000" cy="648000"/>
            </a:xfrm>
            <a:prstGeom prst="rect">
              <a:avLst/>
            </a:prstGeom>
          </p:spPr>
        </p:pic>
      </p:grpSp>
      <p:sp>
        <p:nvSpPr>
          <p:cNvPr id="5" name="Rectangle 8">
            <a:extLst>
              <a:ext uri="{FF2B5EF4-FFF2-40B4-BE49-F238E27FC236}">
                <a16:creationId xmlns:a16="http://schemas.microsoft.com/office/drawing/2014/main" id="{9FB5EFA4-5C94-4B51-BBE2-A525ACCD9920}"/>
              </a:ext>
              <a:ext uri="{C183D7F6-B498-43B3-948B-1728B52AA6E4}">
                <adec:decorative xmlns:adec="http://schemas.microsoft.com/office/drawing/2017/decorative" val="0"/>
              </a:ext>
            </a:extLst>
          </p:cNvPr>
          <p:cNvSpPr>
            <a:spLocks noGrp="1" noChangeArrowheads="1"/>
          </p:cNvSpPr>
          <p:nvPr>
            <p:ph type="title" idx="4294967295"/>
          </p:nvPr>
        </p:nvSpPr>
        <p:spPr bwMode="auto">
          <a:xfrm>
            <a:off x="6007477" y="1650688"/>
            <a:ext cx="2163349" cy="461665"/>
          </a:xfrm>
          <a:prstGeom prst="rect">
            <a:avLst/>
          </a:prstGeom>
          <a:noFill/>
          <a:ln>
            <a:noFill/>
            <a:prstDash/>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AU" altLang="en-US" sz="2400" b="0" i="0" u="none" strike="noStrike" kern="1200" cap="none" spc="0" normalizeH="0" baseline="0" noProof="0">
                <a:ln>
                  <a:noFill/>
                </a:ln>
                <a:solidFill>
                  <a:schemeClr val="bg1"/>
                </a:solidFill>
                <a:effectLst/>
                <a:uLnTx/>
                <a:uFillTx/>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2400" b="0" i="0" u="none" strike="noStrike" kern="1200" cap="none" spc="0" normalizeH="0" baseline="0" noProof="0">
              <a:ln>
                <a:noFill/>
              </a:ln>
              <a:solidFill>
                <a:schemeClr val="bg1"/>
              </a:solidFill>
              <a:effectLst/>
              <a:uLnTx/>
              <a:uFillTx/>
              <a:latin typeface="Arial" panose="020B0604020202020204" pitchFamily="34" charset="0"/>
              <a:ea typeface="+mn-ea"/>
              <a:cs typeface="+mn-cs"/>
            </a:endParaRPr>
          </a:p>
        </p:txBody>
      </p:sp>
      <p:grpSp>
        <p:nvGrpSpPr>
          <p:cNvPr id="16" name="Group 15">
            <a:extLst>
              <a:ext uri="{FF2B5EF4-FFF2-40B4-BE49-F238E27FC236}">
                <a16:creationId xmlns:a16="http://schemas.microsoft.com/office/drawing/2014/main" id="{2AF08258-4DFB-B37B-23B5-55776E416D8F}"/>
              </a:ext>
              <a:ext uri="{C183D7F6-B498-43B3-948B-1728B52AA6E4}">
                <adec:decorative xmlns:adec="http://schemas.microsoft.com/office/drawing/2017/decorative" val="1"/>
              </a:ext>
            </a:extLst>
          </p:cNvPr>
          <p:cNvGrpSpPr/>
          <p:nvPr/>
        </p:nvGrpSpPr>
        <p:grpSpPr>
          <a:xfrm>
            <a:off x="5072960" y="2655282"/>
            <a:ext cx="900000" cy="900000"/>
            <a:chOff x="5072960" y="2655282"/>
            <a:chExt cx="900000" cy="900000"/>
          </a:xfrm>
        </p:grpSpPr>
        <p:sp>
          <p:nvSpPr>
            <p:cNvPr id="3" name="Oval 2">
              <a:extLst>
                <a:ext uri="{FF2B5EF4-FFF2-40B4-BE49-F238E27FC236}">
                  <a16:creationId xmlns:a16="http://schemas.microsoft.com/office/drawing/2014/main" id="{0AACC447-40B5-41B8-A06F-8FB44064CD8E}"/>
                </a:ext>
                <a:ext uri="{C183D7F6-B498-43B3-948B-1728B52AA6E4}">
                  <adec:decorative xmlns:adec="http://schemas.microsoft.com/office/drawing/2017/decorative" val="1"/>
                </a:ext>
              </a:extLst>
            </p:cNvPr>
            <p:cNvSpPr>
              <a:spLocks noChangeAspect="1"/>
            </p:cNvSpPr>
            <p:nvPr/>
          </p:nvSpPr>
          <p:spPr>
            <a:xfrm>
              <a:off x="5072960" y="2655282"/>
              <a:ext cx="900000" cy="90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1" name="Graphic 10">
              <a:extLst>
                <a:ext uri="{FF2B5EF4-FFF2-40B4-BE49-F238E27FC236}">
                  <a16:creationId xmlns:a16="http://schemas.microsoft.com/office/drawing/2014/main" id="{2597859E-6E79-4BB6-B294-3B187F14EF40}"/>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197960" y="2886489"/>
              <a:ext cx="650000" cy="450000"/>
            </a:xfrm>
            <a:prstGeom prst="rect">
              <a:avLst/>
            </a:prstGeom>
          </p:spPr>
        </p:pic>
      </p:grpSp>
      <p:sp>
        <p:nvSpPr>
          <p:cNvPr id="8" name="Rectangle 8">
            <a:extLst>
              <a:ext uri="{FF2B5EF4-FFF2-40B4-BE49-F238E27FC236}">
                <a16:creationId xmlns:a16="http://schemas.microsoft.com/office/drawing/2014/main" id="{9BE9DCF2-3E2D-49E5-9CA4-9E62432C4122}"/>
              </a:ext>
              <a:ext uri="{C183D7F6-B498-43B3-948B-1728B52AA6E4}">
                <adec:decorative xmlns:adec="http://schemas.microsoft.com/office/drawing/2017/decorative" val="0"/>
              </a:ext>
            </a:extLst>
          </p:cNvPr>
          <p:cNvSpPr>
            <a:spLocks noChangeArrowheads="1"/>
          </p:cNvSpPr>
          <p:nvPr/>
        </p:nvSpPr>
        <p:spPr bwMode="auto">
          <a:xfrm>
            <a:off x="6001789" y="2874824"/>
            <a:ext cx="307338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lang="en-AU" altLang="en-US" sz="2400">
                <a:solidFill>
                  <a:schemeClr val="bg1"/>
                </a:solidFill>
                <a:latin typeface="Calibri" panose="020F0502020204030204" pitchFamily="34" charset="0"/>
                <a:ea typeface="Calibri" panose="020F0502020204030204" pitchFamily="34" charset="0"/>
                <a:cs typeface="Times New Roman" panose="02020603050405020304" pitchFamily="18" charset="0"/>
              </a:rPr>
              <a:t>operations</a:t>
            </a:r>
            <a:r>
              <a:rPr kumimoji="0" lang="en-AU" altLang="en-US" sz="2400" b="0" i="0" u="none"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@tps.gov.au</a:t>
            </a:r>
            <a:endParaRPr kumimoji="0" lang="en-AU" altLang="en-US" sz="2400" b="0" i="0" u="none" strike="noStrike" cap="none" normalizeH="0" baseline="0">
              <a:ln>
                <a:noFill/>
              </a:ln>
              <a:solidFill>
                <a:schemeClr val="bg1"/>
              </a:solidFill>
              <a:effectLst/>
              <a:latin typeface="Arial" panose="020B0604020202020204" pitchFamily="34" charset="0"/>
            </a:endParaRPr>
          </a:p>
        </p:txBody>
      </p:sp>
    </p:spTree>
    <p:extLst>
      <p:ext uri="{BB962C8B-B14F-4D97-AF65-F5344CB8AC3E}">
        <p14:creationId xmlns:p14="http://schemas.microsoft.com/office/powerpoint/2010/main" val="2538589911"/>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EC0F6-3717-ECB7-4E21-F53F0C671EC5}"/>
              </a:ext>
            </a:extLst>
          </p:cNvPr>
          <p:cNvSpPr txBox="1">
            <a:spLocks noGrp="1"/>
          </p:cNvSpPr>
          <p:nvPr>
            <p:ph type="title" idx="4294967295"/>
          </p:nvPr>
        </p:nvSpPr>
        <p:spPr>
          <a:xfrm>
            <a:off x="539552"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Purpose of the Tuition Protection Service (TPS)</a:t>
            </a:r>
          </a:p>
        </p:txBody>
      </p:sp>
      <p:sp>
        <p:nvSpPr>
          <p:cNvPr id="3" name="TextBox 2">
            <a:extLst>
              <a:ext uri="{FF2B5EF4-FFF2-40B4-BE49-F238E27FC236}">
                <a16:creationId xmlns:a16="http://schemas.microsoft.com/office/drawing/2014/main" id="{BC99E5CB-E6C2-E7D1-491A-9DAB8F50977E}"/>
              </a:ext>
            </a:extLst>
          </p:cNvPr>
          <p:cNvSpPr txBox="1"/>
          <p:nvPr/>
        </p:nvSpPr>
        <p:spPr>
          <a:xfrm>
            <a:off x="540000" y="1116000"/>
            <a:ext cx="4032000" cy="2431435"/>
          </a:xfrm>
          <a:prstGeom prst="rect">
            <a:avLst/>
          </a:prstGeom>
          <a:noFill/>
        </p:spPr>
        <p:txBody>
          <a:bodyPr wrap="square" lIns="0" tIns="0" rIns="0" bIns="0" numCol="1" rtlCol="0" anchor="t">
            <a:spAutoFit/>
          </a:bodyPr>
          <a:lstStyle/>
          <a:p>
            <a:pPr>
              <a:spcAft>
                <a:spcPts val="2000"/>
              </a:spcAft>
            </a:pPr>
            <a:r>
              <a:rPr lang="en-AU" sz="1700" dirty="0">
                <a:ea typeface="+mn-lt"/>
                <a:cs typeface="+mn-lt"/>
              </a:rPr>
              <a:t>What the TPS does:</a:t>
            </a:r>
          </a:p>
          <a:p>
            <a:pPr marL="285750" indent="-285750">
              <a:spcAft>
                <a:spcPts val="2000"/>
              </a:spcAft>
              <a:buFont typeface="Arial" panose="020B0604020202020204" pitchFamily="34" charset="0"/>
              <a:buChar char="•"/>
            </a:pPr>
            <a:r>
              <a:rPr lang="en-AU" sz="1700" dirty="0">
                <a:ea typeface="+mn-lt"/>
                <a:cs typeface="+mn-lt"/>
              </a:rPr>
              <a:t>Supports students with tuition fee refunds, loan re‑credits and course placements</a:t>
            </a:r>
          </a:p>
          <a:p>
            <a:pPr marL="285750" indent="-285750">
              <a:spcAft>
                <a:spcPts val="2000"/>
              </a:spcAft>
              <a:buFont typeface="Arial" panose="020B0604020202020204" pitchFamily="34" charset="0"/>
              <a:buChar char="•"/>
            </a:pPr>
            <a:r>
              <a:rPr lang="en-AU" sz="1700" dirty="0">
                <a:ea typeface="+mn-lt"/>
                <a:cs typeface="+mn-lt"/>
              </a:rPr>
              <a:t>Helps providers meet their obligations</a:t>
            </a:r>
          </a:p>
          <a:p>
            <a:pPr marL="285750" indent="-285750">
              <a:spcAft>
                <a:spcPts val="2000"/>
              </a:spcAft>
              <a:buFont typeface="Arial" panose="020B0604020202020204" pitchFamily="34" charset="0"/>
              <a:buChar char="•"/>
            </a:pPr>
            <a:r>
              <a:rPr lang="en-AU" sz="1700" dirty="0">
                <a:ea typeface="+mn-lt"/>
                <a:cs typeface="+mn-lt"/>
              </a:rPr>
              <a:t>Manages tuition protection levies</a:t>
            </a:r>
          </a:p>
        </p:txBody>
      </p:sp>
      <p:sp>
        <p:nvSpPr>
          <p:cNvPr id="8" name="TextBox 7">
            <a:extLst>
              <a:ext uri="{FF2B5EF4-FFF2-40B4-BE49-F238E27FC236}">
                <a16:creationId xmlns:a16="http://schemas.microsoft.com/office/drawing/2014/main" id="{0E6FBC68-82D2-4103-BF87-7A1D9186985E}"/>
              </a:ext>
            </a:extLst>
          </p:cNvPr>
          <p:cNvSpPr txBox="1"/>
          <p:nvPr/>
        </p:nvSpPr>
        <p:spPr>
          <a:xfrm>
            <a:off x="4571552" y="1116000"/>
            <a:ext cx="4032000" cy="2154436"/>
          </a:xfrm>
          <a:prstGeom prst="rect">
            <a:avLst/>
          </a:prstGeom>
          <a:noFill/>
        </p:spPr>
        <p:txBody>
          <a:bodyPr wrap="square" lIns="0" tIns="0" rIns="0" bIns="0" numCol="1" rtlCol="0" anchor="t">
            <a:spAutoFit/>
          </a:bodyPr>
          <a:lstStyle/>
          <a:p>
            <a:pPr>
              <a:spcAft>
                <a:spcPts val="2000"/>
              </a:spcAft>
            </a:pPr>
            <a:r>
              <a:rPr lang="en-AU" sz="1700" dirty="0">
                <a:ea typeface="+mn-lt"/>
                <a:cs typeface="+mn-lt"/>
              </a:rPr>
              <a:t>Who it supports: </a:t>
            </a:r>
          </a:p>
          <a:p>
            <a:pPr marL="285750" indent="-285750">
              <a:spcAft>
                <a:spcPts val="2000"/>
              </a:spcAft>
              <a:buFont typeface="Arial" panose="020B0604020202020204" pitchFamily="34" charset="0"/>
              <a:buChar char="•"/>
            </a:pPr>
            <a:r>
              <a:rPr lang="en-AU" sz="1700" dirty="0">
                <a:ea typeface="+mn-lt"/>
                <a:cs typeface="+mn-lt"/>
              </a:rPr>
              <a:t>International students</a:t>
            </a:r>
          </a:p>
          <a:p>
            <a:pPr marL="285750" indent="-285750">
              <a:spcAft>
                <a:spcPts val="2000"/>
              </a:spcAft>
              <a:buFont typeface="Arial" panose="020B0604020202020204" pitchFamily="34" charset="0"/>
              <a:buChar char="•"/>
            </a:pPr>
            <a:r>
              <a:rPr lang="en-AU" sz="1700" dirty="0">
                <a:ea typeface="+mn-lt"/>
                <a:cs typeface="+mn-lt"/>
              </a:rPr>
              <a:t>VET Student Loans (VSL) students</a:t>
            </a:r>
          </a:p>
          <a:p>
            <a:pPr marL="285750" indent="-285750">
              <a:spcAft>
                <a:spcPts val="2000"/>
              </a:spcAft>
              <a:buFont typeface="Arial" panose="020B0604020202020204" pitchFamily="34" charset="0"/>
              <a:buChar char="•"/>
            </a:pPr>
            <a:r>
              <a:rPr lang="en-AU" sz="1700" dirty="0">
                <a:ea typeface="+mn-lt"/>
                <a:cs typeface="+mn-lt"/>
              </a:rPr>
              <a:t>HELP and higher education up‑front fee‑paying students</a:t>
            </a:r>
          </a:p>
        </p:txBody>
      </p:sp>
      <p:sp>
        <p:nvSpPr>
          <p:cNvPr id="9" name="TextBox 8">
            <a:extLst>
              <a:ext uri="{FF2B5EF4-FFF2-40B4-BE49-F238E27FC236}">
                <a16:creationId xmlns:a16="http://schemas.microsoft.com/office/drawing/2014/main" id="{F8F89B8F-5FD9-BBCD-6C88-572080E8A67F}"/>
              </a:ext>
            </a:extLst>
          </p:cNvPr>
          <p:cNvSpPr txBox="1"/>
          <p:nvPr/>
        </p:nvSpPr>
        <p:spPr>
          <a:xfrm>
            <a:off x="540000" y="3812956"/>
            <a:ext cx="8064000" cy="769441"/>
          </a:xfrm>
          <a:prstGeom prst="rect">
            <a:avLst/>
          </a:prstGeom>
          <a:noFill/>
        </p:spPr>
        <p:txBody>
          <a:bodyPr wrap="square" rtlCol="0">
            <a:spAutoFit/>
          </a:bodyPr>
          <a:lstStyle/>
          <a:p>
            <a:pPr>
              <a:spcAft>
                <a:spcPts val="1200"/>
              </a:spcAft>
            </a:pPr>
            <a:r>
              <a:rPr lang="en-AU" sz="1700" dirty="0"/>
              <a:t>Australian Government initiative, supported by the Department of Education</a:t>
            </a:r>
          </a:p>
          <a:p>
            <a:pPr>
              <a:spcAft>
                <a:spcPts val="1200"/>
              </a:spcAft>
            </a:pPr>
            <a:r>
              <a:rPr lang="en-AU" sz="1700" dirty="0"/>
              <a:t>Safeguards Australia’s reputation as a trusted education destination</a:t>
            </a:r>
          </a:p>
        </p:txBody>
      </p:sp>
      <p:grpSp>
        <p:nvGrpSpPr>
          <p:cNvPr id="4" name="Group 3">
            <a:extLst>
              <a:ext uri="{FF2B5EF4-FFF2-40B4-BE49-F238E27FC236}">
                <a16:creationId xmlns:a16="http://schemas.microsoft.com/office/drawing/2014/main" id="{FCC735B7-D4EB-753A-E54F-0D3C92595A50}"/>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5" name="Rectangle 4">
              <a:extLst>
                <a:ext uri="{FF2B5EF4-FFF2-40B4-BE49-F238E27FC236}">
                  <a16:creationId xmlns:a16="http://schemas.microsoft.com/office/drawing/2014/main" id="{01621A5B-B562-6A84-40E9-52E5D33741DD}"/>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6" name="Oval 5">
              <a:extLst>
                <a:ext uri="{FF2B5EF4-FFF2-40B4-BE49-F238E27FC236}">
                  <a16:creationId xmlns:a16="http://schemas.microsoft.com/office/drawing/2014/main" id="{49DFE8E5-E971-50CD-8C68-64880966DD82}"/>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Graphic 10">
              <a:extLst>
                <a:ext uri="{FF2B5EF4-FFF2-40B4-BE49-F238E27FC236}">
                  <a16:creationId xmlns:a16="http://schemas.microsoft.com/office/drawing/2014/main" id="{FAC5AAB8-6CA0-A620-391D-7060E7ACBC7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16262299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EC0F6-3717-ECB7-4E21-F53F0C671EC5}"/>
              </a:ext>
            </a:extLst>
          </p:cNvPr>
          <p:cNvSpPr txBox="1">
            <a:spLocks noGrp="1"/>
          </p:cNvSpPr>
          <p:nvPr>
            <p:ph type="title" idx="4294967295"/>
          </p:nvPr>
        </p:nvSpPr>
        <p:spPr>
          <a:xfrm>
            <a:off x="539552"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Tuition Protection Service Director</a:t>
            </a:r>
            <a:endParaRPr kumimoji="0" lang="en-AU" sz="2200" b="0" i="0" u="none" strike="noStrike" kern="1200" cap="none" spc="0" normalizeH="0" baseline="0" noProof="0">
              <a:ln>
                <a:noFill/>
              </a:ln>
              <a:solidFill>
                <a:schemeClr val="tx1"/>
              </a:solidFill>
              <a:effectLst/>
              <a:uLnTx/>
              <a:uFillTx/>
              <a:latin typeface="+mn-lt"/>
              <a:ea typeface="+mn-ea"/>
              <a:cs typeface="+mn-cs"/>
            </a:endParaRPr>
          </a:p>
        </p:txBody>
      </p:sp>
      <p:sp>
        <p:nvSpPr>
          <p:cNvPr id="4" name="TextBox 3">
            <a:extLst>
              <a:ext uri="{FF2B5EF4-FFF2-40B4-BE49-F238E27FC236}">
                <a16:creationId xmlns:a16="http://schemas.microsoft.com/office/drawing/2014/main" id="{0801955F-670D-2ACA-9985-96888B438F7F}"/>
              </a:ext>
            </a:extLst>
          </p:cNvPr>
          <p:cNvSpPr txBox="1"/>
          <p:nvPr/>
        </p:nvSpPr>
        <p:spPr>
          <a:xfrm>
            <a:off x="540000" y="1116000"/>
            <a:ext cx="8064000" cy="3170099"/>
          </a:xfrm>
          <a:prstGeom prst="rect">
            <a:avLst/>
          </a:prstGeom>
          <a:noFill/>
        </p:spPr>
        <p:txBody>
          <a:bodyPr wrap="square" lIns="0" tIns="0" rIns="0" bIns="0" rtlCol="0" anchor="t">
            <a:spAutoFit/>
          </a:bodyPr>
          <a:lstStyle/>
          <a:p>
            <a:pPr>
              <a:spcAft>
                <a:spcPts val="1200"/>
              </a:spcAft>
            </a:pPr>
            <a:r>
              <a:rPr lang="en-AU" dirty="0">
                <a:cs typeface="Calibri"/>
              </a:rPr>
              <a:t>Kate Tagg, TPS Director (a/g)</a:t>
            </a:r>
          </a:p>
          <a:p>
            <a:pPr marL="742950" lvl="1" indent="-285750">
              <a:spcAft>
                <a:spcPts val="1200"/>
              </a:spcAft>
              <a:buFont typeface="Courier New"/>
              <a:buChar char="o"/>
            </a:pPr>
            <a:r>
              <a:rPr lang="en-AU" b="1" dirty="0"/>
              <a:t>Statutory office holder </a:t>
            </a:r>
            <a:r>
              <a:rPr lang="en-AU" dirty="0"/>
              <a:t>appointed by the federal Minister for Education</a:t>
            </a:r>
          </a:p>
          <a:p>
            <a:pPr marL="742950" lvl="1" indent="-285750">
              <a:spcAft>
                <a:spcPts val="2400"/>
              </a:spcAft>
              <a:buFont typeface="Courier New"/>
              <a:buChar char="o"/>
            </a:pPr>
            <a:r>
              <a:rPr lang="en-AU" b="1" dirty="0"/>
              <a:t>Operational oversight </a:t>
            </a:r>
            <a:r>
              <a:rPr lang="en-AU" dirty="0"/>
              <a:t>of the daily activities of the TPS</a:t>
            </a:r>
            <a:endParaRPr lang="en-AU" dirty="0">
              <a:ea typeface="Calibri"/>
              <a:cs typeface="Calibri"/>
            </a:endParaRPr>
          </a:p>
          <a:p>
            <a:pPr>
              <a:spcAft>
                <a:spcPts val="1200"/>
              </a:spcAft>
            </a:pPr>
            <a:r>
              <a:rPr lang="en-AU" dirty="0">
                <a:cs typeface="Calibri"/>
              </a:rPr>
              <a:t>Responsible for:</a:t>
            </a:r>
          </a:p>
          <a:p>
            <a:pPr marL="742950" lvl="1" indent="-285750">
              <a:spcAft>
                <a:spcPts val="1200"/>
              </a:spcAft>
              <a:buFont typeface="Courier New"/>
              <a:buChar char="o"/>
            </a:pPr>
            <a:r>
              <a:rPr lang="en-AU" b="1" dirty="0">
                <a:cs typeface="Calibri"/>
              </a:rPr>
              <a:t>annual collection of TPS levies </a:t>
            </a:r>
            <a:r>
              <a:rPr lang="en-AU" dirty="0">
                <a:cs typeface="Calibri"/>
              </a:rPr>
              <a:t>from eligible education providers</a:t>
            </a:r>
            <a:endParaRPr lang="en-AU" dirty="0">
              <a:ea typeface="Calibri" panose="020F0502020204030204"/>
              <a:cs typeface="Calibri"/>
            </a:endParaRPr>
          </a:p>
          <a:p>
            <a:pPr marL="742950" lvl="1" indent="-285750">
              <a:spcAft>
                <a:spcPts val="2400"/>
              </a:spcAft>
              <a:buFont typeface="Courier New"/>
              <a:buChar char="o"/>
            </a:pPr>
            <a:r>
              <a:rPr lang="en-AU" b="1" dirty="0">
                <a:cs typeface="Calibri"/>
              </a:rPr>
              <a:t>managing the levy funds</a:t>
            </a:r>
            <a:endParaRPr lang="en-AU" dirty="0">
              <a:ea typeface="Calibri"/>
              <a:cs typeface="Calibri"/>
            </a:endParaRPr>
          </a:p>
          <a:p>
            <a:pPr>
              <a:spcAft>
                <a:spcPts val="2400"/>
              </a:spcAft>
            </a:pPr>
            <a:r>
              <a:rPr lang="en-AU" b="1" dirty="0">
                <a:cs typeface="Calibri"/>
              </a:rPr>
              <a:t>Supported by small team </a:t>
            </a:r>
            <a:r>
              <a:rPr lang="en-AU" dirty="0">
                <a:cs typeface="Calibri"/>
              </a:rPr>
              <a:t>– the Tuition Protection Service - 13 staff</a:t>
            </a:r>
          </a:p>
        </p:txBody>
      </p:sp>
      <p:grpSp>
        <p:nvGrpSpPr>
          <p:cNvPr id="3" name="Group 2">
            <a:extLst>
              <a:ext uri="{FF2B5EF4-FFF2-40B4-BE49-F238E27FC236}">
                <a16:creationId xmlns:a16="http://schemas.microsoft.com/office/drawing/2014/main" id="{32C8E34E-A25A-6AD2-8331-A28635C581E2}"/>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6" name="Rectangle 5">
              <a:extLst>
                <a:ext uri="{FF2B5EF4-FFF2-40B4-BE49-F238E27FC236}">
                  <a16:creationId xmlns:a16="http://schemas.microsoft.com/office/drawing/2014/main" id="{162A16AD-8FEE-5B8D-EE37-E858F54CFF21}"/>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7" name="Oval 6">
              <a:extLst>
                <a:ext uri="{FF2B5EF4-FFF2-40B4-BE49-F238E27FC236}">
                  <a16:creationId xmlns:a16="http://schemas.microsoft.com/office/drawing/2014/main" id="{717FB085-BD1E-24B1-AF32-8F7767185DE6}"/>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1" name="Graphic 10">
              <a:extLst>
                <a:ext uri="{FF2B5EF4-FFF2-40B4-BE49-F238E27FC236}">
                  <a16:creationId xmlns:a16="http://schemas.microsoft.com/office/drawing/2014/main" id="{54A86CEF-04B6-6584-8554-A07EFB3D70E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41705487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06E168E-C190-427E-83EC-52B79D7ADEE5}"/>
              </a:ext>
            </a:extLst>
          </p:cNvPr>
          <p:cNvSpPr txBox="1">
            <a:spLocks noGrp="1"/>
          </p:cNvSpPr>
          <p:nvPr>
            <p:ph type="title" idx="4294967295"/>
          </p:nvPr>
        </p:nvSpPr>
        <p:spPr>
          <a:xfrm>
            <a:off x="539552"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dirty="0">
                <a:ln>
                  <a:noFill/>
                </a:ln>
                <a:effectLst/>
                <a:uLnTx/>
                <a:uFillTx/>
                <a:latin typeface="+mn-lt"/>
                <a:ea typeface="+mn-ea"/>
                <a:cs typeface="+mn-cs"/>
              </a:rPr>
              <a:t>TPS Advisory Board</a:t>
            </a:r>
            <a:endParaRPr kumimoji="0" lang="en-AU" sz="2200" b="0" i="0" u="none" strike="noStrike" kern="1200" cap="none" spc="0" normalizeH="0" baseline="0" noProof="0" dirty="0">
              <a:ln>
                <a:noFill/>
              </a:ln>
              <a:effectLst/>
              <a:uLnTx/>
              <a:uFillTx/>
              <a:latin typeface="+mn-lt"/>
              <a:ea typeface="+mn-ea"/>
              <a:cs typeface="+mn-cs"/>
            </a:endParaRPr>
          </a:p>
        </p:txBody>
      </p:sp>
      <p:sp>
        <p:nvSpPr>
          <p:cNvPr id="6" name="TextBox 5">
            <a:extLst>
              <a:ext uri="{FF2B5EF4-FFF2-40B4-BE49-F238E27FC236}">
                <a16:creationId xmlns:a16="http://schemas.microsoft.com/office/drawing/2014/main" id="{EBFE160F-D9B5-FEA4-95F6-D10CB9C1CEBB}"/>
              </a:ext>
            </a:extLst>
          </p:cNvPr>
          <p:cNvSpPr txBox="1"/>
          <p:nvPr/>
        </p:nvSpPr>
        <p:spPr>
          <a:xfrm>
            <a:off x="395552" y="1080000"/>
            <a:ext cx="8352000" cy="3549690"/>
          </a:xfrm>
          <a:prstGeom prst="rect">
            <a:avLst/>
          </a:prstGeom>
          <a:noFill/>
        </p:spPr>
        <p:txBody>
          <a:bodyPr wrap="square" lIns="0" tIns="0" rIns="0" bIns="0" rtlCol="0" anchor="t">
            <a:spAutoFit/>
          </a:bodyPr>
          <a:lstStyle/>
          <a:p>
            <a:pPr marL="233680" indent="-233680">
              <a:spcAft>
                <a:spcPts val="1300"/>
              </a:spcAft>
              <a:buFont typeface="+mj-lt"/>
              <a:buAutoNum type="arabicPeriod"/>
            </a:pPr>
            <a:r>
              <a:rPr lang="en-AU" sz="1600" dirty="0"/>
              <a:t> </a:t>
            </a:r>
            <a:r>
              <a:rPr lang="en-AU" sz="1600" b="1" dirty="0"/>
              <a:t>Ms Sharon Robertson </a:t>
            </a:r>
            <a:r>
              <a:rPr lang="en-AU" sz="1600" dirty="0"/>
              <a:t>(Chair)</a:t>
            </a:r>
            <a:endParaRPr lang="en-AU" sz="1600" dirty="0">
              <a:ea typeface="Calibri"/>
              <a:cs typeface="Calibri"/>
            </a:endParaRPr>
          </a:p>
          <a:p>
            <a:pPr marL="233680" indent="-233680">
              <a:spcAft>
                <a:spcPts val="1300"/>
              </a:spcAft>
              <a:buFont typeface="+mj-lt"/>
              <a:buAutoNum type="arabicPeriod"/>
            </a:pPr>
            <a:r>
              <a:rPr lang="en-AU" sz="1600" dirty="0"/>
              <a:t> </a:t>
            </a:r>
            <a:r>
              <a:rPr lang="en-AU" sz="1600" b="1" dirty="0"/>
              <a:t>The Hon. Phil Honeywood </a:t>
            </a:r>
            <a:r>
              <a:rPr lang="en-AU" sz="1600" dirty="0"/>
              <a:t>(Deputy Chair)</a:t>
            </a:r>
            <a:endParaRPr lang="en-AU" sz="1600" dirty="0">
              <a:ea typeface="Calibri"/>
              <a:cs typeface="Calibri"/>
            </a:endParaRPr>
          </a:p>
          <a:p>
            <a:pPr marL="233680" indent="-233680">
              <a:spcAft>
                <a:spcPts val="1300"/>
              </a:spcAft>
              <a:buFont typeface="+mj-lt"/>
              <a:buAutoNum type="arabicPeriod"/>
            </a:pPr>
            <a:r>
              <a:rPr lang="en-AU" sz="1600" dirty="0">
                <a:cs typeface="Calibri"/>
              </a:rPr>
              <a:t> </a:t>
            </a:r>
            <a:r>
              <a:rPr lang="en-AU" sz="1600" b="1" dirty="0">
                <a:cs typeface="Calibri"/>
              </a:rPr>
              <a:t>Ms Joanna Kwai </a:t>
            </a:r>
            <a:r>
              <a:rPr lang="en-AU" sz="1600" dirty="0">
                <a:cs typeface="Calibri"/>
              </a:rPr>
              <a:t>(General Board member)</a:t>
            </a:r>
            <a:endParaRPr lang="en-AU" sz="1600" dirty="0">
              <a:ea typeface="Calibri"/>
              <a:cs typeface="Calibri"/>
            </a:endParaRPr>
          </a:p>
          <a:p>
            <a:pPr marL="233680" indent="-233680">
              <a:spcAft>
                <a:spcPts val="1300"/>
              </a:spcAft>
              <a:buFont typeface="+mj-lt"/>
              <a:buAutoNum type="arabicPeriod"/>
            </a:pPr>
            <a:r>
              <a:rPr lang="en-AU" sz="1600" dirty="0"/>
              <a:t> </a:t>
            </a:r>
            <a:r>
              <a:rPr lang="en-AU" sz="1600" b="1" dirty="0"/>
              <a:t>Ms Karen Sandercock</a:t>
            </a:r>
            <a:r>
              <a:rPr lang="en-AU" sz="1600" dirty="0"/>
              <a:t>, Australian Government Department of Education</a:t>
            </a:r>
            <a:endParaRPr lang="en-AU" sz="1600" dirty="0">
              <a:ea typeface="Calibri"/>
              <a:cs typeface="Calibri" panose="020F0502020204030204"/>
            </a:endParaRPr>
          </a:p>
          <a:p>
            <a:pPr marL="233680" indent="-233680">
              <a:spcAft>
                <a:spcPts val="1300"/>
              </a:spcAft>
              <a:buFont typeface="+mj-lt"/>
              <a:buAutoNum type="arabicPeriod"/>
            </a:pPr>
            <a:r>
              <a:rPr lang="en-AU" sz="1600" dirty="0"/>
              <a:t> </a:t>
            </a:r>
            <a:r>
              <a:rPr lang="en-AU" sz="1600" b="1" dirty="0"/>
              <a:t>Ms Renae Houston</a:t>
            </a:r>
            <a:r>
              <a:rPr lang="en-AU" sz="1600" dirty="0"/>
              <a:t>, Australian Government Department of Employment and Workplace Relations</a:t>
            </a:r>
            <a:endParaRPr lang="en-AU" sz="1600" dirty="0">
              <a:ea typeface="Calibri"/>
              <a:cs typeface="Calibri" panose="020F0502020204030204"/>
            </a:endParaRPr>
          </a:p>
          <a:p>
            <a:pPr marL="233680" indent="-233680">
              <a:spcAft>
                <a:spcPts val="1300"/>
              </a:spcAft>
              <a:buFont typeface="+mj-lt"/>
              <a:buAutoNum type="arabicPeriod"/>
            </a:pPr>
            <a:r>
              <a:rPr lang="en-AU" sz="1600" dirty="0"/>
              <a:t> </a:t>
            </a:r>
            <a:r>
              <a:rPr lang="en-AU" sz="1600" b="1" dirty="0"/>
              <a:t>Mr Guy Thorburn</a:t>
            </a:r>
            <a:r>
              <a:rPr lang="en-AU" sz="1600" dirty="0"/>
              <a:t>, Australian Government Actuary</a:t>
            </a:r>
            <a:endParaRPr lang="en-AU" sz="1600" dirty="0">
              <a:ea typeface="Calibri"/>
              <a:cs typeface="Calibri" panose="020F0502020204030204"/>
            </a:endParaRPr>
          </a:p>
          <a:p>
            <a:pPr marL="233680" indent="-233680">
              <a:spcAft>
                <a:spcPts val="1300"/>
              </a:spcAft>
              <a:buFont typeface="+mj-lt"/>
              <a:buAutoNum type="arabicPeriod"/>
            </a:pPr>
            <a:r>
              <a:rPr lang="en-AU" sz="1600" dirty="0"/>
              <a:t> </a:t>
            </a:r>
            <a:r>
              <a:rPr lang="en-AU" sz="1600" b="1" i="1" dirty="0"/>
              <a:t>[Vacant, pending appointment]</a:t>
            </a:r>
            <a:r>
              <a:rPr lang="en-AU" sz="1600" b="1" dirty="0"/>
              <a:t> </a:t>
            </a:r>
            <a:r>
              <a:rPr lang="en-AU" sz="1600" dirty="0"/>
              <a:t>Australian Prudential Regulation Authority</a:t>
            </a:r>
            <a:endParaRPr lang="en-AU" sz="1600" dirty="0">
              <a:ea typeface="Calibri"/>
              <a:cs typeface="Calibri"/>
            </a:endParaRPr>
          </a:p>
          <a:p>
            <a:pPr marL="233680" indent="-233680">
              <a:spcAft>
                <a:spcPts val="1300"/>
              </a:spcAft>
              <a:buAutoNum type="arabicPeriod"/>
            </a:pPr>
            <a:r>
              <a:rPr lang="en-AU" sz="1600" dirty="0"/>
              <a:t> </a:t>
            </a:r>
            <a:r>
              <a:rPr lang="en-AU" sz="1600" b="1" dirty="0"/>
              <a:t>Ms Gemma Cooper</a:t>
            </a:r>
            <a:r>
              <a:rPr lang="en-AU" sz="1600" dirty="0"/>
              <a:t>, Australian Government Department of Finance</a:t>
            </a:r>
            <a:endParaRPr lang="en-AU" sz="1600" dirty="0">
              <a:ea typeface="Calibri"/>
              <a:cs typeface="Calibri" panose="020F0502020204030204"/>
            </a:endParaRPr>
          </a:p>
          <a:p>
            <a:pPr marL="233680" indent="-233680">
              <a:spcAft>
                <a:spcPts val="1300"/>
              </a:spcAft>
              <a:buFont typeface="+mj-lt"/>
              <a:buAutoNum type="arabicPeriod"/>
            </a:pPr>
            <a:r>
              <a:rPr lang="en-AU" sz="1600" dirty="0"/>
              <a:t> </a:t>
            </a:r>
            <a:r>
              <a:rPr lang="en-AU" sz="1600" b="1" dirty="0"/>
              <a:t>Ms Libby McDonald</a:t>
            </a:r>
            <a:r>
              <a:rPr lang="en-AU" sz="1600" dirty="0"/>
              <a:t>, Australian Government Department of Home Affairs</a:t>
            </a:r>
            <a:endParaRPr lang="en-AU" sz="1600" dirty="0">
              <a:ea typeface="Calibri"/>
              <a:cs typeface="Calibri"/>
            </a:endParaRPr>
          </a:p>
        </p:txBody>
      </p:sp>
      <p:grpSp>
        <p:nvGrpSpPr>
          <p:cNvPr id="4" name="Group 3">
            <a:extLst>
              <a:ext uri="{FF2B5EF4-FFF2-40B4-BE49-F238E27FC236}">
                <a16:creationId xmlns:a16="http://schemas.microsoft.com/office/drawing/2014/main" id="{73B0C56A-8560-630B-254E-075C25B54E1A}"/>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7" name="Rectangle 6">
              <a:extLst>
                <a:ext uri="{FF2B5EF4-FFF2-40B4-BE49-F238E27FC236}">
                  <a16:creationId xmlns:a16="http://schemas.microsoft.com/office/drawing/2014/main" id="{0A942AE9-FE96-9DB9-B84D-F3EB8DE0769E}"/>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8" name="Oval 7">
              <a:extLst>
                <a:ext uri="{FF2B5EF4-FFF2-40B4-BE49-F238E27FC236}">
                  <a16:creationId xmlns:a16="http://schemas.microsoft.com/office/drawing/2014/main" id="{EF28C6B9-29ED-E20D-BE97-08486AAB0434}"/>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9" name="Graphic 10">
              <a:extLst>
                <a:ext uri="{FF2B5EF4-FFF2-40B4-BE49-F238E27FC236}">
                  <a16:creationId xmlns:a16="http://schemas.microsoft.com/office/drawing/2014/main" id="{16D74B5D-43FE-C99E-D56A-E2C9AD80AB1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00" y="4650091"/>
              <a:ext cx="238264" cy="237600"/>
            </a:xfrm>
            <a:prstGeom prst="rect">
              <a:avLst/>
            </a:prstGeom>
          </p:spPr>
        </p:pic>
      </p:grpSp>
      <p:sp>
        <p:nvSpPr>
          <p:cNvPr id="10" name="Rectangle 9">
            <a:extLst>
              <a:ext uri="{FF2B5EF4-FFF2-40B4-BE49-F238E27FC236}">
                <a16:creationId xmlns:a16="http://schemas.microsoft.com/office/drawing/2014/main" id="{4E792B93-37EC-5E5D-07C9-77DCD31A6147}"/>
              </a:ext>
            </a:extLst>
          </p:cNvPr>
          <p:cNvSpPr/>
          <p:nvPr/>
        </p:nvSpPr>
        <p:spPr>
          <a:xfrm>
            <a:off x="7236542" y="504000"/>
            <a:ext cx="1368000" cy="1584000"/>
          </a:xfrm>
          <a:prstGeom prst="rect">
            <a:avLst/>
          </a:prstGeom>
          <a:solidFill>
            <a:schemeClr val="bg1">
              <a:lumMod val="95000"/>
            </a:schemeClr>
          </a:solidFill>
          <a:ln>
            <a:noFill/>
          </a:ln>
          <a:effectLst>
            <a:outerShdw blurRad="50800" dist="50800" dir="2700000" algn="tl" rotWithShape="0">
              <a:prstClr val="black">
                <a:alpha val="3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700">
                <a:solidFill>
                  <a:schemeClr val="tx2">
                    <a:lumMod val="25000"/>
                  </a:schemeClr>
                </a:solidFill>
                <a:effectLst>
                  <a:innerShdw blurRad="635000" dist="266700" dir="2700000">
                    <a:prstClr val="black">
                      <a:alpha val="50000"/>
                    </a:prstClr>
                  </a:innerShdw>
                </a:effectLst>
              </a:rPr>
              <a:t>View Board member profiles at </a:t>
            </a:r>
            <a:r>
              <a:rPr lang="en-AU" sz="1700" b="1">
                <a:solidFill>
                  <a:schemeClr val="tx2">
                    <a:lumMod val="25000"/>
                  </a:schemeClr>
                </a:solidFill>
                <a:effectLst>
                  <a:innerShdw blurRad="635000" dist="266700" dir="2700000">
                    <a:prstClr val="black">
                      <a:alpha val="50000"/>
                    </a:prstClr>
                  </a:innerShdw>
                </a:effectLst>
              </a:rPr>
              <a:t>tps.gov.au</a:t>
            </a:r>
            <a:endParaRPr lang="en-AU" sz="1700" b="1">
              <a:solidFill>
                <a:schemeClr val="tx2">
                  <a:lumMod val="25000"/>
                </a:schemeClr>
              </a:solidFill>
            </a:endParaRPr>
          </a:p>
        </p:txBody>
      </p:sp>
    </p:spTree>
    <p:extLst>
      <p:ext uri="{BB962C8B-B14F-4D97-AF65-F5344CB8AC3E}">
        <p14:creationId xmlns:p14="http://schemas.microsoft.com/office/powerpoint/2010/main" val="37093776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649C1FB-61AF-8256-55AB-3E274C316002}"/>
              </a:ext>
              <a:ext uri="{C183D7F6-B498-43B3-948B-1728B52AA6E4}">
                <adec:decorative xmlns:adec="http://schemas.microsoft.com/office/drawing/2017/decorative" val="1"/>
              </a:ext>
            </a:extLst>
          </p:cNvPr>
          <p:cNvSpPr/>
          <p:nvPr/>
        </p:nvSpPr>
        <p:spPr>
          <a:xfrm>
            <a:off x="-1" y="0"/>
            <a:ext cx="9144001" cy="4667794"/>
          </a:xfrm>
          <a:prstGeom prst="rect">
            <a:avLst/>
          </a:prstGeom>
          <a:solidFill>
            <a:srgbClr val="4897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itle 3">
            <a:extLst>
              <a:ext uri="{FF2B5EF4-FFF2-40B4-BE49-F238E27FC236}">
                <a16:creationId xmlns:a16="http://schemas.microsoft.com/office/drawing/2014/main" id="{1EC01FFA-4406-546E-ECFD-130062DC0825}"/>
              </a:ext>
            </a:extLst>
          </p:cNvPr>
          <p:cNvSpPr txBox="1">
            <a:spLocks noGrp="1"/>
          </p:cNvSpPr>
          <p:nvPr>
            <p:ph type="title" idx="4294967295"/>
          </p:nvPr>
        </p:nvSpPr>
        <p:spPr>
          <a:xfrm>
            <a:off x="826488" y="2143244"/>
            <a:ext cx="7707912" cy="49244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3200" b="1" i="0" u="none" strike="noStrike" kern="1200" cap="none" spc="0" normalizeH="0" baseline="0" noProof="0">
                <a:ln>
                  <a:noFill/>
                </a:ln>
                <a:solidFill>
                  <a:schemeClr val="bg1"/>
                </a:solidFill>
                <a:effectLst/>
                <a:uLnTx/>
                <a:uFillTx/>
                <a:latin typeface="+mn-lt"/>
                <a:ea typeface="+mn-ea"/>
                <a:cs typeface="+mn-cs"/>
              </a:rPr>
              <a:t>Domestic Tuition Protection </a:t>
            </a:r>
            <a:r>
              <a:rPr lang="en-AU" sz="3200" b="1">
                <a:solidFill>
                  <a:schemeClr val="bg1"/>
                </a:solidFill>
                <a:latin typeface="+mn-lt"/>
                <a:ea typeface="+mn-ea"/>
                <a:cs typeface="+mn-cs"/>
              </a:rPr>
              <a:t>Levies</a:t>
            </a:r>
            <a:endParaRPr kumimoji="0" lang="en-AU" sz="2400" b="1" i="0" u="none" strike="noStrike" kern="1200" cap="none" spc="0" normalizeH="0" baseline="0" noProof="0">
              <a:ln>
                <a:noFill/>
              </a:ln>
              <a:solidFill>
                <a:schemeClr val="bg1"/>
              </a:solidFill>
              <a:effectLst/>
              <a:uLnTx/>
              <a:uFillTx/>
              <a:latin typeface="+mn-lt"/>
              <a:ea typeface="+mn-ea"/>
              <a:cs typeface="+mn-cs"/>
            </a:endParaRPr>
          </a:p>
        </p:txBody>
      </p:sp>
      <p:sp>
        <p:nvSpPr>
          <p:cNvPr id="2" name="Title 3">
            <a:extLst>
              <a:ext uri="{FF2B5EF4-FFF2-40B4-BE49-F238E27FC236}">
                <a16:creationId xmlns:a16="http://schemas.microsoft.com/office/drawing/2014/main" id="{8B429EED-67C3-60C3-B32A-3BA8B90A8578}"/>
              </a:ext>
            </a:extLst>
          </p:cNvPr>
          <p:cNvSpPr txBox="1">
            <a:spLocks/>
          </p:cNvSpPr>
          <p:nvPr/>
        </p:nvSpPr>
        <p:spPr>
          <a:xfrm>
            <a:off x="826488" y="2635687"/>
            <a:ext cx="7707912" cy="369332"/>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defTabSz="914400">
              <a:lnSpc>
                <a:spcPct val="100000"/>
              </a:lnSpc>
              <a:spcBef>
                <a:spcPts val="0"/>
              </a:spcBef>
              <a:spcAft>
                <a:spcPts val="200"/>
              </a:spcAft>
              <a:defRPr/>
            </a:pPr>
            <a:r>
              <a:rPr lang="en-AU" sz="2400" b="1">
                <a:solidFill>
                  <a:schemeClr val="bg1"/>
                </a:solidFill>
                <a:latin typeface="+mn-lt"/>
                <a:ea typeface="+mn-ea"/>
                <a:cs typeface="+mn-cs"/>
              </a:rPr>
              <a:t>Levy setting process, guiding principles and legislation</a:t>
            </a:r>
          </a:p>
        </p:txBody>
      </p:sp>
      <p:grpSp>
        <p:nvGrpSpPr>
          <p:cNvPr id="5" name="Group 4">
            <a:extLst>
              <a:ext uri="{FF2B5EF4-FFF2-40B4-BE49-F238E27FC236}">
                <a16:creationId xmlns:a16="http://schemas.microsoft.com/office/drawing/2014/main" id="{65486A96-4CAE-B16F-5743-83C53A9E3AEE}"/>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6" name="Rectangle 5">
              <a:extLst>
                <a:ext uri="{FF2B5EF4-FFF2-40B4-BE49-F238E27FC236}">
                  <a16:creationId xmlns:a16="http://schemas.microsoft.com/office/drawing/2014/main" id="{C9742AFE-F3D0-9566-EF3F-5182478D36E0}"/>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7" name="Oval 6">
              <a:extLst>
                <a:ext uri="{FF2B5EF4-FFF2-40B4-BE49-F238E27FC236}">
                  <a16:creationId xmlns:a16="http://schemas.microsoft.com/office/drawing/2014/main" id="{FCB24C0E-8C1D-B608-5AC9-A52496DBB390}"/>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1" name="Graphic 10">
              <a:extLst>
                <a:ext uri="{FF2B5EF4-FFF2-40B4-BE49-F238E27FC236}">
                  <a16:creationId xmlns:a16="http://schemas.microsoft.com/office/drawing/2014/main" id="{0025CC97-D007-FB4E-2766-CFF00898B7D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33977298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1F747C-8AD9-0FA4-6231-F78D2904020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F5971F7-DD53-4B1B-4AB3-AA45E12CF9AA}"/>
              </a:ext>
            </a:extLst>
          </p:cNvPr>
          <p:cNvSpPr txBox="1">
            <a:spLocks noGrp="1"/>
          </p:cNvSpPr>
          <p:nvPr>
            <p:ph type="title" idx="4294967295"/>
          </p:nvPr>
        </p:nvSpPr>
        <p:spPr>
          <a:xfrm>
            <a:off x="540000"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Domestic Tuition Protection Levies – at a glance</a:t>
            </a:r>
            <a:endParaRPr kumimoji="0" lang="en-AU" sz="1600" b="0" i="0" u="none" strike="noStrike" kern="1200" cap="none" spc="0" normalizeH="0" baseline="0" noProof="0" dirty="0">
              <a:ln>
                <a:noFill/>
              </a:ln>
              <a:solidFill>
                <a:schemeClr val="tx1">
                  <a:lumMod val="85000"/>
                  <a:lumOff val="15000"/>
                </a:schemeClr>
              </a:solidFill>
              <a:effectLst/>
              <a:uLnTx/>
              <a:uFillTx/>
              <a:latin typeface="+mn-lt"/>
              <a:ea typeface="+mn-ea"/>
              <a:cs typeface="+mn-cs"/>
            </a:endParaRPr>
          </a:p>
        </p:txBody>
      </p:sp>
      <p:grpSp>
        <p:nvGrpSpPr>
          <p:cNvPr id="2" name="Group 1">
            <a:extLst>
              <a:ext uri="{FF2B5EF4-FFF2-40B4-BE49-F238E27FC236}">
                <a16:creationId xmlns:a16="http://schemas.microsoft.com/office/drawing/2014/main" id="{23AF39D5-0CCA-A032-F1C3-603B3E4E8F80}"/>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8" name="Rectangle 7">
              <a:extLst>
                <a:ext uri="{FF2B5EF4-FFF2-40B4-BE49-F238E27FC236}">
                  <a16:creationId xmlns:a16="http://schemas.microsoft.com/office/drawing/2014/main" id="{E0F067C3-3830-751E-1E7D-38ED7C042CAB}"/>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9" name="Oval 8">
              <a:extLst>
                <a:ext uri="{FF2B5EF4-FFF2-40B4-BE49-F238E27FC236}">
                  <a16:creationId xmlns:a16="http://schemas.microsoft.com/office/drawing/2014/main" id="{9FA8B930-67DA-BFB1-2BFE-DECEAB4D82F4}"/>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 name="Graphic 10">
              <a:extLst>
                <a:ext uri="{FF2B5EF4-FFF2-40B4-BE49-F238E27FC236}">
                  <a16:creationId xmlns:a16="http://schemas.microsoft.com/office/drawing/2014/main" id="{9012348F-AD3C-1A78-2BD2-2DD85536F68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00" y="4650091"/>
              <a:ext cx="238264" cy="237600"/>
            </a:xfrm>
            <a:prstGeom prst="rect">
              <a:avLst/>
            </a:prstGeom>
          </p:spPr>
        </p:pic>
      </p:grpSp>
      <p:graphicFrame>
        <p:nvGraphicFramePr>
          <p:cNvPr id="4" name="Table 3">
            <a:extLst>
              <a:ext uri="{FF2B5EF4-FFF2-40B4-BE49-F238E27FC236}">
                <a16:creationId xmlns:a16="http://schemas.microsoft.com/office/drawing/2014/main" id="{80407F57-955D-DC11-0B2E-9F254C3D5FF6}"/>
              </a:ext>
            </a:extLst>
          </p:cNvPr>
          <p:cNvGraphicFramePr>
            <a:graphicFrameLocks noGrp="1"/>
          </p:cNvGraphicFramePr>
          <p:nvPr>
            <p:extLst>
              <p:ext uri="{D42A27DB-BD31-4B8C-83A1-F6EECF244321}">
                <p14:modId xmlns:p14="http://schemas.microsoft.com/office/powerpoint/2010/main" val="1354029248"/>
              </p:ext>
            </p:extLst>
          </p:nvPr>
        </p:nvGraphicFramePr>
        <p:xfrm>
          <a:off x="494748" y="1116000"/>
          <a:ext cx="8154504" cy="3478560"/>
        </p:xfrm>
        <a:graphic>
          <a:graphicData uri="http://schemas.openxmlformats.org/drawingml/2006/table">
            <a:tbl>
              <a:tblPr firstRow="1" bandRow="1">
                <a:tableStyleId>{5C22544A-7EE6-4342-B048-85BDC9FD1C3A}</a:tableStyleId>
              </a:tblPr>
              <a:tblGrid>
                <a:gridCol w="1134027">
                  <a:extLst>
                    <a:ext uri="{9D8B030D-6E8A-4147-A177-3AD203B41FA5}">
                      <a16:colId xmlns:a16="http://schemas.microsoft.com/office/drawing/2014/main" val="2255664553"/>
                    </a:ext>
                  </a:extLst>
                </a:gridCol>
                <a:gridCol w="2340159">
                  <a:extLst>
                    <a:ext uri="{9D8B030D-6E8A-4147-A177-3AD203B41FA5}">
                      <a16:colId xmlns:a16="http://schemas.microsoft.com/office/drawing/2014/main" val="203698684"/>
                    </a:ext>
                  </a:extLst>
                </a:gridCol>
                <a:gridCol w="2340159">
                  <a:extLst>
                    <a:ext uri="{9D8B030D-6E8A-4147-A177-3AD203B41FA5}">
                      <a16:colId xmlns:a16="http://schemas.microsoft.com/office/drawing/2014/main" val="1828671416"/>
                    </a:ext>
                  </a:extLst>
                </a:gridCol>
                <a:gridCol w="2340159">
                  <a:extLst>
                    <a:ext uri="{9D8B030D-6E8A-4147-A177-3AD203B41FA5}">
                      <a16:colId xmlns:a16="http://schemas.microsoft.com/office/drawing/2014/main" val="1477653884"/>
                    </a:ext>
                  </a:extLst>
                </a:gridCol>
              </a:tblGrid>
              <a:tr h="370840">
                <a:tc>
                  <a:txBody>
                    <a:bodyPr/>
                    <a:lstStyle/>
                    <a:p>
                      <a:pPr algn="ctr"/>
                      <a:r>
                        <a:rPr lang="en-AU" sz="1800" dirty="0"/>
                        <a:t>Levy</a:t>
                      </a:r>
                    </a:p>
                  </a:txBody>
                  <a:tcP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accent1">
                        <a:lumMod val="75000"/>
                      </a:schemeClr>
                    </a:solidFill>
                  </a:tcPr>
                </a:tc>
                <a:tc>
                  <a:txBody>
                    <a:bodyPr/>
                    <a:lstStyle/>
                    <a:p>
                      <a:pPr algn="ctr"/>
                      <a:r>
                        <a:rPr lang="en-AU" sz="1800" dirty="0"/>
                        <a:t>VSL Levy</a:t>
                      </a:r>
                    </a:p>
                  </a:txBody>
                  <a:tcP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accent1">
                        <a:lumMod val="75000"/>
                      </a:schemeClr>
                    </a:solidFill>
                  </a:tcPr>
                </a:tc>
                <a:tc>
                  <a:txBody>
                    <a:bodyPr/>
                    <a:lstStyle/>
                    <a:p>
                      <a:pPr algn="ctr"/>
                      <a:r>
                        <a:rPr lang="en-AU" sz="1800" dirty="0"/>
                        <a:t>HELP Levy</a:t>
                      </a:r>
                    </a:p>
                  </a:txBody>
                  <a:tcP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accent1">
                        <a:lumMod val="75000"/>
                      </a:schemeClr>
                    </a:solidFill>
                  </a:tcPr>
                </a:tc>
                <a:tc>
                  <a:txBody>
                    <a:bodyPr/>
                    <a:lstStyle/>
                    <a:p>
                      <a:pPr algn="ctr"/>
                      <a:r>
                        <a:rPr lang="en-AU" sz="1800" dirty="0"/>
                        <a:t>Up-front Payments Levy</a:t>
                      </a:r>
                    </a:p>
                  </a:txBody>
                  <a:tcP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243399789"/>
                  </a:ext>
                </a:extLst>
              </a:tr>
              <a:tr h="522000">
                <a:tc>
                  <a:txBody>
                    <a:bodyPr/>
                    <a:lstStyle/>
                    <a:p>
                      <a:r>
                        <a:rPr lang="en-AU" sz="1600" dirty="0"/>
                        <a:t>Paid by</a:t>
                      </a: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l"/>
                      <a:r>
                        <a:rPr lang="en-AU" sz="1600" dirty="0"/>
                        <a:t>VSL providers</a:t>
                      </a: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l"/>
                      <a:r>
                        <a:rPr lang="en-AU" sz="1600" dirty="0"/>
                        <a:t>HELP providers</a:t>
                      </a: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l"/>
                      <a:r>
                        <a:rPr lang="en-AU" sz="1600" dirty="0"/>
                        <a:t>Higher education up-front fee-paying providers</a:t>
                      </a: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extLst>
                  <a:ext uri="{0D108BD9-81ED-4DB2-BD59-A6C34878D82A}">
                    <a16:rowId xmlns:a16="http://schemas.microsoft.com/office/drawing/2014/main" val="1659524937"/>
                  </a:ext>
                </a:extLst>
              </a:tr>
              <a:tr h="522000">
                <a:tc>
                  <a:txBody>
                    <a:bodyPr/>
                    <a:lstStyle/>
                    <a:p>
                      <a:r>
                        <a:rPr lang="en-AU" sz="1600" dirty="0"/>
                        <a:t>Account</a:t>
                      </a: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AU" sz="1600" dirty="0"/>
                        <a:t>VSL Tuition Protection Fund</a:t>
                      </a: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AU" sz="1600" dirty="0"/>
                        <a:t>Higher Education Tuition Protection Fund</a:t>
                      </a: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AU" sz="1600" dirty="0"/>
                        <a:t>Higher Education Tuition Protection Fund</a:t>
                      </a: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extLst>
                  <a:ext uri="{0D108BD9-81ED-4DB2-BD59-A6C34878D82A}">
                    <a16:rowId xmlns:a16="http://schemas.microsoft.com/office/drawing/2014/main" val="3414683974"/>
                  </a:ext>
                </a:extLst>
              </a:tr>
              <a:tr h="522000">
                <a:tc>
                  <a:txBody>
                    <a:bodyPr/>
                    <a:lstStyle/>
                    <a:p>
                      <a:r>
                        <a:rPr lang="en-AU" sz="1600" dirty="0"/>
                        <a:t>Funds</a:t>
                      </a: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marL="285750" marR="0" lvl="0" indent="-285750" algn="l" defTabSz="685800" rtl="0" eaLnBrk="1" fontAlgn="auto" latinLnBrk="0" hangingPunct="1">
                        <a:lnSpc>
                          <a:spcPct val="100000"/>
                        </a:lnSpc>
                        <a:spcBef>
                          <a:spcPts val="0"/>
                        </a:spcBef>
                        <a:spcAft>
                          <a:spcPts val="0"/>
                        </a:spcAft>
                        <a:buClrTx/>
                        <a:buSzTx/>
                        <a:buFontTx/>
                        <a:buChar char="-"/>
                        <a:tabLst/>
                        <a:defRPr/>
                      </a:pPr>
                      <a:r>
                        <a:rPr lang="en-AU" sz="1600" dirty="0"/>
                        <a:t>Loan re-credits</a:t>
                      </a:r>
                    </a:p>
                    <a:p>
                      <a:pPr marL="285750" marR="0" lvl="0" indent="-285750" algn="l" defTabSz="685800" rtl="0" eaLnBrk="1" fontAlgn="auto" latinLnBrk="0" hangingPunct="1">
                        <a:lnSpc>
                          <a:spcPct val="100000"/>
                        </a:lnSpc>
                        <a:spcBef>
                          <a:spcPts val="0"/>
                        </a:spcBef>
                        <a:spcAft>
                          <a:spcPts val="0"/>
                        </a:spcAft>
                        <a:buClrTx/>
                        <a:buSzTx/>
                        <a:buFontTx/>
                        <a:buChar char="-"/>
                        <a:tabLst/>
                        <a:defRPr/>
                      </a:pPr>
                      <a:r>
                        <a:rPr lang="en-AU" sz="1600" dirty="0"/>
                        <a:t>Placements</a:t>
                      </a: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marL="285750" marR="0" lvl="0" indent="-285750" algn="l" defTabSz="685800" rtl="0" eaLnBrk="1" fontAlgn="auto" latinLnBrk="0" hangingPunct="1">
                        <a:lnSpc>
                          <a:spcPct val="100000"/>
                        </a:lnSpc>
                        <a:spcBef>
                          <a:spcPts val="0"/>
                        </a:spcBef>
                        <a:spcAft>
                          <a:spcPts val="0"/>
                        </a:spcAft>
                        <a:buClrTx/>
                        <a:buSzTx/>
                        <a:buFontTx/>
                        <a:buChar char="-"/>
                        <a:tabLst/>
                        <a:defRPr/>
                      </a:pPr>
                      <a:r>
                        <a:rPr lang="en-AU" sz="1600" dirty="0"/>
                        <a:t>Loan re-credits</a:t>
                      </a:r>
                    </a:p>
                    <a:p>
                      <a:pPr marL="285750" marR="0" lvl="0" indent="-285750" algn="l" defTabSz="685800" rtl="0" eaLnBrk="1" fontAlgn="auto" latinLnBrk="0" hangingPunct="1">
                        <a:lnSpc>
                          <a:spcPct val="100000"/>
                        </a:lnSpc>
                        <a:spcBef>
                          <a:spcPts val="0"/>
                        </a:spcBef>
                        <a:spcAft>
                          <a:spcPts val="0"/>
                        </a:spcAft>
                        <a:buClrTx/>
                        <a:buSzTx/>
                        <a:buFontTx/>
                        <a:buChar char="-"/>
                        <a:tabLst/>
                        <a:defRPr/>
                      </a:pPr>
                      <a:r>
                        <a:rPr lang="en-AU" sz="1600" dirty="0"/>
                        <a:t>Placements</a:t>
                      </a: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marL="285750" marR="0" lvl="0" indent="-285750" algn="l" defTabSz="685800" rtl="0" eaLnBrk="1" fontAlgn="auto" latinLnBrk="0" hangingPunct="1">
                        <a:lnSpc>
                          <a:spcPct val="100000"/>
                        </a:lnSpc>
                        <a:spcBef>
                          <a:spcPts val="0"/>
                        </a:spcBef>
                        <a:spcAft>
                          <a:spcPts val="0"/>
                        </a:spcAft>
                        <a:buClrTx/>
                        <a:buSzTx/>
                        <a:buFontTx/>
                        <a:buChar char="-"/>
                        <a:tabLst/>
                        <a:defRPr/>
                      </a:pPr>
                      <a:r>
                        <a:rPr lang="en-AU" sz="1600" dirty="0"/>
                        <a:t>Student refunds</a:t>
                      </a:r>
                    </a:p>
                    <a:p>
                      <a:pPr marL="285750" marR="0" lvl="0" indent="-285750" algn="l" defTabSz="685800" rtl="0" eaLnBrk="1" fontAlgn="auto" latinLnBrk="0" hangingPunct="1">
                        <a:lnSpc>
                          <a:spcPct val="100000"/>
                        </a:lnSpc>
                        <a:spcBef>
                          <a:spcPts val="0"/>
                        </a:spcBef>
                        <a:spcAft>
                          <a:spcPts val="0"/>
                        </a:spcAft>
                        <a:buClrTx/>
                        <a:buSzTx/>
                        <a:buFontTx/>
                        <a:buChar char="-"/>
                        <a:tabLst/>
                        <a:defRPr/>
                      </a:pPr>
                      <a:r>
                        <a:rPr lang="en-AU" sz="1600" dirty="0"/>
                        <a:t>Placements</a:t>
                      </a: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extLst>
                  <a:ext uri="{0D108BD9-81ED-4DB2-BD59-A6C34878D82A}">
                    <a16:rowId xmlns:a16="http://schemas.microsoft.com/office/drawing/2014/main" val="1197673100"/>
                  </a:ext>
                </a:extLst>
              </a:tr>
              <a:tr h="522000">
                <a:tc>
                  <a:txBody>
                    <a:bodyPr/>
                    <a:lstStyle/>
                    <a:p>
                      <a:r>
                        <a:rPr lang="en-AU" sz="1600" dirty="0"/>
                        <a:t>Supports</a:t>
                      </a: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AU" sz="1600" dirty="0"/>
                        <a:t>TPS operational costs</a:t>
                      </a: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AU" sz="1600" dirty="0"/>
                        <a:t>TPS operational costs</a:t>
                      </a: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AU" sz="1600" dirty="0"/>
                        <a:t>TPS operational costs</a:t>
                      </a: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extLst>
                  <a:ext uri="{0D108BD9-81ED-4DB2-BD59-A6C34878D82A}">
                    <a16:rowId xmlns:a16="http://schemas.microsoft.com/office/drawing/2014/main" val="3164425526"/>
                  </a:ext>
                </a:extLst>
              </a:tr>
              <a:tr h="522000">
                <a:tc>
                  <a:txBody>
                    <a:bodyPr/>
                    <a:lstStyle/>
                    <a:p>
                      <a:r>
                        <a:rPr lang="en-AU" sz="1600" dirty="0"/>
                        <a:t>Calculated</a:t>
                      </a: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AU" sz="1600" dirty="0"/>
                        <a:t>Based on provider’s size and risk of closure</a:t>
                      </a: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AU" sz="1600" dirty="0"/>
                        <a:t>Based on provider’s size and risk of closure</a:t>
                      </a: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AU" sz="1600" dirty="0"/>
                        <a:t>Based on provider’s size and risk of closure</a:t>
                      </a: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extLst>
                  <a:ext uri="{0D108BD9-81ED-4DB2-BD59-A6C34878D82A}">
                    <a16:rowId xmlns:a16="http://schemas.microsoft.com/office/drawing/2014/main" val="3217143458"/>
                  </a:ext>
                </a:extLst>
              </a:tr>
            </a:tbl>
          </a:graphicData>
        </a:graphic>
      </p:graphicFrame>
    </p:spTree>
    <p:extLst>
      <p:ext uri="{BB962C8B-B14F-4D97-AF65-F5344CB8AC3E}">
        <p14:creationId xmlns:p14="http://schemas.microsoft.com/office/powerpoint/2010/main" val="17099416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8ED3E2-D8C9-E550-6C8D-D20D7D491CB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AE49185-FB07-F7A4-2FAF-5B97DCDBF1FC}"/>
              </a:ext>
            </a:extLst>
          </p:cNvPr>
          <p:cNvSpPr txBox="1">
            <a:spLocks noGrp="1"/>
          </p:cNvSpPr>
          <p:nvPr>
            <p:ph type="title" idx="4294967295"/>
          </p:nvPr>
        </p:nvSpPr>
        <p:spPr>
          <a:xfrm>
            <a:off x="539552"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Domestic Tuition Protection Levy </a:t>
            </a:r>
            <a:r>
              <a:rPr lang="en-AU" sz="2800" b="1" dirty="0">
                <a:latin typeface="+mn-lt"/>
                <a:ea typeface="+mn-ea"/>
                <a:cs typeface="+mn-cs"/>
              </a:rPr>
              <a:t>Setting</a:t>
            </a:r>
            <a:r>
              <a:rPr kumimoji="0" lang="en-AU" sz="2800" b="1" i="0" u="none" strike="noStrike" kern="1200" cap="none" spc="0" normalizeH="0" baseline="0" noProof="0" dirty="0">
                <a:ln>
                  <a:noFill/>
                </a:ln>
                <a:solidFill>
                  <a:schemeClr val="tx1"/>
                </a:solidFill>
                <a:effectLst/>
                <a:uLnTx/>
                <a:uFillTx/>
                <a:latin typeface="+mn-lt"/>
                <a:ea typeface="+mn-ea"/>
                <a:cs typeface="+mn-cs"/>
              </a:rPr>
              <a:t> Process</a:t>
            </a:r>
            <a:endParaRPr kumimoji="0" lang="en-AU" sz="1600" b="0" i="0" u="none" strike="noStrike" kern="1200" cap="none" spc="0" normalizeH="0" baseline="0" noProof="0" dirty="0">
              <a:ln>
                <a:noFill/>
              </a:ln>
              <a:solidFill>
                <a:schemeClr val="tx1">
                  <a:lumMod val="85000"/>
                  <a:lumOff val="15000"/>
                </a:schemeClr>
              </a:solidFill>
              <a:effectLst/>
              <a:uLnTx/>
              <a:uFillTx/>
              <a:latin typeface="+mn-lt"/>
              <a:ea typeface="+mn-ea"/>
              <a:cs typeface="+mn-cs"/>
            </a:endParaRPr>
          </a:p>
        </p:txBody>
      </p:sp>
      <p:graphicFrame>
        <p:nvGraphicFramePr>
          <p:cNvPr id="2" name="Table 1">
            <a:extLst>
              <a:ext uri="{FF2B5EF4-FFF2-40B4-BE49-F238E27FC236}">
                <a16:creationId xmlns:a16="http://schemas.microsoft.com/office/drawing/2014/main" id="{31B98F94-73EF-A361-A622-7D26E84C16CD}"/>
              </a:ext>
            </a:extLst>
          </p:cNvPr>
          <p:cNvGraphicFramePr>
            <a:graphicFrameLocks noGrp="1"/>
          </p:cNvGraphicFramePr>
          <p:nvPr>
            <p:extLst>
              <p:ext uri="{D42A27DB-BD31-4B8C-83A1-F6EECF244321}">
                <p14:modId xmlns:p14="http://schemas.microsoft.com/office/powerpoint/2010/main" val="632135077"/>
              </p:ext>
            </p:extLst>
          </p:nvPr>
        </p:nvGraphicFramePr>
        <p:xfrm>
          <a:off x="539551" y="1116000"/>
          <a:ext cx="8064000" cy="720000"/>
        </p:xfrm>
        <a:graphic>
          <a:graphicData uri="http://schemas.openxmlformats.org/drawingml/2006/table">
            <a:tbl>
              <a:tblPr firstRow="1" bandRow="1">
                <a:tableStyleId>{5C22544A-7EE6-4342-B048-85BDC9FD1C3A}</a:tableStyleId>
              </a:tblPr>
              <a:tblGrid>
                <a:gridCol w="1814400">
                  <a:extLst>
                    <a:ext uri="{9D8B030D-6E8A-4147-A177-3AD203B41FA5}">
                      <a16:colId xmlns:a16="http://schemas.microsoft.com/office/drawing/2014/main" val="2392229984"/>
                    </a:ext>
                  </a:extLst>
                </a:gridCol>
                <a:gridCol w="6249600">
                  <a:extLst>
                    <a:ext uri="{9D8B030D-6E8A-4147-A177-3AD203B41FA5}">
                      <a16:colId xmlns:a16="http://schemas.microsoft.com/office/drawing/2014/main" val="712106699"/>
                    </a:ext>
                  </a:extLst>
                </a:gridCol>
              </a:tblGrid>
              <a:tr h="720000">
                <a:tc>
                  <a:txBody>
                    <a:bodyPr/>
                    <a:lstStyle/>
                    <a:p>
                      <a:r>
                        <a:rPr lang="en-AU" sz="1800"/>
                        <a:t>4 March 2026</a:t>
                      </a:r>
                    </a:p>
                  </a:txBody>
                  <a:tcPr anchor="ctr">
                    <a:lnL w="12700" cmpd="sng">
                      <a:noFill/>
                    </a:lnL>
                    <a:lnR w="12700" cmpd="sng">
                      <a:noFill/>
                    </a:lnR>
                    <a:lnT w="28575" cap="flat" cmpd="sng" algn="ctr">
                      <a:solidFill>
                        <a:schemeClr val="accent2">
                          <a:lumMod val="75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2">
                        <a:lumMod val="75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AU" sz="1800" b="1" dirty="0">
                          <a:solidFill>
                            <a:schemeClr val="tx1"/>
                          </a:solidFill>
                          <a:cs typeface="Calibri"/>
                        </a:rPr>
                        <a:t>TPS Advisory Board provides </a:t>
                      </a:r>
                      <a:r>
                        <a:rPr lang="en-AU" sz="1800" b="1" u="sng" dirty="0">
                          <a:solidFill>
                            <a:schemeClr val="tx1"/>
                          </a:solidFill>
                          <a:cs typeface="Calibri"/>
                        </a:rPr>
                        <a:t>draft</a:t>
                      </a:r>
                      <a:r>
                        <a:rPr lang="en-AU" sz="1800" b="1" dirty="0">
                          <a:solidFill>
                            <a:schemeClr val="tx1"/>
                          </a:solidFill>
                          <a:cs typeface="Calibri"/>
                        </a:rPr>
                        <a:t> advice to the TPS Director </a:t>
                      </a:r>
                      <a:r>
                        <a:rPr lang="en-AU" sz="1800" b="0" dirty="0">
                          <a:solidFill>
                            <a:schemeClr val="tx1"/>
                          </a:solidFill>
                          <a:cs typeface="Calibri"/>
                        </a:rPr>
                        <a:t>on the 2026 domestic tuition protection levies settings</a:t>
                      </a:r>
                    </a:p>
                  </a:txBody>
                  <a:tcPr anchor="ctr">
                    <a:lnL w="12700" cmpd="sng">
                      <a:noFill/>
                    </a:lnL>
                    <a:lnR w="12700" cmpd="sng">
                      <a:noFill/>
                    </a:lnR>
                    <a:lnT w="28575" cap="flat" cmpd="sng" algn="ctr">
                      <a:solidFill>
                        <a:schemeClr val="accent2">
                          <a:lumMod val="75000"/>
                        </a:schemeClr>
                      </a:solidFill>
                      <a:prstDash val="solid"/>
                      <a:round/>
                      <a:headEnd type="none" w="med" len="med"/>
                      <a:tailEnd type="none" w="med" len="med"/>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53849930"/>
                  </a:ext>
                </a:extLst>
              </a:tr>
            </a:tbl>
          </a:graphicData>
        </a:graphic>
      </p:graphicFrame>
      <p:graphicFrame>
        <p:nvGraphicFramePr>
          <p:cNvPr id="5" name="Table 4">
            <a:extLst>
              <a:ext uri="{FF2B5EF4-FFF2-40B4-BE49-F238E27FC236}">
                <a16:creationId xmlns:a16="http://schemas.microsoft.com/office/drawing/2014/main" id="{97F75794-BCA1-0331-1931-BA0726AC0790}"/>
              </a:ext>
            </a:extLst>
          </p:cNvPr>
          <p:cNvGraphicFramePr>
            <a:graphicFrameLocks noGrp="1"/>
          </p:cNvGraphicFramePr>
          <p:nvPr>
            <p:extLst>
              <p:ext uri="{D42A27DB-BD31-4B8C-83A1-F6EECF244321}">
                <p14:modId xmlns:p14="http://schemas.microsoft.com/office/powerpoint/2010/main" val="1346802740"/>
              </p:ext>
            </p:extLst>
          </p:nvPr>
        </p:nvGraphicFramePr>
        <p:xfrm>
          <a:off x="539551" y="2017113"/>
          <a:ext cx="8064000" cy="720000"/>
        </p:xfrm>
        <a:graphic>
          <a:graphicData uri="http://schemas.openxmlformats.org/drawingml/2006/table">
            <a:tbl>
              <a:tblPr firstRow="1" bandRow="1">
                <a:tableStyleId>{5C22544A-7EE6-4342-B048-85BDC9FD1C3A}</a:tableStyleId>
              </a:tblPr>
              <a:tblGrid>
                <a:gridCol w="1814400">
                  <a:extLst>
                    <a:ext uri="{9D8B030D-6E8A-4147-A177-3AD203B41FA5}">
                      <a16:colId xmlns:a16="http://schemas.microsoft.com/office/drawing/2014/main" val="2392229984"/>
                    </a:ext>
                  </a:extLst>
                </a:gridCol>
                <a:gridCol w="6249600">
                  <a:extLst>
                    <a:ext uri="{9D8B030D-6E8A-4147-A177-3AD203B41FA5}">
                      <a16:colId xmlns:a16="http://schemas.microsoft.com/office/drawing/2014/main" val="712106699"/>
                    </a:ext>
                  </a:extLst>
                </a:gridCol>
              </a:tblGrid>
              <a:tr h="720000">
                <a:tc>
                  <a:txBody>
                    <a:bodyPr/>
                    <a:lstStyle/>
                    <a:p>
                      <a:r>
                        <a:rPr lang="en-AU" sz="1800"/>
                        <a:t>Mar-Apr 2026</a:t>
                      </a:r>
                    </a:p>
                  </a:txBody>
                  <a:tcPr anchor="ctr">
                    <a:lnL w="12700" cmpd="sng">
                      <a:noFill/>
                    </a:lnL>
                    <a:lnR w="12700" cmpd="sng">
                      <a:noFill/>
                    </a:lnR>
                    <a:lnT w="28575" cap="flat" cmpd="sng" algn="ctr">
                      <a:solidFill>
                        <a:schemeClr val="accent3">
                          <a:lumMod val="50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3">
                        <a:lumMod val="50000"/>
                      </a:schemeClr>
                    </a:solidFill>
                  </a:tcPr>
                </a:tc>
                <a:tc>
                  <a:txBody>
                    <a:bodyPr/>
                    <a:lstStyle/>
                    <a:p>
                      <a:pPr>
                        <a:spcAft>
                          <a:spcPts val="2400"/>
                        </a:spcAft>
                      </a:pPr>
                      <a:r>
                        <a:rPr lang="en-AU" sz="1800" b="1" dirty="0">
                          <a:solidFill>
                            <a:schemeClr val="tx1"/>
                          </a:solidFill>
                          <a:cs typeface="Calibri"/>
                          <a:sym typeface="Wingdings" panose="05000000000000000000" pitchFamily="2" charset="2"/>
                        </a:rPr>
                        <a:t>TPS consults the sector </a:t>
                      </a:r>
                      <a:r>
                        <a:rPr lang="en-AU" sz="1800" b="0" dirty="0">
                          <a:solidFill>
                            <a:schemeClr val="tx1"/>
                          </a:solidFill>
                          <a:cs typeface="Calibri"/>
                          <a:sym typeface="Wingdings" panose="05000000000000000000" pitchFamily="2" charset="2"/>
                        </a:rPr>
                        <a:t>on the draft settings</a:t>
                      </a:r>
                      <a:endParaRPr lang="en-AU" sz="1800" b="0" dirty="0">
                        <a:solidFill>
                          <a:schemeClr val="tx1"/>
                        </a:solidFill>
                        <a:cs typeface="Calibri"/>
                      </a:endParaRPr>
                    </a:p>
                  </a:txBody>
                  <a:tcPr anchor="ctr">
                    <a:lnL w="12700" cmpd="sng">
                      <a:noFill/>
                    </a:lnL>
                    <a:lnR w="12700" cmpd="sng">
                      <a:noFill/>
                    </a:lnR>
                    <a:lnT w="28575" cap="flat" cmpd="sng" algn="ctr">
                      <a:solidFill>
                        <a:schemeClr val="accent3">
                          <a:lumMod val="50000"/>
                        </a:schemeClr>
                      </a:solidFill>
                      <a:prstDash val="solid"/>
                      <a:round/>
                      <a:headEnd type="none" w="med" len="med"/>
                      <a:tailEnd type="none" w="med" len="med"/>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53849930"/>
                  </a:ext>
                </a:extLst>
              </a:tr>
            </a:tbl>
          </a:graphicData>
        </a:graphic>
      </p:graphicFrame>
      <p:graphicFrame>
        <p:nvGraphicFramePr>
          <p:cNvPr id="8" name="Table 7">
            <a:extLst>
              <a:ext uri="{FF2B5EF4-FFF2-40B4-BE49-F238E27FC236}">
                <a16:creationId xmlns:a16="http://schemas.microsoft.com/office/drawing/2014/main" id="{EACC9A4B-5AD2-7FD7-EFFE-2BE6CE70A9EF}"/>
              </a:ext>
            </a:extLst>
          </p:cNvPr>
          <p:cNvGraphicFramePr>
            <a:graphicFrameLocks noGrp="1"/>
          </p:cNvGraphicFramePr>
          <p:nvPr>
            <p:extLst>
              <p:ext uri="{D42A27DB-BD31-4B8C-83A1-F6EECF244321}">
                <p14:modId xmlns:p14="http://schemas.microsoft.com/office/powerpoint/2010/main" val="3647651215"/>
              </p:ext>
            </p:extLst>
          </p:nvPr>
        </p:nvGraphicFramePr>
        <p:xfrm>
          <a:off x="540000" y="2916000"/>
          <a:ext cx="8064000" cy="720000"/>
        </p:xfrm>
        <a:graphic>
          <a:graphicData uri="http://schemas.openxmlformats.org/drawingml/2006/table">
            <a:tbl>
              <a:tblPr firstRow="1" bandRow="1">
                <a:tableStyleId>{5C22544A-7EE6-4342-B048-85BDC9FD1C3A}</a:tableStyleId>
              </a:tblPr>
              <a:tblGrid>
                <a:gridCol w="1814400">
                  <a:extLst>
                    <a:ext uri="{9D8B030D-6E8A-4147-A177-3AD203B41FA5}">
                      <a16:colId xmlns:a16="http://schemas.microsoft.com/office/drawing/2014/main" val="2392229984"/>
                    </a:ext>
                  </a:extLst>
                </a:gridCol>
                <a:gridCol w="6249600">
                  <a:extLst>
                    <a:ext uri="{9D8B030D-6E8A-4147-A177-3AD203B41FA5}">
                      <a16:colId xmlns:a16="http://schemas.microsoft.com/office/drawing/2014/main" val="712106699"/>
                    </a:ext>
                  </a:extLst>
                </a:gridCol>
              </a:tblGrid>
              <a:tr h="720000">
                <a:tc>
                  <a:txBody>
                    <a:bodyPr/>
                    <a:lstStyle/>
                    <a:p>
                      <a:r>
                        <a:rPr lang="en-AU" sz="1800"/>
                        <a:t>20 May 2026</a:t>
                      </a:r>
                    </a:p>
                  </a:txBody>
                  <a:tcPr anchor="ctr">
                    <a:lnL w="12700" cmpd="sng">
                      <a:noFill/>
                    </a:lnL>
                    <a:lnR w="12700" cmpd="sng">
                      <a:noFill/>
                    </a:lnR>
                    <a:lnT w="28575" cap="flat" cmpd="sng" algn="ctr">
                      <a:solidFill>
                        <a:schemeClr val="accent1">
                          <a:lumMod val="75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1">
                        <a:lumMod val="75000"/>
                      </a:schemeClr>
                    </a:solidFill>
                  </a:tcPr>
                </a:tc>
                <a:tc>
                  <a:txBody>
                    <a:bodyPr/>
                    <a:lstStyle/>
                    <a:p>
                      <a:pPr>
                        <a:spcAft>
                          <a:spcPts val="2400"/>
                        </a:spcAft>
                      </a:pPr>
                      <a:r>
                        <a:rPr lang="en-AU" sz="1800" b="1" dirty="0">
                          <a:solidFill>
                            <a:schemeClr val="tx1"/>
                          </a:solidFill>
                          <a:cs typeface="Calibri"/>
                        </a:rPr>
                        <a:t>TPS Advisory Board considers the sector’s feedback </a:t>
                      </a:r>
                      <a:r>
                        <a:rPr lang="en-AU" sz="1800" b="0" dirty="0">
                          <a:solidFill>
                            <a:schemeClr val="tx1"/>
                          </a:solidFill>
                          <a:cs typeface="Calibri"/>
                        </a:rPr>
                        <a:t>on the draft settings then </a:t>
                      </a:r>
                      <a:r>
                        <a:rPr lang="en-AU" sz="1800" b="1" dirty="0">
                          <a:solidFill>
                            <a:schemeClr val="tx1"/>
                          </a:solidFill>
                          <a:cs typeface="Calibri"/>
                        </a:rPr>
                        <a:t>provides </a:t>
                      </a:r>
                      <a:r>
                        <a:rPr lang="en-AU" sz="1800" b="1" u="sng" dirty="0">
                          <a:solidFill>
                            <a:schemeClr val="tx1"/>
                          </a:solidFill>
                          <a:cs typeface="Calibri"/>
                        </a:rPr>
                        <a:t>final</a:t>
                      </a:r>
                      <a:r>
                        <a:rPr lang="en-AU" sz="1800" b="1" dirty="0">
                          <a:solidFill>
                            <a:schemeClr val="tx1"/>
                          </a:solidFill>
                          <a:cs typeface="Calibri"/>
                        </a:rPr>
                        <a:t> advice to the TPS Director</a:t>
                      </a:r>
                    </a:p>
                  </a:txBody>
                  <a:tcPr anchor="ctr">
                    <a:lnL w="12700" cmpd="sng">
                      <a:noFill/>
                    </a:lnL>
                    <a:lnR w="12700" cmpd="sng">
                      <a:noFill/>
                    </a:lnR>
                    <a:lnT w="28575" cap="flat" cmpd="sng" algn="ctr">
                      <a:solidFill>
                        <a:schemeClr val="accent1">
                          <a:lumMod val="75000"/>
                        </a:schemeClr>
                      </a:solidFill>
                      <a:prstDash val="solid"/>
                      <a:round/>
                      <a:headEnd type="none" w="med" len="med"/>
                      <a:tailEnd type="none" w="med" len="med"/>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53849930"/>
                  </a:ext>
                </a:extLst>
              </a:tr>
            </a:tbl>
          </a:graphicData>
        </a:graphic>
      </p:graphicFrame>
      <p:graphicFrame>
        <p:nvGraphicFramePr>
          <p:cNvPr id="16" name="Table 15">
            <a:extLst>
              <a:ext uri="{FF2B5EF4-FFF2-40B4-BE49-F238E27FC236}">
                <a16:creationId xmlns:a16="http://schemas.microsoft.com/office/drawing/2014/main" id="{4AF7BA12-6177-17A5-69C1-B065E6584F0A}"/>
              </a:ext>
            </a:extLst>
          </p:cNvPr>
          <p:cNvGraphicFramePr>
            <a:graphicFrameLocks noGrp="1"/>
          </p:cNvGraphicFramePr>
          <p:nvPr>
            <p:extLst>
              <p:ext uri="{D42A27DB-BD31-4B8C-83A1-F6EECF244321}">
                <p14:modId xmlns:p14="http://schemas.microsoft.com/office/powerpoint/2010/main" val="2075697528"/>
              </p:ext>
            </p:extLst>
          </p:nvPr>
        </p:nvGraphicFramePr>
        <p:xfrm>
          <a:off x="540000" y="3816000"/>
          <a:ext cx="8064000" cy="720000"/>
        </p:xfrm>
        <a:graphic>
          <a:graphicData uri="http://schemas.openxmlformats.org/drawingml/2006/table">
            <a:tbl>
              <a:tblPr firstRow="1" bandRow="1">
                <a:tableStyleId>{5C22544A-7EE6-4342-B048-85BDC9FD1C3A}</a:tableStyleId>
              </a:tblPr>
              <a:tblGrid>
                <a:gridCol w="1814400">
                  <a:extLst>
                    <a:ext uri="{9D8B030D-6E8A-4147-A177-3AD203B41FA5}">
                      <a16:colId xmlns:a16="http://schemas.microsoft.com/office/drawing/2014/main" val="2392229984"/>
                    </a:ext>
                  </a:extLst>
                </a:gridCol>
                <a:gridCol w="6249600">
                  <a:extLst>
                    <a:ext uri="{9D8B030D-6E8A-4147-A177-3AD203B41FA5}">
                      <a16:colId xmlns:a16="http://schemas.microsoft.com/office/drawing/2014/main" val="712106699"/>
                    </a:ext>
                  </a:extLst>
                </a:gridCol>
              </a:tblGrid>
              <a:tr h="720000">
                <a:tc>
                  <a:txBody>
                    <a:bodyPr/>
                    <a:lstStyle/>
                    <a:p>
                      <a:r>
                        <a:rPr lang="en-AU" sz="1800"/>
                        <a:t>By 1 August 2026</a:t>
                      </a:r>
                    </a:p>
                  </a:txBody>
                  <a:tcPr anchor="ctr">
                    <a:lnL w="12700" cmpd="sng">
                      <a:noFill/>
                    </a:lnL>
                    <a:lnR w="12700" cmpd="sng">
                      <a:noFill/>
                    </a:lnR>
                    <a:lnT w="28575" cap="flat" cmpd="sng" algn="ctr">
                      <a:solidFill>
                        <a:schemeClr val="bg2">
                          <a:lumMod val="25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2">
                        <a:lumMod val="25000"/>
                      </a:schemeClr>
                    </a:solidFill>
                  </a:tcPr>
                </a:tc>
                <a:tc>
                  <a:txBody>
                    <a:bodyPr/>
                    <a:lstStyle/>
                    <a:p>
                      <a:pPr>
                        <a:spcAft>
                          <a:spcPts val="2400"/>
                        </a:spcAft>
                      </a:pPr>
                      <a:r>
                        <a:rPr lang="en-AU" sz="1800" b="1" dirty="0">
                          <a:solidFill>
                            <a:schemeClr val="tx1"/>
                          </a:solidFill>
                          <a:cs typeface="Calibri"/>
                        </a:rPr>
                        <a:t>2026 domestic levies settings finalised </a:t>
                      </a:r>
                      <a:r>
                        <a:rPr lang="en-AU" sz="1800" b="0" dirty="0">
                          <a:solidFill>
                            <a:schemeClr val="tx1"/>
                          </a:solidFill>
                          <a:cs typeface="Calibri"/>
                        </a:rPr>
                        <a:t>in legislative instruments</a:t>
                      </a:r>
                    </a:p>
                  </a:txBody>
                  <a:tcPr anchor="ctr">
                    <a:lnL w="12700" cmpd="sng">
                      <a:noFill/>
                    </a:lnL>
                    <a:lnR w="12700" cmpd="sng">
                      <a:noFill/>
                    </a:lnR>
                    <a:lnT w="28575" cap="flat" cmpd="sng" algn="ctr">
                      <a:solidFill>
                        <a:schemeClr val="bg2">
                          <a:lumMod val="25000"/>
                        </a:schemeClr>
                      </a:solidFill>
                      <a:prstDash val="solid"/>
                      <a:round/>
                      <a:headEnd type="none" w="med" len="med"/>
                      <a:tailEnd type="none" w="med" len="med"/>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53849930"/>
                  </a:ext>
                </a:extLst>
              </a:tr>
            </a:tbl>
          </a:graphicData>
        </a:graphic>
      </p:graphicFrame>
      <p:grpSp>
        <p:nvGrpSpPr>
          <p:cNvPr id="9" name="Group 8">
            <a:extLst>
              <a:ext uri="{FF2B5EF4-FFF2-40B4-BE49-F238E27FC236}">
                <a16:creationId xmlns:a16="http://schemas.microsoft.com/office/drawing/2014/main" id="{000F2502-8C3C-0DFB-2D54-F90F83204F22}"/>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10" name="Rectangle 9">
              <a:extLst>
                <a:ext uri="{FF2B5EF4-FFF2-40B4-BE49-F238E27FC236}">
                  <a16:creationId xmlns:a16="http://schemas.microsoft.com/office/drawing/2014/main" id="{E3DE54F7-94F4-0093-40E9-5C88E19B10EA}"/>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11" name="Oval 10">
              <a:extLst>
                <a:ext uri="{FF2B5EF4-FFF2-40B4-BE49-F238E27FC236}">
                  <a16:creationId xmlns:a16="http://schemas.microsoft.com/office/drawing/2014/main" id="{59377A91-4FD4-EADA-18F3-17BF1E9691AA}"/>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4" name="Graphic 10">
              <a:extLst>
                <a:ext uri="{FF2B5EF4-FFF2-40B4-BE49-F238E27FC236}">
                  <a16:creationId xmlns:a16="http://schemas.microsoft.com/office/drawing/2014/main" id="{5470225E-D5D0-A5B5-2E99-F5C62B92AC9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3636021305"/>
      </p:ext>
    </p:extLst>
  </p:cSld>
  <p:clrMapOvr>
    <a:masterClrMapping/>
  </p:clrMapOvr>
</p:sld>
</file>

<file path=ppt/theme/theme1.xml><?xml version="1.0" encoding="utf-8"?>
<a:theme xmlns:a="http://schemas.openxmlformats.org/drawingml/2006/main" name="Office Theme">
  <a:themeElements>
    <a:clrScheme name="TPS">
      <a:dk1>
        <a:sysClr val="windowText" lastClr="000000"/>
      </a:dk1>
      <a:lt1>
        <a:srgbClr val="FFFFFF"/>
      </a:lt1>
      <a:dk2>
        <a:srgbClr val="E8F3F4"/>
      </a:dk2>
      <a:lt2>
        <a:srgbClr val="FBFBFB"/>
      </a:lt2>
      <a:accent1>
        <a:srgbClr val="4897A2"/>
      </a:accent1>
      <a:accent2>
        <a:srgbClr val="F15A29"/>
      </a:accent2>
      <a:accent3>
        <a:srgbClr val="D6165F"/>
      </a:accent3>
      <a:accent4>
        <a:srgbClr val="F0B50E"/>
      </a:accent4>
      <a:accent5>
        <a:srgbClr val="4DB3E6"/>
      </a:accent5>
      <a:accent6>
        <a:srgbClr val="8AB679"/>
      </a:accent6>
      <a:hlink>
        <a:srgbClr val="357179"/>
      </a:hlink>
      <a:folHlink>
        <a:srgbClr val="0AA65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0A9CCE9CD21384385A19063B05DA87A" ma:contentTypeVersion="20" ma:contentTypeDescription="Create a new document." ma:contentTypeScope="" ma:versionID="6cc64e066dbf459fac0629816f80db1a">
  <xsd:schema xmlns:xsd="http://www.w3.org/2001/XMLSchema" xmlns:xs="http://www.w3.org/2001/XMLSchema" xmlns:p="http://schemas.microsoft.com/office/2006/metadata/properties" xmlns:ns2="21934866-407e-4eb7-84a5-689e8997aac6" xmlns:ns3="1d95c80d-1bfc-4284-8ead-90dee9a0b47f" targetNamespace="http://schemas.microsoft.com/office/2006/metadata/properties" ma:root="true" ma:fieldsID="64a4542f3d85bd82df2c9856461c3b12" ns2:_="" ns3:_="">
    <xsd:import namespace="21934866-407e-4eb7-84a5-689e8997aac6"/>
    <xsd:import namespace="1d95c80d-1bfc-4284-8ead-90dee9a0b47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ObjectDetectorVersions" minOccurs="0"/>
                <xsd:element ref="ns2:MediaLengthInSeconds" minOccurs="0"/>
                <xsd:element ref="ns2:LocationandLinks" minOccurs="0"/>
                <xsd:element ref="ns2:MediaServiceSearchPropertie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934866-407e-4eb7-84a5-689e8997aac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7147e460-a74b-4414-8224-31362e5846fd" ma:termSetId="09814cd3-568e-fe90-9814-8d621ff8fb84" ma:anchorId="fba54fb3-c3e1-fe81-a776-ca4b69148c4d" ma:open="true" ma:isKeyword="false">
      <xsd:complexType>
        <xsd:sequence>
          <xsd:element ref="pc:Terms" minOccurs="0" maxOccurs="1"/>
        </xsd:sequence>
      </xsd:complexType>
    </xsd:element>
    <xsd:element name="MediaServiceDateTaken" ma:index="20" nillable="true" ma:displayName="MediaServiceDateTaken" ma:hidden="true" ma:internalName="MediaServiceDateTaken"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element name="LocationandLinks" ma:index="24" nillable="true" ma:displayName="Location and Links" ma:description="Links are active in the O drive.  refer to document footer for location" ma:format="Dropdown" ma:internalName="LocationandLinks">
      <xsd:simpleType>
        <xsd:restriction base="dms:Note">
          <xsd:maxLength value="255"/>
        </xsd:restriction>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Location" ma:index="26" nillable="true" ma:displayName="Location" ma:indexed="true" ma:internalName="MediaServiceLocation" ma:readOnly="true">
      <xsd:simpleType>
        <xsd:restriction base="dms:Text"/>
      </xsd:simple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95c80d-1bfc-4284-8ead-90dee9a0b47f"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adba6b6b-400e-42bf-b117-98da113f945d}" ma:internalName="TaxCatchAll" ma:showField="CatchAllData" ma:web="1d95c80d-1bfc-4284-8ead-90dee9a0b47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ocationandLinks xmlns="21934866-407e-4eb7-84a5-689e8997aac6" xsi:nil="true"/>
    <SharedWithUsers xmlns="1d95c80d-1bfc-4284-8ead-90dee9a0b47f">
      <UserInfo>
        <DisplayName>LAMBERT,Mirah</DisplayName>
        <AccountId>36</AccountId>
        <AccountType/>
      </UserInfo>
      <UserInfo>
        <DisplayName>AMBROSINO,Brianna</DisplayName>
        <AccountId>77</AccountId>
        <AccountType/>
      </UserInfo>
      <UserInfo>
        <DisplayName>BURT,Tegan</DisplayName>
        <AccountId>37</AccountId>
        <AccountType/>
      </UserInfo>
      <UserInfo>
        <DisplayName>HATTON,Melinda</DisplayName>
        <AccountId>35</AccountId>
        <AccountType/>
      </UserInfo>
    </SharedWithUsers>
    <lcf76f155ced4ddcb4097134ff3c332f xmlns="21934866-407e-4eb7-84a5-689e8997aac6">
      <Terms xmlns="http://schemas.microsoft.com/office/infopath/2007/PartnerControls"/>
    </lcf76f155ced4ddcb4097134ff3c332f>
    <TaxCatchAll xmlns="1d95c80d-1bfc-4284-8ead-90dee9a0b47f" xsi:nil="true"/>
  </documentManagement>
</p:properties>
</file>

<file path=customXml/itemProps1.xml><?xml version="1.0" encoding="utf-8"?>
<ds:datastoreItem xmlns:ds="http://schemas.openxmlformats.org/officeDocument/2006/customXml" ds:itemID="{0459DE0D-3FA6-4BC8-AAC6-8A3A52D92E28}"/>
</file>

<file path=customXml/itemProps2.xml><?xml version="1.0" encoding="utf-8"?>
<ds:datastoreItem xmlns:ds="http://schemas.openxmlformats.org/officeDocument/2006/customXml" ds:itemID="{B194BF81-9FE2-4403-987D-3C4E861DADF5}"/>
</file>

<file path=customXml/itemProps3.xml><?xml version="1.0" encoding="utf-8"?>
<ds:datastoreItem xmlns:ds="http://schemas.openxmlformats.org/officeDocument/2006/customXml" ds:itemID="{A04FD45F-1D17-4106-A7DE-3EBC874EB4D7}"/>
</file>

<file path=docProps/app.xml><?xml version="1.0" encoding="utf-8"?>
<Properties xmlns="http://schemas.openxmlformats.org/officeDocument/2006/extended-properties" xmlns:vt="http://schemas.openxmlformats.org/officeDocument/2006/docPropsVTypes">
  <Template/>
  <TotalTime>0</TotalTime>
  <Words>2692</Words>
  <Application>Microsoft Office PowerPoint</Application>
  <PresentationFormat>Custom</PresentationFormat>
  <Paragraphs>463</Paragraphs>
  <Slides>38</Slides>
  <Notes>38</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38</vt:i4>
      </vt:variant>
    </vt:vector>
  </HeadingPairs>
  <TitlesOfParts>
    <vt:vector size="48" baseType="lpstr">
      <vt:lpstr>宋体</vt:lpstr>
      <vt:lpstr>Arial</vt:lpstr>
      <vt:lpstr>Arial</vt:lpstr>
      <vt:lpstr>Calibri</vt:lpstr>
      <vt:lpstr>Cambria Math</vt:lpstr>
      <vt:lpstr>Courier New</vt:lpstr>
      <vt:lpstr>Symbol</vt:lpstr>
      <vt:lpstr>Office Theme</vt:lpstr>
      <vt:lpstr>1_Office Theme</vt:lpstr>
      <vt:lpstr>5_Office Theme</vt:lpstr>
      <vt:lpstr>2026 VSL, HELP and Up-front Payments Tuition Protection Levies</vt:lpstr>
      <vt:lpstr>Outline</vt:lpstr>
      <vt:lpstr>Tuition Protection Service (TPS)</vt:lpstr>
      <vt:lpstr>Purpose of the Tuition Protection Service (TPS)</vt:lpstr>
      <vt:lpstr>Tuition Protection Service Director</vt:lpstr>
      <vt:lpstr>TPS Advisory Board</vt:lpstr>
      <vt:lpstr>Domestic Tuition Protection Levies</vt:lpstr>
      <vt:lpstr>Domestic Tuition Protection Levies – at a glance</vt:lpstr>
      <vt:lpstr>Domestic Tuition Protection Levy Setting Process</vt:lpstr>
      <vt:lpstr>How the TPS Advisory Board sets levy advice</vt:lpstr>
      <vt:lpstr>Tuition Protection Levy Framework</vt:lpstr>
      <vt:lpstr>Legislative Authority</vt:lpstr>
      <vt:lpstr>2025 Levy Collection Snapshot</vt:lpstr>
      <vt:lpstr>VSL and Higher Education Tuition Protection Funds</vt:lpstr>
      <vt:lpstr>2025 Levy Collection Overview</vt:lpstr>
      <vt:lpstr>2025 Domestic Levies: Late Payments</vt:lpstr>
      <vt:lpstr>Late or Non-Payment of Domestic Levies</vt:lpstr>
      <vt:lpstr>Domestic Levy Components and  Draft 2026 Settings</vt:lpstr>
      <vt:lpstr>Domestic Tuition Protection Levy Components</vt:lpstr>
      <vt:lpstr>Draft 2026 Domestic Tuition Protection Levy Settings</vt:lpstr>
      <vt:lpstr>Risk Rated Premium component</vt:lpstr>
      <vt:lpstr>Risk Rated Premium Component: Risk Factors</vt:lpstr>
      <vt:lpstr>Financial Strength</vt:lpstr>
      <vt:lpstr>Financial Strength</vt:lpstr>
      <vt:lpstr>Completion Rate</vt:lpstr>
      <vt:lpstr>Completion Rate</vt:lpstr>
      <vt:lpstr>Non-Compliance History and Registration Renewal</vt:lpstr>
      <vt:lpstr>Non-Compliance History and Registration Renewal</vt:lpstr>
      <vt:lpstr>Risk Rated Premium Component</vt:lpstr>
      <vt:lpstr>Risk Rated Premium Component: VSL Example</vt:lpstr>
      <vt:lpstr>Risk Rated Premium Component: HELP Example</vt:lpstr>
      <vt:lpstr>Risk Rated Premium Component: Up-front Example</vt:lpstr>
      <vt:lpstr>Special Tuition Protection component (STPC)</vt:lpstr>
      <vt:lpstr>2026 Domestic Levies Timeline and Takeaways</vt:lpstr>
      <vt:lpstr>2026 Domestic Tuition Protection Levies Timeline</vt:lpstr>
      <vt:lpstr>Takeaways</vt:lpstr>
      <vt:lpstr>Key messages</vt:lpstr>
      <vt:lpstr>www.tps.gov.au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2026 Domestic Tuition Protection Levies Consultation Slides</dc:title>
  <dc:creator/>
  <cp:revision>1</cp:revision>
  <dcterms:created xsi:type="dcterms:W3CDTF">2026-04-10T01:03:04Z</dcterms:created>
  <dcterms:modified xsi:type="dcterms:W3CDTF">2026-04-10T01:03:15Z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9d889eb-932f-4752-8739-64d25806ef64_Enabled">
    <vt:lpwstr>true</vt:lpwstr>
  </property>
  <property fmtid="{D5CDD505-2E9C-101B-9397-08002B2CF9AE}" pid="3" name="MSIP_Label_79d889eb-932f-4752-8739-64d25806ef64_SetDate">
    <vt:lpwstr>2026-04-10T01:03:15Z</vt:lpwstr>
  </property>
  <property fmtid="{D5CDD505-2E9C-101B-9397-08002B2CF9AE}" pid="4" name="MSIP_Label_79d889eb-932f-4752-8739-64d25806ef64_Method">
    <vt:lpwstr>Privileged</vt:lpwstr>
  </property>
  <property fmtid="{D5CDD505-2E9C-101B-9397-08002B2CF9AE}" pid="5" name="MSIP_Label_79d889eb-932f-4752-8739-64d25806ef64_Name">
    <vt:lpwstr>79d889eb-932f-4752-8739-64d25806ef64</vt:lpwstr>
  </property>
  <property fmtid="{D5CDD505-2E9C-101B-9397-08002B2CF9AE}" pid="6" name="MSIP_Label_79d889eb-932f-4752-8739-64d25806ef64_SiteId">
    <vt:lpwstr>dd0cfd15-4558-4b12-8bad-ea26984fc417</vt:lpwstr>
  </property>
  <property fmtid="{D5CDD505-2E9C-101B-9397-08002B2CF9AE}" pid="7" name="MSIP_Label_79d889eb-932f-4752-8739-64d25806ef64_ActionId">
    <vt:lpwstr>752ebf12-5dd8-4ef1-b5cf-bb5cb6e0b794</vt:lpwstr>
  </property>
  <property fmtid="{D5CDD505-2E9C-101B-9397-08002B2CF9AE}" pid="8" name="MSIP_Label_79d889eb-932f-4752-8739-64d25806ef64_ContentBits">
    <vt:lpwstr>0</vt:lpwstr>
  </property>
  <property fmtid="{D5CDD505-2E9C-101B-9397-08002B2CF9AE}" pid="9" name="MSIP_Label_79d889eb-932f-4752-8739-64d25806ef64_Tag">
    <vt:lpwstr>10, 0, 1, 1</vt:lpwstr>
  </property>
  <property fmtid="{D5CDD505-2E9C-101B-9397-08002B2CF9AE}" pid="10" name="Order">
    <vt:r8>67200</vt:r8>
  </property>
  <property fmtid="{D5CDD505-2E9C-101B-9397-08002B2CF9AE}" pid="11" name="xd_ProgID">
    <vt:lpwstr/>
  </property>
  <property fmtid="{D5CDD505-2E9C-101B-9397-08002B2CF9AE}" pid="12" name="MediaServiceImageTags">
    <vt:lpwstr/>
  </property>
  <property fmtid="{D5CDD505-2E9C-101B-9397-08002B2CF9AE}" pid="13" name="ContentTypeId">
    <vt:lpwstr>0x010100D0A9CCE9CD21384385A19063B05DA87A</vt:lpwstr>
  </property>
  <property fmtid="{D5CDD505-2E9C-101B-9397-08002B2CF9AE}" pid="14" name="TemplateUrl">
    <vt:lpwstr/>
  </property>
  <property fmtid="{D5CDD505-2E9C-101B-9397-08002B2CF9AE}" pid="15" name="xd_Signature">
    <vt:bool>false</vt:bool>
  </property>
  <property fmtid="{D5CDD505-2E9C-101B-9397-08002B2CF9AE}" pid="16" name="Department Stream">
    <vt:lpwstr>Education</vt:lpwstr>
  </property>
</Properties>
</file>