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47" r:id="rId4"/>
    <p:sldMasterId id="2147483760" r:id="rId5"/>
    <p:sldMasterId id="2147483762" r:id="rId6"/>
    <p:sldMasterId id="2147483774" r:id="rId7"/>
  </p:sldMasterIdLst>
  <p:notesMasterIdLst>
    <p:notesMasterId r:id="rId39"/>
  </p:notesMasterIdLst>
  <p:sldIdLst>
    <p:sldId id="926" r:id="rId8"/>
    <p:sldId id="476" r:id="rId9"/>
    <p:sldId id="477" r:id="rId10"/>
    <p:sldId id="984" r:id="rId11"/>
    <p:sldId id="934" r:id="rId12"/>
    <p:sldId id="479" r:id="rId13"/>
    <p:sldId id="975" r:id="rId14"/>
    <p:sldId id="536" r:id="rId15"/>
    <p:sldId id="552" r:id="rId16"/>
    <p:sldId id="1067" r:id="rId17"/>
    <p:sldId id="986" r:id="rId18"/>
    <p:sldId id="1073" r:id="rId19"/>
    <p:sldId id="1023" r:id="rId20"/>
    <p:sldId id="1064" r:id="rId21"/>
    <p:sldId id="1025" r:id="rId22"/>
    <p:sldId id="417" r:id="rId23"/>
    <p:sldId id="1028" r:id="rId24"/>
    <p:sldId id="992" r:id="rId25"/>
    <p:sldId id="993" r:id="rId26"/>
    <p:sldId id="501" r:id="rId27"/>
    <p:sldId id="1029" r:id="rId28"/>
    <p:sldId id="925" r:id="rId29"/>
    <p:sldId id="1038" r:id="rId30"/>
    <p:sldId id="1071" r:id="rId31"/>
    <p:sldId id="1072" r:id="rId32"/>
    <p:sldId id="505" r:id="rId33"/>
    <p:sldId id="994" r:id="rId34"/>
    <p:sldId id="1030" r:id="rId35"/>
    <p:sldId id="1068" r:id="rId36"/>
    <p:sldId id="1014" r:id="rId37"/>
    <p:sldId id="531" r:id="rId38"/>
  </p:sldIdLst>
  <p:sldSz cx="9144000" cy="514826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duction" id="{14D6D889-4DD1-48DA-812D-34D70DD595D1}">
          <p14:sldIdLst>
            <p14:sldId id="926"/>
            <p14:sldId id="476"/>
            <p14:sldId id="477"/>
          </p14:sldIdLst>
        </p14:section>
        <p14:section name="Tuition Protection Service" id="{916943CC-9FF6-42BD-BE8A-C8A09410DFAF}">
          <p14:sldIdLst>
            <p14:sldId id="984"/>
            <p14:sldId id="934"/>
            <p14:sldId id="479"/>
            <p14:sldId id="975"/>
            <p14:sldId id="536"/>
            <p14:sldId id="552"/>
            <p14:sldId id="1067"/>
          </p14:sldIdLst>
        </p14:section>
        <p14:section name="Home Affairs" id="{11664BFF-A5FC-4F15-ADE6-0E60B3DAA6E7}">
          <p14:sldIdLst>
            <p14:sldId id="986"/>
            <p14:sldId id="1073"/>
            <p14:sldId id="1023"/>
            <p14:sldId id="1064"/>
            <p14:sldId id="1025"/>
            <p14:sldId id="417"/>
            <p14:sldId id="1028"/>
            <p14:sldId id="992"/>
            <p14:sldId id="993"/>
          </p14:sldIdLst>
        </p14:section>
        <p14:section name="ASQA" id="{C8F05F2D-697F-49D6-92FE-9AC31D3DFF86}">
          <p14:sldIdLst>
            <p14:sldId id="501"/>
            <p14:sldId id="1029"/>
            <p14:sldId id="925"/>
          </p14:sldIdLst>
        </p14:section>
        <p14:section name="Study Melbourne" id="{26486A28-12BA-4D04-B4C4-2095A6844098}">
          <p14:sldIdLst>
            <p14:sldId id="1038"/>
            <p14:sldId id="1071"/>
            <p14:sldId id="1072"/>
          </p14:sldIdLst>
        </p14:section>
        <p14:section name="TPS Online" id="{44AD68BD-BF8B-473A-9C5F-D849733F1EDB}">
          <p14:sldIdLst>
            <p14:sldId id="505"/>
            <p14:sldId id="994"/>
            <p14:sldId id="1030"/>
            <p14:sldId id="1068"/>
            <p14:sldId id="1014"/>
          </p14:sldIdLst>
        </p14:section>
        <p14:section name="Conclusion" id="{C8A0E231-C845-485C-88CA-115B7B373FAB}">
          <p14:sldIdLst>
            <p14:sldId id="53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2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5" name="Author" initials="A" lastIdx="0" clrIdx="4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897A2"/>
    <a:srgbClr val="2F8586"/>
    <a:srgbClr val="FACDDE"/>
    <a:srgbClr val="D6165F"/>
    <a:srgbClr val="0AA65C"/>
    <a:srgbClr val="FFFFFF"/>
    <a:srgbClr val="3B7C85"/>
    <a:srgbClr val="768E9D"/>
    <a:srgbClr val="666666"/>
    <a:srgbClr val="F15A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9460B7A-7CF5-4CEF-839C-F03A02225ABB}" v="4" dt="2026-03-10T03:56:10.74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35" autoAdjust="0"/>
    <p:restoredTop sz="88983" autoAdjust="0"/>
  </p:normalViewPr>
  <p:slideViewPr>
    <p:cSldViewPr snapToGrid="0">
      <p:cViewPr varScale="1">
        <p:scale>
          <a:sx n="144" d="100"/>
          <a:sy n="144" d="100"/>
        </p:scale>
        <p:origin x="636" y="114"/>
      </p:cViewPr>
      <p:guideLst>
        <p:guide orient="horz" pos="1622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viewProps" Target="viewProps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9" Type="http://schemas.openxmlformats.org/officeDocument/2006/relationships/slide" Target="slides/slide2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commentAuthors" Target="commentAuthors.xml"/><Relationship Id="rId45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theme" Target="theme/theme1.xml"/><Relationship Id="rId8" Type="http://schemas.openxmlformats.org/officeDocument/2006/relationships/slide" Target="slides/slide1.xml"/><Relationship Id="rId3" Type="http://schemas.openxmlformats.org/officeDocument/2006/relationships/customXml" Target="../customXml/item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microsoft.com/office/2018/10/relationships/authors" Target="authors.xml"/><Relationship Id="rId20" Type="http://schemas.openxmlformats.org/officeDocument/2006/relationships/slide" Target="slides/slide13.xml"/><Relationship Id="rId4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78F842-560F-42A5-A306-F766D7D6B80D}" type="datetimeFigureOut">
              <a:rPr lang="en-AU" smtClean="0"/>
              <a:t>9/03/2026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5450" y="1241425"/>
            <a:ext cx="594677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D3FCEB-6CB7-4478-9568-E9785AFEA65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981037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D3FCEB-6CB7-4478-9568-E9785AFEA658}" type="slidenum">
              <a:rPr lang="en-AU" smtClean="0"/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634264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D3FCEB-6CB7-4478-9568-E9785AFEA658}" type="slidenum">
              <a:rPr lang="en-AU" smtClean="0"/>
              <a:t>10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22419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D3FCEB-6CB7-4478-9568-E9785AFEA658}" type="slidenum">
              <a:rPr lang="en-AU" smtClean="0"/>
              <a:t>11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710020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ADBD4E-95D7-D7A6-0040-096B111625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BE8ADCD-025D-4DEE-5497-6414EBBA958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5853569-FCDF-CEB9-13A7-23F08F7ECD9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A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191CB3-35C9-26C2-1BB2-B8A26CD9239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D3FCEB-6CB7-4478-9568-E9785AFEA658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60543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EEEE87-ECA9-3099-B964-F00C919956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20E7EA6-2A9A-0E88-13F5-B17A644CBCB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E3B67C1-8188-18D3-3605-7F0CAED1E67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en-A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24D262-2999-1D63-96D3-CBAF98CD58B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F05BAA-92F6-4DEA-A832-E4B15A2F525C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946897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BF883E-BAEA-EDE3-92C1-101A2ED41C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5EAC0D8-79FA-87CB-E6E4-E8C67111F48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05D3E13-193B-948E-49EF-57AD53E43A8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None/>
            </a:pPr>
            <a:endParaRPr lang="en-A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C930FE-A944-AF8A-2283-5847F78CC43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F05BAA-92F6-4DEA-A832-E4B15A2F525C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161594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91FB03-9BD7-6AF8-E8FF-A5D5484A41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CD6CC30-A5DE-EE09-8044-A3514406B9F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5BC0598-571C-E230-EADC-5DEBF5EB5AA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ts val="200"/>
              </a:spcAft>
            </a:pPr>
            <a:endParaRPr lang="en-A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27BA50-C633-8455-5CCE-012530BC784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F05BAA-92F6-4DEA-A832-E4B15A2F525C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479133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F05BAA-92F6-4DEA-A832-E4B15A2F525C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224839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B3609E-DDEC-45DB-431C-75591A7103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4D28748-D1C9-9C0D-9773-21521767869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392B4CD-53FE-1EC9-BCFD-EBD282908EF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en-A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FF26BC-94A6-AD05-0FDA-B530B3D1BC3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F05BAA-92F6-4DEA-A832-E4B15A2F525C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982346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F05BAA-92F6-4DEA-A832-E4B15A2F525C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911740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spcAft>
                <a:spcPts val="200"/>
              </a:spcAft>
              <a:buFont typeface="Arial" panose="020B0604020202020204" pitchFamily="34" charset="0"/>
              <a:buNone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F05BAA-92F6-4DEA-A832-E4B15A2F525C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37197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spcAft>
                <a:spcPts val="200"/>
              </a:spcAft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D3FCEB-6CB7-4478-9568-E9785AFEA658}" type="slidenum">
              <a:rPr lang="en-AU" smtClean="0"/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91461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D3FCEB-6CB7-4478-9568-E9785AFEA658}" type="slidenum">
              <a:rPr lang="en-AU" smtClean="0"/>
              <a:t>20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8211096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lnSpc>
                <a:spcPct val="100000"/>
              </a:lnSpc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D3FCEB-6CB7-4478-9568-E9785AFEA658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024078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D3FCEB-6CB7-4478-9568-E9785AFEA658}" type="slidenum">
              <a:rPr lang="en-AU" smtClean="0"/>
              <a:t>22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8676526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D3FCEB-6CB7-4478-9568-E9785AFEA658}" type="slidenum">
              <a:rPr lang="en-AU" smtClean="0"/>
              <a:t>23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0563850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41F558-D510-9E37-2BB2-BE11862E65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D75515A-0327-1CB7-2BE7-E0A4353EC07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FA11F6B-8F7A-1EAD-0854-29E68C8EC0F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None/>
            </a:pPr>
            <a:endParaRPr lang="en-A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1C6508-4725-D336-F227-E936DA7F940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D3FCEB-6CB7-4478-9568-E9785AFEA658}" type="slidenum">
              <a:rPr lang="en-AU" smtClean="0"/>
              <a:t>24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305290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1F07EC-535D-D5A1-BEA4-2F998DA83E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C7744BB-EA54-F86E-8F8D-0C1D28CDE08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D4553FC-07AF-6ED4-56C1-6420FB4EFB2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None/>
            </a:pPr>
            <a:endParaRPr lang="en-A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418C23-266C-0F4F-F987-E4828E4FEB8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D3FCEB-6CB7-4478-9568-E9785AFEA658}" type="slidenum">
              <a:rPr lang="en-AU" smtClean="0"/>
              <a:t>25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7613420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None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D3FCEB-6CB7-4478-9568-E9785AFEA658}" type="slidenum">
              <a:rPr lang="en-AU" smtClean="0"/>
              <a:t>26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7268678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D3FCEB-6CB7-4478-9568-E9785AFEA658}" type="slidenum">
              <a:rPr lang="en-AU" smtClean="0"/>
              <a:t>27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8655573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D3FCEB-6CB7-4478-9568-E9785AFEA658}" type="slidenum">
              <a:rPr lang="en-AU" smtClean="0"/>
              <a:t>28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6002655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2F52EA-CDA5-A2D9-F337-0024A64B0B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8F00344-7A8F-B8F6-51A7-90A862F175C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E904073-1A17-ECAD-06B3-6EE3006B47E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en-A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DF36D9-6A57-2DF1-F690-DCDCE1E6943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D3FCEB-6CB7-4478-9568-E9785AFEA658}" type="slidenum">
              <a:rPr lang="en-AU" smtClean="0"/>
              <a:t>29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190131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spcAft>
                <a:spcPts val="200"/>
              </a:spcAft>
              <a:buFont typeface="Arial" panose="020B0604020202020204" pitchFamily="34" charset="0"/>
              <a:buNone/>
            </a:pPr>
            <a:endParaRPr lang="en-AU" sz="12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D3FCEB-6CB7-4478-9568-E9785AFEA658}" type="slidenum">
              <a:rPr lang="en-AU" smtClean="0"/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061954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D3FCEB-6CB7-4478-9568-E9785AFEA658}" type="slidenum">
              <a:rPr lang="en-AU" smtClean="0"/>
              <a:t>30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7718886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ts val="200"/>
              </a:spcAft>
            </a:pPr>
            <a:endParaRPr lang="en-AU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D3FCEB-6CB7-4478-9568-E9785AFEA658}" type="slidenum">
              <a:rPr lang="en-AU" smtClean="0"/>
              <a:t>31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701919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D3FCEB-6CB7-4478-9568-E9785AFEA658}" type="slidenum">
              <a:rPr lang="en-AU" smtClean="0"/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54775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D3FCEB-6CB7-4478-9568-E9785AFEA658}" type="slidenum">
              <a:rPr lang="en-AU" smtClean="0"/>
              <a:t>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276077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D3FCEB-6CB7-4478-9568-E9785AFEA658}" type="slidenum">
              <a:rPr lang="en-AU" smtClean="0"/>
              <a:t>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512458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D3FCEB-6CB7-4478-9568-E9785AFEA658}" type="slidenum">
              <a:rPr lang="en-AU" smtClean="0"/>
              <a:t>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675753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D3FCEB-6CB7-4478-9568-E9785AFEA658}" type="slidenum">
              <a:rPr lang="en-AU" smtClean="0"/>
              <a:t>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561132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D3FCEB-6CB7-4478-9568-E9785AFEA658}" type="slidenum">
              <a:rPr lang="en-AU" smtClean="0"/>
              <a:t>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481664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B8CF98-594C-4550-A998-170C3E653B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71678"/>
            <a:ext cx="2057400" cy="274097"/>
          </a:xfrm>
          <a:prstGeom prst="rect">
            <a:avLst/>
          </a:prstGeom>
        </p:spPr>
        <p:txBody>
          <a:bodyPr/>
          <a:lstStyle/>
          <a:p>
            <a:fld id="{53EADE7A-49DB-41C3-BF87-A06017476FC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777363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hird One Third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751" y="1546862"/>
            <a:ext cx="5184378" cy="3081398"/>
          </a:xfrm>
        </p:spPr>
        <p:txBody>
          <a:bodyPr>
            <a:norm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sz="1351"/>
            </a:lvl4pPr>
            <a:lvl5pPr>
              <a:defRPr sz="1351"/>
            </a:lvl5pPr>
            <a:lvl6pPr>
              <a:defRPr sz="1501"/>
            </a:lvl6pPr>
            <a:lvl7pPr>
              <a:defRPr sz="1501"/>
            </a:lvl7pPr>
            <a:lvl8pPr>
              <a:defRPr sz="1501"/>
            </a:lvl8pPr>
            <a:lvl9pPr>
              <a:defRPr sz="1501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0"/>
          </p:nvPr>
        </p:nvSpPr>
        <p:spPr>
          <a:xfrm>
            <a:off x="5904416" y="1546862"/>
            <a:ext cx="2699834" cy="3081398"/>
          </a:xfrm>
        </p:spPr>
        <p:txBody>
          <a:bodyPr>
            <a:normAutofit/>
          </a:bodyPr>
          <a:lstStyle>
            <a:lvl1pPr>
              <a:defRPr sz="1652"/>
            </a:lvl1pPr>
            <a:lvl2pPr>
              <a:defRPr sz="1501"/>
            </a:lvl2pPr>
            <a:lvl3pPr>
              <a:defRPr sz="1351"/>
            </a:lvl3pPr>
            <a:lvl4pPr>
              <a:defRPr sz="1351"/>
            </a:lvl4pPr>
            <a:lvl5pPr>
              <a:defRPr sz="1351"/>
            </a:lvl5pPr>
            <a:lvl6pPr>
              <a:defRPr sz="1501"/>
            </a:lvl6pPr>
            <a:lvl7pPr>
              <a:defRPr sz="1501"/>
            </a:lvl7pPr>
            <a:lvl8pPr>
              <a:defRPr sz="1501"/>
            </a:lvl8pPr>
            <a:lvl9pPr>
              <a:defRPr sz="1501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744516" y="4789900"/>
            <a:ext cx="3571900" cy="1081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01">
                <a:solidFill>
                  <a:schemeClr val="accent3"/>
                </a:solidFill>
              </a:defRPr>
            </a:lvl1pPr>
          </a:lstStyle>
          <a:p>
            <a:pPr algn="r"/>
            <a:r>
              <a:rPr lang="en-AU"/>
              <a:t>Temporary Skill Shortage Visa - Introduction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16416" y="4789900"/>
            <a:ext cx="288000" cy="1081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01">
                <a:solidFill>
                  <a:schemeClr val="accent3"/>
                </a:solidFill>
              </a:defRPr>
            </a:lvl1pPr>
          </a:lstStyle>
          <a:p>
            <a:fld id="{E917DE0E-AFB1-41FD-BC35-27DB61CA125F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9750" y="735080"/>
            <a:ext cx="8064500" cy="37953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99795271-99CB-4951-9BF4-AE6B4FA03BB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39750" y="1115938"/>
            <a:ext cx="8064500" cy="234360"/>
          </a:xfrm>
        </p:spPr>
        <p:txBody>
          <a:bodyPr wrap="square">
            <a:spAutoFit/>
          </a:bodyPr>
          <a:lstStyle>
            <a:lvl1pPr marL="0" indent="0">
              <a:buNone/>
              <a:defRPr sz="1501" b="1">
                <a:solidFill>
                  <a:schemeClr val="tx2"/>
                </a:solidFill>
              </a:defRPr>
            </a:lvl1pPr>
            <a:lvl2pPr marL="266949" indent="0">
              <a:buNone/>
              <a:defRPr/>
            </a:lvl2pPr>
            <a:lvl3pPr marL="535090" indent="0">
              <a:buNone/>
              <a:defRPr/>
            </a:lvl3pPr>
            <a:lvl4pPr marL="811573" indent="0">
              <a:buNone/>
              <a:defRPr/>
            </a:lvl4pPr>
            <a:lvl5pPr marL="1078521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578219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39751" y="1546862"/>
            <a:ext cx="8064499" cy="2703005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 lang="en-AU" dirty="0"/>
            </a:lvl1pPr>
            <a:lvl2pPr marL="343220" indent="0">
              <a:buNone/>
              <a:defRPr sz="2102"/>
            </a:lvl2pPr>
            <a:lvl3pPr marL="686440" indent="0">
              <a:buNone/>
              <a:defRPr sz="1802"/>
            </a:lvl3pPr>
            <a:lvl4pPr marL="1029660" indent="0">
              <a:buNone/>
              <a:defRPr sz="1501"/>
            </a:lvl4pPr>
            <a:lvl5pPr marL="1372880" indent="0">
              <a:buNone/>
              <a:defRPr sz="1501"/>
            </a:lvl5pPr>
            <a:lvl6pPr marL="1716100" indent="0">
              <a:buNone/>
              <a:defRPr sz="1501"/>
            </a:lvl6pPr>
            <a:lvl7pPr marL="2059320" indent="0">
              <a:buNone/>
              <a:defRPr sz="1501"/>
            </a:lvl7pPr>
            <a:lvl8pPr marL="2402540" indent="0">
              <a:buNone/>
              <a:defRPr sz="1501"/>
            </a:lvl8pPr>
            <a:lvl9pPr marL="2745760" indent="0">
              <a:buNone/>
              <a:defRPr sz="1501"/>
            </a:lvl9pPr>
          </a:lstStyle>
          <a:p>
            <a:r>
              <a:rPr lang="en-US" dirty="0"/>
              <a:t>Click icon to add picture</a:t>
            </a:r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4214" y="4304334"/>
            <a:ext cx="7920037" cy="324336"/>
          </a:xfrm>
        </p:spPr>
        <p:txBody>
          <a:bodyPr/>
          <a:lstStyle>
            <a:lvl1pPr marL="0" indent="0">
              <a:buNone/>
              <a:defRPr sz="1051" b="1">
                <a:solidFill>
                  <a:schemeClr val="accent2"/>
                </a:solidFill>
              </a:defRPr>
            </a:lvl1pPr>
            <a:lvl2pPr marL="343220" indent="0">
              <a:buNone/>
              <a:defRPr sz="901"/>
            </a:lvl2pPr>
            <a:lvl3pPr marL="686440" indent="0">
              <a:buNone/>
              <a:defRPr sz="751"/>
            </a:lvl3pPr>
            <a:lvl4pPr marL="1029660" indent="0">
              <a:buNone/>
              <a:defRPr sz="676"/>
            </a:lvl4pPr>
            <a:lvl5pPr marL="1372880" indent="0">
              <a:buNone/>
              <a:defRPr sz="676"/>
            </a:lvl5pPr>
            <a:lvl6pPr marL="1716100" indent="0">
              <a:buNone/>
              <a:defRPr sz="676"/>
            </a:lvl6pPr>
            <a:lvl7pPr marL="2059320" indent="0">
              <a:buNone/>
              <a:defRPr sz="676"/>
            </a:lvl7pPr>
            <a:lvl8pPr marL="2402540" indent="0">
              <a:buNone/>
              <a:defRPr sz="676"/>
            </a:lvl8pPr>
            <a:lvl9pPr marL="2745760" indent="0">
              <a:buNone/>
              <a:defRPr sz="676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744516" y="4789900"/>
            <a:ext cx="3571900" cy="1081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01">
                <a:solidFill>
                  <a:schemeClr val="accent3"/>
                </a:solidFill>
              </a:defRPr>
            </a:lvl1pPr>
          </a:lstStyle>
          <a:p>
            <a:pPr algn="r"/>
            <a:r>
              <a:rPr lang="en-AU"/>
              <a:t>Temporary Skill Shortage Visa - Introduction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16416" y="4789900"/>
            <a:ext cx="288000" cy="1081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01">
                <a:solidFill>
                  <a:schemeClr val="accent3"/>
                </a:solidFill>
              </a:defRPr>
            </a:lvl1pPr>
          </a:lstStyle>
          <a:p>
            <a:fld id="{E917DE0E-AFB1-41FD-BC35-27DB61CA125F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750" y="733762"/>
            <a:ext cx="8064500" cy="38085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20DC5BD8-CD57-47B1-9D14-1D69628960F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39751" y="1115938"/>
            <a:ext cx="8064499" cy="234360"/>
          </a:xfrm>
        </p:spPr>
        <p:txBody>
          <a:bodyPr wrap="square">
            <a:spAutoFit/>
          </a:bodyPr>
          <a:lstStyle>
            <a:lvl1pPr marL="0" indent="0">
              <a:buNone/>
              <a:defRPr sz="1501" b="1">
                <a:solidFill>
                  <a:schemeClr val="tx2"/>
                </a:solidFill>
              </a:defRPr>
            </a:lvl1pPr>
            <a:lvl2pPr marL="266949" indent="0">
              <a:buNone/>
              <a:defRPr/>
            </a:lvl2pPr>
            <a:lvl3pPr marL="535090" indent="0">
              <a:buNone/>
              <a:defRPr/>
            </a:lvl3pPr>
            <a:lvl4pPr marL="811573" indent="0">
              <a:buNone/>
              <a:defRPr/>
            </a:lvl4pPr>
            <a:lvl5pPr marL="1078521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914057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744516" y="4789900"/>
            <a:ext cx="3571900" cy="1081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01">
                <a:solidFill>
                  <a:schemeClr val="accent3"/>
                </a:solidFill>
              </a:defRPr>
            </a:lvl1pPr>
          </a:lstStyle>
          <a:p>
            <a:pPr algn="r"/>
            <a:r>
              <a:rPr lang="en-AU"/>
              <a:t>Temporary Skill Shortage Visa - Introduction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16416" y="4789900"/>
            <a:ext cx="288000" cy="1081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01">
                <a:solidFill>
                  <a:schemeClr val="accent3"/>
                </a:solidFill>
              </a:defRPr>
            </a:lvl1pPr>
          </a:lstStyle>
          <a:p>
            <a:fld id="{E917DE0E-AFB1-41FD-BC35-27DB61CA125F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9750" y="735080"/>
            <a:ext cx="8064500" cy="37953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C13E4BE7-C810-4E0E-BCE1-92ED098F830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39750" y="1115938"/>
            <a:ext cx="8064500" cy="234360"/>
          </a:xfrm>
        </p:spPr>
        <p:txBody>
          <a:bodyPr wrap="square">
            <a:spAutoFit/>
          </a:bodyPr>
          <a:lstStyle>
            <a:lvl1pPr marL="0" indent="0">
              <a:buNone/>
              <a:defRPr sz="1501" b="1">
                <a:solidFill>
                  <a:schemeClr val="tx2"/>
                </a:solidFill>
              </a:defRPr>
            </a:lvl1pPr>
            <a:lvl2pPr marL="266949" indent="0">
              <a:buNone/>
              <a:defRPr/>
            </a:lvl2pPr>
            <a:lvl3pPr marL="535090" indent="0">
              <a:buNone/>
              <a:defRPr/>
            </a:lvl3pPr>
            <a:lvl4pPr marL="811573" indent="0">
              <a:buNone/>
              <a:defRPr/>
            </a:lvl4pPr>
            <a:lvl5pPr marL="1078521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688781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489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351"/>
          </a:p>
        </p:txBody>
      </p:sp>
    </p:spTree>
    <p:extLst>
      <p:ext uri="{BB962C8B-B14F-4D97-AF65-F5344CB8AC3E}">
        <p14:creationId xmlns:p14="http://schemas.microsoft.com/office/powerpoint/2010/main" val="35556438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539751" y="1546862"/>
            <a:ext cx="8064666" cy="30818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744517" y="4789900"/>
            <a:ext cx="3571900" cy="1081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01">
                <a:solidFill>
                  <a:schemeClr val="accent3"/>
                </a:solidFill>
              </a:defRPr>
            </a:lvl1pPr>
          </a:lstStyle>
          <a:p>
            <a:pPr algn="r"/>
            <a:r>
              <a:rPr lang="en-AU"/>
              <a:t>Temporary Skill Shortage Visa - Introduction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16416" y="4789900"/>
            <a:ext cx="288000" cy="1081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01">
                <a:solidFill>
                  <a:schemeClr val="accent3"/>
                </a:solidFill>
              </a:defRPr>
            </a:lvl1pPr>
          </a:lstStyle>
          <a:p>
            <a:fld id="{E917DE0E-AFB1-41FD-BC35-27DB61CA125F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9750" y="736228"/>
            <a:ext cx="8064666" cy="369332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F31B3B93-BCAF-425E-BCE8-40AAA87F7C7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39750" y="1115938"/>
            <a:ext cx="8064666" cy="234103"/>
          </a:xfrm>
        </p:spPr>
        <p:txBody>
          <a:bodyPr wrap="square">
            <a:spAutoFit/>
          </a:bodyPr>
          <a:lstStyle>
            <a:lvl1pPr marL="0" indent="0">
              <a:buNone/>
              <a:defRPr sz="1499" b="1">
                <a:solidFill>
                  <a:schemeClr val="tx2"/>
                </a:solidFill>
              </a:defRPr>
            </a:lvl1pPr>
            <a:lvl2pPr marL="266702" indent="0">
              <a:buNone/>
              <a:defRPr/>
            </a:lvl2pPr>
            <a:lvl3pPr marL="534595" indent="0">
              <a:buNone/>
              <a:defRPr/>
            </a:lvl3pPr>
            <a:lvl4pPr marL="810822" indent="0">
              <a:buNone/>
              <a:defRPr/>
            </a:lvl4pPr>
            <a:lvl5pPr marL="1077524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937493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539751" y="1546862"/>
            <a:ext cx="8064666" cy="30818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744517" y="4789900"/>
            <a:ext cx="3571900" cy="1081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01">
                <a:solidFill>
                  <a:schemeClr val="accent3"/>
                </a:solidFill>
              </a:defRPr>
            </a:lvl1pPr>
          </a:lstStyle>
          <a:p>
            <a:pPr algn="r"/>
            <a:r>
              <a:rPr lang="en-AU"/>
              <a:t>Temporary Skill Shortage Visa - Introduction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16416" y="4789900"/>
            <a:ext cx="288000" cy="1081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01">
                <a:solidFill>
                  <a:schemeClr val="accent3"/>
                </a:solidFill>
              </a:defRPr>
            </a:lvl1pPr>
          </a:lstStyle>
          <a:p>
            <a:fld id="{E917DE0E-AFB1-41FD-BC35-27DB61CA125F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9750" y="736228"/>
            <a:ext cx="8064666" cy="369332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F31B3B93-BCAF-425E-BCE8-40AAA87F7C7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39750" y="1115938"/>
            <a:ext cx="8064666" cy="234103"/>
          </a:xfrm>
        </p:spPr>
        <p:txBody>
          <a:bodyPr wrap="square">
            <a:spAutoFit/>
          </a:bodyPr>
          <a:lstStyle>
            <a:lvl1pPr marL="0" indent="0">
              <a:buNone/>
              <a:defRPr sz="1499" b="1">
                <a:solidFill>
                  <a:schemeClr val="tx2"/>
                </a:solidFill>
              </a:defRPr>
            </a:lvl1pPr>
            <a:lvl2pPr marL="266702" indent="0">
              <a:buNone/>
              <a:defRPr/>
            </a:lvl2pPr>
            <a:lvl3pPr marL="534595" indent="0">
              <a:buNone/>
              <a:defRPr/>
            </a:lvl3pPr>
            <a:lvl4pPr marL="810822" indent="0">
              <a:buNone/>
              <a:defRPr/>
            </a:lvl4pPr>
            <a:lvl5pPr marL="1077524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02181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457200" y="1201262"/>
            <a:ext cx="8229600" cy="32874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2549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6020" y="1201261"/>
            <a:ext cx="4038600" cy="3307297"/>
          </a:xfrm>
        </p:spPr>
        <p:txBody>
          <a:bodyPr>
            <a:normAutofit/>
          </a:bodyPr>
          <a:lstStyle>
            <a:lvl1pPr>
              <a:defRPr sz="1802"/>
            </a:lvl1pPr>
            <a:lvl2pPr>
              <a:defRPr sz="1501"/>
            </a:lvl2pPr>
            <a:lvl3pPr>
              <a:defRPr sz="1351"/>
            </a:lvl3pPr>
            <a:lvl4pPr>
              <a:defRPr sz="1201"/>
            </a:lvl4pPr>
            <a:lvl5pPr>
              <a:defRPr sz="1201"/>
            </a:lvl5pPr>
            <a:lvl6pPr>
              <a:defRPr sz="1351"/>
            </a:lvl6pPr>
            <a:lvl7pPr>
              <a:defRPr sz="1351"/>
            </a:lvl7pPr>
            <a:lvl8pPr>
              <a:defRPr sz="1351"/>
            </a:lvl8pPr>
            <a:lvl9pPr>
              <a:defRPr sz="1351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1262"/>
            <a:ext cx="4038600" cy="3307297"/>
          </a:xfrm>
        </p:spPr>
        <p:txBody>
          <a:bodyPr>
            <a:normAutofit/>
          </a:bodyPr>
          <a:lstStyle>
            <a:lvl1pPr>
              <a:defRPr sz="1802"/>
            </a:lvl1pPr>
            <a:lvl2pPr>
              <a:defRPr sz="1501"/>
            </a:lvl2pPr>
            <a:lvl3pPr>
              <a:defRPr sz="1351"/>
            </a:lvl3pPr>
            <a:lvl4pPr>
              <a:defRPr sz="1201"/>
            </a:lvl4pPr>
            <a:lvl5pPr>
              <a:defRPr sz="1201"/>
            </a:lvl5pPr>
            <a:lvl6pPr>
              <a:defRPr sz="1351"/>
            </a:lvl6pPr>
            <a:lvl7pPr>
              <a:defRPr sz="1351"/>
            </a:lvl7pPr>
            <a:lvl8pPr>
              <a:defRPr sz="1351"/>
            </a:lvl8pPr>
            <a:lvl9pPr>
              <a:defRPr sz="1351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0710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6885DDE-7EDD-4440-A836-DD621068702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677344" y="4662363"/>
            <a:ext cx="466655" cy="485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3074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B8CF98-594C-4550-A998-170C3E653B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71678"/>
            <a:ext cx="2057400" cy="274097"/>
          </a:xfrm>
          <a:prstGeom prst="rect">
            <a:avLst/>
          </a:prstGeom>
        </p:spPr>
        <p:txBody>
          <a:bodyPr/>
          <a:lstStyle/>
          <a:p>
            <a:fld id="{53EADE7A-49DB-41C3-BF87-A06017476FC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444732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0"/>
            <a:ext cx="9143999" cy="514826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433" y="1979515"/>
            <a:ext cx="7344866" cy="480644"/>
          </a:xfrm>
          <a:prstGeom prst="rect">
            <a:avLst/>
          </a:prstGeom>
        </p:spPr>
        <p:txBody>
          <a:bodyPr anchor="t">
            <a:spAutoFit/>
          </a:bodyPr>
          <a:lstStyle>
            <a:lvl1pPr algn="l">
              <a:lnSpc>
                <a:spcPct val="80000"/>
              </a:lnSpc>
              <a:defRPr sz="3904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684214" y="3006784"/>
            <a:ext cx="7347907" cy="234360"/>
          </a:xfrm>
        </p:spPr>
        <p:txBody>
          <a:bodyPr>
            <a:sp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150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332776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111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751" y="1925459"/>
            <a:ext cx="8064499" cy="480644"/>
          </a:xfrm>
          <a:prstGeom prst="rect">
            <a:avLst/>
          </a:prstGeom>
        </p:spPr>
        <p:txBody>
          <a:bodyPr anchor="t">
            <a:spAutoFit/>
          </a:bodyPr>
          <a:lstStyle>
            <a:lvl1pPr algn="l">
              <a:lnSpc>
                <a:spcPct val="80000"/>
              </a:lnSpc>
              <a:defRPr sz="3904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536411" y="2952728"/>
            <a:ext cx="8067838" cy="234360"/>
          </a:xfrm>
        </p:spPr>
        <p:txBody>
          <a:bodyPr>
            <a:sp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1501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943626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539751" y="1546862"/>
            <a:ext cx="8064666" cy="30818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744516" y="4789900"/>
            <a:ext cx="3571900" cy="1081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01">
                <a:solidFill>
                  <a:schemeClr val="accent3"/>
                </a:solidFill>
              </a:defRPr>
            </a:lvl1pPr>
          </a:lstStyle>
          <a:p>
            <a:pPr algn="r"/>
            <a:r>
              <a:rPr lang="en-AU"/>
              <a:t>Temporary Skill Shortage Visa - Introduction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16416" y="4789900"/>
            <a:ext cx="288000" cy="1081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01">
                <a:solidFill>
                  <a:schemeClr val="accent3"/>
                </a:solidFill>
              </a:defRPr>
            </a:lvl1pPr>
          </a:lstStyle>
          <a:p>
            <a:fld id="{E917DE0E-AFB1-41FD-BC35-27DB61CA125F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9750" y="736228"/>
            <a:ext cx="8064666" cy="369674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>
              <a:defRPr sz="3003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F31B3B93-BCAF-425E-BCE8-40AAA87F7C7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39750" y="1115938"/>
            <a:ext cx="8064666" cy="234360"/>
          </a:xfrm>
        </p:spPr>
        <p:txBody>
          <a:bodyPr wrap="square">
            <a:spAutoFit/>
          </a:bodyPr>
          <a:lstStyle>
            <a:lvl1pPr marL="0" indent="0">
              <a:buNone/>
              <a:defRPr sz="1501" b="1">
                <a:solidFill>
                  <a:schemeClr val="tx2"/>
                </a:solidFill>
              </a:defRPr>
            </a:lvl1pPr>
            <a:lvl2pPr marL="266949" indent="0">
              <a:buNone/>
              <a:defRPr/>
            </a:lvl2pPr>
            <a:lvl3pPr marL="535090" indent="0">
              <a:buNone/>
              <a:defRPr/>
            </a:lvl3pPr>
            <a:lvl4pPr marL="811573" indent="0">
              <a:buNone/>
              <a:defRPr/>
            </a:lvl4pPr>
            <a:lvl5pPr marL="1078521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796361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9750" y="1546862"/>
            <a:ext cx="3959974" cy="3081398"/>
          </a:xfrm>
        </p:spPr>
        <p:txBody>
          <a:bodyPr>
            <a:norm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sz="1351"/>
            </a:lvl4pPr>
            <a:lvl5pPr>
              <a:defRPr sz="1351"/>
            </a:lvl5pPr>
            <a:lvl6pPr>
              <a:defRPr sz="1351"/>
            </a:lvl6pPr>
            <a:lvl7pPr>
              <a:defRPr sz="1351"/>
            </a:lvl7pPr>
            <a:lvl8pPr>
              <a:defRPr sz="1351"/>
            </a:lvl8pPr>
            <a:lvl9pPr>
              <a:defRPr sz="1351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4000" y="1546862"/>
            <a:ext cx="3960416" cy="3081398"/>
          </a:xfrm>
        </p:spPr>
        <p:txBody>
          <a:bodyPr>
            <a:norm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sz="1351"/>
            </a:lvl4pPr>
            <a:lvl5pPr>
              <a:defRPr sz="1351"/>
            </a:lvl5pPr>
            <a:lvl6pPr>
              <a:defRPr sz="1351"/>
            </a:lvl6pPr>
            <a:lvl7pPr>
              <a:defRPr sz="1351"/>
            </a:lvl7pPr>
            <a:lvl8pPr>
              <a:defRPr sz="1351"/>
            </a:lvl8pPr>
            <a:lvl9pPr>
              <a:defRPr sz="1351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744516" y="4789900"/>
            <a:ext cx="3571900" cy="1081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01">
                <a:solidFill>
                  <a:schemeClr val="accent3"/>
                </a:solidFill>
              </a:defRPr>
            </a:lvl1pPr>
          </a:lstStyle>
          <a:p>
            <a:pPr algn="r"/>
            <a:r>
              <a:rPr lang="en-AU"/>
              <a:t>Temporary Skill Shortage Visa - Introduction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16416" y="4789900"/>
            <a:ext cx="288000" cy="1081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01">
                <a:solidFill>
                  <a:schemeClr val="accent3"/>
                </a:solidFill>
              </a:defRPr>
            </a:lvl1pPr>
          </a:lstStyle>
          <a:p>
            <a:fld id="{E917DE0E-AFB1-41FD-BC35-27DB61CA125F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750" y="735080"/>
            <a:ext cx="8064666" cy="379539"/>
          </a:xfrm>
          <a:prstGeom prst="rect">
            <a:avLst/>
          </a:prstGeom>
        </p:spPr>
        <p:txBody>
          <a:bodyPr/>
          <a:lstStyle>
            <a:lvl1pPr>
              <a:defRPr sz="3003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592DE2B0-660F-42B0-8FCC-4A0893ABC7E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39750" y="1115938"/>
            <a:ext cx="8064666" cy="234360"/>
          </a:xfrm>
        </p:spPr>
        <p:txBody>
          <a:bodyPr wrap="square">
            <a:spAutoFit/>
          </a:bodyPr>
          <a:lstStyle>
            <a:lvl1pPr marL="0" indent="0">
              <a:buNone/>
              <a:defRPr sz="1501" b="1">
                <a:solidFill>
                  <a:schemeClr val="tx2"/>
                </a:solidFill>
              </a:defRPr>
            </a:lvl1pPr>
            <a:lvl2pPr marL="266949" indent="0">
              <a:buNone/>
              <a:defRPr/>
            </a:lvl2pPr>
            <a:lvl3pPr marL="535090" indent="0">
              <a:buNone/>
              <a:defRPr/>
            </a:lvl3pPr>
            <a:lvl4pPr marL="811573" indent="0">
              <a:buNone/>
              <a:defRPr/>
            </a:lvl4pPr>
            <a:lvl5pPr marL="1078521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292967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 Left with Picture at Right (bleed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9752" y="1546862"/>
            <a:ext cx="3947959" cy="3082563"/>
          </a:xfrm>
        </p:spPr>
        <p:txBody>
          <a:bodyPr>
            <a:norm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sz="1351"/>
            </a:lvl4pPr>
            <a:lvl5pPr>
              <a:defRPr sz="1351"/>
            </a:lvl5pPr>
            <a:lvl6pPr>
              <a:defRPr sz="1351"/>
            </a:lvl6pPr>
            <a:lvl7pPr>
              <a:defRPr sz="1351"/>
            </a:lvl7pPr>
            <a:lvl8pPr>
              <a:defRPr sz="1351"/>
            </a:lvl8pPr>
            <a:lvl9pPr>
              <a:defRPr sz="1351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Picture Placeholder 2"/>
          <p:cNvSpPr>
            <a:spLocks noGrp="1"/>
          </p:cNvSpPr>
          <p:nvPr>
            <p:ph type="pic" idx="10"/>
          </p:nvPr>
        </p:nvSpPr>
        <p:spPr>
          <a:xfrm>
            <a:off x="4644008" y="1546879"/>
            <a:ext cx="3960408" cy="3083555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 lang="en-AU" dirty="0"/>
            </a:lvl1pPr>
            <a:lvl2pPr marL="343220" indent="0">
              <a:buNone/>
              <a:defRPr sz="2102"/>
            </a:lvl2pPr>
            <a:lvl3pPr marL="686440" indent="0">
              <a:buNone/>
              <a:defRPr sz="1802"/>
            </a:lvl3pPr>
            <a:lvl4pPr marL="1029660" indent="0">
              <a:buNone/>
              <a:defRPr sz="1501"/>
            </a:lvl4pPr>
            <a:lvl5pPr marL="1372880" indent="0">
              <a:buNone/>
              <a:defRPr sz="1501"/>
            </a:lvl5pPr>
            <a:lvl6pPr marL="1716100" indent="0">
              <a:buNone/>
              <a:defRPr sz="1501"/>
            </a:lvl6pPr>
            <a:lvl7pPr marL="2059320" indent="0">
              <a:buNone/>
              <a:defRPr sz="1501"/>
            </a:lvl7pPr>
            <a:lvl8pPr marL="2402540" indent="0">
              <a:buNone/>
              <a:defRPr sz="1501"/>
            </a:lvl8pPr>
            <a:lvl9pPr marL="2745760" indent="0">
              <a:buNone/>
              <a:defRPr sz="1501"/>
            </a:lvl9pPr>
          </a:lstStyle>
          <a:p>
            <a:r>
              <a:rPr lang="en-US" dirty="0"/>
              <a:t>Click icon to add picture</a:t>
            </a:r>
            <a:endParaRPr lang="en-AU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744516" y="4789900"/>
            <a:ext cx="3571900" cy="1081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01">
                <a:solidFill>
                  <a:schemeClr val="accent3"/>
                </a:solidFill>
              </a:defRPr>
            </a:lvl1pPr>
          </a:lstStyle>
          <a:p>
            <a:pPr algn="r"/>
            <a:r>
              <a:rPr lang="en-AU"/>
              <a:t>Temporary Skill Shortage Visa - Introduction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16416" y="4789900"/>
            <a:ext cx="288000" cy="1081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01">
                <a:solidFill>
                  <a:schemeClr val="accent3"/>
                </a:solidFill>
              </a:defRPr>
            </a:lvl1pPr>
          </a:lstStyle>
          <a:p>
            <a:fld id="{E917DE0E-AFB1-41FD-BC35-27DB61CA125F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750" y="735080"/>
            <a:ext cx="8064666" cy="37143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DC88B394-448C-421A-BF9C-1B9401F688A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39750" y="1115938"/>
            <a:ext cx="8064666" cy="234360"/>
          </a:xfrm>
        </p:spPr>
        <p:txBody>
          <a:bodyPr wrap="square">
            <a:spAutoFit/>
          </a:bodyPr>
          <a:lstStyle>
            <a:lvl1pPr marL="0" indent="0">
              <a:buNone/>
              <a:defRPr sz="1501" b="1">
                <a:solidFill>
                  <a:schemeClr val="tx2"/>
                </a:solidFill>
              </a:defRPr>
            </a:lvl1pPr>
            <a:lvl2pPr marL="266949" indent="0">
              <a:buNone/>
              <a:defRPr/>
            </a:lvl2pPr>
            <a:lvl3pPr marL="535090" indent="0">
              <a:buNone/>
              <a:defRPr/>
            </a:lvl3pPr>
            <a:lvl4pPr marL="811573" indent="0">
              <a:buNone/>
              <a:defRPr/>
            </a:lvl4pPr>
            <a:lvl5pPr marL="1078521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643777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Third Two Third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47864" y="1546862"/>
            <a:ext cx="5256386" cy="3076154"/>
          </a:xfrm>
        </p:spPr>
        <p:txBody>
          <a:bodyPr>
            <a:norm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sz="1351"/>
            </a:lvl4pPr>
            <a:lvl5pPr>
              <a:defRPr sz="1351"/>
            </a:lvl5pPr>
            <a:lvl6pPr>
              <a:defRPr sz="1501"/>
            </a:lvl6pPr>
            <a:lvl7pPr>
              <a:defRPr sz="1501"/>
            </a:lvl7pPr>
            <a:lvl8pPr>
              <a:defRPr sz="1501"/>
            </a:lvl8pPr>
            <a:lvl9pPr>
              <a:defRPr sz="1501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0"/>
          </p:nvPr>
        </p:nvSpPr>
        <p:spPr>
          <a:xfrm>
            <a:off x="539751" y="1545697"/>
            <a:ext cx="2699834" cy="3076154"/>
          </a:xfrm>
        </p:spPr>
        <p:txBody>
          <a:bodyPr>
            <a:norm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sz="1351"/>
            </a:lvl4pPr>
            <a:lvl5pPr>
              <a:defRPr sz="1351"/>
            </a:lvl5pPr>
            <a:lvl6pPr>
              <a:defRPr sz="1501"/>
            </a:lvl6pPr>
            <a:lvl7pPr>
              <a:defRPr sz="1501"/>
            </a:lvl7pPr>
            <a:lvl8pPr>
              <a:defRPr sz="1501"/>
            </a:lvl8pPr>
            <a:lvl9pPr>
              <a:defRPr sz="1501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744516" y="4789900"/>
            <a:ext cx="3571900" cy="1081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01">
                <a:solidFill>
                  <a:schemeClr val="accent3"/>
                </a:solidFill>
              </a:defRPr>
            </a:lvl1pPr>
          </a:lstStyle>
          <a:p>
            <a:pPr algn="r"/>
            <a:r>
              <a:rPr lang="en-AU"/>
              <a:t>Temporary Skill Shortage Visa - Introduction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16416" y="4789900"/>
            <a:ext cx="288000" cy="1081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01">
                <a:solidFill>
                  <a:schemeClr val="accent3"/>
                </a:solidFill>
              </a:defRPr>
            </a:lvl1pPr>
          </a:lstStyle>
          <a:p>
            <a:fld id="{E917DE0E-AFB1-41FD-BC35-27DB61CA125F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9750" y="735080"/>
            <a:ext cx="8064500" cy="37143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E58C42C2-ACB9-4B97-ADF0-B9FBFFCBC99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39750" y="1115938"/>
            <a:ext cx="8064500" cy="234360"/>
          </a:xfrm>
        </p:spPr>
        <p:txBody>
          <a:bodyPr wrap="square">
            <a:spAutoFit/>
          </a:bodyPr>
          <a:lstStyle>
            <a:lvl1pPr marL="0" indent="0">
              <a:buNone/>
              <a:defRPr sz="1501" b="1">
                <a:solidFill>
                  <a:schemeClr val="tx2"/>
                </a:solidFill>
              </a:defRPr>
            </a:lvl1pPr>
            <a:lvl2pPr marL="266949" indent="0">
              <a:buNone/>
              <a:defRPr/>
            </a:lvl2pPr>
            <a:lvl3pPr marL="535090" indent="0">
              <a:buNone/>
              <a:defRPr/>
            </a:lvl3pPr>
            <a:lvl4pPr marL="811573" indent="0">
              <a:buNone/>
              <a:defRPr/>
            </a:lvl4pPr>
            <a:lvl5pPr marL="1078521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675702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5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image" Target="../media/image3.jpe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4487F58-FE30-4FF0-8EFC-485A0103FD19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677344" y="4662363"/>
            <a:ext cx="466655" cy="48589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C96695A-F7BB-408A-826E-B473CC06B22D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677344" y="4662363"/>
            <a:ext cx="466655" cy="485898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85E06BA8-EE05-4266-9BD5-CA6C1F8C79D7}"/>
              </a:ext>
            </a:extLst>
          </p:cNvPr>
          <p:cNvSpPr/>
          <p:nvPr userDrawn="1"/>
        </p:nvSpPr>
        <p:spPr>
          <a:xfrm>
            <a:off x="0" y="4662364"/>
            <a:ext cx="8676456" cy="485898"/>
          </a:xfrm>
          <a:prstGeom prst="rect">
            <a:avLst/>
          </a:prstGeom>
          <a:solidFill>
            <a:srgbClr val="4897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96173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54" r:id="rId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5E06BA8-EE05-4266-9BD5-CA6C1F8C79D7}"/>
              </a:ext>
            </a:extLst>
          </p:cNvPr>
          <p:cNvSpPr/>
          <p:nvPr userDrawn="1"/>
        </p:nvSpPr>
        <p:spPr>
          <a:xfrm>
            <a:off x="0" y="0"/>
            <a:ext cx="9144000" cy="5148262"/>
          </a:xfrm>
          <a:prstGeom prst="rect">
            <a:avLst/>
          </a:prstGeom>
          <a:solidFill>
            <a:srgbClr val="4897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4487F58-FE30-4FF0-8EFC-485A0103FD1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677344" y="4662363"/>
            <a:ext cx="466655" cy="48589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C96695A-F7BB-408A-826E-B473CC06B22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677344" y="4662363"/>
            <a:ext cx="466655" cy="485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7572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9750" y="735081"/>
            <a:ext cx="8064500" cy="36967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9751" y="1546862"/>
            <a:ext cx="8064499" cy="308180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744516" y="4789900"/>
            <a:ext cx="3571900" cy="1081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01">
                <a:solidFill>
                  <a:schemeClr val="accent3"/>
                </a:solidFill>
              </a:defRPr>
            </a:lvl1pPr>
          </a:lstStyle>
          <a:p>
            <a:pPr algn="r"/>
            <a:r>
              <a:rPr lang="en-AU"/>
              <a:t>Temporary Skill Shortage Visa - Introduction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16416" y="4789900"/>
            <a:ext cx="288000" cy="1081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01">
                <a:solidFill>
                  <a:schemeClr val="accent3"/>
                </a:solidFill>
              </a:defRPr>
            </a:lvl1pPr>
          </a:lstStyle>
          <a:p>
            <a:fld id="{E917DE0E-AFB1-41FD-BC35-27DB61CA125F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9" name="Rectangle 8"/>
          <p:cNvSpPr/>
          <p:nvPr/>
        </p:nvSpPr>
        <p:spPr>
          <a:xfrm>
            <a:off x="539552" y="4789900"/>
            <a:ext cx="4572000" cy="108100"/>
          </a:xfrm>
          <a:prstGeom prst="rect">
            <a:avLst/>
          </a:prstGeom>
        </p:spPr>
        <p:txBody>
          <a:bodyPr vert="horz" lIns="0" tIns="0" rIns="0" bIns="0" rtlCol="0" anchor="b" anchorCtr="0"/>
          <a:lstStyle/>
          <a:p>
            <a:pPr lvl="0" algn="l"/>
            <a:r>
              <a:rPr lang="en-GB" sz="601">
                <a:solidFill>
                  <a:schemeClr val="accent3"/>
                </a:solidFill>
              </a:rPr>
              <a:t>Department of Home</a:t>
            </a:r>
            <a:r>
              <a:rPr lang="en-GB" sz="601" baseline="0">
                <a:solidFill>
                  <a:schemeClr val="accent3"/>
                </a:solidFill>
              </a:rPr>
              <a:t> Affairs</a:t>
            </a:r>
            <a:endParaRPr lang="en-AU" sz="601">
              <a:solidFill>
                <a:schemeClr val="accent3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018"/>
            <a:ext cx="9144000" cy="100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789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7" r:id="rId11"/>
    <p:sldLayoutId id="2147483778" r:id="rId12"/>
  </p:sldLayoutIdLst>
  <p:hf hdr="0" dt="0"/>
  <p:txStyles>
    <p:titleStyle>
      <a:lvl1pPr algn="l" defTabSz="686440" rtl="0" eaLnBrk="1" latinLnBrk="0" hangingPunct="1">
        <a:lnSpc>
          <a:spcPct val="80000"/>
        </a:lnSpc>
        <a:spcBef>
          <a:spcPct val="0"/>
        </a:spcBef>
        <a:buNone/>
        <a:defRPr sz="3003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66949" indent="-266949" algn="l" defTabSz="686440" rtl="0" eaLnBrk="1" latinLnBrk="0" hangingPunct="1">
        <a:lnSpc>
          <a:spcPct val="110000"/>
        </a:lnSpc>
        <a:spcBef>
          <a:spcPts val="450"/>
        </a:spcBef>
        <a:spcAft>
          <a:spcPts val="0"/>
        </a:spcAft>
        <a:buClr>
          <a:schemeClr val="tx1"/>
        </a:buClr>
        <a:buFont typeface="Arial" pitchFamily="34" charset="0"/>
        <a:buChar char="•"/>
        <a:defRPr sz="1501" kern="1200">
          <a:solidFill>
            <a:schemeClr val="tx1"/>
          </a:solidFill>
          <a:latin typeface="+mn-lt"/>
          <a:ea typeface="+mn-ea"/>
          <a:cs typeface="+mn-cs"/>
        </a:defRPr>
      </a:lvl1pPr>
      <a:lvl2pPr marL="535090" indent="-268141" algn="l" defTabSz="686440" rtl="0" eaLnBrk="1" latinLnBrk="0" hangingPunct="1">
        <a:lnSpc>
          <a:spcPct val="110000"/>
        </a:lnSpc>
        <a:spcBef>
          <a:spcPts val="150"/>
        </a:spcBef>
        <a:spcAft>
          <a:spcPts val="0"/>
        </a:spcAft>
        <a:buClr>
          <a:schemeClr val="tx1"/>
        </a:buClr>
        <a:buFont typeface="Arial" panose="020B0604020202020204" pitchFamily="34" charset="0"/>
        <a:buChar char="–"/>
        <a:defRPr sz="1501" kern="1200">
          <a:solidFill>
            <a:schemeClr val="tx1"/>
          </a:solidFill>
          <a:latin typeface="+mn-lt"/>
          <a:ea typeface="+mn-ea"/>
          <a:cs typeface="+mn-cs"/>
        </a:defRPr>
      </a:lvl2pPr>
      <a:lvl3pPr marL="878310" indent="-343220" algn="l" defTabSz="686440" rtl="0" eaLnBrk="1" latinLnBrk="0" hangingPunct="1">
        <a:lnSpc>
          <a:spcPct val="110000"/>
        </a:lnSpc>
        <a:spcBef>
          <a:spcPts val="150"/>
        </a:spcBef>
        <a:spcAft>
          <a:spcPts val="0"/>
        </a:spcAft>
        <a:buClr>
          <a:schemeClr val="tx1"/>
        </a:buClr>
        <a:buFont typeface="Arial" panose="020B0604020202020204" pitchFamily="34" charset="0"/>
        <a:buChar char="•"/>
        <a:defRPr sz="1501" kern="1200">
          <a:solidFill>
            <a:schemeClr val="tx1"/>
          </a:solidFill>
          <a:latin typeface="+mn-lt"/>
          <a:ea typeface="+mn-ea"/>
          <a:cs typeface="+mn-cs"/>
        </a:defRPr>
      </a:lvl3pPr>
      <a:lvl4pPr marL="1078522" indent="-266949" algn="l" defTabSz="686440" rtl="0" eaLnBrk="1" latinLnBrk="0" hangingPunct="1">
        <a:lnSpc>
          <a:spcPct val="110000"/>
        </a:lnSpc>
        <a:spcBef>
          <a:spcPts val="150"/>
        </a:spcBef>
        <a:spcAft>
          <a:spcPts val="0"/>
        </a:spcAft>
        <a:buFont typeface="Arial" panose="020B0604020202020204" pitchFamily="34" charset="0"/>
        <a:buChar char="–"/>
        <a:defRPr sz="1501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346662" indent="-268141" algn="l" defTabSz="686440" rtl="0" eaLnBrk="1" latinLnBrk="0" hangingPunct="1">
        <a:lnSpc>
          <a:spcPct val="110000"/>
        </a:lnSpc>
        <a:spcBef>
          <a:spcPts val="150"/>
        </a:spcBef>
        <a:spcAft>
          <a:spcPts val="0"/>
        </a:spcAft>
        <a:buFont typeface="Arial" pitchFamily="34" charset="0"/>
        <a:buChar char="»"/>
        <a:defRPr sz="1501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887710" indent="-171610" algn="l" defTabSz="686440" rtl="0" eaLnBrk="1" latinLnBrk="0" hangingPunct="1">
        <a:spcBef>
          <a:spcPct val="20000"/>
        </a:spcBef>
        <a:buFont typeface="Arial" pitchFamily="34" charset="0"/>
        <a:buChar char="•"/>
        <a:defRPr sz="1501" kern="1200">
          <a:solidFill>
            <a:schemeClr val="tx1"/>
          </a:solidFill>
          <a:latin typeface="+mn-lt"/>
          <a:ea typeface="+mn-ea"/>
          <a:cs typeface="+mn-cs"/>
        </a:defRPr>
      </a:lvl6pPr>
      <a:lvl7pPr marL="2230930" indent="-171610" algn="l" defTabSz="686440" rtl="0" eaLnBrk="1" latinLnBrk="0" hangingPunct="1">
        <a:spcBef>
          <a:spcPct val="20000"/>
        </a:spcBef>
        <a:buFont typeface="Arial" pitchFamily="34" charset="0"/>
        <a:buChar char="•"/>
        <a:defRPr sz="1501" kern="1200">
          <a:solidFill>
            <a:schemeClr val="tx1"/>
          </a:solidFill>
          <a:latin typeface="+mn-lt"/>
          <a:ea typeface="+mn-ea"/>
          <a:cs typeface="+mn-cs"/>
        </a:defRPr>
      </a:lvl7pPr>
      <a:lvl8pPr marL="2574150" indent="-171610" algn="l" defTabSz="686440" rtl="0" eaLnBrk="1" latinLnBrk="0" hangingPunct="1">
        <a:spcBef>
          <a:spcPct val="20000"/>
        </a:spcBef>
        <a:buFont typeface="Arial" pitchFamily="34" charset="0"/>
        <a:buChar char="•"/>
        <a:defRPr sz="1501" kern="1200">
          <a:solidFill>
            <a:schemeClr val="tx1"/>
          </a:solidFill>
          <a:latin typeface="+mn-lt"/>
          <a:ea typeface="+mn-ea"/>
          <a:cs typeface="+mn-cs"/>
        </a:defRPr>
      </a:lvl8pPr>
      <a:lvl9pPr marL="2917370" indent="-171610" algn="l" defTabSz="686440" rtl="0" eaLnBrk="1" latinLnBrk="0" hangingPunct="1">
        <a:spcBef>
          <a:spcPct val="20000"/>
        </a:spcBef>
        <a:buFont typeface="Arial" pitchFamily="34" charset="0"/>
        <a:buChar char="•"/>
        <a:defRPr sz="15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644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1pPr>
      <a:lvl2pPr marL="343220" algn="l" defTabSz="68644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2pPr>
      <a:lvl3pPr marL="686440" algn="l" defTabSz="68644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3pPr>
      <a:lvl4pPr marL="1029660" algn="l" defTabSz="68644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372880" algn="l" defTabSz="68644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716100" algn="l" defTabSz="68644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059320" algn="l" defTabSz="68644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402540" algn="l" defTabSz="68644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745760" algn="l" defTabSz="68644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8263"/>
          </a:xfrm>
          <a:prstGeom prst="rect">
            <a:avLst/>
          </a:prstGeom>
        </p:spPr>
      </p:pic>
      <p:sp>
        <p:nvSpPr>
          <p:cNvPr id="21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012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22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1262"/>
            <a:ext cx="8229600" cy="32874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2" name="hc" descr="UNCLASSIFIED"/>
          <p:cNvSpPr txBox="1"/>
          <p:nvPr userDrawn="1"/>
        </p:nvSpPr>
        <p:spPr>
          <a:xfrm>
            <a:off x="0" y="0"/>
            <a:ext cx="9144000" cy="196336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AU" sz="676" b="0" i="0" u="none" baseline="0">
                <a:solidFill>
                  <a:srgbClr val="000000"/>
                </a:solidFill>
                <a:latin typeface="arial"/>
              </a:rPr>
              <a:t>UNCLASSIFIED</a:t>
            </a:r>
          </a:p>
        </p:txBody>
      </p:sp>
      <p:sp>
        <p:nvSpPr>
          <p:cNvPr id="3" name="fc" descr="UNCLASSIFIED"/>
          <p:cNvSpPr txBox="1"/>
          <p:nvPr userDrawn="1"/>
        </p:nvSpPr>
        <p:spPr>
          <a:xfrm>
            <a:off x="0" y="4997629"/>
            <a:ext cx="9144000" cy="196336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AU" sz="676" b="0" i="0" u="none" baseline="0">
                <a:solidFill>
                  <a:srgbClr val="000000"/>
                </a:solidFill>
                <a:latin typeface="arial"/>
              </a:rPr>
              <a:t>UNCLASSIFIED</a:t>
            </a:r>
          </a:p>
        </p:txBody>
      </p:sp>
    </p:spTree>
    <p:extLst>
      <p:ext uri="{BB962C8B-B14F-4D97-AF65-F5344CB8AC3E}">
        <p14:creationId xmlns:p14="http://schemas.microsoft.com/office/powerpoint/2010/main" val="39753265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</p:sldLayoutIdLst>
  <p:txStyles>
    <p:titleStyle>
      <a:lvl1pPr algn="l" defTabSz="343220" rtl="0" eaLnBrk="1" latinLnBrk="0" hangingPunct="1">
        <a:spcBef>
          <a:spcPct val="0"/>
        </a:spcBef>
        <a:buNone/>
        <a:defRPr sz="2102" b="1" kern="1200">
          <a:solidFill>
            <a:srgbClr val="201547"/>
          </a:solidFill>
          <a:latin typeface="Arial"/>
          <a:ea typeface="+mj-ea"/>
          <a:cs typeface="Arial"/>
        </a:defRPr>
      </a:lvl1pPr>
    </p:titleStyle>
    <p:bodyStyle>
      <a:lvl1pPr marL="257415" indent="-257415" algn="l" defTabSz="343220" rtl="0" eaLnBrk="1" latinLnBrk="0" hangingPunct="1">
        <a:spcBef>
          <a:spcPct val="20000"/>
        </a:spcBef>
        <a:buFont typeface="Arial"/>
        <a:buChar char="•"/>
        <a:defRPr sz="1802" kern="1200">
          <a:solidFill>
            <a:schemeClr val="tx1"/>
          </a:solidFill>
          <a:latin typeface="Arial"/>
          <a:ea typeface="+mn-ea"/>
          <a:cs typeface="Arial"/>
        </a:defRPr>
      </a:lvl1pPr>
      <a:lvl2pPr marL="557733" indent="-214513" algn="l" defTabSz="343220" rtl="0" eaLnBrk="1" latinLnBrk="0" hangingPunct="1">
        <a:spcBef>
          <a:spcPct val="20000"/>
        </a:spcBef>
        <a:buFont typeface="Arial"/>
        <a:buChar char="–"/>
        <a:defRPr sz="1501" kern="1200">
          <a:solidFill>
            <a:schemeClr val="tx1"/>
          </a:solidFill>
          <a:latin typeface="Arial"/>
          <a:ea typeface="+mn-ea"/>
          <a:cs typeface="Arial"/>
        </a:defRPr>
      </a:lvl2pPr>
      <a:lvl3pPr marL="858050" indent="-171610" algn="l" defTabSz="343220" rtl="0" eaLnBrk="1" latinLnBrk="0" hangingPunct="1">
        <a:spcBef>
          <a:spcPct val="20000"/>
        </a:spcBef>
        <a:buFont typeface="Arial"/>
        <a:buChar char="•"/>
        <a:defRPr sz="1351" kern="1200">
          <a:solidFill>
            <a:schemeClr val="tx1"/>
          </a:solidFill>
          <a:latin typeface="Arial"/>
          <a:ea typeface="+mn-ea"/>
          <a:cs typeface="Arial"/>
        </a:defRPr>
      </a:lvl3pPr>
      <a:lvl4pPr marL="1201270" indent="-171610" algn="l" defTabSz="343220" rtl="0" eaLnBrk="1" latinLnBrk="0" hangingPunct="1">
        <a:spcBef>
          <a:spcPct val="20000"/>
        </a:spcBef>
        <a:buFont typeface="Arial"/>
        <a:buChar char="–"/>
        <a:defRPr sz="1201" kern="1200">
          <a:solidFill>
            <a:schemeClr val="tx1"/>
          </a:solidFill>
          <a:latin typeface="Arial"/>
          <a:ea typeface="+mn-ea"/>
          <a:cs typeface="Arial"/>
        </a:defRPr>
      </a:lvl4pPr>
      <a:lvl5pPr marL="1544490" indent="-171610" algn="l" defTabSz="343220" rtl="0" eaLnBrk="1" latinLnBrk="0" hangingPunct="1">
        <a:spcBef>
          <a:spcPct val="20000"/>
        </a:spcBef>
        <a:buFont typeface="Arial"/>
        <a:buChar char="»"/>
        <a:defRPr sz="1201" kern="1200">
          <a:solidFill>
            <a:schemeClr val="tx1"/>
          </a:solidFill>
          <a:latin typeface="Arial"/>
          <a:ea typeface="+mn-ea"/>
          <a:cs typeface="Arial"/>
        </a:defRPr>
      </a:lvl5pPr>
      <a:lvl6pPr marL="1887710" indent="-171610" algn="l" defTabSz="343220" rtl="0" eaLnBrk="1" latinLnBrk="0" hangingPunct="1">
        <a:spcBef>
          <a:spcPct val="20000"/>
        </a:spcBef>
        <a:buFont typeface="Arial"/>
        <a:buChar char="•"/>
        <a:defRPr sz="1501" kern="1200">
          <a:solidFill>
            <a:schemeClr val="tx1"/>
          </a:solidFill>
          <a:latin typeface="+mn-lt"/>
          <a:ea typeface="+mn-ea"/>
          <a:cs typeface="+mn-cs"/>
        </a:defRPr>
      </a:lvl6pPr>
      <a:lvl7pPr marL="2230930" indent="-171610" algn="l" defTabSz="343220" rtl="0" eaLnBrk="1" latinLnBrk="0" hangingPunct="1">
        <a:spcBef>
          <a:spcPct val="20000"/>
        </a:spcBef>
        <a:buFont typeface="Arial"/>
        <a:buChar char="•"/>
        <a:defRPr sz="1501" kern="1200">
          <a:solidFill>
            <a:schemeClr val="tx1"/>
          </a:solidFill>
          <a:latin typeface="+mn-lt"/>
          <a:ea typeface="+mn-ea"/>
          <a:cs typeface="+mn-cs"/>
        </a:defRPr>
      </a:lvl7pPr>
      <a:lvl8pPr marL="2574150" indent="-171610" algn="l" defTabSz="343220" rtl="0" eaLnBrk="1" latinLnBrk="0" hangingPunct="1">
        <a:spcBef>
          <a:spcPct val="20000"/>
        </a:spcBef>
        <a:buFont typeface="Arial"/>
        <a:buChar char="•"/>
        <a:defRPr sz="1501" kern="1200">
          <a:solidFill>
            <a:schemeClr val="tx1"/>
          </a:solidFill>
          <a:latin typeface="+mn-lt"/>
          <a:ea typeface="+mn-ea"/>
          <a:cs typeface="+mn-cs"/>
        </a:defRPr>
      </a:lvl8pPr>
      <a:lvl9pPr marL="2917370" indent="-171610" algn="l" defTabSz="343220" rtl="0" eaLnBrk="1" latinLnBrk="0" hangingPunct="1">
        <a:spcBef>
          <a:spcPct val="20000"/>
        </a:spcBef>
        <a:buFont typeface="Arial"/>
        <a:buChar char="•"/>
        <a:defRPr sz="15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322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1pPr>
      <a:lvl2pPr marL="343220" algn="l" defTabSz="34322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2pPr>
      <a:lvl3pPr marL="686440" algn="l" defTabSz="34322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3pPr>
      <a:lvl4pPr marL="1029660" algn="l" defTabSz="34322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372880" algn="l" defTabSz="34322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716100" algn="l" defTabSz="34322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059320" algn="l" defTabSz="34322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402540" algn="l" defTabSz="34322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745760" algn="l" defTabSz="34322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svg"/><Relationship Id="rId5" Type="http://schemas.openxmlformats.org/officeDocument/2006/relationships/image" Target="../media/image23.png"/><Relationship Id="rId4" Type="http://schemas.openxmlformats.org/officeDocument/2006/relationships/image" Target="../media/image8.sv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online.immi.gov.au/evo/firstParty?actionType=query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immi.homeaffairs.gov.au/visas/getting-a-visa/visa-listing/student-500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immi.homeaffairs.gov.au/visas/getting-a-visa/visa-listing/student-500/education-provider-default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10.sv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sqa.gov.au/students/how-asqa-can-help-students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6.png"/><Relationship Id="rId4" Type="http://schemas.openxmlformats.org/officeDocument/2006/relationships/hyperlink" Target="http://www.asqa.gov.au/students/student-record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sv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ps.gov.au/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svg"/><Relationship Id="rId5" Type="http://schemas.openxmlformats.org/officeDocument/2006/relationships/image" Target="../media/image31.png"/><Relationship Id="rId4" Type="http://schemas.openxmlformats.org/officeDocument/2006/relationships/image" Target="../media/image8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8.sv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sv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sv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png"/><Relationship Id="rId5" Type="http://schemas.openxmlformats.org/officeDocument/2006/relationships/image" Target="../media/image35.svg"/><Relationship Id="rId4" Type="http://schemas.openxmlformats.org/officeDocument/2006/relationships/image" Target="../media/image34.png"/><Relationship Id="rId9" Type="http://schemas.openxmlformats.org/officeDocument/2006/relationships/image" Target="../media/image39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8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8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8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18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8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support@tps.gov.au" TargetMode="External"/><Relationship Id="rId7" Type="http://schemas.openxmlformats.org/officeDocument/2006/relationships/image" Target="../media/image20.sv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689449BD-7B38-E8A3-D31E-59EADF8DA168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82140" y="1317597"/>
            <a:ext cx="8483899" cy="46177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Leeds College Pty Ltd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8703D81-65DC-6301-3434-8C3F6A3AE0F1}"/>
              </a:ext>
            </a:extLst>
          </p:cNvPr>
          <p:cNvSpPr txBox="1"/>
          <p:nvPr/>
        </p:nvSpPr>
        <p:spPr>
          <a:xfrm>
            <a:off x="377960" y="1787550"/>
            <a:ext cx="8388079" cy="1764586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spcBef>
                <a:spcPts val="2400"/>
              </a:spcBef>
              <a:spcAft>
                <a:spcPts val="1200"/>
              </a:spcAft>
            </a:pPr>
            <a:r>
              <a:rPr lang="en-AU" sz="2000" b="1" dirty="0"/>
              <a:t>International Students Information Session</a:t>
            </a:r>
          </a:p>
          <a:p>
            <a:pPr>
              <a:spcBef>
                <a:spcPts val="1800"/>
              </a:spcBef>
              <a:spcAft>
                <a:spcPts val="1800"/>
              </a:spcAft>
            </a:pPr>
            <a:r>
              <a:rPr lang="en-AU" dirty="0"/>
              <a:t>2 March 2026</a:t>
            </a:r>
          </a:p>
          <a:p>
            <a:pPr>
              <a:spcAft>
                <a:spcPts val="200"/>
              </a:spcAft>
            </a:pPr>
            <a:r>
              <a:rPr lang="en-AU" b="1" dirty="0"/>
              <a:t>Tegan Burt</a:t>
            </a:r>
            <a:endParaRPr lang="en-AU" dirty="0">
              <a:cs typeface="Calibri" panose="020F0502020204030204"/>
            </a:endParaRPr>
          </a:p>
          <a:p>
            <a:pPr>
              <a:spcAft>
                <a:spcPts val="600"/>
              </a:spcAft>
            </a:pPr>
            <a:r>
              <a:rPr lang="en-AU" sz="1700" b="1" dirty="0"/>
              <a:t>Case Management Team</a:t>
            </a:r>
            <a:endParaRPr lang="en-AU" sz="1700" b="1" dirty="0">
              <a:cs typeface="Calibri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8047644-9F48-BFD6-A666-B2FE27AED5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3710150"/>
            <a:ext cx="9144000" cy="985887"/>
          </a:xfrm>
          <a:prstGeom prst="rect">
            <a:avLst/>
          </a:prstGeom>
          <a:solidFill>
            <a:srgbClr val="4897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35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0BE3789A-DE03-E56D-04AA-580A01398A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6486" y="2088564"/>
            <a:ext cx="5639866" cy="1790045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08359F9F-803E-494F-7B9D-4F580CFBF3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78000" y="4755600"/>
            <a:ext cx="1668981" cy="307777"/>
            <a:chOff x="894512" y="4612842"/>
            <a:chExt cx="1668981" cy="307777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6DEF9C7B-F87A-341E-1A06-9956FEC487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84447" y="4612842"/>
              <a:ext cx="1379046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altLang="en-US" sz="1400" b="1" i="0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www.tps.gov.au</a:t>
              </a:r>
              <a:endParaRPr kumimoji="0" lang="en-AU" altLang="en-US" sz="1400" b="1" i="0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A755521D-BEC6-97FD-695C-5F9171E97B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94512" y="4623091"/>
              <a:ext cx="288805" cy="288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5" name="Graphic 10">
              <a:extLst>
                <a:ext uri="{FF2B5EF4-FFF2-40B4-BE49-F238E27FC236}">
                  <a16:creationId xmlns:a16="http://schemas.microsoft.com/office/drawing/2014/main" id="{EA8C492B-344D-85D7-5DD8-1E7D5EF0F3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919200" y="4650091"/>
              <a:ext cx="238264" cy="2376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606050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F339D183-6CAA-280C-C0EC-41D17995AE9E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39552" y="360000"/>
            <a:ext cx="8064896" cy="43088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TPS website</a:t>
            </a:r>
            <a:endParaRPr kumimoji="0" lang="en-AU" sz="2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6" name="Group 5" descr="Screenshot of TPS website home page.">
            <a:extLst>
              <a:ext uri="{FF2B5EF4-FFF2-40B4-BE49-F238E27FC236}">
                <a16:creationId xmlns:a16="http://schemas.microsoft.com/office/drawing/2014/main" id="{A64ECF84-B2E1-0BAE-26DE-BD4081A30087}"/>
              </a:ext>
            </a:extLst>
          </p:cNvPr>
          <p:cNvGrpSpPr/>
          <p:nvPr/>
        </p:nvGrpSpPr>
        <p:grpSpPr>
          <a:xfrm>
            <a:off x="540000" y="900000"/>
            <a:ext cx="6426450" cy="3326956"/>
            <a:chOff x="540000" y="900000"/>
            <a:chExt cx="6426450" cy="3326956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AB1C47A6-30CB-3440-D5AF-675341D212E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l="5194" t="1384" r="10332" b="1921"/>
            <a:stretch/>
          </p:blipFill>
          <p:spPr>
            <a:xfrm>
              <a:off x="540000" y="900000"/>
              <a:ext cx="6426450" cy="3326956"/>
            </a:xfrm>
            <a:prstGeom prst="rect">
              <a:avLst/>
            </a:prstGeom>
            <a:ln w="19050">
              <a:solidFill>
                <a:schemeClr val="accent1"/>
              </a:solidFill>
            </a:ln>
          </p:spPr>
        </p:pic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AFF36447-501B-46C9-ADDA-106095D67F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3759008" y="3555962"/>
              <a:ext cx="1026000" cy="213592"/>
            </a:xfrm>
            <a:prstGeom prst="rect">
              <a:avLst/>
            </a:prstGeom>
            <a:noFill/>
            <a:ln w="19050">
              <a:solidFill>
                <a:srgbClr val="D6165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973E0DD0-7ED9-4613-B668-9F4028A9CE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645501" y="4032116"/>
              <a:ext cx="921600" cy="147305"/>
            </a:xfrm>
            <a:prstGeom prst="rect">
              <a:avLst/>
            </a:prstGeom>
            <a:noFill/>
            <a:ln w="19050">
              <a:solidFill>
                <a:srgbClr val="D6165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1D8110F8-8E71-48A7-8AF6-839480ADB9C9}"/>
              </a:ext>
            </a:extLst>
          </p:cNvPr>
          <p:cNvSpPr txBox="1"/>
          <p:nvPr/>
        </p:nvSpPr>
        <p:spPr>
          <a:xfrm>
            <a:off x="7092000" y="2464050"/>
            <a:ext cx="1511552" cy="905312"/>
          </a:xfrm>
          <a:prstGeom prst="rect">
            <a:avLst/>
          </a:prstGeom>
          <a:noFill/>
          <a:ln>
            <a:solidFill>
              <a:srgbClr val="4897A2">
                <a:alpha val="50196"/>
              </a:srgbClr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05000"/>
              </a:lnSpc>
            </a:pPr>
            <a:r>
              <a:rPr lang="en-AU" sz="1700" dirty="0"/>
              <a:t>For TPS Online, click </a:t>
            </a:r>
            <a:r>
              <a:rPr lang="en-AU" sz="1700" b="1" dirty="0"/>
              <a:t>Access TPS Online</a:t>
            </a:r>
            <a:r>
              <a:rPr lang="en-AU" sz="1700" dirty="0"/>
              <a:t>.</a:t>
            </a:r>
            <a:endParaRPr lang="en-AU" sz="17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1BC55EE-F83B-4D3C-971B-7D3EEA67A675}"/>
              </a:ext>
            </a:extLst>
          </p:cNvPr>
          <p:cNvSpPr txBox="1"/>
          <p:nvPr/>
        </p:nvSpPr>
        <p:spPr>
          <a:xfrm>
            <a:off x="539552" y="4280164"/>
            <a:ext cx="8064000" cy="355931"/>
          </a:xfrm>
          <a:prstGeom prst="rect">
            <a:avLst/>
          </a:prstGeom>
          <a:noFill/>
          <a:ln>
            <a:solidFill>
              <a:srgbClr val="4897A2">
                <a:alpha val="50196"/>
              </a:srgbClr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05000"/>
              </a:lnSpc>
            </a:pPr>
            <a:r>
              <a:rPr lang="en-AU" sz="1700" dirty="0"/>
              <a:t>For information about your provider default, click </a:t>
            </a:r>
            <a:r>
              <a:rPr lang="en-AU" sz="1700" b="1" dirty="0"/>
              <a:t>Education Provider Notices</a:t>
            </a:r>
            <a:r>
              <a:rPr lang="en-AU" sz="1700" dirty="0"/>
              <a:t>.</a:t>
            </a:r>
            <a:endParaRPr lang="en-AU" sz="1700" b="1" dirty="0"/>
          </a:p>
        </p:txBody>
      </p:sp>
      <p:cxnSp>
        <p:nvCxnSpPr>
          <p:cNvPr id="38" name="Connector: Elbow 37">
            <a:extLst>
              <a:ext uri="{FF2B5EF4-FFF2-40B4-BE49-F238E27FC236}">
                <a16:creationId xmlns:a16="http://schemas.microsoft.com/office/drawing/2014/main" id="{EC9218C4-1BCD-4219-8ADC-40FB7F0458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stCxn id="12" idx="2"/>
            <a:endCxn id="30" idx="3"/>
          </p:cNvCxnSpPr>
          <p:nvPr/>
        </p:nvCxnSpPr>
        <p:spPr>
          <a:xfrm rot="5400000">
            <a:off x="6169694" y="1984676"/>
            <a:ext cx="293396" cy="3062768"/>
          </a:xfrm>
          <a:prstGeom prst="bentConnector2">
            <a:avLst/>
          </a:prstGeom>
          <a:ln w="19050">
            <a:solidFill>
              <a:srgbClr val="D6165F"/>
            </a:solidFill>
            <a:headEnd w="sm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or: Elbow 19">
            <a:extLst>
              <a:ext uri="{FF2B5EF4-FFF2-40B4-BE49-F238E27FC236}">
                <a16:creationId xmlns:a16="http://schemas.microsoft.com/office/drawing/2014/main" id="{DA423E87-60D8-8335-B286-DC9DED12F2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stCxn id="4" idx="1"/>
            <a:endCxn id="32" idx="1"/>
          </p:cNvCxnSpPr>
          <p:nvPr/>
        </p:nvCxnSpPr>
        <p:spPr>
          <a:xfrm rot="10800000" flipH="1">
            <a:off x="539551" y="4105770"/>
            <a:ext cx="105949" cy="352361"/>
          </a:xfrm>
          <a:prstGeom prst="bentConnector3">
            <a:avLst>
              <a:gd name="adj1" fmla="val -215764"/>
            </a:avLst>
          </a:prstGeom>
          <a:ln w="19050">
            <a:solidFill>
              <a:srgbClr val="D6165F"/>
            </a:solidFill>
            <a:headEnd w="sm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8AC51D9D-DF44-B946-F846-AAB1707BE1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78000" y="4755600"/>
            <a:ext cx="1668981" cy="307777"/>
            <a:chOff x="894512" y="4612842"/>
            <a:chExt cx="1668981" cy="307777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805FC112-F35F-2925-E7AB-553EFF364B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84447" y="4612842"/>
              <a:ext cx="1379046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altLang="en-US" sz="1400" b="1" i="0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www.tps.gov.au</a:t>
              </a:r>
              <a:endParaRPr kumimoji="0" lang="en-AU" altLang="en-US" sz="1400" b="1" i="0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3BACB7CA-65A3-01CB-009A-0D33D84DF4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94512" y="4623091"/>
              <a:ext cx="288805" cy="288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23" name="Graphic 10">
              <a:extLst>
                <a:ext uri="{FF2B5EF4-FFF2-40B4-BE49-F238E27FC236}">
                  <a16:creationId xmlns:a16="http://schemas.microsoft.com/office/drawing/2014/main" id="{429DE233-1C8E-C4B9-72EB-D731A96D7B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919200" y="4650091"/>
              <a:ext cx="238264" cy="2376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581435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9189B53E-1ADB-4EE4-AD30-F9BA72720058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60000" y="2124000"/>
            <a:ext cx="3600000" cy="4320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lang="en-AU" sz="2600" b="1" dirty="0">
                <a:latin typeface="+mn-lt"/>
                <a:ea typeface="+mn-ea"/>
                <a:cs typeface="+mn-cs"/>
              </a:rPr>
              <a:t>Student v</a:t>
            </a:r>
            <a:r>
              <a:rPr kumimoji="0" lang="en-AU" sz="2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isa information</a:t>
            </a:r>
            <a:endParaRPr kumimoji="0" lang="en-AU" sz="2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Calibri"/>
            </a:endParaRPr>
          </a:p>
        </p:txBody>
      </p:sp>
      <p:pic>
        <p:nvPicPr>
          <p:cNvPr id="16" name="Picture 2" descr="Department of Home Affairs Logo">
            <a:extLst>
              <a:ext uri="{FF2B5EF4-FFF2-40B4-BE49-F238E27FC236}">
                <a16:creationId xmlns:a16="http://schemas.microsoft.com/office/drawing/2014/main" id="{7920BD24-0286-449C-ACDF-520815B7B3C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duotone>
              <a:prstClr val="black"/>
              <a:schemeClr val="tx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4"/>
          <a:stretch/>
        </p:blipFill>
        <p:spPr bwMode="auto">
          <a:xfrm>
            <a:off x="360000" y="359569"/>
            <a:ext cx="2770261" cy="6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24C9EA08-E804-4123-9A32-1906AC9999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103998" y="0"/>
            <a:ext cx="5040001" cy="4680000"/>
          </a:xfrm>
          <a:prstGeom prst="rect">
            <a:avLst/>
          </a:prstGeom>
          <a:solidFill>
            <a:srgbClr val="4897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514C757-9D12-43F6-A4D8-FB9D1B1BE0C9}"/>
              </a:ext>
            </a:extLst>
          </p:cNvPr>
          <p:cNvSpPr txBox="1"/>
          <p:nvPr/>
        </p:nvSpPr>
        <p:spPr>
          <a:xfrm>
            <a:off x="4464000" y="1119709"/>
            <a:ext cx="4320000" cy="287258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2600"/>
              </a:spcAft>
            </a:pPr>
            <a:r>
              <a:rPr lang="en-AU" sz="2000" dirty="0">
                <a:solidFill>
                  <a:schemeClr val="bg1"/>
                </a:solidFill>
              </a:rPr>
              <a:t>Information about your student visa</a:t>
            </a:r>
          </a:p>
          <a:p>
            <a:pPr>
              <a:spcAft>
                <a:spcPts val="2600"/>
              </a:spcAft>
            </a:pPr>
            <a:r>
              <a:rPr lang="en-AU" sz="2000" dirty="0">
                <a:solidFill>
                  <a:schemeClr val="bg1"/>
                </a:solidFill>
              </a:rPr>
              <a:t>Applying for a new student visa</a:t>
            </a:r>
          </a:p>
          <a:p>
            <a:pPr>
              <a:spcAft>
                <a:spcPts val="2600"/>
              </a:spcAft>
            </a:pPr>
            <a:r>
              <a:rPr lang="en-AU" sz="2000" dirty="0">
                <a:solidFill>
                  <a:schemeClr val="bg1"/>
                </a:solidFill>
              </a:rPr>
              <a:t>Students under 18</a:t>
            </a:r>
          </a:p>
          <a:p>
            <a:pPr>
              <a:spcAft>
                <a:spcPts val="2600"/>
              </a:spcAft>
            </a:pPr>
            <a:r>
              <a:rPr lang="en-AU" sz="2000" dirty="0">
                <a:solidFill>
                  <a:schemeClr val="bg1"/>
                </a:solidFill>
              </a:rPr>
              <a:t>Work conditions</a:t>
            </a:r>
          </a:p>
          <a:p>
            <a:pPr>
              <a:spcAft>
                <a:spcPts val="2600"/>
              </a:spcAft>
            </a:pPr>
            <a:r>
              <a:rPr lang="en-AU" sz="2000" dirty="0">
                <a:solidFill>
                  <a:schemeClr val="bg1"/>
                </a:solidFill>
              </a:rPr>
              <a:t>Travelling home</a:t>
            </a:r>
          </a:p>
        </p:txBody>
      </p:sp>
    </p:spTree>
    <p:extLst>
      <p:ext uri="{BB962C8B-B14F-4D97-AF65-F5344CB8AC3E}">
        <p14:creationId xmlns:p14="http://schemas.microsoft.com/office/powerpoint/2010/main" val="35324910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BCF5BA-8E8F-9572-D950-683B7B7F30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8E02C2-83AB-E5BC-AD8C-B8FB83EB128B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40000" y="504000"/>
            <a:ext cx="8064000" cy="4320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Subclass 500 </a:t>
            </a:r>
            <a:r>
              <a:rPr lang="en-AU" sz="2800" b="1" dirty="0">
                <a:latin typeface="+mn-lt"/>
                <a:ea typeface="+mn-ea"/>
                <a:cs typeface="+mn-cs"/>
              </a:rPr>
              <a:t>Student</a:t>
            </a:r>
            <a:r>
              <a:rPr kumimoji="0" lang="en-AU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Visa</a:t>
            </a:r>
            <a:endParaRPr kumimoji="0" lang="en-A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FA7181E-F162-2135-3006-FA7DE2C30603}"/>
              </a:ext>
            </a:extLst>
          </p:cNvPr>
          <p:cNvSpPr txBox="1"/>
          <p:nvPr/>
        </p:nvSpPr>
        <p:spPr>
          <a:xfrm>
            <a:off x="540000" y="1116000"/>
            <a:ext cx="8064000" cy="2739211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TPS can only assist students on a </a:t>
            </a:r>
            <a:r>
              <a:rPr kumimoji="0" lang="en-A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subclass 500 student visa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You </a:t>
            </a:r>
            <a:r>
              <a:rPr kumimoji="0" lang="en-A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are</a:t>
            </a:r>
            <a:r>
              <a:rPr kumimoji="0" lang="en-A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 eligible for TPS assistance if you applied for a subclass 500 student visa and:</a:t>
            </a:r>
          </a:p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  <a:defRPr/>
            </a:pPr>
            <a:r>
              <a:rPr lang="en-AU" dirty="0">
                <a:solidFill>
                  <a:prstClr val="black"/>
                </a:solidFill>
                <a:cs typeface="Calibri"/>
              </a:rPr>
              <a:t>your visa was </a:t>
            </a:r>
            <a:r>
              <a:rPr lang="en-AU" b="1" dirty="0">
                <a:solidFill>
                  <a:prstClr val="black"/>
                </a:solidFill>
                <a:cs typeface="Calibri"/>
              </a:rPr>
              <a:t>granted</a:t>
            </a:r>
          </a:p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  <a:defRPr/>
            </a:pPr>
            <a:r>
              <a:rPr lang="en-AU" dirty="0">
                <a:solidFill>
                  <a:prstClr val="black"/>
                </a:solidFill>
                <a:cs typeface="Calibri"/>
              </a:rPr>
              <a:t>your visa was </a:t>
            </a:r>
            <a:r>
              <a:rPr lang="en-AU" b="1" dirty="0">
                <a:solidFill>
                  <a:prstClr val="black"/>
                </a:solidFill>
                <a:cs typeface="Calibri"/>
              </a:rPr>
              <a:t>refused</a:t>
            </a:r>
          </a:p>
          <a:p>
            <a:pPr marL="285750" indent="-285750">
              <a:spcAft>
                <a:spcPts val="3000"/>
              </a:spcAft>
              <a:buFont typeface="Arial" panose="020B0604020202020204" pitchFamily="34" charset="0"/>
              <a:buChar char="•"/>
              <a:defRPr/>
            </a:pPr>
            <a:r>
              <a:rPr lang="en-AU" dirty="0">
                <a:solidFill>
                  <a:prstClr val="black"/>
                </a:solidFill>
                <a:cs typeface="Calibri"/>
              </a:rPr>
              <a:t>you are </a:t>
            </a:r>
            <a:r>
              <a:rPr lang="en-AU" b="1" dirty="0">
                <a:solidFill>
                  <a:prstClr val="black"/>
                </a:solidFill>
                <a:cs typeface="Calibri"/>
              </a:rPr>
              <a:t>still awaiting a decision</a:t>
            </a:r>
            <a:r>
              <a:rPr lang="en-AU" dirty="0">
                <a:solidFill>
                  <a:prstClr val="black"/>
                </a:solidFill>
                <a:cs typeface="Calibri"/>
              </a:rPr>
              <a:t> on your visa application, including if you </a:t>
            </a:r>
            <a:br>
              <a:rPr lang="en-AU" dirty="0">
                <a:solidFill>
                  <a:prstClr val="black"/>
                </a:solidFill>
                <a:cs typeface="Calibri"/>
              </a:rPr>
            </a:br>
            <a:r>
              <a:rPr lang="en-AU" dirty="0">
                <a:solidFill>
                  <a:prstClr val="black"/>
                </a:solidFill>
                <a:cs typeface="Calibri"/>
              </a:rPr>
              <a:t>are on a Bridging Visa</a:t>
            </a:r>
            <a:endParaRPr kumimoji="0" lang="en-A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A25B85F5-586E-A542-C49F-BA2489D047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78000" y="4755600"/>
            <a:ext cx="1668981" cy="307777"/>
            <a:chOff x="894512" y="4612842"/>
            <a:chExt cx="1668981" cy="307777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853EBB2F-488E-0395-8B77-9361CFF6B9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84447" y="4612842"/>
              <a:ext cx="1379046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www.tps.gov.au</a:t>
              </a:r>
              <a:endParaRPr kumimoji="0" lang="en-AU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B69099BF-258F-C408-1AA1-C8C83D5746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94512" y="4623091"/>
              <a:ext cx="288805" cy="288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0" name="Graphic 10">
              <a:extLst>
                <a:ext uri="{FF2B5EF4-FFF2-40B4-BE49-F238E27FC236}">
                  <a16:creationId xmlns:a16="http://schemas.microsoft.com/office/drawing/2014/main" id="{07C5A2CD-A56D-294A-B0E2-A42869BC2D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919200" y="4650091"/>
              <a:ext cx="238264" cy="237600"/>
            </a:xfrm>
            <a:prstGeom prst="rect">
              <a:avLst/>
            </a:prstGeom>
          </p:spPr>
        </p:pic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E8D106B2-5F44-38C2-376F-7476EC223A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7632000" y="3636000"/>
            <a:ext cx="1152000" cy="1152000"/>
            <a:chOff x="7632000" y="3636000"/>
            <a:chExt cx="1152000" cy="1152000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12B69224-7BB2-2D2B-D309-E1ED37EF91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632000" y="3636000"/>
              <a:ext cx="1152000" cy="11520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4897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8" name="Graphic 7" descr="Document outline">
              <a:extLst>
                <a:ext uri="{FF2B5EF4-FFF2-40B4-BE49-F238E27FC236}">
                  <a16:creationId xmlns:a16="http://schemas.microsoft.com/office/drawing/2014/main" id="{F2C4273B-5AFC-1A87-B2AA-412DD3B7FF2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7707861" y="3711861"/>
              <a:ext cx="1000277" cy="100027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504825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F38231-3115-9C3B-A3F1-EC030D5994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3D26DAD-649A-4FC4-2C8C-BC1DC77ED3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504000"/>
            <a:ext cx="8064666" cy="353302"/>
          </a:xfrm>
        </p:spPr>
        <p:txBody>
          <a:bodyPr/>
          <a:lstStyle/>
          <a:p>
            <a:r>
              <a:rPr lang="en-AU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Information about your student visa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A1FDA93-88DE-842B-A81F-0161ED4C8C30}"/>
              </a:ext>
            </a:extLst>
          </p:cNvPr>
          <p:cNvSpPr txBox="1"/>
          <p:nvPr/>
        </p:nvSpPr>
        <p:spPr>
          <a:xfrm>
            <a:off x="540000" y="1116000"/>
            <a:ext cx="8064000" cy="3370153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spcAft>
                <a:spcPts val="3000"/>
              </a:spcAft>
            </a:pPr>
            <a:r>
              <a:rPr lang="en-A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Student visa holders must remain enrolled in a registered course</a:t>
            </a:r>
          </a:p>
          <a:p>
            <a:pPr>
              <a:spcAft>
                <a:spcPts val="3000"/>
              </a:spcAft>
            </a:pPr>
            <a:r>
              <a:rPr lang="en-A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You must finalise a new enrolment within 3 months of your provider defaulting</a:t>
            </a:r>
          </a:p>
          <a:p>
            <a:pPr>
              <a:spcAft>
                <a:spcPts val="3000"/>
              </a:spcAft>
            </a:pPr>
            <a:r>
              <a:rPr lang="en-A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If you cannot finalise a new enrolment within 3 months, the Department of Home Affairs may offer you an extension. You must provide relevant information for consideration.</a:t>
            </a:r>
          </a:p>
          <a:p>
            <a:pPr>
              <a:spcAft>
                <a:spcPts val="3000"/>
              </a:spcAft>
            </a:pPr>
            <a:r>
              <a:rPr lang="en-A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If your student visa has not yet been granted, you must finalise a new enrolment and send information about your new enrolment to the Department of Home Affairs. Your visa application will be assessed based on your new enrolment.</a:t>
            </a:r>
          </a:p>
        </p:txBody>
      </p:sp>
    </p:spTree>
    <p:extLst>
      <p:ext uri="{BB962C8B-B14F-4D97-AF65-F5344CB8AC3E}">
        <p14:creationId xmlns:p14="http://schemas.microsoft.com/office/powerpoint/2010/main" val="23891622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37640F-A8E8-4530-21C1-4E7398C6F6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E75A009-7A4F-3138-64C3-BEF7C382CE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504000"/>
            <a:ext cx="8064666" cy="353302"/>
          </a:xfrm>
        </p:spPr>
        <p:txBody>
          <a:bodyPr/>
          <a:lstStyle/>
          <a:p>
            <a:r>
              <a:rPr lang="en-AU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 I need a new student visa?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CB12985-B9E4-D72C-5712-CF2959F03A2E}"/>
              </a:ext>
            </a:extLst>
          </p:cNvPr>
          <p:cNvSpPr txBox="1"/>
          <p:nvPr/>
        </p:nvSpPr>
        <p:spPr>
          <a:xfrm>
            <a:off x="540000" y="1116000"/>
            <a:ext cx="8064000" cy="3642023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spcAft>
                <a:spcPts val="600"/>
              </a:spcAft>
            </a:pPr>
            <a:r>
              <a:rPr lang="en-A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You </a:t>
            </a:r>
            <a:r>
              <a:rPr lang="en-AU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will</a:t>
            </a:r>
            <a:r>
              <a:rPr lang="en-A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need to apply for a new student visa if you enrol in a new course which: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is at a lower Australian Qualification Framework (AQF) level than your previous course, or</a:t>
            </a:r>
          </a:p>
          <a:p>
            <a:pPr marL="742950" lvl="1" indent="-285750">
              <a:spcAft>
                <a:spcPts val="2100"/>
              </a:spcAft>
              <a:buFont typeface="Arial" panose="020B0604020202020204" pitchFamily="34" charset="0"/>
              <a:buChar char="•"/>
            </a:pPr>
            <a:r>
              <a:rPr lang="en-A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will finish after your current visa expires</a:t>
            </a:r>
          </a:p>
          <a:p>
            <a:pPr>
              <a:spcAft>
                <a:spcPts val="600"/>
              </a:spcAft>
            </a:pPr>
            <a:r>
              <a:rPr lang="en-A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You </a:t>
            </a:r>
            <a:r>
              <a:rPr lang="en-AU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will not</a:t>
            </a:r>
            <a:r>
              <a:rPr lang="en-A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need to apply for a new student visa if you enrol in a new course which: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is at the same or a higher AQF level than your previous course, and</a:t>
            </a:r>
          </a:p>
          <a:p>
            <a:pPr marL="742950" lvl="1" indent="-285750">
              <a:spcAft>
                <a:spcPts val="2100"/>
              </a:spcAft>
              <a:buFont typeface="Arial" panose="020B0604020202020204" pitchFamily="34" charset="0"/>
              <a:buChar char="•"/>
            </a:pPr>
            <a:r>
              <a:rPr lang="en-A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will finish before your current visa expires</a:t>
            </a:r>
          </a:p>
          <a:p>
            <a:pPr>
              <a:spcAft>
                <a:spcPts val="1800"/>
              </a:spcAft>
            </a:pPr>
            <a:r>
              <a:rPr lang="en-AU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Check the expiry date of your student visa</a:t>
            </a:r>
            <a:r>
              <a:rPr lang="en-A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by viewing your visa grant notice or by using the Visa Entitlement Verification Online (VEVO) service at </a:t>
            </a:r>
            <a:r>
              <a:rPr lang="en-A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3"/>
              </a:rPr>
              <a:t>online.immi.gov.au/evo/</a:t>
            </a:r>
            <a:r>
              <a:rPr lang="en-AU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3"/>
              </a:rPr>
              <a:t>firstParty?actionType</a:t>
            </a:r>
            <a:r>
              <a:rPr lang="en-A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3"/>
              </a:rPr>
              <a:t>=query</a:t>
            </a:r>
            <a:endParaRPr lang="en-AU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82694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16D5CC-B65A-C8A4-A932-4BD778A5C2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85CEFBC-57C7-F5AB-2894-2B6216C43E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504000"/>
            <a:ext cx="8064666" cy="353302"/>
          </a:xfrm>
        </p:spPr>
        <p:txBody>
          <a:bodyPr/>
          <a:lstStyle/>
          <a:p>
            <a:r>
              <a:rPr lang="en-AU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Visa Application Charge exemption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4130385-02A0-A9C0-EFAD-DFD9D5D8A82F}"/>
              </a:ext>
            </a:extLst>
          </p:cNvPr>
          <p:cNvSpPr txBox="1"/>
          <p:nvPr/>
        </p:nvSpPr>
        <p:spPr>
          <a:xfrm>
            <a:off x="540000" y="1116000"/>
            <a:ext cx="8064000" cy="3139321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spcAft>
                <a:spcPts val="1800"/>
              </a:spcAft>
            </a:pPr>
            <a:r>
              <a:rPr lang="en-A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If you need to apply for a new student visa because your provider defaulted, you will be eligible for a Visa Application Charge (VAC) exemption </a:t>
            </a:r>
            <a:r>
              <a:rPr lang="en-AU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if</a:t>
            </a:r>
            <a:r>
              <a:rPr lang="en-A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742950" lvl="1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A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you currently hold a student visa, or your last substantive visa was a student visa, and</a:t>
            </a:r>
          </a:p>
          <a:p>
            <a:pPr marL="742950" lvl="1" indent="-285750">
              <a:spcAft>
                <a:spcPts val="3600"/>
              </a:spcAft>
              <a:buFont typeface="Arial" panose="020B0604020202020204" pitchFamily="34" charset="0"/>
              <a:buChar char="•"/>
            </a:pPr>
            <a:r>
              <a:rPr lang="en-A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you apply for the new visa within 12 months of the default</a:t>
            </a:r>
          </a:p>
          <a:p>
            <a:pPr>
              <a:spcAft>
                <a:spcPts val="3600"/>
              </a:spcAft>
            </a:pPr>
            <a:r>
              <a:rPr lang="en-A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When you apply, tell the Department of Home Affairs that </a:t>
            </a:r>
            <a:r>
              <a:rPr lang="en-AU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you were affected </a:t>
            </a:r>
            <a:r>
              <a:rPr lang="en-A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by a provider default and attach evidence of your enrolment with a new education provider, such as your </a:t>
            </a:r>
            <a:r>
              <a:rPr lang="en-AU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CoE</a:t>
            </a:r>
            <a:endParaRPr lang="en-AU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59067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39750" y="504000"/>
            <a:ext cx="8064666" cy="353302"/>
          </a:xfrm>
        </p:spPr>
        <p:txBody>
          <a:bodyPr/>
          <a:lstStyle/>
          <a:p>
            <a:r>
              <a:rPr lang="en-AU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Students under 18 years of age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CE6109F-240F-4DAF-F79E-3F841864BD10}"/>
              </a:ext>
            </a:extLst>
          </p:cNvPr>
          <p:cNvSpPr txBox="1"/>
          <p:nvPr/>
        </p:nvSpPr>
        <p:spPr>
          <a:xfrm>
            <a:off x="540000" y="1116000"/>
            <a:ext cx="8064000" cy="176971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spcAft>
                <a:spcPts val="3000"/>
              </a:spcAft>
            </a:pPr>
            <a:r>
              <a:rPr lang="en-AU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You must maintain welfare arrangements at all times as a condition of your student visa if you are under 18 years of age</a:t>
            </a:r>
          </a:p>
          <a:p>
            <a:pPr>
              <a:spcAft>
                <a:spcPts val="3000"/>
              </a:spcAft>
            </a:pPr>
            <a:r>
              <a:rPr lang="en-AU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If your education provider issued a Confirmation of Appropriate Accommodation and Welfare (CAAW) to take responsibility for your welfare in Australia, you must seek alternative enrolment immediately and make alternative welfare arrangements</a:t>
            </a:r>
          </a:p>
        </p:txBody>
      </p:sp>
    </p:spTree>
    <p:extLst>
      <p:ext uri="{BB962C8B-B14F-4D97-AF65-F5344CB8AC3E}">
        <p14:creationId xmlns:p14="http://schemas.microsoft.com/office/powerpoint/2010/main" val="14192446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59BF8E-00B3-4DFC-6F27-8CD3FF8DE3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B766F4D-2CD8-38A6-955A-E7D22DC1B2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504000"/>
            <a:ext cx="8064666" cy="353302"/>
          </a:xfrm>
        </p:spPr>
        <p:txBody>
          <a:bodyPr/>
          <a:lstStyle/>
          <a:p>
            <a:r>
              <a:rPr lang="en-AU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Work conditions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AF0BA46-151C-6DFC-5436-976F81A4E0F1}"/>
              </a:ext>
            </a:extLst>
          </p:cNvPr>
          <p:cNvSpPr txBox="1"/>
          <p:nvPr/>
        </p:nvSpPr>
        <p:spPr>
          <a:xfrm>
            <a:off x="540000" y="1116000"/>
            <a:ext cx="8064000" cy="2154436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spcAft>
                <a:spcPts val="3000"/>
              </a:spcAft>
            </a:pPr>
            <a:r>
              <a:rPr lang="en-AU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You </a:t>
            </a:r>
            <a:r>
              <a:rPr lang="en-AU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cannot</a:t>
            </a:r>
            <a:r>
              <a:rPr lang="en-AU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work more than 48 hours per fortnight </a:t>
            </a:r>
            <a:r>
              <a:rPr lang="en-AU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while your course is in session</a:t>
            </a:r>
          </a:p>
          <a:p>
            <a:pPr>
              <a:spcAft>
                <a:spcPts val="3000"/>
              </a:spcAft>
            </a:pPr>
            <a:r>
              <a:rPr lang="en-A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You </a:t>
            </a:r>
            <a:r>
              <a:rPr lang="en-AU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can</a:t>
            </a:r>
            <a:r>
              <a:rPr lang="en-A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work more than 48 hours per fortnight </a:t>
            </a:r>
            <a:r>
              <a:rPr lang="en-AU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when your enrolment has been cancelled due to a provider default</a:t>
            </a:r>
          </a:p>
          <a:p>
            <a:pPr>
              <a:spcAft>
                <a:spcPts val="3000"/>
              </a:spcAft>
            </a:pPr>
            <a:r>
              <a:rPr lang="en-AU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If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you are on a Bridging Visa (BV), refer to the conditions attached to your BV regarding work and other conditions</a:t>
            </a:r>
            <a:endParaRPr lang="en-AU" sz="1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73764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39999" y="504000"/>
            <a:ext cx="8064000" cy="353302"/>
          </a:xfrm>
        </p:spPr>
        <p:txBody>
          <a:bodyPr/>
          <a:lstStyle/>
          <a:p>
            <a:r>
              <a:rPr lang="en-AU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Travelling home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8FB76D5-7EB0-3D05-BFB6-82A6678E4584}"/>
              </a:ext>
            </a:extLst>
          </p:cNvPr>
          <p:cNvSpPr txBox="1"/>
          <p:nvPr/>
        </p:nvSpPr>
        <p:spPr>
          <a:xfrm>
            <a:off x="540000" y="1116000"/>
            <a:ext cx="8064000" cy="1492716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spcAft>
                <a:spcPts val="3000"/>
              </a:spcAft>
            </a:pPr>
            <a:r>
              <a:rPr lang="en-A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You can travel home while you arrange your enrolment in another course. </a:t>
            </a:r>
            <a:r>
              <a:rPr lang="en-AU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You must have a valid student visa to enter Australia on your return</a:t>
            </a:r>
            <a:r>
              <a:rPr lang="en-A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spcAft>
                <a:spcPts val="3000"/>
              </a:spcAft>
            </a:pPr>
            <a:r>
              <a:rPr lang="en-A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If you have applied for a student visa and you are awaiting a decision, you must have a valid </a:t>
            </a:r>
            <a:r>
              <a:rPr lang="en-AU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Bridging Visa B (BVB)</a:t>
            </a:r>
            <a:r>
              <a:rPr lang="en-A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to travel outside Australia</a:t>
            </a:r>
          </a:p>
        </p:txBody>
      </p:sp>
    </p:spTree>
    <p:extLst>
      <p:ext uri="{BB962C8B-B14F-4D97-AF65-F5344CB8AC3E}">
        <p14:creationId xmlns:p14="http://schemas.microsoft.com/office/powerpoint/2010/main" val="23432751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40000" y="504000"/>
            <a:ext cx="8064000" cy="353302"/>
          </a:xfrm>
        </p:spPr>
        <p:txBody>
          <a:bodyPr/>
          <a:lstStyle/>
          <a:p>
            <a:r>
              <a:rPr lang="en-AU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Further information and contacts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6D9D335-32A8-2BAB-8ED1-D7C1EE2E489D}"/>
              </a:ext>
            </a:extLst>
          </p:cNvPr>
          <p:cNvSpPr txBox="1"/>
          <p:nvPr/>
        </p:nvSpPr>
        <p:spPr>
          <a:xfrm>
            <a:off x="540000" y="1116000"/>
            <a:ext cx="8064000" cy="344709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spcAft>
                <a:spcPts val="3600"/>
              </a:spcAft>
            </a:pPr>
            <a:r>
              <a:rPr lang="en-AU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Information about your student visa:</a:t>
            </a:r>
            <a:br>
              <a:rPr lang="en-AU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AU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3"/>
              </a:rPr>
              <a:t>immi.homeaffairs.gov.au</a:t>
            </a:r>
            <a:r>
              <a:rPr lang="en-A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3"/>
              </a:rPr>
              <a:t>/visas/getting-a-visa/visa-listing/student-500</a:t>
            </a:r>
            <a:endParaRPr lang="en-AU" sz="1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3600"/>
              </a:spcAft>
            </a:pPr>
            <a:r>
              <a:rPr lang="en-AU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Information about how an education provider default may affect your student visa:</a:t>
            </a:r>
            <a:br>
              <a:rPr lang="en-AU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AU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4"/>
              </a:rPr>
              <a:t>immi.homeaffairs.gov.au</a:t>
            </a:r>
            <a:r>
              <a:rPr lang="en-A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4"/>
              </a:rPr>
              <a:t>/visas/getting-a-visa/visa-listing/student-500/education-provider-default</a:t>
            </a:r>
            <a:endParaRPr lang="en-AU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1200"/>
              </a:spcAft>
            </a:pPr>
            <a:r>
              <a:rPr lang="en-AU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Call the Global Service Centre</a:t>
            </a:r>
            <a:r>
              <a:rPr lang="en-AU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742950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AU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 Australia</a:t>
            </a:r>
            <a:r>
              <a:rPr lang="en-A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131 881</a:t>
            </a:r>
          </a:p>
          <a:p>
            <a:pPr marL="742950" lvl="1" indent="-285750">
              <a:spcAft>
                <a:spcPts val="3600"/>
              </a:spcAft>
              <a:buFont typeface="Arial" panose="020B0604020202020204" pitchFamily="34" charset="0"/>
              <a:buChar char="•"/>
            </a:pPr>
            <a:r>
              <a:rPr lang="en-AU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Outside Australia</a:t>
            </a:r>
            <a:r>
              <a:rPr lang="en-A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+61 2 6196 0196</a:t>
            </a:r>
          </a:p>
        </p:txBody>
      </p:sp>
    </p:spTree>
    <p:extLst>
      <p:ext uri="{BB962C8B-B14F-4D97-AF65-F5344CB8AC3E}">
        <p14:creationId xmlns:p14="http://schemas.microsoft.com/office/powerpoint/2010/main" val="6862150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D73479-7099-43D6-A8B2-BB6DA88278A6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40000" y="504000"/>
            <a:ext cx="8064000" cy="43088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Purpose of this meeting </a:t>
            </a:r>
            <a:endParaRPr kumimoji="0" lang="en-AU" sz="2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E8E51C7-ED98-4933-AF2E-C29500B65F7C}"/>
              </a:ext>
            </a:extLst>
          </p:cNvPr>
          <p:cNvSpPr txBox="1"/>
          <p:nvPr/>
        </p:nvSpPr>
        <p:spPr>
          <a:xfrm>
            <a:off x="540000" y="1116000"/>
            <a:ext cx="8064000" cy="3000821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spcAft>
                <a:spcPts val="3200"/>
              </a:spcAft>
            </a:pPr>
            <a:r>
              <a:rPr lang="en-AU" dirty="0"/>
              <a:t>How the Tuition Protection Service (TPS) can assist you</a:t>
            </a:r>
            <a:endParaRPr lang="en-US" dirty="0">
              <a:cs typeface="Calibri"/>
            </a:endParaRPr>
          </a:p>
          <a:p>
            <a:pPr>
              <a:spcAft>
                <a:spcPts val="3200"/>
              </a:spcAft>
            </a:pPr>
            <a:r>
              <a:rPr lang="en-AU" dirty="0"/>
              <a:t>Student visa information</a:t>
            </a:r>
          </a:p>
          <a:p>
            <a:pPr>
              <a:spcAft>
                <a:spcPts val="3200"/>
              </a:spcAft>
            </a:pPr>
            <a:r>
              <a:rPr lang="en-AU" dirty="0"/>
              <a:t>Getting a copy of your student record</a:t>
            </a:r>
          </a:p>
          <a:p>
            <a:pPr>
              <a:spcAft>
                <a:spcPts val="3200"/>
              </a:spcAft>
            </a:pPr>
            <a:r>
              <a:rPr lang="en-AU" dirty="0"/>
              <a:t>Other assistance available</a:t>
            </a:r>
          </a:p>
          <a:p>
            <a:pPr>
              <a:spcAft>
                <a:spcPts val="3200"/>
              </a:spcAft>
            </a:pPr>
            <a:r>
              <a:rPr lang="en-AU" dirty="0"/>
              <a:t>How to use the TPS Online case management system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BA1B189-A172-5E86-6584-085AB9A474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7632000" y="3636000"/>
            <a:ext cx="1152000" cy="1152000"/>
            <a:chOff x="7632000" y="3636000"/>
            <a:chExt cx="1152000" cy="1152000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DB2A2E65-0687-4DE0-B08A-2721D70C15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632000" y="3636000"/>
              <a:ext cx="1152000" cy="11520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4897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7" name="Graphic 40">
              <a:extLst>
                <a:ext uri="{FF2B5EF4-FFF2-40B4-BE49-F238E27FC236}">
                  <a16:creationId xmlns:a16="http://schemas.microsoft.com/office/drawing/2014/main" id="{F2DA517D-C3E7-41FF-8FD9-9C9F29DD72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7774070" y="3762000"/>
              <a:ext cx="867859" cy="900000"/>
            </a:xfrm>
            <a:prstGeom prst="rect">
              <a:avLst/>
            </a:prstGeom>
          </p:spPr>
        </p:pic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57501056-D479-E3CC-21FE-EBC233E9B6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78000" y="4755600"/>
            <a:ext cx="1668981" cy="307777"/>
            <a:chOff x="894512" y="4612842"/>
            <a:chExt cx="1668981" cy="307777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EEBED96F-066E-102F-18FD-7812232BBE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84447" y="4612842"/>
              <a:ext cx="1379046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altLang="en-US" sz="1400" b="1" i="0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www.tps.gov.au</a:t>
              </a:r>
              <a:endParaRPr kumimoji="0" lang="en-AU" altLang="en-US" sz="1400" b="1" i="0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ADE6AFE3-61FA-06F1-E4D0-4C224A5F65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94512" y="4623091"/>
              <a:ext cx="288805" cy="288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20" name="Graphic 10">
              <a:extLst>
                <a:ext uri="{FF2B5EF4-FFF2-40B4-BE49-F238E27FC236}">
                  <a16:creationId xmlns:a16="http://schemas.microsoft.com/office/drawing/2014/main" id="{32FC5731-FBF0-641D-0B5E-B82A51918F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919200" y="4650091"/>
              <a:ext cx="238264" cy="2376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40057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9189B53E-1ADB-4EE4-AD30-F9BA72720058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60000" y="1908000"/>
            <a:ext cx="3600000" cy="8640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Getting a copy of your student record</a:t>
            </a:r>
            <a:endParaRPr kumimoji="0" lang="en-AU" sz="2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Calibri"/>
            </a:endParaRPr>
          </a:p>
        </p:txBody>
      </p:sp>
      <p:pic>
        <p:nvPicPr>
          <p:cNvPr id="2" name="Picture 8" descr="Australia Skills Quality Authority logo">
            <a:extLst>
              <a:ext uri="{FF2B5EF4-FFF2-40B4-BE49-F238E27FC236}">
                <a16:creationId xmlns:a16="http://schemas.microsoft.com/office/drawing/2014/main" id="{2F7F18ED-2B8B-9BA4-9CAD-CAEBD5FC0AE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60000" y="360000"/>
            <a:ext cx="3448370" cy="641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24C9EA08-E804-4123-9A32-1906AC9999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104000" y="0"/>
            <a:ext cx="5040000" cy="4680000"/>
          </a:xfrm>
          <a:prstGeom prst="rect">
            <a:avLst/>
          </a:prstGeom>
          <a:solidFill>
            <a:srgbClr val="4897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053B840-DED4-1BE7-D143-186B555612A8}"/>
              </a:ext>
            </a:extLst>
          </p:cNvPr>
          <p:cNvSpPr txBox="1"/>
          <p:nvPr/>
        </p:nvSpPr>
        <p:spPr>
          <a:xfrm>
            <a:off x="4464000" y="2186111"/>
            <a:ext cx="4320000" cy="307777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spcAft>
                <a:spcPts val="2600"/>
              </a:spcAft>
            </a:pPr>
            <a:r>
              <a:rPr lang="en-AU" sz="2000" dirty="0">
                <a:solidFill>
                  <a:schemeClr val="bg1"/>
                </a:solidFill>
              </a:rPr>
              <a:t>Australian Skills Quality Authority (ASQA)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6448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109CE08-9E07-278A-767F-DDBC0A45ACB3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40000" y="504000"/>
            <a:ext cx="8064000" cy="43088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lvl1pPr algn="l" defTabSz="68644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003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ASQA: Getting a copy of your student record</a:t>
            </a:r>
            <a:endParaRPr kumimoji="0" lang="en-A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0713507-958C-52F1-FB65-9E54FC7B63B5}"/>
              </a:ext>
            </a:extLst>
          </p:cNvPr>
          <p:cNvSpPr txBox="1"/>
          <p:nvPr/>
        </p:nvSpPr>
        <p:spPr>
          <a:xfrm>
            <a:off x="540000" y="1116000"/>
            <a:ext cx="8064000" cy="3595856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spcAft>
                <a:spcPts val="1300"/>
              </a:spcAft>
            </a:pPr>
            <a:r>
              <a:rPr lang="en-A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When closing, a provider is expected to issue:</a:t>
            </a:r>
          </a:p>
          <a:p>
            <a:pPr marL="742950" lvl="1" indent="-285750">
              <a:spcAft>
                <a:spcPts val="1300"/>
              </a:spcAft>
              <a:buFont typeface="Arial" panose="020B0604020202020204" pitchFamily="34" charset="0"/>
              <a:buChar char="•"/>
            </a:pPr>
            <a:r>
              <a:rPr lang="en-A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</a:t>
            </a:r>
            <a:r>
              <a:rPr lang="en-AU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testamur</a:t>
            </a:r>
            <a:r>
              <a:rPr lang="en-A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en-AU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record of results </a:t>
            </a:r>
            <a:r>
              <a:rPr lang="en-A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 a student who has completed the requirements of a qualification, or</a:t>
            </a:r>
          </a:p>
          <a:p>
            <a:pPr marL="742950" lvl="1" indent="-285750">
              <a:spcAft>
                <a:spcPts val="2800"/>
              </a:spcAft>
              <a:buFont typeface="Arial" panose="020B0604020202020204" pitchFamily="34" charset="0"/>
              <a:buChar char="•"/>
            </a:pPr>
            <a:r>
              <a:rPr lang="en-A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</a:t>
            </a:r>
            <a:r>
              <a:rPr lang="en-AU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statement of attainment</a:t>
            </a:r>
            <a:r>
              <a:rPr lang="en-A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to a student who has not completed a qualification, but has completed one or more units of competency</a:t>
            </a:r>
          </a:p>
          <a:p>
            <a:pPr>
              <a:spcAft>
                <a:spcPts val="2800"/>
              </a:spcAft>
            </a:pPr>
            <a:r>
              <a:rPr lang="en-A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You will need evidence of the units of competency you have achieved to continue your training at another provider</a:t>
            </a:r>
          </a:p>
          <a:p>
            <a:pPr>
              <a:spcAft>
                <a:spcPts val="2800"/>
              </a:spcAft>
            </a:pPr>
            <a:r>
              <a:rPr lang="en-A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If you are unable to obtain an up-to-date copy of your student record, ASQA may be able to assist you</a:t>
            </a:r>
          </a:p>
        </p:txBody>
      </p:sp>
      <p:pic>
        <p:nvPicPr>
          <p:cNvPr id="4" name="Picture 8" descr="Australia Skills Quality Authority logo">
            <a:extLst>
              <a:ext uri="{FF2B5EF4-FFF2-40B4-BE49-F238E27FC236}">
                <a16:creationId xmlns:a16="http://schemas.microsoft.com/office/drawing/2014/main" id="{2290F7A7-F2EE-2356-E4AA-844A9954D32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9"/>
          <a:stretch/>
        </p:blipFill>
        <p:spPr bwMode="auto">
          <a:xfrm>
            <a:off x="7884000" y="4604400"/>
            <a:ext cx="900000" cy="345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86197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ABD482A-4F12-4ECB-9C4E-CFDAC0B7D016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40000" y="504000"/>
            <a:ext cx="8064000" cy="43088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ASQA: Further information and contacts</a:t>
            </a:r>
            <a:endParaRPr kumimoji="0" lang="en-A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9FCE064-E726-23FB-419D-D2B0435C8C4D}"/>
              </a:ext>
            </a:extLst>
          </p:cNvPr>
          <p:cNvSpPr txBox="1"/>
          <p:nvPr/>
        </p:nvSpPr>
        <p:spPr>
          <a:xfrm>
            <a:off x="540000" y="1116000"/>
            <a:ext cx="8064000" cy="317009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spcAft>
                <a:spcPts val="3600"/>
              </a:spcAft>
            </a:pPr>
            <a:r>
              <a:rPr lang="en-A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Information about how ASQA can help students:</a:t>
            </a:r>
            <a:br>
              <a:rPr lang="en-AU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AU" b="1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www.asqa.gov.au</a:t>
            </a:r>
            <a:r>
              <a:rPr lang="en-AU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/students/how-asqa-can-help-students</a:t>
            </a:r>
            <a:endParaRPr lang="en-AU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3600"/>
              </a:spcAft>
            </a:pPr>
            <a:r>
              <a:rPr lang="en-AU" dirty="0">
                <a:latin typeface="Calibri" panose="020F0502020204030204" pitchFamily="34" charset="0"/>
                <a:cs typeface="Calibri" panose="020F0502020204030204" pitchFamily="34" charset="0"/>
              </a:rPr>
              <a:t>Information about student records:</a:t>
            </a:r>
            <a:br>
              <a:rPr lang="en-AU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AU" b="1" dirty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www.asqa.gov.au</a:t>
            </a:r>
            <a:r>
              <a:rPr lang="en-AU" dirty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/students/student-record</a:t>
            </a:r>
            <a:endParaRPr lang="en-AU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1200"/>
              </a:spcAft>
            </a:pPr>
            <a:r>
              <a:rPr lang="en-AU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Call ASQA</a:t>
            </a:r>
            <a:r>
              <a:rPr lang="en-A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742950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AU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 Australia</a:t>
            </a:r>
            <a:r>
              <a:rPr lang="en-A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1300 701 801</a:t>
            </a:r>
          </a:p>
          <a:p>
            <a:pPr marL="742950" lvl="1" indent="-285750">
              <a:spcAft>
                <a:spcPts val="3600"/>
              </a:spcAft>
              <a:buFont typeface="Arial" panose="020B0604020202020204" pitchFamily="34" charset="0"/>
              <a:buChar char="•"/>
            </a:pPr>
            <a:r>
              <a:rPr lang="en-AU" b="1" i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Outside Australia</a:t>
            </a:r>
            <a:r>
              <a:rPr lang="en-AU" b="0" i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A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+61 3 8613 3910</a:t>
            </a:r>
          </a:p>
        </p:txBody>
      </p:sp>
      <p:pic>
        <p:nvPicPr>
          <p:cNvPr id="6" name="Picture 8" descr="Australia Skills Quality Authority logo">
            <a:extLst>
              <a:ext uri="{FF2B5EF4-FFF2-40B4-BE49-F238E27FC236}">
                <a16:creationId xmlns:a16="http://schemas.microsoft.com/office/drawing/2014/main" id="{33215041-062E-82E2-E64C-D0F5B477F23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9"/>
          <a:stretch/>
        </p:blipFill>
        <p:spPr bwMode="auto">
          <a:xfrm>
            <a:off x="7884000" y="4604400"/>
            <a:ext cx="900000" cy="345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85318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>
            <a:extLst>
              <a:ext uri="{FF2B5EF4-FFF2-40B4-BE49-F238E27FC236}">
                <a16:creationId xmlns:a16="http://schemas.microsoft.com/office/drawing/2014/main" id="{03D36F40-81F5-BA39-B70C-29EA61C16EEB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60000" y="2124000"/>
            <a:ext cx="3600000" cy="4320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Study Melbourne</a:t>
            </a:r>
            <a:endParaRPr kumimoji="0" lang="en-AU" sz="2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Calibri"/>
            </a:endParaRPr>
          </a:p>
        </p:txBody>
      </p:sp>
      <p:pic>
        <p:nvPicPr>
          <p:cNvPr id="3" name="Picture 2" descr="Study Melbourne logo">
            <a:extLst>
              <a:ext uri="{FF2B5EF4-FFF2-40B4-BE49-F238E27FC236}">
                <a16:creationId xmlns:a16="http://schemas.microsoft.com/office/drawing/2014/main" id="{153B4736-ACC0-87E6-9829-CE923C0B37A3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00" y="360002"/>
            <a:ext cx="2718000" cy="102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09434C9-32BE-B193-955F-548F2F4867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104000" y="0"/>
            <a:ext cx="5040000" cy="4680000"/>
          </a:xfrm>
          <a:prstGeom prst="rect">
            <a:avLst/>
          </a:prstGeom>
          <a:solidFill>
            <a:srgbClr val="4897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4AFFF4C-05BC-46B9-0F2C-D74AD93C7147}"/>
              </a:ext>
            </a:extLst>
          </p:cNvPr>
          <p:cNvSpPr txBox="1"/>
          <p:nvPr/>
        </p:nvSpPr>
        <p:spPr>
          <a:xfrm>
            <a:off x="4464000" y="2186111"/>
            <a:ext cx="4320000" cy="307777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spcAft>
                <a:spcPts val="2600"/>
              </a:spcAft>
            </a:pPr>
            <a:r>
              <a:rPr lang="en-AU" sz="2000" dirty="0">
                <a:solidFill>
                  <a:schemeClr val="bg1"/>
                </a:solidFill>
                <a:ea typeface="+mn-lt"/>
                <a:cs typeface="+mn-lt"/>
              </a:rPr>
              <a:t>Support for international students</a:t>
            </a:r>
            <a:endParaRPr lang="en-AU" sz="2000" dirty="0">
              <a:solidFill>
                <a:schemeClr val="bg1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831010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1ACAE2-BAD4-71ED-3B9B-72372548CB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7C401F7-9A0F-EF92-BB2A-2783272AB1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9144000" cy="5148263"/>
          </a:xfrm>
          <a:prstGeom prst="rect">
            <a:avLst/>
          </a:prstGeom>
          <a:solidFill>
            <a:srgbClr val="20154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814A9CC-10E0-D8CD-CF0F-5E014A4BB8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2000" y="0"/>
            <a:ext cx="5112000" cy="4791838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7D2B340C-827B-7ABF-3D05-3B0CB004F7D2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42949" y="250855"/>
            <a:ext cx="3422601" cy="36933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lvl1pPr algn="l" defTabSz="68644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003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Study Melbourne Hub</a:t>
            </a:r>
            <a:endParaRPr kumimoji="0" lang="en-AU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ptos" panose="020B0004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C8C29CB-D8DB-F665-0689-D38E50147DFF}"/>
              </a:ext>
            </a:extLst>
          </p:cNvPr>
          <p:cNvSpPr txBox="1"/>
          <p:nvPr/>
        </p:nvSpPr>
        <p:spPr>
          <a:xfrm>
            <a:off x="152651" y="1125098"/>
            <a:ext cx="3790699" cy="282385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spcAft>
                <a:spcPts val="2100"/>
              </a:spcAft>
            </a:pPr>
            <a:r>
              <a:rPr lang="en-AU" sz="1400" dirty="0">
                <a:solidFill>
                  <a:schemeClr val="bg1"/>
                </a:solidFill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Study Melbourne Hub provides free help and advice to all international students in Victoria</a:t>
            </a:r>
          </a:p>
          <a:p>
            <a:pPr>
              <a:spcAft>
                <a:spcPts val="800"/>
              </a:spcAft>
            </a:pPr>
            <a:r>
              <a:rPr lang="en-AU" sz="1400" dirty="0">
                <a:solidFill>
                  <a:schemeClr val="bg1"/>
                </a:solidFill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Student support services include:</a:t>
            </a:r>
          </a:p>
          <a:p>
            <a:pPr marL="285750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AU" sz="1400" dirty="0">
                <a:solidFill>
                  <a:schemeClr val="bg1"/>
                </a:solidFill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Accommodation advice</a:t>
            </a:r>
          </a:p>
          <a:p>
            <a:pPr marL="285750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AU" sz="1400" dirty="0">
                <a:solidFill>
                  <a:schemeClr val="bg1"/>
                </a:solidFill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Wellbeing and mental health support</a:t>
            </a:r>
          </a:p>
          <a:p>
            <a:pPr marL="285750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AU" sz="1400" dirty="0">
                <a:solidFill>
                  <a:schemeClr val="bg1"/>
                </a:solidFill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Financial hardship</a:t>
            </a:r>
          </a:p>
          <a:p>
            <a:pPr marL="285750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AU" sz="1400" dirty="0">
                <a:solidFill>
                  <a:schemeClr val="bg1"/>
                </a:solidFill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Employability programs</a:t>
            </a:r>
          </a:p>
          <a:p>
            <a:pPr marL="285750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AU" sz="1400" dirty="0">
                <a:solidFill>
                  <a:schemeClr val="bg1"/>
                </a:solidFill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Legal information</a:t>
            </a:r>
          </a:p>
          <a:p>
            <a:pPr marL="285750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AU" sz="1400" dirty="0">
                <a:solidFill>
                  <a:schemeClr val="bg1"/>
                </a:solidFill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Education provider problems</a:t>
            </a:r>
            <a:endParaRPr lang="en-AU" dirty="0">
              <a:solidFill>
                <a:schemeClr val="bg1"/>
              </a:solidFill>
              <a:latin typeface="Aptos" panose="020B0004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624059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68D437-611B-998A-3D49-2ABC657F7A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9688A9D-10A3-5664-0720-6C4396D0F5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1" y="4748676"/>
            <a:ext cx="9143999" cy="399587"/>
          </a:xfrm>
          <a:prstGeom prst="rect">
            <a:avLst/>
          </a:prstGeom>
          <a:solidFill>
            <a:srgbClr val="20154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F7D8F7B-12E2-8410-1242-8909BFDD7C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893792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5E982DE-ABA2-D002-5F8F-70E6BBBC30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-5296"/>
            <a:ext cx="7779224" cy="4019265"/>
          </a:xfrm>
          <a:prstGeom prst="rect">
            <a:avLst/>
          </a:prstGeom>
          <a:solidFill>
            <a:srgbClr val="20154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493BF20-3511-5383-CDE5-231266B87035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42000" y="413408"/>
            <a:ext cx="8064000" cy="36933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lvl1pPr algn="l" defTabSz="68644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003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Contact the Study Melbourne Hub</a:t>
            </a:r>
            <a:endParaRPr kumimoji="0" lang="en-AU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ptos" panose="020B0004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0DB5ACF-4942-010C-9D46-18DC2087C6DC}"/>
              </a:ext>
            </a:extLst>
          </p:cNvPr>
          <p:cNvSpPr txBox="1"/>
          <p:nvPr/>
        </p:nvSpPr>
        <p:spPr>
          <a:xfrm>
            <a:off x="342000" y="1182500"/>
            <a:ext cx="8064000" cy="278024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spcAft>
                <a:spcPts val="200"/>
              </a:spcAft>
            </a:pPr>
            <a:r>
              <a:rPr lang="en-AU" sz="2000" dirty="0">
                <a:solidFill>
                  <a:schemeClr val="bg1"/>
                </a:solidFill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Contact the Study Melbourne Hub to speak with a caseworker.</a:t>
            </a:r>
          </a:p>
          <a:p>
            <a:pPr>
              <a:spcAft>
                <a:spcPts val="3000"/>
              </a:spcAft>
            </a:pPr>
            <a:r>
              <a:rPr lang="en-AU" sz="2000" dirty="0">
                <a:solidFill>
                  <a:schemeClr val="bg1"/>
                </a:solidFill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All services are confidential.</a:t>
            </a:r>
          </a:p>
          <a:p>
            <a:pPr>
              <a:spcAft>
                <a:spcPts val="2400"/>
              </a:spcAft>
            </a:pPr>
            <a:r>
              <a:rPr lang="en-AU" sz="2000" dirty="0">
                <a:solidFill>
                  <a:schemeClr val="bg1"/>
                </a:solidFill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Visit: 17 Hardware Lane, Melbourne</a:t>
            </a:r>
            <a:br>
              <a:rPr lang="en-AU" sz="2000" dirty="0">
                <a:solidFill>
                  <a:schemeClr val="bg1"/>
                </a:solidFill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AU" sz="1400" dirty="0">
                <a:solidFill>
                  <a:schemeClr val="bg1"/>
                </a:solidFill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(Open Monday to Friday 9am – 5pm)</a:t>
            </a:r>
          </a:p>
          <a:p>
            <a:pPr>
              <a:spcAft>
                <a:spcPts val="2400"/>
              </a:spcAft>
            </a:pPr>
            <a:r>
              <a:rPr lang="en-AU" sz="2000" dirty="0">
                <a:solidFill>
                  <a:schemeClr val="bg1"/>
                </a:solidFill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Phone: 1800 056 449</a:t>
            </a:r>
          </a:p>
          <a:p>
            <a:pPr>
              <a:spcAft>
                <a:spcPts val="2400"/>
              </a:spcAft>
            </a:pPr>
            <a:r>
              <a:rPr lang="en-AU" sz="2000" dirty="0">
                <a:solidFill>
                  <a:schemeClr val="bg1"/>
                </a:solidFill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Email: info@studymelbourne.vic.gov.au</a:t>
            </a:r>
            <a:endParaRPr lang="en-AU" sz="2800" dirty="0">
              <a:solidFill>
                <a:schemeClr val="bg1"/>
              </a:solidFill>
              <a:latin typeface="Aptos" panose="020B0004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111126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7EACE84E-10E4-4EC0-BD74-CDC39EC83E41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60000" y="2124000"/>
            <a:ext cx="3600000" cy="4320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How to use TPS Online</a:t>
            </a:r>
            <a:endParaRPr kumimoji="0" lang="en-AU" sz="2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Calibri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187BC91-EFBD-41DA-B2AB-F072EDEC28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104000" y="0"/>
            <a:ext cx="5040000" cy="4680000"/>
          </a:xfrm>
          <a:prstGeom prst="rect">
            <a:avLst/>
          </a:prstGeom>
          <a:solidFill>
            <a:srgbClr val="4897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A09874D-BCFF-4BB4-9D66-C4B3F64C4C7A}"/>
              </a:ext>
            </a:extLst>
          </p:cNvPr>
          <p:cNvSpPr txBox="1"/>
          <p:nvPr/>
        </p:nvSpPr>
        <p:spPr>
          <a:xfrm>
            <a:off x="4464000" y="1773734"/>
            <a:ext cx="4320000" cy="15645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2600"/>
              </a:spcAft>
            </a:pPr>
            <a:r>
              <a:rPr lang="en-AU" sz="2000" dirty="0">
                <a:solidFill>
                  <a:schemeClr val="bg1"/>
                </a:solidFill>
              </a:rPr>
              <a:t>Using TPS Online to receive assistance from the TPS</a:t>
            </a:r>
          </a:p>
          <a:p>
            <a:pPr>
              <a:spcAft>
                <a:spcPts val="2600"/>
              </a:spcAft>
            </a:pPr>
            <a:r>
              <a:rPr lang="en-AU" sz="2000" dirty="0">
                <a:solidFill>
                  <a:schemeClr val="bg1"/>
                </a:solidFill>
              </a:rPr>
              <a:t>Summary of tasks you must complete in TPS Online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4FF6D2E1-C6DC-C580-7B0E-80D362E1E1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78000" y="4755600"/>
            <a:ext cx="1668981" cy="307777"/>
            <a:chOff x="894512" y="4612842"/>
            <a:chExt cx="1668981" cy="307777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E1DA602A-ACDC-3ACA-8BEA-7060ABA688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84447" y="4612842"/>
              <a:ext cx="1379046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altLang="en-US" sz="1400" b="1" i="0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www.tps.gov.au</a:t>
              </a:r>
              <a:endParaRPr kumimoji="0" lang="en-AU" altLang="en-US" sz="1400" b="1" i="0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C39A9F83-77D7-AFBA-B485-795356E954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94512" y="4623091"/>
              <a:ext cx="288805" cy="288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22" name="Graphic 10">
              <a:extLst>
                <a:ext uri="{FF2B5EF4-FFF2-40B4-BE49-F238E27FC236}">
                  <a16:creationId xmlns:a16="http://schemas.microsoft.com/office/drawing/2014/main" id="{8F691DB5-64E5-FBB5-95F5-A6E0EA0DB9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919200" y="4650091"/>
              <a:ext cx="238264" cy="2376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0289369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BE6BA6F3-258F-4C3B-A7E9-D8E8AAF8AB7B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39552" y="360000"/>
            <a:ext cx="8064896" cy="43088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lang="en-AU" sz="2800" b="1" dirty="0">
                <a:latin typeface="+mn-lt"/>
                <a:ea typeface="+mn-ea"/>
                <a:cs typeface="+mn-cs"/>
              </a:rPr>
              <a:t>Accessing</a:t>
            </a:r>
            <a:r>
              <a:rPr kumimoji="0" lang="en-AU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TPS Online</a:t>
            </a:r>
            <a:endParaRPr kumimoji="0" lang="en-AU" sz="2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19064A3-F80D-4C43-9B15-4F16D8923709}"/>
              </a:ext>
            </a:extLst>
          </p:cNvPr>
          <p:cNvSpPr txBox="1"/>
          <p:nvPr/>
        </p:nvSpPr>
        <p:spPr>
          <a:xfrm>
            <a:off x="540000" y="900000"/>
            <a:ext cx="8064000" cy="340350"/>
          </a:xfrm>
          <a:prstGeom prst="rect">
            <a:avLst/>
          </a:prstGeom>
          <a:noFill/>
          <a:ln>
            <a:solidFill>
              <a:srgbClr val="4897A2">
                <a:alpha val="50196"/>
              </a:srgbClr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05000"/>
              </a:lnSpc>
              <a:spcAft>
                <a:spcPts val="600"/>
              </a:spcAft>
            </a:pPr>
            <a:r>
              <a:rPr lang="en-AU" sz="1600" dirty="0"/>
              <a:t>Visit </a:t>
            </a:r>
            <a:r>
              <a:rPr lang="en-AU" sz="1600" dirty="0">
                <a:hlinkClick r:id="rId3"/>
              </a:rPr>
              <a:t>tps.gov.au</a:t>
            </a:r>
            <a:r>
              <a:rPr lang="en-AU" sz="1600" dirty="0"/>
              <a:t> and click </a:t>
            </a:r>
            <a:r>
              <a:rPr lang="en-AU" sz="1600" b="1" dirty="0"/>
              <a:t>Access TPS Online</a:t>
            </a:r>
            <a:r>
              <a:rPr lang="en-AU" sz="1600" dirty="0"/>
              <a:t>.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87B46B0-3B07-2E7E-B404-6142923E1A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78000" y="4755600"/>
            <a:ext cx="1668981" cy="307777"/>
            <a:chOff x="894512" y="4612842"/>
            <a:chExt cx="1668981" cy="307777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31648C7A-2FF2-CC90-8CCC-5162485E97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84447" y="4612842"/>
              <a:ext cx="1379046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altLang="en-US" sz="1400" b="1" i="0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www.tps.gov.au</a:t>
              </a:r>
              <a:endParaRPr kumimoji="0" lang="en-AU" altLang="en-US" sz="1400" b="1" i="0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361999BE-0213-AC42-1957-45A0F9A9CA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94512" y="4623091"/>
              <a:ext cx="288805" cy="288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20" name="Graphic 10">
              <a:extLst>
                <a:ext uri="{FF2B5EF4-FFF2-40B4-BE49-F238E27FC236}">
                  <a16:creationId xmlns:a16="http://schemas.microsoft.com/office/drawing/2014/main" id="{91D357B0-CF12-5139-D6D8-BEE0A62D0F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919200" y="4650091"/>
              <a:ext cx="238264" cy="237600"/>
            </a:xfrm>
            <a:prstGeom prst="rect">
              <a:avLst/>
            </a:prstGeom>
          </p:spPr>
        </p:pic>
      </p:grpSp>
      <p:grpSp>
        <p:nvGrpSpPr>
          <p:cNvPr id="2" name="Group 1" descr="Screenshot of TPS website home page.">
            <a:extLst>
              <a:ext uri="{FF2B5EF4-FFF2-40B4-BE49-F238E27FC236}">
                <a16:creationId xmlns:a16="http://schemas.microsoft.com/office/drawing/2014/main" id="{D0690D14-07DB-FD2C-3124-8B92493702A9}"/>
              </a:ext>
            </a:extLst>
          </p:cNvPr>
          <p:cNvGrpSpPr/>
          <p:nvPr/>
        </p:nvGrpSpPr>
        <p:grpSpPr>
          <a:xfrm>
            <a:off x="540000" y="1310400"/>
            <a:ext cx="7473512" cy="3294670"/>
            <a:chOff x="1350000" y="788279"/>
            <a:chExt cx="7473512" cy="329467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8C17A3A5-D30D-4952-EBA6-18AEA0D087F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 l="800" t="1384" b="1921"/>
            <a:stretch/>
          </p:blipFill>
          <p:spPr>
            <a:xfrm>
              <a:off x="1350000" y="788279"/>
              <a:ext cx="7473512" cy="3294670"/>
            </a:xfrm>
            <a:prstGeom prst="rect">
              <a:avLst/>
            </a:prstGeom>
            <a:ln w="19050">
              <a:solidFill>
                <a:schemeClr val="accent1"/>
              </a:solidFill>
            </a:ln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9137ED3D-B034-C179-3C10-7BA12908B3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4857527" y="3403863"/>
              <a:ext cx="1044000" cy="241789"/>
            </a:xfrm>
            <a:prstGeom prst="rect">
              <a:avLst/>
            </a:prstGeom>
            <a:noFill/>
            <a:ln w="19050">
              <a:solidFill>
                <a:srgbClr val="D6165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</p:spTree>
    <p:extLst>
      <p:ext uri="{BB962C8B-B14F-4D97-AF65-F5344CB8AC3E}">
        <p14:creationId xmlns:p14="http://schemas.microsoft.com/office/powerpoint/2010/main" val="16823814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B08251D0-3197-4FF2-9326-E1CDB8174136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39552" y="360000"/>
            <a:ext cx="8064896" cy="43088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TPS Online: Log</a:t>
            </a:r>
            <a:r>
              <a:rPr lang="en-AU" sz="2800" b="1" dirty="0">
                <a:latin typeface="+mn-lt"/>
                <a:ea typeface="+mn-ea"/>
                <a:cs typeface="+mn-cs"/>
              </a:rPr>
              <a:t>ging </a:t>
            </a:r>
            <a:r>
              <a:rPr kumimoji="0" lang="en-AU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</a:t>
            </a:r>
            <a:endParaRPr kumimoji="0" lang="en-AU" sz="2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20" name="Group 19" descr="Screenshot of TPS Online log in page.">
            <a:extLst>
              <a:ext uri="{FF2B5EF4-FFF2-40B4-BE49-F238E27FC236}">
                <a16:creationId xmlns:a16="http://schemas.microsoft.com/office/drawing/2014/main" id="{28897308-CCDF-C12D-EA34-3D44C0F36864}"/>
              </a:ext>
            </a:extLst>
          </p:cNvPr>
          <p:cNvGrpSpPr>
            <a:grpSpLocks noChangeAspect="1"/>
          </p:cNvGrpSpPr>
          <p:nvPr/>
        </p:nvGrpSpPr>
        <p:grpSpPr>
          <a:xfrm>
            <a:off x="540000" y="900000"/>
            <a:ext cx="5292000" cy="3602087"/>
            <a:chOff x="567244" y="975599"/>
            <a:chExt cx="5260584" cy="3580703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5EFEC7CC-946C-EBF3-3483-E337437FA3B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535" r="730" b="839"/>
            <a:stretch/>
          </p:blipFill>
          <p:spPr>
            <a:xfrm>
              <a:off x="567244" y="975599"/>
              <a:ext cx="5260584" cy="3580703"/>
            </a:xfrm>
            <a:prstGeom prst="rect">
              <a:avLst/>
            </a:prstGeom>
            <a:ln w="19050">
              <a:solidFill>
                <a:srgbClr val="4897A2"/>
              </a:solidFill>
            </a:ln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38E8EA49-2B9E-42E3-8788-78004EAFDF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642161" y="2459140"/>
              <a:ext cx="2520000" cy="2015427"/>
            </a:xfrm>
            <a:prstGeom prst="rect">
              <a:avLst/>
            </a:prstGeom>
            <a:noFill/>
            <a:ln w="19050">
              <a:solidFill>
                <a:srgbClr val="D6165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E3D169B0-664A-444E-A021-003B45B81405}"/>
              </a:ext>
            </a:extLst>
          </p:cNvPr>
          <p:cNvSpPr txBox="1"/>
          <p:nvPr/>
        </p:nvSpPr>
        <p:spPr>
          <a:xfrm>
            <a:off x="5934162" y="1049015"/>
            <a:ext cx="2669838" cy="1244187"/>
          </a:xfrm>
          <a:prstGeom prst="rect">
            <a:avLst/>
          </a:prstGeom>
          <a:noFill/>
          <a:ln>
            <a:solidFill>
              <a:srgbClr val="4897A2">
                <a:alpha val="50196"/>
              </a:srgbClr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05000"/>
              </a:lnSpc>
              <a:spcAft>
                <a:spcPts val="1000"/>
              </a:spcAft>
            </a:pPr>
            <a:r>
              <a:rPr lang="en-AU" sz="1600" dirty="0"/>
              <a:t>Log in.</a:t>
            </a:r>
          </a:p>
          <a:p>
            <a:pPr>
              <a:lnSpc>
                <a:spcPct val="105000"/>
              </a:lnSpc>
              <a:spcAft>
                <a:spcPts val="1000"/>
              </a:spcAft>
            </a:pPr>
            <a:r>
              <a:rPr lang="en-AU" sz="1600" dirty="0"/>
              <a:t>If you are logging in for the first time, use the username and password emailed to you.</a:t>
            </a:r>
          </a:p>
        </p:txBody>
      </p:sp>
      <p:cxnSp>
        <p:nvCxnSpPr>
          <p:cNvPr id="17" name="Connector: Elbow 16">
            <a:extLst>
              <a:ext uri="{FF2B5EF4-FFF2-40B4-BE49-F238E27FC236}">
                <a16:creationId xmlns:a16="http://schemas.microsoft.com/office/drawing/2014/main" id="{EEF742A0-97AE-4333-A95C-3FE7C76D2A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stCxn id="9" idx="1"/>
            <a:endCxn id="14" idx="0"/>
          </p:cNvCxnSpPr>
          <p:nvPr/>
        </p:nvCxnSpPr>
        <p:spPr>
          <a:xfrm rot="10800000" flipV="1">
            <a:off x="1882890" y="1671109"/>
            <a:ext cx="4051273" cy="721292"/>
          </a:xfrm>
          <a:prstGeom prst="bentConnector2">
            <a:avLst/>
          </a:prstGeom>
          <a:ln w="19050">
            <a:solidFill>
              <a:srgbClr val="D6165F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Group 17">
            <a:extLst>
              <a:ext uri="{FF2B5EF4-FFF2-40B4-BE49-F238E27FC236}">
                <a16:creationId xmlns:a16="http://schemas.microsoft.com/office/drawing/2014/main" id="{C4FED5A4-653A-986D-5981-13D3C4ABC6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78000" y="4755600"/>
            <a:ext cx="1668981" cy="307777"/>
            <a:chOff x="894512" y="4612842"/>
            <a:chExt cx="1668981" cy="307777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CA5909FD-CB31-FAA6-F588-4068A81A80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84447" y="4612842"/>
              <a:ext cx="1379046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altLang="en-US" sz="1400" b="1" i="0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www.tps.gov.au</a:t>
              </a:r>
              <a:endParaRPr kumimoji="0" lang="en-AU" altLang="en-US" sz="1400" b="1" i="0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647F12AB-D70D-485D-CA1F-06D59BCFA1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94512" y="4623091"/>
              <a:ext cx="288805" cy="288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22" name="Graphic 10">
              <a:extLst>
                <a:ext uri="{FF2B5EF4-FFF2-40B4-BE49-F238E27FC236}">
                  <a16:creationId xmlns:a16="http://schemas.microsoft.com/office/drawing/2014/main" id="{D1A38D02-A78E-0799-7432-148E67B1B7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919200" y="4650091"/>
              <a:ext cx="238264" cy="2376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0225297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453A3F-7DCC-F8FF-15C4-9AB8B86D5D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>
            <a:extLst>
              <a:ext uri="{FF2B5EF4-FFF2-40B4-BE49-F238E27FC236}">
                <a16:creationId xmlns:a16="http://schemas.microsoft.com/office/drawing/2014/main" id="{B2F2A855-EAAF-CC6D-2D62-474C6B13D91B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39552" y="360000"/>
            <a:ext cx="8064896" cy="43088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TPS Online: Summary of tasks</a:t>
            </a:r>
            <a:endParaRPr kumimoji="0" lang="en-AU" sz="2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F944257-90FD-2541-1CBC-229A9C926B5F}"/>
              </a:ext>
            </a:extLst>
          </p:cNvPr>
          <p:cNvSpPr txBox="1"/>
          <p:nvPr/>
        </p:nvSpPr>
        <p:spPr>
          <a:xfrm>
            <a:off x="540000" y="900000"/>
            <a:ext cx="8064000" cy="361964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66400" indent="-266400">
              <a:lnSpc>
                <a:spcPct val="103000"/>
              </a:lnSpc>
              <a:spcAft>
                <a:spcPts val="1500"/>
              </a:spcAft>
              <a:buClr>
                <a:srgbClr val="8AB679"/>
              </a:buClr>
              <a:buFont typeface="Wingdings" panose="05000000000000000000" pitchFamily="2" charset="2"/>
              <a:buChar char=""/>
            </a:pPr>
            <a:r>
              <a:rPr lang="en-AU" sz="1600" dirty="0"/>
              <a:t>Log in to TPS Online</a:t>
            </a:r>
          </a:p>
          <a:p>
            <a:pPr marL="266400" indent="-266400">
              <a:lnSpc>
                <a:spcPct val="103000"/>
              </a:lnSpc>
              <a:spcAft>
                <a:spcPts val="1500"/>
              </a:spcAft>
              <a:buClr>
                <a:srgbClr val="8AB679"/>
              </a:buClr>
              <a:buFont typeface="Wingdings" panose="05000000000000000000" pitchFamily="2" charset="2"/>
              <a:buChar char=""/>
            </a:pPr>
            <a:r>
              <a:rPr lang="en-AU" sz="1600" dirty="0"/>
              <a:t>Change your password</a:t>
            </a:r>
          </a:p>
          <a:p>
            <a:pPr marL="266400" indent="-266400">
              <a:lnSpc>
                <a:spcPct val="103000"/>
              </a:lnSpc>
              <a:spcAft>
                <a:spcPts val="1500"/>
              </a:spcAft>
              <a:buClr>
                <a:srgbClr val="8AB679"/>
              </a:buClr>
              <a:buFont typeface="Wingdings" panose="05000000000000000000" pitchFamily="2" charset="2"/>
              <a:buChar char=""/>
            </a:pPr>
            <a:r>
              <a:rPr lang="en-AU" sz="1600" dirty="0"/>
              <a:t>Indicate whether your provider owes you a refund of unspent tuition fees</a:t>
            </a:r>
          </a:p>
          <a:p>
            <a:pPr marL="266400" indent="-266400">
              <a:lnSpc>
                <a:spcPct val="103000"/>
              </a:lnSpc>
              <a:spcAft>
                <a:spcPts val="1500"/>
              </a:spcAft>
              <a:buClr>
                <a:srgbClr val="8AB679"/>
              </a:buClr>
              <a:buFont typeface="Wingdings" panose="05000000000000000000" pitchFamily="2" charset="2"/>
              <a:buChar char=""/>
            </a:pPr>
            <a:r>
              <a:rPr lang="en-AU" sz="1600" dirty="0"/>
              <a:t>Provide proof of your identity</a:t>
            </a:r>
          </a:p>
          <a:p>
            <a:pPr marL="266400" indent="-266400">
              <a:lnSpc>
                <a:spcPct val="103000"/>
              </a:lnSpc>
              <a:spcAft>
                <a:spcPts val="1500"/>
              </a:spcAft>
              <a:buClr>
                <a:srgbClr val="8AB679"/>
              </a:buClr>
              <a:buFont typeface="Wingdings" panose="05000000000000000000" pitchFamily="2" charset="2"/>
              <a:buChar char=""/>
            </a:pPr>
            <a:r>
              <a:rPr lang="en-AU" sz="1600" dirty="0"/>
              <a:t>Update your contact details</a:t>
            </a:r>
          </a:p>
          <a:p>
            <a:pPr marL="266400" indent="-266400">
              <a:lnSpc>
                <a:spcPct val="103000"/>
              </a:lnSpc>
              <a:spcAft>
                <a:spcPts val="1500"/>
              </a:spcAft>
              <a:buClr>
                <a:srgbClr val="8AB679"/>
              </a:buClr>
              <a:buFont typeface="Wingdings" panose="05000000000000000000" pitchFamily="2" charset="2"/>
              <a:buChar char=""/>
            </a:pPr>
            <a:r>
              <a:rPr lang="en-AU" sz="1600" dirty="0"/>
              <a:t>If your provider owes you a refund of unspent tuition fees, upload proof of payment documents</a:t>
            </a:r>
          </a:p>
          <a:p>
            <a:pPr marL="266400" indent="-266400">
              <a:lnSpc>
                <a:spcPct val="103000"/>
              </a:lnSpc>
              <a:spcAft>
                <a:spcPts val="1500"/>
              </a:spcAft>
              <a:buClr>
                <a:srgbClr val="8AB679"/>
              </a:buClr>
              <a:buFont typeface="Wingdings" panose="05000000000000000000" pitchFamily="2" charset="2"/>
              <a:buChar char=""/>
            </a:pPr>
            <a:r>
              <a:rPr lang="en-AU" sz="1600" dirty="0"/>
              <a:t>If you are eligible to receive a refund of unspent tuition fees, apply for a refund</a:t>
            </a:r>
          </a:p>
          <a:p>
            <a:pPr marL="266400" indent="-266400">
              <a:lnSpc>
                <a:spcPct val="103000"/>
              </a:lnSpc>
              <a:spcAft>
                <a:spcPts val="1500"/>
              </a:spcAft>
              <a:buClr>
                <a:srgbClr val="8AB679"/>
              </a:buClr>
              <a:buFont typeface="Wingdings" panose="05000000000000000000" pitchFamily="2" charset="2"/>
              <a:buChar char=""/>
            </a:pPr>
            <a:r>
              <a:rPr lang="en-AU" sz="1600" b="1" dirty="0"/>
              <a:t>Check your emails and TPS Online regularly</a:t>
            </a:r>
            <a:r>
              <a:rPr lang="en-AU" sz="1600" dirty="0"/>
              <a:t> for notifications and tasks to complete</a:t>
            </a:r>
            <a:endParaRPr lang="en-AU" sz="1600" b="1" dirty="0"/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45463E7D-EE51-8489-1FF3-0E10D0BE31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78000" y="4755600"/>
            <a:ext cx="1668981" cy="307777"/>
            <a:chOff x="894512" y="4612842"/>
            <a:chExt cx="1668981" cy="307777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A156C435-F46B-699F-B154-0C7168AD1D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84447" y="4612842"/>
              <a:ext cx="1379046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altLang="en-US" sz="1400" b="1" i="0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www.tps.gov.au</a:t>
              </a:r>
              <a:endParaRPr kumimoji="0" lang="en-AU" altLang="en-US" sz="1400" b="1" i="0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21ED6416-4870-7D0F-94AB-3305C6ACBA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94512" y="4623091"/>
              <a:ext cx="288805" cy="288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46" name="Graphic 10">
              <a:extLst>
                <a:ext uri="{FF2B5EF4-FFF2-40B4-BE49-F238E27FC236}">
                  <a16:creationId xmlns:a16="http://schemas.microsoft.com/office/drawing/2014/main" id="{C2CB6517-DB0C-98C8-189C-17F517A902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919200" y="4650091"/>
              <a:ext cx="238264" cy="237600"/>
            </a:xfrm>
            <a:prstGeom prst="rect">
              <a:avLst/>
            </a:prstGeom>
          </p:spPr>
        </p:pic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0D15BFA8-448C-9F2C-9CB1-34F736D96B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7632000" y="360000"/>
            <a:ext cx="1152000" cy="1152000"/>
            <a:chOff x="7632000" y="360000"/>
            <a:chExt cx="1152000" cy="1152000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ACCA48E7-3DDC-9E48-DAED-04BB496051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632000" y="360000"/>
              <a:ext cx="1152000" cy="11520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4897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11" name="Graphic 46">
              <a:extLst>
                <a:ext uri="{FF2B5EF4-FFF2-40B4-BE49-F238E27FC236}">
                  <a16:creationId xmlns:a16="http://schemas.microsoft.com/office/drawing/2014/main" id="{1527741B-4DD4-1ACD-B811-35F4023AD9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7886571" y="487425"/>
              <a:ext cx="642858" cy="90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861147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D73479-7099-43D6-A8B2-BB6DA88278A6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40000" y="504000"/>
            <a:ext cx="8064000" cy="43088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Leeds College</a:t>
            </a:r>
            <a:endParaRPr kumimoji="0" lang="en-AU" sz="2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E8E51C7-ED98-4933-AF2E-C29500B65F7C}"/>
              </a:ext>
            </a:extLst>
          </p:cNvPr>
          <p:cNvSpPr txBox="1"/>
          <p:nvPr/>
        </p:nvSpPr>
        <p:spPr>
          <a:xfrm>
            <a:off x="540000" y="1116000"/>
            <a:ext cx="8064000" cy="1754326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spcAft>
                <a:spcPts val="3600"/>
              </a:spcAft>
            </a:pPr>
            <a:r>
              <a:rPr lang="en-AU" dirty="0"/>
              <a:t>Leeds College closed on Wednesday 11 February 2026</a:t>
            </a:r>
            <a:endParaRPr lang="en-AU" dirty="0">
              <a:cs typeface="Calibri"/>
            </a:endParaRPr>
          </a:p>
          <a:p>
            <a:pPr>
              <a:spcAft>
                <a:spcPts val="3600"/>
              </a:spcAft>
            </a:pPr>
            <a:r>
              <a:rPr lang="en-AU" dirty="0"/>
              <a:t>Leeds College did not meet its obligations to all students</a:t>
            </a:r>
          </a:p>
          <a:p>
            <a:pPr>
              <a:spcAft>
                <a:spcPts val="3600"/>
              </a:spcAft>
            </a:pPr>
            <a:r>
              <a:rPr lang="en-AU" dirty="0"/>
              <a:t>The Tuition Protection Service (TPS) activated on 27 February 2026</a:t>
            </a:r>
            <a:endParaRPr lang="en-AU" dirty="0">
              <a:cs typeface="Calibri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615F7E66-D1DD-2BCC-F4F9-0964D06A59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78000" y="4755600"/>
            <a:ext cx="1668981" cy="307777"/>
            <a:chOff x="894512" y="4612842"/>
            <a:chExt cx="1668981" cy="307777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FA79E454-8D53-CE35-F804-AD3C613564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84447" y="4612842"/>
              <a:ext cx="1379046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altLang="en-US" sz="1400" b="1" i="0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www.tps.gov.au</a:t>
              </a:r>
              <a:endParaRPr kumimoji="0" lang="en-AU" altLang="en-US" sz="1400" b="1" i="0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75326407-B9AE-9E39-B0A2-93CE18E576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94512" y="4623091"/>
              <a:ext cx="288805" cy="288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17" name="Graphic 10">
              <a:extLst>
                <a:ext uri="{FF2B5EF4-FFF2-40B4-BE49-F238E27FC236}">
                  <a16:creationId xmlns:a16="http://schemas.microsoft.com/office/drawing/2014/main" id="{8CE89654-B92A-B176-6600-0761E3552F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919200" y="4650091"/>
              <a:ext cx="238264" cy="237600"/>
            </a:xfrm>
            <a:prstGeom prst="rect">
              <a:avLst/>
            </a:prstGeom>
          </p:spPr>
        </p:pic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F6A6649-2820-6D2B-28BB-462BB6149D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7632000" y="3636000"/>
            <a:ext cx="1152000" cy="1152000"/>
            <a:chOff x="7632000" y="3636000"/>
            <a:chExt cx="1152000" cy="1152000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66F9CAFD-520E-21BF-BFE7-F330083FE0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632000" y="3636000"/>
              <a:ext cx="1152000" cy="11520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4897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10" name="Graphic 1366">
              <a:extLst>
                <a:ext uri="{FF2B5EF4-FFF2-40B4-BE49-F238E27FC236}">
                  <a16:creationId xmlns:a16="http://schemas.microsoft.com/office/drawing/2014/main" id="{46FF9252-5FDA-4699-B610-E032A28871D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7758000" y="3792441"/>
              <a:ext cx="900000" cy="83911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7544701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EB4A1C6E-E7CF-4D8C-BA62-226F836A5A17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39552" y="360000"/>
            <a:ext cx="8064896" cy="43088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TPS Online: Proof of payment document checklist</a:t>
            </a:r>
            <a:endParaRPr kumimoji="0" lang="en-AU" sz="2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E4A008B-5631-46B4-926B-5D41D4295444}"/>
              </a:ext>
            </a:extLst>
          </p:cNvPr>
          <p:cNvSpPr txBox="1"/>
          <p:nvPr/>
        </p:nvSpPr>
        <p:spPr>
          <a:xfrm>
            <a:off x="540000" y="900000"/>
            <a:ext cx="8064000" cy="366074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1000"/>
              </a:spcAft>
              <a:buClr>
                <a:srgbClr val="8AB679"/>
              </a:buClr>
            </a:pPr>
            <a:r>
              <a:rPr lang="en-AU" sz="1750" dirty="0"/>
              <a:t>You </a:t>
            </a:r>
            <a:r>
              <a:rPr lang="en-AU" sz="1750" b="1" dirty="0"/>
              <a:t>must</a:t>
            </a:r>
            <a:r>
              <a:rPr lang="en-AU" sz="1750" dirty="0"/>
              <a:t> upload the following documents for the TPS to calculate your refund amount:</a:t>
            </a:r>
          </a:p>
          <a:p>
            <a:pPr marL="630000" lvl="1" indent="-457200">
              <a:lnSpc>
                <a:spcPct val="105000"/>
              </a:lnSpc>
              <a:spcAft>
                <a:spcPts val="1000"/>
              </a:spcAft>
              <a:buClr>
                <a:schemeClr val="tx1"/>
              </a:buClr>
              <a:buSzPct val="170000"/>
              <a:buFont typeface="Calibri" panose="020F0502020204030204" pitchFamily="34" charset="0"/>
              <a:buChar char="□"/>
            </a:pPr>
            <a:r>
              <a:rPr lang="en-AU" sz="1750" b="1" dirty="0">
                <a:solidFill>
                  <a:srgbClr val="D6165F"/>
                </a:solidFill>
              </a:rPr>
              <a:t>Receipts</a:t>
            </a:r>
            <a:r>
              <a:rPr lang="en-AU" sz="1750" dirty="0"/>
              <a:t> and </a:t>
            </a:r>
            <a:r>
              <a:rPr lang="en-AU" sz="1750" b="1" dirty="0">
                <a:solidFill>
                  <a:srgbClr val="D6165F"/>
                </a:solidFill>
              </a:rPr>
              <a:t>bank statements</a:t>
            </a:r>
            <a:r>
              <a:rPr lang="en-AU" sz="1750" dirty="0"/>
              <a:t> for </a:t>
            </a:r>
            <a:r>
              <a:rPr lang="en-AU" sz="1750" b="1" dirty="0"/>
              <a:t>all</a:t>
            </a:r>
            <a:r>
              <a:rPr lang="en-AU" sz="1750" dirty="0"/>
              <a:t> payments made to your provider for your course</a:t>
            </a:r>
          </a:p>
          <a:p>
            <a:pPr marL="630000" lvl="1" indent="-457200">
              <a:lnSpc>
                <a:spcPct val="105000"/>
              </a:lnSpc>
              <a:spcAft>
                <a:spcPts val="1000"/>
              </a:spcAft>
              <a:buClr>
                <a:schemeClr val="tx1"/>
              </a:buClr>
              <a:buSzPct val="170000"/>
              <a:buFont typeface="Calibri" panose="020F0502020204030204" pitchFamily="34" charset="0"/>
              <a:buChar char="□"/>
            </a:pPr>
            <a:r>
              <a:rPr lang="en-AU" sz="1750" b="1" dirty="0">
                <a:solidFill>
                  <a:srgbClr val="D6165F"/>
                </a:solidFill>
              </a:rPr>
              <a:t>Letter of Offer</a:t>
            </a:r>
            <a:r>
              <a:rPr lang="en-AU" sz="1750" dirty="0"/>
              <a:t> outlining </a:t>
            </a:r>
            <a:r>
              <a:rPr lang="en-AU" sz="1750" b="1" dirty="0"/>
              <a:t>all</a:t>
            </a:r>
            <a:r>
              <a:rPr lang="en-AU" sz="1750" dirty="0"/>
              <a:t> payments due to your provider for your course</a:t>
            </a:r>
          </a:p>
          <a:p>
            <a:pPr marL="630000" lvl="1" indent="-457200">
              <a:lnSpc>
                <a:spcPct val="105000"/>
              </a:lnSpc>
              <a:spcAft>
                <a:spcPts val="3000"/>
              </a:spcAft>
              <a:buClr>
                <a:schemeClr val="tx1"/>
              </a:buClr>
              <a:buSzPct val="170000"/>
              <a:buFont typeface="Calibri" panose="020F0502020204030204" pitchFamily="34" charset="0"/>
              <a:buChar char="□"/>
            </a:pPr>
            <a:r>
              <a:rPr lang="en-AU" sz="1750" b="1" dirty="0">
                <a:solidFill>
                  <a:srgbClr val="D6165F"/>
                </a:solidFill>
              </a:rPr>
              <a:t>Visa Grant Letter</a:t>
            </a:r>
            <a:r>
              <a:rPr lang="en-AU" sz="1750" dirty="0"/>
              <a:t> from the Department of Home Affairs</a:t>
            </a:r>
          </a:p>
          <a:p>
            <a:pPr>
              <a:spcAft>
                <a:spcPts val="1000"/>
              </a:spcAft>
            </a:pPr>
            <a:r>
              <a:rPr lang="en-AU" sz="1750" b="1" dirty="0">
                <a:solidFill>
                  <a:schemeClr val="accent2"/>
                </a:solidFill>
              </a:rPr>
              <a:t>If you have an education agent</a:t>
            </a:r>
            <a:r>
              <a:rPr lang="en-AU" sz="1750" dirty="0"/>
              <a:t>, you </a:t>
            </a:r>
            <a:r>
              <a:rPr lang="en-AU" sz="1750" b="1" dirty="0"/>
              <a:t>must</a:t>
            </a:r>
            <a:r>
              <a:rPr lang="en-AU" sz="1750" dirty="0"/>
              <a:t> upload the following additional documents:</a:t>
            </a:r>
          </a:p>
          <a:p>
            <a:pPr marL="630000" indent="-457200">
              <a:lnSpc>
                <a:spcPct val="105000"/>
              </a:lnSpc>
              <a:spcAft>
                <a:spcPts val="1000"/>
              </a:spcAft>
              <a:buClr>
                <a:schemeClr val="tx1"/>
              </a:buClr>
              <a:buSzPct val="170000"/>
              <a:buFont typeface="Calibri" panose="020F0502020204030204" pitchFamily="34" charset="0"/>
              <a:buChar char="□"/>
            </a:pPr>
            <a:r>
              <a:rPr lang="en-AU" sz="1750" b="1" dirty="0">
                <a:solidFill>
                  <a:srgbClr val="F15A29"/>
                </a:solidFill>
              </a:rPr>
              <a:t>Receipts</a:t>
            </a:r>
            <a:r>
              <a:rPr lang="en-AU" sz="1750" dirty="0"/>
              <a:t> and </a:t>
            </a:r>
            <a:r>
              <a:rPr lang="en-AU" sz="1750" b="1" dirty="0">
                <a:solidFill>
                  <a:srgbClr val="F15A29"/>
                </a:solidFill>
              </a:rPr>
              <a:t>bank statements</a:t>
            </a:r>
            <a:r>
              <a:rPr lang="en-AU" sz="1750" dirty="0"/>
              <a:t> for </a:t>
            </a:r>
            <a:r>
              <a:rPr lang="en-AU" sz="1750" b="1" dirty="0"/>
              <a:t>all</a:t>
            </a:r>
            <a:r>
              <a:rPr lang="en-AU" sz="1750" dirty="0"/>
              <a:t> payments made to your agent</a:t>
            </a:r>
          </a:p>
          <a:p>
            <a:pPr marL="630000" indent="-457200">
              <a:lnSpc>
                <a:spcPct val="105000"/>
              </a:lnSpc>
              <a:spcAft>
                <a:spcPts val="1000"/>
              </a:spcAft>
              <a:buClr>
                <a:schemeClr val="tx1"/>
              </a:buClr>
              <a:buSzPct val="170000"/>
              <a:buFont typeface="Calibri" panose="020F0502020204030204" pitchFamily="34" charset="0"/>
              <a:buChar char="□"/>
            </a:pPr>
            <a:r>
              <a:rPr lang="en-AU" sz="1750" b="1" dirty="0">
                <a:solidFill>
                  <a:srgbClr val="F15A29"/>
                </a:solidFill>
              </a:rPr>
              <a:t>Receipts</a:t>
            </a:r>
            <a:r>
              <a:rPr lang="en-AU" sz="1750" dirty="0"/>
              <a:t> for </a:t>
            </a:r>
            <a:r>
              <a:rPr lang="en-AU" sz="1750" b="1" dirty="0"/>
              <a:t>all</a:t>
            </a:r>
            <a:r>
              <a:rPr lang="en-AU" sz="1750" dirty="0"/>
              <a:t> payments your agent made to your provider on your behalf</a:t>
            </a:r>
          </a:p>
          <a:p>
            <a:pPr marL="630000" indent="-457200">
              <a:lnSpc>
                <a:spcPct val="105000"/>
              </a:lnSpc>
              <a:spcAft>
                <a:spcPts val="3000"/>
              </a:spcAft>
              <a:buClr>
                <a:schemeClr val="tx1"/>
              </a:buClr>
              <a:buSzPct val="170000"/>
              <a:buFont typeface="Calibri" panose="020F0502020204030204" pitchFamily="34" charset="0"/>
              <a:buChar char="□"/>
            </a:pPr>
            <a:r>
              <a:rPr lang="en-AU" sz="1750" b="1" dirty="0">
                <a:solidFill>
                  <a:srgbClr val="F15A29"/>
                </a:solidFill>
              </a:rPr>
              <a:t>Agent commission statement</a:t>
            </a:r>
            <a:r>
              <a:rPr lang="en-AU" sz="1750" dirty="0"/>
              <a:t> or </a:t>
            </a:r>
            <a:r>
              <a:rPr lang="en-AU" sz="1750" b="1" dirty="0">
                <a:solidFill>
                  <a:srgbClr val="F15A29"/>
                </a:solidFill>
              </a:rPr>
              <a:t>invoice</a:t>
            </a:r>
            <a:endParaRPr lang="en-AU" sz="1750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CB87276-2670-9B5F-30DF-A6AC3F38C2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78000" y="4755600"/>
            <a:ext cx="1668981" cy="307777"/>
            <a:chOff x="894512" y="4612842"/>
            <a:chExt cx="1668981" cy="307777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D86B98FB-1376-4DA8-2267-DB4C3BB919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84447" y="4612842"/>
              <a:ext cx="1379046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altLang="en-US" sz="1400" b="1" i="0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www.tps.gov.au</a:t>
              </a:r>
              <a:endParaRPr kumimoji="0" lang="en-AU" altLang="en-US" sz="1400" b="1" i="0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4798B89D-E9BF-382B-AB22-84E3E611F1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94512" y="4623091"/>
              <a:ext cx="288805" cy="288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17" name="Graphic 10">
              <a:extLst>
                <a:ext uri="{FF2B5EF4-FFF2-40B4-BE49-F238E27FC236}">
                  <a16:creationId xmlns:a16="http://schemas.microsoft.com/office/drawing/2014/main" id="{F1011A72-FAEA-015B-2C0A-DA756EB5C4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919200" y="4650091"/>
              <a:ext cx="238264" cy="2376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0509677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BE31259-D21D-499E-B9BD-8193508A8F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824000" y="0"/>
            <a:ext cx="4320000" cy="4680000"/>
          </a:xfrm>
          <a:prstGeom prst="rect">
            <a:avLst/>
          </a:prstGeom>
          <a:solidFill>
            <a:srgbClr val="4897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350"/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9FB5EFA4-5C94-4B51-BBE2-A525ACCD9920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120000" y="1061963"/>
            <a:ext cx="2700000" cy="461665"/>
          </a:xfrm>
          <a:prstGeom prst="rect">
            <a:avLst/>
          </a:prstGeom>
          <a:noFill/>
          <a:ln>
            <a:noFill/>
            <a:prstDash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www.tps.gov.au</a:t>
            </a:r>
            <a:endParaRPr kumimoji="0" lang="en-AU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49" name="Picture 48" descr="QR code for TPS website (www.tps.gov.au)">
            <a:extLst>
              <a:ext uri="{FF2B5EF4-FFF2-40B4-BE49-F238E27FC236}">
                <a16:creationId xmlns:a16="http://schemas.microsoft.com/office/drawing/2014/main" id="{E081D8FA-7699-6E52-2E10-8685DCA3F8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000" y="1198368"/>
            <a:ext cx="2880000" cy="3320543"/>
          </a:xfrm>
          <a:prstGeom prst="rect">
            <a:avLst/>
          </a:prstGeom>
        </p:spPr>
      </p:pic>
      <p:sp>
        <p:nvSpPr>
          <p:cNvPr id="8" name="Rectangle 8">
            <a:extLst>
              <a:ext uri="{FF2B5EF4-FFF2-40B4-BE49-F238E27FC236}">
                <a16:creationId xmlns:a16="http://schemas.microsoft.com/office/drawing/2014/main" id="{9BE9DCF2-3E2D-49E5-9CA4-9E62432C41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20000" y="2286099"/>
            <a:ext cx="2700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AU" altLang="en-US" sz="2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support</a:t>
            </a:r>
            <a:r>
              <a:rPr kumimoji="0" lang="en-AU" altLang="en-US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@tps.gov.au</a:t>
            </a:r>
            <a:endParaRPr kumimoji="0" lang="en-AU" alt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Rectangle 8">
            <a:extLst>
              <a:ext uri="{FF2B5EF4-FFF2-40B4-BE49-F238E27FC236}">
                <a16:creationId xmlns:a16="http://schemas.microsoft.com/office/drawing/2014/main" id="{34D68FBA-1C20-48E6-84E9-1EEF953DE9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20000" y="3510235"/>
            <a:ext cx="2700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AU" altLang="en-US" sz="2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1300 131 798</a:t>
            </a:r>
            <a:endParaRPr kumimoji="0" lang="en-AU" alt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E641F930-68A1-65DB-2A03-974AB20631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148000" y="842796"/>
            <a:ext cx="900000" cy="900000"/>
            <a:chOff x="5256000" y="842796"/>
            <a:chExt cx="900000" cy="900000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D75EA560-CCDC-4539-A86B-4F65B46FC3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256000" y="842796"/>
              <a:ext cx="900000" cy="900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17" name="Graphic 10">
              <a:extLst>
                <a:ext uri="{FF2B5EF4-FFF2-40B4-BE49-F238E27FC236}">
                  <a16:creationId xmlns:a16="http://schemas.microsoft.com/office/drawing/2014/main" id="{19FBE641-36DC-4164-9999-6560915AF1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383176" y="968796"/>
              <a:ext cx="648000" cy="648000"/>
            </a:xfrm>
            <a:prstGeom prst="rect">
              <a:avLst/>
            </a:prstGeom>
          </p:spPr>
        </p:pic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0A418124-2032-5CE0-986E-CD6CDE860F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148000" y="2066557"/>
            <a:ext cx="900000" cy="900000"/>
            <a:chOff x="5256176" y="2066557"/>
            <a:chExt cx="900000" cy="900000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0AACC447-40B5-41B8-A06F-8FB44064CD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256176" y="2066557"/>
              <a:ext cx="900000" cy="900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11" name="Graphic 10">
              <a:extLst>
                <a:ext uri="{FF2B5EF4-FFF2-40B4-BE49-F238E27FC236}">
                  <a16:creationId xmlns:a16="http://schemas.microsoft.com/office/drawing/2014/main" id="{2597859E-6E79-4BB6-B294-3B187F14EF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5367600" y="2282400"/>
              <a:ext cx="676000" cy="468000"/>
            </a:xfrm>
            <a:prstGeom prst="rect">
              <a:avLst/>
            </a:prstGeom>
          </p:spPr>
        </p:pic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1D58E2D7-95EB-838B-EFB0-60964B33F3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148000" y="3291068"/>
            <a:ext cx="900000" cy="900000"/>
            <a:chOff x="5292000" y="3291068"/>
            <a:chExt cx="900000" cy="900000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1EA6686B-75EE-45DA-9830-0E7CDCB0DE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292000" y="3291068"/>
              <a:ext cx="900000" cy="900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15" name="Graphic 72">
              <a:extLst>
                <a:ext uri="{FF2B5EF4-FFF2-40B4-BE49-F238E27FC236}">
                  <a16:creationId xmlns:a16="http://schemas.microsoft.com/office/drawing/2014/main" id="{323B2999-B25C-43B3-92ED-E494C45F17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5436000" y="3434400"/>
              <a:ext cx="612000" cy="612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205604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D73479-7099-43D6-A8B2-BB6DA88278A6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40000" y="504000"/>
            <a:ext cx="8064000" cy="43088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Tuition Protection Service (TPS)</a:t>
            </a:r>
            <a:endParaRPr kumimoji="0" lang="en-AU" sz="2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E8E51C7-ED98-4933-AF2E-C29500B65F7C}"/>
              </a:ext>
            </a:extLst>
          </p:cNvPr>
          <p:cNvSpPr txBox="1"/>
          <p:nvPr/>
        </p:nvSpPr>
        <p:spPr>
          <a:xfrm>
            <a:off x="539999" y="1116000"/>
            <a:ext cx="8064000" cy="327782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spcAft>
                <a:spcPts val="3600"/>
              </a:spcAft>
            </a:pPr>
            <a:r>
              <a:rPr lang="en-AU" dirty="0"/>
              <a:t>Australian Government initiative supported by the Department of Education</a:t>
            </a:r>
          </a:p>
          <a:p>
            <a:pPr>
              <a:spcAft>
                <a:spcPts val="3600"/>
              </a:spcAft>
            </a:pPr>
            <a:r>
              <a:rPr lang="en-AU" dirty="0"/>
              <a:t>Student tuition fee protection scheme </a:t>
            </a:r>
          </a:p>
          <a:p>
            <a:pPr>
              <a:spcAft>
                <a:spcPts val="1800"/>
              </a:spcAft>
            </a:pPr>
            <a:r>
              <a:rPr lang="en-AU" dirty="0"/>
              <a:t>Supports students following an education provider default to:</a:t>
            </a:r>
            <a:endParaRPr lang="en-AU" dirty="0">
              <a:cs typeface="Calibri"/>
            </a:endParaRPr>
          </a:p>
          <a:p>
            <a:pPr marL="800100" lvl="1" indent="-342900">
              <a:spcAft>
                <a:spcPts val="1800"/>
              </a:spcAft>
              <a:buFont typeface="+mj-lt"/>
              <a:buAutoNum type="arabicPeriod"/>
            </a:pPr>
            <a:r>
              <a:rPr lang="en-AU" dirty="0"/>
              <a:t>find an alternative provider to continue studying</a:t>
            </a:r>
          </a:p>
          <a:p>
            <a:pPr marL="799200">
              <a:spcAft>
                <a:spcPts val="1800"/>
              </a:spcAft>
            </a:pPr>
            <a:r>
              <a:rPr lang="en-AU" b="1" dirty="0"/>
              <a:t>and</a:t>
            </a:r>
          </a:p>
          <a:p>
            <a:pPr marL="800100" lvl="1" indent="-342900">
              <a:spcAft>
                <a:spcPts val="3600"/>
              </a:spcAft>
              <a:buFont typeface="+mj-lt"/>
              <a:buAutoNum type="arabicPeriod" startAt="2"/>
            </a:pPr>
            <a:r>
              <a:rPr lang="en-AU" dirty="0"/>
              <a:t>receive a refund of unspent tuition fees</a:t>
            </a:r>
            <a:endParaRPr lang="en-AU" dirty="0">
              <a:cs typeface="Calibri" panose="020F0502020204030204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80A8E89-12D6-EB68-9CA8-9FA1377C6F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78000" y="4755600"/>
            <a:ext cx="1668981" cy="307777"/>
            <a:chOff x="894512" y="4612842"/>
            <a:chExt cx="1668981" cy="307777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E02EB1C7-F7FC-F4F1-A4A6-C029DB489B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84447" y="4612842"/>
              <a:ext cx="1379046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altLang="en-US" sz="1400" b="1" i="0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www.tps.gov.au</a:t>
              </a:r>
              <a:endParaRPr kumimoji="0" lang="en-AU" altLang="en-US" sz="1400" b="1" i="0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82F3587B-8665-56B9-3EF8-32C1BFFE24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94512" y="4623091"/>
              <a:ext cx="288805" cy="288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17" name="Graphic 10">
              <a:extLst>
                <a:ext uri="{FF2B5EF4-FFF2-40B4-BE49-F238E27FC236}">
                  <a16:creationId xmlns:a16="http://schemas.microsoft.com/office/drawing/2014/main" id="{C60CFE85-1C08-0FAC-5B70-F1725AFDC3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919200" y="4650091"/>
              <a:ext cx="238264" cy="237600"/>
            </a:xfrm>
            <a:prstGeom prst="rect">
              <a:avLst/>
            </a:prstGeom>
          </p:spPr>
        </p:pic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930B27A-E7CF-DA66-9148-9183DB0270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7128000" y="3996000"/>
            <a:ext cx="1656000" cy="792000"/>
            <a:chOff x="7128000" y="3996000"/>
            <a:chExt cx="1656000" cy="792000"/>
          </a:xfrm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4B9283A6-F4A1-82FA-3CAC-B20A71B65B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7128000" y="3996000"/>
              <a:ext cx="1656000" cy="792000"/>
            </a:xfrm>
            <a:prstGeom prst="roundRect">
              <a:avLst>
                <a:gd name="adj" fmla="val 40602"/>
              </a:avLst>
            </a:prstGeom>
            <a:solidFill>
              <a:schemeClr val="bg1"/>
            </a:solidFill>
            <a:ln w="19050">
              <a:solidFill>
                <a:srgbClr val="4897A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10" name="Picture 9" descr="A green circle on a black background&#10;&#10;Description automatically generated">
              <a:extLst>
                <a:ext uri="{FF2B5EF4-FFF2-40B4-BE49-F238E27FC236}">
                  <a16:creationId xmlns:a16="http://schemas.microsoft.com/office/drawing/2014/main" id="{D68BBB63-F9F6-6D7F-1274-AA8C6E01FFC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60423" y="4068000"/>
              <a:ext cx="1391153" cy="65217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701583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99AB2FA-EBB4-5377-AB99-D4B64237AAB9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39552" y="504000"/>
            <a:ext cx="8064000" cy="43088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TPS Team</a:t>
            </a:r>
            <a:endParaRPr kumimoji="0" lang="en-AU" sz="2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4D8C4B23-12E1-601F-5EF2-AE7115B163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78000" y="4755600"/>
            <a:ext cx="1668981" cy="307777"/>
            <a:chOff x="894512" y="4612842"/>
            <a:chExt cx="1668981" cy="307777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31DBC481-2E06-8F64-A22D-0B7B9138A5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84447" y="4612842"/>
              <a:ext cx="1379046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altLang="en-US" sz="1400" b="1" i="0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www.tps.gov.au</a:t>
              </a:r>
              <a:endParaRPr kumimoji="0" lang="en-AU" altLang="en-US" sz="1400" b="1" i="0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475F6EF3-E5FC-456D-FF4F-30845DA4D3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94512" y="4623091"/>
              <a:ext cx="288805" cy="288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18" name="Graphic 10">
              <a:extLst>
                <a:ext uri="{FF2B5EF4-FFF2-40B4-BE49-F238E27FC236}">
                  <a16:creationId xmlns:a16="http://schemas.microsoft.com/office/drawing/2014/main" id="{E036241A-C9FA-3094-09E9-417C3A2ED0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919200" y="4650091"/>
              <a:ext cx="238264" cy="237600"/>
            </a:xfrm>
            <a:prstGeom prst="rect">
              <a:avLst/>
            </a:prstGeom>
          </p:spPr>
        </p:pic>
      </p:grpSp>
      <p:pic>
        <p:nvPicPr>
          <p:cNvPr id="2" name="Picture 1" descr="Photo of the TPS team.">
            <a:extLst>
              <a:ext uri="{FF2B5EF4-FFF2-40B4-BE49-F238E27FC236}">
                <a16:creationId xmlns:a16="http://schemas.microsoft.com/office/drawing/2014/main" id="{1F2762D7-8907-FAE8-FFA4-A721BB8EC03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0000" y="971999"/>
            <a:ext cx="8064000" cy="3672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712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D73479-7099-43D6-A8B2-BB6DA88278A6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40000" y="504000"/>
            <a:ext cx="8064000" cy="43088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TPS Online system</a:t>
            </a:r>
            <a:endParaRPr kumimoji="0" lang="en-AU" sz="2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AAA43E8-329F-4B2F-BF15-9846E6AD2536}"/>
              </a:ext>
            </a:extLst>
          </p:cNvPr>
          <p:cNvSpPr txBox="1"/>
          <p:nvPr/>
        </p:nvSpPr>
        <p:spPr>
          <a:xfrm>
            <a:off x="540000" y="1116000"/>
            <a:ext cx="8064000" cy="3231654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spcAft>
                <a:spcPts val="3600"/>
              </a:spcAft>
            </a:pPr>
            <a:r>
              <a:rPr lang="en-AU" dirty="0"/>
              <a:t>TPS Online is the system you will use to request and receive TPS assistance</a:t>
            </a:r>
          </a:p>
          <a:p>
            <a:pPr>
              <a:spcAft>
                <a:spcPts val="3600"/>
              </a:spcAft>
            </a:pPr>
            <a:r>
              <a:rPr lang="en-AU" dirty="0"/>
              <a:t>You can request a refund of your unspent tuition fees in TPS Online</a:t>
            </a:r>
          </a:p>
          <a:p>
            <a:pPr>
              <a:spcAft>
                <a:spcPts val="3600"/>
              </a:spcAft>
            </a:pPr>
            <a:r>
              <a:rPr lang="en-AU" dirty="0"/>
              <a:t>We will show you how to use TPS Online later in this presentation</a:t>
            </a:r>
            <a:endParaRPr lang="en-AU" dirty="0">
              <a:cs typeface="Calibri"/>
            </a:endParaRPr>
          </a:p>
          <a:p>
            <a:pPr>
              <a:spcAft>
                <a:spcPts val="3600"/>
              </a:spcAft>
            </a:pPr>
            <a:r>
              <a:rPr lang="en-AU" dirty="0"/>
              <a:t>TPS Online step-by-step instructions are on the TPS website</a:t>
            </a:r>
          </a:p>
          <a:p>
            <a:pPr>
              <a:spcAft>
                <a:spcPts val="3600"/>
              </a:spcAft>
            </a:pPr>
            <a:r>
              <a:rPr lang="en-AU" dirty="0"/>
              <a:t>Access TPS Online via the TPS website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160F4120-C931-9DA1-E4F6-E06709F4F4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78000" y="4755600"/>
            <a:ext cx="1668981" cy="307777"/>
            <a:chOff x="894512" y="4612842"/>
            <a:chExt cx="1668981" cy="307777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E8E0C292-40FC-5818-F16B-1E360A607B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84447" y="4612842"/>
              <a:ext cx="1379046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altLang="en-US" sz="1400" b="1" i="0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www.tps.gov.au</a:t>
              </a:r>
              <a:endParaRPr kumimoji="0" lang="en-AU" altLang="en-US" sz="1400" b="1" i="0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C63AAA9A-4521-81CE-B8DB-98F534A618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94512" y="4623091"/>
              <a:ext cx="288805" cy="288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24" name="Graphic 10">
              <a:extLst>
                <a:ext uri="{FF2B5EF4-FFF2-40B4-BE49-F238E27FC236}">
                  <a16:creationId xmlns:a16="http://schemas.microsoft.com/office/drawing/2014/main" id="{FAB2A813-DA9A-6B11-5F5B-0AD2119917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919200" y="4650091"/>
              <a:ext cx="238264" cy="237600"/>
            </a:xfrm>
            <a:prstGeom prst="rect">
              <a:avLst/>
            </a:prstGeom>
          </p:spPr>
        </p:pic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C5560EB6-DD3E-9AD1-BD08-957ADBCBFC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7632000" y="3636000"/>
            <a:ext cx="1152000" cy="1152000"/>
            <a:chOff x="7632000" y="3636000"/>
            <a:chExt cx="1152000" cy="1152000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5256573B-855E-431E-E077-CF5199E9AD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632000" y="3636000"/>
              <a:ext cx="1152000" cy="11520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4897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6" name="Graphic 12">
              <a:extLst>
                <a:ext uri="{FF2B5EF4-FFF2-40B4-BE49-F238E27FC236}">
                  <a16:creationId xmlns:a16="http://schemas.microsoft.com/office/drawing/2014/main" id="{0DE71F06-AF92-CF3C-D0FA-FB85492707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7758000" y="3858429"/>
              <a:ext cx="900000" cy="7071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528165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D73479-7099-43D6-A8B2-BB6DA88278A6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40000" y="504000"/>
            <a:ext cx="8064000" cy="43088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Continuing your studies with an alternative provider</a:t>
            </a:r>
            <a:endParaRPr kumimoji="0" lang="en-AU" sz="2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AAA43E8-329F-4B2F-BF15-9846E6AD2536}"/>
              </a:ext>
            </a:extLst>
          </p:cNvPr>
          <p:cNvSpPr txBox="1"/>
          <p:nvPr/>
        </p:nvSpPr>
        <p:spPr>
          <a:xfrm>
            <a:off x="540000" y="1116000"/>
            <a:ext cx="8064000" cy="276998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spcAft>
                <a:spcPts val="3600"/>
              </a:spcAft>
            </a:pPr>
            <a:r>
              <a:rPr lang="en-AU" b="1" dirty="0"/>
              <a:t>Our priority</a:t>
            </a:r>
            <a:r>
              <a:rPr lang="en-AU" dirty="0"/>
              <a:t>: To help you to continue your studies with a new education provider</a:t>
            </a:r>
          </a:p>
          <a:p>
            <a:pPr>
              <a:spcAft>
                <a:spcPts val="3600"/>
              </a:spcAft>
            </a:pPr>
            <a:r>
              <a:rPr lang="en-AU" dirty="0"/>
              <a:t>You will be emailed links to find alternative courses at different providers</a:t>
            </a:r>
          </a:p>
          <a:p>
            <a:pPr>
              <a:spcAft>
                <a:spcPts val="3600"/>
              </a:spcAft>
            </a:pPr>
            <a:r>
              <a:rPr lang="en-AU" b="1" dirty="0"/>
              <a:t>You will need to contact the new provider to enrol </a:t>
            </a:r>
            <a:r>
              <a:rPr lang="en-AU" dirty="0"/>
              <a:t>with them</a:t>
            </a:r>
          </a:p>
          <a:p>
            <a:pPr>
              <a:spcAft>
                <a:spcPts val="3600"/>
              </a:spcAft>
            </a:pPr>
            <a:r>
              <a:rPr lang="en-AU" dirty="0"/>
              <a:t>Alternative courses may cost more or less than your current course. If costs are higher, you will need to meet those costs.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7F1E530-E201-06FE-3FE7-FB2C8A308B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6912000" y="3960000"/>
            <a:ext cx="1872000" cy="828000"/>
            <a:chOff x="6912000" y="3960000"/>
            <a:chExt cx="1872000" cy="828000"/>
          </a:xfrm>
        </p:grpSpPr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0BC417AB-DA64-296A-AA60-1E86DACEDA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6912000" y="3960000"/>
              <a:ext cx="1872000" cy="828000"/>
            </a:xfrm>
            <a:prstGeom prst="roundRect">
              <a:avLst>
                <a:gd name="adj" fmla="val 40602"/>
              </a:avLst>
            </a:prstGeom>
            <a:solidFill>
              <a:schemeClr val="bg1"/>
            </a:solidFill>
            <a:ln w="19050">
              <a:solidFill>
                <a:srgbClr val="4897A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11" name="Graphic 1072">
              <a:extLst>
                <a:ext uri="{FF2B5EF4-FFF2-40B4-BE49-F238E27FC236}">
                  <a16:creationId xmlns:a16="http://schemas.microsoft.com/office/drawing/2014/main" id="{501D8FC5-F452-47CD-9CF1-723FFD1136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7020000" y="4056410"/>
              <a:ext cx="1656000" cy="635179"/>
            </a:xfrm>
            <a:prstGeom prst="rect">
              <a:avLst/>
            </a:prstGeom>
          </p:spPr>
        </p:pic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823DD512-2AC6-429C-9EE6-7CAEF89D9C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78000" y="4755600"/>
            <a:ext cx="1668981" cy="307777"/>
            <a:chOff x="894512" y="4612842"/>
            <a:chExt cx="1668981" cy="307777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3BCA6B79-39CC-B3D3-282B-92A4971334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84447" y="4612842"/>
              <a:ext cx="1379046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altLang="en-US" sz="1400" b="1" i="0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www.tps.gov.au</a:t>
              </a:r>
              <a:endParaRPr kumimoji="0" lang="en-AU" altLang="en-US" sz="1400" b="1" i="0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FE16C6AA-3BA7-AEB1-A45E-FD13EB4535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94512" y="4623091"/>
              <a:ext cx="288805" cy="288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25" name="Graphic 10">
              <a:extLst>
                <a:ext uri="{FF2B5EF4-FFF2-40B4-BE49-F238E27FC236}">
                  <a16:creationId xmlns:a16="http://schemas.microsoft.com/office/drawing/2014/main" id="{4FAD809C-026B-91A7-519A-46CA1B5E5C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919200" y="4650091"/>
              <a:ext cx="238264" cy="2376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122860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D73479-7099-43D6-A8B2-BB6DA88278A6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40000" y="504000"/>
            <a:ext cx="8064000" cy="43088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Unspent tuition fees</a:t>
            </a:r>
            <a:endParaRPr kumimoji="0" lang="en-A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E8E51C7-ED98-4933-AF2E-C29500B65F7C}"/>
              </a:ext>
            </a:extLst>
          </p:cNvPr>
          <p:cNvSpPr txBox="1"/>
          <p:nvPr/>
        </p:nvSpPr>
        <p:spPr>
          <a:xfrm>
            <a:off x="540000" y="1116000"/>
            <a:ext cx="8064000" cy="2585323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spcAft>
                <a:spcPts val="3600"/>
              </a:spcAft>
            </a:pPr>
            <a:r>
              <a:rPr lang="en-AU" b="1" dirty="0"/>
              <a:t>Unspent tuition fees</a:t>
            </a:r>
            <a:r>
              <a:rPr lang="en-AU" dirty="0"/>
              <a:t>: The fees that you paid to Leeds College for education or training that you did not receive</a:t>
            </a:r>
          </a:p>
          <a:p>
            <a:pPr>
              <a:spcAft>
                <a:spcPts val="3600"/>
              </a:spcAft>
            </a:pPr>
            <a:r>
              <a:rPr lang="en-AU" dirty="0"/>
              <a:t>For example, if you paid for 10 weeks of tuition and only attended classes for 7 weeks, the remaining 3 weeks are your </a:t>
            </a:r>
            <a:r>
              <a:rPr lang="en-AU" b="1" dirty="0"/>
              <a:t>unspent tuition fees</a:t>
            </a:r>
          </a:p>
          <a:p>
            <a:pPr>
              <a:spcAft>
                <a:spcPts val="3600"/>
              </a:spcAft>
            </a:pPr>
            <a:r>
              <a:rPr lang="en-AU" dirty="0"/>
              <a:t>The TPS can provide you with a refund of any </a:t>
            </a:r>
            <a:r>
              <a:rPr lang="en-AU" b="1" u="sng" dirty="0"/>
              <a:t>unspent</a:t>
            </a:r>
            <a:r>
              <a:rPr lang="en-AU" b="1" dirty="0"/>
              <a:t> tuition fees </a:t>
            </a:r>
            <a:r>
              <a:rPr lang="en-AU" dirty="0"/>
              <a:t>that were paid to Leeds College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A91BC732-8DD1-3CDE-BD1A-5FAF822A11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78000" y="4755600"/>
            <a:ext cx="1668981" cy="307777"/>
            <a:chOff x="894512" y="4612842"/>
            <a:chExt cx="1668981" cy="307777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1DDDC161-B691-7C46-3F65-94F690DC95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84447" y="4612842"/>
              <a:ext cx="1379046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altLang="en-US" sz="1400" b="1" i="0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www.tps.gov.au</a:t>
              </a:r>
              <a:endParaRPr kumimoji="0" lang="en-AU" altLang="en-US" sz="1400" b="1" i="0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2C54FA75-1BCC-41C0-1F17-5552A778E1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94512" y="4623091"/>
              <a:ext cx="288805" cy="288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20" name="Graphic 10">
              <a:extLst>
                <a:ext uri="{FF2B5EF4-FFF2-40B4-BE49-F238E27FC236}">
                  <a16:creationId xmlns:a16="http://schemas.microsoft.com/office/drawing/2014/main" id="{B1AB4B13-B0DD-C310-ED89-689049C451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919200" y="4650091"/>
              <a:ext cx="238264" cy="237600"/>
            </a:xfrm>
            <a:prstGeom prst="rect">
              <a:avLst/>
            </a:prstGeom>
          </p:spPr>
        </p:pic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538613F1-B6C7-DB3B-C2CF-F14B7F1156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7632000" y="3636000"/>
            <a:ext cx="1152000" cy="1152000"/>
            <a:chOff x="7632000" y="3636000"/>
            <a:chExt cx="1152000" cy="1152000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0EED4CB5-4133-43B0-DB22-B1794F53AB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632000" y="3636000"/>
              <a:ext cx="1152000" cy="11520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4897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7" name="Graphic 1068">
              <a:extLst>
                <a:ext uri="{FF2B5EF4-FFF2-40B4-BE49-F238E27FC236}">
                  <a16:creationId xmlns:a16="http://schemas.microsoft.com/office/drawing/2014/main" id="{565D3EDD-1F8F-425B-9226-92C3FD5823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7848000" y="3743320"/>
              <a:ext cx="720000" cy="93735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199817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D73479-7099-43D6-A8B2-BB6DA88278A6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40000" y="504000"/>
            <a:ext cx="8064000" cy="4320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Unspent tuition fees</a:t>
            </a:r>
            <a:endParaRPr kumimoji="0" lang="en-A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E8E51C7-ED98-4933-AF2E-C29500B65F7C}"/>
              </a:ext>
            </a:extLst>
          </p:cNvPr>
          <p:cNvSpPr txBox="1"/>
          <p:nvPr/>
        </p:nvSpPr>
        <p:spPr>
          <a:xfrm>
            <a:off x="540000" y="1116000"/>
            <a:ext cx="8064000" cy="3177793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spcAft>
                <a:spcPts val="1500"/>
              </a:spcAft>
            </a:pPr>
            <a:r>
              <a:rPr lang="en-AU" dirty="0"/>
              <a:t>Your refund can be paid to:</a:t>
            </a:r>
          </a:p>
          <a:p>
            <a:pPr marL="742950" lvl="1" indent="-285750">
              <a:spcAft>
                <a:spcPts val="1500"/>
              </a:spcAft>
              <a:buFont typeface="Arial" panose="020B0604020202020204" pitchFamily="34" charset="0"/>
              <a:buChar char="•"/>
            </a:pPr>
            <a:r>
              <a:rPr lang="en-AU" dirty="0"/>
              <a:t>your personal bank account</a:t>
            </a:r>
          </a:p>
          <a:p>
            <a:pPr marL="742950" lvl="1" indent="-285750">
              <a:spcAft>
                <a:spcPts val="1500"/>
              </a:spcAft>
              <a:buFont typeface="Arial" panose="020B0604020202020204" pitchFamily="34" charset="0"/>
              <a:buChar char="•"/>
            </a:pPr>
            <a:r>
              <a:rPr lang="en-AU" dirty="0"/>
              <a:t>another nominated bank account (e.g. a family member)</a:t>
            </a:r>
          </a:p>
          <a:p>
            <a:pPr marL="742950" lvl="1" indent="-285750">
              <a:spcAft>
                <a:spcPts val="1500"/>
              </a:spcAft>
              <a:buFont typeface="Arial" panose="020B0604020202020204" pitchFamily="34" charset="0"/>
              <a:buChar char="•"/>
            </a:pPr>
            <a:r>
              <a:rPr lang="en-AU" dirty="0"/>
              <a:t>your new education provider</a:t>
            </a:r>
          </a:p>
          <a:p>
            <a:pPr marL="742950" lvl="1" indent="-285750">
              <a:spcAft>
                <a:spcPts val="1500"/>
              </a:spcAft>
              <a:buFont typeface="Arial" panose="020B0604020202020204" pitchFamily="34" charset="0"/>
              <a:buChar char="•"/>
            </a:pPr>
            <a:r>
              <a:rPr lang="en-AU" dirty="0"/>
              <a:t>your education agent</a:t>
            </a:r>
          </a:p>
          <a:p>
            <a:pPr>
              <a:spcAft>
                <a:spcPts val="1500"/>
              </a:spcAft>
            </a:pPr>
            <a:r>
              <a:rPr lang="en-AU" dirty="0"/>
              <a:t>If you would like your agent to receive your refund on your behalf, you </a:t>
            </a:r>
            <a:br>
              <a:rPr lang="en-AU" dirty="0"/>
            </a:br>
            <a:r>
              <a:rPr lang="en-AU" dirty="0"/>
              <a:t>must request and return an </a:t>
            </a:r>
            <a:r>
              <a:rPr lang="en-AU" b="1" dirty="0"/>
              <a:t>Authority to Act</a:t>
            </a:r>
            <a:r>
              <a:rPr lang="en-AU" b="1"/>
              <a:t>/Refund</a:t>
            </a:r>
            <a:r>
              <a:rPr lang="en-AU" b="1" i="1"/>
              <a:t> </a:t>
            </a:r>
            <a:r>
              <a:rPr lang="en-AU" dirty="0"/>
              <a:t>form by emailing </a:t>
            </a:r>
            <a:br>
              <a:rPr lang="en-AU" dirty="0"/>
            </a:br>
            <a:r>
              <a:rPr lang="en-AU" dirty="0">
                <a:hlinkClick r:id="rId3"/>
              </a:rPr>
              <a:t>support@tps.gov.au</a:t>
            </a:r>
            <a:endParaRPr lang="en-AU" dirty="0">
              <a:cs typeface="Calibri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6BED3942-E3B4-5444-AFE1-45DEC07EFF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78000" y="4755600"/>
            <a:ext cx="1668981" cy="307777"/>
            <a:chOff x="894512" y="4612842"/>
            <a:chExt cx="1668981" cy="307777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5E022B39-A5D8-B0DC-49F2-CB5AA0D52D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84447" y="4612842"/>
              <a:ext cx="1379046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altLang="en-US" sz="1400" b="1" i="0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www.tps.gov.au</a:t>
              </a:r>
              <a:endParaRPr kumimoji="0" lang="en-AU" altLang="en-US" sz="1400" b="1" i="0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D74760A0-7D55-A3D4-FBF9-7551DEF626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94512" y="4623091"/>
              <a:ext cx="288805" cy="288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20" name="Graphic 10">
              <a:extLst>
                <a:ext uri="{FF2B5EF4-FFF2-40B4-BE49-F238E27FC236}">
                  <a16:creationId xmlns:a16="http://schemas.microsoft.com/office/drawing/2014/main" id="{77813D88-8FDE-1D47-6FA9-C358F25D01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919200" y="4650091"/>
              <a:ext cx="238264" cy="237600"/>
            </a:xfrm>
            <a:prstGeom prst="rect">
              <a:avLst/>
            </a:prstGeom>
          </p:spPr>
        </p:pic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870F3B2E-0659-E9BB-6690-C3B9555FF5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7632000" y="3636000"/>
            <a:ext cx="1152000" cy="1152000"/>
            <a:chOff x="7632000" y="3636000"/>
            <a:chExt cx="1152000" cy="1152000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F7C95391-96D9-E95F-A013-43E11105A3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632000" y="3636000"/>
              <a:ext cx="1152000" cy="11520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4897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6" name="Graphic 1068">
              <a:extLst>
                <a:ext uri="{FF2B5EF4-FFF2-40B4-BE49-F238E27FC236}">
                  <a16:creationId xmlns:a16="http://schemas.microsoft.com/office/drawing/2014/main" id="{CCE3FFBD-62A5-87B8-3674-6F258F8D5D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7848000" y="3743320"/>
              <a:ext cx="720000" cy="93735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756692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PS">
      <a:dk1>
        <a:sysClr val="windowText" lastClr="000000"/>
      </a:dk1>
      <a:lt1>
        <a:srgbClr val="FFFFFF"/>
      </a:lt1>
      <a:dk2>
        <a:srgbClr val="E8F3F4"/>
      </a:dk2>
      <a:lt2>
        <a:srgbClr val="FBFBFB"/>
      </a:lt2>
      <a:accent1>
        <a:srgbClr val="4897A2"/>
      </a:accent1>
      <a:accent2>
        <a:srgbClr val="F15A29"/>
      </a:accent2>
      <a:accent3>
        <a:srgbClr val="D6165F"/>
      </a:accent3>
      <a:accent4>
        <a:srgbClr val="F0B50E"/>
      </a:accent4>
      <a:accent5>
        <a:srgbClr val="4DB3E6"/>
      </a:accent5>
      <a:accent6>
        <a:srgbClr val="8AB679"/>
      </a:accent6>
      <a:hlink>
        <a:srgbClr val="357179"/>
      </a:hlink>
      <a:folHlink>
        <a:srgbClr val="0AA65C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ABF_J15-1541_PowerPoint">
  <a:themeElements>
    <a:clrScheme name="Dept IBS">
      <a:dk1>
        <a:sysClr val="windowText" lastClr="000000"/>
      </a:dk1>
      <a:lt1>
        <a:sysClr val="window" lastClr="FFFFFF"/>
      </a:lt1>
      <a:dk2>
        <a:srgbClr val="7F7F7F"/>
      </a:dk2>
      <a:lt2>
        <a:srgbClr val="FFFFFF"/>
      </a:lt2>
      <a:accent1>
        <a:srgbClr val="034EA2"/>
      </a:accent1>
      <a:accent2>
        <a:srgbClr val="007BC3"/>
      </a:accent2>
      <a:accent3>
        <a:srgbClr val="5C676D"/>
      </a:accent3>
      <a:accent4>
        <a:srgbClr val="BFBFC7"/>
      </a:accent4>
      <a:accent5>
        <a:srgbClr val="CBCBCB"/>
      </a:accent5>
      <a:accent6>
        <a:srgbClr val="F2F2F2"/>
      </a:accent6>
      <a:hlink>
        <a:srgbClr val="034EA2"/>
      </a:hlink>
      <a:folHlink>
        <a:srgbClr val="034EA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OI001-Presentation.pptx [Read-Only]" id="{88BB3D4E-C7C0-4631-A778-5F6F9F34003A}" vid="{96996FDF-6AA7-4C0B-A2CA-061BA5A9A8C2}"/>
    </a:ext>
  </a:extLst>
</a:theme>
</file>

<file path=ppt/theme/theme4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0A9CCE9CD21384385A19063B05DA87A" ma:contentTypeVersion="20" ma:contentTypeDescription="Create a new document." ma:contentTypeScope="" ma:versionID="6cc64e066dbf459fac0629816f80db1a">
  <xsd:schema xmlns:xsd="http://www.w3.org/2001/XMLSchema" xmlns:xs="http://www.w3.org/2001/XMLSchema" xmlns:p="http://schemas.microsoft.com/office/2006/metadata/properties" xmlns:ns2="21934866-407e-4eb7-84a5-689e8997aac6" xmlns:ns3="1d95c80d-1bfc-4284-8ead-90dee9a0b47f" targetNamespace="http://schemas.microsoft.com/office/2006/metadata/properties" ma:root="true" ma:fieldsID="64a4542f3d85bd82df2c9856461c3b12" ns2:_="" ns3:_="">
    <xsd:import namespace="21934866-407e-4eb7-84a5-689e8997aac6"/>
    <xsd:import namespace="1d95c80d-1bfc-4284-8ead-90dee9a0b47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ObjectDetectorVersions" minOccurs="0"/>
                <xsd:element ref="ns2:MediaLengthInSeconds" minOccurs="0"/>
                <xsd:element ref="ns2:LocationandLinks" minOccurs="0"/>
                <xsd:element ref="ns2:MediaServiceSearchProperties" minOccurs="0"/>
                <xsd:element ref="ns2:MediaServiceLoca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1934866-407e-4eb7-84a5-689e8997aac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7147e460-a74b-4414-8224-31362e5846f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20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23" nillable="true" ma:displayName="MediaLengthInSeconds" ma:hidden="true" ma:internalName="MediaLengthInSeconds" ma:readOnly="true">
      <xsd:simpleType>
        <xsd:restriction base="dms:Unknown"/>
      </xsd:simpleType>
    </xsd:element>
    <xsd:element name="LocationandLinks" ma:index="24" nillable="true" ma:displayName="Location and Links" ma:description="Links are active in the O drive.  refer to document footer for location" ma:format="Dropdown" ma:internalName="LocationandLinks">
      <xsd:simpleType>
        <xsd:restriction base="dms:Note">
          <xsd:maxLength value="255"/>
        </xsd:restriction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6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7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d95c80d-1bfc-4284-8ead-90dee9a0b47f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9" nillable="true" ma:displayName="Taxonomy Catch All Column" ma:hidden="true" ma:list="{adba6b6b-400e-42bf-b117-98da113f945d}" ma:internalName="TaxCatchAll" ma:showField="CatchAllData" ma:web="1d95c80d-1bfc-4284-8ead-90dee9a0b47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ocationandLinks xmlns="21934866-407e-4eb7-84a5-689e8997aac6">N/A</LocationandLinks>
    <SharedWithUsers xmlns="1d95c80d-1bfc-4284-8ead-90dee9a0b47f">
      <UserInfo>
        <DisplayName>LAMBERT,Mirah</DisplayName>
        <AccountId>36</AccountId>
        <AccountType/>
      </UserInfo>
      <UserInfo>
        <DisplayName>AMBROSINO,Brianna</DisplayName>
        <AccountId>77</AccountId>
        <AccountType/>
      </UserInfo>
      <UserInfo>
        <DisplayName>BURT,Tegan</DisplayName>
        <AccountId>37</AccountId>
        <AccountType/>
      </UserInfo>
    </SharedWithUsers>
    <lcf76f155ced4ddcb4097134ff3c332f xmlns="21934866-407e-4eb7-84a5-689e8997aac6">
      <Terms xmlns="http://schemas.microsoft.com/office/infopath/2007/PartnerControls"/>
    </lcf76f155ced4ddcb4097134ff3c332f>
    <TaxCatchAll xmlns="1d95c80d-1bfc-4284-8ead-90dee9a0b47f" xsi:nil="true"/>
  </documentManagement>
</p:properties>
</file>

<file path=customXml/itemProps1.xml><?xml version="1.0" encoding="utf-8"?>
<ds:datastoreItem xmlns:ds="http://schemas.openxmlformats.org/officeDocument/2006/customXml" ds:itemID="{62A14A4D-7D58-4212-A411-FD28A257589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5CBFBB1-FBF0-4F11-9781-B4F76F32A01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1934866-407e-4eb7-84a5-689e8997aac6"/>
    <ds:schemaRef ds:uri="1d95c80d-1bfc-4284-8ead-90dee9a0b47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97F4083-F218-4CE1-903A-6D83DE42D29A}">
  <ds:schemaRefs>
    <ds:schemaRef ds:uri="http://schemas.microsoft.com/office/2006/metadata/properties"/>
    <ds:schemaRef ds:uri="http://schemas.microsoft.com/office/infopath/2007/PartnerControls"/>
    <ds:schemaRef ds:uri="21934866-407e-4eb7-84a5-689e8997aac6"/>
    <ds:schemaRef ds:uri="1d95c80d-1bfc-4284-8ead-90dee9a0b47f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1784</Words>
  <Application>Microsoft Office PowerPoint</Application>
  <PresentationFormat>Custom</PresentationFormat>
  <Paragraphs>201</Paragraphs>
  <Slides>31</Slides>
  <Notes>31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31</vt:i4>
      </vt:variant>
    </vt:vector>
  </HeadingPairs>
  <TitlesOfParts>
    <vt:vector size="35" baseType="lpstr">
      <vt:lpstr>Office Theme</vt:lpstr>
      <vt:lpstr>1_Office Theme</vt:lpstr>
      <vt:lpstr>ABF_J15-1541_PowerPoint</vt:lpstr>
      <vt:lpstr>5_Office Theme</vt:lpstr>
      <vt:lpstr>Leeds College Pty Ltd</vt:lpstr>
      <vt:lpstr>Purpose of this meeting </vt:lpstr>
      <vt:lpstr>Leeds College</vt:lpstr>
      <vt:lpstr>Tuition Protection Service (TPS)</vt:lpstr>
      <vt:lpstr>TPS Team</vt:lpstr>
      <vt:lpstr>TPS Online system</vt:lpstr>
      <vt:lpstr>Continuing your studies with an alternative provider</vt:lpstr>
      <vt:lpstr>Unspent tuition fees</vt:lpstr>
      <vt:lpstr>Unspent tuition fees</vt:lpstr>
      <vt:lpstr>TPS website</vt:lpstr>
      <vt:lpstr>Student visa information</vt:lpstr>
      <vt:lpstr>Subclass 500 Student Visa</vt:lpstr>
      <vt:lpstr>Information about your student visa</vt:lpstr>
      <vt:lpstr>Do I need a new student visa?</vt:lpstr>
      <vt:lpstr>Visa Application Charge exemption</vt:lpstr>
      <vt:lpstr>Students under 18 years of age</vt:lpstr>
      <vt:lpstr>Work conditions</vt:lpstr>
      <vt:lpstr>Travelling home</vt:lpstr>
      <vt:lpstr>Further information and contacts</vt:lpstr>
      <vt:lpstr>Getting a copy of your student record</vt:lpstr>
      <vt:lpstr>ASQA: Getting a copy of your student record</vt:lpstr>
      <vt:lpstr>ASQA: Further information and contacts</vt:lpstr>
      <vt:lpstr>Study Melbourne</vt:lpstr>
      <vt:lpstr>Study Melbourne Hub</vt:lpstr>
      <vt:lpstr>Contact the Study Melbourne Hub</vt:lpstr>
      <vt:lpstr>How to use TPS Online</vt:lpstr>
      <vt:lpstr>Accessing TPS Online</vt:lpstr>
      <vt:lpstr>TPS Online: Logging in</vt:lpstr>
      <vt:lpstr>TPS Online: Summary of tasks</vt:lpstr>
      <vt:lpstr>TPS Online: Proof of payment document checklist</vt:lpstr>
      <vt:lpstr>www.tps.gov.au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Leeds College - International Students Information Session Slides</dc:title>
  <dc:creator/>
  <cp:lastModifiedBy/>
  <cp:revision>2</cp:revision>
  <dcterms:created xsi:type="dcterms:W3CDTF">2026-03-10T03:56:10Z</dcterms:created>
  <dcterms:modified xsi:type="dcterms:W3CDTF">2026-03-10T04:52:32Z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79d889eb-932f-4752-8739-64d25806ef64_Enabled">
    <vt:lpwstr>true</vt:lpwstr>
  </property>
  <property fmtid="{D5CDD505-2E9C-101B-9397-08002B2CF9AE}" pid="3" name="MSIP_Label_79d889eb-932f-4752-8739-64d25806ef64_SetDate">
    <vt:lpwstr>2026-03-10T03:56:53Z</vt:lpwstr>
  </property>
  <property fmtid="{D5CDD505-2E9C-101B-9397-08002B2CF9AE}" pid="4" name="MSIP_Label_79d889eb-932f-4752-8739-64d25806ef64_Method">
    <vt:lpwstr>Privileged</vt:lpwstr>
  </property>
  <property fmtid="{D5CDD505-2E9C-101B-9397-08002B2CF9AE}" pid="5" name="MSIP_Label_79d889eb-932f-4752-8739-64d25806ef64_Name">
    <vt:lpwstr>79d889eb-932f-4752-8739-64d25806ef64</vt:lpwstr>
  </property>
  <property fmtid="{D5CDD505-2E9C-101B-9397-08002B2CF9AE}" pid="6" name="MSIP_Label_79d889eb-932f-4752-8739-64d25806ef64_SiteId">
    <vt:lpwstr>dd0cfd15-4558-4b12-8bad-ea26984fc417</vt:lpwstr>
  </property>
  <property fmtid="{D5CDD505-2E9C-101B-9397-08002B2CF9AE}" pid="7" name="MSIP_Label_79d889eb-932f-4752-8739-64d25806ef64_ActionId">
    <vt:lpwstr>297ac361-a81f-40d0-901f-e4b56bad2394</vt:lpwstr>
  </property>
  <property fmtid="{D5CDD505-2E9C-101B-9397-08002B2CF9AE}" pid="8" name="MSIP_Label_79d889eb-932f-4752-8739-64d25806ef64_ContentBits">
    <vt:lpwstr>0</vt:lpwstr>
  </property>
  <property fmtid="{D5CDD505-2E9C-101B-9397-08002B2CF9AE}" pid="9" name="MSIP_Label_79d889eb-932f-4752-8739-64d25806ef64_Tag">
    <vt:lpwstr>10, 0, 1, 1</vt:lpwstr>
  </property>
  <property fmtid="{D5CDD505-2E9C-101B-9397-08002B2CF9AE}" pid="10" name="Order">
    <vt:r8>67200</vt:r8>
  </property>
  <property fmtid="{D5CDD505-2E9C-101B-9397-08002B2CF9AE}" pid="11" name="xd_ProgID">
    <vt:lpwstr/>
  </property>
  <property fmtid="{D5CDD505-2E9C-101B-9397-08002B2CF9AE}" pid="12" name="MediaServiceImageTags">
    <vt:lpwstr/>
  </property>
  <property fmtid="{D5CDD505-2E9C-101B-9397-08002B2CF9AE}" pid="13" name="ContentTypeId">
    <vt:lpwstr>0x010100D0A9CCE9CD21384385A19063B05DA87A</vt:lpwstr>
  </property>
  <property fmtid="{D5CDD505-2E9C-101B-9397-08002B2CF9AE}" pid="14" name="TemplateUrl">
    <vt:lpwstr/>
  </property>
  <property fmtid="{D5CDD505-2E9C-101B-9397-08002B2CF9AE}" pid="15" name="xd_Signature">
    <vt:bool>false</vt:bool>
  </property>
  <property fmtid="{D5CDD505-2E9C-101B-9397-08002B2CF9AE}" pid="16" name="Department Stream">
    <vt:lpwstr>Education</vt:lpwstr>
  </property>
</Properties>
</file>