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4"/>
    <p:sldMasterId id="2147483754" r:id="rId5"/>
    <p:sldMasterId id="2147483764" r:id="rId6"/>
  </p:sldMasterIdLst>
  <p:notesMasterIdLst>
    <p:notesMasterId r:id="rId25"/>
  </p:notesMasterIdLst>
  <p:handoutMasterIdLst>
    <p:handoutMasterId r:id="rId26"/>
  </p:handoutMasterIdLst>
  <p:sldIdLst>
    <p:sldId id="269" r:id="rId7"/>
    <p:sldId id="296" r:id="rId8"/>
    <p:sldId id="427" r:id="rId9"/>
    <p:sldId id="440" r:id="rId10"/>
    <p:sldId id="2147481559" r:id="rId11"/>
    <p:sldId id="2147481502" r:id="rId12"/>
    <p:sldId id="2147481562" r:id="rId13"/>
    <p:sldId id="2147481542" r:id="rId14"/>
    <p:sldId id="2147481557" r:id="rId15"/>
    <p:sldId id="2147481556" r:id="rId16"/>
    <p:sldId id="2147481564" r:id="rId17"/>
    <p:sldId id="2147481512" r:id="rId18"/>
    <p:sldId id="2147481558" r:id="rId19"/>
    <p:sldId id="2147481569" r:id="rId20"/>
    <p:sldId id="2147481565" r:id="rId21"/>
    <p:sldId id="2147481563" r:id="rId22"/>
    <p:sldId id="2147481528" r:id="rId23"/>
    <p:sldId id="2147481430" r:id="rId24"/>
  </p:sldIdLst>
  <p:sldSz cx="9144000" cy="51482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05781D-C2E0-0D70-7729-8824C211818B}" name="DOWNEY,Grace" initials="" userId="S::Grace.Downey@education.gov.au::433738ca-d8a6-476a-9acf-9b1057bf9a32" providerId="AD"/>
  <p188:author id="{91751320-09F5-E9C1-1368-6A65BC81757C}" name="KEENAN,Amy" initials="AK" userId="S::Amy.Keenan2@education.gov.au::5a68bbce-8f67-498a-b2e8-9cfa2e6c0e25" providerId="AD"/>
  <p188:author id="{D6B340D5-6362-5B37-A391-0538E45E6E23}" name="EGGINS,Bethany" initials="BE" userId="S::Bethany.Eggins@education.gov.au::a64bbeca-257d-47ab-aa40-5038796b34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923"/>
    <a:srgbClr val="004C6C"/>
    <a:srgbClr val="FFFFFF"/>
    <a:srgbClr val="037CB0"/>
    <a:srgbClr val="BFBFBF"/>
    <a:srgbClr val="40474F"/>
    <a:srgbClr val="E5E7E4"/>
    <a:srgbClr val="002D3F"/>
    <a:srgbClr val="F06463"/>
    <a:srgbClr val="F1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55" autoAdjust="0"/>
  </p:normalViewPr>
  <p:slideViewPr>
    <p:cSldViewPr snapToGrid="0">
      <p:cViewPr varScale="1">
        <p:scale>
          <a:sx n="93" d="100"/>
          <a:sy n="93" d="100"/>
        </p:scale>
        <p:origin x="2046" y="306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06197-B16C-4167-B4A2-43E65F1E5A01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857B0-241B-4F33-A6B9-B9EFF8928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07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F842-560F-42A5-A306-F766D7D6B80D}" type="datetimeFigureOut">
              <a:rPr lang="en-AU" smtClean="0"/>
              <a:t>8/02/2026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3FCEB-6CB7-4478-9568-E9785AFEA65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10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2319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B63D0-688C-1661-5CD5-640E91DD7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79A4B-6666-847A-A3EF-1B2AE11E4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D64EF-F6BF-7E18-6207-A0508170B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1AC17-EA6D-1E98-7B65-B9A968CC4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8548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47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6499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B63D0-688C-1661-5CD5-640E91DD7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79A4B-6666-847A-A3EF-1B2AE11E4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D64EF-F6BF-7E18-6207-A0508170B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1AC17-EA6D-1E98-7B65-B9A968CC4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8548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1D581-36FE-8486-C404-A0B22A76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4E4AD-4C20-6D85-A2F7-60044778B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595AC6-2451-ABCE-41C5-F87606E70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4371-4110-EBA5-3070-C26743ADC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501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6946D-49D1-8F4B-6D57-3A944C92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34D4C4-6938-3B71-D551-CFC234065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F9534-0444-19E6-487B-B7A29F3F1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EE791-3F3B-E9F5-BF44-2E76A32CBB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2714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360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5262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660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3FCEB-6CB7-4478-9568-E9785AFEA65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9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3EFE-A405-4948-A2E9-6343CF83231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66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579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27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746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835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2EAE3-3566-2139-3496-3F1A44B03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69AF7-62B5-A196-1658-89A3BCA7A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8CFC6-F168-B64A-1600-26FEB2589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C302C-A1C0-0A64-4BFA-219BF12E3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821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3FCEB-6CB7-4478-9568-E9785AFEA65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21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4690-22CB-4354-B24C-6E0E9AC5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CF049-541D-443E-AB82-EF149303E4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6A89C-DE69-464C-8DF3-4EC31485F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9" name="Picture 8" descr="Australian Government Department of Education">
            <a:extLst>
              <a:ext uri="{FF2B5EF4-FFF2-40B4-BE49-F238E27FC236}">
                <a16:creationId xmlns:a16="http://schemas.microsoft.com/office/drawing/2014/main" id="{E97BFCEE-A38B-402F-BE58-6DF6764F8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cean - Ocea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360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cean - Ocean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32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4690-22CB-4354-B24C-6E0E9AC5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CF049-541D-443E-AB82-EF149303E4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Autofit/>
          </a:bodyPr>
          <a:lstStyle>
            <a:lvl1pPr algn="l">
              <a:defRPr sz="2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6A89C-DE69-464C-8DF3-4EC31485F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9" name="Picture 8" descr="Australian Government Department of Education">
            <a:extLst>
              <a:ext uri="{FF2B5EF4-FFF2-40B4-BE49-F238E27FC236}">
                <a16:creationId xmlns:a16="http://schemas.microsoft.com/office/drawing/2014/main" id="{E97BFCEE-A38B-402F-BE58-6DF6764F8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34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098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5597B-944B-4F60-A24C-0A03B82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9864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655BA-16CF-42D6-8E9D-077B03CAD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7BD0B-3A52-4549-9948-AE0A15F2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9B2E6-8FC7-43E1-833B-406A1F720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92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E4AB9-9C94-4BE0-997E-1964771B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5821A8-7506-48C5-865B-ED37954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337580-D987-49CA-AC72-E6FC516F0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663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970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Ocean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7493-4A2B-4519-A66C-2709A2D3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049262-2E57-42BE-94AC-4B02A1F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11E7C-65A9-4924-BC87-EE538462D8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190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E7935-97A5-4E54-BF9D-E3E025DF5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EC765-8AAD-4A95-AF16-F3BBCEB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C36F5-5032-4664-B6B9-059AF23D8B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600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934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-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26ED1-3D53-4A2D-B5E7-2D9BB5F2B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9D567-982C-459D-B239-0E5D3BCE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E6199-A2E5-484C-992D-63E42BB3B7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854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 - Nav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58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4690-22CB-4354-B24C-6E0E9AC5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BCF049-541D-443E-AB82-EF149303E4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560" y="2044800"/>
            <a:ext cx="6858000" cy="457323"/>
          </a:xfrm>
        </p:spPr>
        <p:txBody>
          <a:bodyPr lIns="0" tIns="0" rIns="0" bIns="0" anchor="t" anchorCtr="0">
            <a:noAutofit/>
          </a:bodyPr>
          <a:lstStyle>
            <a:lvl1pPr algn="l">
              <a:defRPr sz="25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6A89C-DE69-464C-8DF3-4EC31485F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60" y="2574000"/>
            <a:ext cx="6858000" cy="432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b="1">
                <a:solidFill>
                  <a:schemeClr val="bg2"/>
                </a:solidFill>
              </a:rPr>
              <a:t>Subtitle style  |  et </a:t>
            </a:r>
            <a:r>
              <a:rPr lang="en-AU" b="1" err="1">
                <a:solidFill>
                  <a:schemeClr val="bg2"/>
                </a:solidFill>
              </a:rPr>
              <a:t>milliaea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doluptatur</a:t>
            </a:r>
            <a:r>
              <a:rPr lang="en-AU" b="1">
                <a:solidFill>
                  <a:schemeClr val="bg2"/>
                </a:solidFill>
              </a:rPr>
              <a:t>  |  as </a:t>
            </a:r>
            <a:r>
              <a:rPr lang="en-AU" b="1" err="1">
                <a:solidFill>
                  <a:schemeClr val="bg2"/>
                </a:solidFill>
              </a:rPr>
              <a:t>molupti</a:t>
            </a:r>
            <a:r>
              <a:rPr lang="en-AU" b="1">
                <a:solidFill>
                  <a:schemeClr val="bg2"/>
                </a:solidFill>
              </a:rPr>
              <a:t> </a:t>
            </a:r>
            <a:r>
              <a:rPr lang="en-AU" b="1" err="1">
                <a:solidFill>
                  <a:schemeClr val="bg2"/>
                </a:solidFill>
              </a:rPr>
              <a:t>oribus</a:t>
            </a:r>
            <a:endParaRPr lang="en-AU" b="1">
              <a:solidFill>
                <a:schemeClr val="bg2"/>
              </a:solidFill>
            </a:endParaRPr>
          </a:p>
        </p:txBody>
      </p:sp>
      <p:pic>
        <p:nvPicPr>
          <p:cNvPr id="10" name="Picture 9" descr="Australian Government Department of Education">
            <a:extLst>
              <a:ext uri="{FF2B5EF4-FFF2-40B4-BE49-F238E27FC236}">
                <a16:creationId xmlns:a16="http://schemas.microsoft.com/office/drawing/2014/main" id="{695F7D82-FD98-4929-BD98-AFA6114D01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95" y="554850"/>
            <a:ext cx="2273813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3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655BA-16CF-42D6-8E9D-077B03CAD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7BD0B-3A52-4549-9948-AE0A15F2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9B2E6-8FC7-43E1-833B-406A1F720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7719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E4AB9-9C94-4BE0-997E-1964771B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0474F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5821A8-7506-48C5-865B-ED37954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337580-D987-49CA-AC72-E6FC516F0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859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E6477-4C00-4F64-B8D5-5230D75A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40C2E0-57FA-4D02-94C1-20AA5A66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47481-84B0-4724-B121-B3A1F18BBF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816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0474F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5597B-944B-4F60-A24C-0A03B82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576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40474F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323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Dark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7493-4A2B-4519-A66C-2709A2D3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049262-2E57-42BE-94AC-4B02A1F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11E7C-65A9-4924-BC87-EE538462D8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9144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E7935-97A5-4E54-BF9D-E3E025DF5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EC765-8AAD-4A95-AF16-F3BBCEB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C36F5-5032-4664-B6B9-059AF23D8B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86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CF09B-97E8-48B0-A27A-EC7B372D3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5597B-944B-4F60-A24C-0A03B82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3416D-3D89-442C-984D-436417B020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6292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sper - Light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26ED1-3D53-4A2D-B5E7-2D9BB5F2B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9D567-982C-459D-B239-0E5D3BCE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E6199-A2E5-484C-992D-63E42BB3B7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695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655BA-16CF-42D6-8E9D-077B03CAD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7BD0B-3A52-4549-9948-AE0A15F2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9B2E6-8FC7-43E1-833B-406A1F7206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69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footer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E4AB9-9C94-4BE0-997E-1964771BA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5821A8-7506-48C5-865B-ED379548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337580-D987-49CA-AC72-E6FC516F0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638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4D1DC-2E4C-4217-A443-7BDA4242D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617EB-42F4-48CD-9DAC-E0ECDE197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F2FED7-9883-4224-A158-8DC59D9E0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31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Nav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A7493-4A2B-4519-A66C-2709A2D3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049262-2E57-42BE-94AC-4B02A1F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11E7C-65A9-4924-BC87-EE538462D8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30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E7935-97A5-4E54-BF9D-E3E025DF5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4448" y="144000"/>
            <a:ext cx="400952" cy="273050"/>
          </a:xfrm>
        </p:spPr>
        <p:txBody>
          <a:bodyPr/>
          <a:lstStyle>
            <a:lvl1pPr>
              <a:defRPr>
                <a:solidFill>
                  <a:srgbClr val="E5E7E4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EC765-8AAD-4A95-AF16-F3BBCEB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BC36F5-5032-4664-B6B9-059AF23D8B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22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- Grey background + Page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26ED1-3D53-4A2D-B5E7-2D9BB5F2B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7702D9-62F4-4DAB-B7F1-D3C48808CBB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9D567-982C-459D-B239-0E5D3BCE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364188" cy="993775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2E6199-A2E5-484C-992D-63E42BB3B7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710000"/>
            <a:ext cx="7886700" cy="3024371"/>
          </a:xfrm>
        </p:spPr>
        <p:txBody>
          <a:bodyPr>
            <a:noAutofit/>
          </a:bodyPr>
          <a:lstStyle>
            <a:lvl1pPr>
              <a:defRPr>
                <a:solidFill>
                  <a:srgbClr val="002D3F"/>
                </a:solidFill>
              </a:defRPr>
            </a:lvl1pPr>
            <a:lvl2pPr>
              <a:defRPr>
                <a:solidFill>
                  <a:srgbClr val="002D3F"/>
                </a:solidFill>
              </a:defRPr>
            </a:lvl2pPr>
            <a:lvl3pPr>
              <a:defRPr>
                <a:solidFill>
                  <a:srgbClr val="002D3F"/>
                </a:solidFill>
              </a:defRPr>
            </a:lvl3pPr>
            <a:lvl4pPr>
              <a:defRPr>
                <a:solidFill>
                  <a:srgbClr val="002D3F"/>
                </a:solidFill>
              </a:defRPr>
            </a:lvl4pPr>
            <a:lvl5pPr>
              <a:defRPr>
                <a:solidFill>
                  <a:srgbClr val="002D3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200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382-D48C-486A-A104-FFF6BBB7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000" y="14400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02D9-62F4-4DAB-B7F1-D3C48808CBB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7EE1F9-1772-4469-8EC8-2D922179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090392-370E-481A-ACC9-733A492E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9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76" r:id="rId10"/>
    <p:sldLayoutId id="21474837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382-D48C-486A-A104-FFF6BBB7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000" y="14400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02D9-62F4-4DAB-B7F1-D3C48808CBB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7EE1F9-1772-4469-8EC8-2D922179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090392-370E-481A-ACC9-733A492E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7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382-D48C-486A-A104-FFF6BBB7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000" y="14400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02D9-62F4-4DAB-B7F1-D3C48808CBB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B7EE1F9-1772-4469-8EC8-2D922179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00"/>
            <a:ext cx="6579900" cy="9937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090392-370E-481A-ACC9-733A492E5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10000"/>
            <a:ext cx="7886700" cy="3024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649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8" r:id="rId2"/>
    <p:sldLayoutId id="2147483769" r:id="rId3"/>
    <p:sldLayoutId id="2147483766" r:id="rId4"/>
    <p:sldLayoutId id="2147483767" r:id="rId5"/>
    <p:sldLayoutId id="2147483770" r:id="rId6"/>
    <p:sldLayoutId id="2147483771" r:id="rId7"/>
    <p:sldLayoutId id="2147483772" r:id="rId8"/>
    <p:sldLayoutId id="214748377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n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idoc.org.au/posters/poster-gallery/2024-national-naidoc-week-post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0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image" Target="../media/image41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29D0-D30B-4464-A310-9DD2EDCC6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1710035"/>
            <a:ext cx="6858000" cy="457323"/>
          </a:xfrm>
        </p:spPr>
        <p:txBody>
          <a:bodyPr/>
          <a:lstStyle/>
          <a:p>
            <a:r>
              <a:rPr lang="en-AU" sz="4800" b="0">
                <a:latin typeface="Franklin Gothic Demi Cond" panose="020B0706030402020204" pitchFamily="34" charset="0"/>
              </a:rPr>
              <a:t>Welcome to the EFS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FFC5E-92E3-4731-857D-C27C66D5A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2646073"/>
            <a:ext cx="6858000" cy="43217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view payments &amp; submit address collection</a:t>
            </a:r>
          </a:p>
          <a:p>
            <a:r>
              <a:rPr lang="en-AU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approved authorities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1AAD5B2-22B8-904D-6F85-10ED4FE66AA5}"/>
              </a:ext>
            </a:extLst>
          </p:cNvPr>
          <p:cNvSpPr txBox="1">
            <a:spLocks/>
          </p:cNvSpPr>
          <p:nvPr/>
        </p:nvSpPr>
        <p:spPr>
          <a:xfrm>
            <a:off x="611560" y="3726521"/>
            <a:ext cx="6858000" cy="432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February 2026</a:t>
            </a:r>
          </a:p>
        </p:txBody>
      </p:sp>
    </p:spTree>
    <p:extLst>
      <p:ext uri="{BB962C8B-B14F-4D97-AF65-F5344CB8AC3E}">
        <p14:creationId xmlns:p14="http://schemas.microsoft.com/office/powerpoint/2010/main" val="214834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CA0B9-2EDF-552B-C166-53BE27AAB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8F8D3C-10F1-9145-588D-EF99E0A1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10</a:t>
            </a:fld>
            <a:endParaRPr lang="en-AU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E36567-C486-2881-EB87-D3F303558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85263"/>
              </p:ext>
            </p:extLst>
          </p:nvPr>
        </p:nvGraphicFramePr>
        <p:xfrm>
          <a:off x="161765" y="828814"/>
          <a:ext cx="8820470" cy="100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94">
                  <a:extLst>
                    <a:ext uri="{9D8B030D-6E8A-4147-A177-3AD203B41FA5}">
                      <a16:colId xmlns:a16="http://schemas.microsoft.com/office/drawing/2014/main" val="1518897160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3287214791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751247295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189059407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876786522"/>
                    </a:ext>
                  </a:extLst>
                </a:gridCol>
              </a:tblGrid>
              <a:tr h="100857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6562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ABA51A-8E23-F400-9FFC-982E7BF43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559741"/>
              </p:ext>
            </p:extLst>
          </p:nvPr>
        </p:nvGraphicFramePr>
        <p:xfrm>
          <a:off x="161765" y="845473"/>
          <a:ext cx="8820470" cy="100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94">
                  <a:extLst>
                    <a:ext uri="{9D8B030D-6E8A-4147-A177-3AD203B41FA5}">
                      <a16:colId xmlns:a16="http://schemas.microsoft.com/office/drawing/2014/main" val="1518897160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3287214791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751247295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189059407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876786522"/>
                    </a:ext>
                  </a:extLst>
                </a:gridCol>
              </a:tblGrid>
              <a:tr h="100857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6562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B8A62E0-BAC8-D876-9F2F-47639B168B80}"/>
              </a:ext>
            </a:extLst>
          </p:cNvPr>
          <p:cNvSpPr/>
          <p:nvPr/>
        </p:nvSpPr>
        <p:spPr>
          <a:xfrm>
            <a:off x="897432" y="1116846"/>
            <a:ext cx="1280557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ORGANISATION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ADMINISTRATOR</a:t>
            </a:r>
          </a:p>
        </p:txBody>
      </p:sp>
      <p:pic>
        <p:nvPicPr>
          <p:cNvPr id="14" name="Picture 13" descr="A cartoon of a child with short hair&#10;&#10;AI-generated content may be incorrect.">
            <a:extLst>
              <a:ext uri="{FF2B5EF4-FFF2-40B4-BE49-F238E27FC236}">
                <a16:creationId xmlns:a16="http://schemas.microsoft.com/office/drawing/2014/main" id="{7F0E455D-EA07-42A1-6634-E8FD93F79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" y="910550"/>
            <a:ext cx="1030451" cy="812756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B3101A-CB26-EF76-3276-EE2AD4D72AAA}"/>
              </a:ext>
            </a:extLst>
          </p:cNvPr>
          <p:cNvSpPr/>
          <p:nvPr/>
        </p:nvSpPr>
        <p:spPr>
          <a:xfrm>
            <a:off x="2769639" y="1116846"/>
            <a:ext cx="1280558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ACCESS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MANAGER</a:t>
            </a:r>
          </a:p>
        </p:txBody>
      </p:sp>
      <p:pic>
        <p:nvPicPr>
          <p:cNvPr id="16" name="Picture 15" descr="A cartoon of a person&#10;&#10;AI-generated content may be incorrect.">
            <a:extLst>
              <a:ext uri="{FF2B5EF4-FFF2-40B4-BE49-F238E27FC236}">
                <a16:creationId xmlns:a16="http://schemas.microsoft.com/office/drawing/2014/main" id="{04991674-2DA2-A4BA-0F33-CC69A846E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48" y="910550"/>
            <a:ext cx="1030858" cy="8127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F180FD-7F44-B29B-68E7-EE8023BA29A3}"/>
              </a:ext>
            </a:extLst>
          </p:cNvPr>
          <p:cNvSpPr/>
          <p:nvPr/>
        </p:nvSpPr>
        <p:spPr>
          <a:xfrm>
            <a:off x="4628576" y="1116846"/>
            <a:ext cx="1280557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FINANCE </a:t>
            </a:r>
            <a:b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OFFICER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2D3150-3745-DFA1-FD79-31C32C40FB5B}"/>
              </a:ext>
            </a:extLst>
          </p:cNvPr>
          <p:cNvSpPr/>
          <p:nvPr/>
        </p:nvSpPr>
        <p:spPr>
          <a:xfrm>
            <a:off x="6298031" y="1116846"/>
            <a:ext cx="1280558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DATA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DECLARER</a:t>
            </a:r>
          </a:p>
        </p:txBody>
      </p:sp>
      <p:pic>
        <p:nvPicPr>
          <p:cNvPr id="20" name="Picture 19" descr="A cartoon of a child&#10;&#10;AI-generated content may be incorrect.">
            <a:extLst>
              <a:ext uri="{FF2B5EF4-FFF2-40B4-BE49-F238E27FC236}">
                <a16:creationId xmlns:a16="http://schemas.microsoft.com/office/drawing/2014/main" id="{DB4B70EC-765B-07CD-962C-64B7616DCB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31" y="910550"/>
            <a:ext cx="1030858" cy="8127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C5DF95D-6627-7C4A-C496-5BA2F22A30FE}"/>
              </a:ext>
            </a:extLst>
          </p:cNvPr>
          <p:cNvSpPr/>
          <p:nvPr/>
        </p:nvSpPr>
        <p:spPr>
          <a:xfrm>
            <a:off x="8026223" y="1116846"/>
            <a:ext cx="1280558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DATA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REPORTER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68A3C3-3EEA-7A26-A34F-3276EF723C55}"/>
              </a:ext>
            </a:extLst>
          </p:cNvPr>
          <p:cNvSpPr/>
          <p:nvPr/>
        </p:nvSpPr>
        <p:spPr>
          <a:xfrm>
            <a:off x="-129617" y="59550"/>
            <a:ext cx="9144000" cy="754283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5534DD-D875-A381-35F0-C476B85836B3}"/>
              </a:ext>
            </a:extLst>
          </p:cNvPr>
          <p:cNvSpPr txBox="1"/>
          <p:nvPr/>
        </p:nvSpPr>
        <p:spPr>
          <a:xfrm>
            <a:off x="222297" y="106060"/>
            <a:ext cx="8792086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30" spc="100">
                <a:solidFill>
                  <a:schemeClr val="bg1"/>
                </a:solidFill>
                <a:latin typeface="Franklin Gothic Demi Cond" panose="020B0706030402020204" pitchFamily="34" charset="0"/>
              </a:rPr>
              <a:t>VIEW PAYMENTS USER ROLES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A1A817-C513-17BC-928B-A03999027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97742"/>
              </p:ext>
            </p:extLst>
          </p:nvPr>
        </p:nvGraphicFramePr>
        <p:xfrm>
          <a:off x="181596" y="1864000"/>
          <a:ext cx="8790954" cy="29423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454">
                  <a:extLst>
                    <a:ext uri="{9D8B030D-6E8A-4147-A177-3AD203B41FA5}">
                      <a16:colId xmlns:a16="http://schemas.microsoft.com/office/drawing/2014/main" val="271612545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013899164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67979129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56610409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406316528"/>
                    </a:ext>
                  </a:extLst>
                </a:gridCol>
              </a:tblGrid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Assign user roles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Assign user roles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2479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Invite new users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Invite new users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41912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733765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149419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734991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payments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1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payments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109007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8172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requirements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requirements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requirements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131327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Draft data collection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Draft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Draft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32968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Submit data collection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Submit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Submit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36610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Declare data collection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Declare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785264"/>
                  </a:ext>
                </a:extLst>
              </a:tr>
            </a:tbl>
          </a:graphicData>
        </a:graphic>
      </p:graphicFrame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2B47D8C1-8ABF-7D85-8908-7CF01F783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49" y="910550"/>
            <a:ext cx="1031220" cy="812756"/>
          </a:xfrm>
          <a:prstGeom prst="rect">
            <a:avLst/>
          </a:prstGeom>
        </p:spPr>
      </p:pic>
      <p:pic>
        <p:nvPicPr>
          <p:cNvPr id="5" name="Picture 4" descr="A cartoon of a person&#10;&#10;AI-generated content may be incorrect.">
            <a:extLst>
              <a:ext uri="{FF2B5EF4-FFF2-40B4-BE49-F238E27FC236}">
                <a16:creationId xmlns:a16="http://schemas.microsoft.com/office/drawing/2014/main" id="{9B244C23-E74C-6A28-B105-CAD1C73D4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83" y="910550"/>
            <a:ext cx="1030813" cy="8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9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78342-7F16-0071-2E2A-FED2E7E8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C5C697-B8AE-A217-4155-781BB39E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C3B867-5C6A-BBE9-15C5-ADCDAF00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2235D-C5BF-EF4F-F7C9-BBB552705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AFD8D-7F19-BC67-0A19-C36C724DAD67}"/>
              </a:ext>
            </a:extLst>
          </p:cNvPr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011923"/>
          </a:solidFill>
          <a:ln>
            <a:solidFill>
              <a:srgbClr val="0119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8CA13-5CFC-7E5B-7D00-D645840F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420" y="349200"/>
            <a:ext cx="3556536" cy="4590356"/>
          </a:xfrm>
          <a:prstGeom prst="rect">
            <a:avLst/>
          </a:prstGeom>
          <a:effectLst>
            <a:outerShdw blurRad="177800" dist="101600" dir="2700000" sx="102000" sy="102000" algn="tl" rotWithShape="0">
              <a:srgbClr val="037CB0">
                <a:alpha val="40000"/>
              </a:srgb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7A5BCAE-430B-FFE0-CE6A-EBEF403558C6}"/>
              </a:ext>
            </a:extLst>
          </p:cNvPr>
          <p:cNvSpPr txBox="1">
            <a:spLocks/>
          </p:cNvSpPr>
          <p:nvPr/>
        </p:nvSpPr>
        <p:spPr>
          <a:xfrm>
            <a:off x="517980" y="349199"/>
            <a:ext cx="4248472" cy="45903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AU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Payment support on </a:t>
            </a:r>
          </a:p>
          <a:p>
            <a:endParaRPr lang="en-AU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r>
              <a:rPr lang="en-AU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EducationHUB.gov.au</a:t>
            </a:r>
          </a:p>
          <a:p>
            <a:endParaRPr lang="en-AU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endParaRPr lang="en-AU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r>
              <a:rPr lang="en-AU" sz="1400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schools@education.gov.au</a:t>
            </a:r>
          </a:p>
          <a:p>
            <a:endParaRPr lang="en-AU" sz="1400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r>
              <a:rPr lang="en-AU" sz="1400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1800 677 027 (option 3)</a:t>
            </a:r>
          </a:p>
        </p:txBody>
      </p:sp>
    </p:spTree>
    <p:extLst>
      <p:ext uri="{BB962C8B-B14F-4D97-AF65-F5344CB8AC3E}">
        <p14:creationId xmlns:p14="http://schemas.microsoft.com/office/powerpoint/2010/main" val="2797897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8811C-DDB5-6DED-AA94-92E7254C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51BF1-BE36-16EC-0739-5FD74D1A8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E201B-C694-5F8A-6EDB-D62C0F5E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7243"/>
            <a:ext cx="9144000" cy="993775"/>
          </a:xfrm>
        </p:spPr>
        <p:txBody>
          <a:bodyPr/>
          <a:lstStyle/>
          <a:p>
            <a:pPr algn="ctr"/>
            <a:r>
              <a:rPr lang="en-AU" sz="3600" spc="100">
                <a:latin typeface="Franklin Gothic Demi Cond" panose="020B0706030402020204" pitchFamily="34" charset="0"/>
              </a:rPr>
              <a:t>SUBMIT ADDRESS COLLECTION</a:t>
            </a:r>
          </a:p>
        </p:txBody>
      </p:sp>
    </p:spTree>
    <p:extLst>
      <p:ext uri="{BB962C8B-B14F-4D97-AF65-F5344CB8AC3E}">
        <p14:creationId xmlns:p14="http://schemas.microsoft.com/office/powerpoint/2010/main" val="137294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CA0B9-2EDF-552B-C166-53BE27AAB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8F8D3C-10F1-9145-588D-EF99E0A1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13</a:t>
            </a:fld>
            <a:endParaRPr lang="en-AU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E36567-C486-2881-EB87-D3F303558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345190"/>
              </p:ext>
            </p:extLst>
          </p:nvPr>
        </p:nvGraphicFramePr>
        <p:xfrm>
          <a:off x="161765" y="828814"/>
          <a:ext cx="8820470" cy="100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94">
                  <a:extLst>
                    <a:ext uri="{9D8B030D-6E8A-4147-A177-3AD203B41FA5}">
                      <a16:colId xmlns:a16="http://schemas.microsoft.com/office/drawing/2014/main" val="1518897160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3287214791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751247295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189059407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876786522"/>
                    </a:ext>
                  </a:extLst>
                </a:gridCol>
              </a:tblGrid>
              <a:tr h="100857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6562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ABA51A-8E23-F400-9FFC-982E7BF43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04011"/>
              </p:ext>
            </p:extLst>
          </p:nvPr>
        </p:nvGraphicFramePr>
        <p:xfrm>
          <a:off x="161765" y="845473"/>
          <a:ext cx="8820470" cy="100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94">
                  <a:extLst>
                    <a:ext uri="{9D8B030D-6E8A-4147-A177-3AD203B41FA5}">
                      <a16:colId xmlns:a16="http://schemas.microsoft.com/office/drawing/2014/main" val="1518897160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3287214791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751247295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189059407"/>
                    </a:ext>
                  </a:extLst>
                </a:gridCol>
                <a:gridCol w="1764094">
                  <a:extLst>
                    <a:ext uri="{9D8B030D-6E8A-4147-A177-3AD203B41FA5}">
                      <a16:colId xmlns:a16="http://schemas.microsoft.com/office/drawing/2014/main" val="1876786522"/>
                    </a:ext>
                  </a:extLst>
                </a:gridCol>
              </a:tblGrid>
              <a:tr h="1008576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6562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B8A62E0-BAC8-D876-9F2F-47639B168B80}"/>
              </a:ext>
            </a:extLst>
          </p:cNvPr>
          <p:cNvSpPr/>
          <p:nvPr/>
        </p:nvSpPr>
        <p:spPr>
          <a:xfrm>
            <a:off x="897432" y="1116846"/>
            <a:ext cx="1280557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ORGANISATION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ADMINISTRATOR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B3101A-CB26-EF76-3276-EE2AD4D72AAA}"/>
              </a:ext>
            </a:extLst>
          </p:cNvPr>
          <p:cNvSpPr/>
          <p:nvPr/>
        </p:nvSpPr>
        <p:spPr>
          <a:xfrm>
            <a:off x="2769639" y="1116846"/>
            <a:ext cx="1280558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ACCESS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MANAGER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F180FD-7F44-B29B-68E7-EE8023BA29A3}"/>
              </a:ext>
            </a:extLst>
          </p:cNvPr>
          <p:cNvSpPr/>
          <p:nvPr/>
        </p:nvSpPr>
        <p:spPr>
          <a:xfrm>
            <a:off x="4628576" y="1116846"/>
            <a:ext cx="1280557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FINANCE </a:t>
            </a:r>
            <a:b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OFFICER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2D3150-3745-DFA1-FD79-31C32C40FB5B}"/>
              </a:ext>
            </a:extLst>
          </p:cNvPr>
          <p:cNvSpPr/>
          <p:nvPr/>
        </p:nvSpPr>
        <p:spPr>
          <a:xfrm>
            <a:off x="6298031" y="1116846"/>
            <a:ext cx="1280558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DATA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DECLARER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5DF95D-6627-7C4A-C496-5BA2F22A30FE}"/>
              </a:ext>
            </a:extLst>
          </p:cNvPr>
          <p:cNvSpPr/>
          <p:nvPr/>
        </p:nvSpPr>
        <p:spPr>
          <a:xfrm>
            <a:off x="8026223" y="1188856"/>
            <a:ext cx="1280558" cy="470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" rIns="0" bIns="7200" rtlCol="0" anchor="ctr"/>
          <a:lstStyle/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DATA </a:t>
            </a:r>
          </a:p>
          <a:p>
            <a:r>
              <a:rPr lang="en-AU" sz="1050">
                <a:solidFill>
                  <a:schemeClr val="bg1"/>
                </a:solidFill>
                <a:latin typeface="Franklin Gothic Demi Cond" panose="020B0706030402020204" pitchFamily="34" charset="0"/>
              </a:rPr>
              <a:t>REPORTER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68A3C3-3EEA-7A26-A34F-3276EF723C55}"/>
              </a:ext>
            </a:extLst>
          </p:cNvPr>
          <p:cNvSpPr/>
          <p:nvPr/>
        </p:nvSpPr>
        <p:spPr>
          <a:xfrm>
            <a:off x="0" y="-25888"/>
            <a:ext cx="9144000" cy="754283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5534DD-D875-A381-35F0-C476B85836B3}"/>
              </a:ext>
            </a:extLst>
          </p:cNvPr>
          <p:cNvSpPr txBox="1"/>
          <p:nvPr/>
        </p:nvSpPr>
        <p:spPr>
          <a:xfrm>
            <a:off x="222297" y="106060"/>
            <a:ext cx="8792086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30" spc="100">
                <a:solidFill>
                  <a:schemeClr val="bg1"/>
                </a:solidFill>
                <a:latin typeface="Franklin Gothic Demi Cond" panose="020B0706030402020204" pitchFamily="34" charset="0"/>
              </a:rPr>
              <a:t>DATA COLLECTION USER ROLES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A1A817-C513-17BC-928B-A03999027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790500"/>
              </p:ext>
            </p:extLst>
          </p:nvPr>
        </p:nvGraphicFramePr>
        <p:xfrm>
          <a:off x="181596" y="1864000"/>
          <a:ext cx="8790954" cy="29423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454">
                  <a:extLst>
                    <a:ext uri="{9D8B030D-6E8A-4147-A177-3AD203B41FA5}">
                      <a16:colId xmlns:a16="http://schemas.microsoft.com/office/drawing/2014/main" val="271612545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013899164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67979129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56610409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406316528"/>
                    </a:ext>
                  </a:extLst>
                </a:gridCol>
              </a:tblGrid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Assign user roles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Assign user roles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2479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Invite new users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Invite new users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41912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733765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organisation role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149419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school &amp; school location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734991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payments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b="0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payments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109007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details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details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8172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requirements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requirements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View data collection requirements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131327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Draft data collection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Draft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Draft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32968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Submit data collection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Submit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Submit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36610"/>
                  </a:ext>
                </a:extLst>
              </a:tr>
              <a:tr h="267489"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Declare data collection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700" b="1"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Declare data collection requirements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700" b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785264"/>
                  </a:ext>
                </a:extLst>
              </a:tr>
            </a:tbl>
          </a:graphicData>
        </a:graphic>
      </p:graphicFrame>
      <p:pic>
        <p:nvPicPr>
          <p:cNvPr id="5" name="Picture 4" descr="A cartoon of a child with short hair&#10;&#10;AI-generated content may be incorrect.">
            <a:extLst>
              <a:ext uri="{FF2B5EF4-FFF2-40B4-BE49-F238E27FC236}">
                <a16:creationId xmlns:a16="http://schemas.microsoft.com/office/drawing/2014/main" id="{296700AC-A27F-E3BD-23CF-8F1793FED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" y="910550"/>
            <a:ext cx="1030451" cy="812756"/>
          </a:xfrm>
          <a:prstGeom prst="rect">
            <a:avLst/>
          </a:prstGeom>
          <a:noFill/>
        </p:spPr>
      </p:pic>
      <p:pic>
        <p:nvPicPr>
          <p:cNvPr id="7" name="Picture 6" descr="A cartoon of a person&#10;&#10;AI-generated content may be incorrect.">
            <a:extLst>
              <a:ext uri="{FF2B5EF4-FFF2-40B4-BE49-F238E27FC236}">
                <a16:creationId xmlns:a16="http://schemas.microsoft.com/office/drawing/2014/main" id="{BE9F43AE-8883-A6E0-7651-86838AF25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48" y="910550"/>
            <a:ext cx="1030858" cy="812756"/>
          </a:xfrm>
          <a:prstGeom prst="rect">
            <a:avLst/>
          </a:prstGeom>
        </p:spPr>
      </p:pic>
      <p:pic>
        <p:nvPicPr>
          <p:cNvPr id="9" name="Picture 8" descr="A cartoon of a child&#10;&#10;AI-generated content may be incorrect.">
            <a:extLst>
              <a:ext uri="{FF2B5EF4-FFF2-40B4-BE49-F238E27FC236}">
                <a16:creationId xmlns:a16="http://schemas.microsoft.com/office/drawing/2014/main" id="{0C385E46-7310-441C-AA14-E0A39BB933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31" y="910550"/>
            <a:ext cx="1030858" cy="812756"/>
          </a:xfrm>
          <a:prstGeom prst="rect">
            <a:avLst/>
          </a:prstGeom>
        </p:spPr>
      </p:pic>
      <p:pic>
        <p:nvPicPr>
          <p:cNvPr id="23" name="Picture 22" descr="A cartoon of a person&#10;&#10;AI-generated content may be incorrect.">
            <a:extLst>
              <a:ext uri="{FF2B5EF4-FFF2-40B4-BE49-F238E27FC236}">
                <a16:creationId xmlns:a16="http://schemas.microsoft.com/office/drawing/2014/main" id="{CBADCEA9-35C1-B40A-5A0B-1817F42E2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49" y="910550"/>
            <a:ext cx="1031220" cy="812756"/>
          </a:xfrm>
          <a:prstGeom prst="rect">
            <a:avLst/>
          </a:prstGeom>
        </p:spPr>
      </p:pic>
      <p:pic>
        <p:nvPicPr>
          <p:cNvPr id="27" name="Picture 26" descr="A cartoon of a person&#10;&#10;AI-generated content may be incorrect.">
            <a:extLst>
              <a:ext uri="{FF2B5EF4-FFF2-40B4-BE49-F238E27FC236}">
                <a16:creationId xmlns:a16="http://schemas.microsoft.com/office/drawing/2014/main" id="{22F3E880-CE62-D9FF-AFA3-D294A6D2D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83" y="910550"/>
            <a:ext cx="1030813" cy="8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97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4D290-B1B2-B431-1F62-56E8CFAC7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CD114-43CB-449A-3EAE-41F40C5B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5F0E02-61C4-A244-9021-2BED112574F5}"/>
              </a:ext>
            </a:extLst>
          </p:cNvPr>
          <p:cNvSpPr/>
          <p:nvPr/>
        </p:nvSpPr>
        <p:spPr>
          <a:xfrm>
            <a:off x="4229" y="-23482"/>
            <a:ext cx="9135542" cy="753585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49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5EC2C3-4458-5979-2A5F-A9153A047E7D}"/>
              </a:ext>
            </a:extLst>
          </p:cNvPr>
          <p:cNvSpPr txBox="1"/>
          <p:nvPr/>
        </p:nvSpPr>
        <p:spPr>
          <a:xfrm>
            <a:off x="226321" y="108344"/>
            <a:ext cx="8783953" cy="49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27" spc="100">
                <a:solidFill>
                  <a:schemeClr val="bg1"/>
                </a:solidFill>
                <a:latin typeface="Franklin Gothic Demi Cond" panose="020B0706030402020204" pitchFamily="34" charset="0"/>
              </a:rPr>
              <a:t>STEPS TO SUBMITTING ADDRESS COLLECTION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6904DD-B552-BDEA-6A01-E7E04F2D4836}"/>
              </a:ext>
            </a:extLst>
          </p:cNvPr>
          <p:cNvGrpSpPr/>
          <p:nvPr/>
        </p:nvGrpSpPr>
        <p:grpSpPr>
          <a:xfrm>
            <a:off x="230232" y="1412763"/>
            <a:ext cx="8774978" cy="1180485"/>
            <a:chOff x="354592" y="1144299"/>
            <a:chExt cx="9196816" cy="12110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590628-027C-CF46-0146-F3E45BBCE322}"/>
                </a:ext>
              </a:extLst>
            </p:cNvPr>
            <p:cNvSpPr/>
            <p:nvPr/>
          </p:nvSpPr>
          <p:spPr>
            <a:xfrm>
              <a:off x="2533148" y="1144299"/>
              <a:ext cx="174625" cy="146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99" b="1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CAF259-F79B-D236-9330-9870B640310D}"/>
                </a:ext>
              </a:extLst>
            </p:cNvPr>
            <p:cNvGrpSpPr/>
            <p:nvPr/>
          </p:nvGrpSpPr>
          <p:grpSpPr>
            <a:xfrm>
              <a:off x="354592" y="1240855"/>
              <a:ext cx="9196816" cy="1114473"/>
              <a:chOff x="487102" y="1236750"/>
              <a:chExt cx="9196816" cy="111447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C456FEC-70CF-C268-E9F7-8C7A0CA7E12A}"/>
                  </a:ext>
                </a:extLst>
              </p:cNvPr>
              <p:cNvSpPr/>
              <p:nvPr/>
            </p:nvSpPr>
            <p:spPr>
              <a:xfrm>
                <a:off x="2041687" y="1877613"/>
                <a:ext cx="1423892" cy="473610"/>
              </a:xfrm>
              <a:prstGeom prst="rect">
                <a:avLst/>
              </a:prstGeom>
              <a:noFill/>
              <a:ln>
                <a:solidFill>
                  <a:srgbClr val="27B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999" spc="100">
                    <a:solidFill>
                      <a:srgbClr val="011923"/>
                    </a:solidFill>
                    <a:latin typeface="Franklin Gothic Demi Cond" panose="020B0706030402020204" pitchFamily="34" charset="0"/>
                  </a:rPr>
                  <a:t>UPLOAD DATA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526E5A8-02E2-CDD7-935D-89391CF8B3AA}"/>
                  </a:ext>
                </a:extLst>
              </p:cNvPr>
              <p:cNvSpPr/>
              <p:nvPr/>
            </p:nvSpPr>
            <p:spPr>
              <a:xfrm>
                <a:off x="3596272" y="1877613"/>
                <a:ext cx="1423892" cy="473610"/>
              </a:xfrm>
              <a:prstGeom prst="rect">
                <a:avLst/>
              </a:prstGeom>
              <a:noFill/>
              <a:ln>
                <a:solidFill>
                  <a:srgbClr val="27B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999" spc="100">
                    <a:solidFill>
                      <a:srgbClr val="011923"/>
                    </a:solidFill>
                    <a:latin typeface="Franklin Gothic Demi Cond" panose="020B0706030402020204" pitchFamily="34" charset="0"/>
                  </a:rPr>
                  <a:t>MANUAL ENTRY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0074CA1-718F-8571-CBB3-32A365B6AC11}"/>
                  </a:ext>
                </a:extLst>
              </p:cNvPr>
              <p:cNvSpPr/>
              <p:nvPr/>
            </p:nvSpPr>
            <p:spPr>
              <a:xfrm>
                <a:off x="6705442" y="1877613"/>
                <a:ext cx="1423892" cy="473610"/>
              </a:xfrm>
              <a:prstGeom prst="rect">
                <a:avLst/>
              </a:prstGeom>
              <a:noFill/>
              <a:ln>
                <a:solidFill>
                  <a:srgbClr val="27B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999" spc="100">
                    <a:solidFill>
                      <a:srgbClr val="011923"/>
                    </a:solidFill>
                    <a:latin typeface="Franklin Gothic Demi Cond" panose="020B0706030402020204" pitchFamily="34" charset="0"/>
                  </a:rPr>
                  <a:t>ERRORS &amp; WARNINGS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F1E97E3-CD6A-4561-6E8C-840A5D859015}"/>
                  </a:ext>
                </a:extLst>
              </p:cNvPr>
              <p:cNvSpPr/>
              <p:nvPr/>
            </p:nvSpPr>
            <p:spPr>
              <a:xfrm>
                <a:off x="8260026" y="1877613"/>
                <a:ext cx="1423892" cy="473610"/>
              </a:xfrm>
              <a:prstGeom prst="rect">
                <a:avLst/>
              </a:prstGeom>
              <a:noFill/>
              <a:ln>
                <a:solidFill>
                  <a:srgbClr val="27B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999" spc="100">
                    <a:solidFill>
                      <a:srgbClr val="011923"/>
                    </a:solidFill>
                    <a:latin typeface="Franklin Gothic Demi Cond" panose="020B0706030402020204" pitchFamily="34" charset="0"/>
                  </a:rPr>
                  <a:t>DECLARE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E308ADD-E29E-503A-FEED-F606B1D02520}"/>
                  </a:ext>
                </a:extLst>
              </p:cNvPr>
              <p:cNvSpPr/>
              <p:nvPr/>
            </p:nvSpPr>
            <p:spPr>
              <a:xfrm>
                <a:off x="5150857" y="1877613"/>
                <a:ext cx="1423892" cy="473610"/>
              </a:xfrm>
              <a:prstGeom prst="rect">
                <a:avLst/>
              </a:prstGeom>
              <a:noFill/>
              <a:ln>
                <a:solidFill>
                  <a:srgbClr val="27B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999" spc="100">
                    <a:solidFill>
                      <a:srgbClr val="011923"/>
                    </a:solidFill>
                    <a:latin typeface="Franklin Gothic Demi Cond" panose="020B0706030402020204" pitchFamily="34" charset="0"/>
                  </a:rPr>
                  <a:t>REVIEW VALIDATIONS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6F12AFD-0022-0C75-7370-5874CCE535D8}"/>
                  </a:ext>
                </a:extLst>
              </p:cNvPr>
              <p:cNvGrpSpPr/>
              <p:nvPr/>
            </p:nvGrpSpPr>
            <p:grpSpPr>
              <a:xfrm>
                <a:off x="2406173" y="1236750"/>
                <a:ext cx="696128" cy="567871"/>
                <a:chOff x="2531519" y="2795357"/>
                <a:chExt cx="696128" cy="567871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116CD69B-503A-FA3C-3E18-5FBF5841DEA1}"/>
                    </a:ext>
                  </a:extLst>
                </p:cNvPr>
                <p:cNvSpPr/>
                <p:nvPr/>
              </p:nvSpPr>
              <p:spPr>
                <a:xfrm>
                  <a:off x="2531519" y="2796213"/>
                  <a:ext cx="696128" cy="552287"/>
                </a:xfrm>
                <a:prstGeom prst="ellipse">
                  <a:avLst/>
                </a:prstGeom>
                <a:solidFill>
                  <a:srgbClr val="011923"/>
                </a:solidFill>
                <a:ln>
                  <a:solidFill>
                    <a:srgbClr val="0119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799" b="1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52C2CAA-BE89-5FD7-0791-551778F5074B}"/>
                    </a:ext>
                  </a:extLst>
                </p:cNvPr>
                <p:cNvSpPr txBox="1"/>
                <p:nvPr/>
              </p:nvSpPr>
              <p:spPr>
                <a:xfrm>
                  <a:off x="2531520" y="2795357"/>
                  <a:ext cx="696126" cy="5678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sz="2997" b="1">
                      <a:solidFill>
                        <a:srgbClr val="27B1E8"/>
                      </a:solidFill>
                      <a:latin typeface="Aptos ExtraBold" panose="020B0004020202020204" pitchFamily="34" charset="0"/>
                    </a:rPr>
                    <a:t>1</a:t>
                  </a:r>
                  <a:r>
                    <a:rPr lang="en-AU" sz="1199" b="1">
                      <a:solidFill>
                        <a:srgbClr val="27B1E8"/>
                      </a:solidFill>
                      <a:latin typeface="Aptos" panose="020B0004020202020204" pitchFamily="34" charset="0"/>
                    </a:rPr>
                    <a:t>​</a:t>
                  </a:r>
                  <a:endParaRPr lang="en-AU" sz="1199" b="1">
                    <a:solidFill>
                      <a:srgbClr val="27B1E8"/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54B0ADA-4E98-FE47-EAA5-96B45A0E27BF}"/>
                  </a:ext>
                </a:extLst>
              </p:cNvPr>
              <p:cNvGrpSpPr/>
              <p:nvPr/>
            </p:nvGrpSpPr>
            <p:grpSpPr>
              <a:xfrm>
                <a:off x="3960607" y="1236750"/>
                <a:ext cx="696128" cy="567871"/>
                <a:chOff x="2531519" y="2795357"/>
                <a:chExt cx="696128" cy="567871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04128F2-8E52-1153-1348-7B78867B8565}"/>
                    </a:ext>
                  </a:extLst>
                </p:cNvPr>
                <p:cNvSpPr/>
                <p:nvPr/>
              </p:nvSpPr>
              <p:spPr>
                <a:xfrm>
                  <a:off x="2531519" y="2796213"/>
                  <a:ext cx="696128" cy="552287"/>
                </a:xfrm>
                <a:prstGeom prst="ellipse">
                  <a:avLst/>
                </a:prstGeom>
                <a:solidFill>
                  <a:srgbClr val="011923"/>
                </a:solidFill>
                <a:ln>
                  <a:solidFill>
                    <a:srgbClr val="0119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799" b="1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9B515F5-238A-0354-300B-47FACA80626F}"/>
                    </a:ext>
                  </a:extLst>
                </p:cNvPr>
                <p:cNvSpPr txBox="1"/>
                <p:nvPr/>
              </p:nvSpPr>
              <p:spPr>
                <a:xfrm>
                  <a:off x="2531520" y="2795357"/>
                  <a:ext cx="696126" cy="5678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sz="2997" b="1">
                      <a:solidFill>
                        <a:srgbClr val="27B1E8"/>
                      </a:solidFill>
                      <a:latin typeface="Aptos ExtraBold" panose="020B0004020202020204" pitchFamily="34" charset="0"/>
                    </a:rPr>
                    <a:t>2</a:t>
                  </a:r>
                  <a:r>
                    <a:rPr lang="en-AU" sz="1199" b="1">
                      <a:solidFill>
                        <a:srgbClr val="27B1E8"/>
                      </a:solidFill>
                      <a:latin typeface="Aptos" panose="020B0004020202020204" pitchFamily="34" charset="0"/>
                    </a:rPr>
                    <a:t>​</a:t>
                  </a:r>
                  <a:endParaRPr lang="en-AU" sz="1199" b="1">
                    <a:solidFill>
                      <a:srgbClr val="27B1E8"/>
                    </a:solidFill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E6A3088-5217-6FB6-53E3-66448B08D78C}"/>
                  </a:ext>
                </a:extLst>
              </p:cNvPr>
              <p:cNvGrpSpPr/>
              <p:nvPr/>
            </p:nvGrpSpPr>
            <p:grpSpPr>
              <a:xfrm>
                <a:off x="5515041" y="1236750"/>
                <a:ext cx="696128" cy="567871"/>
                <a:chOff x="2531519" y="2795357"/>
                <a:chExt cx="696128" cy="567871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77623EA-7B7F-477A-6972-7E75BD8635C4}"/>
                    </a:ext>
                  </a:extLst>
                </p:cNvPr>
                <p:cNvSpPr/>
                <p:nvPr/>
              </p:nvSpPr>
              <p:spPr>
                <a:xfrm>
                  <a:off x="2531519" y="2796213"/>
                  <a:ext cx="696128" cy="552287"/>
                </a:xfrm>
                <a:prstGeom prst="ellipse">
                  <a:avLst/>
                </a:prstGeom>
                <a:solidFill>
                  <a:srgbClr val="011923"/>
                </a:solidFill>
                <a:ln>
                  <a:solidFill>
                    <a:srgbClr val="0119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799" b="1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61837BE-CE01-33A3-9A8E-5DE4B65D520D}"/>
                    </a:ext>
                  </a:extLst>
                </p:cNvPr>
                <p:cNvSpPr txBox="1"/>
                <p:nvPr/>
              </p:nvSpPr>
              <p:spPr>
                <a:xfrm>
                  <a:off x="2531520" y="2795357"/>
                  <a:ext cx="696126" cy="5678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sz="2997" b="1">
                      <a:solidFill>
                        <a:srgbClr val="27B1E8"/>
                      </a:solidFill>
                      <a:latin typeface="Aptos ExtraBold" panose="020B0004020202020204" pitchFamily="34" charset="0"/>
                    </a:rPr>
                    <a:t>3</a:t>
                  </a:r>
                  <a:r>
                    <a:rPr lang="en-AU" sz="1199" b="1">
                      <a:solidFill>
                        <a:srgbClr val="27B1E8"/>
                      </a:solidFill>
                      <a:latin typeface="Aptos" panose="020B0004020202020204" pitchFamily="34" charset="0"/>
                    </a:rPr>
                    <a:t>​</a:t>
                  </a:r>
                  <a:endParaRPr lang="en-AU" sz="1199" b="1">
                    <a:solidFill>
                      <a:srgbClr val="27B1E8"/>
                    </a:solidFill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1CD4B9B-9A48-8CD7-75C6-584A1A8F8B6E}"/>
                  </a:ext>
                </a:extLst>
              </p:cNvPr>
              <p:cNvGrpSpPr/>
              <p:nvPr/>
            </p:nvGrpSpPr>
            <p:grpSpPr>
              <a:xfrm>
                <a:off x="7069475" y="1236750"/>
                <a:ext cx="696128" cy="567871"/>
                <a:chOff x="2531519" y="2795357"/>
                <a:chExt cx="696128" cy="567871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8D80640-97AF-3CD5-E05F-5F75ACBCBCC4}"/>
                    </a:ext>
                  </a:extLst>
                </p:cNvPr>
                <p:cNvSpPr/>
                <p:nvPr/>
              </p:nvSpPr>
              <p:spPr>
                <a:xfrm>
                  <a:off x="2531519" y="2796213"/>
                  <a:ext cx="696128" cy="552287"/>
                </a:xfrm>
                <a:prstGeom prst="ellipse">
                  <a:avLst/>
                </a:prstGeom>
                <a:solidFill>
                  <a:srgbClr val="011923"/>
                </a:solidFill>
                <a:ln>
                  <a:solidFill>
                    <a:srgbClr val="0119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799" b="1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4698CFC-7233-B4DD-0FF0-55A1A809A656}"/>
                    </a:ext>
                  </a:extLst>
                </p:cNvPr>
                <p:cNvSpPr txBox="1"/>
                <p:nvPr/>
              </p:nvSpPr>
              <p:spPr>
                <a:xfrm>
                  <a:off x="2531520" y="2795357"/>
                  <a:ext cx="696126" cy="5678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sz="2997" b="1">
                      <a:solidFill>
                        <a:srgbClr val="27B1E8"/>
                      </a:solidFill>
                      <a:latin typeface="Aptos ExtraBold" panose="020B0004020202020204" pitchFamily="34" charset="0"/>
                    </a:rPr>
                    <a:t>4</a:t>
                  </a:r>
                  <a:r>
                    <a:rPr lang="en-AU" sz="1199" b="1">
                      <a:solidFill>
                        <a:srgbClr val="27B1E8"/>
                      </a:solidFill>
                      <a:latin typeface="Aptos" panose="020B0004020202020204" pitchFamily="34" charset="0"/>
                    </a:rPr>
                    <a:t>​</a:t>
                  </a:r>
                  <a:endParaRPr lang="en-AU" sz="1199" b="1">
                    <a:solidFill>
                      <a:srgbClr val="27B1E8"/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DD3C592-56F5-BE1F-0AD6-EC56F33FA849}"/>
                  </a:ext>
                </a:extLst>
              </p:cNvPr>
              <p:cNvGrpSpPr/>
              <p:nvPr/>
            </p:nvGrpSpPr>
            <p:grpSpPr>
              <a:xfrm>
                <a:off x="8623908" y="1236750"/>
                <a:ext cx="696128" cy="567871"/>
                <a:chOff x="2531519" y="2795357"/>
                <a:chExt cx="696128" cy="567871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F0CA63CB-3DB0-1607-4368-081180A3F2CE}"/>
                    </a:ext>
                  </a:extLst>
                </p:cNvPr>
                <p:cNvSpPr/>
                <p:nvPr/>
              </p:nvSpPr>
              <p:spPr>
                <a:xfrm>
                  <a:off x="2531519" y="2796213"/>
                  <a:ext cx="696128" cy="552287"/>
                </a:xfrm>
                <a:prstGeom prst="ellipse">
                  <a:avLst/>
                </a:prstGeom>
                <a:solidFill>
                  <a:srgbClr val="011923"/>
                </a:solidFill>
                <a:ln>
                  <a:solidFill>
                    <a:srgbClr val="0119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799" b="1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EE1F8DA-00EE-2772-9272-B5BD5B6F5F1F}"/>
                    </a:ext>
                  </a:extLst>
                </p:cNvPr>
                <p:cNvSpPr txBox="1"/>
                <p:nvPr/>
              </p:nvSpPr>
              <p:spPr>
                <a:xfrm>
                  <a:off x="2531520" y="2795357"/>
                  <a:ext cx="696126" cy="5678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sz="2997" b="1">
                      <a:solidFill>
                        <a:srgbClr val="27B1E8"/>
                      </a:solidFill>
                      <a:latin typeface="Aptos ExtraBold" panose="020B0004020202020204" pitchFamily="34" charset="0"/>
                    </a:rPr>
                    <a:t>5</a:t>
                  </a:r>
                  <a:r>
                    <a:rPr lang="en-AU" sz="1199" b="1">
                      <a:solidFill>
                        <a:srgbClr val="27B1E8"/>
                      </a:solidFill>
                      <a:latin typeface="Aptos" panose="020B0004020202020204" pitchFamily="34" charset="0"/>
                    </a:rPr>
                    <a:t>​</a:t>
                  </a:r>
                  <a:endParaRPr lang="en-AU" sz="1199" b="1">
                    <a:solidFill>
                      <a:srgbClr val="27B1E8"/>
                    </a:solidFill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EE93D72-36B0-8472-A84A-CD80ABD51311}"/>
                  </a:ext>
                </a:extLst>
              </p:cNvPr>
              <p:cNvGrpSpPr/>
              <p:nvPr/>
            </p:nvGrpSpPr>
            <p:grpSpPr>
              <a:xfrm>
                <a:off x="851739" y="1236750"/>
                <a:ext cx="696128" cy="553143"/>
                <a:chOff x="851739" y="2623755"/>
                <a:chExt cx="696128" cy="55314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4EBABC9E-75E6-AC1E-836A-B30276701645}"/>
                    </a:ext>
                  </a:extLst>
                </p:cNvPr>
                <p:cNvGrpSpPr/>
                <p:nvPr/>
              </p:nvGrpSpPr>
              <p:grpSpPr>
                <a:xfrm>
                  <a:off x="851739" y="2623755"/>
                  <a:ext cx="696128" cy="553143"/>
                  <a:chOff x="2531519" y="2795357"/>
                  <a:chExt cx="696128" cy="553143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0B68F04D-B5F4-76BA-4669-7AD77CA46075}"/>
                      </a:ext>
                    </a:extLst>
                  </p:cNvPr>
                  <p:cNvSpPr/>
                  <p:nvPr/>
                </p:nvSpPr>
                <p:spPr>
                  <a:xfrm>
                    <a:off x="2531519" y="2796213"/>
                    <a:ext cx="696128" cy="552287"/>
                  </a:xfrm>
                  <a:prstGeom prst="ellipse">
                    <a:avLst/>
                  </a:prstGeom>
                  <a:solidFill>
                    <a:srgbClr val="011923"/>
                  </a:solidFill>
                  <a:ln>
                    <a:solidFill>
                      <a:srgbClr val="01192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799" b="1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3321445-22DD-3A27-58C9-D53AD4E2AED4}"/>
                      </a:ext>
                    </a:extLst>
                  </p:cNvPr>
                  <p:cNvSpPr txBox="1"/>
                  <p:nvPr/>
                </p:nvSpPr>
                <p:spPr>
                  <a:xfrm>
                    <a:off x="2531520" y="2795357"/>
                    <a:ext cx="696126" cy="28403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AU" sz="1199" b="1">
                        <a:solidFill>
                          <a:srgbClr val="27B1E8"/>
                        </a:solidFill>
                        <a:latin typeface="Aptos" panose="020B0004020202020204" pitchFamily="34" charset="0"/>
                      </a:rPr>
                      <a:t>​</a:t>
                    </a:r>
                    <a:endParaRPr lang="en-AU" sz="1199" b="1">
                      <a:solidFill>
                        <a:srgbClr val="27B1E8"/>
                      </a:solidFill>
                    </a:endParaRPr>
                  </a:p>
                </p:txBody>
              </p:sp>
            </p:grpSp>
            <p:pic>
              <p:nvPicPr>
                <p:cNvPr id="39" name="Picture 2" descr="A blue arrow pointing to the left&#10;&#10;AI-generated content may be incorrect.">
                  <a:extLst>
                    <a:ext uri="{FF2B5EF4-FFF2-40B4-BE49-F238E27FC236}">
                      <a16:creationId xmlns:a16="http://schemas.microsoft.com/office/drawing/2014/main" id="{7A00FA4F-00ED-C95A-F5BC-D36869C6CB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2353" y="2751661"/>
                  <a:ext cx="174900" cy="2973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3597809-4C6A-70AD-6FAC-98FB82976A22}"/>
                  </a:ext>
                </a:extLst>
              </p:cNvPr>
              <p:cNvSpPr/>
              <p:nvPr/>
            </p:nvSpPr>
            <p:spPr>
              <a:xfrm>
                <a:off x="487102" y="1877613"/>
                <a:ext cx="1423892" cy="4736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7B1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999" spc="100">
                    <a:solidFill>
                      <a:srgbClr val="011923"/>
                    </a:solidFill>
                    <a:latin typeface="Franklin Gothic Demi Cond" panose="020B0706030402020204" pitchFamily="34" charset="0"/>
                  </a:rPr>
                  <a:t>BEFORE YOU START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865ABC-43A4-C27D-5F80-A245CBAADDCF}"/>
              </a:ext>
            </a:extLst>
          </p:cNvPr>
          <p:cNvSpPr txBox="1"/>
          <p:nvPr/>
        </p:nvSpPr>
        <p:spPr>
          <a:xfrm>
            <a:off x="503094" y="2667624"/>
            <a:ext cx="1210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Address collection template on EducationHUB.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77BDC-2832-93A9-AC5A-781407B66049}"/>
              </a:ext>
            </a:extLst>
          </p:cNvPr>
          <p:cNvSpPr txBox="1"/>
          <p:nvPr/>
        </p:nvSpPr>
        <p:spPr>
          <a:xfrm>
            <a:off x="1988157" y="266762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Select file and upload.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96A0E-A801-A65E-3D2A-D06A5578BDD6}"/>
              </a:ext>
            </a:extLst>
          </p:cNvPr>
          <p:cNvSpPr txBox="1"/>
          <p:nvPr/>
        </p:nvSpPr>
        <p:spPr>
          <a:xfrm>
            <a:off x="3455099" y="2652384"/>
            <a:ext cx="122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Manually enter student records with unusual circumstances.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0CFA5-B06F-DD32-831E-055E93849C83}"/>
              </a:ext>
            </a:extLst>
          </p:cNvPr>
          <p:cNvSpPr txBox="1"/>
          <p:nvPr/>
        </p:nvSpPr>
        <p:spPr>
          <a:xfrm>
            <a:off x="4952934" y="266762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Check overall data validity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BA425-5F61-94AA-18BA-5F2AD046A5B7}"/>
              </a:ext>
            </a:extLst>
          </p:cNvPr>
          <p:cNvSpPr txBox="1"/>
          <p:nvPr/>
        </p:nvSpPr>
        <p:spPr>
          <a:xfrm>
            <a:off x="6392644" y="266762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and correct errors.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EE224-6BD4-E373-AE81-3A0E8A3F2443}"/>
              </a:ext>
            </a:extLst>
          </p:cNvPr>
          <p:cNvSpPr txBox="1"/>
          <p:nvPr/>
        </p:nvSpPr>
        <p:spPr>
          <a:xfrm>
            <a:off x="7928466" y="266762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 valid student records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F935D-96E9-339F-1024-2BCFD736CF45}"/>
              </a:ext>
            </a:extLst>
          </p:cNvPr>
          <p:cNvSpPr txBox="1"/>
          <p:nvPr/>
        </p:nvSpPr>
        <p:spPr>
          <a:xfrm>
            <a:off x="503095" y="3278957"/>
            <a:ext cx="1190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Have your data ready to go.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F5F4F-65CA-98BC-CD5D-40CEF44126FE}"/>
              </a:ext>
            </a:extLst>
          </p:cNvPr>
          <p:cNvSpPr txBox="1"/>
          <p:nvPr/>
        </p:nvSpPr>
        <p:spPr>
          <a:xfrm>
            <a:off x="1988157" y="2982424"/>
            <a:ext cx="120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school locations (correct any errors).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B53727-972B-344B-EEDE-6EE76C32D8F4}"/>
              </a:ext>
            </a:extLst>
          </p:cNvPr>
          <p:cNvSpPr txBox="1"/>
          <p:nvPr/>
        </p:nvSpPr>
        <p:spPr>
          <a:xfrm>
            <a:off x="5091019" y="2808809"/>
            <a:ext cx="1095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 for student records.</a:t>
            </a:r>
          </a:p>
          <a:p>
            <a:r>
              <a:rPr lang="en-AU" sz="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 for guardian records.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9DCDE-97ED-1B58-8248-8FEC5D074821}"/>
              </a:ext>
            </a:extLst>
          </p:cNvPr>
          <p:cNvSpPr txBox="1"/>
          <p:nvPr/>
        </p:nvSpPr>
        <p:spPr>
          <a:xfrm>
            <a:off x="6392644" y="2982424"/>
            <a:ext cx="1099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and acknowledge warnings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635A7-A9B2-EADE-D8F0-D8C26152B5F3}"/>
              </a:ext>
            </a:extLst>
          </p:cNvPr>
          <p:cNvSpPr txBox="1"/>
          <p:nvPr/>
        </p:nvSpPr>
        <p:spPr>
          <a:xfrm>
            <a:off x="7928466" y="2936704"/>
            <a:ext cx="1099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 valid guardian records.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2C4576-3C7D-8F9A-8BBB-5A966CB3E309}"/>
              </a:ext>
            </a:extLst>
          </p:cNvPr>
          <p:cNvSpPr txBox="1"/>
          <p:nvPr/>
        </p:nvSpPr>
        <p:spPr>
          <a:xfrm>
            <a:off x="503095" y="2998793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XML file from your system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086FB1-8CF0-E0C8-956A-3C7A1DF9FCCF}"/>
              </a:ext>
            </a:extLst>
          </p:cNvPr>
          <p:cNvSpPr txBox="1"/>
          <p:nvPr/>
        </p:nvSpPr>
        <p:spPr>
          <a:xfrm>
            <a:off x="1988157" y="3297224"/>
            <a:ext cx="120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statement of student addresses (correct any errors).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49611D-7910-95D2-3671-9E8746B05228}"/>
              </a:ext>
            </a:extLst>
          </p:cNvPr>
          <p:cNvSpPr txBox="1"/>
          <p:nvPr/>
        </p:nvSpPr>
        <p:spPr>
          <a:xfrm>
            <a:off x="3455099" y="329722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6860E1-779A-55B6-CB1C-7C7B4C40A501}"/>
              </a:ext>
            </a:extLst>
          </p:cNvPr>
          <p:cNvSpPr txBox="1"/>
          <p:nvPr/>
        </p:nvSpPr>
        <p:spPr>
          <a:xfrm>
            <a:off x="4952934" y="324388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Action any errors.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5E5BEE-EC05-02E9-2032-1F4A9F85161D}"/>
              </a:ext>
            </a:extLst>
          </p:cNvPr>
          <p:cNvSpPr txBox="1"/>
          <p:nvPr/>
        </p:nvSpPr>
        <p:spPr>
          <a:xfrm>
            <a:off x="6432649" y="329722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C78F3D-1FC6-E45F-212C-E9CE4FB53D63}"/>
              </a:ext>
            </a:extLst>
          </p:cNvPr>
          <p:cNvSpPr txBox="1"/>
          <p:nvPr/>
        </p:nvSpPr>
        <p:spPr>
          <a:xfrm>
            <a:off x="7928466" y="328198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errors.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71DE26-09B7-7810-E0E6-D932733148B2}"/>
              </a:ext>
            </a:extLst>
          </p:cNvPr>
          <p:cNvSpPr txBox="1"/>
          <p:nvPr/>
        </p:nvSpPr>
        <p:spPr>
          <a:xfrm>
            <a:off x="503095" y="3128345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117150-726E-92D2-7D0A-21023457F396}"/>
              </a:ext>
            </a:extLst>
          </p:cNvPr>
          <p:cNvSpPr txBox="1"/>
          <p:nvPr/>
        </p:nvSpPr>
        <p:spPr>
          <a:xfrm>
            <a:off x="1988157" y="3612026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6EBDB7-D78E-F88E-F7DC-01B5FD27F172}"/>
              </a:ext>
            </a:extLst>
          </p:cNvPr>
          <p:cNvSpPr txBox="1"/>
          <p:nvPr/>
        </p:nvSpPr>
        <p:spPr>
          <a:xfrm>
            <a:off x="3491813" y="3600484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EDDAE1-E362-CAD3-37BD-355D66D7B211}"/>
              </a:ext>
            </a:extLst>
          </p:cNvPr>
          <p:cNvSpPr txBox="1"/>
          <p:nvPr/>
        </p:nvSpPr>
        <p:spPr>
          <a:xfrm>
            <a:off x="4952934" y="3558686"/>
            <a:ext cx="1099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Option to manually drop location pins.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85F0DC-C0B0-18E9-CF91-41E7E0728EFE}"/>
              </a:ext>
            </a:extLst>
          </p:cNvPr>
          <p:cNvSpPr txBox="1"/>
          <p:nvPr/>
        </p:nvSpPr>
        <p:spPr>
          <a:xfrm>
            <a:off x="6432649" y="3612026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0FDB46-355B-FE1C-D0CB-59BDD6E8FBA8}"/>
              </a:ext>
            </a:extLst>
          </p:cNvPr>
          <p:cNvSpPr txBox="1"/>
          <p:nvPr/>
        </p:nvSpPr>
        <p:spPr>
          <a:xfrm>
            <a:off x="7928466" y="3604406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Warnings acknowledged.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A39C0F-228B-D558-5140-A3F92CB8920E}"/>
              </a:ext>
            </a:extLst>
          </p:cNvPr>
          <p:cNvSpPr txBox="1"/>
          <p:nvPr/>
        </p:nvSpPr>
        <p:spPr>
          <a:xfrm>
            <a:off x="503095" y="3926827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617FA4A-6B93-2025-D62B-D1C0E63A79EF}"/>
              </a:ext>
            </a:extLst>
          </p:cNvPr>
          <p:cNvSpPr txBox="1"/>
          <p:nvPr/>
        </p:nvSpPr>
        <p:spPr>
          <a:xfrm>
            <a:off x="1988157" y="3926827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355048-17E2-05C6-8690-2D52D28F5ADD}"/>
              </a:ext>
            </a:extLst>
          </p:cNvPr>
          <p:cNvSpPr txBox="1"/>
          <p:nvPr/>
        </p:nvSpPr>
        <p:spPr>
          <a:xfrm>
            <a:off x="3484381" y="3926827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6CD13F-EB6C-2AE2-19BF-6353612D9B91}"/>
              </a:ext>
            </a:extLst>
          </p:cNvPr>
          <p:cNvSpPr txBox="1"/>
          <p:nvPr/>
        </p:nvSpPr>
        <p:spPr>
          <a:xfrm>
            <a:off x="4952934" y="3938366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D81F9C3-663C-3F53-1B3B-6D93C3F4654C}"/>
              </a:ext>
            </a:extLst>
          </p:cNvPr>
          <p:cNvSpPr txBox="1"/>
          <p:nvPr/>
        </p:nvSpPr>
        <p:spPr>
          <a:xfrm>
            <a:off x="6449158" y="3940416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2B18902-1B86-9B1B-01E8-A52713D333F1}"/>
              </a:ext>
            </a:extLst>
          </p:cNvPr>
          <p:cNvSpPr txBox="1"/>
          <p:nvPr/>
        </p:nvSpPr>
        <p:spPr>
          <a:xfrm>
            <a:off x="7928466" y="3926827"/>
            <a:ext cx="1099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Submit and declare</a:t>
            </a: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717C11A0-71BB-EA98-E506-F938E0F684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4292" y="2627322"/>
            <a:ext cx="212878" cy="144726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B5685AB9-FFDB-D79F-91DC-A8BB915F9B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7984" y="2772655"/>
            <a:ext cx="498855" cy="138086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696ACA8C-3852-DFDE-CB9B-07BE8C6E66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46848" y="2607105"/>
            <a:ext cx="156140" cy="126478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E2E9F167-9993-CA4D-B9D8-9D5553B93C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62560" y="2791389"/>
            <a:ext cx="517112" cy="118875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8F641F12-F8DF-5C36-B455-8AB91DDDEC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06552" y="2947398"/>
            <a:ext cx="831912" cy="121657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0E536EF3-4915-CC82-701A-CE3B541DC3BF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3249002" y="2630953"/>
            <a:ext cx="260018" cy="152176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CB015366-D9F5-785A-874B-08BE7181B1FC}"/>
              </a:ext>
            </a:extLst>
          </p:cNvPr>
          <p:cNvCxnSpPr>
            <a:cxnSpLocks/>
            <a:endCxn id="61" idx="1"/>
          </p:cNvCxnSpPr>
          <p:nvPr/>
        </p:nvCxnSpPr>
        <p:spPr>
          <a:xfrm rot="16200000" flipH="1">
            <a:off x="4495191" y="2878474"/>
            <a:ext cx="743946" cy="171540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8F1A933C-A79A-05AB-CF1F-23F4B7CC034D}"/>
              </a:ext>
            </a:extLst>
          </p:cNvPr>
          <p:cNvCxnSpPr>
            <a:cxnSpLocks/>
            <a:endCxn id="68" idx="1"/>
          </p:cNvCxnSpPr>
          <p:nvPr/>
        </p:nvCxnSpPr>
        <p:spPr>
          <a:xfrm rot="16200000" flipH="1">
            <a:off x="4314707" y="3058959"/>
            <a:ext cx="1104914" cy="171540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585E7317-1264-56C9-E0A9-D4F137480573}"/>
              </a:ext>
            </a:extLst>
          </p:cNvPr>
          <p:cNvCxnSpPr>
            <a:cxnSpLocks/>
            <a:endCxn id="17" idx="1"/>
          </p:cNvCxnSpPr>
          <p:nvPr/>
        </p:nvCxnSpPr>
        <p:spPr>
          <a:xfrm rot="16200000" flipH="1">
            <a:off x="5004685" y="2860975"/>
            <a:ext cx="138498" cy="34170"/>
          </a:xfrm>
          <a:prstGeom prst="bentConnector2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324E14CE-2BFF-D4AB-302F-BF49FD6DE80A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6061308" y="2789588"/>
            <a:ext cx="528652" cy="134020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8675D08D-FB13-6E82-BA28-5AB1080809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26430" y="2776591"/>
            <a:ext cx="415956" cy="157292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7AB36EED-0468-A4B9-E373-676DA1A9432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49242" y="2898792"/>
            <a:ext cx="785745" cy="172704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F212D074-6EF6-3A7B-AED0-03941FB09A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4136" y="3063898"/>
            <a:ext cx="1100545" cy="157293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9EE8D940-5B91-1648-E3DA-7871895537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30588" y="3217445"/>
            <a:ext cx="1415347" cy="164998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542B7D0-7F23-8573-605A-D010F3E48D47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755762" y="2759956"/>
            <a:ext cx="172704" cy="1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AFFFD77-17B8-EE49-00C7-F5985834FE1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781394" y="2759956"/>
            <a:ext cx="171540" cy="1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AF33AEF-C46B-50A2-6F7F-913039B2C9E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258624" y="2759956"/>
            <a:ext cx="134020" cy="1"/>
          </a:xfrm>
          <a:prstGeom prst="line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0AA5F68-399B-2B0C-2B4A-8B9125938F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678" y="2912960"/>
            <a:ext cx="779467" cy="138086"/>
          </a:xfrm>
          <a:prstGeom prst="bentConnector2">
            <a:avLst/>
          </a:prstGeom>
          <a:ln w="63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25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C28B7-8DA9-BCCD-30E5-FEB1F6DEA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BB6B0-80FF-5F34-B2CF-58A82030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4C607B-1B27-7DC5-6E3C-3BDB992C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E28F-34D0-F250-A8E9-F8886A418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430726-4FDA-848F-3E4F-633AA067179E}"/>
              </a:ext>
            </a:extLst>
          </p:cNvPr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011923"/>
          </a:solidFill>
          <a:ln>
            <a:solidFill>
              <a:srgbClr val="0119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2EE121A-250A-C260-1656-6A005A7C0996}"/>
              </a:ext>
            </a:extLst>
          </p:cNvPr>
          <p:cNvSpPr txBox="1">
            <a:spLocks/>
          </p:cNvSpPr>
          <p:nvPr/>
        </p:nvSpPr>
        <p:spPr>
          <a:xfrm>
            <a:off x="517980" y="349199"/>
            <a:ext cx="4248472" cy="45903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AU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Address collection support on </a:t>
            </a:r>
          </a:p>
          <a:p>
            <a:endParaRPr lang="en-AU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r>
              <a:rPr lang="en-AU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EducationHUB.gov.au</a:t>
            </a:r>
          </a:p>
          <a:p>
            <a:endParaRPr lang="en-AU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endParaRPr lang="en-AU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r>
              <a:rPr lang="en-AU" sz="1400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seshelpdesk@education.gov.au</a:t>
            </a:r>
          </a:p>
          <a:p>
            <a:endParaRPr lang="en-AU" sz="1400" spc="100">
              <a:solidFill>
                <a:srgbClr val="037CB0"/>
              </a:solidFill>
              <a:latin typeface="Franklin Gothic Demi Cond" panose="020B0706030402020204" pitchFamily="34" charset="0"/>
            </a:endParaRPr>
          </a:p>
          <a:p>
            <a:r>
              <a:rPr lang="en-AU" sz="1400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1800 677 027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88C7C-758C-47EE-01BD-9B2DACF60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65" y="266912"/>
            <a:ext cx="3499935" cy="4702729"/>
          </a:xfrm>
          <a:prstGeom prst="rect">
            <a:avLst/>
          </a:prstGeom>
          <a:effectLst>
            <a:outerShdw blurRad="177800" dist="101600" dir="2700000" sx="102000" sy="102000" algn="tl" rotWithShape="0">
              <a:srgbClr val="037CB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93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AAC6595-190F-C940-6217-41B494580C5E}"/>
              </a:ext>
            </a:extLst>
          </p:cNvPr>
          <p:cNvGrpSpPr/>
          <p:nvPr/>
        </p:nvGrpSpPr>
        <p:grpSpPr>
          <a:xfrm>
            <a:off x="0" y="0"/>
            <a:ext cx="9144000" cy="4790550"/>
            <a:chOff x="0" y="0"/>
            <a:chExt cx="9144000" cy="47905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C31271-AED7-C310-E774-4CB1A3354F6B}"/>
                </a:ext>
              </a:extLst>
            </p:cNvPr>
            <p:cNvSpPr/>
            <p:nvPr/>
          </p:nvSpPr>
          <p:spPr>
            <a:xfrm>
              <a:off x="0" y="0"/>
              <a:ext cx="2286000" cy="2395275"/>
            </a:xfrm>
            <a:prstGeom prst="rect">
              <a:avLst/>
            </a:prstGeom>
            <a:solidFill>
              <a:srgbClr val="0025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D6D272C-EDAC-4898-953E-7C8580762977}"/>
                </a:ext>
              </a:extLst>
            </p:cNvPr>
            <p:cNvSpPr/>
            <p:nvPr/>
          </p:nvSpPr>
          <p:spPr>
            <a:xfrm>
              <a:off x="2286001" y="0"/>
              <a:ext cx="2286000" cy="2395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F693CDB-AA9A-5808-F9CC-4A87C7D41656}"/>
                </a:ext>
              </a:extLst>
            </p:cNvPr>
            <p:cNvSpPr/>
            <p:nvPr/>
          </p:nvSpPr>
          <p:spPr>
            <a:xfrm>
              <a:off x="4576192" y="0"/>
              <a:ext cx="2286000" cy="23952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8D814D7-2A8E-12BE-3AAC-570F5784D508}"/>
                </a:ext>
              </a:extLst>
            </p:cNvPr>
            <p:cNvSpPr/>
            <p:nvPr/>
          </p:nvSpPr>
          <p:spPr>
            <a:xfrm>
              <a:off x="6855223" y="0"/>
              <a:ext cx="2286000" cy="2395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A70B10-8CA7-952E-849E-09183C56643A}"/>
                </a:ext>
              </a:extLst>
            </p:cNvPr>
            <p:cNvSpPr/>
            <p:nvPr/>
          </p:nvSpPr>
          <p:spPr>
            <a:xfrm>
              <a:off x="2556" y="2393361"/>
              <a:ext cx="2286000" cy="2395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  <a:ea typeface="Calibri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C0B527-CE45-46C8-7125-A7A04F41C1B4}"/>
                </a:ext>
              </a:extLst>
            </p:cNvPr>
            <p:cNvSpPr/>
            <p:nvPr/>
          </p:nvSpPr>
          <p:spPr>
            <a:xfrm>
              <a:off x="2282166" y="2393361"/>
              <a:ext cx="2286000" cy="23952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E646AC9-5D78-017E-E08B-806B2E9BBDE3}"/>
                </a:ext>
              </a:extLst>
            </p:cNvPr>
            <p:cNvSpPr/>
            <p:nvPr/>
          </p:nvSpPr>
          <p:spPr>
            <a:xfrm>
              <a:off x="4569444" y="2395275"/>
              <a:ext cx="2286000" cy="2395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34D3B5E-A1E1-53F3-14CD-C28B84C17DDB}"/>
                </a:ext>
              </a:extLst>
            </p:cNvPr>
            <p:cNvSpPr/>
            <p:nvPr/>
          </p:nvSpPr>
          <p:spPr>
            <a:xfrm>
              <a:off x="6858000" y="2395275"/>
              <a:ext cx="2286000" cy="23952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2C61EC-FCB6-A1A9-6539-524A833F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0679552-6C4F-72F5-49A1-91B7C9E08D5F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7F73AD-F17A-34EE-6688-9F77AA6A414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pPr/>
              <a:t>16</a:t>
            </a:fld>
            <a:endParaRPr lang="en-A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EB13322-188B-2E8C-0D0D-339A5F433B9B}"/>
              </a:ext>
            </a:extLst>
          </p:cNvPr>
          <p:cNvSpPr txBox="1">
            <a:spLocks/>
          </p:cNvSpPr>
          <p:nvPr/>
        </p:nvSpPr>
        <p:spPr>
          <a:xfrm>
            <a:off x="342121" y="985017"/>
            <a:ext cx="1601757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400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MAJOR CHANGES TO ADDRESS COLLECTION</a:t>
            </a:r>
            <a:endParaRPr lang="en-AU" sz="2400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5" name="Graphic 14" descr="Ui Ux with solid fill">
            <a:extLst>
              <a:ext uri="{FF2B5EF4-FFF2-40B4-BE49-F238E27FC236}">
                <a16:creationId xmlns:a16="http://schemas.microsoft.com/office/drawing/2014/main" id="{ADB055B2-CC9E-5716-11F2-EBA483681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7824" y="649475"/>
            <a:ext cx="804716" cy="914400"/>
          </a:xfrm>
          <a:prstGeom prst="rect">
            <a:avLst/>
          </a:prstGeom>
        </p:spPr>
      </p:pic>
      <p:pic>
        <p:nvPicPr>
          <p:cNvPr id="19" name="Graphic 18" descr="Warning with solid fill">
            <a:extLst>
              <a:ext uri="{FF2B5EF4-FFF2-40B4-BE49-F238E27FC236}">
                <a16:creationId xmlns:a16="http://schemas.microsoft.com/office/drawing/2014/main" id="{B87E6290-6B77-F931-2F4A-05F2EA6DF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1102" y="3133799"/>
            <a:ext cx="914400" cy="914400"/>
          </a:xfrm>
          <a:prstGeom prst="rect">
            <a:avLst/>
          </a:prstGeom>
        </p:spPr>
      </p:pic>
      <p:pic>
        <p:nvPicPr>
          <p:cNvPr id="21" name="Graphic 20" descr="Map with pin with solid fill">
            <a:extLst>
              <a:ext uri="{FF2B5EF4-FFF2-40B4-BE49-F238E27FC236}">
                <a16:creationId xmlns:a16="http://schemas.microsoft.com/office/drawing/2014/main" id="{177DDB68-EA30-A88B-37C4-03C922694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4576" y="2934171"/>
            <a:ext cx="914400" cy="914400"/>
          </a:xfrm>
          <a:prstGeom prst="rect">
            <a:avLst/>
          </a:prstGeom>
        </p:spPr>
      </p:pic>
      <p:pic>
        <p:nvPicPr>
          <p:cNvPr id="27" name="Graphic 26" descr="Clipboard Mixed with solid fill">
            <a:extLst>
              <a:ext uri="{FF2B5EF4-FFF2-40B4-BE49-F238E27FC236}">
                <a16:creationId xmlns:a16="http://schemas.microsoft.com/office/drawing/2014/main" id="{5E2EED4D-3AC4-80A5-F0AE-A1CC6D672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5188" y="3043223"/>
            <a:ext cx="914400" cy="914400"/>
          </a:xfrm>
          <a:prstGeom prst="rect">
            <a:avLst/>
          </a:prstGeom>
        </p:spPr>
      </p:pic>
      <p:pic>
        <p:nvPicPr>
          <p:cNvPr id="29" name="Graphic 28" descr="Architecture with solid fill">
            <a:extLst>
              <a:ext uri="{FF2B5EF4-FFF2-40B4-BE49-F238E27FC236}">
                <a16:creationId xmlns:a16="http://schemas.microsoft.com/office/drawing/2014/main" id="{3E9DBA2C-FF23-6E9D-4986-C58CE5BB2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9188" y="3027883"/>
            <a:ext cx="914400" cy="914400"/>
          </a:xfrm>
          <a:prstGeom prst="rect">
            <a:avLst/>
          </a:prstGeom>
        </p:spPr>
      </p:pic>
      <p:pic>
        <p:nvPicPr>
          <p:cNvPr id="33" name="Graphic 32" descr="Laptop with solid fill">
            <a:extLst>
              <a:ext uri="{FF2B5EF4-FFF2-40B4-BE49-F238E27FC236}">
                <a16:creationId xmlns:a16="http://schemas.microsoft.com/office/drawing/2014/main" id="{5E784960-7D04-0D61-81DB-E923BF1F0E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40307" y="867643"/>
            <a:ext cx="914400" cy="914400"/>
          </a:xfrm>
          <a:prstGeom prst="rect">
            <a:avLst/>
          </a:prstGeom>
        </p:spPr>
      </p:pic>
      <p:pic>
        <p:nvPicPr>
          <p:cNvPr id="37" name="Graphic 36" descr="Calculator with solid fill">
            <a:extLst>
              <a:ext uri="{FF2B5EF4-FFF2-40B4-BE49-F238E27FC236}">
                <a16:creationId xmlns:a16="http://schemas.microsoft.com/office/drawing/2014/main" id="{ACD18BCE-A1FC-0F0A-ABA3-D81826B0C8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54307" y="460747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9313A3-A539-CAC9-FC45-23C5A9710B4B}"/>
              </a:ext>
            </a:extLst>
          </p:cNvPr>
          <p:cNvSpPr txBox="1"/>
          <p:nvPr/>
        </p:nvSpPr>
        <p:spPr>
          <a:xfrm>
            <a:off x="2286000" y="456185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REGISTER NOW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204B4E-E1AE-05B3-251F-BB2D7643A2ED}"/>
              </a:ext>
            </a:extLst>
          </p:cNvPr>
          <p:cNvSpPr txBox="1"/>
          <p:nvPr/>
        </p:nvSpPr>
        <p:spPr>
          <a:xfrm>
            <a:off x="2286000" y="1513074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ADDRESS COLLECTION</a:t>
            </a:r>
          </a:p>
          <a:p>
            <a:pPr algn="ctr"/>
            <a:r>
              <a:rPr lang="en-AU" sz="1100">
                <a:latin typeface="Franklin Gothic Demi Cond" panose="020B0706030402020204" pitchFamily="34" charset="0"/>
              </a:rPr>
              <a:t>11 FEBRUARY to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11 MARCH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9D98C8-D1AF-061D-103B-2F370CA42F8C}"/>
              </a:ext>
            </a:extLst>
          </p:cNvPr>
          <p:cNvSpPr txBox="1"/>
          <p:nvPr/>
        </p:nvSpPr>
        <p:spPr>
          <a:xfrm>
            <a:off x="6845302" y="2632494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APPEND OR REPLACE OCCURS WITHOUT WARNING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A107D9-6EE0-2BED-8AA4-2C3B2E105B8F}"/>
              </a:ext>
            </a:extLst>
          </p:cNvPr>
          <p:cNvSpPr txBox="1"/>
          <p:nvPr/>
        </p:nvSpPr>
        <p:spPr>
          <a:xfrm>
            <a:off x="4572000" y="1390058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CTC SCORES CAN ONLY BE CALCULATED ONCE ALL SCHOOLS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HAVE SUBMITTED ADDRESS COLLECTION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2B7C7C-E975-174C-93A9-14F4EF9026CB}"/>
              </a:ext>
            </a:extLst>
          </p:cNvPr>
          <p:cNvSpPr txBox="1"/>
          <p:nvPr/>
        </p:nvSpPr>
        <p:spPr>
          <a:xfrm>
            <a:off x="6854507" y="701923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EXCEL DATA TEMPLATE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5E7348-A8CC-7873-2319-06C463F20591}"/>
              </a:ext>
            </a:extLst>
          </p:cNvPr>
          <p:cNvSpPr txBox="1"/>
          <p:nvPr/>
        </p:nvSpPr>
        <p:spPr>
          <a:xfrm>
            <a:off x="7649574" y="1174215"/>
            <a:ext cx="7007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00" b="1"/>
              <a:t>XLSX | XML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28B205-103F-580F-235B-84BE6520028C}"/>
              </a:ext>
            </a:extLst>
          </p:cNvPr>
          <p:cNvSpPr txBox="1"/>
          <p:nvPr/>
        </p:nvSpPr>
        <p:spPr>
          <a:xfrm>
            <a:off x="6854507" y="1710035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CAN BE UPLOADED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3A6BC3-6BEB-8830-CD2C-717BD8CC0768}"/>
              </a:ext>
            </a:extLst>
          </p:cNvPr>
          <p:cNvSpPr txBox="1"/>
          <p:nvPr/>
        </p:nvSpPr>
        <p:spPr>
          <a:xfrm>
            <a:off x="13388" y="3870275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PREVIOUS ADDRESS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COLLECTION TOOL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NO LONGER AVAILABLE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8904D5-F804-0DB9-83A2-3DB774059AD3}"/>
              </a:ext>
            </a:extLst>
          </p:cNvPr>
          <p:cNvSpPr txBox="1"/>
          <p:nvPr/>
        </p:nvSpPr>
        <p:spPr>
          <a:xfrm>
            <a:off x="2309129" y="252477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DATA VALIDATIONS NOW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UNDERTAKEN IN-BROWSER</a:t>
            </a:r>
          </a:p>
          <a:p>
            <a:pPr algn="ctr"/>
            <a:r>
              <a:rPr lang="en-AU" sz="1100">
                <a:latin typeface="Franklin Gothic Demi Cond" panose="020B0706030402020204" pitchFamily="34" charset="0"/>
              </a:rPr>
              <a:t>NO NEED FOR MACROS!</a:t>
            </a:r>
          </a:p>
          <a:p>
            <a:pPr algn="ctr"/>
            <a:endParaRPr lang="en-AU" sz="1100">
              <a:latin typeface="Franklin Gothic Demi Cond" panose="020B07060304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539254-C286-BED6-02AD-37DDFB7179B7}"/>
              </a:ext>
            </a:extLst>
          </p:cNvPr>
          <p:cNvSpPr txBox="1"/>
          <p:nvPr/>
        </p:nvSpPr>
        <p:spPr>
          <a:xfrm>
            <a:off x="2288064" y="3968705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NO DATA VISIBLE TO DOE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UNTIL SUBMITTED</a:t>
            </a:r>
          </a:p>
          <a:p>
            <a:pPr algn="ctr"/>
            <a:r>
              <a:rPr lang="en-AU" sz="1100">
                <a:latin typeface="Franklin Gothic Demi Cond" panose="020B0706030402020204" pitchFamily="34" charset="0"/>
              </a:rPr>
              <a:t>(unsubmitted data is lost)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CD374E-D5FF-7216-E9AA-FAA49B7C2AE1}"/>
              </a:ext>
            </a:extLst>
          </p:cNvPr>
          <p:cNvSpPr txBox="1"/>
          <p:nvPr/>
        </p:nvSpPr>
        <p:spPr>
          <a:xfrm>
            <a:off x="4598776" y="3802834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SUGGESTED ADDRESSES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NO LONGER AVAILABLE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B4AC2E-CEE5-C049-AD46-A0E84537462A}"/>
              </a:ext>
            </a:extLst>
          </p:cNvPr>
          <p:cNvSpPr txBox="1"/>
          <p:nvPr/>
        </p:nvSpPr>
        <p:spPr>
          <a:xfrm>
            <a:off x="6845302" y="4071422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Franklin Gothic Demi Cond" panose="020B0706030402020204" pitchFamily="34" charset="0"/>
              </a:rPr>
              <a:t>BASED ON LOCATION </a:t>
            </a:r>
            <a:br>
              <a:rPr lang="en-AU" sz="1100">
                <a:latin typeface="Franklin Gothic Demi Cond" panose="020B0706030402020204" pitchFamily="34" charset="0"/>
              </a:rPr>
            </a:br>
            <a:r>
              <a:rPr lang="en-AU" sz="1100">
                <a:latin typeface="Franklin Gothic Demi Cond" panose="020B0706030402020204" pitchFamily="34" charset="0"/>
              </a:rPr>
              <a:t>AGEID AND SRN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E4F1E3E-2982-2331-CB81-212B0B896FDB}"/>
              </a:ext>
            </a:extLst>
          </p:cNvPr>
          <p:cNvSpPr/>
          <p:nvPr/>
        </p:nvSpPr>
        <p:spPr>
          <a:xfrm>
            <a:off x="-3834" y="4788637"/>
            <a:ext cx="9147834" cy="359626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79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3891BD61-97D1-588E-BF1F-26A1611C0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6077"/>
          <a:stretch>
            <a:fillRect/>
          </a:stretch>
        </p:blipFill>
        <p:spPr>
          <a:xfrm>
            <a:off x="0" y="0"/>
            <a:ext cx="9159992" cy="5148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585E82-8A91-0F8C-1ED6-00DFCFB60B6B}"/>
              </a:ext>
            </a:extLst>
          </p:cNvPr>
          <p:cNvSpPr txBox="1"/>
          <p:nvPr/>
        </p:nvSpPr>
        <p:spPr>
          <a:xfrm>
            <a:off x="511444" y="917947"/>
            <a:ext cx="406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spc="150">
                <a:latin typeface="Franklin Gothic Demi Cond" panose="020B07060304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76407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92D45-1029-CE9F-F821-A32375E7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8" y="0"/>
            <a:ext cx="4049203" cy="39356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6000" spc="100">
                <a:latin typeface="Franklin Gothic Demi Cond"/>
                <a:cs typeface="Calibri"/>
              </a:rPr>
              <a:t>Education Funding </a:t>
            </a:r>
            <a:br>
              <a:rPr lang="en-AU" sz="6000" spc="100">
                <a:latin typeface="Franklin Gothic Demi Cond"/>
                <a:cs typeface="Calibri"/>
              </a:rPr>
            </a:br>
            <a:r>
              <a:rPr lang="en-AU" sz="6000" spc="100">
                <a:latin typeface="Franklin Gothic Demi Cond"/>
                <a:cs typeface="Calibri"/>
              </a:rPr>
              <a:t>System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9FCC0-CA8F-8AE9-7408-151D2D53A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7" t="5622" r="5776" b="5030"/>
          <a:stretch/>
        </p:blipFill>
        <p:spPr>
          <a:xfrm>
            <a:off x="827584" y="698262"/>
            <a:ext cx="2584489" cy="253913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B234394-CA6F-90B5-958D-291B80636D4D}"/>
              </a:ext>
            </a:extLst>
          </p:cNvPr>
          <p:cNvGrpSpPr/>
          <p:nvPr/>
        </p:nvGrpSpPr>
        <p:grpSpPr>
          <a:xfrm>
            <a:off x="6092893" y="3936840"/>
            <a:ext cx="3089408" cy="913205"/>
            <a:chOff x="5717283" y="3553650"/>
            <a:chExt cx="3038223" cy="91900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9EB05B-76D7-EED5-F32E-52D9C12ACAD0}"/>
                </a:ext>
              </a:extLst>
            </p:cNvPr>
            <p:cNvSpPr/>
            <p:nvPr/>
          </p:nvSpPr>
          <p:spPr>
            <a:xfrm>
              <a:off x="5717283" y="3553650"/>
              <a:ext cx="3038223" cy="9190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0B8812-C647-01C0-B4B7-9482EFAC675B}"/>
                </a:ext>
              </a:extLst>
            </p:cNvPr>
            <p:cNvSpPr txBox="1"/>
            <p:nvPr/>
          </p:nvSpPr>
          <p:spPr>
            <a:xfrm>
              <a:off x="5728816" y="3771529"/>
              <a:ext cx="3015158" cy="50737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114999"/>
                </a:lnSpc>
                <a:spcAft>
                  <a:spcPts val="800"/>
                </a:spcAft>
              </a:pPr>
              <a: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  <a:t>BUT SUPPORT </a:t>
              </a:r>
              <a:b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</a:br>
              <a: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  <a:t>WILL BE CONTINUOUS</a:t>
              </a:r>
              <a:endParaRPr lang="en-US" sz="1200">
                <a:solidFill>
                  <a:schemeClr val="tx2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907FD88-E0FF-6021-34C3-A333A43338D3}"/>
              </a:ext>
            </a:extLst>
          </p:cNvPr>
          <p:cNvGrpSpPr/>
          <p:nvPr/>
        </p:nvGrpSpPr>
        <p:grpSpPr>
          <a:xfrm>
            <a:off x="3025900" y="3936840"/>
            <a:ext cx="3084394" cy="913205"/>
            <a:chOff x="3139960" y="3594544"/>
            <a:chExt cx="2829576" cy="916116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762AD44-97E6-5672-5CE2-5D80CA283EDE}"/>
                </a:ext>
              </a:extLst>
            </p:cNvPr>
            <p:cNvSpPr/>
            <p:nvPr/>
          </p:nvSpPr>
          <p:spPr>
            <a:xfrm>
              <a:off x="3139960" y="3594544"/>
              <a:ext cx="2829576" cy="9161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C640DC-93FE-8D20-4A90-077FEF1F1D58}"/>
                </a:ext>
              </a:extLst>
            </p:cNvPr>
            <p:cNvSpPr txBox="1"/>
            <p:nvPr/>
          </p:nvSpPr>
          <p:spPr>
            <a:xfrm>
              <a:off x="3153631" y="3799709"/>
              <a:ext cx="2788971" cy="50578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  <a:t>CHANGE WILL </a:t>
              </a:r>
              <a:b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</a:br>
              <a: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  <a:t>BE GRADUAL</a:t>
              </a:r>
              <a:endParaRPr lang="en-US" sz="1200" b="1">
                <a:solidFill>
                  <a:schemeClr val="tx2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98D8D8F-4DD1-4667-6A9F-8DE7F4EE74C0}"/>
              </a:ext>
            </a:extLst>
          </p:cNvPr>
          <p:cNvGrpSpPr/>
          <p:nvPr/>
        </p:nvGrpSpPr>
        <p:grpSpPr>
          <a:xfrm>
            <a:off x="-40292" y="3936840"/>
            <a:ext cx="3085245" cy="914386"/>
            <a:chOff x="636872" y="3549802"/>
            <a:chExt cx="2736581" cy="91438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0708D4E-31C9-FAF9-2502-BB98D565F596}"/>
                </a:ext>
              </a:extLst>
            </p:cNvPr>
            <p:cNvSpPr/>
            <p:nvPr/>
          </p:nvSpPr>
          <p:spPr>
            <a:xfrm>
              <a:off x="638772" y="3549802"/>
              <a:ext cx="2734681" cy="9143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3E1EB1-6FB4-830A-FC24-801B24B8D491}"/>
                </a:ext>
              </a:extLst>
            </p:cNvPr>
            <p:cNvSpPr txBox="1"/>
            <p:nvPr/>
          </p:nvSpPr>
          <p:spPr>
            <a:xfrm>
              <a:off x="636872" y="3766306"/>
              <a:ext cx="2736581" cy="5041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114999"/>
                </a:lnSpc>
                <a:spcAft>
                  <a:spcPts val="800"/>
                </a:spcAft>
              </a:pPr>
              <a: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  <a:t>MORE THAN JUST </a:t>
              </a:r>
              <a:b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</a:br>
              <a:r>
                <a:rPr lang="en-AU" sz="1200" b="1" kern="100">
                  <a:solidFill>
                    <a:schemeClr val="tx2"/>
                  </a:solidFill>
                  <a:latin typeface="Roboto"/>
                  <a:ea typeface="Roboto"/>
                  <a:cs typeface="Roboto"/>
                </a:rPr>
                <a:t>ANOTHER PLATFORM</a:t>
              </a:r>
              <a:endParaRPr lang="en-US" sz="1200">
                <a:solidFill>
                  <a:schemeClr val="tx2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63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AE3E4-DE14-9246-D7CD-E89A9243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F3263D-C3A5-1F38-B36B-25DAE589E868}"/>
              </a:ext>
            </a:extLst>
          </p:cNvPr>
          <p:cNvSpPr/>
          <p:nvPr/>
        </p:nvSpPr>
        <p:spPr>
          <a:xfrm>
            <a:off x="0" y="2381"/>
            <a:ext cx="4572000" cy="51350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en-AU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5AB7F95-2142-82D3-281A-4676ACF4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35" y="923970"/>
            <a:ext cx="3673237" cy="32918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AU" sz="16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WELCOME TO</a:t>
            </a:r>
            <a:br>
              <a:rPr lang="en-AU" sz="20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1000" spc="100">
                <a:solidFill>
                  <a:schemeClr val="bg2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br>
              <a:rPr lang="en-AU" sz="100" spc="100">
                <a:solidFill>
                  <a:schemeClr val="bg2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n-AU" sz="8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36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VIEW PAYMENTS</a:t>
            </a:r>
            <a:br>
              <a:rPr lang="en-AU" sz="36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36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&amp;</a:t>
            </a:r>
            <a:br>
              <a:rPr lang="en-AU" sz="36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3600" spc="100">
                <a:solidFill>
                  <a:schemeClr val="bg1"/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SUBMIT ADDRESS COLLECTION</a:t>
            </a:r>
            <a:endParaRPr lang="en-AU" sz="1050" spc="100">
              <a:solidFill>
                <a:schemeClr val="bg1"/>
              </a:solidFill>
              <a:latin typeface="Franklin Gothic Demi Cond" panose="020B07060304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E4EB75-950D-93E5-1A02-065CA3D32671}"/>
              </a:ext>
            </a:extLst>
          </p:cNvPr>
          <p:cNvSpPr txBox="1"/>
          <p:nvPr/>
        </p:nvSpPr>
        <p:spPr>
          <a:xfrm>
            <a:off x="6265991" y="911448"/>
            <a:ext cx="1478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/>
            <a:r>
              <a:rPr lang="en-AU" sz="1350">
                <a:solidFill>
                  <a:schemeClr val="bg2"/>
                </a:solidFill>
                <a:latin typeface="Franklin Gothic Demi Cond" panose="020B0706030402020204" pitchFamily="34" charset="0"/>
              </a:rPr>
              <a:t>Bethany Eggins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D81F2-0AB8-FF83-BF65-8B56B30A9BD3}"/>
              </a:ext>
            </a:extLst>
          </p:cNvPr>
          <p:cNvSpPr txBox="1"/>
          <p:nvPr/>
        </p:nvSpPr>
        <p:spPr>
          <a:xfrm>
            <a:off x="6265991" y="1218031"/>
            <a:ext cx="2405917" cy="548783"/>
          </a:xfrm>
          <a:prstGeom prst="rect">
            <a:avLst/>
          </a:prstGeom>
          <a:noFill/>
        </p:spPr>
        <p:txBody>
          <a:bodyPr wrap="square" lIns="91355" tIns="45678" rIns="91355" bIns="45678" rtlCol="0" anchor="t">
            <a:spAutoFit/>
          </a:bodyPr>
          <a:lstStyle/>
          <a:p>
            <a:pPr defTabSz="913554">
              <a:spcAft>
                <a:spcPts val="525"/>
              </a:spcAft>
            </a:pPr>
            <a:r>
              <a:rPr lang="en-AU" sz="825" b="1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EFS Communication Lead</a:t>
            </a:r>
            <a:br>
              <a:rPr lang="en-AU" sz="825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825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Education Funding System team</a:t>
            </a:r>
          </a:p>
          <a:p>
            <a:pPr defTabSz="913554"/>
            <a:r>
              <a:rPr lang="en-AU" sz="825" b="1">
                <a:solidFill>
                  <a:schemeClr val="bg2"/>
                </a:solidFill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4A7FB9-92BC-15EB-179E-F15FE98A0DE2}"/>
              </a:ext>
            </a:extLst>
          </p:cNvPr>
          <p:cNvCxnSpPr>
            <a:cxnSpLocks/>
          </p:cNvCxnSpPr>
          <p:nvPr/>
        </p:nvCxnSpPr>
        <p:spPr>
          <a:xfrm>
            <a:off x="6280162" y="1187586"/>
            <a:ext cx="203625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7CEF0C-A4CB-6A59-B60F-95F51D8ADF6C}"/>
              </a:ext>
            </a:extLst>
          </p:cNvPr>
          <p:cNvSpPr txBox="1"/>
          <p:nvPr/>
        </p:nvSpPr>
        <p:spPr>
          <a:xfrm>
            <a:off x="5806842" y="2211226"/>
            <a:ext cx="17084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3554"/>
            <a:r>
              <a:rPr lang="en-AU" sz="1350">
                <a:solidFill>
                  <a:schemeClr val="bg2"/>
                </a:solidFill>
                <a:latin typeface="Franklin Gothic Demi Cond" panose="020B0706030402020204" pitchFamily="34" charset="0"/>
              </a:rPr>
              <a:t>Saranga </a:t>
            </a:r>
            <a:r>
              <a:rPr lang="en-AU" sz="1350" err="1">
                <a:solidFill>
                  <a:schemeClr val="bg2"/>
                </a:solidFill>
                <a:latin typeface="Franklin Gothic Demi Cond" panose="020B0706030402020204" pitchFamily="34" charset="0"/>
              </a:rPr>
              <a:t>Witharana</a:t>
            </a:r>
            <a:endParaRPr lang="en-AU" sz="135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DFBDA-042D-D5AD-C905-9DD83E501908}"/>
              </a:ext>
            </a:extLst>
          </p:cNvPr>
          <p:cNvSpPr txBox="1"/>
          <p:nvPr/>
        </p:nvSpPr>
        <p:spPr>
          <a:xfrm>
            <a:off x="5580112" y="2547680"/>
            <a:ext cx="1969206" cy="537242"/>
          </a:xfrm>
          <a:prstGeom prst="rect">
            <a:avLst/>
          </a:prstGeom>
          <a:noFill/>
        </p:spPr>
        <p:txBody>
          <a:bodyPr wrap="square" lIns="91355" tIns="45678" rIns="91355" bIns="45678" rtlCol="0" anchor="t">
            <a:spAutoFit/>
          </a:bodyPr>
          <a:lstStyle/>
          <a:p>
            <a:pPr algn="r" defTabSz="913554">
              <a:spcAft>
                <a:spcPts val="525"/>
              </a:spcAft>
            </a:pPr>
            <a:r>
              <a:rPr lang="en-AU" sz="825" b="1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Senior Program Officer</a:t>
            </a:r>
            <a:br>
              <a:rPr lang="en-AU" sz="825" b="1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825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Schools Data Production team</a:t>
            </a:r>
          </a:p>
          <a:p>
            <a:pPr algn="r" defTabSz="913554"/>
            <a:r>
              <a:rPr lang="en-AU" sz="825" b="1">
                <a:solidFill>
                  <a:schemeClr val="bg2"/>
                </a:solidFill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711216-07F4-3F39-1189-6A2AFBDC781F}"/>
              </a:ext>
            </a:extLst>
          </p:cNvPr>
          <p:cNvCxnSpPr>
            <a:cxnSpLocks/>
          </p:cNvCxnSpPr>
          <p:nvPr/>
        </p:nvCxnSpPr>
        <p:spPr>
          <a:xfrm>
            <a:off x="5724128" y="2511308"/>
            <a:ext cx="1832871" cy="715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A08EEC25-C914-F694-1079-694E6FCF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r="11642"/>
          <a:stretch/>
        </p:blipFill>
        <p:spPr bwMode="auto">
          <a:xfrm>
            <a:off x="7556999" y="1886722"/>
            <a:ext cx="1263473" cy="1263473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E70A931-CBFD-D634-CC82-3AC509CDA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8" t="7199" r="-4838" b="7199"/>
          <a:stretch>
            <a:fillRect/>
          </a:stretch>
        </p:blipFill>
        <p:spPr bwMode="auto">
          <a:xfrm>
            <a:off x="5004048" y="485899"/>
            <a:ext cx="1263473" cy="1263473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E9B5B-2A9F-7D5C-73CA-B7DDA1BF95EA}"/>
              </a:ext>
            </a:extLst>
          </p:cNvPr>
          <p:cNvSpPr txBox="1"/>
          <p:nvPr/>
        </p:nvSpPr>
        <p:spPr>
          <a:xfrm>
            <a:off x="6278632" y="3719760"/>
            <a:ext cx="1478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/>
            <a:r>
              <a:rPr lang="en-AU" sz="1350">
                <a:solidFill>
                  <a:schemeClr val="bg2"/>
                </a:solidFill>
                <a:latin typeface="Franklin Gothic Demi Cond" panose="020B0706030402020204" pitchFamily="34" charset="0"/>
              </a:rPr>
              <a:t>Greg Wells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54758-D4BC-A284-B6D0-61DC2169D6B6}"/>
              </a:ext>
            </a:extLst>
          </p:cNvPr>
          <p:cNvSpPr txBox="1"/>
          <p:nvPr/>
        </p:nvSpPr>
        <p:spPr>
          <a:xfrm>
            <a:off x="6278632" y="4026343"/>
            <a:ext cx="2405917" cy="537242"/>
          </a:xfrm>
          <a:prstGeom prst="rect">
            <a:avLst/>
          </a:prstGeom>
          <a:noFill/>
        </p:spPr>
        <p:txBody>
          <a:bodyPr wrap="square" lIns="91355" tIns="45678" rIns="91355" bIns="45678" rtlCol="0" anchor="t">
            <a:spAutoFit/>
          </a:bodyPr>
          <a:lstStyle/>
          <a:p>
            <a:pPr defTabSz="913554">
              <a:spcAft>
                <a:spcPts val="525"/>
              </a:spcAft>
            </a:pPr>
            <a:r>
              <a:rPr lang="en-AU" sz="825" b="1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Assistant Director </a:t>
            </a:r>
            <a:br>
              <a:rPr lang="en-AU" sz="825" b="1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825"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School Approvals and Payments team</a:t>
            </a:r>
          </a:p>
          <a:p>
            <a:pPr defTabSz="913554"/>
            <a:r>
              <a:rPr lang="en-AU" sz="825" b="1">
                <a:solidFill>
                  <a:schemeClr val="bg2"/>
                </a:solidFill>
                <a:latin typeface="Aptos Narrow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ED249F-C55B-2A4B-05E3-6908BFAC3DD9}"/>
              </a:ext>
            </a:extLst>
          </p:cNvPr>
          <p:cNvCxnSpPr>
            <a:cxnSpLocks/>
          </p:cNvCxnSpPr>
          <p:nvPr/>
        </p:nvCxnSpPr>
        <p:spPr>
          <a:xfrm>
            <a:off x="6292803" y="3995898"/>
            <a:ext cx="1879597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ABAF67A4-152B-F310-A446-A9A5EFEF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b="9968"/>
          <a:stretch/>
        </p:blipFill>
        <p:spPr bwMode="auto">
          <a:xfrm>
            <a:off x="5016689" y="3294211"/>
            <a:ext cx="1263473" cy="1263473"/>
          </a:xfrm>
          <a:prstGeom prst="ellipse">
            <a:avLst/>
          </a:prstGeom>
          <a:noFill/>
          <a:ln w="127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DC2F0-C006-AB84-D21A-1AEF7C1C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31" y="500685"/>
            <a:ext cx="4470869" cy="992855"/>
          </a:xfrm>
        </p:spPr>
        <p:txBody>
          <a:bodyPr/>
          <a:lstStyle/>
          <a:p>
            <a:pPr algn="ctr"/>
            <a:r>
              <a:rPr lang="en-AU" b="1">
                <a:latin typeface="Franklin Gothic Demi" panose="020B0703020102020204" pitchFamily="34" charset="0"/>
              </a:rPr>
              <a:t>Acknowledgement </a:t>
            </a:r>
            <a:br>
              <a:rPr lang="en-AU" b="1">
                <a:latin typeface="Franklin Gothic Demi" panose="020B0703020102020204" pitchFamily="34" charset="0"/>
              </a:rPr>
            </a:br>
            <a:r>
              <a:rPr lang="en-AU" b="1">
                <a:latin typeface="Franklin Gothic Demi" panose="020B0703020102020204" pitchFamily="34" charset="0"/>
              </a:rPr>
              <a:t>of Country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A37AC1-4946-A6DD-A6BE-585D66A70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498" y="1697379"/>
            <a:ext cx="2666133" cy="1957344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AU" sz="1400" i="1">
                <a:latin typeface="Aptos"/>
                <a:ea typeface="Calibri"/>
              </a:rPr>
              <a:t>The Department of Education respectfully acknowledges the Traditional Owners of Country throughout Australia and recognises their continuing connection to land, waters and community. </a:t>
            </a:r>
            <a:endParaRPr lang="en-AU" sz="1800">
              <a:latin typeface="Aptos"/>
              <a:ea typeface="Calibri"/>
            </a:endParaRPr>
          </a:p>
          <a:p>
            <a:pPr marL="0" indent="0" algn="ctr">
              <a:buNone/>
            </a:pPr>
            <a:r>
              <a:rPr lang="en-AU" sz="1400" i="1">
                <a:latin typeface="Aptos"/>
                <a:ea typeface="Calibri"/>
              </a:rPr>
              <a:t>We pay our respect to Aboriginal and Torres Strait Islander cultures; and to Elders past and present.</a:t>
            </a:r>
            <a:endParaRPr lang="en-AU" sz="1800">
              <a:latin typeface="Aptos"/>
              <a:ea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9B23E-F236-53B3-5A7F-29F54E2465D2}"/>
              </a:ext>
            </a:extLst>
          </p:cNvPr>
          <p:cNvSpPr txBox="1"/>
          <p:nvPr/>
        </p:nvSpPr>
        <p:spPr>
          <a:xfrm>
            <a:off x="4732490" y="4963597"/>
            <a:ext cx="441151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</a:rPr>
              <a:t>Ancestral Lines, Jeremy Morgan Worrall : </a:t>
            </a:r>
            <a:r>
              <a:rPr lang="en-US" sz="600" b="1">
                <a:solidFill>
                  <a:schemeClr val="bg1"/>
                </a:solidFill>
                <a:latin typeface="Arial Narrow" panose="020B0606020202030204" pitchFamily="34" charset="0"/>
                <a:ea typeface="+mn-lt"/>
                <a:cs typeface="+mn-lt"/>
              </a:rPr>
              <a:t>2025 National NAIDOC Week Poster | NAIDOC | </a:t>
            </a:r>
            <a:r>
              <a:rPr lang="en-AU" sz="600" b="1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</a:rPr>
              <a:t>CC BY-NC-N4 4.0</a:t>
            </a:r>
            <a:endParaRPr lang="en-US" sz="600" b="1">
              <a:solidFill>
                <a:schemeClr val="bg1"/>
              </a:solidFill>
              <a:latin typeface="Arial Narrow" panose="020B0606020202030204" pitchFamily="34" charset="0"/>
              <a:ea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2C2B2-52D5-6F96-AFDC-BE3F5676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7313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BBEB6-497A-A312-A191-1B9AAD33F6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5123" y="75090"/>
            <a:ext cx="400952" cy="273050"/>
          </a:xfrm>
        </p:spPr>
        <p:txBody>
          <a:bodyPr/>
          <a:lstStyle/>
          <a:p>
            <a:fld id="{587702D9-62F4-4DAB-B7F1-D3C48808CBB7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D9870E-0BEE-2972-1F71-3981E301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72" y="349200"/>
            <a:ext cx="5993487" cy="993775"/>
          </a:xfrm>
        </p:spPr>
        <p:txBody>
          <a:bodyPr/>
          <a:lstStyle/>
          <a:p>
            <a:r>
              <a:rPr lang="en-AU" sz="3600" spc="100">
                <a:latin typeface="Franklin Gothic Demi Cond"/>
                <a:cs typeface="Calibri"/>
              </a:rPr>
              <a:t>AGENDA</a:t>
            </a:r>
          </a:p>
        </p:txBody>
      </p:sp>
      <p:pic>
        <p:nvPicPr>
          <p:cNvPr id="6" name="Graphic 5" descr="Ui Ux with solid fill">
            <a:extLst>
              <a:ext uri="{FF2B5EF4-FFF2-40B4-BE49-F238E27FC236}">
                <a16:creationId xmlns:a16="http://schemas.microsoft.com/office/drawing/2014/main" id="{10865659-FBA2-9D6E-1937-44AB6B647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9962" y="2728795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574A83-252D-71F5-2D6C-154F43512623}"/>
              </a:ext>
            </a:extLst>
          </p:cNvPr>
          <p:cNvSpPr txBox="1"/>
          <p:nvPr/>
        </p:nvSpPr>
        <p:spPr>
          <a:xfrm>
            <a:off x="752570" y="1587040"/>
            <a:ext cx="2794331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AU" sz="2800" spc="100">
                <a:solidFill>
                  <a:schemeClr val="bg1"/>
                </a:solidFill>
                <a:latin typeface="Franklin Gothic Demi Cond" panose="020B0706030402020204" pitchFamily="34" charset="0"/>
                <a:cs typeface="Calibri" panose="020F0502020204030204" pitchFamily="34" charset="0"/>
              </a:rPr>
              <a:t>PAYMENTS</a:t>
            </a:r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76E939F-F731-BBEF-F909-AB2D6A9D1AA9}"/>
              </a:ext>
            </a:extLst>
          </p:cNvPr>
          <p:cNvSpPr/>
          <p:nvPr/>
        </p:nvSpPr>
        <p:spPr>
          <a:xfrm>
            <a:off x="611560" y="1404337"/>
            <a:ext cx="3878978" cy="31807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pic>
        <p:nvPicPr>
          <p:cNvPr id="176" name="Graphic 175" descr="Social network with solid fill">
            <a:extLst>
              <a:ext uri="{FF2B5EF4-FFF2-40B4-BE49-F238E27FC236}">
                <a16:creationId xmlns:a16="http://schemas.microsoft.com/office/drawing/2014/main" id="{1E2FAC0C-3D92-B7E6-D4A7-C2EF0943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2257" y="2649040"/>
            <a:ext cx="1049454" cy="1073296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EF73B40F-DBA0-755B-AB61-182DAFAA6E0A}"/>
              </a:ext>
            </a:extLst>
          </p:cNvPr>
          <p:cNvSpPr txBox="1"/>
          <p:nvPr/>
        </p:nvSpPr>
        <p:spPr>
          <a:xfrm>
            <a:off x="4928109" y="1587989"/>
            <a:ext cx="3676186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AU" sz="2800" spc="100">
                <a:solidFill>
                  <a:schemeClr val="bg1"/>
                </a:solidFill>
                <a:latin typeface="Franklin Gothic Demi Cond"/>
                <a:cs typeface="Calibri"/>
              </a:rPr>
              <a:t>ADDRESS COLLECTION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38F9EDF-779C-E2E5-D9D9-29D1D1E3FF3E}"/>
              </a:ext>
            </a:extLst>
          </p:cNvPr>
          <p:cNvSpPr/>
          <p:nvPr/>
        </p:nvSpPr>
        <p:spPr>
          <a:xfrm>
            <a:off x="4787099" y="1404106"/>
            <a:ext cx="3878978" cy="31807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263CB654-2A38-CFF0-683A-8B9FB7744EA3}"/>
              </a:ext>
            </a:extLst>
          </p:cNvPr>
          <p:cNvSpPr/>
          <p:nvPr/>
        </p:nvSpPr>
        <p:spPr>
          <a:xfrm>
            <a:off x="5019737" y="2367656"/>
            <a:ext cx="2229883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collection hub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679960AF-81BA-F0CA-4693-335C2237BE9D}"/>
              </a:ext>
            </a:extLst>
          </p:cNvPr>
          <p:cNvSpPr/>
          <p:nvPr/>
        </p:nvSpPr>
        <p:spPr>
          <a:xfrm>
            <a:off x="5019737" y="2819216"/>
            <a:ext cx="2229883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Submit address collection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D88BF72E-4E7C-AD11-CFB2-C7E9FF811DFB}"/>
              </a:ext>
            </a:extLst>
          </p:cNvPr>
          <p:cNvSpPr/>
          <p:nvPr/>
        </p:nvSpPr>
        <p:spPr>
          <a:xfrm>
            <a:off x="5019737" y="3270776"/>
            <a:ext cx="2229883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Declare a data collection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7E035F2B-8EC5-7977-AB2E-714882455E8F}"/>
              </a:ext>
            </a:extLst>
          </p:cNvPr>
          <p:cNvSpPr/>
          <p:nvPr/>
        </p:nvSpPr>
        <p:spPr>
          <a:xfrm>
            <a:off x="5019737" y="3722336"/>
            <a:ext cx="2229883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Search &amp; monitor data collections</a:t>
            </a: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4C69CBBE-D305-D8FE-7BC7-CEA1551E23DB}"/>
              </a:ext>
            </a:extLst>
          </p:cNvPr>
          <p:cNvSpPr/>
          <p:nvPr/>
        </p:nvSpPr>
        <p:spPr>
          <a:xfrm>
            <a:off x="814172" y="2367656"/>
            <a:ext cx="2283468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Payments hub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45B90D92-4787-74A7-690B-79562DB08AD8}"/>
              </a:ext>
            </a:extLst>
          </p:cNvPr>
          <p:cNvSpPr/>
          <p:nvPr/>
        </p:nvSpPr>
        <p:spPr>
          <a:xfrm>
            <a:off x="814172" y="2819216"/>
            <a:ext cx="2283468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Search payments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B41640C5-869A-A35C-23E8-EA1319C8054E}"/>
              </a:ext>
            </a:extLst>
          </p:cNvPr>
          <p:cNvSpPr/>
          <p:nvPr/>
        </p:nvSpPr>
        <p:spPr>
          <a:xfrm>
            <a:off x="814172" y="3270776"/>
            <a:ext cx="2283468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View payments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AF98AC36-AD76-9D50-1BE9-5B85C4FA458F}"/>
              </a:ext>
            </a:extLst>
          </p:cNvPr>
          <p:cNvSpPr/>
          <p:nvPr/>
        </p:nvSpPr>
        <p:spPr>
          <a:xfrm>
            <a:off x="814172" y="3722336"/>
            <a:ext cx="2283468" cy="30417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000" b="1">
                <a:solidFill>
                  <a:srgbClr val="004C6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View payment notifications</a:t>
            </a:r>
          </a:p>
        </p:txBody>
      </p:sp>
    </p:spTree>
    <p:extLst>
      <p:ext uri="{BB962C8B-B14F-4D97-AF65-F5344CB8AC3E}">
        <p14:creationId xmlns:p14="http://schemas.microsoft.com/office/powerpoint/2010/main" val="74188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A294FB-F418-2175-BE42-A3E1FE2A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018AD-E1B8-7F70-A8D6-069DD644A82B}"/>
              </a:ext>
            </a:extLst>
          </p:cNvPr>
          <p:cNvSpPr/>
          <p:nvPr/>
        </p:nvSpPr>
        <p:spPr>
          <a:xfrm>
            <a:off x="0" y="0"/>
            <a:ext cx="9144000" cy="5148262"/>
          </a:xfrm>
          <a:prstGeom prst="rect">
            <a:avLst/>
          </a:prstGeom>
          <a:solidFill>
            <a:srgbClr val="011923"/>
          </a:solidFill>
          <a:ln>
            <a:solidFill>
              <a:srgbClr val="0119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41D39-7661-2DEF-C5CF-12DE4198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448" y="1067679"/>
            <a:ext cx="2985020" cy="3613038"/>
          </a:xfrm>
          <a:prstGeom prst="rect">
            <a:avLst/>
          </a:prstGeom>
          <a:effectLst>
            <a:outerShdw blurRad="177800" dist="101600" dir="2700000" sx="102000" sy="102000" algn="tl" rotWithShape="0">
              <a:srgbClr val="037CB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39A8D6-41E6-FA9C-F5FE-58E13E8B0966}"/>
              </a:ext>
            </a:extLst>
          </p:cNvPr>
          <p:cNvSpPr/>
          <p:nvPr/>
        </p:nvSpPr>
        <p:spPr>
          <a:xfrm>
            <a:off x="5575102" y="2992253"/>
            <a:ext cx="2631206" cy="1022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853EB-9B48-0755-BE11-27512F02E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8157"/>
            <a:ext cx="4248472" cy="993775"/>
          </a:xfrm>
        </p:spPr>
        <p:txBody>
          <a:bodyPr/>
          <a:lstStyle/>
          <a:p>
            <a:r>
              <a:rPr lang="en-AU" spc="100">
                <a:solidFill>
                  <a:srgbClr val="037CB0"/>
                </a:solidFill>
                <a:latin typeface="Franklin Gothic Demi Cond" panose="020B0706030402020204" pitchFamily="34" charset="0"/>
              </a:rPr>
              <a:t>TRAINING MATERIALS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412FA6-C1B0-A018-BE2A-B148EB07E352}"/>
              </a:ext>
            </a:extLst>
          </p:cNvPr>
          <p:cNvGrpSpPr/>
          <p:nvPr/>
        </p:nvGrpSpPr>
        <p:grpSpPr>
          <a:xfrm>
            <a:off x="937692" y="861329"/>
            <a:ext cx="1375420" cy="2162212"/>
            <a:chOff x="532285" y="830041"/>
            <a:chExt cx="1375420" cy="21622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372B42-A3C1-CD71-1166-836E6C86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799"/>
            <a:stretch>
              <a:fillRect/>
            </a:stretch>
          </p:blipFill>
          <p:spPr>
            <a:xfrm>
              <a:off x="532285" y="1060873"/>
              <a:ext cx="1375420" cy="1931380"/>
            </a:xfrm>
            <a:prstGeom prst="rect">
              <a:avLst/>
            </a:prstGeom>
            <a:ln>
              <a:noFill/>
            </a:ln>
            <a:effectLst>
              <a:outerShdw blurRad="177800" dist="101600" dir="2700000" sx="102000" sy="102000" algn="tl" rotWithShape="0">
                <a:srgbClr val="037CB0">
                  <a:alpha val="40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5780EF-2120-9DE7-2BED-0DE70780251C}"/>
                </a:ext>
              </a:extLst>
            </p:cNvPr>
            <p:cNvSpPr txBox="1"/>
            <p:nvPr/>
          </p:nvSpPr>
          <p:spPr>
            <a:xfrm>
              <a:off x="532285" y="830041"/>
              <a:ext cx="13754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900">
                  <a:solidFill>
                    <a:srgbClr val="037CB0"/>
                  </a:solidFill>
                  <a:latin typeface="Franklin Gothic Demi Cond" panose="020B0706030402020204" pitchFamily="34" charset="0"/>
                </a:rPr>
                <a:t>USER GUIDES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2B07CC-C712-5CE9-61AC-C5ACBDA94D2E}"/>
              </a:ext>
            </a:extLst>
          </p:cNvPr>
          <p:cNvGrpSpPr/>
          <p:nvPr/>
        </p:nvGrpSpPr>
        <p:grpSpPr>
          <a:xfrm>
            <a:off x="2804683" y="865787"/>
            <a:ext cx="1434504" cy="2227658"/>
            <a:chOff x="2399276" y="834499"/>
            <a:chExt cx="1434504" cy="22276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36AAD2-2BB8-3463-6647-E97BB6C4E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8819" y="1060873"/>
              <a:ext cx="1375419" cy="2001284"/>
            </a:xfrm>
            <a:prstGeom prst="rect">
              <a:avLst/>
            </a:prstGeom>
            <a:ln>
              <a:noFill/>
            </a:ln>
            <a:effectLst>
              <a:outerShdw blurRad="177800" dist="101600" dir="2700000" sx="102000" sy="102000" algn="tl" rotWithShape="0">
                <a:srgbClr val="037CB0">
                  <a:alpha val="40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6939D8-5D9C-662D-82A6-E136D9B1FC25}"/>
                </a:ext>
              </a:extLst>
            </p:cNvPr>
            <p:cNvSpPr txBox="1"/>
            <p:nvPr/>
          </p:nvSpPr>
          <p:spPr>
            <a:xfrm>
              <a:off x="2399276" y="834499"/>
              <a:ext cx="14345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900">
                  <a:solidFill>
                    <a:srgbClr val="037CB0"/>
                  </a:solidFill>
                  <a:latin typeface="Franklin Gothic Demi Cond" panose="020B0706030402020204" pitchFamily="34" charset="0"/>
                </a:rPr>
                <a:t>QUICK REFERENCE GUIDES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69E896-18F8-9512-B593-7FDE50B1399A}"/>
              </a:ext>
            </a:extLst>
          </p:cNvPr>
          <p:cNvGrpSpPr/>
          <p:nvPr/>
        </p:nvGrpSpPr>
        <p:grpSpPr>
          <a:xfrm>
            <a:off x="1591147" y="3382699"/>
            <a:ext cx="1998643" cy="1358154"/>
            <a:chOff x="1185740" y="3351411"/>
            <a:chExt cx="1998643" cy="13581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AAECD2-2656-EFD4-26C3-DB3CED8F8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9192"/>
            <a:stretch>
              <a:fillRect/>
            </a:stretch>
          </p:blipFill>
          <p:spPr>
            <a:xfrm>
              <a:off x="1185740" y="3582243"/>
              <a:ext cx="1998643" cy="1127322"/>
            </a:xfrm>
            <a:prstGeom prst="rect">
              <a:avLst/>
            </a:prstGeom>
            <a:ln>
              <a:noFill/>
            </a:ln>
            <a:effectLst>
              <a:outerShdw blurRad="177800" dist="101600" dir="2700000" sx="102000" sy="102000" algn="tl" rotWithShape="0">
                <a:srgbClr val="037CB0">
                  <a:alpha val="40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4BA87E-A270-A975-C33B-9A3A6122DA78}"/>
                </a:ext>
              </a:extLst>
            </p:cNvPr>
            <p:cNvSpPr txBox="1"/>
            <p:nvPr/>
          </p:nvSpPr>
          <p:spPr>
            <a:xfrm>
              <a:off x="1185740" y="3351411"/>
              <a:ext cx="19986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900">
                  <a:solidFill>
                    <a:srgbClr val="037CB0"/>
                  </a:solidFill>
                  <a:latin typeface="Franklin Gothic Demi Cond" panose="020B0706030402020204" pitchFamily="34" charset="0"/>
                </a:rPr>
                <a:t>VIDEOS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B92C6D8-0722-DE69-E81F-72FE884B1F79}"/>
              </a:ext>
            </a:extLst>
          </p:cNvPr>
          <p:cNvSpPr txBox="1"/>
          <p:nvPr/>
        </p:nvSpPr>
        <p:spPr>
          <a:xfrm>
            <a:off x="5182766" y="836847"/>
            <a:ext cx="3456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00">
                <a:solidFill>
                  <a:srgbClr val="037CB0"/>
                </a:solidFill>
                <a:latin typeface="Franklin Gothic Demi Cond" panose="020B0706030402020204" pitchFamily="34" charset="0"/>
              </a:rPr>
              <a:t>AVAILABLE ON EDUCATIONHUB</a:t>
            </a:r>
          </a:p>
        </p:txBody>
      </p:sp>
    </p:spTree>
    <p:extLst>
      <p:ext uri="{BB962C8B-B14F-4D97-AF65-F5344CB8AC3E}">
        <p14:creationId xmlns:p14="http://schemas.microsoft.com/office/powerpoint/2010/main" val="1130175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18169B-FBC3-3F4B-9FDA-A058F0FB2A36}"/>
              </a:ext>
            </a:extLst>
          </p:cNvPr>
          <p:cNvCxnSpPr>
            <a:cxnSpLocks/>
          </p:cNvCxnSpPr>
          <p:nvPr/>
        </p:nvCxnSpPr>
        <p:spPr>
          <a:xfrm>
            <a:off x="6051269" y="1219691"/>
            <a:ext cx="0" cy="36375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0B6181D-C72F-DD2F-A0CE-B611D419C588}"/>
              </a:ext>
            </a:extLst>
          </p:cNvPr>
          <p:cNvSpPr/>
          <p:nvPr/>
        </p:nvSpPr>
        <p:spPr>
          <a:xfrm>
            <a:off x="3856700" y="1494011"/>
            <a:ext cx="1348244" cy="33632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1000">
              <a:solidFill>
                <a:schemeClr val="bg1">
                  <a:lumMod val="65000"/>
                </a:schemeClr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AU" sz="1000">
              <a:solidFill>
                <a:schemeClr val="bg1">
                  <a:lumMod val="65000"/>
                </a:schemeClr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AU" sz="1000">
              <a:solidFill>
                <a:schemeClr val="bg1">
                  <a:lumMod val="65000"/>
                </a:schemeClr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AU" sz="1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SCHOOL HOLIDAYS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A8D99-D320-5EEE-0A94-D43D9F95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6</a:t>
            </a:fld>
            <a:endParaRPr lang="en-AU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8925FB-D139-A84E-3093-852794E4A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618697"/>
              </p:ext>
            </p:extLst>
          </p:nvPr>
        </p:nvGraphicFramePr>
        <p:xfrm>
          <a:off x="457198" y="1219691"/>
          <a:ext cx="814725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875">
                  <a:extLst>
                    <a:ext uri="{9D8B030D-6E8A-4147-A177-3AD203B41FA5}">
                      <a16:colId xmlns:a16="http://schemas.microsoft.com/office/drawing/2014/main" val="76213361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3373483758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4234121725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2570206446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2813155049"/>
                    </a:ext>
                  </a:extLst>
                </a:gridCol>
                <a:gridCol w="1357875">
                  <a:extLst>
                    <a:ext uri="{9D8B030D-6E8A-4147-A177-3AD203B41FA5}">
                      <a16:colId xmlns:a16="http://schemas.microsoft.com/office/drawing/2014/main" val="104856738"/>
                    </a:ext>
                  </a:extLst>
                </a:gridCol>
              </a:tblGrid>
              <a:tr h="204573"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OCTOBER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NOVEMBER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DECEMBER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JANUARY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FEBRUARY</a:t>
                      </a:r>
                    </a:p>
                  </a:txBody>
                  <a:tcPr>
                    <a:solidFill>
                      <a:srgbClr val="002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="0">
                          <a:latin typeface="Franklin Gothic Demi Cond" panose="020B0706030402020204" pitchFamily="34" charset="0"/>
                        </a:rPr>
                        <a:t>MARCH</a:t>
                      </a:r>
                    </a:p>
                  </a:txBody>
                  <a:tcPr anchor="ctr">
                    <a:solidFill>
                      <a:srgbClr val="0025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0568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4D181AB-64E8-C790-9384-E6F09FFA381A}"/>
              </a:ext>
            </a:extLst>
          </p:cNvPr>
          <p:cNvSpPr txBox="1"/>
          <p:nvPr/>
        </p:nvSpPr>
        <p:spPr>
          <a:xfrm>
            <a:off x="402955" y="905944"/>
            <a:ext cx="78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AU" kern="0">
                <a:solidFill>
                  <a:srgbClr val="00254A"/>
                </a:solidFill>
                <a:latin typeface="Franklin Gothic Demi Cond" panose="020B0706030402020204" pitchFamily="34" charset="0"/>
              </a:rPr>
              <a:t>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90FDD2-C94D-2D10-695A-35315CB7F964}"/>
              </a:ext>
            </a:extLst>
          </p:cNvPr>
          <p:cNvSpPr txBox="1"/>
          <p:nvPr/>
        </p:nvSpPr>
        <p:spPr>
          <a:xfrm>
            <a:off x="4480454" y="905944"/>
            <a:ext cx="78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AU" kern="0">
                <a:solidFill>
                  <a:srgbClr val="00254A"/>
                </a:solidFill>
                <a:latin typeface="Franklin Gothic Demi Cond" panose="020B0706030402020204" pitchFamily="34" charset="0"/>
              </a:rPr>
              <a:t>2026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D2C555-22DB-4FE0-63C7-5124648E8935}"/>
              </a:ext>
            </a:extLst>
          </p:cNvPr>
          <p:cNvGrpSpPr/>
          <p:nvPr/>
        </p:nvGrpSpPr>
        <p:grpSpPr>
          <a:xfrm>
            <a:off x="457198" y="1998067"/>
            <a:ext cx="8084953" cy="492920"/>
            <a:chOff x="457198" y="1765346"/>
            <a:chExt cx="8084953" cy="4929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4E7B82-5F49-3B23-F21E-4D4A4859C86B}"/>
                </a:ext>
              </a:extLst>
            </p:cNvPr>
            <p:cNvSpPr/>
            <p:nvPr/>
          </p:nvSpPr>
          <p:spPr>
            <a:xfrm>
              <a:off x="519494" y="1974432"/>
              <a:ext cx="8022657" cy="19108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1950"/>
              <a:r>
                <a:rPr lang="en-AU" sz="1000">
                  <a:latin typeface="Franklin Gothic Demi Cond" panose="020B0706030402020204" pitchFamily="34" charset="0"/>
                </a:rPr>
                <a:t>EMAIL &amp; SUPPORT CAMPAIGN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DFD44-8ECD-1A0D-5296-1A54F4083C4B}"/>
                </a:ext>
              </a:extLst>
            </p:cNvPr>
            <p:cNvSpPr/>
            <p:nvPr/>
          </p:nvSpPr>
          <p:spPr>
            <a:xfrm>
              <a:off x="457198" y="1928982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Graphic 25" descr="Email with solid fill">
              <a:extLst>
                <a:ext uri="{FF2B5EF4-FFF2-40B4-BE49-F238E27FC236}">
                  <a16:creationId xmlns:a16="http://schemas.microsoft.com/office/drawing/2014/main" id="{2599FA0F-700B-3B29-994C-F15D148A7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198" y="1765346"/>
              <a:ext cx="429846" cy="4298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D85382-CC43-CF2D-997E-298342C7AEDF}"/>
              </a:ext>
            </a:extLst>
          </p:cNvPr>
          <p:cNvGrpSpPr/>
          <p:nvPr/>
        </p:nvGrpSpPr>
        <p:grpSpPr>
          <a:xfrm>
            <a:off x="457198" y="2630702"/>
            <a:ext cx="2602635" cy="429846"/>
            <a:chOff x="874344" y="2260405"/>
            <a:chExt cx="2299960" cy="42984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3DAE6AC-374D-CF82-0371-403CB7CB2816}"/>
                </a:ext>
              </a:extLst>
            </p:cNvPr>
            <p:cNvSpPr/>
            <p:nvPr/>
          </p:nvSpPr>
          <p:spPr>
            <a:xfrm>
              <a:off x="936641" y="2359150"/>
              <a:ext cx="2237663" cy="18548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>
                <a:tabLst>
                  <a:tab pos="266700" algn="l"/>
                </a:tabLst>
              </a:pPr>
              <a:r>
                <a:rPr lang="en-AU" sz="1000">
                  <a:latin typeface="Franklin Gothic Demi Cond" panose="020B0706030402020204" pitchFamily="34" charset="0"/>
                </a:rPr>
                <a:t>   WEBINARS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543D77D-5E16-2E46-342E-AD7E9D15F601}"/>
                </a:ext>
              </a:extLst>
            </p:cNvPr>
            <p:cNvSpPr/>
            <p:nvPr/>
          </p:nvSpPr>
          <p:spPr>
            <a:xfrm>
              <a:off x="874344" y="2332749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3" name="Graphic 32" descr="Online meeting with solid fill">
              <a:extLst>
                <a:ext uri="{FF2B5EF4-FFF2-40B4-BE49-F238E27FC236}">
                  <a16:creationId xmlns:a16="http://schemas.microsoft.com/office/drawing/2014/main" id="{B5809AC9-99A7-025A-E601-124BD549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7044" y="2260405"/>
              <a:ext cx="429846" cy="42984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BDF80A-8408-A6E3-5734-7612A77497A3}"/>
              </a:ext>
            </a:extLst>
          </p:cNvPr>
          <p:cNvGrpSpPr/>
          <p:nvPr/>
        </p:nvGrpSpPr>
        <p:grpSpPr>
          <a:xfrm>
            <a:off x="2504084" y="4210476"/>
            <a:ext cx="6038066" cy="447667"/>
            <a:chOff x="5048634" y="2214366"/>
            <a:chExt cx="6038066" cy="44766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2B8E68-4A7D-E372-F37A-26808BBE78EE}"/>
                </a:ext>
              </a:extLst>
            </p:cNvPr>
            <p:cNvGrpSpPr/>
            <p:nvPr/>
          </p:nvGrpSpPr>
          <p:grpSpPr>
            <a:xfrm>
              <a:off x="5048634" y="2332749"/>
              <a:ext cx="6038066" cy="329284"/>
              <a:chOff x="874344" y="2332749"/>
              <a:chExt cx="6038066" cy="329284"/>
            </a:xfrm>
            <a:solidFill>
              <a:schemeClr val="accent5"/>
            </a:solidFill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DE752358-B931-C0CC-439D-7152DA1847C2}"/>
                  </a:ext>
                </a:extLst>
              </p:cNvPr>
              <p:cNvSpPr/>
              <p:nvPr/>
            </p:nvSpPr>
            <p:spPr>
              <a:xfrm>
                <a:off x="936640" y="2346449"/>
                <a:ext cx="5975770" cy="19108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6700">
                  <a:tabLst>
                    <a:tab pos="266700" algn="l"/>
                  </a:tabLst>
                </a:pPr>
                <a:r>
                  <a:rPr lang="en-AU" sz="1000">
                    <a:latin typeface="Franklin Gothic Demi Cond" panose="020B0706030402020204" pitchFamily="34" charset="0"/>
                  </a:rPr>
                  <a:t>   READINESS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C01DB4A-3DCC-C715-CEA5-4FAE45E0A733}"/>
                  </a:ext>
                </a:extLst>
              </p:cNvPr>
              <p:cNvSpPr/>
              <p:nvPr/>
            </p:nvSpPr>
            <p:spPr>
              <a:xfrm>
                <a:off x="874344" y="2332749"/>
                <a:ext cx="429846" cy="3292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13" name="Graphic 12" descr="Clipboard with solid fill">
              <a:extLst>
                <a:ext uri="{FF2B5EF4-FFF2-40B4-BE49-F238E27FC236}">
                  <a16:creationId xmlns:a16="http://schemas.microsoft.com/office/drawing/2014/main" id="{0CFB73E9-48C0-175D-9BB4-12290F64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5925" y="2214366"/>
              <a:ext cx="429846" cy="42984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71AD01-8BE7-92E3-85ED-EA2D047AC54A}"/>
              </a:ext>
            </a:extLst>
          </p:cNvPr>
          <p:cNvGrpSpPr/>
          <p:nvPr/>
        </p:nvGrpSpPr>
        <p:grpSpPr>
          <a:xfrm>
            <a:off x="1781574" y="3681234"/>
            <a:ext cx="6760576" cy="429846"/>
            <a:chOff x="1781574" y="3308813"/>
            <a:chExt cx="6760576" cy="42984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D2E8A92-0694-513E-27C5-1347EE803722}"/>
                </a:ext>
              </a:extLst>
            </p:cNvPr>
            <p:cNvGrpSpPr/>
            <p:nvPr/>
          </p:nvGrpSpPr>
          <p:grpSpPr>
            <a:xfrm>
              <a:off x="1781574" y="3308813"/>
              <a:ext cx="2078814" cy="429846"/>
              <a:chOff x="4312627" y="2365775"/>
              <a:chExt cx="2078814" cy="42984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457CE20-08B7-E259-A819-E92BEF73C751}"/>
                  </a:ext>
                </a:extLst>
              </p:cNvPr>
              <p:cNvGrpSpPr/>
              <p:nvPr/>
            </p:nvGrpSpPr>
            <p:grpSpPr>
              <a:xfrm>
                <a:off x="4316315" y="2446942"/>
                <a:ext cx="2075126" cy="329284"/>
                <a:chOff x="874344" y="2332749"/>
                <a:chExt cx="2075126" cy="329284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487F8AE5-2323-2815-7113-4233760D79A9}"/>
                    </a:ext>
                  </a:extLst>
                </p:cNvPr>
                <p:cNvSpPr/>
                <p:nvPr/>
              </p:nvSpPr>
              <p:spPr>
                <a:xfrm>
                  <a:off x="936641" y="2346449"/>
                  <a:ext cx="2012829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TRAINING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7D404A1-88B3-AEFC-02CA-7B45E8B82780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17" name="Graphic 16" descr="Teacher with solid fill">
                <a:extLst>
                  <a:ext uri="{FF2B5EF4-FFF2-40B4-BE49-F238E27FC236}">
                    <a16:creationId xmlns:a16="http://schemas.microsoft.com/office/drawing/2014/main" id="{051345DA-BB40-9F19-EBA4-2C8132C98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12627" y="2365775"/>
                <a:ext cx="429846" cy="429846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5610B28-1A01-4E05-70E1-6F68E0CF4C22}"/>
                </a:ext>
              </a:extLst>
            </p:cNvPr>
            <p:cNvGrpSpPr/>
            <p:nvPr/>
          </p:nvGrpSpPr>
          <p:grpSpPr>
            <a:xfrm>
              <a:off x="5464573" y="3308813"/>
              <a:ext cx="3077577" cy="429846"/>
              <a:chOff x="4312627" y="2365775"/>
              <a:chExt cx="2698880" cy="42984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194C716-364B-9172-5937-46C566F8C0EC}"/>
                  </a:ext>
                </a:extLst>
              </p:cNvPr>
              <p:cNvGrpSpPr/>
              <p:nvPr/>
            </p:nvGrpSpPr>
            <p:grpSpPr>
              <a:xfrm>
                <a:off x="4316315" y="2446942"/>
                <a:ext cx="2695192" cy="329284"/>
                <a:chOff x="874344" y="2332749"/>
                <a:chExt cx="2695192" cy="329284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938F5419-58A5-8324-2E20-2375BE298F40}"/>
                    </a:ext>
                  </a:extLst>
                </p:cNvPr>
                <p:cNvSpPr/>
                <p:nvPr/>
              </p:nvSpPr>
              <p:spPr>
                <a:xfrm>
                  <a:off x="936641" y="2346449"/>
                  <a:ext cx="2632895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TRAINING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0BFF923-E585-658C-74F6-F956F2669CCB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56" name="Graphic 55" descr="Teacher with solid fill">
                <a:extLst>
                  <a:ext uri="{FF2B5EF4-FFF2-40B4-BE49-F238E27FC236}">
                    <a16:creationId xmlns:a16="http://schemas.microsoft.com/office/drawing/2014/main" id="{02133C75-ECA0-362D-2977-4A87F9744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12627" y="2365775"/>
                <a:ext cx="429846" cy="429846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D162D6-16D9-08AB-1F7E-E63EC94731F1}"/>
              </a:ext>
            </a:extLst>
          </p:cNvPr>
          <p:cNvGrpSpPr/>
          <p:nvPr/>
        </p:nvGrpSpPr>
        <p:grpSpPr>
          <a:xfrm>
            <a:off x="860717" y="3059897"/>
            <a:ext cx="7681435" cy="492852"/>
            <a:chOff x="860717" y="3763801"/>
            <a:chExt cx="7681435" cy="4928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74DF10F-E8E5-694D-FD59-498114D99E3B}"/>
                </a:ext>
              </a:extLst>
            </p:cNvPr>
            <p:cNvGrpSpPr/>
            <p:nvPr/>
          </p:nvGrpSpPr>
          <p:grpSpPr>
            <a:xfrm>
              <a:off x="860717" y="3763801"/>
              <a:ext cx="4344227" cy="492852"/>
              <a:chOff x="4743562" y="2153445"/>
              <a:chExt cx="4058716" cy="49285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67D7823-B1C8-7985-646B-42619C46F41E}"/>
                  </a:ext>
                </a:extLst>
              </p:cNvPr>
              <p:cNvGrpSpPr/>
              <p:nvPr/>
            </p:nvGrpSpPr>
            <p:grpSpPr>
              <a:xfrm>
                <a:off x="4747250" y="2317013"/>
                <a:ext cx="4055028" cy="329284"/>
                <a:chOff x="874344" y="2332749"/>
                <a:chExt cx="4055028" cy="329284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4718C77-551A-11E2-B3F2-8D0D28D6FD48}"/>
                    </a:ext>
                  </a:extLst>
                </p:cNvPr>
                <p:cNvSpPr/>
                <p:nvPr/>
              </p:nvSpPr>
              <p:spPr>
                <a:xfrm>
                  <a:off x="936640" y="2346449"/>
                  <a:ext cx="3992732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USER GUIDES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10283D7-F0BB-2136-F408-AF0C8B91A374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15" name="Graphic 14" descr="Storytelling with solid fill">
                <a:extLst>
                  <a:ext uri="{FF2B5EF4-FFF2-40B4-BE49-F238E27FC236}">
                    <a16:creationId xmlns:a16="http://schemas.microsoft.com/office/drawing/2014/main" id="{DC6966E5-01A0-0A71-D2CA-630410E8E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743562" y="2153445"/>
                <a:ext cx="429846" cy="429846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14D93C-6C1C-A01F-BDB1-AF3FD2C4C83C}"/>
                </a:ext>
              </a:extLst>
            </p:cNvPr>
            <p:cNvGrpSpPr/>
            <p:nvPr/>
          </p:nvGrpSpPr>
          <p:grpSpPr>
            <a:xfrm>
              <a:off x="5458118" y="3763801"/>
              <a:ext cx="3084034" cy="492852"/>
              <a:chOff x="4743562" y="2153445"/>
              <a:chExt cx="2881345" cy="49285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FC96354-1886-5E36-6AEB-A9B0D74F5169}"/>
                  </a:ext>
                </a:extLst>
              </p:cNvPr>
              <p:cNvGrpSpPr/>
              <p:nvPr/>
            </p:nvGrpSpPr>
            <p:grpSpPr>
              <a:xfrm>
                <a:off x="4747250" y="2317013"/>
                <a:ext cx="2877657" cy="329284"/>
                <a:chOff x="874344" y="2332749"/>
                <a:chExt cx="2877657" cy="329284"/>
              </a:xfrm>
            </p:grpSpPr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A24FF09B-967E-D36D-671D-A8899E0AFC9B}"/>
                    </a:ext>
                  </a:extLst>
                </p:cNvPr>
                <p:cNvSpPr/>
                <p:nvPr/>
              </p:nvSpPr>
              <p:spPr>
                <a:xfrm>
                  <a:off x="936640" y="2346449"/>
                  <a:ext cx="2815361" cy="1910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6700">
                    <a:tabLst>
                      <a:tab pos="266700" algn="l"/>
                    </a:tabLst>
                  </a:pPr>
                  <a:r>
                    <a:rPr lang="en-AU" sz="1000">
                      <a:latin typeface="Franklin Gothic Demi Cond" panose="020B0706030402020204" pitchFamily="34" charset="0"/>
                    </a:rPr>
                    <a:t>   USER GUIDES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A61DBAE-F85E-BC12-3689-D770A7CF3876}"/>
                    </a:ext>
                  </a:extLst>
                </p:cNvPr>
                <p:cNvSpPr/>
                <p:nvPr/>
              </p:nvSpPr>
              <p:spPr>
                <a:xfrm>
                  <a:off x="874344" y="2332749"/>
                  <a:ext cx="429846" cy="329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pic>
            <p:nvPicPr>
              <p:cNvPr id="61" name="Graphic 60" descr="Storytelling with solid fill">
                <a:extLst>
                  <a:ext uri="{FF2B5EF4-FFF2-40B4-BE49-F238E27FC236}">
                    <a16:creationId xmlns:a16="http://schemas.microsoft.com/office/drawing/2014/main" id="{904F10AE-D16C-8224-C2C2-F5614B3C7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743562" y="2153445"/>
                <a:ext cx="429846" cy="429846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8196FED-B77C-0B29-01EA-2C08A593BF5F}"/>
              </a:ext>
            </a:extLst>
          </p:cNvPr>
          <p:cNvGrpSpPr/>
          <p:nvPr/>
        </p:nvGrpSpPr>
        <p:grpSpPr>
          <a:xfrm>
            <a:off x="5508104" y="2630702"/>
            <a:ext cx="1430152" cy="429846"/>
            <a:chOff x="874344" y="2260405"/>
            <a:chExt cx="1263832" cy="42984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2DACBBE-062D-AD13-32C3-AFB0AA331945}"/>
                </a:ext>
              </a:extLst>
            </p:cNvPr>
            <p:cNvSpPr/>
            <p:nvPr/>
          </p:nvSpPr>
          <p:spPr>
            <a:xfrm>
              <a:off x="936641" y="2359149"/>
              <a:ext cx="1201535" cy="1910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>
                <a:tabLst>
                  <a:tab pos="266700" algn="l"/>
                </a:tabLst>
              </a:pPr>
              <a:r>
                <a:rPr lang="en-AU" sz="1000">
                  <a:latin typeface="Franklin Gothic Demi Cond" panose="020B0706030402020204" pitchFamily="34" charset="0"/>
                </a:rPr>
                <a:t>   WEBINARS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C7EB07-4C18-7ADB-2466-77586B3D6887}"/>
                </a:ext>
              </a:extLst>
            </p:cNvPr>
            <p:cNvSpPr/>
            <p:nvPr/>
          </p:nvSpPr>
          <p:spPr>
            <a:xfrm>
              <a:off x="874344" y="2332749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8" name="Graphic 67" descr="Online meeting with solid fill">
              <a:extLst>
                <a:ext uri="{FF2B5EF4-FFF2-40B4-BE49-F238E27FC236}">
                  <a16:creationId xmlns:a16="http://schemas.microsoft.com/office/drawing/2014/main" id="{5FD04120-99F4-96BF-F4C9-90B5DD3A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7044" y="2260405"/>
              <a:ext cx="429846" cy="429846"/>
            </a:xfrm>
            <a:prstGeom prst="rect">
              <a:avLst/>
            </a:prstGeom>
          </p:spPr>
        </p:pic>
      </p:grpSp>
      <p:sp>
        <p:nvSpPr>
          <p:cNvPr id="69" name="Slide Number Placeholder 1">
            <a:extLst>
              <a:ext uri="{FF2B5EF4-FFF2-40B4-BE49-F238E27FC236}">
                <a16:creationId xmlns:a16="http://schemas.microsoft.com/office/drawing/2014/main" id="{F3BEAED1-88D0-11D0-EB48-491579DD82CB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70" name="Slide Number Placeholder 1">
            <a:extLst>
              <a:ext uri="{FF2B5EF4-FFF2-40B4-BE49-F238E27FC236}">
                <a16:creationId xmlns:a16="http://schemas.microsoft.com/office/drawing/2014/main" id="{687F7E35-F983-D36D-FA9F-4E2E1C177FD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71" name="Slide Number Placeholder 1">
            <a:extLst>
              <a:ext uri="{FF2B5EF4-FFF2-40B4-BE49-F238E27FC236}">
                <a16:creationId xmlns:a16="http://schemas.microsoft.com/office/drawing/2014/main" id="{50B9E23C-2C5E-ED89-28DA-6A92B09A36BF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AA91DF8-60FF-501A-89C9-8FACCEB4A049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74" name="Title 8">
            <a:extLst>
              <a:ext uri="{FF2B5EF4-FFF2-40B4-BE49-F238E27FC236}">
                <a16:creationId xmlns:a16="http://schemas.microsoft.com/office/drawing/2014/main" id="{10680653-D0BB-AB70-96FB-F6DF44CDAE98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Understanding change, preparing for the EFS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75" name="Graphic 74" descr="Caret Right with solid fill">
            <a:extLst>
              <a:ext uri="{FF2B5EF4-FFF2-40B4-BE49-F238E27FC236}">
                <a16:creationId xmlns:a16="http://schemas.microsoft.com/office/drawing/2014/main" id="{6FD4FC29-4BA4-65F8-55A5-7D64C20A69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AF6207-1C6D-2BC9-700B-63B1BEF9A410}"/>
              </a:ext>
            </a:extLst>
          </p:cNvPr>
          <p:cNvSpPr txBox="1"/>
          <p:nvPr/>
        </p:nvSpPr>
        <p:spPr>
          <a:xfrm>
            <a:off x="5658329" y="845939"/>
            <a:ext cx="78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ARE HERE!</a:t>
            </a:r>
          </a:p>
        </p:txBody>
      </p:sp>
      <p:pic>
        <p:nvPicPr>
          <p:cNvPr id="16" name="Graphic 15" descr="Marker outline">
            <a:extLst>
              <a:ext uri="{FF2B5EF4-FFF2-40B4-BE49-F238E27FC236}">
                <a16:creationId xmlns:a16="http://schemas.microsoft.com/office/drawing/2014/main" id="{EDE38F6D-E0B8-ADD3-D973-FE3C12B40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95736" y="927929"/>
            <a:ext cx="310418" cy="3104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F7D4E0-5471-E14C-230B-CDD0F1F4AA53}"/>
              </a:ext>
            </a:extLst>
          </p:cNvPr>
          <p:cNvSpPr txBox="1"/>
          <p:nvPr/>
        </p:nvSpPr>
        <p:spPr>
          <a:xfrm>
            <a:off x="2377714" y="940708"/>
            <a:ext cx="764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00" b="1">
                <a:solidFill>
                  <a:schemeClr val="accent5"/>
                </a:solidFill>
                <a:latin typeface="Franklin Gothic Book" panose="020B0503020102020204" pitchFamily="34" charset="0"/>
              </a:rPr>
              <a:t>RELEASE 1</a:t>
            </a:r>
          </a:p>
          <a:p>
            <a:r>
              <a:rPr lang="en-AU" sz="500">
                <a:solidFill>
                  <a:schemeClr val="accent5"/>
                </a:solidFill>
                <a:latin typeface="Franklin Gothic Book" panose="020B0503020102020204" pitchFamily="34" charset="0"/>
              </a:rPr>
              <a:t>17 November 2025</a:t>
            </a:r>
            <a:endParaRPr lang="en-AU" sz="900">
              <a:solidFill>
                <a:schemeClr val="accent5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CA2686-75A9-73A6-ECEC-E0650D4D812A}"/>
              </a:ext>
            </a:extLst>
          </p:cNvPr>
          <p:cNvGrpSpPr/>
          <p:nvPr/>
        </p:nvGrpSpPr>
        <p:grpSpPr>
          <a:xfrm>
            <a:off x="4860032" y="1566019"/>
            <a:ext cx="1224136" cy="341983"/>
            <a:chOff x="5578599" y="1543762"/>
            <a:chExt cx="1224136" cy="34198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5B91D0-33BD-CC1D-CD4E-263C093F6227}"/>
                </a:ext>
              </a:extLst>
            </p:cNvPr>
            <p:cNvSpPr/>
            <p:nvPr/>
          </p:nvSpPr>
          <p:spPr>
            <a:xfrm>
              <a:off x="5578599" y="1565161"/>
              <a:ext cx="1153641" cy="309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1" name="Graphic 20" descr="Money with solid fill">
              <a:extLst>
                <a:ext uri="{FF2B5EF4-FFF2-40B4-BE49-F238E27FC236}">
                  <a16:creationId xmlns:a16="http://schemas.microsoft.com/office/drawing/2014/main" id="{D3DB104C-DC14-5D83-37CC-006B8AE4F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12750" y="1543762"/>
              <a:ext cx="341983" cy="34198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57025F-8290-F1D9-5E66-9262BCFAD3EB}"/>
                </a:ext>
              </a:extLst>
            </p:cNvPr>
            <p:cNvSpPr txBox="1"/>
            <p:nvPr/>
          </p:nvSpPr>
          <p:spPr>
            <a:xfrm>
              <a:off x="5936187" y="1566979"/>
              <a:ext cx="866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700">
                  <a:solidFill>
                    <a:schemeClr val="accent6"/>
                  </a:solidFill>
                  <a:latin typeface="Franklin Gothic Demi Cond" panose="020B0706030402020204" pitchFamily="34" charset="0"/>
                </a:rPr>
                <a:t>RECURRENT </a:t>
              </a:r>
            </a:p>
            <a:p>
              <a:r>
                <a:rPr lang="en-AU" sz="700">
                  <a:solidFill>
                    <a:schemeClr val="accent6"/>
                  </a:solidFill>
                  <a:latin typeface="Franklin Gothic Demi Cond" panose="020B0706030402020204" pitchFamily="34" charset="0"/>
                </a:rPr>
                <a:t>FUNDING PAYMENT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D07DD6-47EB-6F05-991B-23B6BFB8A36C}"/>
              </a:ext>
            </a:extLst>
          </p:cNvPr>
          <p:cNvGrpSpPr/>
          <p:nvPr/>
        </p:nvGrpSpPr>
        <p:grpSpPr>
          <a:xfrm>
            <a:off x="6084168" y="1566185"/>
            <a:ext cx="995606" cy="334438"/>
            <a:chOff x="6816754" y="1698829"/>
            <a:chExt cx="995606" cy="33443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E9147A-C799-12E7-8659-ABCE5468E542}"/>
                </a:ext>
              </a:extLst>
            </p:cNvPr>
            <p:cNvSpPr/>
            <p:nvPr/>
          </p:nvSpPr>
          <p:spPr>
            <a:xfrm>
              <a:off x="6816754" y="1715736"/>
              <a:ext cx="959262" cy="309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0" name="Graphic 19" descr="Mortgage with solid fill">
              <a:extLst>
                <a:ext uri="{FF2B5EF4-FFF2-40B4-BE49-F238E27FC236}">
                  <a16:creationId xmlns:a16="http://schemas.microsoft.com/office/drawing/2014/main" id="{5DE72BE2-0967-5B34-8CB2-313A26605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849810" y="1698829"/>
              <a:ext cx="314478" cy="31447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AA7706-486C-3723-A304-4E0A84C8695C}"/>
                </a:ext>
              </a:extLst>
            </p:cNvPr>
            <p:cNvSpPr txBox="1"/>
            <p:nvPr/>
          </p:nvSpPr>
          <p:spPr>
            <a:xfrm>
              <a:off x="7164288" y="1725490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700">
                  <a:solidFill>
                    <a:schemeClr val="accent6"/>
                  </a:solidFill>
                  <a:latin typeface="Franklin Gothic Demi Cond" panose="020B0706030402020204" pitchFamily="34" charset="0"/>
                </a:rPr>
                <a:t>ADDRESS </a:t>
              </a:r>
              <a:br>
                <a:rPr lang="en-AU" sz="700">
                  <a:solidFill>
                    <a:schemeClr val="accent6"/>
                  </a:solidFill>
                  <a:latin typeface="Franklin Gothic Demi Cond" panose="020B0706030402020204" pitchFamily="34" charset="0"/>
                </a:rPr>
              </a:br>
              <a:r>
                <a:rPr lang="en-AU" sz="700">
                  <a:solidFill>
                    <a:schemeClr val="accent6"/>
                  </a:solidFill>
                  <a:latin typeface="Franklin Gothic Demi Cond" panose="020B0706030402020204" pitchFamily="34" charset="0"/>
                </a:rPr>
                <a:t>COLLECTION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988CE1-4A1B-D0BA-3C95-6BBFA47B3F94}"/>
              </a:ext>
            </a:extLst>
          </p:cNvPr>
          <p:cNvGrpSpPr/>
          <p:nvPr/>
        </p:nvGrpSpPr>
        <p:grpSpPr>
          <a:xfrm>
            <a:off x="7111998" y="2630702"/>
            <a:ext cx="1430152" cy="429846"/>
            <a:chOff x="874344" y="2260405"/>
            <a:chExt cx="1263832" cy="42984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886A6F5-F325-098E-A3D3-F3B0AA267D80}"/>
                </a:ext>
              </a:extLst>
            </p:cNvPr>
            <p:cNvSpPr/>
            <p:nvPr/>
          </p:nvSpPr>
          <p:spPr>
            <a:xfrm>
              <a:off x="936641" y="2359149"/>
              <a:ext cx="1201535" cy="19108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6700">
                <a:tabLst>
                  <a:tab pos="266700" algn="l"/>
                </a:tabLst>
              </a:pPr>
              <a:r>
                <a:rPr lang="en-AU" sz="1000">
                  <a:latin typeface="Franklin Gothic Demi Cond" panose="020B0706030402020204" pitchFamily="34" charset="0"/>
                </a:rPr>
                <a:t>   WEBINARS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A256DC5-9BC7-77B3-12CA-9711004EA05A}"/>
                </a:ext>
              </a:extLst>
            </p:cNvPr>
            <p:cNvSpPr/>
            <p:nvPr/>
          </p:nvSpPr>
          <p:spPr>
            <a:xfrm>
              <a:off x="874344" y="2332749"/>
              <a:ext cx="429846" cy="329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1" name="Graphic 50" descr="Online meeting with solid fill">
              <a:extLst>
                <a:ext uri="{FF2B5EF4-FFF2-40B4-BE49-F238E27FC236}">
                  <a16:creationId xmlns:a16="http://schemas.microsoft.com/office/drawing/2014/main" id="{45B3A403-09B8-723C-741A-CE7F9E13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7044" y="2260405"/>
              <a:ext cx="429846" cy="429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38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rson using smartphone">
            <a:extLst>
              <a:ext uri="{FF2B5EF4-FFF2-40B4-BE49-F238E27FC236}">
                <a16:creationId xmlns:a16="http://schemas.microsoft.com/office/drawing/2014/main" id="{045F750B-5210-78C5-B500-8774FD55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9091" r="22863" b="2"/>
          <a:stretch>
            <a:fillRect/>
          </a:stretch>
        </p:blipFill>
        <p:spPr>
          <a:xfrm>
            <a:off x="2641851" y="10"/>
            <a:ext cx="6502149" cy="51482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8262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894" y="454954"/>
            <a:ext cx="54915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4306"/>
            <a:ext cx="2475738" cy="686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6FC21-EB39-F837-C72A-613545EF314D}"/>
              </a:ext>
            </a:extLst>
          </p:cNvPr>
          <p:cNvSpPr/>
          <p:nvPr/>
        </p:nvSpPr>
        <p:spPr>
          <a:xfrm>
            <a:off x="251520" y="557907"/>
            <a:ext cx="563783" cy="188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B263E-C814-B13A-C61F-BE76BB271267}"/>
              </a:ext>
            </a:extLst>
          </p:cNvPr>
          <p:cNvSpPr/>
          <p:nvPr/>
        </p:nvSpPr>
        <p:spPr>
          <a:xfrm>
            <a:off x="313643" y="1746889"/>
            <a:ext cx="2602173" cy="188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BA0833-D06D-416D-174A-797DDBEC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92" y="436708"/>
            <a:ext cx="2578608" cy="8443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spc="100">
                <a:solidFill>
                  <a:schemeClr val="bg1"/>
                </a:solidFill>
                <a:latin typeface="Franklin Gothic Demi Cond" panose="020B0706030402020204" pitchFamily="34" charset="0"/>
                <a:cs typeface="+mj-cs"/>
              </a:rPr>
              <a:t>AUDIENCE PARTICIPATION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35A4C-6910-BC6C-04F5-8F252CB92E08}"/>
              </a:ext>
            </a:extLst>
          </p:cNvPr>
          <p:cNvSpPr txBox="1"/>
          <p:nvPr/>
        </p:nvSpPr>
        <p:spPr>
          <a:xfrm>
            <a:off x="566961" y="355996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bg1"/>
                </a:solidFill>
                <a:latin typeface="Franklin Gothic Demi Cond" panose="020B0706030402020204" pitchFamily="34" charset="0"/>
              </a:rPr>
              <a:t>WWW.MENTI.COM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C446DF-FB9B-56E5-80B3-46F4B95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2" y="1439258"/>
            <a:ext cx="1962475" cy="19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F8B119-7AED-C34B-22D3-4F8D5151C0C8}"/>
              </a:ext>
            </a:extLst>
          </p:cNvPr>
          <p:cNvSpPr txBox="1"/>
          <p:nvPr/>
        </p:nvSpPr>
        <p:spPr>
          <a:xfrm>
            <a:off x="562220" y="39831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>
                <a:solidFill>
                  <a:schemeClr val="bg1"/>
                </a:solidFill>
                <a:latin typeface="Franklin Gothic Demi Cond" panose="020B0706030402020204" pitchFamily="34" charset="0"/>
              </a:rPr>
              <a:t>Enter the code</a:t>
            </a:r>
            <a:br>
              <a:rPr lang="en-AU" sz="14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AU" sz="1400">
                <a:solidFill>
                  <a:schemeClr val="bg1"/>
                </a:solidFill>
                <a:latin typeface="Franklin Gothic Demi Cond" panose="020B0706030402020204" pitchFamily="34" charset="0"/>
              </a:rPr>
              <a:t>8699 8027</a:t>
            </a:r>
          </a:p>
        </p:txBody>
      </p:sp>
    </p:spTree>
    <p:extLst>
      <p:ext uri="{BB962C8B-B14F-4D97-AF65-F5344CB8AC3E}">
        <p14:creationId xmlns:p14="http://schemas.microsoft.com/office/powerpoint/2010/main" val="233757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FA9B-62C1-DAA5-C83D-3F86F90BF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08C40-013A-FCAD-A0BD-BAA3C473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8983D88-05DC-6408-FCED-B723FD162D2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AA46BB90-7E65-0C7C-FE77-97133C495F91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BEEE60ED-96C8-E58A-AD18-CECFE02EEAE2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9712F3CE-7742-3DD3-366A-B855607B6E6C}"/>
              </a:ext>
            </a:extLst>
          </p:cNvPr>
          <p:cNvSpPr txBox="1">
            <a:spLocks/>
          </p:cNvSpPr>
          <p:nvPr/>
        </p:nvSpPr>
        <p:spPr>
          <a:xfrm>
            <a:off x="8604448" y="144000"/>
            <a:ext cx="40095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7702D9-62F4-4DAB-B7F1-D3C48808CBB7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A5F1A6-7813-F3BF-03A7-D136C968E46A}"/>
              </a:ext>
            </a:extLst>
          </p:cNvPr>
          <p:cNvSpPr/>
          <p:nvPr/>
        </p:nvSpPr>
        <p:spPr>
          <a:xfrm>
            <a:off x="0" y="1399"/>
            <a:ext cx="9144000" cy="799041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52" name="Title 8">
            <a:extLst>
              <a:ext uri="{FF2B5EF4-FFF2-40B4-BE49-F238E27FC236}">
                <a16:creationId xmlns:a16="http://schemas.microsoft.com/office/drawing/2014/main" id="{63E18C13-580D-D92B-5FED-6586B3B312C3}"/>
              </a:ext>
            </a:extLst>
          </p:cNvPr>
          <p:cNvSpPr txBox="1">
            <a:spLocks/>
          </p:cNvSpPr>
          <p:nvPr/>
        </p:nvSpPr>
        <p:spPr>
          <a:xfrm>
            <a:off x="810003" y="200805"/>
            <a:ext cx="6057522" cy="425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002D3F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2625">
                <a:solidFill>
                  <a:schemeClr val="bg1"/>
                </a:solidFill>
                <a:latin typeface="Franklin Gothic Demi Cond" panose="020B0706030402020204" pitchFamily="34" charset="0"/>
                <a:cs typeface="Calibri"/>
              </a:rPr>
              <a:t>WHAT YOU NEED TO DO AND WHEN</a:t>
            </a:r>
            <a:endParaRPr lang="en-AU" sz="2625">
              <a:solidFill>
                <a:schemeClr val="bg1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53" name="Graphic 52" descr="Caret Right with solid fill">
            <a:extLst>
              <a:ext uri="{FF2B5EF4-FFF2-40B4-BE49-F238E27FC236}">
                <a16:creationId xmlns:a16="http://schemas.microsoft.com/office/drawing/2014/main" id="{53423A89-1C76-C6A7-9F5B-F2620AF42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00" y="74950"/>
            <a:ext cx="671403" cy="671403"/>
          </a:xfrm>
          <a:prstGeom prst="rect">
            <a:avLst/>
          </a:prstGeom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5264DED-E353-AD05-1A2E-30661EBC6D98}"/>
              </a:ext>
            </a:extLst>
          </p:cNvPr>
          <p:cNvSpPr/>
          <p:nvPr/>
        </p:nvSpPr>
        <p:spPr>
          <a:xfrm>
            <a:off x="1272484" y="1236550"/>
            <a:ext cx="3082250" cy="20742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SET UP MYID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80CC92A-F24D-6B3F-5B59-2B6EB2D1A370}"/>
              </a:ext>
            </a:extLst>
          </p:cNvPr>
          <p:cNvSpPr/>
          <p:nvPr/>
        </p:nvSpPr>
        <p:spPr>
          <a:xfrm>
            <a:off x="1295491" y="2599337"/>
            <a:ext cx="3082250" cy="20742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SET UP RAM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239A2A9-7B2F-C38E-D7C6-6446B7795ADB}"/>
              </a:ext>
            </a:extLst>
          </p:cNvPr>
          <p:cNvSpPr/>
          <p:nvPr/>
        </p:nvSpPr>
        <p:spPr>
          <a:xfrm>
            <a:off x="1272484" y="3745995"/>
            <a:ext cx="3082250" cy="207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tabLst>
                <a:tab pos="44767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CHECK ROLES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B8A0BE-6E2B-7BC7-D6DC-21EC351E41ED}"/>
              </a:ext>
            </a:extLst>
          </p:cNvPr>
          <p:cNvSpPr/>
          <p:nvPr/>
        </p:nvSpPr>
        <p:spPr>
          <a:xfrm>
            <a:off x="6075583" y="1236550"/>
            <a:ext cx="2602963" cy="207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266700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ACCESS THE EFS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B41FF56-8024-3324-3794-897285A3689C}"/>
              </a:ext>
            </a:extLst>
          </p:cNvPr>
          <p:cNvSpPr/>
          <p:nvPr/>
        </p:nvSpPr>
        <p:spPr>
          <a:xfrm>
            <a:off x="5831289" y="2599337"/>
            <a:ext cx="2847257" cy="19238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>
              <a:tabLst>
                <a:tab pos="542925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VIEW PAYMENT ADVICE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C31D44A-B3FB-B2E0-D21B-93735D1EB448}"/>
              </a:ext>
            </a:extLst>
          </p:cNvPr>
          <p:cNvSpPr/>
          <p:nvPr/>
        </p:nvSpPr>
        <p:spPr>
          <a:xfrm>
            <a:off x="6075583" y="3745995"/>
            <a:ext cx="2602963" cy="20742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266700" algn="l"/>
              </a:tabLst>
            </a:pPr>
            <a:r>
              <a:rPr lang="en-AU" sz="1000">
                <a:latin typeface="Franklin Gothic Demi Cond" panose="020B0706030402020204" pitchFamily="34" charset="0"/>
              </a:rPr>
              <a:t>SUBMIT ADDRESS COLLECTION</a:t>
            </a:r>
            <a:endParaRPr lang="en-AU" sz="1000" b="1">
              <a:latin typeface="Franklin Gothic Demi Cond" panose="020B07060304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FA77DD4-6D10-6166-2C12-9F72946F7BDC}"/>
              </a:ext>
            </a:extLst>
          </p:cNvPr>
          <p:cNvGrpSpPr/>
          <p:nvPr/>
        </p:nvGrpSpPr>
        <p:grpSpPr>
          <a:xfrm>
            <a:off x="4757737" y="1011649"/>
            <a:ext cx="681769" cy="912741"/>
            <a:chOff x="-1766229" y="800440"/>
            <a:chExt cx="681769" cy="912741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7CBBFB8-A1A5-9AA7-2410-0ABD5BC9E954}"/>
                </a:ext>
              </a:extLst>
            </p:cNvPr>
            <p:cNvSpPr txBox="1"/>
            <p:nvPr/>
          </p:nvSpPr>
          <p:spPr>
            <a:xfrm>
              <a:off x="-1756439" y="943740"/>
              <a:ext cx="5855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4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8E4A19-C842-675C-BA24-5A66D7DBCC81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A08F263-7EE5-51AB-7565-0157AE66AA16}"/>
              </a:ext>
            </a:extLst>
          </p:cNvPr>
          <p:cNvGrpSpPr/>
          <p:nvPr/>
        </p:nvGrpSpPr>
        <p:grpSpPr>
          <a:xfrm>
            <a:off x="4757737" y="2351832"/>
            <a:ext cx="681769" cy="912741"/>
            <a:chOff x="-1766229" y="800440"/>
            <a:chExt cx="681769" cy="912741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1C6A90F-4FBE-475C-DE3B-F7AF60355B5F}"/>
                </a:ext>
              </a:extLst>
            </p:cNvPr>
            <p:cNvSpPr txBox="1"/>
            <p:nvPr/>
          </p:nvSpPr>
          <p:spPr>
            <a:xfrm>
              <a:off x="-1756440" y="943740"/>
              <a:ext cx="6148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5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75C65A5-5F62-9509-8E11-7CDA64501BB7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4A1272C-4A47-1557-D453-A64A21E6EA15}"/>
              </a:ext>
            </a:extLst>
          </p:cNvPr>
          <p:cNvGrpSpPr/>
          <p:nvPr/>
        </p:nvGrpSpPr>
        <p:grpSpPr>
          <a:xfrm>
            <a:off x="4757737" y="3628488"/>
            <a:ext cx="681769" cy="912741"/>
            <a:chOff x="-1766229" y="800440"/>
            <a:chExt cx="681769" cy="912741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EE0CEFA-2D66-18D8-D5B3-8AE7642780D6}"/>
                </a:ext>
              </a:extLst>
            </p:cNvPr>
            <p:cNvSpPr txBox="1"/>
            <p:nvPr/>
          </p:nvSpPr>
          <p:spPr>
            <a:xfrm>
              <a:off x="-1756440" y="943740"/>
              <a:ext cx="595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4F7DC9A-7ECB-29A4-9AD2-C0EDA0DFEE4A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95D1A09-E0E2-9B00-100E-038D894C890B}"/>
              </a:ext>
            </a:extLst>
          </p:cNvPr>
          <p:cNvGrpSpPr/>
          <p:nvPr/>
        </p:nvGrpSpPr>
        <p:grpSpPr>
          <a:xfrm>
            <a:off x="237234" y="1020416"/>
            <a:ext cx="681769" cy="912741"/>
            <a:chOff x="-1766229" y="800440"/>
            <a:chExt cx="681769" cy="912741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3E910DC-CE59-6F90-77A7-9974191CC4D2}"/>
                </a:ext>
              </a:extLst>
            </p:cNvPr>
            <p:cNvSpPr txBox="1"/>
            <p:nvPr/>
          </p:nvSpPr>
          <p:spPr>
            <a:xfrm>
              <a:off x="-1756439" y="943740"/>
              <a:ext cx="5855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1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6816C66-05A8-02C8-CD08-1C979D0A7AC8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tx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50B8394-D3DA-9D1C-4299-5D960971A5A5}"/>
              </a:ext>
            </a:extLst>
          </p:cNvPr>
          <p:cNvGrpSpPr/>
          <p:nvPr/>
        </p:nvGrpSpPr>
        <p:grpSpPr>
          <a:xfrm>
            <a:off x="230365" y="2330571"/>
            <a:ext cx="681769" cy="912741"/>
            <a:chOff x="-1766229" y="800440"/>
            <a:chExt cx="681769" cy="912741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F640533-43E1-B4B3-3F87-EC6F659C54BC}"/>
                </a:ext>
              </a:extLst>
            </p:cNvPr>
            <p:cNvSpPr txBox="1"/>
            <p:nvPr/>
          </p:nvSpPr>
          <p:spPr>
            <a:xfrm>
              <a:off x="-1756440" y="943740"/>
              <a:ext cx="6148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2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751BB18-F48D-A92E-61D8-291285CE2659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2143FB8-F78F-CB06-BD13-AA7A8A249D5D}"/>
              </a:ext>
            </a:extLst>
          </p:cNvPr>
          <p:cNvGrpSpPr/>
          <p:nvPr/>
        </p:nvGrpSpPr>
        <p:grpSpPr>
          <a:xfrm>
            <a:off x="230365" y="3607227"/>
            <a:ext cx="681769" cy="912741"/>
            <a:chOff x="-1766229" y="800440"/>
            <a:chExt cx="681769" cy="912741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3973246-E26F-AA36-BDDC-5370A567A344}"/>
                </a:ext>
              </a:extLst>
            </p:cNvPr>
            <p:cNvSpPr txBox="1"/>
            <p:nvPr/>
          </p:nvSpPr>
          <p:spPr>
            <a:xfrm>
              <a:off x="-1756440" y="943740"/>
              <a:ext cx="5953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4400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3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98F4068-4AE5-E372-8231-70024B242425}"/>
                </a:ext>
              </a:extLst>
            </p:cNvPr>
            <p:cNvSpPr txBox="1"/>
            <p:nvPr/>
          </p:nvSpPr>
          <p:spPr>
            <a:xfrm>
              <a:off x="-1766229" y="800440"/>
              <a:ext cx="681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AU">
                  <a:solidFill>
                    <a:schemeClr val="accent1"/>
                  </a:solidFill>
                  <a:latin typeface="Franklin Gothic Demi Cond" panose="020B0706030402020204" pitchFamily="34" charset="0"/>
                </a:rPr>
                <a:t>STEP</a:t>
              </a: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106E2EA-005E-4018-9183-881BDDF8AA0E}"/>
              </a:ext>
            </a:extLst>
          </p:cNvPr>
          <p:cNvSpPr/>
          <p:nvPr/>
        </p:nvSpPr>
        <p:spPr>
          <a:xfrm>
            <a:off x="1209332" y="1139709"/>
            <a:ext cx="294581" cy="42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71F6FE-72D3-47D3-2C9B-D6DD53099819}"/>
              </a:ext>
            </a:extLst>
          </p:cNvPr>
          <p:cNvGrpSpPr/>
          <p:nvPr/>
        </p:nvGrpSpPr>
        <p:grpSpPr>
          <a:xfrm>
            <a:off x="769735" y="1091163"/>
            <a:ext cx="955042" cy="843976"/>
            <a:chOff x="-2252672" y="1471111"/>
            <a:chExt cx="914400" cy="914400"/>
          </a:xfrm>
        </p:grpSpPr>
        <p:pic>
          <p:nvPicPr>
            <p:cNvPr id="64" name="Graphic 63" descr="User with solid fill">
              <a:extLst>
                <a:ext uri="{FF2B5EF4-FFF2-40B4-BE49-F238E27FC236}">
                  <a16:creationId xmlns:a16="http://schemas.microsoft.com/office/drawing/2014/main" id="{8E9E7D57-7D92-6EFE-1239-8E408424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949072" y="1686556"/>
              <a:ext cx="307200" cy="307200"/>
            </a:xfrm>
            <a:prstGeom prst="rect">
              <a:avLst/>
            </a:prstGeom>
          </p:spPr>
        </p:pic>
        <p:pic>
          <p:nvPicPr>
            <p:cNvPr id="66" name="Graphic 65" descr="Smart Phone with solid fill">
              <a:extLst>
                <a:ext uri="{FF2B5EF4-FFF2-40B4-BE49-F238E27FC236}">
                  <a16:creationId xmlns:a16="http://schemas.microsoft.com/office/drawing/2014/main" id="{D64CC99A-27C2-FF1B-ACC3-0BA8A3FB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252672" y="1471111"/>
              <a:ext cx="914400" cy="9144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E0F943A-2337-7F57-E60E-437AD402326B}"/>
                </a:ext>
              </a:extLst>
            </p:cNvPr>
            <p:cNvSpPr txBox="1"/>
            <p:nvPr/>
          </p:nvSpPr>
          <p:spPr>
            <a:xfrm>
              <a:off x="-2024062" y="1908285"/>
              <a:ext cx="4524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50">
                  <a:latin typeface="Franklin Gothic Demi Cond" panose="020B0706030402020204" pitchFamily="34" charset="0"/>
                </a:rPr>
                <a:t>myID</a:t>
              </a:r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A005D9D-1B98-E586-3B9B-698BDC5E4B24}"/>
              </a:ext>
            </a:extLst>
          </p:cNvPr>
          <p:cNvSpPr/>
          <p:nvPr/>
        </p:nvSpPr>
        <p:spPr>
          <a:xfrm>
            <a:off x="1228256" y="2546967"/>
            <a:ext cx="3902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C97DD7-920E-AB11-D740-08699A997A5F}"/>
              </a:ext>
            </a:extLst>
          </p:cNvPr>
          <p:cNvGrpSpPr/>
          <p:nvPr/>
        </p:nvGrpSpPr>
        <p:grpSpPr>
          <a:xfrm>
            <a:off x="811027" y="2350173"/>
            <a:ext cx="914400" cy="914400"/>
            <a:chOff x="-1949072" y="2949102"/>
            <a:chExt cx="914400" cy="914400"/>
          </a:xfrm>
          <a:solidFill>
            <a:schemeClr val="bg2"/>
          </a:solidFill>
        </p:grpSpPr>
        <p:pic>
          <p:nvPicPr>
            <p:cNvPr id="56" name="Graphic 55" descr="Internet with solid fill">
              <a:extLst>
                <a:ext uri="{FF2B5EF4-FFF2-40B4-BE49-F238E27FC236}">
                  <a16:creationId xmlns:a16="http://schemas.microsoft.com/office/drawing/2014/main" id="{7E1F9090-3EF2-7451-1A28-292150DA3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949072" y="2949102"/>
              <a:ext cx="914400" cy="914400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7E44C7C-B29B-5A47-1158-7D76EBC895F0}"/>
                </a:ext>
              </a:extLst>
            </p:cNvPr>
            <p:cNvSpPr/>
            <p:nvPr/>
          </p:nvSpPr>
          <p:spPr>
            <a:xfrm>
              <a:off x="-1641872" y="3219450"/>
              <a:ext cx="303600" cy="26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2" name="Graphic 61" descr="Ram with solid fill">
              <a:extLst>
                <a:ext uri="{FF2B5EF4-FFF2-40B4-BE49-F238E27FC236}">
                  <a16:creationId xmlns:a16="http://schemas.microsoft.com/office/drawing/2014/main" id="{C2F6808F-924B-78FB-D130-28FB9D01D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739921" y="3165453"/>
              <a:ext cx="374694" cy="37469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DAD61D6-16D6-FBF3-5F8C-A9059876B1ED}"/>
                </a:ext>
              </a:extLst>
            </p:cNvPr>
            <p:cNvSpPr txBox="1"/>
            <p:nvPr/>
          </p:nvSpPr>
          <p:spPr>
            <a:xfrm>
              <a:off x="-1578746" y="3320950"/>
              <a:ext cx="4524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800">
                  <a:latin typeface="Franklin Gothic Demi Cond" panose="020B0706030402020204" pitchFamily="34" charset="0"/>
                </a:rPr>
                <a:t>RAM</a:t>
              </a: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F021BF9-E8A6-5EF9-70EA-61DA4A8012FC}"/>
              </a:ext>
            </a:extLst>
          </p:cNvPr>
          <p:cNvSpPr/>
          <p:nvPr/>
        </p:nvSpPr>
        <p:spPr>
          <a:xfrm>
            <a:off x="1260859" y="3701457"/>
            <a:ext cx="466229" cy="296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2" name="Graphic 91" descr="Ui Ux with solid fill">
            <a:extLst>
              <a:ext uri="{FF2B5EF4-FFF2-40B4-BE49-F238E27FC236}">
                <a16:creationId xmlns:a16="http://schemas.microsoft.com/office/drawing/2014/main" id="{D402045A-EB67-5796-A02D-E19F4B1A69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7132" y="3583491"/>
            <a:ext cx="804716" cy="91440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EED3D771-302F-01AC-9012-E4C2FCCECA16}"/>
              </a:ext>
            </a:extLst>
          </p:cNvPr>
          <p:cNvSpPr/>
          <p:nvPr/>
        </p:nvSpPr>
        <p:spPr>
          <a:xfrm>
            <a:off x="5867698" y="1205082"/>
            <a:ext cx="467934" cy="28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DC032AF-67E1-5824-5DAD-5C8BABA05855}"/>
              </a:ext>
            </a:extLst>
          </p:cNvPr>
          <p:cNvGrpSpPr/>
          <p:nvPr/>
        </p:nvGrpSpPr>
        <p:grpSpPr>
          <a:xfrm>
            <a:off x="5421232" y="987893"/>
            <a:ext cx="914400" cy="914400"/>
            <a:chOff x="-3392977" y="4001903"/>
            <a:chExt cx="914400" cy="914400"/>
          </a:xfrm>
          <a:solidFill>
            <a:schemeClr val="accent1"/>
          </a:solidFill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E2A626C-6505-661E-4EEC-CEB542845F6B}"/>
                </a:ext>
              </a:extLst>
            </p:cNvPr>
            <p:cNvSpPr txBox="1"/>
            <p:nvPr/>
          </p:nvSpPr>
          <p:spPr>
            <a:xfrm>
              <a:off x="-3362816" y="4228376"/>
              <a:ext cx="5434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>
                  <a:latin typeface="Franklin Gothic Demi Cond" panose="020B0706030402020204" pitchFamily="34" charset="0"/>
                </a:rPr>
                <a:t>EFS</a:t>
              </a:r>
            </a:p>
          </p:txBody>
        </p:sp>
        <p:pic>
          <p:nvPicPr>
            <p:cNvPr id="77" name="Graphic 76" descr="Computer with solid fill">
              <a:extLst>
                <a:ext uri="{FF2B5EF4-FFF2-40B4-BE49-F238E27FC236}">
                  <a16:creationId xmlns:a16="http://schemas.microsoft.com/office/drawing/2014/main" id="{AC9B6A80-014D-B144-A65B-565F1A2B5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3392977" y="4001903"/>
              <a:ext cx="914400" cy="914400"/>
            </a:xfrm>
            <a:prstGeom prst="rect">
              <a:avLst/>
            </a:prstGeom>
          </p:spPr>
        </p:pic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8DCEB5F-B536-0158-4229-B0360D46781C}"/>
              </a:ext>
            </a:extLst>
          </p:cNvPr>
          <p:cNvSpPr/>
          <p:nvPr/>
        </p:nvSpPr>
        <p:spPr>
          <a:xfrm>
            <a:off x="5751326" y="2546967"/>
            <a:ext cx="368544" cy="25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4" name="Graphic 83" descr="Payroll with solid fill">
            <a:extLst>
              <a:ext uri="{FF2B5EF4-FFF2-40B4-BE49-F238E27FC236}">
                <a16:creationId xmlns:a16="http://schemas.microsoft.com/office/drawing/2014/main" id="{28B39BBA-A792-CD72-F37C-6750BA5C9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1232" y="2381876"/>
            <a:ext cx="721498" cy="721498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5D56AAD0-1479-9ABE-37A6-B25D76BFBCE3}"/>
              </a:ext>
            </a:extLst>
          </p:cNvPr>
          <p:cNvSpPr/>
          <p:nvPr/>
        </p:nvSpPr>
        <p:spPr>
          <a:xfrm>
            <a:off x="5903726" y="3721320"/>
            <a:ext cx="368544" cy="25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F02A7B4-EA6E-5353-A9F2-71975B77C5D3}"/>
              </a:ext>
            </a:extLst>
          </p:cNvPr>
          <p:cNvGrpSpPr/>
          <p:nvPr/>
        </p:nvGrpSpPr>
        <p:grpSpPr>
          <a:xfrm>
            <a:off x="5360272" y="3517011"/>
            <a:ext cx="914400" cy="914400"/>
            <a:chOff x="-2505931" y="6277094"/>
            <a:chExt cx="914400" cy="914400"/>
          </a:xfrm>
          <a:solidFill>
            <a:schemeClr val="tx2"/>
          </a:solidFill>
        </p:grpSpPr>
        <p:pic>
          <p:nvPicPr>
            <p:cNvPr id="79" name="Graphic 78" descr="Cloud Computing with solid fill">
              <a:extLst>
                <a:ext uri="{FF2B5EF4-FFF2-40B4-BE49-F238E27FC236}">
                  <a16:creationId xmlns:a16="http://schemas.microsoft.com/office/drawing/2014/main" id="{529BCCF1-56A9-B669-2959-733CBF41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2505931" y="6277094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House with solid fill">
              <a:extLst>
                <a:ext uri="{FF2B5EF4-FFF2-40B4-BE49-F238E27FC236}">
                  <a16:creationId xmlns:a16="http://schemas.microsoft.com/office/drawing/2014/main" id="{C70E55E1-31E7-0E0C-F56F-8618327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2325509" y="6750561"/>
              <a:ext cx="229635" cy="229635"/>
            </a:xfrm>
            <a:prstGeom prst="rect">
              <a:avLst/>
            </a:prstGeom>
          </p:spPr>
        </p:pic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4DF7F8A2-99AF-E496-6BE1-95F95AE97866}"/>
              </a:ext>
            </a:extLst>
          </p:cNvPr>
          <p:cNvSpPr txBox="1"/>
          <p:nvPr/>
        </p:nvSpPr>
        <p:spPr>
          <a:xfrm>
            <a:off x="1256825" y="1422003"/>
            <a:ext cx="31991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/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  <a:sym typeface="Wingdings 2" panose="05020102010507070707" pitchFamily="18" charset="2"/>
              </a:rPr>
              <a:t> </a:t>
            </a:r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</a:rPr>
              <a:t>COMPLETE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8E905D8-DD19-B949-F2CB-F28E7ED4F526}"/>
              </a:ext>
            </a:extLst>
          </p:cNvPr>
          <p:cNvSpPr txBox="1"/>
          <p:nvPr/>
        </p:nvSpPr>
        <p:spPr>
          <a:xfrm>
            <a:off x="5831289" y="2791883"/>
            <a:ext cx="2773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0" lvl="1" indent="-165100">
              <a:buFont typeface="Arial" panose="020B0604020202020204" pitchFamily="34" charset="0"/>
              <a:buChar char="•"/>
            </a:pPr>
            <a:r>
              <a:rPr lang="en-AU" sz="900">
                <a:latin typeface="Aptos" panose="020B0004020202020204" pitchFamily="34" charset="0"/>
              </a:rPr>
              <a:t>January 2026 recurrent funding payment details available in EFS.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ED6446E-F891-FFFB-4F5D-2BA352C234FE}"/>
              </a:ext>
            </a:extLst>
          </p:cNvPr>
          <p:cNvSpPr txBox="1"/>
          <p:nvPr/>
        </p:nvSpPr>
        <p:spPr>
          <a:xfrm>
            <a:off x="5806437" y="3962896"/>
            <a:ext cx="28721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2300" lvl="1" indent="-165100">
              <a:buFont typeface="Arial" panose="020B0604020202020204" pitchFamily="34" charset="0"/>
              <a:buChar char="•"/>
              <a:tabLst>
                <a:tab pos="622300" algn="l"/>
              </a:tabLst>
            </a:pPr>
            <a:r>
              <a:rPr lang="en-AU" sz="900">
                <a:latin typeface="Aptos" panose="020B0004020202020204" pitchFamily="34" charset="0"/>
              </a:rPr>
              <a:t>Submit February 2026 address collection.</a:t>
            </a:r>
          </a:p>
          <a:p>
            <a:pPr marL="622300" lvl="1" indent="-165100">
              <a:buFont typeface="Arial" panose="020B0604020202020204" pitchFamily="34" charset="0"/>
              <a:buChar char="•"/>
              <a:tabLst>
                <a:tab pos="622300" algn="l"/>
              </a:tabLst>
            </a:pPr>
            <a:r>
              <a:rPr lang="en-AU" sz="900">
                <a:latin typeface="Aptos" panose="020B0004020202020204" pitchFamily="34" charset="0"/>
              </a:rPr>
              <a:t>Use new browser-based validation tool (no XML batching required).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FB7592C-B97E-716F-EA40-ED59B36CBD37}"/>
              </a:ext>
            </a:extLst>
          </p:cNvPr>
          <p:cNvSpPr txBox="1"/>
          <p:nvPr/>
        </p:nvSpPr>
        <p:spPr>
          <a:xfrm>
            <a:off x="1381867" y="1061963"/>
            <a:ext cx="29692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7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BEFORE: 17 November 2025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C525877-ED36-26BC-6896-505F63C6A654}"/>
              </a:ext>
            </a:extLst>
          </p:cNvPr>
          <p:cNvSpPr txBox="1"/>
          <p:nvPr/>
        </p:nvSpPr>
        <p:spPr>
          <a:xfrm>
            <a:off x="6500317" y="1065759"/>
            <a:ext cx="21244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7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ON: 17 November 2025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564E7B8-5B2B-C78C-1C6D-889A8EC8F0CE}"/>
              </a:ext>
            </a:extLst>
          </p:cNvPr>
          <p:cNvSpPr txBox="1"/>
          <p:nvPr/>
        </p:nvSpPr>
        <p:spPr>
          <a:xfrm>
            <a:off x="6554112" y="2379201"/>
            <a:ext cx="2124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FROM: January 2026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ED3697E-9A1C-BBE9-37B0-4D1C2F51B321}"/>
              </a:ext>
            </a:extLst>
          </p:cNvPr>
          <p:cNvSpPr txBox="1"/>
          <p:nvPr/>
        </p:nvSpPr>
        <p:spPr>
          <a:xfrm>
            <a:off x="6554112" y="3534733"/>
            <a:ext cx="2124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FROM: February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598B8-3695-3CFF-03DF-F37DBBF86920}"/>
              </a:ext>
            </a:extLst>
          </p:cNvPr>
          <p:cNvSpPr txBox="1"/>
          <p:nvPr/>
        </p:nvSpPr>
        <p:spPr>
          <a:xfrm>
            <a:off x="1331640" y="2419814"/>
            <a:ext cx="29692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7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BEFORE: 17 November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12F45-036C-B432-7987-1BBA2630A28B}"/>
              </a:ext>
            </a:extLst>
          </p:cNvPr>
          <p:cNvSpPr txBox="1"/>
          <p:nvPr/>
        </p:nvSpPr>
        <p:spPr>
          <a:xfrm>
            <a:off x="1354647" y="3562008"/>
            <a:ext cx="29692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7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BEFORE: 17 November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CDFB3-BD84-3525-B823-354B76B7D1DF}"/>
              </a:ext>
            </a:extLst>
          </p:cNvPr>
          <p:cNvSpPr txBox="1"/>
          <p:nvPr/>
        </p:nvSpPr>
        <p:spPr>
          <a:xfrm>
            <a:off x="1256825" y="2796405"/>
            <a:ext cx="31991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/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  <a:sym typeface="Wingdings 2" panose="05020102010507070707" pitchFamily="18" charset="2"/>
              </a:rPr>
              <a:t> </a:t>
            </a:r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</a:rPr>
              <a:t>COMPLETE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C46CB-3A6D-D38D-416A-1D275E63A6F6}"/>
              </a:ext>
            </a:extLst>
          </p:cNvPr>
          <p:cNvSpPr txBox="1"/>
          <p:nvPr/>
        </p:nvSpPr>
        <p:spPr>
          <a:xfrm>
            <a:off x="1256825" y="3967301"/>
            <a:ext cx="31991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/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  <a:sym typeface="Wingdings 2" panose="05020102010507070707" pitchFamily="18" charset="2"/>
              </a:rPr>
              <a:t> </a:t>
            </a:r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</a:rPr>
              <a:t>COMPLETE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E976A-53B6-C953-93FD-4FA342A276E2}"/>
              </a:ext>
            </a:extLst>
          </p:cNvPr>
          <p:cNvSpPr txBox="1"/>
          <p:nvPr/>
        </p:nvSpPr>
        <p:spPr>
          <a:xfrm>
            <a:off x="5977154" y="1428106"/>
            <a:ext cx="29873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1"/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  <a:sym typeface="Wingdings 2" panose="05020102010507070707" pitchFamily="18" charset="2"/>
              </a:rPr>
              <a:t> </a:t>
            </a:r>
            <a:r>
              <a:rPr lang="en-AU" sz="1100" b="1" spc="100">
                <a:solidFill>
                  <a:srgbClr val="00B050"/>
                </a:solidFill>
                <a:latin typeface="Aptos" panose="020B0004020202020204" pitchFamily="34" charset="0"/>
              </a:rPr>
              <a:t>COMPLETE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50C95-8EB8-F925-1D8B-1C7B92DDEF32}"/>
              </a:ext>
            </a:extLst>
          </p:cNvPr>
          <p:cNvSpPr/>
          <p:nvPr/>
        </p:nvSpPr>
        <p:spPr>
          <a:xfrm>
            <a:off x="4734730" y="2142083"/>
            <a:ext cx="4178905" cy="252028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986A4-E299-190E-8F6C-18262FA35157}"/>
              </a:ext>
            </a:extLst>
          </p:cNvPr>
          <p:cNvSpPr txBox="1"/>
          <p:nvPr/>
        </p:nvSpPr>
        <p:spPr>
          <a:xfrm>
            <a:off x="4734730" y="1857598"/>
            <a:ext cx="4178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AU" sz="1400" b="1" spc="100">
                <a:solidFill>
                  <a:schemeClr val="accent5"/>
                </a:solidFill>
                <a:latin typeface="Aptos" panose="020B0004020202020204" pitchFamily="34" charset="0"/>
                <a:sym typeface="Wingdings 2" panose="05020102010507070707" pitchFamily="18" charset="2"/>
              </a:rPr>
              <a:t>WE ARE HERE!</a:t>
            </a:r>
            <a:endParaRPr lang="en-AU" sz="1400" b="1" spc="100">
              <a:solidFill>
                <a:schemeClr val="accent5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8FB90-0327-159C-90E0-F35B880B9DE8}"/>
              </a:ext>
            </a:extLst>
          </p:cNvPr>
          <p:cNvSpPr/>
          <p:nvPr/>
        </p:nvSpPr>
        <p:spPr>
          <a:xfrm>
            <a:off x="8678545" y="4505679"/>
            <a:ext cx="213935" cy="142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458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97E122-7C38-C8F0-1E0C-1BBCC5BB9C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702D9-62F4-4DAB-B7F1-D3C48808CBB7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6BC735-2524-7D53-67D8-C4729601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4051"/>
            <a:ext cx="9144000" cy="993775"/>
          </a:xfrm>
        </p:spPr>
        <p:txBody>
          <a:bodyPr/>
          <a:lstStyle/>
          <a:p>
            <a:pPr algn="ctr"/>
            <a:r>
              <a:rPr lang="en-AU" sz="3200" b="1" spc="200">
                <a:latin typeface="Franklin Gothic Demi Cond" panose="020B0706030402020204" pitchFamily="34" charset="0"/>
              </a:rPr>
              <a:t>VIEW PAYMENTS</a:t>
            </a:r>
          </a:p>
        </p:txBody>
      </p:sp>
    </p:spTree>
    <p:extLst>
      <p:ext uri="{BB962C8B-B14F-4D97-AF65-F5344CB8AC3E}">
        <p14:creationId xmlns:p14="http://schemas.microsoft.com/office/powerpoint/2010/main" val="3087014569"/>
      </p:ext>
    </p:extLst>
  </p:cSld>
  <p:clrMapOvr>
    <a:masterClrMapping/>
  </p:clrMapOvr>
</p:sld>
</file>

<file path=ppt/theme/theme1.xml><?xml version="1.0" encoding="utf-8"?>
<a:theme xmlns:a="http://schemas.openxmlformats.org/drawingml/2006/main" name="Navy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sper">
  <a:themeElements>
    <a:clrScheme name="Department of Education">
      <a:dk1>
        <a:sysClr val="windowText" lastClr="000000"/>
      </a:dk1>
      <a:lt1>
        <a:sysClr val="window" lastClr="FFFFFF"/>
      </a:lt1>
      <a:dk2>
        <a:srgbClr val="00254A"/>
      </a:dk2>
      <a:lt2>
        <a:srgbClr val="004C6C"/>
      </a:lt2>
      <a:accent1>
        <a:srgbClr val="008599"/>
      </a:accent1>
      <a:accent2>
        <a:srgbClr val="55437E"/>
      </a:accent2>
      <a:accent3>
        <a:srgbClr val="15BEF0"/>
      </a:accent3>
      <a:accent4>
        <a:srgbClr val="47BFAF"/>
      </a:accent4>
      <a:accent5>
        <a:srgbClr val="F16464"/>
      </a:accent5>
      <a:accent6>
        <a:srgbClr val="F99D2A"/>
      </a:accent6>
      <a:hlink>
        <a:srgbClr val="7F4594"/>
      </a:hlink>
      <a:folHlink>
        <a:srgbClr val="CE37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a095c1-1ec7-4644-986f-c54f0bd91a77" xsi:nil="true"/>
    <lcf76f155ced4ddcb4097134ff3c332f xmlns="c546ca39-bfd2-4349-a64d-30be395c6e20">
      <Terms xmlns="http://schemas.microsoft.com/office/infopath/2007/PartnerControls"/>
    </lcf76f155ced4ddcb4097134ff3c332f>
    <Teamcomment xmlns="c546ca39-bfd2-4349-a64d-30be395c6e20">jsh</Teamcomment>
    <_Flow_SignoffStatus xmlns="c546ca39-bfd2-4349-a64d-30be395c6e2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3FAC87F51F4D9C966C4BC623984B" ma:contentTypeVersion="16" ma:contentTypeDescription="Create a new document." ma:contentTypeScope="" ma:versionID="589dc0556b2ff380e7be29f23923ca87">
  <xsd:schema xmlns:xsd="http://www.w3.org/2001/XMLSchema" xmlns:xs="http://www.w3.org/2001/XMLSchema" xmlns:p="http://schemas.microsoft.com/office/2006/metadata/properties" xmlns:ns2="c546ca39-bfd2-4349-a64d-30be395c6e20" xmlns:ns3="a4a095c1-1ec7-4644-986f-c54f0bd91a77" targetNamespace="http://schemas.microsoft.com/office/2006/metadata/properties" ma:root="true" ma:fieldsID="b0b9417dae630099433564311381d422" ns2:_="" ns3:_="">
    <xsd:import namespace="c546ca39-bfd2-4349-a64d-30be395c6e20"/>
    <xsd:import namespace="a4a095c1-1ec7-4644-986f-c54f0bd91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Teamcomment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6ca39-bfd2-4349-a64d-30be395c6e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147e460-a74b-4414-8224-31362e5846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Teamcomment" ma:index="22" nillable="true" ma:displayName="Team comment" ma:default="jsh" ma:description="Information for team members to be added here" ma:format="Dropdown" ma:internalName="Teamcomment">
      <xsd:simpleType>
        <xsd:restriction base="dms:Note">
          <xsd:maxLength value="255"/>
        </xsd:restriction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95c1-1ec7-4644-986f-c54f0bd91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7b53847-d8fd-4a69-8ace-0ffc1af8e280}" ma:internalName="TaxCatchAll" ma:showField="CatchAllData" ma:web="a4a095c1-1ec7-4644-986f-c54f0bd91a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5A463-E88A-4765-9A1A-8834114F8F6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a4a095c1-1ec7-4644-986f-c54f0bd91a77"/>
    <ds:schemaRef ds:uri="c546ca39-bfd2-4349-a64d-30be395c6e20"/>
    <ds:schemaRef ds:uri="http://purl.org/dc/dcmitype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B3ACDB0-E873-4290-9B11-7BE4320BC9E9}">
  <ds:schemaRefs>
    <ds:schemaRef ds:uri="a4a095c1-1ec7-4644-986f-c54f0bd91a77"/>
    <ds:schemaRef ds:uri="c546ca39-bfd2-4349-a64d-30be395c6e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47B031-0593-4385-B3DD-91C3E65F4E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Template_Widescreen</Template>
  <TotalTime>0</TotalTime>
  <Words>986</Words>
  <Application>Microsoft Office PowerPoint</Application>
  <PresentationFormat>Custom</PresentationFormat>
  <Paragraphs>301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Navy</vt:lpstr>
      <vt:lpstr>Ocean</vt:lpstr>
      <vt:lpstr>Whisper</vt:lpstr>
      <vt:lpstr>Welcome to the EFS</vt:lpstr>
      <vt:lpstr>WELCOME TO .  VIEW PAYMENTS &amp; SUBMIT ADDRESS COLLECTION</vt:lpstr>
      <vt:lpstr>Acknowledgement  of Country</vt:lpstr>
      <vt:lpstr>AGENDA</vt:lpstr>
      <vt:lpstr>TRAINING MATERIALS</vt:lpstr>
      <vt:lpstr>PowerPoint Presentation</vt:lpstr>
      <vt:lpstr>AUDIENCE PARTICIPATION</vt:lpstr>
      <vt:lpstr>PowerPoint Presentation</vt:lpstr>
      <vt:lpstr>VIEW PAYMENTS</vt:lpstr>
      <vt:lpstr>PowerPoint Presentation</vt:lpstr>
      <vt:lpstr>PowerPoint Presentation</vt:lpstr>
      <vt:lpstr>SUBMIT ADDRESS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Funding  System</vt:lpstr>
    </vt:vector>
  </TitlesOfParts>
  <Company>Australian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Powerpoint Template</dc:title>
  <dc:creator>BRENNAN,Kate</dc:creator>
  <cp:keywords>0168_DE Powerpoint</cp:keywords>
  <cp:lastModifiedBy>EGGINS,Bethany</cp:lastModifiedBy>
  <cp:revision>2</cp:revision>
  <dcterms:created xsi:type="dcterms:W3CDTF">2021-01-05T02:59:23Z</dcterms:created>
  <dcterms:modified xsi:type="dcterms:W3CDTF">2026-02-09T05:30:54Z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67200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0x010100AA5E3FAC87F51F4D9C966C4BC623984B</vt:lpwstr>
  </property>
  <property fmtid="{D5CDD505-2E9C-101B-9397-08002B2CF9AE}" pid="6" name="Department Stream">
    <vt:lpwstr>Education</vt:lpwstr>
  </property>
  <property fmtid="{D5CDD505-2E9C-101B-9397-08002B2CF9AE}" pid="7" name="TemplateUrl">
    <vt:lpwstr/>
  </property>
  <property fmtid="{D5CDD505-2E9C-101B-9397-08002B2CF9AE}" pid="8" name="ItemKeywords">
    <vt:lpwstr>1996;#template|9706ad1b-dfa6-4d44-b515-12d7e5bc9d3f</vt:lpwstr>
  </property>
  <property fmtid="{D5CDD505-2E9C-101B-9397-08002B2CF9AE}" pid="9" name="ItemFunction">
    <vt:lpwstr>1976;#communication|9d5354d3-d1c2-4163-a4db-c06e4aa61e3a</vt:lpwstr>
  </property>
  <property fmtid="{D5CDD505-2E9C-101B-9397-08002B2CF9AE}" pid="10" name="ItemType">
    <vt:lpwstr>1999;#template|60f4875c-5740-43a9-8840-cfcba2da81bd</vt:lpwstr>
  </property>
  <property fmtid="{D5CDD505-2E9C-101B-9397-08002B2CF9AE}" pid="11" name="MSIP_Label_79d889eb-932f-4752-8739-64d25806ef64_Enabled">
    <vt:lpwstr>true</vt:lpwstr>
  </property>
  <property fmtid="{D5CDD505-2E9C-101B-9397-08002B2CF9AE}" pid="12" name="MSIP_Label_79d889eb-932f-4752-8739-64d25806ef64_SetDate">
    <vt:lpwstr>2023-03-15T02:10:35Z</vt:lpwstr>
  </property>
  <property fmtid="{D5CDD505-2E9C-101B-9397-08002B2CF9AE}" pid="13" name="MSIP_Label_79d889eb-932f-4752-8739-64d25806ef64_Method">
    <vt:lpwstr>Privileged</vt:lpwstr>
  </property>
  <property fmtid="{D5CDD505-2E9C-101B-9397-08002B2CF9AE}" pid="14" name="MSIP_Label_79d889eb-932f-4752-8739-64d25806ef64_Name">
    <vt:lpwstr>79d889eb-932f-4752-8739-64d25806ef64</vt:lpwstr>
  </property>
  <property fmtid="{D5CDD505-2E9C-101B-9397-08002B2CF9AE}" pid="15" name="MSIP_Label_79d889eb-932f-4752-8739-64d25806ef64_SiteId">
    <vt:lpwstr>dd0cfd15-4558-4b12-8bad-ea26984fc417</vt:lpwstr>
  </property>
  <property fmtid="{D5CDD505-2E9C-101B-9397-08002B2CF9AE}" pid="16" name="MSIP_Label_79d889eb-932f-4752-8739-64d25806ef64_ActionId">
    <vt:lpwstr>c096afc9-19bb-464e-b563-9ddd70fc8dc3</vt:lpwstr>
  </property>
  <property fmtid="{D5CDD505-2E9C-101B-9397-08002B2CF9AE}" pid="17" name="MSIP_Label_79d889eb-932f-4752-8739-64d25806ef64_ContentBits">
    <vt:lpwstr>0</vt:lpwstr>
  </property>
  <property fmtid="{D5CDD505-2E9C-101B-9397-08002B2CF9AE}" pid="18" name="IntranetKeywords">
    <vt:lpwstr>42;#Template|3cbb8fd7-2410-4f4e-ad1d-6093bdc0000c</vt:lpwstr>
  </property>
  <property fmtid="{D5CDD505-2E9C-101B-9397-08002B2CF9AE}" pid="19" name="DocumentType">
    <vt:lpwstr>48;#Departmental template|44f3e02d-5701-4dc7-a56d-0c9d3520d1eb</vt:lpwstr>
  </property>
  <property fmtid="{D5CDD505-2E9C-101B-9397-08002B2CF9AE}" pid="20" name="Stream">
    <vt:lpwstr>4;#Communication and media|a829aae0-f6fe-4929-b33d-dad77c6e3f71</vt:lpwstr>
  </property>
  <property fmtid="{D5CDD505-2E9C-101B-9397-08002B2CF9AE}" pid="21" name="MediaServiceImageTags">
    <vt:lpwstr/>
  </property>
</Properties>
</file>