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4"/>
    <p:sldMasterId id="2147483760" r:id="rId5"/>
    <p:sldMasterId id="2147483762" r:id="rId6"/>
    <p:sldMasterId id="2147483774" r:id="rId7"/>
  </p:sldMasterIdLst>
  <p:notesMasterIdLst>
    <p:notesMasterId r:id="rId38"/>
  </p:notesMasterIdLst>
  <p:sldIdLst>
    <p:sldId id="926" r:id="rId8"/>
    <p:sldId id="476" r:id="rId9"/>
    <p:sldId id="477" r:id="rId10"/>
    <p:sldId id="984" r:id="rId11"/>
    <p:sldId id="934" r:id="rId12"/>
    <p:sldId id="479" r:id="rId13"/>
    <p:sldId id="975" r:id="rId14"/>
    <p:sldId id="536" r:id="rId15"/>
    <p:sldId id="552" r:id="rId16"/>
    <p:sldId id="1067" r:id="rId17"/>
    <p:sldId id="986" r:id="rId18"/>
    <p:sldId id="1073" r:id="rId19"/>
    <p:sldId id="1023" r:id="rId20"/>
    <p:sldId id="1064" r:id="rId21"/>
    <p:sldId id="1025" r:id="rId22"/>
    <p:sldId id="1028" r:id="rId23"/>
    <p:sldId id="992" r:id="rId24"/>
    <p:sldId id="993" r:id="rId25"/>
    <p:sldId id="501" r:id="rId26"/>
    <p:sldId id="1029" r:id="rId27"/>
    <p:sldId id="925" r:id="rId28"/>
    <p:sldId id="1038" r:id="rId29"/>
    <p:sldId id="1071" r:id="rId30"/>
    <p:sldId id="1072" r:id="rId31"/>
    <p:sldId id="505" r:id="rId32"/>
    <p:sldId id="994" r:id="rId33"/>
    <p:sldId id="1030" r:id="rId34"/>
    <p:sldId id="1068" r:id="rId35"/>
    <p:sldId id="1014" r:id="rId36"/>
    <p:sldId id="531" r:id="rId37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4D6D889-4DD1-48DA-812D-34D70DD595D1}">
          <p14:sldIdLst>
            <p14:sldId id="926"/>
            <p14:sldId id="476"/>
            <p14:sldId id="477"/>
          </p14:sldIdLst>
        </p14:section>
        <p14:section name="Tuition Protection Service" id="{916943CC-9FF6-42BD-BE8A-C8A09410DFAF}">
          <p14:sldIdLst>
            <p14:sldId id="984"/>
            <p14:sldId id="934"/>
            <p14:sldId id="479"/>
            <p14:sldId id="975"/>
            <p14:sldId id="536"/>
            <p14:sldId id="552"/>
            <p14:sldId id="1067"/>
          </p14:sldIdLst>
        </p14:section>
        <p14:section name="Home Affairs" id="{11664BFF-A5FC-4F15-ADE6-0E60B3DAA6E7}">
          <p14:sldIdLst>
            <p14:sldId id="986"/>
            <p14:sldId id="1073"/>
            <p14:sldId id="1023"/>
            <p14:sldId id="1064"/>
            <p14:sldId id="1025"/>
            <p14:sldId id="1028"/>
            <p14:sldId id="992"/>
            <p14:sldId id="993"/>
          </p14:sldIdLst>
        </p14:section>
        <p14:section name="ASQA" id="{C8F05F2D-697F-49D6-92FE-9AC31D3DFF86}">
          <p14:sldIdLst>
            <p14:sldId id="501"/>
            <p14:sldId id="1029"/>
            <p14:sldId id="925"/>
          </p14:sldIdLst>
        </p14:section>
        <p14:section name="Study Melbourne" id="{26486A28-12BA-4D04-B4C4-2095A6844098}">
          <p14:sldIdLst>
            <p14:sldId id="1038"/>
            <p14:sldId id="1071"/>
            <p14:sldId id="1072"/>
          </p14:sldIdLst>
        </p14:section>
        <p14:section name="TPS Online" id="{44AD68BD-BF8B-473A-9C5F-D849733F1EDB}">
          <p14:sldIdLst>
            <p14:sldId id="505"/>
            <p14:sldId id="994"/>
            <p14:sldId id="1030"/>
            <p14:sldId id="1068"/>
            <p14:sldId id="1014"/>
          </p14:sldIdLst>
        </p14:section>
        <p14:section name="Conclusion" id="{C8A0E231-C845-485C-88CA-115B7B373FAB}">
          <p14:sldIdLst>
            <p14:sldId id="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7A2"/>
    <a:srgbClr val="2F8586"/>
    <a:srgbClr val="FACDDE"/>
    <a:srgbClr val="D6165F"/>
    <a:srgbClr val="0AA65C"/>
    <a:srgbClr val="FFFFFF"/>
    <a:srgbClr val="3B7C85"/>
    <a:srgbClr val="768E9D"/>
    <a:srgbClr val="666666"/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89EAC-413A-4A72-BED3-58C2BAD647A9}" v="5" dt="2026-01-20T05:46:28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8983" autoAdjust="0"/>
  </p:normalViewPr>
  <p:slideViewPr>
    <p:cSldViewPr snapToGrid="0">
      <p:cViewPr varScale="1">
        <p:scale>
          <a:sx n="125" d="100"/>
          <a:sy n="125" d="100"/>
        </p:scale>
        <p:origin x="1176" y="96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20/01/2026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00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DBD4E-95D7-D7A6-0040-096B11162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8ADCD-025D-4DEE-5497-6414EBBA9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53569-FCDF-CEB9-13A7-23F08F7EC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91CB3-35C9-26C2-1BB2-B8A26CD92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05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EE87-ECA9-3099-B964-F00C919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E7EA6-2A9A-0E88-13F5-B17A644CB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B67C1-8188-18D3-3605-7F0CAED1E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4D262-2999-1D63-96D3-CBAF98CD5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6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883E-BAEA-EDE3-92C1-101A2ED4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AC0D8-79FA-87CB-E6E4-E8C67111F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D3E13-193B-948E-49EF-57AD53E43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30FE-A944-AF8A-2283-5847F78CC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1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FB03-9BD7-6AF8-E8FF-A5D5484A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6CC30-A5DE-EE09-8044-A3514406B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C0598-571C-E230-EADC-5DEBF5EB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7BA50-C633-8455-5CCE-012530BC7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79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609E-DDEC-45DB-431C-75591A710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28748-D1C9-9C0D-9773-21521767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2B4CD-53FE-1EC9-BCFD-EBD282908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F26BC-94A6-AD05-0FDA-B530B3D1B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2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1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19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1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40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765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638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F558-D510-9E37-2BB2-BE11862E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5515A-0327-1CB7-2BE7-E0A4353EC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11F6B-8F7A-1EAD-0854-29E68C8EC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C6508-4725-D336-F227-E936DA7F9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F07EC-535D-D5A1-BEA4-2F998DA8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744BB-EA54-F86E-8F8D-0C1D28CD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553FC-07AF-6ED4-56C1-6420FB4EF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18C23-266C-0F4F-F987-E4828E4FE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134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86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55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026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52EA-CDA5-A2D9-F337-0024A64B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00344-7A8F-B8F6-51A7-90A862F17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04073-1A17-ECAD-06B3-6EE3006B4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36D9-6A57-2DF1-F690-DCDCE1E69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013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18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9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9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60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24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57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11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16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546862"/>
            <a:ext cx="5184378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04416" y="1546862"/>
            <a:ext cx="2699834" cy="3081398"/>
          </a:xfrm>
        </p:spPr>
        <p:txBody>
          <a:bodyPr>
            <a:normAutofit/>
          </a:bodyPr>
          <a:lstStyle>
            <a:lvl1pPr>
              <a:defRPr sz="1652"/>
            </a:lvl1pPr>
            <a:lvl2pPr>
              <a:defRPr sz="150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795271-99CB-4951-9BF4-AE6B4FA03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1" y="1546862"/>
            <a:ext cx="8064499" cy="27030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4" y="4304334"/>
            <a:ext cx="7920037" cy="324336"/>
          </a:xfrm>
        </p:spPr>
        <p:txBody>
          <a:bodyPr/>
          <a:lstStyle>
            <a:lvl1pPr marL="0" indent="0">
              <a:buNone/>
              <a:defRPr sz="1051" b="1">
                <a:solidFill>
                  <a:schemeClr val="accent2"/>
                </a:solidFill>
              </a:defRPr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3762"/>
            <a:ext cx="8064500" cy="3808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0DC5BD8-CD57-47B1-9D14-1D6962896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1115938"/>
            <a:ext cx="8064499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3E4BE7-C810-4E0E-BCE1-92ED098F8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87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8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</p:spTree>
    <p:extLst>
      <p:ext uri="{BB962C8B-B14F-4D97-AF65-F5344CB8AC3E}">
        <p14:creationId xmlns:p14="http://schemas.microsoft.com/office/powerpoint/2010/main" val="355564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4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1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20" y="1201261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85DDE-7EDD-4440-A836-DD621068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33" y="1979515"/>
            <a:ext cx="7344866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4" y="3006784"/>
            <a:ext cx="7347907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7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925459"/>
            <a:ext cx="8064499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6411" y="2952728"/>
            <a:ext cx="8067838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6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67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63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46862"/>
            <a:ext cx="3959974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546862"/>
            <a:ext cx="3960416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9539"/>
          </a:xfrm>
          <a:prstGeom prst="rect">
            <a:avLst/>
          </a:prstGeom>
        </p:spPr>
        <p:txBody>
          <a:bodyPr/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2DE2B0-660F-42B0-8FCC-4A0893ABC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29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2" y="1546862"/>
            <a:ext cx="3947959" cy="30825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4008" y="1546879"/>
            <a:ext cx="3960408" cy="308355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88B394-448C-421A-BF9C-1B9401F68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3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546862"/>
            <a:ext cx="5256386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9751" y="1545697"/>
            <a:ext cx="2699834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8C42C2-ACB9-4B97-ADF0-B9FBFFCBC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7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4662364"/>
            <a:ext cx="8676456" cy="485898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1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0"/>
            <a:ext cx="9144000" cy="5148262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735081"/>
            <a:ext cx="8064500" cy="3696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46862"/>
            <a:ext cx="8064499" cy="30818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39552" y="4789900"/>
            <a:ext cx="4572000" cy="108100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l"/>
            <a:r>
              <a:rPr lang="en-GB" sz="601">
                <a:solidFill>
                  <a:schemeClr val="accent3"/>
                </a:solidFill>
              </a:rPr>
              <a:t>Department of Home</a:t>
            </a:r>
            <a:r>
              <a:rPr lang="en-GB" sz="601" baseline="0">
                <a:solidFill>
                  <a:schemeClr val="accent3"/>
                </a:solidFill>
              </a:rPr>
              <a:t> Affairs</a:t>
            </a:r>
            <a:endParaRPr lang="en-AU" sz="601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18"/>
            <a:ext cx="9144000" cy="1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7" r:id="rId11"/>
    <p:sldLayoutId id="2147483778" r:id="rId12"/>
  </p:sldLayoutIdLst>
  <p:hf hdr="0" dt="0"/>
  <p:txStyles>
    <p:titleStyle>
      <a:lvl1pPr algn="l" defTabSz="686440" rtl="0" eaLnBrk="1" latinLnBrk="0" hangingPunct="1">
        <a:lnSpc>
          <a:spcPct val="80000"/>
        </a:lnSpc>
        <a:spcBef>
          <a:spcPct val="0"/>
        </a:spcBef>
        <a:buNone/>
        <a:defRPr sz="300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949" indent="-266949" algn="l" defTabSz="68644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535090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78310" indent="-343220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078522" indent="-266949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anose="020B0604020202020204" pitchFamily="34" charset="0"/>
        <a:buChar char="–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46662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itchFamily="34" charset="0"/>
        <a:buChar char="»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hc" descr="UNCLASSIFIED"/>
          <p:cNvSpPr txBox="1"/>
          <p:nvPr userDrawn="1"/>
        </p:nvSpPr>
        <p:spPr>
          <a:xfrm>
            <a:off x="0" y="0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3" name="fc" descr="UNCLASSIFIED"/>
          <p:cNvSpPr txBox="1"/>
          <p:nvPr userDrawn="1"/>
        </p:nvSpPr>
        <p:spPr>
          <a:xfrm>
            <a:off x="0" y="4997629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53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343220" rtl="0" eaLnBrk="1" latinLnBrk="0" hangingPunct="1">
        <a:spcBef>
          <a:spcPct val="0"/>
        </a:spcBef>
        <a:buNone/>
        <a:defRPr sz="2102" b="1" kern="1200">
          <a:solidFill>
            <a:srgbClr val="201547"/>
          </a:solidFill>
          <a:latin typeface="Arial"/>
          <a:ea typeface="+mj-ea"/>
          <a:cs typeface="Arial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Arial"/>
          <a:ea typeface="+mn-ea"/>
          <a:cs typeface="Arial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Arial"/>
          <a:ea typeface="+mn-ea"/>
          <a:cs typeface="Arial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201" kern="1200">
          <a:solidFill>
            <a:schemeClr val="tx1"/>
          </a:solidFill>
          <a:latin typeface="Arial"/>
          <a:ea typeface="+mn-ea"/>
          <a:cs typeface="Arial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201" kern="1200">
          <a:solidFill>
            <a:schemeClr val="tx1"/>
          </a:solidFill>
          <a:latin typeface="Arial"/>
          <a:ea typeface="+mn-ea"/>
          <a:cs typeface="Arial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icholasb@dyeco.com.au" TargetMode="External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immi.gov.au/evo/firstParty?actionType=quer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mi.homeaffairs.gov.au/visas/getting-a-visa/visa-listing/student-5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mi.homeaffairs.gov.au/visas/getting-a-visa/visa-listing/student-500/education-provider-defaul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qa.gov.au/students/how-asqa-can-help-student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hyperlink" Target="http://www.asqa.gov.au/students/student-recor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s.gov.a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icholasb@dyeco.com.au" TargetMode="Externa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ps.gov.au" TargetMode="Externa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89449BD-7B38-E8A3-D31E-59EADF8DA1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140" y="1317597"/>
            <a:ext cx="8541820" cy="461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Institute of Tertiary and Higher Education Australia (ITHEA)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03D81-65DC-6301-3434-8C3F6A3AE0F1}"/>
              </a:ext>
            </a:extLst>
          </p:cNvPr>
          <p:cNvSpPr txBox="1"/>
          <p:nvPr/>
        </p:nvSpPr>
        <p:spPr>
          <a:xfrm>
            <a:off x="377960" y="1787550"/>
            <a:ext cx="8388079" cy="17645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AU" sz="2000" b="1" dirty="0"/>
              <a:t>International Students Information Session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dirty="0"/>
              <a:t>20 January 2026</a:t>
            </a:r>
          </a:p>
          <a:p>
            <a:pPr>
              <a:spcAft>
                <a:spcPts val="200"/>
              </a:spcAft>
            </a:pPr>
            <a:r>
              <a:rPr lang="en-AU" b="1" dirty="0"/>
              <a:t>Tegan Burt</a:t>
            </a:r>
            <a:endParaRPr lang="en-AU" dirty="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AU" sz="1700" b="1" dirty="0"/>
              <a:t>Case Management Team</a:t>
            </a:r>
            <a:endParaRPr lang="en-AU" sz="1700" b="1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47644-9F48-BFD6-A666-B2FE27AED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10150"/>
            <a:ext cx="9144000" cy="985887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E3789A-DE03-E56D-04AA-580A0139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6" y="2088564"/>
            <a:ext cx="5639866" cy="1790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359F9F-803E-494F-7B9D-4F580CFB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EF9C7B-F87A-341E-1A06-9956FEC48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55521D-BEC6-97FD-695C-5F9171E97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10">
              <a:extLst>
                <a:ext uri="{FF2B5EF4-FFF2-40B4-BE49-F238E27FC236}">
                  <a16:creationId xmlns:a16="http://schemas.microsoft.com/office/drawing/2014/main" id="{EA8C492B-344D-85D7-5DD8-1E7D5EF0F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39D183-6CAA-280C-C0EC-41D17995AE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website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 descr="Screenshot of TPS website home page.">
            <a:extLst>
              <a:ext uri="{FF2B5EF4-FFF2-40B4-BE49-F238E27FC236}">
                <a16:creationId xmlns:a16="http://schemas.microsoft.com/office/drawing/2014/main" id="{A64ECF84-B2E1-0BAE-26DE-BD4081A30087}"/>
              </a:ext>
            </a:extLst>
          </p:cNvPr>
          <p:cNvGrpSpPr/>
          <p:nvPr/>
        </p:nvGrpSpPr>
        <p:grpSpPr>
          <a:xfrm>
            <a:off x="540000" y="900000"/>
            <a:ext cx="6426450" cy="3326956"/>
            <a:chOff x="540000" y="900000"/>
            <a:chExt cx="6426450" cy="33269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C47A6-30CB-3440-D5AF-675341D2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94" t="1384" r="10332" b="1921"/>
            <a:stretch/>
          </p:blipFill>
          <p:spPr>
            <a:xfrm>
              <a:off x="540000" y="900000"/>
              <a:ext cx="6426450" cy="332695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F36447-501B-46C9-ADDA-106095D67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59008" y="3555962"/>
              <a:ext cx="1026000" cy="213592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3E0DD0-7ED9-4613-B668-9F4028A9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5501" y="4032116"/>
              <a:ext cx="921600" cy="147305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8110F8-8E71-48A7-8AF6-839480ADB9C9}"/>
              </a:ext>
            </a:extLst>
          </p:cNvPr>
          <p:cNvSpPr txBox="1"/>
          <p:nvPr/>
        </p:nvSpPr>
        <p:spPr>
          <a:xfrm>
            <a:off x="7092000" y="2464050"/>
            <a:ext cx="1511552" cy="905312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TPS Online, click </a:t>
            </a:r>
            <a:r>
              <a:rPr lang="en-AU" sz="1700" b="1" dirty="0"/>
              <a:t>Access TPS Online</a:t>
            </a:r>
            <a:r>
              <a:rPr lang="en-AU" sz="1700" dirty="0"/>
              <a:t>.</a:t>
            </a:r>
            <a:endParaRPr lang="en-AU" sz="17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C55EE-F83B-4D3C-971B-7D3EEA67A675}"/>
              </a:ext>
            </a:extLst>
          </p:cNvPr>
          <p:cNvSpPr txBox="1"/>
          <p:nvPr/>
        </p:nvSpPr>
        <p:spPr>
          <a:xfrm>
            <a:off x="539552" y="4280164"/>
            <a:ext cx="8064000" cy="355931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information about your provider default, click </a:t>
            </a:r>
            <a:r>
              <a:rPr lang="en-AU" sz="1700" b="1" dirty="0"/>
              <a:t>Education Provider Notices</a:t>
            </a:r>
            <a:r>
              <a:rPr lang="en-AU" sz="1700" dirty="0"/>
              <a:t>.</a:t>
            </a:r>
            <a:endParaRPr lang="en-AU" sz="1700" b="1" dirty="0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C9218C4-1BCD-4219-8ADC-40FB7F045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30" idx="3"/>
          </p:cNvCxnSpPr>
          <p:nvPr/>
        </p:nvCxnSpPr>
        <p:spPr>
          <a:xfrm rot="5400000">
            <a:off x="6169694" y="1984676"/>
            <a:ext cx="293396" cy="3062768"/>
          </a:xfrm>
          <a:prstGeom prst="bentConnector2">
            <a:avLst/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A423E87-60D8-8335-B286-DC9DED12F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32" idx="1"/>
          </p:cNvCxnSpPr>
          <p:nvPr/>
        </p:nvCxnSpPr>
        <p:spPr>
          <a:xfrm rot="10800000" flipH="1">
            <a:off x="539551" y="4105770"/>
            <a:ext cx="105949" cy="352361"/>
          </a:xfrm>
          <a:prstGeom prst="bentConnector3">
            <a:avLst>
              <a:gd name="adj1" fmla="val -215764"/>
            </a:avLst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C51D9D-DF44-B946-F846-AAB1707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5FC112-F35F-2925-E7AB-553EFF36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ACB7CA-65A3-01CB-009A-0D33D84DF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Graphic 10">
              <a:extLst>
                <a:ext uri="{FF2B5EF4-FFF2-40B4-BE49-F238E27FC236}">
                  <a16:creationId xmlns:a16="http://schemas.microsoft.com/office/drawing/2014/main" id="{429DE233-1C8E-C4B9-72EB-D731A96D7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14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600" b="1" dirty="0">
                <a:latin typeface="+mn-lt"/>
                <a:ea typeface="+mn-ea"/>
                <a:cs typeface="+mn-cs"/>
              </a:rPr>
              <a:t>Student v</a:t>
            </a: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isa information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16" name="Picture 2" descr="Department of Home Affairs Logo">
            <a:extLst>
              <a:ext uri="{FF2B5EF4-FFF2-40B4-BE49-F238E27FC236}">
                <a16:creationId xmlns:a16="http://schemas.microsoft.com/office/drawing/2014/main" id="{7920BD24-0286-449C-ACDF-520815B7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/>
          <a:stretch/>
        </p:blipFill>
        <p:spPr bwMode="auto">
          <a:xfrm>
            <a:off x="360000" y="359569"/>
            <a:ext cx="277026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3998" y="0"/>
            <a:ext cx="5040001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4C757-9D12-43F6-A4D8-FB9D1B1BE0C9}"/>
              </a:ext>
            </a:extLst>
          </p:cNvPr>
          <p:cNvSpPr txBox="1"/>
          <p:nvPr/>
        </p:nvSpPr>
        <p:spPr>
          <a:xfrm>
            <a:off x="4464000" y="1224310"/>
            <a:ext cx="4320000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Information about your student visa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Applying for a new student visa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Work conditions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Travelling home</a:t>
            </a:r>
          </a:p>
        </p:txBody>
      </p:sp>
    </p:spTree>
    <p:extLst>
      <p:ext uri="{BB962C8B-B14F-4D97-AF65-F5344CB8AC3E}">
        <p14:creationId xmlns:p14="http://schemas.microsoft.com/office/powerpoint/2010/main" val="353249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F5BA-8E8F-9572-D950-683B7B7F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2C2-83AB-E5BC-AD8C-B8FB83EB12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Subclass 500 </a:t>
            </a:r>
            <a:r>
              <a:rPr lang="en-AU" sz="2800" b="1" dirty="0">
                <a:latin typeface="+mn-lt"/>
                <a:ea typeface="+mn-ea"/>
                <a:cs typeface="+mn-cs"/>
              </a:rPr>
              <a:t>Student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Visa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181E-F162-2135-3006-FA7DE2C30603}"/>
              </a:ext>
            </a:extLst>
          </p:cNvPr>
          <p:cNvSpPr txBox="1"/>
          <p:nvPr/>
        </p:nvSpPr>
        <p:spPr>
          <a:xfrm>
            <a:off x="540000" y="1116000"/>
            <a:ext cx="8064000" cy="34009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TPS can only assist students on a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subclass 500 student visa</a:t>
            </a:r>
          </a:p>
          <a:p>
            <a:pPr lvl="0">
              <a:spcAft>
                <a:spcPts val="3000"/>
              </a:spcAf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a subclass 500 student visa, you will need to contact the appointed liquidator, Dye &amp; Co. Pty Ltd, by </a:t>
            </a:r>
            <a:r>
              <a:rPr lang="en-AU" dirty="0">
                <a:solidFill>
                  <a:prstClr val="black"/>
                </a:solidFill>
              </a:rPr>
              <a:t>emailing </a:t>
            </a:r>
            <a:r>
              <a:rPr lang="en-AU" dirty="0">
                <a:solidFill>
                  <a:prstClr val="black"/>
                </a:solidFill>
                <a:hlinkClick r:id="rId3"/>
              </a:rPr>
              <a:t>nicholasb@dyeco.com.au</a:t>
            </a:r>
            <a:endParaRPr lang="en-AU" dirty="0">
              <a:solidFill>
                <a:prstClr val="black"/>
              </a:solidFill>
            </a:endParaRPr>
          </a:p>
          <a:p>
            <a:pPr lvl="0">
              <a:spcAft>
                <a:spcPts val="3000"/>
              </a:spcAf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You are eligible for TPS assistance if you applied for a subclass 500 student visa and: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your visa application was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granted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your visa application was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rejected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 are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still awaiting a decision</a:t>
            </a:r>
            <a:r>
              <a:rPr lang="en-AU" dirty="0">
                <a:solidFill>
                  <a:prstClr val="black"/>
                </a:solidFill>
                <a:cs typeface="Calibri"/>
              </a:rPr>
              <a:t> on your visa application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5B85F5-586E-A542-C49F-BA2489D04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3EBB2F-488E-0395-8B77-9361CFF6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9099BF-258F-C408-1AA1-C8C83D57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07C5A2CD-A56D-294A-B0E2-A42869BC2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D106B2-5F44-38C2-376F-7476EC22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B69224-7BB2-2D2B-D309-E1ED37EF9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F2C4273B-5AFC-1A87-B2AA-412DD3B7F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07861" y="3711861"/>
              <a:ext cx="1000277" cy="1000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8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8231-3115-9C3B-A3F1-EC030D59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D26DAD-649A-4FC4-2C8C-BC1DC77E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DA93-88DE-842B-A81F-0161ED4C8C30}"/>
              </a:ext>
            </a:extLst>
          </p:cNvPr>
          <p:cNvSpPr txBox="1"/>
          <p:nvPr/>
        </p:nvSpPr>
        <p:spPr>
          <a:xfrm>
            <a:off x="540000" y="1116000"/>
            <a:ext cx="8064000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visa holders must remain enrolled in a registered course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finalise a new enrolment within 3 months of your provider defaulting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cannot finalise a new enrolment within 3 months, the Department of Home Affairs may offer you an extension. You must provide relevant information for consideration.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student visa has not yet been granted, you must finalise a new enrolment and send information about your new enrolment to the Department of Home Affairs. Your visa application will be assessed based on your new enrolment.</a:t>
            </a:r>
          </a:p>
        </p:txBody>
      </p:sp>
    </p:spTree>
    <p:extLst>
      <p:ext uri="{BB962C8B-B14F-4D97-AF65-F5344CB8AC3E}">
        <p14:creationId xmlns:p14="http://schemas.microsoft.com/office/powerpoint/2010/main" val="238916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640F-A8E8-4530-21C1-4E7398C6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A009-7A4F-3138-64C3-BEF7C382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I need a new student visa?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12985-B9E4-D72C-5712-CF2959F03A2E}"/>
              </a:ext>
            </a:extLst>
          </p:cNvPr>
          <p:cNvSpPr txBox="1"/>
          <p:nvPr/>
        </p:nvSpPr>
        <p:spPr>
          <a:xfrm>
            <a:off x="540000" y="1116000"/>
            <a:ext cx="8064000" cy="36420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a lower Australian Qualification Framework (AQF) level than your previous course, or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after your current visa expires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not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the same or a higher AQF level than your previous course, and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before your current visa expires</a:t>
            </a:r>
          </a:p>
          <a:p>
            <a:pPr>
              <a:spcAft>
                <a:spcPts val="18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expiry date of your student visa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viewing your visa grant notice or by using the Visa Entitlement Verification Online (VEVO) service at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online.immi.gov.au/evo/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firstParty?actionType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=query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6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D5CC-B65A-C8A4-A932-4BD778A5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CEFBC-57C7-F5AB-2894-2B6216C4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Application Charge exemption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30385-02A0-A9C0-EFAD-DFD9D5D8A82F}"/>
              </a:ext>
            </a:extLst>
          </p:cNvPr>
          <p:cNvSpPr txBox="1"/>
          <p:nvPr/>
        </p:nvSpPr>
        <p:spPr>
          <a:xfrm>
            <a:off x="540000" y="1116000"/>
            <a:ext cx="8064000" cy="35702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need to apply for a new student visa because your provider defaulted, you will be eligible for a Visa Application Charge (VAC) exemption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currently hold a student visa, or your last substantive visa was a student visa, and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were enrolled with the provider when it defaulted, and</a:t>
            </a:r>
          </a:p>
          <a:p>
            <a:pPr marL="7429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apply for your new visa within 12 months of your provider defaulting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apply, tell the Department of Home Affairs that you have been affected by a provider default and attach evidence of your enrolment with a new education provider, such as your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BF8E-00B3-4DFC-6F27-8CD3FF8D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766F4D-2CD8-38A6-955A-E7D22DC1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0BA46-151C-6DFC-5436-976F81A4E0F1}"/>
              </a:ext>
            </a:extLst>
          </p:cNvPr>
          <p:cNvSpPr txBox="1"/>
          <p:nvPr/>
        </p:nvSpPr>
        <p:spPr>
          <a:xfrm>
            <a:off x="540000" y="1116000"/>
            <a:ext cx="8064000" cy="21544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your course is in session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your enrolment has been cancelled due to a provider default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are on a Bridging Visa (BV), refer to the conditions attached to your BV regarding work and other conditions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7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999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Travelling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B76D5-7EB0-3D05-BFB6-82A6678E4584}"/>
              </a:ext>
            </a:extLst>
          </p:cNvPr>
          <p:cNvSpPr txBox="1"/>
          <p:nvPr/>
        </p:nvSpPr>
        <p:spPr>
          <a:xfrm>
            <a:off x="540000" y="1116000"/>
            <a:ext cx="8064000" cy="14927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travel home while you arrange your enrolment in another course.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have a valid student visa to enter Australia on your return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applied for a student visa and you are awaiting a decision, you must have a valid Bridging Visa B (BVB) to travel</a:t>
            </a:r>
          </a:p>
        </p:txBody>
      </p:sp>
    </p:spTree>
    <p:extLst>
      <p:ext uri="{BB962C8B-B14F-4D97-AF65-F5344CB8AC3E}">
        <p14:creationId xmlns:p14="http://schemas.microsoft.com/office/powerpoint/2010/main" val="234327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information and contacts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9D335-32A8-2BAB-8ED1-D7C1EE2E489D}"/>
              </a:ext>
            </a:extLst>
          </p:cNvPr>
          <p:cNvSpPr txBox="1"/>
          <p:nvPr/>
        </p:nvSpPr>
        <p:spPr>
          <a:xfrm>
            <a:off x="540000" y="1116000"/>
            <a:ext cx="8064000" cy="34470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/visas/getting-a-visa/visa-listing/student-500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an education provider default may affect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/visas/getting-a-visa/visa-listing/student-500/education-provider-default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the Global Service Centre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131 881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+61 2 6196 0196</a:t>
            </a:r>
          </a:p>
        </p:txBody>
      </p:sp>
    </p:spTree>
    <p:extLst>
      <p:ext uri="{BB962C8B-B14F-4D97-AF65-F5344CB8AC3E}">
        <p14:creationId xmlns:p14="http://schemas.microsoft.com/office/powerpoint/2010/main" val="68621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1908000"/>
            <a:ext cx="3600000" cy="86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a copy of your student record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" name="Picture 8" descr="Australia Skills Quality Authority logo">
            <a:extLst>
              <a:ext uri="{FF2B5EF4-FFF2-40B4-BE49-F238E27FC236}">
                <a16:creationId xmlns:a16="http://schemas.microsoft.com/office/drawing/2014/main" id="{2F7F18ED-2B8B-9BA4-9CAD-CAEBD5FC0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0" y="360000"/>
            <a:ext cx="3448370" cy="6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3B840-DED4-1BE7-D143-186B555612A8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Australian Skills Quality Authority (ASQA)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 of this meeting 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000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200"/>
              </a:spcAft>
            </a:pPr>
            <a:r>
              <a:rPr lang="en-AU" dirty="0"/>
              <a:t>How the Tuition Protection Service (TPS) can assist you</a:t>
            </a:r>
            <a:endParaRPr lang="en-US" dirty="0">
              <a:cs typeface="Calibri"/>
            </a:endParaRPr>
          </a:p>
          <a:p>
            <a:pPr>
              <a:spcAft>
                <a:spcPts val="3200"/>
              </a:spcAft>
            </a:pPr>
            <a:r>
              <a:rPr lang="en-AU" dirty="0"/>
              <a:t>Student visa information</a:t>
            </a:r>
          </a:p>
          <a:p>
            <a:pPr>
              <a:spcAft>
                <a:spcPts val="3200"/>
              </a:spcAft>
            </a:pPr>
            <a:r>
              <a:rPr lang="en-AU" dirty="0"/>
              <a:t>Getting a copy of your student record</a:t>
            </a:r>
          </a:p>
          <a:p>
            <a:pPr>
              <a:spcAft>
                <a:spcPts val="3200"/>
              </a:spcAft>
            </a:pPr>
            <a:r>
              <a:rPr lang="en-AU" dirty="0"/>
              <a:t>Other assistance available</a:t>
            </a:r>
          </a:p>
          <a:p>
            <a:pPr>
              <a:spcAft>
                <a:spcPts val="3200"/>
              </a:spcAft>
            </a:pPr>
            <a:r>
              <a:rPr lang="en-AU" dirty="0"/>
              <a:t>How to use the TPS Online case management 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A1B189-A172-5E86-6584-085AB9A47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2A2E65-0687-4DE0-B08A-2721D70C1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40">
              <a:extLst>
                <a:ext uri="{FF2B5EF4-FFF2-40B4-BE49-F238E27FC236}">
                  <a16:creationId xmlns:a16="http://schemas.microsoft.com/office/drawing/2014/main" id="{F2DA517D-C3E7-41FF-8FD9-9C9F29DD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74070" y="3762000"/>
              <a:ext cx="867859" cy="900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501056-D479-E3CC-21FE-EBC233E9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BED96F-066E-102F-18FD-7812232BB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E6AFE3-61FA-06F1-E4D0-4C224A5F6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32FC5731-FBF0-641D-0B5E-B82A5191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0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9CE08-9E07-278A-767F-DDBC0A45AC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Getting a copy of your student record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3507-958C-52F1-FB65-9E54FC7B63B5}"/>
              </a:ext>
            </a:extLst>
          </p:cNvPr>
          <p:cNvSpPr txBox="1"/>
          <p:nvPr/>
        </p:nvSpPr>
        <p:spPr>
          <a:xfrm>
            <a:off x="540000" y="1116000"/>
            <a:ext cx="8064000" cy="35958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3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closing, a provider is expected to issue:</a:t>
            </a:r>
          </a:p>
          <a:p>
            <a:pPr marL="742950" lvl="1"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testamur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of results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 student who has completed the requirements of a qualification, or</a:t>
            </a:r>
          </a:p>
          <a:p>
            <a:pPr marL="742950" lvl="1" indent="-285750"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 of attainment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 student who has not completed a qualification, but has completed one or more units of competency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need evidence of the units of competency you have achieved to continue your training at another provider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unable to obtain an up-to-date copy of your student record, ASQA may be able to assist you</a:t>
            </a:r>
          </a:p>
        </p:txBody>
      </p:sp>
      <p:pic>
        <p:nvPicPr>
          <p:cNvPr id="4" name="Picture 8" descr="Australia Skills Quality Authority logo">
            <a:extLst>
              <a:ext uri="{FF2B5EF4-FFF2-40B4-BE49-F238E27FC236}">
                <a16:creationId xmlns:a16="http://schemas.microsoft.com/office/drawing/2014/main" id="{2290F7A7-F2EE-2356-E4AA-844A9954D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1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D482A-4F12-4ECB-9C4E-CFDAC0B7D0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Further information and contacts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CE064-E726-23FB-419D-D2B0435C8C4D}"/>
              </a:ext>
            </a:extLst>
          </p:cNvPr>
          <p:cNvSpPr txBox="1"/>
          <p:nvPr/>
        </p:nvSpPr>
        <p:spPr>
          <a:xfrm>
            <a:off x="540000" y="1116000"/>
            <a:ext cx="8064000" cy="3170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ASQA can help students:</a:t>
            </a:r>
            <a:b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/students/how-asqa-can-help-students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Information about student records:</a:t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/students/student-record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ASQA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1300 701 801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+61 3 8613 3910</a:t>
            </a:r>
          </a:p>
        </p:txBody>
      </p:sp>
      <p:pic>
        <p:nvPicPr>
          <p:cNvPr id="6" name="Picture 8" descr="Australia Skills Quality Authority logo">
            <a:extLst>
              <a:ext uri="{FF2B5EF4-FFF2-40B4-BE49-F238E27FC236}">
                <a16:creationId xmlns:a16="http://schemas.microsoft.com/office/drawing/2014/main" id="{33215041-062E-82E2-E64C-D0F5B477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3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3D36F40-81F5-BA39-B70C-29EA61C16E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Melbourne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3" name="Picture 2" descr="Study Melbourne logo">
            <a:extLst>
              <a:ext uri="{FF2B5EF4-FFF2-40B4-BE49-F238E27FC236}">
                <a16:creationId xmlns:a16="http://schemas.microsoft.com/office/drawing/2014/main" id="{153B4736-ACC0-87E6-9829-CE923C0B37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2"/>
            <a:ext cx="2718000" cy="10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9434C9-32BE-B193-955F-548F2F486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FFF4C-05BC-46B9-0F2C-D74AD93C7147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  <a:ea typeface="+mn-lt"/>
                <a:cs typeface="+mn-lt"/>
              </a:rPr>
              <a:t>Support for international students</a:t>
            </a:r>
            <a:endParaRPr lang="en-AU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101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CAE2-BAD4-71ED-3B9B-72372548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401F7-9A0F-EF92-BB2A-2783272A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4A9CC-10E0-D8CD-CF0F-5E014A4B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5112000" cy="47918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2B340C-827B-7ABF-3D05-3B0CB004F7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49" y="250855"/>
            <a:ext cx="342260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Melbourne Hub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29CB-D8DB-F665-0689-D38E50147DFF}"/>
              </a:ext>
            </a:extLst>
          </p:cNvPr>
          <p:cNvSpPr txBox="1"/>
          <p:nvPr/>
        </p:nvSpPr>
        <p:spPr>
          <a:xfrm>
            <a:off x="152651" y="1125098"/>
            <a:ext cx="3790699" cy="28238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100"/>
              </a:spcAft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Melbourne Hub provides free help and advice to all international students in Victoria</a:t>
            </a:r>
          </a:p>
          <a:p>
            <a:pPr>
              <a:spcAft>
                <a:spcPts val="800"/>
              </a:spcAft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support services include: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Accommodation advice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Wellbeing and mental health support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hardship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Employability programs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information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provider problems</a:t>
            </a:r>
            <a:endParaRPr lang="en-AU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40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D437-611B-998A-3D49-2ABC657F7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88A9D-10A3-5664-0720-6C4396D0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748676"/>
            <a:ext cx="9143999" cy="399587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D8F7B-12E2-8410-1242-8909BFDD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93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E982DE-ABA2-D002-5F8F-70E6BBBC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96"/>
            <a:ext cx="7779224" cy="4019265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93BF20-3511-5383-CDE5-231266B870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000" y="413408"/>
            <a:ext cx="8064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B5ACF-4942-010C-9D46-18DC2087C6DC}"/>
              </a:ext>
            </a:extLst>
          </p:cNvPr>
          <p:cNvSpPr txBox="1"/>
          <p:nvPr/>
        </p:nvSpPr>
        <p:spPr>
          <a:xfrm>
            <a:off x="342000" y="1182500"/>
            <a:ext cx="8064000" cy="27802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 to speak with a caseworker.</a:t>
            </a:r>
          </a:p>
          <a:p>
            <a:pPr>
              <a:spcAft>
                <a:spcPts val="30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services are confidential.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Visit: 17 Hardware Lane, Melbourne</a:t>
            </a:r>
            <a:b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(Open Monday to Friday 9am – 5pm)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Phone: 1800 056 449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info@studymelbourne.vic.gov.au</a:t>
            </a:r>
            <a:endParaRPr lang="en-AU" sz="2800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1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ACE84E-10E4-4EC0-BD74-CDC39EC83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use TPS Online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7BC91-EFBD-41DA-B2AB-F072EDEC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874D-BCFF-4BB4-9D66-C4B3F64C4C7A}"/>
              </a:ext>
            </a:extLst>
          </p:cNvPr>
          <p:cNvSpPr txBox="1"/>
          <p:nvPr/>
        </p:nvSpPr>
        <p:spPr>
          <a:xfrm>
            <a:off x="4464000" y="1773734"/>
            <a:ext cx="4320000" cy="156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Using TPS Online to receive assistance from the TPS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Summary of tasks you must complete in TPS Online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6D2E1-C6DC-C580-7B0E-80D362E1E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DA602A-ACDC-3ACA-8BEA-7060ABA6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9A9F83-77D7-AFBA-B485-795356E95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8F691DB5-64E5-FBB5-95F5-A6E0EA0D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89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E6BA6F3-258F-4C3B-A7E9-D8E8AAF8A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+mn-lt"/>
                <a:ea typeface="+mn-ea"/>
                <a:cs typeface="+mn-cs"/>
              </a:rPr>
              <a:t>Accessing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TPS Online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064A3-F80D-4C43-9B15-4F16D8923709}"/>
              </a:ext>
            </a:extLst>
          </p:cNvPr>
          <p:cNvSpPr txBox="1"/>
          <p:nvPr/>
        </p:nvSpPr>
        <p:spPr>
          <a:xfrm>
            <a:off x="540000" y="900000"/>
            <a:ext cx="8064000" cy="340350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600" dirty="0"/>
              <a:t>Visit </a:t>
            </a:r>
            <a:r>
              <a:rPr lang="en-AU" sz="1600" dirty="0">
                <a:hlinkClick r:id="rId3"/>
              </a:rPr>
              <a:t>tps.gov.au</a:t>
            </a:r>
            <a:r>
              <a:rPr lang="en-AU" sz="1600" dirty="0"/>
              <a:t> and click </a:t>
            </a:r>
            <a:r>
              <a:rPr lang="en-AU" sz="1600" b="1" dirty="0"/>
              <a:t>Access TPS Online</a:t>
            </a:r>
            <a:r>
              <a:rPr lang="en-AU" sz="16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B46B0-3B07-2E7E-B404-6142923E1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648C7A-2FF2-CC90-8CCC-5162485E9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1999BE-0213-AC42-1957-45A0F9A9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91D357B0-CF12-5139-D6D8-BEE0A62D0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2" name="Group 1" descr="Screenshot of TPS website home page.">
            <a:extLst>
              <a:ext uri="{FF2B5EF4-FFF2-40B4-BE49-F238E27FC236}">
                <a16:creationId xmlns:a16="http://schemas.microsoft.com/office/drawing/2014/main" id="{D0690D14-07DB-FD2C-3124-8B92493702A9}"/>
              </a:ext>
            </a:extLst>
          </p:cNvPr>
          <p:cNvGrpSpPr/>
          <p:nvPr/>
        </p:nvGrpSpPr>
        <p:grpSpPr>
          <a:xfrm>
            <a:off x="540000" y="1310400"/>
            <a:ext cx="7473512" cy="3294670"/>
            <a:chOff x="1350000" y="788279"/>
            <a:chExt cx="7473512" cy="32946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7A3A5-D30D-4952-EBA6-18AEA0D0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00" t="1384" b="1921"/>
            <a:stretch/>
          </p:blipFill>
          <p:spPr>
            <a:xfrm>
              <a:off x="1350000" y="788279"/>
              <a:ext cx="7473512" cy="329467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7ED3D-B034-C179-3C10-7BA12908B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57527" y="3403863"/>
              <a:ext cx="1044000" cy="241789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823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8251D0-3197-4FF2-9326-E1CDB81741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Log</a:t>
            </a:r>
            <a:r>
              <a:rPr lang="en-AU" sz="2800" b="1" dirty="0">
                <a:latin typeface="+mn-lt"/>
                <a:ea typeface="+mn-ea"/>
                <a:cs typeface="+mn-cs"/>
              </a:rPr>
              <a:t>ging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 descr="Screenshot of TPS Online log in page.">
            <a:extLst>
              <a:ext uri="{FF2B5EF4-FFF2-40B4-BE49-F238E27FC236}">
                <a16:creationId xmlns:a16="http://schemas.microsoft.com/office/drawing/2014/main" id="{28897308-CCDF-C12D-EA34-3D44C0F36864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900000"/>
            <a:ext cx="5292000" cy="3602087"/>
            <a:chOff x="567244" y="975599"/>
            <a:chExt cx="5260584" cy="35807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EC7CC-946C-EBF3-3483-E337437FA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5" r="730" b="839"/>
            <a:stretch/>
          </p:blipFill>
          <p:spPr>
            <a:xfrm>
              <a:off x="567244" y="975599"/>
              <a:ext cx="5260584" cy="3580703"/>
            </a:xfrm>
            <a:prstGeom prst="rect">
              <a:avLst/>
            </a:prstGeom>
            <a:ln w="19050">
              <a:solidFill>
                <a:srgbClr val="4897A2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E8EA49-2B9E-42E3-8788-78004EAFD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2161" y="2459140"/>
              <a:ext cx="2520000" cy="2015427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D169B0-664A-444E-A021-003B45B81405}"/>
              </a:ext>
            </a:extLst>
          </p:cNvPr>
          <p:cNvSpPr txBox="1"/>
          <p:nvPr/>
        </p:nvSpPr>
        <p:spPr>
          <a:xfrm>
            <a:off x="5934162" y="1049015"/>
            <a:ext cx="2669838" cy="1244187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Log in.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If you are logging in for the first time, use the username and password emailed to you.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F742A0-97AE-4333-A95C-3FE7C76D2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1"/>
            <a:endCxn id="14" idx="0"/>
          </p:cNvCxnSpPr>
          <p:nvPr/>
        </p:nvCxnSpPr>
        <p:spPr>
          <a:xfrm rot="10800000" flipV="1">
            <a:off x="1882890" y="1671109"/>
            <a:ext cx="4051273" cy="721292"/>
          </a:xfrm>
          <a:prstGeom prst="bentConnector2">
            <a:avLst/>
          </a:prstGeom>
          <a:ln w="19050">
            <a:solidFill>
              <a:srgbClr val="D6165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FED5A4-653A-986D-5981-13D3C4AB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5909FD-CB31-FAA6-F588-4068A81A8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2AB-D70D-485D-CA1F-06D59BCF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D1A38D02-A78E-0799-7432-148E67B1B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252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53A3F-7DCC-F8FF-15C4-9AB8B86D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F2A855-EAAF-CC6D-2D62-474C6B13D9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Summary of tasks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44257-90FD-2541-1CBC-229A9C926B5F}"/>
              </a:ext>
            </a:extLst>
          </p:cNvPr>
          <p:cNvSpPr txBox="1"/>
          <p:nvPr/>
        </p:nvSpPr>
        <p:spPr>
          <a:xfrm>
            <a:off x="540000" y="900000"/>
            <a:ext cx="8064000" cy="361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Log in to TPS Online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Change your password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Indicate whether your provider owes you a refund of unspent tuition fees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Provide proof of your identity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Update your contact details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your provider owes you a refund of unspent tuition fees, upload proof of payment documents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 are eligible to receive a refund of unspent tuition fees, apply for a refund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b="1" dirty="0"/>
              <a:t>Check your emails and TPS Online regularly</a:t>
            </a:r>
            <a:r>
              <a:rPr lang="en-AU" sz="1600" dirty="0"/>
              <a:t> for notifications and tasks to complete</a:t>
            </a:r>
            <a:endParaRPr lang="en-AU" sz="1600" b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463E7D-EE51-8489-1FF3-0E10D0BE3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56C435-F46B-699F-B154-0C7168AD1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ED6416-4870-7D0F-94AB-3305C6ACB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6" name="Graphic 10">
              <a:extLst>
                <a:ext uri="{FF2B5EF4-FFF2-40B4-BE49-F238E27FC236}">
                  <a16:creationId xmlns:a16="http://schemas.microsoft.com/office/drawing/2014/main" id="{C2CB6517-DB0C-98C8-189C-17F517A90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5BFA8-448C-9F2C-9CB1-34F736D96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0000"/>
            <a:ext cx="1152000" cy="1152000"/>
            <a:chOff x="7632000" y="360000"/>
            <a:chExt cx="1152000" cy="115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CA48E7-3DDC-9E48-DAED-04BB4960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0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46">
              <a:extLst>
                <a:ext uri="{FF2B5EF4-FFF2-40B4-BE49-F238E27FC236}">
                  <a16:creationId xmlns:a16="http://schemas.microsoft.com/office/drawing/2014/main" id="{1527741B-4DD4-1ACD-B811-35F4023AD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86571" y="487425"/>
              <a:ext cx="64285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114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4A1C6E-E7CF-4D8C-BA62-226F836A5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Proof of payment document checklist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A008B-5631-46B4-926B-5D41D4295444}"/>
              </a:ext>
            </a:extLst>
          </p:cNvPr>
          <p:cNvSpPr txBox="1"/>
          <p:nvPr/>
        </p:nvSpPr>
        <p:spPr>
          <a:xfrm>
            <a:off x="540000" y="900000"/>
            <a:ext cx="8064000" cy="3660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8AB679"/>
              </a:buClr>
            </a:pPr>
            <a:r>
              <a:rPr lang="en-AU" sz="1750" dirty="0"/>
              <a:t>You </a:t>
            </a:r>
            <a:r>
              <a:rPr lang="en-AU" sz="1750" b="1" dirty="0"/>
              <a:t>must</a:t>
            </a:r>
            <a:r>
              <a:rPr lang="en-AU" sz="1750" dirty="0"/>
              <a:t> upload the following documents for the TPS to calculate your refund amount: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D6165F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Letter of Offer</a:t>
            </a:r>
            <a:r>
              <a:rPr lang="en-AU" sz="1750" dirty="0"/>
              <a:t> outlining </a:t>
            </a:r>
            <a:r>
              <a:rPr lang="en-AU" sz="1750" b="1" dirty="0"/>
              <a:t>all</a:t>
            </a:r>
            <a:r>
              <a:rPr lang="en-AU" sz="1750" dirty="0"/>
              <a:t> payments due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Visa Grant Letter</a:t>
            </a:r>
            <a:r>
              <a:rPr lang="en-AU" sz="1750" dirty="0"/>
              <a:t> from the Department of Home Affairs</a:t>
            </a:r>
          </a:p>
          <a:p>
            <a:pPr>
              <a:spcAft>
                <a:spcPts val="1000"/>
              </a:spcAft>
            </a:pPr>
            <a:r>
              <a:rPr lang="en-AU" sz="1750" b="1" dirty="0">
                <a:solidFill>
                  <a:schemeClr val="accent2"/>
                </a:solidFill>
              </a:rPr>
              <a:t>If you have an education agent</a:t>
            </a:r>
            <a:r>
              <a:rPr lang="en-AU" sz="1750" dirty="0"/>
              <a:t>, you </a:t>
            </a:r>
            <a:r>
              <a:rPr lang="en-AU" sz="1750" b="1" dirty="0"/>
              <a:t>must</a:t>
            </a:r>
            <a:r>
              <a:rPr lang="en-AU" sz="1750" dirty="0"/>
              <a:t> upload the following additional documents: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F15A29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agent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your agent made to your provider on your behalf</a:t>
            </a:r>
          </a:p>
          <a:p>
            <a:pPr marL="630000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Agent commission statement</a:t>
            </a:r>
            <a:r>
              <a:rPr lang="en-AU" sz="1750" dirty="0"/>
              <a:t> or </a:t>
            </a:r>
            <a:r>
              <a:rPr lang="en-AU" sz="1750" b="1" dirty="0">
                <a:solidFill>
                  <a:srgbClr val="F15A29"/>
                </a:solidFill>
              </a:rPr>
              <a:t>invoice</a:t>
            </a:r>
            <a:endParaRPr lang="en-AU" sz="175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B87276-2670-9B5F-30DF-A6AC3F38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6B98FB-1376-4DA8-2267-DB4C3BB91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98B89D-E9BF-382B-AB22-84E3E611F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F1011A72-FAEA-015B-2C0A-DA756EB5C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09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 of Tertiary and Higher Education Australia</a:t>
            </a:r>
            <a:b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AU" sz="2200" b="1" dirty="0">
                <a:latin typeface="+mn-lt"/>
                <a:ea typeface="+mn-ea"/>
                <a:cs typeface="+mn-cs"/>
              </a:rPr>
              <a:t>(ITHEA Corporation Pty Ltd</a:t>
            </a: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454400"/>
            <a:ext cx="8064000" cy="17543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ITHEA closed on </a:t>
            </a:r>
            <a:r>
              <a:rPr lang="en-AU"/>
              <a:t>Tuesday 6 </a:t>
            </a:r>
            <a:r>
              <a:rPr lang="en-AU" dirty="0"/>
              <a:t>January 2026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ITHEA did not meet its obligations to all students</a:t>
            </a:r>
          </a:p>
          <a:p>
            <a:pPr>
              <a:spcAft>
                <a:spcPts val="3600"/>
              </a:spcAft>
            </a:pPr>
            <a:r>
              <a:rPr lang="en-AU" dirty="0"/>
              <a:t>The Tuition Protection Service (TPS) activated on Friday 16 January 2026</a:t>
            </a:r>
            <a:endParaRPr lang="en-AU" dirty="0"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5F7E66-D1DD-2BCC-F4F9-0964D06A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79E454-8D53-CE35-F804-AD3C61356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26407-B9AE-9E39-B0A2-93CE18E57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8CE89654-B92A-B176-6600-0761E3552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6A6649-2820-6D2B-28BB-462BB614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F9CAFD-520E-21BF-BFE7-F330083F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Graphic 1366">
              <a:extLst>
                <a:ext uri="{FF2B5EF4-FFF2-40B4-BE49-F238E27FC236}">
                  <a16:creationId xmlns:a16="http://schemas.microsoft.com/office/drawing/2014/main" id="{46FF9252-5FDA-4699-B610-E032A288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792441"/>
              <a:ext cx="900000" cy="839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447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4000" y="0"/>
            <a:ext cx="432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B5EFA4-5C94-4B51-BBE2-A525ACCD99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20000" y="1061963"/>
            <a:ext cx="270000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 descr="QR code for TPS website (www.tps.gov.au)">
            <a:extLst>
              <a:ext uri="{FF2B5EF4-FFF2-40B4-BE49-F238E27FC236}">
                <a16:creationId xmlns:a16="http://schemas.microsoft.com/office/drawing/2014/main" id="{E081D8FA-7699-6E52-2E10-8685DCA3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98368"/>
            <a:ext cx="2880000" cy="3320543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BE9DCF2-3E2D-49E5-9CA4-9E62432C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2286099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kumimoji="0" lang="en-AU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@tps.gov.au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4D68FBA-1C20-48E6-84E9-1EEF953D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3510235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1300 131 798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1F930-68A1-65DB-2A03-974AB20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842796"/>
            <a:ext cx="900000" cy="900000"/>
            <a:chOff x="5256000" y="842796"/>
            <a:chExt cx="900000" cy="90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EA560-CCDC-4539-A86B-4F65B46FC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000" y="84279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19FBE641-36DC-4164-9999-6560915A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83176" y="968796"/>
              <a:ext cx="648000" cy="648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18124-2032-5CE0-986E-CD6CDE86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2066557"/>
            <a:ext cx="900000" cy="900000"/>
            <a:chOff x="5256176" y="2066557"/>
            <a:chExt cx="900000" cy="9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ACC447-40B5-41B8-A06F-8FB44064C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176" y="2066557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97859E-6E79-4BB6-B294-3B187F14E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7600" y="2282400"/>
              <a:ext cx="676000" cy="468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8E2D7-95EB-838B-EFB0-60964B33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3291068"/>
            <a:ext cx="900000" cy="900000"/>
            <a:chOff x="5292000" y="3291068"/>
            <a:chExt cx="900000" cy="90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A6686B-75EE-45DA-9830-0E7CDCB0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2000" y="329106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Graphic 72">
              <a:extLst>
                <a:ext uri="{FF2B5EF4-FFF2-40B4-BE49-F238E27FC236}">
                  <a16:creationId xmlns:a16="http://schemas.microsoft.com/office/drawing/2014/main" id="{323B2999-B25C-43B3-92ED-E494C45F1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36000" y="3434400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56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Tuition Protection Service (TPS)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39999" y="1116000"/>
            <a:ext cx="8064000" cy="32778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Australian Government initiative supported by the Department of Education</a:t>
            </a:r>
          </a:p>
          <a:p>
            <a:pPr>
              <a:spcAft>
                <a:spcPts val="3600"/>
              </a:spcAft>
            </a:pPr>
            <a:r>
              <a:rPr lang="en-AU" dirty="0"/>
              <a:t>Student tuition fee protection scheme </a:t>
            </a:r>
          </a:p>
          <a:p>
            <a:pPr>
              <a:spcAft>
                <a:spcPts val="1800"/>
              </a:spcAft>
            </a:pPr>
            <a:r>
              <a:rPr lang="en-AU" dirty="0"/>
              <a:t>Supports students following an education provider default to:</a:t>
            </a:r>
            <a:endParaRPr lang="en-AU" dirty="0">
              <a:cs typeface="Calibri"/>
            </a:endParaRP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AU" dirty="0"/>
              <a:t>find an alternative provider to continue studying</a:t>
            </a:r>
          </a:p>
          <a:p>
            <a:pPr marL="799200">
              <a:spcAft>
                <a:spcPts val="1800"/>
              </a:spcAft>
            </a:pPr>
            <a:r>
              <a:rPr lang="en-AU" b="1" dirty="0"/>
              <a:t>and</a:t>
            </a:r>
          </a:p>
          <a:p>
            <a:pPr marL="800100" lvl="1" indent="-342900">
              <a:spcAft>
                <a:spcPts val="3600"/>
              </a:spcAft>
              <a:buFont typeface="+mj-lt"/>
              <a:buAutoNum type="arabicPeriod" startAt="2"/>
            </a:pPr>
            <a:r>
              <a:rPr lang="en-AU" dirty="0"/>
              <a:t>receive a refund of unspent tuition fees</a:t>
            </a:r>
            <a:endParaRPr lang="en-AU" dirty="0"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8E89-12D6-EB68-9CA8-9FA1377C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2EB1C7-F7FC-F4F1-A4A6-C029DB489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F3587B-8665-56B9-3EF8-32C1BFF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C60CFE85-1C08-0FAC-5B70-F1725AFDC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30B27A-E7CF-DA66-9148-9183DB02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128000" y="3996000"/>
            <a:ext cx="1656000" cy="792000"/>
            <a:chOff x="7128000" y="3996000"/>
            <a:chExt cx="1656000" cy="79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9283A6-F4A1-82FA-3CAC-B20A71B65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28000" y="3996000"/>
              <a:ext cx="1656000" cy="792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 descr="A green circle on a black background&#10;&#10;Description automatically generated">
              <a:extLst>
                <a:ext uri="{FF2B5EF4-FFF2-40B4-BE49-F238E27FC236}">
                  <a16:creationId xmlns:a16="http://schemas.microsoft.com/office/drawing/2014/main" id="{D68BBB63-F9F6-6D7F-1274-AA8C6E01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423" y="4068000"/>
              <a:ext cx="1391153" cy="65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15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AB2FA-EBB4-5377-AB99-D4B64237A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Team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C4B23-12E1-601F-5EF2-AE7115B1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DBC481-2E06-8F64-A22D-0B7B9138A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5F6EF3-E5FC-456D-FF4F-30845DA4D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Graphic 10">
              <a:extLst>
                <a:ext uri="{FF2B5EF4-FFF2-40B4-BE49-F238E27FC236}">
                  <a16:creationId xmlns:a16="http://schemas.microsoft.com/office/drawing/2014/main" id="{E036241A-C9FA-3094-09E9-417C3A2ED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Photo of the TPS team.">
            <a:extLst>
              <a:ext uri="{FF2B5EF4-FFF2-40B4-BE49-F238E27FC236}">
                <a16:creationId xmlns:a16="http://schemas.microsoft.com/office/drawing/2014/main" id="{1F2762D7-8907-FAE8-FFA4-A721BB8EC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971999"/>
            <a:ext cx="8064000" cy="3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 system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TPS Online is the system you will use to request and receive TPS assistance</a:t>
            </a:r>
          </a:p>
          <a:p>
            <a:pPr>
              <a:spcAft>
                <a:spcPts val="3600"/>
              </a:spcAft>
            </a:pPr>
            <a:r>
              <a:rPr lang="en-AU" dirty="0"/>
              <a:t>You can request a refund of your unspent tuition fees in TPS Online</a:t>
            </a:r>
          </a:p>
          <a:p>
            <a:pPr>
              <a:spcAft>
                <a:spcPts val="3600"/>
              </a:spcAft>
            </a:pPr>
            <a:r>
              <a:rPr lang="en-AU" dirty="0"/>
              <a:t>We will show you how to use TPS Online later in this presentation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TPS Online step-by-step instructions are on the TPS website</a:t>
            </a:r>
          </a:p>
          <a:p>
            <a:pPr>
              <a:spcAft>
                <a:spcPts val="3600"/>
              </a:spcAft>
            </a:pPr>
            <a:r>
              <a:rPr lang="en-AU" dirty="0"/>
              <a:t>Access TPS Online via the TPS website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0F4120-C931-9DA1-E4F6-E06709F4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E0C292-40FC-5818-F16B-1E360A607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3AAA9A-4521-81CE-B8DB-98F534A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Graphic 10">
              <a:extLst>
                <a:ext uri="{FF2B5EF4-FFF2-40B4-BE49-F238E27FC236}">
                  <a16:creationId xmlns:a16="http://schemas.microsoft.com/office/drawing/2014/main" id="{FAB2A813-DA9A-6B11-5F5B-0AD211991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60EB6-DD3E-9AD1-BD08-957ADBCB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6573B-855E-431E-E077-CF5199E9A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2">
              <a:extLst>
                <a:ext uri="{FF2B5EF4-FFF2-40B4-BE49-F238E27FC236}">
                  <a16:creationId xmlns:a16="http://schemas.microsoft.com/office/drawing/2014/main" id="{0DE71F06-AF92-CF3C-D0FA-FB8549270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858429"/>
              <a:ext cx="900000" cy="70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81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Continuing your studies with an alternative provider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 dirty="0"/>
              <a:t>Our priority</a:t>
            </a:r>
            <a:r>
              <a:rPr lang="en-AU" dirty="0"/>
              <a:t>: To help you to continue your studies with a new education provider</a:t>
            </a:r>
          </a:p>
          <a:p>
            <a:pPr>
              <a:spcAft>
                <a:spcPts val="3600"/>
              </a:spcAft>
            </a:pPr>
            <a:r>
              <a:rPr lang="en-AU" dirty="0"/>
              <a:t>You will be emailed links to find alternative courses at different providers</a:t>
            </a:r>
          </a:p>
          <a:p>
            <a:pPr>
              <a:spcAft>
                <a:spcPts val="3600"/>
              </a:spcAft>
            </a:pPr>
            <a:r>
              <a:rPr lang="en-AU" b="1" dirty="0"/>
              <a:t>You will need to contact the new provider to enrol </a:t>
            </a:r>
            <a:r>
              <a:rPr lang="en-AU" dirty="0"/>
              <a:t>with them</a:t>
            </a:r>
          </a:p>
          <a:p>
            <a:pPr>
              <a:spcAft>
                <a:spcPts val="3600"/>
              </a:spcAft>
            </a:pPr>
            <a:r>
              <a:rPr lang="en-AU" dirty="0"/>
              <a:t>Alternative courses may cost more or less than your current course. If costs are higher, you will need to meet those costs.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1E530-E201-06FE-3FE7-FB2C8A30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12000" y="3960000"/>
            <a:ext cx="1872000" cy="828000"/>
            <a:chOff x="6912000" y="3960000"/>
            <a:chExt cx="1872000" cy="828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C417AB-DA64-296A-AA60-1E86DACED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12000" y="3960000"/>
              <a:ext cx="1872000" cy="828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72">
              <a:extLst>
                <a:ext uri="{FF2B5EF4-FFF2-40B4-BE49-F238E27FC236}">
                  <a16:creationId xmlns:a16="http://schemas.microsoft.com/office/drawing/2014/main" id="{501D8FC5-F452-47CD-9CF1-723FFD113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20000" y="4056410"/>
              <a:ext cx="1656000" cy="6351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DD512-2AC6-429C-9EE6-7CAEF89D9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CA6B79-39CC-B3D3-282B-92A49713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16C6AA-3BA7-AEB1-A45E-FD13EB453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Graphic 10">
              <a:extLst>
                <a:ext uri="{FF2B5EF4-FFF2-40B4-BE49-F238E27FC236}">
                  <a16:creationId xmlns:a16="http://schemas.microsoft.com/office/drawing/2014/main" id="{4FAD809C-026B-91A7-519A-46CA1B5E5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28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1393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AU" b="1" dirty="0"/>
              <a:t>Unspent tuition fees</a:t>
            </a:r>
            <a:r>
              <a:rPr lang="en-AU" dirty="0"/>
              <a:t>: The fees that you paid to ITHEA for education or training that you did not receive</a:t>
            </a:r>
          </a:p>
          <a:p>
            <a:pPr>
              <a:spcAft>
                <a:spcPts val="2400"/>
              </a:spcAft>
            </a:pPr>
            <a:r>
              <a:rPr lang="en-AU" dirty="0"/>
              <a:t>For example, if you paid for 10 weeks of tuition and only attended classes for 7 weeks, the remaining 3 weeks are your </a:t>
            </a:r>
            <a:r>
              <a:rPr lang="en-AU" b="1" dirty="0"/>
              <a:t>unspent tuition fees</a:t>
            </a:r>
          </a:p>
          <a:p>
            <a:pPr>
              <a:spcAft>
                <a:spcPts val="2400"/>
              </a:spcAft>
            </a:pPr>
            <a:r>
              <a:rPr lang="en-AU" dirty="0"/>
              <a:t>The TPS can provide you with a refund of any </a:t>
            </a:r>
            <a:r>
              <a:rPr lang="en-AU" b="1" dirty="0"/>
              <a:t>unspent tuition fees </a:t>
            </a:r>
            <a:r>
              <a:rPr lang="en-AU" dirty="0"/>
              <a:t>that were paid to ITHEA </a:t>
            </a:r>
            <a:r>
              <a:rPr lang="en-AU" b="1" dirty="0"/>
              <a:t>before 6 January 2026</a:t>
            </a:r>
          </a:p>
          <a:p>
            <a:pPr>
              <a:spcAft>
                <a:spcPts val="2400"/>
              </a:spcAft>
            </a:pPr>
            <a:r>
              <a:rPr lang="en-AU" dirty="0">
                <a:solidFill>
                  <a:prstClr val="black"/>
                </a:solidFill>
              </a:rPr>
              <a:t>The liquidator, </a:t>
            </a:r>
            <a:r>
              <a:rPr lang="en-AU" b="1" dirty="0">
                <a:solidFill>
                  <a:prstClr val="black"/>
                </a:solidFill>
              </a:rPr>
              <a:t>Dye &amp; Co</a:t>
            </a:r>
            <a:r>
              <a:rPr lang="en-AU" dirty="0">
                <a:solidFill>
                  <a:prstClr val="black"/>
                </a:solidFill>
              </a:rPr>
              <a:t>, will refund payments made to ITHEA </a:t>
            </a:r>
            <a:r>
              <a:rPr lang="en-AU" b="1" dirty="0">
                <a:solidFill>
                  <a:prstClr val="black"/>
                </a:solidFill>
              </a:rPr>
              <a:t>on or after </a:t>
            </a:r>
            <a:br>
              <a:rPr lang="en-AU" b="1" dirty="0">
                <a:solidFill>
                  <a:prstClr val="black"/>
                </a:solidFill>
              </a:rPr>
            </a:br>
            <a:r>
              <a:rPr lang="en-AU" b="1" dirty="0">
                <a:solidFill>
                  <a:prstClr val="black"/>
                </a:solidFill>
              </a:rPr>
              <a:t>6 January 2026</a:t>
            </a:r>
            <a:r>
              <a:rPr lang="en-AU" dirty="0">
                <a:solidFill>
                  <a:prstClr val="black"/>
                </a:solidFill>
              </a:rPr>
              <a:t>. Contact Dye &amp; Co by emailing </a:t>
            </a:r>
            <a:r>
              <a:rPr lang="en-AU" dirty="0">
                <a:solidFill>
                  <a:prstClr val="black"/>
                </a:solidFill>
                <a:hlinkClick r:id="rId3"/>
              </a:rPr>
              <a:t>nicholasb@dyeco.com.au</a:t>
            </a:r>
            <a:r>
              <a:rPr lang="en-AU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1BC732-8DD1-3CDE-BD1A-5FAF822A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DDC161-B691-7C46-3F65-94F690DC9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54FA75-1BCC-41C0-1F17-5552A778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B1AB4B13-B0DD-C310-ED89-689049C4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8613F1-B6C7-DB3B-C2CF-F14B7F11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ED4CB5-4133-43B0-DB22-B1794F53A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1068">
              <a:extLst>
                <a:ext uri="{FF2B5EF4-FFF2-40B4-BE49-F238E27FC236}">
                  <a16:creationId xmlns:a16="http://schemas.microsoft.com/office/drawing/2014/main" id="{565D3EDD-1F8F-425B-9226-92C3FD582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9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177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AU" dirty="0"/>
              <a:t>Your refund can be paid to: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personal bank account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another nominated bank account (e.g. a family member)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new education provider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education agent</a:t>
            </a:r>
          </a:p>
          <a:p>
            <a:pPr>
              <a:spcAft>
                <a:spcPts val="1500"/>
              </a:spcAft>
            </a:pPr>
            <a:r>
              <a:rPr lang="en-AU" dirty="0"/>
              <a:t>If you would like your agent to receive your refund on your behalf, you </a:t>
            </a:r>
            <a:br>
              <a:rPr lang="en-AU" dirty="0"/>
            </a:br>
            <a:r>
              <a:rPr lang="en-AU" dirty="0"/>
              <a:t>must request and return an </a:t>
            </a:r>
            <a:r>
              <a:rPr lang="en-AU" b="1" dirty="0"/>
              <a:t>Authority to Act</a:t>
            </a:r>
            <a:r>
              <a:rPr lang="en-AU" b="1"/>
              <a:t>/Refund</a:t>
            </a:r>
            <a:r>
              <a:rPr lang="en-AU" b="1" i="1"/>
              <a:t> </a:t>
            </a:r>
            <a:r>
              <a:rPr lang="en-AU" dirty="0"/>
              <a:t>form by emailing </a:t>
            </a:r>
            <a:br>
              <a:rPr lang="en-AU" dirty="0"/>
            </a:br>
            <a:r>
              <a:rPr lang="en-AU" dirty="0">
                <a:hlinkClick r:id="rId3"/>
              </a:rPr>
              <a:t>support@tps.gov.au</a:t>
            </a:r>
            <a:endParaRPr lang="en-AU" dirty="0"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ED3942-E3B4-5444-AFE1-45DEC07E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022B39-A5D8-B0DC-49F2-CB5AA0D52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4760A0-7D55-A3D4-FBF9-7551DEF62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77813D88-8FDE-1D47-6FA9-C358F25D0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0F3B2E-0659-E9BB-6690-C3B9555FF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C95391-96D9-E95F-A013-43E11105A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068">
              <a:extLst>
                <a:ext uri="{FF2B5EF4-FFF2-40B4-BE49-F238E27FC236}">
                  <a16:creationId xmlns:a16="http://schemas.microsoft.com/office/drawing/2014/main" id="{CCE3FFBD-62A5-87B8-3674-6F258F8D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66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S">
      <a:dk1>
        <a:sysClr val="windowText" lastClr="000000"/>
      </a:dk1>
      <a:lt1>
        <a:srgbClr val="FFFFFF"/>
      </a:lt1>
      <a:dk2>
        <a:srgbClr val="E8F3F4"/>
      </a:dk2>
      <a:lt2>
        <a:srgbClr val="FBFBFB"/>
      </a:lt2>
      <a:accent1>
        <a:srgbClr val="4897A2"/>
      </a:accent1>
      <a:accent2>
        <a:srgbClr val="F15A29"/>
      </a:accent2>
      <a:accent3>
        <a:srgbClr val="D6165F"/>
      </a:accent3>
      <a:accent4>
        <a:srgbClr val="F0B50E"/>
      </a:accent4>
      <a:accent5>
        <a:srgbClr val="4DB3E6"/>
      </a:accent5>
      <a:accent6>
        <a:srgbClr val="8AB679"/>
      </a:accent6>
      <a:hlink>
        <a:srgbClr val="357179"/>
      </a:hlink>
      <a:folHlink>
        <a:srgbClr val="0AA6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F_J15-1541_PowerPoint">
  <a:themeElements>
    <a:clrScheme name="Dept IB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34EA2"/>
      </a:accent1>
      <a:accent2>
        <a:srgbClr val="007BC3"/>
      </a:accent2>
      <a:accent3>
        <a:srgbClr val="5C676D"/>
      </a:accent3>
      <a:accent4>
        <a:srgbClr val="BFBFC7"/>
      </a:accent4>
      <a:accent5>
        <a:srgbClr val="CBCBCB"/>
      </a:accent5>
      <a:accent6>
        <a:srgbClr val="F2F2F2"/>
      </a:accent6>
      <a:hlink>
        <a:srgbClr val="034EA2"/>
      </a:hlink>
      <a:folHlink>
        <a:srgbClr val="034E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I001-Presentation.pptx [Read-Only]" id="{88BB3D4E-C7C0-4631-A778-5F6F9F34003A}" vid="{96996FDF-6AA7-4C0B-A2CA-061BA5A9A8C2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andLinks xmlns="21934866-407e-4eb7-84a5-689e8997aac6">N/A</LocationandLinks>
    <SharedWithUsers xmlns="1d95c80d-1bfc-4284-8ead-90dee9a0b47f">
      <UserInfo>
        <DisplayName>LAMBERT,Mirah</DisplayName>
        <AccountId>36</AccountId>
        <AccountType/>
      </UserInfo>
      <UserInfo>
        <DisplayName>AMBROSINO,Brianna</DisplayName>
        <AccountId>77</AccountId>
        <AccountType/>
      </UserInfo>
      <UserInfo>
        <DisplayName>BURT,Tegan</DisplayName>
        <AccountId>37</AccountId>
        <AccountType/>
      </UserInfo>
    </SharedWithUsers>
    <lcf76f155ced4ddcb4097134ff3c332f xmlns="21934866-407e-4eb7-84a5-689e8997aac6">
      <Terms xmlns="http://schemas.microsoft.com/office/infopath/2007/PartnerControls"/>
    </lcf76f155ced4ddcb4097134ff3c332f>
    <TaxCatchAll xmlns="1d95c80d-1bfc-4284-8ead-90dee9a0b4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CCE9CD21384385A19063B05DA87A" ma:contentTypeVersion="20" ma:contentTypeDescription="Create a new document." ma:contentTypeScope="" ma:versionID="6cc64e066dbf459fac0629816f80db1a">
  <xsd:schema xmlns:xsd="http://www.w3.org/2001/XMLSchema" xmlns:xs="http://www.w3.org/2001/XMLSchema" xmlns:p="http://schemas.microsoft.com/office/2006/metadata/properties" xmlns:ns2="21934866-407e-4eb7-84a5-689e8997aac6" xmlns:ns3="1d95c80d-1bfc-4284-8ead-90dee9a0b47f" targetNamespace="http://schemas.microsoft.com/office/2006/metadata/properties" ma:root="true" ma:fieldsID="64a4542f3d85bd82df2c9856461c3b12" ns2:_="" ns3:_="">
    <xsd:import namespace="21934866-407e-4eb7-84a5-689e8997aac6"/>
    <xsd:import namespace="1d95c80d-1bfc-4284-8ead-90dee9a0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LocationandLink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4866-407e-4eb7-84a5-689e8997a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ocationandLinks" ma:index="24" nillable="true" ma:displayName="Location and Links" ma:description="Links are active in the O drive.  refer to document footer for location" ma:format="Dropdown" ma:internalName="LocationandLinks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5c80d-1bfc-4284-8ead-90dee9a0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dba6b6b-400e-42bf-b117-98da113f945d}" ma:internalName="TaxCatchAll" ma:showField="CatchAllData" ma:web="1d95c80d-1bfc-4284-8ead-90dee9a0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0F7A5-A9CC-40B8-A032-C0B4FD83C555}">
  <ds:schemaRefs>
    <ds:schemaRef ds:uri="http://schemas.microsoft.com/office/2006/metadata/properties"/>
    <ds:schemaRef ds:uri="http://schemas.microsoft.com/office/infopath/2007/PartnerControls"/>
    <ds:schemaRef ds:uri="21934866-407e-4eb7-84a5-689e8997aac6"/>
    <ds:schemaRef ds:uri="1d95c80d-1bfc-4284-8ead-90dee9a0b47f"/>
  </ds:schemaRefs>
</ds:datastoreItem>
</file>

<file path=customXml/itemProps2.xml><?xml version="1.0" encoding="utf-8"?>
<ds:datastoreItem xmlns:ds="http://schemas.openxmlformats.org/officeDocument/2006/customXml" ds:itemID="{4595F7A1-35BA-4C55-847B-DA30469854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EDF44-4678-420C-B9A0-12B7A40F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34866-407e-4eb7-84a5-689e8997aac6"/>
    <ds:schemaRef ds:uri="1d95c80d-1bfc-4284-8ead-90dee9a0b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1809</Words>
  <Application>Microsoft Office PowerPoint</Application>
  <PresentationFormat>Custom</PresentationFormat>
  <Paragraphs>199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1_Office Theme</vt:lpstr>
      <vt:lpstr>ABF_J15-1541_PowerPoint</vt:lpstr>
      <vt:lpstr>5_Office Theme</vt:lpstr>
      <vt:lpstr>Institute of Tertiary and Higher Education Australia (ITHEA)</vt:lpstr>
      <vt:lpstr>Purpose of this meeting </vt:lpstr>
      <vt:lpstr>Institute of Tertiary and Higher Education Australia (ITHEA Corporation Pty Ltd)</vt:lpstr>
      <vt:lpstr>Tuition Protection Service (TPS)</vt:lpstr>
      <vt:lpstr>TPS Team</vt:lpstr>
      <vt:lpstr>TPS Online system</vt:lpstr>
      <vt:lpstr>Continuing your studies with an alternative provider</vt:lpstr>
      <vt:lpstr>Unspent tuition fees</vt:lpstr>
      <vt:lpstr>Unspent tuition fees</vt:lpstr>
      <vt:lpstr>TPS website</vt:lpstr>
      <vt:lpstr>Student visa information</vt:lpstr>
      <vt:lpstr>Subclass 500 Student Visa</vt:lpstr>
      <vt:lpstr>Information about your student visa</vt:lpstr>
      <vt:lpstr>Do I need a new student visa?</vt:lpstr>
      <vt:lpstr>Visa Application Charge exemption</vt:lpstr>
      <vt:lpstr>Work conditions</vt:lpstr>
      <vt:lpstr>Travelling home</vt:lpstr>
      <vt:lpstr>Further information and contacts</vt:lpstr>
      <vt:lpstr>Getting a copy of your student record</vt:lpstr>
      <vt:lpstr>ASQA: Getting a copy of your student record</vt:lpstr>
      <vt:lpstr>ASQA: Further information and contacts</vt:lpstr>
      <vt:lpstr>Study Melbourne</vt:lpstr>
      <vt:lpstr>Study Melbourne Hub</vt:lpstr>
      <vt:lpstr>Contact the Study Melbourne Hub</vt:lpstr>
      <vt:lpstr>How to use TPS Online</vt:lpstr>
      <vt:lpstr>Accessing TPS Online</vt:lpstr>
      <vt:lpstr>TPS Online: Logging in</vt:lpstr>
      <vt:lpstr>TPS Online: Summary of tasks</vt:lpstr>
      <vt:lpstr>TPS Online: Proof of payment document checklist</vt:lpstr>
      <vt:lpstr>www.tps.gov.au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ITHEA - International Students Information Session Slides</dc:title>
  <dc:creator/>
  <cp:lastModifiedBy/>
  <cp:revision>2</cp:revision>
  <dcterms:created xsi:type="dcterms:W3CDTF">2026-01-20T05:46:11Z</dcterms:created>
  <dcterms:modified xsi:type="dcterms:W3CDTF">2026-01-21T05:57:43Z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2026-01-20T05:46:21Z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450f3be2-54d2-4ba0-a9db-d2fbabc77aa3</vt:lpwstr>
  </property>
  <property fmtid="{D5CDD505-2E9C-101B-9397-08002B2CF9AE}" pid="8" name="MSIP_Label_79d889eb-932f-4752-8739-64d25806ef64_ContentBits">
    <vt:lpwstr>0</vt:lpwstr>
  </property>
  <property fmtid="{D5CDD505-2E9C-101B-9397-08002B2CF9AE}" pid="9" name="MSIP_Label_79d889eb-932f-4752-8739-64d25806ef64_Tag">
    <vt:lpwstr>10, 0, 1, 1</vt:lpwstr>
  </property>
  <property fmtid="{D5CDD505-2E9C-101B-9397-08002B2CF9AE}" pid="10" name="Order">
    <vt:r8>67200</vt:r8>
  </property>
  <property fmtid="{D5CDD505-2E9C-101B-9397-08002B2CF9AE}" pid="11" name="xd_ProgID">
    <vt:lpwstr/>
  </property>
  <property fmtid="{D5CDD505-2E9C-101B-9397-08002B2CF9AE}" pid="12" name="MediaServiceImageTags">
    <vt:lpwstr/>
  </property>
  <property fmtid="{D5CDD505-2E9C-101B-9397-08002B2CF9AE}" pid="13" name="ContentTypeId">
    <vt:lpwstr>0x010100D0A9CCE9CD21384385A19063B05DA87A</vt:lpwstr>
  </property>
  <property fmtid="{D5CDD505-2E9C-101B-9397-08002B2CF9AE}" pid="14" name="TemplateUrl">
    <vt:lpwstr/>
  </property>
  <property fmtid="{D5CDD505-2E9C-101B-9397-08002B2CF9AE}" pid="15" name="xd_Signature">
    <vt:bool>false</vt:bool>
  </property>
  <property fmtid="{D5CDD505-2E9C-101B-9397-08002B2CF9AE}" pid="16" name="Department Stream">
    <vt:lpwstr>Education</vt:lpwstr>
  </property>
</Properties>
</file>