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29" r:id="rId5"/>
    <p:sldMasterId id="2147483722" r:id="rId6"/>
    <p:sldMasterId id="2147483737" r:id="rId7"/>
    <p:sldMasterId id="2147483744" r:id="rId8"/>
    <p:sldMasterId id="2147483747" r:id="rId9"/>
    <p:sldMasterId id="2147483753" r:id="rId10"/>
  </p:sldMasterIdLst>
  <p:notesMasterIdLst>
    <p:notesMasterId r:id="rId24"/>
  </p:notesMasterIdLst>
  <p:handoutMasterIdLst>
    <p:handoutMasterId r:id="rId25"/>
  </p:handoutMasterIdLst>
  <p:sldIdLst>
    <p:sldId id="267" r:id="rId11"/>
    <p:sldId id="2134806772" r:id="rId12"/>
    <p:sldId id="3349" r:id="rId13"/>
    <p:sldId id="2134806775" r:id="rId14"/>
    <p:sldId id="2134806776" r:id="rId15"/>
    <p:sldId id="2134806788" r:id="rId16"/>
    <p:sldId id="2134806774" r:id="rId17"/>
    <p:sldId id="2134806789" r:id="rId18"/>
    <p:sldId id="2134806790" r:id="rId19"/>
    <p:sldId id="2134806784" r:id="rId20"/>
    <p:sldId id="2134806791" r:id="rId21"/>
    <p:sldId id="2134806792" r:id="rId22"/>
    <p:sldId id="3372" r:id="rId23"/>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7B606-9D7D-FAA5-5CF0-E36535657631}" name="TALGASWATTA,Kalpa" initials="TA" userId="S::kalpa.talgaswatta@education.gov.au::f7bc0fcb-c58a-4f68-ab34-fd76b026ed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D3F"/>
    <a:srgbClr val="F06463"/>
    <a:srgbClr val="F16464"/>
    <a:srgbClr val="F26322"/>
    <a:srgbClr val="012C3D"/>
    <a:srgbClr val="F48071"/>
    <a:srgbClr val="E9A913"/>
    <a:srgbClr val="522761"/>
    <a:srgbClr val="5053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164" y="330"/>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306197-B16C-4167-B4A2-43E65F1E5A01}" type="datetimeFigureOut">
              <a:rPr lang="en-US" smtClean="0"/>
              <a:t>12/2/2025</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2/12/2025</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284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7"/>
            <a:ext cx="7886700"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A1F8CCE-0F65-DB37-DE44-613768D8D553}"/>
              </a:ext>
            </a:extLst>
          </p:cNvPr>
          <p:cNvSpPr txBox="1"/>
          <p:nvPr userDrawn="1"/>
        </p:nvSpPr>
        <p:spPr>
          <a:xfrm>
            <a:off x="3707904" y="4878387"/>
            <a:ext cx="1728192" cy="276999"/>
          </a:xfrm>
          <a:prstGeom prst="rect">
            <a:avLst/>
          </a:prstGeom>
          <a:noFill/>
        </p:spPr>
        <p:txBody>
          <a:bodyPr wrap="square" rtlCol="0">
            <a:spAutoFit/>
          </a:bodyPr>
          <a:lstStyle/>
          <a:p>
            <a:pPr algn="ctr"/>
            <a:r>
              <a:rPr lang="en-AU" sz="1200">
                <a:solidFill>
                  <a:srgbClr val="FF0000"/>
                </a:solidFill>
              </a:rPr>
              <a:t>OFFICIAL</a:t>
            </a:r>
          </a:p>
        </p:txBody>
      </p:sp>
      <p:sp>
        <p:nvSpPr>
          <p:cNvPr id="5" name="Title 4">
            <a:extLst>
              <a:ext uri="{FF2B5EF4-FFF2-40B4-BE49-F238E27FC236}">
                <a16:creationId xmlns:a16="http://schemas.microsoft.com/office/drawing/2014/main" id="{8C82DB57-A173-67B7-98C7-2B0B5E1B416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4471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rgbClr val="002D3F"/>
                </a:solidFill>
                <a:latin typeface="+mn-lt"/>
              </a:defRPr>
            </a:lvl1pPr>
          </a:lstStyle>
          <a:p>
            <a:r>
              <a:rPr lang="en-US"/>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rgbClr val="002D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5" name="Picture 4" descr="Australian Government Department of Education">
            <a:extLst>
              <a:ext uri="{FF2B5EF4-FFF2-40B4-BE49-F238E27FC236}">
                <a16:creationId xmlns:a16="http://schemas.microsoft.com/office/drawing/2014/main" id="{6751665B-50D3-4AE7-AA2F-2497173D6A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5" y="554850"/>
            <a:ext cx="2273813" cy="579121"/>
          </a:xfrm>
          <a:prstGeom prst="rect">
            <a:avLst/>
          </a:prstGeom>
        </p:spPr>
      </p:pic>
    </p:spTree>
    <p:extLst>
      <p:ext uri="{BB962C8B-B14F-4D97-AF65-F5344CB8AC3E}">
        <p14:creationId xmlns:p14="http://schemas.microsoft.com/office/powerpoint/2010/main" val="345739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4306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0758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12623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6636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188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5241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1238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086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1578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6252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7"/>
            <a:ext cx="7886700"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A1F8CCE-0F65-DB37-DE44-613768D8D553}"/>
              </a:ext>
            </a:extLst>
          </p:cNvPr>
          <p:cNvSpPr txBox="1"/>
          <p:nvPr userDrawn="1"/>
        </p:nvSpPr>
        <p:spPr>
          <a:xfrm>
            <a:off x="3707904" y="4878387"/>
            <a:ext cx="1728192" cy="276999"/>
          </a:xfrm>
          <a:prstGeom prst="rect">
            <a:avLst/>
          </a:prstGeom>
          <a:noFill/>
        </p:spPr>
        <p:txBody>
          <a:bodyPr wrap="square" rtlCol="0">
            <a:spAutoFit/>
          </a:bodyPr>
          <a:lstStyle/>
          <a:p>
            <a:pPr algn="ctr"/>
            <a:r>
              <a:rPr lang="en-AU" sz="1200">
                <a:solidFill>
                  <a:srgbClr val="FF0000"/>
                </a:solidFill>
              </a:rPr>
              <a:t>OFFICIAL</a:t>
            </a:r>
          </a:p>
        </p:txBody>
      </p:sp>
      <p:sp>
        <p:nvSpPr>
          <p:cNvPr id="5" name="Title 4">
            <a:extLst>
              <a:ext uri="{FF2B5EF4-FFF2-40B4-BE49-F238E27FC236}">
                <a16:creationId xmlns:a16="http://schemas.microsoft.com/office/drawing/2014/main" id="{8C82DB57-A173-67B7-98C7-2B0B5E1B416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86516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cSld name="Two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hasCustomPrompt="1"/>
          </p:nvPr>
        </p:nvSpPr>
        <p:spPr>
          <a:xfrm>
            <a:off x="457200" y="1201265"/>
            <a:ext cx="4038600" cy="3397616"/>
          </a:xfrm>
        </p:spPr>
        <p:txBody>
          <a:bodyPr/>
          <a:lstStyle>
            <a:lvl1pPr marL="192885" marR="0" indent="-192885" algn="l" defTabSz="685814" rtl="0" eaLnBrk="1" fontAlgn="base" latinLnBrk="0" hangingPunct="1">
              <a:lnSpc>
                <a:spcPct val="100000"/>
              </a:lnSpc>
              <a:spcBef>
                <a:spcPct val="20000"/>
              </a:spcBef>
              <a:spcAft>
                <a:spcPct val="0"/>
              </a:spcAft>
              <a:buClr>
                <a:srgbClr val="004A7F"/>
              </a:buClr>
              <a:buSzTx/>
              <a:buFontTx/>
              <a:buChar char="•"/>
              <a:tabLst/>
              <a:defRPr sz="1575"/>
            </a:lvl1pPr>
            <a:lvl2pPr marL="417918" marR="0"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sz="1350"/>
            </a:lvl2pPr>
            <a:lvl3pPr marL="642950" marR="0"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sz="1125"/>
            </a:lvl3pPr>
            <a:lvl4pPr marL="900131" marR="0"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sz="1013"/>
            </a:lvl4pPr>
            <a:lvl5pPr marL="1157311" marR="0"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192885" marR="0" lvl="0" indent="-192885" algn="l" defTabSz="685814" rtl="0" eaLnBrk="1" fontAlgn="base" latinLnBrk="0" hangingPunct="1">
              <a:lnSpc>
                <a:spcPct val="100000"/>
              </a:lnSpc>
              <a:spcBef>
                <a:spcPct val="20000"/>
              </a:spcBef>
              <a:spcAft>
                <a:spcPct val="0"/>
              </a:spcAft>
              <a:buClr>
                <a:srgbClr val="004A7F"/>
              </a:buClr>
              <a:buSzTx/>
              <a:buFontTx/>
              <a:buChar char="•"/>
              <a:tabLst/>
              <a:defRPr/>
            </a:pPr>
            <a:r>
              <a:rPr kumimoji="0" lang="en-AU" sz="1800" b="0" i="0" u="none" strike="noStrike" kern="0" cap="none" spc="0" normalizeH="0" baseline="0" noProof="0">
                <a:ln>
                  <a:noFill/>
                </a:ln>
                <a:solidFill>
                  <a:prstClr val="black"/>
                </a:solidFill>
                <a:effectLst/>
                <a:uLnTx/>
                <a:uFillTx/>
                <a:latin typeface="+mn-lt"/>
                <a:ea typeface="+mn-ea"/>
                <a:cs typeface="+mn-cs"/>
              </a:rPr>
              <a:t>First level</a:t>
            </a:r>
          </a:p>
          <a:p>
            <a:pPr marL="417918" marR="0" lvl="1"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a:pPr>
            <a:r>
              <a:rPr kumimoji="0" lang="en-AU" sz="1575" b="0" i="0" u="none" strike="noStrike" kern="0" cap="none" spc="0" normalizeH="0" baseline="0" noProof="0">
                <a:ln>
                  <a:noFill/>
                </a:ln>
                <a:solidFill>
                  <a:prstClr val="black"/>
                </a:solidFill>
                <a:effectLst/>
                <a:uLnTx/>
                <a:uFillTx/>
                <a:latin typeface="+mn-lt"/>
                <a:cs typeface="+mn-cs"/>
              </a:rPr>
              <a:t>Second level</a:t>
            </a:r>
          </a:p>
          <a:p>
            <a:pPr marL="642950" marR="0" lvl="2"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a:pPr>
            <a:r>
              <a:rPr kumimoji="0" lang="en-AU" sz="1350" b="0" i="0" u="none" strike="noStrike" kern="0" cap="none" spc="0" normalizeH="0" baseline="0" noProof="0">
                <a:ln>
                  <a:noFill/>
                </a:ln>
                <a:solidFill>
                  <a:prstClr val="black"/>
                </a:solidFill>
                <a:effectLst/>
                <a:uLnTx/>
                <a:uFillTx/>
                <a:latin typeface="+mn-lt"/>
                <a:cs typeface="+mn-cs"/>
              </a:rPr>
              <a:t>Third level</a:t>
            </a:r>
          </a:p>
          <a:p>
            <a:pPr marL="900131" marR="0" lvl="3"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Fourth level</a:t>
            </a:r>
          </a:p>
          <a:p>
            <a:pPr marL="1157311" marR="0" lvl="4"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Fifth level</a:t>
            </a:r>
          </a:p>
        </p:txBody>
      </p:sp>
      <p:sp>
        <p:nvSpPr>
          <p:cNvPr id="4" name="Content Placeholder 3"/>
          <p:cNvSpPr>
            <a:spLocks noGrp="1"/>
          </p:cNvSpPr>
          <p:nvPr>
            <p:ph sz="half" idx="2" hasCustomPrompt="1"/>
          </p:nvPr>
        </p:nvSpPr>
        <p:spPr>
          <a:xfrm>
            <a:off x="4648200" y="1201265"/>
            <a:ext cx="4038600" cy="3397616"/>
          </a:xfrm>
        </p:spPr>
        <p:txBody>
          <a:bodyPr/>
          <a:lstStyle>
            <a:lvl1pPr marL="192885" marR="0" indent="-192885" algn="l" defTabSz="685814" rtl="0" eaLnBrk="1" fontAlgn="base" latinLnBrk="0" hangingPunct="1">
              <a:lnSpc>
                <a:spcPct val="100000"/>
              </a:lnSpc>
              <a:spcBef>
                <a:spcPct val="20000"/>
              </a:spcBef>
              <a:spcAft>
                <a:spcPct val="0"/>
              </a:spcAft>
              <a:buClr>
                <a:srgbClr val="004A7F"/>
              </a:buClr>
              <a:buSzTx/>
              <a:buFontTx/>
              <a:buChar char="•"/>
              <a:tabLst/>
              <a:defRPr sz="1575"/>
            </a:lvl1pPr>
            <a:lvl2pPr marL="417918" marR="0"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sz="1350"/>
            </a:lvl2pPr>
            <a:lvl3pPr marL="642950" marR="0"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sz="1125"/>
            </a:lvl3pPr>
            <a:lvl4pPr marL="900131" marR="0"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sz="1013"/>
            </a:lvl4pPr>
            <a:lvl5pPr marL="1157311" marR="0"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192885" marR="0" lvl="0" indent="-192885" algn="l" defTabSz="685814" rtl="0" eaLnBrk="1" fontAlgn="base" latinLnBrk="0" hangingPunct="1">
              <a:lnSpc>
                <a:spcPct val="100000"/>
              </a:lnSpc>
              <a:spcBef>
                <a:spcPct val="20000"/>
              </a:spcBef>
              <a:spcAft>
                <a:spcPct val="0"/>
              </a:spcAft>
              <a:buClr>
                <a:srgbClr val="004A7F"/>
              </a:buClr>
              <a:buSzTx/>
              <a:buFontTx/>
              <a:buChar char="•"/>
              <a:tabLst/>
              <a:defRPr/>
            </a:pPr>
            <a:r>
              <a:rPr kumimoji="0" lang="en-AU" sz="1800" b="0" i="0" u="none" strike="noStrike" kern="0" cap="none" spc="0" normalizeH="0" baseline="0" noProof="0">
                <a:ln>
                  <a:noFill/>
                </a:ln>
                <a:solidFill>
                  <a:prstClr val="black"/>
                </a:solidFill>
                <a:effectLst/>
                <a:uLnTx/>
                <a:uFillTx/>
                <a:latin typeface="+mn-lt"/>
                <a:ea typeface="+mn-ea"/>
                <a:cs typeface="+mn-cs"/>
              </a:rPr>
              <a:t>First level</a:t>
            </a:r>
          </a:p>
          <a:p>
            <a:pPr marL="417918" marR="0" lvl="1"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a:pPr>
            <a:r>
              <a:rPr kumimoji="0" lang="en-AU" sz="1575" b="0" i="0" u="none" strike="noStrike" kern="0" cap="none" spc="0" normalizeH="0" baseline="0" noProof="0">
                <a:ln>
                  <a:noFill/>
                </a:ln>
                <a:solidFill>
                  <a:prstClr val="black"/>
                </a:solidFill>
                <a:effectLst/>
                <a:uLnTx/>
                <a:uFillTx/>
                <a:latin typeface="+mn-lt"/>
                <a:cs typeface="+mn-cs"/>
              </a:rPr>
              <a:t>Second level</a:t>
            </a:r>
          </a:p>
          <a:p>
            <a:pPr marL="642950" marR="0" lvl="2"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a:pPr>
            <a:r>
              <a:rPr kumimoji="0" lang="en-AU" sz="1350" b="0" i="0" u="none" strike="noStrike" kern="0" cap="none" spc="0" normalizeH="0" baseline="0" noProof="0">
                <a:ln>
                  <a:noFill/>
                </a:ln>
                <a:solidFill>
                  <a:prstClr val="black"/>
                </a:solidFill>
                <a:effectLst/>
                <a:uLnTx/>
                <a:uFillTx/>
                <a:latin typeface="+mn-lt"/>
                <a:cs typeface="+mn-cs"/>
              </a:rPr>
              <a:t>Third level</a:t>
            </a:r>
          </a:p>
          <a:p>
            <a:pPr marL="900131" marR="0" lvl="3"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Fourth level</a:t>
            </a:r>
          </a:p>
          <a:p>
            <a:pPr marL="1157311" marR="0" lvl="4"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Fifth level</a:t>
            </a:r>
          </a:p>
        </p:txBody>
      </p:sp>
      <p:sp>
        <p:nvSpPr>
          <p:cNvPr id="5" name="Slide Number Placeholder 1"/>
          <p:cNvSpPr>
            <a:spLocks noGrp="1" noChangeAspect="1"/>
          </p:cNvSpPr>
          <p:nvPr>
            <p:ph type="sldNum" sz="quarter" idx="4"/>
          </p:nvPr>
        </p:nvSpPr>
        <p:spPr>
          <a:xfrm>
            <a:off x="6553200" y="4771681"/>
            <a:ext cx="2133600" cy="274097"/>
          </a:xfrm>
          <a:prstGeom prst="rect">
            <a:avLst/>
          </a:prstGeom>
          <a:noFill/>
          <a:ln>
            <a:noFill/>
          </a:ln>
        </p:spPr>
        <p:txBody>
          <a:bodyPr vert="horz" lIns="91440" tIns="45720" rIns="91440" bIns="45720" rtlCol="0" anchor="ctr"/>
          <a:lstStyle>
            <a:lvl1pPr algn="r">
              <a:defRPr sz="675">
                <a:solidFill>
                  <a:schemeClr val="tx1"/>
                </a:solidFill>
              </a:defRPr>
            </a:lvl1pPr>
          </a:lstStyle>
          <a:p>
            <a:fld id="{507CB5FE-55B8-41A4-92BC-1FB748DDE98A}" type="slidenum">
              <a:rPr lang="en-AU" smtClean="0"/>
              <a:pPr/>
              <a:t>‹#›</a:t>
            </a:fld>
            <a:endParaRPr lang="en-AU"/>
          </a:p>
        </p:txBody>
      </p:sp>
    </p:spTree>
    <p:extLst>
      <p:ext uri="{BB962C8B-B14F-4D97-AF65-F5344CB8AC3E}">
        <p14:creationId xmlns:p14="http://schemas.microsoft.com/office/powerpoint/2010/main" val="119263151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7274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89012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58310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67675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1"/>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695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33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2402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050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6607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368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1753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03000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3719" r:id="rId2"/>
    <p:sldLayoutId id="2147483720" r:id="rId3"/>
    <p:sldLayoutId id="2147483721"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626131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43" r:id="rId6"/>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68150601"/>
      </p:ext>
    </p:extLst>
  </p:cSld>
  <p:clrMap bg1="lt1" tx1="dk1" bg2="lt2" tx2="dk2" accent1="accent1" accent2="accent2" accent3="accent3" accent4="accent4" accent5="accent5" accent6="accent6" hlink="hlink" folHlink="folHlink"/>
  <p:sldLayoutIdLst>
    <p:sldLayoutId id="2147483728"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641868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BCFC82A7-56FC-9BD7-F18A-2E8F9CBD9F95}"/>
              </a:ext>
            </a:extLst>
          </p:cNvPr>
          <p:cNvSpPr txBox="1"/>
          <p:nvPr userDrawn="1">
            <p:extLst>
              <p:ext uri="{1162E1C5-73C7-4A58-AE30-91384D911F3F}">
                <p184:classification xmlns:p184="http://schemas.microsoft.com/office/powerpoint/2018/4/main" val="hdr"/>
              </p:ext>
            </p:extLst>
          </p:nvPr>
        </p:nvSpPr>
        <p:spPr>
          <a:xfrm>
            <a:off x="4102100" y="63500"/>
            <a:ext cx="982663"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PROTECTED</a:t>
            </a:r>
          </a:p>
        </p:txBody>
      </p:sp>
      <p:sp>
        <p:nvSpPr>
          <p:cNvPr id="7" name="TextBox 6">
            <a:extLst>
              <a:ext uri="{FF2B5EF4-FFF2-40B4-BE49-F238E27FC236}">
                <a16:creationId xmlns:a16="http://schemas.microsoft.com/office/drawing/2014/main" id="{D5CB1B6A-46D0-0337-2396-3327F3F9DD38}"/>
              </a:ext>
            </a:extLst>
          </p:cNvPr>
          <p:cNvSpPr txBox="1"/>
          <p:nvPr userDrawn="1">
            <p:extLst>
              <p:ext uri="{1162E1C5-73C7-4A58-AE30-91384D911F3F}">
                <p184:classification xmlns:p184="http://schemas.microsoft.com/office/powerpoint/2018/4/main" val="ftr"/>
              </p:ext>
            </p:extLst>
          </p:nvPr>
        </p:nvSpPr>
        <p:spPr>
          <a:xfrm>
            <a:off x="4102100" y="4901883"/>
            <a:ext cx="982663"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PROTECTED</a:t>
            </a:r>
          </a:p>
        </p:txBody>
      </p:sp>
    </p:spTree>
    <p:extLst>
      <p:ext uri="{BB962C8B-B14F-4D97-AF65-F5344CB8AC3E}">
        <p14:creationId xmlns:p14="http://schemas.microsoft.com/office/powerpoint/2010/main" val="1754940371"/>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8508270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1"/>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63192381"/>
      </p:ext>
    </p:extLst>
  </p:cSld>
  <p:clrMap bg1="lt1" tx1="dk1" bg2="lt2" tx2="dk2" accent1="accent1" accent2="accent2" accent3="accent3" accent4="accent4" accent5="accent5" accent6="accent6" hlink="hlink" folHlink="folHlink"/>
  <p:sldLayoutIdLst>
    <p:sldLayoutId id="2147483754" r:id="rId1"/>
  </p:sldLayoutIdLst>
  <p:hf sldNum="0" hdr="0" ftr="0" dt="0"/>
  <p:txStyles>
    <p:titleStyle>
      <a:lvl1pPr algn="l" defTabSz="913554" rtl="0" eaLnBrk="1" latinLnBrk="0" hangingPunct="1">
        <a:lnSpc>
          <a:spcPct val="90000"/>
        </a:lnSpc>
        <a:spcBef>
          <a:spcPct val="0"/>
        </a:spcBef>
        <a:buNone/>
        <a:defRPr sz="2498" kern="1200">
          <a:solidFill>
            <a:schemeClr val="bg1"/>
          </a:solidFill>
          <a:latin typeface="+mn-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1998" kern="1200">
          <a:solidFill>
            <a:schemeClr val="bg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1799" kern="1200">
          <a:solidFill>
            <a:schemeClr val="bg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598" kern="1200">
          <a:solidFill>
            <a:schemeClr val="bg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399" kern="1200">
          <a:solidFill>
            <a:schemeClr val="bg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399" kern="1200">
          <a:solidFill>
            <a:schemeClr val="bg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554" rtl="0" eaLnBrk="1" latinLnBrk="0" hangingPunct="1">
        <a:defRPr sz="1799" kern="1200">
          <a:solidFill>
            <a:schemeClr val="tx1"/>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8"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3"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msg.dese.gov.au/subscribe-help-providers" TargetMode="External"/><Relationship Id="rId2" Type="http://schemas.openxmlformats.org/officeDocument/2006/relationships/hyperlink" Target="mailto:HEenquiries@education.gov.au"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myhelpbalance.gov.au/"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gov.au/higher-education-loan-program/reduction-higher-education-loan-program-help-debts-health-practitioners-rural-remote-and-very-remote" TargetMode="External"/><Relationship Id="rId2" Type="http://schemas.openxmlformats.org/officeDocument/2006/relationships/hyperlink" Target="https://www.education.gov.au/higher-education-loan-program/reduction-help-debts-teachers-very-remote-areas"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https://www.servicesaustralia.gov.au/tertiary-access-payment"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ABB4-C8F3-4F1A-B039-3BA55CAE6BEB}"/>
              </a:ext>
            </a:extLst>
          </p:cNvPr>
          <p:cNvSpPr>
            <a:spLocks noGrp="1"/>
          </p:cNvSpPr>
          <p:nvPr>
            <p:ph type="ctrTitle"/>
          </p:nvPr>
        </p:nvSpPr>
        <p:spPr>
          <a:xfrm>
            <a:off x="1043608" y="1839193"/>
            <a:ext cx="7056784" cy="961379"/>
          </a:xfrm>
        </p:spPr>
        <p:txBody>
          <a:bodyPr>
            <a:normAutofit fontScale="90000"/>
          </a:bodyPr>
          <a:lstStyle/>
          <a:p>
            <a:pPr algn="ctr"/>
            <a:r>
              <a:rPr lang="en-AU" sz="3600"/>
              <a:t>HELP Communications Working Group </a:t>
            </a:r>
            <a:br>
              <a:rPr lang="en-AU"/>
            </a:br>
            <a:r>
              <a:rPr lang="en-AU"/>
              <a:t>Thursday 23 October 2025</a:t>
            </a:r>
            <a:br>
              <a:rPr lang="en-AU"/>
            </a:br>
            <a:endParaRPr lang="en-AU"/>
          </a:p>
        </p:txBody>
      </p:sp>
      <p:sp>
        <p:nvSpPr>
          <p:cNvPr id="3" name="Title 1">
            <a:extLst>
              <a:ext uri="{FF2B5EF4-FFF2-40B4-BE49-F238E27FC236}">
                <a16:creationId xmlns:a16="http://schemas.microsoft.com/office/drawing/2014/main" id="{C3166400-51B6-0B1E-268F-E7D86BF9DA3E}"/>
              </a:ext>
            </a:extLst>
          </p:cNvPr>
          <p:cNvSpPr txBox="1">
            <a:spLocks/>
          </p:cNvSpPr>
          <p:nvPr/>
        </p:nvSpPr>
        <p:spPr>
          <a:xfrm>
            <a:off x="3203848" y="2214091"/>
            <a:ext cx="7056784" cy="529331"/>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2500" b="1" kern="1200">
                <a:solidFill>
                  <a:schemeClr val="bg1"/>
                </a:solidFill>
                <a:latin typeface="+mn-lt"/>
                <a:ea typeface="+mj-ea"/>
                <a:cs typeface="+mj-cs"/>
              </a:defRPr>
            </a:lvl1pPr>
          </a:lstStyle>
          <a:p>
            <a:endParaRPr lang="en-AU"/>
          </a:p>
        </p:txBody>
      </p:sp>
    </p:spTree>
    <p:extLst>
      <p:ext uri="{BB962C8B-B14F-4D97-AF65-F5344CB8AC3E}">
        <p14:creationId xmlns:p14="http://schemas.microsoft.com/office/powerpoint/2010/main" val="337391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395536" y="269875"/>
            <a:ext cx="6364188" cy="993775"/>
          </a:xfrm>
        </p:spPr>
        <p:txBody>
          <a:bodyPr/>
          <a:lstStyle/>
          <a:p>
            <a:r>
              <a:rPr lang="en-AU" b="1">
                <a:solidFill>
                  <a:schemeClr val="bg1">
                    <a:lumMod val="95000"/>
                  </a:schemeClr>
                </a:solidFill>
              </a:rPr>
              <a:t>eCAFs</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a:p>
          <a:p>
            <a:pPr marL="229870" indent="-229870">
              <a:spcAft>
                <a:spcPts val="600"/>
              </a:spcAft>
            </a:pPr>
            <a:r>
              <a:rPr lang="en-AU" sz="1900"/>
              <a:t>2026 </a:t>
            </a:r>
            <a:r>
              <a:rPr lang="en-AU" sz="1900" err="1"/>
              <a:t>eCAFs</a:t>
            </a:r>
            <a:r>
              <a:rPr lang="en-AU" sz="1900"/>
              <a:t> (HECS-HELP, FEE-HELP, SA-HELP &amp; OS-HELP) released on 17 October 2025</a:t>
            </a:r>
            <a:endParaRPr lang="en-AU" sz="1900">
              <a:ea typeface="Calibri"/>
              <a:cs typeface="Calibri"/>
            </a:endParaRPr>
          </a:p>
          <a:p>
            <a:pPr marL="229870" indent="-229870">
              <a:spcAft>
                <a:spcPts val="600"/>
              </a:spcAft>
            </a:pPr>
            <a:r>
              <a:rPr lang="en-AU" sz="1900"/>
              <a:t>Providers are now able to enrol 2026 students</a:t>
            </a:r>
            <a:endParaRPr lang="en-AU" sz="1900">
              <a:ea typeface="Calibri"/>
              <a:cs typeface="Calibri"/>
            </a:endParaRPr>
          </a:p>
          <a:p>
            <a:pPr marL="229870" indent="-229870">
              <a:spcAft>
                <a:spcPts val="600"/>
              </a:spcAft>
            </a:pPr>
            <a:r>
              <a:rPr lang="en-AU" sz="1900"/>
              <a:t>The </a:t>
            </a:r>
            <a:r>
              <a:rPr lang="en-AU" sz="1900" err="1"/>
              <a:t>eCAF</a:t>
            </a:r>
            <a:r>
              <a:rPr lang="en-AU" sz="1900"/>
              <a:t> video has been removed while the case studies are being updated to reflect marginal repayments</a:t>
            </a:r>
            <a:endParaRPr lang="en-AU" sz="1900">
              <a:ea typeface="Calibri"/>
              <a:cs typeface="Calibri"/>
            </a:endParaRPr>
          </a:p>
          <a:p>
            <a:pPr marL="229870" indent="-229870">
              <a:spcAft>
                <a:spcPts val="600"/>
              </a:spcAft>
            </a:pPr>
            <a:r>
              <a:rPr lang="en-AU" sz="1900"/>
              <a:t>non-Government </a:t>
            </a:r>
            <a:r>
              <a:rPr lang="en-AU" sz="1900" err="1"/>
              <a:t>eCAFs</a:t>
            </a:r>
            <a:r>
              <a:rPr lang="en-AU" sz="1900"/>
              <a:t> providers must update their 2025 </a:t>
            </a:r>
            <a:r>
              <a:rPr lang="en-AU" sz="1900" err="1"/>
              <a:t>eCAFs</a:t>
            </a:r>
            <a:r>
              <a:rPr lang="en-AU" sz="1900"/>
              <a:t> with the 2026 changes before enrolling 2026 students</a:t>
            </a:r>
            <a:endParaRPr lang="en-AU" sz="1900">
              <a:ea typeface="Calibri"/>
              <a:cs typeface="Calibri"/>
            </a:endParaRPr>
          </a:p>
          <a:p>
            <a:pPr marL="229870" indent="-229870">
              <a:spcAft>
                <a:spcPts val="600"/>
              </a:spcAft>
            </a:pPr>
            <a:r>
              <a:rPr lang="en-AU" sz="1900" err="1"/>
              <a:t>eCAF</a:t>
            </a:r>
            <a:r>
              <a:rPr lang="en-AU" sz="1900"/>
              <a:t> gender alignment to TCSI</a:t>
            </a:r>
            <a:endParaRPr lang="en-AU" sz="1900">
              <a:ea typeface="Calibri"/>
              <a:cs typeface="Calibri"/>
            </a:endParaRPr>
          </a:p>
          <a:p>
            <a:pPr marL="229870" indent="-229870">
              <a:spcAft>
                <a:spcPts val="600"/>
              </a:spcAft>
            </a:pPr>
            <a:r>
              <a:rPr lang="en-AU" sz="1900"/>
              <a:t>Upcoming </a:t>
            </a:r>
            <a:r>
              <a:rPr lang="en-AU" sz="1900" err="1"/>
              <a:t>eCAF</a:t>
            </a:r>
            <a:r>
              <a:rPr lang="en-AU" sz="1900"/>
              <a:t> project</a:t>
            </a:r>
            <a:endParaRPr lang="en-AU" sz="1900">
              <a:ea typeface="Calibri"/>
              <a:cs typeface="Calibri"/>
            </a:endParaRPr>
          </a:p>
          <a:p>
            <a:pPr marL="229870" indent="-229870"/>
            <a:endParaRPr lang="en-AU" sz="1800"/>
          </a:p>
          <a:p>
            <a:pPr marL="229870" indent="-229870"/>
            <a:endParaRPr lang="en-AU" sz="1800"/>
          </a:p>
          <a:p>
            <a:pPr marL="0" indent="0">
              <a:buNone/>
            </a:pPr>
            <a:endParaRPr lang="en-AU" sz="1800"/>
          </a:p>
          <a:p>
            <a:pPr marL="229870" indent="-229870"/>
            <a:endParaRPr lang="en-AU" sz="1800"/>
          </a:p>
        </p:txBody>
      </p:sp>
    </p:spTree>
    <p:extLst>
      <p:ext uri="{BB962C8B-B14F-4D97-AF65-F5344CB8AC3E}">
        <p14:creationId xmlns:p14="http://schemas.microsoft.com/office/powerpoint/2010/main" val="339243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FD5D-5E81-E0C3-F8D3-63F344FDEBC1}"/>
              </a:ext>
            </a:extLst>
          </p:cNvPr>
          <p:cNvSpPr>
            <a:spLocks noGrp="1"/>
          </p:cNvSpPr>
          <p:nvPr>
            <p:ph type="title"/>
          </p:nvPr>
        </p:nvSpPr>
        <p:spPr>
          <a:xfrm>
            <a:off x="441378" y="142446"/>
            <a:ext cx="6364188" cy="993775"/>
          </a:xfrm>
        </p:spPr>
        <p:txBody>
          <a:bodyPr/>
          <a:lstStyle/>
          <a:p>
            <a:r>
              <a:rPr lang="en-AU"/>
              <a:t>FEE-FREE Uni Ready arrangements</a:t>
            </a:r>
          </a:p>
        </p:txBody>
      </p:sp>
      <p:sp>
        <p:nvSpPr>
          <p:cNvPr id="3" name="Content Placeholder 2">
            <a:extLst>
              <a:ext uri="{FF2B5EF4-FFF2-40B4-BE49-F238E27FC236}">
                <a16:creationId xmlns:a16="http://schemas.microsoft.com/office/drawing/2014/main" id="{C2C634EA-A1C6-5627-5378-52DE77D5DE4D}"/>
              </a:ext>
            </a:extLst>
          </p:cNvPr>
          <p:cNvSpPr>
            <a:spLocks noGrp="1"/>
          </p:cNvSpPr>
          <p:nvPr>
            <p:ph idx="1"/>
          </p:nvPr>
        </p:nvSpPr>
        <p:spPr>
          <a:xfrm>
            <a:off x="441378" y="989955"/>
            <a:ext cx="8091062" cy="3600400"/>
          </a:xfrm>
        </p:spPr>
        <p:txBody>
          <a:bodyPr>
            <a:normAutofit/>
          </a:bodyPr>
          <a:lstStyle/>
          <a:p>
            <a:pPr lvl="0">
              <a:spcAft>
                <a:spcPts val="1200"/>
              </a:spcAft>
            </a:pPr>
            <a:r>
              <a:rPr lang="en-AU" sz="1900"/>
              <a:t>2026 FFUR PDF released on 17 October 2025</a:t>
            </a:r>
          </a:p>
          <a:p>
            <a:pPr lvl="0">
              <a:spcAft>
                <a:spcPts val="1200"/>
              </a:spcAft>
            </a:pPr>
            <a:r>
              <a:rPr lang="en-AU" sz="1900"/>
              <a:t>2026 FFUR Government eCAF on track for end-November 2025 release</a:t>
            </a:r>
          </a:p>
          <a:p>
            <a:pPr lvl="0">
              <a:spcAft>
                <a:spcPts val="1200"/>
              </a:spcAft>
            </a:pPr>
            <a:r>
              <a:rPr lang="en-AU" sz="1900"/>
              <a:t>From 1 March 2026, the FFUR PDF must not be used</a:t>
            </a:r>
          </a:p>
          <a:p>
            <a:endParaRPr lang="en-AU"/>
          </a:p>
        </p:txBody>
      </p:sp>
      <p:graphicFrame>
        <p:nvGraphicFramePr>
          <p:cNvPr id="4" name="Table 3">
            <a:extLst>
              <a:ext uri="{FF2B5EF4-FFF2-40B4-BE49-F238E27FC236}">
                <a16:creationId xmlns:a16="http://schemas.microsoft.com/office/drawing/2014/main" id="{7837D9C2-E229-3E76-6407-DB0EA3576F64}"/>
              </a:ext>
            </a:extLst>
          </p:cNvPr>
          <p:cNvGraphicFramePr>
            <a:graphicFrameLocks noGrp="1"/>
          </p:cNvGraphicFramePr>
          <p:nvPr>
            <p:extLst>
              <p:ext uri="{D42A27DB-BD31-4B8C-83A1-F6EECF244321}">
                <p14:modId xmlns:p14="http://schemas.microsoft.com/office/powerpoint/2010/main" val="1504760315"/>
              </p:ext>
            </p:extLst>
          </p:nvPr>
        </p:nvGraphicFramePr>
        <p:xfrm>
          <a:off x="1306725" y="2609155"/>
          <a:ext cx="6360368" cy="1981200"/>
        </p:xfrm>
        <a:graphic>
          <a:graphicData uri="http://schemas.openxmlformats.org/drawingml/2006/table">
            <a:tbl>
              <a:tblPr firstRow="1" bandRow="1">
                <a:tableStyleId>{69CF1AB2-1976-4502-BF36-3FF5EA218861}</a:tableStyleId>
              </a:tblPr>
              <a:tblGrid>
                <a:gridCol w="2880320">
                  <a:extLst>
                    <a:ext uri="{9D8B030D-6E8A-4147-A177-3AD203B41FA5}">
                      <a16:colId xmlns:a16="http://schemas.microsoft.com/office/drawing/2014/main" val="380221447"/>
                    </a:ext>
                  </a:extLst>
                </a:gridCol>
                <a:gridCol w="3480048">
                  <a:extLst>
                    <a:ext uri="{9D8B030D-6E8A-4147-A177-3AD203B41FA5}">
                      <a16:colId xmlns:a16="http://schemas.microsoft.com/office/drawing/2014/main" val="1274857692"/>
                    </a:ext>
                  </a:extLst>
                </a:gridCol>
              </a:tblGrid>
              <a:tr h="370840">
                <a:tc>
                  <a:txBody>
                    <a:bodyPr/>
                    <a:lstStyle/>
                    <a:p>
                      <a:r>
                        <a:rPr lang="en-AU" sz="1600" b="0"/>
                        <a:t>17 October – 1 March 2026</a:t>
                      </a:r>
                    </a:p>
                  </a:txBody>
                  <a:tcPr/>
                </a:tc>
                <a:tc>
                  <a:txBody>
                    <a:bodyPr/>
                    <a:lstStyle/>
                    <a:p>
                      <a:pPr marL="285750" indent="-285750">
                        <a:buFont typeface="Arial" panose="020B0604020202020204" pitchFamily="34" charset="0"/>
                        <a:buChar char="•"/>
                      </a:pPr>
                      <a:r>
                        <a:rPr lang="en-AU" sz="1600" b="0"/>
                        <a:t>FFUR PDF</a:t>
                      </a:r>
                    </a:p>
                    <a:p>
                      <a:pPr marL="285750" indent="-285750">
                        <a:buFont typeface="Arial" panose="020B0604020202020204" pitchFamily="34" charset="0"/>
                        <a:buChar char="•"/>
                      </a:pPr>
                      <a:r>
                        <a:rPr lang="en-AU" sz="1600" b="0"/>
                        <a:t>non-Government eCAF</a:t>
                      </a:r>
                    </a:p>
                  </a:txBody>
                  <a:tcPr/>
                </a:tc>
                <a:extLst>
                  <a:ext uri="{0D108BD9-81ED-4DB2-BD59-A6C34878D82A}">
                    <a16:rowId xmlns:a16="http://schemas.microsoft.com/office/drawing/2014/main" val="3554905670"/>
                  </a:ext>
                </a:extLst>
              </a:tr>
              <a:tr h="370840">
                <a:tc>
                  <a:txBody>
                    <a:bodyPr/>
                    <a:lstStyle/>
                    <a:p>
                      <a:r>
                        <a:rPr lang="en-AU" sz="1600"/>
                        <a:t>Late November 2025</a:t>
                      </a:r>
                    </a:p>
                  </a:txBody>
                  <a:tcPr/>
                </a:tc>
                <a:tc>
                  <a:txBody>
                    <a:bodyPr/>
                    <a:lstStyle/>
                    <a:p>
                      <a:pPr marL="285750" indent="-285750">
                        <a:buFont typeface="Arial" panose="020B0604020202020204" pitchFamily="34" charset="0"/>
                        <a:buChar char="•"/>
                      </a:pPr>
                      <a:r>
                        <a:rPr lang="en-AU" sz="1600"/>
                        <a:t>FFUR PDF</a:t>
                      </a:r>
                    </a:p>
                    <a:p>
                      <a:pPr marL="285750" indent="-285750">
                        <a:buFont typeface="Arial" panose="020B0604020202020204" pitchFamily="34" charset="0"/>
                        <a:buChar char="•"/>
                      </a:pPr>
                      <a:r>
                        <a:rPr lang="en-AU" sz="1600"/>
                        <a:t>FFUR Government eCAF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t>non-Government eCAF</a:t>
                      </a:r>
                    </a:p>
                  </a:txBody>
                  <a:tcPr/>
                </a:tc>
                <a:extLst>
                  <a:ext uri="{0D108BD9-81ED-4DB2-BD59-A6C34878D82A}">
                    <a16:rowId xmlns:a16="http://schemas.microsoft.com/office/drawing/2014/main" val="243883962"/>
                  </a:ext>
                </a:extLst>
              </a:tr>
              <a:tr h="370840">
                <a:tc>
                  <a:txBody>
                    <a:bodyPr/>
                    <a:lstStyle/>
                    <a:p>
                      <a:r>
                        <a:rPr lang="en-AU" sz="1600"/>
                        <a:t>1 March 2026</a:t>
                      </a:r>
                    </a:p>
                  </a:txBody>
                  <a:tcPr/>
                </a:tc>
                <a:tc>
                  <a:txBody>
                    <a:bodyPr/>
                    <a:lstStyle/>
                    <a:p>
                      <a:pPr marL="285750" indent="-285750">
                        <a:buFont typeface="Arial" panose="020B0604020202020204" pitchFamily="34" charset="0"/>
                        <a:buChar char="•"/>
                      </a:pPr>
                      <a:r>
                        <a:rPr lang="en-AU" sz="1600"/>
                        <a:t>FFUR Government eCAF</a:t>
                      </a:r>
                    </a:p>
                    <a:p>
                      <a:pPr marL="285750" indent="-285750">
                        <a:buFont typeface="Arial" panose="020B0604020202020204" pitchFamily="34" charset="0"/>
                        <a:buChar char="•"/>
                      </a:pPr>
                      <a:r>
                        <a:rPr lang="en-AU" sz="1600"/>
                        <a:t>non-Government eCAF</a:t>
                      </a:r>
                    </a:p>
                  </a:txBody>
                  <a:tcPr/>
                </a:tc>
                <a:extLst>
                  <a:ext uri="{0D108BD9-81ED-4DB2-BD59-A6C34878D82A}">
                    <a16:rowId xmlns:a16="http://schemas.microsoft.com/office/drawing/2014/main" val="1752816487"/>
                  </a:ext>
                </a:extLst>
              </a:tr>
            </a:tbl>
          </a:graphicData>
        </a:graphic>
      </p:graphicFrame>
    </p:spTree>
    <p:extLst>
      <p:ext uri="{BB962C8B-B14F-4D97-AF65-F5344CB8AC3E}">
        <p14:creationId xmlns:p14="http://schemas.microsoft.com/office/powerpoint/2010/main" val="96638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A763-9165-93C9-F772-B386D403C2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DF9D92-FB80-CAD8-74D9-13773F8AE622}"/>
              </a:ext>
            </a:extLst>
          </p:cNvPr>
          <p:cNvSpPr>
            <a:spLocks noGrp="1"/>
          </p:cNvSpPr>
          <p:nvPr>
            <p:ph type="title"/>
          </p:nvPr>
        </p:nvSpPr>
        <p:spPr>
          <a:xfrm>
            <a:off x="395536" y="269875"/>
            <a:ext cx="6364188" cy="993775"/>
          </a:xfrm>
        </p:spPr>
        <p:txBody>
          <a:bodyPr/>
          <a:lstStyle/>
          <a:p>
            <a:r>
              <a:rPr lang="en-AU" b="1">
                <a:solidFill>
                  <a:schemeClr val="bg1">
                    <a:lumMod val="95000"/>
                  </a:schemeClr>
                </a:solidFill>
              </a:rPr>
              <a:t>eCAFs</a:t>
            </a:r>
          </a:p>
        </p:txBody>
      </p:sp>
      <p:sp>
        <p:nvSpPr>
          <p:cNvPr id="2" name="Content Placeholder 1">
            <a:extLst>
              <a:ext uri="{FF2B5EF4-FFF2-40B4-BE49-F238E27FC236}">
                <a16:creationId xmlns:a16="http://schemas.microsoft.com/office/drawing/2014/main" id="{D286B2D8-F0B0-88C1-5DC9-A6901A7E3CC4}"/>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a:p>
          <a:p>
            <a:pPr marL="229870" indent="-229870">
              <a:spcAft>
                <a:spcPts val="600"/>
              </a:spcAft>
            </a:pPr>
            <a:r>
              <a:rPr lang="en-AU" sz="1900"/>
              <a:t>2026 </a:t>
            </a:r>
            <a:r>
              <a:rPr lang="en-AU" sz="1900" err="1"/>
              <a:t>eCAFs</a:t>
            </a:r>
            <a:r>
              <a:rPr lang="en-AU" sz="1900"/>
              <a:t> (HECS-HELP, FEE-HELP, SA-HELP &amp; OS-HELP) released on 17 October 2025</a:t>
            </a:r>
            <a:endParaRPr lang="en-AU" sz="1900">
              <a:ea typeface="Calibri"/>
              <a:cs typeface="Calibri"/>
            </a:endParaRPr>
          </a:p>
          <a:p>
            <a:pPr marL="229870" indent="-229870">
              <a:spcAft>
                <a:spcPts val="600"/>
              </a:spcAft>
            </a:pPr>
            <a:r>
              <a:rPr lang="en-AU" sz="1900"/>
              <a:t>Providers are now able to enrol 2026 students</a:t>
            </a:r>
            <a:endParaRPr lang="en-AU" sz="1900">
              <a:ea typeface="Calibri"/>
              <a:cs typeface="Calibri"/>
            </a:endParaRPr>
          </a:p>
          <a:p>
            <a:pPr marL="229870" indent="-229870">
              <a:spcAft>
                <a:spcPts val="600"/>
              </a:spcAft>
            </a:pPr>
            <a:r>
              <a:rPr lang="en-AU" sz="1900"/>
              <a:t>The </a:t>
            </a:r>
            <a:r>
              <a:rPr lang="en-AU" sz="1900" err="1"/>
              <a:t>eCAF</a:t>
            </a:r>
            <a:r>
              <a:rPr lang="en-AU" sz="1900"/>
              <a:t> video has been removed while the case studies are being updated to reflect marginal repayments</a:t>
            </a:r>
            <a:endParaRPr lang="en-AU" sz="1900">
              <a:ea typeface="Calibri"/>
              <a:cs typeface="Calibri"/>
            </a:endParaRPr>
          </a:p>
          <a:p>
            <a:pPr marL="229870" indent="-229870">
              <a:spcAft>
                <a:spcPts val="600"/>
              </a:spcAft>
            </a:pPr>
            <a:r>
              <a:rPr lang="en-AU" sz="1900"/>
              <a:t>non-Government </a:t>
            </a:r>
            <a:r>
              <a:rPr lang="en-AU" sz="1900" err="1"/>
              <a:t>eCAFs</a:t>
            </a:r>
            <a:r>
              <a:rPr lang="en-AU" sz="1900"/>
              <a:t> providers must update their 2025 </a:t>
            </a:r>
            <a:r>
              <a:rPr lang="en-AU" sz="1900" err="1"/>
              <a:t>eCAFs</a:t>
            </a:r>
            <a:r>
              <a:rPr lang="en-AU" sz="1900"/>
              <a:t> with the 2026 changes before enrolling 2026 students</a:t>
            </a:r>
            <a:endParaRPr lang="en-AU" sz="1900">
              <a:ea typeface="Calibri"/>
              <a:cs typeface="Calibri"/>
            </a:endParaRPr>
          </a:p>
          <a:p>
            <a:pPr marL="229870" indent="-229870">
              <a:spcAft>
                <a:spcPts val="600"/>
              </a:spcAft>
            </a:pPr>
            <a:r>
              <a:rPr lang="en-AU" sz="1900" err="1"/>
              <a:t>eCAF</a:t>
            </a:r>
            <a:r>
              <a:rPr lang="en-AU" sz="1900"/>
              <a:t> gender alignment to TCSI</a:t>
            </a:r>
            <a:endParaRPr lang="en-AU" sz="1900">
              <a:ea typeface="Calibri"/>
              <a:cs typeface="Calibri"/>
            </a:endParaRPr>
          </a:p>
          <a:p>
            <a:pPr marL="229870" indent="-229870">
              <a:spcAft>
                <a:spcPts val="600"/>
              </a:spcAft>
            </a:pPr>
            <a:r>
              <a:rPr lang="en-AU" sz="1900"/>
              <a:t>Upcoming </a:t>
            </a:r>
            <a:r>
              <a:rPr lang="en-AU" sz="1900" err="1"/>
              <a:t>eCAF</a:t>
            </a:r>
            <a:r>
              <a:rPr lang="en-AU" sz="1900"/>
              <a:t> project</a:t>
            </a:r>
            <a:endParaRPr lang="en-AU" sz="1900">
              <a:ea typeface="Calibri"/>
              <a:cs typeface="Calibri"/>
            </a:endParaRPr>
          </a:p>
          <a:p>
            <a:pPr marL="229870" indent="-229870"/>
            <a:endParaRPr lang="en-AU" sz="1800"/>
          </a:p>
          <a:p>
            <a:pPr marL="229870" indent="-229870"/>
            <a:endParaRPr lang="en-AU" sz="1800"/>
          </a:p>
          <a:p>
            <a:pPr marL="0" indent="0">
              <a:buNone/>
            </a:pPr>
            <a:endParaRPr lang="en-AU" sz="1800"/>
          </a:p>
          <a:p>
            <a:pPr marL="229870" indent="-229870"/>
            <a:endParaRPr lang="en-AU" sz="1800"/>
          </a:p>
        </p:txBody>
      </p:sp>
    </p:spTree>
    <p:extLst>
      <p:ext uri="{BB962C8B-B14F-4D97-AF65-F5344CB8AC3E}">
        <p14:creationId xmlns:p14="http://schemas.microsoft.com/office/powerpoint/2010/main" val="368047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E38F8B-20DF-6125-70C5-095D27363DDA}"/>
              </a:ext>
            </a:extLst>
          </p:cNvPr>
          <p:cNvSpPr txBox="1">
            <a:spLocks/>
          </p:cNvSpPr>
          <p:nvPr/>
        </p:nvSpPr>
        <p:spPr>
          <a:xfrm>
            <a:off x="827584" y="125859"/>
            <a:ext cx="7704856" cy="466236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r>
              <a:rPr lang="en-AU" sz="2800" b="1">
                <a:solidFill>
                  <a:schemeClr val="bg1"/>
                </a:solidFill>
              </a:rPr>
              <a:t>Thank you all for attending </a:t>
            </a:r>
            <a:br>
              <a:rPr lang="en-AU" sz="2800">
                <a:solidFill>
                  <a:schemeClr val="bg1"/>
                </a:solidFill>
              </a:rPr>
            </a:br>
            <a:br>
              <a:rPr lang="en-AU" sz="2800">
                <a:solidFill>
                  <a:schemeClr val="bg1"/>
                </a:solidFill>
              </a:rPr>
            </a:br>
            <a:r>
              <a:rPr lang="en-AU" sz="2800">
                <a:solidFill>
                  <a:schemeClr val="bg1"/>
                </a:solidFill>
              </a:rPr>
              <a:t>For questions or feedback, reach out to us at </a:t>
            </a:r>
            <a:r>
              <a:rPr lang="en-AU" sz="2800" b="1">
                <a:solidFill>
                  <a:schemeClr val="bg1"/>
                </a:solidFill>
                <a:hlinkClick r:id="rId2">
                  <a:extLst>
                    <a:ext uri="{A12FA001-AC4F-418D-AE19-62706E023703}">
                      <ahyp:hlinkClr xmlns:ahyp="http://schemas.microsoft.com/office/drawing/2018/hyperlinkcolor" val="tx"/>
                    </a:ext>
                  </a:extLst>
                </a:hlinkClick>
              </a:rPr>
              <a:t>HEenquiries@education.gov.au</a:t>
            </a:r>
            <a:r>
              <a:rPr lang="en-AU" sz="2800" b="1">
                <a:solidFill>
                  <a:schemeClr val="bg1"/>
                </a:solidFill>
              </a:rPr>
              <a:t> </a:t>
            </a:r>
          </a:p>
          <a:p>
            <a:endParaRPr lang="en-AU" sz="2800" b="1">
              <a:solidFill>
                <a:schemeClr val="bg1"/>
              </a:solidFill>
            </a:endParaRPr>
          </a:p>
          <a:p>
            <a:r>
              <a:rPr lang="en-AU" sz="2800">
                <a:solidFill>
                  <a:schemeClr val="bg1"/>
                </a:solidFill>
              </a:rPr>
              <a:t>Subscribe to the Provider Updates at </a:t>
            </a:r>
            <a:r>
              <a:rPr lang="en-AU" sz="2800" b="1">
                <a:solidFill>
                  <a:schemeClr val="bg1"/>
                </a:solidFill>
                <a:hlinkClick r:id="rId3">
                  <a:extLst>
                    <a:ext uri="{A12FA001-AC4F-418D-AE19-62706E023703}">
                      <ahyp:hlinkClr xmlns:ahyp="http://schemas.microsoft.com/office/drawing/2018/hyperlinkcolor" val="tx"/>
                    </a:ext>
                  </a:extLst>
                </a:hlinkClick>
              </a:rPr>
              <a:t>https://msg.dese.gov.au/subscribe-help-providers</a:t>
            </a:r>
            <a:endParaRPr lang="en-AU" sz="2800">
              <a:solidFill>
                <a:schemeClr val="bg1"/>
              </a:solidFill>
            </a:endParaRPr>
          </a:p>
        </p:txBody>
      </p:sp>
    </p:spTree>
    <p:extLst>
      <p:ext uri="{BB962C8B-B14F-4D97-AF65-F5344CB8AC3E}">
        <p14:creationId xmlns:p14="http://schemas.microsoft.com/office/powerpoint/2010/main" val="179188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3D11-186F-3C29-825D-E8C92849CF00}"/>
              </a:ext>
            </a:extLst>
          </p:cNvPr>
          <p:cNvSpPr txBox="1">
            <a:spLocks/>
          </p:cNvSpPr>
          <p:nvPr/>
        </p:nvSpPr>
        <p:spPr>
          <a:xfrm>
            <a:off x="1389906" y="-90165"/>
            <a:ext cx="6364188" cy="9937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pPr algn="ctr"/>
            <a:r>
              <a:rPr lang="en-AU" b="1"/>
              <a:t>Attendees</a:t>
            </a:r>
          </a:p>
        </p:txBody>
      </p:sp>
      <p:graphicFrame>
        <p:nvGraphicFramePr>
          <p:cNvPr id="4" name="Content Placeholder 3">
            <a:extLst>
              <a:ext uri="{FF2B5EF4-FFF2-40B4-BE49-F238E27FC236}">
                <a16:creationId xmlns:a16="http://schemas.microsoft.com/office/drawing/2014/main" id="{6657AFCE-C851-9B87-CF4B-D42CCDB6AD07}"/>
              </a:ext>
            </a:extLst>
          </p:cNvPr>
          <p:cNvGraphicFramePr>
            <a:graphicFrameLocks noGrp="1"/>
          </p:cNvGraphicFramePr>
          <p:nvPr>
            <p:ph idx="1"/>
            <p:extLst>
              <p:ext uri="{D42A27DB-BD31-4B8C-83A1-F6EECF244321}">
                <p14:modId xmlns:p14="http://schemas.microsoft.com/office/powerpoint/2010/main" val="180732064"/>
              </p:ext>
            </p:extLst>
          </p:nvPr>
        </p:nvGraphicFramePr>
        <p:xfrm>
          <a:off x="539552" y="979945"/>
          <a:ext cx="8064896" cy="3577732"/>
        </p:xfrm>
        <a:graphic>
          <a:graphicData uri="http://schemas.openxmlformats.org/drawingml/2006/table">
            <a:tbl>
              <a:tblPr firstRow="1" bandRow="1">
                <a:tableStyleId>{5C22544A-7EE6-4342-B048-85BDC9FD1C3A}</a:tableStyleId>
              </a:tblPr>
              <a:tblGrid>
                <a:gridCol w="3495897">
                  <a:extLst>
                    <a:ext uri="{9D8B030D-6E8A-4147-A177-3AD203B41FA5}">
                      <a16:colId xmlns:a16="http://schemas.microsoft.com/office/drawing/2014/main" val="1894437568"/>
                    </a:ext>
                  </a:extLst>
                </a:gridCol>
                <a:gridCol w="4568999">
                  <a:extLst>
                    <a:ext uri="{9D8B030D-6E8A-4147-A177-3AD203B41FA5}">
                      <a16:colId xmlns:a16="http://schemas.microsoft.com/office/drawing/2014/main" val="2884951409"/>
                    </a:ext>
                  </a:extLst>
                </a:gridCol>
              </a:tblGrid>
              <a:tr h="453698">
                <a:tc>
                  <a:txBody>
                    <a:bodyPr/>
                    <a:lstStyle/>
                    <a:p>
                      <a:r>
                        <a:rPr lang="en-AU" sz="1400"/>
                        <a:t>Team</a:t>
                      </a:r>
                    </a:p>
                  </a:txBody>
                  <a:tcPr/>
                </a:tc>
                <a:tc>
                  <a:txBody>
                    <a:bodyPr/>
                    <a:lstStyle/>
                    <a:p>
                      <a:r>
                        <a:rPr lang="en-AU" sz="1400"/>
                        <a:t>Attendees</a:t>
                      </a:r>
                    </a:p>
                  </a:txBody>
                  <a:tcPr/>
                </a:tc>
                <a:extLst>
                  <a:ext uri="{0D108BD9-81ED-4DB2-BD59-A6C34878D82A}">
                    <a16:rowId xmlns:a16="http://schemas.microsoft.com/office/drawing/2014/main" val="2039408103"/>
                  </a:ext>
                </a:extLst>
              </a:tr>
              <a:tr h="648139">
                <a:tc>
                  <a:txBody>
                    <a:bodyPr/>
                    <a:lstStyle/>
                    <a:p>
                      <a:r>
                        <a:rPr lang="en-AU" sz="1200" b="0">
                          <a:latin typeface="+mn-lt"/>
                        </a:rPr>
                        <a:t>Student Engagement Team</a:t>
                      </a:r>
                    </a:p>
                  </a:txBody>
                  <a:tcPr anchor="ctr"/>
                </a:tc>
                <a:tc>
                  <a:txBody>
                    <a:bodyPr/>
                    <a:lstStyle/>
                    <a:p>
                      <a:r>
                        <a:rPr lang="en-AU" sz="1200" b="0">
                          <a:latin typeface="+mn-lt"/>
                        </a:rPr>
                        <a:t>Kellie McInnes, Nicole Ranieri, Stephanie Stockwell, Beth Betts, Dylan Parker, Enya Rickert, Tania Maxwell, Katelyn </a:t>
                      </a:r>
                      <a:r>
                        <a:rPr lang="en-AU" sz="1200" b="0" err="1">
                          <a:latin typeface="+mn-lt"/>
                        </a:rPr>
                        <a:t>Grdur</a:t>
                      </a:r>
                      <a:endParaRPr lang="en-US" err="1"/>
                    </a:p>
                  </a:txBody>
                  <a:tcPr anchor="ctr"/>
                </a:tc>
                <a:extLst>
                  <a:ext uri="{0D108BD9-81ED-4DB2-BD59-A6C34878D82A}">
                    <a16:rowId xmlns:a16="http://schemas.microsoft.com/office/drawing/2014/main" val="405937980"/>
                  </a:ext>
                </a:extLst>
              </a:tr>
              <a:tr h="453698">
                <a:tc>
                  <a:txBody>
                    <a:bodyPr/>
                    <a:lstStyle/>
                    <a:p>
                      <a:r>
                        <a:rPr lang="en-AU" sz="1200" b="0">
                          <a:latin typeface="+mn-lt"/>
                        </a:rPr>
                        <a:t>HELP System Management team</a:t>
                      </a:r>
                    </a:p>
                  </a:txBody>
                  <a:tcPr anchor="ctr"/>
                </a:tc>
                <a:tc>
                  <a:txBody>
                    <a:bodyPr/>
                    <a:lstStyle/>
                    <a:p>
                      <a:r>
                        <a:rPr lang="en-AU" sz="1200" b="0">
                          <a:latin typeface="+mn-lt"/>
                        </a:rPr>
                        <a:t>Lily Alting</a:t>
                      </a:r>
                    </a:p>
                  </a:txBody>
                  <a:tcPr anchor="ctr"/>
                </a:tc>
                <a:extLst>
                  <a:ext uri="{0D108BD9-81ED-4DB2-BD59-A6C34878D82A}">
                    <a16:rowId xmlns:a16="http://schemas.microsoft.com/office/drawing/2014/main" val="2477474722"/>
                  </a:ext>
                </a:extLst>
              </a:tr>
              <a:tr h="453698">
                <a:tc>
                  <a:txBody>
                    <a:bodyPr/>
                    <a:lstStyle/>
                    <a:p>
                      <a:r>
                        <a:rPr lang="en-AU" sz="1200" b="0">
                          <a:latin typeface="+mn-lt"/>
                        </a:rPr>
                        <a:t>HELP Program team</a:t>
                      </a:r>
                    </a:p>
                  </a:txBody>
                  <a:tcPr anchor="ctr"/>
                </a:tc>
                <a:tc>
                  <a:txBody>
                    <a:bodyPr/>
                    <a:lstStyle/>
                    <a:p>
                      <a:r>
                        <a:rPr lang="en-AU" sz="1200" b="0">
                          <a:latin typeface="+mn-lt"/>
                        </a:rPr>
                        <a:t>Michelle Scott</a:t>
                      </a:r>
                    </a:p>
                  </a:txBody>
                  <a:tcPr anchor="ctr"/>
                </a:tc>
                <a:extLst>
                  <a:ext uri="{0D108BD9-81ED-4DB2-BD59-A6C34878D82A}">
                    <a16:rowId xmlns:a16="http://schemas.microsoft.com/office/drawing/2014/main" val="321626068"/>
                  </a:ext>
                </a:extLst>
              </a:tr>
              <a:tr h="479623">
                <a:tc>
                  <a:txBody>
                    <a:bodyPr/>
                    <a:lstStyle/>
                    <a:p>
                      <a:pPr marL="0" marR="0" lvl="0" indent="0" algn="l" rtl="0">
                        <a:lnSpc>
                          <a:spcPct val="100000"/>
                        </a:lnSpc>
                        <a:spcBef>
                          <a:spcPts val="0"/>
                        </a:spcBef>
                        <a:spcAft>
                          <a:spcPts val="0"/>
                        </a:spcAft>
                        <a:buClrTx/>
                        <a:buSzTx/>
                        <a:buFontTx/>
                        <a:buNone/>
                      </a:pPr>
                      <a:r>
                        <a:rPr lang="en-AU" sz="1200" b="0" kern="1200">
                          <a:solidFill>
                            <a:schemeClr val="dk1"/>
                          </a:solidFill>
                          <a:effectLst/>
                          <a:latin typeface="+mn-lt"/>
                          <a:ea typeface="+mn-ea"/>
                          <a:cs typeface="+mn-cs"/>
                        </a:rPr>
                        <a:t>Commonwealth </a:t>
                      </a:r>
                      <a:r>
                        <a:rPr lang="en-AU" sz="1200" b="0" kern="1200" err="1">
                          <a:solidFill>
                            <a:schemeClr val="dk1"/>
                          </a:solidFill>
                          <a:effectLst/>
                          <a:latin typeface="+mn-lt"/>
                          <a:ea typeface="+mn-ea"/>
                          <a:cs typeface="+mn-cs"/>
                        </a:rPr>
                        <a:t>Prac</a:t>
                      </a:r>
                      <a:r>
                        <a:rPr lang="en-AU" sz="1200" b="0" kern="1200">
                          <a:solidFill>
                            <a:schemeClr val="dk1"/>
                          </a:solidFill>
                          <a:effectLst/>
                          <a:latin typeface="+mn-lt"/>
                          <a:ea typeface="+mn-ea"/>
                          <a:cs typeface="+mn-cs"/>
                        </a:rPr>
                        <a:t> Payment team</a:t>
                      </a:r>
                      <a:endParaRPr lang="en-AU" sz="1200" b="0">
                        <a:latin typeface="+mn-lt"/>
                      </a:endParaRPr>
                    </a:p>
                  </a:txBody>
                  <a:tcPr anchor="ctr"/>
                </a:tc>
                <a:tc>
                  <a:txBody>
                    <a:bodyPr/>
                    <a:lstStyle/>
                    <a:p>
                      <a:pPr marL="0" marR="0" lvl="0" indent="0" algn="l" rtl="0">
                        <a:lnSpc>
                          <a:spcPct val="100000"/>
                        </a:lnSpc>
                        <a:spcBef>
                          <a:spcPts val="0"/>
                        </a:spcBef>
                        <a:spcAft>
                          <a:spcPts val="0"/>
                        </a:spcAft>
                        <a:buClrTx/>
                        <a:buSzTx/>
                        <a:buFontTx/>
                        <a:buNone/>
                      </a:pPr>
                      <a:r>
                        <a:rPr lang="en-AU" sz="1200" b="0" kern="1200">
                          <a:solidFill>
                            <a:schemeClr val="dk1"/>
                          </a:solidFill>
                          <a:effectLst/>
                          <a:latin typeface="+mn-lt"/>
                          <a:ea typeface="+mn-ea"/>
                          <a:cs typeface="+mn-cs"/>
                        </a:rPr>
                        <a:t>Sasha Emery</a:t>
                      </a:r>
                      <a:endParaRPr lang="en-US"/>
                    </a:p>
                  </a:txBody>
                  <a:tcPr anchor="ctr"/>
                </a:tc>
                <a:extLst>
                  <a:ext uri="{0D108BD9-81ED-4DB2-BD59-A6C34878D82A}">
                    <a16:rowId xmlns:a16="http://schemas.microsoft.com/office/drawing/2014/main" val="3822915876"/>
                  </a:ext>
                </a:extLst>
              </a:tr>
              <a:tr h="544438">
                <a:tc>
                  <a:txBody>
                    <a:bodyPr/>
                    <a:lstStyle/>
                    <a:p>
                      <a:r>
                        <a:rPr lang="en-AU" sz="1200" b="0" kern="1200">
                          <a:solidFill>
                            <a:schemeClr val="dk1"/>
                          </a:solidFill>
                          <a:latin typeface="+mn-lt"/>
                          <a:ea typeface="+mn-ea"/>
                          <a:cs typeface="+mn-cs"/>
                        </a:rPr>
                        <a:t>Support Program team</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AU" sz="1200" b="0" kern="1200">
                          <a:solidFill>
                            <a:schemeClr val="dk1"/>
                          </a:solidFill>
                          <a:latin typeface="+mn-lt"/>
                          <a:ea typeface="+mn-ea"/>
                          <a:cs typeface="+mn-cs"/>
                        </a:rPr>
                        <a:t>Bianca Smith</a:t>
                      </a:r>
                    </a:p>
                  </a:txBody>
                  <a:tcPr anchor="ctr"/>
                </a:tc>
                <a:extLst>
                  <a:ext uri="{0D108BD9-81ED-4DB2-BD59-A6C34878D82A}">
                    <a16:rowId xmlns:a16="http://schemas.microsoft.com/office/drawing/2014/main" val="2138937774"/>
                  </a:ext>
                </a:extLst>
              </a:tr>
              <a:tr h="544438">
                <a:tc>
                  <a:txBody>
                    <a:bodyPr/>
                    <a:lstStyle/>
                    <a:p>
                      <a:pPr lvl="0">
                        <a:buNone/>
                      </a:pPr>
                      <a:r>
                        <a:rPr lang="en-AU" sz="1200" b="0" kern="1200">
                          <a:solidFill>
                            <a:schemeClr val="dk1"/>
                          </a:solidFill>
                          <a:latin typeface="+mn-lt"/>
                          <a:ea typeface="+mn-ea"/>
                          <a:cs typeface="+mn-cs"/>
                        </a:rPr>
                        <a:t>HELP Integrity and Superannuation team</a:t>
                      </a:r>
                      <a:endParaRPr lang="en-US"/>
                    </a:p>
                  </a:txBody>
                  <a:tcPr anchor="ctr"/>
                </a:tc>
                <a:tc>
                  <a:txBody>
                    <a:bodyPr/>
                    <a:lstStyle/>
                    <a:p>
                      <a:pPr marL="0" marR="0" lvl="0" indent="0" algn="l" rtl="0">
                        <a:lnSpc>
                          <a:spcPct val="100000"/>
                        </a:lnSpc>
                        <a:spcBef>
                          <a:spcPts val="0"/>
                        </a:spcBef>
                        <a:spcAft>
                          <a:spcPts val="0"/>
                        </a:spcAft>
                        <a:buClrTx/>
                        <a:buSzTx/>
                        <a:buFontTx/>
                        <a:buNone/>
                      </a:pPr>
                      <a:r>
                        <a:rPr lang="en-AU" sz="1200" b="0" kern="1200">
                          <a:solidFill>
                            <a:schemeClr val="dk1"/>
                          </a:solidFill>
                          <a:latin typeface="+mn-lt"/>
                          <a:ea typeface="+mn-ea"/>
                          <a:cs typeface="+mn-cs"/>
                        </a:rPr>
                        <a:t>Samantha </a:t>
                      </a:r>
                      <a:r>
                        <a:rPr lang="en-AU" sz="1200" b="0" kern="1200" err="1">
                          <a:solidFill>
                            <a:schemeClr val="dk1"/>
                          </a:solidFill>
                          <a:latin typeface="+mn-lt"/>
                          <a:ea typeface="+mn-ea"/>
                          <a:cs typeface="+mn-cs"/>
                        </a:rPr>
                        <a:t>Budakoski</a:t>
                      </a:r>
                      <a:endParaRPr lang="en-US"/>
                    </a:p>
                  </a:txBody>
                  <a:tcPr anchor="ctr"/>
                </a:tc>
                <a:extLst>
                  <a:ext uri="{0D108BD9-81ED-4DB2-BD59-A6C34878D82A}">
                    <a16:rowId xmlns:a16="http://schemas.microsoft.com/office/drawing/2014/main" val="1766795167"/>
                  </a:ext>
                </a:extLst>
              </a:tr>
            </a:tbl>
          </a:graphicData>
        </a:graphic>
      </p:graphicFrame>
    </p:spTree>
    <p:extLst>
      <p:ext uri="{BB962C8B-B14F-4D97-AF65-F5344CB8AC3E}">
        <p14:creationId xmlns:p14="http://schemas.microsoft.com/office/powerpoint/2010/main" val="292124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B7AF488-15F7-5976-0DD7-2905D096F556}"/>
              </a:ext>
            </a:extLst>
          </p:cNvPr>
          <p:cNvGraphicFramePr>
            <a:graphicFrameLocks noGrp="1"/>
          </p:cNvGraphicFramePr>
          <p:nvPr>
            <p:extLst>
              <p:ext uri="{D42A27DB-BD31-4B8C-83A1-F6EECF244321}">
                <p14:modId xmlns:p14="http://schemas.microsoft.com/office/powerpoint/2010/main" val="3294924253"/>
              </p:ext>
            </p:extLst>
          </p:nvPr>
        </p:nvGraphicFramePr>
        <p:xfrm>
          <a:off x="323908" y="470644"/>
          <a:ext cx="8496181" cy="4315618"/>
        </p:xfrm>
        <a:graphic>
          <a:graphicData uri="http://schemas.openxmlformats.org/drawingml/2006/table">
            <a:tbl>
              <a:tblPr firstRow="1" bandRow="1">
                <a:tableStyleId>{5C22544A-7EE6-4342-B048-85BDC9FD1C3A}</a:tableStyleId>
              </a:tblPr>
              <a:tblGrid>
                <a:gridCol w="698172">
                  <a:extLst>
                    <a:ext uri="{9D8B030D-6E8A-4147-A177-3AD203B41FA5}">
                      <a16:colId xmlns:a16="http://schemas.microsoft.com/office/drawing/2014/main" val="1242448094"/>
                    </a:ext>
                  </a:extLst>
                </a:gridCol>
                <a:gridCol w="1232807">
                  <a:extLst>
                    <a:ext uri="{9D8B030D-6E8A-4147-A177-3AD203B41FA5}">
                      <a16:colId xmlns:a16="http://schemas.microsoft.com/office/drawing/2014/main" val="3367518385"/>
                    </a:ext>
                  </a:extLst>
                </a:gridCol>
                <a:gridCol w="2115628">
                  <a:extLst>
                    <a:ext uri="{9D8B030D-6E8A-4147-A177-3AD203B41FA5}">
                      <a16:colId xmlns:a16="http://schemas.microsoft.com/office/drawing/2014/main" val="1707681258"/>
                    </a:ext>
                  </a:extLst>
                </a:gridCol>
                <a:gridCol w="2097316">
                  <a:extLst>
                    <a:ext uri="{9D8B030D-6E8A-4147-A177-3AD203B41FA5}">
                      <a16:colId xmlns:a16="http://schemas.microsoft.com/office/drawing/2014/main" val="1823190654"/>
                    </a:ext>
                  </a:extLst>
                </a:gridCol>
                <a:gridCol w="2352258">
                  <a:extLst>
                    <a:ext uri="{9D8B030D-6E8A-4147-A177-3AD203B41FA5}">
                      <a16:colId xmlns:a16="http://schemas.microsoft.com/office/drawing/2014/main" val="1298076674"/>
                    </a:ext>
                  </a:extLst>
                </a:gridCol>
              </a:tblGrid>
              <a:tr h="287685">
                <a:tc>
                  <a:txBody>
                    <a:bodyPr/>
                    <a:lstStyle/>
                    <a:p>
                      <a:r>
                        <a:rPr lang="en-AU" sz="1200">
                          <a:latin typeface="+mn-lt"/>
                        </a:rPr>
                        <a:t>Item</a:t>
                      </a:r>
                    </a:p>
                  </a:txBody>
                  <a:tcPr/>
                </a:tc>
                <a:tc>
                  <a:txBody>
                    <a:bodyPr/>
                    <a:lstStyle/>
                    <a:p>
                      <a:r>
                        <a:rPr lang="en-AU" sz="1200">
                          <a:latin typeface="+mn-lt"/>
                        </a:rPr>
                        <a:t>Speaker</a:t>
                      </a:r>
                    </a:p>
                  </a:txBody>
                  <a:tcPr/>
                </a:tc>
                <a:tc>
                  <a:txBody>
                    <a:bodyPr/>
                    <a:lstStyle/>
                    <a:p>
                      <a:r>
                        <a:rPr lang="en-AU" sz="1200">
                          <a:latin typeface="+mn-lt"/>
                        </a:rPr>
                        <a:t>Representing</a:t>
                      </a:r>
                    </a:p>
                  </a:txBody>
                  <a:tcPr/>
                </a:tc>
                <a:tc gridSpan="2">
                  <a:txBody>
                    <a:bodyPr/>
                    <a:lstStyle/>
                    <a:p>
                      <a:r>
                        <a:rPr lang="en-AU" sz="1200">
                          <a:latin typeface="+mn-lt"/>
                        </a:rPr>
                        <a:t>Agenda Item</a:t>
                      </a:r>
                    </a:p>
                  </a:txBody>
                  <a:tcPr/>
                </a:tc>
                <a:tc hMerge="1">
                  <a:txBody>
                    <a:bodyPr/>
                    <a:lstStyle/>
                    <a:p>
                      <a:endParaRPr lang="en-AU"/>
                    </a:p>
                  </a:txBody>
                  <a:tcPr/>
                </a:tc>
                <a:extLst>
                  <a:ext uri="{0D108BD9-81ED-4DB2-BD59-A6C34878D82A}">
                    <a16:rowId xmlns:a16="http://schemas.microsoft.com/office/drawing/2014/main" val="1792238371"/>
                  </a:ext>
                </a:extLst>
              </a:tr>
              <a:tr h="281947">
                <a:tc>
                  <a:txBody>
                    <a:bodyPr/>
                    <a:lstStyle/>
                    <a:p>
                      <a:r>
                        <a:rPr lang="en-AU" sz="1150" b="0">
                          <a:latin typeface="+mn-lt"/>
                        </a:rPr>
                        <a:t>Item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Kellie McInnes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150" b="0">
                          <a:latin typeface="+mn-lt"/>
                        </a:rPr>
                        <a:t>MC/ Student Engagement team </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Welcome, housekeeping and introduction</a:t>
                      </a:r>
                    </a:p>
                  </a:txBody>
                  <a:tcPr/>
                </a:tc>
                <a:tc hMerge="1">
                  <a:txBody>
                    <a:bodyPr/>
                    <a:lstStyle/>
                    <a:p>
                      <a:endParaRPr lang="en-AU"/>
                    </a:p>
                  </a:txBody>
                  <a:tcPr/>
                </a:tc>
                <a:extLst>
                  <a:ext uri="{0D108BD9-81ED-4DB2-BD59-A6C34878D82A}">
                    <a16:rowId xmlns:a16="http://schemas.microsoft.com/office/drawing/2014/main" val="2590566024"/>
                  </a:ext>
                </a:extLst>
              </a:tr>
              <a:tr h="270762">
                <a:tc gridSpan="5">
                  <a:txBody>
                    <a:bodyPr/>
                    <a:lstStyle/>
                    <a:p>
                      <a:pPr algn="ctr"/>
                      <a:r>
                        <a:rPr lang="en-AU" sz="1200" b="1" u="none">
                          <a:latin typeface="+mn-lt"/>
                        </a:rPr>
                        <a:t>Policy updates</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51446196"/>
                  </a:ext>
                </a:extLst>
              </a:tr>
              <a:tr h="270762">
                <a:tc>
                  <a:txBody>
                    <a:bodyPr/>
                    <a:lstStyle/>
                    <a:p>
                      <a:r>
                        <a:rPr lang="en-AU" sz="1150" b="0">
                          <a:latin typeface="+mn-lt"/>
                        </a:rPr>
                        <a:t>Item 2</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150" b="0" kern="1200">
                          <a:solidFill>
                            <a:schemeClr val="dk1"/>
                          </a:solidFill>
                          <a:latin typeface="+mn-lt"/>
                          <a:ea typeface="+mn-ea"/>
                          <a:cs typeface="+mn-cs"/>
                        </a:rPr>
                        <a:t>Lily Alting</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150" b="0">
                          <a:latin typeface="+mn-lt"/>
                        </a:rPr>
                        <a:t>HELP System Management team</a:t>
                      </a:r>
                      <a:endParaRPr lang="en-AU" sz="1150" b="0" kern="1200">
                        <a:solidFill>
                          <a:schemeClr val="dk1"/>
                        </a:solidFill>
                        <a:latin typeface="+mn-lt"/>
                        <a:ea typeface="+mn-ea"/>
                        <a:cs typeface="+mn-cs"/>
                      </a:endParaRPr>
                    </a:p>
                  </a:txBody>
                  <a:tcPr marL="68580" marR="68580" marT="0" marB="0"/>
                </a:tc>
                <a:tc gridSpan="2">
                  <a:txBody>
                    <a:bodyPr/>
                    <a:lstStyle/>
                    <a:p>
                      <a:pPr marL="0" lvl="0" indent="0">
                        <a:buFont typeface="Arial" panose="020B0604020202020204" pitchFamily="34" charset="0"/>
                        <a:buNone/>
                      </a:pPr>
                      <a:r>
                        <a:rPr lang="en-AU" sz="1150" b="0" i="0" u="none" strike="noStrike" kern="1200">
                          <a:solidFill>
                            <a:schemeClr val="tx1"/>
                          </a:solidFill>
                          <a:effectLst/>
                          <a:latin typeface="+mn-lt"/>
                          <a:ea typeface="+mn-ea"/>
                          <a:cs typeface="+mn-cs"/>
                        </a:rPr>
                        <a:t>Update on 20% student debt reduction</a:t>
                      </a:r>
                    </a:p>
                  </a:txBody>
                  <a:tcPr/>
                </a:tc>
                <a:tc hMerge="1">
                  <a:txBody>
                    <a:bodyPr/>
                    <a:lstStyle/>
                    <a:p>
                      <a:endParaRPr lang="en-AU"/>
                    </a:p>
                  </a:txBody>
                  <a:tcPr/>
                </a:tc>
                <a:extLst>
                  <a:ext uri="{0D108BD9-81ED-4DB2-BD59-A6C34878D82A}">
                    <a16:rowId xmlns:a16="http://schemas.microsoft.com/office/drawing/2014/main" val="3143428996"/>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Item 3</a:t>
                      </a:r>
                    </a:p>
                    <a:p>
                      <a:endParaRPr lang="en-AU" sz="115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Michelle Scott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a:solidFill>
                            <a:schemeClr val="dk1"/>
                          </a:solidFill>
                          <a:effectLst/>
                          <a:latin typeface="+mn-lt"/>
                          <a:ea typeface="+mn-ea"/>
                          <a:cs typeface="+mn-cs"/>
                        </a:rPr>
                        <a:t>HELP Program team</a:t>
                      </a:r>
                      <a:endParaRPr lang="en-AU" sz="1150" b="0" kern="120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u="none" strike="noStrike" kern="1200">
                          <a:solidFill>
                            <a:schemeClr val="tx1"/>
                          </a:solidFill>
                          <a:effectLst/>
                          <a:latin typeface="+mn-lt"/>
                          <a:ea typeface="+mn-ea"/>
                          <a:cs typeface="+mn-cs"/>
                        </a:rPr>
                        <a:t>HELP Debt Reduction Program for Teachers &amp; Health Practitioners</a:t>
                      </a:r>
                      <a:endParaRPr lang="en-AU" sz="1150" b="0" kern="120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1526455671"/>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Item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Sasha Emery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Commonwealth </a:t>
                      </a:r>
                      <a:r>
                        <a:rPr lang="en-AU" sz="1150" b="0" kern="1200" err="1">
                          <a:solidFill>
                            <a:schemeClr val="dk1"/>
                          </a:solidFill>
                          <a:latin typeface="+mn-lt"/>
                          <a:ea typeface="+mn-ea"/>
                          <a:cs typeface="+mn-cs"/>
                        </a:rPr>
                        <a:t>Prac</a:t>
                      </a:r>
                      <a:r>
                        <a:rPr lang="en-AU" sz="1150" b="0" kern="1200">
                          <a:solidFill>
                            <a:schemeClr val="dk1"/>
                          </a:solidFill>
                          <a:latin typeface="+mn-lt"/>
                          <a:ea typeface="+mn-ea"/>
                          <a:cs typeface="+mn-cs"/>
                        </a:rPr>
                        <a:t>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kern="120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50" b="0" kern="1200">
                          <a:solidFill>
                            <a:schemeClr val="dk1"/>
                          </a:solidFill>
                          <a:latin typeface="+mn-lt"/>
                          <a:ea typeface="+mn-ea"/>
                          <a:cs typeface="+mn-cs"/>
                        </a:rPr>
                        <a:t>Update on CPP policy</a:t>
                      </a:r>
                    </a:p>
                  </a:txBody>
                  <a:tcPr/>
                </a:tc>
                <a:tc hMerge="1">
                  <a:txBody>
                    <a:bodyPr/>
                    <a:lstStyle/>
                    <a:p>
                      <a:endParaRPr lang="en-AU"/>
                    </a:p>
                  </a:txBody>
                  <a:tcPr/>
                </a:tc>
                <a:extLst>
                  <a:ext uri="{0D108BD9-81ED-4DB2-BD59-A6C34878D82A}">
                    <a16:rowId xmlns:a16="http://schemas.microsoft.com/office/drawing/2014/main" val="633102682"/>
                  </a:ext>
                </a:extLst>
              </a:tr>
              <a:tr h="290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Item 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150" b="0" kern="1200">
                          <a:solidFill>
                            <a:schemeClr val="dk1"/>
                          </a:solidFill>
                          <a:latin typeface="+mn-lt"/>
                          <a:ea typeface="+mn-ea"/>
                          <a:cs typeface="+mn-cs"/>
                        </a:rPr>
                        <a:t>Bianca Smith</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AU" sz="1150" b="0" kern="1200">
                          <a:solidFill>
                            <a:schemeClr val="dk1"/>
                          </a:solidFill>
                          <a:latin typeface="+mn-lt"/>
                          <a:ea typeface="+mn-ea"/>
                          <a:cs typeface="+mn-cs"/>
                        </a:rPr>
                        <a:t>Support Programs team</a:t>
                      </a:r>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a:solidFill>
                            <a:schemeClr val="dk1"/>
                          </a:solidFill>
                          <a:latin typeface="+mn-lt"/>
                          <a:ea typeface="+mn-ea"/>
                          <a:cs typeface="+mn-cs"/>
                        </a:rPr>
                        <a:t>Changes to Eligibility from June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a:solidFill>
                            <a:schemeClr val="dk1"/>
                          </a:solidFill>
                          <a:latin typeface="+mn-lt"/>
                          <a:ea typeface="+mn-ea"/>
                          <a:cs typeface="+mn-cs"/>
                        </a:rPr>
                        <a:t>Applications for 2025 due by 31 December</a:t>
                      </a:r>
                    </a:p>
                  </a:txBody>
                  <a:tcPr/>
                </a:tc>
                <a:tc hMerge="1">
                  <a:txBody>
                    <a:bodyPr/>
                    <a:lstStyle/>
                    <a:p>
                      <a:endParaRPr lang="en-AU"/>
                    </a:p>
                  </a:txBody>
                  <a:tcPr/>
                </a:tc>
                <a:extLst>
                  <a:ext uri="{0D108BD9-81ED-4DB2-BD59-A6C34878D82A}">
                    <a16:rowId xmlns:a16="http://schemas.microsoft.com/office/drawing/2014/main" val="796340198"/>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Item 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a:solidFill>
                            <a:schemeClr val="dk1"/>
                          </a:solidFill>
                          <a:effectLst/>
                          <a:latin typeface="+mn-lt"/>
                          <a:ea typeface="+mn-ea"/>
                          <a:cs typeface="+mn-cs"/>
                        </a:rPr>
                        <a:t>Student Support team</a:t>
                      </a:r>
                      <a:endParaRPr lang="en-AU" sz="1150" b="0" kern="1200">
                        <a:solidFill>
                          <a:schemeClr val="dk1"/>
                        </a:solidFill>
                        <a:latin typeface="+mn-lt"/>
                        <a:ea typeface="+mn-ea"/>
                        <a:cs typeface="+mn-cs"/>
                      </a:endParaRPr>
                    </a:p>
                  </a:txBody>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a:solidFill>
                            <a:schemeClr val="dk1"/>
                          </a:solidFill>
                          <a:latin typeface="+mn-lt"/>
                          <a:ea typeface="+mn-ea"/>
                          <a:cs typeface="+mn-cs"/>
                        </a:rPr>
                        <a:t>Support for Students Policy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a:solidFill>
                            <a:schemeClr val="dk1"/>
                          </a:solidFill>
                          <a:latin typeface="+mn-lt"/>
                          <a:ea typeface="+mn-ea"/>
                          <a:cs typeface="+mn-cs"/>
                        </a:rPr>
                        <a:t>Racism @Uni Study</a:t>
                      </a:r>
                    </a:p>
                  </a:txBody>
                  <a:tcPr/>
                </a:tc>
                <a:tc hMerge="1">
                  <a:txBody>
                    <a:bodyPr/>
                    <a:lstStyle/>
                    <a:p>
                      <a:endParaRPr lang="en-AU"/>
                    </a:p>
                  </a:txBody>
                  <a:tcPr/>
                </a:tc>
                <a:extLst>
                  <a:ext uri="{0D108BD9-81ED-4DB2-BD59-A6C34878D82A}">
                    <a16:rowId xmlns:a16="http://schemas.microsoft.com/office/drawing/2014/main" val="1436198039"/>
                  </a:ext>
                </a:extLst>
              </a:tr>
              <a:tr h="22904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b="1" u="none">
                          <a:latin typeface="+mn-lt"/>
                        </a:rPr>
                        <a:t>Communication updates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a:txBody>
                  <a:tcPr/>
                </a:tc>
                <a:tc hMerge="1">
                  <a:txBody>
                    <a:bodyPr/>
                    <a:lstStyle/>
                    <a:p>
                      <a:endParaRPr lang="en-AU" sz="1150" b="0" kern="1200">
                        <a:solidFill>
                          <a:schemeClr val="dk1"/>
                        </a:solidFill>
                        <a:latin typeface="+mn-lt"/>
                        <a:ea typeface="+mn-ea"/>
                        <a:cs typeface="+mn-cs"/>
                      </a:endParaRPr>
                    </a:p>
                  </a:txBody>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50" b="0" kern="1200">
                        <a:solidFill>
                          <a:schemeClr val="dk1"/>
                        </a:solidFill>
                        <a:latin typeface="+mn-lt"/>
                        <a:ea typeface="+mn-ea"/>
                        <a:cs typeface="+mn-cs"/>
                      </a:endParaRPr>
                    </a:p>
                  </a:txBody>
                  <a:tcPr/>
                </a:tc>
                <a:tc hMerge="1">
                  <a:txBody>
                    <a:bodyPr/>
                    <a:lstStyle/>
                    <a:p>
                      <a:pPr marL="171450" indent="-171450">
                        <a:buFont typeface="Arial" panose="020B0604020202020204" pitchFamily="34" charset="0"/>
                        <a:buChar char="•"/>
                      </a:pPr>
                      <a:endParaRPr lang="en-AU" sz="1150" b="0">
                        <a:latin typeface="+mn-lt"/>
                      </a:endParaRPr>
                    </a:p>
                  </a:txBody>
                  <a:tcPr/>
                </a:tc>
                <a:extLst>
                  <a:ext uri="{0D108BD9-81ED-4DB2-BD59-A6C34878D82A}">
                    <a16:rowId xmlns:a16="http://schemas.microsoft.com/office/drawing/2014/main" val="2850850513"/>
                  </a:ext>
                </a:extLst>
              </a:tr>
              <a:tr h="60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Item 7</a:t>
                      </a:r>
                    </a:p>
                    <a:p>
                      <a:endParaRPr lang="en-AU" sz="115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Nicole Ranieri</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a:solidFill>
                            <a:schemeClr val="dk1"/>
                          </a:solidFill>
                          <a:latin typeface="+mn-lt"/>
                          <a:ea typeface="+mn-ea"/>
                          <a:cs typeface="+mn-cs"/>
                        </a:rPr>
                        <a:t>Beth Betts</a:t>
                      </a:r>
                      <a:endParaRPr lang="en-AU"/>
                    </a:p>
                  </a:txBody>
                  <a:tcPr/>
                </a:tc>
                <a:tc>
                  <a:txBody>
                    <a:bodyPr/>
                    <a:lstStyle/>
                    <a:p>
                      <a:r>
                        <a:rPr lang="en-AU" sz="1150" b="0">
                          <a:latin typeface="+mn-lt"/>
                        </a:rPr>
                        <a:t>Student Engagement team</a:t>
                      </a:r>
                      <a:endParaRPr lang="en-AU" sz="1150" b="0" kern="120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a:solidFill>
                            <a:schemeClr val="dk1"/>
                          </a:solidFill>
                          <a:latin typeface="+mn-lt"/>
                          <a:ea typeface="+mn-ea"/>
                          <a:cs typeface="+mn-cs"/>
                        </a:rPr>
                        <a:t>2026 eCAFs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a:solidFill>
                            <a:schemeClr val="dk1"/>
                          </a:solidFill>
                          <a:latin typeface="+mn-lt"/>
                          <a:ea typeface="+mn-ea"/>
                          <a:cs typeface="+mn-cs"/>
                        </a:rPr>
                        <a:t>FFUR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a:solidFill>
                            <a:schemeClr val="dk1"/>
                          </a:solidFill>
                          <a:latin typeface="+mn-lt"/>
                          <a:ea typeface="+mn-ea"/>
                          <a:cs typeface="+mn-cs"/>
                        </a:rPr>
                        <a:t>eCAF gender</a:t>
                      </a:r>
                    </a:p>
                  </a:txBody>
                  <a:tcPr/>
                </a:tc>
                <a:tc>
                  <a:txBody>
                    <a:bodyPr/>
                    <a:lstStyle/>
                    <a:p>
                      <a:pPr marL="171450" indent="-171450">
                        <a:buFont typeface="Arial" panose="020B0604020202020204" pitchFamily="34" charset="0"/>
                        <a:buChar char="•"/>
                      </a:pPr>
                      <a:r>
                        <a:rPr lang="en-AU" sz="1150" b="0">
                          <a:latin typeface="+mn-lt"/>
                        </a:rPr>
                        <a:t>myHELPbalance website</a:t>
                      </a:r>
                    </a:p>
                    <a:p>
                      <a:pPr marL="171450" indent="-171450">
                        <a:buFont typeface="Arial" panose="020B0604020202020204" pitchFamily="34" charset="0"/>
                        <a:buChar char="•"/>
                      </a:pPr>
                      <a:r>
                        <a:rPr lang="en-AU" sz="1150" b="0">
                          <a:latin typeface="+mn-lt"/>
                        </a:rPr>
                        <a:t>Projects</a:t>
                      </a:r>
                    </a:p>
                  </a:txBody>
                  <a:tcPr/>
                </a:tc>
                <a:extLst>
                  <a:ext uri="{0D108BD9-81ED-4DB2-BD59-A6C34878D82A}">
                    <a16:rowId xmlns:a16="http://schemas.microsoft.com/office/drawing/2014/main" val="2834829120"/>
                  </a:ext>
                </a:extLst>
              </a:tr>
              <a:tr h="270762">
                <a:tc>
                  <a:txBody>
                    <a:bodyPr/>
                    <a:lstStyle/>
                    <a:p>
                      <a:r>
                        <a:rPr lang="en-AU" sz="1150" b="0">
                          <a:latin typeface="+mn-lt"/>
                        </a:rPr>
                        <a:t>Item 8</a:t>
                      </a:r>
                    </a:p>
                  </a:txBody>
                  <a:tcPr/>
                </a:tc>
                <a:tc>
                  <a:txBody>
                    <a:bodyPr/>
                    <a:lstStyle/>
                    <a:p>
                      <a:r>
                        <a:rPr lang="en-AU" sz="1150" b="0" kern="1200">
                          <a:solidFill>
                            <a:schemeClr val="dk1"/>
                          </a:solidFill>
                          <a:latin typeface="+mn-lt"/>
                          <a:ea typeface="+mn-ea"/>
                          <a:cs typeface="+mn-cs"/>
                        </a:rPr>
                        <a:t>Kellie McInnes</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MC</a:t>
                      </a:r>
                      <a:endParaRPr lang="en-AU" sz="1150" b="0" kern="120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Other business and Q&amp;A</a:t>
                      </a:r>
                      <a:endParaRPr lang="en-AU" sz="1150" b="0" kern="120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4124502292"/>
                  </a:ext>
                </a:extLst>
              </a:tr>
              <a:tr h="270762">
                <a:tc>
                  <a:txBody>
                    <a:bodyPr/>
                    <a:lstStyle/>
                    <a:p>
                      <a:r>
                        <a:rPr lang="en-AU" sz="1150" b="0">
                          <a:latin typeface="+mn-lt"/>
                        </a:rPr>
                        <a:t>Item 9</a:t>
                      </a:r>
                    </a:p>
                  </a:txBody>
                  <a:tcPr/>
                </a:tc>
                <a:tc>
                  <a:txBody>
                    <a:bodyPr/>
                    <a:lstStyle/>
                    <a:p>
                      <a:r>
                        <a:rPr lang="en-AU" sz="1150" b="0" kern="1200">
                          <a:solidFill>
                            <a:schemeClr val="dk1"/>
                          </a:solidFill>
                          <a:latin typeface="+mn-lt"/>
                          <a:ea typeface="+mn-ea"/>
                          <a:cs typeface="+mn-cs"/>
                        </a:rPr>
                        <a:t>Kellie McInnes</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MC</a:t>
                      </a:r>
                      <a:endParaRPr lang="en-AU" sz="1150" b="0" kern="120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Meeting close and wrap-up</a:t>
                      </a:r>
                      <a:endParaRPr lang="en-AU" sz="1150" b="0" kern="120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457628040"/>
                  </a:ext>
                </a:extLst>
              </a:tr>
            </a:tbl>
          </a:graphicData>
        </a:graphic>
      </p:graphicFrame>
    </p:spTree>
    <p:extLst>
      <p:ext uri="{BB962C8B-B14F-4D97-AF65-F5344CB8AC3E}">
        <p14:creationId xmlns:p14="http://schemas.microsoft.com/office/powerpoint/2010/main" val="420733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F4EA-E72C-8806-C270-87E4429CC635}"/>
              </a:ext>
            </a:extLst>
          </p:cNvPr>
          <p:cNvSpPr>
            <a:spLocks noGrp="1"/>
          </p:cNvSpPr>
          <p:nvPr>
            <p:ph type="title"/>
          </p:nvPr>
        </p:nvSpPr>
        <p:spPr>
          <a:xfrm>
            <a:off x="427504" y="197867"/>
            <a:ext cx="6364188" cy="993775"/>
          </a:xfrm>
        </p:spPr>
        <p:txBody>
          <a:bodyPr/>
          <a:lstStyle/>
          <a:p>
            <a:r>
              <a:rPr lang="en-AU" b="1">
                <a:ea typeface="Calibri"/>
                <a:cs typeface="Calibri"/>
              </a:rPr>
              <a:t>The 20% reduction and student HELP balances</a:t>
            </a:r>
            <a:endParaRPr lang="en-US"/>
          </a:p>
          <a:p>
            <a:endParaRPr lang="en-AU">
              <a:ea typeface="Calibri"/>
              <a:cs typeface="Calibri"/>
            </a:endParaRPr>
          </a:p>
        </p:txBody>
      </p:sp>
      <p:sp>
        <p:nvSpPr>
          <p:cNvPr id="3" name="Content Placeholder 2">
            <a:extLst>
              <a:ext uri="{FF2B5EF4-FFF2-40B4-BE49-F238E27FC236}">
                <a16:creationId xmlns:a16="http://schemas.microsoft.com/office/drawing/2014/main" id="{15E8FABC-5C92-3E11-87E8-18EB20DBECEF}"/>
              </a:ext>
            </a:extLst>
          </p:cNvPr>
          <p:cNvSpPr>
            <a:spLocks noGrp="1"/>
          </p:cNvSpPr>
          <p:nvPr>
            <p:ph idx="1"/>
          </p:nvPr>
        </p:nvSpPr>
        <p:spPr>
          <a:xfrm>
            <a:off x="457200" y="935548"/>
            <a:ext cx="8147248" cy="3798823"/>
          </a:xfrm>
        </p:spPr>
        <p:txBody>
          <a:bodyPr vert="horz" lIns="0" tIns="0" rIns="0" bIns="0" rtlCol="0" anchor="t">
            <a:normAutofit/>
          </a:bodyPr>
          <a:lstStyle/>
          <a:p>
            <a:pPr marL="229870" indent="-229870"/>
            <a:r>
              <a:rPr lang="en-AU" sz="1700">
                <a:ea typeface="Calibri"/>
                <a:cs typeface="Calibri"/>
              </a:rPr>
              <a:t>The 20% reduction will apply to students who had debt balances as of 1 June 2025.</a:t>
            </a:r>
          </a:p>
          <a:p>
            <a:pPr marL="229870" indent="-229870"/>
            <a:r>
              <a:rPr lang="en-AU" sz="1700">
                <a:ea typeface="Calibri"/>
                <a:cs typeface="Calibri"/>
              </a:rPr>
              <a:t>The 20% reduction will be rolled out in stages from November and the ATO expects most reductions will be applied before the end of the calendar year.</a:t>
            </a:r>
          </a:p>
          <a:p>
            <a:pPr marL="229870" indent="-229870"/>
            <a:r>
              <a:rPr lang="en-AU" sz="1700">
                <a:ea typeface="Calibri"/>
                <a:cs typeface="Calibri"/>
              </a:rPr>
              <a:t>Students’ available HELP balances will also be re-credited by the amount of the reduction they receive against their HELP and VSL debts. </a:t>
            </a:r>
          </a:p>
          <a:p>
            <a:pPr marL="229870" indent="-229870"/>
            <a:r>
              <a:rPr lang="en-AU" sz="1700">
                <a:ea typeface="Calibri"/>
                <a:cs typeface="Calibri"/>
              </a:rPr>
              <a:t>The re-credit amount is only available to support future study after it is received in TCSI and visible in </a:t>
            </a:r>
            <a:r>
              <a:rPr lang="en-AU" sz="1700">
                <a:ea typeface="Calibri"/>
                <a:cs typeface="Calibri"/>
                <a:hlinkClick r:id="rId2">
                  <a:extLst>
                    <a:ext uri="{A12FA001-AC4F-418D-AE19-62706E023703}">
                      <ahyp:hlinkClr xmlns:ahyp="http://schemas.microsoft.com/office/drawing/2018/hyperlinkcolor" val="tx"/>
                    </a:ext>
                  </a:extLst>
                </a:hlinkClick>
              </a:rPr>
              <a:t>myHELPbalance</a:t>
            </a:r>
            <a:r>
              <a:rPr lang="en-AU" sz="1700">
                <a:ea typeface="Calibri"/>
                <a:cs typeface="Calibri"/>
              </a:rPr>
              <a:t>. This may take some weeks after the reduction is visible in the students’ ATO </a:t>
            </a:r>
            <a:r>
              <a:rPr lang="en-AU" sz="1700" err="1">
                <a:ea typeface="Calibri"/>
                <a:cs typeface="Calibri"/>
              </a:rPr>
              <a:t>myGov</a:t>
            </a:r>
            <a:r>
              <a:rPr lang="en-AU" sz="1700">
                <a:ea typeface="Calibri"/>
                <a:cs typeface="Calibri"/>
              </a:rPr>
              <a:t> account. </a:t>
            </a:r>
          </a:p>
          <a:p>
            <a:pPr marL="229870" indent="-229870"/>
            <a:r>
              <a:rPr lang="en-AU" sz="1700">
                <a:ea typeface="Calibri"/>
                <a:cs typeface="Calibri"/>
              </a:rPr>
              <a:t>A student must have sufficient available HELP balance on the census date for their unit of study in order to access Commonwealth assistance. </a:t>
            </a:r>
          </a:p>
          <a:p>
            <a:pPr marL="229870" indent="-229870"/>
            <a:r>
              <a:rPr lang="en-AU" sz="1700">
                <a:ea typeface="Calibri"/>
                <a:cs typeface="Calibri"/>
              </a:rPr>
              <a:t>Students who are currently at or close to their HELP loan limit should talk to their provider about what options or financial assistance are available to them to continue studying without access to Commonwealth assistance.</a:t>
            </a:r>
            <a:endParaRPr lang="en-AU" sz="1700"/>
          </a:p>
          <a:p>
            <a:pPr marL="229870" indent="-229870"/>
            <a:endParaRPr lang="en-AU">
              <a:ea typeface="Calibri"/>
              <a:cs typeface="Calibri"/>
            </a:endParaRPr>
          </a:p>
        </p:txBody>
      </p:sp>
    </p:spTree>
    <p:extLst>
      <p:ext uri="{BB962C8B-B14F-4D97-AF65-F5344CB8AC3E}">
        <p14:creationId xmlns:p14="http://schemas.microsoft.com/office/powerpoint/2010/main" val="125768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CF87-9675-60D8-FEE0-1928DC0C8E87}"/>
              </a:ext>
            </a:extLst>
          </p:cNvPr>
          <p:cNvSpPr>
            <a:spLocks noGrp="1"/>
          </p:cNvSpPr>
          <p:nvPr>
            <p:ph type="title"/>
          </p:nvPr>
        </p:nvSpPr>
        <p:spPr>
          <a:xfrm>
            <a:off x="475013" y="53851"/>
            <a:ext cx="8435280" cy="993775"/>
          </a:xfrm>
        </p:spPr>
        <p:txBody>
          <a:bodyPr>
            <a:normAutofit/>
          </a:bodyPr>
          <a:lstStyle/>
          <a:p>
            <a:r>
              <a:rPr lang="en-AU" sz="2400"/>
              <a:t>HELP Debt Reduction Program for Teachers &amp; Health Practitioners</a:t>
            </a:r>
          </a:p>
        </p:txBody>
      </p:sp>
      <p:sp>
        <p:nvSpPr>
          <p:cNvPr id="3" name="Content Placeholder 2">
            <a:extLst>
              <a:ext uri="{FF2B5EF4-FFF2-40B4-BE49-F238E27FC236}">
                <a16:creationId xmlns:a16="http://schemas.microsoft.com/office/drawing/2014/main" id="{684F7909-2E5D-B3A3-C0C2-20637FBE5F4D}"/>
              </a:ext>
            </a:extLst>
          </p:cNvPr>
          <p:cNvSpPr>
            <a:spLocks noGrp="1"/>
          </p:cNvSpPr>
          <p:nvPr>
            <p:ph idx="1"/>
          </p:nvPr>
        </p:nvSpPr>
        <p:spPr>
          <a:xfrm>
            <a:off x="475013" y="701923"/>
            <a:ext cx="7886700" cy="4176464"/>
          </a:xfrm>
        </p:spPr>
        <p:txBody>
          <a:bodyPr>
            <a:normAutofit fontScale="77500" lnSpcReduction="20000"/>
          </a:bodyPr>
          <a:lstStyle/>
          <a:p>
            <a:pPr marL="0" indent="0">
              <a:buNone/>
            </a:pPr>
            <a:endParaRPr lang="en-AU"/>
          </a:p>
          <a:p>
            <a:r>
              <a:rPr lang="en-AU"/>
              <a:t>HELP debt reduction program includes initiatives for:</a:t>
            </a:r>
          </a:p>
          <a:p>
            <a:pPr lvl="1"/>
            <a:r>
              <a:rPr lang="en-AU"/>
              <a:t>Teachers working in a very remote area</a:t>
            </a:r>
          </a:p>
          <a:p>
            <a:pPr lvl="1"/>
            <a:r>
              <a:rPr lang="en-AU"/>
              <a:t>Doctors and nurse practitioners who live &amp; work in rural, remote and very remote area.</a:t>
            </a:r>
          </a:p>
          <a:p>
            <a:pPr marL="0" indent="0">
              <a:buNone/>
            </a:pPr>
            <a:endParaRPr lang="en-AU"/>
          </a:p>
          <a:p>
            <a:r>
              <a:rPr lang="en-AU"/>
              <a:t>Benefits available under the program:</a:t>
            </a:r>
          </a:p>
          <a:p>
            <a:pPr lvl="1"/>
            <a:r>
              <a:rPr lang="en-AU"/>
              <a:t>Waiver of indexation on outstanding HELP debt, and</a:t>
            </a:r>
          </a:p>
          <a:p>
            <a:pPr lvl="1"/>
            <a:r>
              <a:rPr lang="en-AU"/>
              <a:t>HELP debt reduction.</a:t>
            </a:r>
          </a:p>
          <a:p>
            <a:pPr marL="0" indent="0">
              <a:buNone/>
            </a:pPr>
            <a:endParaRPr lang="en-AU"/>
          </a:p>
          <a:p>
            <a:r>
              <a:rPr lang="en-AU"/>
              <a:t>Further information including access to an Applicant Portal is available on the Department’s website:</a:t>
            </a:r>
          </a:p>
          <a:p>
            <a:pPr lvl="1"/>
            <a:r>
              <a:rPr lang="en-AU"/>
              <a:t>Very remote teachers: </a:t>
            </a:r>
            <a:r>
              <a:rPr lang="en-AU" u="sng">
                <a:hlinkClick r:id="rId2">
                  <a:extLst>
                    <a:ext uri="{A12FA001-AC4F-418D-AE19-62706E023703}">
                      <ahyp:hlinkClr xmlns:ahyp="http://schemas.microsoft.com/office/drawing/2018/hyperlinkcolor" val="tx"/>
                    </a:ext>
                  </a:extLst>
                </a:hlinkClick>
              </a:rPr>
              <a:t>https://www.education.gov.au/higher-education-loan-program/reduction-help-debts-teachers-very-remote-areas</a:t>
            </a:r>
            <a:endParaRPr lang="en-AU"/>
          </a:p>
          <a:p>
            <a:pPr lvl="1"/>
            <a:r>
              <a:rPr lang="en-AU"/>
              <a:t>Health practitioners: </a:t>
            </a:r>
            <a:r>
              <a:rPr lang="en-AU" u="sng">
                <a:hlinkClick r:id="rId3">
                  <a:extLst>
                    <a:ext uri="{A12FA001-AC4F-418D-AE19-62706E023703}">
                      <ahyp:hlinkClr xmlns:ahyp="http://schemas.microsoft.com/office/drawing/2018/hyperlinkcolor" val="tx"/>
                    </a:ext>
                  </a:extLst>
                </a:hlinkClick>
              </a:rPr>
              <a:t>https://www.education.gov.au/higher-education-loan-program/reduction-higher-education-loan-program-help-debts-health-practitioners-rural-remote-and-very-remote</a:t>
            </a:r>
            <a:r>
              <a:rPr lang="en-AU" u="sng"/>
              <a:t>.</a:t>
            </a:r>
          </a:p>
          <a:p>
            <a:pPr lvl="1"/>
            <a:endParaRPr lang="en-AU" u="sng"/>
          </a:p>
          <a:p>
            <a:r>
              <a:rPr lang="en-AU"/>
              <a:t>Program communication strategy commencing in 2026.</a:t>
            </a:r>
          </a:p>
          <a:p>
            <a:pPr marL="457200" lvl="1" indent="0">
              <a:buNone/>
            </a:pPr>
            <a:endParaRPr lang="en-AU"/>
          </a:p>
          <a:p>
            <a:endParaRPr lang="en-AU"/>
          </a:p>
        </p:txBody>
      </p:sp>
    </p:spTree>
    <p:extLst>
      <p:ext uri="{BB962C8B-B14F-4D97-AF65-F5344CB8AC3E}">
        <p14:creationId xmlns:p14="http://schemas.microsoft.com/office/powerpoint/2010/main" val="396519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D3B4F-79E3-1CA3-FDBA-F035977168DE}"/>
              </a:ext>
            </a:extLst>
          </p:cNvPr>
          <p:cNvSpPr>
            <a:spLocks noGrp="1"/>
          </p:cNvSpPr>
          <p:nvPr>
            <p:ph type="title"/>
          </p:nvPr>
        </p:nvSpPr>
        <p:spPr/>
        <p:txBody>
          <a:bodyPr/>
          <a:lstStyle/>
          <a:p>
            <a:r>
              <a:rPr lang="en-AU" b="1"/>
              <a:t>Commonwealth </a:t>
            </a:r>
            <a:r>
              <a:rPr lang="en-AU" b="1" err="1"/>
              <a:t>Prac</a:t>
            </a:r>
            <a:r>
              <a:rPr lang="en-AU" b="1"/>
              <a:t> Payment</a:t>
            </a:r>
            <a:endParaRPr lang="en-AU"/>
          </a:p>
        </p:txBody>
      </p:sp>
      <p:sp>
        <p:nvSpPr>
          <p:cNvPr id="6" name="TextBox 2">
            <a:extLst>
              <a:ext uri="{FF2B5EF4-FFF2-40B4-BE49-F238E27FC236}">
                <a16:creationId xmlns:a16="http://schemas.microsoft.com/office/drawing/2014/main" id="{CA55FCC3-8819-8A8A-04AA-CD80B9471634}"/>
              </a:ext>
            </a:extLst>
          </p:cNvPr>
          <p:cNvSpPr txBox="1"/>
          <p:nvPr/>
        </p:nvSpPr>
        <p:spPr>
          <a:xfrm>
            <a:off x="539552" y="1205979"/>
            <a:ext cx="7586340" cy="324704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AU" sz="1800">
                <a:solidFill>
                  <a:schemeClr val="bg1"/>
                </a:solidFill>
                <a:effectLst/>
                <a:ea typeface="Aptos" panose="020B0004020202020204" pitchFamily="34" charset="0"/>
                <a:cs typeface="Aptos" panose="020B0004020202020204" pitchFamily="34" charset="0"/>
              </a:rPr>
              <a:t>Commonwealth </a:t>
            </a:r>
            <a:r>
              <a:rPr lang="en-AU" sz="1800" err="1">
                <a:solidFill>
                  <a:schemeClr val="bg1"/>
                </a:solidFill>
                <a:effectLst/>
                <a:ea typeface="Aptos" panose="020B0004020202020204" pitchFamily="34" charset="0"/>
                <a:cs typeface="Aptos" panose="020B0004020202020204" pitchFamily="34" charset="0"/>
              </a:rPr>
              <a:t>Prac</a:t>
            </a:r>
            <a:r>
              <a:rPr lang="en-AU" sz="1800">
                <a:solidFill>
                  <a:schemeClr val="bg1"/>
                </a:solidFill>
                <a:effectLst/>
                <a:ea typeface="Aptos" panose="020B0004020202020204" pitchFamily="34" charset="0"/>
                <a:cs typeface="Aptos" panose="020B0004020202020204" pitchFamily="34" charset="0"/>
              </a:rPr>
              <a:t> Payments (CPP) </a:t>
            </a:r>
            <a:r>
              <a:rPr lang="en-AU">
                <a:solidFill>
                  <a:schemeClr val="bg1"/>
                </a:solidFill>
                <a:ea typeface="Aptos" panose="020B0004020202020204" pitchFamily="34" charset="0"/>
                <a:cs typeface="Aptos" panose="020B0004020202020204" pitchFamily="34" charset="0"/>
              </a:rPr>
              <a:t>commenced</a:t>
            </a:r>
            <a:r>
              <a:rPr lang="en-AU" sz="1800">
                <a:solidFill>
                  <a:schemeClr val="bg1"/>
                </a:solidFill>
                <a:effectLst/>
                <a:ea typeface="Aptos" panose="020B0004020202020204" pitchFamily="34" charset="0"/>
                <a:cs typeface="Aptos" panose="020B0004020202020204" pitchFamily="34" charset="0"/>
              </a:rPr>
              <a:t> 1 July 2025. </a:t>
            </a:r>
          </a:p>
          <a:p>
            <a:pPr marL="285750" indent="-285750">
              <a:spcAft>
                <a:spcPts val="600"/>
              </a:spcAft>
              <a:buFont typeface="Arial" panose="020B0604020202020204" pitchFamily="34" charset="0"/>
              <a:buChar char="•"/>
            </a:pPr>
            <a:r>
              <a:rPr lang="en-AU">
                <a:solidFill>
                  <a:schemeClr val="bg1"/>
                </a:solidFill>
                <a:ea typeface="Calibri"/>
                <a:cs typeface="Calibri"/>
              </a:rPr>
              <a:t>Early feedback from higher education providers indicates there is high level of student interest. </a:t>
            </a:r>
          </a:p>
          <a:p>
            <a:pPr marL="285750" indent="-285750">
              <a:spcAft>
                <a:spcPts val="600"/>
              </a:spcAft>
              <a:buFont typeface="Arial" panose="020B0604020202020204" pitchFamily="34" charset="0"/>
              <a:buChar char="•"/>
            </a:pPr>
            <a:r>
              <a:rPr lang="en-AU">
                <a:solidFill>
                  <a:schemeClr val="bg1"/>
                </a:solidFill>
                <a:ea typeface="Calibri"/>
                <a:cs typeface="Calibri"/>
              </a:rPr>
              <a:t>Exceptional Circumstances applications are being considered on a rolling week-to-week basis</a:t>
            </a:r>
            <a:endParaRPr lang="en-AU">
              <a:solidFill>
                <a:schemeClr val="bg1"/>
              </a:solidFill>
            </a:endParaRPr>
          </a:p>
          <a:p>
            <a:pPr marL="742950" lvl="1" indent="-285750">
              <a:spcAft>
                <a:spcPts val="600"/>
              </a:spcAft>
              <a:buFont typeface="Courier New" panose="020B0604020202020204" pitchFamily="34" charset="0"/>
              <a:buChar char="o"/>
            </a:pPr>
            <a:r>
              <a:rPr lang="en-AU">
                <a:solidFill>
                  <a:schemeClr val="bg1"/>
                </a:solidFill>
                <a:ea typeface="Calibri"/>
                <a:cs typeface="Calibri"/>
              </a:rPr>
              <a:t>As of 23 September, 242 individual applications have been reviewed</a:t>
            </a:r>
          </a:p>
          <a:p>
            <a:pPr marL="285750" indent="-285750">
              <a:spcAft>
                <a:spcPts val="600"/>
              </a:spcAft>
              <a:buFont typeface="Arial" panose="020B0604020202020204" pitchFamily="34" charset="0"/>
              <a:buChar char="•"/>
            </a:pPr>
            <a:r>
              <a:rPr lang="en-AU">
                <a:solidFill>
                  <a:schemeClr val="bg1"/>
                </a:solidFill>
                <a:ea typeface="Calibri"/>
                <a:cs typeface="Calibri"/>
              </a:rPr>
              <a:t>The team have responded to over 1500 enquiries about the CPP since June 2025, which is a testament to its popularity</a:t>
            </a:r>
            <a:endParaRPr lang="en-AU">
              <a:solidFill>
                <a:schemeClr val="bg1"/>
              </a:solidFill>
            </a:endParaRPr>
          </a:p>
          <a:p>
            <a:pPr marL="285750" indent="-285750">
              <a:spcAft>
                <a:spcPts val="600"/>
              </a:spcAft>
              <a:buFont typeface="Arial" panose="020B0604020202020204" pitchFamily="34" charset="0"/>
              <a:buChar char="•"/>
            </a:pPr>
            <a:r>
              <a:rPr lang="en-AU" sz="1800">
                <a:solidFill>
                  <a:schemeClr val="bg1"/>
                </a:solidFill>
                <a:effectLst/>
                <a:ea typeface="Aptos" panose="020B0004020202020204" pitchFamily="34" charset="0"/>
                <a:cs typeface="Aptos" panose="020B0004020202020204" pitchFamily="34" charset="0"/>
              </a:rPr>
              <a:t>For questions, please contact the team at </a:t>
            </a:r>
            <a:r>
              <a:rPr lang="en-AU" sz="1800" u="sng">
                <a:solidFill>
                  <a:schemeClr val="bg1"/>
                </a:solidFill>
                <a:effectLst/>
                <a:ea typeface="Aptos" panose="020B0004020202020204" pitchFamily="34" charset="0"/>
                <a:cs typeface="Aptos" panose="020B0004020202020204" pitchFamily="34" charset="0"/>
              </a:rPr>
              <a:t>commonwealthpracpayment@education.gov.au </a:t>
            </a:r>
            <a:endParaRPr lang="en-AU" u="sng">
              <a:solidFill>
                <a:schemeClr val="bg1"/>
              </a:solidFill>
            </a:endParaRPr>
          </a:p>
        </p:txBody>
      </p:sp>
    </p:spTree>
    <p:extLst>
      <p:ext uri="{BB962C8B-B14F-4D97-AF65-F5344CB8AC3E}">
        <p14:creationId xmlns:p14="http://schemas.microsoft.com/office/powerpoint/2010/main" val="58861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F75D-2130-2CFF-7E13-26F08774E7FB}"/>
              </a:ext>
            </a:extLst>
          </p:cNvPr>
          <p:cNvSpPr>
            <a:spLocks noGrp="1"/>
          </p:cNvSpPr>
          <p:nvPr>
            <p:ph type="title"/>
          </p:nvPr>
        </p:nvSpPr>
        <p:spPr/>
        <p:txBody>
          <a:bodyPr/>
          <a:lstStyle/>
          <a:p>
            <a:r>
              <a:rPr lang="en-AU">
                <a:ea typeface="Calibri"/>
                <a:cs typeface="Calibri"/>
              </a:rPr>
              <a:t>Tertiary Access Payment</a:t>
            </a:r>
            <a:endParaRPr lang="en-AU"/>
          </a:p>
        </p:txBody>
      </p:sp>
      <p:sp>
        <p:nvSpPr>
          <p:cNvPr id="3" name="Content Placeholder 2">
            <a:extLst>
              <a:ext uri="{FF2B5EF4-FFF2-40B4-BE49-F238E27FC236}">
                <a16:creationId xmlns:a16="http://schemas.microsoft.com/office/drawing/2014/main" id="{63F3B181-3321-A4F8-2710-0293A169D1B6}"/>
              </a:ext>
            </a:extLst>
          </p:cNvPr>
          <p:cNvSpPr>
            <a:spLocks noGrp="1"/>
          </p:cNvSpPr>
          <p:nvPr>
            <p:ph idx="1"/>
          </p:nvPr>
        </p:nvSpPr>
        <p:spPr>
          <a:xfrm>
            <a:off x="457200" y="1207543"/>
            <a:ext cx="7886700" cy="3526828"/>
          </a:xfrm>
        </p:spPr>
        <p:txBody>
          <a:bodyPr vert="horz" lIns="0" tIns="0" rIns="0" bIns="0" rtlCol="0" anchor="t">
            <a:normAutofit fontScale="92500" lnSpcReduction="20000"/>
          </a:bodyPr>
          <a:lstStyle/>
          <a:p>
            <a:pPr marL="229870" indent="-229870"/>
            <a:r>
              <a:rPr lang="en-AU">
                <a:ea typeface="+mn-lt"/>
                <a:cs typeface="+mn-lt"/>
              </a:rPr>
              <a:t>The TAP is a non-indexed, means-tested payment of up to $5,000 to Year 12 graduates (or equivalent) from regional or remote areas who need to relocate for full-time, higher-level tertiary education (Certificate IV and above) at an education provider located at least 90 minutes by public transport from their family home.</a:t>
            </a:r>
            <a:endParaRPr lang="en-AU">
              <a:ea typeface="Calibri" panose="020F0502020204030204"/>
              <a:cs typeface="Calibri" panose="020F0502020204030204"/>
            </a:endParaRPr>
          </a:p>
          <a:p>
            <a:pPr marL="229870" indent="-229870"/>
            <a:r>
              <a:rPr lang="en-AU">
                <a:ea typeface="+mn-lt"/>
                <a:cs typeface="+mn-lt"/>
              </a:rPr>
              <a:t>As of June 2025, changes to the eligibility criteria now allow students who take one or more gap years after finishing Year 12 or equivalent to claim the payment.</a:t>
            </a:r>
            <a:endParaRPr lang="en-AU"/>
          </a:p>
          <a:p>
            <a:pPr marL="229870" indent="-229870"/>
            <a:r>
              <a:rPr lang="en-AU">
                <a:ea typeface="+mn-lt"/>
                <a:cs typeface="+mn-lt"/>
              </a:rPr>
              <a:t>Previously, students could only claim the TAP if they were starting tertiary study within 12 months of finishing Year 12 or equivalent.</a:t>
            </a:r>
            <a:endParaRPr lang="en-AU"/>
          </a:p>
          <a:p>
            <a:pPr marL="229870" indent="-229870"/>
            <a:r>
              <a:rPr lang="en-AU">
                <a:ea typeface="+mn-lt"/>
                <a:cs typeface="+mn-lt"/>
              </a:rPr>
              <a:t>Now, if they start their course by 22 years of age and meet all other eligibility criteria, they’ll be able to get the TAP.</a:t>
            </a:r>
            <a:endParaRPr lang="en-AU"/>
          </a:p>
          <a:p>
            <a:pPr marL="229870" indent="-229870"/>
            <a:r>
              <a:rPr lang="en-AU">
                <a:ea typeface="+mn-lt"/>
                <a:cs typeface="+mn-lt"/>
              </a:rPr>
              <a:t>Eligible students have until the 31 December to apply for the TAP through </a:t>
            </a:r>
            <a:r>
              <a:rPr lang="en-AU">
                <a:ea typeface="+mn-lt"/>
                <a:cs typeface="+mn-lt"/>
                <a:hlinkClick r:id="rId2"/>
              </a:rPr>
              <a:t>Services Australia</a:t>
            </a:r>
            <a:r>
              <a:rPr lang="en-AU">
                <a:ea typeface="+mn-lt"/>
                <a:cs typeface="+mn-lt"/>
              </a:rPr>
              <a:t>.</a:t>
            </a:r>
            <a:endParaRPr lang="en-AU"/>
          </a:p>
          <a:p>
            <a:pPr marL="229870" indent="-229870"/>
            <a:endParaRPr lang="en-AU">
              <a:ea typeface="Calibri"/>
              <a:cs typeface="Calibri"/>
            </a:endParaRPr>
          </a:p>
        </p:txBody>
      </p:sp>
    </p:spTree>
    <p:extLst>
      <p:ext uri="{BB962C8B-B14F-4D97-AF65-F5344CB8AC3E}">
        <p14:creationId xmlns:p14="http://schemas.microsoft.com/office/powerpoint/2010/main" val="156217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87AAF-A0F2-4881-2B7B-7D7118F368C1}"/>
              </a:ext>
            </a:extLst>
          </p:cNvPr>
          <p:cNvSpPr>
            <a:spLocks noGrp="1"/>
          </p:cNvSpPr>
          <p:nvPr>
            <p:ph type="title"/>
          </p:nvPr>
        </p:nvSpPr>
        <p:spPr>
          <a:xfrm>
            <a:off x="395536" y="114065"/>
            <a:ext cx="6364188" cy="993775"/>
          </a:xfrm>
        </p:spPr>
        <p:txBody>
          <a:bodyPr/>
          <a:lstStyle/>
          <a:p>
            <a:r>
              <a:rPr lang="en-AU"/>
              <a:t>Student Support</a:t>
            </a:r>
          </a:p>
        </p:txBody>
      </p:sp>
      <p:sp>
        <p:nvSpPr>
          <p:cNvPr id="5" name="Content Placeholder 2">
            <a:extLst>
              <a:ext uri="{FF2B5EF4-FFF2-40B4-BE49-F238E27FC236}">
                <a16:creationId xmlns:a16="http://schemas.microsoft.com/office/drawing/2014/main" id="{1891E46B-AD00-9402-EEC6-1DF20D0F97A6}"/>
              </a:ext>
            </a:extLst>
          </p:cNvPr>
          <p:cNvSpPr>
            <a:spLocks noGrp="1"/>
          </p:cNvSpPr>
          <p:nvPr/>
        </p:nvSpPr>
        <p:spPr>
          <a:xfrm>
            <a:off x="476144" y="1133971"/>
            <a:ext cx="8128303" cy="3403339"/>
          </a:xfrm>
          <a:prstGeom prst="rect">
            <a:avLst/>
          </a:prstGeom>
        </p:spPr>
        <p:txBody>
          <a:bodyPr vert="horz" lIns="0" tIns="0" rIns="0" bIns="0" rtlCol="0" anchor="t">
            <a:normAutofit fontScale="92500" lnSpcReduction="20000"/>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a:ea typeface="Calibri"/>
                <a:cs typeface="Calibri"/>
              </a:rPr>
              <a:t>Support for Students Policy </a:t>
            </a:r>
            <a:endParaRPr lang="en-US" sz="2100">
              <a:ea typeface="Calibri" panose="020F0502020204030204"/>
              <a:cs typeface="Calibri" panose="020F0502020204030204"/>
            </a:endParaRPr>
          </a:p>
          <a:p>
            <a:pPr marL="229870" indent="-229870"/>
            <a:r>
              <a:rPr lang="en-AU" sz="1700">
                <a:ea typeface="Calibri"/>
                <a:cs typeface="Calibri"/>
              </a:rPr>
              <a:t>Commenced on 1 January 2024 and responds to Priority Action 2 of the Australian Universities Accord Interim Report to immediately cease the 50% pass rule and require increased reporting on student progress.  </a:t>
            </a:r>
            <a:endParaRPr lang="en-GB" sz="1700">
              <a:ea typeface="Calibri"/>
              <a:cs typeface="Calibri"/>
            </a:endParaRPr>
          </a:p>
          <a:p>
            <a:pPr marL="229870" indent="-229870"/>
            <a:r>
              <a:rPr lang="en-AU" sz="1700">
                <a:ea typeface="Calibri"/>
                <a:cs typeface="Calibri"/>
              </a:rPr>
              <a:t>The department is undertaking preparatory work to update the 2025 reporting packs </a:t>
            </a:r>
            <a:endParaRPr lang="en-GB" sz="1700">
              <a:ea typeface="Calibri"/>
              <a:cs typeface="Calibri"/>
            </a:endParaRPr>
          </a:p>
          <a:p>
            <a:pPr marL="0" indent="0">
              <a:buNone/>
            </a:pPr>
            <a:r>
              <a:rPr lang="en-AU" sz="2100" err="1">
                <a:ea typeface="Calibri"/>
                <a:cs typeface="Calibri"/>
              </a:rPr>
              <a:t>Racism@Uni</a:t>
            </a:r>
            <a:r>
              <a:rPr lang="en-AU" sz="2100">
                <a:ea typeface="Calibri"/>
                <a:cs typeface="Calibri"/>
              </a:rPr>
              <a:t> Study </a:t>
            </a:r>
          </a:p>
          <a:p>
            <a:pPr marL="229870" indent="-229870"/>
            <a:r>
              <a:rPr lang="en-AU" sz="1700">
                <a:ea typeface="Calibri"/>
                <a:cs typeface="Calibri"/>
              </a:rPr>
              <a:t>The Government has provided $2.5 million to the Australian Human Rights Commission for the </a:t>
            </a:r>
            <a:r>
              <a:rPr lang="en-AU" sz="1700" err="1">
                <a:ea typeface="Calibri"/>
                <a:cs typeface="Calibri"/>
              </a:rPr>
              <a:t>Racism@Uni</a:t>
            </a:r>
            <a:r>
              <a:rPr lang="en-AU" sz="1700">
                <a:ea typeface="Calibri"/>
                <a:cs typeface="Calibri"/>
              </a:rPr>
              <a:t> Study.</a:t>
            </a:r>
          </a:p>
          <a:p>
            <a:pPr marL="229870" indent="-229870"/>
            <a:r>
              <a:rPr lang="en-AU" sz="1700">
                <a:ea typeface="Calibri"/>
                <a:cs typeface="Calibri"/>
              </a:rPr>
              <a:t>A survey was distributed to close to two million students and staff. Over 76,000 students and staff completed the survey which ran from 11 August to 25 September 2025</a:t>
            </a:r>
          </a:p>
          <a:p>
            <a:pPr marL="229870" indent="-229870"/>
            <a:r>
              <a:rPr lang="en-AU" sz="1700">
                <a:ea typeface="Calibri"/>
                <a:cs typeface="Calibri"/>
              </a:rPr>
              <a:t>The final report of the Racism @ Uni Study will be provided to Government by 22 December 2025.</a:t>
            </a:r>
          </a:p>
          <a:p>
            <a:pPr marL="229870" indent="-229870"/>
            <a:r>
              <a:rPr lang="en-AU" sz="1700">
                <a:ea typeface="Calibri"/>
                <a:cs typeface="Calibri"/>
              </a:rPr>
              <a:t>A Communications Strategy is in place for the final report's release in January 2026.</a:t>
            </a:r>
            <a:r>
              <a:rPr lang="en-AU" sz="1600">
                <a:ea typeface="Calibri"/>
                <a:cs typeface="Calibri"/>
              </a:rPr>
              <a:t> </a:t>
            </a:r>
          </a:p>
        </p:txBody>
      </p:sp>
    </p:spTree>
    <p:extLst>
      <p:ext uri="{BB962C8B-B14F-4D97-AF65-F5344CB8AC3E}">
        <p14:creationId xmlns:p14="http://schemas.microsoft.com/office/powerpoint/2010/main" val="121129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54A8-AA4D-38F3-BCEC-54931B3F28C8}"/>
              </a:ext>
            </a:extLst>
          </p:cNvPr>
          <p:cNvSpPr>
            <a:spLocks noGrp="1"/>
          </p:cNvSpPr>
          <p:nvPr>
            <p:ph type="title"/>
          </p:nvPr>
        </p:nvSpPr>
        <p:spPr>
          <a:xfrm>
            <a:off x="457200" y="485865"/>
            <a:ext cx="6364188" cy="993775"/>
          </a:xfrm>
        </p:spPr>
        <p:txBody>
          <a:bodyPr/>
          <a:lstStyle/>
          <a:p>
            <a:r>
              <a:rPr lang="en-AU"/>
              <a:t>myHELPbalance</a:t>
            </a:r>
          </a:p>
        </p:txBody>
      </p:sp>
      <p:sp>
        <p:nvSpPr>
          <p:cNvPr id="3" name="Content Placeholder 2">
            <a:extLst>
              <a:ext uri="{FF2B5EF4-FFF2-40B4-BE49-F238E27FC236}">
                <a16:creationId xmlns:a16="http://schemas.microsoft.com/office/drawing/2014/main" id="{AD386DB5-EB30-0E55-EFA8-C3C9155C55F1}"/>
              </a:ext>
            </a:extLst>
          </p:cNvPr>
          <p:cNvSpPr>
            <a:spLocks noGrp="1"/>
          </p:cNvSpPr>
          <p:nvPr>
            <p:ph idx="1"/>
          </p:nvPr>
        </p:nvSpPr>
        <p:spPr>
          <a:xfrm>
            <a:off x="457200" y="1638027"/>
            <a:ext cx="7886700" cy="3024371"/>
          </a:xfrm>
        </p:spPr>
        <p:txBody>
          <a:bodyPr/>
          <a:lstStyle/>
          <a:p>
            <a:r>
              <a:rPr lang="en-AU"/>
              <a:t>20% student loan debt reduction banner and FAQs</a:t>
            </a:r>
            <a:br>
              <a:rPr lang="en-AU"/>
            </a:br>
            <a:endParaRPr lang="en-AU"/>
          </a:p>
          <a:p>
            <a:pPr lvl="1"/>
            <a:r>
              <a:rPr lang="en-AU"/>
              <a:t>FAQs include information that the reduction will re-credit available HELP balance after TCSI receive the reduction amount, which can be several weeks after it is visible on </a:t>
            </a:r>
            <a:r>
              <a:rPr lang="en-AU" err="1"/>
              <a:t>myGov</a:t>
            </a:r>
            <a:r>
              <a:rPr lang="en-AU"/>
              <a:t>. </a:t>
            </a:r>
            <a:br>
              <a:rPr lang="en-AU"/>
            </a:br>
            <a:endParaRPr lang="en-AU"/>
          </a:p>
          <a:p>
            <a:r>
              <a:rPr lang="en-AU"/>
              <a:t>myHELPbalance authentication project</a:t>
            </a:r>
          </a:p>
          <a:p>
            <a:endParaRPr lang="en-AU"/>
          </a:p>
        </p:txBody>
      </p:sp>
    </p:spTree>
    <p:extLst>
      <p:ext uri="{BB962C8B-B14F-4D97-AF65-F5344CB8AC3E}">
        <p14:creationId xmlns:p14="http://schemas.microsoft.com/office/powerpoint/2010/main" val="1009331496"/>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5F2DF266-1AFF-4AAE-A47D-E73350B398AD}"/>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8EE9FFCA-9F2F-4B6E-8225-5E7A018DDAD9}"/>
    </a:ext>
  </a:extLst>
</a:theme>
</file>

<file path=ppt/theme/theme4.xml><?xml version="1.0" encoding="utf-8"?>
<a:theme xmlns:a="http://schemas.openxmlformats.org/drawingml/2006/main" name="1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5.xml><?xml version="1.0" encoding="utf-8"?>
<a:theme xmlns:a="http://schemas.openxmlformats.org/drawingml/2006/main" name="2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6.xml><?xml version="1.0" encoding="utf-8"?>
<a:theme xmlns:a="http://schemas.openxmlformats.org/drawingml/2006/main" name="3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7.xml><?xml version="1.0" encoding="utf-8"?>
<a:theme xmlns:a="http://schemas.openxmlformats.org/drawingml/2006/main" name="4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6B740B3B-71B5-4177-A148-68082F97FE7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4BC86A8723743B7BA5AC09EB06F0E" ma:contentTypeVersion="16" ma:contentTypeDescription="Create a new document." ma:contentTypeScope="" ma:versionID="8a71c406d0a9de0e57e3977aa22bab8e">
  <xsd:schema xmlns:xsd="http://www.w3.org/2001/XMLSchema" xmlns:xs="http://www.w3.org/2001/XMLSchema" xmlns:p="http://schemas.microsoft.com/office/2006/metadata/properties" xmlns:ns2="ee4a207e-7b80-4e90-b194-bce8ab9d81cc" xmlns:ns3="c5020e2f-1e7c-444c-ba66-5d259398e682" targetNamespace="http://schemas.microsoft.com/office/2006/metadata/properties" ma:root="true" ma:fieldsID="261e0ab759540e562af207a9a0b4b8cb" ns2:_="" ns3:_="">
    <xsd:import namespace="ee4a207e-7b80-4e90-b194-bce8ab9d81cc"/>
    <xsd:import namespace="c5020e2f-1e7c-444c-ba66-5d259398e6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2:Number"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a207e-7b80-4e90-b194-bce8ab9d81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Number" ma:index="14" nillable="true" ma:displayName="Number" ma:format="Dropdown" ma:internalName="Number"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020e2f-1e7c-444c-ba66-5d259398e68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de1b4e4-d920-40ac-b95b-4a119ae6f670}" ma:internalName="TaxCatchAll" ma:showField="CatchAllData" ma:web="c5020e2f-1e7c-444c-ba66-5d259398e6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5020e2f-1e7c-444c-ba66-5d259398e682" xsi:nil="true"/>
    <Number xmlns="ee4a207e-7b80-4e90-b194-bce8ab9d81cc" xsi:nil="true"/>
    <lcf76f155ced4ddcb4097134ff3c332f xmlns="ee4a207e-7b80-4e90-b194-bce8ab9d81c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AE256D-EA6C-4BAC-B0EA-BA6E6A019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4a207e-7b80-4e90-b194-bce8ab9d81cc"/>
    <ds:schemaRef ds:uri="c5020e2f-1e7c-444c-ba66-5d259398e6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55A463-E88A-4765-9A1A-8834114F8F6A}">
  <ds:schemaRefs>
    <ds:schemaRef ds:uri="c5020e2f-1e7c-444c-ba66-5d259398e682"/>
    <ds:schemaRef ds:uri="http://purl.org/dc/dcmitype/"/>
    <ds:schemaRef ds:uri="http://purl.org/dc/elements/1.1/"/>
    <ds:schemaRef ds:uri="ee4a207e-7b80-4e90-b194-bce8ab9d81cc"/>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847B031-0593-4385-B3DD-91C3E65F4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2030_DE Powerpoint_AW</Template>
  <TotalTime>0</TotalTime>
  <Words>1166</Words>
  <Application>Microsoft Office PowerPoint</Application>
  <PresentationFormat>Custom</PresentationFormat>
  <Paragraphs>150</Paragraphs>
  <Slides>13</Slides>
  <Notes>0</Notes>
  <HiddenSlides>0</HiddenSlides>
  <MMClips>0</MMClips>
  <ScaleCrop>false</ScaleCrop>
  <HeadingPairs>
    <vt:vector size="4" baseType="variant">
      <vt:variant>
        <vt:lpstr>Theme</vt:lpstr>
      </vt:variant>
      <vt:variant>
        <vt:i4>7</vt:i4>
      </vt:variant>
      <vt:variant>
        <vt:lpstr>Slide Titles</vt:lpstr>
      </vt:variant>
      <vt:variant>
        <vt:i4>13</vt:i4>
      </vt:variant>
    </vt:vector>
  </HeadingPairs>
  <TitlesOfParts>
    <vt:vector size="20" baseType="lpstr">
      <vt:lpstr>Navy</vt:lpstr>
      <vt:lpstr>Ocean</vt:lpstr>
      <vt:lpstr>Whisper</vt:lpstr>
      <vt:lpstr>1_Navy</vt:lpstr>
      <vt:lpstr>2_Navy</vt:lpstr>
      <vt:lpstr>3_Navy</vt:lpstr>
      <vt:lpstr>4_Navy</vt:lpstr>
      <vt:lpstr>HELP Communications Working Group  Thursday 23 October 2025 </vt:lpstr>
      <vt:lpstr>PowerPoint Presentation</vt:lpstr>
      <vt:lpstr>PowerPoint Presentation</vt:lpstr>
      <vt:lpstr>The 20% reduction and student HELP balances </vt:lpstr>
      <vt:lpstr>HELP Debt Reduction Program for Teachers &amp; Health Practitioners</vt:lpstr>
      <vt:lpstr>Commonwealth Prac Payment</vt:lpstr>
      <vt:lpstr>Tertiary Access Payment</vt:lpstr>
      <vt:lpstr>Student Support</vt:lpstr>
      <vt:lpstr>myHELPbalance</vt:lpstr>
      <vt:lpstr>eCAFs</vt:lpstr>
      <vt:lpstr>FEE-FREE Uni Ready arrangements</vt:lpstr>
      <vt:lpstr>eCAFs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Communications Working Group March 2024</dc:title>
  <dc:creator>TWOMEY,Nathan</dc:creator>
  <cp:keywords>0168_DE Powerpoint</cp:keywords>
  <cp:lastModifiedBy>PARKER,Dylan</cp:lastModifiedBy>
  <cp:revision>4</cp:revision>
  <cp:lastPrinted>2024-09-05T02:46:08Z</cp:lastPrinted>
  <dcterms:created xsi:type="dcterms:W3CDTF">2024-02-29T23:44:05Z</dcterms:created>
  <dcterms:modified xsi:type="dcterms:W3CDTF">2025-12-03T03:59:21Z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0x0101007454BC86A8723743B7BA5AC09EB06F0E</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2022-06-10T07:23:39Z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20a0e1c8-7f26-49c6-8b9b-dcbf8fabe1a1</vt:lpwstr>
  </property>
  <property fmtid="{D5CDD505-2E9C-101B-9397-08002B2CF9AE}" pid="14" name="MSIP_Label_79d889eb-932f-4752-8739-64d25806ef64_ContentBits">
    <vt:lpwstr>0</vt:lpwstr>
  </property>
  <property fmtid="{D5CDD505-2E9C-101B-9397-08002B2CF9AE}" pid="15" name="ItemKeywords">
    <vt:lpwstr>1996;#template|9706ad1b-dfa6-4d44-b515-12d7e5bc9d3f</vt:lpwstr>
  </property>
  <property fmtid="{D5CDD505-2E9C-101B-9397-08002B2CF9AE}" pid="16" name="ItemFunction">
    <vt:lpwstr>1976;#communication|9d5354d3-d1c2-4163-a4db-c06e4aa61e3a</vt:lpwstr>
  </property>
  <property fmtid="{D5CDD505-2E9C-101B-9397-08002B2CF9AE}" pid="17" name="ItemType">
    <vt:lpwstr>1999;#template|60f4875c-5740-43a9-8840-cfcba2da81bd</vt:lpwstr>
  </property>
  <property fmtid="{D5CDD505-2E9C-101B-9397-08002B2CF9AE}" pid="18" name="MediaServiceImageTags">
    <vt:lpwstr/>
  </property>
</Properties>
</file>