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7" r:id="rId4"/>
    <p:sldMasterId id="2147483760" r:id="rId5"/>
    <p:sldMasterId id="2147483774" r:id="rId6"/>
  </p:sldMasterIdLst>
  <p:notesMasterIdLst>
    <p:notesMasterId r:id="rId19"/>
  </p:notesMasterIdLst>
  <p:sldIdLst>
    <p:sldId id="1002" r:id="rId7"/>
    <p:sldId id="553" r:id="rId8"/>
    <p:sldId id="1060" r:id="rId9"/>
    <p:sldId id="1085" r:id="rId10"/>
    <p:sldId id="1084" r:id="rId11"/>
    <p:sldId id="1008" r:id="rId12"/>
    <p:sldId id="1009" r:id="rId13"/>
    <p:sldId id="973" r:id="rId14"/>
    <p:sldId id="1047" r:id="rId15"/>
    <p:sldId id="1012" r:id="rId16"/>
    <p:sldId id="1053" r:id="rId17"/>
    <p:sldId id="531" r:id="rId18"/>
  </p:sldIdLst>
  <p:sldSz cx="9144000" cy="514826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2">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810E"/>
    <a:srgbClr val="D47F0E"/>
    <a:srgbClr val="CF7D0F"/>
    <a:srgbClr val="D68110"/>
    <a:srgbClr val="DA8310"/>
    <a:srgbClr val="E28810"/>
    <a:srgbClr val="58094F"/>
    <a:srgbClr val="DA9210"/>
    <a:srgbClr val="E29710"/>
    <a:srgbClr val="ED8E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5834F2-A430-4241-8F82-3D4E4A0C3933}" v="12" dt="2025-11-12T03:58:27.5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978" autoAdjust="0"/>
  </p:normalViewPr>
  <p:slideViewPr>
    <p:cSldViewPr snapToGrid="0">
      <p:cViewPr varScale="1">
        <p:scale>
          <a:sx n="67" d="100"/>
          <a:sy n="67" d="100"/>
        </p:scale>
        <p:origin x="1260" y="52"/>
      </p:cViewPr>
      <p:guideLst>
        <p:guide orient="horz" pos="1622"/>
        <p:guide pos="2880"/>
      </p:guideLst>
    </p:cSldViewPr>
  </p:slideViewPr>
  <p:notesTextViewPr>
    <p:cViewPr>
      <p:scale>
        <a:sx n="100" d="100"/>
        <a:sy n="100" d="100"/>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4" y="0"/>
            <a:ext cx="2945659" cy="498055"/>
          </a:xfrm>
          <a:prstGeom prst="rect">
            <a:avLst/>
          </a:prstGeom>
        </p:spPr>
        <p:txBody>
          <a:bodyPr vert="horz" lIns="91440" tIns="45720" rIns="91440" bIns="45720" rtlCol="0"/>
          <a:lstStyle>
            <a:lvl1pPr algn="r">
              <a:defRPr sz="1200"/>
            </a:lvl1pPr>
          </a:lstStyle>
          <a:p>
            <a:fld id="{5878F842-560F-42A5-A306-F766D7D6B80D}" type="datetimeFigureOut">
              <a:rPr lang="en-AU" smtClean="0"/>
              <a:t>11/11/2025</a:t>
            </a:fld>
            <a:endParaRPr lang="en-AU"/>
          </a:p>
        </p:txBody>
      </p:sp>
      <p:sp>
        <p:nvSpPr>
          <p:cNvPr id="4" name="Slide Image Placeholder 3"/>
          <p:cNvSpPr>
            <a:spLocks noGrp="1" noRot="1" noChangeAspect="1"/>
          </p:cNvSpPr>
          <p:nvPr>
            <p:ph type="sldImg" idx="2"/>
          </p:nvPr>
        </p:nvSpPr>
        <p:spPr>
          <a:xfrm>
            <a:off x="427038" y="1243013"/>
            <a:ext cx="5943600" cy="334645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1"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4" y="9428584"/>
            <a:ext cx="2945659" cy="498055"/>
          </a:xfrm>
          <a:prstGeom prst="rect">
            <a:avLst/>
          </a:prstGeom>
        </p:spPr>
        <p:txBody>
          <a:bodyPr vert="horz" lIns="91440" tIns="45720" rIns="91440" bIns="45720" rtlCol="0" anchor="b"/>
          <a:lstStyle>
            <a:lvl1pPr algn="r">
              <a:defRPr sz="1200"/>
            </a:lvl1pPr>
          </a:lstStyle>
          <a:p>
            <a:fld id="{3BD3FCEB-6CB7-4478-9568-E9785AFEA658}" type="slidenum">
              <a:rPr lang="en-AU" smtClean="0"/>
              <a:t>‹#›</a:t>
            </a:fld>
            <a:endParaRPr lang="en-AU"/>
          </a:p>
        </p:txBody>
      </p:sp>
    </p:spTree>
    <p:extLst>
      <p:ext uri="{BB962C8B-B14F-4D97-AF65-F5344CB8AC3E}">
        <p14:creationId xmlns:p14="http://schemas.microsoft.com/office/powerpoint/2010/main" val="3398103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spcBef>
                <a:spcPts val="0"/>
              </a:spcBef>
              <a:spcAft>
                <a:spcPts val="0"/>
              </a:spcAft>
            </a:pPr>
            <a:endParaRPr lang="en-US"/>
          </a:p>
        </p:txBody>
      </p:sp>
      <p:sp>
        <p:nvSpPr>
          <p:cNvPr id="4" name="Slide Number Placeholder 3"/>
          <p:cNvSpPr>
            <a:spLocks noGrp="1"/>
          </p:cNvSpPr>
          <p:nvPr>
            <p:ph type="sldNum" sz="quarter" idx="5"/>
          </p:nvPr>
        </p:nvSpPr>
        <p:spPr/>
        <p:txBody>
          <a:bodyPr/>
          <a:lstStyle/>
          <a:p>
            <a:fld id="{3BD3FCEB-6CB7-4478-9568-E9785AFEA658}" type="slidenum">
              <a:rPr lang="en-AU" smtClean="0"/>
              <a:t>1</a:t>
            </a:fld>
            <a:endParaRPr lang="en-AU"/>
          </a:p>
        </p:txBody>
      </p:sp>
    </p:spTree>
    <p:extLst>
      <p:ext uri="{BB962C8B-B14F-4D97-AF65-F5344CB8AC3E}">
        <p14:creationId xmlns:p14="http://schemas.microsoft.com/office/powerpoint/2010/main" val="1976031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10</a:t>
            </a:fld>
            <a:endParaRPr lang="en-AU"/>
          </a:p>
        </p:txBody>
      </p:sp>
    </p:spTree>
    <p:extLst>
      <p:ext uri="{BB962C8B-B14F-4D97-AF65-F5344CB8AC3E}">
        <p14:creationId xmlns:p14="http://schemas.microsoft.com/office/powerpoint/2010/main" val="44532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spcAft>
                <a:spcPts val="0"/>
              </a:spcAft>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11</a:t>
            </a:fld>
            <a:endParaRPr lang="en-AU"/>
          </a:p>
        </p:txBody>
      </p:sp>
    </p:spTree>
    <p:extLst>
      <p:ext uri="{BB962C8B-B14F-4D97-AF65-F5344CB8AC3E}">
        <p14:creationId xmlns:p14="http://schemas.microsoft.com/office/powerpoint/2010/main" val="3157746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spcAft>
                <a:spcPts val="0"/>
              </a:spcAft>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12</a:t>
            </a:fld>
            <a:endParaRPr lang="en-AU"/>
          </a:p>
        </p:txBody>
      </p:sp>
    </p:spTree>
    <p:extLst>
      <p:ext uri="{BB962C8B-B14F-4D97-AF65-F5344CB8AC3E}">
        <p14:creationId xmlns:p14="http://schemas.microsoft.com/office/powerpoint/2010/main" val="470191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14000"/>
              </a:lnSpc>
              <a:spcBef>
                <a:spcPts val="0"/>
              </a:spcBef>
              <a:spcAft>
                <a:spcPts val="0"/>
              </a:spcAft>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BD3FCEB-6CB7-4478-9568-E9785AFEA658}" type="slidenum">
              <a:rPr lang="en-AU" smtClean="0"/>
              <a:t>2</a:t>
            </a:fld>
            <a:endParaRPr lang="en-AU"/>
          </a:p>
        </p:txBody>
      </p:sp>
    </p:spTree>
    <p:extLst>
      <p:ext uri="{BB962C8B-B14F-4D97-AF65-F5344CB8AC3E}">
        <p14:creationId xmlns:p14="http://schemas.microsoft.com/office/powerpoint/2010/main" val="2293415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4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3BD3FCEB-6CB7-4478-9568-E9785AFEA658}" type="slidenum">
              <a:rPr lang="en-AU" smtClean="0"/>
              <a:t>3</a:t>
            </a:fld>
            <a:endParaRPr lang="en-AU"/>
          </a:p>
        </p:txBody>
      </p:sp>
    </p:spTree>
    <p:extLst>
      <p:ext uri="{BB962C8B-B14F-4D97-AF65-F5344CB8AC3E}">
        <p14:creationId xmlns:p14="http://schemas.microsoft.com/office/powerpoint/2010/main" val="2539912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4FF53-E568-0772-2897-11E5B6CC5A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B5BA31-4778-A602-F49E-AE69ABBF39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A9251-AA44-356C-1B26-C3F3EAAF47FC}"/>
              </a:ext>
            </a:extLst>
          </p:cNvPr>
          <p:cNvSpPr>
            <a:spLocks noGrp="1"/>
          </p:cNvSpPr>
          <p:nvPr>
            <p:ph type="body" idx="1"/>
          </p:nvPr>
        </p:nvSpPr>
        <p:spPr/>
        <p:txBody>
          <a:bodyPr/>
          <a:lstStyle/>
          <a:p>
            <a:pPr marL="171450" marR="0" lvl="0" indent="-1714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endParaRPr lang="en-AU" dirty="0"/>
          </a:p>
        </p:txBody>
      </p:sp>
      <p:sp>
        <p:nvSpPr>
          <p:cNvPr id="4" name="Slide Number Placeholder 3">
            <a:extLst>
              <a:ext uri="{FF2B5EF4-FFF2-40B4-BE49-F238E27FC236}">
                <a16:creationId xmlns:a16="http://schemas.microsoft.com/office/drawing/2014/main" id="{7AA864B4-F0C5-63F0-15B0-F6C43BF00C6B}"/>
              </a:ext>
            </a:extLst>
          </p:cNvPr>
          <p:cNvSpPr>
            <a:spLocks noGrp="1"/>
          </p:cNvSpPr>
          <p:nvPr>
            <p:ph type="sldNum" sz="quarter" idx="5"/>
          </p:nvPr>
        </p:nvSpPr>
        <p:spPr/>
        <p:txBody>
          <a:bodyPr/>
          <a:lstStyle/>
          <a:p>
            <a:fld id="{3BD3FCEB-6CB7-4478-9568-E9785AFEA658}" type="slidenum">
              <a:rPr lang="en-AU" smtClean="0"/>
              <a:t>4</a:t>
            </a:fld>
            <a:endParaRPr lang="en-AU"/>
          </a:p>
        </p:txBody>
      </p:sp>
    </p:spTree>
    <p:extLst>
      <p:ext uri="{BB962C8B-B14F-4D97-AF65-F5344CB8AC3E}">
        <p14:creationId xmlns:p14="http://schemas.microsoft.com/office/powerpoint/2010/main" val="1868670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37D37-FB04-8E06-15E9-E9B085FD2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3B4C53-3D23-D202-C18D-2110BA018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326998-28B0-AD36-ECE5-E085E9AEC71E}"/>
              </a:ext>
            </a:extLst>
          </p:cNvPr>
          <p:cNvSpPr>
            <a:spLocks noGrp="1"/>
          </p:cNvSpPr>
          <p:nvPr>
            <p:ph type="body" idx="1"/>
          </p:nvPr>
        </p:nvSpPr>
        <p:spPr/>
        <p:txBody>
          <a:bodyPr/>
          <a:lstStyle/>
          <a:p>
            <a:pPr marL="171450" indent="-171450">
              <a:lnSpc>
                <a:spcPct val="114000"/>
              </a:lnSpc>
              <a:spcAft>
                <a:spcPts val="0"/>
              </a:spcAft>
              <a:buFont typeface="Arial" panose="020B0604020202020204" pitchFamily="34" charset="0"/>
              <a:buChar char="•"/>
            </a:pPr>
            <a:endParaRPr lang="en-AU" dirty="0"/>
          </a:p>
        </p:txBody>
      </p:sp>
      <p:sp>
        <p:nvSpPr>
          <p:cNvPr id="4" name="Slide Number Placeholder 3">
            <a:extLst>
              <a:ext uri="{FF2B5EF4-FFF2-40B4-BE49-F238E27FC236}">
                <a16:creationId xmlns:a16="http://schemas.microsoft.com/office/drawing/2014/main" id="{948493FA-1C60-B505-7E3E-BFF8AA3F9EEE}"/>
              </a:ext>
            </a:extLst>
          </p:cNvPr>
          <p:cNvSpPr>
            <a:spLocks noGrp="1"/>
          </p:cNvSpPr>
          <p:nvPr>
            <p:ph type="sldNum" sz="quarter" idx="5"/>
          </p:nvPr>
        </p:nvSpPr>
        <p:spPr/>
        <p:txBody>
          <a:bodyPr/>
          <a:lstStyle/>
          <a:p>
            <a:fld id="{3BD3FCEB-6CB7-4478-9568-E9785AFEA658}" type="slidenum">
              <a:rPr lang="en-AU" smtClean="0"/>
              <a:t>5</a:t>
            </a:fld>
            <a:endParaRPr lang="en-AU"/>
          </a:p>
        </p:txBody>
      </p:sp>
    </p:spTree>
    <p:extLst>
      <p:ext uri="{BB962C8B-B14F-4D97-AF65-F5344CB8AC3E}">
        <p14:creationId xmlns:p14="http://schemas.microsoft.com/office/powerpoint/2010/main" val="812308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14000"/>
              </a:lnSpc>
              <a:spcAft>
                <a:spcPts val="0"/>
              </a:spcAft>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6</a:t>
            </a:fld>
            <a:endParaRPr lang="en-AU"/>
          </a:p>
        </p:txBody>
      </p:sp>
    </p:spTree>
    <p:extLst>
      <p:ext uri="{BB962C8B-B14F-4D97-AF65-F5344CB8AC3E}">
        <p14:creationId xmlns:p14="http://schemas.microsoft.com/office/powerpoint/2010/main" val="1692641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7</a:t>
            </a:fld>
            <a:endParaRPr lang="en-AU"/>
          </a:p>
        </p:txBody>
      </p:sp>
    </p:spTree>
    <p:extLst>
      <p:ext uri="{BB962C8B-B14F-4D97-AF65-F5344CB8AC3E}">
        <p14:creationId xmlns:p14="http://schemas.microsoft.com/office/powerpoint/2010/main" val="2937072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4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3BD3FCEB-6CB7-4478-9568-E9785AFEA658}" type="slidenum">
              <a:rPr lang="en-AU" smtClean="0"/>
              <a:t>8</a:t>
            </a:fld>
            <a:endParaRPr lang="en-AU"/>
          </a:p>
        </p:txBody>
      </p:sp>
    </p:spTree>
    <p:extLst>
      <p:ext uri="{BB962C8B-B14F-4D97-AF65-F5344CB8AC3E}">
        <p14:creationId xmlns:p14="http://schemas.microsoft.com/office/powerpoint/2010/main" val="3996633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endParaRPr lang="en-AU" dirty="0"/>
          </a:p>
        </p:txBody>
      </p:sp>
      <p:sp>
        <p:nvSpPr>
          <p:cNvPr id="4" name="Slide Number Placeholder 3"/>
          <p:cNvSpPr>
            <a:spLocks noGrp="1"/>
          </p:cNvSpPr>
          <p:nvPr>
            <p:ph type="sldNum" sz="quarter" idx="5"/>
          </p:nvPr>
        </p:nvSpPr>
        <p:spPr/>
        <p:txBody>
          <a:bodyPr/>
          <a:lstStyle/>
          <a:p>
            <a:fld id="{3BD3FCEB-6CB7-4478-9568-E9785AFEA658}" type="slidenum">
              <a:rPr lang="en-AU" smtClean="0"/>
              <a:t>9</a:t>
            </a:fld>
            <a:endParaRPr lang="en-AU"/>
          </a:p>
        </p:txBody>
      </p:sp>
    </p:spTree>
    <p:extLst>
      <p:ext uri="{BB962C8B-B14F-4D97-AF65-F5344CB8AC3E}">
        <p14:creationId xmlns:p14="http://schemas.microsoft.com/office/powerpoint/2010/main" val="313010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6B8CF98-594C-4550-A998-170C3E653B57}"/>
              </a:ext>
            </a:extLst>
          </p:cNvPr>
          <p:cNvSpPr>
            <a:spLocks noGrp="1"/>
          </p:cNvSpPr>
          <p:nvPr>
            <p:ph type="sldNum" sz="quarter" idx="12"/>
          </p:nvPr>
        </p:nvSpPr>
        <p:spPr>
          <a:xfrm>
            <a:off x="6457950" y="4771678"/>
            <a:ext cx="2057400" cy="274097"/>
          </a:xfrm>
          <a:prstGeom prst="rect">
            <a:avLst/>
          </a:prstGeom>
        </p:spPr>
        <p:txBody>
          <a:bodyPr/>
          <a:lstStyle/>
          <a:p>
            <a:fld id="{53EADE7A-49DB-41C3-BF87-A06017476FCC}" type="slidenum">
              <a:rPr lang="en-AU" smtClean="0"/>
              <a:t>‹#›</a:t>
            </a:fld>
            <a:endParaRPr lang="en-AU"/>
          </a:p>
        </p:txBody>
      </p:sp>
    </p:spTree>
    <p:extLst>
      <p:ext uri="{BB962C8B-B14F-4D97-AF65-F5344CB8AC3E}">
        <p14:creationId xmlns:p14="http://schemas.microsoft.com/office/powerpoint/2010/main" val="2777736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885DDE-7EDD-4440-A836-DD621068702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677344" y="4662363"/>
            <a:ext cx="466655" cy="485898"/>
          </a:xfrm>
          <a:prstGeom prst="rect">
            <a:avLst/>
          </a:prstGeom>
        </p:spPr>
      </p:pic>
    </p:spTree>
    <p:extLst>
      <p:ext uri="{BB962C8B-B14F-4D97-AF65-F5344CB8AC3E}">
        <p14:creationId xmlns:p14="http://schemas.microsoft.com/office/powerpoint/2010/main" val="223430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6B8CF98-594C-4550-A998-170C3E653B57}"/>
              </a:ext>
            </a:extLst>
          </p:cNvPr>
          <p:cNvSpPr>
            <a:spLocks noGrp="1"/>
          </p:cNvSpPr>
          <p:nvPr>
            <p:ph type="sldNum" sz="quarter" idx="12"/>
          </p:nvPr>
        </p:nvSpPr>
        <p:spPr>
          <a:xfrm>
            <a:off x="6457950" y="4771678"/>
            <a:ext cx="2057400" cy="274097"/>
          </a:xfrm>
          <a:prstGeom prst="rect">
            <a:avLst/>
          </a:prstGeom>
        </p:spPr>
        <p:txBody>
          <a:bodyPr/>
          <a:lstStyle/>
          <a:p>
            <a:fld id="{53EADE7A-49DB-41C3-BF87-A06017476FCC}" type="slidenum">
              <a:rPr lang="en-AU" smtClean="0"/>
              <a:t>‹#›</a:t>
            </a:fld>
            <a:endParaRPr lang="en-AU"/>
          </a:p>
        </p:txBody>
      </p:sp>
    </p:spTree>
    <p:extLst>
      <p:ext uri="{BB962C8B-B14F-4D97-AF65-F5344CB8AC3E}">
        <p14:creationId xmlns:p14="http://schemas.microsoft.com/office/powerpoint/2010/main" val="364447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Text Placeholder 2"/>
          <p:cNvSpPr>
            <a:spLocks noGrp="1"/>
          </p:cNvSpPr>
          <p:nvPr>
            <p:ph idx="1"/>
          </p:nvPr>
        </p:nvSpPr>
        <p:spPr>
          <a:xfrm>
            <a:off x="457200" y="1201262"/>
            <a:ext cx="8229600" cy="3287435"/>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Tree>
    <p:extLst>
      <p:ext uri="{BB962C8B-B14F-4D97-AF65-F5344CB8AC3E}">
        <p14:creationId xmlns:p14="http://schemas.microsoft.com/office/powerpoint/2010/main" val="3392254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66020" y="1201261"/>
            <a:ext cx="4038600" cy="3307297"/>
          </a:xfrm>
        </p:spPr>
        <p:txBody>
          <a:bodyPr>
            <a:normAutofit/>
          </a:bodyPr>
          <a:lstStyle>
            <a:lvl1pPr>
              <a:defRPr sz="1802"/>
            </a:lvl1pPr>
            <a:lvl2pPr>
              <a:defRPr sz="1501"/>
            </a:lvl2pPr>
            <a:lvl3pPr>
              <a:defRPr sz="1351"/>
            </a:lvl3pPr>
            <a:lvl4pPr>
              <a:defRPr sz="1201"/>
            </a:lvl4pPr>
            <a:lvl5pPr>
              <a:defRPr sz="1201"/>
            </a:lvl5pPr>
            <a:lvl6pPr>
              <a:defRPr sz="1351"/>
            </a:lvl6pPr>
            <a:lvl7pPr>
              <a:defRPr sz="1351"/>
            </a:lvl7pPr>
            <a:lvl8pPr>
              <a:defRPr sz="1351"/>
            </a:lvl8pPr>
            <a:lvl9pPr>
              <a:defRPr sz="1351"/>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201262"/>
            <a:ext cx="4038600" cy="3307297"/>
          </a:xfrm>
        </p:spPr>
        <p:txBody>
          <a:bodyPr>
            <a:normAutofit/>
          </a:bodyPr>
          <a:lstStyle>
            <a:lvl1pPr>
              <a:defRPr sz="1802"/>
            </a:lvl1pPr>
            <a:lvl2pPr>
              <a:defRPr sz="1501"/>
            </a:lvl2pPr>
            <a:lvl3pPr>
              <a:defRPr sz="1351"/>
            </a:lvl3pPr>
            <a:lvl4pPr>
              <a:defRPr sz="1201"/>
            </a:lvl4pPr>
            <a:lvl5pPr>
              <a:defRPr sz="1201"/>
            </a:lvl5pPr>
            <a:lvl6pPr>
              <a:defRPr sz="1351"/>
            </a:lvl6pPr>
            <a:lvl7pPr>
              <a:defRPr sz="1351"/>
            </a:lvl7pPr>
            <a:lvl8pPr>
              <a:defRPr sz="1351"/>
            </a:lvl8pPr>
            <a:lvl9pPr>
              <a:defRPr sz="1351"/>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Tree>
    <p:extLst>
      <p:ext uri="{BB962C8B-B14F-4D97-AF65-F5344CB8AC3E}">
        <p14:creationId xmlns:p14="http://schemas.microsoft.com/office/powerpoint/2010/main" val="18680710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4487F58-FE30-4FF0-8EFC-485A0103FD19}"/>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8677344" y="4662363"/>
            <a:ext cx="466655" cy="485898"/>
          </a:xfrm>
          <a:prstGeom prst="rect">
            <a:avLst/>
          </a:prstGeom>
        </p:spPr>
      </p:pic>
      <p:pic>
        <p:nvPicPr>
          <p:cNvPr id="8" name="Picture 7">
            <a:extLst>
              <a:ext uri="{FF2B5EF4-FFF2-40B4-BE49-F238E27FC236}">
                <a16:creationId xmlns:a16="http://schemas.microsoft.com/office/drawing/2014/main" id="{DC96695A-F7BB-408A-826E-B473CC06B22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8677344" y="4662363"/>
            <a:ext cx="466655" cy="485898"/>
          </a:xfrm>
          <a:prstGeom prst="rect">
            <a:avLst/>
          </a:prstGeom>
        </p:spPr>
      </p:pic>
      <p:sp>
        <p:nvSpPr>
          <p:cNvPr id="9" name="Rectangle 8">
            <a:extLst>
              <a:ext uri="{FF2B5EF4-FFF2-40B4-BE49-F238E27FC236}">
                <a16:creationId xmlns:a16="http://schemas.microsoft.com/office/drawing/2014/main" id="{85E06BA8-EE05-4266-9BD5-CA6C1F8C79D7}"/>
              </a:ext>
            </a:extLst>
          </p:cNvPr>
          <p:cNvSpPr/>
          <p:nvPr userDrawn="1"/>
        </p:nvSpPr>
        <p:spPr>
          <a:xfrm>
            <a:off x="0" y="4662364"/>
            <a:ext cx="8676456" cy="485898"/>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096173522"/>
      </p:ext>
    </p:extLst>
  </p:cSld>
  <p:clrMap bg1="lt1" tx1="dk1" bg2="lt2" tx2="dk2" accent1="accent1" accent2="accent2" accent3="accent3" accent4="accent4" accent5="accent5" accent6="accent6" hlink="hlink" folHlink="folHlink"/>
  <p:sldLayoutIdLst>
    <p:sldLayoutId id="2147483748" r:id="rId1"/>
    <p:sldLayoutId id="2147483754"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E06BA8-EE05-4266-9BD5-CA6C1F8C79D7}"/>
              </a:ext>
            </a:extLst>
          </p:cNvPr>
          <p:cNvSpPr/>
          <p:nvPr userDrawn="1"/>
        </p:nvSpPr>
        <p:spPr>
          <a:xfrm>
            <a:off x="0" y="0"/>
            <a:ext cx="9144000" cy="5148262"/>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Picture 6">
            <a:extLst>
              <a:ext uri="{FF2B5EF4-FFF2-40B4-BE49-F238E27FC236}">
                <a16:creationId xmlns:a16="http://schemas.microsoft.com/office/drawing/2014/main" id="{A4487F58-FE30-4FF0-8EFC-485A0103FD1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8677344" y="4662363"/>
            <a:ext cx="466655" cy="485898"/>
          </a:xfrm>
          <a:prstGeom prst="rect">
            <a:avLst/>
          </a:prstGeom>
        </p:spPr>
      </p:pic>
      <p:pic>
        <p:nvPicPr>
          <p:cNvPr id="8" name="Picture 7">
            <a:extLst>
              <a:ext uri="{FF2B5EF4-FFF2-40B4-BE49-F238E27FC236}">
                <a16:creationId xmlns:a16="http://schemas.microsoft.com/office/drawing/2014/main" id="{DC96695A-F7BB-408A-826E-B473CC06B22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8677344" y="4662363"/>
            <a:ext cx="466655" cy="485898"/>
          </a:xfrm>
          <a:prstGeom prst="rect">
            <a:avLst/>
          </a:prstGeom>
        </p:spPr>
      </p:pic>
    </p:spTree>
    <p:extLst>
      <p:ext uri="{BB962C8B-B14F-4D97-AF65-F5344CB8AC3E}">
        <p14:creationId xmlns:p14="http://schemas.microsoft.com/office/powerpoint/2010/main" val="2527572764"/>
      </p:ext>
    </p:extLst>
  </p:cSld>
  <p:clrMap bg1="lt1" tx1="dk1" bg2="lt2" tx2="dk2" accent1="accent1" accent2="accent2" accent3="accent3" accent4="accent4" accent5="accent5" accent6="accent6" hlink="hlink" folHlink="folHlink"/>
  <p:sldLayoutIdLst>
    <p:sldLayoutId id="21474837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0"/>
            <a:ext cx="9144000" cy="5148263"/>
          </a:xfrm>
          <a:prstGeom prst="rect">
            <a:avLst/>
          </a:prstGeom>
        </p:spPr>
      </p:pic>
      <p:sp>
        <p:nvSpPr>
          <p:cNvPr id="21" name="Title Placeholder 1"/>
          <p:cNvSpPr>
            <a:spLocks noGrp="1"/>
          </p:cNvSpPr>
          <p:nvPr>
            <p:ph type="title"/>
          </p:nvPr>
        </p:nvSpPr>
        <p:spPr>
          <a:xfrm>
            <a:off x="457200" y="0"/>
            <a:ext cx="8229600" cy="1201261"/>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22" name="Text Placeholder 2"/>
          <p:cNvSpPr>
            <a:spLocks noGrp="1"/>
          </p:cNvSpPr>
          <p:nvPr>
            <p:ph type="body" idx="1"/>
          </p:nvPr>
        </p:nvSpPr>
        <p:spPr>
          <a:xfrm>
            <a:off x="457200" y="1201262"/>
            <a:ext cx="8229600" cy="3287435"/>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2" name="hc" descr="UNCLASSIFIED"/>
          <p:cNvSpPr txBox="1"/>
          <p:nvPr userDrawn="1"/>
        </p:nvSpPr>
        <p:spPr>
          <a:xfrm>
            <a:off x="0" y="0"/>
            <a:ext cx="9144000" cy="196336"/>
          </a:xfrm>
          <a:prstGeom prst="rect">
            <a:avLst/>
          </a:prstGeom>
          <a:noFill/>
        </p:spPr>
        <p:txBody>
          <a:bodyPr vert="horz" rtlCol="0">
            <a:spAutoFit/>
          </a:bodyPr>
          <a:lstStyle/>
          <a:p>
            <a:pPr algn="ctr"/>
            <a:r>
              <a:rPr lang="en-AU" sz="676" b="0" i="0" u="none" baseline="0">
                <a:solidFill>
                  <a:srgbClr val="000000"/>
                </a:solidFill>
                <a:latin typeface="arial"/>
              </a:rPr>
              <a:t>UNCLASSIFIED</a:t>
            </a:r>
          </a:p>
        </p:txBody>
      </p:sp>
      <p:sp>
        <p:nvSpPr>
          <p:cNvPr id="3" name="fc" descr="UNCLASSIFIED"/>
          <p:cNvSpPr txBox="1"/>
          <p:nvPr userDrawn="1"/>
        </p:nvSpPr>
        <p:spPr>
          <a:xfrm>
            <a:off x="0" y="4997629"/>
            <a:ext cx="9144000" cy="196336"/>
          </a:xfrm>
          <a:prstGeom prst="rect">
            <a:avLst/>
          </a:prstGeom>
          <a:noFill/>
        </p:spPr>
        <p:txBody>
          <a:bodyPr vert="horz" rtlCol="0">
            <a:spAutoFit/>
          </a:bodyPr>
          <a:lstStyle/>
          <a:p>
            <a:pPr algn="ctr"/>
            <a:r>
              <a:rPr lang="en-AU" sz="676" b="0" i="0" u="none" baseline="0">
                <a:solidFill>
                  <a:srgbClr val="000000"/>
                </a:solidFill>
                <a:latin typeface="arial"/>
              </a:rPr>
              <a:t>UNCLASSIFIED</a:t>
            </a:r>
          </a:p>
        </p:txBody>
      </p:sp>
    </p:spTree>
    <p:extLst>
      <p:ext uri="{BB962C8B-B14F-4D97-AF65-F5344CB8AC3E}">
        <p14:creationId xmlns:p14="http://schemas.microsoft.com/office/powerpoint/2010/main" val="3975326589"/>
      </p:ext>
    </p:extLst>
  </p:cSld>
  <p:clrMap bg1="lt1" tx1="dk1" bg2="lt2" tx2="dk2" accent1="accent1" accent2="accent2" accent3="accent3" accent4="accent4" accent5="accent5" accent6="accent6" hlink="hlink" folHlink="folHlink"/>
  <p:sldLayoutIdLst>
    <p:sldLayoutId id="2147483775" r:id="rId1"/>
    <p:sldLayoutId id="2147483776" r:id="rId2"/>
  </p:sldLayoutIdLst>
  <p:txStyles>
    <p:titleStyle>
      <a:lvl1pPr algn="l" defTabSz="343220" rtl="0" eaLnBrk="1" latinLnBrk="0" hangingPunct="1">
        <a:spcBef>
          <a:spcPct val="0"/>
        </a:spcBef>
        <a:buNone/>
        <a:defRPr sz="2102" b="1" kern="1200">
          <a:solidFill>
            <a:srgbClr val="201547"/>
          </a:solidFill>
          <a:latin typeface="Arial"/>
          <a:ea typeface="+mj-ea"/>
          <a:cs typeface="Arial"/>
        </a:defRPr>
      </a:lvl1pPr>
    </p:titleStyle>
    <p:bodyStyle>
      <a:lvl1pPr marL="257415" indent="-257415" algn="l" defTabSz="343220" rtl="0" eaLnBrk="1" latinLnBrk="0" hangingPunct="1">
        <a:spcBef>
          <a:spcPct val="20000"/>
        </a:spcBef>
        <a:buFont typeface="Arial"/>
        <a:buChar char="•"/>
        <a:defRPr sz="1802" kern="1200">
          <a:solidFill>
            <a:schemeClr val="tx1"/>
          </a:solidFill>
          <a:latin typeface="Arial"/>
          <a:ea typeface="+mn-ea"/>
          <a:cs typeface="Arial"/>
        </a:defRPr>
      </a:lvl1pPr>
      <a:lvl2pPr marL="557733" indent="-214513" algn="l" defTabSz="343220" rtl="0" eaLnBrk="1" latinLnBrk="0" hangingPunct="1">
        <a:spcBef>
          <a:spcPct val="20000"/>
        </a:spcBef>
        <a:buFont typeface="Arial"/>
        <a:buChar char="–"/>
        <a:defRPr sz="1501" kern="1200">
          <a:solidFill>
            <a:schemeClr val="tx1"/>
          </a:solidFill>
          <a:latin typeface="Arial"/>
          <a:ea typeface="+mn-ea"/>
          <a:cs typeface="Arial"/>
        </a:defRPr>
      </a:lvl2pPr>
      <a:lvl3pPr marL="858050" indent="-171610" algn="l" defTabSz="343220" rtl="0" eaLnBrk="1" latinLnBrk="0" hangingPunct="1">
        <a:spcBef>
          <a:spcPct val="20000"/>
        </a:spcBef>
        <a:buFont typeface="Arial"/>
        <a:buChar char="•"/>
        <a:defRPr sz="1351" kern="1200">
          <a:solidFill>
            <a:schemeClr val="tx1"/>
          </a:solidFill>
          <a:latin typeface="Arial"/>
          <a:ea typeface="+mn-ea"/>
          <a:cs typeface="Arial"/>
        </a:defRPr>
      </a:lvl3pPr>
      <a:lvl4pPr marL="1201270" indent="-171610" algn="l" defTabSz="343220" rtl="0" eaLnBrk="1" latinLnBrk="0" hangingPunct="1">
        <a:spcBef>
          <a:spcPct val="20000"/>
        </a:spcBef>
        <a:buFont typeface="Arial"/>
        <a:buChar char="–"/>
        <a:defRPr sz="1201" kern="1200">
          <a:solidFill>
            <a:schemeClr val="tx1"/>
          </a:solidFill>
          <a:latin typeface="Arial"/>
          <a:ea typeface="+mn-ea"/>
          <a:cs typeface="Arial"/>
        </a:defRPr>
      </a:lvl4pPr>
      <a:lvl5pPr marL="1544490" indent="-171610" algn="l" defTabSz="343220" rtl="0" eaLnBrk="1" latinLnBrk="0" hangingPunct="1">
        <a:spcBef>
          <a:spcPct val="20000"/>
        </a:spcBef>
        <a:buFont typeface="Arial"/>
        <a:buChar char="»"/>
        <a:defRPr sz="1201" kern="1200">
          <a:solidFill>
            <a:schemeClr val="tx1"/>
          </a:solidFill>
          <a:latin typeface="Arial"/>
          <a:ea typeface="+mn-ea"/>
          <a:cs typeface="Arial"/>
        </a:defRPr>
      </a:lvl5pPr>
      <a:lvl6pPr marL="1887710" indent="-171610" algn="l" defTabSz="343220" rtl="0" eaLnBrk="1" latinLnBrk="0" hangingPunct="1">
        <a:spcBef>
          <a:spcPct val="20000"/>
        </a:spcBef>
        <a:buFont typeface="Arial"/>
        <a:buChar char="•"/>
        <a:defRPr sz="1501" kern="1200">
          <a:solidFill>
            <a:schemeClr val="tx1"/>
          </a:solidFill>
          <a:latin typeface="+mn-lt"/>
          <a:ea typeface="+mn-ea"/>
          <a:cs typeface="+mn-cs"/>
        </a:defRPr>
      </a:lvl6pPr>
      <a:lvl7pPr marL="2230930" indent="-171610" algn="l" defTabSz="343220" rtl="0" eaLnBrk="1" latinLnBrk="0" hangingPunct="1">
        <a:spcBef>
          <a:spcPct val="20000"/>
        </a:spcBef>
        <a:buFont typeface="Arial"/>
        <a:buChar char="•"/>
        <a:defRPr sz="1501" kern="1200">
          <a:solidFill>
            <a:schemeClr val="tx1"/>
          </a:solidFill>
          <a:latin typeface="+mn-lt"/>
          <a:ea typeface="+mn-ea"/>
          <a:cs typeface="+mn-cs"/>
        </a:defRPr>
      </a:lvl7pPr>
      <a:lvl8pPr marL="2574150" indent="-171610" algn="l" defTabSz="343220" rtl="0" eaLnBrk="1" latinLnBrk="0" hangingPunct="1">
        <a:spcBef>
          <a:spcPct val="20000"/>
        </a:spcBef>
        <a:buFont typeface="Arial"/>
        <a:buChar char="•"/>
        <a:defRPr sz="1501" kern="1200">
          <a:solidFill>
            <a:schemeClr val="tx1"/>
          </a:solidFill>
          <a:latin typeface="+mn-lt"/>
          <a:ea typeface="+mn-ea"/>
          <a:cs typeface="+mn-cs"/>
        </a:defRPr>
      </a:lvl8pPr>
      <a:lvl9pPr marL="2917370" indent="-171610" algn="l" defTabSz="343220" rtl="0" eaLnBrk="1" latinLnBrk="0" hangingPunct="1">
        <a:spcBef>
          <a:spcPct val="20000"/>
        </a:spcBef>
        <a:buFont typeface="Arial"/>
        <a:buChar char="•"/>
        <a:defRPr sz="1501" kern="1200">
          <a:solidFill>
            <a:schemeClr val="tx1"/>
          </a:solidFill>
          <a:latin typeface="+mn-lt"/>
          <a:ea typeface="+mn-ea"/>
          <a:cs typeface="+mn-cs"/>
        </a:defRPr>
      </a:lvl9pPr>
    </p:bodyStyle>
    <p:otherStyle>
      <a:defPPr>
        <a:defRPr lang="en-US"/>
      </a:defPPr>
      <a:lvl1pPr marL="0" algn="l" defTabSz="343220" rtl="0" eaLnBrk="1" latinLnBrk="0" hangingPunct="1">
        <a:defRPr sz="1351" kern="1200">
          <a:solidFill>
            <a:schemeClr val="tx1"/>
          </a:solidFill>
          <a:latin typeface="+mn-lt"/>
          <a:ea typeface="+mn-ea"/>
          <a:cs typeface="+mn-cs"/>
        </a:defRPr>
      </a:lvl1pPr>
      <a:lvl2pPr marL="343220" algn="l" defTabSz="343220" rtl="0" eaLnBrk="1" latinLnBrk="0" hangingPunct="1">
        <a:defRPr sz="1351" kern="1200">
          <a:solidFill>
            <a:schemeClr val="tx1"/>
          </a:solidFill>
          <a:latin typeface="+mn-lt"/>
          <a:ea typeface="+mn-ea"/>
          <a:cs typeface="+mn-cs"/>
        </a:defRPr>
      </a:lvl2pPr>
      <a:lvl3pPr marL="686440" algn="l" defTabSz="343220" rtl="0" eaLnBrk="1" latinLnBrk="0" hangingPunct="1">
        <a:defRPr sz="1351" kern="1200">
          <a:solidFill>
            <a:schemeClr val="tx1"/>
          </a:solidFill>
          <a:latin typeface="+mn-lt"/>
          <a:ea typeface="+mn-ea"/>
          <a:cs typeface="+mn-cs"/>
        </a:defRPr>
      </a:lvl3pPr>
      <a:lvl4pPr marL="1029660" algn="l" defTabSz="343220" rtl="0" eaLnBrk="1" latinLnBrk="0" hangingPunct="1">
        <a:defRPr sz="1351" kern="1200">
          <a:solidFill>
            <a:schemeClr val="tx1"/>
          </a:solidFill>
          <a:latin typeface="+mn-lt"/>
          <a:ea typeface="+mn-ea"/>
          <a:cs typeface="+mn-cs"/>
        </a:defRPr>
      </a:lvl4pPr>
      <a:lvl5pPr marL="1372880" algn="l" defTabSz="343220" rtl="0" eaLnBrk="1" latinLnBrk="0" hangingPunct="1">
        <a:defRPr sz="1351" kern="1200">
          <a:solidFill>
            <a:schemeClr val="tx1"/>
          </a:solidFill>
          <a:latin typeface="+mn-lt"/>
          <a:ea typeface="+mn-ea"/>
          <a:cs typeface="+mn-cs"/>
        </a:defRPr>
      </a:lvl5pPr>
      <a:lvl6pPr marL="1716100" algn="l" defTabSz="343220" rtl="0" eaLnBrk="1" latinLnBrk="0" hangingPunct="1">
        <a:defRPr sz="1351" kern="1200">
          <a:solidFill>
            <a:schemeClr val="tx1"/>
          </a:solidFill>
          <a:latin typeface="+mn-lt"/>
          <a:ea typeface="+mn-ea"/>
          <a:cs typeface="+mn-cs"/>
        </a:defRPr>
      </a:lvl6pPr>
      <a:lvl7pPr marL="2059320" algn="l" defTabSz="343220" rtl="0" eaLnBrk="1" latinLnBrk="0" hangingPunct="1">
        <a:defRPr sz="1351" kern="1200">
          <a:solidFill>
            <a:schemeClr val="tx1"/>
          </a:solidFill>
          <a:latin typeface="+mn-lt"/>
          <a:ea typeface="+mn-ea"/>
          <a:cs typeface="+mn-cs"/>
        </a:defRPr>
      </a:lvl7pPr>
      <a:lvl8pPr marL="2402540" algn="l" defTabSz="343220" rtl="0" eaLnBrk="1" latinLnBrk="0" hangingPunct="1">
        <a:defRPr sz="1351" kern="1200">
          <a:solidFill>
            <a:schemeClr val="tx1"/>
          </a:solidFill>
          <a:latin typeface="+mn-lt"/>
          <a:ea typeface="+mn-ea"/>
          <a:cs typeface="+mn-cs"/>
        </a:defRPr>
      </a:lvl8pPr>
      <a:lvl9pPr marL="2745760" algn="l" defTabSz="343220"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sv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5">
            <a:extLst>
              <a:ext uri="{FF2B5EF4-FFF2-40B4-BE49-F238E27FC236}">
                <a16:creationId xmlns:a16="http://schemas.microsoft.com/office/drawing/2014/main" id="{97C1B9B1-1449-1FBB-E348-10CE67DE97B6}"/>
              </a:ext>
            </a:extLst>
          </p:cNvPr>
          <p:cNvSpPr txBox="1">
            <a:spLocks noGrp="1"/>
          </p:cNvSpPr>
          <p:nvPr>
            <p:ph type="title" idx="4294967295"/>
          </p:nvPr>
        </p:nvSpPr>
        <p:spPr>
          <a:xfrm>
            <a:off x="432000" y="1368648"/>
            <a:ext cx="8280000"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AU" sz="3200" b="1" i="0" u="none" strike="noStrike" kern="1200" cap="none" spc="0" normalizeH="0" baseline="0" noProof="0">
                <a:ln>
                  <a:noFill/>
                </a:ln>
                <a:solidFill>
                  <a:schemeClr val="tx1"/>
                </a:solidFill>
                <a:effectLst/>
                <a:uLnTx/>
                <a:uFillTx/>
                <a:latin typeface="+mn-lt"/>
                <a:ea typeface="+mn-ea"/>
                <a:cs typeface="+mn-cs"/>
              </a:rPr>
              <a:t>2026 International TPS Levy</a:t>
            </a:r>
            <a:endParaRPr kumimoji="0" lang="en-AU" sz="3200" b="1" i="0" u="none" strike="noStrike" kern="1200" cap="none" spc="0" normalizeH="0" baseline="0" noProof="0">
              <a:ln>
                <a:noFill/>
              </a:ln>
              <a:solidFill>
                <a:schemeClr val="tx1"/>
              </a:solidFill>
              <a:effectLst/>
              <a:uLnTx/>
              <a:uFillTx/>
              <a:latin typeface="+mn-lt"/>
              <a:ea typeface="Calibri"/>
              <a:cs typeface="Calibri"/>
            </a:endParaRPr>
          </a:p>
        </p:txBody>
      </p:sp>
      <p:sp>
        <p:nvSpPr>
          <p:cNvPr id="9" name="Title 5">
            <a:extLst>
              <a:ext uri="{FF2B5EF4-FFF2-40B4-BE49-F238E27FC236}">
                <a16:creationId xmlns:a16="http://schemas.microsoft.com/office/drawing/2014/main" id="{202B96A4-E002-361F-B792-2DE70E314250}"/>
              </a:ext>
            </a:extLst>
          </p:cNvPr>
          <p:cNvSpPr txBox="1">
            <a:spLocks/>
          </p:cNvSpPr>
          <p:nvPr/>
        </p:nvSpPr>
        <p:spPr>
          <a:xfrm>
            <a:off x="432000" y="1925146"/>
            <a:ext cx="8280000" cy="36933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defTabSz="914400">
              <a:lnSpc>
                <a:spcPct val="100000"/>
              </a:lnSpc>
              <a:spcBef>
                <a:spcPts val="0"/>
              </a:spcBef>
              <a:spcAft>
                <a:spcPts val="200"/>
              </a:spcAft>
              <a:defRPr/>
            </a:pPr>
            <a:r>
              <a:rPr lang="en-AU" sz="2400" b="1" dirty="0">
                <a:latin typeface="+mn-lt"/>
                <a:ea typeface="+mn-ea"/>
                <a:cs typeface="+mn-cs"/>
              </a:rPr>
              <a:t>Sector Consultation Feedback on Draft Levy Settings</a:t>
            </a:r>
            <a:endParaRPr lang="en-AU" sz="2400" b="1" dirty="0">
              <a:latin typeface="+mn-lt"/>
              <a:ea typeface="Calibri"/>
              <a:cs typeface="Calibri"/>
            </a:endParaRPr>
          </a:p>
        </p:txBody>
      </p:sp>
      <p:sp>
        <p:nvSpPr>
          <p:cNvPr id="3" name="TextBox 2">
            <a:extLst>
              <a:ext uri="{FF2B5EF4-FFF2-40B4-BE49-F238E27FC236}">
                <a16:creationId xmlns:a16="http://schemas.microsoft.com/office/drawing/2014/main" id="{511F94E4-13B9-CA72-F118-DABE3E7DF5E7}"/>
              </a:ext>
            </a:extLst>
          </p:cNvPr>
          <p:cNvSpPr txBox="1"/>
          <p:nvPr/>
        </p:nvSpPr>
        <p:spPr>
          <a:xfrm>
            <a:off x="378000" y="3325154"/>
            <a:ext cx="8347950" cy="307777"/>
          </a:xfrm>
          <a:prstGeom prst="rect">
            <a:avLst/>
          </a:prstGeom>
          <a:noFill/>
        </p:spPr>
        <p:txBody>
          <a:bodyPr wrap="square" lIns="0" tIns="0" rIns="0" bIns="0" rtlCol="0" anchor="t">
            <a:spAutoFit/>
          </a:bodyPr>
          <a:lstStyle/>
          <a:p>
            <a:pPr>
              <a:spcAft>
                <a:spcPts val="1200"/>
              </a:spcAft>
            </a:pPr>
            <a:r>
              <a:rPr lang="en-AU" sz="1950" b="1" dirty="0"/>
              <a:t>5 November 2025</a:t>
            </a:r>
            <a:endParaRPr lang="en-AU" sz="1950" b="1" dirty="0">
              <a:cs typeface="Calibri"/>
            </a:endParaRPr>
          </a:p>
        </p:txBody>
      </p:sp>
      <p:sp>
        <p:nvSpPr>
          <p:cNvPr id="19" name="Rectangle 18">
            <a:extLst>
              <a:ext uri="{FF2B5EF4-FFF2-40B4-BE49-F238E27FC236}">
                <a16:creationId xmlns:a16="http://schemas.microsoft.com/office/drawing/2014/main" id="{F8047644-9F48-BFD6-A666-B2FE27AED53B}"/>
              </a:ext>
              <a:ext uri="{C183D7F6-B498-43B3-948B-1728B52AA6E4}">
                <adec:decorative xmlns:adec="http://schemas.microsoft.com/office/drawing/2017/decorative" val="1"/>
              </a:ext>
            </a:extLst>
          </p:cNvPr>
          <p:cNvSpPr/>
          <p:nvPr/>
        </p:nvSpPr>
        <p:spPr>
          <a:xfrm>
            <a:off x="0" y="3710150"/>
            <a:ext cx="9144000" cy="985887"/>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0" name="TextBox 9">
            <a:extLst>
              <a:ext uri="{FF2B5EF4-FFF2-40B4-BE49-F238E27FC236}">
                <a16:creationId xmlns:a16="http://schemas.microsoft.com/office/drawing/2014/main" id="{6FB213ED-7AEC-9735-A7CC-075FDAE14241}"/>
              </a:ext>
            </a:extLst>
          </p:cNvPr>
          <p:cNvSpPr txBox="1"/>
          <p:nvPr/>
        </p:nvSpPr>
        <p:spPr>
          <a:xfrm>
            <a:off x="378000" y="3807750"/>
            <a:ext cx="8347950" cy="610424"/>
          </a:xfrm>
          <a:prstGeom prst="rect">
            <a:avLst/>
          </a:prstGeom>
          <a:noFill/>
        </p:spPr>
        <p:txBody>
          <a:bodyPr wrap="square" lIns="0" tIns="0" rIns="0" bIns="0" rtlCol="0" anchor="t">
            <a:spAutoFit/>
          </a:bodyPr>
          <a:lstStyle/>
          <a:p>
            <a:pPr>
              <a:spcAft>
                <a:spcPts val="200"/>
              </a:spcAft>
            </a:pPr>
            <a:r>
              <a:rPr lang="en-AU" sz="1950" b="1" dirty="0">
                <a:solidFill>
                  <a:schemeClr val="bg1"/>
                </a:solidFill>
                <a:cs typeface="Calibri" panose="020F0502020204030204"/>
              </a:rPr>
              <a:t>Kate Tagg</a:t>
            </a:r>
            <a:endParaRPr lang="en-AU" sz="1950" dirty="0">
              <a:solidFill>
                <a:schemeClr val="bg1"/>
              </a:solidFill>
              <a:ea typeface="Calibri"/>
              <a:cs typeface="Calibri" panose="020F0502020204030204"/>
            </a:endParaRPr>
          </a:p>
          <a:p>
            <a:pPr>
              <a:spcAft>
                <a:spcPts val="600"/>
              </a:spcAft>
            </a:pPr>
            <a:r>
              <a:rPr lang="en-AU" b="1" dirty="0">
                <a:solidFill>
                  <a:schemeClr val="bg1"/>
                </a:solidFill>
              </a:rPr>
              <a:t>TPS Program Management</a:t>
            </a:r>
            <a:endParaRPr lang="en-AU" b="1" dirty="0">
              <a:solidFill>
                <a:schemeClr val="bg1"/>
              </a:solidFill>
              <a:cs typeface="Calibri"/>
            </a:endParaRPr>
          </a:p>
        </p:txBody>
      </p:sp>
      <p:pic>
        <p:nvPicPr>
          <p:cNvPr id="20" name="Picture 19">
            <a:extLst>
              <a:ext uri="{FF2B5EF4-FFF2-40B4-BE49-F238E27FC236}">
                <a16:creationId xmlns:a16="http://schemas.microsoft.com/office/drawing/2014/main" id="{0BE3789A-DE03-E56D-04AA-580A01398A8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8560" y="2574131"/>
            <a:ext cx="5705263" cy="1810801"/>
          </a:xfrm>
          <a:prstGeom prst="rect">
            <a:avLst/>
          </a:prstGeom>
        </p:spPr>
      </p:pic>
      <p:grpSp>
        <p:nvGrpSpPr>
          <p:cNvPr id="11" name="Group 10">
            <a:extLst>
              <a:ext uri="{FF2B5EF4-FFF2-40B4-BE49-F238E27FC236}">
                <a16:creationId xmlns:a16="http://schemas.microsoft.com/office/drawing/2014/main" id="{A64C3E7E-D90A-4C6B-0045-C60DD17B339E}"/>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12" name="Rectangle 11">
              <a:extLst>
                <a:ext uri="{FF2B5EF4-FFF2-40B4-BE49-F238E27FC236}">
                  <a16:creationId xmlns:a16="http://schemas.microsoft.com/office/drawing/2014/main" id="{1EE21D7F-C3F0-D31A-B2B5-A3A1033988D4}"/>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13" name="Oval 12">
              <a:extLst>
                <a:ext uri="{FF2B5EF4-FFF2-40B4-BE49-F238E27FC236}">
                  <a16:creationId xmlns:a16="http://schemas.microsoft.com/office/drawing/2014/main" id="{4CA1BB86-CF7F-2DEB-D72E-C9589A930D88}"/>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4" name="Graphic 10">
              <a:extLst>
                <a:ext uri="{FF2B5EF4-FFF2-40B4-BE49-F238E27FC236}">
                  <a16:creationId xmlns:a16="http://schemas.microsoft.com/office/drawing/2014/main" id="{53DC32AA-6265-E664-51EC-791AC23CDE95}"/>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4135855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190B7BC-4704-EC7A-02F8-3BF7B23A1E78}"/>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a:ln>
                  <a:noFill/>
                </a:ln>
                <a:solidFill>
                  <a:schemeClr val="tx1"/>
                </a:solidFill>
                <a:effectLst/>
                <a:uLnTx/>
                <a:uFillTx/>
                <a:latin typeface="+mn-lt"/>
                <a:ea typeface="+mn-ea"/>
                <a:cs typeface="+mn-cs"/>
              </a:rPr>
              <a:t>Draft 2026 International TPS Levy Settings</a:t>
            </a:r>
            <a:endParaRPr kumimoji="0" lang="en-AU" sz="2200" b="0" i="0" u="none" strike="noStrike" kern="1200" cap="none" spc="0" normalizeH="0" baseline="0" noProof="0">
              <a:ln>
                <a:noFill/>
              </a:ln>
              <a:solidFill>
                <a:schemeClr val="tx1"/>
              </a:solidFill>
              <a:effectLst/>
              <a:uLnTx/>
              <a:uFillTx/>
              <a:latin typeface="+mn-lt"/>
              <a:ea typeface="+mn-ea"/>
              <a:cs typeface="+mn-cs"/>
            </a:endParaRPr>
          </a:p>
        </p:txBody>
      </p:sp>
      <p:graphicFrame>
        <p:nvGraphicFramePr>
          <p:cNvPr id="4" name="Table 4">
            <a:extLst>
              <a:ext uri="{FF2B5EF4-FFF2-40B4-BE49-F238E27FC236}">
                <a16:creationId xmlns:a16="http://schemas.microsoft.com/office/drawing/2014/main" id="{CDC3256E-DC00-4606-A83C-EAD1BDB9B5F5}"/>
              </a:ext>
            </a:extLst>
          </p:cNvPr>
          <p:cNvGraphicFramePr>
            <a:graphicFrameLocks noGrp="1"/>
          </p:cNvGraphicFramePr>
          <p:nvPr>
            <p:extLst>
              <p:ext uri="{D42A27DB-BD31-4B8C-83A1-F6EECF244321}">
                <p14:modId xmlns:p14="http://schemas.microsoft.com/office/powerpoint/2010/main" val="1582302476"/>
              </p:ext>
            </p:extLst>
          </p:nvPr>
        </p:nvGraphicFramePr>
        <p:xfrm>
          <a:off x="539551" y="1116000"/>
          <a:ext cx="8064000" cy="2880000"/>
        </p:xfrm>
        <a:graphic>
          <a:graphicData uri="http://schemas.openxmlformats.org/drawingml/2006/table">
            <a:tbl>
              <a:tblPr firstRow="1" bandRow="1">
                <a:tableStyleId>{5C22544A-7EE6-4342-B048-85BDC9FD1C3A}</a:tableStyleId>
              </a:tblPr>
              <a:tblGrid>
                <a:gridCol w="2679137">
                  <a:extLst>
                    <a:ext uri="{9D8B030D-6E8A-4147-A177-3AD203B41FA5}">
                      <a16:colId xmlns:a16="http://schemas.microsoft.com/office/drawing/2014/main" val="3210531022"/>
                    </a:ext>
                  </a:extLst>
                </a:gridCol>
                <a:gridCol w="5384863">
                  <a:extLst>
                    <a:ext uri="{9D8B030D-6E8A-4147-A177-3AD203B41FA5}">
                      <a16:colId xmlns:a16="http://schemas.microsoft.com/office/drawing/2014/main" val="3698033848"/>
                    </a:ext>
                  </a:extLst>
                </a:gridCol>
              </a:tblGrid>
              <a:tr h="396000">
                <a:tc>
                  <a:txBody>
                    <a:bodyPr/>
                    <a:lstStyle/>
                    <a:p>
                      <a:pPr algn="l"/>
                      <a:r>
                        <a:rPr lang="en-AU" sz="1800"/>
                        <a:t>Component</a:t>
                      </a:r>
                    </a:p>
                  </a:txBody>
                  <a:tcP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9050" cap="flat" cmpd="sng" algn="ctr">
                      <a:solidFill>
                        <a:srgbClr val="8CC4CC"/>
                      </a:solidFill>
                      <a:prstDash val="solid"/>
                      <a:round/>
                      <a:headEnd type="none" w="med" len="med"/>
                      <a:tailEnd type="none" w="med" len="med"/>
                    </a:lnB>
                    <a:solidFill>
                      <a:srgbClr val="36707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800"/>
                        <a:t>Draft 2026 Settings</a:t>
                      </a:r>
                    </a:p>
                  </a:txBody>
                  <a:tcP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9050" cap="flat" cmpd="sng" algn="ctr">
                      <a:solidFill>
                        <a:srgbClr val="8CC4CC"/>
                      </a:solidFill>
                      <a:prstDash val="solid"/>
                      <a:round/>
                      <a:headEnd type="none" w="med" len="med"/>
                      <a:tailEnd type="none" w="med" len="med"/>
                    </a:lnB>
                    <a:solidFill>
                      <a:srgbClr val="367079"/>
                    </a:solidFill>
                  </a:tcPr>
                </a:tc>
                <a:extLst>
                  <a:ext uri="{0D108BD9-81ED-4DB2-BD59-A6C34878D82A}">
                    <a16:rowId xmlns:a16="http://schemas.microsoft.com/office/drawing/2014/main" val="169560607"/>
                  </a:ext>
                </a:extLst>
              </a:tr>
              <a:tr h="702000">
                <a:tc>
                  <a:txBody>
                    <a:bodyPr/>
                    <a:lstStyle/>
                    <a:p>
                      <a:pPr algn="l">
                        <a:spcBef>
                          <a:spcPts val="200"/>
                        </a:spcBef>
                        <a:spcAft>
                          <a:spcPts val="200"/>
                        </a:spcAft>
                      </a:pPr>
                      <a:r>
                        <a:rPr lang="en-AU" sz="1700" b="1"/>
                        <a:t>Administrative fee</a:t>
                      </a:r>
                      <a:r>
                        <a:rPr lang="en-AU" sz="1700" b="1" baseline="30000"/>
                        <a:t>*</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905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$107.00</a:t>
                      </a:r>
                      <a:r>
                        <a:rPr lang="en-AU" sz="1700" b="0"/>
                        <a:t> per provider +</a:t>
                      </a:r>
                    </a:p>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$0.56</a:t>
                      </a:r>
                      <a:r>
                        <a:rPr lang="en-AU" sz="1700" b="0"/>
                        <a:t> per 2025 overseas student enrolment</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905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extLst>
                  <a:ext uri="{0D108BD9-81ED-4DB2-BD59-A6C34878D82A}">
                    <a16:rowId xmlns:a16="http://schemas.microsoft.com/office/drawing/2014/main" val="2822365869"/>
                  </a:ext>
                </a:extLst>
              </a:tr>
              <a:tr h="702000">
                <a:tc>
                  <a:txBody>
                    <a:bodyPr/>
                    <a:lstStyle/>
                    <a:p>
                      <a:pPr algn="l">
                        <a:spcBef>
                          <a:spcPts val="200"/>
                        </a:spcBef>
                        <a:spcAft>
                          <a:spcPts val="200"/>
                        </a:spcAft>
                      </a:pPr>
                      <a:r>
                        <a:rPr lang="en-AU" sz="1700" b="1"/>
                        <a:t>Base fee</a:t>
                      </a:r>
                      <a:r>
                        <a:rPr lang="en-AU" sz="1700" b="1" baseline="30000"/>
                        <a:t>*</a:t>
                      </a:r>
                      <a:endParaRPr lang="en-AU" sz="1700" b="1"/>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$216.00</a:t>
                      </a:r>
                      <a:r>
                        <a:rPr lang="en-AU" sz="1700" b="0"/>
                        <a:t> per provider +</a:t>
                      </a:r>
                    </a:p>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$1.37</a:t>
                      </a:r>
                      <a:r>
                        <a:rPr lang="en-AU" sz="1700" b="0"/>
                        <a:t> per 2025 overseas student enrolment</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extLst>
                  <a:ext uri="{0D108BD9-81ED-4DB2-BD59-A6C34878D82A}">
                    <a16:rowId xmlns:a16="http://schemas.microsoft.com/office/drawing/2014/main" val="908964471"/>
                  </a:ext>
                </a:extLst>
              </a:tr>
              <a:tr h="702000">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Risk rated premium</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0"/>
                        <a:t>[</a:t>
                      </a:r>
                      <a:r>
                        <a:rPr lang="en-AU" sz="1700" b="1"/>
                        <a:t>0.05%</a:t>
                      </a:r>
                      <a:r>
                        <a:rPr lang="en-AU" sz="1700" b="0"/>
                        <a:t> x total risk factor value] x</a:t>
                      </a:r>
                    </a:p>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0"/>
                        <a:t>total 2025 overseas student tuition fees</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extLst>
                  <a:ext uri="{0D108BD9-81ED-4DB2-BD59-A6C34878D82A}">
                    <a16:rowId xmlns:a16="http://schemas.microsoft.com/office/drawing/2014/main" val="2202525482"/>
                  </a:ext>
                </a:extLst>
              </a:tr>
              <a:tr h="378000">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Special tuition protection</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dirty="0"/>
                        <a:t>0%</a:t>
                      </a:r>
                      <a:r>
                        <a:rPr lang="en-AU" sz="1700" b="0" dirty="0"/>
                        <a:t> x total 2025 overseas student tuition fees</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extLst>
                  <a:ext uri="{0D108BD9-81ED-4DB2-BD59-A6C34878D82A}">
                    <a16:rowId xmlns:a16="http://schemas.microsoft.com/office/drawing/2014/main" val="3939883197"/>
                  </a:ext>
                </a:extLst>
              </a:tr>
            </a:tbl>
          </a:graphicData>
        </a:graphic>
      </p:graphicFrame>
      <p:grpSp>
        <p:nvGrpSpPr>
          <p:cNvPr id="6" name="Group 5">
            <a:extLst>
              <a:ext uri="{FF2B5EF4-FFF2-40B4-BE49-F238E27FC236}">
                <a16:creationId xmlns:a16="http://schemas.microsoft.com/office/drawing/2014/main" id="{9CF433F6-7373-7C28-A886-6799249215CF}"/>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7" name="Rectangle 6">
              <a:extLst>
                <a:ext uri="{FF2B5EF4-FFF2-40B4-BE49-F238E27FC236}">
                  <a16:creationId xmlns:a16="http://schemas.microsoft.com/office/drawing/2014/main" id="{49AE6EDE-0CA1-DC98-8E74-7650E0317A85}"/>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10" name="Oval 9">
              <a:extLst>
                <a:ext uri="{FF2B5EF4-FFF2-40B4-BE49-F238E27FC236}">
                  <a16:creationId xmlns:a16="http://schemas.microsoft.com/office/drawing/2014/main" id="{5B28AE90-E6F1-464C-E00E-90EE1D01F4B4}"/>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Graphic 10">
              <a:extLst>
                <a:ext uri="{FF2B5EF4-FFF2-40B4-BE49-F238E27FC236}">
                  <a16:creationId xmlns:a16="http://schemas.microsoft.com/office/drawing/2014/main" id="{2452FA77-9BC6-9C92-BFB5-E86025CAE61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
        <p:nvSpPr>
          <p:cNvPr id="2" name="TextBox 1">
            <a:extLst>
              <a:ext uri="{FF2B5EF4-FFF2-40B4-BE49-F238E27FC236}">
                <a16:creationId xmlns:a16="http://schemas.microsoft.com/office/drawing/2014/main" id="{F0B14F1E-0A0B-79EA-92B8-AFD992DF52AF}"/>
              </a:ext>
            </a:extLst>
          </p:cNvPr>
          <p:cNvSpPr txBox="1"/>
          <p:nvPr/>
        </p:nvSpPr>
        <p:spPr>
          <a:xfrm>
            <a:off x="539552" y="4090853"/>
            <a:ext cx="8064896" cy="543739"/>
          </a:xfrm>
          <a:prstGeom prst="rect">
            <a:avLst/>
          </a:prstGeom>
          <a:noFill/>
        </p:spPr>
        <p:txBody>
          <a:bodyPr wrap="square" lIns="0" tIns="0" rIns="0" bIns="0" rtlCol="0" anchor="t">
            <a:spAutoFit/>
          </a:bodyPr>
          <a:lstStyle/>
          <a:p>
            <a:pPr>
              <a:spcAft>
                <a:spcPts val="400"/>
              </a:spcAft>
            </a:pPr>
            <a:r>
              <a:rPr lang="en-AU" sz="1600" b="1"/>
              <a:t>*</a:t>
            </a:r>
            <a:r>
              <a:rPr lang="en-AU" sz="1600"/>
              <a:t>Administrative and base fee figures reflect 2025 values and </a:t>
            </a:r>
            <a:r>
              <a:rPr lang="en-AU" sz="1600" u="sng"/>
              <a:t>may</a:t>
            </a:r>
            <a:r>
              <a:rPr lang="en-AU" sz="1600"/>
              <a:t> be indexed to CPI for 2026</a:t>
            </a:r>
          </a:p>
          <a:p>
            <a:pPr>
              <a:spcAft>
                <a:spcPts val="400"/>
              </a:spcAft>
            </a:pPr>
            <a:r>
              <a:rPr lang="en-AU" sz="1600" b="1"/>
              <a:t>Note</a:t>
            </a:r>
            <a:r>
              <a:rPr lang="en-AU" sz="1600"/>
              <a:t>: 2026 levy calculated using student enrolment numbers and revenue for 2025 calendar year</a:t>
            </a:r>
          </a:p>
        </p:txBody>
      </p:sp>
    </p:spTree>
    <p:extLst>
      <p:ext uri="{BB962C8B-B14F-4D97-AF65-F5344CB8AC3E}">
        <p14:creationId xmlns:p14="http://schemas.microsoft.com/office/powerpoint/2010/main" val="1489521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2C3258F-4EDF-5DB8-4E70-2F5819ED3C8F}"/>
              </a:ext>
            </a:extLst>
          </p:cNvPr>
          <p:cNvSpPr txBox="1">
            <a:spLocks noGrp="1"/>
          </p:cNvSpPr>
          <p:nvPr>
            <p:ph type="title" idx="4294967295"/>
          </p:nvPr>
        </p:nvSpPr>
        <p:spPr>
          <a:xfrm>
            <a:off x="360000" y="23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2026 International TPS Levy Timeline</a:t>
            </a:r>
          </a:p>
        </p:txBody>
      </p:sp>
      <p:grpSp>
        <p:nvGrpSpPr>
          <p:cNvPr id="11" name="Group 10">
            <a:extLst>
              <a:ext uri="{FF2B5EF4-FFF2-40B4-BE49-F238E27FC236}">
                <a16:creationId xmlns:a16="http://schemas.microsoft.com/office/drawing/2014/main" id="{22846902-6BCA-263D-0501-3BC79B6585D7}"/>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14" name="Rectangle 13">
              <a:extLst>
                <a:ext uri="{FF2B5EF4-FFF2-40B4-BE49-F238E27FC236}">
                  <a16:creationId xmlns:a16="http://schemas.microsoft.com/office/drawing/2014/main" id="{95A636C9-2854-FAF2-5A71-BF55B837D5D9}"/>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15" name="Oval 14">
              <a:extLst>
                <a:ext uri="{FF2B5EF4-FFF2-40B4-BE49-F238E27FC236}">
                  <a16:creationId xmlns:a16="http://schemas.microsoft.com/office/drawing/2014/main" id="{945001F4-8872-2644-3CD4-F712B568F2F4}"/>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6" name="Graphic 10">
              <a:extLst>
                <a:ext uri="{FF2B5EF4-FFF2-40B4-BE49-F238E27FC236}">
                  <a16:creationId xmlns:a16="http://schemas.microsoft.com/office/drawing/2014/main" id="{84479798-DF64-214F-4F69-A1205A042D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grpSp>
        <p:nvGrpSpPr>
          <p:cNvPr id="21" name="Group 20">
            <a:extLst>
              <a:ext uri="{FF2B5EF4-FFF2-40B4-BE49-F238E27FC236}">
                <a16:creationId xmlns:a16="http://schemas.microsoft.com/office/drawing/2014/main" id="{E17B865F-65DF-53AB-28D0-15A21A551923}"/>
              </a:ext>
            </a:extLst>
          </p:cNvPr>
          <p:cNvGrpSpPr/>
          <p:nvPr/>
        </p:nvGrpSpPr>
        <p:grpSpPr>
          <a:xfrm>
            <a:off x="270000" y="720000"/>
            <a:ext cx="8604000" cy="3906000"/>
            <a:chOff x="270000" y="720000"/>
            <a:chExt cx="8604000" cy="3906000"/>
          </a:xfrm>
        </p:grpSpPr>
        <p:sp>
          <p:nvSpPr>
            <p:cNvPr id="3" name="Rectangle: Rounded Corners 2">
              <a:extLst>
                <a:ext uri="{FF2B5EF4-FFF2-40B4-BE49-F238E27FC236}">
                  <a16:creationId xmlns:a16="http://schemas.microsoft.com/office/drawing/2014/main" id="{3F7B504E-802B-D70B-5942-4BA3D75515C3}"/>
                </a:ext>
              </a:extLst>
            </p:cNvPr>
            <p:cNvSpPr/>
            <p:nvPr/>
          </p:nvSpPr>
          <p:spPr>
            <a:xfrm>
              <a:off x="270000" y="720000"/>
              <a:ext cx="1692000" cy="270000"/>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 tIns="3600" rIns="3600" bIns="3600" numCol="1" spcCol="0" rtlCol="0" fromWordArt="0" anchor="ctr" anchorCtr="0" forceAA="0" compatLnSpc="1">
              <a:prstTxWarp prst="textNoShape">
                <a:avLst/>
              </a:prstTxWarp>
              <a:noAutofit/>
            </a:bodyPr>
            <a:lstStyle/>
            <a:p>
              <a:pPr algn="ctr"/>
              <a:r>
                <a:rPr lang="en-AU" sz="1450" b="1">
                  <a:solidFill>
                    <a:srgbClr val="FFFFFF"/>
                  </a:solidFill>
                  <a:ea typeface="Calibri" panose="020F0502020204030204" pitchFamily="34" charset="0"/>
                  <a:cs typeface="Arial" panose="020B0604020202020204" pitchFamily="34" charset="0"/>
                </a:rPr>
                <a:t>August 2025</a:t>
              </a:r>
            </a:p>
          </p:txBody>
        </p:sp>
        <p:sp>
          <p:nvSpPr>
            <p:cNvPr id="4" name="Rectangle: Rounded Corners 3">
              <a:extLst>
                <a:ext uri="{FF2B5EF4-FFF2-40B4-BE49-F238E27FC236}">
                  <a16:creationId xmlns:a16="http://schemas.microsoft.com/office/drawing/2014/main" id="{2A033D14-4B58-E1A7-A921-DA547047B9F8}"/>
                </a:ext>
              </a:extLst>
            </p:cNvPr>
            <p:cNvSpPr/>
            <p:nvPr/>
          </p:nvSpPr>
          <p:spPr>
            <a:xfrm>
              <a:off x="1998000" y="720000"/>
              <a:ext cx="1692000" cy="270000"/>
            </a:xfrm>
            <a:prstGeom prst="roundRect">
              <a:avLst/>
            </a:prstGeom>
            <a:solidFill>
              <a:schemeClr val="accent1">
                <a:lumMod val="75000"/>
              </a:schemeClr>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ctr" anchorCtr="0" forceAA="0" compatLnSpc="1">
              <a:prstTxWarp prst="textNoShape">
                <a:avLst/>
              </a:prstTxWarp>
              <a:noAutofit/>
            </a:bodyPr>
            <a:lstStyle/>
            <a:p>
              <a:pPr algn="ctr"/>
              <a:r>
                <a:rPr lang="en-AU" sz="1450" b="1">
                  <a:solidFill>
                    <a:srgbClr val="FFFFFF"/>
                  </a:solidFill>
                  <a:ea typeface="Calibri" panose="020F0502020204030204" pitchFamily="34" charset="0"/>
                  <a:cs typeface="Arial" panose="020B0604020202020204" pitchFamily="34" charset="0"/>
                </a:rPr>
                <a:t>Sept – Nov 2025</a:t>
              </a:r>
            </a:p>
          </p:txBody>
        </p:sp>
        <p:sp>
          <p:nvSpPr>
            <p:cNvPr id="6" name="Rectangle: Rounded Corners 5">
              <a:extLst>
                <a:ext uri="{FF2B5EF4-FFF2-40B4-BE49-F238E27FC236}">
                  <a16:creationId xmlns:a16="http://schemas.microsoft.com/office/drawing/2014/main" id="{63AC2750-81B9-1F5E-8026-244C79162564}"/>
                </a:ext>
              </a:extLst>
            </p:cNvPr>
            <p:cNvSpPr/>
            <p:nvPr/>
          </p:nvSpPr>
          <p:spPr>
            <a:xfrm>
              <a:off x="3726000" y="720000"/>
              <a:ext cx="1692000" cy="270000"/>
            </a:xfrm>
            <a:prstGeom prst="roundRect">
              <a:avLst/>
            </a:prstGeom>
            <a:solidFill>
              <a:schemeClr val="accent1">
                <a:lumMod val="75000"/>
              </a:schemeClr>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ctr" anchorCtr="0" forceAA="0" compatLnSpc="1">
              <a:prstTxWarp prst="textNoShape">
                <a:avLst/>
              </a:prstTxWarp>
              <a:noAutofit/>
            </a:bodyPr>
            <a:lstStyle/>
            <a:p>
              <a:pPr algn="ctr"/>
              <a:r>
                <a:rPr lang="en-AU" sz="1450" b="1">
                  <a:solidFill>
                    <a:srgbClr val="FFFFFF"/>
                  </a:solidFill>
                  <a:ea typeface="Calibri" panose="020F0502020204030204" pitchFamily="34" charset="0"/>
                  <a:cs typeface="Arial" panose="020B0604020202020204" pitchFamily="34" charset="0"/>
                </a:rPr>
                <a:t>November 2025</a:t>
              </a:r>
            </a:p>
          </p:txBody>
        </p:sp>
        <p:sp>
          <p:nvSpPr>
            <p:cNvPr id="7" name="Rectangle: Rounded Corners 6">
              <a:extLst>
                <a:ext uri="{FF2B5EF4-FFF2-40B4-BE49-F238E27FC236}">
                  <a16:creationId xmlns:a16="http://schemas.microsoft.com/office/drawing/2014/main" id="{5F8B7411-394A-2F69-9C09-00C7092C4213}"/>
                </a:ext>
              </a:extLst>
            </p:cNvPr>
            <p:cNvSpPr/>
            <p:nvPr/>
          </p:nvSpPr>
          <p:spPr>
            <a:xfrm>
              <a:off x="5454000" y="720000"/>
              <a:ext cx="1692000" cy="270000"/>
            </a:xfrm>
            <a:prstGeom prst="roundRect">
              <a:avLst/>
            </a:prstGeom>
            <a:solidFill>
              <a:schemeClr val="accent1">
                <a:lumMod val="75000"/>
              </a:schemeClr>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ctr" anchorCtr="0" forceAA="0" compatLnSpc="1">
              <a:prstTxWarp prst="textNoShape">
                <a:avLst/>
              </a:prstTxWarp>
              <a:noAutofit/>
            </a:bodyPr>
            <a:lstStyle/>
            <a:p>
              <a:pPr algn="ctr"/>
              <a:r>
                <a:rPr lang="en-AU" sz="1450" b="1">
                  <a:solidFill>
                    <a:srgbClr val="FFFFFF"/>
                  </a:solidFill>
                  <a:ea typeface="Calibri" panose="020F0502020204030204" pitchFamily="34" charset="0"/>
                  <a:cs typeface="Arial" panose="020B0604020202020204" pitchFamily="34" charset="0"/>
                </a:rPr>
                <a:t>December 2025</a:t>
              </a:r>
            </a:p>
          </p:txBody>
        </p:sp>
        <p:sp>
          <p:nvSpPr>
            <p:cNvPr id="10" name="Rectangle: Rounded Corners 9">
              <a:extLst>
                <a:ext uri="{FF2B5EF4-FFF2-40B4-BE49-F238E27FC236}">
                  <a16:creationId xmlns:a16="http://schemas.microsoft.com/office/drawing/2014/main" id="{19933222-BBD4-AB8E-AC05-EA9A63FF453B}"/>
                </a:ext>
              </a:extLst>
            </p:cNvPr>
            <p:cNvSpPr/>
            <p:nvPr/>
          </p:nvSpPr>
          <p:spPr>
            <a:xfrm>
              <a:off x="7182000" y="720000"/>
              <a:ext cx="1692000" cy="270000"/>
            </a:xfrm>
            <a:prstGeom prst="roundRect">
              <a:avLst/>
            </a:prstGeom>
            <a:solidFill>
              <a:schemeClr val="accent1">
                <a:lumMod val="75000"/>
              </a:schemeClr>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ctr" anchorCtr="0" forceAA="0" compatLnSpc="1">
              <a:prstTxWarp prst="textNoShape">
                <a:avLst/>
              </a:prstTxWarp>
              <a:noAutofit/>
            </a:bodyPr>
            <a:lstStyle/>
            <a:p>
              <a:pPr algn="ctr"/>
              <a:r>
                <a:rPr lang="en-AU" sz="1450" b="1">
                  <a:solidFill>
                    <a:srgbClr val="FFFFFF"/>
                  </a:solidFill>
                  <a:ea typeface="Calibri" panose="020F0502020204030204" pitchFamily="34" charset="0"/>
                  <a:cs typeface="Arial" panose="020B0604020202020204" pitchFamily="34" charset="0"/>
                </a:rPr>
                <a:t>Feb – May 2026</a:t>
              </a:r>
            </a:p>
          </p:txBody>
        </p:sp>
        <p:sp>
          <p:nvSpPr>
            <p:cNvPr id="12" name="Rectangle: Rounded Corners 11">
              <a:extLst>
                <a:ext uri="{FF2B5EF4-FFF2-40B4-BE49-F238E27FC236}">
                  <a16:creationId xmlns:a16="http://schemas.microsoft.com/office/drawing/2014/main" id="{22D27018-DCFD-992E-4124-A4BB1B22032C}"/>
                </a:ext>
              </a:extLst>
            </p:cNvPr>
            <p:cNvSpPr/>
            <p:nvPr/>
          </p:nvSpPr>
          <p:spPr>
            <a:xfrm>
              <a:off x="270000" y="1026000"/>
              <a:ext cx="1692000" cy="3600000"/>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t" anchorCtr="0" forceAA="0" compatLnSpc="1">
              <a:prstTxWarp prst="textNoShape">
                <a:avLst/>
              </a:prstTxWarp>
              <a:noAutofit/>
            </a:bodyPr>
            <a:lstStyle/>
            <a:p>
              <a:r>
                <a:rPr lang="en-AU" sz="1300" b="1">
                  <a:ea typeface="Calibri" panose="020F0502020204030204" pitchFamily="34" charset="0"/>
                  <a:cs typeface="Arial" panose="020B0604020202020204" pitchFamily="34" charset="0"/>
                </a:rPr>
                <a:t>20 August</a:t>
              </a:r>
              <a:endParaRPr lang="en-AU" sz="1300">
                <a:ea typeface="Calibri" panose="020F0502020204030204" pitchFamily="34" charset="0"/>
                <a:cs typeface="Arial" panose="020B0604020202020204" pitchFamily="34" charset="0"/>
              </a:endParaRPr>
            </a:p>
            <a:p>
              <a:pPr marL="81000" indent="-81000">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Draft advice on 2026 international levy confirmed at TPS Advisory Board meeting</a:t>
              </a:r>
            </a:p>
            <a:p>
              <a:r>
                <a:rPr lang="en-AU" sz="1300" b="1">
                  <a:ea typeface="Calibri" panose="020F0502020204030204" pitchFamily="34" charset="0"/>
                  <a:cs typeface="Arial" panose="020B0604020202020204" pitchFamily="34" charset="0"/>
                </a:rPr>
                <a:t>Late August</a:t>
              </a:r>
              <a:endParaRPr lang="en-AU" sz="1300">
                <a:ea typeface="Calibri" panose="020F0502020204030204" pitchFamily="34" charset="0"/>
                <a:cs typeface="Arial" panose="020B0604020202020204" pitchFamily="34" charset="0"/>
              </a:endParaRPr>
            </a:p>
            <a:p>
              <a:pPr marL="81000" indent="-81000">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Draft advice letter published on TPS website</a:t>
              </a:r>
            </a:p>
          </p:txBody>
        </p:sp>
        <p:sp>
          <p:nvSpPr>
            <p:cNvPr id="13" name="Rectangle: Rounded Corners 12">
              <a:extLst>
                <a:ext uri="{FF2B5EF4-FFF2-40B4-BE49-F238E27FC236}">
                  <a16:creationId xmlns:a16="http://schemas.microsoft.com/office/drawing/2014/main" id="{9FBCABA5-6737-8C4A-5031-C43D95A919FB}"/>
                </a:ext>
              </a:extLst>
            </p:cNvPr>
            <p:cNvSpPr/>
            <p:nvPr/>
          </p:nvSpPr>
          <p:spPr>
            <a:xfrm>
              <a:off x="1998000" y="1026000"/>
              <a:ext cx="1692000" cy="3600000"/>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t" anchorCtr="0" forceAA="0" compatLnSpc="1">
              <a:prstTxWarp prst="textNoShape">
                <a:avLst/>
              </a:prstTxWarp>
              <a:noAutofit/>
            </a:bodyPr>
            <a:lstStyle/>
            <a:p>
              <a:r>
                <a:rPr lang="en-AU" sz="1300" b="1" dirty="0">
                  <a:ea typeface="Calibri" panose="020F0502020204030204" pitchFamily="34" charset="0"/>
                  <a:cs typeface="Arial" panose="020B0604020202020204" pitchFamily="34" charset="0"/>
                </a:rPr>
                <a:t>2 September</a:t>
              </a:r>
              <a:endParaRPr lang="en-AU" sz="1300" dirty="0">
                <a:ea typeface="Calibri" panose="020F0502020204030204" pitchFamily="34" charset="0"/>
                <a:cs typeface="Arial" panose="020B0604020202020204" pitchFamily="34" charset="0"/>
              </a:endParaRPr>
            </a:p>
            <a:p>
              <a:pPr marL="81000" indent="-81000">
                <a:spcAft>
                  <a:spcPts val="800"/>
                </a:spcAft>
                <a:buFont typeface="Symbol" panose="05050102010706020507" pitchFamily="18" charset="2"/>
                <a:buChar char=""/>
              </a:pPr>
              <a:r>
                <a:rPr lang="en-AU" sz="1200" dirty="0">
                  <a:ea typeface="Calibri" panose="020F0502020204030204" pitchFamily="34" charset="0"/>
                  <a:cs typeface="Arial" panose="020B0604020202020204" pitchFamily="34" charset="0"/>
                </a:rPr>
                <a:t>Online consultation session for all providers</a:t>
              </a:r>
            </a:p>
            <a:p>
              <a:r>
                <a:rPr lang="en-AU" sz="1300" b="1" dirty="0">
                  <a:ea typeface="Calibri" panose="020F0502020204030204" pitchFamily="34" charset="0"/>
                  <a:cs typeface="Arial" panose="020B0604020202020204" pitchFamily="34" charset="0"/>
                </a:rPr>
                <a:t>September-October</a:t>
              </a:r>
              <a:endParaRPr lang="en-AU" sz="1300" dirty="0">
                <a:ea typeface="Calibri" panose="020F0502020204030204" pitchFamily="34" charset="0"/>
                <a:cs typeface="Arial" panose="020B0604020202020204" pitchFamily="34" charset="0"/>
              </a:endParaRPr>
            </a:p>
            <a:p>
              <a:pPr marL="81000" indent="-81000">
                <a:spcAft>
                  <a:spcPts val="200"/>
                </a:spcAft>
                <a:buFont typeface="Symbol" panose="05050102010706020507" pitchFamily="18" charset="2"/>
                <a:buChar char=""/>
              </a:pPr>
              <a:r>
                <a:rPr lang="en-AU" sz="1200" dirty="0">
                  <a:ea typeface="Calibri" panose="020F0502020204030204" pitchFamily="34" charset="0"/>
                  <a:cs typeface="Arial" panose="020B0604020202020204" pitchFamily="34" charset="0"/>
                </a:rPr>
                <a:t>Consultation sessions in Melbourne, Sydney, Brisbane and Perth</a:t>
              </a:r>
            </a:p>
            <a:p>
              <a:pPr marL="81000" indent="-81000">
                <a:spcAft>
                  <a:spcPts val="200"/>
                </a:spcAft>
                <a:buFont typeface="Symbol" panose="05050102010706020507" pitchFamily="18" charset="2"/>
                <a:buChar char=""/>
              </a:pPr>
              <a:r>
                <a:rPr lang="en-AU" sz="1200" dirty="0">
                  <a:ea typeface="Calibri" panose="020F0502020204030204" pitchFamily="34" charset="0"/>
                  <a:cs typeface="Arial" panose="020B0604020202020204" pitchFamily="34" charset="0"/>
                </a:rPr>
                <a:t>Online sessions for SA, NT, ACT, TAS providers and regional providers</a:t>
              </a:r>
            </a:p>
            <a:p>
              <a:pPr marL="81000" indent="-81000">
                <a:spcAft>
                  <a:spcPts val="800"/>
                </a:spcAft>
                <a:buFont typeface="Symbol" panose="05050102010706020507" pitchFamily="18" charset="2"/>
                <a:buChar char=""/>
              </a:pPr>
              <a:r>
                <a:rPr lang="en-AU" sz="1200" dirty="0">
                  <a:ea typeface="Calibri" panose="020F0502020204030204" pitchFamily="34" charset="0"/>
                  <a:cs typeface="Arial" panose="020B0604020202020204" pitchFamily="34" charset="0"/>
                </a:rPr>
                <a:t>Meetings with stakeholders</a:t>
              </a:r>
            </a:p>
            <a:p>
              <a:r>
                <a:rPr lang="en-AU" sz="1300" b="1" dirty="0">
                  <a:ea typeface="Calibri" panose="020F0502020204030204" pitchFamily="34" charset="0"/>
                  <a:cs typeface="Arial" panose="020B0604020202020204" pitchFamily="34" charset="0"/>
                </a:rPr>
                <a:t>5 November</a:t>
              </a:r>
              <a:endParaRPr lang="en-AU" sz="1300" dirty="0">
                <a:ea typeface="Calibri" panose="020F0502020204030204" pitchFamily="34" charset="0"/>
                <a:cs typeface="Arial" panose="020B0604020202020204" pitchFamily="34" charset="0"/>
              </a:endParaRPr>
            </a:p>
            <a:p>
              <a:pPr marL="81000" indent="-81000">
                <a:spcAft>
                  <a:spcPts val="800"/>
                </a:spcAft>
                <a:buFont typeface="Symbol" panose="05050102010706020507" pitchFamily="18" charset="2"/>
                <a:buChar char=""/>
              </a:pPr>
              <a:r>
                <a:rPr lang="en-AU" sz="1200" dirty="0">
                  <a:ea typeface="Calibri" panose="020F0502020204030204" pitchFamily="34" charset="0"/>
                  <a:cs typeface="Arial" panose="020B0604020202020204" pitchFamily="34" charset="0"/>
                </a:rPr>
                <a:t>Online feedback session for all providers</a:t>
              </a:r>
            </a:p>
          </p:txBody>
        </p:sp>
        <p:sp>
          <p:nvSpPr>
            <p:cNvPr id="18" name="Rectangle: Rounded Corners 17">
              <a:extLst>
                <a:ext uri="{FF2B5EF4-FFF2-40B4-BE49-F238E27FC236}">
                  <a16:creationId xmlns:a16="http://schemas.microsoft.com/office/drawing/2014/main" id="{E4F3C50C-AD69-A329-ACCF-31663A330596}"/>
                </a:ext>
              </a:extLst>
            </p:cNvPr>
            <p:cNvSpPr/>
            <p:nvPr/>
          </p:nvSpPr>
          <p:spPr>
            <a:xfrm>
              <a:off x="3726000" y="1026000"/>
              <a:ext cx="1692000" cy="3600000"/>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t" anchorCtr="0" forceAA="0" compatLnSpc="1">
              <a:prstTxWarp prst="textNoShape">
                <a:avLst/>
              </a:prstTxWarp>
              <a:noAutofit/>
            </a:bodyPr>
            <a:lstStyle/>
            <a:p>
              <a:r>
                <a:rPr lang="en-AU" sz="1300" b="1">
                  <a:ea typeface="Calibri" panose="020F0502020204030204" pitchFamily="34" charset="0"/>
                  <a:cs typeface="Arial" panose="020B0604020202020204" pitchFamily="34" charset="0"/>
                </a:rPr>
                <a:t>19 November</a:t>
              </a:r>
              <a:endParaRPr lang="en-AU" sz="1300">
                <a:ea typeface="Calibri" panose="020F0502020204030204" pitchFamily="34" charset="0"/>
                <a:cs typeface="Arial" panose="020B0604020202020204" pitchFamily="34" charset="0"/>
              </a:endParaRPr>
            </a:p>
            <a:p>
              <a:pPr marL="81000" indent="-81000">
                <a:spcAft>
                  <a:spcPts val="200"/>
                </a:spcAft>
                <a:buFont typeface="Symbol" panose="05050102010706020507" pitchFamily="18" charset="2"/>
                <a:buChar char=""/>
              </a:pPr>
              <a:r>
                <a:rPr lang="en-AU" sz="1200">
                  <a:ea typeface="Calibri" panose="020F0502020204030204" pitchFamily="34" charset="0"/>
                  <a:cs typeface="Arial" panose="020B0604020202020204" pitchFamily="34" charset="0"/>
                </a:rPr>
                <a:t>TPS Advisory Board considers sector feedback</a:t>
              </a:r>
            </a:p>
            <a:p>
              <a:pPr marL="81000" indent="-81000">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Final advice on 2026 International TPS Levy settings confirmed at Board meeting</a:t>
              </a:r>
            </a:p>
            <a:p>
              <a:r>
                <a:rPr lang="en-AU" sz="1300" b="1">
                  <a:ea typeface="Calibri" panose="020F0502020204030204" pitchFamily="34" charset="0"/>
                  <a:cs typeface="Arial" panose="020B0604020202020204" pitchFamily="34" charset="0"/>
                </a:rPr>
                <a:t>Mid-November</a:t>
              </a:r>
              <a:endParaRPr lang="en-AU" sz="1300">
                <a:ea typeface="Calibri" panose="020F0502020204030204" pitchFamily="34" charset="0"/>
                <a:cs typeface="Arial" panose="020B0604020202020204" pitchFamily="34" charset="0"/>
              </a:endParaRPr>
            </a:p>
            <a:p>
              <a:pPr marL="81000" indent="-81000">
                <a:spcAft>
                  <a:spcPts val="200"/>
                </a:spcAft>
                <a:buFont typeface="Symbol" panose="05050102010706020507" pitchFamily="18" charset="2"/>
                <a:buChar char=""/>
              </a:pPr>
              <a:r>
                <a:rPr lang="en-AU" sz="1200">
                  <a:ea typeface="Calibri" panose="020F0502020204030204" pitchFamily="34" charset="0"/>
                  <a:cs typeface="Arial" panose="020B0604020202020204" pitchFamily="34" charset="0"/>
                </a:rPr>
                <a:t>Legislative instrument drafted and sent to Treasurer</a:t>
              </a:r>
            </a:p>
            <a:p>
              <a:pPr marL="81000" indent="-81000">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Department of Education briefing for Administrative and Base Fee Components sent to Minister for Education</a:t>
              </a:r>
            </a:p>
          </p:txBody>
        </p:sp>
        <p:sp>
          <p:nvSpPr>
            <p:cNvPr id="19" name="Rectangle: Rounded Corners 18">
              <a:extLst>
                <a:ext uri="{FF2B5EF4-FFF2-40B4-BE49-F238E27FC236}">
                  <a16:creationId xmlns:a16="http://schemas.microsoft.com/office/drawing/2014/main" id="{1862C221-4F61-023F-AB13-7F37596EA113}"/>
                </a:ext>
              </a:extLst>
            </p:cNvPr>
            <p:cNvSpPr/>
            <p:nvPr/>
          </p:nvSpPr>
          <p:spPr>
            <a:xfrm>
              <a:off x="5454000" y="1026000"/>
              <a:ext cx="1692000" cy="3600000"/>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t" anchorCtr="0" forceAA="0" compatLnSpc="1">
              <a:prstTxWarp prst="textNoShape">
                <a:avLst/>
              </a:prstTxWarp>
              <a:noAutofit/>
            </a:bodyPr>
            <a:lstStyle/>
            <a:p>
              <a:r>
                <a:rPr lang="en-AU" sz="1300" b="1">
                  <a:ea typeface="Calibri" panose="020F0502020204030204" pitchFamily="34" charset="0"/>
                  <a:cs typeface="Arial" panose="020B0604020202020204" pitchFamily="34" charset="0"/>
                </a:rPr>
                <a:t>31 December</a:t>
              </a:r>
              <a:endParaRPr lang="en-AU" sz="1300">
                <a:ea typeface="Calibri" panose="020F0502020204030204" pitchFamily="34" charset="0"/>
                <a:cs typeface="Arial" panose="020B0604020202020204" pitchFamily="34" charset="0"/>
              </a:endParaRPr>
            </a:p>
            <a:p>
              <a:pPr marL="81000" indent="-81000">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Legislative instrument must be approved by Treasurer and signed off by TPS Director</a:t>
              </a:r>
            </a:p>
          </p:txBody>
        </p:sp>
        <p:sp>
          <p:nvSpPr>
            <p:cNvPr id="20" name="Rectangle: Rounded Corners 19">
              <a:extLst>
                <a:ext uri="{FF2B5EF4-FFF2-40B4-BE49-F238E27FC236}">
                  <a16:creationId xmlns:a16="http://schemas.microsoft.com/office/drawing/2014/main" id="{0B8A38DA-9961-E671-BB4B-9E63665DB01D}"/>
                </a:ext>
              </a:extLst>
            </p:cNvPr>
            <p:cNvSpPr/>
            <p:nvPr/>
          </p:nvSpPr>
          <p:spPr>
            <a:xfrm>
              <a:off x="7182000" y="1026000"/>
              <a:ext cx="1692000" cy="3600000"/>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3600" tIns="3600" rIns="3600" bIns="3600" numCol="1" spcCol="0" rtlCol="0" fromWordArt="0" anchor="t" anchorCtr="0" forceAA="0" compatLnSpc="1">
              <a:prstTxWarp prst="textNoShape">
                <a:avLst/>
              </a:prstTxWarp>
              <a:noAutofit/>
            </a:bodyPr>
            <a:lstStyle/>
            <a:p>
              <a:r>
                <a:rPr lang="en-AU" sz="1300" b="1">
                  <a:ea typeface="Calibri" panose="020F0502020204030204" pitchFamily="34" charset="0"/>
                  <a:cs typeface="Arial" panose="020B0604020202020204" pitchFamily="34" charset="0"/>
                </a:rPr>
                <a:t>February</a:t>
              </a:r>
              <a:endParaRPr lang="en-AU" sz="1300">
                <a:ea typeface="Calibri" panose="020F0502020204030204" pitchFamily="34" charset="0"/>
                <a:cs typeface="Arial" panose="020B0604020202020204" pitchFamily="34" charset="0"/>
              </a:endParaRPr>
            </a:p>
            <a:p>
              <a:pPr marL="80645" indent="-80645">
                <a:spcAft>
                  <a:spcPts val="800"/>
                </a:spcAft>
                <a:buFont typeface="Symbol" panose="05050102010706020507" pitchFamily="18" charset="2"/>
                <a:buChar char=""/>
              </a:pPr>
              <a:r>
                <a:rPr lang="en-AU" sz="1200">
                  <a:ea typeface="Calibri"/>
                  <a:cs typeface="Arial"/>
                </a:rPr>
                <a:t>Non-exempt providers receive a Request for Information to declare 2025 overseas students tuition fee income and domestic student enrolment figures</a:t>
              </a:r>
            </a:p>
            <a:p>
              <a:r>
                <a:rPr lang="en-AU" sz="1300" b="1">
                  <a:ea typeface="Calibri"/>
                  <a:cs typeface="Arial"/>
                </a:rPr>
                <a:t>March</a:t>
              </a:r>
              <a:endParaRPr lang="en-AU" sz="1300" b="1">
                <a:highlight>
                  <a:srgbClr val="FFFF00"/>
                </a:highlight>
                <a:ea typeface="Calibri" panose="020F0502020204030204" pitchFamily="34" charset="0"/>
                <a:cs typeface="Arial" panose="020B0604020202020204" pitchFamily="34" charset="0"/>
              </a:endParaRPr>
            </a:p>
            <a:p>
              <a:pPr marL="80645" indent="-80645">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2026 levy invoices sent to providers</a:t>
              </a:r>
            </a:p>
            <a:p>
              <a:r>
                <a:rPr lang="en-AU" sz="1300" b="1">
                  <a:ea typeface="Calibri"/>
                  <a:cs typeface="Arial"/>
                </a:rPr>
                <a:t>April-May </a:t>
              </a:r>
              <a:endParaRPr lang="en-AU" sz="1300" b="1">
                <a:highlight>
                  <a:srgbClr val="FFFF00"/>
                </a:highlight>
                <a:ea typeface="Calibri"/>
                <a:cs typeface="Arial"/>
              </a:endParaRPr>
            </a:p>
            <a:p>
              <a:pPr marL="80645" indent="-80645">
                <a:spcAft>
                  <a:spcPts val="800"/>
                </a:spcAft>
                <a:buFont typeface="Symbol" panose="05050102010706020507" pitchFamily="18" charset="2"/>
                <a:buChar char=""/>
              </a:pPr>
              <a:r>
                <a:rPr lang="en-AU" sz="1200">
                  <a:ea typeface="Calibri" panose="020F0502020204030204" pitchFamily="34" charset="0"/>
                  <a:cs typeface="Arial" panose="020B0604020202020204" pitchFamily="34" charset="0"/>
                </a:rPr>
                <a:t>International levy collected</a:t>
              </a:r>
            </a:p>
          </p:txBody>
        </p:sp>
      </p:grpSp>
    </p:spTree>
    <p:extLst>
      <p:ext uri="{BB962C8B-B14F-4D97-AF65-F5344CB8AC3E}">
        <p14:creationId xmlns:p14="http://schemas.microsoft.com/office/powerpoint/2010/main" val="4272602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E31259-D21D-499E-B9BD-8193508A8F17}"/>
              </a:ext>
              <a:ext uri="{C183D7F6-B498-43B3-948B-1728B52AA6E4}">
                <adec:decorative xmlns:adec="http://schemas.microsoft.com/office/drawing/2017/decorative" val="1"/>
              </a:ext>
            </a:extLst>
          </p:cNvPr>
          <p:cNvSpPr/>
          <p:nvPr/>
        </p:nvSpPr>
        <p:spPr>
          <a:xfrm>
            <a:off x="4680000" y="0"/>
            <a:ext cx="4464000" cy="4680000"/>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5" name="Rectangle 8">
            <a:extLst>
              <a:ext uri="{FF2B5EF4-FFF2-40B4-BE49-F238E27FC236}">
                <a16:creationId xmlns:a16="http://schemas.microsoft.com/office/drawing/2014/main" id="{9FB5EFA4-5C94-4B51-BBE2-A525ACCD9920}"/>
              </a:ext>
            </a:extLst>
          </p:cNvPr>
          <p:cNvSpPr>
            <a:spLocks noGrp="1" noChangeArrowheads="1"/>
          </p:cNvSpPr>
          <p:nvPr>
            <p:ph type="title" idx="4294967295"/>
          </p:nvPr>
        </p:nvSpPr>
        <p:spPr bwMode="auto">
          <a:xfrm>
            <a:off x="5922000" y="1746000"/>
            <a:ext cx="2700000" cy="46166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altLang="en-US" sz="2400" i="0" u="none" strike="noStrike" kern="1200" cap="none" spc="0" normalizeH="0" baseline="0" noProof="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2400"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pic>
        <p:nvPicPr>
          <p:cNvPr id="49" name="Picture 48" descr="QR code for the TPS website (www.tps.gov.au).">
            <a:extLst>
              <a:ext uri="{FF2B5EF4-FFF2-40B4-BE49-F238E27FC236}">
                <a16:creationId xmlns:a16="http://schemas.microsoft.com/office/drawing/2014/main" id="{E081D8FA-7699-6E52-2E10-8685DCA3F8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000" y="1198368"/>
            <a:ext cx="2880000" cy="3320543"/>
          </a:xfrm>
          <a:prstGeom prst="rect">
            <a:avLst/>
          </a:prstGeom>
        </p:spPr>
      </p:pic>
      <p:sp>
        <p:nvSpPr>
          <p:cNvPr id="8" name="Rectangle 8">
            <a:extLst>
              <a:ext uri="{FF2B5EF4-FFF2-40B4-BE49-F238E27FC236}">
                <a16:creationId xmlns:a16="http://schemas.microsoft.com/office/drawing/2014/main" id="{9BE9DCF2-3E2D-49E5-9CA4-9E62432C4122}"/>
              </a:ext>
            </a:extLst>
          </p:cNvPr>
          <p:cNvSpPr>
            <a:spLocks noChangeArrowheads="1"/>
          </p:cNvSpPr>
          <p:nvPr/>
        </p:nvSpPr>
        <p:spPr bwMode="auto">
          <a:xfrm>
            <a:off x="5922000" y="2970000"/>
            <a:ext cx="30676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2400" i="0" u="none"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operations@tps.gov.au</a:t>
            </a:r>
            <a:endParaRPr kumimoji="0" lang="en-AU" altLang="en-US" sz="2400" i="0" u="none" strike="noStrike" cap="none" normalizeH="0" baseline="0">
              <a:ln>
                <a:noFill/>
              </a:ln>
              <a:solidFill>
                <a:schemeClr val="bg1"/>
              </a:solidFill>
              <a:effectLst/>
              <a:latin typeface="Arial" panose="020B0604020202020204" pitchFamily="34" charset="0"/>
            </a:endParaRPr>
          </a:p>
        </p:txBody>
      </p:sp>
      <p:grpSp>
        <p:nvGrpSpPr>
          <p:cNvPr id="2" name="Group 1">
            <a:extLst>
              <a:ext uri="{FF2B5EF4-FFF2-40B4-BE49-F238E27FC236}">
                <a16:creationId xmlns:a16="http://schemas.microsoft.com/office/drawing/2014/main" id="{E641F930-68A1-65DB-2A03-974AB2063108}"/>
              </a:ext>
              <a:ext uri="{C183D7F6-B498-43B3-948B-1728B52AA6E4}">
                <adec:decorative xmlns:adec="http://schemas.microsoft.com/office/drawing/2017/decorative" val="1"/>
              </a:ext>
            </a:extLst>
          </p:cNvPr>
          <p:cNvGrpSpPr/>
          <p:nvPr/>
        </p:nvGrpSpPr>
        <p:grpSpPr>
          <a:xfrm>
            <a:off x="4986000" y="1526400"/>
            <a:ext cx="900000" cy="900000"/>
            <a:chOff x="5256000" y="842796"/>
            <a:chExt cx="900000" cy="900000"/>
          </a:xfrm>
        </p:grpSpPr>
        <p:sp>
          <p:nvSpPr>
            <p:cNvPr id="13" name="Oval 12">
              <a:extLst>
                <a:ext uri="{FF2B5EF4-FFF2-40B4-BE49-F238E27FC236}">
                  <a16:creationId xmlns:a16="http://schemas.microsoft.com/office/drawing/2014/main" id="{D75EA560-CCDC-4539-A86B-4F65B46FC3A1}"/>
                </a:ext>
                <a:ext uri="{C183D7F6-B498-43B3-948B-1728B52AA6E4}">
                  <adec:decorative xmlns:adec="http://schemas.microsoft.com/office/drawing/2017/decorative" val="1"/>
                </a:ext>
              </a:extLst>
            </p:cNvPr>
            <p:cNvSpPr>
              <a:spLocks noChangeAspect="1"/>
            </p:cNvSpPr>
            <p:nvPr/>
          </p:nvSpPr>
          <p:spPr>
            <a:xfrm>
              <a:off x="5256000" y="842796"/>
              <a:ext cx="900000" cy="90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7" name="Graphic 10">
              <a:extLst>
                <a:ext uri="{FF2B5EF4-FFF2-40B4-BE49-F238E27FC236}">
                  <a16:creationId xmlns:a16="http://schemas.microsoft.com/office/drawing/2014/main" id="{19FBE641-36DC-4164-9999-6560915AF1F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383176" y="968796"/>
              <a:ext cx="648000" cy="648000"/>
            </a:xfrm>
            <a:prstGeom prst="rect">
              <a:avLst/>
            </a:prstGeom>
          </p:spPr>
        </p:pic>
      </p:grpSp>
      <p:grpSp>
        <p:nvGrpSpPr>
          <p:cNvPr id="6" name="Group 5">
            <a:extLst>
              <a:ext uri="{FF2B5EF4-FFF2-40B4-BE49-F238E27FC236}">
                <a16:creationId xmlns:a16="http://schemas.microsoft.com/office/drawing/2014/main" id="{0A418124-2032-5CE0-986E-CD6CDE860F6B}"/>
              </a:ext>
              <a:ext uri="{C183D7F6-B498-43B3-948B-1728B52AA6E4}">
                <adec:decorative xmlns:adec="http://schemas.microsoft.com/office/drawing/2017/decorative" val="1"/>
              </a:ext>
            </a:extLst>
          </p:cNvPr>
          <p:cNvGrpSpPr/>
          <p:nvPr/>
        </p:nvGrpSpPr>
        <p:grpSpPr>
          <a:xfrm>
            <a:off x="4986000" y="2750400"/>
            <a:ext cx="900000" cy="900000"/>
            <a:chOff x="5256176" y="2066557"/>
            <a:chExt cx="900000" cy="900000"/>
          </a:xfrm>
        </p:grpSpPr>
        <p:sp>
          <p:nvSpPr>
            <p:cNvPr id="3" name="Oval 2">
              <a:extLst>
                <a:ext uri="{FF2B5EF4-FFF2-40B4-BE49-F238E27FC236}">
                  <a16:creationId xmlns:a16="http://schemas.microsoft.com/office/drawing/2014/main" id="{0AACC447-40B5-41B8-A06F-8FB44064CD8E}"/>
                </a:ext>
                <a:ext uri="{C183D7F6-B498-43B3-948B-1728B52AA6E4}">
                  <adec:decorative xmlns:adec="http://schemas.microsoft.com/office/drawing/2017/decorative" val="1"/>
                </a:ext>
              </a:extLst>
            </p:cNvPr>
            <p:cNvSpPr>
              <a:spLocks noChangeAspect="1"/>
            </p:cNvSpPr>
            <p:nvPr/>
          </p:nvSpPr>
          <p:spPr>
            <a:xfrm>
              <a:off x="5256176" y="2066557"/>
              <a:ext cx="900000" cy="90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Graphic 10">
              <a:extLst>
                <a:ext uri="{FF2B5EF4-FFF2-40B4-BE49-F238E27FC236}">
                  <a16:creationId xmlns:a16="http://schemas.microsoft.com/office/drawing/2014/main" id="{2597859E-6E79-4BB6-B294-3B187F14EF40}"/>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67600" y="2282400"/>
              <a:ext cx="676000" cy="468000"/>
            </a:xfrm>
            <a:prstGeom prst="rect">
              <a:avLst/>
            </a:prstGeom>
          </p:spPr>
        </p:pic>
      </p:grpSp>
    </p:spTree>
    <p:extLst>
      <p:ext uri="{BB962C8B-B14F-4D97-AF65-F5344CB8AC3E}">
        <p14:creationId xmlns:p14="http://schemas.microsoft.com/office/powerpoint/2010/main" val="1820560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EACE84E-10E4-4EC0-BD74-CDC39EC83E41}"/>
              </a:ext>
            </a:extLst>
          </p:cNvPr>
          <p:cNvSpPr txBox="1">
            <a:spLocks noGrp="1"/>
          </p:cNvSpPr>
          <p:nvPr>
            <p:ph type="title" idx="4294967295"/>
          </p:nvPr>
        </p:nvSpPr>
        <p:spPr>
          <a:xfrm>
            <a:off x="400583" y="2142083"/>
            <a:ext cx="2699243"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Outline</a:t>
            </a:r>
            <a:endParaRPr kumimoji="0" lang="en-US" sz="2800" b="0" i="0" u="none" strike="noStrike" kern="1200" cap="none" spc="0" normalizeH="0" baseline="0" noProof="0" dirty="0">
              <a:ln>
                <a:noFill/>
              </a:ln>
              <a:solidFill>
                <a:schemeClr val="tx1"/>
              </a:solidFill>
              <a:effectLst/>
              <a:uLnTx/>
              <a:uFillTx/>
              <a:latin typeface="+mn-lt"/>
              <a:ea typeface="+mn-ea"/>
              <a:cs typeface="Calibri"/>
            </a:endParaRPr>
          </a:p>
        </p:txBody>
      </p:sp>
      <p:sp>
        <p:nvSpPr>
          <p:cNvPr id="4" name="Rectangle 3">
            <a:extLst>
              <a:ext uri="{FF2B5EF4-FFF2-40B4-BE49-F238E27FC236}">
                <a16:creationId xmlns:a16="http://schemas.microsoft.com/office/drawing/2014/main" id="{0187BC91-EFBD-41DA-B2AB-F072EDEC2871}"/>
              </a:ext>
              <a:ext uri="{C183D7F6-B498-43B3-948B-1728B52AA6E4}">
                <adec:decorative xmlns:adec="http://schemas.microsoft.com/office/drawing/2017/decorative" val="1"/>
              </a:ext>
            </a:extLst>
          </p:cNvPr>
          <p:cNvSpPr/>
          <p:nvPr/>
        </p:nvSpPr>
        <p:spPr>
          <a:xfrm>
            <a:off x="3500411" y="0"/>
            <a:ext cx="5643589" cy="4667794"/>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2AC781E3-C717-4421-0994-878368C3BF01}"/>
              </a:ext>
            </a:extLst>
          </p:cNvPr>
          <p:cNvSpPr txBox="1"/>
          <p:nvPr/>
        </p:nvSpPr>
        <p:spPr>
          <a:xfrm>
            <a:off x="3739417" y="1572696"/>
            <a:ext cx="5004000" cy="2000548"/>
          </a:xfrm>
          <a:prstGeom prst="rect">
            <a:avLst/>
          </a:prstGeom>
          <a:noFill/>
        </p:spPr>
        <p:txBody>
          <a:bodyPr wrap="square" lIns="0" tIns="0" rIns="0" bIns="0" rtlCol="0" anchor="t">
            <a:spAutoFit/>
          </a:bodyPr>
          <a:lstStyle/>
          <a:p>
            <a:pPr>
              <a:spcAft>
                <a:spcPts val="3000"/>
              </a:spcAft>
            </a:pPr>
            <a:r>
              <a:rPr lang="en-AU" sz="2000" dirty="0">
                <a:solidFill>
                  <a:schemeClr val="bg1"/>
                </a:solidFill>
                <a:cs typeface="Calibri"/>
              </a:rPr>
              <a:t>2026 International TPS Levy consultation summary</a:t>
            </a:r>
          </a:p>
          <a:p>
            <a:pPr>
              <a:spcAft>
                <a:spcPts val="3000"/>
              </a:spcAft>
            </a:pPr>
            <a:r>
              <a:rPr lang="en-AU" sz="2000" dirty="0">
                <a:solidFill>
                  <a:schemeClr val="bg1"/>
                </a:solidFill>
                <a:cs typeface="Calibri"/>
              </a:rPr>
              <a:t>Levy components and draft 2026 settings</a:t>
            </a:r>
            <a:endParaRPr lang="en-AU" sz="2000" dirty="0">
              <a:solidFill>
                <a:schemeClr val="bg1"/>
              </a:solidFill>
              <a:ea typeface="Calibri"/>
              <a:cs typeface="Calibri"/>
            </a:endParaRPr>
          </a:p>
          <a:p>
            <a:pPr>
              <a:spcAft>
                <a:spcPts val="3000"/>
              </a:spcAft>
            </a:pPr>
            <a:r>
              <a:rPr lang="en-AU" sz="2000" dirty="0">
                <a:solidFill>
                  <a:schemeClr val="bg1"/>
                </a:solidFill>
                <a:cs typeface="Calibri"/>
              </a:rPr>
              <a:t>2026 levy timeline</a:t>
            </a:r>
          </a:p>
        </p:txBody>
      </p:sp>
      <p:grpSp>
        <p:nvGrpSpPr>
          <p:cNvPr id="2" name="Group 1">
            <a:extLst>
              <a:ext uri="{FF2B5EF4-FFF2-40B4-BE49-F238E27FC236}">
                <a16:creationId xmlns:a16="http://schemas.microsoft.com/office/drawing/2014/main" id="{AA5E2AE3-D5B3-A06E-557F-0F61F31633D7}"/>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5" name="Rectangle 4">
              <a:extLst>
                <a:ext uri="{FF2B5EF4-FFF2-40B4-BE49-F238E27FC236}">
                  <a16:creationId xmlns:a16="http://schemas.microsoft.com/office/drawing/2014/main" id="{1F336F34-C87A-B524-7713-A20243A44C81}"/>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6" name="Oval 5">
              <a:extLst>
                <a:ext uri="{FF2B5EF4-FFF2-40B4-BE49-F238E27FC236}">
                  <a16:creationId xmlns:a16="http://schemas.microsoft.com/office/drawing/2014/main" id="{D7F0731C-5C49-08FC-CCCE-E77C2FF466DD}"/>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Graphic 10">
              <a:extLst>
                <a:ext uri="{FF2B5EF4-FFF2-40B4-BE49-F238E27FC236}">
                  <a16:creationId xmlns:a16="http://schemas.microsoft.com/office/drawing/2014/main" id="{BBD9A131-7C62-0B57-A8F2-6BC14B62A82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2757737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649C1FB-61AF-8256-55AB-3E274C316002}"/>
              </a:ext>
              <a:ext uri="{C183D7F6-B498-43B3-948B-1728B52AA6E4}">
                <adec:decorative xmlns:adec="http://schemas.microsoft.com/office/drawing/2017/decorative" val="1"/>
              </a:ext>
            </a:extLst>
          </p:cNvPr>
          <p:cNvSpPr/>
          <p:nvPr/>
        </p:nvSpPr>
        <p:spPr>
          <a:xfrm>
            <a:off x="-1" y="0"/>
            <a:ext cx="9144001" cy="4663440"/>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itle 3">
            <a:extLst>
              <a:ext uri="{FF2B5EF4-FFF2-40B4-BE49-F238E27FC236}">
                <a16:creationId xmlns:a16="http://schemas.microsoft.com/office/drawing/2014/main" id="{1EC01FFA-4406-546E-ECFD-130062DC0825}"/>
              </a:ext>
            </a:extLst>
          </p:cNvPr>
          <p:cNvSpPr txBox="1">
            <a:spLocks noGrp="1"/>
          </p:cNvSpPr>
          <p:nvPr>
            <p:ph type="title" idx="4294967295"/>
          </p:nvPr>
        </p:nvSpPr>
        <p:spPr>
          <a:xfrm>
            <a:off x="826488" y="2143243"/>
            <a:ext cx="7707912"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bg1"/>
                </a:solidFill>
                <a:effectLst/>
                <a:uLnTx/>
                <a:uFillTx/>
                <a:latin typeface="+mn-lt"/>
                <a:ea typeface="+mn-ea"/>
                <a:cs typeface="+mn-cs"/>
              </a:rPr>
              <a:t>2026 International TPS Levy Consultation Summary</a:t>
            </a:r>
          </a:p>
        </p:txBody>
      </p:sp>
      <p:grpSp>
        <p:nvGrpSpPr>
          <p:cNvPr id="2" name="Group 1">
            <a:extLst>
              <a:ext uri="{FF2B5EF4-FFF2-40B4-BE49-F238E27FC236}">
                <a16:creationId xmlns:a16="http://schemas.microsoft.com/office/drawing/2014/main" id="{279E9568-217B-C618-75C9-298581C168B3}"/>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5" name="Rectangle 4">
              <a:extLst>
                <a:ext uri="{FF2B5EF4-FFF2-40B4-BE49-F238E27FC236}">
                  <a16:creationId xmlns:a16="http://schemas.microsoft.com/office/drawing/2014/main" id="{4EB4481C-B43B-9A98-277F-0A8F2BE3E25D}"/>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6" name="Oval 5">
              <a:extLst>
                <a:ext uri="{FF2B5EF4-FFF2-40B4-BE49-F238E27FC236}">
                  <a16:creationId xmlns:a16="http://schemas.microsoft.com/office/drawing/2014/main" id="{061D9B5C-EBEC-C335-D737-71BED55BDDE4}"/>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Graphic 10">
              <a:extLst>
                <a:ext uri="{FF2B5EF4-FFF2-40B4-BE49-F238E27FC236}">
                  <a16:creationId xmlns:a16="http://schemas.microsoft.com/office/drawing/2014/main" id="{AECD3013-97FD-58C2-0177-E8EAAB3FC29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1013453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CDC49-B03B-2106-1B50-3360DB49C86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063C633-AE95-0A54-DDC1-DCC3D2E42BDB}"/>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2026 International TPS Levy </a:t>
            </a:r>
            <a:r>
              <a:rPr lang="en-AU" sz="2800" b="1" dirty="0">
                <a:latin typeface="+mn-lt"/>
                <a:ea typeface="+mn-ea"/>
                <a:cs typeface="+mn-cs"/>
              </a:rPr>
              <a:t>Setting</a:t>
            </a:r>
            <a:r>
              <a:rPr kumimoji="0" lang="en-AU" sz="2800" b="1" i="0" u="none" strike="noStrike" kern="1200" cap="none" spc="0" normalizeH="0" baseline="0" noProof="0" dirty="0">
                <a:ln>
                  <a:noFill/>
                </a:ln>
                <a:solidFill>
                  <a:schemeClr val="tx1"/>
                </a:solidFill>
                <a:effectLst/>
                <a:uLnTx/>
                <a:uFillTx/>
                <a:latin typeface="+mn-lt"/>
                <a:ea typeface="+mn-ea"/>
                <a:cs typeface="+mn-cs"/>
              </a:rPr>
              <a:t> Process</a:t>
            </a:r>
            <a:endParaRPr kumimoji="0" lang="en-AU" sz="1600" b="0"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graphicFrame>
        <p:nvGraphicFramePr>
          <p:cNvPr id="2" name="Table 1">
            <a:extLst>
              <a:ext uri="{FF2B5EF4-FFF2-40B4-BE49-F238E27FC236}">
                <a16:creationId xmlns:a16="http://schemas.microsoft.com/office/drawing/2014/main" id="{A62F6136-3572-4EC6-9917-9B398ABE53EF}"/>
              </a:ext>
            </a:extLst>
          </p:cNvPr>
          <p:cNvGraphicFramePr>
            <a:graphicFrameLocks noGrp="1"/>
          </p:cNvGraphicFramePr>
          <p:nvPr/>
        </p:nvGraphicFramePr>
        <p:xfrm>
          <a:off x="539551" y="1116000"/>
          <a:ext cx="8136000" cy="720000"/>
        </p:xfrm>
        <a:graphic>
          <a:graphicData uri="http://schemas.openxmlformats.org/drawingml/2006/table">
            <a:tbl>
              <a:tblPr firstRow="1" bandRow="1">
                <a:tableStyleId>{5C22544A-7EE6-4342-B048-85BDC9FD1C3A}</a:tableStyleId>
              </a:tblPr>
              <a:tblGrid>
                <a:gridCol w="1980000">
                  <a:extLst>
                    <a:ext uri="{9D8B030D-6E8A-4147-A177-3AD203B41FA5}">
                      <a16:colId xmlns:a16="http://schemas.microsoft.com/office/drawing/2014/main" val="2392229984"/>
                    </a:ext>
                  </a:extLst>
                </a:gridCol>
                <a:gridCol w="6156000">
                  <a:extLst>
                    <a:ext uri="{9D8B030D-6E8A-4147-A177-3AD203B41FA5}">
                      <a16:colId xmlns:a16="http://schemas.microsoft.com/office/drawing/2014/main" val="712106699"/>
                    </a:ext>
                  </a:extLst>
                </a:gridCol>
              </a:tblGrid>
              <a:tr h="720000">
                <a:tc>
                  <a:txBody>
                    <a:bodyPr/>
                    <a:lstStyle/>
                    <a:p>
                      <a:r>
                        <a:rPr lang="en-AU" sz="1800"/>
                        <a:t>20 August 2025</a:t>
                      </a:r>
                    </a:p>
                  </a:txBody>
                  <a:tcPr anchor="ctr">
                    <a:lnL w="12700" cmpd="sng">
                      <a:noFill/>
                    </a:lnL>
                    <a:lnR w="12700" cmpd="sng">
                      <a:noFill/>
                    </a:lnR>
                    <a:lnT w="28575" cap="flat" cmpd="sng" algn="ctr">
                      <a:solidFill>
                        <a:schemeClr val="accent3">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3">
                        <a:lumMod val="7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800" b="1" dirty="0">
                          <a:solidFill>
                            <a:schemeClr val="tx1"/>
                          </a:solidFill>
                          <a:cs typeface="Calibri"/>
                        </a:rPr>
                        <a:t>TPS Advisory Board provided </a:t>
                      </a:r>
                      <a:r>
                        <a:rPr lang="en-AU" sz="1800" b="1" u="sng" dirty="0">
                          <a:solidFill>
                            <a:schemeClr val="tx1"/>
                          </a:solidFill>
                          <a:cs typeface="Calibri"/>
                        </a:rPr>
                        <a:t>draft</a:t>
                      </a:r>
                      <a:r>
                        <a:rPr lang="en-AU" sz="1800" b="1" dirty="0">
                          <a:solidFill>
                            <a:schemeClr val="tx1"/>
                          </a:solidFill>
                          <a:cs typeface="Calibri"/>
                        </a:rPr>
                        <a:t> advice to the TPS Director </a:t>
                      </a:r>
                      <a:r>
                        <a:rPr lang="en-AU" sz="1800" b="0" dirty="0">
                          <a:solidFill>
                            <a:schemeClr val="tx1"/>
                          </a:solidFill>
                          <a:cs typeface="Calibri"/>
                        </a:rPr>
                        <a:t>on the 2026 International Levy settings</a:t>
                      </a:r>
                    </a:p>
                  </a:txBody>
                  <a:tcPr anchor="ctr">
                    <a:lnL w="12700" cmpd="sng">
                      <a:noFill/>
                    </a:lnL>
                    <a:lnR w="12700" cmpd="sng">
                      <a:noFill/>
                    </a:lnR>
                    <a:lnT w="28575" cap="flat" cmpd="sng" algn="ctr">
                      <a:solidFill>
                        <a:schemeClr val="accent3">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53849930"/>
                  </a:ext>
                </a:extLst>
              </a:tr>
            </a:tbl>
          </a:graphicData>
        </a:graphic>
      </p:graphicFrame>
      <p:graphicFrame>
        <p:nvGraphicFramePr>
          <p:cNvPr id="5" name="Table 4">
            <a:extLst>
              <a:ext uri="{FF2B5EF4-FFF2-40B4-BE49-F238E27FC236}">
                <a16:creationId xmlns:a16="http://schemas.microsoft.com/office/drawing/2014/main" id="{82F38CAC-6580-7153-63E0-0AEF6894F45B}"/>
              </a:ext>
            </a:extLst>
          </p:cNvPr>
          <p:cNvGraphicFramePr>
            <a:graphicFrameLocks noGrp="1"/>
          </p:cNvGraphicFramePr>
          <p:nvPr>
            <p:extLst>
              <p:ext uri="{D42A27DB-BD31-4B8C-83A1-F6EECF244321}">
                <p14:modId xmlns:p14="http://schemas.microsoft.com/office/powerpoint/2010/main" val="410913634"/>
              </p:ext>
            </p:extLst>
          </p:nvPr>
        </p:nvGraphicFramePr>
        <p:xfrm>
          <a:off x="539551" y="2017113"/>
          <a:ext cx="8136000" cy="720000"/>
        </p:xfrm>
        <a:graphic>
          <a:graphicData uri="http://schemas.openxmlformats.org/drawingml/2006/table">
            <a:tbl>
              <a:tblPr firstRow="1" bandRow="1">
                <a:tableStyleId>{5C22544A-7EE6-4342-B048-85BDC9FD1C3A}</a:tableStyleId>
              </a:tblPr>
              <a:tblGrid>
                <a:gridCol w="1980000">
                  <a:extLst>
                    <a:ext uri="{9D8B030D-6E8A-4147-A177-3AD203B41FA5}">
                      <a16:colId xmlns:a16="http://schemas.microsoft.com/office/drawing/2014/main" val="2392229984"/>
                    </a:ext>
                  </a:extLst>
                </a:gridCol>
                <a:gridCol w="6156000">
                  <a:extLst>
                    <a:ext uri="{9D8B030D-6E8A-4147-A177-3AD203B41FA5}">
                      <a16:colId xmlns:a16="http://schemas.microsoft.com/office/drawing/2014/main" val="712106699"/>
                    </a:ext>
                  </a:extLst>
                </a:gridCol>
              </a:tblGrid>
              <a:tr h="720000">
                <a:tc>
                  <a:txBody>
                    <a:bodyPr/>
                    <a:lstStyle/>
                    <a:p>
                      <a:r>
                        <a:rPr lang="en-AU" sz="1800"/>
                        <a:t>Sept-Oct 2025</a:t>
                      </a:r>
                    </a:p>
                  </a:txBody>
                  <a:tcPr anchor="ctr">
                    <a:lnL w="12700" cmpd="sng">
                      <a:noFill/>
                    </a:lnL>
                    <a:lnR w="12700" cmpd="sng">
                      <a:noFill/>
                    </a:lnR>
                    <a:lnT w="28575" cap="flat" cmpd="sng" algn="ctr">
                      <a:solidFill>
                        <a:schemeClr val="accent4">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4">
                        <a:lumMod val="75000"/>
                      </a:schemeClr>
                    </a:solidFill>
                  </a:tcPr>
                </a:tc>
                <a:tc>
                  <a:txBody>
                    <a:bodyPr/>
                    <a:lstStyle/>
                    <a:p>
                      <a:pPr>
                        <a:spcAft>
                          <a:spcPts val="2400"/>
                        </a:spcAft>
                      </a:pPr>
                      <a:r>
                        <a:rPr lang="en-AU" sz="1800" b="1" dirty="0">
                          <a:solidFill>
                            <a:schemeClr val="tx1"/>
                          </a:solidFill>
                          <a:cs typeface="Calibri"/>
                          <a:sym typeface="Wingdings" panose="05000000000000000000" pitchFamily="2" charset="2"/>
                        </a:rPr>
                        <a:t>TPS consults the sector </a:t>
                      </a:r>
                      <a:r>
                        <a:rPr lang="en-AU" sz="1800" b="0" dirty="0">
                          <a:solidFill>
                            <a:schemeClr val="tx1"/>
                          </a:solidFill>
                          <a:cs typeface="Calibri"/>
                          <a:sym typeface="Wingdings" panose="05000000000000000000" pitchFamily="2" charset="2"/>
                        </a:rPr>
                        <a:t>on the draft levy settings</a:t>
                      </a:r>
                      <a:endParaRPr lang="en-AU" sz="1800" b="0" dirty="0">
                        <a:solidFill>
                          <a:schemeClr val="tx1"/>
                        </a:solidFill>
                        <a:cs typeface="Calibri"/>
                      </a:endParaRPr>
                    </a:p>
                  </a:txBody>
                  <a:tcPr anchor="ctr">
                    <a:lnL w="12700" cmpd="sng">
                      <a:noFill/>
                    </a:lnL>
                    <a:lnR w="12700" cmpd="sng">
                      <a:noFill/>
                    </a:lnR>
                    <a:lnT w="28575" cap="flat" cmpd="sng" algn="ctr">
                      <a:solidFill>
                        <a:schemeClr val="accent4">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53849930"/>
                  </a:ext>
                </a:extLst>
              </a:tr>
            </a:tbl>
          </a:graphicData>
        </a:graphic>
      </p:graphicFrame>
      <p:graphicFrame>
        <p:nvGraphicFramePr>
          <p:cNvPr id="8" name="Table 7">
            <a:extLst>
              <a:ext uri="{FF2B5EF4-FFF2-40B4-BE49-F238E27FC236}">
                <a16:creationId xmlns:a16="http://schemas.microsoft.com/office/drawing/2014/main" id="{EEB1149A-3B0C-0AC5-B3ED-F7F49C9A8BE1}"/>
              </a:ext>
            </a:extLst>
          </p:cNvPr>
          <p:cNvGraphicFramePr>
            <a:graphicFrameLocks noGrp="1"/>
          </p:cNvGraphicFramePr>
          <p:nvPr/>
        </p:nvGraphicFramePr>
        <p:xfrm>
          <a:off x="540000" y="2916000"/>
          <a:ext cx="8136000" cy="720000"/>
        </p:xfrm>
        <a:graphic>
          <a:graphicData uri="http://schemas.openxmlformats.org/drawingml/2006/table">
            <a:tbl>
              <a:tblPr firstRow="1" bandRow="1">
                <a:tableStyleId>{5C22544A-7EE6-4342-B048-85BDC9FD1C3A}</a:tableStyleId>
              </a:tblPr>
              <a:tblGrid>
                <a:gridCol w="1980000">
                  <a:extLst>
                    <a:ext uri="{9D8B030D-6E8A-4147-A177-3AD203B41FA5}">
                      <a16:colId xmlns:a16="http://schemas.microsoft.com/office/drawing/2014/main" val="2392229984"/>
                    </a:ext>
                  </a:extLst>
                </a:gridCol>
                <a:gridCol w="6156000">
                  <a:extLst>
                    <a:ext uri="{9D8B030D-6E8A-4147-A177-3AD203B41FA5}">
                      <a16:colId xmlns:a16="http://schemas.microsoft.com/office/drawing/2014/main" val="712106699"/>
                    </a:ext>
                  </a:extLst>
                </a:gridCol>
              </a:tblGrid>
              <a:tr h="720000">
                <a:tc>
                  <a:txBody>
                    <a:bodyPr/>
                    <a:lstStyle/>
                    <a:p>
                      <a:r>
                        <a:rPr lang="en-AU" sz="1800"/>
                        <a:t>19 November 2025</a:t>
                      </a:r>
                    </a:p>
                  </a:txBody>
                  <a:tcPr anchor="ctr">
                    <a:lnL w="12700" cmpd="sng">
                      <a:noFill/>
                    </a:lnL>
                    <a:lnR w="12700" cmpd="sng">
                      <a:noFill/>
                    </a:lnR>
                    <a:lnT w="28575" cap="flat" cmpd="sng" algn="ctr">
                      <a:solidFill>
                        <a:schemeClr val="accent5">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5">
                        <a:lumMod val="75000"/>
                      </a:schemeClr>
                    </a:solidFill>
                  </a:tcPr>
                </a:tc>
                <a:tc>
                  <a:txBody>
                    <a:bodyPr/>
                    <a:lstStyle/>
                    <a:p>
                      <a:pPr>
                        <a:spcAft>
                          <a:spcPts val="2400"/>
                        </a:spcAft>
                      </a:pPr>
                      <a:r>
                        <a:rPr lang="en-AU" sz="1800" b="1" dirty="0">
                          <a:solidFill>
                            <a:schemeClr val="tx1"/>
                          </a:solidFill>
                          <a:cs typeface="Calibri"/>
                        </a:rPr>
                        <a:t>TPS Advisory Board considers the sector’s feedback </a:t>
                      </a:r>
                      <a:r>
                        <a:rPr lang="en-AU" sz="1800" b="0" dirty="0">
                          <a:solidFill>
                            <a:schemeClr val="tx1"/>
                          </a:solidFill>
                          <a:cs typeface="Calibri"/>
                        </a:rPr>
                        <a:t>on the draft levy settings then </a:t>
                      </a:r>
                      <a:r>
                        <a:rPr lang="en-AU" sz="1800" b="1" dirty="0">
                          <a:solidFill>
                            <a:schemeClr val="tx1"/>
                          </a:solidFill>
                          <a:cs typeface="Calibri"/>
                        </a:rPr>
                        <a:t>provides </a:t>
                      </a:r>
                      <a:r>
                        <a:rPr lang="en-AU" sz="1800" b="1" u="sng" dirty="0">
                          <a:solidFill>
                            <a:schemeClr val="tx1"/>
                          </a:solidFill>
                          <a:cs typeface="Calibri"/>
                        </a:rPr>
                        <a:t>final</a:t>
                      </a:r>
                      <a:r>
                        <a:rPr lang="en-AU" sz="1800" b="1" dirty="0">
                          <a:solidFill>
                            <a:schemeClr val="tx1"/>
                          </a:solidFill>
                          <a:cs typeface="Calibri"/>
                        </a:rPr>
                        <a:t> advice to the TPS Director</a:t>
                      </a:r>
                    </a:p>
                  </a:txBody>
                  <a:tcPr anchor="ctr">
                    <a:lnL w="12700" cmpd="sng">
                      <a:noFill/>
                    </a:lnL>
                    <a:lnR w="12700" cmpd="sng">
                      <a:noFill/>
                    </a:lnR>
                    <a:lnT w="28575" cap="flat" cmpd="sng" algn="ctr">
                      <a:solidFill>
                        <a:schemeClr val="accent5">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53849930"/>
                  </a:ext>
                </a:extLst>
              </a:tr>
            </a:tbl>
          </a:graphicData>
        </a:graphic>
      </p:graphicFrame>
      <p:graphicFrame>
        <p:nvGraphicFramePr>
          <p:cNvPr id="16" name="Table 15">
            <a:extLst>
              <a:ext uri="{FF2B5EF4-FFF2-40B4-BE49-F238E27FC236}">
                <a16:creationId xmlns:a16="http://schemas.microsoft.com/office/drawing/2014/main" id="{21EFED15-895B-0CD6-B8D9-6DB4F26AA63D}"/>
              </a:ext>
            </a:extLst>
          </p:cNvPr>
          <p:cNvGraphicFramePr>
            <a:graphicFrameLocks noGrp="1"/>
          </p:cNvGraphicFramePr>
          <p:nvPr/>
        </p:nvGraphicFramePr>
        <p:xfrm>
          <a:off x="540000" y="3816000"/>
          <a:ext cx="8136000" cy="720000"/>
        </p:xfrm>
        <a:graphic>
          <a:graphicData uri="http://schemas.openxmlformats.org/drawingml/2006/table">
            <a:tbl>
              <a:tblPr firstRow="1" bandRow="1">
                <a:tableStyleId>{5C22544A-7EE6-4342-B048-85BDC9FD1C3A}</a:tableStyleId>
              </a:tblPr>
              <a:tblGrid>
                <a:gridCol w="1980000">
                  <a:extLst>
                    <a:ext uri="{9D8B030D-6E8A-4147-A177-3AD203B41FA5}">
                      <a16:colId xmlns:a16="http://schemas.microsoft.com/office/drawing/2014/main" val="2392229984"/>
                    </a:ext>
                  </a:extLst>
                </a:gridCol>
                <a:gridCol w="6156000">
                  <a:extLst>
                    <a:ext uri="{9D8B030D-6E8A-4147-A177-3AD203B41FA5}">
                      <a16:colId xmlns:a16="http://schemas.microsoft.com/office/drawing/2014/main" val="712106699"/>
                    </a:ext>
                  </a:extLst>
                </a:gridCol>
              </a:tblGrid>
              <a:tr h="720000">
                <a:tc>
                  <a:txBody>
                    <a:bodyPr/>
                    <a:lstStyle/>
                    <a:p>
                      <a:r>
                        <a:rPr lang="en-AU" sz="1800"/>
                        <a:t>By 1 January 2026</a:t>
                      </a:r>
                    </a:p>
                  </a:txBody>
                  <a:tcPr anchor="ctr">
                    <a:lnL w="12700" cmpd="sng">
                      <a:noFill/>
                    </a:lnL>
                    <a:lnR w="12700" cmpd="sng">
                      <a:noFill/>
                    </a:lnR>
                    <a:lnT w="28575" cap="flat" cmpd="sng" algn="ctr">
                      <a:solidFill>
                        <a:schemeClr val="accent6">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6">
                        <a:lumMod val="75000"/>
                      </a:schemeClr>
                    </a:solidFill>
                  </a:tcPr>
                </a:tc>
                <a:tc>
                  <a:txBody>
                    <a:bodyPr/>
                    <a:lstStyle/>
                    <a:p>
                      <a:pPr>
                        <a:spcAft>
                          <a:spcPts val="2400"/>
                        </a:spcAft>
                      </a:pPr>
                      <a:r>
                        <a:rPr lang="en-AU" sz="1800" b="1" dirty="0">
                          <a:solidFill>
                            <a:schemeClr val="tx1"/>
                          </a:solidFill>
                          <a:cs typeface="Calibri"/>
                        </a:rPr>
                        <a:t>2026 levy settings finalised </a:t>
                      </a:r>
                      <a:r>
                        <a:rPr lang="en-AU" sz="1800" b="0" dirty="0">
                          <a:solidFill>
                            <a:schemeClr val="tx1"/>
                          </a:solidFill>
                          <a:cs typeface="Calibri"/>
                        </a:rPr>
                        <a:t>in legislative instruments</a:t>
                      </a:r>
                    </a:p>
                  </a:txBody>
                  <a:tcPr anchor="ctr">
                    <a:lnL w="12700" cmpd="sng">
                      <a:noFill/>
                    </a:lnL>
                    <a:lnR w="12700" cmpd="sng">
                      <a:noFill/>
                    </a:lnR>
                    <a:lnT w="28575" cap="flat" cmpd="sng" algn="ctr">
                      <a:solidFill>
                        <a:schemeClr val="accent6">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53849930"/>
                  </a:ext>
                </a:extLst>
              </a:tr>
            </a:tbl>
          </a:graphicData>
        </a:graphic>
      </p:graphicFrame>
      <p:grpSp>
        <p:nvGrpSpPr>
          <p:cNvPr id="9" name="Group 8">
            <a:extLst>
              <a:ext uri="{FF2B5EF4-FFF2-40B4-BE49-F238E27FC236}">
                <a16:creationId xmlns:a16="http://schemas.microsoft.com/office/drawing/2014/main" id="{3CA4D9FB-589D-AE94-9203-00A6B4679A5C}"/>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10" name="Rectangle 9">
              <a:extLst>
                <a:ext uri="{FF2B5EF4-FFF2-40B4-BE49-F238E27FC236}">
                  <a16:creationId xmlns:a16="http://schemas.microsoft.com/office/drawing/2014/main" id="{BD51EBBD-B947-04EF-E39B-90174ABEE262}"/>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11" name="Oval 10">
              <a:extLst>
                <a:ext uri="{FF2B5EF4-FFF2-40B4-BE49-F238E27FC236}">
                  <a16:creationId xmlns:a16="http://schemas.microsoft.com/office/drawing/2014/main" id="{B6D1E5CF-3972-B651-A1D7-FDD764048B36}"/>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4" name="Graphic 10">
              <a:extLst>
                <a:ext uri="{FF2B5EF4-FFF2-40B4-BE49-F238E27FC236}">
                  <a16:creationId xmlns:a16="http://schemas.microsoft.com/office/drawing/2014/main" id="{B81341CA-C94D-344F-726F-18FC2FBE25B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370590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4C409-ABAF-5BAA-3C2A-99DEF3172970}"/>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876FD47B-3476-8B86-E7D1-76C0062A75B2}"/>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2026 International TPS Levy Consultation</a:t>
            </a:r>
            <a:endParaRPr kumimoji="0" lang="en-AU"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Box 11">
            <a:extLst>
              <a:ext uri="{FF2B5EF4-FFF2-40B4-BE49-F238E27FC236}">
                <a16:creationId xmlns:a16="http://schemas.microsoft.com/office/drawing/2014/main" id="{76DCDF75-1158-AB91-705C-5642D25816E9}"/>
              </a:ext>
            </a:extLst>
          </p:cNvPr>
          <p:cNvSpPr txBox="1"/>
          <p:nvPr/>
        </p:nvSpPr>
        <p:spPr>
          <a:xfrm>
            <a:off x="539552" y="1116000"/>
            <a:ext cx="8064896" cy="2970044"/>
          </a:xfrm>
          <a:prstGeom prst="rect">
            <a:avLst/>
          </a:prstGeom>
          <a:noFill/>
        </p:spPr>
        <p:txBody>
          <a:bodyPr wrap="square" lIns="0" tIns="0" rIns="0" bIns="0" rtlCol="0" anchor="t">
            <a:spAutoFit/>
          </a:bodyPr>
          <a:lstStyle/>
          <a:p>
            <a:pPr>
              <a:spcAft>
                <a:spcPts val="1800"/>
              </a:spcAft>
            </a:pPr>
            <a:r>
              <a:rPr lang="en-AU" dirty="0"/>
              <a:t>Consultation sessions for leviable providers included:</a:t>
            </a:r>
          </a:p>
          <a:p>
            <a:pPr marL="285750" indent="-285750">
              <a:spcAft>
                <a:spcPts val="1800"/>
              </a:spcAft>
              <a:buFont typeface="Arial" panose="020B0604020202020204" pitchFamily="34" charset="0"/>
              <a:buChar char="•"/>
            </a:pPr>
            <a:r>
              <a:rPr lang="en-AU" dirty="0"/>
              <a:t>An online session for all providers on 2 September</a:t>
            </a:r>
          </a:p>
          <a:p>
            <a:pPr marL="285750" indent="-285750">
              <a:spcAft>
                <a:spcPts val="1800"/>
              </a:spcAft>
              <a:buFont typeface="Arial" panose="020B0604020202020204" pitchFamily="34" charset="0"/>
              <a:buChar char="•"/>
            </a:pPr>
            <a:r>
              <a:rPr lang="en-AU" dirty="0"/>
              <a:t>Six in-person sessions in Melbourne, Sydney, Brisbane and Perth</a:t>
            </a:r>
          </a:p>
          <a:p>
            <a:pPr marL="285750" indent="-285750">
              <a:spcAft>
                <a:spcPts val="1800"/>
              </a:spcAft>
              <a:buFont typeface="Arial" panose="020B0604020202020204" pitchFamily="34" charset="0"/>
              <a:buChar char="•"/>
            </a:pPr>
            <a:r>
              <a:rPr lang="en-AU" dirty="0"/>
              <a:t>An online session for providers registered in SA, NT, ACT and TAS</a:t>
            </a:r>
          </a:p>
          <a:p>
            <a:pPr marL="285750" indent="-285750">
              <a:spcAft>
                <a:spcPts val="3000"/>
              </a:spcAft>
              <a:buFont typeface="Arial" panose="020B0604020202020204" pitchFamily="34" charset="0"/>
              <a:buChar char="•"/>
            </a:pPr>
            <a:r>
              <a:rPr lang="en-AU" dirty="0"/>
              <a:t>An online session for regional providers</a:t>
            </a:r>
          </a:p>
          <a:p>
            <a:pPr>
              <a:spcAft>
                <a:spcPts val="3000"/>
              </a:spcAft>
            </a:pPr>
            <a:r>
              <a:rPr lang="en-AU" dirty="0"/>
              <a:t>Representatives from peak bodies were also consulted</a:t>
            </a:r>
          </a:p>
        </p:txBody>
      </p:sp>
      <p:grpSp>
        <p:nvGrpSpPr>
          <p:cNvPr id="2" name="Group 1">
            <a:extLst>
              <a:ext uri="{FF2B5EF4-FFF2-40B4-BE49-F238E27FC236}">
                <a16:creationId xmlns:a16="http://schemas.microsoft.com/office/drawing/2014/main" id="{C121FD99-3FA5-7046-548F-964FB164E362}"/>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3" name="Rectangle 2">
              <a:extLst>
                <a:ext uri="{FF2B5EF4-FFF2-40B4-BE49-F238E27FC236}">
                  <a16:creationId xmlns:a16="http://schemas.microsoft.com/office/drawing/2014/main" id="{65893897-7AD0-89D1-9E1A-3EAC3CA6D64D}"/>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4" name="Oval 3">
              <a:extLst>
                <a:ext uri="{FF2B5EF4-FFF2-40B4-BE49-F238E27FC236}">
                  <a16:creationId xmlns:a16="http://schemas.microsoft.com/office/drawing/2014/main" id="{25C16FB2-E9B0-818C-1E4D-2FF6473062DF}"/>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5" name="Graphic 10">
              <a:extLst>
                <a:ext uri="{FF2B5EF4-FFF2-40B4-BE49-F238E27FC236}">
                  <a16:creationId xmlns:a16="http://schemas.microsoft.com/office/drawing/2014/main" id="{EAF53D61-268D-DD73-5812-47058A6D075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541530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9AE8FC1-F62F-B697-520E-90309EF2D520}"/>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Consultation Session Attendance</a:t>
            </a:r>
            <a:endParaRPr kumimoji="0" lang="en-AU"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Box 11">
            <a:extLst>
              <a:ext uri="{FF2B5EF4-FFF2-40B4-BE49-F238E27FC236}">
                <a16:creationId xmlns:a16="http://schemas.microsoft.com/office/drawing/2014/main" id="{A2467AE6-0B52-257D-C6A2-AED0A6B29BC9}"/>
              </a:ext>
            </a:extLst>
          </p:cNvPr>
          <p:cNvSpPr txBox="1"/>
          <p:nvPr/>
        </p:nvSpPr>
        <p:spPr>
          <a:xfrm>
            <a:off x="539552" y="1116000"/>
            <a:ext cx="8064000" cy="707886"/>
          </a:xfrm>
          <a:prstGeom prst="rect">
            <a:avLst/>
          </a:prstGeom>
          <a:noFill/>
        </p:spPr>
        <p:txBody>
          <a:bodyPr wrap="square" lIns="0" tIns="0" rIns="0" bIns="0" rtlCol="0" anchor="t">
            <a:spAutoFit/>
          </a:bodyPr>
          <a:lstStyle/>
          <a:p>
            <a:pPr>
              <a:spcAft>
                <a:spcPts val="1200"/>
              </a:spcAft>
            </a:pPr>
            <a:r>
              <a:rPr lang="en-AU" dirty="0"/>
              <a:t>Notices about consultation were sent to contacts in PRISMS for leviable providers</a:t>
            </a:r>
          </a:p>
          <a:p>
            <a:pPr>
              <a:spcAft>
                <a:spcPts val="600"/>
              </a:spcAft>
            </a:pPr>
            <a:r>
              <a:rPr lang="en-AU" dirty="0"/>
              <a:t>400 individuals attended</a:t>
            </a:r>
          </a:p>
        </p:txBody>
      </p:sp>
      <p:grpSp>
        <p:nvGrpSpPr>
          <p:cNvPr id="2" name="Group 1">
            <a:extLst>
              <a:ext uri="{FF2B5EF4-FFF2-40B4-BE49-F238E27FC236}">
                <a16:creationId xmlns:a16="http://schemas.microsoft.com/office/drawing/2014/main" id="{8B05D23A-4EF5-799E-BEE9-4FEC0CA6FD7C}"/>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3" name="Rectangle 2">
              <a:extLst>
                <a:ext uri="{FF2B5EF4-FFF2-40B4-BE49-F238E27FC236}">
                  <a16:creationId xmlns:a16="http://schemas.microsoft.com/office/drawing/2014/main" id="{AB31EA46-F4DD-D7BB-FF5B-2EFFEE61BB4E}"/>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4" name="Oval 3">
              <a:extLst>
                <a:ext uri="{FF2B5EF4-FFF2-40B4-BE49-F238E27FC236}">
                  <a16:creationId xmlns:a16="http://schemas.microsoft.com/office/drawing/2014/main" id="{92DA9D23-55E4-6CDF-1524-C284B38E2CA5}"/>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Graphic 10">
              <a:extLst>
                <a:ext uri="{FF2B5EF4-FFF2-40B4-BE49-F238E27FC236}">
                  <a16:creationId xmlns:a16="http://schemas.microsoft.com/office/drawing/2014/main" id="{3FC5C08B-5C7D-BB6B-5EC9-BD2D3968A7D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pic>
        <p:nvPicPr>
          <p:cNvPr id="26" name="Picture 25" descr="A graph showing the number of attendees at the national webinar (308), VIC sessions (27), WA session (19), NSW sessions (17), QLD session (16), online session for providers in SA, ACT, NT and TAS (7), and the online session for regional providers (6).">
            <a:extLst>
              <a:ext uri="{FF2B5EF4-FFF2-40B4-BE49-F238E27FC236}">
                <a16:creationId xmlns:a16="http://schemas.microsoft.com/office/drawing/2014/main" id="{1E0636E8-56D7-40AF-AE52-F0EAAEB8BB6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a:xfrm>
            <a:off x="539999" y="1908869"/>
            <a:ext cx="8064000" cy="2700001"/>
          </a:xfrm>
          <a:prstGeom prst="rect">
            <a:avLst/>
          </a:prstGeom>
        </p:spPr>
      </p:pic>
    </p:spTree>
    <p:extLst>
      <p:ext uri="{BB962C8B-B14F-4D97-AF65-F5344CB8AC3E}">
        <p14:creationId xmlns:p14="http://schemas.microsoft.com/office/powerpoint/2010/main" val="1095237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9AE8FC1-F62F-B697-520E-90309EF2D520}"/>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Summary of Consultation Feedback</a:t>
            </a:r>
            <a:endParaRPr kumimoji="0" lang="en-AU"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Box 11">
            <a:extLst>
              <a:ext uri="{FF2B5EF4-FFF2-40B4-BE49-F238E27FC236}">
                <a16:creationId xmlns:a16="http://schemas.microsoft.com/office/drawing/2014/main" id="{A2467AE6-0B52-257D-C6A2-AED0A6B29BC9}"/>
              </a:ext>
            </a:extLst>
          </p:cNvPr>
          <p:cNvSpPr txBox="1"/>
          <p:nvPr/>
        </p:nvSpPr>
        <p:spPr>
          <a:xfrm>
            <a:off x="539552" y="1116000"/>
            <a:ext cx="8064896" cy="3508653"/>
          </a:xfrm>
          <a:prstGeom prst="rect">
            <a:avLst/>
          </a:prstGeom>
          <a:noFill/>
        </p:spPr>
        <p:txBody>
          <a:bodyPr wrap="square" lIns="0" tIns="0" rIns="0" bIns="0" rtlCol="0" anchor="t">
            <a:spAutoFit/>
          </a:bodyPr>
          <a:lstStyle/>
          <a:p>
            <a:pPr>
              <a:spcAft>
                <a:spcPts val="1200"/>
              </a:spcAft>
            </a:pPr>
            <a:r>
              <a:rPr lang="en-AU" dirty="0"/>
              <a:t>Overall, providers were supportive of the draft 2026 International TPS Levy settings and welcomed holding at the same rates as 2025</a:t>
            </a:r>
          </a:p>
          <a:p>
            <a:pPr>
              <a:spcAft>
                <a:spcPts val="1200"/>
              </a:spcAft>
            </a:pPr>
            <a:r>
              <a:rPr lang="en-AU" dirty="0"/>
              <a:t>Providers were understanding of the need to increase to the target range of the Overseas Students Tuition Fund from $40-60 million to $50-70 million, reflecting higher student numbers and higher tuition fee income</a:t>
            </a:r>
          </a:p>
          <a:p>
            <a:pPr>
              <a:spcAft>
                <a:spcPts val="1200"/>
              </a:spcAft>
            </a:pPr>
            <a:r>
              <a:rPr lang="en-AU" dirty="0"/>
              <a:t>Providers were supportive of the proposal to introduce an additional data point to the ‘non-compliance’ risk factor in 2026 for providers that had at least one student default occur </a:t>
            </a:r>
            <a:r>
              <a:rPr lang="en-AU" b="1" dirty="0"/>
              <a:t>where the refund amount was paid out by the TPS</a:t>
            </a:r>
            <a:r>
              <a:rPr lang="en-AU" dirty="0"/>
              <a:t> in the previous calendar year</a:t>
            </a:r>
          </a:p>
          <a:p>
            <a:pPr>
              <a:spcAft>
                <a:spcPts val="1200"/>
              </a:spcAft>
            </a:pPr>
            <a:r>
              <a:rPr lang="en-AU" dirty="0"/>
              <a:t>Discussions at the in-person sessions focussed on providers’ obligations to students where a student visa was refused</a:t>
            </a:r>
          </a:p>
        </p:txBody>
      </p:sp>
      <p:grpSp>
        <p:nvGrpSpPr>
          <p:cNvPr id="2" name="Group 1">
            <a:extLst>
              <a:ext uri="{FF2B5EF4-FFF2-40B4-BE49-F238E27FC236}">
                <a16:creationId xmlns:a16="http://schemas.microsoft.com/office/drawing/2014/main" id="{99CBB7F5-C331-55CA-0427-A9B09E6B71DF}"/>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3" name="Rectangle 2">
              <a:extLst>
                <a:ext uri="{FF2B5EF4-FFF2-40B4-BE49-F238E27FC236}">
                  <a16:creationId xmlns:a16="http://schemas.microsoft.com/office/drawing/2014/main" id="{B77814C0-E106-70E7-4095-E9779BA14051}"/>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4" name="Oval 3">
              <a:extLst>
                <a:ext uri="{FF2B5EF4-FFF2-40B4-BE49-F238E27FC236}">
                  <a16:creationId xmlns:a16="http://schemas.microsoft.com/office/drawing/2014/main" id="{F488D40B-CBE4-507C-6299-C6708E7E6B29}"/>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5" name="Graphic 10">
              <a:extLst>
                <a:ext uri="{FF2B5EF4-FFF2-40B4-BE49-F238E27FC236}">
                  <a16:creationId xmlns:a16="http://schemas.microsoft.com/office/drawing/2014/main" id="{35E5F87E-32CC-1AED-1C3F-1C6301FF5AF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1893111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649C1FB-61AF-8256-55AB-3E274C316002}"/>
              </a:ext>
              <a:ext uri="{C183D7F6-B498-43B3-948B-1728B52AA6E4}">
                <adec:decorative xmlns:adec="http://schemas.microsoft.com/office/drawing/2017/decorative" val="1"/>
              </a:ext>
            </a:extLst>
          </p:cNvPr>
          <p:cNvSpPr/>
          <p:nvPr/>
        </p:nvSpPr>
        <p:spPr>
          <a:xfrm>
            <a:off x="-1" y="0"/>
            <a:ext cx="9144001" cy="4680000"/>
          </a:xfrm>
          <a:prstGeom prst="rect">
            <a:avLst/>
          </a:prstGeom>
          <a:solidFill>
            <a:srgbClr val="4897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3">
            <a:extLst>
              <a:ext uri="{FF2B5EF4-FFF2-40B4-BE49-F238E27FC236}">
                <a16:creationId xmlns:a16="http://schemas.microsoft.com/office/drawing/2014/main" id="{C26352EB-17DA-F312-4370-9B889C24C48E}"/>
              </a:ext>
            </a:extLst>
          </p:cNvPr>
          <p:cNvSpPr txBox="1">
            <a:spLocks noGrp="1"/>
          </p:cNvSpPr>
          <p:nvPr>
            <p:ph type="title" idx="4294967295"/>
          </p:nvPr>
        </p:nvSpPr>
        <p:spPr>
          <a:xfrm>
            <a:off x="826488" y="2143244"/>
            <a:ext cx="7707912"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dirty="0">
                <a:ln>
                  <a:noFill/>
                </a:ln>
                <a:solidFill>
                  <a:schemeClr val="bg1"/>
                </a:solidFill>
                <a:effectLst/>
                <a:uLnTx/>
                <a:uFillTx/>
                <a:latin typeface="+mn-lt"/>
                <a:ea typeface="+mn-ea"/>
                <a:cs typeface="+mn-cs"/>
              </a:rPr>
              <a:t>2026 International TPS Levy</a:t>
            </a:r>
            <a:endParaRPr kumimoji="0" lang="en-AU" sz="22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Title 3">
            <a:extLst>
              <a:ext uri="{FF2B5EF4-FFF2-40B4-BE49-F238E27FC236}">
                <a16:creationId xmlns:a16="http://schemas.microsoft.com/office/drawing/2014/main" id="{61327675-BD60-8D7B-FCE8-529BEA2062A8}"/>
              </a:ext>
            </a:extLst>
          </p:cNvPr>
          <p:cNvSpPr txBox="1">
            <a:spLocks/>
          </p:cNvSpPr>
          <p:nvPr/>
        </p:nvSpPr>
        <p:spPr>
          <a:xfrm>
            <a:off x="826488" y="2574131"/>
            <a:ext cx="7707912" cy="33855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200" b="1" i="0" u="none" strike="noStrike" kern="1200" cap="none" spc="0" normalizeH="0" baseline="0" noProof="0" dirty="0">
                <a:ln>
                  <a:noFill/>
                </a:ln>
                <a:solidFill>
                  <a:schemeClr val="bg1"/>
                </a:solidFill>
                <a:effectLst/>
                <a:uLnTx/>
                <a:uFillTx/>
                <a:latin typeface="+mn-lt"/>
                <a:ea typeface="+mn-ea"/>
                <a:cs typeface="+mn-cs"/>
              </a:rPr>
              <a:t>Levy components, draft 2026 settings and timeline</a:t>
            </a:r>
          </a:p>
        </p:txBody>
      </p:sp>
      <p:grpSp>
        <p:nvGrpSpPr>
          <p:cNvPr id="4" name="Group 3">
            <a:extLst>
              <a:ext uri="{FF2B5EF4-FFF2-40B4-BE49-F238E27FC236}">
                <a16:creationId xmlns:a16="http://schemas.microsoft.com/office/drawing/2014/main" id="{EF0C3A69-D396-CDAE-FF8E-5219AEA90207}"/>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6" name="Rectangle 5">
              <a:extLst>
                <a:ext uri="{FF2B5EF4-FFF2-40B4-BE49-F238E27FC236}">
                  <a16:creationId xmlns:a16="http://schemas.microsoft.com/office/drawing/2014/main" id="{6B4BEA24-0D11-BF25-61F5-5BC2A1BFA340}"/>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7" name="Oval 6">
              <a:extLst>
                <a:ext uri="{FF2B5EF4-FFF2-40B4-BE49-F238E27FC236}">
                  <a16:creationId xmlns:a16="http://schemas.microsoft.com/office/drawing/2014/main" id="{AC4F9C88-AF61-1431-9CE0-0D2F6A6D0526}"/>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Graphic 10">
              <a:extLst>
                <a:ext uri="{FF2B5EF4-FFF2-40B4-BE49-F238E27FC236}">
                  <a16:creationId xmlns:a16="http://schemas.microsoft.com/office/drawing/2014/main" id="{34EBA303-CADF-7CEB-5F7A-5D0CCC2A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1587357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9AE8FC1-F62F-B697-520E-90309EF2D520}"/>
              </a:ext>
            </a:extLst>
          </p:cNvPr>
          <p:cNvSpPr txBox="1">
            <a:spLocks noGrp="1"/>
          </p:cNvSpPr>
          <p:nvPr>
            <p:ph type="title" idx="4294967295"/>
          </p:nvPr>
        </p:nvSpPr>
        <p:spPr>
          <a:xfrm>
            <a:off x="539552" y="504000"/>
            <a:ext cx="8064000" cy="43088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AU" sz="2800" b="1" i="0" u="none" strike="noStrike" kern="1200" cap="none" spc="0" normalizeH="0" baseline="0" noProof="0">
                <a:ln>
                  <a:noFill/>
                </a:ln>
                <a:effectLst/>
                <a:uLnTx/>
                <a:uFillTx/>
                <a:latin typeface="+mn-lt"/>
                <a:ea typeface="+mn-ea"/>
                <a:cs typeface="+mn-cs"/>
              </a:rPr>
              <a:t>Overseas Students Tuition Fund (OSTF)</a:t>
            </a:r>
            <a:endParaRPr kumimoji="0" lang="en-AU" sz="2200" b="0" i="0" u="none" strike="noStrike" kern="1200" cap="none" spc="0" normalizeH="0" baseline="0" noProof="0">
              <a:ln>
                <a:noFill/>
              </a:ln>
              <a:effectLst/>
              <a:uLnTx/>
              <a:uFillTx/>
              <a:latin typeface="+mn-lt"/>
              <a:ea typeface="+mn-ea"/>
              <a:cs typeface="+mn-cs"/>
            </a:endParaRPr>
          </a:p>
        </p:txBody>
      </p:sp>
      <p:graphicFrame>
        <p:nvGraphicFramePr>
          <p:cNvPr id="3" name="Table 4">
            <a:extLst>
              <a:ext uri="{FF2B5EF4-FFF2-40B4-BE49-F238E27FC236}">
                <a16:creationId xmlns:a16="http://schemas.microsoft.com/office/drawing/2014/main" id="{C243C213-AE23-BFEE-1336-6E544B9499DF}"/>
              </a:ext>
            </a:extLst>
          </p:cNvPr>
          <p:cNvGraphicFramePr>
            <a:graphicFrameLocks noGrp="1"/>
          </p:cNvGraphicFramePr>
          <p:nvPr>
            <p:extLst>
              <p:ext uri="{D42A27DB-BD31-4B8C-83A1-F6EECF244321}">
                <p14:modId xmlns:p14="http://schemas.microsoft.com/office/powerpoint/2010/main" val="2258798798"/>
              </p:ext>
            </p:extLst>
          </p:nvPr>
        </p:nvGraphicFramePr>
        <p:xfrm>
          <a:off x="539551" y="3418217"/>
          <a:ext cx="8064000" cy="1229760"/>
        </p:xfrm>
        <a:graphic>
          <a:graphicData uri="http://schemas.openxmlformats.org/drawingml/2006/table">
            <a:tbl>
              <a:tblPr firstRow="1" bandRow="1">
                <a:tableStyleId>{5C22544A-7EE6-4342-B048-85BDC9FD1C3A}</a:tableStyleId>
              </a:tblPr>
              <a:tblGrid>
                <a:gridCol w="4032000">
                  <a:extLst>
                    <a:ext uri="{9D8B030D-6E8A-4147-A177-3AD203B41FA5}">
                      <a16:colId xmlns:a16="http://schemas.microsoft.com/office/drawing/2014/main" val="3698033848"/>
                    </a:ext>
                  </a:extLst>
                </a:gridCol>
                <a:gridCol w="4032000">
                  <a:extLst>
                    <a:ext uri="{9D8B030D-6E8A-4147-A177-3AD203B41FA5}">
                      <a16:colId xmlns:a16="http://schemas.microsoft.com/office/drawing/2014/main" val="1227897729"/>
                    </a:ext>
                  </a:extLst>
                </a:gridCol>
              </a:tblGrid>
              <a:tr h="35778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AU" sz="1800"/>
                        <a:t>Target range</a:t>
                      </a:r>
                    </a:p>
                  </a:txBody>
                  <a:tcP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9050" cap="flat" cmpd="sng" algn="ctr">
                      <a:solidFill>
                        <a:srgbClr val="8CC4CC"/>
                      </a:solidFill>
                      <a:prstDash val="solid"/>
                      <a:round/>
                      <a:headEnd type="none" w="med" len="med"/>
                      <a:tailEnd type="none" w="med" len="med"/>
                    </a:lnB>
                    <a:solidFill>
                      <a:srgbClr val="367079"/>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AU" sz="1800"/>
                        <a:t>Mid-point of target range</a:t>
                      </a:r>
                    </a:p>
                  </a:txBody>
                  <a:tcP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9050" cap="flat" cmpd="sng" algn="ctr">
                      <a:solidFill>
                        <a:srgbClr val="8CC4CC"/>
                      </a:solidFill>
                      <a:prstDash val="solid"/>
                      <a:round/>
                      <a:headEnd type="none" w="med" len="med"/>
                      <a:tailEnd type="none" w="med" len="med"/>
                    </a:lnB>
                    <a:solidFill>
                      <a:srgbClr val="367079"/>
                    </a:solidFill>
                  </a:tcPr>
                </a:tc>
                <a:extLst>
                  <a:ext uri="{0D108BD9-81ED-4DB2-BD59-A6C34878D82A}">
                    <a16:rowId xmlns:a16="http://schemas.microsoft.com/office/drawing/2014/main" val="169560607"/>
                  </a:ext>
                </a:extLst>
              </a:tr>
              <a:tr h="432000">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Current</a:t>
                      </a:r>
                      <a:r>
                        <a:rPr lang="en-AU" sz="1700" b="0"/>
                        <a:t>: $40-60 million</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905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tc>
                  <a:txBody>
                    <a:bodyPr/>
                    <a:lstStyle/>
                    <a:p>
                      <a:pPr marL="0" marR="0" lvl="0" indent="0" algn="l" defTabSz="6858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AU" sz="1700" b="1"/>
                        <a:t>Current</a:t>
                      </a:r>
                      <a:r>
                        <a:rPr lang="en-AU" sz="1700" b="0"/>
                        <a:t>: $50 million</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905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solidFill>
                      <a:srgbClr val="D8EBEE"/>
                    </a:solidFill>
                  </a:tcPr>
                </a:tc>
                <a:extLst>
                  <a:ext uri="{0D108BD9-81ED-4DB2-BD59-A6C34878D82A}">
                    <a16:rowId xmlns:a16="http://schemas.microsoft.com/office/drawing/2014/main" val="2822365869"/>
                  </a:ext>
                </a:extLst>
              </a:tr>
              <a:tr h="432000">
                <a:tc>
                  <a:txBody>
                    <a:bodyPr/>
                    <a:lstStyle/>
                    <a:p>
                      <a:pPr marL="0" marR="0" lvl="0" indent="0" algn="l" defTabSz="685800" rtl="0" eaLnBrk="1" fontAlgn="auto" latinLnBrk="0" hangingPunct="1">
                        <a:lnSpc>
                          <a:spcPct val="100000"/>
                        </a:lnSpc>
                        <a:spcBef>
                          <a:spcPts val="200"/>
                        </a:spcBef>
                        <a:spcAft>
                          <a:spcPts val="200"/>
                        </a:spcAft>
                        <a:buClrTx/>
                        <a:buSzTx/>
                        <a:buFontTx/>
                        <a:buNone/>
                        <a:tabLst/>
                        <a:defRPr/>
                      </a:pPr>
                      <a:r>
                        <a:rPr lang="en-AU" sz="1700" b="1"/>
                        <a:t>2026 recommendation</a:t>
                      </a:r>
                      <a:r>
                        <a:rPr lang="en-AU" sz="1700" b="0"/>
                        <a:t>: $50-70 million</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AU" sz="1700" b="1" dirty="0"/>
                        <a:t>2026 recommendation</a:t>
                      </a:r>
                      <a:r>
                        <a:rPr lang="en-AU" sz="1700" b="0" dirty="0"/>
                        <a:t>: $60 million</a:t>
                      </a:r>
                    </a:p>
                  </a:txBody>
                  <a:tcPr anchor="ctr">
                    <a:lnL w="12700" cap="flat" cmpd="sng" algn="ctr">
                      <a:solidFill>
                        <a:srgbClr val="8CC4CC"/>
                      </a:solidFill>
                      <a:prstDash val="solid"/>
                      <a:round/>
                      <a:headEnd type="none" w="med" len="med"/>
                      <a:tailEnd type="none" w="med" len="med"/>
                    </a:lnL>
                    <a:lnR w="12700" cap="flat" cmpd="sng" algn="ctr">
                      <a:solidFill>
                        <a:srgbClr val="8CC4CC"/>
                      </a:solidFill>
                      <a:prstDash val="solid"/>
                      <a:round/>
                      <a:headEnd type="none" w="med" len="med"/>
                      <a:tailEnd type="none" w="med" len="med"/>
                    </a:lnR>
                    <a:lnT w="12700" cap="flat" cmpd="sng" algn="ctr">
                      <a:solidFill>
                        <a:srgbClr val="8CC4CC"/>
                      </a:solidFill>
                      <a:prstDash val="solid"/>
                      <a:round/>
                      <a:headEnd type="none" w="med" len="med"/>
                      <a:tailEnd type="none" w="med" len="med"/>
                    </a:lnT>
                    <a:lnB w="12700" cap="flat" cmpd="sng" algn="ctr">
                      <a:solidFill>
                        <a:srgbClr val="8CC4CC"/>
                      </a:solidFill>
                      <a:prstDash val="solid"/>
                      <a:round/>
                      <a:headEnd type="none" w="med" len="med"/>
                      <a:tailEnd type="none" w="med" len="med"/>
                    </a:lnB>
                    <a:noFill/>
                  </a:tcPr>
                </a:tc>
                <a:extLst>
                  <a:ext uri="{0D108BD9-81ED-4DB2-BD59-A6C34878D82A}">
                    <a16:rowId xmlns:a16="http://schemas.microsoft.com/office/drawing/2014/main" val="908964471"/>
                  </a:ext>
                </a:extLst>
              </a:tr>
            </a:tbl>
          </a:graphicData>
        </a:graphic>
      </p:graphicFrame>
      <p:sp>
        <p:nvSpPr>
          <p:cNvPr id="12" name="TextBox 11">
            <a:extLst>
              <a:ext uri="{FF2B5EF4-FFF2-40B4-BE49-F238E27FC236}">
                <a16:creationId xmlns:a16="http://schemas.microsoft.com/office/drawing/2014/main" id="{A2467AE6-0B52-257D-C6A2-AED0A6B29BC9}"/>
              </a:ext>
            </a:extLst>
          </p:cNvPr>
          <p:cNvSpPr txBox="1"/>
          <p:nvPr/>
        </p:nvSpPr>
        <p:spPr>
          <a:xfrm>
            <a:off x="539552" y="1116000"/>
            <a:ext cx="8064896" cy="2239074"/>
          </a:xfrm>
          <a:prstGeom prst="rect">
            <a:avLst/>
          </a:prstGeom>
          <a:noFill/>
        </p:spPr>
        <p:txBody>
          <a:bodyPr wrap="square" lIns="0" tIns="0" rIns="0" bIns="0" rtlCol="0" anchor="t">
            <a:spAutoFit/>
          </a:bodyPr>
          <a:lstStyle/>
          <a:p>
            <a:pPr>
              <a:spcAft>
                <a:spcPts val="1500"/>
              </a:spcAft>
            </a:pPr>
            <a:r>
              <a:rPr lang="en-AU"/>
              <a:t>International TPS Levy paid into OSTF</a:t>
            </a:r>
          </a:p>
          <a:p>
            <a:pPr>
              <a:spcAft>
                <a:spcPts val="1500"/>
              </a:spcAft>
            </a:pPr>
            <a:r>
              <a:rPr lang="en-AU"/>
              <a:t>AGA recommends target range for OSTF to ensure sufficient funds are available for a large provider closure or multiple provider closures</a:t>
            </a:r>
          </a:p>
          <a:p>
            <a:pPr>
              <a:spcAft>
                <a:spcPts val="1500"/>
              </a:spcAft>
            </a:pPr>
            <a:r>
              <a:rPr lang="en-AU"/>
              <a:t>AGA recommends increasing 2026 target range due to increased international student population and tuition fees charged by providers</a:t>
            </a:r>
          </a:p>
          <a:p>
            <a:pPr>
              <a:spcAft>
                <a:spcPts val="1500"/>
              </a:spcAft>
            </a:pPr>
            <a:r>
              <a:rPr lang="en-AU" b="1"/>
              <a:t>Balance</a:t>
            </a:r>
            <a:r>
              <a:rPr lang="en-AU"/>
              <a:t>: $50.45 million (30 June 2025)</a:t>
            </a:r>
            <a:endParaRPr lang="en-AU" b="1"/>
          </a:p>
        </p:txBody>
      </p:sp>
      <p:grpSp>
        <p:nvGrpSpPr>
          <p:cNvPr id="2" name="Group 1">
            <a:extLst>
              <a:ext uri="{FF2B5EF4-FFF2-40B4-BE49-F238E27FC236}">
                <a16:creationId xmlns:a16="http://schemas.microsoft.com/office/drawing/2014/main" id="{F59BD096-7B71-BD20-5AEE-26B0A658FC4C}"/>
              </a:ext>
              <a:ext uri="{C183D7F6-B498-43B3-948B-1728B52AA6E4}">
                <adec:decorative xmlns:adec="http://schemas.microsoft.com/office/drawing/2017/decorative" val="1"/>
              </a:ext>
            </a:extLst>
          </p:cNvPr>
          <p:cNvGrpSpPr/>
          <p:nvPr/>
        </p:nvGrpSpPr>
        <p:grpSpPr>
          <a:xfrm>
            <a:off x="378000" y="4755600"/>
            <a:ext cx="1668981" cy="307777"/>
            <a:chOff x="894512" y="4612842"/>
            <a:chExt cx="1668981" cy="307777"/>
          </a:xfrm>
        </p:grpSpPr>
        <p:sp>
          <p:nvSpPr>
            <p:cNvPr id="4" name="Rectangle 3">
              <a:extLst>
                <a:ext uri="{FF2B5EF4-FFF2-40B4-BE49-F238E27FC236}">
                  <a16:creationId xmlns:a16="http://schemas.microsoft.com/office/drawing/2014/main" id="{881DD37F-9889-B274-B879-08C7818FF2EE}"/>
                </a:ext>
                <a:ext uri="{C183D7F6-B498-43B3-948B-1728B52AA6E4}">
                  <adec:decorative xmlns:adec="http://schemas.microsoft.com/office/drawing/2017/decorative" val="1"/>
                </a:ext>
              </a:extLst>
            </p:cNvPr>
            <p:cNvSpPr>
              <a:spLocks noChangeArrowheads="1"/>
            </p:cNvSpPr>
            <p:nvPr/>
          </p:nvSpPr>
          <p:spPr bwMode="auto">
            <a:xfrm>
              <a:off x="1184447" y="4612842"/>
              <a:ext cx="13790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AU" altLang="en-US" sz="1400" b="1" i="0" strike="noStrike" cap="none" normalizeH="0" baseline="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www.tps.gov.au</a:t>
              </a:r>
              <a:endParaRPr kumimoji="0" lang="en-AU" altLang="en-US" sz="1400" b="1" i="0" strike="noStrike" cap="none" normalizeH="0" baseline="0">
                <a:ln>
                  <a:noFill/>
                </a:ln>
                <a:solidFill>
                  <a:schemeClr val="bg1"/>
                </a:solidFill>
                <a:effectLst/>
                <a:latin typeface="Arial" panose="020B0604020202020204" pitchFamily="34" charset="0"/>
              </a:endParaRPr>
            </a:p>
          </p:txBody>
        </p:sp>
        <p:sp>
          <p:nvSpPr>
            <p:cNvPr id="5" name="Oval 4">
              <a:extLst>
                <a:ext uri="{FF2B5EF4-FFF2-40B4-BE49-F238E27FC236}">
                  <a16:creationId xmlns:a16="http://schemas.microsoft.com/office/drawing/2014/main" id="{9677AFB5-DA9F-A35A-AC79-4AD8C2C20482}"/>
                </a:ext>
                <a:ext uri="{C183D7F6-B498-43B3-948B-1728B52AA6E4}">
                  <adec:decorative xmlns:adec="http://schemas.microsoft.com/office/drawing/2017/decorative" val="1"/>
                </a:ext>
              </a:extLst>
            </p:cNvPr>
            <p:cNvSpPr>
              <a:spLocks noChangeAspect="1"/>
            </p:cNvSpPr>
            <p:nvPr/>
          </p:nvSpPr>
          <p:spPr>
            <a:xfrm>
              <a:off x="894512" y="4623091"/>
              <a:ext cx="288805" cy="28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Graphic 10">
              <a:extLst>
                <a:ext uri="{FF2B5EF4-FFF2-40B4-BE49-F238E27FC236}">
                  <a16:creationId xmlns:a16="http://schemas.microsoft.com/office/drawing/2014/main" id="{E16EAA11-6CF7-3032-F047-87CC7889EC4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200" y="4650091"/>
              <a:ext cx="238264" cy="237600"/>
            </a:xfrm>
            <a:prstGeom prst="rect">
              <a:avLst/>
            </a:prstGeom>
          </p:spPr>
        </p:pic>
      </p:grpSp>
    </p:spTree>
    <p:extLst>
      <p:ext uri="{BB962C8B-B14F-4D97-AF65-F5344CB8AC3E}">
        <p14:creationId xmlns:p14="http://schemas.microsoft.com/office/powerpoint/2010/main" val="1805349329"/>
      </p:ext>
    </p:extLst>
  </p:cSld>
  <p:clrMapOvr>
    <a:masterClrMapping/>
  </p:clrMapOvr>
</p:sld>
</file>

<file path=ppt/theme/theme1.xml><?xml version="1.0" encoding="utf-8"?>
<a:theme xmlns:a="http://schemas.openxmlformats.org/drawingml/2006/main" name="Office Theme">
  <a:themeElements>
    <a:clrScheme name="TPS">
      <a:dk1>
        <a:sysClr val="windowText" lastClr="000000"/>
      </a:dk1>
      <a:lt1>
        <a:srgbClr val="FFFFFF"/>
      </a:lt1>
      <a:dk2>
        <a:srgbClr val="E8F3F4"/>
      </a:dk2>
      <a:lt2>
        <a:srgbClr val="FBFBFB"/>
      </a:lt2>
      <a:accent1>
        <a:srgbClr val="4897A2"/>
      </a:accent1>
      <a:accent2>
        <a:srgbClr val="F15A29"/>
      </a:accent2>
      <a:accent3>
        <a:srgbClr val="D6165F"/>
      </a:accent3>
      <a:accent4>
        <a:srgbClr val="F0B50E"/>
      </a:accent4>
      <a:accent5>
        <a:srgbClr val="4DB3E6"/>
      </a:accent5>
      <a:accent6>
        <a:srgbClr val="8AB679"/>
      </a:accent6>
      <a:hlink>
        <a:srgbClr val="357179"/>
      </a:hlink>
      <a:folHlink>
        <a:srgbClr val="0AA65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0A9CCE9CD21384385A19063B05DA87A" ma:contentTypeVersion="20" ma:contentTypeDescription="Create a new document." ma:contentTypeScope="" ma:versionID="9f9fa170a5a52d7c04e6e009e370bd8c">
  <xsd:schema xmlns:xsd="http://www.w3.org/2001/XMLSchema" xmlns:xs="http://www.w3.org/2001/XMLSchema" xmlns:p="http://schemas.microsoft.com/office/2006/metadata/properties" xmlns:ns2="21934866-407e-4eb7-84a5-689e8997aac6" xmlns:ns3="1d95c80d-1bfc-4284-8ead-90dee9a0b47f" targetNamespace="http://schemas.microsoft.com/office/2006/metadata/properties" ma:root="true" ma:fieldsID="f339af0c8c5079f593c0cce695512488" ns2:_="" ns3:_="">
    <xsd:import namespace="21934866-407e-4eb7-84a5-689e8997aac6"/>
    <xsd:import namespace="1d95c80d-1bfc-4284-8ead-90dee9a0b47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ObjectDetectorVersions" minOccurs="0"/>
                <xsd:element ref="ns2:MediaLengthInSeconds" minOccurs="0"/>
                <xsd:element ref="ns2:LocationandLink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934866-407e-4eb7-84a5-689e8997aa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147e460-a74b-4414-8224-31362e5846fd"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LocationandLinks" ma:index="24" nillable="true" ma:displayName="Location and Links" ma:description="Links are active in the O drive.  refer to document footer for location" ma:format="Dropdown" ma:internalName="LocationandLinks">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Location" ma:index="26" nillable="true" ma:displayName="Location" ma:indexed="true" ma:internalName="MediaServiceLocation" ma:readOnly="true">
      <xsd:simpleType>
        <xsd:restriction base="dms:Text"/>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95c80d-1bfc-4284-8ead-90dee9a0b47f"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dba6b6b-400e-42bf-b117-98da113f945d}" ma:internalName="TaxCatchAll" ma:showField="CatchAllData" ma:web="1d95c80d-1bfc-4284-8ead-90dee9a0b4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ationandLinks xmlns="21934866-407e-4eb7-84a5-689e8997aac6" xsi:nil="true"/>
    <SharedWithUsers xmlns="1d95c80d-1bfc-4284-8ead-90dee9a0b47f">
      <UserInfo>
        <DisplayName>LAMBERT,Mirah</DisplayName>
        <AccountId>36</AccountId>
        <AccountType/>
      </UserInfo>
      <UserInfo>
        <DisplayName>AMBROSINO,Brianna</DisplayName>
        <AccountId>77</AccountId>
        <AccountType/>
      </UserInfo>
      <UserInfo>
        <DisplayName>BURT,Tegan</DisplayName>
        <AccountId>37</AccountId>
        <AccountType/>
      </UserInfo>
      <UserInfo>
        <DisplayName>HATTON,Melinda</DisplayName>
        <AccountId>35</AccountId>
        <AccountType/>
      </UserInfo>
    </SharedWithUsers>
    <lcf76f155ced4ddcb4097134ff3c332f xmlns="21934866-407e-4eb7-84a5-689e8997aac6">
      <Terms xmlns="http://schemas.microsoft.com/office/infopath/2007/PartnerControls"/>
    </lcf76f155ced4ddcb4097134ff3c332f>
    <TaxCatchAll xmlns="1d95c80d-1bfc-4284-8ead-90dee9a0b47f" xsi:nil="true"/>
  </documentManagement>
</p:properties>
</file>

<file path=customXml/itemProps1.xml><?xml version="1.0" encoding="utf-8"?>
<ds:datastoreItem xmlns:ds="http://schemas.openxmlformats.org/officeDocument/2006/customXml" ds:itemID="{8DCACA47-73C6-4E3A-9272-0F0C230CA9A3}">
  <ds:schemaRefs>
    <ds:schemaRef ds:uri="http://schemas.microsoft.com/sharepoint/v3/contenttype/forms"/>
  </ds:schemaRefs>
</ds:datastoreItem>
</file>

<file path=customXml/itemProps2.xml><?xml version="1.0" encoding="utf-8"?>
<ds:datastoreItem xmlns:ds="http://schemas.openxmlformats.org/officeDocument/2006/customXml" ds:itemID="{E580F2E2-699A-49AF-946A-A116FE67CB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934866-407e-4eb7-84a5-689e8997aac6"/>
    <ds:schemaRef ds:uri="1d95c80d-1bfc-4284-8ead-90dee9a0b4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87967CA-7F2B-449D-839E-85FFEC23704F}">
  <ds:schemaRefs>
    <ds:schemaRef ds:uri="http://schemas.microsoft.com/office/2006/metadata/properties"/>
    <ds:schemaRef ds:uri="http://schemas.microsoft.com/office/infopath/2007/PartnerControls"/>
    <ds:schemaRef ds:uri="21934866-407e-4eb7-84a5-689e8997aac6"/>
    <ds:schemaRef ds:uri="1d95c80d-1bfc-4284-8ead-90dee9a0b47f"/>
  </ds:schemaRefs>
</ds:datastoreItem>
</file>

<file path=docProps/app.xml><?xml version="1.0" encoding="utf-8"?>
<Properties xmlns="http://schemas.openxmlformats.org/officeDocument/2006/extended-properties" xmlns:vt="http://schemas.openxmlformats.org/officeDocument/2006/docPropsVTypes">
  <Template/>
  <TotalTime>0</TotalTime>
  <Words>798</Words>
  <Application>Microsoft Office PowerPoint</Application>
  <PresentationFormat>Custom</PresentationFormat>
  <Paragraphs>120</Paragraphs>
  <Slides>12</Slides>
  <Notes>12</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Office Theme</vt:lpstr>
      <vt:lpstr>1_Office Theme</vt:lpstr>
      <vt:lpstr>5_Office Theme</vt:lpstr>
      <vt:lpstr>2026 International TPS Levy</vt:lpstr>
      <vt:lpstr>Outline</vt:lpstr>
      <vt:lpstr>2026 International TPS Levy Consultation Summary</vt:lpstr>
      <vt:lpstr>2026 International TPS Levy Setting Process</vt:lpstr>
      <vt:lpstr>2026 International TPS Levy Consultation</vt:lpstr>
      <vt:lpstr>Consultation Session Attendance</vt:lpstr>
      <vt:lpstr>Summary of Consultation Feedback</vt:lpstr>
      <vt:lpstr>2026 International TPS Levy</vt:lpstr>
      <vt:lpstr>Overseas Students Tuition Fund (OSTF)</vt:lpstr>
      <vt:lpstr>Draft 2026 International TPS Levy Settings</vt:lpstr>
      <vt:lpstr>2026 International TPS Levy Timeline</vt:lpstr>
      <vt:lpstr>www.tps.gov.au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 International TPS Levy Consultation - Feedback Webinar Slides</dc:title>
  <dc:creator/>
  <cp:lastModifiedBy/>
  <cp:revision>2</cp:revision>
  <dcterms:created xsi:type="dcterms:W3CDTF">2025-11-12T03:51:24Z</dcterms:created>
  <dcterms:modified xsi:type="dcterms:W3CDTF">2025-11-12T05:16:31Z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9d889eb-932f-4752-8739-64d25806ef64_Enabled">
    <vt:lpwstr>true</vt:lpwstr>
  </property>
  <property fmtid="{D5CDD505-2E9C-101B-9397-08002B2CF9AE}" pid="3" name="MSIP_Label_79d889eb-932f-4752-8739-64d25806ef64_SetDate">
    <vt:lpwstr>2025-11-12T03:51:37Z</vt:lpwstr>
  </property>
  <property fmtid="{D5CDD505-2E9C-101B-9397-08002B2CF9AE}" pid="4" name="MSIP_Label_79d889eb-932f-4752-8739-64d25806ef64_Method">
    <vt:lpwstr>Privileged</vt:lpwstr>
  </property>
  <property fmtid="{D5CDD505-2E9C-101B-9397-08002B2CF9AE}" pid="5" name="MSIP_Label_79d889eb-932f-4752-8739-64d25806ef64_Name">
    <vt:lpwstr>79d889eb-932f-4752-8739-64d25806ef64</vt:lpwstr>
  </property>
  <property fmtid="{D5CDD505-2E9C-101B-9397-08002B2CF9AE}" pid="6" name="MSIP_Label_79d889eb-932f-4752-8739-64d25806ef64_SiteId">
    <vt:lpwstr>dd0cfd15-4558-4b12-8bad-ea26984fc417</vt:lpwstr>
  </property>
  <property fmtid="{D5CDD505-2E9C-101B-9397-08002B2CF9AE}" pid="7" name="MSIP_Label_79d889eb-932f-4752-8739-64d25806ef64_ActionId">
    <vt:lpwstr>da5a4653-6733-4c6f-8af3-e4668987d1c6</vt:lpwstr>
  </property>
  <property fmtid="{D5CDD505-2E9C-101B-9397-08002B2CF9AE}" pid="8" name="MSIP_Label_79d889eb-932f-4752-8739-64d25806ef64_ContentBits">
    <vt:lpwstr>0</vt:lpwstr>
  </property>
  <property fmtid="{D5CDD505-2E9C-101B-9397-08002B2CF9AE}" pid="9" name="MSIP_Label_79d889eb-932f-4752-8739-64d25806ef64_Tag">
    <vt:lpwstr>10, 0, 1, 1</vt:lpwstr>
  </property>
  <property fmtid="{D5CDD505-2E9C-101B-9397-08002B2CF9AE}" pid="10" name="Order">
    <vt:r8>67200</vt:r8>
  </property>
  <property fmtid="{D5CDD505-2E9C-101B-9397-08002B2CF9AE}" pid="11" name="xd_ProgID">
    <vt:lpwstr/>
  </property>
  <property fmtid="{D5CDD505-2E9C-101B-9397-08002B2CF9AE}" pid="12" name="MediaServiceImageTags">
    <vt:lpwstr/>
  </property>
  <property fmtid="{D5CDD505-2E9C-101B-9397-08002B2CF9AE}" pid="13" name="ContentTypeId">
    <vt:lpwstr>0x010100D0A9CCE9CD21384385A19063B05DA87A</vt:lpwstr>
  </property>
  <property fmtid="{D5CDD505-2E9C-101B-9397-08002B2CF9AE}" pid="14" name="TemplateUrl">
    <vt:lpwstr/>
  </property>
  <property fmtid="{D5CDD505-2E9C-101B-9397-08002B2CF9AE}" pid="15" name="xd_Signature">
    <vt:bool>false</vt:bool>
  </property>
  <property fmtid="{D5CDD505-2E9C-101B-9397-08002B2CF9AE}" pid="16" name="Department Stream">
    <vt:lpwstr>Education</vt:lpwstr>
  </property>
</Properties>
</file>