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Hlk175876483" w:displacedByCustomXml="next"/>
    <w:bookmarkEnd w:id="0" w:displacedByCustomXml="next"/>
    <w:sdt>
      <w:sdtPr>
        <w:rPr>
          <w:rFonts w:ascii="Arial" w:hAnsi="Arial"/>
          <w:color w:val="FFFFFF" w:themeColor="background1"/>
          <w:sz w:val="36"/>
          <w:szCs w:val="36"/>
          <w:lang w:val="en-GB"/>
        </w:rPr>
        <w:id w:val="-404837956"/>
        <w:docPartObj>
          <w:docPartGallery w:val="Cover Pages"/>
          <w:docPartUnique/>
        </w:docPartObj>
      </w:sdtPr>
      <w:sdtEndPr>
        <w:rPr>
          <w:color w:val="FFFFFF" w:themeColor="text1"/>
        </w:rPr>
      </w:sdtEndPr>
      <w:sdtContent>
        <w:p w14:paraId="22C2C142" w14:textId="4A2600A2" w:rsidR="0084027B" w:rsidRPr="0084027B" w:rsidRDefault="0084027B" w:rsidP="00F20969">
          <w:pPr>
            <w:spacing w:before="8600" w:line="240" w:lineRule="auto"/>
            <w:jc w:val="left"/>
            <w:rPr>
              <w:rFonts w:ascii="Arial" w:hAnsi="Arial"/>
              <w:b/>
              <w:color w:val="FFFFFF"/>
              <w:sz w:val="64"/>
              <w:szCs w:val="64"/>
            </w:rPr>
          </w:pPr>
          <w:r w:rsidRPr="00F20969">
            <w:rPr>
              <w:rStyle w:val="CoverTitleChar"/>
              <w:noProof/>
            </w:rPr>
            <w:drawing>
              <wp:anchor distT="0" distB="0" distL="114300" distR="114300" simplePos="0" relativeHeight="251658255" behindDoc="1" locked="0" layoutInCell="1" allowOverlap="1" wp14:anchorId="5619E51B" wp14:editId="055F8F16">
                <wp:simplePos x="0" y="0"/>
                <wp:positionH relativeFrom="page">
                  <wp:align>left</wp:align>
                </wp:positionH>
                <wp:positionV relativeFrom="page">
                  <wp:align>top</wp:align>
                </wp:positionV>
                <wp:extent cx="7554098" cy="5040000"/>
                <wp:effectExtent l="0" t="0" r="8890" b="8255"/>
                <wp:wrapNone/>
                <wp:docPr id="449" name="Picture 44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9" name="Picture 449">
                          <a:extLst>
                            <a:ext uri="{C183D7F6-B498-43B3-948B-1728B52AA6E4}">
                              <adec:decorative xmlns:adec="http://schemas.microsoft.com/office/drawing/2017/decorative" val="1"/>
                            </a:ext>
                          </a:extLst>
                        </pic:cNvPr>
                        <pic:cNvPicPr/>
                      </pic:nvPicPr>
                      <pic:blipFill>
                        <a:blip r:embed="rId11">
                          <a:extLst>
                            <a:ext uri="{28A0092B-C50C-407E-A947-70E740481C1C}">
                              <a14:useLocalDpi xmlns:a14="http://schemas.microsoft.com/office/drawing/2010/main" val="0"/>
                            </a:ext>
                          </a:extLst>
                        </a:blip>
                        <a:stretch>
                          <a:fillRect/>
                        </a:stretch>
                      </pic:blipFill>
                      <pic:spPr>
                        <a:xfrm>
                          <a:off x="0" y="0"/>
                          <a:ext cx="7554098" cy="5040000"/>
                        </a:xfrm>
                        <a:prstGeom prst="rect">
                          <a:avLst/>
                        </a:prstGeom>
                      </pic:spPr>
                    </pic:pic>
                  </a:graphicData>
                </a:graphic>
                <wp14:sizeRelH relativeFrom="page">
                  <wp14:pctWidth>0</wp14:pctWidth>
                </wp14:sizeRelH>
                <wp14:sizeRelV relativeFrom="page">
                  <wp14:pctHeight>0</wp14:pctHeight>
                </wp14:sizeRelV>
              </wp:anchor>
            </w:drawing>
          </w:r>
          <w:r w:rsidRPr="00F20969">
            <w:rPr>
              <w:rStyle w:val="CoverTitleChar"/>
            </w:rPr>
            <w:t>Evaluation of the impact and effectiveness of the Napthine Measures</w:t>
          </w:r>
          <w:r w:rsidRPr="0084027B">
            <w:rPr>
              <w:rFonts w:ascii="Arial" w:hAnsi="Arial"/>
              <w:b/>
              <w:color w:val="FFFFFF"/>
              <w:sz w:val="64"/>
              <w:szCs w:val="64"/>
            </w:rPr>
            <w:t xml:space="preserve"> </w:t>
          </w:r>
        </w:p>
        <w:p w14:paraId="2FF5C5E4" w14:textId="3FB97E10" w:rsidR="00CB5A87" w:rsidRPr="0084027B" w:rsidRDefault="0084027B" w:rsidP="0084027B">
          <w:pPr>
            <w:pStyle w:val="CoverSubtitle"/>
            <w:rPr>
              <w:color w:val="FFFFFF"/>
            </w:rPr>
          </w:pPr>
          <w:r w:rsidRPr="0084027B">
            <w:rPr>
              <w:color w:val="FFFFFF"/>
            </w:rPr>
            <w:t xml:space="preserve">Final Report </w:t>
          </w:r>
        </w:p>
      </w:sdtContent>
    </w:sdt>
    <w:sdt>
      <w:sdtPr>
        <w:rPr>
          <w:rFonts w:asciiTheme="minorHAnsi" w:hAnsiTheme="minorHAnsi"/>
          <w:b w:val="0"/>
          <w:color w:val="auto"/>
          <w:kern w:val="2"/>
          <w:sz w:val="22"/>
          <w:szCs w:val="22"/>
          <w:lang w:val="en-NZ"/>
          <w14:ligatures w14:val="standardContextual"/>
        </w:rPr>
        <w:id w:val="-983694637"/>
        <w:docPartObj>
          <w:docPartGallery w:val="Cover Pages"/>
        </w:docPartObj>
      </w:sdtPr>
      <w:sdtEndPr>
        <w:rPr>
          <w:kern w:val="0"/>
          <w:lang w:val="en-AU"/>
          <w14:ligatures w14:val="none"/>
        </w:rPr>
      </w:sdtEndPr>
      <w:sdtContent>
        <w:p w14:paraId="52B8ED08" w14:textId="366AAD67" w:rsidR="002902E2" w:rsidRDefault="00067EC4" w:rsidP="009E365C">
          <w:pPr>
            <w:pStyle w:val="CoverTitle"/>
            <w:rPr>
              <w:rFonts w:asciiTheme="minorHAnsi" w:hAnsiTheme="minorHAnsi"/>
              <w:b w:val="0"/>
              <w:color w:val="auto"/>
              <w:kern w:val="2"/>
              <w:sz w:val="22"/>
              <w:szCs w:val="22"/>
              <w:lang w:val="en-NZ"/>
              <w14:ligatures w14:val="standardContextual"/>
            </w:rPr>
          </w:pPr>
          <w:r w:rsidRPr="00810F00">
            <w:rPr>
              <w:noProof/>
            </w:rPr>
            <mc:AlternateContent>
              <mc:Choice Requires="wps">
                <w:drawing>
                  <wp:anchor distT="0" distB="0" distL="114300" distR="114300" simplePos="0" relativeHeight="251658243" behindDoc="0" locked="0" layoutInCell="1" allowOverlap="1" wp14:anchorId="4D44CB49" wp14:editId="647AFABB">
                    <wp:simplePos x="0" y="0"/>
                    <wp:positionH relativeFrom="column">
                      <wp:posOffset>-847725</wp:posOffset>
                    </wp:positionH>
                    <wp:positionV relativeFrom="paragraph">
                      <wp:posOffset>-38705790</wp:posOffset>
                    </wp:positionV>
                    <wp:extent cx="3771900" cy="457200"/>
                    <wp:effectExtent l="0" t="0" r="0" b="0"/>
                    <wp:wrapNone/>
                    <wp:docPr id="62" name="Text Box 62"/>
                    <wp:cNvGraphicFramePr/>
                    <a:graphic xmlns:a="http://schemas.openxmlformats.org/drawingml/2006/main">
                      <a:graphicData uri="http://schemas.microsoft.com/office/word/2010/wordprocessingShape">
                        <wps:wsp>
                          <wps:cNvSpPr txBox="1"/>
                          <wps:spPr>
                            <a:xfrm>
                              <a:off x="0" y="0"/>
                              <a:ext cx="3771900" cy="457200"/>
                            </a:xfrm>
                            <a:prstGeom prst="rect">
                              <a:avLst/>
                            </a:prstGeom>
                            <a:noFill/>
                            <a:ln w="6350">
                              <a:noFill/>
                            </a:ln>
                          </wps:spPr>
                          <wps:txbx>
                            <w:txbxContent>
                              <w:p w14:paraId="797F2986" w14:textId="5CA8410E" w:rsidR="00C5282D" w:rsidRPr="006D3AB1" w:rsidRDefault="00C5282D" w:rsidP="006D3AB1">
                                <w:pPr>
                                  <w:pStyle w:val="CoverDate"/>
                                  <w:rPr>
                                    <w:lang w:val="en-NZ"/>
                                  </w:rPr>
                                </w:pPr>
                                <w:r w:rsidRPr="001A6677">
                                  <w:rPr>
                                    <w:lang w:val="en-NZ"/>
                                  </w:rPr>
                                  <w:fldChar w:fldCharType="begin"/>
                                </w:r>
                                <w:r w:rsidRPr="001A6677">
                                  <w:rPr>
                                    <w:lang w:val="en-NZ"/>
                                  </w:rPr>
                                  <w:instrText xml:space="preserve"> DATE \@ "dd MMMM yyyy" </w:instrText>
                                </w:r>
                                <w:r w:rsidRPr="001A6677">
                                  <w:rPr>
                                    <w:lang w:val="en-NZ"/>
                                  </w:rPr>
                                  <w:fldChar w:fldCharType="separate"/>
                                </w:r>
                                <w:r w:rsidR="00261DAD">
                                  <w:rPr>
                                    <w:noProof/>
                                    <w:lang w:val="en-NZ"/>
                                  </w:rPr>
                                  <w:t>27 October 2025</w:t>
                                </w:r>
                                <w:r w:rsidRPr="001A6677">
                                  <w:rPr>
                                    <w:lang w:val="en-NZ"/>
                                  </w:rP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4D44CB49" id="_x0000_t202" coordsize="21600,21600" o:spt="202" path="m,l,21600r21600,l21600,xe">
                    <v:stroke joinstyle="miter"/>
                    <v:path gradientshapeok="t" o:connecttype="rect"/>
                  </v:shapetype>
                  <v:shape id="Text Box 62" o:spid="_x0000_s1026" type="#_x0000_t202" style="position:absolute;margin-left:-66.75pt;margin-top:-3047.7pt;width:297pt;height:36pt;z-index:251658243;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Ir4qFQIAACwEAAAOAAAAZHJzL2Uyb0RvYy54bWysU01vGyEQvVfqf0Dc610nTpysvI7cRK4q&#10;WUkkp8oZs+BdCRgK2Lvur+/Arj+U9lT1AgMzzMd7j9lDpxXZC+cbMCUdj3JKhOFQNWZb0h9vyy93&#10;lPjATMUUGFHSg/D0Yf7506y1hbiCGlQlHMEkxhetLWkdgi2yzPNaaOZHYIVBpwSnWcCj22aVYy1m&#10;1yq7yvPbrAVXWQdceI+3T72TzlN+KQUPL1J6EYgqKfYW0urSuolrNp+xYuuYrRs+tMH+oQvNGoNF&#10;T6meWGBk55o/UumGO/Agw4iDzkDKhos0A04zzj9Ms66ZFWkWBMfbE0z+/6Xlz/u1fXUkdF+hQwIj&#10;IK31hcfLOE8nnY47dkrQjxAeTrCJLhCOl9fT6fg+RxdH3+RmirzENNn5tXU+fBOgSTRK6pCWhBbb&#10;r3zoQ48hsZiBZaNUokYZ0pb09vomTw9OHkyuDNY49xqt0G26YYANVAecy0FPubd82WDxFfPhlTnk&#10;GPtF3YYXXKQCLAKDRUkN7tff7mM8Qo9eSlrUTEn9zx1zghL13SAp9+PJJIosHRIQlLhLz+bSY3b6&#10;EVCWY/whlicTH7ugjqZ0oN9R3otYFV3McKxd0nA0H0OvZPweXCwWKQhlZVlYmbXlMXWEM0L71r0z&#10;Zwf8AzL3DEd1seIDDX1sT8RiF0A2iaMIcI/qgDtKMrE8fJ+o+ctzijp/8vlvAAAA//8DAFBLAwQU&#10;AAYACAAAACEA14SOneUAAAAQAQAADwAAAGRycy9kb3ducmV2LnhtbEyPS0/DMBCE70j8B2uRuLV2&#10;81KbxqmqSBUSgkNLL9yc2E0i/Aix2wZ+PUsvcNudGc1+W2wmo8lFjb53lsNizoAo2zjZ25bD8W03&#10;WwLxQVgptLOKw5fysCnv7wqRS3e1e3U5hJZgifW54NCFMOSU+qZTRvi5G5RF7+RGIwKuY0vlKK5Y&#10;bjSNGMuoEb3FC50YVNWp5uNwNhyeq92r2NeRWX7r6unltB0+j+8p548P03YNJKgp/IXhFx/RoUSm&#10;2p2t9ERzmC3iOMUsThlbpQkQDCUZQ62+aVGcAC0L+v+R8gcAAP//AwBQSwECLQAUAAYACAAAACEA&#10;toM4kv4AAADhAQAAEwAAAAAAAAAAAAAAAAAAAAAAW0NvbnRlbnRfVHlwZXNdLnhtbFBLAQItABQA&#10;BgAIAAAAIQA4/SH/1gAAAJQBAAALAAAAAAAAAAAAAAAAAC8BAABfcmVscy8ucmVsc1BLAQItABQA&#10;BgAIAAAAIQBlIr4qFQIAACwEAAAOAAAAAAAAAAAAAAAAAC4CAABkcnMvZTJvRG9jLnhtbFBLAQIt&#10;ABQABgAIAAAAIQDXhI6d5QAAABABAAAPAAAAAAAAAAAAAAAAAG8EAABkcnMvZG93bnJldi54bWxQ&#10;SwUGAAAAAAQABADzAAAAgQUAAAAA&#10;" filled="f" stroked="f" strokeweight=".5pt">
                    <v:textbox>
                      <w:txbxContent>
                        <w:p w14:paraId="797F2986" w14:textId="5CA8410E" w:rsidR="00C5282D" w:rsidRPr="006D3AB1" w:rsidRDefault="00C5282D" w:rsidP="006D3AB1">
                          <w:pPr>
                            <w:pStyle w:val="CoverDate"/>
                            <w:rPr>
                              <w:lang w:val="en-NZ"/>
                            </w:rPr>
                          </w:pPr>
                          <w:r w:rsidRPr="001A6677">
                            <w:rPr>
                              <w:lang w:val="en-NZ"/>
                            </w:rPr>
                            <w:fldChar w:fldCharType="begin"/>
                          </w:r>
                          <w:r w:rsidRPr="001A6677">
                            <w:rPr>
                              <w:lang w:val="en-NZ"/>
                            </w:rPr>
                            <w:instrText xml:space="preserve"> DATE \@ "dd MMMM yyyy" </w:instrText>
                          </w:r>
                          <w:r w:rsidRPr="001A6677">
                            <w:rPr>
                              <w:lang w:val="en-NZ"/>
                            </w:rPr>
                            <w:fldChar w:fldCharType="separate"/>
                          </w:r>
                          <w:r w:rsidR="00261DAD">
                            <w:rPr>
                              <w:noProof/>
                              <w:lang w:val="en-NZ"/>
                            </w:rPr>
                            <w:t>27 October 2025</w:t>
                          </w:r>
                          <w:r w:rsidRPr="001A6677">
                            <w:rPr>
                              <w:lang w:val="en-NZ"/>
                            </w:rPr>
                            <w:fldChar w:fldCharType="end"/>
                          </w:r>
                        </w:p>
                      </w:txbxContent>
                    </v:textbox>
                  </v:shape>
                </w:pict>
              </mc:Fallback>
            </mc:AlternateContent>
          </w:r>
        </w:p>
        <w:sdt>
          <w:sdtPr>
            <w:rPr>
              <w:rFonts w:asciiTheme="minorHAnsi" w:hAnsiTheme="minorHAnsi"/>
              <w:b w:val="0"/>
              <w:color w:val="auto"/>
              <w:kern w:val="2"/>
              <w:sz w:val="22"/>
              <w:szCs w:val="22"/>
              <w:lang w:val="en-NZ"/>
              <w14:ligatures w14:val="standardContextual"/>
            </w:rPr>
            <w:id w:val="-1863275313"/>
            <w:docPartObj>
              <w:docPartGallery w:val="Cover Pages"/>
            </w:docPartObj>
          </w:sdtPr>
          <w:sdtEndPr>
            <w:rPr>
              <w:kern w:val="0"/>
              <w:lang w:val="en-AU"/>
              <w14:ligatures w14:val="none"/>
            </w:rPr>
          </w:sdtEndPr>
          <w:sdtContent>
            <w:p w14:paraId="780C017A" w14:textId="358B173E" w:rsidR="0079694F" w:rsidRPr="002902E2" w:rsidRDefault="00A21C5E" w:rsidP="002902E2">
              <w:pPr>
                <w:pStyle w:val="CoverTitle"/>
                <w:rPr>
                  <w:rFonts w:asciiTheme="minorHAnsi" w:hAnsiTheme="minorHAnsi"/>
                  <w:b w:val="0"/>
                  <w:color w:val="auto"/>
                  <w:kern w:val="2"/>
                  <w:sz w:val="22"/>
                  <w:szCs w:val="22"/>
                  <w:lang w:val="en-NZ"/>
                  <w14:ligatures w14:val="standardContextual"/>
                </w:rPr>
              </w:pPr>
              <w:r w:rsidRPr="00810F00">
                <w:rPr>
                  <w:noProof/>
                </w:rPr>
                <mc:AlternateContent>
                  <mc:Choice Requires="wps">
                    <w:drawing>
                      <wp:anchor distT="0" distB="0" distL="114300" distR="114300" simplePos="0" relativeHeight="251658244" behindDoc="0" locked="0" layoutInCell="1" allowOverlap="1" wp14:anchorId="10352756" wp14:editId="3B08853B">
                        <wp:simplePos x="0" y="0"/>
                        <wp:positionH relativeFrom="margin">
                          <wp:align>left</wp:align>
                        </wp:positionH>
                        <wp:positionV relativeFrom="paragraph">
                          <wp:posOffset>26035</wp:posOffset>
                        </wp:positionV>
                        <wp:extent cx="1828800" cy="1828800"/>
                        <wp:effectExtent l="0" t="0" r="0" b="5080"/>
                        <wp:wrapSquare wrapText="bothSides"/>
                        <wp:docPr id="420901490" name="Text Box 420901490"/>
                        <wp:cNvGraphicFramePr/>
                        <a:graphic xmlns:a="http://schemas.openxmlformats.org/drawingml/2006/main">
                          <a:graphicData uri="http://schemas.microsoft.com/office/word/2010/wordprocessingShape">
                            <wps:wsp>
                              <wps:cNvSpPr txBox="1"/>
                              <wps:spPr>
                                <a:xfrm>
                                  <a:off x="0" y="0"/>
                                  <a:ext cx="1828800" cy="1828800"/>
                                </a:xfrm>
                                <a:prstGeom prst="rect">
                                  <a:avLst/>
                                </a:prstGeom>
                                <a:noFill/>
                                <a:ln w="6350">
                                  <a:noFill/>
                                </a:ln>
                              </wps:spPr>
                              <wps:txbx>
                                <w:txbxContent>
                                  <w:p w14:paraId="5E0BEF8E" w14:textId="0A3BF27C" w:rsidR="00067EC4" w:rsidRPr="00F7482B" w:rsidRDefault="00FF794A" w:rsidP="00067EC4">
                                    <w:pPr>
                                      <w:pStyle w:val="CoverDate"/>
                                    </w:pPr>
                                    <w:r>
                                      <w:rPr>
                                        <w:lang w:val="en-NZ"/>
                                      </w:rPr>
                                      <w:t>30 September 2024</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10352756" id="Text Box 420901490" o:spid="_x0000_s1027" type="#_x0000_t202" style="position:absolute;margin-left:0;margin-top:2.05pt;width:2in;height:2in;z-index:251658244;visibility:visible;mso-wrap-style:non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enW8EwIAADIEAAAOAAAAZHJzL2Uyb0RvYy54bWysU01v2zAMvQ/YfxB0X+xkaZcZcYqsRYYB&#10;RVsgHXpWZCk2IIuCxMTOfv0oOV/odhp2kUmT4sd7T/O7vjVsr3xowJZ8PMo5U1ZC1dhtyX++rj7N&#10;OAsobCUMWFXygwr8bvHxw7xzhZpADaZSnlERG4rOlbxGdEWWBVmrVoQROGUpqMG3Asn126zyoqPq&#10;rckmeX6bdeAr50GqEOjvwxDki1RfayXxWeugkJmS02yYTp/OTTyzxVwUWy9c3cjjGOIfpmhFY6np&#10;udSDQMF2vvmjVNtIDwE0jiS0GWjdSJV2oG3G+btt1rVwKu1C4AR3hin8v7Lyab92L55h/w16IjAC&#10;0rlQBPoZ9+m1b+OXJmUUJwgPZ9hUj0zGS7PJbJZTSFLs5FCd7HLd+YDfFbQsGiX3xEuCS+wfAw6p&#10;p5TYzcKqMSZxYyzrSn77+SZPF84RKm4s9bgMGy3sNz1rqqtFNlAdaD8PA/XByVVDMzyKgC/CE9c0&#10;N+kXn+nQBqgXHC3OavC//vY/5hMFFOWsI+2U3JK4OTM/LFHzdTydRqklZ3rzZUKOv45sriN2194D&#10;iXNM78TJZMZ8NCdTe2jfSOTL2JNCwkrqXHI8mfc46JkeiVTLZUoicTmBj3btZCwdMY34vvZvwrsj&#10;CUj8PcFJY6J4x8WQG28Gt9whMZKIiigPmB7BJ2Emqo+PKCr/2k9Zl6e++A0AAP//AwBQSwMEFAAG&#10;AAgAAAAhAFwUtTLcAAAABgEAAA8AAABkcnMvZG93bnJldi54bWxMj09Pg0AQxe8mfofNNPFmF9AY&#10;pCyNaWIvxoOt0evAToHA/gm7peindzzp7b28yXu/KbeLGcVMU+idVZCuExBkG6d72yp4Pz7f5iBC&#10;RKtxdJYUfFGAbXV9VWKh3cW+0XyIreASGwpU0MXoCylD05HBsHaeLGcnNxmMbKdW6gkvXG5GmSXJ&#10;gzTYW17o0NOuo2Y4nI2CV/zYx3kZmv3gT/rT+Hp39/2i1M1qedqAiLTEv2P4xWd0qJipdmergxgV&#10;8CNRwX0KgsMsz9nXLB6zFGRVyv/41Q8AAAD//wMAUEsBAi0AFAAGAAgAAAAhALaDOJL+AAAA4QEA&#10;ABMAAAAAAAAAAAAAAAAAAAAAAFtDb250ZW50X1R5cGVzXS54bWxQSwECLQAUAAYACAAAACEAOP0h&#10;/9YAAACUAQAACwAAAAAAAAAAAAAAAAAvAQAAX3JlbHMvLnJlbHNQSwECLQAUAAYACAAAACEAbnp1&#10;vBMCAAAyBAAADgAAAAAAAAAAAAAAAAAuAgAAZHJzL2Uyb0RvYy54bWxQSwECLQAUAAYACAAAACEA&#10;XBS1MtwAAAAGAQAADwAAAAAAAAAAAAAAAABtBAAAZHJzL2Rvd25yZXYueG1sUEsFBgAAAAAEAAQA&#10;8wAAAHYFAAAAAA==&#10;" filled="f" stroked="f" strokeweight=".5pt">
                        <v:textbox style="mso-fit-shape-to-text:t">
                          <w:txbxContent>
                            <w:p w14:paraId="5E0BEF8E" w14:textId="0A3BF27C" w:rsidR="00067EC4" w:rsidRPr="00F7482B" w:rsidRDefault="00FF794A" w:rsidP="00067EC4">
                              <w:pPr>
                                <w:pStyle w:val="CoverDate"/>
                              </w:pPr>
                              <w:r>
                                <w:rPr>
                                  <w:lang w:val="en-NZ"/>
                                </w:rPr>
                                <w:t>30 September 2024</w:t>
                              </w:r>
                            </w:p>
                          </w:txbxContent>
                        </v:textbox>
                        <w10:wrap type="square" anchorx="margin"/>
                      </v:shape>
                    </w:pict>
                  </mc:Fallback>
                </mc:AlternateContent>
              </w:r>
              <w:r w:rsidR="00C5282D" w:rsidRPr="00810F00">
                <w:rPr>
                  <w:noProof/>
                  <w:lang w:val="en-NZ"/>
                </w:rPr>
                <mc:AlternateContent>
                  <mc:Choice Requires="wps">
                    <w:drawing>
                      <wp:anchor distT="0" distB="0" distL="114300" distR="114300" simplePos="0" relativeHeight="251658240" behindDoc="1" locked="1" layoutInCell="1" allowOverlap="1" wp14:anchorId="073C3E01" wp14:editId="47FD9943">
                        <wp:simplePos x="0" y="0"/>
                        <wp:positionH relativeFrom="page">
                          <wp:posOffset>0</wp:posOffset>
                        </wp:positionH>
                        <wp:positionV relativeFrom="page">
                          <wp:posOffset>4951828</wp:posOffset>
                        </wp:positionV>
                        <wp:extent cx="7545070" cy="5716270"/>
                        <wp:effectExtent l="0" t="0" r="17780" b="17780"/>
                        <wp:wrapNone/>
                        <wp:docPr id="60" name="Rectangle 6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45070" cy="5716270"/>
                                </a:xfrm>
                                <a:prstGeom prst="rect">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131225B" id="Rectangle 60" o:spid="_x0000_s1026" alt="&quot;&quot;" style="position:absolute;margin-left:0;margin-top:389.9pt;width:594.1pt;height:450.1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VIUXAIAABQFAAAOAAAAZHJzL2Uyb0RvYy54bWysVFFv2yAQfp+0/4B4X+1ESbNFcaooVadJ&#10;VVu1nfpMMMSWMMcOEif79Tuw41RttYdpfsAHd/dxfHzH4urQGLZX6GuwBR9d5JwpK6Gs7bbgP59v&#10;vnzlzAdhS2HAqoIfledXy8+fFq2bqzFUYEqFjECsn7eu4FUIbp5lXlaqEf4CnLLk1ICNCDTFbVai&#10;aAm9Mdk4zy+zFrB0CFJ5T6vXnZMvE77WSoZ7rb0KzBScagtpxDRu4pgtF2K+ReGqWvZliH+oohG1&#10;pU0HqGsRBNth/Q6qqSWCBx0uJDQZaF1Llc5Apxnlb07zVAmn0lmIHO8Gmvz/g5V3+yf3gERD6/zc&#10;kxlPcdDYxD/Vxw6JrONAljoEJmlxNp1M8xlxKsk3nY0uxzQhnOyc7tCH7woaFo2CI91GIknsb33o&#10;Qk8hlHcuIFnhaFSswdhHpVld0pbjlJ20odYG2V7QrQoplQ2jzlWJUnXL05y+vp4hI1WXACOyro0Z&#10;sHuAqLv32F2tfXxMVUlaQ3L+t8K65CEj7Qw2DMlNbQE/AjB0qn7nLv5EUkdNZGkD5fEBGUInbO/k&#10;TU1c3wofHgSSkul+qDvDPQ3aQFtw6C3OKsDfH63HeBIYeTlrqTMK7n/tBCrOzA9L0vs2mkxiK6XJ&#10;ZDob0wRfezavPXbXrIGuaUTvgJPJjPHBnEyN0LxQE6/iruQSVtLeBZcBT5N16DqWngGpVqsURu3j&#10;RLi1T05G8Mhq1NLz4UWg6wUXSKt3cOoiMX+juy42ZlpY7QLoOonyzGvPN7VeEk7/TMTefj1PUefH&#10;bPkHAAD//wMAUEsDBBQABgAIAAAAIQBH/gZK3AAAAAoBAAAPAAAAZHJzL2Rvd25yZXYueG1sTI/N&#10;TsMwEITvSLyDtUjcqJMemhDiVKgSFyQOLTzANl7iUP9EsdMkb8/2BLddzWhmvnq/OCuuNMY+eAX5&#10;JgNBvg26952Cr8+3pxJETOg12uBJwUoR9s39XY2VDrM/0vWUOsEhPlaowKQ0VFLG1pDDuAkDeda+&#10;w+gw8Tt2Uo84c7izcptlO+mw99xgcKCDofZymhyXIB3XvJgPlw+zvPdk1x+aVqUeH5bXFxCJlvRn&#10;htt8ng4NbzqHyesorAIGSQqK4pkBbnJellsQZ752ZZaBbGr5H6H5BQAA//8DAFBLAQItABQABgAI&#10;AAAAIQC2gziS/gAAAOEBAAATAAAAAAAAAAAAAAAAAAAAAABbQ29udGVudF9UeXBlc10ueG1sUEsB&#10;Ai0AFAAGAAgAAAAhADj9If/WAAAAlAEAAAsAAAAAAAAAAAAAAAAALwEAAF9yZWxzLy5yZWxzUEsB&#10;Ai0AFAAGAAgAAAAhAOUZUhRcAgAAFAUAAA4AAAAAAAAAAAAAAAAALgIAAGRycy9lMm9Eb2MueG1s&#10;UEsBAi0AFAAGAAgAAAAhAEf+BkrcAAAACgEAAA8AAAAAAAAAAAAAAAAAtgQAAGRycy9kb3ducmV2&#10;LnhtbFBLBQYAAAAABAAEAPMAAAC/BQAAAAA=&#10;" fillcolor="#78b800 [3204]" strokecolor="#3b5b00 [1604]" strokeweight="1pt">
                        <w10:wrap anchorx="page" anchory="page"/>
                        <w10:anchorlock/>
                      </v:rect>
                    </w:pict>
                  </mc:Fallback>
                </mc:AlternateContent>
              </w:r>
              <w:r w:rsidR="00C5282D" w:rsidRPr="00810F00">
                <w:rPr>
                  <w:noProof/>
                  <w:lang w:val="en-NZ"/>
                </w:rPr>
                <mc:AlternateContent>
                  <mc:Choice Requires="wps">
                    <w:drawing>
                      <wp:anchor distT="0" distB="0" distL="114300" distR="114300" simplePos="0" relativeHeight="251658241" behindDoc="1" locked="1" layoutInCell="1" allowOverlap="1" wp14:anchorId="4173E907" wp14:editId="699DC0CA">
                        <wp:simplePos x="0" y="0"/>
                        <wp:positionH relativeFrom="page">
                          <wp:align>right</wp:align>
                        </wp:positionH>
                        <wp:positionV relativeFrom="page">
                          <wp:align>bottom</wp:align>
                        </wp:positionV>
                        <wp:extent cx="7559675" cy="5533390"/>
                        <wp:effectExtent l="0" t="0" r="3175" b="0"/>
                        <wp:wrapNone/>
                        <wp:docPr id="63" name="Rectangle 6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59675" cy="5533390"/>
                                </a:xfrm>
                                <a:prstGeom prst="rect">
                                  <a:avLst/>
                                </a:prstGeom>
                                <a:solidFill>
                                  <a:schemeClr val="bg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67EFA62" id="Rectangle 63" o:spid="_x0000_s1026" alt="&quot;&quot;" style="position:absolute;margin-left:544.05pt;margin-top:0;width:595.25pt;height:435.7pt;z-index:-251658239;visibility:visible;mso-wrap-style:square;mso-width-percent:0;mso-height-percent:0;mso-wrap-distance-left:9pt;mso-wrap-distance-top:0;mso-wrap-distance-right:9pt;mso-wrap-distance-bottom:0;mso-position-horizontal:right;mso-position-horizontal-relative:page;mso-position-vertical:bottom;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32fdgAIAAF8FAAAOAAAAZHJzL2Uyb0RvYy54bWysVE1v2zAMvQ/YfxB0X52kdbsGdYqgRYcB&#10;RRusHXpWZCk2IIsapcTJfv0o+SNdV+wwLAdFEh8fyWdSV9f7xrCdQl+DLfj0ZMKZshLK2m4K/v35&#10;7tNnznwQthQGrCr4QXl+vfj44ap1czWDCkypkBGJ9fPWFbwKwc2zzMtKNcKfgFOWjBqwEYGOuMlK&#10;FC2xNyabTSbnWQtYOgSpvKfb287IF4lfayXDo9ZeBWYKTrmFtGJa13HNFldivkHhqlr2aYh/yKIR&#10;taWgI9WtCIJtsf6DqqklggcdTiQ0GWhdS5VqoGqmkzfVPFXCqVQLiePdKJP/f7TyYffkVkgytM7P&#10;PW1jFXuNTfyn/Ng+iXUYxVL7wCRdXuT55flFzpkkW56fnp5eJjmzo7tDH74oaFjcFBzpaySRxO7e&#10;BwpJ0AESo3kwdXlXG5MOsQPUjUG2E/Tt1ptZ/Fbk8RvK2Ii1EL06c7zJjrWkXTgYFXHGflOa1SVl&#10;P0uJpDY7BhFSKhumnakSpepi5xP6DdGHtFIuiTAya4o/cvcEA7IjGbi7LHt8dFWpS0fnyd8S65xH&#10;jxQZbBidm9oCvkdgqKo+cocfROqkiSqtoTyskCF0M+KdvKvps90LH1YCaShofGjQwyMt2kBbcOh3&#10;nFWAP9+7j3jqVbJy1tKQFdz/2ApUnJmvlrr4cnp2FqcyHc7yixkd8LVl/dpit80NUC9M6UlxMm0j&#10;PphhqxGaF3oPljEqmYSVFLvgMuBwuAnd8NOLItVymWA0iU6Ee/vkZCSPqsa2fN6/CHR97wZq+wcY&#10;BlLM37Rwh42eFpbbALpO/X3Utdebpjg1Tv/ixGfi9Tmhju/i4hcAAAD//wMAUEsDBBQABgAIAAAA&#10;IQAy6uus3gAAAAYBAAAPAAAAZHJzL2Rvd25yZXYueG1sTI/NbsIwEITvlXgHa5F6K04QUEizQQgV&#10;ei0/qno08TaJGq+j2JDQp6/h0l5WGs1o5tt02ZtaXKh1lWWEeBSBIM6trrhAOB42T3MQzivWqrZM&#10;CFdysMwGD6lKtO14R5e9L0QoYZcohNL7JpHS5SUZ5Ua2IQ7el22N8kG2hdSt6kK5qeU4imbSqIrD&#10;QqkaWpeUf+/PBqG4HlfbeLqbLX62b5+b6vA+ef3oEB+H/eoFhKfe/4Xhhh/QIQtMJ3tm7USNEB7x&#10;93vz4kU0BXFCmD/HE5BZKv/jZ78AAAD//wMAUEsBAi0AFAAGAAgAAAAhALaDOJL+AAAA4QEAABMA&#10;AAAAAAAAAAAAAAAAAAAAAFtDb250ZW50X1R5cGVzXS54bWxQSwECLQAUAAYACAAAACEAOP0h/9YA&#10;AACUAQAACwAAAAAAAAAAAAAAAAAvAQAAX3JlbHMvLnJlbHNQSwECLQAUAAYACAAAACEAsd9n3YAC&#10;AABfBQAADgAAAAAAAAAAAAAAAAAuAgAAZHJzL2Uyb0RvYy54bWxQSwECLQAUAAYACAAAACEAMurr&#10;rN4AAAAGAQAADwAAAAAAAAAAAAAAAADaBAAAZHJzL2Rvd25yZXYueG1sUEsFBgAAAAAEAAQA8wAA&#10;AOUFAAAAAA==&#10;" fillcolor="#36424a [3214]" stroked="f" strokeweight="1pt">
                        <w10:wrap anchorx="page" anchory="page"/>
                        <w10:anchorlock/>
                      </v:rect>
                    </w:pict>
                  </mc:Fallback>
                </mc:AlternateContent>
              </w:r>
              <w:r w:rsidR="00FF0724" w:rsidRPr="00A76455">
                <w:rPr>
                  <w:noProof/>
                </w:rPr>
                <w:drawing>
                  <wp:anchor distT="0" distB="0" distL="114300" distR="114300" simplePos="0" relativeHeight="251658256" behindDoc="0" locked="0" layoutInCell="1" allowOverlap="1" wp14:anchorId="4C9828AE" wp14:editId="4BA050E4">
                    <wp:simplePos x="0" y="0"/>
                    <wp:positionH relativeFrom="column">
                      <wp:posOffset>3715630</wp:posOffset>
                    </wp:positionH>
                    <wp:positionV relativeFrom="page">
                      <wp:posOffset>9286094</wp:posOffset>
                    </wp:positionV>
                    <wp:extent cx="2280285" cy="624205"/>
                    <wp:effectExtent l="0" t="0" r="5715" b="4445"/>
                    <wp:wrapNone/>
                    <wp:docPr id="205183418" name="Picture 28" descr="Allen and Clark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183418" name="Picture 28" descr="Allen and Clarke logo"/>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280285" cy="624205"/>
                            </a:xfrm>
                            <a:prstGeom prst="rect">
                              <a:avLst/>
                            </a:prstGeom>
                          </pic:spPr>
                        </pic:pic>
                      </a:graphicData>
                    </a:graphic>
                    <wp14:sizeRelH relativeFrom="page">
                      <wp14:pctWidth>0</wp14:pctWidth>
                    </wp14:sizeRelH>
                    <wp14:sizeRelV relativeFrom="page">
                      <wp14:pctHeight>0</wp14:pctHeight>
                    </wp14:sizeRelV>
                  </wp:anchor>
                </w:drawing>
              </w:r>
              <w:r w:rsidR="00167169" w:rsidRPr="00810F00">
                <w:rPr>
                  <w:noProof/>
                </w:rPr>
                <mc:AlternateContent>
                  <mc:Choice Requires="wps">
                    <w:drawing>
                      <wp:anchor distT="0" distB="0" distL="114300" distR="114300" simplePos="0" relativeHeight="251658242" behindDoc="0" locked="0" layoutInCell="1" allowOverlap="1" wp14:anchorId="53B0F9D0" wp14:editId="6065C8D7">
                        <wp:simplePos x="0" y="0"/>
                        <wp:positionH relativeFrom="column">
                          <wp:posOffset>-305572</wp:posOffset>
                        </wp:positionH>
                        <wp:positionV relativeFrom="paragraph">
                          <wp:posOffset>3584043</wp:posOffset>
                        </wp:positionV>
                        <wp:extent cx="685800" cy="0"/>
                        <wp:effectExtent l="0" t="19050" r="38100" b="38100"/>
                        <wp:wrapNone/>
                        <wp:docPr id="585193778" name="Straight Connector 58519377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685800" cy="0"/>
                                </a:xfrm>
                                <a:prstGeom prst="line">
                                  <a:avLst/>
                                </a:prstGeom>
                                <a:ln w="57150"/>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60434709" id="Straight Connector 585193778" o:spid="_x0000_s1026" alt="&quot;&quot;" style="position:absolute;z-index:251658242;visibility:visible;mso-wrap-style:square;mso-wrap-distance-left:9pt;mso-wrap-distance-top:0;mso-wrap-distance-right:9pt;mso-wrap-distance-bottom:0;mso-position-horizontal:absolute;mso-position-horizontal-relative:text;mso-position-vertical:absolute;mso-position-vertical-relative:text" from="-24.05pt,282.2pt" to="29.95pt,282.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21cHpQEAAKQDAAAOAAAAZHJzL2Uyb0RvYy54bWysU01v2zAMvQ/YfxB0X2QXSBcYcXpo0V6G&#10;rdjHD1BlKhYgiYKkxc6/H6UkTrENGDbsQksi3yMfSW/vZmfZAWIy6HverhrOwCscjN/3/NvXx3cb&#10;zlKWfpAWPfT8CInf7d6+2U6hgxsc0Q4QGZH41E2h52POoRMiqRGcTCsM4MmpMTqZ6Rr3YohyInZn&#10;xU3T3IoJ4xAiKkiJXh9OTr6r/FqDyp+0TpCZ7TnVlquN1b4UK3Zb2e2jDKNR5zLkP1ThpPGUdKF6&#10;kFmy79H8QuWMiphQ55VCJ1Bro6BqIDVt85OaL6MMULVQc1JY2pT+H636eLj3z5HaMIXUpfAci4pZ&#10;R1e+VB+ba7OOS7NgzkzR4+1mvWmoperiEldciCk/ATpWDj23xhcZspOHDylTLgq9hJRn69nU8/X7&#10;dl0HIq6l1FM+WjiFfQbNzEDJ20pXtwTubWQHSfOVSoHPbZkpJbCeogtMG2sXYPNn4Dm+QKFu0N+A&#10;F0TNjD4vYGc8xt9lz/OlZH2Kp/Jf6S7HFxyOdUjVQatQFZ7Xtuza63uFX3+u3Q8AAAD//wMAUEsD&#10;BBQABgAIAAAAIQCg1Vcw3wAAAAoBAAAPAAAAZHJzL2Rvd25yZXYueG1sTI/BasJAEIbvhb7DMoI3&#10;3VgS0ZiNtIVepJTWLJ7X7JgEs7Mhu2qap+8WCvU4Mx//fH+2HUzLrti7xpKAxTwChlRa3VAlQBZv&#10;sxUw5xVp1VpCAd/oYJs/PmQq1fZGX3jd+4qFEHKpElB736Wcu7JGo9zcdkjhdrK9UT6MfcV1r24h&#10;3LT8KYqW3KiGwodadfhaY3neX4yA5uMsScrofVec7Mth/CxkMo5CTCfD8waYx8H/w/CrH9QhD05H&#10;eyHtWCtgFq8WARWQLOMYWCCS9RrY8W/B84zfV8h/AAAA//8DAFBLAQItABQABgAIAAAAIQC2gziS&#10;/gAAAOEBAAATAAAAAAAAAAAAAAAAAAAAAABbQ29udGVudF9UeXBlc10ueG1sUEsBAi0AFAAGAAgA&#10;AAAhADj9If/WAAAAlAEAAAsAAAAAAAAAAAAAAAAALwEAAF9yZWxzLy5yZWxzUEsBAi0AFAAGAAgA&#10;AAAhABDbVwelAQAApAMAAA4AAAAAAAAAAAAAAAAALgIAAGRycy9lMm9Eb2MueG1sUEsBAi0AFAAG&#10;AAgAAAAhAKDVVzDfAAAACgEAAA8AAAAAAAAAAAAAAAAA/wMAAGRycy9kb3ducmV2LnhtbFBLBQYA&#10;AAAABAAEAPMAAAALBQAAAAA=&#10;" strokecolor="#78b800 [3204]" strokeweight="4.5pt">
                        <v:stroke joinstyle="miter"/>
                      </v:line>
                    </w:pict>
                  </mc:Fallback>
                </mc:AlternateContent>
              </w:r>
              <w:r w:rsidR="00C5282D" w:rsidRPr="00FF0724">
                <w:rPr>
                  <w:color w:val="000000"/>
                </w:rPr>
                <w:br w:type="page"/>
              </w:r>
            </w:p>
            <w:sdt>
              <w:sdtPr>
                <w:rPr>
                  <w:i/>
                  <w:iCs/>
                </w:rPr>
                <w:id w:val="-1769533671"/>
                <w:docPartObj>
                  <w:docPartGallery w:val="Cover Pages"/>
                </w:docPartObj>
              </w:sdtPr>
              <w:sdtEndPr>
                <w:rPr>
                  <w:i w:val="0"/>
                  <w:iCs w:val="0"/>
                </w:rPr>
              </w:sdtEndPr>
              <w:sdtContent>
                <w:sdt>
                  <w:sdtPr>
                    <w:rPr>
                      <w:kern w:val="2"/>
                      <w:sz w:val="24"/>
                      <w:szCs w:val="22"/>
                      <w14:ligatures w14:val="standardContextual"/>
                    </w:rPr>
                    <w:id w:val="-653524951"/>
                    <w:docPartObj>
                      <w:docPartGallery w:val="Cover Pages"/>
                    </w:docPartObj>
                  </w:sdtPr>
                  <w:sdtEndPr>
                    <w:rPr>
                      <w:i/>
                      <w:iCs/>
                      <w:kern w:val="0"/>
                      <w:sz w:val="22"/>
                      <w14:ligatures w14:val="none"/>
                    </w:rPr>
                  </w:sdtEndPr>
                  <w:sdtContent>
                    <w:p w14:paraId="74CE34A7" w14:textId="376C7B1F" w:rsidR="00764548" w:rsidRDefault="00764548" w:rsidP="00A21C5E">
                      <w:r>
                        <w:rPr>
                          <w:noProof/>
                        </w:rPr>
                        <w:drawing>
                          <wp:inline distT="0" distB="0" distL="0" distR="0" wp14:anchorId="424EA8A0" wp14:editId="1B302777">
                            <wp:extent cx="5734800" cy="3268800"/>
                            <wp:effectExtent l="0" t="0" r="0" b="8255"/>
                            <wp:docPr id="482" name="Picture 482" descr="Acknowledgement of Count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2" name="Picture 482" descr="Acknowledgement of Country"/>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5734800" cy="3268800"/>
                                    </a:xfrm>
                                    <a:prstGeom prst="rect">
                                      <a:avLst/>
                                    </a:prstGeom>
                                    <a:noFill/>
                                  </pic:spPr>
                                </pic:pic>
                              </a:graphicData>
                            </a:graphic>
                          </wp:inline>
                        </w:drawing>
                      </w:r>
                    </w:p>
                    <w:p w14:paraId="33710A4C" w14:textId="77777777" w:rsidR="00375C8D" w:rsidRPr="00375C8D" w:rsidRDefault="00375C8D" w:rsidP="00375C8D">
                      <w:pPr>
                        <w:rPr>
                          <w:b/>
                          <w:i/>
                          <w:iCs/>
                          <w:lang w:val="en-US"/>
                        </w:rPr>
                      </w:pPr>
                      <w:bookmarkStart w:id="1" w:name="_Toc111733276"/>
                      <w:bookmarkStart w:id="2" w:name="_Toc111733690"/>
                      <w:bookmarkStart w:id="3" w:name="_Toc111740206"/>
                      <w:bookmarkStart w:id="4" w:name="_Toc111785192"/>
                      <w:bookmarkStart w:id="5" w:name="_Toc111785373"/>
                      <w:bookmarkStart w:id="6" w:name="_Toc120550231"/>
                      <w:r w:rsidRPr="00375C8D">
                        <w:rPr>
                          <w:b/>
                          <w:i/>
                          <w:iCs/>
                          <w:lang w:val="en-US"/>
                        </w:rPr>
                        <w:t>Acknowledgements</w:t>
                      </w:r>
                      <w:bookmarkEnd w:id="1"/>
                      <w:bookmarkEnd w:id="2"/>
                      <w:bookmarkEnd w:id="3"/>
                      <w:bookmarkEnd w:id="4"/>
                      <w:bookmarkEnd w:id="5"/>
                      <w:bookmarkEnd w:id="6"/>
                    </w:p>
                    <w:p w14:paraId="12A4DD5A" w14:textId="5479607F" w:rsidR="00375C8D" w:rsidRPr="00375C8D" w:rsidRDefault="00375C8D" w:rsidP="00375C8D">
                      <w:pPr>
                        <w:rPr>
                          <w:i/>
                          <w:iCs/>
                        </w:rPr>
                      </w:pPr>
                      <w:r w:rsidRPr="00375C8D">
                        <w:rPr>
                          <w:i/>
                          <w:iCs/>
                        </w:rPr>
                        <w:t xml:space="preserve">Allen + Clarke Consulting </w:t>
                      </w:r>
                      <w:r w:rsidRPr="00375C8D">
                        <w:t xml:space="preserve">would like to thank all the stakeholders who contributed to the </w:t>
                      </w:r>
                      <w:r w:rsidR="00344F63">
                        <w:t>e</w:t>
                      </w:r>
                      <w:r w:rsidR="0073621B" w:rsidRPr="0073621B">
                        <w:t>valuation of the impact and effectiveness of the Napthine Measures</w:t>
                      </w:r>
                      <w:r w:rsidR="00A102AE">
                        <w:t>.</w:t>
                      </w:r>
                    </w:p>
                    <w:p w14:paraId="59CC9412" w14:textId="77777777" w:rsidR="00375C8D" w:rsidRPr="00375C8D" w:rsidRDefault="00375C8D" w:rsidP="00375C8D">
                      <w:pPr>
                        <w:rPr>
                          <w:b/>
                          <w:i/>
                          <w:iCs/>
                          <w:lang w:val="en-US"/>
                        </w:rPr>
                      </w:pPr>
                      <w:r w:rsidRPr="00375C8D">
                        <w:rPr>
                          <w:b/>
                          <w:i/>
                          <w:iCs/>
                          <w:lang w:val="en-US"/>
                        </w:rPr>
                        <w:t>Disclaimer</w:t>
                      </w:r>
                    </w:p>
                    <w:p w14:paraId="1859503B" w14:textId="77777777" w:rsidR="00375C8D" w:rsidRPr="00375C8D" w:rsidRDefault="00375C8D" w:rsidP="0073621B">
                      <w:pPr>
                        <w:rPr>
                          <w:i/>
                          <w:iCs/>
                        </w:rPr>
                      </w:pPr>
                      <w:r w:rsidRPr="00375C8D">
                        <w:t xml:space="preserve">All due care and responsibility have been taken in the preparation of this Report. This Report (including any enclosures and attachments) has been prepared for the exclusive use and benefit of the addressee(s) and solely for the purposes for which it is provided. </w:t>
                      </w:r>
                      <w:r w:rsidRPr="00375C8D">
                        <w:rPr>
                          <w:i/>
                          <w:iCs/>
                        </w:rPr>
                        <w:t>Allen + Clarke</w:t>
                      </w:r>
                      <w:r w:rsidRPr="00375C8D">
                        <w:t xml:space="preserve"> </w:t>
                      </w:r>
                      <w:r w:rsidRPr="00036C7E">
                        <w:rPr>
                          <w:i/>
                          <w:iCs/>
                        </w:rPr>
                        <w:t>Consulting</w:t>
                      </w:r>
                      <w:r w:rsidRPr="00375C8D">
                        <w:t xml:space="preserve"> accepts no liability or responsibility if this Report is used for an alternative purpose from which it is intended, or by any third party. The information contained in this Report is confidential and commercially sensitive</w:t>
                      </w:r>
                      <w:r w:rsidRPr="00375C8D">
                        <w:rPr>
                          <w:i/>
                          <w:iCs/>
                        </w:rPr>
                        <w:t xml:space="preserve">. </w:t>
                      </w:r>
                    </w:p>
                    <w:p w14:paraId="3567AB2B" w14:textId="77777777" w:rsidR="00375C8D" w:rsidRPr="00D26893" w:rsidRDefault="00375C8D" w:rsidP="00375C8D">
                      <w:pPr>
                        <w:rPr>
                          <w:b/>
                          <w:i/>
                        </w:rPr>
                      </w:pPr>
                      <w:r w:rsidRPr="00D26893">
                        <w:rPr>
                          <w:b/>
                          <w:i/>
                        </w:rPr>
                        <w:t>Use of quotations</w:t>
                      </w:r>
                    </w:p>
                    <w:p w14:paraId="7072C017" w14:textId="37E40583" w:rsidR="00103C5C" w:rsidRPr="00726473" w:rsidRDefault="00375C8D">
                      <w:r w:rsidRPr="00375C8D">
                        <w:t>Quotations used in this Report have been deidentified. They have not been validated with the relevant stakeholders.</w:t>
                      </w:r>
                    </w:p>
                    <w:p w14:paraId="36494D61" w14:textId="641A2271" w:rsidR="00973950" w:rsidRPr="003F26D0" w:rsidRDefault="0073621B" w:rsidP="00973950">
                      <w:pPr>
                        <w:rPr>
                          <w:i/>
                          <w:iCs/>
                        </w:rPr>
                      </w:pPr>
                      <w:r w:rsidRPr="00276016">
                        <w:rPr>
                          <w:noProof/>
                        </w:rPr>
                        <w:drawing>
                          <wp:inline distT="0" distB="0" distL="0" distR="0" wp14:anchorId="24223F08" wp14:editId="0BB91FF6">
                            <wp:extent cx="6187440" cy="1315085"/>
                            <wp:effectExtent l="0" t="0" r="3810" b="0"/>
                            <wp:docPr id="909661823" name="Picture 90966182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9661823" name="Picture 909661823">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tretch>
                                      <a:fillRect/>
                                    </a:stretch>
                                  </pic:blipFill>
                                  <pic:spPr>
                                    <a:xfrm>
                                      <a:off x="0" y="0"/>
                                      <a:ext cx="6187440" cy="1315085"/>
                                    </a:xfrm>
                                    <a:prstGeom prst="rect">
                                      <a:avLst/>
                                    </a:prstGeom>
                                  </pic:spPr>
                                </pic:pic>
                              </a:graphicData>
                            </a:graphic>
                          </wp:inline>
                        </w:drawing>
                      </w:r>
                      <w:r w:rsidR="00764548">
                        <w:rPr>
                          <w:i/>
                          <w:iCs/>
                        </w:rPr>
                        <w:br w:type="page"/>
                      </w:r>
                    </w:p>
                  </w:sdtContent>
                </w:sdt>
              </w:sdtContent>
            </w:sdt>
          </w:sdtContent>
        </w:sdt>
      </w:sdtContent>
    </w:sdt>
    <w:bookmarkStart w:id="7" w:name="_Toc98850708" w:displacedByCustomXml="prev"/>
    <w:sdt>
      <w:sdtPr>
        <w:rPr>
          <w:rFonts w:asciiTheme="minorHAnsi" w:eastAsiaTheme="minorEastAsia" w:hAnsiTheme="minorHAnsi" w:cstheme="minorBidi"/>
          <w:b w:val="0"/>
          <w:caps w:val="0"/>
          <w:color w:val="auto"/>
          <w:kern w:val="2"/>
          <w:sz w:val="22"/>
          <w:szCs w:val="22"/>
          <w:lang w:val="en-AU"/>
          <w14:ligatures w14:val="standardContextual"/>
        </w:rPr>
        <w:id w:val="723641973"/>
        <w:docPartObj>
          <w:docPartGallery w:val="Table of Contents"/>
          <w:docPartUnique/>
        </w:docPartObj>
      </w:sdtPr>
      <w:sdtEndPr>
        <w:rPr>
          <w:kern w:val="0"/>
          <w:sz w:val="21"/>
          <w:szCs w:val="21"/>
          <w14:ligatures w14:val="none"/>
        </w:rPr>
      </w:sdtEndPr>
      <w:sdtContent>
        <w:p w14:paraId="352A5D80" w14:textId="3514557A" w:rsidR="00DF7DE4" w:rsidRPr="00D26C24" w:rsidRDefault="008C61D0">
          <w:pPr>
            <w:pStyle w:val="TOCHeading"/>
          </w:pPr>
          <w:r w:rsidRPr="00D26C24">
            <w:t xml:space="preserve">Table of </w:t>
          </w:r>
          <w:r w:rsidR="00DF7DE4" w:rsidRPr="00D26C24">
            <w:t>Contents</w:t>
          </w:r>
        </w:p>
        <w:p w14:paraId="504A2BB3" w14:textId="28D515F1" w:rsidR="00543E58" w:rsidRDefault="00DF7DE4">
          <w:pPr>
            <w:pStyle w:val="TOC1"/>
            <w:rPr>
              <w:rFonts w:cstheme="minorBidi"/>
              <w:b w:val="0"/>
              <w:sz w:val="22"/>
              <w:lang w:val="en-AU" w:eastAsia="en-AU"/>
            </w:rPr>
          </w:pPr>
          <w:r w:rsidRPr="00810F00">
            <w:rPr>
              <w:b w:val="0"/>
              <w:noProof w:val="0"/>
              <w:lang w:val="en-NZ"/>
            </w:rPr>
            <w:fldChar w:fldCharType="begin"/>
          </w:r>
          <w:r w:rsidRPr="00810F00">
            <w:rPr>
              <w:noProof w:val="0"/>
              <w:lang w:val="en-NZ"/>
            </w:rPr>
            <w:instrText xml:space="preserve"> TOC \o "1-2" \h \z \u </w:instrText>
          </w:r>
          <w:r w:rsidRPr="00810F00">
            <w:rPr>
              <w:b w:val="0"/>
              <w:noProof w:val="0"/>
              <w:lang w:val="en-NZ"/>
            </w:rPr>
            <w:fldChar w:fldCharType="separate"/>
          </w:r>
          <w:hyperlink w:anchor="_Toc177032059" w:history="1">
            <w:r w:rsidR="00543E58" w:rsidRPr="00C64466">
              <w:rPr>
                <w:rStyle w:val="Hyperlink"/>
              </w:rPr>
              <w:t>1.0</w:t>
            </w:r>
            <w:r w:rsidR="00543E58">
              <w:rPr>
                <w:rFonts w:cstheme="minorBidi"/>
                <w:b w:val="0"/>
                <w:sz w:val="22"/>
                <w:lang w:val="en-AU" w:eastAsia="en-AU"/>
              </w:rPr>
              <w:tab/>
            </w:r>
            <w:r w:rsidR="00543E58" w:rsidRPr="00C64466">
              <w:rPr>
                <w:rStyle w:val="Hyperlink"/>
              </w:rPr>
              <w:t>Executive summary</w:t>
            </w:r>
            <w:r w:rsidR="00543E58">
              <w:rPr>
                <w:webHidden/>
              </w:rPr>
              <w:tab/>
            </w:r>
            <w:r w:rsidR="00543E58">
              <w:rPr>
                <w:webHidden/>
              </w:rPr>
              <w:fldChar w:fldCharType="begin"/>
            </w:r>
            <w:r w:rsidR="00543E58">
              <w:rPr>
                <w:webHidden/>
              </w:rPr>
              <w:instrText xml:space="preserve"> PAGEREF _Toc177032059 \h </w:instrText>
            </w:r>
            <w:r w:rsidR="00543E58">
              <w:rPr>
                <w:webHidden/>
              </w:rPr>
            </w:r>
            <w:r w:rsidR="00543E58">
              <w:rPr>
                <w:webHidden/>
              </w:rPr>
              <w:fldChar w:fldCharType="separate"/>
            </w:r>
            <w:r w:rsidR="003B3429">
              <w:rPr>
                <w:webHidden/>
              </w:rPr>
              <w:t>5</w:t>
            </w:r>
            <w:r w:rsidR="00543E58">
              <w:rPr>
                <w:webHidden/>
              </w:rPr>
              <w:fldChar w:fldCharType="end"/>
            </w:r>
          </w:hyperlink>
        </w:p>
        <w:p w14:paraId="487B4CC4" w14:textId="5B88BD4B" w:rsidR="00543E58" w:rsidRDefault="00543E58">
          <w:pPr>
            <w:pStyle w:val="TOC2"/>
            <w:tabs>
              <w:tab w:val="left" w:pos="1080"/>
            </w:tabs>
            <w:rPr>
              <w:rFonts w:cstheme="minorBidi"/>
              <w:sz w:val="22"/>
              <w:lang w:val="en-AU" w:eastAsia="en-AU"/>
            </w:rPr>
          </w:pPr>
          <w:hyperlink w:anchor="_Toc177032060" w:history="1">
            <w:r w:rsidRPr="00C64466">
              <w:rPr>
                <w:rStyle w:val="Hyperlink"/>
              </w:rPr>
              <w:t>1.1</w:t>
            </w:r>
            <w:r>
              <w:rPr>
                <w:rFonts w:cstheme="minorBidi"/>
                <w:sz w:val="22"/>
                <w:lang w:val="en-AU" w:eastAsia="en-AU"/>
              </w:rPr>
              <w:tab/>
            </w:r>
            <w:r w:rsidRPr="00C64466">
              <w:rPr>
                <w:rStyle w:val="Hyperlink"/>
              </w:rPr>
              <w:t>Background</w:t>
            </w:r>
            <w:r>
              <w:rPr>
                <w:webHidden/>
              </w:rPr>
              <w:tab/>
            </w:r>
            <w:r>
              <w:rPr>
                <w:webHidden/>
              </w:rPr>
              <w:fldChar w:fldCharType="begin"/>
            </w:r>
            <w:r>
              <w:rPr>
                <w:webHidden/>
              </w:rPr>
              <w:instrText xml:space="preserve"> PAGEREF _Toc177032060 \h </w:instrText>
            </w:r>
            <w:r>
              <w:rPr>
                <w:webHidden/>
              </w:rPr>
            </w:r>
            <w:r>
              <w:rPr>
                <w:webHidden/>
              </w:rPr>
              <w:fldChar w:fldCharType="separate"/>
            </w:r>
            <w:r w:rsidR="003B3429">
              <w:rPr>
                <w:webHidden/>
              </w:rPr>
              <w:t>5</w:t>
            </w:r>
            <w:r>
              <w:rPr>
                <w:webHidden/>
              </w:rPr>
              <w:fldChar w:fldCharType="end"/>
            </w:r>
          </w:hyperlink>
        </w:p>
        <w:p w14:paraId="3D3CD3C5" w14:textId="5F642C85" w:rsidR="00543E58" w:rsidRDefault="00543E58">
          <w:pPr>
            <w:pStyle w:val="TOC2"/>
            <w:tabs>
              <w:tab w:val="left" w:pos="1080"/>
            </w:tabs>
            <w:rPr>
              <w:rFonts w:cstheme="minorBidi"/>
              <w:sz w:val="22"/>
              <w:lang w:val="en-AU" w:eastAsia="en-AU"/>
            </w:rPr>
          </w:pPr>
          <w:hyperlink w:anchor="_Toc177032061" w:history="1">
            <w:r w:rsidRPr="00C64466">
              <w:rPr>
                <w:rStyle w:val="Hyperlink"/>
              </w:rPr>
              <w:t>1.2</w:t>
            </w:r>
            <w:r>
              <w:rPr>
                <w:rFonts w:cstheme="minorBidi"/>
                <w:sz w:val="22"/>
                <w:lang w:val="en-AU" w:eastAsia="en-AU"/>
              </w:rPr>
              <w:tab/>
            </w:r>
            <w:r w:rsidRPr="00C64466">
              <w:rPr>
                <w:rStyle w:val="Hyperlink"/>
              </w:rPr>
              <w:t>Overview of key findings</w:t>
            </w:r>
            <w:r>
              <w:rPr>
                <w:webHidden/>
              </w:rPr>
              <w:tab/>
            </w:r>
            <w:r>
              <w:rPr>
                <w:webHidden/>
              </w:rPr>
              <w:fldChar w:fldCharType="begin"/>
            </w:r>
            <w:r>
              <w:rPr>
                <w:webHidden/>
              </w:rPr>
              <w:instrText xml:space="preserve"> PAGEREF _Toc177032061 \h </w:instrText>
            </w:r>
            <w:r>
              <w:rPr>
                <w:webHidden/>
              </w:rPr>
            </w:r>
            <w:r>
              <w:rPr>
                <w:webHidden/>
              </w:rPr>
              <w:fldChar w:fldCharType="separate"/>
            </w:r>
            <w:r w:rsidR="003B3429">
              <w:rPr>
                <w:webHidden/>
              </w:rPr>
              <w:t>7</w:t>
            </w:r>
            <w:r>
              <w:rPr>
                <w:webHidden/>
              </w:rPr>
              <w:fldChar w:fldCharType="end"/>
            </w:r>
          </w:hyperlink>
        </w:p>
        <w:p w14:paraId="6194FADD" w14:textId="02C53916" w:rsidR="00543E58" w:rsidRDefault="00543E58">
          <w:pPr>
            <w:pStyle w:val="TOC2"/>
            <w:tabs>
              <w:tab w:val="left" w:pos="1080"/>
            </w:tabs>
            <w:rPr>
              <w:rFonts w:cstheme="minorBidi"/>
              <w:sz w:val="22"/>
              <w:lang w:val="en-AU" w:eastAsia="en-AU"/>
            </w:rPr>
          </w:pPr>
          <w:hyperlink w:anchor="_Toc177032062" w:history="1">
            <w:r w:rsidRPr="00C64466">
              <w:rPr>
                <w:rStyle w:val="Hyperlink"/>
              </w:rPr>
              <w:t>1.3</w:t>
            </w:r>
            <w:r>
              <w:rPr>
                <w:rFonts w:cstheme="minorBidi"/>
                <w:sz w:val="22"/>
                <w:lang w:val="en-AU" w:eastAsia="en-AU"/>
              </w:rPr>
              <w:tab/>
            </w:r>
            <w:r w:rsidRPr="00C64466">
              <w:rPr>
                <w:rStyle w:val="Hyperlink"/>
              </w:rPr>
              <w:t>Recommendations</w:t>
            </w:r>
            <w:r>
              <w:rPr>
                <w:webHidden/>
              </w:rPr>
              <w:tab/>
            </w:r>
            <w:r>
              <w:rPr>
                <w:webHidden/>
              </w:rPr>
              <w:fldChar w:fldCharType="begin"/>
            </w:r>
            <w:r>
              <w:rPr>
                <w:webHidden/>
              </w:rPr>
              <w:instrText xml:space="preserve"> PAGEREF _Toc177032062 \h </w:instrText>
            </w:r>
            <w:r>
              <w:rPr>
                <w:webHidden/>
              </w:rPr>
            </w:r>
            <w:r>
              <w:rPr>
                <w:webHidden/>
              </w:rPr>
              <w:fldChar w:fldCharType="separate"/>
            </w:r>
            <w:r w:rsidR="003B3429">
              <w:rPr>
                <w:webHidden/>
              </w:rPr>
              <w:t>8</w:t>
            </w:r>
            <w:r>
              <w:rPr>
                <w:webHidden/>
              </w:rPr>
              <w:fldChar w:fldCharType="end"/>
            </w:r>
          </w:hyperlink>
        </w:p>
        <w:p w14:paraId="2B68E95F" w14:textId="1D4741D3" w:rsidR="00543E58" w:rsidRDefault="00543E58">
          <w:pPr>
            <w:pStyle w:val="TOC1"/>
            <w:rPr>
              <w:rFonts w:cstheme="minorBidi"/>
              <w:b w:val="0"/>
              <w:sz w:val="22"/>
              <w:lang w:val="en-AU" w:eastAsia="en-AU"/>
            </w:rPr>
          </w:pPr>
          <w:hyperlink w:anchor="_Toc177032063" w:history="1">
            <w:r w:rsidRPr="00C64466">
              <w:rPr>
                <w:rStyle w:val="Hyperlink"/>
              </w:rPr>
              <w:t>2.0</w:t>
            </w:r>
            <w:r>
              <w:rPr>
                <w:rFonts w:cstheme="minorBidi"/>
                <w:b w:val="0"/>
                <w:sz w:val="22"/>
                <w:lang w:val="en-AU" w:eastAsia="en-AU"/>
              </w:rPr>
              <w:tab/>
            </w:r>
            <w:r w:rsidRPr="00C64466">
              <w:rPr>
                <w:rStyle w:val="Hyperlink"/>
                <w:lang w:val="en-NZ"/>
              </w:rPr>
              <w:t>Evaluation methodology</w:t>
            </w:r>
            <w:r>
              <w:rPr>
                <w:webHidden/>
              </w:rPr>
              <w:tab/>
            </w:r>
            <w:r>
              <w:rPr>
                <w:webHidden/>
              </w:rPr>
              <w:fldChar w:fldCharType="begin"/>
            </w:r>
            <w:r>
              <w:rPr>
                <w:webHidden/>
              </w:rPr>
              <w:instrText xml:space="preserve"> PAGEREF _Toc177032063 \h </w:instrText>
            </w:r>
            <w:r>
              <w:rPr>
                <w:webHidden/>
              </w:rPr>
            </w:r>
            <w:r>
              <w:rPr>
                <w:webHidden/>
              </w:rPr>
              <w:fldChar w:fldCharType="separate"/>
            </w:r>
            <w:r w:rsidR="003B3429">
              <w:rPr>
                <w:webHidden/>
              </w:rPr>
              <w:t>10</w:t>
            </w:r>
            <w:r>
              <w:rPr>
                <w:webHidden/>
              </w:rPr>
              <w:fldChar w:fldCharType="end"/>
            </w:r>
          </w:hyperlink>
        </w:p>
        <w:p w14:paraId="72CDA95D" w14:textId="2737E04A" w:rsidR="00543E58" w:rsidRDefault="00543E58">
          <w:pPr>
            <w:pStyle w:val="TOC1"/>
            <w:rPr>
              <w:rFonts w:cstheme="minorBidi"/>
              <w:b w:val="0"/>
              <w:sz w:val="22"/>
              <w:lang w:val="en-AU" w:eastAsia="en-AU"/>
            </w:rPr>
          </w:pPr>
          <w:hyperlink w:anchor="_Toc177032064" w:history="1">
            <w:r w:rsidRPr="00C64466">
              <w:rPr>
                <w:rStyle w:val="Hyperlink"/>
              </w:rPr>
              <w:t>3.0</w:t>
            </w:r>
            <w:r>
              <w:rPr>
                <w:rFonts w:cstheme="minorBidi"/>
                <w:b w:val="0"/>
                <w:sz w:val="22"/>
                <w:lang w:val="en-AU" w:eastAsia="en-AU"/>
              </w:rPr>
              <w:tab/>
            </w:r>
            <w:r w:rsidRPr="00C64466">
              <w:rPr>
                <w:rStyle w:val="Hyperlink"/>
                <w:lang w:val="en-NZ"/>
              </w:rPr>
              <w:t>Have the Napthine Measures effectively achieved their policy objectives?</w:t>
            </w:r>
            <w:r>
              <w:rPr>
                <w:webHidden/>
              </w:rPr>
              <w:tab/>
            </w:r>
            <w:r>
              <w:rPr>
                <w:webHidden/>
              </w:rPr>
              <w:fldChar w:fldCharType="begin"/>
            </w:r>
            <w:r>
              <w:rPr>
                <w:webHidden/>
              </w:rPr>
              <w:instrText xml:space="preserve"> PAGEREF _Toc177032064 \h </w:instrText>
            </w:r>
            <w:r>
              <w:rPr>
                <w:webHidden/>
              </w:rPr>
            </w:r>
            <w:r>
              <w:rPr>
                <w:webHidden/>
              </w:rPr>
              <w:fldChar w:fldCharType="separate"/>
            </w:r>
            <w:r w:rsidR="003B3429">
              <w:rPr>
                <w:webHidden/>
              </w:rPr>
              <w:t>12</w:t>
            </w:r>
            <w:r>
              <w:rPr>
                <w:webHidden/>
              </w:rPr>
              <w:fldChar w:fldCharType="end"/>
            </w:r>
          </w:hyperlink>
        </w:p>
        <w:p w14:paraId="56E75C68" w14:textId="284CE253" w:rsidR="00543E58" w:rsidRDefault="00543E58">
          <w:pPr>
            <w:pStyle w:val="TOC2"/>
            <w:tabs>
              <w:tab w:val="left" w:pos="1080"/>
            </w:tabs>
            <w:rPr>
              <w:rFonts w:cstheme="minorBidi"/>
              <w:sz w:val="22"/>
              <w:lang w:val="en-AU" w:eastAsia="en-AU"/>
            </w:rPr>
          </w:pPr>
          <w:hyperlink w:anchor="_Toc177032065" w:history="1">
            <w:r w:rsidRPr="00C64466">
              <w:rPr>
                <w:rStyle w:val="Hyperlink"/>
              </w:rPr>
              <w:t>3.1</w:t>
            </w:r>
            <w:r>
              <w:rPr>
                <w:rFonts w:cstheme="minorBidi"/>
                <w:sz w:val="22"/>
                <w:lang w:val="en-AU" w:eastAsia="en-AU"/>
              </w:rPr>
              <w:tab/>
            </w:r>
            <w:r w:rsidRPr="00C64466">
              <w:rPr>
                <w:rStyle w:val="Hyperlink"/>
              </w:rPr>
              <w:t>Measure One – Increase in Commonwealth Grant Scheme funding</w:t>
            </w:r>
            <w:r>
              <w:rPr>
                <w:webHidden/>
              </w:rPr>
              <w:tab/>
            </w:r>
            <w:r>
              <w:rPr>
                <w:webHidden/>
              </w:rPr>
              <w:fldChar w:fldCharType="begin"/>
            </w:r>
            <w:r>
              <w:rPr>
                <w:webHidden/>
              </w:rPr>
              <w:instrText xml:space="preserve"> PAGEREF _Toc177032065 \h </w:instrText>
            </w:r>
            <w:r>
              <w:rPr>
                <w:webHidden/>
              </w:rPr>
            </w:r>
            <w:r>
              <w:rPr>
                <w:webHidden/>
              </w:rPr>
              <w:fldChar w:fldCharType="separate"/>
            </w:r>
            <w:r w:rsidR="003B3429">
              <w:rPr>
                <w:webHidden/>
              </w:rPr>
              <w:t>12</w:t>
            </w:r>
            <w:r>
              <w:rPr>
                <w:webHidden/>
              </w:rPr>
              <w:fldChar w:fldCharType="end"/>
            </w:r>
          </w:hyperlink>
        </w:p>
        <w:p w14:paraId="04D0D2EF" w14:textId="3802C95F" w:rsidR="00543E58" w:rsidRDefault="00543E58">
          <w:pPr>
            <w:pStyle w:val="TOC2"/>
            <w:tabs>
              <w:tab w:val="left" w:pos="1080"/>
            </w:tabs>
            <w:rPr>
              <w:rFonts w:cstheme="minorBidi"/>
              <w:sz w:val="22"/>
              <w:lang w:val="en-AU" w:eastAsia="en-AU"/>
            </w:rPr>
          </w:pPr>
          <w:hyperlink w:anchor="_Toc177032066" w:history="1">
            <w:r w:rsidRPr="00C64466">
              <w:rPr>
                <w:rStyle w:val="Hyperlink"/>
              </w:rPr>
              <w:t>3.2</w:t>
            </w:r>
            <w:r>
              <w:rPr>
                <w:rFonts w:cstheme="minorBidi"/>
                <w:sz w:val="22"/>
                <w:lang w:val="en-AU" w:eastAsia="en-AU"/>
              </w:rPr>
              <w:tab/>
            </w:r>
            <w:r w:rsidRPr="00C64466">
              <w:rPr>
                <w:rStyle w:val="Hyperlink"/>
              </w:rPr>
              <w:t>Measure Two – Demand-driven CSP funding for Indigenous regional and remote students</w:t>
            </w:r>
            <w:r>
              <w:rPr>
                <w:webHidden/>
              </w:rPr>
              <w:tab/>
            </w:r>
            <w:r>
              <w:rPr>
                <w:webHidden/>
              </w:rPr>
              <w:fldChar w:fldCharType="begin"/>
            </w:r>
            <w:r>
              <w:rPr>
                <w:webHidden/>
              </w:rPr>
              <w:instrText xml:space="preserve"> PAGEREF _Toc177032066 \h </w:instrText>
            </w:r>
            <w:r>
              <w:rPr>
                <w:webHidden/>
              </w:rPr>
            </w:r>
            <w:r>
              <w:rPr>
                <w:webHidden/>
              </w:rPr>
              <w:fldChar w:fldCharType="separate"/>
            </w:r>
            <w:r w:rsidR="003B3429">
              <w:rPr>
                <w:webHidden/>
              </w:rPr>
              <w:t>17</w:t>
            </w:r>
            <w:r>
              <w:rPr>
                <w:webHidden/>
              </w:rPr>
              <w:fldChar w:fldCharType="end"/>
            </w:r>
          </w:hyperlink>
        </w:p>
        <w:p w14:paraId="5A38C36F" w14:textId="76AAD5CF" w:rsidR="00543E58" w:rsidRDefault="00543E58">
          <w:pPr>
            <w:pStyle w:val="TOC2"/>
            <w:tabs>
              <w:tab w:val="left" w:pos="1080"/>
            </w:tabs>
            <w:rPr>
              <w:rFonts w:cstheme="minorBidi"/>
              <w:sz w:val="22"/>
              <w:lang w:val="en-AU" w:eastAsia="en-AU"/>
            </w:rPr>
          </w:pPr>
          <w:hyperlink w:anchor="_Toc177032067" w:history="1">
            <w:r w:rsidRPr="00C64466">
              <w:rPr>
                <w:rStyle w:val="Hyperlink"/>
              </w:rPr>
              <w:t>3.3</w:t>
            </w:r>
            <w:r>
              <w:rPr>
                <w:rFonts w:cstheme="minorBidi"/>
                <w:sz w:val="22"/>
                <w:lang w:val="en-AU" w:eastAsia="en-AU"/>
              </w:rPr>
              <w:tab/>
            </w:r>
            <w:r w:rsidRPr="00C64466">
              <w:rPr>
                <w:rStyle w:val="Hyperlink"/>
              </w:rPr>
              <w:t>Measure Three – Regional Research Collaboration Program</w:t>
            </w:r>
            <w:r>
              <w:rPr>
                <w:webHidden/>
              </w:rPr>
              <w:tab/>
            </w:r>
            <w:r>
              <w:rPr>
                <w:webHidden/>
              </w:rPr>
              <w:fldChar w:fldCharType="begin"/>
            </w:r>
            <w:r>
              <w:rPr>
                <w:webHidden/>
              </w:rPr>
              <w:instrText xml:space="preserve"> PAGEREF _Toc177032067 \h </w:instrText>
            </w:r>
            <w:r>
              <w:rPr>
                <w:webHidden/>
              </w:rPr>
            </w:r>
            <w:r>
              <w:rPr>
                <w:webHidden/>
              </w:rPr>
              <w:fldChar w:fldCharType="separate"/>
            </w:r>
            <w:r w:rsidR="003B3429">
              <w:rPr>
                <w:webHidden/>
              </w:rPr>
              <w:t>20</w:t>
            </w:r>
            <w:r>
              <w:rPr>
                <w:webHidden/>
              </w:rPr>
              <w:fldChar w:fldCharType="end"/>
            </w:r>
          </w:hyperlink>
        </w:p>
        <w:p w14:paraId="4EAE6465" w14:textId="3526DE09" w:rsidR="00543E58" w:rsidRDefault="00543E58">
          <w:pPr>
            <w:pStyle w:val="TOC2"/>
            <w:tabs>
              <w:tab w:val="left" w:pos="1080"/>
            </w:tabs>
            <w:rPr>
              <w:rFonts w:cstheme="minorBidi"/>
              <w:sz w:val="22"/>
              <w:lang w:val="en-AU" w:eastAsia="en-AU"/>
            </w:rPr>
          </w:pPr>
          <w:hyperlink w:anchor="_Toc177032068" w:history="1">
            <w:r w:rsidRPr="00C64466">
              <w:rPr>
                <w:rStyle w:val="Hyperlink"/>
              </w:rPr>
              <w:t>3.4</w:t>
            </w:r>
            <w:r>
              <w:rPr>
                <w:rFonts w:cstheme="minorBidi"/>
                <w:sz w:val="22"/>
                <w:lang w:val="en-AU" w:eastAsia="en-AU"/>
              </w:rPr>
              <w:tab/>
            </w:r>
            <w:r w:rsidRPr="00C64466">
              <w:rPr>
                <w:rStyle w:val="Hyperlink"/>
              </w:rPr>
              <w:t>Measure Four – Refocusing the Higher Education Participation and Partnerships Program</w:t>
            </w:r>
            <w:r>
              <w:rPr>
                <w:webHidden/>
              </w:rPr>
              <w:tab/>
            </w:r>
            <w:r>
              <w:rPr>
                <w:webHidden/>
              </w:rPr>
              <w:fldChar w:fldCharType="begin"/>
            </w:r>
            <w:r>
              <w:rPr>
                <w:webHidden/>
              </w:rPr>
              <w:instrText xml:space="preserve"> PAGEREF _Toc177032068 \h </w:instrText>
            </w:r>
            <w:r>
              <w:rPr>
                <w:webHidden/>
              </w:rPr>
            </w:r>
            <w:r>
              <w:rPr>
                <w:webHidden/>
              </w:rPr>
              <w:fldChar w:fldCharType="separate"/>
            </w:r>
            <w:r w:rsidR="003B3429">
              <w:rPr>
                <w:webHidden/>
              </w:rPr>
              <w:t>24</w:t>
            </w:r>
            <w:r>
              <w:rPr>
                <w:webHidden/>
              </w:rPr>
              <w:fldChar w:fldCharType="end"/>
            </w:r>
          </w:hyperlink>
        </w:p>
        <w:p w14:paraId="134E6630" w14:textId="1A1BFA03" w:rsidR="00543E58" w:rsidRDefault="00543E58">
          <w:pPr>
            <w:pStyle w:val="TOC2"/>
            <w:tabs>
              <w:tab w:val="left" w:pos="1080"/>
            </w:tabs>
            <w:rPr>
              <w:rFonts w:cstheme="minorBidi"/>
              <w:sz w:val="22"/>
              <w:lang w:val="en-AU" w:eastAsia="en-AU"/>
            </w:rPr>
          </w:pPr>
          <w:hyperlink w:anchor="_Toc177032069" w:history="1">
            <w:r w:rsidRPr="00C64466">
              <w:rPr>
                <w:rStyle w:val="Hyperlink"/>
              </w:rPr>
              <w:t>3.5</w:t>
            </w:r>
            <w:r>
              <w:rPr>
                <w:rFonts w:cstheme="minorBidi"/>
                <w:sz w:val="22"/>
                <w:lang w:val="en-AU" w:eastAsia="en-AU"/>
              </w:rPr>
              <w:tab/>
            </w:r>
            <w:r w:rsidRPr="00C64466">
              <w:rPr>
                <w:rStyle w:val="Hyperlink"/>
              </w:rPr>
              <w:t>Measure Five – Regional University Study Hubs</w:t>
            </w:r>
            <w:r>
              <w:rPr>
                <w:webHidden/>
              </w:rPr>
              <w:tab/>
            </w:r>
            <w:r>
              <w:rPr>
                <w:webHidden/>
              </w:rPr>
              <w:fldChar w:fldCharType="begin"/>
            </w:r>
            <w:r>
              <w:rPr>
                <w:webHidden/>
              </w:rPr>
              <w:instrText xml:space="preserve"> PAGEREF _Toc177032069 \h </w:instrText>
            </w:r>
            <w:r>
              <w:rPr>
                <w:webHidden/>
              </w:rPr>
            </w:r>
            <w:r>
              <w:rPr>
                <w:webHidden/>
              </w:rPr>
              <w:fldChar w:fldCharType="separate"/>
            </w:r>
            <w:r w:rsidR="003B3429">
              <w:rPr>
                <w:webHidden/>
              </w:rPr>
              <w:t>30</w:t>
            </w:r>
            <w:r>
              <w:rPr>
                <w:webHidden/>
              </w:rPr>
              <w:fldChar w:fldCharType="end"/>
            </w:r>
          </w:hyperlink>
        </w:p>
        <w:p w14:paraId="41B2FDB4" w14:textId="0FD48753" w:rsidR="00543E58" w:rsidRDefault="00543E58">
          <w:pPr>
            <w:pStyle w:val="TOC2"/>
            <w:tabs>
              <w:tab w:val="left" w:pos="1080"/>
            </w:tabs>
            <w:rPr>
              <w:rFonts w:cstheme="minorBidi"/>
              <w:sz w:val="22"/>
              <w:lang w:val="en-AU" w:eastAsia="en-AU"/>
            </w:rPr>
          </w:pPr>
          <w:hyperlink w:anchor="_Toc177032070" w:history="1">
            <w:r w:rsidRPr="00C64466">
              <w:rPr>
                <w:rStyle w:val="Hyperlink"/>
              </w:rPr>
              <w:t>3.6</w:t>
            </w:r>
            <w:r>
              <w:rPr>
                <w:rFonts w:cstheme="minorBidi"/>
                <w:sz w:val="22"/>
                <w:lang w:val="en-AU" w:eastAsia="en-AU"/>
              </w:rPr>
              <w:tab/>
            </w:r>
            <w:r w:rsidRPr="00C64466">
              <w:rPr>
                <w:rStyle w:val="Hyperlink"/>
              </w:rPr>
              <w:t>Measure Six – Establishing a Regional Partnership Project Pool Program</w:t>
            </w:r>
            <w:r>
              <w:rPr>
                <w:webHidden/>
              </w:rPr>
              <w:tab/>
            </w:r>
            <w:r>
              <w:rPr>
                <w:webHidden/>
              </w:rPr>
              <w:fldChar w:fldCharType="begin"/>
            </w:r>
            <w:r>
              <w:rPr>
                <w:webHidden/>
              </w:rPr>
              <w:instrText xml:space="preserve"> PAGEREF _Toc177032070 \h </w:instrText>
            </w:r>
            <w:r>
              <w:rPr>
                <w:webHidden/>
              </w:rPr>
            </w:r>
            <w:r>
              <w:rPr>
                <w:webHidden/>
              </w:rPr>
              <w:fldChar w:fldCharType="separate"/>
            </w:r>
            <w:r w:rsidR="003B3429">
              <w:rPr>
                <w:webHidden/>
              </w:rPr>
              <w:t>42</w:t>
            </w:r>
            <w:r>
              <w:rPr>
                <w:webHidden/>
              </w:rPr>
              <w:fldChar w:fldCharType="end"/>
            </w:r>
          </w:hyperlink>
        </w:p>
        <w:p w14:paraId="0ABBBA0F" w14:textId="3FA529C5" w:rsidR="00543E58" w:rsidRDefault="00543E58">
          <w:pPr>
            <w:pStyle w:val="TOC2"/>
            <w:tabs>
              <w:tab w:val="left" w:pos="1080"/>
            </w:tabs>
            <w:rPr>
              <w:rFonts w:cstheme="minorBidi"/>
              <w:sz w:val="22"/>
              <w:lang w:val="en-AU" w:eastAsia="en-AU"/>
            </w:rPr>
          </w:pPr>
          <w:hyperlink w:anchor="_Toc177032071" w:history="1">
            <w:r w:rsidRPr="00C64466">
              <w:rPr>
                <w:rStyle w:val="Hyperlink"/>
              </w:rPr>
              <w:t>3.7</w:t>
            </w:r>
            <w:r>
              <w:rPr>
                <w:rFonts w:cstheme="minorBidi"/>
                <w:sz w:val="22"/>
                <w:lang w:val="en-AU" w:eastAsia="en-AU"/>
              </w:rPr>
              <w:tab/>
            </w:r>
            <w:r w:rsidRPr="00C64466">
              <w:rPr>
                <w:rStyle w:val="Hyperlink"/>
              </w:rPr>
              <w:t>Measure Seven – Tertiary Access Payment</w:t>
            </w:r>
            <w:r>
              <w:rPr>
                <w:webHidden/>
              </w:rPr>
              <w:tab/>
            </w:r>
            <w:r>
              <w:rPr>
                <w:webHidden/>
              </w:rPr>
              <w:fldChar w:fldCharType="begin"/>
            </w:r>
            <w:r>
              <w:rPr>
                <w:webHidden/>
              </w:rPr>
              <w:instrText xml:space="preserve"> PAGEREF _Toc177032071 \h </w:instrText>
            </w:r>
            <w:r>
              <w:rPr>
                <w:webHidden/>
              </w:rPr>
            </w:r>
            <w:r>
              <w:rPr>
                <w:webHidden/>
              </w:rPr>
              <w:fldChar w:fldCharType="separate"/>
            </w:r>
            <w:r w:rsidR="003B3429">
              <w:rPr>
                <w:webHidden/>
              </w:rPr>
              <w:t>46</w:t>
            </w:r>
            <w:r>
              <w:rPr>
                <w:webHidden/>
              </w:rPr>
              <w:fldChar w:fldCharType="end"/>
            </w:r>
          </w:hyperlink>
        </w:p>
        <w:p w14:paraId="5EDD98DB" w14:textId="41148C65" w:rsidR="00543E58" w:rsidRDefault="00543E58">
          <w:pPr>
            <w:pStyle w:val="TOC2"/>
            <w:tabs>
              <w:tab w:val="left" w:pos="1080"/>
            </w:tabs>
            <w:rPr>
              <w:rFonts w:cstheme="minorBidi"/>
              <w:sz w:val="22"/>
              <w:lang w:val="en-AU" w:eastAsia="en-AU"/>
            </w:rPr>
          </w:pPr>
          <w:hyperlink w:anchor="_Toc177032072" w:history="1">
            <w:r w:rsidRPr="00C64466">
              <w:rPr>
                <w:rStyle w:val="Hyperlink"/>
                <w:lang w:val="en-NZ"/>
              </w:rPr>
              <w:t>3.8</w:t>
            </w:r>
            <w:r>
              <w:rPr>
                <w:rFonts w:cstheme="minorBidi"/>
                <w:sz w:val="22"/>
                <w:lang w:val="en-AU" w:eastAsia="en-AU"/>
              </w:rPr>
              <w:tab/>
            </w:r>
            <w:r w:rsidRPr="00C64466">
              <w:rPr>
                <w:rStyle w:val="Hyperlink"/>
              </w:rPr>
              <w:t xml:space="preserve">Measure Eight – </w:t>
            </w:r>
            <w:r w:rsidRPr="00C64466">
              <w:rPr>
                <w:rStyle w:val="Hyperlink"/>
                <w:lang w:val="en-NZ"/>
              </w:rPr>
              <w:t>Fares Allowance</w:t>
            </w:r>
            <w:r>
              <w:rPr>
                <w:webHidden/>
              </w:rPr>
              <w:tab/>
            </w:r>
            <w:r>
              <w:rPr>
                <w:webHidden/>
              </w:rPr>
              <w:fldChar w:fldCharType="begin"/>
            </w:r>
            <w:r>
              <w:rPr>
                <w:webHidden/>
              </w:rPr>
              <w:instrText xml:space="preserve"> PAGEREF _Toc177032072 \h </w:instrText>
            </w:r>
            <w:r>
              <w:rPr>
                <w:webHidden/>
              </w:rPr>
            </w:r>
            <w:r>
              <w:rPr>
                <w:webHidden/>
              </w:rPr>
              <w:fldChar w:fldCharType="separate"/>
            </w:r>
            <w:r w:rsidR="003B3429">
              <w:rPr>
                <w:webHidden/>
              </w:rPr>
              <w:t>51</w:t>
            </w:r>
            <w:r>
              <w:rPr>
                <w:webHidden/>
              </w:rPr>
              <w:fldChar w:fldCharType="end"/>
            </w:r>
          </w:hyperlink>
        </w:p>
        <w:p w14:paraId="763DE75E" w14:textId="548AC711" w:rsidR="00543E58" w:rsidRDefault="00543E58">
          <w:pPr>
            <w:pStyle w:val="TOC2"/>
            <w:tabs>
              <w:tab w:val="left" w:pos="1080"/>
            </w:tabs>
            <w:rPr>
              <w:rFonts w:cstheme="minorBidi"/>
              <w:sz w:val="22"/>
              <w:lang w:val="en-AU" w:eastAsia="en-AU"/>
            </w:rPr>
          </w:pPr>
          <w:hyperlink w:anchor="_Toc177032073" w:history="1">
            <w:r w:rsidRPr="00C64466">
              <w:rPr>
                <w:rStyle w:val="Hyperlink"/>
              </w:rPr>
              <w:t>3.9</w:t>
            </w:r>
            <w:r>
              <w:rPr>
                <w:rFonts w:cstheme="minorBidi"/>
                <w:sz w:val="22"/>
                <w:lang w:val="en-AU" w:eastAsia="en-AU"/>
              </w:rPr>
              <w:tab/>
            </w:r>
            <w:r w:rsidRPr="00C64466">
              <w:rPr>
                <w:rStyle w:val="Hyperlink"/>
              </w:rPr>
              <w:t>Measure Nine – Regional Education Commissioner</w:t>
            </w:r>
            <w:r>
              <w:rPr>
                <w:webHidden/>
              </w:rPr>
              <w:tab/>
            </w:r>
            <w:r>
              <w:rPr>
                <w:webHidden/>
              </w:rPr>
              <w:fldChar w:fldCharType="begin"/>
            </w:r>
            <w:r>
              <w:rPr>
                <w:webHidden/>
              </w:rPr>
              <w:instrText xml:space="preserve"> PAGEREF _Toc177032073 \h </w:instrText>
            </w:r>
            <w:r>
              <w:rPr>
                <w:webHidden/>
              </w:rPr>
            </w:r>
            <w:r>
              <w:rPr>
                <w:webHidden/>
              </w:rPr>
              <w:fldChar w:fldCharType="separate"/>
            </w:r>
            <w:r w:rsidR="003B3429">
              <w:rPr>
                <w:webHidden/>
              </w:rPr>
              <w:t>54</w:t>
            </w:r>
            <w:r>
              <w:rPr>
                <w:webHidden/>
              </w:rPr>
              <w:fldChar w:fldCharType="end"/>
            </w:r>
          </w:hyperlink>
        </w:p>
        <w:p w14:paraId="3FE1EADF" w14:textId="0B736C8C" w:rsidR="00543E58" w:rsidRDefault="00543E58">
          <w:pPr>
            <w:pStyle w:val="TOC1"/>
            <w:rPr>
              <w:rFonts w:cstheme="minorBidi"/>
              <w:b w:val="0"/>
              <w:sz w:val="22"/>
              <w:lang w:val="en-AU" w:eastAsia="en-AU"/>
            </w:rPr>
          </w:pPr>
          <w:hyperlink w:anchor="_Toc177032074" w:history="1">
            <w:r w:rsidRPr="00C64466">
              <w:rPr>
                <w:rStyle w:val="Hyperlink"/>
              </w:rPr>
              <w:t>4.0</w:t>
            </w:r>
            <w:r>
              <w:rPr>
                <w:rFonts w:cstheme="minorBidi"/>
                <w:b w:val="0"/>
                <w:sz w:val="22"/>
                <w:lang w:val="en-AU" w:eastAsia="en-AU"/>
              </w:rPr>
              <w:tab/>
            </w:r>
            <w:r w:rsidRPr="00C64466">
              <w:rPr>
                <w:rStyle w:val="Hyperlink"/>
              </w:rPr>
              <w:t>Contribution to the Napthine Goals</w:t>
            </w:r>
            <w:r>
              <w:rPr>
                <w:webHidden/>
              </w:rPr>
              <w:tab/>
            </w:r>
            <w:r>
              <w:rPr>
                <w:webHidden/>
              </w:rPr>
              <w:fldChar w:fldCharType="begin"/>
            </w:r>
            <w:r>
              <w:rPr>
                <w:webHidden/>
              </w:rPr>
              <w:instrText xml:space="preserve"> PAGEREF _Toc177032074 \h </w:instrText>
            </w:r>
            <w:r>
              <w:rPr>
                <w:webHidden/>
              </w:rPr>
            </w:r>
            <w:r>
              <w:rPr>
                <w:webHidden/>
              </w:rPr>
              <w:fldChar w:fldCharType="separate"/>
            </w:r>
            <w:r w:rsidR="003B3429">
              <w:rPr>
                <w:webHidden/>
              </w:rPr>
              <w:t>58</w:t>
            </w:r>
            <w:r>
              <w:rPr>
                <w:webHidden/>
              </w:rPr>
              <w:fldChar w:fldCharType="end"/>
            </w:r>
          </w:hyperlink>
        </w:p>
        <w:p w14:paraId="58FC523D" w14:textId="3D4F44E2" w:rsidR="00543E58" w:rsidRDefault="00543E58">
          <w:pPr>
            <w:pStyle w:val="TOC2"/>
            <w:tabs>
              <w:tab w:val="left" w:pos="1080"/>
            </w:tabs>
            <w:rPr>
              <w:rFonts w:cstheme="minorBidi"/>
              <w:sz w:val="22"/>
              <w:lang w:val="en-AU" w:eastAsia="en-AU"/>
            </w:rPr>
          </w:pPr>
          <w:hyperlink w:anchor="_Toc177032075" w:history="1">
            <w:r w:rsidRPr="00C64466">
              <w:rPr>
                <w:rStyle w:val="Hyperlink"/>
              </w:rPr>
              <w:t>4.1</w:t>
            </w:r>
            <w:r>
              <w:rPr>
                <w:rFonts w:cstheme="minorBidi"/>
                <w:sz w:val="22"/>
                <w:lang w:val="en-AU" w:eastAsia="en-AU"/>
              </w:rPr>
              <w:tab/>
            </w:r>
            <w:r w:rsidRPr="00C64466">
              <w:rPr>
                <w:rStyle w:val="Hyperlink"/>
              </w:rPr>
              <w:t>Bridging the tertiary education gap between RRR and metropolitan students</w:t>
            </w:r>
            <w:r>
              <w:rPr>
                <w:webHidden/>
              </w:rPr>
              <w:tab/>
            </w:r>
            <w:r>
              <w:rPr>
                <w:webHidden/>
              </w:rPr>
              <w:fldChar w:fldCharType="begin"/>
            </w:r>
            <w:r>
              <w:rPr>
                <w:webHidden/>
              </w:rPr>
              <w:instrText xml:space="preserve"> PAGEREF _Toc177032075 \h </w:instrText>
            </w:r>
            <w:r>
              <w:rPr>
                <w:webHidden/>
              </w:rPr>
            </w:r>
            <w:r>
              <w:rPr>
                <w:webHidden/>
              </w:rPr>
              <w:fldChar w:fldCharType="separate"/>
            </w:r>
            <w:r w:rsidR="003B3429">
              <w:rPr>
                <w:webHidden/>
              </w:rPr>
              <w:t>58</w:t>
            </w:r>
            <w:r>
              <w:rPr>
                <w:webHidden/>
              </w:rPr>
              <w:fldChar w:fldCharType="end"/>
            </w:r>
          </w:hyperlink>
        </w:p>
        <w:p w14:paraId="62EBD735" w14:textId="4C682961" w:rsidR="00543E58" w:rsidRDefault="00543E58">
          <w:pPr>
            <w:pStyle w:val="TOC2"/>
            <w:tabs>
              <w:tab w:val="left" w:pos="1080"/>
            </w:tabs>
            <w:rPr>
              <w:rFonts w:cstheme="minorBidi"/>
              <w:sz w:val="22"/>
              <w:lang w:val="en-AU" w:eastAsia="en-AU"/>
            </w:rPr>
          </w:pPr>
          <w:hyperlink w:anchor="_Toc177032076" w:history="1">
            <w:r w:rsidRPr="00C64466">
              <w:rPr>
                <w:rStyle w:val="Hyperlink"/>
              </w:rPr>
              <w:t>4.2</w:t>
            </w:r>
            <w:r>
              <w:rPr>
                <w:rFonts w:cstheme="minorBidi"/>
                <w:sz w:val="22"/>
                <w:lang w:val="en-AU" w:eastAsia="en-AU"/>
              </w:rPr>
              <w:tab/>
            </w:r>
            <w:r w:rsidRPr="00C64466">
              <w:rPr>
                <w:rStyle w:val="Hyperlink"/>
              </w:rPr>
              <w:t>Driving productivity and growth for regional Australia</w:t>
            </w:r>
            <w:r>
              <w:rPr>
                <w:webHidden/>
              </w:rPr>
              <w:tab/>
            </w:r>
            <w:r>
              <w:rPr>
                <w:webHidden/>
              </w:rPr>
              <w:fldChar w:fldCharType="begin"/>
            </w:r>
            <w:r>
              <w:rPr>
                <w:webHidden/>
              </w:rPr>
              <w:instrText xml:space="preserve"> PAGEREF _Toc177032076 \h </w:instrText>
            </w:r>
            <w:r>
              <w:rPr>
                <w:webHidden/>
              </w:rPr>
            </w:r>
            <w:r>
              <w:rPr>
                <w:webHidden/>
              </w:rPr>
              <w:fldChar w:fldCharType="separate"/>
            </w:r>
            <w:r w:rsidR="003B3429">
              <w:rPr>
                <w:webHidden/>
              </w:rPr>
              <w:t>60</w:t>
            </w:r>
            <w:r>
              <w:rPr>
                <w:webHidden/>
              </w:rPr>
              <w:fldChar w:fldCharType="end"/>
            </w:r>
          </w:hyperlink>
        </w:p>
        <w:p w14:paraId="0CABFF6C" w14:textId="02E6D4BB" w:rsidR="00543E58" w:rsidRDefault="00543E58">
          <w:pPr>
            <w:pStyle w:val="TOC2"/>
            <w:tabs>
              <w:tab w:val="left" w:pos="1080"/>
            </w:tabs>
            <w:rPr>
              <w:rFonts w:cstheme="minorBidi"/>
              <w:sz w:val="22"/>
              <w:lang w:val="en-AU" w:eastAsia="en-AU"/>
            </w:rPr>
          </w:pPr>
          <w:hyperlink w:anchor="_Toc177032077" w:history="1">
            <w:r w:rsidRPr="00C64466">
              <w:rPr>
                <w:rStyle w:val="Hyperlink"/>
              </w:rPr>
              <w:t>4.3</w:t>
            </w:r>
            <w:r>
              <w:rPr>
                <w:rFonts w:cstheme="minorBidi"/>
                <w:sz w:val="22"/>
                <w:lang w:val="en-AU" w:eastAsia="en-AU"/>
              </w:rPr>
              <w:tab/>
            </w:r>
            <w:r w:rsidRPr="00C64466">
              <w:rPr>
                <w:rStyle w:val="Hyperlink"/>
                <w:lang w:val="en-AU"/>
              </w:rPr>
              <w:t>Increasing the research capacity of regional universities</w:t>
            </w:r>
            <w:r>
              <w:rPr>
                <w:webHidden/>
              </w:rPr>
              <w:tab/>
            </w:r>
            <w:r>
              <w:rPr>
                <w:webHidden/>
              </w:rPr>
              <w:fldChar w:fldCharType="begin"/>
            </w:r>
            <w:r>
              <w:rPr>
                <w:webHidden/>
              </w:rPr>
              <w:instrText xml:space="preserve"> PAGEREF _Toc177032077 \h </w:instrText>
            </w:r>
            <w:r>
              <w:rPr>
                <w:webHidden/>
              </w:rPr>
            </w:r>
            <w:r>
              <w:rPr>
                <w:webHidden/>
              </w:rPr>
              <w:fldChar w:fldCharType="separate"/>
            </w:r>
            <w:r w:rsidR="003B3429">
              <w:rPr>
                <w:webHidden/>
              </w:rPr>
              <w:t>60</w:t>
            </w:r>
            <w:r>
              <w:rPr>
                <w:webHidden/>
              </w:rPr>
              <w:fldChar w:fldCharType="end"/>
            </w:r>
          </w:hyperlink>
        </w:p>
        <w:p w14:paraId="3D728CAE" w14:textId="6199FCC4" w:rsidR="00543E58" w:rsidRDefault="00543E58">
          <w:pPr>
            <w:pStyle w:val="TOC1"/>
            <w:rPr>
              <w:rFonts w:cstheme="minorBidi"/>
              <w:b w:val="0"/>
              <w:sz w:val="22"/>
              <w:lang w:val="en-AU" w:eastAsia="en-AU"/>
            </w:rPr>
          </w:pPr>
          <w:hyperlink w:anchor="_Toc177032078" w:history="1">
            <w:r w:rsidRPr="00C64466">
              <w:rPr>
                <w:rStyle w:val="Hyperlink"/>
                <w:rFonts w:eastAsia="Arial"/>
              </w:rPr>
              <w:t>5.0</w:t>
            </w:r>
            <w:r>
              <w:rPr>
                <w:rFonts w:cstheme="minorBidi"/>
                <w:b w:val="0"/>
                <w:sz w:val="22"/>
                <w:lang w:val="en-AU" w:eastAsia="en-AU"/>
              </w:rPr>
              <w:tab/>
            </w:r>
            <w:r w:rsidRPr="00C64466">
              <w:rPr>
                <w:rStyle w:val="Hyperlink"/>
                <w:rFonts w:eastAsia="Arial"/>
              </w:rPr>
              <w:t>The Australian Universities Accord</w:t>
            </w:r>
            <w:r>
              <w:rPr>
                <w:webHidden/>
              </w:rPr>
              <w:tab/>
            </w:r>
            <w:r>
              <w:rPr>
                <w:webHidden/>
              </w:rPr>
              <w:fldChar w:fldCharType="begin"/>
            </w:r>
            <w:r>
              <w:rPr>
                <w:webHidden/>
              </w:rPr>
              <w:instrText xml:space="preserve"> PAGEREF _Toc177032078 \h </w:instrText>
            </w:r>
            <w:r>
              <w:rPr>
                <w:webHidden/>
              </w:rPr>
            </w:r>
            <w:r>
              <w:rPr>
                <w:webHidden/>
              </w:rPr>
              <w:fldChar w:fldCharType="separate"/>
            </w:r>
            <w:r w:rsidR="003B3429">
              <w:rPr>
                <w:webHidden/>
              </w:rPr>
              <w:t>61</w:t>
            </w:r>
            <w:r>
              <w:rPr>
                <w:webHidden/>
              </w:rPr>
              <w:fldChar w:fldCharType="end"/>
            </w:r>
          </w:hyperlink>
        </w:p>
        <w:p w14:paraId="6E8BBCC2" w14:textId="15DBE57F" w:rsidR="00543E58" w:rsidRDefault="00543E58">
          <w:pPr>
            <w:pStyle w:val="TOC1"/>
            <w:rPr>
              <w:rFonts w:cstheme="minorBidi"/>
              <w:b w:val="0"/>
              <w:sz w:val="22"/>
              <w:lang w:val="en-AU" w:eastAsia="en-AU"/>
            </w:rPr>
          </w:pPr>
          <w:hyperlink w:anchor="_Toc177032079" w:history="1">
            <w:r w:rsidRPr="00C64466">
              <w:rPr>
                <w:rStyle w:val="Hyperlink"/>
                <w:rFonts w:eastAsia="Arial"/>
              </w:rPr>
              <w:t>6.0</w:t>
            </w:r>
            <w:r>
              <w:rPr>
                <w:rFonts w:cstheme="minorBidi"/>
                <w:b w:val="0"/>
                <w:sz w:val="22"/>
                <w:lang w:val="en-AU" w:eastAsia="en-AU"/>
              </w:rPr>
              <w:tab/>
            </w:r>
            <w:r w:rsidRPr="00C64466">
              <w:rPr>
                <w:rStyle w:val="Hyperlink"/>
                <w:rFonts w:eastAsia="Arial"/>
              </w:rPr>
              <w:t>What design elements should be considered for future measures?</w:t>
            </w:r>
            <w:r>
              <w:rPr>
                <w:webHidden/>
              </w:rPr>
              <w:tab/>
            </w:r>
            <w:r>
              <w:rPr>
                <w:webHidden/>
              </w:rPr>
              <w:fldChar w:fldCharType="begin"/>
            </w:r>
            <w:r>
              <w:rPr>
                <w:webHidden/>
              </w:rPr>
              <w:instrText xml:space="preserve"> PAGEREF _Toc177032079 \h </w:instrText>
            </w:r>
            <w:r>
              <w:rPr>
                <w:webHidden/>
              </w:rPr>
            </w:r>
            <w:r>
              <w:rPr>
                <w:webHidden/>
              </w:rPr>
              <w:fldChar w:fldCharType="separate"/>
            </w:r>
            <w:r w:rsidR="003B3429">
              <w:rPr>
                <w:webHidden/>
              </w:rPr>
              <w:t>63</w:t>
            </w:r>
            <w:r>
              <w:rPr>
                <w:webHidden/>
              </w:rPr>
              <w:fldChar w:fldCharType="end"/>
            </w:r>
          </w:hyperlink>
        </w:p>
        <w:p w14:paraId="01D55E9C" w14:textId="06D7A3B6" w:rsidR="00543E58" w:rsidRDefault="00543E58">
          <w:pPr>
            <w:pStyle w:val="TOC1"/>
            <w:rPr>
              <w:rFonts w:cstheme="minorBidi"/>
              <w:b w:val="0"/>
              <w:sz w:val="22"/>
              <w:lang w:val="en-AU" w:eastAsia="en-AU"/>
            </w:rPr>
          </w:pPr>
          <w:hyperlink w:anchor="_Toc177032080" w:history="1">
            <w:r w:rsidRPr="00C64466">
              <w:rPr>
                <w:rStyle w:val="Hyperlink"/>
              </w:rPr>
              <w:t>7.0</w:t>
            </w:r>
            <w:r>
              <w:rPr>
                <w:rFonts w:cstheme="minorBidi"/>
                <w:b w:val="0"/>
                <w:sz w:val="22"/>
                <w:lang w:val="en-AU" w:eastAsia="en-AU"/>
              </w:rPr>
              <w:tab/>
            </w:r>
            <w:r w:rsidRPr="00C64466">
              <w:rPr>
                <w:rStyle w:val="Hyperlink"/>
              </w:rPr>
              <w:t>Conclusion</w:t>
            </w:r>
            <w:r>
              <w:rPr>
                <w:webHidden/>
              </w:rPr>
              <w:tab/>
            </w:r>
            <w:r>
              <w:rPr>
                <w:webHidden/>
              </w:rPr>
              <w:fldChar w:fldCharType="begin"/>
            </w:r>
            <w:r>
              <w:rPr>
                <w:webHidden/>
              </w:rPr>
              <w:instrText xml:space="preserve"> PAGEREF _Toc177032080 \h </w:instrText>
            </w:r>
            <w:r>
              <w:rPr>
                <w:webHidden/>
              </w:rPr>
            </w:r>
            <w:r>
              <w:rPr>
                <w:webHidden/>
              </w:rPr>
              <w:fldChar w:fldCharType="separate"/>
            </w:r>
            <w:r w:rsidR="003B3429">
              <w:rPr>
                <w:webHidden/>
              </w:rPr>
              <w:t>65</w:t>
            </w:r>
            <w:r>
              <w:rPr>
                <w:webHidden/>
              </w:rPr>
              <w:fldChar w:fldCharType="end"/>
            </w:r>
          </w:hyperlink>
        </w:p>
        <w:p w14:paraId="719B2B29" w14:textId="19DA2B26" w:rsidR="00543E58" w:rsidRDefault="00543E58">
          <w:pPr>
            <w:pStyle w:val="TOC1"/>
            <w:tabs>
              <w:tab w:val="left" w:pos="1797"/>
            </w:tabs>
            <w:rPr>
              <w:rFonts w:cstheme="minorBidi"/>
              <w:b w:val="0"/>
              <w:sz w:val="22"/>
              <w:lang w:val="en-AU" w:eastAsia="en-AU"/>
            </w:rPr>
          </w:pPr>
          <w:hyperlink w:anchor="_Toc177032081" w:history="1">
            <w:r w:rsidRPr="00C64466">
              <w:rPr>
                <w:rStyle w:val="Hyperlink"/>
              </w:rPr>
              <w:t>Appendix A:</w:t>
            </w:r>
            <w:r>
              <w:rPr>
                <w:rFonts w:cstheme="minorBidi"/>
                <w:b w:val="0"/>
                <w:sz w:val="22"/>
                <w:lang w:val="en-AU" w:eastAsia="en-AU"/>
              </w:rPr>
              <w:tab/>
            </w:r>
            <w:r w:rsidRPr="00C64466">
              <w:rPr>
                <w:rStyle w:val="Hyperlink"/>
              </w:rPr>
              <w:t>Stakeholders that participated in an interview</w:t>
            </w:r>
            <w:r>
              <w:rPr>
                <w:webHidden/>
              </w:rPr>
              <w:tab/>
            </w:r>
            <w:r>
              <w:rPr>
                <w:webHidden/>
              </w:rPr>
              <w:fldChar w:fldCharType="begin"/>
            </w:r>
            <w:r>
              <w:rPr>
                <w:webHidden/>
              </w:rPr>
              <w:instrText xml:space="preserve"> PAGEREF _Toc177032081 \h </w:instrText>
            </w:r>
            <w:r>
              <w:rPr>
                <w:webHidden/>
              </w:rPr>
            </w:r>
            <w:r>
              <w:rPr>
                <w:webHidden/>
              </w:rPr>
              <w:fldChar w:fldCharType="separate"/>
            </w:r>
            <w:r w:rsidR="003B3429">
              <w:rPr>
                <w:webHidden/>
              </w:rPr>
              <w:t>66</w:t>
            </w:r>
            <w:r>
              <w:rPr>
                <w:webHidden/>
              </w:rPr>
              <w:fldChar w:fldCharType="end"/>
            </w:r>
          </w:hyperlink>
        </w:p>
        <w:p w14:paraId="6011485B" w14:textId="68D3AF58" w:rsidR="00247899" w:rsidRDefault="00DF7DE4">
          <w:pPr>
            <w:rPr>
              <w:sz w:val="21"/>
              <w:szCs w:val="21"/>
            </w:rPr>
          </w:pPr>
          <w:r w:rsidRPr="00810F00">
            <w:rPr>
              <w:rFonts w:cs="Times New Roman"/>
              <w:b/>
              <w:sz w:val="21"/>
            </w:rPr>
            <w:fldChar w:fldCharType="end"/>
          </w:r>
        </w:p>
      </w:sdtContent>
    </w:sdt>
    <w:p w14:paraId="0EEE67C0" w14:textId="7F905B73" w:rsidR="00AC5DBB" w:rsidRDefault="00AC5DBB">
      <w:r>
        <w:br w:type="page"/>
      </w:r>
    </w:p>
    <w:p w14:paraId="0FF1EB7E" w14:textId="77777777" w:rsidR="00793DDE" w:rsidRPr="004257FF" w:rsidRDefault="00793DDE" w:rsidP="00793DDE">
      <w:pPr>
        <w:rPr>
          <w:rFonts w:ascii="Arial" w:eastAsia="Arial" w:hAnsi="Arial" w:cs="Times New Roman"/>
        </w:rPr>
      </w:pPr>
      <w:r w:rsidRPr="004257FF">
        <w:rPr>
          <w:rFonts w:ascii="Arial" w:eastAsia="Arial" w:hAnsi="Arial" w:cs="Times New Roman"/>
          <w:b/>
          <w:color w:val="36424A"/>
          <w:kern w:val="28"/>
          <w:sz w:val="48"/>
          <w:szCs w:val="56"/>
        </w:rPr>
        <w:lastRenderedPageBreak/>
        <w:t xml:space="preserve">Glossary </w:t>
      </w:r>
      <w:r>
        <w:rPr>
          <w:rFonts w:ascii="Arial" w:eastAsia="Arial" w:hAnsi="Arial" w:cs="Times New Roman"/>
          <w:b/>
          <w:color w:val="36424A"/>
          <w:kern w:val="28"/>
          <w:sz w:val="48"/>
          <w:szCs w:val="56"/>
        </w:rPr>
        <w:t>of</w:t>
      </w:r>
      <w:r w:rsidRPr="004257FF">
        <w:rPr>
          <w:rFonts w:ascii="Arial" w:eastAsia="Arial" w:hAnsi="Arial" w:cs="Times New Roman"/>
          <w:b/>
          <w:color w:val="36424A"/>
          <w:kern w:val="28"/>
          <w:sz w:val="48"/>
          <w:szCs w:val="56"/>
        </w:rPr>
        <w:t xml:space="preserve"> acronyms </w:t>
      </w:r>
    </w:p>
    <w:tbl>
      <w:tblPr>
        <w:tblStyle w:val="ACTableDesign1"/>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2"/>
        <w:gridCol w:w="6191"/>
      </w:tblGrid>
      <w:tr w:rsidR="00793DDE" w:rsidRPr="004257FF" w14:paraId="25CD49DB" w14:textId="77777777" w:rsidTr="00C423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shd w:val="clear" w:color="auto" w:fill="007E00" w:themeFill="accent3"/>
          </w:tcPr>
          <w:p w14:paraId="4EE3E8C9" w14:textId="77777777" w:rsidR="00793DDE" w:rsidRPr="00C4236D" w:rsidRDefault="00793DDE" w:rsidP="00361374">
            <w:pPr>
              <w:pStyle w:val="TableHeaderWhite"/>
            </w:pPr>
            <w:r w:rsidRPr="00C4236D">
              <w:t xml:space="preserve">Term </w:t>
            </w:r>
          </w:p>
        </w:tc>
        <w:tc>
          <w:tcPr>
            <w:tcW w:w="6191" w:type="dxa"/>
            <w:shd w:val="clear" w:color="auto" w:fill="007E00" w:themeFill="accent3"/>
          </w:tcPr>
          <w:p w14:paraId="186640B6" w14:textId="77777777" w:rsidR="00793DDE" w:rsidRPr="00C4236D" w:rsidRDefault="00793DDE" w:rsidP="00361374">
            <w:pPr>
              <w:pStyle w:val="TableHeaderWhite"/>
              <w:cnfStyle w:val="100000000000" w:firstRow="1" w:lastRow="0" w:firstColumn="0" w:lastColumn="0" w:oddVBand="0" w:evenVBand="0" w:oddHBand="0" w:evenHBand="0" w:firstRowFirstColumn="0" w:firstRowLastColumn="0" w:lastRowFirstColumn="0" w:lastRowLastColumn="0"/>
            </w:pPr>
            <w:r w:rsidRPr="00C4236D">
              <w:t xml:space="preserve">Definition </w:t>
            </w:r>
          </w:p>
        </w:tc>
      </w:tr>
      <w:tr w:rsidR="00AF433A" w:rsidRPr="004257FF" w14:paraId="45DD648E"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1AF51B35" w14:textId="37867B81" w:rsidR="00AF433A" w:rsidRPr="00C93E4C" w:rsidRDefault="00AF433A">
            <w:pPr>
              <w:rPr>
                <w:color w:val="auto"/>
              </w:rPr>
            </w:pPr>
            <w:r w:rsidRPr="00C93E4C">
              <w:rPr>
                <w:color w:val="auto"/>
                <w:lang w:eastAsia="en-NZ"/>
              </w:rPr>
              <w:t>ATAR</w:t>
            </w:r>
          </w:p>
        </w:tc>
        <w:tc>
          <w:tcPr>
            <w:tcW w:w="6191" w:type="dxa"/>
          </w:tcPr>
          <w:p w14:paraId="48217048" w14:textId="696070DE" w:rsidR="00AF433A" w:rsidRPr="00C93E4C" w:rsidRDefault="005A7D48">
            <w:pPr>
              <w:cnfStyle w:val="000000100000" w:firstRow="0" w:lastRow="0" w:firstColumn="0" w:lastColumn="0" w:oddVBand="0" w:evenVBand="0" w:oddHBand="1" w:evenHBand="0" w:firstRowFirstColumn="0" w:firstRowLastColumn="0" w:lastRowFirstColumn="0" w:lastRowLastColumn="0"/>
              <w:rPr>
                <w:color w:val="auto"/>
              </w:rPr>
            </w:pPr>
            <w:r w:rsidRPr="00C93E4C">
              <w:rPr>
                <w:color w:val="auto"/>
              </w:rPr>
              <w:t>Australian Tertiary Admissions Rank</w:t>
            </w:r>
          </w:p>
        </w:tc>
      </w:tr>
      <w:tr w:rsidR="00BC7A4C" w:rsidRPr="004257FF" w14:paraId="7C89700D"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71E09DEA" w14:textId="1FF8A79B" w:rsidR="00BC7A4C" w:rsidRPr="00C93E4C" w:rsidRDefault="00BC7A4C">
            <w:pPr>
              <w:rPr>
                <w:color w:val="auto"/>
                <w:lang w:eastAsia="en-NZ"/>
              </w:rPr>
            </w:pPr>
            <w:r w:rsidRPr="00C93E4C">
              <w:rPr>
                <w:color w:val="auto"/>
                <w:lang w:eastAsia="en-NZ"/>
              </w:rPr>
              <w:t>ATEC</w:t>
            </w:r>
          </w:p>
        </w:tc>
        <w:tc>
          <w:tcPr>
            <w:tcW w:w="6191" w:type="dxa"/>
          </w:tcPr>
          <w:p w14:paraId="51170E39" w14:textId="02E32630" w:rsidR="00BC7A4C" w:rsidRPr="00C93E4C" w:rsidRDefault="00BC7A4C">
            <w:pPr>
              <w:cnfStyle w:val="000000010000" w:firstRow="0" w:lastRow="0" w:firstColumn="0" w:lastColumn="0" w:oddVBand="0" w:evenVBand="0" w:oddHBand="0" w:evenHBand="1" w:firstRowFirstColumn="0" w:firstRowLastColumn="0" w:lastRowFirstColumn="0" w:lastRowLastColumn="0"/>
              <w:rPr>
                <w:color w:val="auto"/>
              </w:rPr>
            </w:pPr>
            <w:r w:rsidRPr="00C93E4C">
              <w:rPr>
                <w:color w:val="auto"/>
              </w:rPr>
              <w:t>Australian Tertiary Education Commission</w:t>
            </w:r>
          </w:p>
        </w:tc>
      </w:tr>
      <w:tr w:rsidR="00934F39" w:rsidRPr="004257FF" w14:paraId="21DA2395"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3511AC4E" w14:textId="31298F1F" w:rsidR="00934F39" w:rsidRPr="00C93E4C" w:rsidRDefault="00934F39">
            <w:pPr>
              <w:rPr>
                <w:color w:val="auto"/>
                <w:lang w:eastAsia="en-NZ"/>
              </w:rPr>
            </w:pPr>
            <w:r w:rsidRPr="00C93E4C">
              <w:rPr>
                <w:color w:val="auto"/>
                <w:lang w:eastAsia="en-NZ"/>
              </w:rPr>
              <w:t>C</w:t>
            </w:r>
            <w:r w:rsidR="00062063" w:rsidRPr="00C93E4C">
              <w:rPr>
                <w:color w:val="auto"/>
                <w:lang w:eastAsia="en-NZ"/>
              </w:rPr>
              <w:t>GS</w:t>
            </w:r>
          </w:p>
        </w:tc>
        <w:tc>
          <w:tcPr>
            <w:tcW w:w="6191" w:type="dxa"/>
          </w:tcPr>
          <w:p w14:paraId="020C02F5" w14:textId="0C5D10B5" w:rsidR="00934F39" w:rsidRPr="00C93E4C" w:rsidRDefault="00934F39">
            <w:pPr>
              <w:cnfStyle w:val="000000100000" w:firstRow="0" w:lastRow="0" w:firstColumn="0" w:lastColumn="0" w:oddVBand="0" w:evenVBand="0" w:oddHBand="1" w:evenHBand="0" w:firstRowFirstColumn="0" w:firstRowLastColumn="0" w:lastRowFirstColumn="0" w:lastRowLastColumn="0"/>
              <w:rPr>
                <w:color w:val="auto"/>
              </w:rPr>
            </w:pPr>
            <w:r w:rsidRPr="00C93E4C">
              <w:rPr>
                <w:color w:val="auto"/>
              </w:rPr>
              <w:t>Commonwealth Grant Scheme</w:t>
            </w:r>
          </w:p>
        </w:tc>
      </w:tr>
      <w:tr w:rsidR="00E2351C" w:rsidRPr="004257FF" w14:paraId="6CED052F"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6753A51A" w14:textId="775473D3" w:rsidR="00E2351C" w:rsidRPr="00C93E4C" w:rsidRDefault="00934F39">
            <w:pPr>
              <w:rPr>
                <w:color w:val="auto"/>
                <w:lang w:eastAsia="en-NZ"/>
              </w:rPr>
            </w:pPr>
            <w:r w:rsidRPr="00C93E4C">
              <w:rPr>
                <w:color w:val="auto"/>
                <w:lang w:eastAsia="en-NZ"/>
              </w:rPr>
              <w:t>CSP</w:t>
            </w:r>
          </w:p>
        </w:tc>
        <w:tc>
          <w:tcPr>
            <w:tcW w:w="6191" w:type="dxa"/>
          </w:tcPr>
          <w:p w14:paraId="0EF1CA5D" w14:textId="7E1989E6" w:rsidR="00E2351C" w:rsidRPr="00C93E4C" w:rsidRDefault="00934F39">
            <w:pPr>
              <w:cnfStyle w:val="000000010000" w:firstRow="0" w:lastRow="0" w:firstColumn="0" w:lastColumn="0" w:oddVBand="0" w:evenVBand="0" w:oddHBand="0" w:evenHBand="1" w:firstRowFirstColumn="0" w:firstRowLastColumn="0" w:lastRowFirstColumn="0" w:lastRowLastColumn="0"/>
              <w:rPr>
                <w:color w:val="auto"/>
              </w:rPr>
            </w:pPr>
            <w:r w:rsidRPr="00C93E4C">
              <w:rPr>
                <w:color w:val="auto"/>
              </w:rPr>
              <w:t>Commonwealth</w:t>
            </w:r>
            <w:r w:rsidR="00EC6BE7" w:rsidRPr="00C93E4C">
              <w:rPr>
                <w:color w:val="auto"/>
              </w:rPr>
              <w:t xml:space="preserve"> </w:t>
            </w:r>
            <w:r w:rsidR="00EE3C79" w:rsidRPr="00C93E4C">
              <w:rPr>
                <w:color w:val="auto"/>
              </w:rPr>
              <w:t>S</w:t>
            </w:r>
            <w:r w:rsidRPr="00C93E4C">
              <w:rPr>
                <w:color w:val="auto"/>
              </w:rPr>
              <w:t xml:space="preserve">upported </w:t>
            </w:r>
            <w:r w:rsidR="00EE3C79" w:rsidRPr="00C93E4C">
              <w:rPr>
                <w:color w:val="auto"/>
              </w:rPr>
              <w:t>P</w:t>
            </w:r>
            <w:r w:rsidRPr="00C93E4C">
              <w:rPr>
                <w:color w:val="auto"/>
              </w:rPr>
              <w:t xml:space="preserve">laces </w:t>
            </w:r>
          </w:p>
        </w:tc>
      </w:tr>
      <w:tr w:rsidR="003A5842" w:rsidRPr="004257FF" w14:paraId="6B93D316"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220EAFF2" w14:textId="270A6A43" w:rsidR="003A5842" w:rsidRPr="00C93E4C" w:rsidRDefault="003A5842">
            <w:pPr>
              <w:rPr>
                <w:color w:val="auto"/>
                <w:lang w:eastAsia="en-NZ"/>
              </w:rPr>
            </w:pPr>
            <w:r w:rsidRPr="00C93E4C">
              <w:rPr>
                <w:color w:val="auto"/>
                <w:lang w:eastAsia="en-NZ"/>
              </w:rPr>
              <w:t>CUC</w:t>
            </w:r>
          </w:p>
        </w:tc>
        <w:tc>
          <w:tcPr>
            <w:tcW w:w="6191" w:type="dxa"/>
          </w:tcPr>
          <w:p w14:paraId="2880ADAF" w14:textId="5ACC9ED5" w:rsidR="003A5842" w:rsidRPr="00C93E4C" w:rsidRDefault="003A5842">
            <w:pPr>
              <w:cnfStyle w:val="000000100000" w:firstRow="0" w:lastRow="0" w:firstColumn="0" w:lastColumn="0" w:oddVBand="0" w:evenVBand="0" w:oddHBand="1" w:evenHBand="0" w:firstRowFirstColumn="0" w:firstRowLastColumn="0" w:lastRowFirstColumn="0" w:lastRowLastColumn="0"/>
              <w:rPr>
                <w:color w:val="auto"/>
              </w:rPr>
            </w:pPr>
            <w:r w:rsidRPr="00C93E4C">
              <w:rPr>
                <w:color w:val="auto"/>
              </w:rPr>
              <w:t>Country Universities Centre</w:t>
            </w:r>
          </w:p>
        </w:tc>
      </w:tr>
      <w:tr w:rsidR="00BC7A4C" w:rsidRPr="004257FF" w14:paraId="7F855F83"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22DCCE1A" w14:textId="778E3F2E" w:rsidR="00BC7A4C" w:rsidRPr="00C93E4C" w:rsidRDefault="00BC7A4C">
            <w:pPr>
              <w:rPr>
                <w:color w:val="auto"/>
                <w:lang w:eastAsia="en-NZ"/>
              </w:rPr>
            </w:pPr>
            <w:r w:rsidRPr="00C93E4C">
              <w:rPr>
                <w:color w:val="auto"/>
              </w:rPr>
              <w:t>EARUCP</w:t>
            </w:r>
          </w:p>
        </w:tc>
        <w:tc>
          <w:tcPr>
            <w:tcW w:w="6191" w:type="dxa"/>
          </w:tcPr>
          <w:p w14:paraId="0BDB84E1" w14:textId="27B46F21" w:rsidR="00BC7A4C" w:rsidRPr="00C93E4C" w:rsidRDefault="00BC7A4C">
            <w:pPr>
              <w:cnfStyle w:val="000000010000" w:firstRow="0" w:lastRow="0" w:firstColumn="0" w:lastColumn="0" w:oddVBand="0" w:evenVBand="0" w:oddHBand="0" w:evenHBand="1" w:firstRowFirstColumn="0" w:firstRowLastColumn="0" w:lastRowFirstColumn="0" w:lastRowLastColumn="0"/>
              <w:rPr>
                <w:color w:val="auto"/>
              </w:rPr>
            </w:pPr>
            <w:r w:rsidRPr="00C93E4C">
              <w:rPr>
                <w:color w:val="auto"/>
              </w:rPr>
              <w:t>Eastern Australia Regional University Centre Partnership</w:t>
            </w:r>
          </w:p>
        </w:tc>
      </w:tr>
      <w:tr w:rsidR="006B660C" w:rsidRPr="004257FF" w14:paraId="7526C2B1"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1CB05822" w14:textId="34B6938A" w:rsidR="006B660C" w:rsidRPr="00C93E4C" w:rsidRDefault="006B660C">
            <w:pPr>
              <w:rPr>
                <w:color w:val="auto"/>
                <w:lang w:eastAsia="en-NZ"/>
              </w:rPr>
            </w:pPr>
            <w:r w:rsidRPr="00C93E4C">
              <w:rPr>
                <w:color w:val="auto"/>
                <w:lang w:val="en-US" w:eastAsia="en-NZ"/>
              </w:rPr>
              <w:t>EFTSL</w:t>
            </w:r>
          </w:p>
        </w:tc>
        <w:tc>
          <w:tcPr>
            <w:tcW w:w="6191" w:type="dxa"/>
          </w:tcPr>
          <w:p w14:paraId="3431CA32" w14:textId="471F0D2B" w:rsidR="006B660C" w:rsidRPr="00C93E4C" w:rsidRDefault="00EE3C79">
            <w:pPr>
              <w:cnfStyle w:val="000000100000" w:firstRow="0" w:lastRow="0" w:firstColumn="0" w:lastColumn="0" w:oddVBand="0" w:evenVBand="0" w:oddHBand="1" w:evenHBand="0" w:firstRowFirstColumn="0" w:firstRowLastColumn="0" w:lastRowFirstColumn="0" w:lastRowLastColumn="0"/>
              <w:rPr>
                <w:color w:val="auto"/>
              </w:rPr>
            </w:pPr>
            <w:r w:rsidRPr="00C93E4C">
              <w:rPr>
                <w:color w:val="auto"/>
                <w:lang w:val="en-US" w:eastAsia="en-NZ"/>
              </w:rPr>
              <w:t>Equivalent Full Time Student Load</w:t>
            </w:r>
          </w:p>
        </w:tc>
      </w:tr>
      <w:tr w:rsidR="006B660C" w:rsidRPr="004257FF" w14:paraId="1EDFEDEF"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4B7D1FC9" w14:textId="3417BF94" w:rsidR="006B660C" w:rsidRPr="00C93E4C" w:rsidRDefault="005538A4">
            <w:pPr>
              <w:rPr>
                <w:color w:val="auto"/>
                <w:lang w:val="en-US" w:eastAsia="en-NZ"/>
              </w:rPr>
            </w:pPr>
            <w:r w:rsidRPr="00C93E4C">
              <w:rPr>
                <w:color w:val="auto"/>
                <w:lang w:val="en-US" w:eastAsia="en-NZ"/>
              </w:rPr>
              <w:t>HEC</w:t>
            </w:r>
            <w:r w:rsidR="009B5544" w:rsidRPr="00C93E4C">
              <w:rPr>
                <w:color w:val="auto"/>
                <w:lang w:val="en-US" w:eastAsia="en-NZ"/>
              </w:rPr>
              <w:t>S</w:t>
            </w:r>
          </w:p>
        </w:tc>
        <w:tc>
          <w:tcPr>
            <w:tcW w:w="6191" w:type="dxa"/>
          </w:tcPr>
          <w:p w14:paraId="1A392F7F" w14:textId="1B8ABA3F" w:rsidR="006B660C" w:rsidRPr="00C93E4C" w:rsidRDefault="009B5544">
            <w:pPr>
              <w:cnfStyle w:val="000000010000" w:firstRow="0" w:lastRow="0" w:firstColumn="0" w:lastColumn="0" w:oddVBand="0" w:evenVBand="0" w:oddHBand="0" w:evenHBand="1" w:firstRowFirstColumn="0" w:firstRowLastColumn="0" w:lastRowFirstColumn="0" w:lastRowLastColumn="0"/>
              <w:rPr>
                <w:color w:val="auto"/>
              </w:rPr>
            </w:pPr>
            <w:r w:rsidRPr="00C93E4C">
              <w:rPr>
                <w:color w:val="auto"/>
              </w:rPr>
              <w:t>Higher Education Contribution Scheme</w:t>
            </w:r>
          </w:p>
        </w:tc>
      </w:tr>
      <w:tr w:rsidR="005538A4" w:rsidRPr="004257FF" w14:paraId="7A84C498"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5548034F" w14:textId="69F7E9AB" w:rsidR="005538A4" w:rsidRPr="00C93E4C" w:rsidRDefault="00AB4472">
            <w:pPr>
              <w:rPr>
                <w:color w:val="auto"/>
                <w:lang w:val="en-US" w:eastAsia="en-NZ"/>
              </w:rPr>
            </w:pPr>
            <w:r w:rsidRPr="00C93E4C">
              <w:rPr>
                <w:color w:val="auto"/>
                <w:lang w:eastAsia="en-NZ"/>
              </w:rPr>
              <w:t>HECG</w:t>
            </w:r>
          </w:p>
        </w:tc>
        <w:tc>
          <w:tcPr>
            <w:tcW w:w="6191" w:type="dxa"/>
          </w:tcPr>
          <w:p w14:paraId="46B3CB22" w14:textId="4787479C" w:rsidR="005538A4" w:rsidRPr="00C93E4C" w:rsidRDefault="00EE3C79">
            <w:pPr>
              <w:cnfStyle w:val="000000100000" w:firstRow="0" w:lastRow="0" w:firstColumn="0" w:lastColumn="0" w:oddVBand="0" w:evenVBand="0" w:oddHBand="1" w:evenHBand="0" w:firstRowFirstColumn="0" w:firstRowLastColumn="0" w:lastRowFirstColumn="0" w:lastRowLastColumn="0"/>
              <w:rPr>
                <w:color w:val="auto"/>
              </w:rPr>
            </w:pPr>
            <w:r w:rsidRPr="00C93E4C">
              <w:rPr>
                <w:color w:val="auto"/>
                <w:lang w:eastAsia="en-NZ"/>
              </w:rPr>
              <w:t>Higher Education Continuity Guarantee</w:t>
            </w:r>
          </w:p>
        </w:tc>
      </w:tr>
      <w:tr w:rsidR="00AB4472" w:rsidRPr="004257FF" w14:paraId="26734C36"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27D3267D" w14:textId="6E163926" w:rsidR="00AB4472" w:rsidRPr="00C93E4C" w:rsidRDefault="00AB4472">
            <w:pPr>
              <w:rPr>
                <w:color w:val="auto"/>
                <w:lang w:eastAsia="en-NZ"/>
              </w:rPr>
            </w:pPr>
            <w:r w:rsidRPr="00C93E4C">
              <w:rPr>
                <w:color w:val="auto"/>
                <w:lang w:eastAsia="en-NZ"/>
              </w:rPr>
              <w:t>HEC MGBA</w:t>
            </w:r>
          </w:p>
        </w:tc>
        <w:tc>
          <w:tcPr>
            <w:tcW w:w="6191" w:type="dxa"/>
          </w:tcPr>
          <w:p w14:paraId="6A785C21" w14:textId="636A8024" w:rsidR="00AB4472" w:rsidRPr="00C93E4C" w:rsidRDefault="00EE3C79">
            <w:pPr>
              <w:cnfStyle w:val="000000010000" w:firstRow="0" w:lastRow="0" w:firstColumn="0" w:lastColumn="0" w:oddVBand="0" w:evenVBand="0" w:oddHBand="0" w:evenHBand="1" w:firstRowFirstColumn="0" w:firstRowLastColumn="0" w:lastRowFirstColumn="0" w:lastRowLastColumn="0"/>
              <w:rPr>
                <w:color w:val="auto"/>
              </w:rPr>
            </w:pPr>
            <w:r w:rsidRPr="00C93E4C">
              <w:rPr>
                <w:color w:val="auto"/>
                <w:lang w:eastAsia="en-NZ"/>
              </w:rPr>
              <w:t>High</w:t>
            </w:r>
            <w:r w:rsidR="00391589" w:rsidRPr="00C93E4C">
              <w:rPr>
                <w:color w:val="auto"/>
                <w:lang w:eastAsia="en-NZ"/>
              </w:rPr>
              <w:t>er</w:t>
            </w:r>
            <w:r w:rsidRPr="00C93E4C">
              <w:rPr>
                <w:color w:val="auto"/>
                <w:lang w:eastAsia="en-NZ"/>
              </w:rPr>
              <w:t xml:space="preserve"> Education Course Maximum Basic Grant Amounts</w:t>
            </w:r>
          </w:p>
        </w:tc>
      </w:tr>
      <w:tr w:rsidR="00CC45FB" w:rsidRPr="004257FF" w14:paraId="40DD0E08"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770A9CFE" w14:textId="16E1078C" w:rsidR="00CC45FB" w:rsidRPr="00C93E4C" w:rsidRDefault="00CC45FB">
            <w:pPr>
              <w:rPr>
                <w:color w:val="auto"/>
                <w:lang w:eastAsia="en-NZ"/>
              </w:rPr>
            </w:pPr>
            <w:r w:rsidRPr="00C93E4C">
              <w:rPr>
                <w:color w:val="auto"/>
                <w:lang w:eastAsia="en-NZ"/>
              </w:rPr>
              <w:t>HEIMS</w:t>
            </w:r>
          </w:p>
        </w:tc>
        <w:tc>
          <w:tcPr>
            <w:tcW w:w="6191" w:type="dxa"/>
          </w:tcPr>
          <w:p w14:paraId="6D35B7E7" w14:textId="32EDB9CA" w:rsidR="00CC45FB" w:rsidRPr="00C93E4C" w:rsidRDefault="00CC45FB">
            <w:pPr>
              <w:cnfStyle w:val="000000100000" w:firstRow="0" w:lastRow="0" w:firstColumn="0" w:lastColumn="0" w:oddVBand="0" w:evenVBand="0" w:oddHBand="1" w:evenHBand="0" w:firstRowFirstColumn="0" w:firstRowLastColumn="0" w:lastRowFirstColumn="0" w:lastRowLastColumn="0"/>
              <w:rPr>
                <w:color w:val="auto"/>
                <w:lang w:eastAsia="en-NZ"/>
              </w:rPr>
            </w:pPr>
            <w:r w:rsidRPr="00C93E4C">
              <w:rPr>
                <w:color w:val="auto"/>
                <w:lang w:val="en-US" w:eastAsia="en-NZ"/>
              </w:rPr>
              <w:t>Higher Education Information Management System</w:t>
            </w:r>
          </w:p>
        </w:tc>
      </w:tr>
      <w:tr w:rsidR="00DB1865" w:rsidRPr="004257FF" w14:paraId="0D0D55EF"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7AC69D87" w14:textId="5622C39C" w:rsidR="00DB1865" w:rsidRPr="00C93E4C" w:rsidRDefault="00DB1865">
            <w:pPr>
              <w:rPr>
                <w:color w:val="auto"/>
                <w:lang w:eastAsia="en-NZ"/>
              </w:rPr>
            </w:pPr>
            <w:r w:rsidRPr="00C93E4C">
              <w:rPr>
                <w:color w:val="auto"/>
                <w:lang w:val="en-US" w:eastAsia="en-NZ"/>
              </w:rPr>
              <w:t>HEPPP</w:t>
            </w:r>
          </w:p>
        </w:tc>
        <w:tc>
          <w:tcPr>
            <w:tcW w:w="6191" w:type="dxa"/>
          </w:tcPr>
          <w:p w14:paraId="3096321D" w14:textId="51D0D0C6" w:rsidR="00DB1865" w:rsidRPr="00C93E4C" w:rsidRDefault="00DB1865">
            <w:pPr>
              <w:cnfStyle w:val="000000010000" w:firstRow="0" w:lastRow="0" w:firstColumn="0" w:lastColumn="0" w:oddVBand="0" w:evenVBand="0" w:oddHBand="0" w:evenHBand="1" w:firstRowFirstColumn="0" w:firstRowLastColumn="0" w:lastRowFirstColumn="0" w:lastRowLastColumn="0"/>
              <w:rPr>
                <w:color w:val="auto"/>
                <w:lang w:eastAsia="en-NZ"/>
              </w:rPr>
            </w:pPr>
            <w:r w:rsidRPr="00C93E4C">
              <w:rPr>
                <w:color w:val="auto"/>
                <w:lang w:val="en-US" w:eastAsia="en-NZ"/>
              </w:rPr>
              <w:t>Higher Education Participation and Partnership Program</w:t>
            </w:r>
          </w:p>
        </w:tc>
      </w:tr>
      <w:tr w:rsidR="00173DCF" w:rsidRPr="004257FF" w14:paraId="23CB06A4"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5DA85903" w14:textId="261AB0D8" w:rsidR="00173DCF" w:rsidRPr="00C93E4C" w:rsidRDefault="00173DCF">
            <w:pPr>
              <w:rPr>
                <w:color w:val="auto"/>
                <w:lang w:val="en-US" w:eastAsia="en-NZ"/>
              </w:rPr>
            </w:pPr>
            <w:r w:rsidRPr="00C93E4C">
              <w:rPr>
                <w:color w:val="auto"/>
                <w:lang w:val="en-US" w:eastAsia="en-NZ"/>
              </w:rPr>
              <w:t>KPI</w:t>
            </w:r>
          </w:p>
        </w:tc>
        <w:tc>
          <w:tcPr>
            <w:tcW w:w="6191" w:type="dxa"/>
          </w:tcPr>
          <w:p w14:paraId="1E6BACA5" w14:textId="12566643" w:rsidR="00173DCF" w:rsidRPr="00C93E4C" w:rsidRDefault="00173DCF">
            <w:pPr>
              <w:cnfStyle w:val="000000100000" w:firstRow="0" w:lastRow="0" w:firstColumn="0" w:lastColumn="0" w:oddVBand="0" w:evenVBand="0" w:oddHBand="1" w:evenHBand="0" w:firstRowFirstColumn="0" w:firstRowLastColumn="0" w:lastRowFirstColumn="0" w:lastRowLastColumn="0"/>
              <w:rPr>
                <w:color w:val="auto"/>
                <w:lang w:val="en-US" w:eastAsia="en-NZ"/>
              </w:rPr>
            </w:pPr>
            <w:r w:rsidRPr="00C93E4C">
              <w:rPr>
                <w:color w:val="auto"/>
                <w:lang w:val="en-US" w:eastAsia="en-NZ"/>
              </w:rPr>
              <w:t>Key Performance Indicator</w:t>
            </w:r>
          </w:p>
        </w:tc>
      </w:tr>
      <w:tr w:rsidR="00BC7A4C" w:rsidRPr="004257FF" w14:paraId="141A933D"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05A1B0B9" w14:textId="7BDBEF4C" w:rsidR="00BC7A4C" w:rsidRPr="00C93E4C" w:rsidRDefault="00BC7A4C">
            <w:pPr>
              <w:rPr>
                <w:color w:val="auto"/>
                <w:lang w:val="en-US" w:eastAsia="en-NZ"/>
              </w:rPr>
            </w:pPr>
            <w:r w:rsidRPr="00C93E4C">
              <w:rPr>
                <w:color w:val="auto"/>
                <w:lang w:eastAsia="en-NZ"/>
              </w:rPr>
              <w:t>NT YEAH!</w:t>
            </w:r>
          </w:p>
        </w:tc>
        <w:tc>
          <w:tcPr>
            <w:tcW w:w="6191" w:type="dxa"/>
          </w:tcPr>
          <w:p w14:paraId="27055F02" w14:textId="63DB26DD" w:rsidR="00BC7A4C" w:rsidRPr="00C93E4C" w:rsidRDefault="00BC7A4C">
            <w:pPr>
              <w:cnfStyle w:val="000000010000" w:firstRow="0" w:lastRow="0" w:firstColumn="0" w:lastColumn="0" w:oddVBand="0" w:evenVBand="0" w:oddHBand="0" w:evenHBand="1" w:firstRowFirstColumn="0" w:firstRowLastColumn="0" w:lastRowFirstColumn="0" w:lastRowLastColumn="0"/>
              <w:rPr>
                <w:color w:val="auto"/>
                <w:lang w:val="en-US" w:eastAsia="en-NZ"/>
              </w:rPr>
            </w:pPr>
            <w:r w:rsidRPr="00C93E4C">
              <w:rPr>
                <w:color w:val="auto"/>
                <w:lang w:eastAsia="en-NZ"/>
              </w:rPr>
              <w:t>Northern Territory Youth Engagement in Allied Health</w:t>
            </w:r>
          </w:p>
        </w:tc>
      </w:tr>
      <w:tr w:rsidR="00AB4472" w:rsidRPr="004257FF" w14:paraId="3990B2AB"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77C7A5AA" w14:textId="3466055A" w:rsidR="00AB4472" w:rsidRPr="00C93E4C" w:rsidRDefault="00DB03AB">
            <w:pPr>
              <w:rPr>
                <w:color w:val="auto"/>
                <w:lang w:eastAsia="en-NZ"/>
              </w:rPr>
            </w:pPr>
            <w:r w:rsidRPr="00C93E4C">
              <w:rPr>
                <w:color w:val="auto"/>
                <w:lang w:val="en-US" w:eastAsia="en-NZ"/>
              </w:rPr>
              <w:t>RRC</w:t>
            </w:r>
          </w:p>
        </w:tc>
        <w:tc>
          <w:tcPr>
            <w:tcW w:w="6191" w:type="dxa"/>
          </w:tcPr>
          <w:p w14:paraId="412B6A10" w14:textId="6495280A" w:rsidR="00AB4472" w:rsidRPr="00C93E4C" w:rsidRDefault="00EE3C79">
            <w:pPr>
              <w:cnfStyle w:val="000000100000" w:firstRow="0" w:lastRow="0" w:firstColumn="0" w:lastColumn="0" w:oddVBand="0" w:evenVBand="0" w:oddHBand="1" w:evenHBand="0" w:firstRowFirstColumn="0" w:firstRowLastColumn="0" w:lastRowFirstColumn="0" w:lastRowLastColumn="0"/>
              <w:rPr>
                <w:color w:val="auto"/>
              </w:rPr>
            </w:pPr>
            <w:r w:rsidRPr="00C93E4C">
              <w:rPr>
                <w:color w:val="auto"/>
                <w:lang w:val="en-US" w:eastAsia="en-NZ"/>
              </w:rPr>
              <w:t>Regional Research Collaboration</w:t>
            </w:r>
          </w:p>
        </w:tc>
      </w:tr>
      <w:tr w:rsidR="00793DDE" w:rsidRPr="004257FF" w14:paraId="4C261792"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4F9711D4" w14:textId="51F937FF" w:rsidR="00793DDE" w:rsidRPr="00C93E4C" w:rsidRDefault="00705261">
            <w:pPr>
              <w:rPr>
                <w:color w:val="auto"/>
              </w:rPr>
            </w:pPr>
            <w:r w:rsidRPr="00C93E4C">
              <w:rPr>
                <w:color w:val="auto"/>
                <w:lang w:eastAsia="en-NZ"/>
              </w:rPr>
              <w:t>RRR</w:t>
            </w:r>
          </w:p>
        </w:tc>
        <w:tc>
          <w:tcPr>
            <w:tcW w:w="6191" w:type="dxa"/>
          </w:tcPr>
          <w:p w14:paraId="7193BF7D" w14:textId="0EEECD89" w:rsidR="00793DDE" w:rsidRPr="00C93E4C" w:rsidRDefault="00705261">
            <w:pPr>
              <w:cnfStyle w:val="000000010000" w:firstRow="0" w:lastRow="0" w:firstColumn="0" w:lastColumn="0" w:oddVBand="0" w:evenVBand="0" w:oddHBand="0" w:evenHBand="1" w:firstRowFirstColumn="0" w:firstRowLastColumn="0" w:lastRowFirstColumn="0" w:lastRowLastColumn="0"/>
              <w:rPr>
                <w:color w:val="auto"/>
              </w:rPr>
            </w:pPr>
            <w:r w:rsidRPr="00C93E4C">
              <w:rPr>
                <w:color w:val="auto"/>
              </w:rPr>
              <w:t>Regional</w:t>
            </w:r>
            <w:r w:rsidR="003A0346" w:rsidRPr="00C93E4C">
              <w:rPr>
                <w:color w:val="auto"/>
              </w:rPr>
              <w:t>, R</w:t>
            </w:r>
            <w:r w:rsidRPr="00C93E4C">
              <w:rPr>
                <w:color w:val="auto"/>
              </w:rPr>
              <w:t>ural</w:t>
            </w:r>
            <w:r w:rsidR="00391589" w:rsidRPr="00C93E4C">
              <w:rPr>
                <w:color w:val="auto"/>
              </w:rPr>
              <w:t xml:space="preserve"> and Remote</w:t>
            </w:r>
          </w:p>
        </w:tc>
      </w:tr>
      <w:tr w:rsidR="00BC7A4C" w:rsidRPr="004257FF" w14:paraId="4EC5C212"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2510A9C8" w14:textId="7A4FAC73" w:rsidR="00BC7A4C" w:rsidRPr="00C93E4C" w:rsidRDefault="00FD121A">
            <w:pPr>
              <w:rPr>
                <w:color w:val="auto"/>
                <w:lang w:eastAsia="en-NZ"/>
              </w:rPr>
            </w:pPr>
            <w:r w:rsidRPr="00C93E4C">
              <w:rPr>
                <w:color w:val="auto"/>
                <w:lang w:eastAsia="en-NZ"/>
              </w:rPr>
              <w:t>RPPPP</w:t>
            </w:r>
          </w:p>
        </w:tc>
        <w:tc>
          <w:tcPr>
            <w:tcW w:w="6191" w:type="dxa"/>
          </w:tcPr>
          <w:p w14:paraId="0B4E1D46" w14:textId="696EE717" w:rsidR="00BC7A4C" w:rsidRPr="00C93E4C" w:rsidRDefault="00BC7A4C">
            <w:pPr>
              <w:cnfStyle w:val="000000100000" w:firstRow="0" w:lastRow="0" w:firstColumn="0" w:lastColumn="0" w:oddVBand="0" w:evenVBand="0" w:oddHBand="1" w:evenHBand="0" w:firstRowFirstColumn="0" w:firstRowLastColumn="0" w:lastRowFirstColumn="0" w:lastRowLastColumn="0"/>
              <w:rPr>
                <w:color w:val="auto"/>
              </w:rPr>
            </w:pPr>
            <w:r w:rsidRPr="00C93E4C">
              <w:rPr>
                <w:color w:val="auto"/>
              </w:rPr>
              <w:t xml:space="preserve">Regional Partnership Project Pool Program </w:t>
            </w:r>
          </w:p>
        </w:tc>
      </w:tr>
      <w:tr w:rsidR="00002E37" w:rsidRPr="004257FF" w14:paraId="6AC7CA06"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0A076B98" w14:textId="5AE097C2" w:rsidR="00002E37" w:rsidRPr="00C93E4C" w:rsidRDefault="00002E37">
            <w:pPr>
              <w:rPr>
                <w:lang w:eastAsia="en-NZ"/>
              </w:rPr>
            </w:pPr>
            <w:r>
              <w:rPr>
                <w:lang w:eastAsia="en-NZ"/>
              </w:rPr>
              <w:t>RUSH</w:t>
            </w:r>
          </w:p>
        </w:tc>
        <w:tc>
          <w:tcPr>
            <w:tcW w:w="6191" w:type="dxa"/>
          </w:tcPr>
          <w:p w14:paraId="59B75F17" w14:textId="176D5D4A" w:rsidR="00002E37" w:rsidRPr="00C93E4C" w:rsidRDefault="00002E37">
            <w:pPr>
              <w:cnfStyle w:val="000000010000" w:firstRow="0" w:lastRow="0" w:firstColumn="0" w:lastColumn="0" w:oddVBand="0" w:evenVBand="0" w:oddHBand="0" w:evenHBand="1" w:firstRowFirstColumn="0" w:firstRowLastColumn="0" w:lastRowFirstColumn="0" w:lastRowLastColumn="0"/>
            </w:pPr>
            <w:r>
              <w:t>Regional University Study Hub</w:t>
            </w:r>
          </w:p>
        </w:tc>
      </w:tr>
      <w:tr w:rsidR="003A5842" w:rsidRPr="004257FF" w14:paraId="31578E34"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56907BF2" w14:textId="15AF165F" w:rsidR="003A5842" w:rsidRPr="00C93E4C" w:rsidRDefault="003A5842" w:rsidP="003A5842">
            <w:pPr>
              <w:rPr>
                <w:color w:val="auto"/>
                <w:lang w:eastAsia="en-NZ"/>
              </w:rPr>
            </w:pPr>
            <w:r w:rsidRPr="00C93E4C">
              <w:rPr>
                <w:color w:val="auto"/>
                <w:lang w:val="en-US" w:eastAsia="en-NZ"/>
              </w:rPr>
              <w:t>RUSH</w:t>
            </w:r>
            <w:r w:rsidR="00AF433A" w:rsidRPr="00C93E4C">
              <w:rPr>
                <w:color w:val="auto"/>
                <w:lang w:val="en-US" w:eastAsia="en-NZ"/>
              </w:rPr>
              <w:t xml:space="preserve"> Network</w:t>
            </w:r>
          </w:p>
        </w:tc>
        <w:tc>
          <w:tcPr>
            <w:tcW w:w="6191" w:type="dxa"/>
          </w:tcPr>
          <w:p w14:paraId="7FEFE600" w14:textId="78F9FBFF" w:rsidR="003A5842" w:rsidRPr="00C93E4C" w:rsidRDefault="003A5842" w:rsidP="003A5842">
            <w:pPr>
              <w:cnfStyle w:val="000000100000" w:firstRow="0" w:lastRow="0" w:firstColumn="0" w:lastColumn="0" w:oddVBand="0" w:evenVBand="0" w:oddHBand="1" w:evenHBand="0" w:firstRowFirstColumn="0" w:firstRowLastColumn="0" w:lastRowFirstColumn="0" w:lastRowLastColumn="0"/>
              <w:rPr>
                <w:color w:val="auto"/>
              </w:rPr>
            </w:pPr>
            <w:r w:rsidRPr="00C93E4C">
              <w:rPr>
                <w:color w:val="auto"/>
                <w:lang w:val="en-US" w:eastAsia="en-NZ"/>
              </w:rPr>
              <w:t>Regional University Study Hub</w:t>
            </w:r>
            <w:r w:rsidR="00AF433A" w:rsidRPr="00C93E4C">
              <w:rPr>
                <w:color w:val="auto"/>
                <w:lang w:val="en-US" w:eastAsia="en-NZ"/>
              </w:rPr>
              <w:t>s</w:t>
            </w:r>
            <w:r w:rsidRPr="00C93E4C">
              <w:rPr>
                <w:color w:val="auto"/>
                <w:lang w:val="en-US" w:eastAsia="en-NZ"/>
              </w:rPr>
              <w:t xml:space="preserve"> Network</w:t>
            </w:r>
          </w:p>
        </w:tc>
      </w:tr>
      <w:tr w:rsidR="00793DDE" w:rsidRPr="004257FF" w14:paraId="6A7E737F"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6C630AF0" w14:textId="353C3073" w:rsidR="00793DDE" w:rsidRPr="00C93E4C" w:rsidRDefault="00DB1865">
            <w:pPr>
              <w:rPr>
                <w:color w:val="auto"/>
              </w:rPr>
            </w:pPr>
            <w:r w:rsidRPr="00C93E4C">
              <w:rPr>
                <w:color w:val="auto"/>
                <w:lang w:val="en-US"/>
              </w:rPr>
              <w:t>SES</w:t>
            </w:r>
          </w:p>
        </w:tc>
        <w:tc>
          <w:tcPr>
            <w:tcW w:w="6191" w:type="dxa"/>
          </w:tcPr>
          <w:p w14:paraId="2EA77D4B" w14:textId="45E4FFAD" w:rsidR="00793DDE" w:rsidRPr="00C93E4C" w:rsidRDefault="00B55CBE">
            <w:pPr>
              <w:cnfStyle w:val="000000010000" w:firstRow="0" w:lastRow="0" w:firstColumn="0" w:lastColumn="0" w:oddVBand="0" w:evenVBand="0" w:oddHBand="0" w:evenHBand="1" w:firstRowFirstColumn="0" w:firstRowLastColumn="0" w:lastRowFirstColumn="0" w:lastRowLastColumn="0"/>
              <w:rPr>
                <w:color w:val="auto"/>
              </w:rPr>
            </w:pPr>
            <w:r w:rsidRPr="00C93E4C">
              <w:rPr>
                <w:color w:val="auto"/>
                <w:lang w:val="en-US"/>
              </w:rPr>
              <w:t>S</w:t>
            </w:r>
            <w:r w:rsidR="00DB1865" w:rsidRPr="00C93E4C">
              <w:rPr>
                <w:color w:val="auto"/>
                <w:lang w:val="en-US"/>
              </w:rPr>
              <w:t>ocioeconomic</w:t>
            </w:r>
            <w:r w:rsidRPr="00C93E4C">
              <w:rPr>
                <w:color w:val="auto"/>
                <w:lang w:val="en-US"/>
              </w:rPr>
              <w:t xml:space="preserve"> Status</w:t>
            </w:r>
          </w:p>
        </w:tc>
      </w:tr>
      <w:tr w:rsidR="00AF433A" w:rsidRPr="004257FF" w14:paraId="16C3C17C"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2504C483" w14:textId="6A44F52B" w:rsidR="00AF433A" w:rsidRPr="00C93E4C" w:rsidRDefault="00AF433A" w:rsidP="003A5842">
            <w:pPr>
              <w:rPr>
                <w:color w:val="auto"/>
                <w:lang w:val="en-US"/>
              </w:rPr>
            </w:pPr>
            <w:r w:rsidRPr="00C93E4C">
              <w:rPr>
                <w:color w:val="auto"/>
                <w:lang w:val="en-US"/>
              </w:rPr>
              <w:t>TAFE</w:t>
            </w:r>
          </w:p>
        </w:tc>
        <w:tc>
          <w:tcPr>
            <w:tcW w:w="6191" w:type="dxa"/>
          </w:tcPr>
          <w:p w14:paraId="42F39C66" w14:textId="136BD944" w:rsidR="00AF433A" w:rsidRPr="00C93E4C" w:rsidRDefault="00C57D72" w:rsidP="003A5842">
            <w:pPr>
              <w:cnfStyle w:val="000000100000" w:firstRow="0" w:lastRow="0" w:firstColumn="0" w:lastColumn="0" w:oddVBand="0" w:evenVBand="0" w:oddHBand="1" w:evenHBand="0" w:firstRowFirstColumn="0" w:firstRowLastColumn="0" w:lastRowFirstColumn="0" w:lastRowLastColumn="0"/>
              <w:rPr>
                <w:color w:val="auto"/>
                <w:lang w:val="en-US"/>
              </w:rPr>
            </w:pPr>
            <w:r w:rsidRPr="00C93E4C">
              <w:rPr>
                <w:color w:val="auto"/>
              </w:rPr>
              <w:t>Technical and Further Education</w:t>
            </w:r>
          </w:p>
        </w:tc>
      </w:tr>
      <w:tr w:rsidR="00BC7A4C" w:rsidRPr="004257FF" w14:paraId="2543CB73"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2807019B" w14:textId="33339690" w:rsidR="00BC7A4C" w:rsidRPr="00C93E4C" w:rsidRDefault="00BC7A4C" w:rsidP="003A5842">
            <w:pPr>
              <w:rPr>
                <w:color w:val="auto"/>
                <w:lang w:val="en-US"/>
              </w:rPr>
            </w:pPr>
            <w:r w:rsidRPr="00C93E4C">
              <w:rPr>
                <w:color w:val="auto"/>
                <w:lang w:val="en-US"/>
              </w:rPr>
              <w:t>TAP</w:t>
            </w:r>
          </w:p>
        </w:tc>
        <w:tc>
          <w:tcPr>
            <w:tcW w:w="6191" w:type="dxa"/>
          </w:tcPr>
          <w:p w14:paraId="2FD54EFB" w14:textId="398B5A13" w:rsidR="00BC7A4C" w:rsidRPr="00C93E4C" w:rsidRDefault="00BC7A4C" w:rsidP="003A5842">
            <w:pPr>
              <w:cnfStyle w:val="000000010000" w:firstRow="0" w:lastRow="0" w:firstColumn="0" w:lastColumn="0" w:oddVBand="0" w:evenVBand="0" w:oddHBand="0" w:evenHBand="1" w:firstRowFirstColumn="0" w:firstRowLastColumn="0" w:lastRowFirstColumn="0" w:lastRowLastColumn="0"/>
              <w:rPr>
                <w:color w:val="auto"/>
                <w:lang w:val="en-US"/>
              </w:rPr>
            </w:pPr>
            <w:r w:rsidRPr="00C93E4C">
              <w:rPr>
                <w:color w:val="auto"/>
              </w:rPr>
              <w:t>Tertiary Access Payment</w:t>
            </w:r>
          </w:p>
        </w:tc>
      </w:tr>
      <w:tr w:rsidR="003A5842" w:rsidRPr="004257FF" w14:paraId="169EDBCE" w14:textId="77777777" w:rsidTr="00C423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25E44BB2" w14:textId="069B6DD2" w:rsidR="003A5842" w:rsidRPr="00C93E4C" w:rsidRDefault="003A5842" w:rsidP="003A5842">
            <w:pPr>
              <w:rPr>
                <w:color w:val="auto"/>
                <w:lang w:val="en-US"/>
              </w:rPr>
            </w:pPr>
            <w:r w:rsidRPr="00C93E4C">
              <w:rPr>
                <w:color w:val="auto"/>
                <w:lang w:val="en-US"/>
              </w:rPr>
              <w:t>USG</w:t>
            </w:r>
          </w:p>
        </w:tc>
        <w:tc>
          <w:tcPr>
            <w:tcW w:w="6191" w:type="dxa"/>
          </w:tcPr>
          <w:p w14:paraId="4238C308" w14:textId="0D24B27E" w:rsidR="003A5842" w:rsidRPr="00C93E4C" w:rsidRDefault="003A5842" w:rsidP="003A5842">
            <w:pPr>
              <w:cnfStyle w:val="000000100000" w:firstRow="0" w:lastRow="0" w:firstColumn="0" w:lastColumn="0" w:oddVBand="0" w:evenVBand="0" w:oddHBand="1" w:evenHBand="0" w:firstRowFirstColumn="0" w:firstRowLastColumn="0" w:lastRowFirstColumn="0" w:lastRowLastColumn="0"/>
              <w:rPr>
                <w:color w:val="auto"/>
                <w:lang w:val="en-US"/>
              </w:rPr>
            </w:pPr>
            <w:r w:rsidRPr="00C93E4C">
              <w:rPr>
                <w:color w:val="auto"/>
                <w:lang w:val="en-US"/>
              </w:rPr>
              <w:t>Uni</w:t>
            </w:r>
            <w:r w:rsidR="00455862" w:rsidRPr="00C93E4C">
              <w:rPr>
                <w:color w:val="auto"/>
                <w:lang w:val="en-US"/>
              </w:rPr>
              <w:t xml:space="preserve"> </w:t>
            </w:r>
            <w:r w:rsidR="003F62E5" w:rsidRPr="00C93E4C">
              <w:rPr>
                <w:color w:val="auto"/>
                <w:lang w:val="en-US"/>
              </w:rPr>
              <w:t>H</w:t>
            </w:r>
            <w:r w:rsidRPr="00C93E4C">
              <w:rPr>
                <w:color w:val="auto"/>
                <w:lang w:val="en-US"/>
              </w:rPr>
              <w:t>ub Spencer Gulf</w:t>
            </w:r>
          </w:p>
        </w:tc>
      </w:tr>
      <w:tr w:rsidR="00793DDE" w:rsidRPr="004257FF" w14:paraId="2EC449F7" w14:textId="77777777" w:rsidTr="00C423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2" w:type="dxa"/>
          </w:tcPr>
          <w:p w14:paraId="1021B365" w14:textId="1ED88746" w:rsidR="00793DDE" w:rsidRPr="00C93E4C" w:rsidRDefault="00CC45FB">
            <w:pPr>
              <w:rPr>
                <w:color w:val="auto"/>
              </w:rPr>
            </w:pPr>
            <w:r w:rsidRPr="00C93E4C">
              <w:rPr>
                <w:color w:val="auto"/>
              </w:rPr>
              <w:t>VET</w:t>
            </w:r>
          </w:p>
        </w:tc>
        <w:tc>
          <w:tcPr>
            <w:tcW w:w="6191" w:type="dxa"/>
          </w:tcPr>
          <w:p w14:paraId="77EBDE83" w14:textId="0CF3C794" w:rsidR="00793DDE" w:rsidRPr="00C93E4C" w:rsidRDefault="006F4478">
            <w:pPr>
              <w:cnfStyle w:val="000000010000" w:firstRow="0" w:lastRow="0" w:firstColumn="0" w:lastColumn="0" w:oddVBand="0" w:evenVBand="0" w:oddHBand="0" w:evenHBand="1" w:firstRowFirstColumn="0" w:firstRowLastColumn="0" w:lastRowFirstColumn="0" w:lastRowLastColumn="0"/>
              <w:rPr>
                <w:color w:val="auto"/>
              </w:rPr>
            </w:pPr>
            <w:r w:rsidRPr="00C93E4C">
              <w:rPr>
                <w:color w:val="auto"/>
              </w:rPr>
              <w:t>Vocational Education and Training</w:t>
            </w:r>
          </w:p>
        </w:tc>
      </w:tr>
    </w:tbl>
    <w:p w14:paraId="5BDA2BE3" w14:textId="0B1DBD28" w:rsidR="00EB4F65" w:rsidRPr="00810F00" w:rsidRDefault="00EB4F65" w:rsidP="006078EC">
      <w:r w:rsidRPr="00810F00">
        <w:br w:type="page"/>
      </w:r>
    </w:p>
    <w:p w14:paraId="5BD29787" w14:textId="77777777" w:rsidR="0088494B" w:rsidRPr="00810F00" w:rsidRDefault="0088494B" w:rsidP="00995413">
      <w:pPr>
        <w:pStyle w:val="Heading1"/>
      </w:pPr>
      <w:bookmarkStart w:id="8" w:name="_Toc102122647"/>
      <w:bookmarkStart w:id="9" w:name="_Toc171085083"/>
      <w:bookmarkStart w:id="10" w:name="_Toc177032059"/>
      <w:r w:rsidRPr="00995413">
        <w:lastRenderedPageBreak/>
        <w:t>Executive</w:t>
      </w:r>
      <w:r w:rsidRPr="00810F00">
        <w:t xml:space="preserve"> summary</w:t>
      </w:r>
      <w:bookmarkEnd w:id="8"/>
      <w:bookmarkEnd w:id="9"/>
      <w:bookmarkEnd w:id="10"/>
    </w:p>
    <w:p w14:paraId="4E4CB89D" w14:textId="0F56CB8C" w:rsidR="00500EA4" w:rsidRPr="00500EA4" w:rsidRDefault="00500EA4" w:rsidP="00455862">
      <w:pPr>
        <w:pStyle w:val="Heading2"/>
      </w:pPr>
      <w:bookmarkStart w:id="11" w:name="_Toc177032060"/>
      <w:bookmarkStart w:id="12" w:name="_Toc102122648"/>
      <w:r w:rsidRPr="00500EA4">
        <w:t>Background</w:t>
      </w:r>
      <w:bookmarkEnd w:id="11"/>
    </w:p>
    <w:p w14:paraId="1424ADD7" w14:textId="06538780" w:rsidR="003952BF" w:rsidRDefault="00884E8F" w:rsidP="00884E8F">
      <w:pPr>
        <w:pStyle w:val="Text"/>
      </w:pPr>
      <w:r w:rsidRPr="6E1637BF">
        <w:rPr>
          <w:lang w:val="en-AU"/>
        </w:rPr>
        <w:t>The final report of the National Regional, Rural and Remote Tertiary Education Strategy (Napthine Review)</w:t>
      </w:r>
      <w:r w:rsidR="00901A41" w:rsidRPr="6E1637BF">
        <w:rPr>
          <w:lang w:val="en-AU"/>
        </w:rPr>
        <w:t xml:space="preserve"> </w:t>
      </w:r>
      <w:r w:rsidRPr="6E1637BF">
        <w:rPr>
          <w:lang w:val="en-AU"/>
        </w:rPr>
        <w:t>was released on 28 August 2019.</w:t>
      </w:r>
      <w:r w:rsidR="001E607E" w:rsidRPr="6E1637BF">
        <w:rPr>
          <w:lang w:val="en-AU"/>
        </w:rPr>
        <w:t xml:space="preserve"> The Review</w:t>
      </w:r>
      <w:r w:rsidRPr="6E1637BF">
        <w:rPr>
          <w:lang w:val="en-AU"/>
        </w:rPr>
        <w:t xml:space="preserve"> highlighted </w:t>
      </w:r>
      <w:r w:rsidR="00FE6900" w:rsidRPr="6E1637BF">
        <w:rPr>
          <w:lang w:val="en-AU"/>
        </w:rPr>
        <w:t xml:space="preserve">the </w:t>
      </w:r>
      <w:r w:rsidRPr="6E1637BF">
        <w:rPr>
          <w:lang w:val="en-AU"/>
        </w:rPr>
        <w:t xml:space="preserve">city-country divide in participation and attainment rates for tertiary education, </w:t>
      </w:r>
      <w:r w:rsidR="007E0B4A" w:rsidRPr="6E1637BF">
        <w:rPr>
          <w:lang w:val="en-AU"/>
        </w:rPr>
        <w:t xml:space="preserve">and found that </w:t>
      </w:r>
      <w:r w:rsidRPr="6E1637BF">
        <w:rPr>
          <w:lang w:val="en-AU"/>
        </w:rPr>
        <w:t>those living in regional</w:t>
      </w:r>
      <w:r w:rsidR="00D75635" w:rsidRPr="6E1637BF">
        <w:rPr>
          <w:lang w:val="en-AU"/>
        </w:rPr>
        <w:t>, rural</w:t>
      </w:r>
      <w:r w:rsidRPr="6E1637BF">
        <w:rPr>
          <w:lang w:val="en-AU"/>
        </w:rPr>
        <w:t xml:space="preserve"> and remote</w:t>
      </w:r>
      <w:r w:rsidR="00D75635" w:rsidRPr="6E1637BF">
        <w:rPr>
          <w:lang w:val="en-AU"/>
        </w:rPr>
        <w:t xml:space="preserve"> (RRR)</w:t>
      </w:r>
      <w:r w:rsidRPr="6E1637BF">
        <w:rPr>
          <w:lang w:val="en-AU"/>
        </w:rPr>
        <w:t xml:space="preserve"> areas </w:t>
      </w:r>
      <w:r w:rsidR="00966711" w:rsidRPr="6E1637BF">
        <w:rPr>
          <w:lang w:val="en-AU"/>
        </w:rPr>
        <w:t xml:space="preserve">were </w:t>
      </w:r>
      <w:r w:rsidRPr="6E1637BF">
        <w:rPr>
          <w:lang w:val="en-AU"/>
        </w:rPr>
        <w:t>less than half as likely as their city counterparts to obtain a bachelor</w:t>
      </w:r>
      <w:r w:rsidR="00E82830" w:rsidRPr="6E1637BF">
        <w:rPr>
          <w:lang w:val="en-AU"/>
        </w:rPr>
        <w:t xml:space="preserve">’s </w:t>
      </w:r>
      <w:r w:rsidRPr="6E1637BF">
        <w:rPr>
          <w:lang w:val="en-AU"/>
        </w:rPr>
        <w:t>degree or higher by the time they are 35</w:t>
      </w:r>
      <w:r w:rsidR="00473B36" w:rsidRPr="6E1637BF">
        <w:rPr>
          <w:lang w:val="en-AU"/>
        </w:rPr>
        <w:t xml:space="preserve"> years old</w:t>
      </w:r>
      <w:r w:rsidRPr="6E1637BF">
        <w:rPr>
          <w:lang w:val="en-AU"/>
        </w:rPr>
        <w:t>.</w:t>
      </w:r>
      <w:r w:rsidR="0096173C" w:rsidRPr="6E1637BF">
        <w:rPr>
          <w:lang w:val="en-AU"/>
        </w:rPr>
        <w:t xml:space="preserve"> </w:t>
      </w:r>
      <w:r w:rsidRPr="6E1637BF">
        <w:rPr>
          <w:lang w:val="en-AU"/>
        </w:rPr>
        <w:t xml:space="preserve">The Napthine Review </w:t>
      </w:r>
      <w:r w:rsidR="0080145E" w:rsidRPr="6E1637BF">
        <w:rPr>
          <w:lang w:val="en-AU"/>
        </w:rPr>
        <w:t>also</w:t>
      </w:r>
      <w:r w:rsidRPr="6E1637BF">
        <w:rPr>
          <w:lang w:val="en-AU"/>
        </w:rPr>
        <w:t xml:space="preserve"> found </w:t>
      </w:r>
      <w:r w:rsidR="0080145E" w:rsidRPr="6E1637BF">
        <w:rPr>
          <w:lang w:val="en-AU"/>
        </w:rPr>
        <w:t>that</w:t>
      </w:r>
      <w:r w:rsidRPr="6E1637BF">
        <w:rPr>
          <w:lang w:val="en-AU"/>
        </w:rPr>
        <w:t xml:space="preserve"> students from RRR areas </w:t>
      </w:r>
      <w:r w:rsidR="00957782" w:rsidRPr="6E1637BF">
        <w:rPr>
          <w:lang w:val="en-AU"/>
        </w:rPr>
        <w:t>were</w:t>
      </w:r>
      <w:r w:rsidRPr="6E1637BF">
        <w:rPr>
          <w:lang w:val="en-AU"/>
        </w:rPr>
        <w:t xml:space="preserve"> less likely to complete secondary schooling and face additional challenges in successfully transitioning to university and completing their studies. This </w:t>
      </w:r>
      <w:r w:rsidR="0096173C" w:rsidRPr="6E1637BF">
        <w:rPr>
          <w:lang w:val="en-AU"/>
        </w:rPr>
        <w:t>was</w:t>
      </w:r>
      <w:r w:rsidRPr="6E1637BF">
        <w:rPr>
          <w:lang w:val="en-AU"/>
        </w:rPr>
        <w:t xml:space="preserve"> reflected in the higher attrition rates for </w:t>
      </w:r>
      <w:r w:rsidR="0067086E" w:rsidRPr="6E1637BF">
        <w:rPr>
          <w:lang w:val="en-AU"/>
        </w:rPr>
        <w:t xml:space="preserve">RRR </w:t>
      </w:r>
      <w:r w:rsidRPr="6E1637BF">
        <w:rPr>
          <w:lang w:val="en-AU"/>
        </w:rPr>
        <w:t>students compared to their metropolitan peers.</w:t>
      </w:r>
      <w:r w:rsidR="0096173C" w:rsidRPr="6E1637BF">
        <w:rPr>
          <w:rStyle w:val="FootnoteReference"/>
          <w:lang w:val="en-AU"/>
        </w:rPr>
        <w:t xml:space="preserve"> </w:t>
      </w:r>
      <w:r w:rsidR="0096173C" w:rsidRPr="6E1637BF">
        <w:rPr>
          <w:rStyle w:val="FootnoteReference"/>
          <w:lang w:val="en-AU"/>
        </w:rPr>
        <w:footnoteReference w:id="2"/>
      </w:r>
      <w:r w:rsidRPr="6E1637BF">
        <w:rPr>
          <w:lang w:val="en-AU"/>
        </w:rPr>
        <w:t xml:space="preserve"> </w:t>
      </w:r>
    </w:p>
    <w:p w14:paraId="61B69D85" w14:textId="5F2046CA" w:rsidR="000C72AF" w:rsidRDefault="00005AAB" w:rsidP="00EB7433">
      <w:pPr>
        <w:pStyle w:val="Text"/>
      </w:pPr>
      <w:r w:rsidRPr="00005AAB">
        <w:t xml:space="preserve">On 19 June 2020, the Australian Government announced </w:t>
      </w:r>
      <w:r w:rsidR="00523911">
        <w:t>a</w:t>
      </w:r>
      <w:r w:rsidRPr="00005AAB">
        <w:t xml:space="preserve"> $400 million package of measures</w:t>
      </w:r>
      <w:r w:rsidR="008A295F">
        <w:t xml:space="preserve"> (Napthine </w:t>
      </w:r>
      <w:r w:rsidR="001A539A">
        <w:t>M</w:t>
      </w:r>
      <w:r w:rsidR="008A295F">
        <w:t>easures)</w:t>
      </w:r>
      <w:r w:rsidRPr="00005AAB">
        <w:t xml:space="preserve"> to support RRR tertiary education in response to the Napthine Review, under the Job-ready Graduates </w:t>
      </w:r>
      <w:r w:rsidR="003F4CB7">
        <w:t xml:space="preserve">(JRG) </w:t>
      </w:r>
      <w:r w:rsidRPr="00005AAB">
        <w:t>package. The measures</w:t>
      </w:r>
      <w:r w:rsidR="00C51423">
        <w:t xml:space="preserve"> </w:t>
      </w:r>
      <w:r w:rsidRPr="00005AAB">
        <w:t>were intended to</w:t>
      </w:r>
      <w:r w:rsidR="00C3026F">
        <w:t xml:space="preserve"> </w:t>
      </w:r>
      <w:r w:rsidR="004455B7">
        <w:t xml:space="preserve">achieve the three ‘Napthine Goals’ – </w:t>
      </w:r>
      <w:bookmarkStart w:id="13" w:name="_Hlk173321313"/>
      <w:r w:rsidRPr="00005AAB">
        <w:t>bridg</w:t>
      </w:r>
      <w:r w:rsidR="00C3026F">
        <w:t>ing</w:t>
      </w:r>
      <w:r w:rsidRPr="00005AAB">
        <w:t xml:space="preserve"> the gap in participation and attainment between RRR and metropolitan students, driv</w:t>
      </w:r>
      <w:r w:rsidR="00C3026F">
        <w:t>ing</w:t>
      </w:r>
      <w:r w:rsidRPr="00005AAB">
        <w:t xml:space="preserve"> productivity and growth for regional Australia</w:t>
      </w:r>
      <w:r w:rsidR="00C3026F">
        <w:t>,</w:t>
      </w:r>
      <w:r w:rsidRPr="00005AAB">
        <w:t xml:space="preserve"> and increas</w:t>
      </w:r>
      <w:r w:rsidR="00C3026F">
        <w:t>ing</w:t>
      </w:r>
      <w:r w:rsidRPr="00005AAB">
        <w:t xml:space="preserve"> the research capacity of regional universities</w:t>
      </w:r>
      <w:r w:rsidR="00C51423">
        <w:t xml:space="preserve">. </w:t>
      </w:r>
      <w:bookmarkEnd w:id="13"/>
      <w:r w:rsidR="00C51423">
        <w:t xml:space="preserve">The measures, outlined in </w:t>
      </w:r>
      <w:r w:rsidR="00C51423" w:rsidRPr="002D4C51">
        <w:rPr>
          <w:b/>
          <w:bCs/>
        </w:rPr>
        <w:t>Figure 1</w:t>
      </w:r>
      <w:r w:rsidR="00F73F15">
        <w:rPr>
          <w:b/>
          <w:bCs/>
        </w:rPr>
        <w:t xml:space="preserve"> </w:t>
      </w:r>
      <w:r w:rsidR="00F73F15" w:rsidRPr="00F73F15">
        <w:t>below</w:t>
      </w:r>
      <w:r w:rsidR="00C51423" w:rsidRPr="00F73F15">
        <w:t>,</w:t>
      </w:r>
      <w:r w:rsidR="00C51423">
        <w:t xml:space="preserve"> </w:t>
      </w:r>
      <w:r w:rsidR="00FD53D9">
        <w:t>consist</w:t>
      </w:r>
      <w:r w:rsidR="00C51423">
        <w:t xml:space="preserve"> of a range of initiatives </w:t>
      </w:r>
      <w:r w:rsidR="00F12A68">
        <w:t xml:space="preserve">that have provided </w:t>
      </w:r>
      <w:r w:rsidR="00662A06">
        <w:t>funding to universities</w:t>
      </w:r>
      <w:r w:rsidR="00F12A68">
        <w:t xml:space="preserve"> and students</w:t>
      </w:r>
      <w:r w:rsidR="00662A06">
        <w:t>,</w:t>
      </w:r>
      <w:r w:rsidR="00F12A68">
        <w:t xml:space="preserve"> supported </w:t>
      </w:r>
      <w:r w:rsidR="00913F31">
        <w:t>partnerships</w:t>
      </w:r>
      <w:r w:rsidR="00793F37">
        <w:t xml:space="preserve"> for the delivery of higher education outreach </w:t>
      </w:r>
      <w:r w:rsidR="00CE6E0C">
        <w:t xml:space="preserve">activities, </w:t>
      </w:r>
      <w:r w:rsidR="003D027F">
        <w:t xml:space="preserve">and </w:t>
      </w:r>
      <w:r w:rsidR="00554FE9">
        <w:t xml:space="preserve">funded the establishment </w:t>
      </w:r>
      <w:r w:rsidR="003D027F">
        <w:t xml:space="preserve">and operations </w:t>
      </w:r>
      <w:r w:rsidR="00554FE9">
        <w:t>of new Regional University Study Hubs</w:t>
      </w:r>
      <w:r w:rsidR="00F94AC8">
        <w:t xml:space="preserve"> and the </w:t>
      </w:r>
      <w:r w:rsidR="00CE139F">
        <w:t>Regional Education Commissioner role.</w:t>
      </w:r>
      <w:r w:rsidR="00554FE9">
        <w:t xml:space="preserve"> </w:t>
      </w:r>
    </w:p>
    <w:p w14:paraId="0D334970" w14:textId="4D24AA20" w:rsidR="0088284F" w:rsidRDefault="00890112" w:rsidP="00EB7433">
      <w:pPr>
        <w:pStyle w:val="Text"/>
        <w:rPr>
          <w:rFonts w:ascii="Arial" w:eastAsia="Arial" w:hAnsi="Arial" w:cs="Times New Roman"/>
          <w:bCs/>
          <w:lang w:val="en-AU"/>
        </w:rPr>
      </w:pPr>
      <w:r w:rsidRPr="00890112">
        <w:rPr>
          <w:rFonts w:ascii="Arial" w:eastAsia="Arial" w:hAnsi="Arial" w:cs="Times New Roman"/>
          <w:lang w:val="en-AU"/>
        </w:rPr>
        <w:t>In A</w:t>
      </w:r>
      <w:r w:rsidR="00D0621B">
        <w:rPr>
          <w:rFonts w:ascii="Arial" w:eastAsia="Arial" w:hAnsi="Arial" w:cs="Times New Roman"/>
          <w:lang w:val="en-AU"/>
        </w:rPr>
        <w:t>pril</w:t>
      </w:r>
      <w:r w:rsidRPr="00890112">
        <w:rPr>
          <w:rFonts w:ascii="Arial" w:eastAsia="Arial" w:hAnsi="Arial" w:cs="Times New Roman"/>
          <w:lang w:val="en-AU"/>
        </w:rPr>
        <w:t xml:space="preserve"> 202</w:t>
      </w:r>
      <w:r w:rsidR="006A7E95">
        <w:rPr>
          <w:rFonts w:ascii="Arial" w:eastAsia="Arial" w:hAnsi="Arial" w:cs="Times New Roman"/>
          <w:lang w:val="en-AU"/>
        </w:rPr>
        <w:t>4</w:t>
      </w:r>
      <w:r w:rsidRPr="00890112">
        <w:rPr>
          <w:rFonts w:ascii="Arial" w:eastAsia="Arial" w:hAnsi="Arial" w:cs="Times New Roman"/>
          <w:lang w:val="en-AU"/>
        </w:rPr>
        <w:t xml:space="preserve">, the Department of </w:t>
      </w:r>
      <w:r w:rsidR="00D0621B">
        <w:rPr>
          <w:rFonts w:ascii="Arial" w:eastAsia="Arial" w:hAnsi="Arial" w:cs="Times New Roman"/>
          <w:lang w:val="en-AU"/>
        </w:rPr>
        <w:t>Education</w:t>
      </w:r>
      <w:r w:rsidR="00D41AA8">
        <w:rPr>
          <w:rFonts w:ascii="Arial" w:eastAsia="Arial" w:hAnsi="Arial" w:cs="Times New Roman"/>
          <w:lang w:val="en-AU"/>
        </w:rPr>
        <w:t xml:space="preserve">, on behalf </w:t>
      </w:r>
      <w:r w:rsidR="00D41AA8" w:rsidRPr="00D41AA8">
        <w:rPr>
          <w:rFonts w:ascii="Arial" w:eastAsia="Arial" w:hAnsi="Arial" w:cs="Times New Roman"/>
          <w:lang w:val="en-AU"/>
        </w:rPr>
        <w:t>of the Hon Fiona Nash, the Regional Education Commissioner,</w:t>
      </w:r>
      <w:r w:rsidR="00F1252E">
        <w:rPr>
          <w:rFonts w:ascii="Arial" w:eastAsia="Arial" w:hAnsi="Arial" w:cs="Times New Roman"/>
          <w:lang w:val="en-AU"/>
        </w:rPr>
        <w:t xml:space="preserve"> </w:t>
      </w:r>
      <w:r w:rsidR="008027B4">
        <w:rPr>
          <w:rFonts w:ascii="Arial" w:eastAsia="Arial" w:hAnsi="Arial" w:cs="Times New Roman"/>
          <w:lang w:val="en-AU"/>
        </w:rPr>
        <w:t>engaged</w:t>
      </w:r>
      <w:r w:rsidRPr="00890112">
        <w:rPr>
          <w:rFonts w:ascii="Arial" w:eastAsia="Arial" w:hAnsi="Arial" w:cs="Times New Roman"/>
          <w:lang w:val="en-AU"/>
        </w:rPr>
        <w:t xml:space="preserve"> </w:t>
      </w:r>
      <w:hyperlink r:id="rId15" w:history="1">
        <w:r w:rsidRPr="00890112">
          <w:rPr>
            <w:rFonts w:ascii="Arial" w:eastAsia="Arial" w:hAnsi="Arial" w:cs="Times New Roman"/>
            <w:bCs/>
            <w:i/>
            <w:iCs/>
            <w:color w:val="0070C0"/>
            <w:u w:val="single"/>
            <w:lang w:val="en-AU"/>
          </w:rPr>
          <w:t>Allen + Clarke Consulting</w:t>
        </w:r>
      </w:hyperlink>
      <w:r w:rsidR="00D0621B" w:rsidRPr="00D0621B">
        <w:rPr>
          <w:rFonts w:ascii="Arial" w:eastAsia="Arial" w:hAnsi="Arial" w:cs="Times New Roman"/>
          <w:bCs/>
          <w:color w:val="0070C0"/>
          <w:lang w:val="en-AU"/>
        </w:rPr>
        <w:t xml:space="preserve"> </w:t>
      </w:r>
      <w:r w:rsidRPr="00890112">
        <w:rPr>
          <w:rFonts w:ascii="Arial" w:eastAsia="Arial" w:hAnsi="Arial" w:cs="Times New Roman"/>
          <w:bCs/>
          <w:lang w:val="en-AU"/>
        </w:rPr>
        <w:t>to undertake</w:t>
      </w:r>
      <w:r w:rsidR="00D0621B">
        <w:rPr>
          <w:rFonts w:ascii="Arial" w:eastAsia="Arial" w:hAnsi="Arial" w:cs="Times New Roman"/>
          <w:bCs/>
          <w:lang w:val="en-AU"/>
        </w:rPr>
        <w:t xml:space="preserve"> an evaluation of the </w:t>
      </w:r>
      <w:r w:rsidR="002A2DF9">
        <w:rPr>
          <w:rFonts w:ascii="Arial" w:eastAsia="Arial" w:hAnsi="Arial" w:cs="Times New Roman"/>
          <w:bCs/>
          <w:lang w:val="en-AU"/>
        </w:rPr>
        <w:t>Napthine</w:t>
      </w:r>
      <w:r w:rsidR="00D0621B">
        <w:rPr>
          <w:rFonts w:ascii="Arial" w:eastAsia="Arial" w:hAnsi="Arial" w:cs="Times New Roman"/>
          <w:bCs/>
          <w:lang w:val="en-AU"/>
        </w:rPr>
        <w:t xml:space="preserve"> </w:t>
      </w:r>
      <w:r w:rsidR="00A122E1">
        <w:rPr>
          <w:rFonts w:ascii="Arial" w:eastAsia="Arial" w:hAnsi="Arial" w:cs="Times New Roman"/>
          <w:bCs/>
          <w:lang w:val="en-AU"/>
        </w:rPr>
        <w:t>M</w:t>
      </w:r>
      <w:r w:rsidR="00D0621B">
        <w:rPr>
          <w:rFonts w:ascii="Arial" w:eastAsia="Arial" w:hAnsi="Arial" w:cs="Times New Roman"/>
          <w:bCs/>
          <w:lang w:val="en-AU"/>
        </w:rPr>
        <w:t>easure</w:t>
      </w:r>
      <w:r w:rsidR="002A2DF9">
        <w:rPr>
          <w:rFonts w:ascii="Arial" w:eastAsia="Arial" w:hAnsi="Arial" w:cs="Times New Roman"/>
          <w:bCs/>
          <w:lang w:val="en-AU"/>
        </w:rPr>
        <w:t>s</w:t>
      </w:r>
      <w:r w:rsidR="00D0621B">
        <w:rPr>
          <w:rFonts w:ascii="Arial" w:eastAsia="Arial" w:hAnsi="Arial" w:cs="Times New Roman"/>
          <w:bCs/>
          <w:lang w:val="en-AU"/>
        </w:rPr>
        <w:t>.</w:t>
      </w:r>
      <w:r w:rsidR="00B074CF">
        <w:rPr>
          <w:rFonts w:ascii="Arial" w:eastAsia="Arial" w:hAnsi="Arial" w:cs="Times New Roman"/>
          <w:bCs/>
          <w:lang w:val="en-AU"/>
        </w:rPr>
        <w:t xml:space="preserve"> The purpose of </w:t>
      </w:r>
      <w:r w:rsidR="000968B9">
        <w:rPr>
          <w:rFonts w:ascii="Arial" w:eastAsia="Arial" w:hAnsi="Arial" w:cs="Times New Roman"/>
          <w:bCs/>
          <w:lang w:val="en-AU"/>
        </w:rPr>
        <w:t>the evaluation is to examine</w:t>
      </w:r>
      <w:r w:rsidR="00685D06">
        <w:rPr>
          <w:rFonts w:ascii="Arial" w:eastAsia="Arial" w:hAnsi="Arial" w:cs="Times New Roman"/>
          <w:bCs/>
          <w:lang w:val="en-AU"/>
        </w:rPr>
        <w:t xml:space="preserve"> </w:t>
      </w:r>
      <w:r w:rsidR="00B074CF" w:rsidRPr="00B074CF">
        <w:rPr>
          <w:rFonts w:ascii="Arial" w:eastAsia="Arial" w:hAnsi="Arial" w:cs="Times New Roman"/>
          <w:bCs/>
          <w:lang w:val="en-AU"/>
        </w:rPr>
        <w:t>the effectiveness and impact of the Napthine Measures by considering the success of individual measures against their policy objectives, as well as evaluating the measures together to understand their potential collective contribution to the Napthine Goals</w:t>
      </w:r>
      <w:r w:rsidR="0067118C">
        <w:rPr>
          <w:rFonts w:ascii="Arial" w:eastAsia="Arial" w:hAnsi="Arial" w:cs="Times New Roman"/>
          <w:bCs/>
          <w:lang w:val="en-AU"/>
        </w:rPr>
        <w:t>.</w:t>
      </w:r>
      <w:r w:rsidR="00FB7635">
        <w:rPr>
          <w:rFonts w:ascii="Arial" w:eastAsia="Arial" w:hAnsi="Arial" w:cs="Times New Roman"/>
          <w:bCs/>
          <w:lang w:val="en-AU"/>
        </w:rPr>
        <w:t xml:space="preserve"> The evaluation </w:t>
      </w:r>
      <w:r w:rsidR="00B94EA1">
        <w:rPr>
          <w:rFonts w:ascii="Arial" w:eastAsia="Arial" w:hAnsi="Arial" w:cs="Times New Roman"/>
          <w:bCs/>
          <w:lang w:val="en-AU"/>
        </w:rPr>
        <w:t>provides recommendations</w:t>
      </w:r>
      <w:r w:rsidR="00FB7635">
        <w:rPr>
          <w:rFonts w:ascii="Arial" w:eastAsia="Arial" w:hAnsi="Arial" w:cs="Times New Roman"/>
          <w:bCs/>
          <w:lang w:val="en-AU"/>
        </w:rPr>
        <w:t xml:space="preserve"> </w:t>
      </w:r>
      <w:r w:rsidR="00067D32">
        <w:rPr>
          <w:rFonts w:ascii="Arial" w:eastAsia="Arial" w:hAnsi="Arial" w:cs="Times New Roman"/>
          <w:bCs/>
          <w:lang w:val="en-AU"/>
        </w:rPr>
        <w:t xml:space="preserve">on actions that could be taken by the Australian Government to </w:t>
      </w:r>
      <w:r w:rsidR="00A11E1C">
        <w:rPr>
          <w:rFonts w:ascii="Arial" w:eastAsia="Arial" w:hAnsi="Arial" w:cs="Times New Roman"/>
          <w:bCs/>
          <w:lang w:val="en-AU"/>
        </w:rPr>
        <w:t>reduce</w:t>
      </w:r>
      <w:r w:rsidR="001845A4">
        <w:rPr>
          <w:rFonts w:ascii="Arial" w:eastAsia="Arial" w:hAnsi="Arial" w:cs="Times New Roman"/>
          <w:bCs/>
          <w:lang w:val="en-AU"/>
        </w:rPr>
        <w:t xml:space="preserve"> the disparity </w:t>
      </w:r>
      <w:r w:rsidR="00410B0F">
        <w:rPr>
          <w:rFonts w:ascii="Arial" w:eastAsia="Arial" w:hAnsi="Arial" w:cs="Times New Roman"/>
          <w:bCs/>
          <w:lang w:val="en-AU"/>
        </w:rPr>
        <w:t xml:space="preserve">between RRR and metropolitan students in </w:t>
      </w:r>
      <w:r w:rsidR="001845A4">
        <w:rPr>
          <w:rFonts w:ascii="Arial" w:eastAsia="Arial" w:hAnsi="Arial" w:cs="Times New Roman"/>
          <w:bCs/>
          <w:lang w:val="en-AU"/>
        </w:rPr>
        <w:t xml:space="preserve">tertiary education </w:t>
      </w:r>
      <w:r w:rsidR="00836F8A">
        <w:rPr>
          <w:rFonts w:ascii="Arial" w:eastAsia="Arial" w:hAnsi="Arial" w:cs="Times New Roman"/>
          <w:bCs/>
          <w:lang w:val="en-AU"/>
        </w:rPr>
        <w:t>outcomes and</w:t>
      </w:r>
      <w:r w:rsidR="00C434EF">
        <w:rPr>
          <w:rFonts w:ascii="Arial" w:eastAsia="Arial" w:hAnsi="Arial" w:cs="Times New Roman"/>
          <w:bCs/>
          <w:lang w:val="en-AU"/>
        </w:rPr>
        <w:t xml:space="preserve"> </w:t>
      </w:r>
      <w:r w:rsidR="00D01ED8">
        <w:rPr>
          <w:rFonts w:ascii="Arial" w:eastAsia="Arial" w:hAnsi="Arial" w:cs="Times New Roman"/>
          <w:bCs/>
          <w:lang w:val="en-AU"/>
        </w:rPr>
        <w:t xml:space="preserve">focused on </w:t>
      </w:r>
      <w:r w:rsidR="00C434EF">
        <w:rPr>
          <w:rFonts w:ascii="Arial" w:eastAsia="Arial" w:hAnsi="Arial" w:cs="Times New Roman"/>
          <w:bCs/>
          <w:lang w:val="en-AU"/>
        </w:rPr>
        <w:t>the design and implementation of future measures</w:t>
      </w:r>
      <w:r w:rsidR="0088284F">
        <w:rPr>
          <w:rFonts w:ascii="Arial" w:eastAsia="Arial" w:hAnsi="Arial" w:cs="Times New Roman"/>
          <w:bCs/>
          <w:lang w:val="en-AU"/>
        </w:rPr>
        <w:t>.</w:t>
      </w:r>
    </w:p>
    <w:p w14:paraId="1F6EE340" w14:textId="7F716467" w:rsidR="00890112" w:rsidRDefault="0088284F" w:rsidP="00EB7433">
      <w:pPr>
        <w:pStyle w:val="Text"/>
        <w:rPr>
          <w:rFonts w:ascii="Arial" w:eastAsia="Arial" w:hAnsi="Arial" w:cs="Times New Roman"/>
          <w:bCs/>
          <w:lang w:val="en-AU"/>
        </w:rPr>
      </w:pPr>
      <w:r>
        <w:rPr>
          <w:rFonts w:ascii="Arial" w:eastAsia="Arial" w:hAnsi="Arial" w:cs="Times New Roman"/>
          <w:bCs/>
          <w:lang w:val="en-AU"/>
        </w:rPr>
        <w:t xml:space="preserve">The Australian Universities Accord has </w:t>
      </w:r>
      <w:r w:rsidR="00A24F5C">
        <w:rPr>
          <w:rFonts w:ascii="Arial" w:eastAsia="Arial" w:hAnsi="Arial" w:cs="Times New Roman"/>
          <w:bCs/>
          <w:lang w:val="en-AU"/>
        </w:rPr>
        <w:t>commenced a process of higher education reform</w:t>
      </w:r>
      <w:r w:rsidR="00DA45A3">
        <w:rPr>
          <w:rFonts w:ascii="Arial" w:eastAsia="Arial" w:hAnsi="Arial" w:cs="Times New Roman"/>
          <w:bCs/>
          <w:lang w:val="en-AU"/>
        </w:rPr>
        <w:t xml:space="preserve"> in Australia. This evaluation </w:t>
      </w:r>
      <w:r w:rsidR="00A77DB1">
        <w:rPr>
          <w:rFonts w:ascii="Arial" w:eastAsia="Arial" w:hAnsi="Arial" w:cs="Times New Roman"/>
          <w:bCs/>
          <w:lang w:val="en-AU"/>
        </w:rPr>
        <w:t xml:space="preserve">also </w:t>
      </w:r>
      <w:r w:rsidR="001D735F">
        <w:rPr>
          <w:rFonts w:ascii="Arial" w:eastAsia="Arial" w:hAnsi="Arial" w:cs="Times New Roman"/>
          <w:bCs/>
          <w:lang w:val="en-AU"/>
        </w:rPr>
        <w:t>explor</w:t>
      </w:r>
      <w:r w:rsidR="00DA45A3">
        <w:rPr>
          <w:rFonts w:ascii="Arial" w:eastAsia="Arial" w:hAnsi="Arial" w:cs="Times New Roman"/>
          <w:bCs/>
          <w:lang w:val="en-AU"/>
        </w:rPr>
        <w:t>es</w:t>
      </w:r>
      <w:r w:rsidR="001D735F">
        <w:rPr>
          <w:rFonts w:ascii="Arial" w:eastAsia="Arial" w:hAnsi="Arial" w:cs="Times New Roman"/>
          <w:bCs/>
          <w:lang w:val="en-AU"/>
        </w:rPr>
        <w:t xml:space="preserve"> the </w:t>
      </w:r>
      <w:r w:rsidR="007826F4">
        <w:rPr>
          <w:rFonts w:ascii="Arial" w:eastAsia="Arial" w:hAnsi="Arial" w:cs="Times New Roman"/>
          <w:bCs/>
          <w:lang w:val="en-AU"/>
        </w:rPr>
        <w:t xml:space="preserve">relevance of the </w:t>
      </w:r>
      <w:r w:rsidR="00DA45A3">
        <w:rPr>
          <w:rFonts w:ascii="Arial" w:eastAsia="Arial" w:hAnsi="Arial" w:cs="Times New Roman"/>
          <w:bCs/>
          <w:lang w:val="en-AU"/>
        </w:rPr>
        <w:t xml:space="preserve">Accord to the </w:t>
      </w:r>
      <w:r w:rsidR="007826F4">
        <w:rPr>
          <w:rFonts w:ascii="Arial" w:eastAsia="Arial" w:hAnsi="Arial" w:cs="Times New Roman"/>
          <w:bCs/>
          <w:lang w:val="en-AU"/>
        </w:rPr>
        <w:t xml:space="preserve">Napthine </w:t>
      </w:r>
      <w:r w:rsidR="00836F8A">
        <w:rPr>
          <w:rFonts w:ascii="Arial" w:eastAsia="Arial" w:hAnsi="Arial" w:cs="Times New Roman"/>
          <w:bCs/>
          <w:lang w:val="en-AU"/>
        </w:rPr>
        <w:t>Measures and</w:t>
      </w:r>
      <w:r w:rsidR="00DA45A3">
        <w:rPr>
          <w:rFonts w:ascii="Arial" w:eastAsia="Arial" w:hAnsi="Arial" w:cs="Times New Roman"/>
          <w:bCs/>
          <w:lang w:val="en-AU"/>
        </w:rPr>
        <w:t xml:space="preserve"> identifies changes</w:t>
      </w:r>
      <w:r w:rsidR="005A30A6">
        <w:rPr>
          <w:rFonts w:ascii="Arial" w:eastAsia="Arial" w:hAnsi="Arial" w:cs="Times New Roman"/>
          <w:bCs/>
          <w:lang w:val="en-AU"/>
        </w:rPr>
        <w:t xml:space="preserve"> to individual measures that will arise from the reform process. </w:t>
      </w:r>
    </w:p>
    <w:p w14:paraId="44AA051F" w14:textId="66630CA9" w:rsidR="00726473" w:rsidRPr="000316F3" w:rsidRDefault="004142F6" w:rsidP="000316F3">
      <w:pPr>
        <w:spacing w:before="120" w:after="120"/>
        <w:rPr>
          <w:rFonts w:ascii="Arial" w:eastAsia="Arial" w:hAnsi="Arial" w:cs="Times New Roman"/>
        </w:rPr>
      </w:pPr>
      <w:r w:rsidRPr="00310AE9">
        <w:rPr>
          <w:rFonts w:ascii="Arial" w:eastAsia="Arial" w:hAnsi="Arial" w:cs="Times New Roman"/>
        </w:rPr>
        <w:t>The evaluation used a multi-method approach which included analysis of qualitative data from stakeholder consultations, literature review</w:t>
      </w:r>
      <w:r w:rsidR="004B0FE2" w:rsidRPr="00310AE9">
        <w:rPr>
          <w:rFonts w:ascii="Arial" w:eastAsia="Arial" w:hAnsi="Arial" w:cs="Times New Roman"/>
        </w:rPr>
        <w:t xml:space="preserve"> and </w:t>
      </w:r>
      <w:r w:rsidRPr="00310AE9">
        <w:rPr>
          <w:rFonts w:ascii="Arial" w:eastAsia="Arial" w:hAnsi="Arial" w:cs="Times New Roman"/>
        </w:rPr>
        <w:t>stakeholder submissions</w:t>
      </w:r>
      <w:r w:rsidR="004B0FE2" w:rsidRPr="00310AE9">
        <w:rPr>
          <w:rFonts w:ascii="Arial" w:eastAsia="Arial" w:hAnsi="Arial" w:cs="Times New Roman"/>
        </w:rPr>
        <w:t xml:space="preserve">, and </w:t>
      </w:r>
      <w:r w:rsidR="007D234B" w:rsidRPr="00310AE9">
        <w:rPr>
          <w:rFonts w:ascii="Arial" w:eastAsia="Arial" w:hAnsi="Arial" w:cs="Times New Roman"/>
        </w:rPr>
        <w:t xml:space="preserve">quantitative </w:t>
      </w:r>
      <w:r w:rsidR="004B0FE2" w:rsidRPr="00310AE9">
        <w:rPr>
          <w:rFonts w:ascii="Arial" w:eastAsia="Arial" w:hAnsi="Arial" w:cs="Times New Roman"/>
        </w:rPr>
        <w:t xml:space="preserve">analysis of </w:t>
      </w:r>
      <w:r w:rsidR="007D234B" w:rsidRPr="00310AE9">
        <w:rPr>
          <w:rFonts w:ascii="Arial" w:eastAsia="Arial" w:hAnsi="Arial" w:cs="Times New Roman"/>
        </w:rPr>
        <w:t>tertiary education data.</w:t>
      </w:r>
      <w:r w:rsidR="007D234B">
        <w:rPr>
          <w:rFonts w:ascii="Arial" w:eastAsia="Arial" w:hAnsi="Arial" w:cs="Times New Roman"/>
        </w:rPr>
        <w:t xml:space="preserve"> </w:t>
      </w:r>
    </w:p>
    <w:p w14:paraId="1F8F576E" w14:textId="77777777" w:rsidR="000316F3" w:rsidRDefault="000316F3">
      <w:pPr>
        <w:jc w:val="left"/>
        <w:rPr>
          <w:rFonts w:ascii="Arial" w:hAnsi="Arial"/>
          <w:b/>
          <w:lang w:val="en-US"/>
        </w:rPr>
      </w:pPr>
      <w:r>
        <w:br w:type="page"/>
      </w:r>
    </w:p>
    <w:p w14:paraId="7D82219C" w14:textId="00E9AC9B" w:rsidR="00E273EC" w:rsidRDefault="00E273EC" w:rsidP="000316F3">
      <w:pPr>
        <w:pStyle w:val="TableFigure-Header"/>
        <w:spacing w:line="240" w:lineRule="auto"/>
      </w:pPr>
      <w:r w:rsidRPr="00E273EC">
        <w:lastRenderedPageBreak/>
        <w:t>Figure 1</w:t>
      </w:r>
      <w:r>
        <w:t>: The Napthine Measures</w:t>
      </w:r>
    </w:p>
    <w:tbl>
      <w:tblPr>
        <w:tblStyle w:val="ACTableDesign"/>
        <w:tblW w:w="5000" w:type="pct"/>
        <w:tblBorders>
          <w:top w:val="single" w:sz="18" w:space="0" w:color="auto"/>
          <w:left w:val="single" w:sz="18" w:space="0" w:color="auto"/>
          <w:bottom w:val="single" w:sz="18" w:space="0" w:color="auto"/>
          <w:right w:val="single" w:sz="18" w:space="0" w:color="auto"/>
          <w:insideH w:val="none" w:sz="0" w:space="0" w:color="auto"/>
          <w:insideV w:val="none" w:sz="0" w:space="0" w:color="auto"/>
        </w:tblBorders>
        <w:shd w:val="clear" w:color="auto" w:fill="FFFFFF" w:themeFill="background1"/>
        <w:tblCellMar>
          <w:left w:w="284" w:type="dxa"/>
          <w:right w:w="284" w:type="dxa"/>
        </w:tblCellMar>
        <w:tblLook w:val="04A0" w:firstRow="1" w:lastRow="0" w:firstColumn="1" w:lastColumn="0" w:noHBand="0" w:noVBand="1"/>
      </w:tblPr>
      <w:tblGrid>
        <w:gridCol w:w="8983"/>
      </w:tblGrid>
      <w:tr w:rsidR="000F404E" w:rsidRPr="00FF64E7" w14:paraId="4EDD3048" w14:textId="77777777" w:rsidTr="75047D9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Borders>
              <w:bottom w:val="nil"/>
            </w:tcBorders>
            <w:shd w:val="clear" w:color="auto" w:fill="007E00" w:themeFill="accent3"/>
          </w:tcPr>
          <w:p w14:paraId="6E22F9FC" w14:textId="77777777" w:rsidR="000F404E" w:rsidRPr="00FF64E7" w:rsidRDefault="000F404E" w:rsidP="00361374">
            <w:pPr>
              <w:pStyle w:val="TableHeaderWhite"/>
              <w:rPr>
                <w:color w:val="36424A" w:themeColor="background2"/>
              </w:rPr>
            </w:pPr>
            <w:bookmarkStart w:id="14" w:name="_Toc175142932"/>
            <w:bookmarkStart w:id="15" w:name="_Toc171523385"/>
            <w:bookmarkEnd w:id="14"/>
            <w:r w:rsidRPr="00E2616D">
              <w:t>University Funding</w:t>
            </w:r>
          </w:p>
        </w:tc>
      </w:tr>
      <w:tr w:rsidR="000F404E" w:rsidRPr="00FF64E7" w14:paraId="407784F0" w14:textId="77777777" w:rsidTr="75047D97">
        <w:tblPrEx>
          <w:tblBorders>
            <w:top w:val="none" w:sz="0" w:space="0" w:color="auto"/>
            <w:left w:val="single" w:sz="2" w:space="0" w:color="36424A" w:themeColor="accent2"/>
            <w:bottom w:val="single" w:sz="12" w:space="0" w:color="auto"/>
            <w:right w:val="single" w:sz="2" w:space="0" w:color="36424A" w:themeColor="accent2"/>
            <w:insideH w:val="single" w:sz="2" w:space="0" w:color="36424A" w:themeColor="accent2"/>
            <w:insideV w:val="single" w:sz="2" w:space="0" w:color="36424A" w:themeColor="accent2"/>
          </w:tblBorders>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Borders>
              <w:top w:val="single" w:sz="0" w:space="0" w:color="000000"/>
              <w:left w:val="single" w:sz="2" w:space="0" w:color="36424A" w:themeColor="accent2"/>
              <w:bottom w:val="single" w:sz="12" w:space="0" w:color="auto"/>
              <w:right w:val="single" w:sz="2" w:space="0" w:color="36424A" w:themeColor="accent2"/>
            </w:tcBorders>
          </w:tcPr>
          <w:p w14:paraId="16921E30" w14:textId="0C9945A4" w:rsidR="000F404E" w:rsidRPr="00121666" w:rsidRDefault="00020E90" w:rsidP="00121666">
            <w:pPr>
              <w:pStyle w:val="TableText"/>
              <w:ind w:left="260" w:hanging="283"/>
              <w:jc w:val="left"/>
              <w:rPr>
                <w:color w:val="000000"/>
              </w:rPr>
            </w:pPr>
            <w:r w:rsidRPr="00121666">
              <w:rPr>
                <w:color w:val="000000"/>
              </w:rPr>
              <w:t>1.</w:t>
            </w:r>
            <w:r w:rsidR="00121666" w:rsidRPr="00121666">
              <w:rPr>
                <w:color w:val="000000"/>
              </w:rPr>
              <w:t xml:space="preserve"> </w:t>
            </w:r>
            <w:r w:rsidR="000F404E" w:rsidRPr="00121666">
              <w:rPr>
                <w:color w:val="000000"/>
              </w:rPr>
              <w:t>An increase in Commonwealth Grant Scheme funding for regional university campuses</w:t>
            </w:r>
          </w:p>
          <w:p w14:paraId="7E9CDDB7" w14:textId="5ABD2AC5" w:rsidR="000F404E" w:rsidRPr="00121666" w:rsidRDefault="00020E90" w:rsidP="00121666">
            <w:pPr>
              <w:pStyle w:val="TableText"/>
              <w:ind w:left="260" w:hanging="283"/>
              <w:jc w:val="left"/>
              <w:rPr>
                <w:color w:val="000000"/>
              </w:rPr>
            </w:pPr>
            <w:r w:rsidRPr="00121666">
              <w:rPr>
                <w:color w:val="000000"/>
              </w:rPr>
              <w:t xml:space="preserve">2. </w:t>
            </w:r>
            <w:r w:rsidR="000F404E" w:rsidRPr="00121666">
              <w:rPr>
                <w:color w:val="000000"/>
              </w:rPr>
              <w:t>Enabling Indigenous students from regional and remote areas to access demand-driven Commonwealth-supported university places</w:t>
            </w:r>
          </w:p>
          <w:p w14:paraId="62F2C438" w14:textId="79685624" w:rsidR="000F404E" w:rsidRPr="00121666" w:rsidRDefault="75047D97" w:rsidP="75047D97">
            <w:pPr>
              <w:pStyle w:val="TableText"/>
              <w:ind w:left="211" w:hanging="234"/>
              <w:jc w:val="left"/>
              <w:rPr>
                <w:color w:val="000000"/>
                <w:lang w:val="en-AU"/>
              </w:rPr>
            </w:pPr>
            <w:r w:rsidRPr="75047D97">
              <w:rPr>
                <w:color w:val="000000"/>
                <w:lang w:val="en-AU"/>
              </w:rPr>
              <w:t>3. Enhancing the research capacity of regional universities through a Regional  Research Collaboration Program</w:t>
            </w:r>
          </w:p>
          <w:p w14:paraId="165E733C" w14:textId="2AA2B43A" w:rsidR="000F404E" w:rsidRPr="00BF7425" w:rsidRDefault="00020E90" w:rsidP="00121666">
            <w:pPr>
              <w:pStyle w:val="TableText"/>
              <w:ind w:left="211" w:hanging="234"/>
              <w:jc w:val="left"/>
            </w:pPr>
            <w:r w:rsidRPr="00121666">
              <w:rPr>
                <w:color w:val="000000"/>
              </w:rPr>
              <w:t xml:space="preserve">4. </w:t>
            </w:r>
            <w:r w:rsidR="000F404E" w:rsidRPr="00121666">
              <w:rPr>
                <w:color w:val="000000"/>
              </w:rPr>
              <w:t xml:space="preserve">Refocusing the Higher Education Participation and Partnerships Program to apply to a higher education provider’s share of domestic undergraduate students from regional and remote areas </w:t>
            </w:r>
          </w:p>
        </w:tc>
      </w:tr>
      <w:tr w:rsidR="000F404E" w:rsidRPr="00FF64E7" w14:paraId="0E23915C" w14:textId="77777777" w:rsidTr="75047D9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Borders>
              <w:top w:val="single" w:sz="4" w:space="0" w:color="auto"/>
              <w:bottom w:val="nil"/>
            </w:tcBorders>
            <w:shd w:val="clear" w:color="auto" w:fill="D1E3B0" w:themeFill="accent5"/>
          </w:tcPr>
          <w:p w14:paraId="4433B13F" w14:textId="77777777" w:rsidR="000F404E" w:rsidRPr="00BF7425" w:rsidRDefault="000F404E" w:rsidP="00361374">
            <w:pPr>
              <w:pStyle w:val="TableHeaderBlack"/>
            </w:pPr>
            <w:r w:rsidRPr="00FF64E7">
              <w:t>Regional University Study Hubs Funding</w:t>
            </w:r>
          </w:p>
        </w:tc>
      </w:tr>
      <w:tr w:rsidR="000F404E" w:rsidRPr="00FF64E7" w14:paraId="6F2FD734" w14:textId="77777777" w:rsidTr="75047D97">
        <w:tblPrEx>
          <w:tblBorders>
            <w:top w:val="none" w:sz="0" w:space="0" w:color="auto"/>
            <w:left w:val="single" w:sz="2" w:space="0" w:color="36424A" w:themeColor="accent2"/>
            <w:bottom w:val="single" w:sz="12" w:space="0" w:color="auto"/>
            <w:right w:val="single" w:sz="2" w:space="0" w:color="36424A" w:themeColor="accent2"/>
            <w:insideH w:val="single" w:sz="2" w:space="0" w:color="36424A" w:themeColor="accent2"/>
            <w:insideV w:val="single" w:sz="2" w:space="0" w:color="36424A" w:themeColor="accent2"/>
          </w:tblBorders>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Borders>
              <w:top w:val="single" w:sz="0" w:space="0" w:color="000000"/>
              <w:left w:val="single" w:sz="2" w:space="0" w:color="36424A" w:themeColor="accent2"/>
              <w:bottom w:val="single" w:sz="12" w:space="0" w:color="auto"/>
              <w:right w:val="single" w:sz="2" w:space="0" w:color="36424A" w:themeColor="accent2"/>
            </w:tcBorders>
          </w:tcPr>
          <w:p w14:paraId="058C373D" w14:textId="5C9D5BFA" w:rsidR="000F404E" w:rsidRPr="00121666" w:rsidRDefault="00453221" w:rsidP="00121666">
            <w:pPr>
              <w:pStyle w:val="TableText"/>
              <w:jc w:val="left"/>
              <w:rPr>
                <w:color w:val="000000"/>
              </w:rPr>
            </w:pPr>
            <w:r w:rsidRPr="00121666">
              <w:rPr>
                <w:color w:val="000000"/>
              </w:rPr>
              <w:t xml:space="preserve">5. </w:t>
            </w:r>
            <w:r w:rsidR="000F404E" w:rsidRPr="00121666">
              <w:rPr>
                <w:color w:val="000000"/>
              </w:rPr>
              <w:t>Strengthening and expanding the Regional University Study Hubs Program</w:t>
            </w:r>
          </w:p>
        </w:tc>
      </w:tr>
      <w:tr w:rsidR="000F404E" w:rsidRPr="00FF64E7" w14:paraId="0E478143" w14:textId="77777777" w:rsidTr="75047D9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Borders>
              <w:top w:val="single" w:sz="4" w:space="0" w:color="auto"/>
              <w:bottom w:val="nil"/>
            </w:tcBorders>
            <w:shd w:val="clear" w:color="auto" w:fill="007E00" w:themeFill="accent3"/>
          </w:tcPr>
          <w:p w14:paraId="195FE100" w14:textId="77777777" w:rsidR="000F404E" w:rsidRPr="00E2616D" w:rsidRDefault="000F404E" w:rsidP="00361374">
            <w:pPr>
              <w:pStyle w:val="TableHeaderWhite"/>
            </w:pPr>
            <w:r w:rsidRPr="00E2616D">
              <w:t>Funding for Regional University Study Hubs and Universities</w:t>
            </w:r>
          </w:p>
        </w:tc>
      </w:tr>
      <w:tr w:rsidR="000F404E" w:rsidRPr="00FF64E7" w14:paraId="1498962D" w14:textId="77777777" w:rsidTr="75047D97">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000" w:type="pct"/>
            <w:tcBorders>
              <w:top w:val="nil"/>
              <w:bottom w:val="nil"/>
            </w:tcBorders>
            <w:shd w:val="clear" w:color="auto" w:fill="D1E3B0" w:themeFill="accent5"/>
          </w:tcPr>
          <w:p w14:paraId="6836AD05" w14:textId="77777777" w:rsidR="000F404E" w:rsidRPr="00BF7425" w:rsidRDefault="000F404E" w:rsidP="00D26C24">
            <w:pPr>
              <w:pStyle w:val="TableHeaderWhite"/>
            </w:pPr>
          </w:p>
        </w:tc>
      </w:tr>
      <w:tr w:rsidR="000F404E" w:rsidRPr="00FF64E7" w14:paraId="0FE4AAF5" w14:textId="77777777" w:rsidTr="75047D9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Borders>
              <w:top w:val="nil"/>
              <w:bottom w:val="single" w:sz="12" w:space="0" w:color="auto"/>
            </w:tcBorders>
          </w:tcPr>
          <w:p w14:paraId="3CC5EB67" w14:textId="3B524726" w:rsidR="000F404E" w:rsidRPr="00121666" w:rsidRDefault="75047D97" w:rsidP="75047D97">
            <w:pPr>
              <w:pStyle w:val="TableText"/>
              <w:ind w:left="260" w:hanging="260"/>
              <w:jc w:val="left"/>
              <w:rPr>
                <w:color w:val="000000"/>
                <w:lang w:val="en-AU"/>
              </w:rPr>
            </w:pPr>
            <w:r w:rsidRPr="75047D97">
              <w:rPr>
                <w:color w:val="000000"/>
                <w:lang w:val="en-AU"/>
              </w:rPr>
              <w:t>6. Establishing a Regional Partnerships Project Pool Program to enable universities and Regional University Study Hubs to deliver higher education outreach initiatives in regional and remote Australia</w:t>
            </w:r>
          </w:p>
        </w:tc>
      </w:tr>
      <w:tr w:rsidR="000F404E" w:rsidRPr="00FF64E7" w14:paraId="75BA46C1" w14:textId="77777777" w:rsidTr="75047D97">
        <w:tblPrEx>
          <w:tblBorders>
            <w:top w:val="none" w:sz="0" w:space="0" w:color="auto"/>
            <w:left w:val="single" w:sz="2" w:space="0" w:color="36424A" w:themeColor="accent2"/>
            <w:bottom w:val="none" w:sz="0" w:space="0" w:color="auto"/>
            <w:right w:val="single" w:sz="2" w:space="0" w:color="36424A" w:themeColor="accent2"/>
            <w:insideH w:val="single" w:sz="2" w:space="0" w:color="36424A" w:themeColor="accent2"/>
            <w:insideV w:val="single" w:sz="2" w:space="0" w:color="36424A" w:themeColor="accent2"/>
          </w:tblBorders>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Borders>
              <w:top w:val="single" w:sz="12" w:space="0" w:color="auto"/>
              <w:left w:val="single" w:sz="2" w:space="0" w:color="36424A" w:themeColor="accent2"/>
              <w:bottom w:val="single" w:sz="0" w:space="0" w:color="000000"/>
              <w:right w:val="single" w:sz="2" w:space="0" w:color="36424A" w:themeColor="accent2"/>
            </w:tcBorders>
            <w:shd w:val="clear" w:color="auto" w:fill="F3EB66"/>
          </w:tcPr>
          <w:p w14:paraId="527F38FE" w14:textId="77777777" w:rsidR="000F404E" w:rsidRPr="00BF7425" w:rsidRDefault="000F404E" w:rsidP="00361374">
            <w:pPr>
              <w:pStyle w:val="TableHeaderBlack"/>
            </w:pPr>
            <w:r w:rsidRPr="00E51515">
              <w:t>Student Funding</w:t>
            </w:r>
          </w:p>
        </w:tc>
      </w:tr>
      <w:tr w:rsidR="000F404E" w:rsidRPr="00FF64E7" w14:paraId="4CD99ABD" w14:textId="77777777" w:rsidTr="75047D97">
        <w:tblPrEx>
          <w:tblBorders>
            <w:top w:val="none" w:sz="0" w:space="0" w:color="auto"/>
            <w:left w:val="single" w:sz="2" w:space="0" w:color="36424A" w:themeColor="accent2"/>
            <w:bottom w:val="single" w:sz="12" w:space="0" w:color="auto"/>
            <w:right w:val="single" w:sz="2" w:space="0" w:color="36424A" w:themeColor="accent2"/>
            <w:insideH w:val="single" w:sz="2" w:space="0" w:color="36424A" w:themeColor="accent2"/>
            <w:insideV w:val="single" w:sz="2" w:space="0" w:color="36424A" w:themeColor="accent2"/>
          </w:tblBorders>
        </w:tblPrEx>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Borders>
              <w:top w:val="single" w:sz="0" w:space="0" w:color="000000"/>
              <w:left w:val="single" w:sz="2" w:space="0" w:color="36424A" w:themeColor="accent2"/>
              <w:bottom w:val="single" w:sz="12" w:space="0" w:color="auto"/>
              <w:right w:val="single" w:sz="2" w:space="0" w:color="36424A" w:themeColor="accent2"/>
            </w:tcBorders>
          </w:tcPr>
          <w:p w14:paraId="06395C31" w14:textId="2D1AC042" w:rsidR="000F404E" w:rsidRPr="00121666" w:rsidRDefault="75047D97" w:rsidP="75047D97">
            <w:pPr>
              <w:pStyle w:val="TableText"/>
              <w:ind w:left="260" w:hanging="283"/>
              <w:jc w:val="left"/>
              <w:rPr>
                <w:color w:val="000000"/>
                <w:lang w:val="en-AU"/>
              </w:rPr>
            </w:pPr>
            <w:r w:rsidRPr="75047D97">
              <w:rPr>
                <w:color w:val="000000"/>
                <w:lang w:val="en-AU"/>
              </w:rPr>
              <w:t xml:space="preserve">7. A $5,000 Tertiary Access Payment (TAP) to encourage and assist regional and remote students to access tertiary study immediately following Year 12 </w:t>
            </w:r>
          </w:p>
          <w:p w14:paraId="619283DD" w14:textId="10940E30" w:rsidR="000F404E" w:rsidRPr="00121666" w:rsidRDefault="00453221" w:rsidP="00121666">
            <w:pPr>
              <w:pStyle w:val="TableText"/>
              <w:ind w:left="260" w:hanging="283"/>
              <w:jc w:val="left"/>
              <w:rPr>
                <w:color w:val="000000"/>
              </w:rPr>
            </w:pPr>
            <w:r w:rsidRPr="00121666">
              <w:rPr>
                <w:color w:val="000000"/>
              </w:rPr>
              <w:t xml:space="preserve">8. </w:t>
            </w:r>
            <w:r w:rsidR="000F404E" w:rsidRPr="00121666">
              <w:rPr>
                <w:color w:val="000000"/>
              </w:rPr>
              <w:t>Improving the Fares Allowance to reduce the waiting time for first year payments to support students to visit home during their mid-year break</w:t>
            </w:r>
          </w:p>
        </w:tc>
      </w:tr>
      <w:tr w:rsidR="000F404E" w:rsidRPr="00FF64E7" w14:paraId="78D2AA0C" w14:textId="77777777" w:rsidTr="75047D97">
        <w:tblPrEx>
          <w:tblBorders>
            <w:top w:val="single" w:sz="4" w:space="0" w:color="auto"/>
            <w:left w:val="single" w:sz="2" w:space="0" w:color="36424A" w:themeColor="accent2"/>
            <w:bottom w:val="none" w:sz="0" w:space="0" w:color="auto"/>
            <w:right w:val="single" w:sz="2" w:space="0" w:color="36424A" w:themeColor="accent2"/>
            <w:insideH w:val="single" w:sz="2" w:space="0" w:color="36424A" w:themeColor="accent2"/>
            <w:insideV w:val="single" w:sz="2" w:space="0" w:color="36424A" w:themeColor="accent2"/>
          </w:tblBorders>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Borders>
              <w:top w:val="single" w:sz="4" w:space="0" w:color="auto"/>
              <w:left w:val="single" w:sz="2" w:space="0" w:color="36424A" w:themeColor="accent2"/>
              <w:bottom w:val="single" w:sz="0" w:space="0" w:color="000000"/>
              <w:right w:val="single" w:sz="2" w:space="0" w:color="36424A" w:themeColor="accent2"/>
            </w:tcBorders>
          </w:tcPr>
          <w:p w14:paraId="53121C40" w14:textId="77777777" w:rsidR="000F404E" w:rsidRPr="00BF7425" w:rsidRDefault="000F404E" w:rsidP="00361374">
            <w:pPr>
              <w:pStyle w:val="TableHeaderBlack"/>
            </w:pPr>
            <w:r w:rsidRPr="00E51515">
              <w:t>Regional Education Commissioner</w:t>
            </w:r>
          </w:p>
        </w:tc>
      </w:tr>
      <w:tr w:rsidR="000F404E" w:rsidRPr="00FF64E7" w14:paraId="5DEA6E17" w14:textId="77777777" w:rsidTr="75047D97">
        <w:tblPrEx>
          <w:tblBorders>
            <w:top w:val="none" w:sz="0" w:space="0" w:color="auto"/>
            <w:left w:val="single" w:sz="2" w:space="0" w:color="36424A" w:themeColor="accent2"/>
            <w:bottom w:val="single" w:sz="2" w:space="0" w:color="36424A" w:themeColor="accent2"/>
            <w:right w:val="single" w:sz="2" w:space="0" w:color="36424A" w:themeColor="accent2"/>
            <w:insideH w:val="single" w:sz="2" w:space="0" w:color="36424A" w:themeColor="accent2"/>
            <w:insideV w:val="single" w:sz="2" w:space="0" w:color="36424A" w:themeColor="accent2"/>
          </w:tblBorders>
        </w:tblPrEx>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Borders>
              <w:top w:val="single" w:sz="0" w:space="0" w:color="000000"/>
              <w:left w:val="single" w:sz="2" w:space="0" w:color="36424A" w:themeColor="accent2"/>
              <w:bottom w:val="single" w:sz="2" w:space="0" w:color="36424A" w:themeColor="accent2"/>
              <w:right w:val="single" w:sz="2" w:space="0" w:color="36424A" w:themeColor="accent2"/>
            </w:tcBorders>
          </w:tcPr>
          <w:p w14:paraId="44D296A7" w14:textId="38E33A85" w:rsidR="000F404E" w:rsidRPr="00121666" w:rsidRDefault="75047D97" w:rsidP="75047D97">
            <w:pPr>
              <w:pStyle w:val="TableText"/>
              <w:ind w:left="260" w:hanging="260"/>
              <w:jc w:val="left"/>
              <w:rPr>
                <w:color w:val="000000"/>
                <w:lang w:val="en-AU"/>
              </w:rPr>
            </w:pPr>
            <w:r w:rsidRPr="75047D97">
              <w:rPr>
                <w:color w:val="000000"/>
                <w:lang w:val="en-AU"/>
              </w:rPr>
              <w:t>9. Establishing a Regional Education Commissioner to oversee implementation of the Napthine Review response, and report to the Government on regional education</w:t>
            </w:r>
          </w:p>
        </w:tc>
      </w:tr>
    </w:tbl>
    <w:p w14:paraId="2E3E8BE8" w14:textId="058E5801" w:rsidR="00DF6649" w:rsidRDefault="000F404E">
      <w:pPr>
        <w:rPr>
          <w:rFonts w:ascii="Arial" w:hAnsi="Arial"/>
          <w:b/>
          <w:bCs/>
          <w:color w:val="78B800" w:themeColor="accent1"/>
          <w:sz w:val="40"/>
          <w:szCs w:val="40"/>
          <w:lang w:val="en-US"/>
        </w:rPr>
      </w:pPr>
      <w:r>
        <w:t xml:space="preserve"> </w:t>
      </w:r>
      <w:r w:rsidR="00DF6649">
        <w:br w:type="page"/>
      </w:r>
    </w:p>
    <w:p w14:paraId="4B08D247" w14:textId="7D7936F7" w:rsidR="00BE2187" w:rsidRDefault="00BE2187" w:rsidP="00455862">
      <w:pPr>
        <w:pStyle w:val="Heading2"/>
      </w:pPr>
      <w:bookmarkStart w:id="16" w:name="_Toc177032061"/>
      <w:r>
        <w:lastRenderedPageBreak/>
        <w:t>Overview of key findings</w:t>
      </w:r>
      <w:bookmarkEnd w:id="16"/>
    </w:p>
    <w:p w14:paraId="6FF6B94D" w14:textId="7D2D36B9" w:rsidR="008F5580" w:rsidRDefault="00AD4CEA" w:rsidP="007B4F94">
      <w:pPr>
        <w:pStyle w:val="Text"/>
        <w:rPr>
          <w:lang w:val="en-AU"/>
        </w:rPr>
      </w:pPr>
      <w:r w:rsidRPr="6E1637BF">
        <w:rPr>
          <w:lang w:val="en-AU"/>
        </w:rPr>
        <w:t xml:space="preserve">This evaluation found that the Napthine Measures </w:t>
      </w:r>
      <w:r w:rsidR="00047076" w:rsidRPr="6E1637BF">
        <w:rPr>
          <w:lang w:val="en-AU"/>
        </w:rPr>
        <w:t xml:space="preserve">have </w:t>
      </w:r>
      <w:r w:rsidR="00D36579" w:rsidRPr="6E1637BF">
        <w:rPr>
          <w:lang w:val="en-AU"/>
        </w:rPr>
        <w:t xml:space="preserve">been implemented in accordance with their </w:t>
      </w:r>
      <w:r w:rsidR="00CC0A35" w:rsidRPr="6E1637BF">
        <w:rPr>
          <w:lang w:val="en-AU"/>
        </w:rPr>
        <w:t xml:space="preserve">policy </w:t>
      </w:r>
      <w:r w:rsidR="00264098" w:rsidRPr="6E1637BF">
        <w:rPr>
          <w:lang w:val="en-AU"/>
        </w:rPr>
        <w:t>objectives and</w:t>
      </w:r>
      <w:r w:rsidR="00CC0A35" w:rsidRPr="6E1637BF">
        <w:rPr>
          <w:lang w:val="en-AU"/>
        </w:rPr>
        <w:t xml:space="preserve"> </w:t>
      </w:r>
      <w:r w:rsidR="00EF74A0" w:rsidRPr="6E1637BF">
        <w:rPr>
          <w:lang w:val="en-AU"/>
        </w:rPr>
        <w:t>have been generally supported by universities and other tertiary education stakeholders.</w:t>
      </w:r>
      <w:r w:rsidR="00216195" w:rsidRPr="6E1637BF">
        <w:rPr>
          <w:lang w:val="en-AU"/>
        </w:rPr>
        <w:t xml:space="preserve"> Stakeholders viewed the </w:t>
      </w:r>
      <w:r w:rsidR="00637B5D" w:rsidRPr="6E1637BF">
        <w:rPr>
          <w:lang w:val="en-AU"/>
        </w:rPr>
        <w:t xml:space="preserve">measures collectively as a significant </w:t>
      </w:r>
      <w:r w:rsidR="00325EE8" w:rsidRPr="6E1637BF">
        <w:rPr>
          <w:lang w:val="en-AU"/>
        </w:rPr>
        <w:t xml:space="preserve">commitment to progressing </w:t>
      </w:r>
      <w:r w:rsidR="00D041A1" w:rsidRPr="6E1637BF">
        <w:rPr>
          <w:lang w:val="en-AU"/>
        </w:rPr>
        <w:t>higher education participation and attainment in</w:t>
      </w:r>
      <w:r w:rsidR="001F3BFF" w:rsidRPr="6E1637BF">
        <w:rPr>
          <w:lang w:val="en-AU"/>
        </w:rPr>
        <w:t xml:space="preserve"> RRR areas, and </w:t>
      </w:r>
      <w:r w:rsidR="0045642C" w:rsidRPr="6E1637BF">
        <w:rPr>
          <w:lang w:val="en-AU"/>
        </w:rPr>
        <w:t xml:space="preserve">as </w:t>
      </w:r>
      <w:r w:rsidR="00F0008D" w:rsidRPr="6E1637BF">
        <w:rPr>
          <w:lang w:val="en-AU"/>
        </w:rPr>
        <w:t xml:space="preserve">an important contribution to </w:t>
      </w:r>
      <w:r w:rsidR="005E189A" w:rsidRPr="6E1637BF">
        <w:rPr>
          <w:lang w:val="en-AU"/>
        </w:rPr>
        <w:t>generating sustainable change across the national higher education system to support the needs of students from RRR areas.</w:t>
      </w:r>
      <w:r w:rsidR="00D041A1" w:rsidRPr="6E1637BF">
        <w:rPr>
          <w:lang w:val="en-AU"/>
        </w:rPr>
        <w:t xml:space="preserve"> </w:t>
      </w:r>
      <w:r w:rsidR="0096687B">
        <w:rPr>
          <w:lang w:val="en-AU"/>
        </w:rPr>
        <w:t>T</w:t>
      </w:r>
      <w:r w:rsidR="0096687B" w:rsidRPr="6E1637BF">
        <w:rPr>
          <w:lang w:val="en-AU"/>
        </w:rPr>
        <w:t xml:space="preserve">his evaluation has found that the Napthine </w:t>
      </w:r>
      <w:r w:rsidR="00FC3F83">
        <w:rPr>
          <w:lang w:val="en-AU"/>
        </w:rPr>
        <w:t>M</w:t>
      </w:r>
      <w:r w:rsidR="0096687B" w:rsidRPr="6E1637BF">
        <w:rPr>
          <w:lang w:val="en-AU"/>
        </w:rPr>
        <w:t>easures have provided important and highly valued funding for regional universities</w:t>
      </w:r>
      <w:r w:rsidR="00663FA3">
        <w:rPr>
          <w:lang w:val="en-AU"/>
        </w:rPr>
        <w:t xml:space="preserve"> and regional students</w:t>
      </w:r>
      <w:r w:rsidR="0096687B" w:rsidRPr="6E1637BF">
        <w:rPr>
          <w:lang w:val="en-AU"/>
        </w:rPr>
        <w:t>, and that individual initiatives hold significant promise as a driver and facilitator of tertiary enrolment for students from RRR areas.</w:t>
      </w:r>
    </w:p>
    <w:p w14:paraId="2F46EDA5" w14:textId="47F3D31C" w:rsidR="007B4F94" w:rsidRPr="00572525" w:rsidRDefault="00791EB8" w:rsidP="007B4F94">
      <w:pPr>
        <w:pStyle w:val="Text"/>
      </w:pPr>
      <w:r w:rsidRPr="6E1637BF">
        <w:rPr>
          <w:lang w:val="en-AU"/>
        </w:rPr>
        <w:t xml:space="preserve">Implementation of some measures was delayed by </w:t>
      </w:r>
      <w:r w:rsidR="00156217" w:rsidRPr="6E1637BF">
        <w:rPr>
          <w:lang w:val="en-AU"/>
        </w:rPr>
        <w:t>environmental factors including the COVID-19 pandemic and the 2022 Federal Election,</w:t>
      </w:r>
      <w:r w:rsidR="00AB1B9F" w:rsidRPr="6E1637BF">
        <w:rPr>
          <w:lang w:val="en-AU"/>
        </w:rPr>
        <w:t xml:space="preserve"> while for some measures impl</w:t>
      </w:r>
      <w:r w:rsidR="0048543A" w:rsidRPr="6E1637BF">
        <w:rPr>
          <w:lang w:val="en-AU"/>
        </w:rPr>
        <w:t xml:space="preserve">ementation was delayed by local factors including </w:t>
      </w:r>
      <w:r w:rsidR="00AA3527" w:rsidRPr="6E1637BF">
        <w:rPr>
          <w:lang w:val="en-AU"/>
        </w:rPr>
        <w:t xml:space="preserve">staff capacity and turnover, </w:t>
      </w:r>
      <w:r w:rsidR="0048543A" w:rsidRPr="6E1637BF">
        <w:rPr>
          <w:lang w:val="en-AU"/>
        </w:rPr>
        <w:t>university research</w:t>
      </w:r>
      <w:r w:rsidR="00773A44" w:rsidRPr="6E1637BF">
        <w:rPr>
          <w:lang w:val="en-AU"/>
        </w:rPr>
        <w:t xml:space="preserve"> infrastructure </w:t>
      </w:r>
      <w:r w:rsidR="008333BB" w:rsidRPr="6E1637BF">
        <w:rPr>
          <w:lang w:val="en-AU"/>
        </w:rPr>
        <w:t>and local capital works processes.</w:t>
      </w:r>
    </w:p>
    <w:p w14:paraId="49D7BE2F" w14:textId="7A48B0DD" w:rsidR="00704F5C" w:rsidRDefault="00990043" w:rsidP="007B4F94">
      <w:pPr>
        <w:pStyle w:val="Text"/>
        <w:rPr>
          <w:lang w:val="en-AU"/>
        </w:rPr>
      </w:pPr>
      <w:r w:rsidRPr="6E1637BF">
        <w:rPr>
          <w:lang w:val="en-AU"/>
        </w:rPr>
        <w:t>Limitations in national higher education data</w:t>
      </w:r>
      <w:r w:rsidR="000A5D3A" w:rsidRPr="6E1637BF">
        <w:rPr>
          <w:lang w:val="en-AU"/>
        </w:rPr>
        <w:t xml:space="preserve">, and inherent challenges associated with attributing change in complex environments to particular initiatives, </w:t>
      </w:r>
      <w:r w:rsidRPr="6E1637BF">
        <w:rPr>
          <w:lang w:val="en-AU"/>
        </w:rPr>
        <w:t xml:space="preserve">means it is not possible </w:t>
      </w:r>
      <w:r w:rsidR="000A5D3A" w:rsidRPr="6E1637BF">
        <w:rPr>
          <w:lang w:val="en-AU"/>
        </w:rPr>
        <w:t xml:space="preserve">for this evaluation to </w:t>
      </w:r>
      <w:r w:rsidR="000335B3" w:rsidRPr="6E1637BF">
        <w:rPr>
          <w:lang w:val="en-AU"/>
        </w:rPr>
        <w:t xml:space="preserve">measure the impact of the Napthine Measures on </w:t>
      </w:r>
      <w:r w:rsidR="006F33F9" w:rsidRPr="6E1637BF">
        <w:rPr>
          <w:lang w:val="en-AU"/>
        </w:rPr>
        <w:t>tertiary education enrolment and attainment in RRR areas. This is comp</w:t>
      </w:r>
      <w:r w:rsidR="00E82E51" w:rsidRPr="6E1637BF">
        <w:rPr>
          <w:lang w:val="en-AU"/>
        </w:rPr>
        <w:t>ou</w:t>
      </w:r>
      <w:r w:rsidR="006F33F9" w:rsidRPr="6E1637BF">
        <w:rPr>
          <w:lang w:val="en-AU"/>
        </w:rPr>
        <w:t>nded by</w:t>
      </w:r>
      <w:r w:rsidR="00FC000D" w:rsidRPr="6E1637BF">
        <w:rPr>
          <w:lang w:val="en-AU"/>
        </w:rPr>
        <w:t xml:space="preserve"> the broader </w:t>
      </w:r>
      <w:r w:rsidR="00E82E51" w:rsidRPr="6E1637BF">
        <w:rPr>
          <w:lang w:val="en-AU"/>
        </w:rPr>
        <w:t xml:space="preserve">tertiary education environment in Australia in recent years, in which student enrolment has been impacted by </w:t>
      </w:r>
      <w:r w:rsidR="00EB7360" w:rsidRPr="6E1637BF">
        <w:rPr>
          <w:lang w:val="en-AU"/>
        </w:rPr>
        <w:t>f</w:t>
      </w:r>
      <w:r w:rsidR="00860FC6" w:rsidRPr="6E1637BF">
        <w:rPr>
          <w:lang w:val="en-AU"/>
        </w:rPr>
        <w:t xml:space="preserve">actors including the COVID-19 pandemic and </w:t>
      </w:r>
      <w:r w:rsidR="00135AB5" w:rsidRPr="6E1637BF">
        <w:rPr>
          <w:lang w:val="en-AU"/>
        </w:rPr>
        <w:t>cost of living pressures.</w:t>
      </w:r>
    </w:p>
    <w:p w14:paraId="7E967041" w14:textId="561991D5" w:rsidR="004A1682" w:rsidRDefault="004A1682">
      <w:r>
        <w:br w:type="page"/>
      </w:r>
    </w:p>
    <w:p w14:paraId="01A7CEE7" w14:textId="30BAB8F6" w:rsidR="00500EA4" w:rsidRPr="00500EA4" w:rsidRDefault="00500EA4" w:rsidP="001B6F6A">
      <w:pPr>
        <w:pStyle w:val="Heading2"/>
      </w:pPr>
      <w:bookmarkStart w:id="17" w:name="_Toc177032062"/>
      <w:r w:rsidRPr="00500EA4">
        <w:lastRenderedPageBreak/>
        <w:t>Recommendations</w:t>
      </w:r>
      <w:bookmarkEnd w:id="15"/>
      <w:bookmarkEnd w:id="17"/>
    </w:p>
    <w:p w14:paraId="1DB92C6B" w14:textId="04C33D23" w:rsidR="00500EA4" w:rsidRDefault="00500EA4" w:rsidP="0013717C">
      <w:pPr>
        <w:spacing w:line="240" w:lineRule="auto"/>
        <w:rPr>
          <w:rFonts w:ascii="Arial" w:eastAsia="Arial" w:hAnsi="Arial" w:cs="Times New Roman"/>
          <w:b/>
          <w:bCs/>
        </w:rPr>
      </w:pPr>
      <w:r w:rsidRPr="00500EA4">
        <w:rPr>
          <w:rFonts w:ascii="Arial" w:eastAsia="Arial" w:hAnsi="Arial" w:cs="Times New Roman"/>
        </w:rPr>
        <w:t xml:space="preserve">There are </w:t>
      </w:r>
      <w:r w:rsidR="00433E20">
        <w:rPr>
          <w:rFonts w:ascii="Arial" w:eastAsia="Arial" w:hAnsi="Arial" w:cs="Times New Roman"/>
        </w:rPr>
        <w:t>1</w:t>
      </w:r>
      <w:r w:rsidR="00A62EEB">
        <w:rPr>
          <w:rFonts w:ascii="Arial" w:eastAsia="Arial" w:hAnsi="Arial" w:cs="Times New Roman"/>
        </w:rPr>
        <w:t>2</w:t>
      </w:r>
      <w:r w:rsidRPr="00500EA4">
        <w:rPr>
          <w:rFonts w:ascii="Arial" w:eastAsia="Arial" w:hAnsi="Arial" w:cs="Times New Roman"/>
        </w:rPr>
        <w:t xml:space="preserve"> key recommendations arising from the</w:t>
      </w:r>
      <w:r>
        <w:rPr>
          <w:rFonts w:ascii="Arial" w:eastAsia="Arial" w:hAnsi="Arial" w:cs="Times New Roman"/>
        </w:rPr>
        <w:t xml:space="preserve"> evaluation</w:t>
      </w:r>
      <w:r w:rsidR="008921B7">
        <w:rPr>
          <w:rFonts w:ascii="Arial" w:eastAsia="Arial" w:hAnsi="Arial" w:cs="Times New Roman"/>
          <w:b/>
          <w:bCs/>
        </w:rPr>
        <w:t>.</w:t>
      </w:r>
      <w:r w:rsidR="00153A10">
        <w:rPr>
          <w:rFonts w:ascii="Arial" w:eastAsia="Arial" w:hAnsi="Arial" w:cs="Times New Roman"/>
          <w:b/>
          <w:bCs/>
        </w:rPr>
        <w:t xml:space="preserve"> </w:t>
      </w:r>
    </w:p>
    <w:p w14:paraId="1DBD7248" w14:textId="111A59B3" w:rsidR="00D05320" w:rsidRDefault="00D05320" w:rsidP="00A56CCA">
      <w:pPr>
        <w:pStyle w:val="TableHeaderBlack"/>
      </w:pPr>
      <w:r>
        <w:t xml:space="preserve">University </w:t>
      </w:r>
      <w:r w:rsidRPr="00A56CCA">
        <w:t>funding</w:t>
      </w:r>
      <w:r>
        <w:t xml:space="preserve"> measures</w:t>
      </w:r>
    </w:p>
    <w:tbl>
      <w:tblPr>
        <w:tblStyle w:val="TableGrid1"/>
        <w:tblpPr w:leftFromText="180" w:rightFromText="180" w:vertAnchor="text" w:tblpY="1"/>
        <w:tblOverlap w:val="never"/>
        <w:tblW w:w="9072" w:type="dxa"/>
        <w:tblBorders>
          <w:top w:val="none" w:sz="0" w:space="0" w:color="auto"/>
          <w:left w:val="none" w:sz="0" w:space="0" w:color="auto"/>
          <w:bottom w:val="none" w:sz="0" w:space="0" w:color="auto"/>
          <w:right w:val="none" w:sz="0" w:space="0" w:color="auto"/>
          <w:insideH w:val="single" w:sz="12" w:space="0" w:color="auto"/>
          <w:insideV w:val="none" w:sz="0" w:space="0" w:color="auto"/>
        </w:tblBorders>
        <w:tblLayout w:type="fixed"/>
        <w:tblCellMar>
          <w:top w:w="57" w:type="dxa"/>
          <w:left w:w="142" w:type="dxa"/>
          <w:right w:w="142" w:type="dxa"/>
        </w:tblCellMar>
        <w:tblLook w:val="04A0" w:firstRow="1" w:lastRow="0" w:firstColumn="1" w:lastColumn="0" w:noHBand="0" w:noVBand="1"/>
      </w:tblPr>
      <w:tblGrid>
        <w:gridCol w:w="851"/>
        <w:gridCol w:w="8221"/>
      </w:tblGrid>
      <w:tr w:rsidR="00F60E8D" w:rsidRPr="00AB3033" w14:paraId="1961CDB8" w14:textId="77777777" w:rsidTr="75047D97">
        <w:trPr>
          <w:cantSplit/>
          <w:trHeight w:val="1437"/>
        </w:trPr>
        <w:tc>
          <w:tcPr>
            <w:tcW w:w="851" w:type="dxa"/>
            <w:tcBorders>
              <w:top w:val="nil"/>
            </w:tcBorders>
            <w:shd w:val="clear" w:color="auto" w:fill="F2F2F2" w:themeFill="text1" w:themeFillShade="F2"/>
            <w:vAlign w:val="center"/>
          </w:tcPr>
          <w:p w14:paraId="526D3B53" w14:textId="77777777" w:rsidR="00F60E8D" w:rsidRPr="00DA28FA" w:rsidRDefault="00F60E8D" w:rsidP="00361374">
            <w:pPr>
              <w:pStyle w:val="TableText"/>
              <w:jc w:val="center"/>
              <w:rPr>
                <w:sz w:val="48"/>
                <w:szCs w:val="48"/>
              </w:rPr>
            </w:pPr>
            <w:r w:rsidRPr="00DA28FA">
              <w:rPr>
                <w:sz w:val="48"/>
                <w:szCs w:val="48"/>
              </w:rPr>
              <w:t>1</w:t>
            </w:r>
          </w:p>
        </w:tc>
        <w:tc>
          <w:tcPr>
            <w:tcW w:w="8221" w:type="dxa"/>
            <w:tcBorders>
              <w:top w:val="nil"/>
            </w:tcBorders>
            <w:shd w:val="clear" w:color="auto" w:fill="F2F2F2" w:themeFill="text1" w:themeFillShade="F2"/>
            <w:vAlign w:val="center"/>
          </w:tcPr>
          <w:p w14:paraId="4389D29E" w14:textId="59CC3688" w:rsidR="00F60E8D" w:rsidRPr="00482842" w:rsidRDefault="00F60E8D" w:rsidP="00361374">
            <w:pPr>
              <w:pStyle w:val="TableText"/>
              <w:rPr>
                <w:b/>
                <w:bCs/>
              </w:rPr>
            </w:pPr>
            <w:r w:rsidRPr="00EE2040">
              <w:rPr>
                <w:b/>
                <w:bCs/>
              </w:rPr>
              <w:t>The</w:t>
            </w:r>
            <w:r>
              <w:rPr>
                <w:b/>
                <w:bCs/>
              </w:rPr>
              <w:t xml:space="preserve"> Australian Government</w:t>
            </w:r>
            <w:r w:rsidRPr="00EE2040">
              <w:rPr>
                <w:b/>
                <w:bCs/>
              </w:rPr>
              <w:t xml:space="preserve"> should </w:t>
            </w:r>
            <w:r>
              <w:rPr>
                <w:b/>
                <w:bCs/>
              </w:rPr>
              <w:t xml:space="preserve">ensure that the implementation of per-student funding contributions under a needs-based funding model adequately responds to the cost of higher education delivery in regional Australia. </w:t>
            </w:r>
            <w:r>
              <w:t>Regional universities continue to face significant headwinds in terms of student enrolment and costs, and it is important that sufficient funding is available to support excellence in research and teaching, and to ensure financial sustainability.</w:t>
            </w:r>
          </w:p>
        </w:tc>
      </w:tr>
      <w:tr w:rsidR="00F60E8D" w:rsidRPr="00AB3033" w14:paraId="76D24042" w14:textId="77777777" w:rsidTr="75047D97">
        <w:trPr>
          <w:cantSplit/>
          <w:trHeight w:val="794"/>
        </w:trPr>
        <w:tc>
          <w:tcPr>
            <w:tcW w:w="851" w:type="dxa"/>
            <w:shd w:val="clear" w:color="auto" w:fill="F2F2F2" w:themeFill="text1" w:themeFillShade="F2"/>
            <w:vAlign w:val="center"/>
          </w:tcPr>
          <w:p w14:paraId="581DC8E9" w14:textId="77777777" w:rsidR="00F60E8D" w:rsidRPr="00DA28FA" w:rsidRDefault="00F60E8D" w:rsidP="00361374">
            <w:pPr>
              <w:pStyle w:val="TableText"/>
              <w:jc w:val="center"/>
              <w:rPr>
                <w:sz w:val="48"/>
                <w:szCs w:val="48"/>
              </w:rPr>
            </w:pPr>
            <w:r w:rsidRPr="00DA28FA">
              <w:rPr>
                <w:sz w:val="48"/>
                <w:szCs w:val="48"/>
              </w:rPr>
              <w:t>2</w:t>
            </w:r>
          </w:p>
        </w:tc>
        <w:tc>
          <w:tcPr>
            <w:tcW w:w="8221" w:type="dxa"/>
            <w:shd w:val="clear" w:color="auto" w:fill="F2F2F2" w:themeFill="text1" w:themeFillShade="F2"/>
            <w:vAlign w:val="center"/>
          </w:tcPr>
          <w:p w14:paraId="09B16DE9" w14:textId="77777777" w:rsidR="00F60E8D" w:rsidRPr="00AB3033" w:rsidRDefault="75047D97" w:rsidP="00361374">
            <w:pPr>
              <w:pStyle w:val="TableText"/>
            </w:pPr>
            <w:r w:rsidRPr="75047D97">
              <w:rPr>
                <w:b/>
                <w:bCs/>
                <w:lang w:val="en-AU"/>
              </w:rPr>
              <w:t>The Australian Government should implement measures to support more timely release of higher education funding and enrolments data</w:t>
            </w:r>
            <w:r w:rsidRPr="75047D97">
              <w:rPr>
                <w:lang w:val="en-AU"/>
              </w:rPr>
              <w:t>. Reducing the current one-year delay in data release will support higher education planning, research and evaluation.</w:t>
            </w:r>
          </w:p>
        </w:tc>
      </w:tr>
      <w:tr w:rsidR="00F60E8D" w:rsidRPr="00AB3033" w14:paraId="31E6D8F8" w14:textId="77777777" w:rsidTr="75047D97">
        <w:trPr>
          <w:cantSplit/>
          <w:trHeight w:val="770"/>
        </w:trPr>
        <w:tc>
          <w:tcPr>
            <w:tcW w:w="851" w:type="dxa"/>
            <w:shd w:val="clear" w:color="auto" w:fill="F2F2F2" w:themeFill="text1" w:themeFillShade="F2"/>
            <w:vAlign w:val="center"/>
          </w:tcPr>
          <w:p w14:paraId="4ACA83F0" w14:textId="0A8ACDAA" w:rsidR="00F60E8D" w:rsidRPr="00DA28FA" w:rsidRDefault="00DA3D63" w:rsidP="00361374">
            <w:pPr>
              <w:pStyle w:val="TableText"/>
              <w:jc w:val="center"/>
              <w:rPr>
                <w:sz w:val="48"/>
                <w:szCs w:val="48"/>
              </w:rPr>
            </w:pPr>
            <w:r w:rsidRPr="00DA28FA">
              <w:rPr>
                <w:sz w:val="48"/>
                <w:szCs w:val="48"/>
              </w:rPr>
              <w:t>3</w:t>
            </w:r>
          </w:p>
        </w:tc>
        <w:tc>
          <w:tcPr>
            <w:tcW w:w="8221" w:type="dxa"/>
            <w:shd w:val="clear" w:color="auto" w:fill="F2F2F2" w:themeFill="text1" w:themeFillShade="F2"/>
            <w:vAlign w:val="center"/>
          </w:tcPr>
          <w:p w14:paraId="56345D29" w14:textId="554C13EA" w:rsidR="00F60E8D" w:rsidRPr="00AB3033" w:rsidRDefault="75047D97" w:rsidP="00361374">
            <w:pPr>
              <w:pStyle w:val="TableText"/>
            </w:pPr>
            <w:r w:rsidRPr="75047D97">
              <w:rPr>
                <w:b/>
                <w:bCs/>
                <w:lang w:val="en-AU"/>
              </w:rPr>
              <w:t>The Australian Government should consider expanding the eligibility of future programs similar to the RRC Program to include students completing masters degrees</w:t>
            </w:r>
            <w:r w:rsidRPr="75047D97">
              <w:rPr>
                <w:lang w:val="en-AU"/>
              </w:rPr>
              <w:t>. This step will support recruitment and enhance program impact.</w:t>
            </w:r>
          </w:p>
        </w:tc>
      </w:tr>
      <w:tr w:rsidR="00F60E8D" w:rsidRPr="00AB3033" w14:paraId="023E10EA" w14:textId="77777777" w:rsidTr="75047D97">
        <w:trPr>
          <w:cantSplit/>
          <w:trHeight w:val="770"/>
        </w:trPr>
        <w:tc>
          <w:tcPr>
            <w:tcW w:w="851" w:type="dxa"/>
            <w:tcBorders>
              <w:bottom w:val="nil"/>
            </w:tcBorders>
            <w:shd w:val="clear" w:color="auto" w:fill="F2F2F2" w:themeFill="text1" w:themeFillShade="F2"/>
            <w:vAlign w:val="center"/>
          </w:tcPr>
          <w:p w14:paraId="001E6B3A" w14:textId="5757AD8F" w:rsidR="00F60E8D" w:rsidRPr="00DA28FA" w:rsidRDefault="00DA3D63" w:rsidP="00361374">
            <w:pPr>
              <w:pStyle w:val="TableText"/>
              <w:jc w:val="center"/>
              <w:rPr>
                <w:sz w:val="48"/>
                <w:szCs w:val="48"/>
              </w:rPr>
            </w:pPr>
            <w:r w:rsidRPr="00DA28FA">
              <w:rPr>
                <w:sz w:val="48"/>
                <w:szCs w:val="48"/>
              </w:rPr>
              <w:t>4</w:t>
            </w:r>
          </w:p>
        </w:tc>
        <w:tc>
          <w:tcPr>
            <w:tcW w:w="8221" w:type="dxa"/>
            <w:tcBorders>
              <w:bottom w:val="nil"/>
            </w:tcBorders>
            <w:shd w:val="clear" w:color="auto" w:fill="F2F2F2" w:themeFill="text1" w:themeFillShade="F2"/>
            <w:vAlign w:val="center"/>
          </w:tcPr>
          <w:p w14:paraId="2A044E56" w14:textId="62A4D0CC" w:rsidR="00F60E8D" w:rsidRPr="00B7053C" w:rsidRDefault="00F60E8D" w:rsidP="00361374">
            <w:pPr>
              <w:pStyle w:val="TableText"/>
              <w:rPr>
                <w:b/>
                <w:bCs/>
              </w:rPr>
            </w:pPr>
            <w:r w:rsidRPr="00B7053C">
              <w:rPr>
                <w:b/>
                <w:bCs/>
              </w:rPr>
              <w:t>The Australian Government should continue to support research and research infrastructure in RRR areas, with a focus on building long-term capacity and aligning research with industry priorities</w:t>
            </w:r>
            <w:r w:rsidRPr="0014562A">
              <w:t>.</w:t>
            </w:r>
            <w:r>
              <w:t xml:space="preserve"> </w:t>
            </w:r>
            <w:r w:rsidRPr="00B7053C">
              <w:t>This focus will</w:t>
            </w:r>
            <w:r>
              <w:t xml:space="preserve"> support the delivery of sustainable, high</w:t>
            </w:r>
            <w:r w:rsidR="00C4051C">
              <w:t>-</w:t>
            </w:r>
            <w:r>
              <w:t>quality research by regional universities that supports economic development.</w:t>
            </w:r>
          </w:p>
        </w:tc>
      </w:tr>
      <w:tr w:rsidR="002F7694" w:rsidRPr="00AB3033" w14:paraId="1680F1B5" w14:textId="77777777" w:rsidTr="75047D97">
        <w:trPr>
          <w:cantSplit/>
          <w:trHeight w:val="340"/>
        </w:trPr>
        <w:tc>
          <w:tcPr>
            <w:tcW w:w="9072" w:type="dxa"/>
            <w:gridSpan w:val="2"/>
            <w:tcBorders>
              <w:top w:val="nil"/>
              <w:bottom w:val="nil"/>
            </w:tcBorders>
            <w:vAlign w:val="center"/>
          </w:tcPr>
          <w:p w14:paraId="221B9071" w14:textId="76099AE5" w:rsidR="002F7694" w:rsidRPr="0007700C" w:rsidRDefault="002F7694" w:rsidP="0054006D">
            <w:pPr>
              <w:pStyle w:val="TableHeaderBlack"/>
            </w:pPr>
            <w:r w:rsidRPr="0007700C">
              <w:t xml:space="preserve">Regional University Study Hubs </w:t>
            </w:r>
          </w:p>
        </w:tc>
      </w:tr>
      <w:tr w:rsidR="00F60E8D" w:rsidRPr="00AB3033" w14:paraId="5799FA84" w14:textId="77777777" w:rsidTr="75047D97">
        <w:trPr>
          <w:cantSplit/>
          <w:trHeight w:val="770"/>
        </w:trPr>
        <w:tc>
          <w:tcPr>
            <w:tcW w:w="851" w:type="dxa"/>
            <w:tcBorders>
              <w:top w:val="nil"/>
            </w:tcBorders>
            <w:shd w:val="clear" w:color="auto" w:fill="F2F2F2" w:themeFill="text1" w:themeFillShade="F2"/>
            <w:vAlign w:val="center"/>
          </w:tcPr>
          <w:p w14:paraId="6BC56F23" w14:textId="732DE3B6" w:rsidR="00F60E8D" w:rsidRPr="00C9790E" w:rsidRDefault="00DA3D63" w:rsidP="00361374">
            <w:pPr>
              <w:keepNext/>
              <w:widowControl w:val="0"/>
              <w:jc w:val="center"/>
              <w:rPr>
                <w:rFonts w:cs="Arial"/>
                <w:sz w:val="48"/>
                <w:szCs w:val="48"/>
              </w:rPr>
            </w:pPr>
            <w:r w:rsidRPr="00C9790E">
              <w:rPr>
                <w:rFonts w:cs="Arial"/>
                <w:sz w:val="48"/>
                <w:szCs w:val="48"/>
              </w:rPr>
              <w:t>5</w:t>
            </w:r>
          </w:p>
        </w:tc>
        <w:tc>
          <w:tcPr>
            <w:tcW w:w="8221" w:type="dxa"/>
            <w:tcBorders>
              <w:top w:val="nil"/>
            </w:tcBorders>
            <w:shd w:val="clear" w:color="auto" w:fill="F2F2F2" w:themeFill="text1" w:themeFillShade="F2"/>
            <w:vAlign w:val="center"/>
          </w:tcPr>
          <w:p w14:paraId="10458F5F" w14:textId="32746D7B" w:rsidR="00F60E8D" w:rsidRPr="00AB3033" w:rsidRDefault="00F60E8D" w:rsidP="00361374">
            <w:pPr>
              <w:pStyle w:val="TableText"/>
            </w:pPr>
            <w:r w:rsidRPr="00DA28FA">
              <w:rPr>
                <w:b/>
                <w:bCs/>
              </w:rPr>
              <w:t>The</w:t>
            </w:r>
            <w:r w:rsidR="006B4F67" w:rsidRPr="00DA28FA">
              <w:rPr>
                <w:b/>
                <w:bCs/>
              </w:rPr>
              <w:t xml:space="preserve"> Department of Education</w:t>
            </w:r>
            <w:r w:rsidRPr="00DA28FA">
              <w:rPr>
                <w:b/>
                <w:bCs/>
              </w:rPr>
              <w:t xml:space="preserve"> should progress the collection</w:t>
            </w:r>
            <w:r w:rsidR="00556EB0" w:rsidRPr="00DA28FA">
              <w:rPr>
                <w:b/>
                <w:bCs/>
              </w:rPr>
              <w:t xml:space="preserve"> and analysis </w:t>
            </w:r>
            <w:r w:rsidRPr="00DA28FA">
              <w:rPr>
                <w:b/>
                <w:bCs/>
              </w:rPr>
              <w:t xml:space="preserve">of data on student experience, </w:t>
            </w:r>
            <w:r w:rsidR="00041B73" w:rsidRPr="00DA28FA">
              <w:rPr>
                <w:b/>
                <w:bCs/>
              </w:rPr>
              <w:t xml:space="preserve">participation </w:t>
            </w:r>
            <w:r w:rsidRPr="00DA28FA">
              <w:rPr>
                <w:b/>
                <w:bCs/>
              </w:rPr>
              <w:t>and attainment</w:t>
            </w:r>
            <w:r w:rsidR="00041B73" w:rsidRPr="00DA28FA">
              <w:rPr>
                <w:b/>
                <w:bCs/>
              </w:rPr>
              <w:t xml:space="preserve"> of students studying with support of the Hubs</w:t>
            </w:r>
            <w:r w:rsidRPr="00DA28FA">
              <w:rPr>
                <w:b/>
                <w:bCs/>
              </w:rPr>
              <w:t>.</w:t>
            </w:r>
            <w:r w:rsidRPr="10072E57">
              <w:t xml:space="preserve"> This could be undertaken by encouraging participation by all Hubs in the survey developed by the RUSH Network. </w:t>
            </w:r>
            <w:r w:rsidR="0052469F" w:rsidRPr="0052469F">
              <w:t xml:space="preserve">Consideration should </w:t>
            </w:r>
            <w:r w:rsidR="00CE2F8C">
              <w:t xml:space="preserve">also </w:t>
            </w:r>
            <w:r w:rsidR="0052469F" w:rsidRPr="0052469F">
              <w:t xml:space="preserve">be given to obtaining data on course completion of Hub students </w:t>
            </w:r>
            <w:r w:rsidR="00D81C00">
              <w:t xml:space="preserve">by </w:t>
            </w:r>
            <w:r w:rsidR="0052469F" w:rsidRPr="0052469F">
              <w:t>linking data from the Hubs with data from education provider</w:t>
            </w:r>
            <w:r w:rsidR="00D81C00">
              <w:t>s</w:t>
            </w:r>
            <w:r w:rsidR="0052469F" w:rsidRPr="0052469F">
              <w:t>, through U</w:t>
            </w:r>
            <w:r w:rsidR="00D81C00">
              <w:t xml:space="preserve">nique Student Identifiers. </w:t>
            </w:r>
          </w:p>
        </w:tc>
      </w:tr>
      <w:tr w:rsidR="00F60E8D" w:rsidRPr="00AB3033" w14:paraId="43A5B236" w14:textId="77777777" w:rsidTr="75047D97">
        <w:trPr>
          <w:cantSplit/>
          <w:trHeight w:val="1583"/>
        </w:trPr>
        <w:tc>
          <w:tcPr>
            <w:tcW w:w="851" w:type="dxa"/>
            <w:tcBorders>
              <w:bottom w:val="nil"/>
            </w:tcBorders>
            <w:shd w:val="clear" w:color="auto" w:fill="F2F2F2" w:themeFill="text1" w:themeFillShade="F2"/>
            <w:vAlign w:val="center"/>
          </w:tcPr>
          <w:p w14:paraId="492C6CF9" w14:textId="065F3DA8" w:rsidR="00F60E8D" w:rsidRPr="00C9790E" w:rsidRDefault="00DA3D63" w:rsidP="00361374">
            <w:pPr>
              <w:keepNext/>
              <w:widowControl w:val="0"/>
              <w:jc w:val="center"/>
              <w:rPr>
                <w:rFonts w:cs="Arial"/>
                <w:sz w:val="48"/>
                <w:szCs w:val="48"/>
              </w:rPr>
            </w:pPr>
            <w:r w:rsidRPr="00C9790E">
              <w:rPr>
                <w:rFonts w:cs="Arial"/>
                <w:sz w:val="48"/>
                <w:szCs w:val="48"/>
              </w:rPr>
              <w:t>6</w:t>
            </w:r>
          </w:p>
        </w:tc>
        <w:tc>
          <w:tcPr>
            <w:tcW w:w="8221" w:type="dxa"/>
            <w:tcBorders>
              <w:bottom w:val="nil"/>
            </w:tcBorders>
            <w:shd w:val="clear" w:color="auto" w:fill="F2F2F2" w:themeFill="text1" w:themeFillShade="F2"/>
            <w:vAlign w:val="center"/>
          </w:tcPr>
          <w:p w14:paraId="485D7030" w14:textId="59738600" w:rsidR="00F60E8D" w:rsidRPr="10072E57" w:rsidRDefault="75047D97" w:rsidP="00361374">
            <w:pPr>
              <w:pStyle w:val="TableText"/>
            </w:pPr>
            <w:r w:rsidRPr="75047D97">
              <w:rPr>
                <w:b/>
                <w:bCs/>
                <w:lang w:val="en-AU"/>
              </w:rPr>
              <w:t>The Department of Education should undertake analysis of data on tertiary education participation in RRR areas, with and without a Regional Study Hub.</w:t>
            </w:r>
            <w:r w:rsidRPr="75047D97">
              <w:rPr>
                <w:lang w:val="en-AU"/>
              </w:rPr>
              <w:t xml:space="preserve"> Given the significant expansion of the Hubs network since Cohort One, including through the relevant Napthine Measure and in response to the Accord, it would be timely for the Department of Education to consider undertaking follow up research of the full Hubs network. The ABS’s annual Survey of Education and Work, and the 2026 National Census, may provide opportunities for this data analysis.</w:t>
            </w:r>
          </w:p>
        </w:tc>
      </w:tr>
      <w:tr w:rsidR="00E5141E" w:rsidRPr="00AB3033" w14:paraId="05AA16C6" w14:textId="77777777" w:rsidTr="75047D97">
        <w:trPr>
          <w:cantSplit/>
          <w:trHeight w:val="20"/>
        </w:trPr>
        <w:tc>
          <w:tcPr>
            <w:tcW w:w="9072" w:type="dxa"/>
            <w:gridSpan w:val="2"/>
            <w:tcBorders>
              <w:top w:val="nil"/>
              <w:bottom w:val="nil"/>
            </w:tcBorders>
            <w:vAlign w:val="center"/>
          </w:tcPr>
          <w:p w14:paraId="2FCA79A9" w14:textId="523CAF92" w:rsidR="00E5141E" w:rsidRPr="00CF312E" w:rsidRDefault="002F7694" w:rsidP="00361374">
            <w:pPr>
              <w:pStyle w:val="TableHeaderWhite"/>
              <w:rPr>
                <w:color w:val="auto"/>
                <w:lang w:val="en-US"/>
              </w:rPr>
            </w:pPr>
            <w:r w:rsidRPr="00CF312E">
              <w:rPr>
                <w:rStyle w:val="TableHeaderBlackChar"/>
                <w:b/>
                <w:bCs w:val="0"/>
                <w:color w:val="auto"/>
              </w:rPr>
              <w:t xml:space="preserve">Funding for Regional University Study Hubs and Universities </w:t>
            </w:r>
            <w:r w:rsidR="00E5141E" w:rsidRPr="00CF312E">
              <w:rPr>
                <w:rStyle w:val="TableHeaderBlackChar"/>
                <w:b/>
                <w:bCs w:val="0"/>
                <w:color w:val="auto"/>
              </w:rPr>
              <w:t>Funding</w:t>
            </w:r>
            <w:r w:rsidR="00E5141E" w:rsidRPr="00CF312E">
              <w:rPr>
                <w:color w:val="auto"/>
              </w:rPr>
              <w:t xml:space="preserve"> </w:t>
            </w:r>
          </w:p>
        </w:tc>
      </w:tr>
      <w:tr w:rsidR="00E5141E" w:rsidRPr="00AB3033" w14:paraId="7CAB202E" w14:textId="77777777" w:rsidTr="75047D97">
        <w:trPr>
          <w:cantSplit/>
          <w:trHeight w:val="1531"/>
        </w:trPr>
        <w:tc>
          <w:tcPr>
            <w:tcW w:w="851" w:type="dxa"/>
            <w:tcBorders>
              <w:top w:val="nil"/>
              <w:bottom w:val="nil"/>
            </w:tcBorders>
            <w:shd w:val="clear" w:color="auto" w:fill="F2F2F2" w:themeFill="text1" w:themeFillShade="F2"/>
            <w:vAlign w:val="center"/>
          </w:tcPr>
          <w:p w14:paraId="0A690F0B" w14:textId="619C93E0" w:rsidR="00E5141E" w:rsidRPr="00C9790E" w:rsidRDefault="00E5141E" w:rsidP="00361374">
            <w:pPr>
              <w:keepNext/>
              <w:widowControl w:val="0"/>
              <w:jc w:val="center"/>
              <w:rPr>
                <w:rFonts w:cs="Arial"/>
                <w:sz w:val="48"/>
                <w:szCs w:val="48"/>
              </w:rPr>
            </w:pPr>
            <w:r w:rsidRPr="00C9790E">
              <w:rPr>
                <w:rFonts w:cs="Arial"/>
                <w:sz w:val="48"/>
                <w:szCs w:val="48"/>
              </w:rPr>
              <w:t>7</w:t>
            </w:r>
          </w:p>
        </w:tc>
        <w:tc>
          <w:tcPr>
            <w:tcW w:w="8221" w:type="dxa"/>
            <w:tcBorders>
              <w:top w:val="nil"/>
              <w:bottom w:val="nil"/>
            </w:tcBorders>
            <w:shd w:val="clear" w:color="auto" w:fill="F2F2F2" w:themeFill="text1" w:themeFillShade="F2"/>
            <w:vAlign w:val="center"/>
          </w:tcPr>
          <w:p w14:paraId="7B72C2E1" w14:textId="33B234B0" w:rsidR="00E5141E" w:rsidRPr="002B29E3" w:rsidRDefault="75047D97" w:rsidP="00361374">
            <w:pPr>
              <w:pStyle w:val="TableText"/>
            </w:pPr>
            <w:r w:rsidRPr="75047D97">
              <w:rPr>
                <w:b/>
                <w:bCs/>
                <w:lang w:val="en-AU"/>
              </w:rPr>
              <w:t>Higher education outreach activities should seek to build upon the RPPPP model of multi-stakeholder partnership to drive impactful higher education outreach.</w:t>
            </w:r>
            <w:r w:rsidRPr="75047D97">
              <w:rPr>
                <w:lang w:val="en-AU"/>
              </w:rPr>
              <w:t xml:space="preserve"> This model holds significant promise for breaking down organisational silos, fostering cost-effective outreach and catalysing transformational change.</w:t>
            </w:r>
          </w:p>
        </w:tc>
      </w:tr>
      <w:tr w:rsidR="003B2759" w:rsidRPr="00AB3033" w14:paraId="2D3BFAFA" w14:textId="77777777" w:rsidTr="75047D97">
        <w:tblPrEx>
          <w:tblBorders>
            <w:insideH w:val="single" w:sz="2" w:space="0" w:color="auto"/>
          </w:tblBorders>
        </w:tblPrEx>
        <w:trPr>
          <w:cantSplit/>
          <w:trHeight w:val="454"/>
        </w:trPr>
        <w:tc>
          <w:tcPr>
            <w:tcW w:w="9072" w:type="dxa"/>
            <w:gridSpan w:val="2"/>
            <w:tcBorders>
              <w:top w:val="nil"/>
              <w:bottom w:val="nil"/>
            </w:tcBorders>
            <w:vAlign w:val="center"/>
          </w:tcPr>
          <w:p w14:paraId="6A763DB1" w14:textId="55299E45" w:rsidR="003B2759" w:rsidRPr="00B76A7E" w:rsidRDefault="0054006D" w:rsidP="00B76A7E">
            <w:pPr>
              <w:pStyle w:val="TableHeaderBlack"/>
              <w:rPr>
                <w:rStyle w:val="Text-Bold"/>
                <w:b/>
                <w:color w:val="000000"/>
              </w:rPr>
            </w:pPr>
            <w:r w:rsidRPr="00B76A7E">
              <w:rPr>
                <w:rStyle w:val="Text-Bold"/>
                <w:b/>
                <w:color w:val="000000"/>
              </w:rPr>
              <w:t>Student Funding measures</w:t>
            </w:r>
          </w:p>
          <w:p w14:paraId="69C7B372" w14:textId="3755D7C6" w:rsidR="0054006D" w:rsidRPr="002B29E3" w:rsidRDefault="0054006D" w:rsidP="00361374">
            <w:pPr>
              <w:pStyle w:val="TableHeaderBlack"/>
              <w:rPr>
                <w:lang w:val="en-US"/>
              </w:rPr>
            </w:pPr>
          </w:p>
        </w:tc>
      </w:tr>
      <w:tr w:rsidR="003B2759" w:rsidRPr="00AB3033" w14:paraId="572600EE" w14:textId="77777777" w:rsidTr="75047D97">
        <w:trPr>
          <w:cantSplit/>
          <w:trHeight w:val="1583"/>
        </w:trPr>
        <w:tc>
          <w:tcPr>
            <w:tcW w:w="851" w:type="dxa"/>
            <w:tcBorders>
              <w:top w:val="nil"/>
            </w:tcBorders>
            <w:shd w:val="clear" w:color="auto" w:fill="F2F2F2" w:themeFill="text1" w:themeFillShade="F2"/>
            <w:vAlign w:val="center"/>
          </w:tcPr>
          <w:p w14:paraId="4B04A572" w14:textId="2A0AAB37" w:rsidR="003B2759" w:rsidRPr="00C9790E" w:rsidRDefault="003B2759" w:rsidP="00361374">
            <w:pPr>
              <w:keepNext/>
              <w:widowControl w:val="0"/>
              <w:jc w:val="center"/>
              <w:rPr>
                <w:rFonts w:cs="Arial"/>
                <w:sz w:val="48"/>
                <w:szCs w:val="48"/>
              </w:rPr>
            </w:pPr>
            <w:r w:rsidRPr="00C9790E">
              <w:rPr>
                <w:rFonts w:cs="Arial"/>
                <w:sz w:val="48"/>
                <w:szCs w:val="48"/>
              </w:rPr>
              <w:lastRenderedPageBreak/>
              <w:t>8</w:t>
            </w:r>
          </w:p>
        </w:tc>
        <w:tc>
          <w:tcPr>
            <w:tcW w:w="8221" w:type="dxa"/>
            <w:tcBorders>
              <w:top w:val="nil"/>
            </w:tcBorders>
            <w:shd w:val="clear" w:color="auto" w:fill="F2F2F2" w:themeFill="text1" w:themeFillShade="F2"/>
            <w:vAlign w:val="center"/>
          </w:tcPr>
          <w:p w14:paraId="0C4BE893" w14:textId="76571972" w:rsidR="003B2759" w:rsidRPr="002B29E3" w:rsidRDefault="003B2759" w:rsidP="00361374">
            <w:pPr>
              <w:pStyle w:val="TableText"/>
            </w:pPr>
            <w:r w:rsidRPr="008B6680">
              <w:rPr>
                <w:b/>
                <w:bCs/>
              </w:rPr>
              <w:t>The Department of Education and Services Australia should implement measures to increase accessibility and awareness of the TAP.</w:t>
            </w:r>
            <w:r w:rsidRPr="0082359F">
              <w:t xml:space="preserve"> </w:t>
            </w:r>
            <w:r>
              <w:t>This should</w:t>
            </w:r>
            <w:r w:rsidRPr="0082359F">
              <w:t xml:space="preserve"> include raising awareness through targeted social media and simplifying the application process to reduce levels of application rejection.</w:t>
            </w:r>
          </w:p>
        </w:tc>
      </w:tr>
      <w:tr w:rsidR="003B2759" w:rsidRPr="00AB3033" w14:paraId="31350FBD" w14:textId="77777777" w:rsidTr="75047D97">
        <w:trPr>
          <w:cantSplit/>
          <w:trHeight w:val="1583"/>
        </w:trPr>
        <w:tc>
          <w:tcPr>
            <w:tcW w:w="851" w:type="dxa"/>
            <w:shd w:val="clear" w:color="auto" w:fill="F2F2F2" w:themeFill="text1" w:themeFillShade="F2"/>
            <w:vAlign w:val="center"/>
          </w:tcPr>
          <w:p w14:paraId="51DDECB9" w14:textId="06781AA9" w:rsidR="003B2759" w:rsidRPr="00C9790E" w:rsidRDefault="003B2759" w:rsidP="00361374">
            <w:pPr>
              <w:keepNext/>
              <w:widowControl w:val="0"/>
              <w:jc w:val="center"/>
              <w:rPr>
                <w:rFonts w:cs="Arial"/>
                <w:sz w:val="48"/>
                <w:szCs w:val="48"/>
              </w:rPr>
            </w:pPr>
            <w:r w:rsidRPr="00C9790E">
              <w:rPr>
                <w:rFonts w:cs="Arial"/>
                <w:sz w:val="48"/>
                <w:szCs w:val="48"/>
              </w:rPr>
              <w:t>9</w:t>
            </w:r>
          </w:p>
        </w:tc>
        <w:tc>
          <w:tcPr>
            <w:tcW w:w="8221" w:type="dxa"/>
            <w:shd w:val="clear" w:color="auto" w:fill="F2F2F2" w:themeFill="text1" w:themeFillShade="F2"/>
            <w:vAlign w:val="center"/>
          </w:tcPr>
          <w:p w14:paraId="49CF4FCC" w14:textId="48A37CC4" w:rsidR="003B2759" w:rsidRPr="002B29E3" w:rsidRDefault="75047D97" w:rsidP="75047D97">
            <w:pPr>
              <w:pStyle w:val="TableText"/>
              <w:rPr>
                <w:lang w:val="en-AU"/>
              </w:rPr>
            </w:pPr>
            <w:r w:rsidRPr="75047D97">
              <w:rPr>
                <w:b/>
                <w:bCs/>
                <w:lang w:val="en-AU"/>
              </w:rPr>
              <w:t>The Australian Government should broaden the TAP eligibility criteria to include students taking a gap year and other non-traditional pathways.</w:t>
            </w:r>
            <w:r w:rsidRPr="75047D97">
              <w:rPr>
                <w:lang w:val="en-AU"/>
              </w:rPr>
              <w:t xml:space="preserve"> This amendment will provide greater flexibility and reflect the variety of pathways through which RRR students enter higher education.  </w:t>
            </w:r>
          </w:p>
        </w:tc>
      </w:tr>
      <w:tr w:rsidR="003B2759" w:rsidRPr="00AB3033" w14:paraId="2430BA2B" w14:textId="77777777" w:rsidTr="75047D97">
        <w:trPr>
          <w:cantSplit/>
          <w:trHeight w:val="1583"/>
        </w:trPr>
        <w:tc>
          <w:tcPr>
            <w:tcW w:w="851" w:type="dxa"/>
            <w:shd w:val="clear" w:color="auto" w:fill="F2F2F2" w:themeFill="text1" w:themeFillShade="F2"/>
            <w:vAlign w:val="center"/>
          </w:tcPr>
          <w:p w14:paraId="770F26A8" w14:textId="42F64DF5" w:rsidR="003B2759" w:rsidRPr="00C9790E" w:rsidRDefault="003B2759" w:rsidP="00361374">
            <w:pPr>
              <w:keepNext/>
              <w:widowControl w:val="0"/>
              <w:jc w:val="center"/>
              <w:rPr>
                <w:rFonts w:cs="Arial"/>
                <w:sz w:val="48"/>
                <w:szCs w:val="48"/>
              </w:rPr>
            </w:pPr>
            <w:r w:rsidRPr="00C9790E">
              <w:rPr>
                <w:rFonts w:cs="Arial"/>
                <w:sz w:val="48"/>
                <w:szCs w:val="48"/>
              </w:rPr>
              <w:t>10</w:t>
            </w:r>
          </w:p>
        </w:tc>
        <w:tc>
          <w:tcPr>
            <w:tcW w:w="8221" w:type="dxa"/>
            <w:shd w:val="clear" w:color="auto" w:fill="F2F2F2" w:themeFill="text1" w:themeFillShade="F2"/>
            <w:vAlign w:val="center"/>
          </w:tcPr>
          <w:p w14:paraId="1B4AEB47" w14:textId="7E199946" w:rsidR="003B2759" w:rsidRPr="002B29E3" w:rsidRDefault="75047D97" w:rsidP="00361374">
            <w:pPr>
              <w:pStyle w:val="TableText"/>
            </w:pPr>
            <w:r w:rsidRPr="75047D97">
              <w:rPr>
                <w:b/>
                <w:bCs/>
                <w:lang w:val="en-AU"/>
              </w:rPr>
              <w:t>The Department of Education and Services Australia should collect data on student experience of applying for and receiving the TAP, and impacts of the TAP on influencing student decision-making and increasing higher education access</w:t>
            </w:r>
            <w:r w:rsidRPr="75047D97">
              <w:rPr>
                <w:lang w:val="en-AU"/>
              </w:rPr>
              <w:t>. These steps will improve understanding of the impacts of the TAP and identify areas for potential future improvement.</w:t>
            </w:r>
          </w:p>
        </w:tc>
      </w:tr>
      <w:tr w:rsidR="003B2759" w:rsidRPr="00AB3033" w14:paraId="2F443FC8" w14:textId="77777777" w:rsidTr="75047D97">
        <w:trPr>
          <w:cantSplit/>
          <w:trHeight w:val="1583"/>
        </w:trPr>
        <w:tc>
          <w:tcPr>
            <w:tcW w:w="851" w:type="dxa"/>
            <w:tcBorders>
              <w:bottom w:val="nil"/>
            </w:tcBorders>
            <w:shd w:val="clear" w:color="auto" w:fill="F2F2F2" w:themeFill="text1" w:themeFillShade="F2"/>
            <w:vAlign w:val="center"/>
          </w:tcPr>
          <w:p w14:paraId="3BE5FD91" w14:textId="371A1A80" w:rsidR="003B2759" w:rsidRPr="00C9790E" w:rsidRDefault="003B2759" w:rsidP="00361374">
            <w:pPr>
              <w:keepNext/>
              <w:widowControl w:val="0"/>
              <w:jc w:val="center"/>
              <w:rPr>
                <w:rFonts w:cs="Arial"/>
                <w:sz w:val="48"/>
                <w:szCs w:val="48"/>
              </w:rPr>
            </w:pPr>
            <w:r w:rsidRPr="00C9790E">
              <w:rPr>
                <w:rFonts w:cs="Arial"/>
                <w:sz w:val="48"/>
                <w:szCs w:val="48"/>
              </w:rPr>
              <w:t>11</w:t>
            </w:r>
          </w:p>
        </w:tc>
        <w:tc>
          <w:tcPr>
            <w:tcW w:w="8221" w:type="dxa"/>
            <w:tcBorders>
              <w:bottom w:val="nil"/>
            </w:tcBorders>
            <w:shd w:val="clear" w:color="auto" w:fill="F2F2F2" w:themeFill="text1" w:themeFillShade="F2"/>
            <w:vAlign w:val="center"/>
          </w:tcPr>
          <w:p w14:paraId="013D7F2B" w14:textId="7F7774F1" w:rsidR="003B2759" w:rsidRPr="002B29E3" w:rsidRDefault="003B2759" w:rsidP="00361374">
            <w:pPr>
              <w:pStyle w:val="TableText"/>
            </w:pPr>
            <w:r w:rsidRPr="008B6680">
              <w:rPr>
                <w:b/>
                <w:bCs/>
              </w:rPr>
              <w:t>Services Australia should increase awareness of the Fares Allowance payment and provide guidance on the application process through targeted social media campaigns.</w:t>
            </w:r>
            <w:r w:rsidRPr="00770740">
              <w:t xml:space="preserve"> Greater awareness and clarity relating to eligibility and application processes is likely to increase the uptake of the Fares Allowance.</w:t>
            </w:r>
          </w:p>
        </w:tc>
      </w:tr>
      <w:tr w:rsidR="000D4345" w:rsidRPr="00AB3033" w14:paraId="690FA782" w14:textId="77777777" w:rsidTr="75047D97">
        <w:trPr>
          <w:cantSplit/>
          <w:trHeight w:val="510"/>
        </w:trPr>
        <w:tc>
          <w:tcPr>
            <w:tcW w:w="9072" w:type="dxa"/>
            <w:gridSpan w:val="2"/>
            <w:tcBorders>
              <w:top w:val="nil"/>
              <w:bottom w:val="nil"/>
            </w:tcBorders>
            <w:vAlign w:val="center"/>
          </w:tcPr>
          <w:p w14:paraId="4DAC60F0" w14:textId="4CB35F15" w:rsidR="000D4345" w:rsidRPr="00B35BDC" w:rsidRDefault="000D4345" w:rsidP="00361374">
            <w:pPr>
              <w:pStyle w:val="TableHeaderBlack"/>
            </w:pPr>
            <w:r w:rsidRPr="00B35BDC">
              <w:t>Regional Education Commissioner</w:t>
            </w:r>
          </w:p>
        </w:tc>
      </w:tr>
      <w:tr w:rsidR="000D4345" w:rsidRPr="00AB3033" w14:paraId="55EDAB3D" w14:textId="77777777" w:rsidTr="75047D97">
        <w:trPr>
          <w:cantSplit/>
          <w:trHeight w:val="1583"/>
        </w:trPr>
        <w:tc>
          <w:tcPr>
            <w:tcW w:w="851" w:type="dxa"/>
            <w:tcBorders>
              <w:top w:val="nil"/>
            </w:tcBorders>
            <w:shd w:val="clear" w:color="auto" w:fill="F2F2F2" w:themeFill="text1" w:themeFillShade="F2"/>
            <w:vAlign w:val="center"/>
          </w:tcPr>
          <w:p w14:paraId="3FB25EFC" w14:textId="0EC13FE2" w:rsidR="000D4345" w:rsidRPr="00C9790E" w:rsidRDefault="000D4345" w:rsidP="00361374">
            <w:pPr>
              <w:keepNext/>
              <w:widowControl w:val="0"/>
              <w:jc w:val="center"/>
              <w:rPr>
                <w:rFonts w:cs="Arial"/>
                <w:sz w:val="48"/>
                <w:szCs w:val="48"/>
              </w:rPr>
            </w:pPr>
            <w:r w:rsidRPr="00C9790E">
              <w:rPr>
                <w:rFonts w:cs="Arial"/>
                <w:sz w:val="48"/>
                <w:szCs w:val="48"/>
              </w:rPr>
              <w:t>12</w:t>
            </w:r>
          </w:p>
        </w:tc>
        <w:tc>
          <w:tcPr>
            <w:tcW w:w="8221" w:type="dxa"/>
            <w:tcBorders>
              <w:top w:val="nil"/>
            </w:tcBorders>
            <w:shd w:val="clear" w:color="auto" w:fill="F2F2F2" w:themeFill="text1" w:themeFillShade="F2"/>
            <w:vAlign w:val="center"/>
          </w:tcPr>
          <w:p w14:paraId="38F2CEA0" w14:textId="2DA9ED4B" w:rsidR="000D4345" w:rsidRDefault="75047D97" w:rsidP="00361374">
            <w:pPr>
              <w:pStyle w:val="TableText"/>
            </w:pPr>
            <w:r w:rsidRPr="75047D97">
              <w:rPr>
                <w:b/>
                <w:bCs/>
                <w:lang w:val="en-AU"/>
              </w:rPr>
              <w:t>The Commissioner should consider establishing regular higher education virtual roundtable sessions with universities and other key stakeholders.</w:t>
            </w:r>
            <w:r w:rsidRPr="75047D97">
              <w:rPr>
                <w:lang w:val="en-AU"/>
              </w:rPr>
              <w:t xml:space="preserve"> These sessions will facilitate open dialogue, allowing stakeholders to share their needs, challenges and feedback directly with the Commissioner.</w:t>
            </w:r>
          </w:p>
        </w:tc>
      </w:tr>
    </w:tbl>
    <w:p w14:paraId="18458FB9" w14:textId="5BB2FF25" w:rsidR="009B0259" w:rsidRDefault="75047D97" w:rsidP="004D4616">
      <w:pPr>
        <w:pStyle w:val="Heading1"/>
      </w:pPr>
      <w:bookmarkStart w:id="18" w:name="_Toc177032063"/>
      <w:bookmarkStart w:id="19" w:name="_Toc171085084"/>
      <w:bookmarkEnd w:id="12"/>
      <w:bookmarkEnd w:id="7"/>
      <w:r w:rsidRPr="75047D97">
        <w:rPr>
          <w:lang w:val="en-AU"/>
        </w:rPr>
        <w:lastRenderedPageBreak/>
        <w:t>Evaluation methodology</w:t>
      </w:r>
      <w:bookmarkEnd w:id="18"/>
      <w:r w:rsidRPr="75047D97">
        <w:rPr>
          <w:lang w:val="en-AU"/>
        </w:rPr>
        <w:t xml:space="preserve"> </w:t>
      </w:r>
      <w:bookmarkEnd w:id="19"/>
    </w:p>
    <w:p w14:paraId="42BE4C92" w14:textId="706D6BC3" w:rsidR="004C5EF0" w:rsidRDefault="005244C5" w:rsidP="00A71697">
      <w:pPr>
        <w:pStyle w:val="Text"/>
      </w:pPr>
      <w:r>
        <w:t xml:space="preserve">The evaluation </w:t>
      </w:r>
      <w:r w:rsidR="000E0688">
        <w:t>sought</w:t>
      </w:r>
      <w:r w:rsidR="004A54B4">
        <w:t xml:space="preserve"> </w:t>
      </w:r>
      <w:r>
        <w:t xml:space="preserve">to answer </w:t>
      </w:r>
      <w:r w:rsidR="00A71697" w:rsidRPr="00A71697">
        <w:t xml:space="preserve">six key evaluation questions, each developed based on the overarching Napthine </w:t>
      </w:r>
      <w:r w:rsidR="008375F4">
        <w:t>G</w:t>
      </w:r>
      <w:r w:rsidR="00A71697" w:rsidRPr="00A71697">
        <w:t>oals and evaluation aim</w:t>
      </w:r>
      <w:r w:rsidR="00C60FFF">
        <w:t>.</w:t>
      </w:r>
      <w:bookmarkStart w:id="20" w:name="_Hlk170878911"/>
      <w:r w:rsidR="003247B3">
        <w:t xml:space="preserve"> </w:t>
      </w:r>
    </w:p>
    <w:p w14:paraId="3E86534C" w14:textId="38706DCA" w:rsidR="00C60FFF" w:rsidRPr="00A71697" w:rsidRDefault="00C60FFF" w:rsidP="00C60FFF">
      <w:pPr>
        <w:pStyle w:val="TableFigure-Header"/>
      </w:pPr>
      <w:r>
        <w:t xml:space="preserve">Figure </w:t>
      </w:r>
      <w:r w:rsidR="00D52004">
        <w:t>2:</w:t>
      </w:r>
      <w:r>
        <w:t xml:space="preserve"> Methodology</w:t>
      </w:r>
    </w:p>
    <w:tbl>
      <w:tblPr>
        <w:tblW w:w="5000" w:type="pct"/>
        <w:tblCellMar>
          <w:left w:w="170" w:type="dxa"/>
          <w:right w:w="170" w:type="dxa"/>
        </w:tblCellMar>
        <w:tblLook w:val="0420" w:firstRow="1" w:lastRow="0" w:firstColumn="0" w:lastColumn="0" w:noHBand="0" w:noVBand="1"/>
      </w:tblPr>
      <w:tblGrid>
        <w:gridCol w:w="9029"/>
      </w:tblGrid>
      <w:tr w:rsidR="002236C8" w:rsidRPr="000B1AFC" w14:paraId="7522D183" w14:textId="77777777" w:rsidTr="75047D97">
        <w:trPr>
          <w:trHeight w:val="20"/>
        </w:trPr>
        <w:tc>
          <w:tcPr>
            <w:tcW w:w="5000" w:type="pct"/>
            <w:tcBorders>
              <w:top w:val="nil"/>
              <w:left w:val="nil"/>
              <w:right w:val="nil"/>
            </w:tcBorders>
            <w:shd w:val="clear" w:color="auto" w:fill="007E00" w:themeFill="accent3"/>
            <w:tcMar>
              <w:top w:w="227" w:type="dxa"/>
              <w:left w:w="227" w:type="dxa"/>
              <w:bottom w:w="227" w:type="dxa"/>
              <w:right w:w="227" w:type="dxa"/>
            </w:tcMar>
            <w:vAlign w:val="center"/>
          </w:tcPr>
          <w:bookmarkEnd w:id="20"/>
          <w:p w14:paraId="31E68FAE" w14:textId="0CABA4C5" w:rsidR="002236C8" w:rsidRPr="000546E4" w:rsidRDefault="002236C8" w:rsidP="00361374">
            <w:pPr>
              <w:pStyle w:val="TableHeaderWhite"/>
              <w:spacing w:before="0" w:after="0" w:line="257" w:lineRule="auto"/>
              <w:rPr>
                <w:lang w:eastAsia="en-NZ"/>
              </w:rPr>
            </w:pPr>
            <w:r w:rsidRPr="00B35BDC">
              <w:rPr>
                <w:lang w:eastAsia="en-NZ"/>
              </w:rPr>
              <w:t>Aim</w:t>
            </w:r>
          </w:p>
        </w:tc>
      </w:tr>
      <w:tr w:rsidR="002236C8" w:rsidRPr="000B1AFC" w14:paraId="0374F307" w14:textId="77777777" w:rsidTr="75047D97">
        <w:trPr>
          <w:trHeight w:val="526"/>
        </w:trPr>
        <w:tc>
          <w:tcPr>
            <w:tcW w:w="5000" w:type="pct"/>
            <w:tcBorders>
              <w:top w:val="nil"/>
              <w:left w:val="nil"/>
              <w:bottom w:val="single" w:sz="24" w:space="0" w:color="FFFFFF" w:themeColor="text1"/>
              <w:right w:val="nil"/>
            </w:tcBorders>
            <w:shd w:val="clear" w:color="auto" w:fill="E1E9E2"/>
            <w:tcMar>
              <w:top w:w="227" w:type="dxa"/>
              <w:left w:w="227" w:type="dxa"/>
              <w:bottom w:w="227" w:type="dxa"/>
              <w:right w:w="227" w:type="dxa"/>
            </w:tcMar>
            <w:vAlign w:val="center"/>
            <w:hideMark/>
          </w:tcPr>
          <w:p w14:paraId="043F177E" w14:textId="4AD3046F" w:rsidR="002236C8" w:rsidRPr="000546E4" w:rsidRDefault="75047D97" w:rsidP="75047D97">
            <w:pPr>
              <w:pStyle w:val="TableText"/>
              <w:spacing w:after="60"/>
              <w:rPr>
                <w:lang w:val="en-AU" w:eastAsia="en-NZ"/>
              </w:rPr>
            </w:pPr>
            <w:r w:rsidRPr="75047D97">
              <w:rPr>
                <w:lang w:val="en-AU" w:eastAsia="en-NZ"/>
              </w:rPr>
              <w:t>Assess the Napthine Measures individually against their policy objectives, and collectively as a set of measures, in order to understand their contribution and progress toward three key ‘Napthine Goals’</w:t>
            </w:r>
          </w:p>
        </w:tc>
      </w:tr>
      <w:tr w:rsidR="002236C8" w:rsidRPr="000B1AFC" w14:paraId="492C094F" w14:textId="77777777" w:rsidTr="75047D97">
        <w:trPr>
          <w:trHeight w:val="24"/>
        </w:trPr>
        <w:tc>
          <w:tcPr>
            <w:tcW w:w="5000" w:type="pct"/>
            <w:tcBorders>
              <w:top w:val="single" w:sz="24" w:space="0" w:color="FFFFFF" w:themeColor="text1"/>
              <w:left w:val="nil"/>
              <w:right w:val="nil"/>
            </w:tcBorders>
            <w:shd w:val="clear" w:color="auto" w:fill="78B800" w:themeFill="accent1"/>
            <w:tcMar>
              <w:top w:w="227" w:type="dxa"/>
              <w:left w:w="227" w:type="dxa"/>
              <w:bottom w:w="227" w:type="dxa"/>
              <w:right w:w="227" w:type="dxa"/>
            </w:tcMar>
          </w:tcPr>
          <w:p w14:paraId="35884E2E" w14:textId="42DD4636" w:rsidR="002236C8" w:rsidRPr="000546E4" w:rsidRDefault="002236C8" w:rsidP="0022011C">
            <w:pPr>
              <w:pStyle w:val="TableHeaderBlack"/>
              <w:spacing w:before="0" w:after="0" w:line="257" w:lineRule="auto"/>
              <w:rPr>
                <w:lang w:eastAsia="en-NZ"/>
              </w:rPr>
            </w:pPr>
            <w:r w:rsidRPr="000546E4">
              <w:rPr>
                <w:lang w:eastAsia="en-NZ"/>
              </w:rPr>
              <w:t>Napthine Goals</w:t>
            </w:r>
          </w:p>
        </w:tc>
      </w:tr>
      <w:tr w:rsidR="002236C8" w:rsidRPr="000B1AFC" w14:paraId="73550BCA" w14:textId="77777777" w:rsidTr="75047D97">
        <w:trPr>
          <w:trHeight w:val="563"/>
        </w:trPr>
        <w:tc>
          <w:tcPr>
            <w:tcW w:w="5000" w:type="pct"/>
            <w:tcBorders>
              <w:left w:val="nil"/>
              <w:bottom w:val="single" w:sz="4" w:space="0" w:color="FFFFFF" w:themeColor="text1"/>
              <w:right w:val="nil"/>
            </w:tcBorders>
            <w:shd w:val="clear" w:color="auto" w:fill="E6F0E2"/>
            <w:tcMar>
              <w:top w:w="227" w:type="dxa"/>
              <w:left w:w="227" w:type="dxa"/>
              <w:bottom w:w="227" w:type="dxa"/>
              <w:right w:w="227" w:type="dxa"/>
            </w:tcMar>
            <w:hideMark/>
          </w:tcPr>
          <w:p w14:paraId="1CB5539A" w14:textId="22DC8F2B" w:rsidR="002236C8" w:rsidRPr="000546E4" w:rsidRDefault="002236C8" w:rsidP="00BA54F9">
            <w:pPr>
              <w:pStyle w:val="TableText"/>
              <w:spacing w:after="60"/>
              <w:rPr>
                <w:lang w:eastAsia="en-NZ"/>
              </w:rPr>
            </w:pPr>
            <w:r w:rsidRPr="000546E4">
              <w:rPr>
                <w:lang w:eastAsia="en-NZ"/>
              </w:rPr>
              <w:t xml:space="preserve">Bridging the gap in </w:t>
            </w:r>
            <w:bookmarkStart w:id="21" w:name="_Hlk171482303"/>
            <w:r w:rsidRPr="000546E4">
              <w:rPr>
                <w:lang w:eastAsia="en-NZ"/>
              </w:rPr>
              <w:t>participation in and attainment of tertiary education between regional, rural, and remote (RRR) and metropolitan students</w:t>
            </w:r>
            <w:bookmarkEnd w:id="21"/>
          </w:p>
        </w:tc>
      </w:tr>
      <w:tr w:rsidR="002236C8" w:rsidRPr="000B1AFC" w14:paraId="42C945B7" w14:textId="77777777" w:rsidTr="75047D97">
        <w:trPr>
          <w:trHeight w:val="104"/>
        </w:trPr>
        <w:tc>
          <w:tcPr>
            <w:tcW w:w="5000" w:type="pct"/>
            <w:tcBorders>
              <w:top w:val="single" w:sz="4" w:space="0" w:color="FFFFFF" w:themeColor="text1"/>
              <w:left w:val="nil"/>
              <w:bottom w:val="single" w:sz="4" w:space="0" w:color="FFFFFF" w:themeColor="text1"/>
              <w:right w:val="nil"/>
            </w:tcBorders>
            <w:shd w:val="clear" w:color="auto" w:fill="E6F0E2"/>
            <w:tcMar>
              <w:top w:w="227" w:type="dxa"/>
              <w:left w:w="227" w:type="dxa"/>
              <w:bottom w:w="227" w:type="dxa"/>
              <w:right w:w="227" w:type="dxa"/>
            </w:tcMar>
          </w:tcPr>
          <w:p w14:paraId="09D1702E" w14:textId="7A2783E8" w:rsidR="002236C8" w:rsidRPr="000546E4" w:rsidRDefault="002236C8" w:rsidP="00BA54F9">
            <w:pPr>
              <w:pStyle w:val="TableText"/>
              <w:spacing w:after="60"/>
              <w:rPr>
                <w:lang w:eastAsia="en-NZ"/>
              </w:rPr>
            </w:pPr>
            <w:r w:rsidRPr="000546E4">
              <w:rPr>
                <w:lang w:eastAsia="en-NZ"/>
              </w:rPr>
              <w:t>Driving productivity and growth for regional Australia</w:t>
            </w:r>
          </w:p>
        </w:tc>
      </w:tr>
      <w:tr w:rsidR="002236C8" w:rsidRPr="000B1AFC" w14:paraId="52AA6539" w14:textId="77777777" w:rsidTr="75047D97">
        <w:trPr>
          <w:trHeight w:val="100"/>
        </w:trPr>
        <w:tc>
          <w:tcPr>
            <w:tcW w:w="5000" w:type="pct"/>
            <w:tcBorders>
              <w:top w:val="single" w:sz="4" w:space="0" w:color="FFFFFF" w:themeColor="text1"/>
              <w:left w:val="nil"/>
              <w:bottom w:val="single" w:sz="24" w:space="0" w:color="FFFFFF" w:themeColor="text1"/>
              <w:right w:val="nil"/>
            </w:tcBorders>
            <w:shd w:val="clear" w:color="auto" w:fill="E6F0E2"/>
            <w:tcMar>
              <w:top w:w="227" w:type="dxa"/>
              <w:left w:w="227" w:type="dxa"/>
              <w:bottom w:w="227" w:type="dxa"/>
              <w:right w:w="227" w:type="dxa"/>
            </w:tcMar>
          </w:tcPr>
          <w:p w14:paraId="0EE3C287" w14:textId="6BF44A87" w:rsidR="002236C8" w:rsidRPr="000546E4" w:rsidRDefault="002236C8" w:rsidP="00BA54F9">
            <w:pPr>
              <w:pStyle w:val="TableText"/>
              <w:spacing w:after="60"/>
              <w:rPr>
                <w:lang w:eastAsia="en-NZ"/>
              </w:rPr>
            </w:pPr>
            <w:r w:rsidRPr="000546E4">
              <w:rPr>
                <w:lang w:eastAsia="en-NZ"/>
              </w:rPr>
              <w:t>Increasing the research capacity of regional universities</w:t>
            </w:r>
          </w:p>
        </w:tc>
      </w:tr>
      <w:tr w:rsidR="00553555" w:rsidRPr="000B1AFC" w14:paraId="39105B29" w14:textId="77777777" w:rsidTr="75047D97">
        <w:tblPrEx>
          <w:tblBorders>
            <w:top w:val="single" w:sz="24" w:space="0" w:color="FFFFFF"/>
            <w:bottom w:val="single" w:sz="4" w:space="0" w:color="FFFFFF"/>
          </w:tblBorders>
        </w:tblPrEx>
        <w:trPr>
          <w:trHeight w:val="100"/>
        </w:trPr>
        <w:tc>
          <w:tcPr>
            <w:tcW w:w="5000" w:type="pct"/>
            <w:tcBorders>
              <w:top w:val="single" w:sz="24" w:space="0" w:color="FFFFFF" w:themeColor="text1"/>
              <w:bottom w:val="single" w:sz="4" w:space="0" w:color="FFFFFF" w:themeColor="text1"/>
            </w:tcBorders>
            <w:shd w:val="clear" w:color="auto" w:fill="15BAA9"/>
            <w:tcMar>
              <w:top w:w="227" w:type="dxa"/>
              <w:left w:w="227" w:type="dxa"/>
              <w:bottom w:w="227" w:type="dxa"/>
              <w:right w:w="227" w:type="dxa"/>
            </w:tcMar>
            <w:vAlign w:val="center"/>
          </w:tcPr>
          <w:p w14:paraId="48031383" w14:textId="5F14C5C4" w:rsidR="00553555" w:rsidRPr="000546E4" w:rsidRDefault="00553555" w:rsidP="0022011C">
            <w:pPr>
              <w:pStyle w:val="TableHeaderBlack"/>
              <w:spacing w:before="0" w:after="0" w:line="257" w:lineRule="auto"/>
              <w:rPr>
                <w:lang w:eastAsia="en-NZ"/>
              </w:rPr>
            </w:pPr>
            <w:r w:rsidRPr="00553555">
              <w:rPr>
                <w:lang w:eastAsia="en-NZ"/>
              </w:rPr>
              <w:t>Key Evaluation Questions</w:t>
            </w:r>
          </w:p>
        </w:tc>
      </w:tr>
      <w:tr w:rsidR="002236C8" w:rsidRPr="000B1AFC" w14:paraId="10FED2F0" w14:textId="77777777" w:rsidTr="75047D97">
        <w:trPr>
          <w:trHeight w:val="352"/>
        </w:trPr>
        <w:tc>
          <w:tcPr>
            <w:tcW w:w="5000" w:type="pct"/>
            <w:tcBorders>
              <w:left w:val="nil"/>
              <w:bottom w:val="single" w:sz="4" w:space="0" w:color="FFFFFF" w:themeColor="text1"/>
              <w:right w:val="nil"/>
            </w:tcBorders>
            <w:shd w:val="clear" w:color="auto" w:fill="E1F0ED"/>
            <w:tcMar>
              <w:top w:w="227" w:type="dxa"/>
              <w:left w:w="227" w:type="dxa"/>
              <w:bottom w:w="227" w:type="dxa"/>
              <w:right w:w="227" w:type="dxa"/>
            </w:tcMar>
            <w:vAlign w:val="center"/>
            <w:hideMark/>
          </w:tcPr>
          <w:p w14:paraId="71EFA0F5" w14:textId="77777777" w:rsidR="002236C8" w:rsidRPr="000546E4" w:rsidRDefault="002236C8" w:rsidP="00BA54F9">
            <w:pPr>
              <w:pStyle w:val="TableText"/>
              <w:spacing w:after="60"/>
              <w:rPr>
                <w:lang w:eastAsia="en-NZ"/>
              </w:rPr>
            </w:pPr>
            <w:r w:rsidRPr="000546E4">
              <w:rPr>
                <w:lang w:eastAsia="en-NZ"/>
              </w:rPr>
              <w:t>1) What progress has been made toward halving the disparity levels between RRR and metropolitan students?</w:t>
            </w:r>
          </w:p>
        </w:tc>
      </w:tr>
      <w:tr w:rsidR="002236C8" w:rsidRPr="000B1AFC" w14:paraId="4086CFDC" w14:textId="77777777" w:rsidTr="75047D97">
        <w:trPr>
          <w:trHeight w:val="352"/>
        </w:trPr>
        <w:tc>
          <w:tcPr>
            <w:tcW w:w="5000" w:type="pct"/>
            <w:tcBorders>
              <w:top w:val="single" w:sz="4" w:space="0" w:color="FFFFFF" w:themeColor="text1"/>
              <w:left w:val="nil"/>
              <w:bottom w:val="single" w:sz="6" w:space="0" w:color="FFFFFF" w:themeColor="text1"/>
              <w:right w:val="nil"/>
            </w:tcBorders>
            <w:shd w:val="clear" w:color="auto" w:fill="E1F0ED"/>
            <w:tcMar>
              <w:top w:w="227" w:type="dxa"/>
              <w:left w:w="227" w:type="dxa"/>
              <w:bottom w:w="227" w:type="dxa"/>
              <w:right w:w="227" w:type="dxa"/>
            </w:tcMar>
            <w:vAlign w:val="center"/>
            <w:hideMark/>
          </w:tcPr>
          <w:p w14:paraId="5EB0D276" w14:textId="1C5E060B" w:rsidR="002236C8" w:rsidRPr="000546E4" w:rsidRDefault="75047D97" w:rsidP="75047D97">
            <w:pPr>
              <w:pStyle w:val="TableText"/>
              <w:spacing w:after="60"/>
              <w:rPr>
                <w:lang w:val="en-AU" w:eastAsia="en-NZ"/>
              </w:rPr>
            </w:pPr>
            <w:r w:rsidRPr="75047D97">
              <w:rPr>
                <w:lang w:val="en-AU" w:eastAsia="en-NZ"/>
              </w:rPr>
              <w:t xml:space="preserve">2) Have the Napthine Measures effectively achieved their policy objectives? </w:t>
            </w:r>
          </w:p>
        </w:tc>
      </w:tr>
      <w:tr w:rsidR="002236C8" w:rsidRPr="000B1AFC" w14:paraId="1747D96F" w14:textId="77777777" w:rsidTr="75047D97">
        <w:trPr>
          <w:trHeight w:val="352"/>
        </w:trPr>
        <w:tc>
          <w:tcPr>
            <w:tcW w:w="5000" w:type="pct"/>
            <w:tcBorders>
              <w:top w:val="single" w:sz="6" w:space="0" w:color="FFFFFF" w:themeColor="text1"/>
              <w:left w:val="nil"/>
              <w:bottom w:val="single" w:sz="6" w:space="0" w:color="FFFFFF" w:themeColor="text1"/>
              <w:right w:val="nil"/>
            </w:tcBorders>
            <w:shd w:val="clear" w:color="auto" w:fill="E1F0ED"/>
            <w:tcMar>
              <w:top w:w="227" w:type="dxa"/>
              <w:left w:w="227" w:type="dxa"/>
              <w:bottom w:w="227" w:type="dxa"/>
              <w:right w:w="227" w:type="dxa"/>
            </w:tcMar>
            <w:vAlign w:val="center"/>
            <w:hideMark/>
          </w:tcPr>
          <w:p w14:paraId="68D6E624" w14:textId="3F8BE7ED" w:rsidR="002236C8" w:rsidRPr="000546E4" w:rsidRDefault="002236C8" w:rsidP="00BA54F9">
            <w:pPr>
              <w:pStyle w:val="TableText"/>
              <w:spacing w:after="60"/>
              <w:rPr>
                <w:lang w:eastAsia="en-NZ"/>
              </w:rPr>
            </w:pPr>
            <w:r w:rsidRPr="000546E4">
              <w:rPr>
                <w:lang w:eastAsia="en-NZ"/>
              </w:rPr>
              <w:t>3) To what extent have the Napthine Measures contributed to the Napthine Goals?</w:t>
            </w:r>
          </w:p>
        </w:tc>
      </w:tr>
      <w:tr w:rsidR="002236C8" w:rsidRPr="000B1AFC" w14:paraId="7325260D" w14:textId="77777777" w:rsidTr="75047D97">
        <w:trPr>
          <w:trHeight w:val="352"/>
        </w:trPr>
        <w:tc>
          <w:tcPr>
            <w:tcW w:w="5000" w:type="pct"/>
            <w:tcBorders>
              <w:top w:val="single" w:sz="6" w:space="0" w:color="FFFFFF" w:themeColor="text1"/>
              <w:left w:val="nil"/>
              <w:bottom w:val="single" w:sz="6" w:space="0" w:color="FFFFFF" w:themeColor="text1"/>
              <w:right w:val="nil"/>
            </w:tcBorders>
            <w:shd w:val="clear" w:color="auto" w:fill="E1F0ED"/>
            <w:tcMar>
              <w:top w:w="227" w:type="dxa"/>
              <w:left w:w="227" w:type="dxa"/>
              <w:bottom w:w="227" w:type="dxa"/>
              <w:right w:w="227" w:type="dxa"/>
            </w:tcMar>
            <w:vAlign w:val="center"/>
            <w:hideMark/>
          </w:tcPr>
          <w:p w14:paraId="09C20421" w14:textId="754D37A0" w:rsidR="002236C8" w:rsidRPr="000546E4" w:rsidRDefault="002236C8" w:rsidP="00BA54F9">
            <w:pPr>
              <w:pStyle w:val="TableText"/>
              <w:spacing w:after="60"/>
              <w:rPr>
                <w:lang w:eastAsia="en-NZ"/>
              </w:rPr>
            </w:pPr>
            <w:r w:rsidRPr="000546E4">
              <w:rPr>
                <w:lang w:eastAsia="en-NZ"/>
              </w:rPr>
              <w:t xml:space="preserve">4) Should changes or adjustments be made to the Napthine Measures? </w:t>
            </w:r>
          </w:p>
        </w:tc>
      </w:tr>
      <w:tr w:rsidR="002236C8" w:rsidRPr="000B1AFC" w14:paraId="4CFB14CE" w14:textId="77777777" w:rsidTr="75047D97">
        <w:trPr>
          <w:trHeight w:val="352"/>
        </w:trPr>
        <w:tc>
          <w:tcPr>
            <w:tcW w:w="5000" w:type="pct"/>
            <w:tcBorders>
              <w:top w:val="single" w:sz="6" w:space="0" w:color="FFFFFF" w:themeColor="text1"/>
              <w:left w:val="nil"/>
              <w:bottom w:val="single" w:sz="6" w:space="0" w:color="FFFFFF" w:themeColor="text1"/>
              <w:right w:val="nil"/>
            </w:tcBorders>
            <w:shd w:val="clear" w:color="auto" w:fill="E1F0ED"/>
            <w:tcMar>
              <w:top w:w="227" w:type="dxa"/>
              <w:left w:w="227" w:type="dxa"/>
              <w:bottom w:w="227" w:type="dxa"/>
              <w:right w:w="227" w:type="dxa"/>
            </w:tcMar>
            <w:vAlign w:val="center"/>
            <w:hideMark/>
          </w:tcPr>
          <w:p w14:paraId="52C0E416" w14:textId="2E5BEEBC" w:rsidR="002236C8" w:rsidRPr="000546E4" w:rsidRDefault="002236C8" w:rsidP="00BA54F9">
            <w:pPr>
              <w:pStyle w:val="TableText"/>
              <w:spacing w:after="60"/>
              <w:rPr>
                <w:lang w:eastAsia="en-NZ"/>
              </w:rPr>
            </w:pPr>
            <w:r w:rsidRPr="000546E4">
              <w:rPr>
                <w:lang w:eastAsia="en-NZ"/>
              </w:rPr>
              <w:t xml:space="preserve">5) What design elements should be considered for future measures? </w:t>
            </w:r>
          </w:p>
        </w:tc>
      </w:tr>
      <w:tr w:rsidR="002236C8" w:rsidRPr="000B1AFC" w14:paraId="74224DC1" w14:textId="77777777" w:rsidTr="75047D97">
        <w:trPr>
          <w:trHeight w:val="386"/>
        </w:trPr>
        <w:tc>
          <w:tcPr>
            <w:tcW w:w="5000" w:type="pct"/>
            <w:tcBorders>
              <w:top w:val="single" w:sz="6" w:space="0" w:color="FFFFFF" w:themeColor="text1"/>
              <w:left w:val="nil"/>
              <w:bottom w:val="nil"/>
              <w:right w:val="nil"/>
            </w:tcBorders>
            <w:shd w:val="clear" w:color="auto" w:fill="E1F0ED"/>
            <w:tcMar>
              <w:top w:w="227" w:type="dxa"/>
              <w:left w:w="227" w:type="dxa"/>
              <w:bottom w:w="227" w:type="dxa"/>
              <w:right w:w="227" w:type="dxa"/>
            </w:tcMar>
            <w:vAlign w:val="center"/>
            <w:hideMark/>
          </w:tcPr>
          <w:p w14:paraId="3344DEC0" w14:textId="17E274A5" w:rsidR="002236C8" w:rsidRPr="000546E4" w:rsidRDefault="002236C8" w:rsidP="00BA54F9">
            <w:pPr>
              <w:pStyle w:val="TableText"/>
              <w:spacing w:after="60"/>
              <w:rPr>
                <w:lang w:eastAsia="en-NZ"/>
              </w:rPr>
            </w:pPr>
            <w:r w:rsidRPr="000546E4">
              <w:rPr>
                <w:lang w:eastAsia="en-NZ"/>
              </w:rPr>
              <w:t>6) What has been the impact of the environment in which the Napthine Measures have been implemented?</w:t>
            </w:r>
          </w:p>
        </w:tc>
      </w:tr>
    </w:tbl>
    <w:p w14:paraId="12CD7FC6" w14:textId="77777777" w:rsidR="001537C8" w:rsidRDefault="001537C8" w:rsidP="000B1AFC">
      <w:pPr>
        <w:pStyle w:val="Text"/>
      </w:pPr>
    </w:p>
    <w:p w14:paraId="03B312A2" w14:textId="3A82AB4E" w:rsidR="00770A96" w:rsidRDefault="000B199A" w:rsidP="00B25BA5">
      <w:pPr>
        <w:pStyle w:val="Text"/>
      </w:pPr>
      <w:r>
        <w:lastRenderedPageBreak/>
        <w:t>T</w:t>
      </w:r>
      <w:r w:rsidR="00485E84" w:rsidRPr="00770A96">
        <w:t>h</w:t>
      </w:r>
      <w:r w:rsidR="00485E84">
        <w:t>e</w:t>
      </w:r>
      <w:r w:rsidR="00485E84" w:rsidRPr="00770A96">
        <w:t xml:space="preserve"> </w:t>
      </w:r>
      <w:r w:rsidR="001A0B0F" w:rsidRPr="00CA00E7">
        <w:rPr>
          <w:bCs/>
        </w:rPr>
        <w:t xml:space="preserve">evaluation </w:t>
      </w:r>
      <w:r w:rsidR="00770A96" w:rsidRPr="00770A96">
        <w:t>adopted a comprehensive approach to data collection</w:t>
      </w:r>
      <w:r>
        <w:t>, as detailed below</w:t>
      </w:r>
      <w:r w:rsidR="00770A96" w:rsidRPr="00770A96">
        <w:t xml:space="preserve">. Key sources of data are outlined in </w:t>
      </w:r>
      <w:r w:rsidR="00770A96" w:rsidRPr="00770A96">
        <w:rPr>
          <w:bCs/>
        </w:rPr>
        <w:t>Figure 3</w:t>
      </w:r>
      <w:r w:rsidR="00770A96" w:rsidRPr="00770A96">
        <w:t>.</w:t>
      </w:r>
    </w:p>
    <w:p w14:paraId="0BDD3BD0" w14:textId="457499EB" w:rsidR="00FB6BCB" w:rsidRDefault="00D52004" w:rsidP="00D52004">
      <w:pPr>
        <w:pStyle w:val="TableFigure-Header"/>
        <w:rPr>
          <w:rFonts w:ascii="Segoe UI" w:hAnsi="Segoe UI" w:cs="Segoe UI"/>
          <w:sz w:val="18"/>
          <w:szCs w:val="18"/>
          <w:lang w:val="en-NZ" w:eastAsia="en-NZ"/>
        </w:rPr>
      </w:pPr>
      <w:r w:rsidRPr="24D6DE1B">
        <w:rPr>
          <w:lang w:val="en-NZ" w:eastAsia="en-NZ"/>
        </w:rPr>
        <w:t>Figure 3: D</w:t>
      </w:r>
      <w:r w:rsidR="00DB2D28" w:rsidRPr="24D6DE1B">
        <w:rPr>
          <w:lang w:val="en-NZ" w:eastAsia="en-NZ"/>
        </w:rPr>
        <w:t>ata sources</w:t>
      </w:r>
      <w:r w:rsidRPr="24D6DE1B">
        <w:rPr>
          <w:lang w:val="en-NZ" w:eastAsia="en-NZ"/>
        </w:rPr>
        <w:t xml:space="preserve"> </w:t>
      </w:r>
      <w:r w:rsidR="004F7C8A" w:rsidRPr="24D6DE1B">
        <w:rPr>
          <w:lang w:val="en-NZ" w:eastAsia="en-NZ"/>
        </w:rPr>
        <w:t>informing</w:t>
      </w:r>
      <w:r w:rsidRPr="24D6DE1B">
        <w:rPr>
          <w:lang w:val="en-NZ" w:eastAsia="en-NZ"/>
        </w:rPr>
        <w:t xml:space="preserve"> the evaluation</w:t>
      </w:r>
      <w:r w:rsidR="00DB2D28" w:rsidRPr="24D6DE1B">
        <w:rPr>
          <w:lang w:val="en-NZ" w:eastAsia="en-NZ"/>
        </w:rPr>
        <w:t xml:space="preserve"> </w:t>
      </w:r>
      <w:r w:rsidR="00FB6BCB" w:rsidRPr="24D6DE1B">
        <w:rPr>
          <w:lang w:val="en-NZ" w:eastAsia="en-NZ"/>
        </w:rPr>
        <w:t>    </w:t>
      </w:r>
    </w:p>
    <w:p w14:paraId="4D585CB6" w14:textId="77777777" w:rsidR="00A1377E" w:rsidRPr="00FB6BCB" w:rsidRDefault="00A1377E" w:rsidP="00A1377E">
      <w:pPr>
        <w:spacing w:after="0" w:line="240" w:lineRule="auto"/>
        <w:textAlignment w:val="baseline"/>
        <w:rPr>
          <w:rFonts w:ascii="Segoe UI" w:eastAsia="Times New Roman" w:hAnsi="Segoe UI" w:cs="Segoe UI"/>
          <w:sz w:val="18"/>
          <w:szCs w:val="18"/>
          <w:lang w:eastAsia="en-NZ"/>
        </w:rPr>
      </w:pPr>
    </w:p>
    <w:tbl>
      <w:tblPr>
        <w:tblW w:w="8583" w:type="dxa"/>
        <w:tblBorders>
          <w:top w:val="outset" w:sz="6" w:space="0" w:color="auto"/>
          <w:left w:val="outset" w:sz="6" w:space="0" w:color="auto"/>
          <w:bottom w:val="outset" w:sz="6" w:space="0" w:color="auto"/>
          <w:right w:val="outset" w:sz="6" w:space="0" w:color="auto"/>
        </w:tblBorders>
        <w:tblCellMar>
          <w:top w:w="85" w:type="dxa"/>
          <w:left w:w="85" w:type="dxa"/>
          <w:bottom w:w="57" w:type="dxa"/>
          <w:right w:w="0" w:type="dxa"/>
        </w:tblCellMar>
        <w:tblLook w:val="04A0" w:firstRow="1" w:lastRow="0" w:firstColumn="1" w:lastColumn="0" w:noHBand="0" w:noVBand="1"/>
        <w:tblCaption w:val="Data sources informing the Review"/>
      </w:tblPr>
      <w:tblGrid>
        <w:gridCol w:w="1383"/>
        <w:gridCol w:w="7200"/>
      </w:tblGrid>
      <w:tr w:rsidR="00FB6BCB" w:rsidRPr="00FB6BCB" w14:paraId="28745AA2" w14:textId="77777777" w:rsidTr="004875EA">
        <w:trPr>
          <w:trHeight w:val="450"/>
        </w:trPr>
        <w:tc>
          <w:tcPr>
            <w:tcW w:w="8583" w:type="dxa"/>
            <w:gridSpan w:val="2"/>
            <w:tcBorders>
              <w:top w:val="nil"/>
              <w:left w:val="nil"/>
              <w:bottom w:val="single" w:sz="6" w:space="0" w:color="auto"/>
              <w:right w:val="nil"/>
            </w:tcBorders>
            <w:shd w:val="clear" w:color="auto" w:fill="36424A"/>
            <w:hideMark/>
          </w:tcPr>
          <w:p w14:paraId="414C5562" w14:textId="004CDBB2" w:rsidR="00FB6BCB" w:rsidRPr="00395548" w:rsidRDefault="00A1377E" w:rsidP="0022011C">
            <w:pPr>
              <w:pStyle w:val="TableHeaderWhite"/>
              <w:divId w:val="115874140"/>
              <w:rPr>
                <w:rFonts w:ascii="Times New Roman" w:hAnsi="Times New Roman"/>
                <w:lang w:eastAsia="en-NZ"/>
              </w:rPr>
            </w:pPr>
            <w:r w:rsidRPr="00395548">
              <w:rPr>
                <w:lang w:eastAsia="en-NZ"/>
              </w:rPr>
              <w:t>Evaluation</w:t>
            </w:r>
            <w:r w:rsidR="00FB6BCB" w:rsidRPr="00395548">
              <w:rPr>
                <w:lang w:eastAsia="en-NZ"/>
              </w:rPr>
              <w:t xml:space="preserve"> information sources </w:t>
            </w:r>
          </w:p>
        </w:tc>
      </w:tr>
      <w:tr w:rsidR="00FB6BCB" w:rsidRPr="00FB6BCB" w14:paraId="26412918" w14:textId="77777777" w:rsidTr="004875EA">
        <w:trPr>
          <w:trHeight w:val="915"/>
        </w:trPr>
        <w:tc>
          <w:tcPr>
            <w:tcW w:w="1383" w:type="dxa"/>
            <w:tcBorders>
              <w:top w:val="single" w:sz="6" w:space="0" w:color="auto"/>
              <w:left w:val="nil"/>
              <w:bottom w:val="single" w:sz="6" w:space="0" w:color="auto"/>
              <w:right w:val="nil"/>
            </w:tcBorders>
            <w:vAlign w:val="center"/>
            <w:hideMark/>
          </w:tcPr>
          <w:p w14:paraId="12C5BE03" w14:textId="17FB671C" w:rsidR="00FB6BCB" w:rsidRPr="00FB6BCB" w:rsidRDefault="00FB6BCB" w:rsidP="003517CA">
            <w:pPr>
              <w:spacing w:after="0" w:line="240" w:lineRule="auto"/>
              <w:ind w:left="360" w:hanging="180"/>
              <w:textAlignment w:val="baseline"/>
              <w:rPr>
                <w:rFonts w:ascii="Times New Roman" w:eastAsia="Times New Roman" w:hAnsi="Times New Roman" w:cs="Times New Roman"/>
                <w:lang w:eastAsia="en-NZ"/>
              </w:rPr>
            </w:pPr>
            <w:r w:rsidRPr="00FB6BCB">
              <w:rPr>
                <w:rFonts w:ascii="Arial" w:eastAsia="Times New Roman" w:hAnsi="Arial" w:cs="Arial"/>
                <w:lang w:eastAsia="en-NZ"/>
              </w:rPr>
              <w:t> </w:t>
            </w:r>
            <w:r w:rsidR="003517CA" w:rsidRPr="00FB6BCB">
              <w:rPr>
                <w:rFonts w:ascii="Times New Roman" w:eastAsia="Times New Roman" w:hAnsi="Times New Roman" w:cs="Times New Roman"/>
                <w:noProof/>
                <w:lang w:eastAsia="en-NZ"/>
              </w:rPr>
              <w:drawing>
                <wp:inline distT="0" distB="0" distL="0" distR="0" wp14:anchorId="51C15914" wp14:editId="3FD68D13">
                  <wp:extent cx="333375" cy="389120"/>
                  <wp:effectExtent l="0" t="0" r="0" b="0"/>
                  <wp:docPr id="9"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8">
                            <a:extLst>
                              <a:ext uri="{C183D7F6-B498-43B3-948B-1728B52AA6E4}">
                                <adec:decorative xmlns:adec="http://schemas.microsoft.com/office/drawing/2017/decorative" val="1"/>
                              </a:ext>
                            </a:extLst>
                          </pic:cNvPr>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336480" cy="392745"/>
                          </a:xfrm>
                          <a:prstGeom prst="rect">
                            <a:avLst/>
                          </a:prstGeom>
                          <a:noFill/>
                          <a:ln>
                            <a:noFill/>
                          </a:ln>
                        </pic:spPr>
                      </pic:pic>
                    </a:graphicData>
                  </a:graphic>
                </wp:inline>
              </w:drawing>
            </w:r>
          </w:p>
        </w:tc>
        <w:tc>
          <w:tcPr>
            <w:tcW w:w="7200" w:type="dxa"/>
            <w:tcBorders>
              <w:top w:val="single" w:sz="6" w:space="0" w:color="auto"/>
              <w:left w:val="nil"/>
              <w:bottom w:val="single" w:sz="6" w:space="0" w:color="auto"/>
              <w:right w:val="nil"/>
            </w:tcBorders>
            <w:vAlign w:val="center"/>
            <w:hideMark/>
          </w:tcPr>
          <w:p w14:paraId="5CD79E59" w14:textId="7E114497" w:rsidR="004875EA" w:rsidRPr="00794D0D" w:rsidRDefault="00FB6BCB" w:rsidP="00794D0D">
            <w:pPr>
              <w:spacing w:after="120" w:line="240" w:lineRule="auto"/>
              <w:textAlignment w:val="baseline"/>
              <w:rPr>
                <w:rFonts w:ascii="Arial" w:eastAsia="Times New Roman" w:hAnsi="Arial" w:cs="Arial"/>
                <w:color w:val="000000"/>
                <w:lang w:eastAsia="en-NZ"/>
              </w:rPr>
            </w:pPr>
            <w:r w:rsidRPr="00FB6BCB">
              <w:rPr>
                <w:rFonts w:ascii="Arial" w:eastAsia="Times New Roman" w:hAnsi="Arial" w:cs="Arial"/>
                <w:b/>
                <w:bCs/>
                <w:color w:val="000000"/>
                <w:lang w:eastAsia="en-NZ"/>
              </w:rPr>
              <w:t xml:space="preserve">Desktop </w:t>
            </w:r>
            <w:r w:rsidR="001A0B0F">
              <w:rPr>
                <w:rFonts w:ascii="Arial" w:eastAsia="Times New Roman" w:hAnsi="Arial" w:cs="Arial"/>
                <w:b/>
                <w:bCs/>
                <w:color w:val="000000"/>
                <w:lang w:eastAsia="en-NZ"/>
              </w:rPr>
              <w:t>a</w:t>
            </w:r>
            <w:r w:rsidRPr="00FB6BCB">
              <w:rPr>
                <w:rFonts w:ascii="Arial" w:eastAsia="Times New Roman" w:hAnsi="Arial" w:cs="Arial"/>
                <w:b/>
                <w:bCs/>
                <w:color w:val="000000"/>
                <w:lang w:eastAsia="en-NZ"/>
              </w:rPr>
              <w:t>nalysis</w:t>
            </w:r>
            <w:r w:rsidRPr="00FB6BCB">
              <w:rPr>
                <w:rFonts w:ascii="Arial" w:eastAsia="Times New Roman" w:hAnsi="Arial" w:cs="Arial"/>
                <w:color w:val="000000"/>
                <w:lang w:eastAsia="en-NZ"/>
              </w:rPr>
              <w:t> </w:t>
            </w:r>
          </w:p>
          <w:p w14:paraId="56E8ABBB" w14:textId="19FFD10D" w:rsidR="00FB6BCB" w:rsidRDefault="006C7990" w:rsidP="00794D0D">
            <w:pPr>
              <w:spacing w:after="120" w:line="240" w:lineRule="auto"/>
              <w:textAlignment w:val="baseline"/>
              <w:rPr>
                <w:rFonts w:ascii="Arial" w:eastAsia="Times New Roman" w:hAnsi="Arial" w:cs="Arial"/>
                <w:lang w:eastAsia="en-NZ"/>
              </w:rPr>
            </w:pPr>
            <w:r>
              <w:rPr>
                <w:rFonts w:ascii="Arial" w:eastAsia="Times New Roman" w:hAnsi="Arial" w:cs="Arial"/>
                <w:lang w:eastAsia="en-NZ"/>
              </w:rPr>
              <w:t>60</w:t>
            </w:r>
            <w:r w:rsidR="00FB6BCB" w:rsidRPr="00FB6BCB">
              <w:rPr>
                <w:rFonts w:ascii="Arial" w:eastAsia="Times New Roman" w:hAnsi="Arial" w:cs="Arial"/>
                <w:lang w:eastAsia="en-NZ"/>
              </w:rPr>
              <w:t xml:space="preserve"> documents were reviewed including </w:t>
            </w:r>
            <w:r w:rsidR="005C0028">
              <w:rPr>
                <w:rFonts w:ascii="Arial" w:eastAsia="Times New Roman" w:hAnsi="Arial" w:cs="Arial"/>
                <w:lang w:eastAsia="en-NZ"/>
              </w:rPr>
              <w:t xml:space="preserve">the </w:t>
            </w:r>
            <w:hyperlink r:id="rId17" w:history="1">
              <w:r w:rsidR="00F36956" w:rsidRPr="00FF1108">
                <w:rPr>
                  <w:rStyle w:val="Hyperlink"/>
                  <w:rFonts w:asciiTheme="minorHAnsi" w:hAnsiTheme="minorHAnsi"/>
                </w:rPr>
                <w:t>National Regional, Rural and Remote Tertiary Education Strategy</w:t>
              </w:r>
            </w:hyperlink>
            <w:r w:rsidR="00F36956">
              <w:t>, the</w:t>
            </w:r>
            <w:r w:rsidR="005C0028">
              <w:rPr>
                <w:rFonts w:ascii="Arial" w:eastAsia="Times New Roman" w:hAnsi="Arial" w:cs="Arial"/>
                <w:lang w:eastAsia="en-NZ"/>
              </w:rPr>
              <w:t xml:space="preserve"> </w:t>
            </w:r>
            <w:hyperlink r:id="rId18" w:history="1">
              <w:r w:rsidR="001339D2" w:rsidRPr="005C30E0">
                <w:rPr>
                  <w:rStyle w:val="Hyperlink"/>
                  <w:rFonts w:eastAsia="Times New Roman" w:cs="Arial"/>
                  <w:lang w:eastAsia="en-NZ"/>
                </w:rPr>
                <w:t xml:space="preserve">Australian </w:t>
              </w:r>
              <w:r w:rsidR="005C0028" w:rsidRPr="005C30E0">
                <w:rPr>
                  <w:rStyle w:val="Hyperlink"/>
                  <w:rFonts w:eastAsia="Times New Roman" w:cs="Arial"/>
                  <w:lang w:eastAsia="en-NZ"/>
                </w:rPr>
                <w:t xml:space="preserve">Universities </w:t>
              </w:r>
              <w:r w:rsidR="001339D2" w:rsidRPr="005C30E0">
                <w:rPr>
                  <w:rStyle w:val="Hyperlink"/>
                  <w:rFonts w:eastAsia="Times New Roman" w:cs="Arial"/>
                  <w:lang w:eastAsia="en-NZ"/>
                </w:rPr>
                <w:t>A</w:t>
              </w:r>
              <w:r w:rsidR="005C0028" w:rsidRPr="005C30E0">
                <w:rPr>
                  <w:rStyle w:val="Hyperlink"/>
                  <w:rFonts w:eastAsia="Times New Roman" w:cs="Arial"/>
                  <w:lang w:eastAsia="en-NZ"/>
                </w:rPr>
                <w:t>ccord</w:t>
              </w:r>
              <w:r w:rsidR="00F36956" w:rsidRPr="005C30E0">
                <w:rPr>
                  <w:rStyle w:val="Hyperlink"/>
                  <w:rFonts w:eastAsia="Times New Roman" w:cs="Arial"/>
                  <w:lang w:eastAsia="en-NZ"/>
                </w:rPr>
                <w:t xml:space="preserve"> final report</w:t>
              </w:r>
            </w:hyperlink>
            <w:r w:rsidR="005C0028">
              <w:rPr>
                <w:rFonts w:ascii="Arial" w:eastAsia="Times New Roman" w:hAnsi="Arial" w:cs="Arial"/>
                <w:lang w:eastAsia="en-NZ"/>
              </w:rPr>
              <w:t xml:space="preserve">, </w:t>
            </w:r>
            <w:r w:rsidR="00974131">
              <w:rPr>
                <w:rFonts w:ascii="Arial" w:eastAsia="Times New Roman" w:hAnsi="Arial" w:cs="Arial"/>
                <w:lang w:eastAsia="en-NZ"/>
              </w:rPr>
              <w:t xml:space="preserve">annual </w:t>
            </w:r>
            <w:hyperlink r:id="rId19" w:history="1">
              <w:r w:rsidR="00611539" w:rsidRPr="009F1B6A">
                <w:rPr>
                  <w:rStyle w:val="Hyperlink"/>
                  <w:rFonts w:eastAsia="Times New Roman" w:cs="Arial"/>
                  <w:lang w:eastAsia="en-NZ"/>
                </w:rPr>
                <w:t>report</w:t>
              </w:r>
              <w:r w:rsidR="0001492F" w:rsidRPr="009F1B6A">
                <w:rPr>
                  <w:rStyle w:val="Hyperlink"/>
                  <w:rFonts w:eastAsia="Times New Roman" w:cs="Arial"/>
                  <w:lang w:eastAsia="en-NZ"/>
                </w:rPr>
                <w:t>s prepared by the Regional Education Commissioner</w:t>
              </w:r>
            </w:hyperlink>
            <w:r w:rsidR="00611539">
              <w:rPr>
                <w:rFonts w:ascii="Arial" w:eastAsia="Times New Roman" w:hAnsi="Arial" w:cs="Arial"/>
                <w:lang w:eastAsia="en-NZ"/>
              </w:rPr>
              <w:t>,</w:t>
            </w:r>
            <w:r w:rsidR="0001492F">
              <w:rPr>
                <w:rFonts w:ascii="Arial" w:eastAsia="Times New Roman" w:hAnsi="Arial" w:cs="Arial"/>
                <w:lang w:eastAsia="en-NZ"/>
              </w:rPr>
              <w:t xml:space="preserve"> reporting related to specific Napthine </w:t>
            </w:r>
            <w:r w:rsidR="001A0B0F">
              <w:rPr>
                <w:rFonts w:ascii="Arial" w:eastAsia="Times New Roman" w:hAnsi="Arial" w:cs="Arial"/>
                <w:lang w:eastAsia="en-NZ"/>
              </w:rPr>
              <w:t>M</w:t>
            </w:r>
            <w:r w:rsidR="0001492F">
              <w:rPr>
                <w:rFonts w:ascii="Arial" w:eastAsia="Times New Roman" w:hAnsi="Arial" w:cs="Arial"/>
                <w:lang w:eastAsia="en-NZ"/>
              </w:rPr>
              <w:t>easures,</w:t>
            </w:r>
            <w:r w:rsidR="00611539">
              <w:rPr>
                <w:rFonts w:ascii="Arial" w:eastAsia="Times New Roman" w:hAnsi="Arial" w:cs="Arial"/>
                <w:lang w:eastAsia="en-NZ"/>
              </w:rPr>
              <w:t xml:space="preserve"> </w:t>
            </w:r>
            <w:r w:rsidR="0001492F">
              <w:rPr>
                <w:rFonts w:ascii="Arial" w:eastAsia="Times New Roman" w:hAnsi="Arial" w:cs="Arial"/>
                <w:lang w:eastAsia="en-NZ"/>
              </w:rPr>
              <w:t xml:space="preserve">and </w:t>
            </w:r>
            <w:r w:rsidR="007B76F2">
              <w:rPr>
                <w:rFonts w:ascii="Arial" w:eastAsia="Times New Roman" w:hAnsi="Arial" w:cs="Arial"/>
                <w:lang w:eastAsia="en-NZ"/>
              </w:rPr>
              <w:t>written submission</w:t>
            </w:r>
            <w:r w:rsidR="00F36956">
              <w:rPr>
                <w:rFonts w:ascii="Arial" w:eastAsia="Times New Roman" w:hAnsi="Arial" w:cs="Arial"/>
                <w:lang w:eastAsia="en-NZ"/>
              </w:rPr>
              <w:t>s</w:t>
            </w:r>
            <w:r w:rsidR="007B76F2">
              <w:rPr>
                <w:rFonts w:ascii="Arial" w:eastAsia="Times New Roman" w:hAnsi="Arial" w:cs="Arial"/>
                <w:lang w:eastAsia="en-NZ"/>
              </w:rPr>
              <w:t xml:space="preserve"> f</w:t>
            </w:r>
            <w:r w:rsidR="001339D2">
              <w:rPr>
                <w:rFonts w:ascii="Arial" w:eastAsia="Times New Roman" w:hAnsi="Arial" w:cs="Arial"/>
                <w:lang w:eastAsia="en-NZ"/>
              </w:rPr>
              <w:t>rom</w:t>
            </w:r>
            <w:r w:rsidR="007B76F2">
              <w:rPr>
                <w:rFonts w:ascii="Arial" w:eastAsia="Times New Roman" w:hAnsi="Arial" w:cs="Arial"/>
                <w:lang w:eastAsia="en-NZ"/>
              </w:rPr>
              <w:t xml:space="preserve"> stakeholder</w:t>
            </w:r>
            <w:r w:rsidR="001339D2">
              <w:rPr>
                <w:rFonts w:ascii="Arial" w:eastAsia="Times New Roman" w:hAnsi="Arial" w:cs="Arial"/>
                <w:lang w:eastAsia="en-NZ"/>
              </w:rPr>
              <w:t>s</w:t>
            </w:r>
            <w:r w:rsidR="003A0393">
              <w:rPr>
                <w:rFonts w:ascii="Arial" w:eastAsia="Times New Roman" w:hAnsi="Arial" w:cs="Arial"/>
                <w:lang w:eastAsia="en-NZ"/>
              </w:rPr>
              <w:t xml:space="preserve">. </w:t>
            </w:r>
          </w:p>
          <w:p w14:paraId="62D87D06" w14:textId="0DBD8581" w:rsidR="00FB6BCB" w:rsidRPr="00FB6BCB" w:rsidRDefault="00FB6BCB" w:rsidP="00FB6BCB">
            <w:pPr>
              <w:spacing w:after="0" w:line="240" w:lineRule="auto"/>
              <w:textAlignment w:val="baseline"/>
              <w:rPr>
                <w:rFonts w:ascii="Times New Roman" w:eastAsia="Times New Roman" w:hAnsi="Times New Roman" w:cs="Times New Roman"/>
                <w:lang w:eastAsia="en-NZ"/>
              </w:rPr>
            </w:pPr>
          </w:p>
        </w:tc>
      </w:tr>
      <w:tr w:rsidR="00FB6BCB" w:rsidRPr="00FB6BCB" w14:paraId="34C8A626" w14:textId="77777777" w:rsidTr="004875EA">
        <w:trPr>
          <w:trHeight w:val="915"/>
        </w:trPr>
        <w:tc>
          <w:tcPr>
            <w:tcW w:w="1383" w:type="dxa"/>
            <w:tcBorders>
              <w:top w:val="single" w:sz="6" w:space="0" w:color="auto"/>
              <w:left w:val="nil"/>
              <w:bottom w:val="single" w:sz="6" w:space="0" w:color="auto"/>
              <w:right w:val="nil"/>
            </w:tcBorders>
            <w:vAlign w:val="center"/>
            <w:hideMark/>
          </w:tcPr>
          <w:p w14:paraId="2CD2565C" w14:textId="77777777" w:rsidR="00FB6BCB" w:rsidRPr="00FB6BCB" w:rsidRDefault="00FB6BCB" w:rsidP="003517CA">
            <w:pPr>
              <w:spacing w:after="0" w:line="240" w:lineRule="auto"/>
              <w:ind w:left="360" w:hanging="180"/>
              <w:textAlignment w:val="baseline"/>
              <w:rPr>
                <w:rFonts w:ascii="Times New Roman" w:eastAsia="Times New Roman" w:hAnsi="Times New Roman" w:cs="Times New Roman"/>
                <w:lang w:eastAsia="en-NZ"/>
              </w:rPr>
            </w:pPr>
            <w:r w:rsidRPr="00FB6BCB">
              <w:rPr>
                <w:rFonts w:ascii="Times New Roman" w:eastAsia="Times New Roman" w:hAnsi="Times New Roman" w:cs="Times New Roman"/>
                <w:noProof/>
                <w:lang w:eastAsia="en-NZ"/>
              </w:rPr>
              <w:drawing>
                <wp:inline distT="0" distB="0" distL="0" distR="0" wp14:anchorId="6D21562B" wp14:editId="09FA2B25">
                  <wp:extent cx="545159" cy="361950"/>
                  <wp:effectExtent l="0" t="0" r="7620" b="0"/>
                  <wp:docPr id="10"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7">
                            <a:extLst>
                              <a:ext uri="{C183D7F6-B498-43B3-948B-1728B52AA6E4}">
                                <adec:decorative xmlns:adec="http://schemas.microsoft.com/office/drawing/2017/decorative" val="1"/>
                              </a:ext>
                            </a:extLst>
                          </pic:cNvPr>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547659" cy="363610"/>
                          </a:xfrm>
                          <a:prstGeom prst="rect">
                            <a:avLst/>
                          </a:prstGeom>
                          <a:noFill/>
                          <a:ln>
                            <a:noFill/>
                          </a:ln>
                        </pic:spPr>
                      </pic:pic>
                    </a:graphicData>
                  </a:graphic>
                </wp:inline>
              </w:drawing>
            </w:r>
            <w:r w:rsidRPr="00FB6BCB">
              <w:rPr>
                <w:rFonts w:ascii="Arial" w:eastAsia="Times New Roman" w:hAnsi="Arial" w:cs="Arial"/>
                <w:lang w:eastAsia="en-NZ"/>
              </w:rPr>
              <w:t> </w:t>
            </w:r>
          </w:p>
        </w:tc>
        <w:tc>
          <w:tcPr>
            <w:tcW w:w="7200" w:type="dxa"/>
            <w:tcBorders>
              <w:top w:val="single" w:sz="6" w:space="0" w:color="auto"/>
              <w:left w:val="nil"/>
              <w:bottom w:val="single" w:sz="6" w:space="0" w:color="auto"/>
              <w:right w:val="nil"/>
            </w:tcBorders>
            <w:vAlign w:val="center"/>
            <w:hideMark/>
          </w:tcPr>
          <w:p w14:paraId="1C47DCB1" w14:textId="7A8D5500" w:rsidR="00FB6BCB" w:rsidRPr="00794D0D" w:rsidRDefault="00283205" w:rsidP="00794D0D">
            <w:pPr>
              <w:spacing w:after="120" w:line="240" w:lineRule="auto"/>
              <w:textAlignment w:val="baseline"/>
              <w:rPr>
                <w:rFonts w:ascii="Arial" w:eastAsia="Times New Roman" w:hAnsi="Arial" w:cs="Arial"/>
                <w:b/>
                <w:bCs/>
                <w:color w:val="000000"/>
                <w:lang w:eastAsia="en-NZ"/>
              </w:rPr>
            </w:pPr>
            <w:r>
              <w:rPr>
                <w:rFonts w:ascii="Arial" w:eastAsia="Times New Roman" w:hAnsi="Arial" w:cs="Arial"/>
                <w:b/>
                <w:bCs/>
                <w:color w:val="000000"/>
                <w:lang w:eastAsia="en-NZ"/>
              </w:rPr>
              <w:t xml:space="preserve">National tertiary education </w:t>
            </w:r>
            <w:r w:rsidR="00CA2DD7">
              <w:rPr>
                <w:rFonts w:ascii="Arial" w:eastAsia="Times New Roman" w:hAnsi="Arial" w:cs="Arial"/>
                <w:b/>
                <w:bCs/>
                <w:color w:val="000000"/>
                <w:lang w:eastAsia="en-NZ"/>
              </w:rPr>
              <w:t xml:space="preserve">data </w:t>
            </w:r>
          </w:p>
          <w:p w14:paraId="575273DC" w14:textId="5B0B9327" w:rsidR="00FB6BCB" w:rsidRDefault="007401E9" w:rsidP="00794D0D">
            <w:pPr>
              <w:spacing w:after="120" w:line="240" w:lineRule="auto"/>
              <w:textAlignment w:val="baseline"/>
              <w:rPr>
                <w:rFonts w:ascii="Arial" w:eastAsia="Times New Roman" w:hAnsi="Arial" w:cs="Arial"/>
                <w:lang w:val="en-GB" w:eastAsia="en-NZ"/>
              </w:rPr>
            </w:pPr>
            <w:r>
              <w:rPr>
                <w:rFonts w:ascii="Arial" w:eastAsia="Times New Roman" w:hAnsi="Arial" w:cs="Arial"/>
                <w:lang w:eastAsia="en-NZ"/>
              </w:rPr>
              <w:t>A range of Australian Government tertiary education datasets</w:t>
            </w:r>
            <w:r w:rsidR="000B7E72">
              <w:rPr>
                <w:rFonts w:ascii="Arial" w:eastAsia="Times New Roman" w:hAnsi="Arial" w:cs="Arial"/>
                <w:lang w:eastAsia="en-NZ"/>
              </w:rPr>
              <w:t xml:space="preserve"> were reviewed</w:t>
            </w:r>
            <w:r>
              <w:rPr>
                <w:rFonts w:ascii="Arial" w:eastAsia="Times New Roman" w:hAnsi="Arial" w:cs="Arial"/>
                <w:lang w:eastAsia="en-NZ"/>
              </w:rPr>
              <w:t>.</w:t>
            </w:r>
            <w:r w:rsidR="000117FC">
              <w:rPr>
                <w:rFonts w:ascii="Arial" w:eastAsia="Times New Roman" w:hAnsi="Arial" w:cs="Arial"/>
                <w:lang w:val="en-GB" w:eastAsia="en-NZ"/>
              </w:rPr>
              <w:t xml:space="preserve"> </w:t>
            </w:r>
          </w:p>
          <w:p w14:paraId="0BEA40E7" w14:textId="504F7D71" w:rsidR="00FB6BCB" w:rsidRPr="00FB6BCB" w:rsidRDefault="00FB6BCB" w:rsidP="00FB6BCB">
            <w:pPr>
              <w:spacing w:after="0" w:line="240" w:lineRule="auto"/>
              <w:ind w:hanging="270"/>
              <w:textAlignment w:val="baseline"/>
              <w:rPr>
                <w:rFonts w:ascii="Times New Roman" w:eastAsia="Times New Roman" w:hAnsi="Times New Roman" w:cs="Times New Roman"/>
                <w:lang w:eastAsia="en-NZ"/>
              </w:rPr>
            </w:pPr>
          </w:p>
        </w:tc>
      </w:tr>
      <w:tr w:rsidR="00FB6BCB" w:rsidRPr="00FB6BCB" w14:paraId="6DBBAE5D" w14:textId="77777777" w:rsidTr="004875EA">
        <w:trPr>
          <w:trHeight w:val="300"/>
        </w:trPr>
        <w:tc>
          <w:tcPr>
            <w:tcW w:w="1383" w:type="dxa"/>
            <w:tcBorders>
              <w:top w:val="single" w:sz="6" w:space="0" w:color="auto"/>
              <w:left w:val="nil"/>
              <w:bottom w:val="single" w:sz="6" w:space="0" w:color="auto"/>
              <w:right w:val="nil"/>
            </w:tcBorders>
            <w:vAlign w:val="center"/>
            <w:hideMark/>
          </w:tcPr>
          <w:p w14:paraId="109ADD8B" w14:textId="77777777" w:rsidR="00FB6BCB" w:rsidRPr="00FB6BCB" w:rsidRDefault="00FB6BCB" w:rsidP="003517CA">
            <w:pPr>
              <w:spacing w:after="0" w:line="240" w:lineRule="auto"/>
              <w:textAlignment w:val="baseline"/>
              <w:rPr>
                <w:rFonts w:ascii="Times New Roman" w:eastAsia="Times New Roman" w:hAnsi="Times New Roman" w:cs="Times New Roman"/>
                <w:lang w:eastAsia="en-NZ"/>
              </w:rPr>
            </w:pPr>
            <w:r w:rsidRPr="00FB6BCB">
              <w:rPr>
                <w:rFonts w:ascii="Times New Roman" w:eastAsia="Times New Roman" w:hAnsi="Times New Roman" w:cs="Times New Roman"/>
                <w:noProof/>
                <w:lang w:eastAsia="en-NZ"/>
              </w:rPr>
              <w:drawing>
                <wp:inline distT="0" distB="0" distL="0" distR="0" wp14:anchorId="46740871" wp14:editId="7A6CB643">
                  <wp:extent cx="542925" cy="556899"/>
                  <wp:effectExtent l="0" t="0" r="0" b="0"/>
                  <wp:docPr id="11"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6">
                            <a:extLst>
                              <a:ext uri="{C183D7F6-B498-43B3-948B-1728B52AA6E4}">
                                <adec:decorative xmlns:adec="http://schemas.microsoft.com/office/drawing/2017/decorative" val="1"/>
                              </a:ext>
                            </a:extLst>
                          </pic:cNvPr>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544956" cy="558982"/>
                          </a:xfrm>
                          <a:prstGeom prst="rect">
                            <a:avLst/>
                          </a:prstGeom>
                          <a:noFill/>
                          <a:ln>
                            <a:noFill/>
                          </a:ln>
                        </pic:spPr>
                      </pic:pic>
                    </a:graphicData>
                  </a:graphic>
                </wp:inline>
              </w:drawing>
            </w:r>
            <w:r w:rsidRPr="00FB6BCB">
              <w:rPr>
                <w:rFonts w:ascii="Arial" w:eastAsia="Times New Roman" w:hAnsi="Arial" w:cs="Arial"/>
                <w:lang w:eastAsia="en-NZ"/>
              </w:rPr>
              <w:t> </w:t>
            </w:r>
          </w:p>
        </w:tc>
        <w:tc>
          <w:tcPr>
            <w:tcW w:w="7200" w:type="dxa"/>
            <w:tcBorders>
              <w:top w:val="single" w:sz="6" w:space="0" w:color="auto"/>
              <w:left w:val="nil"/>
              <w:bottom w:val="single" w:sz="6" w:space="0" w:color="auto"/>
              <w:right w:val="nil"/>
            </w:tcBorders>
            <w:hideMark/>
          </w:tcPr>
          <w:p w14:paraId="4538BA23" w14:textId="3D41A742" w:rsidR="004875EA" w:rsidRPr="00794D0D" w:rsidRDefault="00FB6BCB" w:rsidP="00794D0D">
            <w:pPr>
              <w:spacing w:after="120" w:line="240" w:lineRule="auto"/>
              <w:textAlignment w:val="baseline"/>
              <w:rPr>
                <w:rFonts w:ascii="Arial" w:eastAsia="Times New Roman" w:hAnsi="Arial" w:cs="Arial"/>
                <w:color w:val="000000"/>
                <w:lang w:eastAsia="en-NZ"/>
              </w:rPr>
            </w:pPr>
            <w:r w:rsidRPr="00FB6BCB">
              <w:rPr>
                <w:rFonts w:ascii="Arial" w:eastAsia="Times New Roman" w:hAnsi="Arial" w:cs="Arial"/>
                <w:b/>
                <w:bCs/>
                <w:color w:val="000000"/>
                <w:lang w:eastAsia="en-NZ"/>
              </w:rPr>
              <w:t xml:space="preserve">Stakeholder </w:t>
            </w:r>
            <w:r w:rsidR="001A0B0F">
              <w:rPr>
                <w:rFonts w:ascii="Arial" w:eastAsia="Times New Roman" w:hAnsi="Arial" w:cs="Arial"/>
                <w:b/>
                <w:bCs/>
                <w:color w:val="000000"/>
                <w:lang w:eastAsia="en-NZ"/>
              </w:rPr>
              <w:t>c</w:t>
            </w:r>
            <w:r w:rsidRPr="00FB6BCB">
              <w:rPr>
                <w:rFonts w:ascii="Arial" w:eastAsia="Times New Roman" w:hAnsi="Arial" w:cs="Arial"/>
                <w:b/>
                <w:bCs/>
                <w:color w:val="000000"/>
                <w:lang w:eastAsia="en-NZ"/>
              </w:rPr>
              <w:t>onsultation </w:t>
            </w:r>
            <w:r w:rsidRPr="00FB6BCB">
              <w:rPr>
                <w:rFonts w:ascii="Arial" w:eastAsia="Times New Roman" w:hAnsi="Arial" w:cs="Arial"/>
                <w:color w:val="000000"/>
                <w:lang w:eastAsia="en-NZ"/>
              </w:rPr>
              <w:t> </w:t>
            </w:r>
          </w:p>
          <w:p w14:paraId="741F4DB3" w14:textId="2F1B002F" w:rsidR="004875EA" w:rsidRDefault="003D4897" w:rsidP="00794D0D">
            <w:pPr>
              <w:spacing w:after="120" w:line="240" w:lineRule="auto"/>
              <w:textAlignment w:val="baseline"/>
              <w:rPr>
                <w:rFonts w:ascii="Arial" w:eastAsia="Times New Roman" w:hAnsi="Arial" w:cs="Arial"/>
                <w:lang w:eastAsia="en-NZ"/>
              </w:rPr>
            </w:pPr>
            <w:r w:rsidRPr="00D6375D">
              <w:rPr>
                <w:rFonts w:ascii="Arial" w:eastAsia="Times New Roman" w:hAnsi="Arial" w:cs="Arial"/>
                <w:lang w:eastAsia="en-NZ"/>
              </w:rPr>
              <w:t>2</w:t>
            </w:r>
            <w:r w:rsidR="00D10273">
              <w:rPr>
                <w:rFonts w:ascii="Arial" w:eastAsia="Times New Roman" w:hAnsi="Arial" w:cs="Arial"/>
                <w:lang w:eastAsia="en-NZ"/>
              </w:rPr>
              <w:t>2</w:t>
            </w:r>
            <w:r w:rsidRPr="00D6375D">
              <w:rPr>
                <w:rFonts w:ascii="Arial" w:eastAsia="Times New Roman" w:hAnsi="Arial" w:cs="Arial"/>
                <w:lang w:eastAsia="en-NZ"/>
              </w:rPr>
              <w:t xml:space="preserve"> interviews</w:t>
            </w:r>
            <w:r w:rsidRPr="00FB6BCB">
              <w:rPr>
                <w:rFonts w:ascii="Arial" w:eastAsia="Times New Roman" w:hAnsi="Arial" w:cs="Arial"/>
                <w:lang w:eastAsia="en-NZ"/>
              </w:rPr>
              <w:t xml:space="preserve"> were held with </w:t>
            </w:r>
            <w:r w:rsidR="00542230">
              <w:rPr>
                <w:rFonts w:ascii="Arial" w:eastAsia="Times New Roman" w:hAnsi="Arial" w:cs="Arial"/>
                <w:lang w:eastAsia="en-NZ"/>
              </w:rPr>
              <w:t xml:space="preserve">over </w:t>
            </w:r>
            <w:r w:rsidR="00C87951">
              <w:rPr>
                <w:rFonts w:ascii="Arial" w:eastAsia="Times New Roman" w:hAnsi="Arial" w:cs="Arial"/>
                <w:lang w:eastAsia="en-NZ"/>
              </w:rPr>
              <w:t>5</w:t>
            </w:r>
            <w:r w:rsidR="00542230">
              <w:rPr>
                <w:rFonts w:ascii="Arial" w:eastAsia="Times New Roman" w:hAnsi="Arial" w:cs="Arial"/>
                <w:lang w:eastAsia="en-NZ"/>
              </w:rPr>
              <w:t>0</w:t>
            </w:r>
            <w:r w:rsidRPr="00FB6BCB">
              <w:rPr>
                <w:rFonts w:ascii="Arial" w:eastAsia="Times New Roman" w:hAnsi="Arial" w:cs="Arial"/>
                <w:lang w:eastAsia="en-NZ"/>
              </w:rPr>
              <w:t xml:space="preserve"> stakeholders including </w:t>
            </w:r>
            <w:r>
              <w:rPr>
                <w:rFonts w:ascii="Arial" w:eastAsia="Times New Roman" w:hAnsi="Arial" w:cs="Arial"/>
                <w:lang w:eastAsia="en-NZ"/>
              </w:rPr>
              <w:t xml:space="preserve">Department of </w:t>
            </w:r>
            <w:r w:rsidR="006E795F">
              <w:rPr>
                <w:rFonts w:ascii="Arial" w:eastAsia="Times New Roman" w:hAnsi="Arial" w:cs="Arial"/>
                <w:lang w:eastAsia="en-NZ"/>
              </w:rPr>
              <w:t>Education</w:t>
            </w:r>
            <w:r>
              <w:rPr>
                <w:rFonts w:ascii="Arial" w:eastAsia="Times New Roman" w:hAnsi="Arial" w:cs="Arial"/>
                <w:lang w:eastAsia="en-NZ"/>
              </w:rPr>
              <w:t xml:space="preserve"> staff</w:t>
            </w:r>
            <w:r w:rsidR="004D0D2F">
              <w:rPr>
                <w:rFonts w:ascii="Arial" w:eastAsia="Times New Roman" w:hAnsi="Arial" w:cs="Arial"/>
                <w:lang w:eastAsia="en-NZ"/>
              </w:rPr>
              <w:t xml:space="preserve"> responsible for</w:t>
            </w:r>
            <w:r>
              <w:rPr>
                <w:rFonts w:ascii="Arial" w:eastAsia="Times New Roman" w:hAnsi="Arial" w:cs="Arial"/>
                <w:lang w:eastAsia="en-NZ"/>
              </w:rPr>
              <w:t xml:space="preserve"> specific measures,</w:t>
            </w:r>
            <w:r w:rsidR="008E68D6">
              <w:rPr>
                <w:rFonts w:ascii="Arial" w:eastAsia="Times New Roman" w:hAnsi="Arial" w:cs="Arial"/>
                <w:lang w:eastAsia="en-NZ"/>
              </w:rPr>
              <w:t xml:space="preserve"> other Government representatives</w:t>
            </w:r>
            <w:r w:rsidR="00D128CE">
              <w:rPr>
                <w:rFonts w:ascii="Arial" w:eastAsia="Times New Roman" w:hAnsi="Arial" w:cs="Arial"/>
                <w:lang w:eastAsia="en-NZ"/>
              </w:rPr>
              <w:t>,</w:t>
            </w:r>
            <w:r w:rsidR="006E5341">
              <w:rPr>
                <w:rFonts w:ascii="Arial" w:eastAsia="Times New Roman" w:hAnsi="Arial" w:cs="Arial"/>
                <w:lang w:eastAsia="en-NZ"/>
              </w:rPr>
              <w:t xml:space="preserve"> regional development</w:t>
            </w:r>
            <w:r w:rsidR="00FF066A">
              <w:rPr>
                <w:rFonts w:ascii="Arial" w:eastAsia="Times New Roman" w:hAnsi="Arial" w:cs="Arial"/>
                <w:lang w:eastAsia="en-NZ"/>
              </w:rPr>
              <w:t>-</w:t>
            </w:r>
            <w:r w:rsidR="006E5341">
              <w:rPr>
                <w:rFonts w:ascii="Arial" w:eastAsia="Times New Roman" w:hAnsi="Arial" w:cs="Arial"/>
                <w:lang w:eastAsia="en-NZ"/>
              </w:rPr>
              <w:t>focused organisations</w:t>
            </w:r>
            <w:r w:rsidR="008E68D6">
              <w:rPr>
                <w:rFonts w:ascii="Arial" w:eastAsia="Times New Roman" w:hAnsi="Arial" w:cs="Arial"/>
                <w:lang w:eastAsia="en-NZ"/>
              </w:rPr>
              <w:t xml:space="preserve">, Regional University </w:t>
            </w:r>
            <w:r w:rsidRPr="00F171F6">
              <w:rPr>
                <w:rFonts w:ascii="Arial" w:eastAsia="Times New Roman" w:hAnsi="Arial" w:cs="Arial"/>
                <w:lang w:eastAsia="en-NZ"/>
              </w:rPr>
              <w:t xml:space="preserve">Study Hubs, universities, </w:t>
            </w:r>
            <w:r w:rsidR="00D128CE">
              <w:rPr>
                <w:rFonts w:ascii="Arial" w:eastAsia="Times New Roman" w:hAnsi="Arial" w:cs="Arial"/>
                <w:lang w:eastAsia="en-NZ"/>
              </w:rPr>
              <w:t xml:space="preserve">Universities </w:t>
            </w:r>
            <w:r w:rsidRPr="00F171F6">
              <w:rPr>
                <w:rFonts w:ascii="Arial" w:eastAsia="Times New Roman" w:hAnsi="Arial" w:cs="Arial"/>
                <w:lang w:eastAsia="en-NZ"/>
              </w:rPr>
              <w:t>Accord members, advocacy organisations</w:t>
            </w:r>
            <w:r w:rsidR="005C794B">
              <w:rPr>
                <w:rFonts w:ascii="Arial" w:eastAsia="Times New Roman" w:hAnsi="Arial" w:cs="Arial"/>
                <w:lang w:eastAsia="en-NZ"/>
              </w:rPr>
              <w:t xml:space="preserve">, </w:t>
            </w:r>
            <w:r w:rsidR="00D128CE">
              <w:rPr>
                <w:rFonts w:ascii="Arial" w:eastAsia="Times New Roman" w:hAnsi="Arial" w:cs="Arial"/>
                <w:lang w:eastAsia="en-NZ"/>
              </w:rPr>
              <w:t xml:space="preserve">higher education </w:t>
            </w:r>
            <w:r w:rsidRPr="00F171F6">
              <w:rPr>
                <w:rFonts w:ascii="Arial" w:eastAsia="Times New Roman" w:hAnsi="Arial" w:cs="Arial"/>
                <w:lang w:eastAsia="en-NZ"/>
              </w:rPr>
              <w:t>peak bod</w:t>
            </w:r>
            <w:r w:rsidR="00D128CE">
              <w:rPr>
                <w:rFonts w:ascii="Arial" w:eastAsia="Times New Roman" w:hAnsi="Arial" w:cs="Arial"/>
                <w:lang w:eastAsia="en-NZ"/>
              </w:rPr>
              <w:t xml:space="preserve">ies </w:t>
            </w:r>
            <w:r w:rsidR="005C794B">
              <w:rPr>
                <w:rFonts w:ascii="Arial" w:eastAsia="Times New Roman" w:hAnsi="Arial" w:cs="Arial"/>
                <w:lang w:eastAsia="en-NZ"/>
              </w:rPr>
              <w:t>and</w:t>
            </w:r>
            <w:r w:rsidR="007B76F2">
              <w:rPr>
                <w:rFonts w:ascii="Arial" w:eastAsia="Times New Roman" w:hAnsi="Arial" w:cs="Arial"/>
                <w:lang w:eastAsia="en-NZ"/>
              </w:rPr>
              <w:t xml:space="preserve"> </w:t>
            </w:r>
            <w:r w:rsidR="005C794B" w:rsidRPr="00F171F6">
              <w:rPr>
                <w:rFonts w:ascii="Arial" w:eastAsia="Times New Roman" w:hAnsi="Arial" w:cs="Arial"/>
                <w:lang w:eastAsia="en-NZ"/>
              </w:rPr>
              <w:t>research</w:t>
            </w:r>
            <w:r w:rsidR="00D128CE">
              <w:rPr>
                <w:rFonts w:ascii="Arial" w:eastAsia="Times New Roman" w:hAnsi="Arial" w:cs="Arial"/>
                <w:lang w:eastAsia="en-NZ"/>
              </w:rPr>
              <w:t xml:space="preserve"> organisations</w:t>
            </w:r>
            <w:r w:rsidR="002523CE">
              <w:rPr>
                <w:rFonts w:ascii="Arial" w:eastAsia="Times New Roman" w:hAnsi="Arial" w:cs="Arial"/>
                <w:lang w:eastAsia="en-NZ"/>
              </w:rPr>
              <w:t>.</w:t>
            </w:r>
            <w:r w:rsidR="00734C67">
              <w:rPr>
                <w:rFonts w:ascii="Arial" w:eastAsia="Times New Roman" w:hAnsi="Arial" w:cs="Arial"/>
                <w:lang w:eastAsia="en-NZ"/>
              </w:rPr>
              <w:t xml:space="preserve"> </w:t>
            </w:r>
            <w:hyperlink w:anchor="AppendixA" w:history="1">
              <w:r w:rsidR="00734C67" w:rsidRPr="00014006">
                <w:rPr>
                  <w:rStyle w:val="Hyperlink"/>
                  <w:rFonts w:eastAsia="Times New Roman" w:cs="Arial"/>
                  <w:lang w:eastAsia="en-NZ"/>
                </w:rPr>
                <w:t xml:space="preserve">Appendix </w:t>
              </w:r>
              <w:r w:rsidR="00BF5C60" w:rsidRPr="00014006">
                <w:rPr>
                  <w:rStyle w:val="Hyperlink"/>
                  <w:rFonts w:eastAsia="Times New Roman" w:cs="Arial"/>
                  <w:lang w:eastAsia="en-NZ"/>
                </w:rPr>
                <w:t>A</w:t>
              </w:r>
            </w:hyperlink>
            <w:r w:rsidR="00BF5C60">
              <w:rPr>
                <w:rFonts w:ascii="Arial" w:eastAsia="Times New Roman" w:hAnsi="Arial" w:cs="Arial"/>
                <w:lang w:eastAsia="en-NZ"/>
              </w:rPr>
              <w:t xml:space="preserve"> provides a full list of consulted organisations.</w:t>
            </w:r>
          </w:p>
          <w:p w14:paraId="3380C2BD" w14:textId="437B154E" w:rsidR="00FB6BCB" w:rsidRPr="004875EA" w:rsidRDefault="00FB6BCB" w:rsidP="00FB6BCB">
            <w:pPr>
              <w:spacing w:after="0" w:line="240" w:lineRule="auto"/>
              <w:textAlignment w:val="baseline"/>
              <w:rPr>
                <w:rFonts w:ascii="Arial" w:eastAsia="Times New Roman" w:hAnsi="Arial" w:cs="Arial"/>
                <w:lang w:eastAsia="en-NZ"/>
              </w:rPr>
            </w:pPr>
          </w:p>
        </w:tc>
      </w:tr>
    </w:tbl>
    <w:p w14:paraId="64AD03A8" w14:textId="02178723" w:rsidR="00366F5E" w:rsidRPr="00D97B96" w:rsidRDefault="00FB6BCB" w:rsidP="00FB6BCB">
      <w:pPr>
        <w:spacing w:after="0" w:line="240" w:lineRule="auto"/>
        <w:textAlignment w:val="baseline"/>
        <w:rPr>
          <w:rFonts w:ascii="Segoe UI" w:eastAsia="Times New Roman" w:hAnsi="Segoe UI" w:cs="Segoe UI"/>
          <w:sz w:val="18"/>
          <w:szCs w:val="18"/>
          <w:lang w:eastAsia="en-NZ"/>
        </w:rPr>
      </w:pPr>
      <w:r w:rsidRPr="00FB6BCB">
        <w:rPr>
          <w:rFonts w:ascii="Arial" w:eastAsia="Times New Roman" w:hAnsi="Arial" w:cs="Arial"/>
          <w:lang w:eastAsia="en-NZ"/>
        </w:rPr>
        <w:t> </w:t>
      </w:r>
    </w:p>
    <w:p w14:paraId="24D358F0" w14:textId="1EB0D4A7" w:rsidR="00366F5E" w:rsidRDefault="00366F5E" w:rsidP="00455862">
      <w:pPr>
        <w:pStyle w:val="Heading3"/>
        <w:rPr>
          <w:lang w:eastAsia="en-NZ"/>
        </w:rPr>
      </w:pPr>
      <w:r w:rsidRPr="00366F5E">
        <w:rPr>
          <w:lang w:eastAsia="en-NZ"/>
        </w:rPr>
        <w:t>Evaluation strengths and limitations</w:t>
      </w:r>
    </w:p>
    <w:p w14:paraId="3D45907A" w14:textId="4DAB5714" w:rsidR="00542230" w:rsidRDefault="00542230" w:rsidP="00E07712">
      <w:pPr>
        <w:pStyle w:val="Text"/>
        <w:rPr>
          <w:lang w:val="en-AU" w:eastAsia="en-NZ"/>
        </w:rPr>
      </w:pPr>
      <w:r w:rsidRPr="00542230">
        <w:rPr>
          <w:lang w:val="en-AU" w:eastAsia="en-NZ"/>
        </w:rPr>
        <w:t>A key strength of th</w:t>
      </w:r>
      <w:r w:rsidR="00F76F6E">
        <w:rPr>
          <w:lang w:val="en-AU" w:eastAsia="en-NZ"/>
        </w:rPr>
        <w:t xml:space="preserve">e </w:t>
      </w:r>
      <w:r>
        <w:rPr>
          <w:lang w:val="en-AU" w:eastAsia="en-NZ"/>
        </w:rPr>
        <w:t>evaluation</w:t>
      </w:r>
      <w:r w:rsidRPr="00542230">
        <w:rPr>
          <w:lang w:val="en-AU" w:eastAsia="en-NZ"/>
        </w:rPr>
        <w:t xml:space="preserve"> was the comprehensive, mixed-method</w:t>
      </w:r>
      <w:r w:rsidR="0018358B">
        <w:rPr>
          <w:lang w:val="en-AU" w:eastAsia="en-NZ"/>
        </w:rPr>
        <w:t>s</w:t>
      </w:r>
      <w:r w:rsidRPr="00542230">
        <w:rPr>
          <w:lang w:val="en-AU" w:eastAsia="en-NZ"/>
        </w:rPr>
        <w:t xml:space="preserve"> approach to document review and stakeholder consultation. A total of </w:t>
      </w:r>
      <w:r w:rsidR="006C7990">
        <w:rPr>
          <w:rFonts w:ascii="Arial" w:eastAsia="Times New Roman" w:hAnsi="Arial" w:cs="Arial"/>
          <w:szCs w:val="22"/>
          <w:lang w:val="en-AU" w:eastAsia="en-NZ"/>
        </w:rPr>
        <w:t>60</w:t>
      </w:r>
      <w:r w:rsidRPr="00542230">
        <w:rPr>
          <w:lang w:val="en-AU" w:eastAsia="en-NZ"/>
        </w:rPr>
        <w:t xml:space="preserve"> documents were reviewed, and </w:t>
      </w:r>
      <w:r>
        <w:rPr>
          <w:lang w:val="en-AU" w:eastAsia="en-NZ"/>
        </w:rPr>
        <w:t xml:space="preserve">over 50 </w:t>
      </w:r>
      <w:r w:rsidRPr="00542230">
        <w:rPr>
          <w:lang w:val="en-AU" w:eastAsia="en-NZ"/>
        </w:rPr>
        <w:t xml:space="preserve">individuals </w:t>
      </w:r>
      <w:r w:rsidR="00002DD4">
        <w:rPr>
          <w:lang w:val="en-AU" w:eastAsia="en-NZ"/>
        </w:rPr>
        <w:t xml:space="preserve">from a range of relevant organisations </w:t>
      </w:r>
      <w:r w:rsidRPr="00542230">
        <w:rPr>
          <w:lang w:val="en-AU" w:eastAsia="en-NZ"/>
        </w:rPr>
        <w:t>participated in the consultation process</w:t>
      </w:r>
      <w:r w:rsidR="00002DD4">
        <w:rPr>
          <w:lang w:val="en-AU" w:eastAsia="en-NZ"/>
        </w:rPr>
        <w:t>.</w:t>
      </w:r>
    </w:p>
    <w:p w14:paraId="512E0DFA" w14:textId="7A7E71CD" w:rsidR="004B6202" w:rsidRDefault="00A105F1" w:rsidP="00E07712">
      <w:pPr>
        <w:pStyle w:val="Text"/>
        <w:rPr>
          <w:lang w:val="en-AU" w:eastAsia="en-NZ"/>
        </w:rPr>
      </w:pPr>
      <w:r>
        <w:rPr>
          <w:rFonts w:cstheme="minorHAnsi"/>
        </w:rPr>
        <w:t xml:space="preserve">As explored further throughout this </w:t>
      </w:r>
      <w:r w:rsidR="00FF066A">
        <w:rPr>
          <w:rFonts w:cstheme="minorHAnsi"/>
        </w:rPr>
        <w:t>R</w:t>
      </w:r>
      <w:r>
        <w:rPr>
          <w:rFonts w:cstheme="minorHAnsi"/>
        </w:rPr>
        <w:t>eport, t</w:t>
      </w:r>
      <w:r w:rsidR="00D71A64" w:rsidRPr="004A5837">
        <w:rPr>
          <w:rFonts w:cstheme="minorHAnsi"/>
        </w:rPr>
        <w:t>here are some limitations of the data that should be acknowledged</w:t>
      </w:r>
      <w:r w:rsidR="00D71A64">
        <w:rPr>
          <w:rFonts w:cstheme="minorHAnsi"/>
        </w:rPr>
        <w:t xml:space="preserve">. </w:t>
      </w:r>
      <w:r w:rsidR="00C377EE">
        <w:rPr>
          <w:rFonts w:cstheme="minorHAnsi"/>
        </w:rPr>
        <w:t>In particular, there are l</w:t>
      </w:r>
      <w:r w:rsidR="008E0609" w:rsidRPr="00C377EE">
        <w:rPr>
          <w:rFonts w:cstheme="minorHAnsi"/>
        </w:rPr>
        <w:t xml:space="preserve">imitations in </w:t>
      </w:r>
      <w:r w:rsidR="00C377EE">
        <w:rPr>
          <w:rFonts w:cstheme="minorHAnsi"/>
        </w:rPr>
        <w:t xml:space="preserve">the available </w:t>
      </w:r>
      <w:r w:rsidR="008645F1" w:rsidRPr="00C377EE">
        <w:rPr>
          <w:rFonts w:cstheme="minorHAnsi"/>
        </w:rPr>
        <w:t xml:space="preserve">quantitative </w:t>
      </w:r>
      <w:r w:rsidR="008E0609" w:rsidRPr="00C377EE">
        <w:rPr>
          <w:rFonts w:cstheme="minorHAnsi"/>
        </w:rPr>
        <w:t>data relating to national tertiary education enrolments</w:t>
      </w:r>
      <w:r w:rsidRPr="00C377EE">
        <w:rPr>
          <w:rFonts w:cstheme="minorHAnsi"/>
        </w:rPr>
        <w:t xml:space="preserve"> and attainment</w:t>
      </w:r>
      <w:r w:rsidR="008645F1" w:rsidRPr="00C377EE">
        <w:rPr>
          <w:rFonts w:cstheme="minorHAnsi"/>
        </w:rPr>
        <w:t xml:space="preserve">, and </w:t>
      </w:r>
      <w:r w:rsidR="00C377EE">
        <w:rPr>
          <w:rFonts w:cstheme="minorHAnsi"/>
        </w:rPr>
        <w:t xml:space="preserve">in </w:t>
      </w:r>
      <w:r w:rsidR="008645F1" w:rsidRPr="00C377EE">
        <w:rPr>
          <w:lang w:val="en-AU" w:eastAsia="en-NZ"/>
        </w:rPr>
        <w:t xml:space="preserve">qualitative data relating to student experience with the Napthine </w:t>
      </w:r>
      <w:r w:rsidR="00FF066A">
        <w:rPr>
          <w:lang w:val="en-AU" w:eastAsia="en-NZ"/>
        </w:rPr>
        <w:t>M</w:t>
      </w:r>
      <w:r w:rsidR="008645F1" w:rsidRPr="00C377EE">
        <w:rPr>
          <w:lang w:val="en-AU" w:eastAsia="en-NZ"/>
        </w:rPr>
        <w:t>easures.</w:t>
      </w:r>
      <w:r w:rsidR="00367203">
        <w:rPr>
          <w:lang w:val="en-AU" w:eastAsia="en-NZ"/>
        </w:rPr>
        <w:t xml:space="preserve"> Evaluating the impact of the Napthine </w:t>
      </w:r>
      <w:r w:rsidR="00FF066A">
        <w:rPr>
          <w:lang w:val="en-AU" w:eastAsia="en-NZ"/>
        </w:rPr>
        <w:t>M</w:t>
      </w:r>
      <w:r w:rsidR="00367203">
        <w:rPr>
          <w:lang w:val="en-AU" w:eastAsia="en-NZ"/>
        </w:rPr>
        <w:t xml:space="preserve">easures </w:t>
      </w:r>
      <w:r w:rsidR="004944CD">
        <w:rPr>
          <w:lang w:val="en-AU" w:eastAsia="en-NZ"/>
        </w:rPr>
        <w:t xml:space="preserve">has </w:t>
      </w:r>
      <w:r w:rsidR="00367203">
        <w:rPr>
          <w:lang w:val="en-AU" w:eastAsia="en-NZ"/>
        </w:rPr>
        <w:t xml:space="preserve">also </w:t>
      </w:r>
      <w:r w:rsidR="004944CD">
        <w:rPr>
          <w:lang w:val="en-AU" w:eastAsia="en-NZ"/>
        </w:rPr>
        <w:t>been</w:t>
      </w:r>
      <w:r w:rsidR="00367203">
        <w:rPr>
          <w:lang w:val="en-AU" w:eastAsia="en-NZ"/>
        </w:rPr>
        <w:t xml:space="preserve"> </w:t>
      </w:r>
      <w:r w:rsidR="004944CD">
        <w:rPr>
          <w:lang w:val="en-AU" w:eastAsia="en-NZ"/>
        </w:rPr>
        <w:t>limited</w:t>
      </w:r>
      <w:r w:rsidR="00BE1FFE">
        <w:rPr>
          <w:lang w:val="en-AU" w:eastAsia="en-NZ"/>
        </w:rPr>
        <w:t xml:space="preserve"> by the relatively short</w:t>
      </w:r>
      <w:r w:rsidR="0066490A">
        <w:rPr>
          <w:lang w:val="en-AU" w:eastAsia="en-NZ"/>
        </w:rPr>
        <w:t xml:space="preserve"> time periods they have been in operation for, with the package of measures announced in </w:t>
      </w:r>
      <w:r w:rsidR="003C03E2">
        <w:rPr>
          <w:lang w:val="en-AU" w:eastAsia="en-NZ"/>
        </w:rPr>
        <w:t xml:space="preserve">2020 and </w:t>
      </w:r>
      <w:r w:rsidR="009D225E">
        <w:rPr>
          <w:lang w:val="en-AU" w:eastAsia="en-NZ"/>
        </w:rPr>
        <w:t>variable</w:t>
      </w:r>
      <w:r w:rsidR="003C03E2">
        <w:rPr>
          <w:lang w:val="en-AU" w:eastAsia="en-NZ"/>
        </w:rPr>
        <w:t xml:space="preserve"> timing of implementation across the </w:t>
      </w:r>
      <w:r w:rsidR="009D225E">
        <w:rPr>
          <w:lang w:val="en-AU" w:eastAsia="en-NZ"/>
        </w:rPr>
        <w:t>M</w:t>
      </w:r>
      <w:r w:rsidR="003C03E2">
        <w:rPr>
          <w:lang w:val="en-AU" w:eastAsia="en-NZ"/>
        </w:rPr>
        <w:t>easures.</w:t>
      </w:r>
      <w:r w:rsidR="00367203">
        <w:rPr>
          <w:lang w:val="en-AU" w:eastAsia="en-NZ"/>
        </w:rPr>
        <w:t xml:space="preserve"> </w:t>
      </w:r>
      <w:r w:rsidR="004B6202">
        <w:rPr>
          <w:lang w:val="en-AU" w:eastAsia="en-NZ"/>
        </w:rPr>
        <w:t xml:space="preserve"> </w:t>
      </w:r>
    </w:p>
    <w:p w14:paraId="1B6B1E48" w14:textId="5227091E" w:rsidR="00A105F1" w:rsidRPr="00C377EE" w:rsidRDefault="008645F1" w:rsidP="00E07712">
      <w:pPr>
        <w:pStyle w:val="Text"/>
        <w:rPr>
          <w:rFonts w:cstheme="minorHAnsi"/>
        </w:rPr>
      </w:pPr>
      <w:r w:rsidRPr="00C377EE">
        <w:rPr>
          <w:lang w:val="en-AU" w:eastAsia="en-NZ"/>
        </w:rPr>
        <w:t xml:space="preserve">These </w:t>
      </w:r>
      <w:r w:rsidR="00804124" w:rsidRPr="00C377EE">
        <w:rPr>
          <w:lang w:val="en-AU" w:eastAsia="en-NZ"/>
        </w:rPr>
        <w:t>considerations</w:t>
      </w:r>
      <w:r w:rsidR="00014B3C" w:rsidRPr="00C377EE">
        <w:rPr>
          <w:lang w:val="en-AU" w:eastAsia="en-NZ"/>
        </w:rPr>
        <w:t xml:space="preserve">, and the inherent complexity and range of factors </w:t>
      </w:r>
      <w:r w:rsidR="00A37FD9">
        <w:rPr>
          <w:lang w:val="en-AU" w:eastAsia="en-NZ"/>
        </w:rPr>
        <w:t>affecting</w:t>
      </w:r>
      <w:r w:rsidR="00A37FD9" w:rsidRPr="00C377EE">
        <w:rPr>
          <w:lang w:val="en-AU" w:eastAsia="en-NZ"/>
        </w:rPr>
        <w:t xml:space="preserve"> </w:t>
      </w:r>
      <w:r w:rsidR="00014B3C" w:rsidRPr="00C377EE">
        <w:rPr>
          <w:lang w:val="en-AU" w:eastAsia="en-NZ"/>
        </w:rPr>
        <w:t>student decision</w:t>
      </w:r>
      <w:r w:rsidR="00A37FD9">
        <w:rPr>
          <w:lang w:val="en-AU" w:eastAsia="en-NZ"/>
        </w:rPr>
        <w:t>-</w:t>
      </w:r>
      <w:r w:rsidR="00014B3C" w:rsidRPr="00C377EE">
        <w:rPr>
          <w:lang w:val="en-AU" w:eastAsia="en-NZ"/>
        </w:rPr>
        <w:t>making,</w:t>
      </w:r>
      <w:r w:rsidR="00804124" w:rsidRPr="00C377EE">
        <w:rPr>
          <w:lang w:val="en-AU" w:eastAsia="en-NZ"/>
        </w:rPr>
        <w:t xml:space="preserve"> have impacted the ability of this evaluation to </w:t>
      </w:r>
      <w:r w:rsidR="00042E63" w:rsidRPr="00C377EE">
        <w:rPr>
          <w:lang w:val="en-AU" w:eastAsia="en-NZ"/>
        </w:rPr>
        <w:t xml:space="preserve">directly attribute the Napthine </w:t>
      </w:r>
      <w:r w:rsidR="00A37FD9">
        <w:rPr>
          <w:lang w:val="en-AU" w:eastAsia="en-NZ"/>
        </w:rPr>
        <w:t>M</w:t>
      </w:r>
      <w:r w:rsidR="00042E63" w:rsidRPr="00C377EE">
        <w:rPr>
          <w:lang w:val="en-AU" w:eastAsia="en-NZ"/>
        </w:rPr>
        <w:t>easures individually or collectively to changes in participation in and attainment of tertiary education between RRR and metropolitan students</w:t>
      </w:r>
      <w:r w:rsidR="000B37B6">
        <w:rPr>
          <w:lang w:val="en-AU" w:eastAsia="en-NZ"/>
        </w:rPr>
        <w:t>.</w:t>
      </w:r>
    </w:p>
    <w:p w14:paraId="39D86961" w14:textId="75409502" w:rsidR="000927D0" w:rsidRDefault="75047D97" w:rsidP="000927D0">
      <w:pPr>
        <w:pStyle w:val="Heading1"/>
      </w:pPr>
      <w:bookmarkStart w:id="22" w:name="_Toc171085086"/>
      <w:bookmarkStart w:id="23" w:name="_Toc177032064"/>
      <w:r w:rsidRPr="75047D97">
        <w:rPr>
          <w:lang w:val="en-AU"/>
        </w:rPr>
        <w:lastRenderedPageBreak/>
        <w:t>Have the Napthine Measures effectively achieved their policy objectives</w:t>
      </w:r>
      <w:bookmarkEnd w:id="22"/>
      <w:r w:rsidRPr="75047D97">
        <w:rPr>
          <w:lang w:val="en-AU"/>
        </w:rPr>
        <w:t>?</w:t>
      </w:r>
      <w:bookmarkEnd w:id="23"/>
    </w:p>
    <w:p w14:paraId="1742E692" w14:textId="7FDD7412" w:rsidR="00FB2893" w:rsidRDefault="00FB2893" w:rsidP="003A748E">
      <w:pPr>
        <w:pStyle w:val="Bullet1-Last"/>
        <w:numPr>
          <w:ilvl w:val="0"/>
          <w:numId w:val="0"/>
        </w:numPr>
      </w:pPr>
      <w:r>
        <w:t xml:space="preserve">This section </w:t>
      </w:r>
      <w:r w:rsidR="00A91094">
        <w:t>provide</w:t>
      </w:r>
      <w:r w:rsidR="00ED4993">
        <w:t>s</w:t>
      </w:r>
      <w:r w:rsidR="00A91094">
        <w:t xml:space="preserve"> background</w:t>
      </w:r>
      <w:r w:rsidR="000F4A27">
        <w:t xml:space="preserve">, </w:t>
      </w:r>
      <w:r w:rsidR="00A91094">
        <w:t>analysis</w:t>
      </w:r>
      <w:r w:rsidR="00ED4993">
        <w:t>,</w:t>
      </w:r>
      <w:r w:rsidR="00A91094">
        <w:t xml:space="preserve"> </w:t>
      </w:r>
      <w:r w:rsidR="000F4A27">
        <w:t xml:space="preserve">findings </w:t>
      </w:r>
      <w:r w:rsidR="00ED4993">
        <w:t xml:space="preserve">and recommendations </w:t>
      </w:r>
      <w:r w:rsidR="000F4A27">
        <w:t xml:space="preserve">in </w:t>
      </w:r>
      <w:r w:rsidR="00B80A0A">
        <w:t xml:space="preserve">relation </w:t>
      </w:r>
      <w:r w:rsidR="000F4A27">
        <w:t xml:space="preserve">to </w:t>
      </w:r>
      <w:r w:rsidR="00A91094">
        <w:t>each of the nine</w:t>
      </w:r>
      <w:r w:rsidR="00A7571A">
        <w:t xml:space="preserve"> Napthine </w:t>
      </w:r>
      <w:r w:rsidR="0018358B">
        <w:t>M</w:t>
      </w:r>
      <w:r w:rsidR="00A7571A">
        <w:t>easu</w:t>
      </w:r>
      <w:r w:rsidR="003A748E">
        <w:t>re</w:t>
      </w:r>
      <w:r w:rsidR="004553A7">
        <w:t>s</w:t>
      </w:r>
      <w:r w:rsidR="009959AC">
        <w:t>, as well as an assessment of the</w:t>
      </w:r>
      <w:r w:rsidR="004E0464">
        <w:t xml:space="preserve"> progress </w:t>
      </w:r>
      <w:r w:rsidR="00A119CE">
        <w:t xml:space="preserve">of </w:t>
      </w:r>
      <w:r w:rsidR="004E0464">
        <w:t>each</w:t>
      </w:r>
      <w:r w:rsidR="00A119CE">
        <w:t xml:space="preserve"> measure against </w:t>
      </w:r>
      <w:r w:rsidR="00B53DCF">
        <w:t xml:space="preserve">relevant </w:t>
      </w:r>
      <w:r w:rsidR="00A119CE">
        <w:t>k</w:t>
      </w:r>
      <w:r w:rsidR="00A119CE" w:rsidRPr="00A119CE">
        <w:t xml:space="preserve">ey </w:t>
      </w:r>
      <w:r w:rsidR="00A119CE">
        <w:t>p</w:t>
      </w:r>
      <w:r w:rsidR="00A119CE" w:rsidRPr="00A119CE">
        <w:t xml:space="preserve">erformance </w:t>
      </w:r>
      <w:r w:rsidR="00A119CE">
        <w:t>m</w:t>
      </w:r>
      <w:r w:rsidR="00A119CE" w:rsidRPr="00A119CE">
        <w:t>easures</w:t>
      </w:r>
      <w:r w:rsidR="00A119CE">
        <w:t xml:space="preserve"> outlined in the </w:t>
      </w:r>
      <w:r w:rsidR="00D85C81">
        <w:t>Department of Education’s</w:t>
      </w:r>
      <w:r w:rsidR="00D85C81" w:rsidRPr="00D85C81">
        <w:t xml:space="preserve"> </w:t>
      </w:r>
      <w:r w:rsidR="00D85C81">
        <w:t>Performance and Data Framework</w:t>
      </w:r>
      <w:r w:rsidR="00B53DCF" w:rsidRPr="00B53DCF">
        <w:t xml:space="preserve"> on the progress of tertiary programs and initiatives for regional and remote students</w:t>
      </w:r>
      <w:r w:rsidR="00B53DCF">
        <w:t>.</w:t>
      </w:r>
      <w:r w:rsidR="00B53DCF">
        <w:rPr>
          <w:rStyle w:val="FootnoteReference"/>
        </w:rPr>
        <w:footnoteReference w:id="3"/>
      </w:r>
      <w:r w:rsidR="00687E4F" w:rsidRPr="00687E4F">
        <w:t xml:space="preserve"> </w:t>
      </w:r>
      <w:r w:rsidR="00687E4F">
        <w:t xml:space="preserve">This approach supports </w:t>
      </w:r>
      <w:r w:rsidR="00687E4F" w:rsidRPr="00687E4F">
        <w:t>evaluati</w:t>
      </w:r>
      <w:r w:rsidR="00687E4F">
        <w:t>on of</w:t>
      </w:r>
      <w:r w:rsidR="00687E4F" w:rsidRPr="00687E4F">
        <w:t xml:space="preserve"> whether the defined policy outcomes </w:t>
      </w:r>
      <w:r w:rsidR="00687E4F">
        <w:t xml:space="preserve">for each </w:t>
      </w:r>
      <w:r w:rsidR="00687E4F" w:rsidRPr="00687E4F">
        <w:t>measure</w:t>
      </w:r>
      <w:r w:rsidR="00687E4F">
        <w:t xml:space="preserve"> ha</w:t>
      </w:r>
      <w:r w:rsidR="00AE15E0">
        <w:t>ve</w:t>
      </w:r>
      <w:r w:rsidR="00687E4F">
        <w:t xml:space="preserve"> been achieved</w:t>
      </w:r>
      <w:r w:rsidR="00AE15E0">
        <w:t xml:space="preserve"> or are </w:t>
      </w:r>
      <w:r w:rsidR="00687E4F">
        <w:t>on track to being achieved</w:t>
      </w:r>
      <w:r w:rsidR="00687E4F" w:rsidRPr="00687E4F">
        <w:t>.</w:t>
      </w:r>
    </w:p>
    <w:p w14:paraId="408611B7" w14:textId="0B4A6AB2" w:rsidR="001C0136" w:rsidRDefault="00FB2893" w:rsidP="00455862">
      <w:pPr>
        <w:pStyle w:val="Heading2"/>
      </w:pPr>
      <w:bookmarkStart w:id="24" w:name="_Measure_One_–"/>
      <w:bookmarkStart w:id="25" w:name="_Toc171085087"/>
      <w:bookmarkStart w:id="26" w:name="_Toc177032065"/>
      <w:bookmarkEnd w:id="24"/>
      <w:r>
        <w:t>Measure</w:t>
      </w:r>
      <w:r w:rsidR="004D30DD">
        <w:t xml:space="preserve"> O</w:t>
      </w:r>
      <w:r>
        <w:t>ne</w:t>
      </w:r>
      <w:r w:rsidR="00F4712A">
        <w:t xml:space="preserve"> </w:t>
      </w:r>
      <w:r w:rsidR="00391441">
        <w:t>– Increase in Commonwealth Grant Scheme fund</w:t>
      </w:r>
      <w:r w:rsidR="00353291">
        <w:t>ing</w:t>
      </w:r>
      <w:bookmarkEnd w:id="25"/>
      <w:bookmarkEnd w:id="26"/>
      <w:r w:rsidR="00353291">
        <w:t xml:space="preserve"> </w:t>
      </w:r>
    </w:p>
    <w:p w14:paraId="5117FED5" w14:textId="7D92961E" w:rsidR="00F4712A" w:rsidRDefault="00F4712A" w:rsidP="00455862">
      <w:pPr>
        <w:pStyle w:val="Heading3"/>
      </w:pPr>
      <w:r>
        <w:t xml:space="preserve">Background </w:t>
      </w:r>
    </w:p>
    <w:p w14:paraId="05D83656" w14:textId="5633A91D" w:rsidR="00352159" w:rsidRDefault="00062653" w:rsidP="00352159">
      <w:pPr>
        <w:pStyle w:val="Text"/>
      </w:pPr>
      <w:r>
        <w:t>T</w:t>
      </w:r>
      <w:r w:rsidR="00E8344E">
        <w:t>his measure</w:t>
      </w:r>
      <w:r w:rsidR="00D72389">
        <w:t xml:space="preserve"> </w:t>
      </w:r>
      <w:r w:rsidR="00BB0AF9">
        <w:t>funds more</w:t>
      </w:r>
      <w:r w:rsidR="00E8344E" w:rsidRPr="00E8344E">
        <w:t xml:space="preserve"> Commonwealth</w:t>
      </w:r>
      <w:r w:rsidR="003946FE">
        <w:t>-</w:t>
      </w:r>
      <w:r w:rsidR="00E8344E" w:rsidRPr="00E8344E">
        <w:t>supported places (CSPs) at universities through Commonwealth Grant Scheme (CGS) funding</w:t>
      </w:r>
      <w:r w:rsidR="0052597D">
        <w:t>.</w:t>
      </w:r>
      <w:r w:rsidR="00BB0AF9">
        <w:t xml:space="preserve"> A proportion of</w:t>
      </w:r>
      <w:r w:rsidR="0052597D">
        <w:t xml:space="preserve"> </w:t>
      </w:r>
      <w:r w:rsidR="00BB0AF9">
        <w:t>t</w:t>
      </w:r>
      <w:r w:rsidR="0052597D">
        <w:t xml:space="preserve">his funding increase </w:t>
      </w:r>
      <w:r w:rsidR="004B72DA">
        <w:t>is designed to</w:t>
      </w:r>
      <w:r w:rsidR="006D489C" w:rsidRPr="00E41F51">
        <w:t xml:space="preserve"> </w:t>
      </w:r>
      <w:r w:rsidR="006D489C" w:rsidRPr="00DF6649">
        <w:t>support universities</w:t>
      </w:r>
      <w:r w:rsidR="00B163E8">
        <w:t xml:space="preserve"> with regional campuses</w:t>
      </w:r>
      <w:r w:rsidR="006D489C" w:rsidRPr="00DF6649">
        <w:t xml:space="preserve"> </w:t>
      </w:r>
      <w:r w:rsidR="0052597D" w:rsidRPr="00DF6649">
        <w:t>to be financially competitive</w:t>
      </w:r>
      <w:r w:rsidR="0052597D" w:rsidRPr="0052597D">
        <w:t xml:space="preserve"> and meet the needs of </w:t>
      </w:r>
      <w:r w:rsidR="00E41F51" w:rsidRPr="00E41F51" w:rsidDel="006B12B9">
        <w:t xml:space="preserve">their </w:t>
      </w:r>
      <w:r w:rsidR="0052597D" w:rsidRPr="0052597D">
        <w:t>local communities</w:t>
      </w:r>
      <w:r w:rsidR="008359CE">
        <w:t>.</w:t>
      </w:r>
      <w:r w:rsidR="00550E5A">
        <w:t xml:space="preserve"> </w:t>
      </w:r>
      <w:r w:rsidR="00F54A09" w:rsidRPr="41E7BD6C">
        <w:rPr>
          <w:lang w:val="en-AU"/>
        </w:rPr>
        <w:t xml:space="preserve">Distribution of </w:t>
      </w:r>
      <w:r w:rsidR="00D63021" w:rsidRPr="41E7BD6C">
        <w:rPr>
          <w:lang w:val="en-AU"/>
        </w:rPr>
        <w:t>CGS</w:t>
      </w:r>
      <w:r w:rsidR="00F54A09" w:rsidRPr="41E7BD6C">
        <w:rPr>
          <w:lang w:val="en-AU"/>
        </w:rPr>
        <w:t xml:space="preserve"> funding is determined by the</w:t>
      </w:r>
      <w:r w:rsidR="00B163E8">
        <w:rPr>
          <w:lang w:val="en-AU"/>
        </w:rPr>
        <w:t xml:space="preserve"> estimated</w:t>
      </w:r>
      <w:r w:rsidR="00F54A09" w:rsidRPr="41E7BD6C">
        <w:rPr>
          <w:lang w:val="en-AU"/>
        </w:rPr>
        <w:t xml:space="preserve"> distribution of </w:t>
      </w:r>
      <w:r w:rsidR="00973CEF" w:rsidRPr="41E7BD6C">
        <w:rPr>
          <w:lang w:val="en-AU"/>
        </w:rPr>
        <w:t>non-medical bachelor level enrolments</w:t>
      </w:r>
      <w:r w:rsidR="009D04BD">
        <w:rPr>
          <w:lang w:val="en-AU"/>
        </w:rPr>
        <w:t xml:space="preserve"> by campus regionality for individual universities.</w:t>
      </w:r>
      <w:r w:rsidR="00263BF5">
        <w:rPr>
          <w:lang w:val="en-AU"/>
        </w:rPr>
        <w:t xml:space="preserve"> </w:t>
      </w:r>
      <w:r w:rsidR="00F036BD">
        <w:rPr>
          <w:lang w:val="en-AU"/>
        </w:rPr>
        <w:t>Funding i</w:t>
      </w:r>
      <w:r w:rsidR="002A7A28">
        <w:rPr>
          <w:lang w:val="en-AU"/>
        </w:rPr>
        <w:t xml:space="preserve">ncreases under this measure are as follows: </w:t>
      </w:r>
    </w:p>
    <w:p w14:paraId="15890BF7" w14:textId="146BCB5E" w:rsidR="0078010B" w:rsidRDefault="007C3670" w:rsidP="00352159">
      <w:pPr>
        <w:pStyle w:val="Bullet1"/>
      </w:pPr>
      <w:r>
        <w:t>3.5%</w:t>
      </w:r>
      <w:r w:rsidR="00AE11CC">
        <w:t xml:space="preserve"> </w:t>
      </w:r>
      <w:r w:rsidR="00536D99">
        <w:t>per</w:t>
      </w:r>
      <w:r w:rsidR="00AE11CC">
        <w:t xml:space="preserve"> year</w:t>
      </w:r>
      <w:r>
        <w:t xml:space="preserve"> for regional </w:t>
      </w:r>
      <w:r w:rsidR="00AE11CC">
        <w:t xml:space="preserve">campuses </w:t>
      </w:r>
    </w:p>
    <w:p w14:paraId="2030C5AB" w14:textId="06659CB5" w:rsidR="0078010B" w:rsidRDefault="007C3670" w:rsidP="0078010B">
      <w:pPr>
        <w:pStyle w:val="Bullet1"/>
      </w:pPr>
      <w:r w:rsidRPr="6E1637BF">
        <w:rPr>
          <w:lang w:val="en-AU"/>
        </w:rPr>
        <w:t>2.5%</w:t>
      </w:r>
      <w:r w:rsidR="00AE11CC" w:rsidRPr="6E1637BF">
        <w:rPr>
          <w:lang w:val="en-AU"/>
        </w:rPr>
        <w:t xml:space="preserve"> </w:t>
      </w:r>
      <w:r w:rsidR="00536D99" w:rsidRPr="6E1637BF">
        <w:rPr>
          <w:lang w:val="en-AU"/>
        </w:rPr>
        <w:t>per</w:t>
      </w:r>
      <w:r w:rsidR="00AE11CC" w:rsidRPr="6E1637BF">
        <w:rPr>
          <w:lang w:val="en-AU"/>
        </w:rPr>
        <w:t xml:space="preserve"> year</w:t>
      </w:r>
      <w:r w:rsidRPr="6E1637BF">
        <w:rPr>
          <w:lang w:val="en-AU"/>
        </w:rPr>
        <w:t xml:space="preserve"> for </w:t>
      </w:r>
      <w:r w:rsidR="00AE11CC" w:rsidRPr="6E1637BF">
        <w:rPr>
          <w:lang w:val="en-AU"/>
        </w:rPr>
        <w:t>campuses located</w:t>
      </w:r>
      <w:r w:rsidR="00E53502" w:rsidRPr="6E1637BF">
        <w:rPr>
          <w:lang w:val="en-AU"/>
        </w:rPr>
        <w:t xml:space="preserve"> in</w:t>
      </w:r>
      <w:r w:rsidR="00AE11CC" w:rsidRPr="6E1637BF">
        <w:rPr>
          <w:lang w:val="en-AU"/>
        </w:rPr>
        <w:t xml:space="preserve"> </w:t>
      </w:r>
      <w:r w:rsidR="00B42B20" w:rsidRPr="6E1637BF">
        <w:rPr>
          <w:lang w:val="en-AU"/>
        </w:rPr>
        <w:t xml:space="preserve">high-growth </w:t>
      </w:r>
      <w:r w:rsidR="00B51758" w:rsidRPr="6E1637BF">
        <w:rPr>
          <w:lang w:val="en-AU"/>
        </w:rPr>
        <w:t xml:space="preserve">metropolitan </w:t>
      </w:r>
      <w:r w:rsidR="00AE11CC" w:rsidRPr="6E1637BF">
        <w:rPr>
          <w:lang w:val="en-AU"/>
        </w:rPr>
        <w:t xml:space="preserve">areas </w:t>
      </w:r>
      <w:r w:rsidRPr="6E1637BF">
        <w:rPr>
          <w:lang w:val="en-AU"/>
        </w:rPr>
        <w:t xml:space="preserve"> </w:t>
      </w:r>
    </w:p>
    <w:p w14:paraId="727EABAC" w14:textId="60F642D9" w:rsidR="00B163E8" w:rsidRDefault="007C3670" w:rsidP="00B163E8">
      <w:pPr>
        <w:pStyle w:val="Bullet1"/>
      </w:pPr>
      <w:r w:rsidRPr="6E1637BF">
        <w:rPr>
          <w:lang w:val="en-AU"/>
        </w:rPr>
        <w:t xml:space="preserve">1.0% </w:t>
      </w:r>
      <w:r w:rsidR="00536D99" w:rsidRPr="6E1637BF">
        <w:rPr>
          <w:lang w:val="en-AU"/>
        </w:rPr>
        <w:t>per</w:t>
      </w:r>
      <w:r w:rsidR="00AE11CC" w:rsidRPr="6E1637BF">
        <w:rPr>
          <w:lang w:val="en-AU"/>
        </w:rPr>
        <w:t xml:space="preserve"> year for campuses located </w:t>
      </w:r>
      <w:r w:rsidR="00E53502" w:rsidRPr="6E1637BF">
        <w:rPr>
          <w:lang w:val="en-AU"/>
        </w:rPr>
        <w:t>in l</w:t>
      </w:r>
      <w:r w:rsidRPr="6E1637BF">
        <w:rPr>
          <w:lang w:val="en-AU"/>
        </w:rPr>
        <w:t xml:space="preserve">ow-growth </w:t>
      </w:r>
      <w:r w:rsidR="00B51758" w:rsidRPr="6E1637BF">
        <w:rPr>
          <w:lang w:val="en-AU"/>
        </w:rPr>
        <w:t xml:space="preserve">metropolitan </w:t>
      </w:r>
      <w:r w:rsidR="00E53502" w:rsidRPr="6E1637BF">
        <w:rPr>
          <w:lang w:val="en-AU"/>
        </w:rPr>
        <w:t>areas</w:t>
      </w:r>
      <w:r w:rsidR="004056F1" w:rsidRPr="6E1637BF">
        <w:rPr>
          <w:lang w:val="en-AU"/>
        </w:rPr>
        <w:t>.</w:t>
      </w:r>
      <w:r w:rsidR="00C67F28">
        <w:rPr>
          <w:rStyle w:val="FootnoteReference"/>
          <w:lang w:val="en-AU"/>
        </w:rPr>
        <w:footnoteReference w:id="4"/>
      </w:r>
      <w:r w:rsidRPr="6E1637BF">
        <w:rPr>
          <w:lang w:val="en-AU"/>
        </w:rPr>
        <w:t xml:space="preserve"> </w:t>
      </w:r>
    </w:p>
    <w:p w14:paraId="69133D54" w14:textId="036F126F" w:rsidR="00B163E8" w:rsidRPr="005E1A6F" w:rsidRDefault="00B163E8" w:rsidP="00B35670">
      <w:pPr>
        <w:pStyle w:val="Bullet1"/>
        <w:numPr>
          <w:ilvl w:val="0"/>
          <w:numId w:val="0"/>
        </w:numPr>
        <w:rPr>
          <w:sz w:val="20"/>
          <w:szCs w:val="18"/>
          <w:lang w:val="en-AU"/>
        </w:rPr>
      </w:pPr>
      <w:r w:rsidRPr="005E1A6F">
        <w:rPr>
          <w:sz w:val="20"/>
          <w:szCs w:val="18"/>
          <w:lang w:val="en-AU"/>
        </w:rPr>
        <w:t xml:space="preserve">Note: </w:t>
      </w:r>
      <w:r w:rsidR="008C59B3">
        <w:rPr>
          <w:sz w:val="20"/>
          <w:szCs w:val="18"/>
          <w:lang w:val="en-AU"/>
        </w:rPr>
        <w:t>T</w:t>
      </w:r>
      <w:r w:rsidR="00651E8E">
        <w:rPr>
          <w:sz w:val="20"/>
          <w:szCs w:val="18"/>
          <w:lang w:val="en-AU"/>
        </w:rPr>
        <w:t>his funding was applied on a ‘commencing’ basis with growth tapering in</w:t>
      </w:r>
      <w:r w:rsidR="00912674">
        <w:rPr>
          <w:sz w:val="20"/>
          <w:szCs w:val="18"/>
          <w:lang w:val="en-AU"/>
        </w:rPr>
        <w:t>. F</w:t>
      </w:r>
      <w:r w:rsidR="00651E8E">
        <w:rPr>
          <w:sz w:val="20"/>
          <w:szCs w:val="18"/>
          <w:lang w:val="en-AU"/>
        </w:rPr>
        <w:t>ull growth rates apply from 2024</w:t>
      </w:r>
      <w:r w:rsidRPr="005E1A6F">
        <w:rPr>
          <w:sz w:val="20"/>
          <w:szCs w:val="18"/>
          <w:lang w:val="en-AU"/>
        </w:rPr>
        <w:t xml:space="preserve">. </w:t>
      </w:r>
    </w:p>
    <w:p w14:paraId="448D4431" w14:textId="3FF51BB3" w:rsidR="0005672F" w:rsidRPr="00403131" w:rsidRDefault="002E7F51" w:rsidP="00B35670">
      <w:pPr>
        <w:pStyle w:val="Bullet1"/>
        <w:numPr>
          <w:ilvl w:val="0"/>
          <w:numId w:val="0"/>
        </w:numPr>
        <w:rPr>
          <w:lang w:val="en-AU"/>
        </w:rPr>
      </w:pPr>
      <w:r w:rsidRPr="5CBEBC20">
        <w:rPr>
          <w:lang w:val="en-AU"/>
        </w:rPr>
        <w:t>The Department of Education advised that t</w:t>
      </w:r>
      <w:r w:rsidR="00F16D44" w:rsidRPr="5CBEBC20">
        <w:rPr>
          <w:lang w:val="en-AU"/>
        </w:rPr>
        <w:t>he distinction between high-growth and low-growth metropolitan campuses is determined using population projections from the Australian Institute of Health and Welfare, and the most recent Australian Statistical Geography Standard to determine campus regionality.</w:t>
      </w:r>
      <w:r w:rsidR="00665BEC">
        <w:rPr>
          <w:lang w:val="en-AU"/>
        </w:rPr>
        <w:t xml:space="preserve"> </w:t>
      </w:r>
      <w:r w:rsidR="00665BEC" w:rsidRPr="00665BEC">
        <w:rPr>
          <w:lang w:val="en-AU"/>
        </w:rPr>
        <w:t xml:space="preserve">Any campus located in </w:t>
      </w:r>
      <w:r w:rsidR="003E5AF3">
        <w:rPr>
          <w:lang w:val="en-AU"/>
        </w:rPr>
        <w:t xml:space="preserve">a </w:t>
      </w:r>
      <w:r w:rsidR="00665BEC" w:rsidRPr="00665BEC">
        <w:rPr>
          <w:lang w:val="en-AU"/>
        </w:rPr>
        <w:t>metropolitan area</w:t>
      </w:r>
      <w:r w:rsidR="00B1795D">
        <w:rPr>
          <w:lang w:val="en-AU"/>
        </w:rPr>
        <w:t xml:space="preserve"> (Statistical Area 4)</w:t>
      </w:r>
      <w:r w:rsidR="00665BEC" w:rsidRPr="00665BEC">
        <w:rPr>
          <w:lang w:val="en-AU"/>
        </w:rPr>
        <w:t xml:space="preserve"> that</w:t>
      </w:r>
      <w:r w:rsidR="007D27B7">
        <w:rPr>
          <w:lang w:val="en-AU"/>
        </w:rPr>
        <w:t xml:space="preserve"> </w:t>
      </w:r>
      <w:r w:rsidR="00665BEC" w:rsidRPr="00665BEC">
        <w:rPr>
          <w:lang w:val="en-AU"/>
        </w:rPr>
        <w:t>has a higher than average 15</w:t>
      </w:r>
      <w:r w:rsidR="005B7DE8" w:rsidRPr="00665BEC">
        <w:rPr>
          <w:lang w:val="en-AU"/>
        </w:rPr>
        <w:t>–</w:t>
      </w:r>
      <w:r w:rsidR="00665BEC" w:rsidRPr="00665BEC">
        <w:rPr>
          <w:lang w:val="en-AU"/>
        </w:rPr>
        <w:t>19</w:t>
      </w:r>
      <w:r w:rsidR="005B7DE8" w:rsidRPr="00665BEC">
        <w:rPr>
          <w:lang w:val="en-AU"/>
        </w:rPr>
        <w:t>-</w:t>
      </w:r>
      <w:r w:rsidR="00665BEC" w:rsidRPr="00665BEC">
        <w:rPr>
          <w:lang w:val="en-AU"/>
        </w:rPr>
        <w:t>year</w:t>
      </w:r>
      <w:r w:rsidR="005B7DE8" w:rsidRPr="00665BEC">
        <w:rPr>
          <w:lang w:val="en-AU"/>
        </w:rPr>
        <w:t>-</w:t>
      </w:r>
      <w:r w:rsidR="00665BEC" w:rsidRPr="00665BEC">
        <w:rPr>
          <w:lang w:val="en-AU"/>
        </w:rPr>
        <w:t>old population growth is classified a high growth metropolitan campus, all other metropolitan campuses are classified as low growth</w:t>
      </w:r>
      <w:r w:rsidR="003E5AF3">
        <w:rPr>
          <w:lang w:val="en-AU"/>
        </w:rPr>
        <w:t>.</w:t>
      </w:r>
    </w:p>
    <w:p w14:paraId="5D392337" w14:textId="7D3333EB" w:rsidR="002114DB" w:rsidRDefault="00F4712A" w:rsidP="00455862">
      <w:pPr>
        <w:pStyle w:val="Heading3"/>
      </w:pPr>
      <w:bookmarkStart w:id="27" w:name="_Findings_1"/>
      <w:bookmarkEnd w:id="27"/>
      <w:r>
        <w:lastRenderedPageBreak/>
        <w:t xml:space="preserve">Findings </w:t>
      </w:r>
    </w:p>
    <w:p w14:paraId="41E620C8" w14:textId="2FAEDD53" w:rsidR="003D3C3F" w:rsidRDefault="68153C33" w:rsidP="523427FE">
      <w:pPr>
        <w:pStyle w:val="Text"/>
        <w:rPr>
          <w:lang w:val="en-AU"/>
        </w:rPr>
      </w:pPr>
      <w:r w:rsidRPr="523427FE">
        <w:rPr>
          <w:lang w:val="en-AU"/>
        </w:rPr>
        <w:t>This measure</w:t>
      </w:r>
      <w:r w:rsidR="7F30C5DE" w:rsidRPr="523427FE">
        <w:rPr>
          <w:lang w:val="en-AU"/>
        </w:rPr>
        <w:t xml:space="preserve"> </w:t>
      </w:r>
      <w:r w:rsidR="19AE363F" w:rsidRPr="523427FE">
        <w:rPr>
          <w:lang w:val="en-AU"/>
        </w:rPr>
        <w:t>ha</w:t>
      </w:r>
      <w:r w:rsidR="0FCE1E72" w:rsidRPr="523427FE">
        <w:rPr>
          <w:lang w:val="en-AU"/>
        </w:rPr>
        <w:t>s</w:t>
      </w:r>
      <w:r w:rsidR="19AE363F" w:rsidRPr="523427FE">
        <w:rPr>
          <w:lang w:val="en-AU"/>
        </w:rPr>
        <w:t xml:space="preserve"> been implemented in a staged approach</w:t>
      </w:r>
      <w:r w:rsidR="572D8B89" w:rsidRPr="523427FE">
        <w:rPr>
          <w:lang w:val="en-AU"/>
        </w:rPr>
        <w:t xml:space="preserve"> as intended</w:t>
      </w:r>
      <w:r w:rsidR="19AE363F" w:rsidRPr="523427FE">
        <w:rPr>
          <w:lang w:val="en-AU"/>
        </w:rPr>
        <w:t xml:space="preserve">, with </w:t>
      </w:r>
      <w:r w:rsidR="00D239AA">
        <w:rPr>
          <w:lang w:val="en-AU"/>
        </w:rPr>
        <w:t>Department stakeholders citing that</w:t>
      </w:r>
      <w:r w:rsidR="00304AA7">
        <w:rPr>
          <w:lang w:val="en-AU"/>
        </w:rPr>
        <w:t xml:space="preserve"> </w:t>
      </w:r>
      <w:r w:rsidR="00D239AA">
        <w:rPr>
          <w:lang w:val="en-AU"/>
        </w:rPr>
        <w:t xml:space="preserve">the </w:t>
      </w:r>
      <w:r w:rsidR="6235BECB" w:rsidRPr="523427FE">
        <w:rPr>
          <w:lang w:val="en-AU"/>
        </w:rPr>
        <w:t xml:space="preserve">full </w:t>
      </w:r>
      <w:r w:rsidR="70C36E60" w:rsidRPr="523427FE">
        <w:rPr>
          <w:lang w:val="en-AU"/>
        </w:rPr>
        <w:t>funding</w:t>
      </w:r>
      <w:r w:rsidR="6235BECB" w:rsidRPr="523427FE">
        <w:rPr>
          <w:lang w:val="en-AU"/>
        </w:rPr>
        <w:t xml:space="preserve"> growth rate</w:t>
      </w:r>
      <w:r w:rsidR="19AE363F" w:rsidRPr="523427FE">
        <w:rPr>
          <w:lang w:val="en-AU"/>
        </w:rPr>
        <w:t xml:space="preserve"> of 3.5</w:t>
      </w:r>
      <w:r w:rsidR="60050796" w:rsidRPr="523427FE">
        <w:rPr>
          <w:lang w:val="en-AU"/>
        </w:rPr>
        <w:t xml:space="preserve">% </w:t>
      </w:r>
      <w:r w:rsidR="00D239AA">
        <w:rPr>
          <w:lang w:val="en-AU"/>
        </w:rPr>
        <w:t>for regional campuses has</w:t>
      </w:r>
      <w:r w:rsidR="00896323">
        <w:rPr>
          <w:lang w:val="en-AU"/>
        </w:rPr>
        <w:t xml:space="preserve"> been applied as of</w:t>
      </w:r>
      <w:r w:rsidR="19AE363F" w:rsidRPr="523427FE">
        <w:rPr>
          <w:lang w:val="en-AU"/>
        </w:rPr>
        <w:t xml:space="preserve"> 2024.</w:t>
      </w:r>
      <w:r w:rsidR="00DE60FA">
        <w:rPr>
          <w:lang w:val="en-AU"/>
        </w:rPr>
        <w:t xml:space="preserve"> </w:t>
      </w:r>
      <w:r w:rsidR="00A85E65">
        <w:rPr>
          <w:lang w:val="en-AU"/>
        </w:rPr>
        <w:t>Although implementation of this measure occurred as intended</w:t>
      </w:r>
      <w:r w:rsidR="006F1644">
        <w:rPr>
          <w:rStyle w:val="CommentReference"/>
          <w:kern w:val="2"/>
          <w14:ligatures w14:val="standardContextual"/>
        </w:rPr>
        <w:t>,</w:t>
      </w:r>
      <w:r w:rsidR="000176CB">
        <w:rPr>
          <w:lang w:val="en-AU"/>
        </w:rPr>
        <w:t xml:space="preserve"> the broader higher education environment</w:t>
      </w:r>
      <w:r w:rsidR="007F3D11">
        <w:rPr>
          <w:lang w:val="en-AU"/>
        </w:rPr>
        <w:t xml:space="preserve"> </w:t>
      </w:r>
      <w:r w:rsidR="00947658">
        <w:rPr>
          <w:lang w:val="en-AU"/>
        </w:rPr>
        <w:t xml:space="preserve">was challenging </w:t>
      </w:r>
      <w:r w:rsidR="003843A8">
        <w:rPr>
          <w:lang w:val="en-AU"/>
        </w:rPr>
        <w:t xml:space="preserve">during </w:t>
      </w:r>
      <w:r w:rsidR="00947658">
        <w:rPr>
          <w:lang w:val="en-AU"/>
        </w:rPr>
        <w:t>t</w:t>
      </w:r>
      <w:r w:rsidR="003F2B90">
        <w:rPr>
          <w:lang w:val="en-AU"/>
        </w:rPr>
        <w:t>his period</w:t>
      </w:r>
      <w:r w:rsidR="00ED214C">
        <w:rPr>
          <w:lang w:val="en-AU"/>
        </w:rPr>
        <w:t>.</w:t>
      </w:r>
    </w:p>
    <w:p w14:paraId="0B2F093F" w14:textId="7072689D" w:rsidR="00DD7D4D" w:rsidRPr="00A42301" w:rsidRDefault="00C451C4" w:rsidP="00A42301">
      <w:pPr>
        <w:pStyle w:val="Heading4NotNumbered"/>
      </w:pPr>
      <w:r w:rsidRPr="00A42301">
        <w:t>Declining student enrolment</w:t>
      </w:r>
      <w:r w:rsidR="00476FDF" w:rsidRPr="00A42301">
        <w:t xml:space="preserve"> </w:t>
      </w:r>
    </w:p>
    <w:p w14:paraId="3EC0BAD2" w14:textId="77777777" w:rsidR="00C063E5" w:rsidRDefault="67295F3C" w:rsidP="008C5FB7">
      <w:pPr>
        <w:pStyle w:val="Text"/>
        <w:rPr>
          <w:lang w:val="en-AU"/>
        </w:rPr>
      </w:pPr>
      <w:r w:rsidRPr="00B62A8B">
        <w:rPr>
          <w:lang w:val="en-AU"/>
        </w:rPr>
        <w:t>Evaluation</w:t>
      </w:r>
      <w:r w:rsidR="135F3FE5" w:rsidRPr="00B62A8B">
        <w:rPr>
          <w:lang w:val="en-AU"/>
        </w:rPr>
        <w:t xml:space="preserve"> stakeholders</w:t>
      </w:r>
      <w:r w:rsidR="7C109A35" w:rsidRPr="00B62A8B">
        <w:rPr>
          <w:lang w:val="en-AU"/>
        </w:rPr>
        <w:t xml:space="preserve"> </w:t>
      </w:r>
      <w:r w:rsidRPr="00B62A8B">
        <w:rPr>
          <w:lang w:val="en-AU"/>
        </w:rPr>
        <w:t xml:space="preserve">consistently </w:t>
      </w:r>
      <w:r w:rsidR="008F2C51" w:rsidRPr="00B62A8B">
        <w:rPr>
          <w:lang w:val="en-AU"/>
        </w:rPr>
        <w:t xml:space="preserve">highlighted </w:t>
      </w:r>
      <w:r w:rsidRPr="00B62A8B">
        <w:rPr>
          <w:lang w:val="en-AU"/>
        </w:rPr>
        <w:t>that</w:t>
      </w:r>
      <w:r w:rsidR="7C109A35" w:rsidRPr="00B62A8B">
        <w:rPr>
          <w:lang w:val="en-AU"/>
        </w:rPr>
        <w:t xml:space="preserve"> </w:t>
      </w:r>
      <w:r w:rsidR="07DF4170" w:rsidRPr="00B62A8B">
        <w:rPr>
          <w:lang w:val="en-AU"/>
        </w:rPr>
        <w:t xml:space="preserve">the </w:t>
      </w:r>
      <w:r w:rsidR="7C109A35" w:rsidRPr="00B62A8B">
        <w:rPr>
          <w:lang w:val="en-AU"/>
        </w:rPr>
        <w:t>number of</w:t>
      </w:r>
      <w:r w:rsidR="1AB08DAB" w:rsidRPr="00B62A8B">
        <w:rPr>
          <w:lang w:val="en-AU"/>
        </w:rPr>
        <w:t xml:space="preserve"> students choosing to undertake tertiary education has </w:t>
      </w:r>
      <w:r w:rsidR="071E0CD8" w:rsidRPr="00B62A8B">
        <w:rPr>
          <w:lang w:val="en-AU"/>
        </w:rPr>
        <w:t>decreased</w:t>
      </w:r>
      <w:r w:rsidR="1AB08DAB" w:rsidRPr="00B62A8B">
        <w:rPr>
          <w:lang w:val="en-AU"/>
        </w:rPr>
        <w:t xml:space="preserve"> since </w:t>
      </w:r>
      <w:r w:rsidR="0AA1B1A8" w:rsidRPr="00B62A8B">
        <w:rPr>
          <w:lang w:val="en-AU"/>
        </w:rPr>
        <w:t xml:space="preserve">this measure was </w:t>
      </w:r>
      <w:r w:rsidR="742F6C07" w:rsidRPr="00B62A8B">
        <w:rPr>
          <w:lang w:val="en-AU"/>
        </w:rPr>
        <w:t>introduced</w:t>
      </w:r>
      <w:r w:rsidR="135F3FE5" w:rsidRPr="00B62A8B">
        <w:rPr>
          <w:lang w:val="en-AU"/>
        </w:rPr>
        <w:t xml:space="preserve">. </w:t>
      </w:r>
      <w:r w:rsidR="003D131B" w:rsidRPr="00B62A8B">
        <w:rPr>
          <w:lang w:val="en-AU"/>
        </w:rPr>
        <w:t>Data provided to the evaluation</w:t>
      </w:r>
      <w:r w:rsidR="135F3FE5" w:rsidRPr="00B62A8B">
        <w:rPr>
          <w:lang w:val="en-AU"/>
        </w:rPr>
        <w:t xml:space="preserve"> by the Department </w:t>
      </w:r>
      <w:r w:rsidR="06E9F2A2" w:rsidRPr="00B62A8B">
        <w:rPr>
          <w:lang w:val="en-AU"/>
        </w:rPr>
        <w:t xml:space="preserve">of </w:t>
      </w:r>
      <w:r w:rsidR="00BE2AA3" w:rsidRPr="00B62A8B">
        <w:rPr>
          <w:lang w:val="en-AU"/>
        </w:rPr>
        <w:t>Education</w:t>
      </w:r>
      <w:r w:rsidR="00D935EB" w:rsidRPr="00B62A8B">
        <w:rPr>
          <w:lang w:val="en-AU"/>
        </w:rPr>
        <w:t xml:space="preserve"> indicates that </w:t>
      </w:r>
      <w:r w:rsidR="65F87BA4" w:rsidRPr="00B62A8B">
        <w:rPr>
          <w:lang w:val="en-AU"/>
        </w:rPr>
        <w:t xml:space="preserve">Table A </w:t>
      </w:r>
      <w:r w:rsidR="37097A99" w:rsidRPr="00B62A8B">
        <w:rPr>
          <w:lang w:val="en-AU"/>
        </w:rPr>
        <w:t>(public universities)</w:t>
      </w:r>
      <w:r w:rsidR="65F87BA4" w:rsidRPr="00B62A8B">
        <w:rPr>
          <w:lang w:val="en-AU"/>
        </w:rPr>
        <w:t xml:space="preserve"> providers</w:t>
      </w:r>
      <w:r w:rsidR="795295B2" w:rsidRPr="00B62A8B">
        <w:rPr>
          <w:lang w:val="en-AU"/>
        </w:rPr>
        <w:t>’</w:t>
      </w:r>
      <w:r w:rsidR="65F87BA4" w:rsidRPr="00B62A8B">
        <w:rPr>
          <w:lang w:val="en-AU"/>
        </w:rPr>
        <w:t xml:space="preserve"> </w:t>
      </w:r>
      <w:r w:rsidR="43DB70B0" w:rsidRPr="00B62A8B">
        <w:rPr>
          <w:lang w:val="en-AU"/>
        </w:rPr>
        <w:t>CSP EFT</w:t>
      </w:r>
      <w:r w:rsidR="4055D7A2" w:rsidRPr="00B62A8B">
        <w:rPr>
          <w:lang w:val="en-AU"/>
        </w:rPr>
        <w:t>SL</w:t>
      </w:r>
      <w:r w:rsidR="3B4ECD0E" w:rsidRPr="00B62A8B">
        <w:rPr>
          <w:lang w:val="en-AU"/>
        </w:rPr>
        <w:t xml:space="preserve"> </w:t>
      </w:r>
      <w:r w:rsidR="00570ACB" w:rsidRPr="00B62A8B">
        <w:rPr>
          <w:lang w:val="en-AU"/>
        </w:rPr>
        <w:t xml:space="preserve">fell </w:t>
      </w:r>
      <w:r w:rsidR="087EDCEF" w:rsidRPr="00B62A8B">
        <w:rPr>
          <w:lang w:val="en-AU"/>
        </w:rPr>
        <w:t xml:space="preserve">from </w:t>
      </w:r>
      <w:r w:rsidR="22D75E51" w:rsidRPr="00B62A8B">
        <w:rPr>
          <w:lang w:val="en-AU"/>
        </w:rPr>
        <w:t>651,340 to 608,101</w:t>
      </w:r>
      <w:r w:rsidR="68A1CE7D" w:rsidRPr="00B62A8B">
        <w:rPr>
          <w:lang w:val="en-AU"/>
        </w:rPr>
        <w:t xml:space="preserve"> </w:t>
      </w:r>
      <w:r w:rsidR="00E13E9D" w:rsidRPr="00B62A8B">
        <w:rPr>
          <w:lang w:val="en-AU"/>
        </w:rPr>
        <w:t xml:space="preserve">from </w:t>
      </w:r>
      <w:r w:rsidR="68A1CE7D" w:rsidRPr="00B62A8B">
        <w:rPr>
          <w:lang w:val="en-AU"/>
        </w:rPr>
        <w:t xml:space="preserve">2021 </w:t>
      </w:r>
      <w:r w:rsidR="00E13E9D" w:rsidRPr="00B62A8B">
        <w:rPr>
          <w:lang w:val="en-AU"/>
        </w:rPr>
        <w:t xml:space="preserve">to </w:t>
      </w:r>
      <w:r w:rsidR="68A1CE7D" w:rsidRPr="00B62A8B">
        <w:rPr>
          <w:lang w:val="en-AU"/>
        </w:rPr>
        <w:t>2022</w:t>
      </w:r>
      <w:r w:rsidR="356F5768" w:rsidRPr="00B62A8B">
        <w:rPr>
          <w:lang w:val="en-AU"/>
        </w:rPr>
        <w:t xml:space="preserve"> –</w:t>
      </w:r>
      <w:r w:rsidR="68A1CE7D" w:rsidRPr="00B62A8B">
        <w:rPr>
          <w:lang w:val="en-AU"/>
        </w:rPr>
        <w:t xml:space="preserve"> a decline</w:t>
      </w:r>
      <w:r w:rsidR="071E0CD8" w:rsidRPr="00B62A8B">
        <w:rPr>
          <w:lang w:val="en-AU"/>
        </w:rPr>
        <w:t xml:space="preserve"> of</w:t>
      </w:r>
      <w:r w:rsidR="68A1CE7D" w:rsidRPr="00B62A8B">
        <w:rPr>
          <w:lang w:val="en-AU"/>
        </w:rPr>
        <w:t xml:space="preserve"> 6.6</w:t>
      </w:r>
      <w:r w:rsidR="356F5768" w:rsidRPr="00B62A8B">
        <w:rPr>
          <w:lang w:val="en-AU"/>
        </w:rPr>
        <w:t>%</w:t>
      </w:r>
      <w:r w:rsidR="22D75E51" w:rsidRPr="00B62A8B">
        <w:rPr>
          <w:lang w:val="en-AU"/>
        </w:rPr>
        <w:t>.</w:t>
      </w:r>
      <w:r w:rsidR="00B311B1" w:rsidRPr="00B62A8B">
        <w:rPr>
          <w:rStyle w:val="FootnoteReference"/>
          <w:lang w:val="en-AU"/>
        </w:rPr>
        <w:footnoteReference w:id="5"/>
      </w:r>
      <w:r w:rsidR="1C80DD41" w:rsidRPr="00B62A8B">
        <w:rPr>
          <w:lang w:val="en-AU"/>
        </w:rPr>
        <w:t xml:space="preserve"> </w:t>
      </w:r>
    </w:p>
    <w:p w14:paraId="022A3564" w14:textId="5131233F" w:rsidR="00D71325" w:rsidRPr="00A024C7" w:rsidRDefault="00CE005F" w:rsidP="008C5FB7">
      <w:pPr>
        <w:pStyle w:val="Text"/>
        <w:rPr>
          <w:lang w:val="en-AU"/>
        </w:rPr>
      </w:pPr>
      <w:r w:rsidRPr="00B62A8B">
        <w:rPr>
          <w:lang w:val="en-AU"/>
        </w:rPr>
        <w:t xml:space="preserve">Analysis of </w:t>
      </w:r>
      <w:r w:rsidR="0025551C" w:rsidRPr="00B62A8B">
        <w:rPr>
          <w:lang w:val="en-AU"/>
        </w:rPr>
        <w:t>EFTSL</w:t>
      </w:r>
      <w:r w:rsidR="00A47A10" w:rsidRPr="00B62A8B">
        <w:rPr>
          <w:lang w:val="en-AU"/>
        </w:rPr>
        <w:t xml:space="preserve"> data</w:t>
      </w:r>
      <w:r w:rsidR="00157D1F">
        <w:rPr>
          <w:lang w:val="en-AU"/>
        </w:rPr>
        <w:t xml:space="preserve"> at selected regional universities</w:t>
      </w:r>
      <w:r w:rsidRPr="00B62A8B">
        <w:rPr>
          <w:lang w:val="en-AU"/>
        </w:rPr>
        <w:t xml:space="preserve"> indicates that</w:t>
      </w:r>
      <w:r w:rsidR="00A47A10" w:rsidRPr="00B62A8B">
        <w:rPr>
          <w:lang w:val="en-AU"/>
        </w:rPr>
        <w:t xml:space="preserve"> from 2</w:t>
      </w:r>
      <w:r w:rsidR="002023B5" w:rsidRPr="00B62A8B">
        <w:rPr>
          <w:lang w:val="en-AU"/>
        </w:rPr>
        <w:t>020-2021</w:t>
      </w:r>
      <w:r w:rsidR="000B5288" w:rsidRPr="00B62A8B">
        <w:rPr>
          <w:lang w:val="en-AU"/>
        </w:rPr>
        <w:t>,</w:t>
      </w:r>
      <w:r w:rsidR="002023B5" w:rsidRPr="00B62A8B">
        <w:rPr>
          <w:lang w:val="en-AU"/>
        </w:rPr>
        <w:t xml:space="preserve"> </w:t>
      </w:r>
      <w:r w:rsidR="00A47A10" w:rsidRPr="00B62A8B">
        <w:rPr>
          <w:lang w:val="en-AU"/>
        </w:rPr>
        <w:t>EFTSL</w:t>
      </w:r>
      <w:r w:rsidR="001E19FF" w:rsidRPr="00B62A8B">
        <w:rPr>
          <w:lang w:val="en-AU"/>
        </w:rPr>
        <w:t xml:space="preserve"> </w:t>
      </w:r>
      <w:r w:rsidR="00A47A10" w:rsidRPr="00B62A8B">
        <w:rPr>
          <w:lang w:val="en-AU"/>
        </w:rPr>
        <w:t>increase</w:t>
      </w:r>
      <w:r w:rsidR="00D5054A" w:rsidRPr="00B62A8B">
        <w:rPr>
          <w:lang w:val="en-AU"/>
        </w:rPr>
        <w:t>d by less than half a percentage point</w:t>
      </w:r>
      <w:r w:rsidR="004D3647" w:rsidRPr="00B62A8B">
        <w:rPr>
          <w:lang w:val="en-AU"/>
        </w:rPr>
        <w:t>,</w:t>
      </w:r>
      <w:r w:rsidR="00FF7B7E" w:rsidRPr="00B62A8B">
        <w:rPr>
          <w:lang w:val="en-AU"/>
        </w:rPr>
        <w:t xml:space="preserve"> then decreased </w:t>
      </w:r>
      <w:r w:rsidR="00067592" w:rsidRPr="00B62A8B">
        <w:rPr>
          <w:lang w:val="en-AU"/>
        </w:rPr>
        <w:t xml:space="preserve">from 2021-2022 by </w:t>
      </w:r>
      <w:r w:rsidR="004D3647" w:rsidRPr="00B62A8B">
        <w:rPr>
          <w:lang w:val="en-AU"/>
        </w:rPr>
        <w:t>followed by a</w:t>
      </w:r>
      <w:r w:rsidR="00AB2899" w:rsidRPr="00B62A8B">
        <w:rPr>
          <w:lang w:val="en-AU"/>
        </w:rPr>
        <w:t>n approximately 8%</w:t>
      </w:r>
      <w:r w:rsidR="004D3647" w:rsidRPr="00B62A8B">
        <w:rPr>
          <w:lang w:val="en-AU"/>
        </w:rPr>
        <w:t xml:space="preserve"> decrease from 2021-2022</w:t>
      </w:r>
      <w:r w:rsidR="004D3647">
        <w:rPr>
          <w:lang w:val="en-AU"/>
        </w:rPr>
        <w:t>.</w:t>
      </w:r>
      <w:r w:rsidR="00757D66">
        <w:rPr>
          <w:rStyle w:val="FootnoteReference"/>
          <w:lang w:val="en-AU"/>
        </w:rPr>
        <w:footnoteReference w:id="6"/>
      </w:r>
      <w:r w:rsidR="0016410B">
        <w:rPr>
          <w:lang w:val="en-AU"/>
        </w:rPr>
        <w:t xml:space="preserve"> </w:t>
      </w:r>
      <w:r w:rsidR="0043731A">
        <w:t>CSP</w:t>
      </w:r>
      <w:r w:rsidR="00956E3C">
        <w:t xml:space="preserve"> EFTSL numbers</w:t>
      </w:r>
      <w:r w:rsidR="0043731A">
        <w:t xml:space="preserve"> </w:t>
      </w:r>
      <w:r w:rsidR="00C50DFA">
        <w:t>for selected regional universities</w:t>
      </w:r>
      <w:r w:rsidR="0016410B">
        <w:t>, and</w:t>
      </w:r>
      <w:r w:rsidR="00D71325">
        <w:t xml:space="preserve"> all public universities,</w:t>
      </w:r>
      <w:r w:rsidR="00C50DFA">
        <w:t xml:space="preserve"> </w:t>
      </w:r>
      <w:r w:rsidR="0043731A">
        <w:t xml:space="preserve">are outlined </w:t>
      </w:r>
      <w:r w:rsidR="0043731A" w:rsidRPr="00970470">
        <w:t xml:space="preserve">in </w:t>
      </w:r>
      <w:r w:rsidR="0043731A" w:rsidRPr="00970470">
        <w:rPr>
          <w:b/>
          <w:bCs/>
        </w:rPr>
        <w:t xml:space="preserve">Table </w:t>
      </w:r>
      <w:r w:rsidR="003A582F">
        <w:rPr>
          <w:b/>
          <w:bCs/>
        </w:rPr>
        <w:t>1</w:t>
      </w:r>
      <w:r w:rsidR="0043731A" w:rsidRPr="00970470">
        <w:t>.</w:t>
      </w:r>
      <w:r w:rsidR="0043731A">
        <w:t xml:space="preserve"> </w:t>
      </w:r>
      <w:r w:rsidR="008C5FB7">
        <w:rPr>
          <w:lang w:val="en-AU"/>
        </w:rPr>
        <w:t>D</w:t>
      </w:r>
      <w:r w:rsidR="008C5FB7" w:rsidRPr="6E1637BF">
        <w:rPr>
          <w:lang w:val="en-AU"/>
        </w:rPr>
        <w:t xml:space="preserve">ata for 2023 and 2024 was not available </w:t>
      </w:r>
      <w:r w:rsidR="008C5FB7">
        <w:rPr>
          <w:lang w:val="en-AU"/>
        </w:rPr>
        <w:t>before the completion of this evaluation</w:t>
      </w:r>
      <w:r w:rsidR="008C5FB7" w:rsidRPr="6E1637BF">
        <w:rPr>
          <w:lang w:val="en-AU"/>
        </w:rPr>
        <w:t xml:space="preserve">. </w:t>
      </w:r>
    </w:p>
    <w:p w14:paraId="438C8546" w14:textId="76F181A3" w:rsidR="00432113" w:rsidRPr="00771B1C" w:rsidRDefault="00432113" w:rsidP="00432113">
      <w:pPr>
        <w:pStyle w:val="TableFigure-Header"/>
      </w:pPr>
      <w:r>
        <w:t xml:space="preserve">Table </w:t>
      </w:r>
      <w:r w:rsidR="003A582F">
        <w:t>1</w:t>
      </w:r>
      <w:r>
        <w:t>:</w:t>
      </w:r>
      <w:r w:rsidR="0008162D">
        <w:t xml:space="preserve"> Total </w:t>
      </w:r>
      <w:r w:rsidR="001663EF">
        <w:t xml:space="preserve">public </w:t>
      </w:r>
      <w:r w:rsidR="00B247F4">
        <w:t xml:space="preserve">university </w:t>
      </w:r>
      <w:r w:rsidR="005046BB">
        <w:t>and selected regional university EFTSL,</w:t>
      </w:r>
      <w:r w:rsidR="0008162D">
        <w:t xml:space="preserve"> </w:t>
      </w:r>
      <w:r>
        <w:t>2020-22</w:t>
      </w:r>
      <w:r w:rsidR="006E4E19">
        <w:rPr>
          <w:rStyle w:val="FootnoteReference"/>
        </w:rPr>
        <w:footnoteReference w:id="7"/>
      </w:r>
      <w:r w:rsidR="00880C2F">
        <w:t xml:space="preserve"> </w:t>
      </w:r>
    </w:p>
    <w:tbl>
      <w:tblPr>
        <w:tblStyle w:val="ACTableDesign"/>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42"/>
        <w:gridCol w:w="1550"/>
        <w:gridCol w:w="1630"/>
        <w:gridCol w:w="1501"/>
      </w:tblGrid>
      <w:tr w:rsidR="00432113" w14:paraId="73449085" w14:textId="77777777" w:rsidTr="00A40573">
        <w:trPr>
          <w:cnfStyle w:val="100000000000" w:firstRow="1" w:lastRow="0" w:firstColumn="0" w:lastColumn="0" w:oddVBand="0" w:evenVBand="0" w:oddHBand="0" w:evenHBand="0" w:firstRowFirstColumn="0" w:firstRowLastColumn="0" w:lastRowFirstColumn="0" w:lastRowLastColumn="0"/>
          <w:trHeight w:val="172"/>
        </w:trPr>
        <w:tc>
          <w:tcPr>
            <w:cnfStyle w:val="001000000000" w:firstRow="0" w:lastRow="0" w:firstColumn="1" w:lastColumn="0" w:oddVBand="0" w:evenVBand="0" w:oddHBand="0" w:evenHBand="0" w:firstRowFirstColumn="0" w:firstRowLastColumn="0" w:lastRowFirstColumn="0" w:lastRowLastColumn="0"/>
            <w:tcW w:w="4342" w:type="dxa"/>
            <w:shd w:val="clear" w:color="auto" w:fill="007E00" w:themeFill="accent3"/>
          </w:tcPr>
          <w:p w14:paraId="00E1B456" w14:textId="77777777" w:rsidR="00432113" w:rsidRPr="007D27B7" w:rsidRDefault="00432113">
            <w:pPr>
              <w:pStyle w:val="Text"/>
              <w:jc w:val="center"/>
              <w:rPr>
                <w:b w:val="0"/>
                <w:bCs/>
                <w:sz w:val="21"/>
                <w:szCs w:val="21"/>
              </w:rPr>
            </w:pPr>
          </w:p>
        </w:tc>
        <w:tc>
          <w:tcPr>
            <w:tcW w:w="1550" w:type="dxa"/>
            <w:shd w:val="clear" w:color="auto" w:fill="007E00" w:themeFill="accent3"/>
          </w:tcPr>
          <w:p w14:paraId="6DCFFBEA" w14:textId="77777777" w:rsidR="00432113" w:rsidRPr="007D27B7" w:rsidRDefault="00432113" w:rsidP="00BA786F">
            <w:pPr>
              <w:pStyle w:val="TableFigure-Header"/>
              <w:cnfStyle w:val="100000000000" w:firstRow="1" w:lastRow="0" w:firstColumn="0" w:lastColumn="0" w:oddVBand="0" w:evenVBand="0" w:oddHBand="0" w:evenHBand="0" w:firstRowFirstColumn="0" w:firstRowLastColumn="0" w:lastRowFirstColumn="0" w:lastRowLastColumn="0"/>
              <w:rPr>
                <w:b/>
              </w:rPr>
            </w:pPr>
            <w:r w:rsidRPr="007D27B7">
              <w:t>2020</w:t>
            </w:r>
          </w:p>
        </w:tc>
        <w:tc>
          <w:tcPr>
            <w:tcW w:w="1630" w:type="dxa"/>
            <w:shd w:val="clear" w:color="auto" w:fill="007E00" w:themeFill="accent3"/>
          </w:tcPr>
          <w:p w14:paraId="5F003472" w14:textId="77777777" w:rsidR="00432113" w:rsidRPr="007D27B7" w:rsidRDefault="00432113" w:rsidP="00BA786F">
            <w:pPr>
              <w:pStyle w:val="TableFigure-Header"/>
              <w:cnfStyle w:val="100000000000" w:firstRow="1" w:lastRow="0" w:firstColumn="0" w:lastColumn="0" w:oddVBand="0" w:evenVBand="0" w:oddHBand="0" w:evenHBand="0" w:firstRowFirstColumn="0" w:firstRowLastColumn="0" w:lastRowFirstColumn="0" w:lastRowLastColumn="0"/>
              <w:rPr>
                <w:b/>
              </w:rPr>
            </w:pPr>
            <w:r w:rsidRPr="007D27B7">
              <w:t>2021</w:t>
            </w:r>
          </w:p>
        </w:tc>
        <w:tc>
          <w:tcPr>
            <w:tcW w:w="1501" w:type="dxa"/>
            <w:shd w:val="clear" w:color="auto" w:fill="007E00" w:themeFill="accent3"/>
          </w:tcPr>
          <w:p w14:paraId="25E8E922" w14:textId="77777777" w:rsidR="00432113" w:rsidRPr="007D27B7" w:rsidRDefault="00432113" w:rsidP="00BA786F">
            <w:pPr>
              <w:pStyle w:val="TableFigure-Header"/>
              <w:cnfStyle w:val="100000000000" w:firstRow="1" w:lastRow="0" w:firstColumn="0" w:lastColumn="0" w:oddVBand="0" w:evenVBand="0" w:oddHBand="0" w:evenHBand="0" w:firstRowFirstColumn="0" w:firstRowLastColumn="0" w:lastRowFirstColumn="0" w:lastRowLastColumn="0"/>
              <w:rPr>
                <w:b/>
              </w:rPr>
            </w:pPr>
            <w:r w:rsidRPr="007D27B7">
              <w:t>2022</w:t>
            </w:r>
          </w:p>
        </w:tc>
      </w:tr>
      <w:tr w:rsidR="00113E33" w14:paraId="124D4893" w14:textId="77777777" w:rsidTr="00A4057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tcPr>
          <w:p w14:paraId="2070BF91" w14:textId="4E5F5E0B" w:rsidR="000E659A" w:rsidRPr="00696F44" w:rsidRDefault="00F5099B" w:rsidP="00BA786F">
            <w:pPr>
              <w:pStyle w:val="TableText"/>
              <w:rPr>
                <w:color w:val="000000"/>
              </w:rPr>
            </w:pPr>
            <w:r w:rsidRPr="00696F44">
              <w:rPr>
                <w:color w:val="000000"/>
              </w:rPr>
              <w:t xml:space="preserve">Charles Darwin University </w:t>
            </w:r>
          </w:p>
        </w:tc>
        <w:tc>
          <w:tcPr>
            <w:tcW w:w="1550" w:type="dxa"/>
          </w:tcPr>
          <w:p w14:paraId="2071D6C6" w14:textId="5B49F456" w:rsidR="000E659A" w:rsidRPr="00696F44" w:rsidRDefault="00862EC9"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6,061</w:t>
            </w:r>
          </w:p>
        </w:tc>
        <w:tc>
          <w:tcPr>
            <w:tcW w:w="1630" w:type="dxa"/>
          </w:tcPr>
          <w:p w14:paraId="4A492D24" w14:textId="3A3A76E3" w:rsidR="000E659A" w:rsidRPr="00696F44" w:rsidRDefault="00862EC9"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6,204</w:t>
            </w:r>
          </w:p>
        </w:tc>
        <w:tc>
          <w:tcPr>
            <w:tcW w:w="1501" w:type="dxa"/>
          </w:tcPr>
          <w:p w14:paraId="7455954B" w14:textId="6BC198C2" w:rsidR="000E659A" w:rsidRPr="00696F44" w:rsidRDefault="00CA47F8"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5,717</w:t>
            </w:r>
          </w:p>
        </w:tc>
      </w:tr>
      <w:tr w:rsidR="00113E33" w14:paraId="33195D5B" w14:textId="77777777" w:rsidTr="00A4057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tcPr>
          <w:p w14:paraId="25B4349B" w14:textId="0063ECFC" w:rsidR="000E659A" w:rsidRPr="00696F44" w:rsidRDefault="00F5099B" w:rsidP="00BA786F">
            <w:pPr>
              <w:pStyle w:val="TableText"/>
              <w:rPr>
                <w:color w:val="000000"/>
              </w:rPr>
            </w:pPr>
            <w:r w:rsidRPr="00696F44">
              <w:rPr>
                <w:color w:val="000000"/>
              </w:rPr>
              <w:t xml:space="preserve">Charles Sturt University </w:t>
            </w:r>
          </w:p>
        </w:tc>
        <w:tc>
          <w:tcPr>
            <w:tcW w:w="1550" w:type="dxa"/>
          </w:tcPr>
          <w:p w14:paraId="0D52D802" w14:textId="085A3130" w:rsidR="000E659A" w:rsidRPr="00696F44" w:rsidRDefault="009739F0"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 xml:space="preserve">13,752 </w:t>
            </w:r>
          </w:p>
        </w:tc>
        <w:tc>
          <w:tcPr>
            <w:tcW w:w="1630" w:type="dxa"/>
          </w:tcPr>
          <w:p w14:paraId="3E3572F5" w14:textId="56FA35FA" w:rsidR="000E659A" w:rsidRPr="00696F44" w:rsidRDefault="009739F0"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 xml:space="preserve">13,801 </w:t>
            </w:r>
          </w:p>
        </w:tc>
        <w:tc>
          <w:tcPr>
            <w:tcW w:w="1501" w:type="dxa"/>
          </w:tcPr>
          <w:p w14:paraId="2387FD9E" w14:textId="3C3F59BA" w:rsidR="000E659A" w:rsidRPr="00696F44" w:rsidRDefault="009739F0"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 xml:space="preserve">13,261 </w:t>
            </w:r>
          </w:p>
        </w:tc>
      </w:tr>
      <w:tr w:rsidR="00914A6A" w14:paraId="37AA5966" w14:textId="77777777" w:rsidTr="00A4057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tcPr>
          <w:p w14:paraId="16FE7729" w14:textId="688DD0BE" w:rsidR="00914A6A" w:rsidRPr="00696F44" w:rsidRDefault="00914A6A" w:rsidP="00BA786F">
            <w:pPr>
              <w:pStyle w:val="TableText"/>
              <w:rPr>
                <w:color w:val="000000"/>
              </w:rPr>
            </w:pPr>
            <w:r w:rsidRPr="00696F44">
              <w:rPr>
                <w:color w:val="000000"/>
              </w:rPr>
              <w:t xml:space="preserve">Central Queensland University </w:t>
            </w:r>
          </w:p>
        </w:tc>
        <w:tc>
          <w:tcPr>
            <w:tcW w:w="1550" w:type="dxa"/>
          </w:tcPr>
          <w:p w14:paraId="3B2E152B" w14:textId="61B35DA3" w:rsidR="00914A6A" w:rsidRPr="00696F44" w:rsidRDefault="00FD3206"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10,301</w:t>
            </w:r>
          </w:p>
        </w:tc>
        <w:tc>
          <w:tcPr>
            <w:tcW w:w="1630" w:type="dxa"/>
          </w:tcPr>
          <w:p w14:paraId="71EEF214" w14:textId="07749A27" w:rsidR="00914A6A" w:rsidRPr="00696F44" w:rsidRDefault="007F103D"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10,530</w:t>
            </w:r>
          </w:p>
        </w:tc>
        <w:tc>
          <w:tcPr>
            <w:tcW w:w="1501" w:type="dxa"/>
          </w:tcPr>
          <w:p w14:paraId="76C9D2D6" w14:textId="5A7402CD" w:rsidR="00914A6A" w:rsidRPr="00696F44" w:rsidRDefault="007F103D"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9,229</w:t>
            </w:r>
          </w:p>
        </w:tc>
      </w:tr>
      <w:tr w:rsidR="00113E33" w14:paraId="0BD834DD" w14:textId="77777777" w:rsidTr="00A4057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tcPr>
          <w:p w14:paraId="16BDC9B1" w14:textId="57FCD3B5" w:rsidR="00F5099B" w:rsidRPr="00696F44" w:rsidRDefault="00F5099B" w:rsidP="00BA786F">
            <w:pPr>
              <w:pStyle w:val="TableText"/>
              <w:rPr>
                <w:color w:val="000000"/>
              </w:rPr>
            </w:pPr>
            <w:r w:rsidRPr="00696F44">
              <w:rPr>
                <w:color w:val="000000"/>
              </w:rPr>
              <w:t xml:space="preserve">Federation University Australia </w:t>
            </w:r>
          </w:p>
        </w:tc>
        <w:tc>
          <w:tcPr>
            <w:tcW w:w="1550" w:type="dxa"/>
          </w:tcPr>
          <w:p w14:paraId="09EF5928" w14:textId="4037A842" w:rsidR="00F5099B" w:rsidRPr="00696F44" w:rsidRDefault="003C5C77"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 xml:space="preserve">5,444 </w:t>
            </w:r>
          </w:p>
        </w:tc>
        <w:tc>
          <w:tcPr>
            <w:tcW w:w="1630" w:type="dxa"/>
          </w:tcPr>
          <w:p w14:paraId="3E3BFC71" w14:textId="6EEB452B" w:rsidR="00F5099B" w:rsidRPr="00696F44" w:rsidRDefault="003C5C77"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 xml:space="preserve">5,484 </w:t>
            </w:r>
          </w:p>
        </w:tc>
        <w:tc>
          <w:tcPr>
            <w:tcW w:w="1501" w:type="dxa"/>
          </w:tcPr>
          <w:p w14:paraId="1E505BA3" w14:textId="40670EC3" w:rsidR="00F5099B" w:rsidRPr="00696F44" w:rsidRDefault="003C5C77"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 xml:space="preserve">5,051 </w:t>
            </w:r>
          </w:p>
        </w:tc>
      </w:tr>
      <w:tr w:rsidR="00113E33" w14:paraId="40DF9224" w14:textId="77777777" w:rsidTr="00A4057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tcPr>
          <w:p w14:paraId="2842C201" w14:textId="2E136934" w:rsidR="00F5099B" w:rsidRPr="00696F44" w:rsidRDefault="00F5099B" w:rsidP="00BA786F">
            <w:pPr>
              <w:pStyle w:val="TableText"/>
              <w:rPr>
                <w:color w:val="000000"/>
              </w:rPr>
            </w:pPr>
            <w:r w:rsidRPr="00696F44">
              <w:rPr>
                <w:color w:val="000000"/>
              </w:rPr>
              <w:t xml:space="preserve">James Cook University </w:t>
            </w:r>
          </w:p>
        </w:tc>
        <w:tc>
          <w:tcPr>
            <w:tcW w:w="1550" w:type="dxa"/>
          </w:tcPr>
          <w:p w14:paraId="241963CD" w14:textId="4D3B8546" w:rsidR="00F5099B" w:rsidRPr="00696F44" w:rsidRDefault="00F5099B"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7,713</w:t>
            </w:r>
          </w:p>
        </w:tc>
        <w:tc>
          <w:tcPr>
            <w:tcW w:w="1630" w:type="dxa"/>
          </w:tcPr>
          <w:p w14:paraId="7D16753A" w14:textId="7F74A6FE" w:rsidR="00F5099B" w:rsidRPr="00696F44" w:rsidRDefault="00F5099B"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7,709</w:t>
            </w:r>
          </w:p>
        </w:tc>
        <w:tc>
          <w:tcPr>
            <w:tcW w:w="1501" w:type="dxa"/>
          </w:tcPr>
          <w:p w14:paraId="619C3664" w14:textId="393752F0" w:rsidR="00F5099B" w:rsidRPr="00696F44" w:rsidRDefault="00F5099B"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7,154</w:t>
            </w:r>
          </w:p>
        </w:tc>
      </w:tr>
      <w:tr w:rsidR="00113E33" w14:paraId="72EF8ACD" w14:textId="77777777" w:rsidTr="00A4057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tcPr>
          <w:p w14:paraId="4C0007FB" w14:textId="617A02B4" w:rsidR="00F5099B" w:rsidRPr="00696F44" w:rsidRDefault="00F5099B" w:rsidP="00BA786F">
            <w:pPr>
              <w:pStyle w:val="TableText"/>
              <w:rPr>
                <w:color w:val="000000"/>
              </w:rPr>
            </w:pPr>
            <w:r w:rsidRPr="00696F44">
              <w:rPr>
                <w:color w:val="000000"/>
              </w:rPr>
              <w:t xml:space="preserve">Southern Cross University </w:t>
            </w:r>
          </w:p>
        </w:tc>
        <w:tc>
          <w:tcPr>
            <w:tcW w:w="1550" w:type="dxa"/>
          </w:tcPr>
          <w:p w14:paraId="383F09D1" w14:textId="7EE8E076" w:rsidR="00F5099B" w:rsidRPr="00696F44" w:rsidRDefault="00EB22EB"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 xml:space="preserve">7,708 </w:t>
            </w:r>
          </w:p>
        </w:tc>
        <w:tc>
          <w:tcPr>
            <w:tcW w:w="1630" w:type="dxa"/>
          </w:tcPr>
          <w:p w14:paraId="65686466" w14:textId="6A8B6962" w:rsidR="00F5099B" w:rsidRPr="00696F44" w:rsidRDefault="00EB22EB"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 xml:space="preserve">7,571 </w:t>
            </w:r>
          </w:p>
        </w:tc>
        <w:tc>
          <w:tcPr>
            <w:tcW w:w="1501" w:type="dxa"/>
          </w:tcPr>
          <w:p w14:paraId="70E09636" w14:textId="493D4BA2" w:rsidR="00F5099B" w:rsidRPr="00696F44" w:rsidRDefault="00EB22EB"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 xml:space="preserve">6,889 </w:t>
            </w:r>
          </w:p>
        </w:tc>
      </w:tr>
      <w:tr w:rsidR="00113E33" w14:paraId="166E68B1" w14:textId="77777777" w:rsidTr="00A4057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tcPr>
          <w:p w14:paraId="1619E463" w14:textId="5AFF1593" w:rsidR="00F5099B" w:rsidRPr="00696F44" w:rsidRDefault="00F5099B" w:rsidP="00BA786F">
            <w:pPr>
              <w:pStyle w:val="TableText"/>
              <w:rPr>
                <w:color w:val="000000"/>
              </w:rPr>
            </w:pPr>
            <w:r w:rsidRPr="00696F44">
              <w:rPr>
                <w:color w:val="000000"/>
              </w:rPr>
              <w:t xml:space="preserve">The University of New England </w:t>
            </w:r>
          </w:p>
        </w:tc>
        <w:tc>
          <w:tcPr>
            <w:tcW w:w="1550" w:type="dxa"/>
          </w:tcPr>
          <w:p w14:paraId="7A5B6FDF" w14:textId="4017C2DA" w:rsidR="00F5099B" w:rsidRPr="00696F44" w:rsidRDefault="00103274"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 xml:space="preserve">11,073 </w:t>
            </w:r>
          </w:p>
        </w:tc>
        <w:tc>
          <w:tcPr>
            <w:tcW w:w="1630" w:type="dxa"/>
          </w:tcPr>
          <w:p w14:paraId="20DFA9E9" w14:textId="4F5994C1" w:rsidR="00F5099B" w:rsidRPr="00696F44" w:rsidRDefault="00103274"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 xml:space="preserve">10,500 </w:t>
            </w:r>
          </w:p>
        </w:tc>
        <w:tc>
          <w:tcPr>
            <w:tcW w:w="1501" w:type="dxa"/>
          </w:tcPr>
          <w:p w14:paraId="3F8618B3" w14:textId="40712EEC" w:rsidR="00F5099B" w:rsidRPr="00696F44" w:rsidRDefault="00103274"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 xml:space="preserve">9,279 </w:t>
            </w:r>
          </w:p>
        </w:tc>
      </w:tr>
      <w:tr w:rsidR="00DA7CEF" w14:paraId="6D9824B8" w14:textId="77777777" w:rsidTr="00A4057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tcPr>
          <w:p w14:paraId="44D4EB49" w14:textId="1D489F18" w:rsidR="00DA7CEF" w:rsidRPr="00696F44" w:rsidRDefault="00DA7CEF" w:rsidP="00BA786F">
            <w:pPr>
              <w:pStyle w:val="TableText"/>
              <w:rPr>
                <w:color w:val="000000"/>
              </w:rPr>
            </w:pPr>
            <w:r w:rsidRPr="00696F44">
              <w:rPr>
                <w:color w:val="000000"/>
              </w:rPr>
              <w:t xml:space="preserve">University of </w:t>
            </w:r>
            <w:r w:rsidR="00252661" w:rsidRPr="00696F44">
              <w:rPr>
                <w:color w:val="000000"/>
              </w:rPr>
              <w:t>Southern Queensland</w:t>
            </w:r>
          </w:p>
        </w:tc>
        <w:tc>
          <w:tcPr>
            <w:tcW w:w="1550" w:type="dxa"/>
          </w:tcPr>
          <w:p w14:paraId="37532743" w14:textId="5D43E326" w:rsidR="00DA7CEF" w:rsidRPr="00696F44" w:rsidRDefault="003F311C"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11,099</w:t>
            </w:r>
          </w:p>
        </w:tc>
        <w:tc>
          <w:tcPr>
            <w:tcW w:w="1630" w:type="dxa"/>
          </w:tcPr>
          <w:p w14:paraId="0C1603B8" w14:textId="1F360696" w:rsidR="00DA7CEF" w:rsidRPr="00696F44" w:rsidRDefault="006C6CE6"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11,030</w:t>
            </w:r>
          </w:p>
        </w:tc>
        <w:tc>
          <w:tcPr>
            <w:tcW w:w="1501" w:type="dxa"/>
          </w:tcPr>
          <w:p w14:paraId="43995D2B" w14:textId="6B38DDCB" w:rsidR="00DA7CEF" w:rsidRPr="00696F44" w:rsidRDefault="006C6CE6"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10,082</w:t>
            </w:r>
          </w:p>
        </w:tc>
      </w:tr>
      <w:tr w:rsidR="00113E33" w14:paraId="495B0EE0" w14:textId="77777777" w:rsidTr="00A4057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tcPr>
          <w:p w14:paraId="07C523C2" w14:textId="5BD8508E" w:rsidR="000E659A" w:rsidRPr="00696F44" w:rsidRDefault="000E659A" w:rsidP="00BA786F">
            <w:pPr>
              <w:pStyle w:val="TableText"/>
              <w:rPr>
                <w:b/>
                <w:bCs/>
                <w:color w:val="000000"/>
              </w:rPr>
            </w:pPr>
            <w:r w:rsidRPr="00696F44">
              <w:rPr>
                <w:color w:val="000000"/>
              </w:rPr>
              <w:t xml:space="preserve">University of the Sunshine Coast  </w:t>
            </w:r>
          </w:p>
        </w:tc>
        <w:tc>
          <w:tcPr>
            <w:tcW w:w="1550" w:type="dxa"/>
          </w:tcPr>
          <w:p w14:paraId="30F97DDA" w14:textId="14973C5E" w:rsidR="000E659A" w:rsidRPr="00696F44" w:rsidRDefault="000E659A"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9,968</w:t>
            </w:r>
          </w:p>
        </w:tc>
        <w:tc>
          <w:tcPr>
            <w:tcW w:w="1630" w:type="dxa"/>
          </w:tcPr>
          <w:p w14:paraId="6E5DECC2" w14:textId="469BB374" w:rsidR="000E659A" w:rsidRPr="00696F44" w:rsidRDefault="3146DE19"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10</w:t>
            </w:r>
            <w:r w:rsidR="064BF5BA" w:rsidRPr="00696F44">
              <w:rPr>
                <w:color w:val="000000"/>
              </w:rPr>
              <w:t>,</w:t>
            </w:r>
            <w:r w:rsidRPr="00696F44">
              <w:rPr>
                <w:color w:val="000000"/>
              </w:rPr>
              <w:t>681</w:t>
            </w:r>
          </w:p>
        </w:tc>
        <w:tc>
          <w:tcPr>
            <w:tcW w:w="1501" w:type="dxa"/>
          </w:tcPr>
          <w:p w14:paraId="2450C324" w14:textId="0583387F" w:rsidR="000E659A" w:rsidRPr="00696F44" w:rsidRDefault="000E659A"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9,930</w:t>
            </w:r>
          </w:p>
        </w:tc>
      </w:tr>
      <w:tr w:rsidR="00432113" w14:paraId="7EF0F6F8" w14:textId="77777777" w:rsidTr="007D27B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shd w:val="clear" w:color="auto" w:fill="E5F3DE" w:themeFill="accent6" w:themeFillTint="33"/>
          </w:tcPr>
          <w:p w14:paraId="28692FFC" w14:textId="29213D19" w:rsidR="00432113" w:rsidRPr="00696F44" w:rsidRDefault="007D37E7" w:rsidP="00BA786F">
            <w:pPr>
              <w:pStyle w:val="TableText"/>
              <w:rPr>
                <w:b/>
                <w:bCs/>
                <w:color w:val="000000"/>
              </w:rPr>
            </w:pPr>
            <w:r w:rsidRPr="00696F44">
              <w:rPr>
                <w:b/>
                <w:bCs/>
                <w:color w:val="000000"/>
              </w:rPr>
              <w:t xml:space="preserve">Selected regional university </w:t>
            </w:r>
            <w:r w:rsidR="00432113" w:rsidRPr="00696F44">
              <w:rPr>
                <w:b/>
                <w:bCs/>
                <w:color w:val="000000"/>
              </w:rPr>
              <w:t xml:space="preserve">EFTSL </w:t>
            </w:r>
          </w:p>
        </w:tc>
        <w:tc>
          <w:tcPr>
            <w:tcW w:w="1550" w:type="dxa"/>
            <w:shd w:val="clear" w:color="auto" w:fill="E5F3DE" w:themeFill="accent6" w:themeFillTint="33"/>
          </w:tcPr>
          <w:p w14:paraId="66629F26" w14:textId="1D6B9D10" w:rsidR="00432113" w:rsidRPr="00696F44" w:rsidRDefault="008A679B"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8</w:t>
            </w:r>
            <w:r w:rsidR="00F20879" w:rsidRPr="00696F44">
              <w:rPr>
                <w:color w:val="000000"/>
              </w:rPr>
              <w:t>3</w:t>
            </w:r>
            <w:r w:rsidR="003B5DB3" w:rsidRPr="00696F44">
              <w:rPr>
                <w:color w:val="000000"/>
              </w:rPr>
              <w:t>,</w:t>
            </w:r>
            <w:r w:rsidRPr="00696F44">
              <w:rPr>
                <w:color w:val="000000"/>
              </w:rPr>
              <w:t>119</w:t>
            </w:r>
          </w:p>
        </w:tc>
        <w:tc>
          <w:tcPr>
            <w:tcW w:w="1630" w:type="dxa"/>
            <w:shd w:val="clear" w:color="auto" w:fill="E5F3DE" w:themeFill="accent6" w:themeFillTint="33"/>
          </w:tcPr>
          <w:p w14:paraId="70807561" w14:textId="6F78647A" w:rsidR="00D0170F" w:rsidRPr="00696F44" w:rsidRDefault="00952D1E"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83,510</w:t>
            </w:r>
          </w:p>
        </w:tc>
        <w:tc>
          <w:tcPr>
            <w:tcW w:w="1501" w:type="dxa"/>
            <w:shd w:val="clear" w:color="auto" w:fill="E5F3DE" w:themeFill="accent6" w:themeFillTint="33"/>
          </w:tcPr>
          <w:p w14:paraId="0B23FEC1" w14:textId="1FC52848" w:rsidR="00432113" w:rsidRPr="00696F44" w:rsidRDefault="009028CE" w:rsidP="00BA786F">
            <w:pPr>
              <w:pStyle w:val="TableText"/>
              <w:cnfStyle w:val="000000010000" w:firstRow="0" w:lastRow="0" w:firstColumn="0" w:lastColumn="0" w:oddVBand="0" w:evenVBand="0" w:oddHBand="0" w:evenHBand="1" w:firstRowFirstColumn="0" w:firstRowLastColumn="0" w:lastRowFirstColumn="0" w:lastRowLastColumn="0"/>
              <w:rPr>
                <w:color w:val="000000"/>
              </w:rPr>
            </w:pPr>
            <w:r w:rsidRPr="00696F44">
              <w:rPr>
                <w:color w:val="000000"/>
              </w:rPr>
              <w:t>76,592</w:t>
            </w:r>
          </w:p>
        </w:tc>
      </w:tr>
      <w:tr w:rsidR="005046BB" w14:paraId="2E79F08A" w14:textId="77777777" w:rsidTr="00AF4D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42" w:type="dxa"/>
            <w:shd w:val="clear" w:color="auto" w:fill="E5F3DE" w:themeFill="accent6" w:themeFillTint="33"/>
          </w:tcPr>
          <w:p w14:paraId="3881ED27" w14:textId="4E4E579C" w:rsidR="005046BB" w:rsidRPr="00696F44" w:rsidRDefault="00954DE7" w:rsidP="00BA786F">
            <w:pPr>
              <w:pStyle w:val="TableText"/>
              <w:rPr>
                <w:b/>
                <w:bCs/>
                <w:color w:val="000000"/>
              </w:rPr>
            </w:pPr>
            <w:r w:rsidRPr="00696F44">
              <w:rPr>
                <w:b/>
                <w:bCs/>
                <w:color w:val="000000"/>
              </w:rPr>
              <w:t>Total</w:t>
            </w:r>
            <w:r w:rsidR="004B06F1" w:rsidRPr="00696F44">
              <w:rPr>
                <w:b/>
                <w:bCs/>
                <w:color w:val="000000"/>
              </w:rPr>
              <w:t xml:space="preserve"> EFTSL for all</w:t>
            </w:r>
            <w:r w:rsidR="00BA2F56" w:rsidRPr="00696F44">
              <w:rPr>
                <w:b/>
                <w:bCs/>
                <w:color w:val="000000"/>
              </w:rPr>
              <w:t xml:space="preserve"> public university</w:t>
            </w:r>
            <w:r w:rsidR="004B06F1" w:rsidRPr="00696F44">
              <w:rPr>
                <w:b/>
                <w:bCs/>
                <w:color w:val="000000"/>
              </w:rPr>
              <w:t xml:space="preserve"> providers</w:t>
            </w:r>
          </w:p>
        </w:tc>
        <w:tc>
          <w:tcPr>
            <w:tcW w:w="1550" w:type="dxa"/>
            <w:shd w:val="clear" w:color="auto" w:fill="E5F3DE" w:themeFill="accent6" w:themeFillTint="33"/>
          </w:tcPr>
          <w:p w14:paraId="6B73C469" w14:textId="70A54BE0" w:rsidR="005046BB" w:rsidRPr="00696F44" w:rsidRDefault="00441B33"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638,204</w:t>
            </w:r>
          </w:p>
        </w:tc>
        <w:tc>
          <w:tcPr>
            <w:tcW w:w="1630" w:type="dxa"/>
            <w:shd w:val="clear" w:color="auto" w:fill="E5F3DE" w:themeFill="accent6" w:themeFillTint="33"/>
          </w:tcPr>
          <w:p w14:paraId="5342E8C7" w14:textId="16257A19" w:rsidR="005046BB" w:rsidRPr="00696F44" w:rsidRDefault="000E3092"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651,340</w:t>
            </w:r>
          </w:p>
        </w:tc>
        <w:tc>
          <w:tcPr>
            <w:tcW w:w="1501" w:type="dxa"/>
            <w:shd w:val="clear" w:color="auto" w:fill="E5F3DE" w:themeFill="accent6" w:themeFillTint="33"/>
          </w:tcPr>
          <w:p w14:paraId="48E90537" w14:textId="0185CECE" w:rsidR="005046BB" w:rsidRPr="00696F44" w:rsidRDefault="000E3092" w:rsidP="00BA786F">
            <w:pPr>
              <w:pStyle w:val="TableText"/>
              <w:cnfStyle w:val="000000100000" w:firstRow="0" w:lastRow="0" w:firstColumn="0" w:lastColumn="0" w:oddVBand="0" w:evenVBand="0" w:oddHBand="1" w:evenHBand="0" w:firstRowFirstColumn="0" w:firstRowLastColumn="0" w:lastRowFirstColumn="0" w:lastRowLastColumn="0"/>
              <w:rPr>
                <w:color w:val="000000"/>
              </w:rPr>
            </w:pPr>
            <w:r w:rsidRPr="00696F44">
              <w:rPr>
                <w:color w:val="000000"/>
              </w:rPr>
              <w:t>608,101</w:t>
            </w:r>
          </w:p>
        </w:tc>
      </w:tr>
    </w:tbl>
    <w:p w14:paraId="35BBDBBF" w14:textId="13F4BCA1" w:rsidR="0085635E" w:rsidRDefault="0085635E" w:rsidP="0085635E">
      <w:pPr>
        <w:pStyle w:val="Text"/>
      </w:pPr>
      <w:r w:rsidRPr="6E1637BF">
        <w:rPr>
          <w:lang w:val="en-AU"/>
        </w:rPr>
        <w:lastRenderedPageBreak/>
        <w:t xml:space="preserve">Some university stakeholders reported that </w:t>
      </w:r>
      <w:r w:rsidR="002146DF">
        <w:rPr>
          <w:lang w:val="en-AU"/>
        </w:rPr>
        <w:t>regional university</w:t>
      </w:r>
      <w:r w:rsidRPr="6E1637BF">
        <w:rPr>
          <w:lang w:val="en-AU"/>
        </w:rPr>
        <w:t xml:space="preserve"> student enrolment</w:t>
      </w:r>
      <w:r w:rsidR="00490853">
        <w:rPr>
          <w:lang w:val="en-AU"/>
        </w:rPr>
        <w:t>s</w:t>
      </w:r>
      <w:r w:rsidRPr="6E1637BF">
        <w:rPr>
          <w:lang w:val="en-AU"/>
        </w:rPr>
        <w:t xml:space="preserve"> ha</w:t>
      </w:r>
      <w:r w:rsidR="00C03B42">
        <w:rPr>
          <w:lang w:val="en-AU"/>
        </w:rPr>
        <w:t>ve</w:t>
      </w:r>
      <w:r w:rsidRPr="6E1637BF">
        <w:rPr>
          <w:lang w:val="en-AU"/>
        </w:rPr>
        <w:t xml:space="preserve"> continued to decline</w:t>
      </w:r>
      <w:r w:rsidR="000246A7" w:rsidRPr="6E1637BF">
        <w:rPr>
          <w:lang w:val="en-AU"/>
        </w:rPr>
        <w:t>,</w:t>
      </w:r>
      <w:r w:rsidRPr="6E1637BF">
        <w:rPr>
          <w:lang w:val="en-AU"/>
        </w:rPr>
        <w:t xml:space="preserve"> although one </w:t>
      </w:r>
      <w:r w:rsidR="00FD3AC1" w:rsidRPr="6E1637BF">
        <w:rPr>
          <w:lang w:val="en-AU"/>
        </w:rPr>
        <w:t xml:space="preserve">Queensland-based </w:t>
      </w:r>
      <w:r w:rsidR="006442E2">
        <w:rPr>
          <w:lang w:val="en-AU"/>
        </w:rPr>
        <w:t xml:space="preserve">regional university representative suggested </w:t>
      </w:r>
      <w:r w:rsidRPr="6E1637BF">
        <w:rPr>
          <w:lang w:val="en-AU"/>
        </w:rPr>
        <w:t>that positive ‘green shoots’ had recently been evident.</w:t>
      </w:r>
    </w:p>
    <w:p w14:paraId="2AC5EA4E" w14:textId="51FB24B4" w:rsidR="00922E77" w:rsidRDefault="00ED233D" w:rsidP="00392353">
      <w:pPr>
        <w:pStyle w:val="Text"/>
        <w:spacing w:before="240"/>
      </w:pPr>
      <w:r w:rsidRPr="6E1637BF">
        <w:rPr>
          <w:lang w:val="en-AU"/>
        </w:rPr>
        <w:t>Evaluation</w:t>
      </w:r>
      <w:r w:rsidR="00841D3C" w:rsidRPr="6E1637BF">
        <w:rPr>
          <w:lang w:val="en-AU"/>
        </w:rPr>
        <w:t xml:space="preserve"> stakeholders </w:t>
      </w:r>
      <w:r w:rsidRPr="6E1637BF">
        <w:rPr>
          <w:lang w:val="en-AU"/>
        </w:rPr>
        <w:t xml:space="preserve">generally </w:t>
      </w:r>
      <w:r w:rsidR="00841D3C" w:rsidRPr="6E1637BF">
        <w:rPr>
          <w:lang w:val="en-AU"/>
        </w:rPr>
        <w:t>attributed</w:t>
      </w:r>
      <w:r w:rsidR="0000082C" w:rsidRPr="6E1637BF">
        <w:rPr>
          <w:lang w:val="en-AU"/>
        </w:rPr>
        <w:t xml:space="preserve"> </w:t>
      </w:r>
      <w:r w:rsidR="00566B80">
        <w:rPr>
          <w:lang w:val="en-AU"/>
        </w:rPr>
        <w:t>the decline in student</w:t>
      </w:r>
      <w:r w:rsidR="00DF048F" w:rsidRPr="6E1637BF">
        <w:rPr>
          <w:lang w:val="en-AU"/>
        </w:rPr>
        <w:t xml:space="preserve"> enrolments</w:t>
      </w:r>
      <w:r w:rsidR="00385BF1">
        <w:rPr>
          <w:lang w:val="en-AU"/>
        </w:rPr>
        <w:t xml:space="preserve"> </w:t>
      </w:r>
      <w:r w:rsidR="002D68D4" w:rsidRPr="6E1637BF">
        <w:rPr>
          <w:lang w:val="en-AU"/>
        </w:rPr>
        <w:t>to the</w:t>
      </w:r>
      <w:r w:rsidR="00DF048F" w:rsidRPr="6E1637BF">
        <w:rPr>
          <w:lang w:val="en-AU"/>
        </w:rPr>
        <w:t xml:space="preserve"> impacts of </w:t>
      </w:r>
      <w:r w:rsidR="00841D3C" w:rsidRPr="6E1637BF">
        <w:rPr>
          <w:lang w:val="en-AU"/>
        </w:rPr>
        <w:t>COVID-19 travel restrictions and lockdowns</w:t>
      </w:r>
      <w:r w:rsidR="00976906" w:rsidRPr="6E1637BF">
        <w:rPr>
          <w:lang w:val="en-AU"/>
        </w:rPr>
        <w:t>,</w:t>
      </w:r>
      <w:r w:rsidR="00841D3C" w:rsidRPr="6E1637BF">
        <w:rPr>
          <w:lang w:val="en-AU"/>
        </w:rPr>
        <w:t xml:space="preserve"> and increased cost of living pressures. One </w:t>
      </w:r>
      <w:r w:rsidR="00F1396B" w:rsidRPr="6E1637BF">
        <w:rPr>
          <w:lang w:val="en-AU"/>
        </w:rPr>
        <w:t xml:space="preserve">university </w:t>
      </w:r>
      <w:r w:rsidR="006D0DD5" w:rsidRPr="6E1637BF">
        <w:rPr>
          <w:lang w:val="en-AU"/>
        </w:rPr>
        <w:t>stakeholder</w:t>
      </w:r>
      <w:r w:rsidR="00F1396B" w:rsidRPr="6E1637BF">
        <w:rPr>
          <w:lang w:val="en-AU"/>
        </w:rPr>
        <w:t xml:space="preserve"> </w:t>
      </w:r>
      <w:r w:rsidR="00841D3C" w:rsidRPr="6E1637BF">
        <w:rPr>
          <w:lang w:val="en-AU"/>
        </w:rPr>
        <w:t>attribut</w:t>
      </w:r>
      <w:r w:rsidR="00976906" w:rsidRPr="6E1637BF">
        <w:rPr>
          <w:lang w:val="en-AU"/>
        </w:rPr>
        <w:t>ed</w:t>
      </w:r>
      <w:r w:rsidR="00841D3C" w:rsidRPr="6E1637BF">
        <w:rPr>
          <w:lang w:val="en-AU"/>
        </w:rPr>
        <w:t xml:space="preserve"> the decline in mature age student enrolments to </w:t>
      </w:r>
      <w:r w:rsidR="004B00D0" w:rsidRPr="6E1637BF">
        <w:rPr>
          <w:lang w:val="en-AU"/>
        </w:rPr>
        <w:t xml:space="preserve">their </w:t>
      </w:r>
      <w:r w:rsidR="00841D3C" w:rsidRPr="6E1637BF">
        <w:rPr>
          <w:lang w:val="en-AU"/>
        </w:rPr>
        <w:t>reluctance to take on HEC</w:t>
      </w:r>
      <w:r w:rsidR="009B5544" w:rsidRPr="6E1637BF">
        <w:rPr>
          <w:lang w:val="en-AU"/>
        </w:rPr>
        <w:t>S</w:t>
      </w:r>
      <w:r w:rsidR="00841D3C" w:rsidRPr="6E1637BF">
        <w:rPr>
          <w:lang w:val="en-AU"/>
        </w:rPr>
        <w:t xml:space="preserve"> debt </w:t>
      </w:r>
      <w:r w:rsidR="0058435C" w:rsidRPr="6E1637BF">
        <w:rPr>
          <w:lang w:val="en-AU"/>
        </w:rPr>
        <w:t>in a context of</w:t>
      </w:r>
      <w:r w:rsidR="00841D3C" w:rsidRPr="6E1637BF">
        <w:rPr>
          <w:lang w:val="en-AU"/>
        </w:rPr>
        <w:t xml:space="preserve"> rising costs</w:t>
      </w:r>
      <w:r w:rsidR="0058435C" w:rsidRPr="6E1637BF">
        <w:rPr>
          <w:lang w:val="en-AU"/>
        </w:rPr>
        <w:t xml:space="preserve"> </w:t>
      </w:r>
      <w:r w:rsidR="0028172F" w:rsidRPr="6E1637BF">
        <w:rPr>
          <w:lang w:val="en-AU"/>
        </w:rPr>
        <w:t>of living.</w:t>
      </w:r>
      <w:r w:rsidR="00841D3C" w:rsidRPr="6E1637BF">
        <w:rPr>
          <w:lang w:val="en-AU"/>
        </w:rPr>
        <w:t xml:space="preserve"> Collectively, these factors were </w:t>
      </w:r>
      <w:r w:rsidR="006A65A6" w:rsidRPr="6E1637BF">
        <w:rPr>
          <w:lang w:val="en-AU"/>
        </w:rPr>
        <w:t>perceived</w:t>
      </w:r>
      <w:r w:rsidR="00007592" w:rsidRPr="6E1637BF">
        <w:rPr>
          <w:lang w:val="en-AU"/>
        </w:rPr>
        <w:t xml:space="preserve"> </w:t>
      </w:r>
      <w:r w:rsidR="00841D3C" w:rsidRPr="6E1637BF">
        <w:rPr>
          <w:lang w:val="en-AU"/>
        </w:rPr>
        <w:t>to have driven shifts in the labour market</w:t>
      </w:r>
      <w:r w:rsidR="004E4CE0" w:rsidRPr="6E1637BF">
        <w:rPr>
          <w:lang w:val="en-AU"/>
        </w:rPr>
        <w:t>,</w:t>
      </w:r>
      <w:r w:rsidR="00841D3C" w:rsidRPr="6E1637BF">
        <w:rPr>
          <w:lang w:val="en-AU"/>
        </w:rPr>
        <w:t xml:space="preserve"> with </w:t>
      </w:r>
      <w:r w:rsidR="009902EA" w:rsidRPr="6E1637BF">
        <w:rPr>
          <w:lang w:val="en-AU"/>
        </w:rPr>
        <w:t>people</w:t>
      </w:r>
      <w:r w:rsidR="00841D3C" w:rsidRPr="6E1637BF">
        <w:rPr>
          <w:lang w:val="en-AU"/>
        </w:rPr>
        <w:t xml:space="preserve"> </w:t>
      </w:r>
      <w:r w:rsidR="001B4796" w:rsidRPr="6E1637BF">
        <w:rPr>
          <w:lang w:val="en-AU"/>
        </w:rPr>
        <w:t>choosing</w:t>
      </w:r>
      <w:r w:rsidR="00841D3C" w:rsidRPr="6E1637BF">
        <w:rPr>
          <w:lang w:val="en-AU"/>
        </w:rPr>
        <w:t xml:space="preserve"> employment over further education. </w:t>
      </w:r>
    </w:p>
    <w:p w14:paraId="0EAA8D49" w14:textId="2ABBEDD3" w:rsidR="000B3698" w:rsidRPr="00F73F15" w:rsidRDefault="00F957BE" w:rsidP="000C508F">
      <w:pPr>
        <w:pStyle w:val="Text"/>
        <w:rPr>
          <w:lang w:val="en-AU"/>
        </w:rPr>
      </w:pPr>
      <w:r w:rsidRPr="6E1637BF">
        <w:rPr>
          <w:lang w:val="en-AU"/>
        </w:rPr>
        <w:t>Several</w:t>
      </w:r>
      <w:r w:rsidR="00DF048F" w:rsidRPr="6E1637BF">
        <w:rPr>
          <w:lang w:val="en-AU"/>
        </w:rPr>
        <w:t xml:space="preserve"> </w:t>
      </w:r>
      <w:r w:rsidR="0055485E" w:rsidRPr="6E1637BF">
        <w:rPr>
          <w:lang w:val="en-AU"/>
        </w:rPr>
        <w:t>regional</w:t>
      </w:r>
      <w:r w:rsidR="00DF048F" w:rsidRPr="6E1637BF">
        <w:rPr>
          <w:lang w:val="en-AU"/>
        </w:rPr>
        <w:t xml:space="preserve"> university stakeholder</w:t>
      </w:r>
      <w:r w:rsidRPr="6E1637BF">
        <w:rPr>
          <w:lang w:val="en-AU"/>
        </w:rPr>
        <w:t>s</w:t>
      </w:r>
      <w:r w:rsidR="00DF048F" w:rsidRPr="6E1637BF">
        <w:rPr>
          <w:lang w:val="en-AU"/>
        </w:rPr>
        <w:t xml:space="preserve"> </w:t>
      </w:r>
      <w:r w:rsidRPr="6E1637BF">
        <w:rPr>
          <w:lang w:val="en-AU"/>
        </w:rPr>
        <w:t>suggested</w:t>
      </w:r>
      <w:r w:rsidR="00DF048F" w:rsidRPr="6E1637BF">
        <w:rPr>
          <w:lang w:val="en-AU"/>
        </w:rPr>
        <w:t xml:space="preserve"> that current CGS funding fail</w:t>
      </w:r>
      <w:r w:rsidRPr="6E1637BF">
        <w:rPr>
          <w:lang w:val="en-AU"/>
        </w:rPr>
        <w:t>s</w:t>
      </w:r>
      <w:r w:rsidR="00DF048F" w:rsidRPr="6E1637BF">
        <w:rPr>
          <w:lang w:val="en-AU"/>
        </w:rPr>
        <w:t xml:space="preserve"> to sufficiently account for the significant costs associated with maintaining campuses in </w:t>
      </w:r>
      <w:r w:rsidRPr="6E1637BF">
        <w:rPr>
          <w:lang w:val="en-AU"/>
        </w:rPr>
        <w:t>regional</w:t>
      </w:r>
      <w:r w:rsidR="00DF048F" w:rsidRPr="6E1637BF">
        <w:rPr>
          <w:lang w:val="en-AU"/>
        </w:rPr>
        <w:t xml:space="preserve"> areas</w:t>
      </w:r>
      <w:r w:rsidRPr="6E1637BF">
        <w:rPr>
          <w:lang w:val="en-AU"/>
        </w:rPr>
        <w:t xml:space="preserve">. </w:t>
      </w:r>
      <w:r w:rsidR="00877E37" w:rsidRPr="6E1637BF">
        <w:rPr>
          <w:lang w:val="en-AU"/>
        </w:rPr>
        <w:t xml:space="preserve">Regional </w:t>
      </w:r>
      <w:r w:rsidR="00B35015" w:rsidRPr="6E1637BF">
        <w:rPr>
          <w:lang w:val="en-AU"/>
        </w:rPr>
        <w:t>university stakeholders also expressed concern</w:t>
      </w:r>
      <w:r w:rsidR="009306AA" w:rsidRPr="6E1637BF">
        <w:rPr>
          <w:lang w:val="en-AU"/>
        </w:rPr>
        <w:t>s</w:t>
      </w:r>
      <w:r w:rsidR="00B35015" w:rsidRPr="6E1637BF">
        <w:rPr>
          <w:lang w:val="en-AU"/>
        </w:rPr>
        <w:t xml:space="preserve"> about the Department of Education’s delayed release of </w:t>
      </w:r>
      <w:r w:rsidR="000F5E0D">
        <w:rPr>
          <w:lang w:val="en-AU"/>
        </w:rPr>
        <w:t>higher education</w:t>
      </w:r>
      <w:r w:rsidR="00B35015" w:rsidRPr="6E1637BF">
        <w:rPr>
          <w:lang w:val="en-AU"/>
        </w:rPr>
        <w:t xml:space="preserve"> data, suggesting that this undermine</w:t>
      </w:r>
      <w:r w:rsidR="003A0CE2" w:rsidRPr="6E1637BF">
        <w:rPr>
          <w:lang w:val="en-AU"/>
        </w:rPr>
        <w:t>s</w:t>
      </w:r>
      <w:r w:rsidR="00B35015" w:rsidRPr="6E1637BF">
        <w:rPr>
          <w:lang w:val="en-AU"/>
        </w:rPr>
        <w:t xml:space="preserve"> the ability of universities to provide timely and accurate analysis and planning.</w:t>
      </w:r>
    </w:p>
    <w:p w14:paraId="7FB3642C" w14:textId="245A2E49" w:rsidR="00FB0DE4" w:rsidRPr="00A42301" w:rsidRDefault="00921819" w:rsidP="00A42301">
      <w:pPr>
        <w:pStyle w:val="Heading4NotNumbered"/>
      </w:pPr>
      <w:r>
        <w:br/>
      </w:r>
      <w:r w:rsidR="00060173" w:rsidRPr="00A42301">
        <w:t>Data limitations: complex data environment</w:t>
      </w:r>
      <w:r w:rsidR="00DD24CF" w:rsidRPr="00A42301">
        <w:t>s</w:t>
      </w:r>
      <w:r w:rsidR="002E6F78" w:rsidRPr="00A42301">
        <w:t xml:space="preserve"> and </w:t>
      </w:r>
      <w:r w:rsidR="00F472CD" w:rsidRPr="00A42301">
        <w:t>publication</w:t>
      </w:r>
      <w:r w:rsidR="00060173" w:rsidRPr="00A42301">
        <w:t xml:space="preserve"> delays</w:t>
      </w:r>
      <w:r w:rsidR="00060173" w:rsidRPr="00A42301" w:rsidDel="00DD24CF">
        <w:t xml:space="preserve"> </w:t>
      </w:r>
    </w:p>
    <w:p w14:paraId="060B2539" w14:textId="37720322" w:rsidR="00A12DDF" w:rsidRDefault="00F26679" w:rsidP="000C508F">
      <w:pPr>
        <w:pStyle w:val="Text"/>
      </w:pPr>
      <w:r>
        <w:t>While this measure has been delivered as intended, i</w:t>
      </w:r>
      <w:r w:rsidR="00677AD8">
        <w:t>t is</w:t>
      </w:r>
      <w:r w:rsidR="0081440F" w:rsidRPr="54D73493">
        <w:t xml:space="preserve"> not possible to quantify </w:t>
      </w:r>
      <w:r w:rsidR="00677AD8">
        <w:t xml:space="preserve">the </w:t>
      </w:r>
      <w:r w:rsidR="0081440F" w:rsidRPr="54D73493">
        <w:t xml:space="preserve">impact </w:t>
      </w:r>
      <w:r w:rsidR="00677AD8">
        <w:t xml:space="preserve">of CGS changes on regional education participation or attainment </w:t>
      </w:r>
      <w:r w:rsidR="0081440F" w:rsidRPr="54D73493">
        <w:t>due to</w:t>
      </w:r>
      <w:r w:rsidR="003C5CBA">
        <w:t xml:space="preserve"> </w:t>
      </w:r>
      <w:r w:rsidR="00A12DDF">
        <w:t>a range of factors including:</w:t>
      </w:r>
    </w:p>
    <w:p w14:paraId="4AB9A527" w14:textId="359318F1" w:rsidR="00A12DDF" w:rsidRPr="00A12DDF" w:rsidRDefault="00D6615B" w:rsidP="00976F25">
      <w:pPr>
        <w:pStyle w:val="Text"/>
        <w:numPr>
          <w:ilvl w:val="0"/>
          <w:numId w:val="20"/>
        </w:numPr>
      </w:pPr>
      <w:r>
        <w:rPr>
          <w:lang w:val="en-AU"/>
        </w:rPr>
        <w:t xml:space="preserve">complexity with distinguishing the impact of </w:t>
      </w:r>
      <w:r w:rsidR="002D0979">
        <w:rPr>
          <w:lang w:val="en-AU"/>
        </w:rPr>
        <w:t xml:space="preserve">specific funding measures given there were </w:t>
      </w:r>
      <w:r w:rsidR="00397CAD">
        <w:rPr>
          <w:lang w:val="en-AU"/>
        </w:rPr>
        <w:t>several conc</w:t>
      </w:r>
      <w:r w:rsidR="00F84980">
        <w:rPr>
          <w:lang w:val="en-AU"/>
        </w:rPr>
        <w:t xml:space="preserve">urrent </w:t>
      </w:r>
      <w:r w:rsidR="004159B6">
        <w:rPr>
          <w:lang w:val="en-AU"/>
        </w:rPr>
        <w:t>changes to</w:t>
      </w:r>
      <w:r w:rsidR="002D0979">
        <w:rPr>
          <w:lang w:val="en-AU"/>
        </w:rPr>
        <w:t xml:space="preserve"> overall</w:t>
      </w:r>
      <w:r w:rsidR="004159B6">
        <w:rPr>
          <w:lang w:val="en-AU"/>
        </w:rPr>
        <w:t xml:space="preserve"> </w:t>
      </w:r>
      <w:r w:rsidR="00920E31">
        <w:rPr>
          <w:lang w:val="en-AU"/>
        </w:rPr>
        <w:t>funding</w:t>
      </w:r>
      <w:r w:rsidR="002D0979">
        <w:rPr>
          <w:lang w:val="en-AU"/>
        </w:rPr>
        <w:t xml:space="preserve"> arrangements</w:t>
      </w:r>
      <w:r>
        <w:rPr>
          <w:lang w:val="en-AU"/>
        </w:rPr>
        <w:t>, alongsid</w:t>
      </w:r>
      <w:r w:rsidR="00920E31">
        <w:rPr>
          <w:lang w:val="en-AU"/>
        </w:rPr>
        <w:t xml:space="preserve">e introduction of </w:t>
      </w:r>
      <w:r>
        <w:rPr>
          <w:lang w:val="en-AU"/>
        </w:rPr>
        <w:t xml:space="preserve">the </w:t>
      </w:r>
      <w:r w:rsidR="00920E31">
        <w:rPr>
          <w:lang w:val="en-AU"/>
        </w:rPr>
        <w:t xml:space="preserve">other </w:t>
      </w:r>
      <w:r>
        <w:rPr>
          <w:lang w:val="en-AU"/>
        </w:rPr>
        <w:t xml:space="preserve">Napthine </w:t>
      </w:r>
      <w:r w:rsidR="00920E31">
        <w:rPr>
          <w:lang w:val="en-AU"/>
        </w:rPr>
        <w:t xml:space="preserve">Measures </w:t>
      </w:r>
      <w:r w:rsidR="004159B6">
        <w:rPr>
          <w:lang w:val="en-AU"/>
        </w:rPr>
        <w:t xml:space="preserve"> </w:t>
      </w:r>
    </w:p>
    <w:p w14:paraId="7914EFDE" w14:textId="34A3D0FE" w:rsidR="00F26679" w:rsidRPr="00F26679" w:rsidRDefault="004D1CE1" w:rsidP="00976F25">
      <w:pPr>
        <w:pStyle w:val="Text"/>
        <w:numPr>
          <w:ilvl w:val="0"/>
          <w:numId w:val="20"/>
        </w:numPr>
      </w:pPr>
      <w:r>
        <w:t>d</w:t>
      </w:r>
      <w:r w:rsidR="00A12DDF">
        <w:t>elays in the release</w:t>
      </w:r>
      <w:r>
        <w:t xml:space="preserve"> of national education enrolments and funding data</w:t>
      </w:r>
      <w:r w:rsidR="00BF43EE">
        <w:t>.</w:t>
      </w:r>
    </w:p>
    <w:p w14:paraId="2759806F" w14:textId="0CD76579" w:rsidR="00F73F15" w:rsidRPr="00DD367D" w:rsidRDefault="00124F2F" w:rsidP="00921819">
      <w:pPr>
        <w:pStyle w:val="Bullet1"/>
        <w:numPr>
          <w:ilvl w:val="0"/>
          <w:numId w:val="0"/>
        </w:numPr>
        <w:spacing w:before="240" w:after="240"/>
        <w:rPr>
          <w:lang w:val="en-AU"/>
        </w:rPr>
      </w:pPr>
      <w:r w:rsidRPr="6E1637BF">
        <w:rPr>
          <w:lang w:val="en-AU"/>
        </w:rPr>
        <w:t>Stakeholders indicated that a</w:t>
      </w:r>
      <w:r w:rsidR="00402F29" w:rsidRPr="6E1637BF">
        <w:rPr>
          <w:lang w:val="en-AU"/>
        </w:rPr>
        <w:t xml:space="preserve"> further limitation in evaluating the impacts of CGS funding changes relates to definitions of what constitutes ‘regional.’ A university peak body suggested that some self-identified ‘regional’ universities did not receive a 3.5% increase despite providing courses in </w:t>
      </w:r>
      <w:r w:rsidR="008020A7" w:rsidRPr="6E1637BF">
        <w:rPr>
          <w:lang w:val="en-AU"/>
        </w:rPr>
        <w:t>RRR</w:t>
      </w:r>
      <w:r w:rsidR="00402F29" w:rsidRPr="6E1637BF">
        <w:rPr>
          <w:lang w:val="en-AU"/>
        </w:rPr>
        <w:t xml:space="preserve"> areas.  </w:t>
      </w:r>
    </w:p>
    <w:p w14:paraId="6DC677F9" w14:textId="74F61B0A" w:rsidR="00603267" w:rsidRDefault="00DD367D" w:rsidP="00921819">
      <w:pPr>
        <w:pStyle w:val="Bullet1"/>
        <w:numPr>
          <w:ilvl w:val="0"/>
          <w:numId w:val="0"/>
        </w:numPr>
        <w:spacing w:before="240" w:after="240"/>
        <w:ind w:left="851" w:right="851"/>
        <w:rPr>
          <w:b/>
          <w:lang w:val="en-AU"/>
        </w:rPr>
      </w:pPr>
      <w:r>
        <w:rPr>
          <w:i/>
          <w:lang w:val="en-AU"/>
        </w:rPr>
        <w:t>I</w:t>
      </w:r>
      <w:r w:rsidR="00402F29" w:rsidRPr="6E1637BF">
        <w:rPr>
          <w:i/>
          <w:lang w:val="en-AU"/>
        </w:rPr>
        <w:t>t's a geographical definitional question more than anything, and one of the key weaknesses in tertiary education policy is that there are about 80 different definitions of regional…</w:t>
      </w:r>
      <w:r w:rsidR="00B030BA" w:rsidRPr="6E1637BF">
        <w:rPr>
          <w:i/>
          <w:lang w:val="en-AU"/>
        </w:rPr>
        <w:t xml:space="preserve"> </w:t>
      </w:r>
      <w:r w:rsidR="00402F29" w:rsidRPr="6E1637BF">
        <w:rPr>
          <w:i/>
          <w:lang w:val="en-AU"/>
        </w:rPr>
        <w:t xml:space="preserve">Based on where a university was or where the campus </w:t>
      </w:r>
      <w:r w:rsidR="00A10AAC" w:rsidRPr="6E1637BF">
        <w:rPr>
          <w:i/>
          <w:lang w:val="en-AU"/>
        </w:rPr>
        <w:t>was,</w:t>
      </w:r>
      <w:r>
        <w:rPr>
          <w:i/>
          <w:lang w:val="en-AU"/>
        </w:rPr>
        <w:t xml:space="preserve"> </w:t>
      </w:r>
      <w:r w:rsidR="00402F29" w:rsidRPr="6E1637BF">
        <w:rPr>
          <w:i/>
          <w:lang w:val="en-AU"/>
        </w:rPr>
        <w:t xml:space="preserve">they got caught out, or they got very lucky depending on how that geographical line was drawn. </w:t>
      </w:r>
      <w:r w:rsidR="00402F29" w:rsidRPr="000321D4">
        <w:rPr>
          <w:i/>
          <w:iCs/>
        </w:rPr>
        <w:softHyphen/>
      </w:r>
      <w:r w:rsidR="00402F29" w:rsidRPr="6E1637BF">
        <w:rPr>
          <w:b/>
          <w:lang w:val="en-AU"/>
        </w:rPr>
        <w:t>– University peak body stakeholder</w:t>
      </w:r>
    </w:p>
    <w:p w14:paraId="5705216E" w14:textId="77777777" w:rsidR="00CE75C6" w:rsidRDefault="00770CBA" w:rsidP="009A7744">
      <w:pPr>
        <w:pStyle w:val="Bullet1"/>
        <w:numPr>
          <w:ilvl w:val="0"/>
          <w:numId w:val="0"/>
        </w:numPr>
        <w:rPr>
          <w:lang w:val="en-AU"/>
        </w:rPr>
      </w:pPr>
      <w:r>
        <w:rPr>
          <w:lang w:val="en-AU"/>
        </w:rPr>
        <w:t xml:space="preserve">The Australian Universities Accord identified the importance of increased CSG funding to address the ongoing higher education access and attainment gaps for people living in RRR areas and recommended that the transition to a new funding model should include a specific element to address the equity issues and increased costs associated with delivering higher education in RRR areas. </w:t>
      </w:r>
    </w:p>
    <w:p w14:paraId="77F9CC48" w14:textId="74CC271B" w:rsidR="00770CBA" w:rsidRPr="009A7744" w:rsidRDefault="00770CBA" w:rsidP="009A7744">
      <w:pPr>
        <w:pStyle w:val="Bullet1"/>
        <w:numPr>
          <w:ilvl w:val="0"/>
          <w:numId w:val="0"/>
        </w:numPr>
        <w:rPr>
          <w:lang w:val="en-AU"/>
        </w:rPr>
      </w:pPr>
      <w:r>
        <w:rPr>
          <w:lang w:val="en-AU"/>
        </w:rPr>
        <w:t xml:space="preserve">At the time of preparing this report the Department of Education was undertaking consultation on the design of future higher education funding models, including needs-based funding. </w:t>
      </w:r>
    </w:p>
    <w:p w14:paraId="6B1BD58A" w14:textId="65FC83B7" w:rsidR="00C05A8E" w:rsidRPr="00402F29" w:rsidRDefault="00712EFD" w:rsidP="00455862">
      <w:pPr>
        <w:pStyle w:val="Heading3"/>
      </w:pPr>
      <w:r>
        <w:lastRenderedPageBreak/>
        <w:t>Recom</w:t>
      </w:r>
      <w:r w:rsidR="00807824">
        <w:t>m</w:t>
      </w:r>
      <w:r>
        <w:t xml:space="preserve">endations </w:t>
      </w:r>
    </w:p>
    <w:tbl>
      <w:tblPr>
        <w:tblStyle w:val="TableGrid"/>
        <w:tblW w:w="9012" w:type="dxa"/>
        <w:tblBorders>
          <w:top w:val="single" w:sz="4" w:space="0" w:color="007E00" w:themeColor="accent3"/>
          <w:left w:val="single" w:sz="4" w:space="0" w:color="007E00" w:themeColor="accent3"/>
          <w:bottom w:val="single" w:sz="4" w:space="0" w:color="007E00" w:themeColor="accent3"/>
          <w:right w:val="single" w:sz="4" w:space="0" w:color="007E00" w:themeColor="accent3"/>
          <w:insideH w:val="none" w:sz="0" w:space="0" w:color="auto"/>
          <w:insideV w:val="none" w:sz="0" w:space="0" w:color="auto"/>
        </w:tblBorders>
        <w:tblLayout w:type="fixed"/>
        <w:tblCellMar>
          <w:top w:w="57" w:type="dxa"/>
        </w:tblCellMar>
        <w:tblLook w:val="04A0" w:firstRow="1" w:lastRow="0" w:firstColumn="1" w:lastColumn="0" w:noHBand="0" w:noVBand="1"/>
      </w:tblPr>
      <w:tblGrid>
        <w:gridCol w:w="9012"/>
      </w:tblGrid>
      <w:tr w:rsidR="00B1760A" w:rsidRPr="000405E5" w14:paraId="114C9E0C" w14:textId="77777777" w:rsidTr="000435CE">
        <w:trPr>
          <w:trHeight w:val="382"/>
        </w:trPr>
        <w:tc>
          <w:tcPr>
            <w:tcW w:w="9012" w:type="dxa"/>
            <w:shd w:val="clear" w:color="auto" w:fill="007E00" w:themeFill="accent3"/>
            <w:vAlign w:val="center"/>
          </w:tcPr>
          <w:p w14:paraId="76D2D545" w14:textId="3CD86D74" w:rsidR="00B1760A" w:rsidRPr="000405E5" w:rsidRDefault="00B1760A" w:rsidP="0022011C">
            <w:pPr>
              <w:pStyle w:val="TableHeaderWhite"/>
            </w:pPr>
            <w:r w:rsidRPr="00B1760A">
              <w:t>Recommendation 1</w:t>
            </w:r>
          </w:p>
        </w:tc>
      </w:tr>
      <w:tr w:rsidR="00B1760A" w:rsidRPr="000405E5" w14:paraId="1F554631" w14:textId="77777777" w:rsidTr="000435CE">
        <w:trPr>
          <w:trHeight w:val="770"/>
        </w:trPr>
        <w:tc>
          <w:tcPr>
            <w:tcW w:w="9012" w:type="dxa"/>
            <w:shd w:val="clear" w:color="auto" w:fill="FFFFFF" w:themeFill="text1"/>
            <w:vAlign w:val="center"/>
          </w:tcPr>
          <w:p w14:paraId="4357EE14" w14:textId="0AB5E21C" w:rsidR="00B1760A" w:rsidRPr="000405E5" w:rsidRDefault="00163609" w:rsidP="00B1760A">
            <w:pPr>
              <w:pStyle w:val="Text"/>
              <w:spacing w:after="240"/>
              <w:jc w:val="left"/>
            </w:pPr>
            <w:r w:rsidRPr="00F652BF">
              <w:rPr>
                <w:rFonts w:ascii="Arial" w:eastAsia="SimSun" w:hAnsi="Arial" w:cs="Arial"/>
                <w:b/>
                <w:bCs/>
              </w:rPr>
              <w:t>The Australian Government should ensure that the implementation of per-student funding contributions under a needs-based funding model adequately responds to the higher cost of higher education delivery in regional Australia</w:t>
            </w:r>
            <w:r w:rsidRPr="00F652BF">
              <w:rPr>
                <w:rFonts w:ascii="Arial" w:eastAsia="SimSun" w:hAnsi="Arial" w:cs="Arial"/>
              </w:rPr>
              <w:t>. Regional universities continue to face significant headwinds in terms of student enrolment and costs, and it is important that sufficient funding is available to support excellence in research and teaching, and to ensure financial sustainability.</w:t>
            </w:r>
          </w:p>
        </w:tc>
      </w:tr>
      <w:tr w:rsidR="00B1760A" w:rsidRPr="000405E5" w14:paraId="34A05F16" w14:textId="77777777" w:rsidTr="000435CE">
        <w:trPr>
          <w:trHeight w:val="382"/>
        </w:trPr>
        <w:tc>
          <w:tcPr>
            <w:tcW w:w="9012" w:type="dxa"/>
            <w:shd w:val="clear" w:color="auto" w:fill="007E00" w:themeFill="accent3"/>
            <w:vAlign w:val="center"/>
          </w:tcPr>
          <w:p w14:paraId="25727FDF" w14:textId="77777777" w:rsidR="00B1760A" w:rsidRPr="000405E5" w:rsidRDefault="00B1760A" w:rsidP="0022011C">
            <w:pPr>
              <w:pStyle w:val="TableHeaderWhite"/>
            </w:pPr>
            <w:r w:rsidRPr="00B1760A">
              <w:t>Recommendation 2</w:t>
            </w:r>
          </w:p>
        </w:tc>
      </w:tr>
      <w:tr w:rsidR="00B1760A" w:rsidRPr="000405E5" w14:paraId="6BE9A3D4" w14:textId="77777777" w:rsidTr="000435CE">
        <w:trPr>
          <w:trHeight w:val="770"/>
        </w:trPr>
        <w:tc>
          <w:tcPr>
            <w:tcW w:w="9012" w:type="dxa"/>
            <w:shd w:val="clear" w:color="auto" w:fill="FFFFFF" w:themeFill="text1"/>
            <w:vAlign w:val="center"/>
          </w:tcPr>
          <w:p w14:paraId="076C9701" w14:textId="4DB15ACC" w:rsidR="00B1760A" w:rsidRPr="000405E5" w:rsidRDefault="00930543" w:rsidP="00B1760A">
            <w:pPr>
              <w:pStyle w:val="Text"/>
              <w:spacing w:after="240"/>
              <w:jc w:val="left"/>
            </w:pPr>
            <w:r w:rsidRPr="20CE68F1">
              <w:rPr>
                <w:rFonts w:ascii="Arial" w:eastAsia="SimSun" w:hAnsi="Arial" w:cs="Arial"/>
                <w:b/>
                <w:bCs/>
                <w:lang w:val="en-AU"/>
              </w:rPr>
              <w:t>The Australian Government should implement measures to support more timely release of higher education funding and enrolments data</w:t>
            </w:r>
            <w:r w:rsidRPr="20CE68F1">
              <w:rPr>
                <w:rFonts w:ascii="Arial" w:eastAsia="SimSun" w:hAnsi="Arial" w:cs="Arial"/>
                <w:lang w:val="en-AU"/>
              </w:rPr>
              <w:t>. Reducing delay</w:t>
            </w:r>
            <w:r w:rsidRPr="20CE68F1">
              <w:rPr>
                <w:rFonts w:ascii="Arial" w:eastAsia="Arial" w:hAnsi="Arial" w:cs="Arial"/>
                <w:lang w:val="en-AU"/>
              </w:rPr>
              <w:t>s</w:t>
            </w:r>
            <w:r w:rsidRPr="20CE68F1">
              <w:rPr>
                <w:rFonts w:ascii="Arial" w:eastAsia="SimSun" w:hAnsi="Arial" w:cs="Arial"/>
                <w:lang w:val="en-AU"/>
              </w:rPr>
              <w:t xml:space="preserve"> in data release will support higher education planning, research and evaluation.</w:t>
            </w:r>
          </w:p>
        </w:tc>
      </w:tr>
    </w:tbl>
    <w:p w14:paraId="1DABE53A" w14:textId="07D81988" w:rsidR="00941528" w:rsidRDefault="00941528" w:rsidP="001B6F6A">
      <w:pPr>
        <w:pStyle w:val="Heading3"/>
        <w:numPr>
          <w:ilvl w:val="0"/>
          <w:numId w:val="0"/>
        </w:numPr>
        <w:ind w:left="1225"/>
      </w:pPr>
    </w:p>
    <w:p w14:paraId="31B50045" w14:textId="407B18FA" w:rsidR="00941528" w:rsidRPr="00941528" w:rsidRDefault="00941528" w:rsidP="00941528">
      <w:pPr>
        <w:jc w:val="left"/>
        <w:rPr>
          <w:rFonts w:ascii="Arial" w:hAnsi="Arial"/>
          <w:b/>
          <w:color w:val="78B800" w:themeColor="accent1"/>
          <w:kern w:val="28"/>
          <w:sz w:val="36"/>
          <w:szCs w:val="32"/>
          <w:lang w:val="en-US"/>
        </w:rPr>
      </w:pPr>
      <w:r>
        <w:br w:type="page"/>
      </w:r>
    </w:p>
    <w:p w14:paraId="7AF924F9" w14:textId="7F348A55" w:rsidR="00CF4358" w:rsidRPr="00CF4358" w:rsidRDefault="00CF4358" w:rsidP="00455862">
      <w:pPr>
        <w:pStyle w:val="Heading3"/>
      </w:pPr>
      <w:r>
        <w:lastRenderedPageBreak/>
        <w:t xml:space="preserve">Evaluation </w:t>
      </w:r>
      <w:r w:rsidR="00DC63DE">
        <w:t>ag</w:t>
      </w:r>
      <w:r>
        <w:t xml:space="preserve">ainst </w:t>
      </w:r>
      <w:r w:rsidR="00DC63DE">
        <w:t>k</w:t>
      </w:r>
      <w:r>
        <w:t xml:space="preserve">ey </w:t>
      </w:r>
      <w:r w:rsidR="00DC63DE">
        <w:t>p</w:t>
      </w:r>
      <w:r>
        <w:t xml:space="preserve">erformance </w:t>
      </w:r>
      <w:r w:rsidR="00DC63DE">
        <w:t>m</w:t>
      </w:r>
      <w:r>
        <w:t>easures</w:t>
      </w:r>
      <w:bookmarkStart w:id="28" w:name="_Hlk173322742"/>
    </w:p>
    <w:tbl>
      <w:tblPr>
        <w:tblStyle w:val="ACTableDesign"/>
        <w:tblW w:w="5000" w:type="pct"/>
        <w:tblInd w:w="-5" w:type="dxa"/>
        <w:tblBorders>
          <w:top w:val="single" w:sz="4" w:space="0" w:color="007E00"/>
          <w:left w:val="single" w:sz="4" w:space="0" w:color="007E00"/>
          <w:bottom w:val="single" w:sz="4" w:space="0" w:color="007E00"/>
          <w:right w:val="single" w:sz="4" w:space="0" w:color="007E00"/>
          <w:insideH w:val="none" w:sz="0" w:space="0" w:color="auto"/>
          <w:insideV w:val="none" w:sz="0" w:space="0" w:color="auto"/>
        </w:tblBorders>
        <w:tblLook w:val="04A0" w:firstRow="1" w:lastRow="0" w:firstColumn="1" w:lastColumn="0" w:noHBand="0" w:noVBand="1"/>
      </w:tblPr>
      <w:tblGrid>
        <w:gridCol w:w="549"/>
        <w:gridCol w:w="2359"/>
        <w:gridCol w:w="550"/>
        <w:gridCol w:w="2702"/>
        <w:gridCol w:w="550"/>
        <w:gridCol w:w="2309"/>
      </w:tblGrid>
      <w:tr w:rsidR="005F2846" w:rsidRPr="005F2846" w14:paraId="170A0EDC" w14:textId="77777777" w:rsidTr="0050440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 w:type="pct"/>
            <w:shd w:val="clear" w:color="auto" w:fill="auto"/>
          </w:tcPr>
          <w:p w14:paraId="7B1BCDAB" w14:textId="77777777" w:rsidR="005F2846" w:rsidRPr="005F2846" w:rsidRDefault="005F2846" w:rsidP="005F2846">
            <w:pPr>
              <w:pStyle w:val="Text"/>
              <w:spacing w:before="0" w:after="240" w:line="276" w:lineRule="auto"/>
              <w:rPr>
                <w:rFonts w:asciiTheme="minorHAnsi" w:hAnsiTheme="minorHAnsi"/>
                <w:b w:val="0"/>
                <w:bCs/>
                <w:i/>
                <w:iCs/>
                <w:color w:val="auto"/>
                <w:lang w:val="en-AU"/>
              </w:rPr>
            </w:pPr>
            <w:r w:rsidRPr="005F2846">
              <w:rPr>
                <w:i/>
                <w:noProof/>
                <w:lang w:val="en-AU"/>
              </w:rPr>
              <w:drawing>
                <wp:anchor distT="0" distB="0" distL="114300" distR="114300" simplePos="0" relativeHeight="251658246" behindDoc="0" locked="0" layoutInCell="1" allowOverlap="1" wp14:anchorId="77E8DCAB" wp14:editId="4D2F0EB5">
                  <wp:simplePos x="0" y="0"/>
                  <wp:positionH relativeFrom="column">
                    <wp:posOffset>-14605</wp:posOffset>
                  </wp:positionH>
                  <wp:positionV relativeFrom="paragraph">
                    <wp:posOffset>55245</wp:posOffset>
                  </wp:positionV>
                  <wp:extent cx="211455" cy="211455"/>
                  <wp:effectExtent l="0" t="0" r="0" b="0"/>
                  <wp:wrapNone/>
                  <wp:docPr id="1528183702" name="Graphic 20" descr="Checkmark with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8595521" name="Graphic 1" descr="Checkmark with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1455" cy="211455"/>
                          </a:xfrm>
                          <a:prstGeom prst="rect">
                            <a:avLst/>
                          </a:prstGeom>
                        </pic:spPr>
                      </pic:pic>
                    </a:graphicData>
                  </a:graphic>
                  <wp14:sizeRelH relativeFrom="margin">
                    <wp14:pctWidth>0</wp14:pctWidth>
                  </wp14:sizeRelH>
                  <wp14:sizeRelV relativeFrom="margin">
                    <wp14:pctHeight>0</wp14:pctHeight>
                  </wp14:sizeRelV>
                </wp:anchor>
              </w:drawing>
            </w:r>
          </w:p>
        </w:tc>
        <w:tc>
          <w:tcPr>
            <w:tcW w:w="1308" w:type="pct"/>
            <w:tcBorders>
              <w:top w:val="single" w:sz="4" w:space="0" w:color="007E00"/>
              <w:bottom w:val="single" w:sz="4" w:space="0" w:color="007E00"/>
              <w:right w:val="single" w:sz="4" w:space="0" w:color="36424A" w:themeColor="background2"/>
            </w:tcBorders>
            <w:shd w:val="clear" w:color="auto" w:fill="auto"/>
            <w:tcMar>
              <w:left w:w="0" w:type="dxa"/>
            </w:tcMar>
          </w:tcPr>
          <w:p w14:paraId="74AE028B" w14:textId="2DD93E77" w:rsidR="005F2846" w:rsidRPr="005F2846" w:rsidRDefault="005F2846" w:rsidP="0050440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been achieved</w:t>
            </w:r>
            <w:r w:rsidR="00E557FF">
              <w:rPr>
                <w:color w:val="auto"/>
              </w:rPr>
              <w:t xml:space="preserve"> </w:t>
            </w:r>
            <w:r w:rsidRPr="005F2846">
              <w:rPr>
                <w:color w:val="auto"/>
              </w:rPr>
              <w:t>or is on track</w:t>
            </w:r>
          </w:p>
        </w:tc>
        <w:tc>
          <w:tcPr>
            <w:tcW w:w="305" w:type="pct"/>
            <w:tcBorders>
              <w:left w:val="single" w:sz="4" w:space="0" w:color="36424A" w:themeColor="background2"/>
            </w:tcBorders>
            <w:shd w:val="clear" w:color="auto" w:fill="auto"/>
          </w:tcPr>
          <w:p w14:paraId="52A47E37" w14:textId="77777777" w:rsidR="005F2846" w:rsidRPr="005F2846" w:rsidRDefault="005F2846" w:rsidP="0050440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6795444F" wp14:editId="646A7C24">
                  <wp:extent cx="212400" cy="212400"/>
                  <wp:effectExtent l="0" t="0" r="0" b="0"/>
                  <wp:docPr id="1100894538" name="Graphic 21" descr="Checkmark with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897693" name="Graphic 1" descr="Checkmark with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c>
          <w:tcPr>
            <w:tcW w:w="1498" w:type="pct"/>
            <w:tcBorders>
              <w:top w:val="single" w:sz="4" w:space="0" w:color="007E00"/>
              <w:bottom w:val="single" w:sz="4" w:space="0" w:color="007E00"/>
              <w:right w:val="single" w:sz="4" w:space="0" w:color="36424A" w:themeColor="background2"/>
            </w:tcBorders>
            <w:shd w:val="clear" w:color="auto" w:fill="auto"/>
            <w:tcMar>
              <w:left w:w="0" w:type="dxa"/>
            </w:tcMar>
          </w:tcPr>
          <w:p w14:paraId="0B8AD73B" w14:textId="77777777" w:rsidR="005F2846" w:rsidRPr="005F2846" w:rsidRDefault="005F2846" w:rsidP="0050440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Uncertain – insufficient evidence/data to draw conclusion</w:t>
            </w:r>
          </w:p>
        </w:tc>
        <w:tc>
          <w:tcPr>
            <w:tcW w:w="305" w:type="pct"/>
            <w:tcBorders>
              <w:left w:val="single" w:sz="4" w:space="0" w:color="36424A" w:themeColor="background2"/>
            </w:tcBorders>
            <w:shd w:val="clear" w:color="auto" w:fill="auto"/>
          </w:tcPr>
          <w:p w14:paraId="686F9E57" w14:textId="77777777" w:rsidR="005F2846" w:rsidRPr="005F2846" w:rsidRDefault="005F2846" w:rsidP="0050440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64294B11" wp14:editId="1F31AAC9">
                  <wp:extent cx="212400" cy="212400"/>
                  <wp:effectExtent l="0" t="0" r="0" b="0"/>
                  <wp:docPr id="1308953694" name="Graphic 22" descr="Badge Cross with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9096367" name="Graphic 21" descr="Badge Cross with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c>
          <w:tcPr>
            <w:tcW w:w="1280" w:type="pct"/>
            <w:shd w:val="clear" w:color="auto" w:fill="auto"/>
            <w:tcMar>
              <w:left w:w="0" w:type="dxa"/>
            </w:tcMar>
          </w:tcPr>
          <w:p w14:paraId="1D1A5A61" w14:textId="77777777" w:rsidR="005F2846" w:rsidRPr="005F2846" w:rsidRDefault="005F2846" w:rsidP="0050440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not been achieved and is not on track</w:t>
            </w:r>
          </w:p>
        </w:tc>
      </w:tr>
    </w:tbl>
    <w:tbl>
      <w:tblPr>
        <w:tblStyle w:val="TableGrid"/>
        <w:tblpPr w:leftFromText="180" w:rightFromText="180" w:vertAnchor="text" w:horzAnchor="margin" w:tblpY="206"/>
        <w:tblW w:w="0" w:type="auto"/>
        <w:tblLook w:val="04A0" w:firstRow="1" w:lastRow="0" w:firstColumn="1" w:lastColumn="0" w:noHBand="0" w:noVBand="1"/>
      </w:tblPr>
      <w:tblGrid>
        <w:gridCol w:w="7230"/>
        <w:gridCol w:w="1742"/>
      </w:tblGrid>
      <w:tr w:rsidR="007B45D3" w:rsidRPr="006729BD" w14:paraId="33D5EB2E" w14:textId="77777777" w:rsidTr="00AE68BC">
        <w:trPr>
          <w:trHeight w:val="274"/>
        </w:trPr>
        <w:tc>
          <w:tcPr>
            <w:tcW w:w="7230" w:type="dxa"/>
            <w:shd w:val="clear" w:color="auto" w:fill="78B800" w:themeFill="accent1"/>
          </w:tcPr>
          <w:bookmarkEnd w:id="28"/>
          <w:p w14:paraId="56012F97" w14:textId="3D84897A" w:rsidR="007B45D3" w:rsidRPr="000435CE" w:rsidRDefault="007B45D3" w:rsidP="0022011C">
            <w:pPr>
              <w:pStyle w:val="TableHeaderBlack"/>
            </w:pPr>
            <w:r w:rsidRPr="000435CE">
              <w:t xml:space="preserve">Key </w:t>
            </w:r>
            <w:r w:rsidR="00DC63DE" w:rsidRPr="000435CE">
              <w:t>p</w:t>
            </w:r>
            <w:r w:rsidRPr="000435CE">
              <w:t xml:space="preserve">erformance </w:t>
            </w:r>
            <w:r w:rsidR="00DC63DE" w:rsidRPr="000435CE">
              <w:t>me</w:t>
            </w:r>
            <w:r w:rsidRPr="000435CE">
              <w:t xml:space="preserve">asures or </w:t>
            </w:r>
            <w:r w:rsidR="00DC63DE" w:rsidRPr="000435CE">
              <w:t>t</w:t>
            </w:r>
            <w:r w:rsidRPr="000435CE">
              <w:t>argets</w:t>
            </w:r>
          </w:p>
        </w:tc>
        <w:tc>
          <w:tcPr>
            <w:tcW w:w="1742" w:type="dxa"/>
            <w:shd w:val="clear" w:color="auto" w:fill="78B800" w:themeFill="accent1"/>
          </w:tcPr>
          <w:p w14:paraId="068B94BE" w14:textId="77777777" w:rsidR="007B45D3" w:rsidRPr="000435CE" w:rsidRDefault="007B45D3" w:rsidP="009863CA">
            <w:pPr>
              <w:pStyle w:val="TableFigure-Header"/>
              <w:rPr>
                <w:color w:val="000000"/>
              </w:rPr>
            </w:pPr>
            <w:r w:rsidRPr="000435CE">
              <w:rPr>
                <w:color w:val="000000"/>
              </w:rPr>
              <w:t>Progress</w:t>
            </w:r>
          </w:p>
        </w:tc>
      </w:tr>
      <w:tr w:rsidR="007B45D3" w:rsidRPr="006729BD" w14:paraId="4C94AFB4" w14:textId="77777777" w:rsidTr="00501489">
        <w:trPr>
          <w:trHeight w:val="511"/>
        </w:trPr>
        <w:tc>
          <w:tcPr>
            <w:tcW w:w="7230" w:type="dxa"/>
            <w:vAlign w:val="center"/>
          </w:tcPr>
          <w:p w14:paraId="30AC195B" w14:textId="7D6A23B8" w:rsidR="007B45D3" w:rsidRPr="006729BD" w:rsidRDefault="007B45D3" w:rsidP="00501489">
            <w:pPr>
              <w:pStyle w:val="TableText"/>
              <w:rPr>
                <w:lang w:val="en-NZ"/>
              </w:rPr>
            </w:pPr>
            <w:r w:rsidRPr="00960B7C">
              <w:t xml:space="preserve">Increased funding to universities </w:t>
            </w:r>
            <w:r w:rsidR="00927FF6">
              <w:t>in</w:t>
            </w:r>
            <w:r w:rsidR="00927FF6" w:rsidRPr="00960B7C">
              <w:t xml:space="preserve"> </w:t>
            </w:r>
            <w:r w:rsidRPr="00960B7C">
              <w:t>regional and high</w:t>
            </w:r>
            <w:r w:rsidR="00927FF6">
              <w:t>-</w:t>
            </w:r>
            <w:r w:rsidRPr="00960B7C">
              <w:t>growth metropolitan areas</w:t>
            </w:r>
          </w:p>
        </w:tc>
        <w:tc>
          <w:tcPr>
            <w:tcW w:w="1742" w:type="dxa"/>
            <w:vAlign w:val="center"/>
          </w:tcPr>
          <w:p w14:paraId="55558323" w14:textId="77777777" w:rsidR="007B45D3" w:rsidRPr="006729BD" w:rsidRDefault="007B45D3" w:rsidP="007B45D3">
            <w:pPr>
              <w:pStyle w:val="Text"/>
              <w:spacing w:after="240" w:line="276" w:lineRule="auto"/>
              <w:jc w:val="center"/>
              <w:rPr>
                <w:b/>
                <w:bCs/>
                <w:i/>
                <w:iCs/>
              </w:rPr>
            </w:pPr>
            <w:r w:rsidRPr="001E1F6F">
              <w:rPr>
                <w:rFonts w:eastAsia="Arial" w:cs="Times New Roman"/>
                <w:noProof/>
                <w:color w:val="000000"/>
                <w:lang w:val="en-AU"/>
              </w:rPr>
              <w:drawing>
                <wp:inline distT="0" distB="0" distL="0" distR="0" wp14:anchorId="40097504" wp14:editId="45DAE54E">
                  <wp:extent cx="211947" cy="211947"/>
                  <wp:effectExtent l="0" t="0" r="0" b="0"/>
                  <wp:docPr id="1068521247" name="Graphic 1" descr="Checkmark with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0217858" name="Graphic 1" descr="Checkmark with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r>
      <w:tr w:rsidR="007B45D3" w:rsidRPr="006729BD" w14:paraId="5EDE39DA" w14:textId="77777777" w:rsidTr="00501489">
        <w:trPr>
          <w:trHeight w:val="354"/>
        </w:trPr>
        <w:tc>
          <w:tcPr>
            <w:tcW w:w="7230" w:type="dxa"/>
            <w:vAlign w:val="center"/>
          </w:tcPr>
          <w:p w14:paraId="7F256BFF" w14:textId="77777777" w:rsidR="007B45D3" w:rsidRPr="00960B7C" w:rsidRDefault="007B45D3" w:rsidP="00501489">
            <w:pPr>
              <w:pStyle w:val="TableText"/>
            </w:pPr>
            <w:r w:rsidRPr="00960B7C">
              <w:t>Increased student enrolment at target universities</w:t>
            </w:r>
          </w:p>
        </w:tc>
        <w:tc>
          <w:tcPr>
            <w:tcW w:w="1742" w:type="dxa"/>
            <w:vAlign w:val="center"/>
          </w:tcPr>
          <w:p w14:paraId="59AD0D25" w14:textId="03BF8A90" w:rsidR="007B45D3" w:rsidRPr="006729BD" w:rsidRDefault="006210DF" w:rsidP="007B45D3">
            <w:pPr>
              <w:pStyle w:val="Text"/>
              <w:jc w:val="center"/>
              <w:rPr>
                <w:b/>
                <w:bCs/>
                <w:i/>
                <w:iCs/>
              </w:rPr>
            </w:pPr>
            <w:r w:rsidRPr="005F2846">
              <w:rPr>
                <w:noProof/>
              </w:rPr>
              <w:drawing>
                <wp:inline distT="0" distB="0" distL="0" distR="0" wp14:anchorId="6633607F" wp14:editId="5C09CC17">
                  <wp:extent cx="212400" cy="212400"/>
                  <wp:effectExtent l="0" t="0" r="0" b="0"/>
                  <wp:docPr id="5" name="Graphic 22" descr="Badge Cross with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9096367" name="Graphic 21" descr="Badge Cross with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r>
      <w:tr w:rsidR="007B45D3" w:rsidRPr="006729BD" w14:paraId="4B375DA0" w14:textId="77777777" w:rsidTr="00501489">
        <w:trPr>
          <w:trHeight w:val="416"/>
        </w:trPr>
        <w:tc>
          <w:tcPr>
            <w:tcW w:w="7230" w:type="dxa"/>
            <w:vAlign w:val="center"/>
          </w:tcPr>
          <w:p w14:paraId="0E5E523D" w14:textId="77777777" w:rsidR="007B45D3" w:rsidRPr="00960B7C" w:rsidRDefault="007B45D3" w:rsidP="00501489">
            <w:pPr>
              <w:pStyle w:val="TableText"/>
            </w:pPr>
            <w:r w:rsidRPr="00960B7C">
              <w:t>Increased education attainment rates in regional areas</w:t>
            </w:r>
          </w:p>
        </w:tc>
        <w:tc>
          <w:tcPr>
            <w:tcW w:w="1742" w:type="dxa"/>
            <w:vAlign w:val="center"/>
          </w:tcPr>
          <w:p w14:paraId="5385B32B" w14:textId="77777777" w:rsidR="007B45D3" w:rsidRPr="006729BD" w:rsidRDefault="007B45D3" w:rsidP="007B45D3">
            <w:pPr>
              <w:pStyle w:val="Text"/>
              <w:jc w:val="center"/>
              <w:rPr>
                <w:b/>
                <w:bCs/>
                <w:i/>
                <w:iCs/>
              </w:rPr>
            </w:pPr>
            <w:r w:rsidRPr="001E1F6F">
              <w:rPr>
                <w:rFonts w:eastAsia="Arial" w:cs="Times New Roman"/>
                <w:noProof/>
                <w:color w:val="000000"/>
                <w:lang w:val="en-AU"/>
              </w:rPr>
              <w:drawing>
                <wp:inline distT="0" distB="0" distL="0" distR="0" wp14:anchorId="0C80F097" wp14:editId="499A8B00">
                  <wp:extent cx="212400" cy="212400"/>
                  <wp:effectExtent l="0" t="0" r="0" b="0"/>
                  <wp:docPr id="762526190" name="Graphic 1" descr="Checkmark with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3447326" name="Graphic 1" descr="Checkmark with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r w:rsidR="007B45D3" w:rsidRPr="006729BD" w14:paraId="715AB61D" w14:textId="77777777" w:rsidTr="00501489">
        <w:trPr>
          <w:trHeight w:val="449"/>
        </w:trPr>
        <w:tc>
          <w:tcPr>
            <w:tcW w:w="7230" w:type="dxa"/>
            <w:vAlign w:val="center"/>
          </w:tcPr>
          <w:p w14:paraId="260F9745" w14:textId="4FC75498" w:rsidR="007B45D3" w:rsidRPr="00960B7C" w:rsidRDefault="007B45D3" w:rsidP="00501489">
            <w:pPr>
              <w:pStyle w:val="TableText"/>
            </w:pPr>
            <w:r w:rsidRPr="6F65EEDA">
              <w:rPr>
                <w:lang w:val="en-NZ"/>
              </w:rPr>
              <w:t xml:space="preserve">Participation and attainment rates of regional students increase relative to </w:t>
            </w:r>
            <w:r w:rsidR="00100098" w:rsidRPr="6F65EEDA">
              <w:rPr>
                <w:lang w:val="en-NZ"/>
              </w:rPr>
              <w:t>metropolitan</w:t>
            </w:r>
            <w:r w:rsidRPr="6F65EEDA">
              <w:rPr>
                <w:lang w:val="en-NZ"/>
              </w:rPr>
              <w:t xml:space="preserve"> Australia</w:t>
            </w:r>
          </w:p>
        </w:tc>
        <w:tc>
          <w:tcPr>
            <w:tcW w:w="1742" w:type="dxa"/>
            <w:vAlign w:val="center"/>
          </w:tcPr>
          <w:p w14:paraId="3F2B0B3B" w14:textId="77777777" w:rsidR="007B45D3" w:rsidRPr="006729BD" w:rsidRDefault="007B45D3" w:rsidP="007B45D3">
            <w:pPr>
              <w:pStyle w:val="Text"/>
              <w:jc w:val="center"/>
              <w:rPr>
                <w:b/>
                <w:bCs/>
                <w:i/>
                <w:iCs/>
              </w:rPr>
            </w:pPr>
            <w:r w:rsidRPr="001E1F6F">
              <w:rPr>
                <w:rFonts w:eastAsia="Arial" w:cs="Times New Roman"/>
                <w:noProof/>
                <w:color w:val="000000"/>
                <w:lang w:val="en-AU"/>
              </w:rPr>
              <w:drawing>
                <wp:inline distT="0" distB="0" distL="0" distR="0" wp14:anchorId="48D3570A" wp14:editId="6EBF04E1">
                  <wp:extent cx="212400" cy="212400"/>
                  <wp:effectExtent l="0" t="0" r="0" b="0"/>
                  <wp:docPr id="1065130212" name="Graphic 1" descr="Checkmark with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7786002" name="Graphic 1" descr="Checkmark with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bl>
    <w:p w14:paraId="441AC0EC" w14:textId="0A9A39D9" w:rsidR="00A132A6" w:rsidRDefault="00A132A6" w:rsidP="009C07A7">
      <w:pPr>
        <w:pStyle w:val="Text"/>
      </w:pPr>
      <w:bookmarkStart w:id="29" w:name="_Toc171085088"/>
    </w:p>
    <w:p w14:paraId="19BD34AB" w14:textId="33137EAE" w:rsidR="00A132A6" w:rsidRPr="00A132A6" w:rsidRDefault="00A132A6" w:rsidP="00A132A6">
      <w:pPr>
        <w:rPr>
          <w:rFonts w:ascii="Arial" w:hAnsi="Arial"/>
          <w:b/>
          <w:bCs/>
          <w:color w:val="007E00" w:themeColor="accent3"/>
          <w:sz w:val="40"/>
          <w:szCs w:val="40"/>
          <w:lang w:val="en-US"/>
        </w:rPr>
      </w:pPr>
      <w:r>
        <w:br w:type="page"/>
      </w:r>
    </w:p>
    <w:p w14:paraId="3BE19CC2" w14:textId="6BA8C1AB" w:rsidR="00620A0C" w:rsidRDefault="00620A0C" w:rsidP="00455862">
      <w:pPr>
        <w:pStyle w:val="Heading2"/>
      </w:pPr>
      <w:bookmarkStart w:id="30" w:name="_Toc177032066"/>
      <w:r>
        <w:lastRenderedPageBreak/>
        <w:t xml:space="preserve">Measure </w:t>
      </w:r>
      <w:r w:rsidR="00845332">
        <w:t>T</w:t>
      </w:r>
      <w:r>
        <w:t>wo</w:t>
      </w:r>
      <w:r w:rsidR="00091153">
        <w:t xml:space="preserve"> –</w:t>
      </w:r>
      <w:r w:rsidR="00B85122">
        <w:t xml:space="preserve"> </w:t>
      </w:r>
      <w:r w:rsidR="00395713">
        <w:t>D</w:t>
      </w:r>
      <w:r w:rsidR="00091153">
        <w:t>emand-driven CSP</w:t>
      </w:r>
      <w:r w:rsidR="00586627">
        <w:t xml:space="preserve"> funding</w:t>
      </w:r>
      <w:r w:rsidR="00091153">
        <w:t xml:space="preserve"> for </w:t>
      </w:r>
      <w:r w:rsidR="00F7702A">
        <w:t>Indigenous</w:t>
      </w:r>
      <w:r w:rsidR="00091153">
        <w:t xml:space="preserve"> regional </w:t>
      </w:r>
      <w:r w:rsidR="00F96596">
        <w:t>and remote students</w:t>
      </w:r>
      <w:bookmarkEnd w:id="29"/>
      <w:bookmarkEnd w:id="30"/>
      <w:r w:rsidR="00F96596">
        <w:t xml:space="preserve"> </w:t>
      </w:r>
    </w:p>
    <w:p w14:paraId="648BE9B3" w14:textId="77777777" w:rsidR="00831C4A" w:rsidRDefault="00831C4A" w:rsidP="00455862">
      <w:pPr>
        <w:pStyle w:val="Heading3"/>
      </w:pPr>
      <w:r>
        <w:t xml:space="preserve">Background </w:t>
      </w:r>
    </w:p>
    <w:p w14:paraId="68ABDF3B" w14:textId="6788BA7D" w:rsidR="005002F4" w:rsidDel="00DC60FA" w:rsidRDefault="00B85122" w:rsidP="00AF5350">
      <w:pPr>
        <w:pStyle w:val="Text"/>
        <w:rPr>
          <w:lang w:val="en-AU"/>
        </w:rPr>
      </w:pPr>
      <w:r w:rsidRPr="6E1637BF">
        <w:rPr>
          <w:lang w:val="en-AU"/>
        </w:rPr>
        <w:t>Th</w:t>
      </w:r>
      <w:r w:rsidR="000F3587" w:rsidRPr="6E1637BF">
        <w:rPr>
          <w:lang w:val="en-AU"/>
        </w:rPr>
        <w:t>e introduction of demand</w:t>
      </w:r>
      <w:r w:rsidR="00327584" w:rsidRPr="6E1637BF">
        <w:rPr>
          <w:lang w:val="en-AU"/>
        </w:rPr>
        <w:t>-</w:t>
      </w:r>
      <w:r w:rsidR="000F3587" w:rsidRPr="6E1637BF">
        <w:rPr>
          <w:lang w:val="en-AU"/>
        </w:rPr>
        <w:t xml:space="preserve">driven CSP funding for Indigenous regional and remote students </w:t>
      </w:r>
      <w:r w:rsidR="005702D6" w:rsidRPr="6E1637BF">
        <w:rPr>
          <w:lang w:val="en-AU"/>
        </w:rPr>
        <w:t>aim</w:t>
      </w:r>
      <w:r w:rsidR="00664386" w:rsidRPr="6E1637BF">
        <w:rPr>
          <w:lang w:val="en-AU"/>
        </w:rPr>
        <w:t>ed</w:t>
      </w:r>
      <w:r w:rsidR="005702D6" w:rsidRPr="6E1637BF">
        <w:rPr>
          <w:lang w:val="en-AU"/>
        </w:rPr>
        <w:t xml:space="preserve"> to increase access to higher education for </w:t>
      </w:r>
      <w:r w:rsidR="00466140" w:rsidRPr="6E1637BF">
        <w:rPr>
          <w:lang w:val="en-AU"/>
        </w:rPr>
        <w:t>Indigenous</w:t>
      </w:r>
      <w:r w:rsidR="005702D6" w:rsidRPr="6E1637BF">
        <w:rPr>
          <w:lang w:val="en-AU"/>
        </w:rPr>
        <w:t xml:space="preserve"> </w:t>
      </w:r>
      <w:r w:rsidR="00C25DC9" w:rsidRPr="6E1637BF">
        <w:rPr>
          <w:lang w:val="en-AU"/>
        </w:rPr>
        <w:t xml:space="preserve">regional and remote </w:t>
      </w:r>
      <w:r w:rsidR="005702D6" w:rsidRPr="6E1637BF">
        <w:rPr>
          <w:lang w:val="en-AU"/>
        </w:rPr>
        <w:t xml:space="preserve">students </w:t>
      </w:r>
      <w:r w:rsidR="00244376" w:rsidRPr="6E1637BF">
        <w:rPr>
          <w:lang w:val="en-AU"/>
        </w:rPr>
        <w:t>through the provision of CSP</w:t>
      </w:r>
      <w:r w:rsidR="00BC1483" w:rsidRPr="6E1637BF">
        <w:rPr>
          <w:lang w:val="en-AU"/>
        </w:rPr>
        <w:t>s</w:t>
      </w:r>
      <w:r w:rsidR="00AA6A2F" w:rsidRPr="6E1637BF">
        <w:rPr>
          <w:lang w:val="en-AU"/>
        </w:rPr>
        <w:t xml:space="preserve"> for </w:t>
      </w:r>
      <w:r w:rsidR="00F66A1F" w:rsidRPr="6E1637BF">
        <w:rPr>
          <w:lang w:val="en-AU"/>
        </w:rPr>
        <w:t>bachelor</w:t>
      </w:r>
      <w:r w:rsidR="00466140" w:rsidRPr="6E1637BF">
        <w:rPr>
          <w:lang w:val="en-AU"/>
        </w:rPr>
        <w:t>-</w:t>
      </w:r>
      <w:r w:rsidR="00F66A1F" w:rsidRPr="6E1637BF">
        <w:rPr>
          <w:lang w:val="en-AU"/>
        </w:rPr>
        <w:t>level courses other than medicine</w:t>
      </w:r>
      <w:r w:rsidR="00E363FF" w:rsidRPr="6E1637BF">
        <w:rPr>
          <w:lang w:val="en-AU"/>
        </w:rPr>
        <w:t xml:space="preserve">. </w:t>
      </w:r>
      <w:r w:rsidR="000A319B" w:rsidRPr="6E1637BF">
        <w:rPr>
          <w:lang w:val="en-AU"/>
        </w:rPr>
        <w:t xml:space="preserve">The primary objective of this </w:t>
      </w:r>
      <w:r w:rsidR="005D5D8F" w:rsidRPr="6E1637BF">
        <w:rPr>
          <w:lang w:val="en-AU"/>
        </w:rPr>
        <w:t>m</w:t>
      </w:r>
      <w:r w:rsidR="000A319B" w:rsidRPr="6E1637BF">
        <w:rPr>
          <w:lang w:val="en-AU"/>
        </w:rPr>
        <w:t xml:space="preserve">easure </w:t>
      </w:r>
      <w:r w:rsidR="000A319B" w:rsidRPr="6E1637BF" w:rsidDel="007D3886">
        <w:rPr>
          <w:lang w:val="en-AU"/>
        </w:rPr>
        <w:t>i</w:t>
      </w:r>
      <w:r w:rsidR="000A319B" w:rsidRPr="6E1637BF" w:rsidDel="00854EBB">
        <w:rPr>
          <w:lang w:val="en-AU"/>
        </w:rPr>
        <w:t>s</w:t>
      </w:r>
      <w:r w:rsidR="000A319B" w:rsidRPr="6E1637BF">
        <w:rPr>
          <w:lang w:val="en-AU"/>
        </w:rPr>
        <w:t xml:space="preserve"> to provide greater choice and support self-determination.</w:t>
      </w:r>
      <w:r w:rsidR="00D91295">
        <w:rPr>
          <w:rStyle w:val="FootnoteReference"/>
        </w:rPr>
        <w:footnoteReference w:id="8"/>
      </w:r>
      <w:r w:rsidR="000A319B" w:rsidRPr="6E1637BF">
        <w:rPr>
          <w:lang w:val="en-AU"/>
        </w:rPr>
        <w:t xml:space="preserve"> </w:t>
      </w:r>
      <w:r w:rsidR="008804FF" w:rsidRPr="6E1637BF">
        <w:rPr>
          <w:lang w:val="en-AU"/>
        </w:rPr>
        <w:t xml:space="preserve">Following </w:t>
      </w:r>
      <w:r w:rsidR="005102E4" w:rsidRPr="6E1637BF">
        <w:rPr>
          <w:lang w:val="en-AU"/>
        </w:rPr>
        <w:t>Priority Action 3</w:t>
      </w:r>
      <w:r w:rsidR="008804FF" w:rsidRPr="6E1637BF">
        <w:rPr>
          <w:lang w:val="en-AU"/>
        </w:rPr>
        <w:t xml:space="preserve"> </w:t>
      </w:r>
      <w:r w:rsidR="0034301B" w:rsidRPr="6E1637BF">
        <w:rPr>
          <w:lang w:val="en-AU"/>
        </w:rPr>
        <w:t>from the Accord</w:t>
      </w:r>
      <w:r w:rsidR="003F6E26" w:rsidRPr="6E1637BF">
        <w:rPr>
          <w:lang w:val="en-AU"/>
        </w:rPr>
        <w:t xml:space="preserve"> Interim Report</w:t>
      </w:r>
      <w:r w:rsidR="0034301B" w:rsidRPr="6E1637BF">
        <w:rPr>
          <w:lang w:val="en-AU"/>
        </w:rPr>
        <w:t>,</w:t>
      </w:r>
      <w:r w:rsidR="00CD3CAE" w:rsidRPr="6E1637BF">
        <w:rPr>
          <w:lang w:val="en-AU"/>
        </w:rPr>
        <w:t xml:space="preserve"> in</w:t>
      </w:r>
      <w:r w:rsidR="0034301B" w:rsidRPr="6E1637BF" w:rsidDel="00CD3CAE">
        <w:rPr>
          <w:lang w:val="en-AU"/>
        </w:rPr>
        <w:t xml:space="preserve"> </w:t>
      </w:r>
      <w:r w:rsidR="001B73C3" w:rsidRPr="6E1637BF">
        <w:rPr>
          <w:lang w:val="en-AU"/>
        </w:rPr>
        <w:t>January 2024</w:t>
      </w:r>
      <w:r w:rsidR="008F09FD" w:rsidRPr="6E1637BF">
        <w:rPr>
          <w:lang w:val="en-AU"/>
        </w:rPr>
        <w:t>,</w:t>
      </w:r>
      <w:r w:rsidR="008B38EF" w:rsidRPr="6E1637BF">
        <w:rPr>
          <w:lang w:val="en-AU"/>
        </w:rPr>
        <w:t xml:space="preserve"> </w:t>
      </w:r>
      <w:r w:rsidR="00C70FA9" w:rsidRPr="6E1637BF">
        <w:rPr>
          <w:lang w:val="en-AU"/>
        </w:rPr>
        <w:t>demand-driven fund</w:t>
      </w:r>
      <w:r w:rsidR="003C354F" w:rsidRPr="6E1637BF">
        <w:rPr>
          <w:lang w:val="en-AU"/>
        </w:rPr>
        <w:t>ing</w:t>
      </w:r>
      <w:r w:rsidR="00C70FA9" w:rsidRPr="6E1637BF">
        <w:rPr>
          <w:lang w:val="en-AU"/>
        </w:rPr>
        <w:t xml:space="preserve"> was</w:t>
      </w:r>
      <w:r w:rsidR="008B38EF" w:rsidRPr="6E1637BF">
        <w:rPr>
          <w:lang w:val="en-AU"/>
        </w:rPr>
        <w:t xml:space="preserve"> expanded to all </w:t>
      </w:r>
      <w:r w:rsidR="00403848" w:rsidRPr="6E1637BF">
        <w:rPr>
          <w:lang w:val="en-AU"/>
        </w:rPr>
        <w:t xml:space="preserve">eligible </w:t>
      </w:r>
      <w:r w:rsidR="00E914BC" w:rsidRPr="6E1637BF">
        <w:rPr>
          <w:lang w:val="en-AU"/>
        </w:rPr>
        <w:t>Indigenous</w:t>
      </w:r>
      <w:r w:rsidR="008B38EF" w:rsidRPr="6E1637BF">
        <w:rPr>
          <w:lang w:val="en-AU"/>
        </w:rPr>
        <w:t xml:space="preserve"> students, regardless of location.</w:t>
      </w:r>
      <w:r w:rsidR="005102E4" w:rsidRPr="6E1637BF">
        <w:rPr>
          <w:rStyle w:val="FootnoteReference"/>
          <w:lang w:val="en-AU"/>
        </w:rPr>
        <w:footnoteReference w:id="9"/>
      </w:r>
    </w:p>
    <w:p w14:paraId="718291DC" w14:textId="77777777" w:rsidR="00831C4A" w:rsidRDefault="00831C4A" w:rsidP="00455862">
      <w:pPr>
        <w:pStyle w:val="Heading3"/>
      </w:pPr>
      <w:r>
        <w:t xml:space="preserve">Findings </w:t>
      </w:r>
    </w:p>
    <w:p w14:paraId="2F5D4B32" w14:textId="064BF200" w:rsidR="00414B66" w:rsidRPr="007F58D7" w:rsidRDefault="00414B66" w:rsidP="00414B66">
      <w:pPr>
        <w:pStyle w:val="Text"/>
      </w:pPr>
      <w:r w:rsidRPr="6E1637BF">
        <w:rPr>
          <w:lang w:val="en-AU"/>
        </w:rPr>
        <w:t xml:space="preserve">This measure has been implemented as intended and stakeholders were largely supportive of its aims. However, it </w:t>
      </w:r>
      <w:r w:rsidR="005D5D8F" w:rsidRPr="6E1637BF">
        <w:rPr>
          <w:lang w:val="en-AU"/>
        </w:rPr>
        <w:t>was</w:t>
      </w:r>
      <w:r w:rsidRPr="6E1637BF">
        <w:rPr>
          <w:lang w:val="en-AU"/>
        </w:rPr>
        <w:t xml:space="preserve"> not possible to determine this </w:t>
      </w:r>
      <w:r w:rsidR="0088467A" w:rsidRPr="6E1637BF">
        <w:rPr>
          <w:lang w:val="en-AU"/>
        </w:rPr>
        <w:t>measure</w:t>
      </w:r>
      <w:r w:rsidR="00A70A24" w:rsidRPr="6E1637BF">
        <w:rPr>
          <w:lang w:val="en-AU"/>
        </w:rPr>
        <w:t>’</w:t>
      </w:r>
      <w:r w:rsidR="0088467A" w:rsidRPr="6E1637BF">
        <w:rPr>
          <w:lang w:val="en-AU"/>
        </w:rPr>
        <w:t>s</w:t>
      </w:r>
      <w:r w:rsidRPr="6E1637BF">
        <w:rPr>
          <w:lang w:val="en-AU"/>
        </w:rPr>
        <w:t xml:space="preserve"> impact against its key performance measures due to limits with baseline and implementation data for the post-2022 period, alongside the intersection of complex funding mechanisms and environmental factors impacting student enrolments.  </w:t>
      </w:r>
    </w:p>
    <w:p w14:paraId="733BEE58" w14:textId="7A4482E5" w:rsidR="00414B66" w:rsidRPr="007F58D7" w:rsidRDefault="00414B66" w:rsidP="00A42301">
      <w:pPr>
        <w:pStyle w:val="Heading4NotNumbered"/>
      </w:pPr>
      <w:r w:rsidRPr="007F58D7">
        <w:t xml:space="preserve">Declining student enrolments </w:t>
      </w:r>
    </w:p>
    <w:p w14:paraId="68A758C1" w14:textId="1D5B345D" w:rsidR="00414B66" w:rsidRDefault="009450E6" w:rsidP="00414B66">
      <w:pPr>
        <w:pStyle w:val="Text"/>
      </w:pPr>
      <w:r w:rsidRPr="6E1637BF">
        <w:rPr>
          <w:lang w:val="en-AU"/>
        </w:rPr>
        <w:t xml:space="preserve">There was limited </w:t>
      </w:r>
      <w:r w:rsidR="00414B66" w:rsidRPr="6E1637BF">
        <w:rPr>
          <w:lang w:val="en-AU"/>
        </w:rPr>
        <w:t xml:space="preserve">data </w:t>
      </w:r>
      <w:r w:rsidRPr="6E1637BF">
        <w:rPr>
          <w:lang w:val="en-AU"/>
        </w:rPr>
        <w:t xml:space="preserve">available </w:t>
      </w:r>
      <w:r w:rsidR="00414B66" w:rsidRPr="6E1637BF">
        <w:rPr>
          <w:lang w:val="en-AU"/>
        </w:rPr>
        <w:t xml:space="preserve">on </w:t>
      </w:r>
      <w:r w:rsidR="001B714C" w:rsidRPr="6E1637BF">
        <w:rPr>
          <w:lang w:val="en-AU"/>
        </w:rPr>
        <w:t>Indigenous</w:t>
      </w:r>
      <w:r w:rsidR="00414B66" w:rsidRPr="6E1637BF">
        <w:rPr>
          <w:lang w:val="en-AU"/>
        </w:rPr>
        <w:t xml:space="preserve"> CSPs</w:t>
      </w:r>
      <w:r w:rsidRPr="6E1637BF">
        <w:rPr>
          <w:lang w:val="en-AU"/>
        </w:rPr>
        <w:t xml:space="preserve"> to support this evaluation</w:t>
      </w:r>
      <w:r w:rsidR="00414B66" w:rsidRPr="6E1637BF">
        <w:rPr>
          <w:lang w:val="en-AU"/>
        </w:rPr>
        <w:t xml:space="preserve">. Data provided </w:t>
      </w:r>
      <w:r w:rsidR="0059366F" w:rsidRPr="6E1637BF">
        <w:rPr>
          <w:lang w:val="en-AU"/>
        </w:rPr>
        <w:t xml:space="preserve">to the evaluation </w:t>
      </w:r>
      <w:r w:rsidR="00414B66" w:rsidRPr="6E1637BF">
        <w:rPr>
          <w:lang w:val="en-AU"/>
        </w:rPr>
        <w:t xml:space="preserve">by the Department </w:t>
      </w:r>
      <w:r w:rsidRPr="6E1637BF">
        <w:rPr>
          <w:lang w:val="en-AU"/>
        </w:rPr>
        <w:t xml:space="preserve">of Education </w:t>
      </w:r>
      <w:r w:rsidR="00414B66" w:rsidRPr="6E1637BF">
        <w:rPr>
          <w:lang w:val="en-AU"/>
        </w:rPr>
        <w:t xml:space="preserve">indicated that $46.8 million was provided for approximately 3,940 EFTSL for all regional and remote First Nations Students </w:t>
      </w:r>
      <w:r w:rsidR="006570B7" w:rsidRPr="6E1637BF">
        <w:rPr>
          <w:lang w:val="en-AU"/>
        </w:rPr>
        <w:t xml:space="preserve">in </w:t>
      </w:r>
      <w:r w:rsidR="00414B66" w:rsidRPr="6E1637BF">
        <w:rPr>
          <w:lang w:val="en-AU"/>
        </w:rPr>
        <w:t>Table A universities in 2023. No data was</w:t>
      </w:r>
      <w:r w:rsidR="007D5F4E" w:rsidRPr="6E1637BF">
        <w:rPr>
          <w:lang w:val="en-AU"/>
        </w:rPr>
        <w:t xml:space="preserve"> </w:t>
      </w:r>
      <w:r w:rsidR="00475011">
        <w:rPr>
          <w:lang w:val="en-AU"/>
        </w:rPr>
        <w:t>provided</w:t>
      </w:r>
      <w:r w:rsidR="00475011" w:rsidRPr="6E1637BF">
        <w:rPr>
          <w:lang w:val="en-AU"/>
        </w:rPr>
        <w:t xml:space="preserve"> </w:t>
      </w:r>
      <w:r w:rsidR="00414B66" w:rsidRPr="6E1637BF">
        <w:rPr>
          <w:lang w:val="en-AU"/>
        </w:rPr>
        <w:t xml:space="preserve">for CSP EFTSL funding allocations for 2021, 2022, or 2024. </w:t>
      </w:r>
    </w:p>
    <w:p w14:paraId="7A38C37E" w14:textId="7667AAB0" w:rsidR="00B15629" w:rsidRDefault="006A0CA8" w:rsidP="00865EF4">
      <w:pPr>
        <w:pStyle w:val="Text"/>
        <w:rPr>
          <w:lang w:val="en-AU"/>
        </w:rPr>
      </w:pPr>
      <w:r w:rsidRPr="6E1637BF">
        <w:rPr>
          <w:lang w:val="en-AU"/>
        </w:rPr>
        <w:t>R</w:t>
      </w:r>
      <w:r w:rsidR="00414B66" w:rsidRPr="6E1637BF">
        <w:rPr>
          <w:lang w:val="en-AU"/>
        </w:rPr>
        <w:t xml:space="preserve">egional universities </w:t>
      </w:r>
      <w:r w:rsidRPr="6E1637BF">
        <w:rPr>
          <w:lang w:val="en-AU"/>
        </w:rPr>
        <w:t>generally</w:t>
      </w:r>
      <w:r w:rsidR="00414B66" w:rsidRPr="6E1637BF">
        <w:rPr>
          <w:lang w:val="en-AU"/>
        </w:rPr>
        <w:t xml:space="preserve"> expressed support for the measure and indicated that they had experienced an increase in total enrolments during the first year of implement</w:t>
      </w:r>
      <w:r w:rsidR="00722B7C" w:rsidRPr="6E1637BF">
        <w:rPr>
          <w:lang w:val="en-AU"/>
        </w:rPr>
        <w:t>ation</w:t>
      </w:r>
      <w:r w:rsidR="00414B66" w:rsidRPr="6E1637BF">
        <w:rPr>
          <w:lang w:val="en-AU"/>
        </w:rPr>
        <w:t xml:space="preserve">. However, </w:t>
      </w:r>
      <w:r w:rsidR="00722B7C" w:rsidRPr="6E1637BF">
        <w:rPr>
          <w:lang w:val="en-AU"/>
        </w:rPr>
        <w:t xml:space="preserve">it was not possible to </w:t>
      </w:r>
      <w:r w:rsidR="00414B66" w:rsidRPr="6E1637BF">
        <w:rPr>
          <w:lang w:val="en-AU"/>
        </w:rPr>
        <w:t>directly attribut</w:t>
      </w:r>
      <w:r w:rsidR="00722B7C" w:rsidRPr="6E1637BF">
        <w:rPr>
          <w:lang w:val="en-AU"/>
        </w:rPr>
        <w:t>e</w:t>
      </w:r>
      <w:r w:rsidR="00414B66" w:rsidRPr="6E1637BF">
        <w:rPr>
          <w:lang w:val="en-AU"/>
        </w:rPr>
        <w:t xml:space="preserve"> this increase to th</w:t>
      </w:r>
      <w:r w:rsidR="00DC39EA" w:rsidRPr="6E1637BF">
        <w:rPr>
          <w:lang w:val="en-AU"/>
        </w:rPr>
        <w:t>is specific</w:t>
      </w:r>
      <w:r w:rsidR="00414B66" w:rsidRPr="6E1637BF">
        <w:rPr>
          <w:lang w:val="en-AU"/>
        </w:rPr>
        <w:t xml:space="preserve"> measure given the range of drivers for individual student enrolment. Furthermore, university and </w:t>
      </w:r>
      <w:r w:rsidR="00DC39EA" w:rsidRPr="6E1637BF">
        <w:rPr>
          <w:lang w:val="en-AU"/>
        </w:rPr>
        <w:t>D</w:t>
      </w:r>
      <w:r w:rsidR="00414B66" w:rsidRPr="6E1637BF">
        <w:rPr>
          <w:lang w:val="en-AU"/>
        </w:rPr>
        <w:t>epartment</w:t>
      </w:r>
      <w:r w:rsidR="007D5F4E" w:rsidRPr="6E1637BF">
        <w:rPr>
          <w:lang w:val="en-AU"/>
        </w:rPr>
        <w:t xml:space="preserve"> of Education</w:t>
      </w:r>
      <w:r w:rsidR="00414B66" w:rsidRPr="6E1637BF">
        <w:rPr>
          <w:lang w:val="en-AU"/>
        </w:rPr>
        <w:t xml:space="preserve"> stakeholders identified a decline in </w:t>
      </w:r>
      <w:r w:rsidR="001B714C" w:rsidRPr="6E1637BF">
        <w:rPr>
          <w:lang w:val="en-AU"/>
        </w:rPr>
        <w:t>Indigenous</w:t>
      </w:r>
      <w:r w:rsidR="00414B66" w:rsidRPr="6E1637BF">
        <w:rPr>
          <w:lang w:val="en-AU"/>
        </w:rPr>
        <w:t xml:space="preserve"> student enrolments since 2021 driven by broader environmental factors. These external factors, including COVID-19 and cost of living pressures</w:t>
      </w:r>
      <w:r w:rsidR="0041761B" w:rsidRPr="6E1637BF">
        <w:rPr>
          <w:lang w:val="en-AU"/>
        </w:rPr>
        <w:t>, have</w:t>
      </w:r>
      <w:r w:rsidR="00414B66" w:rsidRPr="6E1637BF">
        <w:rPr>
          <w:lang w:val="en-AU"/>
        </w:rPr>
        <w:t xml:space="preserve"> limited the impact of this measure against its key performance measures. </w:t>
      </w:r>
    </w:p>
    <w:p w14:paraId="020C23A4" w14:textId="77777777" w:rsidR="00B15629" w:rsidRDefault="00B15629">
      <w:pPr>
        <w:jc w:val="left"/>
      </w:pPr>
      <w:r>
        <w:br w:type="page"/>
      </w:r>
    </w:p>
    <w:p w14:paraId="3DDDEDF3" w14:textId="18F13BD3" w:rsidR="00414B66" w:rsidRDefault="00414B66" w:rsidP="00CA328F">
      <w:pPr>
        <w:pStyle w:val="Text"/>
        <w:ind w:left="851" w:right="851"/>
      </w:pPr>
      <w:r w:rsidRPr="6E1637BF">
        <w:rPr>
          <w:i/>
          <w:lang w:val="en-AU"/>
        </w:rPr>
        <w:lastRenderedPageBreak/>
        <w:t xml:space="preserve">I think there are a lot of other things out there that are impacting on student enrolments rather than just the availability of university places for them to take up… when this measure was introduced, it sent an important message but sustaining that message is a challenge. </w:t>
      </w:r>
      <w:r w:rsidRPr="6E1637BF">
        <w:rPr>
          <w:b/>
          <w:lang w:val="en-AU"/>
        </w:rPr>
        <w:t>– University stakeholder</w:t>
      </w:r>
      <w:r w:rsidRPr="6E1637BF">
        <w:rPr>
          <w:lang w:val="en-AU"/>
        </w:rPr>
        <w:t xml:space="preserve"> </w:t>
      </w:r>
    </w:p>
    <w:p w14:paraId="05FE6B95" w14:textId="73CDC6AA" w:rsidR="00414B66" w:rsidRDefault="00414B66" w:rsidP="00414B66">
      <w:pPr>
        <w:pStyle w:val="Text"/>
      </w:pPr>
      <w:r w:rsidRPr="6E1637BF">
        <w:rPr>
          <w:lang w:val="en-AU"/>
        </w:rPr>
        <w:t>Reflecting this</w:t>
      </w:r>
      <w:r w:rsidR="005D6AB9" w:rsidRPr="6E1637BF">
        <w:rPr>
          <w:lang w:val="en-AU"/>
        </w:rPr>
        <w:t>,</w:t>
      </w:r>
      <w:r w:rsidRPr="6E1637BF">
        <w:rPr>
          <w:lang w:val="en-AU"/>
        </w:rPr>
        <w:t xml:space="preserve"> Higher Education Equity Performance Data (HEEPD) demonstrates a decline in </w:t>
      </w:r>
      <w:r w:rsidR="00192FE5" w:rsidRPr="6E1637BF">
        <w:rPr>
          <w:lang w:val="en-AU"/>
        </w:rPr>
        <w:t>Indigenous</w:t>
      </w:r>
      <w:r w:rsidRPr="6E1637BF">
        <w:rPr>
          <w:lang w:val="en-AU"/>
        </w:rPr>
        <w:t xml:space="preserve"> </w:t>
      </w:r>
      <w:r w:rsidR="003B711F" w:rsidRPr="6E1637BF">
        <w:rPr>
          <w:lang w:val="en-AU"/>
        </w:rPr>
        <w:t>regional and remote</w:t>
      </w:r>
      <w:r w:rsidR="00DD0BFF" w:rsidRPr="6E1637BF">
        <w:rPr>
          <w:lang w:val="en-AU"/>
        </w:rPr>
        <w:t xml:space="preserve"> </w:t>
      </w:r>
      <w:r w:rsidR="005371C2" w:rsidRPr="6E1637BF">
        <w:rPr>
          <w:lang w:val="en-AU"/>
        </w:rPr>
        <w:t xml:space="preserve">undergraduate </w:t>
      </w:r>
      <w:r w:rsidRPr="6E1637BF">
        <w:rPr>
          <w:lang w:val="en-AU"/>
        </w:rPr>
        <w:t>students</w:t>
      </w:r>
      <w:r w:rsidR="006B6879" w:rsidRPr="6E1637BF">
        <w:rPr>
          <w:lang w:val="en-AU"/>
        </w:rPr>
        <w:t>. For Indigenous undergraduate students</w:t>
      </w:r>
      <w:r w:rsidRPr="6E1637BF">
        <w:rPr>
          <w:lang w:val="en-AU"/>
        </w:rPr>
        <w:t xml:space="preserve"> </w:t>
      </w:r>
      <w:r w:rsidR="0066291B" w:rsidRPr="6E1637BF">
        <w:rPr>
          <w:lang w:val="en-AU"/>
        </w:rPr>
        <w:t xml:space="preserve">whose first address is </w:t>
      </w:r>
      <w:r w:rsidR="00445B15" w:rsidRPr="6E1637BF">
        <w:rPr>
          <w:lang w:val="en-AU"/>
        </w:rPr>
        <w:t xml:space="preserve">in </w:t>
      </w:r>
      <w:r w:rsidR="0066291B" w:rsidRPr="6E1637BF">
        <w:rPr>
          <w:lang w:val="en-AU"/>
        </w:rPr>
        <w:t>regional or remote</w:t>
      </w:r>
      <w:r w:rsidRPr="6E1637BF">
        <w:rPr>
          <w:lang w:val="en-AU"/>
        </w:rPr>
        <w:t xml:space="preserve"> </w:t>
      </w:r>
      <w:r w:rsidR="00445B15" w:rsidRPr="6E1637BF">
        <w:rPr>
          <w:lang w:val="en-AU"/>
        </w:rPr>
        <w:t>areas,</w:t>
      </w:r>
      <w:r w:rsidR="006B6879" w:rsidRPr="6E1637BF">
        <w:rPr>
          <w:lang w:val="en-AU"/>
        </w:rPr>
        <w:t xml:space="preserve"> total enrolled students declined</w:t>
      </w:r>
      <w:r w:rsidRPr="6E1637BF">
        <w:rPr>
          <w:lang w:val="en-AU"/>
        </w:rPr>
        <w:t xml:space="preserve"> </w:t>
      </w:r>
      <w:r w:rsidR="00EA1D47" w:rsidRPr="6E1637BF">
        <w:rPr>
          <w:lang w:val="en-AU"/>
        </w:rPr>
        <w:t xml:space="preserve">by 3.5% </w:t>
      </w:r>
      <w:r w:rsidRPr="6E1637BF">
        <w:rPr>
          <w:lang w:val="en-AU"/>
        </w:rPr>
        <w:t>from 7,585 to 7,319</w:t>
      </w:r>
      <w:r w:rsidR="00A62C87" w:rsidRPr="6E1637BF">
        <w:rPr>
          <w:lang w:val="en-AU"/>
        </w:rPr>
        <w:t xml:space="preserve"> </w:t>
      </w:r>
      <w:r w:rsidRPr="6E1637BF">
        <w:rPr>
          <w:lang w:val="en-AU"/>
        </w:rPr>
        <w:t>between 2021</w:t>
      </w:r>
      <w:r w:rsidRPr="6E1637BF">
        <w:rPr>
          <w:vertAlign w:val="superscript"/>
          <w:lang w:val="en-AU"/>
        </w:rPr>
        <w:footnoteReference w:id="10"/>
      </w:r>
      <w:r w:rsidRPr="6E1637BF">
        <w:rPr>
          <w:lang w:val="en-AU"/>
        </w:rPr>
        <w:t xml:space="preserve"> and 2022</w:t>
      </w:r>
      <w:r w:rsidR="006B6879" w:rsidRPr="6E1637BF">
        <w:rPr>
          <w:lang w:val="en-AU"/>
        </w:rPr>
        <w:t>,</w:t>
      </w:r>
      <w:r w:rsidRPr="6E1637BF">
        <w:rPr>
          <w:vertAlign w:val="superscript"/>
          <w:lang w:val="en-AU"/>
        </w:rPr>
        <w:footnoteReference w:id="11"/>
      </w:r>
      <w:r w:rsidR="006B6879" w:rsidRPr="6E1637BF">
        <w:rPr>
          <w:lang w:val="en-AU"/>
        </w:rPr>
        <w:t xml:space="preserve"> while </w:t>
      </w:r>
      <w:r w:rsidR="00B803CA" w:rsidRPr="6E1637BF">
        <w:rPr>
          <w:lang w:val="en-AU"/>
        </w:rPr>
        <w:t>when defined by permanent home address</w:t>
      </w:r>
      <w:r w:rsidR="001B0ABD" w:rsidRPr="6E1637BF">
        <w:rPr>
          <w:lang w:val="en-AU"/>
        </w:rPr>
        <w:t>,</w:t>
      </w:r>
      <w:r w:rsidR="00C00AF1" w:rsidRPr="6E1637BF">
        <w:rPr>
          <w:lang w:val="en-AU"/>
        </w:rPr>
        <w:t xml:space="preserve"> </w:t>
      </w:r>
      <w:r w:rsidR="00F91557" w:rsidRPr="6E1637BF">
        <w:rPr>
          <w:lang w:val="en-AU"/>
        </w:rPr>
        <w:t>enrolments</w:t>
      </w:r>
      <w:r w:rsidR="00C00AF1" w:rsidRPr="6E1637BF">
        <w:rPr>
          <w:lang w:val="en-AU"/>
        </w:rPr>
        <w:t xml:space="preserve"> for this equity group fell </w:t>
      </w:r>
      <w:r w:rsidR="00EA1D47" w:rsidRPr="6E1637BF">
        <w:rPr>
          <w:lang w:val="en-AU"/>
        </w:rPr>
        <w:t xml:space="preserve">by 5.5% </w:t>
      </w:r>
      <w:r w:rsidR="00C00AF1" w:rsidRPr="6E1637BF">
        <w:rPr>
          <w:lang w:val="en-AU"/>
        </w:rPr>
        <w:t xml:space="preserve">from </w:t>
      </w:r>
      <w:r w:rsidR="00027AA9" w:rsidRPr="6E1637BF">
        <w:rPr>
          <w:lang w:val="en-AU"/>
        </w:rPr>
        <w:t>7</w:t>
      </w:r>
      <w:r w:rsidR="001B0ABD" w:rsidRPr="6E1637BF">
        <w:rPr>
          <w:lang w:val="en-AU"/>
        </w:rPr>
        <w:t>,</w:t>
      </w:r>
      <w:r w:rsidR="00027AA9" w:rsidRPr="6E1637BF">
        <w:rPr>
          <w:lang w:val="en-AU"/>
        </w:rPr>
        <w:t>191 to</w:t>
      </w:r>
      <w:r w:rsidR="00C00AF1" w:rsidRPr="6E1637BF">
        <w:rPr>
          <w:lang w:val="en-AU"/>
        </w:rPr>
        <w:t xml:space="preserve"> </w:t>
      </w:r>
      <w:r w:rsidR="00A84253" w:rsidRPr="6E1637BF">
        <w:rPr>
          <w:lang w:val="en-AU"/>
        </w:rPr>
        <w:t>6</w:t>
      </w:r>
      <w:r w:rsidR="001B0ABD" w:rsidRPr="6E1637BF">
        <w:rPr>
          <w:lang w:val="en-AU"/>
        </w:rPr>
        <w:t>,</w:t>
      </w:r>
      <w:r w:rsidR="00A84253" w:rsidRPr="6E1637BF">
        <w:rPr>
          <w:lang w:val="en-AU"/>
        </w:rPr>
        <w:t xml:space="preserve">801 </w:t>
      </w:r>
      <w:r w:rsidR="00027AA9" w:rsidRPr="6E1637BF">
        <w:rPr>
          <w:lang w:val="en-AU"/>
        </w:rPr>
        <w:t>over the same period.</w:t>
      </w:r>
      <w:r w:rsidR="00A84253" w:rsidRPr="6E1637BF">
        <w:rPr>
          <w:lang w:val="en-AU"/>
        </w:rPr>
        <w:t xml:space="preserve"> </w:t>
      </w:r>
      <w:r w:rsidRPr="6E1637BF">
        <w:rPr>
          <w:lang w:val="en-AU"/>
        </w:rPr>
        <w:t>Whil</w:t>
      </w:r>
      <w:r w:rsidR="00030EB8" w:rsidRPr="6E1637BF">
        <w:rPr>
          <w:lang w:val="en-AU"/>
        </w:rPr>
        <w:t>e</w:t>
      </w:r>
      <w:r w:rsidR="00C54C99" w:rsidRPr="6E1637BF">
        <w:rPr>
          <w:lang w:val="en-AU"/>
        </w:rPr>
        <w:t xml:space="preserve"> these figures suggest a small decline</w:t>
      </w:r>
      <w:r w:rsidRPr="6E1637BF">
        <w:rPr>
          <w:lang w:val="en-AU"/>
        </w:rPr>
        <w:t xml:space="preserve"> </w:t>
      </w:r>
      <w:r w:rsidR="001B0ABD" w:rsidRPr="6E1637BF">
        <w:rPr>
          <w:lang w:val="en-AU"/>
        </w:rPr>
        <w:t xml:space="preserve">relative to </w:t>
      </w:r>
      <w:r w:rsidRPr="6E1637BF">
        <w:rPr>
          <w:lang w:val="en-AU"/>
        </w:rPr>
        <w:t>the 6.6</w:t>
      </w:r>
      <w:r w:rsidR="001B0ABD" w:rsidRPr="6E1637BF">
        <w:rPr>
          <w:lang w:val="en-AU"/>
        </w:rPr>
        <w:t>%</w:t>
      </w:r>
      <w:r w:rsidRPr="6E1637BF">
        <w:rPr>
          <w:lang w:val="en-AU"/>
        </w:rPr>
        <w:t xml:space="preserve"> decline in overall CSPs EFTSLs during the same period</w:t>
      </w:r>
      <w:r w:rsidRPr="6E1637BF">
        <w:rPr>
          <w:vertAlign w:val="superscript"/>
          <w:lang w:val="en-AU"/>
        </w:rPr>
        <w:footnoteReference w:id="12"/>
      </w:r>
      <w:r w:rsidRPr="6E1637BF">
        <w:rPr>
          <w:lang w:val="en-AU"/>
        </w:rPr>
        <w:t xml:space="preserve">, it is not possible to draw a direct comparison as HEEPD does not specify which students were enrolled in </w:t>
      </w:r>
      <w:r w:rsidR="001F34AF" w:rsidRPr="6E1637BF">
        <w:rPr>
          <w:lang w:val="en-AU"/>
        </w:rPr>
        <w:t xml:space="preserve">a </w:t>
      </w:r>
      <w:r w:rsidRPr="6E1637BF">
        <w:rPr>
          <w:lang w:val="en-AU"/>
        </w:rPr>
        <w:t xml:space="preserve">bachelor degree and subsequently offered a CSP under this measure. </w:t>
      </w:r>
    </w:p>
    <w:p w14:paraId="0CB20588" w14:textId="2A7712B2" w:rsidR="00414B66" w:rsidRPr="007F58D7" w:rsidRDefault="00414B66" w:rsidP="00A42301">
      <w:pPr>
        <w:pStyle w:val="Heading4NotNumbered"/>
      </w:pPr>
      <w:r w:rsidRPr="007F58D7">
        <w:t xml:space="preserve">Demand-driven funding </w:t>
      </w:r>
    </w:p>
    <w:p w14:paraId="07C2A455" w14:textId="3E67A835" w:rsidR="00414B66" w:rsidRPr="007F58D7" w:rsidRDefault="00414B66" w:rsidP="00414B66">
      <w:pPr>
        <w:pStyle w:val="Text"/>
      </w:pPr>
      <w:r w:rsidRPr="6E1637BF">
        <w:rPr>
          <w:lang w:val="en-AU"/>
        </w:rPr>
        <w:t xml:space="preserve">Data relating to previous demand-driven funding for </w:t>
      </w:r>
      <w:r w:rsidR="00DC7046" w:rsidRPr="6E1637BF">
        <w:rPr>
          <w:lang w:val="en-AU"/>
        </w:rPr>
        <w:t xml:space="preserve">Indigenous </w:t>
      </w:r>
      <w:r w:rsidRPr="6E1637BF">
        <w:rPr>
          <w:lang w:val="en-AU"/>
        </w:rPr>
        <w:t xml:space="preserve">students suggests it can play a positive role in increasing enrolment. Under the previous demand-driven system operating from 2009 to 2017, commencing </w:t>
      </w:r>
      <w:r w:rsidR="001B714C" w:rsidRPr="6E1637BF">
        <w:rPr>
          <w:lang w:val="en-AU"/>
        </w:rPr>
        <w:t>Indigenous</w:t>
      </w:r>
      <w:r w:rsidRPr="6E1637BF">
        <w:rPr>
          <w:lang w:val="en-AU"/>
        </w:rPr>
        <w:t xml:space="preserve"> student numbers increased by 95</w:t>
      </w:r>
      <w:r w:rsidR="001F34AF" w:rsidRPr="6E1637BF">
        <w:rPr>
          <w:lang w:val="en-AU"/>
        </w:rPr>
        <w:t xml:space="preserve">% </w:t>
      </w:r>
      <w:r w:rsidRPr="6E1637BF">
        <w:rPr>
          <w:lang w:val="en-AU"/>
        </w:rPr>
        <w:t>from 3,006 to 5,867.</w:t>
      </w:r>
      <w:r w:rsidRPr="6E1637BF">
        <w:rPr>
          <w:vertAlign w:val="superscript"/>
          <w:lang w:val="en-AU"/>
        </w:rPr>
        <w:footnoteReference w:id="13"/>
      </w:r>
      <w:r w:rsidRPr="6E1637BF">
        <w:rPr>
          <w:lang w:val="en-AU"/>
        </w:rPr>
        <w:t xml:space="preserve"> During that same period, the number of commencing domestic undergraduate students increased by 42</w:t>
      </w:r>
      <w:r w:rsidR="001F34AF" w:rsidRPr="6E1637BF">
        <w:rPr>
          <w:lang w:val="en-AU"/>
        </w:rPr>
        <w:t xml:space="preserve">% </w:t>
      </w:r>
      <w:r w:rsidRPr="6E1637BF">
        <w:rPr>
          <w:lang w:val="en-AU"/>
        </w:rPr>
        <w:t>from 202,229 to 286,412.</w:t>
      </w:r>
      <w:r w:rsidRPr="6E1637BF">
        <w:rPr>
          <w:vertAlign w:val="superscript"/>
          <w:lang w:val="en-AU"/>
        </w:rPr>
        <w:footnoteReference w:id="14"/>
      </w:r>
      <w:r w:rsidRPr="6E1637BF">
        <w:rPr>
          <w:lang w:val="en-AU"/>
        </w:rPr>
        <w:t xml:space="preserve"> When this funding initiative ceased, the growth of </w:t>
      </w:r>
      <w:r w:rsidR="001B714C" w:rsidRPr="6E1637BF">
        <w:rPr>
          <w:lang w:val="en-AU"/>
        </w:rPr>
        <w:t>Indigenous</w:t>
      </w:r>
      <w:r w:rsidRPr="6E1637BF">
        <w:rPr>
          <w:lang w:val="en-AU"/>
        </w:rPr>
        <w:t xml:space="preserve"> students plateaued</w:t>
      </w:r>
      <w:r w:rsidR="00800F25" w:rsidRPr="6E1637BF">
        <w:rPr>
          <w:lang w:val="en-AU"/>
        </w:rPr>
        <w:t>,</w:t>
      </w:r>
      <w:r w:rsidRPr="6E1637BF">
        <w:rPr>
          <w:lang w:val="en-AU"/>
        </w:rPr>
        <w:t xml:space="preserve"> with 5,687 students in 2017 and 5,801 in 2018</w:t>
      </w:r>
      <w:r w:rsidR="005E1AFD" w:rsidRPr="6E1637BF">
        <w:rPr>
          <w:lang w:val="en-AU"/>
        </w:rPr>
        <w:t xml:space="preserve">. </w:t>
      </w:r>
      <w:r w:rsidRPr="6E1637BF">
        <w:rPr>
          <w:lang w:val="en-AU"/>
        </w:rPr>
        <w:t xml:space="preserve"> </w:t>
      </w:r>
      <w:r w:rsidRPr="6E1637BF" w:rsidDel="001F5A3F">
        <w:rPr>
          <w:lang w:val="en-AU"/>
        </w:rPr>
        <w:t xml:space="preserve"> </w:t>
      </w:r>
    </w:p>
    <w:p w14:paraId="5E77C468" w14:textId="2365A998" w:rsidR="00414B66" w:rsidRDefault="00414B66" w:rsidP="00414B66">
      <w:pPr>
        <w:pStyle w:val="Text"/>
      </w:pPr>
      <w:r w:rsidRPr="6E1637BF">
        <w:rPr>
          <w:lang w:val="en-AU"/>
        </w:rPr>
        <w:t>Some university and sector stakeholders suggested that a weakness of the demand</w:t>
      </w:r>
      <w:r w:rsidR="001C406A" w:rsidRPr="6E1637BF">
        <w:rPr>
          <w:lang w:val="en-AU"/>
        </w:rPr>
        <w:t xml:space="preserve"> </w:t>
      </w:r>
      <w:r w:rsidRPr="6E1637BF">
        <w:rPr>
          <w:lang w:val="en-AU"/>
        </w:rPr>
        <w:t>driven CSP funding measure is that it applies only to bachelor</w:t>
      </w:r>
      <w:r w:rsidR="00E82830" w:rsidRPr="6E1637BF">
        <w:rPr>
          <w:lang w:val="en-AU"/>
        </w:rPr>
        <w:t>’s</w:t>
      </w:r>
      <w:r w:rsidRPr="6E1637BF">
        <w:rPr>
          <w:lang w:val="en-AU"/>
        </w:rPr>
        <w:t xml:space="preserve"> degree enrolments. Stakeholders advised that this targeted approach may have </w:t>
      </w:r>
      <w:r w:rsidR="00A7600B" w:rsidRPr="6E1637BF">
        <w:rPr>
          <w:lang w:val="en-AU"/>
        </w:rPr>
        <w:t xml:space="preserve">the </w:t>
      </w:r>
      <w:r w:rsidRPr="6E1637BF">
        <w:rPr>
          <w:lang w:val="en-AU"/>
        </w:rPr>
        <w:t xml:space="preserve">perverse </w:t>
      </w:r>
      <w:r w:rsidR="00A7600B" w:rsidRPr="6E1637BF">
        <w:rPr>
          <w:lang w:val="en-AU"/>
        </w:rPr>
        <w:t>outcome of</w:t>
      </w:r>
      <w:r w:rsidRPr="6E1637BF">
        <w:rPr>
          <w:lang w:val="en-AU"/>
        </w:rPr>
        <w:t xml:space="preserve"> encouraging universities to enro</w:t>
      </w:r>
      <w:r w:rsidR="00E82830" w:rsidRPr="6E1637BF">
        <w:rPr>
          <w:lang w:val="en-AU"/>
        </w:rPr>
        <w:t>l</w:t>
      </w:r>
      <w:r w:rsidRPr="6E1637BF">
        <w:rPr>
          <w:lang w:val="en-AU"/>
        </w:rPr>
        <w:t xml:space="preserve"> students in bachelor</w:t>
      </w:r>
      <w:r w:rsidR="00E82830" w:rsidRPr="6E1637BF">
        <w:rPr>
          <w:lang w:val="en-AU"/>
        </w:rPr>
        <w:t>’s</w:t>
      </w:r>
      <w:r w:rsidRPr="6E1637BF">
        <w:rPr>
          <w:lang w:val="en-AU"/>
        </w:rPr>
        <w:t xml:space="preserve"> degrees when it may have been more appropriate for these students to commence an enabling course or a diploma. Stakeholders also pointed to relatively low levels of year 12 attainment</w:t>
      </w:r>
      <w:r w:rsidR="008C4BCA" w:rsidRPr="6E1637BF">
        <w:rPr>
          <w:lang w:val="en-AU"/>
        </w:rPr>
        <w:t xml:space="preserve"> among Indigenous </w:t>
      </w:r>
      <w:r w:rsidR="00FB0A0E" w:rsidRPr="6E1637BF">
        <w:rPr>
          <w:lang w:val="en-AU"/>
        </w:rPr>
        <w:t>Australians</w:t>
      </w:r>
      <w:r w:rsidRPr="6E1637BF">
        <w:rPr>
          <w:lang w:val="en-AU"/>
        </w:rPr>
        <w:t xml:space="preserve"> and </w:t>
      </w:r>
      <w:r w:rsidR="00CB1452" w:rsidRPr="6E1637BF">
        <w:rPr>
          <w:lang w:val="en-AU"/>
        </w:rPr>
        <w:t>low</w:t>
      </w:r>
      <w:r w:rsidRPr="6E1637BF">
        <w:rPr>
          <w:lang w:val="en-AU"/>
        </w:rPr>
        <w:t xml:space="preserve"> retention rate</w:t>
      </w:r>
      <w:r w:rsidR="00CB1452" w:rsidRPr="6E1637BF">
        <w:rPr>
          <w:lang w:val="en-AU"/>
        </w:rPr>
        <w:t>s</w:t>
      </w:r>
      <w:r w:rsidRPr="6E1637BF">
        <w:rPr>
          <w:lang w:val="en-AU"/>
        </w:rPr>
        <w:t xml:space="preserve"> from years 7-8 to year 12 as ongoing barriers to increasing </w:t>
      </w:r>
      <w:r w:rsidR="007078C1" w:rsidRPr="6E1637BF">
        <w:rPr>
          <w:lang w:val="en-AU"/>
        </w:rPr>
        <w:t>d</w:t>
      </w:r>
      <w:r w:rsidRPr="6E1637BF">
        <w:rPr>
          <w:lang w:val="en-AU"/>
        </w:rPr>
        <w:t>egree enrolments.</w:t>
      </w:r>
      <w:r w:rsidRPr="6E1637BF">
        <w:rPr>
          <w:vertAlign w:val="superscript"/>
          <w:lang w:val="en-AU"/>
        </w:rPr>
        <w:footnoteReference w:id="15"/>
      </w:r>
      <w:r w:rsidRPr="6E1637BF">
        <w:rPr>
          <w:lang w:val="en-AU"/>
        </w:rPr>
        <w:t xml:space="preserve"> </w:t>
      </w:r>
    </w:p>
    <w:p w14:paraId="33B6A2B9" w14:textId="47258C96" w:rsidR="00414B66" w:rsidRPr="001E7222" w:rsidRDefault="00414B66" w:rsidP="001E7222">
      <w:pPr>
        <w:jc w:val="left"/>
      </w:pPr>
      <w:r w:rsidRPr="00EC6852">
        <w:t xml:space="preserve">Some university stakeholders were critical of the demand-driven funding </w:t>
      </w:r>
      <w:r w:rsidR="00903E56" w:rsidRPr="00EC6852">
        <w:t xml:space="preserve">measure, </w:t>
      </w:r>
      <w:r w:rsidRPr="00EC6852">
        <w:t xml:space="preserve">noting that it did not suit the current tertiary education context characterised by declining student enrolments. </w:t>
      </w:r>
    </w:p>
    <w:p w14:paraId="008D5DFD" w14:textId="21BE2CA6" w:rsidR="00414B66" w:rsidRPr="00FB44B5" w:rsidRDefault="00414B66" w:rsidP="00CA328F">
      <w:pPr>
        <w:pStyle w:val="Text"/>
        <w:ind w:left="851" w:right="851"/>
        <w:rPr>
          <w:i/>
          <w:lang w:val="en-AU"/>
        </w:rPr>
      </w:pPr>
      <w:r w:rsidRPr="6E1637BF">
        <w:rPr>
          <w:i/>
          <w:lang w:val="en-AU"/>
        </w:rPr>
        <w:t>We certainly saw an impact the first year that it was introduced. There was a jump in our enrolments… We're not so sure if it's going to be sustained based on the change in enrolment patterns that we've seen this year. I think one of the issues</w:t>
      </w:r>
      <w:r w:rsidR="008C0C4D">
        <w:rPr>
          <w:i/>
          <w:lang w:val="en-AU"/>
        </w:rPr>
        <w:t xml:space="preserve"> </w:t>
      </w:r>
      <w:r w:rsidRPr="6E1637BF">
        <w:rPr>
          <w:i/>
          <w:lang w:val="en-AU"/>
        </w:rPr>
        <w:t>over the past couple of years</w:t>
      </w:r>
      <w:r w:rsidR="008C0C4D">
        <w:rPr>
          <w:i/>
          <w:lang w:val="en-AU"/>
        </w:rPr>
        <w:t xml:space="preserve"> </w:t>
      </w:r>
      <w:r w:rsidRPr="6E1637BF">
        <w:rPr>
          <w:i/>
          <w:lang w:val="en-AU"/>
        </w:rPr>
        <w:t xml:space="preserve">is that we're under enrolled. The demand driven argument is a little bit moot. I think it's a good strategy </w:t>
      </w:r>
      <w:r w:rsidRPr="6E1637BF">
        <w:rPr>
          <w:i/>
          <w:lang w:val="en-AU"/>
        </w:rPr>
        <w:lastRenderedPageBreak/>
        <w:t>to have</w:t>
      </w:r>
      <w:r w:rsidR="00D82A0A">
        <w:rPr>
          <w:i/>
          <w:lang w:val="en-AU"/>
        </w:rPr>
        <w:t>,</w:t>
      </w:r>
      <w:r w:rsidRPr="6E1637BF">
        <w:rPr>
          <w:i/>
          <w:lang w:val="en-AU"/>
        </w:rPr>
        <w:t xml:space="preserve"> I don't know if it's having an ongoing impact on growing enrolment though. </w:t>
      </w:r>
      <w:r w:rsidRPr="6E1637BF">
        <w:rPr>
          <w:b/>
          <w:i/>
          <w:lang w:val="en-AU"/>
        </w:rPr>
        <w:t>– University stakeholder</w:t>
      </w:r>
      <w:r w:rsidRPr="6E1637BF">
        <w:rPr>
          <w:i/>
          <w:lang w:val="en-AU"/>
        </w:rPr>
        <w:t xml:space="preserve"> </w:t>
      </w:r>
    </w:p>
    <w:p w14:paraId="310BE346" w14:textId="77777777" w:rsidR="00414B66" w:rsidRPr="007F58D7" w:rsidRDefault="00414B66" w:rsidP="00A42301">
      <w:pPr>
        <w:pStyle w:val="Heading4NotNumbered"/>
      </w:pPr>
      <w:r w:rsidRPr="007F58D7">
        <w:t xml:space="preserve">Data limitations </w:t>
      </w:r>
    </w:p>
    <w:p w14:paraId="462A1A56" w14:textId="77777777" w:rsidR="005E7762" w:rsidRDefault="001141A5" w:rsidP="00626668">
      <w:pPr>
        <w:pStyle w:val="Text"/>
        <w:rPr>
          <w:lang w:val="en-AU"/>
        </w:rPr>
      </w:pPr>
      <w:r w:rsidRPr="6E1637BF">
        <w:rPr>
          <w:lang w:val="en-AU"/>
        </w:rPr>
        <w:t>Evaluation</w:t>
      </w:r>
      <w:r w:rsidR="00414B66" w:rsidRPr="6E1637BF">
        <w:rPr>
          <w:lang w:val="en-AU"/>
        </w:rPr>
        <w:t xml:space="preserve"> stakeholders identified several data limitations which make it difficult to determine th</w:t>
      </w:r>
      <w:r w:rsidR="00E07A59" w:rsidRPr="6E1637BF">
        <w:rPr>
          <w:lang w:val="en-AU"/>
        </w:rPr>
        <w:t>e</w:t>
      </w:r>
      <w:r w:rsidR="00414B66" w:rsidRPr="6E1637BF">
        <w:rPr>
          <w:lang w:val="en-AU"/>
        </w:rPr>
        <w:t xml:space="preserve"> impact</w:t>
      </w:r>
      <w:r w:rsidR="00E07A59" w:rsidRPr="6E1637BF">
        <w:rPr>
          <w:lang w:val="en-AU"/>
        </w:rPr>
        <w:t xml:space="preserve"> of this measure</w:t>
      </w:r>
      <w:r w:rsidR="00414B66" w:rsidRPr="6E1637BF">
        <w:rPr>
          <w:lang w:val="en-AU"/>
        </w:rPr>
        <w:t xml:space="preserve">. </w:t>
      </w:r>
      <w:r w:rsidR="005F2F17" w:rsidRPr="6E1637BF">
        <w:rPr>
          <w:lang w:val="en-AU"/>
        </w:rPr>
        <w:t>Given the range of factors that impact student enrolments outlined elsewhere</w:t>
      </w:r>
      <w:r w:rsidR="00414B66" w:rsidRPr="6E1637BF">
        <w:rPr>
          <w:lang w:val="en-AU"/>
        </w:rPr>
        <w:t xml:space="preserve"> in </w:t>
      </w:r>
      <w:r w:rsidR="005F2F17" w:rsidRPr="6E1637BF">
        <w:rPr>
          <w:lang w:val="en-AU"/>
        </w:rPr>
        <w:t xml:space="preserve">this </w:t>
      </w:r>
      <w:r w:rsidR="003E6FBC" w:rsidRPr="6E1637BF">
        <w:rPr>
          <w:lang w:val="en-AU"/>
        </w:rPr>
        <w:t>Re</w:t>
      </w:r>
      <w:r w:rsidR="005F2F17" w:rsidRPr="6E1637BF">
        <w:rPr>
          <w:lang w:val="en-AU"/>
        </w:rPr>
        <w:t>port,</w:t>
      </w:r>
      <w:r w:rsidR="00414B66" w:rsidRPr="6E1637BF">
        <w:rPr>
          <w:lang w:val="en-AU"/>
        </w:rPr>
        <w:t xml:space="preserve"> it is not possible to determine whether students were undertaking tertiary study because of the provision of a CSP under this measure or because of other factors. </w:t>
      </w:r>
      <w:r w:rsidR="004B5429" w:rsidRPr="6E1637BF">
        <w:rPr>
          <w:lang w:val="en-AU"/>
        </w:rPr>
        <w:t xml:space="preserve">Limitations in the </w:t>
      </w:r>
      <w:r w:rsidR="00414B66" w:rsidRPr="6E1637BF">
        <w:rPr>
          <w:lang w:val="en-AU"/>
        </w:rPr>
        <w:t xml:space="preserve">data </w:t>
      </w:r>
      <w:r w:rsidR="004B5429" w:rsidRPr="6E1637BF">
        <w:rPr>
          <w:lang w:val="en-AU"/>
        </w:rPr>
        <w:t xml:space="preserve">collected by </w:t>
      </w:r>
      <w:r w:rsidR="00414B66" w:rsidRPr="6E1637BF">
        <w:rPr>
          <w:lang w:val="en-AU"/>
        </w:rPr>
        <w:t xml:space="preserve">universities relating to </w:t>
      </w:r>
      <w:r w:rsidR="00A17473" w:rsidRPr="6E1637BF">
        <w:rPr>
          <w:lang w:val="en-AU"/>
        </w:rPr>
        <w:t>Indigenous</w:t>
      </w:r>
      <w:r w:rsidR="00414B66" w:rsidRPr="6E1637BF">
        <w:rPr>
          <w:lang w:val="en-AU"/>
        </w:rPr>
        <w:t xml:space="preserve"> student course choices or experience, and lack of effective data sharing arrangements</w:t>
      </w:r>
      <w:r w:rsidR="00EE1069" w:rsidRPr="6E1637BF">
        <w:rPr>
          <w:lang w:val="en-AU"/>
        </w:rPr>
        <w:t xml:space="preserve">, are further limitations </w:t>
      </w:r>
      <w:r w:rsidR="00083DAA" w:rsidRPr="6E1637BF">
        <w:rPr>
          <w:lang w:val="en-AU"/>
        </w:rPr>
        <w:t>identified</w:t>
      </w:r>
      <w:r w:rsidR="00414B66" w:rsidRPr="6E1637BF">
        <w:rPr>
          <w:lang w:val="en-AU"/>
        </w:rPr>
        <w:t xml:space="preserve"> during this </w:t>
      </w:r>
      <w:r w:rsidR="00EE1069" w:rsidRPr="6E1637BF">
        <w:rPr>
          <w:lang w:val="en-AU"/>
        </w:rPr>
        <w:t xml:space="preserve">evaluation. </w:t>
      </w:r>
    </w:p>
    <w:p w14:paraId="55C282AA" w14:textId="5ED901E2" w:rsidR="00A63995" w:rsidRPr="00414B66" w:rsidRDefault="00414B66" w:rsidP="00626668">
      <w:pPr>
        <w:pStyle w:val="Text"/>
      </w:pPr>
      <w:r w:rsidRPr="6E1637BF">
        <w:rPr>
          <w:lang w:val="en-AU"/>
        </w:rPr>
        <w:t>To optimise future evaluation, the Department’s Performance and Data Framework flagged that expanding data collection to include qualitative insights from students who have benefited from this policy could provide a more holistic understanding of its impact. The Framework also suggested capturing data from year 12 school leavers would help assess whether there has been an increase in aspiration</w:t>
      </w:r>
      <w:r w:rsidR="00AF0183" w:rsidRPr="6E1637BF">
        <w:rPr>
          <w:lang w:val="en-AU"/>
        </w:rPr>
        <w:t>s</w:t>
      </w:r>
      <w:r w:rsidRPr="6E1637BF">
        <w:rPr>
          <w:lang w:val="en-AU"/>
        </w:rPr>
        <w:t xml:space="preserve"> for higher education. The evaluation </w:t>
      </w:r>
      <w:r w:rsidR="00AF0183" w:rsidRPr="6E1637BF">
        <w:rPr>
          <w:lang w:val="en-AU"/>
        </w:rPr>
        <w:t>did not find</w:t>
      </w:r>
      <w:r w:rsidRPr="6E1637BF">
        <w:rPr>
          <w:lang w:val="en-AU"/>
        </w:rPr>
        <w:t xml:space="preserve"> evidence of progress in capturing this qualitative data.</w:t>
      </w:r>
      <w:r w:rsidRPr="6E1637BF">
        <w:rPr>
          <w:rStyle w:val="FootnoteReference"/>
          <w:lang w:val="en-AU"/>
        </w:rPr>
        <w:footnoteReference w:id="16"/>
      </w:r>
      <w:r w:rsidR="002F1192" w:rsidRPr="6E1637BF">
        <w:rPr>
          <w:lang w:val="en-AU"/>
        </w:rPr>
        <w:t xml:space="preserve"> The Department of Education has indicated that evaluation of this program is in early stages of planning.</w:t>
      </w:r>
    </w:p>
    <w:p w14:paraId="3973941D" w14:textId="386D49BD" w:rsidR="00807824" w:rsidRPr="00414B66" w:rsidRDefault="00807824" w:rsidP="00455862">
      <w:pPr>
        <w:pStyle w:val="Heading3"/>
      </w:pPr>
      <w:r>
        <w:t xml:space="preserve">Recommendations </w:t>
      </w:r>
    </w:p>
    <w:tbl>
      <w:tblPr>
        <w:tblStyle w:val="TableGrid"/>
        <w:tblW w:w="9012" w:type="dxa"/>
        <w:tblBorders>
          <w:top w:val="single" w:sz="4" w:space="0" w:color="007E00" w:themeColor="accent3"/>
          <w:left w:val="single" w:sz="4" w:space="0" w:color="007E00" w:themeColor="accent3"/>
          <w:bottom w:val="single" w:sz="4" w:space="0" w:color="007E00" w:themeColor="accent3"/>
          <w:right w:val="single" w:sz="4" w:space="0" w:color="007E00" w:themeColor="accent3"/>
          <w:insideH w:val="none" w:sz="0" w:space="0" w:color="auto"/>
          <w:insideV w:val="none" w:sz="0" w:space="0" w:color="auto"/>
        </w:tblBorders>
        <w:tblLayout w:type="fixed"/>
        <w:tblCellMar>
          <w:top w:w="57" w:type="dxa"/>
        </w:tblCellMar>
        <w:tblLook w:val="04A0" w:firstRow="1" w:lastRow="0" w:firstColumn="1" w:lastColumn="0" w:noHBand="0" w:noVBand="1"/>
      </w:tblPr>
      <w:tblGrid>
        <w:gridCol w:w="9012"/>
      </w:tblGrid>
      <w:tr w:rsidR="00B93383" w:rsidRPr="000405E5" w14:paraId="735FF810" w14:textId="77777777" w:rsidTr="75047D97">
        <w:trPr>
          <w:trHeight w:val="382"/>
        </w:trPr>
        <w:tc>
          <w:tcPr>
            <w:tcW w:w="9012" w:type="dxa"/>
            <w:shd w:val="clear" w:color="auto" w:fill="007E00" w:themeFill="accent3"/>
            <w:vAlign w:val="center"/>
          </w:tcPr>
          <w:p w14:paraId="4D66949C" w14:textId="3B62D19E" w:rsidR="00B93383" w:rsidRPr="000405E5" w:rsidRDefault="00B93383" w:rsidP="0022011C">
            <w:pPr>
              <w:pStyle w:val="TableHeaderWhite"/>
            </w:pPr>
            <w:r w:rsidRPr="00456CB2">
              <w:t xml:space="preserve">Recommendation </w:t>
            </w:r>
            <w:r w:rsidR="000F59A7">
              <w:t>1</w:t>
            </w:r>
          </w:p>
        </w:tc>
      </w:tr>
      <w:tr w:rsidR="00B93383" w:rsidRPr="000405E5" w14:paraId="322F8622" w14:textId="77777777" w:rsidTr="75047D97">
        <w:trPr>
          <w:trHeight w:val="1619"/>
        </w:trPr>
        <w:tc>
          <w:tcPr>
            <w:tcW w:w="9012" w:type="dxa"/>
            <w:shd w:val="clear" w:color="auto" w:fill="FFFFFF" w:themeFill="text1"/>
            <w:vAlign w:val="center"/>
          </w:tcPr>
          <w:p w14:paraId="43BC8462" w14:textId="2C150013" w:rsidR="00B93383" w:rsidRPr="000405E5" w:rsidRDefault="000F59A7" w:rsidP="0022011C">
            <w:pPr>
              <w:pStyle w:val="TableText"/>
            </w:pPr>
            <w:r w:rsidRPr="0022011C">
              <w:rPr>
                <w:b/>
                <w:bCs/>
              </w:rPr>
              <w:t>The Australian Government should ensure that the implementation of per-student funding contributions under a needs-based funding model adequately responds to the cost of higher education delivery in regional Australia.</w:t>
            </w:r>
            <w:r w:rsidRPr="000F59A7">
              <w:t xml:space="preserve"> </w:t>
            </w:r>
            <w:r w:rsidRPr="000F59A7">
              <w:rPr>
                <w:bCs/>
              </w:rPr>
              <w:t>Regional universities continue to face significant headwinds in terms of student enrolment and costs, and it is important that sufficient funding is available to support excellence in research and teaching, and to ensure financial sustainability.</w:t>
            </w:r>
          </w:p>
        </w:tc>
      </w:tr>
      <w:tr w:rsidR="00B93383" w:rsidRPr="000405E5" w14:paraId="10F172EB" w14:textId="77777777" w:rsidTr="75047D97">
        <w:trPr>
          <w:trHeight w:val="382"/>
        </w:trPr>
        <w:tc>
          <w:tcPr>
            <w:tcW w:w="9012" w:type="dxa"/>
            <w:shd w:val="clear" w:color="auto" w:fill="007E00" w:themeFill="accent3"/>
            <w:vAlign w:val="center"/>
          </w:tcPr>
          <w:p w14:paraId="64399AB8" w14:textId="11A9947E" w:rsidR="00B93383" w:rsidRPr="000405E5" w:rsidRDefault="00B93383" w:rsidP="0022011C">
            <w:pPr>
              <w:pStyle w:val="TableHeaderWhite"/>
            </w:pPr>
            <w:r w:rsidRPr="00456CB2">
              <w:t xml:space="preserve">Recommendation </w:t>
            </w:r>
            <w:r w:rsidR="00062D6D">
              <w:t>2</w:t>
            </w:r>
          </w:p>
        </w:tc>
      </w:tr>
      <w:tr w:rsidR="002716DB" w:rsidRPr="000405E5" w14:paraId="3413C5C2" w14:textId="77777777" w:rsidTr="75047D97">
        <w:trPr>
          <w:trHeight w:val="770"/>
        </w:trPr>
        <w:tc>
          <w:tcPr>
            <w:tcW w:w="9012" w:type="dxa"/>
            <w:shd w:val="clear" w:color="auto" w:fill="F2F2F2" w:themeFill="text1" w:themeFillShade="F2"/>
            <w:vAlign w:val="center"/>
          </w:tcPr>
          <w:p w14:paraId="19D24E55" w14:textId="33596CB8" w:rsidR="002716DB" w:rsidRPr="000405E5" w:rsidRDefault="75047D97" w:rsidP="0022011C">
            <w:pPr>
              <w:pStyle w:val="TableText"/>
            </w:pPr>
            <w:r w:rsidRPr="75047D97">
              <w:rPr>
                <w:b/>
                <w:bCs/>
                <w:lang w:val="en-AU"/>
              </w:rPr>
              <w:t>The Australian Government should implement measures to support more timely release of higher education funding and enrolments data.</w:t>
            </w:r>
            <w:r w:rsidRPr="75047D97">
              <w:rPr>
                <w:lang w:val="en-AU"/>
              </w:rPr>
              <w:t xml:space="preserve"> Reducing the current one-year delay in data release will support higher education planning, research and evaluation. </w:t>
            </w:r>
          </w:p>
        </w:tc>
      </w:tr>
    </w:tbl>
    <w:p w14:paraId="748CF2E1" w14:textId="24AA88A9" w:rsidR="004C3660" w:rsidRDefault="004C3660">
      <w:r>
        <w:br w:type="page"/>
      </w:r>
    </w:p>
    <w:p w14:paraId="6FC8FD05" w14:textId="1C50D588" w:rsidR="00091153" w:rsidRDefault="00091153" w:rsidP="00455862">
      <w:pPr>
        <w:pStyle w:val="Heading3"/>
      </w:pPr>
      <w:r>
        <w:lastRenderedPageBreak/>
        <w:t xml:space="preserve">Evaluation </w:t>
      </w:r>
      <w:r w:rsidR="00BE4E43">
        <w:t>a</w:t>
      </w:r>
      <w:r>
        <w:t xml:space="preserve">gainst </w:t>
      </w:r>
      <w:r w:rsidR="00BE4E43">
        <w:t>k</w:t>
      </w:r>
      <w:r>
        <w:t xml:space="preserve">ey </w:t>
      </w:r>
      <w:r w:rsidR="00BE4E43">
        <w:t>p</w:t>
      </w:r>
      <w:r>
        <w:t xml:space="preserve">erformance </w:t>
      </w:r>
      <w:r w:rsidR="00BE4E43">
        <w:t>m</w:t>
      </w:r>
      <w:r>
        <w:t>easures</w:t>
      </w:r>
    </w:p>
    <w:tbl>
      <w:tblPr>
        <w:tblStyle w:val="ACTableDesign"/>
        <w:tblW w:w="5000" w:type="pct"/>
        <w:tblInd w:w="-5" w:type="dxa"/>
        <w:tblBorders>
          <w:top w:val="single" w:sz="4" w:space="0" w:color="007E00"/>
          <w:left w:val="single" w:sz="4" w:space="0" w:color="007E00"/>
          <w:bottom w:val="single" w:sz="4" w:space="0" w:color="007E00"/>
          <w:right w:val="single" w:sz="4" w:space="0" w:color="007E00"/>
          <w:insideH w:val="none" w:sz="0" w:space="0" w:color="auto"/>
          <w:insideV w:val="none" w:sz="0" w:space="0" w:color="auto"/>
        </w:tblBorders>
        <w:tblLook w:val="04A0" w:firstRow="1" w:lastRow="0" w:firstColumn="1" w:lastColumn="0" w:noHBand="0" w:noVBand="1"/>
      </w:tblPr>
      <w:tblGrid>
        <w:gridCol w:w="2512"/>
        <w:gridCol w:w="585"/>
        <w:gridCol w:w="2877"/>
        <w:gridCol w:w="586"/>
        <w:gridCol w:w="2459"/>
      </w:tblGrid>
      <w:tr w:rsidR="00382821" w:rsidRPr="005F2846" w14:paraId="4942550D" w14:textId="77777777" w:rsidTr="00FB572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8" w:type="pct"/>
            <w:tcBorders>
              <w:top w:val="single" w:sz="4" w:space="0" w:color="007E00"/>
              <w:bottom w:val="single" w:sz="4" w:space="0" w:color="007E00"/>
              <w:right w:val="single" w:sz="4" w:space="0" w:color="36424A" w:themeColor="background2"/>
            </w:tcBorders>
            <w:shd w:val="clear" w:color="auto" w:fill="auto"/>
            <w:tcMar>
              <w:left w:w="0" w:type="dxa"/>
            </w:tcMar>
          </w:tcPr>
          <w:p w14:paraId="674DF3DE" w14:textId="1B5212CC" w:rsidR="00382821" w:rsidRPr="005F2846" w:rsidRDefault="00397559" w:rsidP="00FB572E">
            <w:pPr>
              <w:pStyle w:val="Text"/>
              <w:ind w:left="426" w:hanging="426"/>
              <w:jc w:val="left"/>
              <w:rPr>
                <w:color w:val="auto"/>
              </w:rPr>
            </w:pPr>
            <w:r w:rsidRPr="005F2846">
              <w:rPr>
                <w:i/>
                <w:noProof/>
                <w:lang w:val="en-AU"/>
              </w:rPr>
              <w:drawing>
                <wp:anchor distT="0" distB="0" distL="114300" distR="114300" simplePos="0" relativeHeight="251658247" behindDoc="0" locked="0" layoutInCell="1" allowOverlap="1" wp14:anchorId="21045EEC" wp14:editId="3217E25B">
                  <wp:simplePos x="0" y="0"/>
                  <wp:positionH relativeFrom="column">
                    <wp:posOffset>0</wp:posOffset>
                  </wp:positionH>
                  <wp:positionV relativeFrom="paragraph">
                    <wp:posOffset>214630</wp:posOffset>
                  </wp:positionV>
                  <wp:extent cx="211455" cy="211455"/>
                  <wp:effectExtent l="0" t="0" r="0" b="0"/>
                  <wp:wrapNone/>
                  <wp:docPr id="61" name="Graphic 20"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Graphic 20"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1455" cy="211455"/>
                          </a:xfrm>
                          <a:prstGeom prst="rect">
                            <a:avLst/>
                          </a:prstGeom>
                        </pic:spPr>
                      </pic:pic>
                    </a:graphicData>
                  </a:graphic>
                  <wp14:sizeRelH relativeFrom="margin">
                    <wp14:pctWidth>0</wp14:pctWidth>
                  </wp14:sizeRelH>
                  <wp14:sizeRelV relativeFrom="margin">
                    <wp14:pctHeight>0</wp14:pctHeight>
                  </wp14:sizeRelV>
                </wp:anchor>
              </w:drawing>
            </w:r>
            <w:r>
              <w:rPr>
                <w:color w:val="auto"/>
              </w:rPr>
              <w:t xml:space="preserve">       </w:t>
            </w:r>
            <w:r w:rsidR="00382821" w:rsidRPr="005F2846">
              <w:rPr>
                <w:color w:val="auto"/>
              </w:rPr>
              <w:t xml:space="preserve">Target has been </w:t>
            </w:r>
            <w:r>
              <w:rPr>
                <w:color w:val="auto"/>
              </w:rPr>
              <w:t xml:space="preserve">  </w:t>
            </w:r>
            <w:r w:rsidR="00382821" w:rsidRPr="005F2846">
              <w:rPr>
                <w:color w:val="auto"/>
              </w:rPr>
              <w:t>achieved or is on track</w:t>
            </w:r>
          </w:p>
        </w:tc>
        <w:tc>
          <w:tcPr>
            <w:tcW w:w="305" w:type="pct"/>
            <w:tcBorders>
              <w:left w:val="single" w:sz="4" w:space="0" w:color="36424A" w:themeColor="background2"/>
            </w:tcBorders>
            <w:shd w:val="clear" w:color="auto" w:fill="auto"/>
          </w:tcPr>
          <w:p w14:paraId="349182C9" w14:textId="77777777" w:rsidR="00382821" w:rsidRPr="005F2846" w:rsidRDefault="00382821" w:rsidP="00FB572E">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10C59D9B" wp14:editId="76411341">
                  <wp:extent cx="212400" cy="212400"/>
                  <wp:effectExtent l="0" t="0" r="0" b="0"/>
                  <wp:docPr id="2" name="Graphic 21"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phic 21"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c>
          <w:tcPr>
            <w:tcW w:w="1498" w:type="pct"/>
            <w:tcBorders>
              <w:top w:val="single" w:sz="4" w:space="0" w:color="007E00"/>
              <w:bottom w:val="single" w:sz="4" w:space="0" w:color="007E00"/>
              <w:right w:val="single" w:sz="4" w:space="0" w:color="36424A" w:themeColor="background2"/>
            </w:tcBorders>
            <w:shd w:val="clear" w:color="auto" w:fill="auto"/>
            <w:tcMar>
              <w:left w:w="0" w:type="dxa"/>
            </w:tcMar>
          </w:tcPr>
          <w:p w14:paraId="4D5336FB" w14:textId="77777777" w:rsidR="00382821" w:rsidRPr="005F2846" w:rsidRDefault="00382821" w:rsidP="00FB572E">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Uncertain – insufficient evidence/data to draw conclusion</w:t>
            </w:r>
          </w:p>
        </w:tc>
        <w:tc>
          <w:tcPr>
            <w:tcW w:w="305" w:type="pct"/>
            <w:tcBorders>
              <w:left w:val="single" w:sz="4" w:space="0" w:color="36424A" w:themeColor="background2"/>
            </w:tcBorders>
            <w:shd w:val="clear" w:color="auto" w:fill="auto"/>
          </w:tcPr>
          <w:p w14:paraId="0C710C7C" w14:textId="77777777" w:rsidR="00382821" w:rsidRPr="005F2846" w:rsidRDefault="00382821" w:rsidP="00FB572E">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0007083B" wp14:editId="08671727">
                  <wp:extent cx="212400" cy="212400"/>
                  <wp:effectExtent l="0" t="0" r="0" b="0"/>
                  <wp:docPr id="53" name="Graphic 22" descr="Badge Cross with cross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Graphic 22" descr="Badge Cross with cross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c>
          <w:tcPr>
            <w:tcW w:w="1280" w:type="pct"/>
            <w:shd w:val="clear" w:color="auto" w:fill="auto"/>
            <w:tcMar>
              <w:left w:w="0" w:type="dxa"/>
            </w:tcMar>
          </w:tcPr>
          <w:p w14:paraId="67F8A798" w14:textId="77777777" w:rsidR="00382821" w:rsidRPr="005F2846" w:rsidRDefault="00382821" w:rsidP="00FB572E">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not been achieved and is not on track</w:t>
            </w:r>
          </w:p>
        </w:tc>
      </w:tr>
    </w:tbl>
    <w:tbl>
      <w:tblPr>
        <w:tblStyle w:val="TableGrid"/>
        <w:tblpPr w:leftFromText="180" w:rightFromText="180" w:vertAnchor="text" w:horzAnchor="margin" w:tblpY="92"/>
        <w:tblW w:w="0" w:type="auto"/>
        <w:tblLook w:val="04A0" w:firstRow="1" w:lastRow="0" w:firstColumn="1" w:lastColumn="0" w:noHBand="0" w:noVBand="1"/>
      </w:tblPr>
      <w:tblGrid>
        <w:gridCol w:w="7230"/>
        <w:gridCol w:w="1742"/>
      </w:tblGrid>
      <w:tr w:rsidR="00C86A93" w:rsidRPr="006729BD" w14:paraId="2C784245" w14:textId="77777777" w:rsidTr="00C86A93">
        <w:trPr>
          <w:trHeight w:val="132"/>
        </w:trPr>
        <w:tc>
          <w:tcPr>
            <w:tcW w:w="7230" w:type="dxa"/>
            <w:shd w:val="clear" w:color="auto" w:fill="78B800" w:themeFill="accent1"/>
          </w:tcPr>
          <w:p w14:paraId="40952476" w14:textId="77777777" w:rsidR="00C86A93" w:rsidRPr="000435CE" w:rsidRDefault="00C86A93" w:rsidP="0022011C">
            <w:pPr>
              <w:pStyle w:val="TableHeaderBlack"/>
            </w:pPr>
            <w:r w:rsidRPr="000435CE">
              <w:t>Key performance measures or targets</w:t>
            </w:r>
          </w:p>
        </w:tc>
        <w:tc>
          <w:tcPr>
            <w:tcW w:w="1742" w:type="dxa"/>
            <w:shd w:val="clear" w:color="auto" w:fill="78B800" w:themeFill="accent1"/>
          </w:tcPr>
          <w:p w14:paraId="34A4AC71" w14:textId="77777777" w:rsidR="00C86A93" w:rsidRPr="000435CE" w:rsidRDefault="00C86A93" w:rsidP="00C86A93">
            <w:pPr>
              <w:pStyle w:val="TableFigure-Header"/>
              <w:rPr>
                <w:color w:val="000000"/>
              </w:rPr>
            </w:pPr>
            <w:r w:rsidRPr="000435CE">
              <w:rPr>
                <w:color w:val="000000"/>
              </w:rPr>
              <w:t>Progress</w:t>
            </w:r>
          </w:p>
        </w:tc>
      </w:tr>
      <w:tr w:rsidR="00C86A93" w:rsidRPr="006729BD" w14:paraId="2ED5BCF5" w14:textId="77777777" w:rsidTr="00C86A93">
        <w:trPr>
          <w:trHeight w:val="354"/>
        </w:trPr>
        <w:tc>
          <w:tcPr>
            <w:tcW w:w="7230" w:type="dxa"/>
            <w:vAlign w:val="center"/>
          </w:tcPr>
          <w:p w14:paraId="1C931507" w14:textId="77777777" w:rsidR="00C86A93" w:rsidRPr="00960B7C" w:rsidRDefault="00C86A93" w:rsidP="00C86A93">
            <w:pPr>
              <w:pStyle w:val="TableText"/>
            </w:pPr>
            <w:r w:rsidRPr="00960B7C">
              <w:t>Increased student enrolment at target universities</w:t>
            </w:r>
          </w:p>
        </w:tc>
        <w:tc>
          <w:tcPr>
            <w:tcW w:w="1742" w:type="dxa"/>
            <w:vAlign w:val="center"/>
          </w:tcPr>
          <w:p w14:paraId="519A7DB7" w14:textId="77777777" w:rsidR="00C86A93" w:rsidRPr="006729BD" w:rsidRDefault="00C86A93" w:rsidP="00C86A93">
            <w:pPr>
              <w:pStyle w:val="Text"/>
              <w:jc w:val="center"/>
              <w:rPr>
                <w:b/>
                <w:bCs/>
                <w:i/>
                <w:iCs/>
              </w:rPr>
            </w:pPr>
            <w:r w:rsidRPr="001E1F6F">
              <w:rPr>
                <w:rFonts w:eastAsia="Arial" w:cs="Times New Roman"/>
                <w:noProof/>
                <w:color w:val="000000"/>
                <w:lang w:val="en-AU"/>
              </w:rPr>
              <w:drawing>
                <wp:inline distT="0" distB="0" distL="0" distR="0" wp14:anchorId="4AB6CD23" wp14:editId="2B26E04A">
                  <wp:extent cx="212400" cy="212400"/>
                  <wp:effectExtent l="0" t="0" r="0" b="0"/>
                  <wp:docPr id="1943487748" name="Graphic 12"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3487748" name="Graphic 12"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r w:rsidR="00C86A93" w:rsidRPr="006729BD" w14:paraId="6228BD1A" w14:textId="77777777" w:rsidTr="00C86A93">
        <w:trPr>
          <w:trHeight w:val="416"/>
        </w:trPr>
        <w:tc>
          <w:tcPr>
            <w:tcW w:w="7230" w:type="dxa"/>
            <w:vAlign w:val="center"/>
          </w:tcPr>
          <w:p w14:paraId="58BED6EC" w14:textId="77777777" w:rsidR="00C86A93" w:rsidRPr="00960B7C" w:rsidRDefault="00C86A93" w:rsidP="00C86A93">
            <w:pPr>
              <w:pStyle w:val="TableText"/>
            </w:pPr>
            <w:r w:rsidRPr="00DF49E3">
              <w:t xml:space="preserve">Comparing increase in First Nations </w:t>
            </w:r>
            <w:r>
              <w:t xml:space="preserve">student </w:t>
            </w:r>
            <w:r w:rsidRPr="00DF49E3">
              <w:t>participation with broader student population</w:t>
            </w:r>
          </w:p>
        </w:tc>
        <w:tc>
          <w:tcPr>
            <w:tcW w:w="1742" w:type="dxa"/>
            <w:vAlign w:val="center"/>
          </w:tcPr>
          <w:p w14:paraId="2C48065C" w14:textId="77777777" w:rsidR="00C86A93" w:rsidRPr="006729BD" w:rsidRDefault="00C86A93" w:rsidP="00C86A93">
            <w:pPr>
              <w:pStyle w:val="Text"/>
              <w:jc w:val="center"/>
              <w:rPr>
                <w:b/>
                <w:bCs/>
                <w:i/>
                <w:iCs/>
              </w:rPr>
            </w:pPr>
            <w:r w:rsidRPr="001E1F6F">
              <w:rPr>
                <w:rFonts w:eastAsia="Arial" w:cs="Times New Roman"/>
                <w:noProof/>
                <w:color w:val="000000"/>
                <w:lang w:val="en-AU"/>
              </w:rPr>
              <w:drawing>
                <wp:inline distT="0" distB="0" distL="0" distR="0" wp14:anchorId="32D6FE3E" wp14:editId="20DB8151">
                  <wp:extent cx="212400" cy="212400"/>
                  <wp:effectExtent l="0" t="0" r="0" b="0"/>
                  <wp:docPr id="709138473" name="Graphic 13"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9138473" name="Graphic 13"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r w:rsidR="00C86A93" w:rsidRPr="006729BD" w14:paraId="4B7E635D" w14:textId="77777777" w:rsidTr="00C86A93">
        <w:trPr>
          <w:trHeight w:val="449"/>
        </w:trPr>
        <w:tc>
          <w:tcPr>
            <w:tcW w:w="7230" w:type="dxa"/>
            <w:vAlign w:val="center"/>
          </w:tcPr>
          <w:p w14:paraId="4FEB8BCD" w14:textId="77777777" w:rsidR="00C86A93" w:rsidRPr="00960B7C" w:rsidRDefault="00C86A93" w:rsidP="00C86A93">
            <w:pPr>
              <w:pStyle w:val="TableText"/>
            </w:pPr>
            <w:r w:rsidRPr="00D92088">
              <w:rPr>
                <w:lang w:val="en-NZ"/>
              </w:rPr>
              <w:t>Surveys to assess aspiration</w:t>
            </w:r>
            <w:r>
              <w:rPr>
                <w:lang w:val="en-NZ"/>
              </w:rPr>
              <w:t>s</w:t>
            </w:r>
            <w:r w:rsidRPr="00D92088">
              <w:rPr>
                <w:lang w:val="en-NZ"/>
              </w:rPr>
              <w:t xml:space="preserve"> over time</w:t>
            </w:r>
          </w:p>
        </w:tc>
        <w:tc>
          <w:tcPr>
            <w:tcW w:w="1742" w:type="dxa"/>
            <w:vAlign w:val="center"/>
          </w:tcPr>
          <w:p w14:paraId="1A5F0CE5" w14:textId="77777777" w:rsidR="00C86A93" w:rsidRPr="006729BD" w:rsidRDefault="00C86A93" w:rsidP="00C86A93">
            <w:pPr>
              <w:pStyle w:val="Text"/>
              <w:jc w:val="center"/>
              <w:rPr>
                <w:b/>
                <w:bCs/>
                <w:i/>
                <w:iCs/>
              </w:rPr>
            </w:pPr>
            <w:r w:rsidRPr="001E1F6F">
              <w:rPr>
                <w:rFonts w:eastAsia="Arial" w:cs="Times New Roman"/>
                <w:noProof/>
                <w:color w:val="000000"/>
                <w:lang w:val="en-AU"/>
              </w:rPr>
              <w:drawing>
                <wp:inline distT="0" distB="0" distL="0" distR="0" wp14:anchorId="5DF46FF2" wp14:editId="1985EFE4">
                  <wp:extent cx="212400" cy="212400"/>
                  <wp:effectExtent l="0" t="0" r="0" b="0"/>
                  <wp:docPr id="550780741" name="Graphic 14"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0780741" name="Graphic 14"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bl>
    <w:p w14:paraId="55BAAC30" w14:textId="460FC1AC" w:rsidR="0073621B" w:rsidRPr="00810F00" w:rsidRDefault="0073621B" w:rsidP="00455862">
      <w:pPr>
        <w:pStyle w:val="Heading2"/>
      </w:pPr>
      <w:bookmarkStart w:id="33" w:name="_Measure_Three_–"/>
      <w:bookmarkStart w:id="34" w:name="_Toc171085089"/>
      <w:bookmarkStart w:id="35" w:name="_Toc177032067"/>
      <w:bookmarkEnd w:id="33"/>
      <w:r>
        <w:t xml:space="preserve">Measure </w:t>
      </w:r>
      <w:r w:rsidR="00685CE1">
        <w:t>T</w:t>
      </w:r>
      <w:r w:rsidR="00E17829">
        <w:t>hree</w:t>
      </w:r>
      <w:r w:rsidR="00685CE1">
        <w:t xml:space="preserve"> – Regional </w:t>
      </w:r>
      <w:r w:rsidR="007C6196">
        <w:t>Research Collaboration Program</w:t>
      </w:r>
      <w:bookmarkEnd w:id="34"/>
      <w:bookmarkEnd w:id="35"/>
      <w:r w:rsidR="007C6196">
        <w:t xml:space="preserve"> </w:t>
      </w:r>
    </w:p>
    <w:p w14:paraId="7B019527" w14:textId="51254EAF" w:rsidR="00831C4A" w:rsidRDefault="00831C4A" w:rsidP="00455862">
      <w:pPr>
        <w:pStyle w:val="Heading3"/>
      </w:pPr>
      <w:r>
        <w:t xml:space="preserve">Background </w:t>
      </w:r>
    </w:p>
    <w:p w14:paraId="44DC52C7" w14:textId="01736263" w:rsidR="004852FF" w:rsidRDefault="0059109D" w:rsidP="00DC0762">
      <w:pPr>
        <w:pStyle w:val="Text"/>
      </w:pPr>
      <w:r w:rsidRPr="6E1637BF">
        <w:rPr>
          <w:lang w:val="en-AU"/>
        </w:rPr>
        <w:t>The</w:t>
      </w:r>
      <w:r w:rsidR="00DC0762" w:rsidRPr="6E1637BF">
        <w:rPr>
          <w:lang w:val="en-AU"/>
        </w:rPr>
        <w:t xml:space="preserve"> Regional Research Collaboration (RRC) </w:t>
      </w:r>
      <w:r w:rsidR="006E2B4E" w:rsidRPr="6E1637BF">
        <w:rPr>
          <w:lang w:val="en-AU"/>
        </w:rPr>
        <w:t>P</w:t>
      </w:r>
      <w:r w:rsidR="0053715E" w:rsidRPr="6E1637BF">
        <w:rPr>
          <w:lang w:val="en-AU"/>
        </w:rPr>
        <w:t xml:space="preserve">rogram </w:t>
      </w:r>
      <w:r w:rsidR="00240F07" w:rsidRPr="6E1637BF">
        <w:rPr>
          <w:lang w:val="en-AU"/>
        </w:rPr>
        <w:t xml:space="preserve">funds research collaboration between regional </w:t>
      </w:r>
      <w:r w:rsidR="004852FF" w:rsidRPr="6E1637BF">
        <w:rPr>
          <w:lang w:val="en-AU"/>
        </w:rPr>
        <w:t>universities</w:t>
      </w:r>
      <w:r w:rsidR="00D2635D" w:rsidRPr="6E1637BF">
        <w:rPr>
          <w:lang w:val="en-AU"/>
        </w:rPr>
        <w:t>,</w:t>
      </w:r>
      <w:r w:rsidR="00240F07" w:rsidRPr="6E1637BF">
        <w:rPr>
          <w:lang w:val="en-AU"/>
        </w:rPr>
        <w:t xml:space="preserve"> industry and other higher education providers. It </w:t>
      </w:r>
      <w:r w:rsidR="004852FF" w:rsidRPr="6E1637BF">
        <w:rPr>
          <w:lang w:val="en-AU"/>
        </w:rPr>
        <w:t xml:space="preserve">aims to </w:t>
      </w:r>
      <w:r w:rsidR="00DC0762" w:rsidRPr="6E1637BF">
        <w:rPr>
          <w:lang w:val="en-AU"/>
        </w:rPr>
        <w:t xml:space="preserve">build the research capacity of regional universities, increase numbers of postgraduate students and research staff </w:t>
      </w:r>
      <w:r w:rsidR="0044600B" w:rsidRPr="6E1637BF">
        <w:rPr>
          <w:lang w:val="en-AU"/>
        </w:rPr>
        <w:t>in regional universities, foster sustained collaborations and partnerships</w:t>
      </w:r>
      <w:r w:rsidR="00EB470C" w:rsidRPr="6E1637BF">
        <w:rPr>
          <w:lang w:val="en-AU"/>
        </w:rPr>
        <w:t xml:space="preserve"> with local employers and industries</w:t>
      </w:r>
      <w:r w:rsidR="00A20A2C" w:rsidRPr="6E1637BF">
        <w:rPr>
          <w:lang w:val="en-AU"/>
        </w:rPr>
        <w:t xml:space="preserve">, and </w:t>
      </w:r>
      <w:r w:rsidR="00FA4343" w:rsidRPr="6E1637BF">
        <w:rPr>
          <w:lang w:val="en-AU"/>
        </w:rPr>
        <w:t>contribute</w:t>
      </w:r>
      <w:r w:rsidR="0066208A" w:rsidRPr="6E1637BF">
        <w:rPr>
          <w:lang w:val="en-AU"/>
        </w:rPr>
        <w:t xml:space="preserve"> to</w:t>
      </w:r>
      <w:r w:rsidR="00A20A2C" w:rsidRPr="6E1637BF">
        <w:rPr>
          <w:lang w:val="en-AU"/>
        </w:rPr>
        <w:t xml:space="preserve"> </w:t>
      </w:r>
      <w:r w:rsidR="00FA4343" w:rsidRPr="6E1637BF">
        <w:rPr>
          <w:lang w:val="en-AU"/>
        </w:rPr>
        <w:t>national research prioritie</w:t>
      </w:r>
      <w:r w:rsidR="005059E8" w:rsidRPr="6E1637BF">
        <w:rPr>
          <w:lang w:val="en-AU"/>
        </w:rPr>
        <w:t>s</w:t>
      </w:r>
      <w:r w:rsidR="009A3B7A" w:rsidRPr="6E1637BF">
        <w:rPr>
          <w:lang w:val="en-AU"/>
        </w:rPr>
        <w:t>.</w:t>
      </w:r>
      <w:r w:rsidR="00FA4343" w:rsidRPr="6E1637BF">
        <w:rPr>
          <w:lang w:val="en-AU"/>
        </w:rPr>
        <w:t xml:space="preserve"> </w:t>
      </w:r>
    </w:p>
    <w:p w14:paraId="4D3F0306" w14:textId="2AB85CC5" w:rsidR="004363A1" w:rsidRDefault="00B3578E" w:rsidP="004363A1">
      <w:pPr>
        <w:pStyle w:val="Text"/>
      </w:pPr>
      <w:r w:rsidRPr="6E1637BF">
        <w:rPr>
          <w:lang w:val="en-AU"/>
        </w:rPr>
        <w:t xml:space="preserve">The </w:t>
      </w:r>
      <w:r w:rsidR="008D633D" w:rsidRPr="6E1637BF">
        <w:rPr>
          <w:lang w:val="en-AU"/>
        </w:rPr>
        <w:t>RRC</w:t>
      </w:r>
      <w:r w:rsidR="003A41B9" w:rsidRPr="6E1637BF">
        <w:rPr>
          <w:lang w:val="en-AU"/>
        </w:rPr>
        <w:t xml:space="preserve"> Program received </w:t>
      </w:r>
      <w:r w:rsidR="00691AB1" w:rsidRPr="6E1637BF">
        <w:rPr>
          <w:lang w:val="en-AU"/>
        </w:rPr>
        <w:t xml:space="preserve">an </w:t>
      </w:r>
      <w:r w:rsidR="003A41B9" w:rsidRPr="6E1637BF">
        <w:rPr>
          <w:lang w:val="en-AU"/>
        </w:rPr>
        <w:t xml:space="preserve">initial funding </w:t>
      </w:r>
      <w:r w:rsidR="00691AB1" w:rsidRPr="6E1637BF">
        <w:rPr>
          <w:lang w:val="en-AU"/>
        </w:rPr>
        <w:t xml:space="preserve">commitment </w:t>
      </w:r>
      <w:r w:rsidR="003A41B9" w:rsidRPr="6E1637BF">
        <w:rPr>
          <w:lang w:val="en-AU"/>
        </w:rPr>
        <w:t xml:space="preserve">of </w:t>
      </w:r>
      <w:r w:rsidR="00A61928" w:rsidRPr="6E1637BF">
        <w:rPr>
          <w:lang w:val="en-AU"/>
        </w:rPr>
        <w:t>$87.3 million</w:t>
      </w:r>
      <w:r w:rsidR="00691AB1" w:rsidRPr="6E1637BF">
        <w:rPr>
          <w:lang w:val="en-AU"/>
        </w:rPr>
        <w:t>. Of this amount,</w:t>
      </w:r>
      <w:r w:rsidR="00562E21" w:rsidRPr="6E1637BF">
        <w:rPr>
          <w:lang w:val="en-AU"/>
        </w:rPr>
        <w:t xml:space="preserve"> $39.6 million was allocated</w:t>
      </w:r>
      <w:r w:rsidR="00A61928" w:rsidRPr="6E1637BF">
        <w:rPr>
          <w:lang w:val="en-AU"/>
        </w:rPr>
        <w:t xml:space="preserve"> </w:t>
      </w:r>
      <w:r w:rsidR="00691AB1" w:rsidRPr="6E1637BF">
        <w:rPr>
          <w:lang w:val="en-AU"/>
        </w:rPr>
        <w:t xml:space="preserve">to 11 projects </w:t>
      </w:r>
      <w:r w:rsidR="00A61928" w:rsidRPr="6E1637BF">
        <w:rPr>
          <w:lang w:val="en-AU"/>
        </w:rPr>
        <w:t xml:space="preserve">over </w:t>
      </w:r>
      <w:r w:rsidR="008676D4" w:rsidRPr="6E1637BF">
        <w:rPr>
          <w:lang w:val="en-AU"/>
        </w:rPr>
        <w:t>two rounds</w:t>
      </w:r>
      <w:r w:rsidR="00D42534" w:rsidRPr="6E1637BF">
        <w:rPr>
          <w:lang w:val="en-AU"/>
        </w:rPr>
        <w:t xml:space="preserve">. </w:t>
      </w:r>
      <w:r w:rsidR="00C47CE1" w:rsidRPr="6E1637BF">
        <w:rPr>
          <w:lang w:val="en-AU"/>
        </w:rPr>
        <w:t xml:space="preserve">During </w:t>
      </w:r>
      <w:r w:rsidR="00347F10" w:rsidRPr="6E1637BF">
        <w:rPr>
          <w:lang w:val="en-AU"/>
        </w:rPr>
        <w:t>r</w:t>
      </w:r>
      <w:r w:rsidR="00D42534" w:rsidRPr="6E1637BF">
        <w:rPr>
          <w:lang w:val="en-AU"/>
        </w:rPr>
        <w:t xml:space="preserve">ound </w:t>
      </w:r>
      <w:r w:rsidR="00347F10" w:rsidRPr="6E1637BF">
        <w:rPr>
          <w:lang w:val="en-AU"/>
        </w:rPr>
        <w:t>o</w:t>
      </w:r>
      <w:r w:rsidR="00F5207B" w:rsidRPr="6E1637BF">
        <w:rPr>
          <w:lang w:val="en-AU"/>
        </w:rPr>
        <w:t>ne, six</w:t>
      </w:r>
      <w:r w:rsidR="00D42534" w:rsidRPr="6E1637BF">
        <w:rPr>
          <w:lang w:val="en-AU"/>
        </w:rPr>
        <w:t xml:space="preserve"> </w:t>
      </w:r>
      <w:r w:rsidR="00F5207B" w:rsidRPr="6E1637BF">
        <w:rPr>
          <w:lang w:val="en-AU"/>
        </w:rPr>
        <w:t>universities</w:t>
      </w:r>
      <w:r w:rsidR="000B32B9" w:rsidRPr="6E1637BF">
        <w:rPr>
          <w:lang w:val="en-AU"/>
        </w:rPr>
        <w:t xml:space="preserve"> receive</w:t>
      </w:r>
      <w:r w:rsidR="00347F10" w:rsidRPr="6E1637BF">
        <w:rPr>
          <w:lang w:val="en-AU"/>
        </w:rPr>
        <w:t>d</w:t>
      </w:r>
      <w:r w:rsidR="000B32B9" w:rsidRPr="6E1637BF">
        <w:rPr>
          <w:lang w:val="en-AU"/>
        </w:rPr>
        <w:t xml:space="preserve"> </w:t>
      </w:r>
      <w:r w:rsidR="001D4562" w:rsidRPr="6E1637BF">
        <w:rPr>
          <w:lang w:val="en-AU"/>
        </w:rPr>
        <w:t xml:space="preserve">total </w:t>
      </w:r>
      <w:r w:rsidR="00DF4ACF" w:rsidRPr="6E1637BF">
        <w:rPr>
          <w:lang w:val="en-AU"/>
        </w:rPr>
        <w:t xml:space="preserve">funding </w:t>
      </w:r>
      <w:r w:rsidR="001D4562" w:rsidRPr="6E1637BF">
        <w:rPr>
          <w:lang w:val="en-AU"/>
        </w:rPr>
        <w:t>of $19.94 million</w:t>
      </w:r>
      <w:r w:rsidR="000B32B9" w:rsidRPr="6E1637BF">
        <w:rPr>
          <w:lang w:val="en-AU"/>
        </w:rPr>
        <w:t>. These projects</w:t>
      </w:r>
      <w:r w:rsidR="001B15D9" w:rsidRPr="6E1637BF">
        <w:rPr>
          <w:lang w:val="en-AU"/>
        </w:rPr>
        <w:t xml:space="preserve"> </w:t>
      </w:r>
      <w:r w:rsidR="004363A1" w:rsidRPr="6E1637BF">
        <w:rPr>
          <w:lang w:val="en-AU"/>
        </w:rPr>
        <w:t xml:space="preserve">included: </w:t>
      </w:r>
    </w:p>
    <w:p w14:paraId="2D767092" w14:textId="71F2933C" w:rsidR="004363A1" w:rsidRPr="00356283" w:rsidRDefault="004363A1" w:rsidP="004363A1">
      <w:pPr>
        <w:pStyle w:val="Bullet1"/>
      </w:pPr>
      <w:r w:rsidRPr="00356283">
        <w:t xml:space="preserve">Federation University Australia – </w:t>
      </w:r>
      <w:hyperlink r:id="rId28" w:history="1">
        <w:r w:rsidRPr="00DF2183">
          <w:rPr>
            <w:rStyle w:val="Hyperlink"/>
            <w:rFonts w:asciiTheme="minorHAnsi" w:hAnsiTheme="minorHAnsi"/>
          </w:rPr>
          <w:t>Research Centre for New Energy Transition</w:t>
        </w:r>
      </w:hyperlink>
    </w:p>
    <w:p w14:paraId="33C955F9" w14:textId="240A6F1E" w:rsidR="004363A1" w:rsidRPr="00356283" w:rsidRDefault="004363A1" w:rsidP="004363A1">
      <w:pPr>
        <w:pStyle w:val="Bullet1"/>
      </w:pPr>
      <w:r w:rsidRPr="00356283">
        <w:t>Central Queensland University – Development of Hydrogen Applications for Regional Industries</w:t>
      </w:r>
    </w:p>
    <w:p w14:paraId="4DF40F7E" w14:textId="58E08A5B" w:rsidR="004363A1" w:rsidRPr="00356283" w:rsidRDefault="004363A1" w:rsidP="004363A1">
      <w:pPr>
        <w:pStyle w:val="Bullet1"/>
      </w:pPr>
      <w:r w:rsidRPr="00356283">
        <w:t>University of Tasmania – Boosting research capability to develop value-added products for the food and wood industries in regional areas</w:t>
      </w:r>
    </w:p>
    <w:p w14:paraId="27032D0A" w14:textId="30CD9A04" w:rsidR="004363A1" w:rsidRPr="00356283" w:rsidRDefault="004363A1" w:rsidP="004363A1">
      <w:pPr>
        <w:pStyle w:val="Bullet1"/>
      </w:pPr>
      <w:r w:rsidRPr="00356283">
        <w:t xml:space="preserve">Charles Darwin University – </w:t>
      </w:r>
      <w:hyperlink r:id="rId29" w:history="1">
        <w:r w:rsidRPr="00C95CC2">
          <w:rPr>
            <w:rStyle w:val="Hyperlink"/>
            <w:rFonts w:asciiTheme="minorHAnsi" w:hAnsiTheme="minorHAnsi"/>
          </w:rPr>
          <w:t>Research I</w:t>
        </w:r>
        <w:bookmarkStart w:id="36" w:name="_Hlt171499421"/>
        <w:bookmarkStart w:id="37" w:name="_Hlt171499422"/>
        <w:r w:rsidRPr="00C95CC2">
          <w:rPr>
            <w:rStyle w:val="Hyperlink"/>
            <w:rFonts w:asciiTheme="minorHAnsi" w:hAnsiTheme="minorHAnsi"/>
          </w:rPr>
          <w:t>n</w:t>
        </w:r>
        <w:bookmarkEnd w:id="36"/>
        <w:bookmarkEnd w:id="37"/>
        <w:r w:rsidRPr="00C95CC2">
          <w:rPr>
            <w:rStyle w:val="Hyperlink"/>
            <w:rFonts w:asciiTheme="minorHAnsi" w:hAnsiTheme="minorHAnsi"/>
          </w:rPr>
          <w:t>stitute for Northern Agriculture and Drought Resilience</w:t>
        </w:r>
      </w:hyperlink>
    </w:p>
    <w:p w14:paraId="3FE3B16C" w14:textId="027B3E4E" w:rsidR="004363A1" w:rsidRPr="00356283" w:rsidRDefault="004363A1" w:rsidP="004363A1">
      <w:pPr>
        <w:pStyle w:val="Bullet1"/>
      </w:pPr>
      <w:r w:rsidRPr="00356283">
        <w:t>University of New England –</w:t>
      </w:r>
      <w:r w:rsidR="008D633D" w:rsidRPr="00356283">
        <w:t xml:space="preserve"> </w:t>
      </w:r>
      <w:hyperlink r:id="rId30" w:history="1">
        <w:r w:rsidRPr="009F26B3">
          <w:rPr>
            <w:rStyle w:val="Hyperlink"/>
            <w:rFonts w:asciiTheme="minorHAnsi" w:hAnsiTheme="minorHAnsi"/>
          </w:rPr>
          <w:t>Manna Institute</w:t>
        </w:r>
      </w:hyperlink>
    </w:p>
    <w:p w14:paraId="68E7A035" w14:textId="55BDCA06" w:rsidR="004363A1" w:rsidRPr="00356283" w:rsidRDefault="004363A1" w:rsidP="004363A1">
      <w:pPr>
        <w:pStyle w:val="Bullet1"/>
      </w:pPr>
      <w:r w:rsidRPr="00356283">
        <w:t xml:space="preserve">Charles Sturt University – Next Generation Water Engineering and River Management Hub. </w:t>
      </w:r>
    </w:p>
    <w:p w14:paraId="20296A66" w14:textId="07F6D2BB" w:rsidR="00C80B92" w:rsidRDefault="005831C0" w:rsidP="004363A1">
      <w:pPr>
        <w:pStyle w:val="Text"/>
      </w:pPr>
      <w:r>
        <w:t>A</w:t>
      </w:r>
      <w:r w:rsidR="00574DA2">
        <w:t xml:space="preserve"> further five</w:t>
      </w:r>
      <w:r w:rsidR="00F5207B">
        <w:t xml:space="preserve"> </w:t>
      </w:r>
      <w:r w:rsidR="00574DA2">
        <w:t>universities</w:t>
      </w:r>
      <w:r w:rsidR="004328C1">
        <w:t xml:space="preserve"> received $19.66 million</w:t>
      </w:r>
      <w:r w:rsidR="00C47CE1" w:rsidDel="00F85905">
        <w:t xml:space="preserve"> </w:t>
      </w:r>
      <w:r w:rsidR="00F85905">
        <w:t xml:space="preserve">in </w:t>
      </w:r>
      <w:r w:rsidR="00C47CE1">
        <w:t>funding</w:t>
      </w:r>
      <w:r>
        <w:t xml:space="preserve"> in 2022</w:t>
      </w:r>
      <w:r w:rsidR="000B32B9">
        <w:t>. These projects</w:t>
      </w:r>
      <w:r w:rsidR="00B30580">
        <w:t xml:space="preserve"> </w:t>
      </w:r>
      <w:r w:rsidR="004363A1">
        <w:t>include</w:t>
      </w:r>
      <w:r w:rsidR="004B6F77">
        <w:t>d</w:t>
      </w:r>
      <w:r w:rsidR="004363A1">
        <w:t xml:space="preserve">: </w:t>
      </w:r>
    </w:p>
    <w:p w14:paraId="5AFB8F12" w14:textId="7971BABB" w:rsidR="00FC3676" w:rsidRPr="00FC3676" w:rsidRDefault="00FC3676" w:rsidP="00FC3676">
      <w:pPr>
        <w:pStyle w:val="Bullet1"/>
      </w:pPr>
      <w:r w:rsidRPr="00FC3676">
        <w:t xml:space="preserve">Charles Sturt University – </w:t>
      </w:r>
      <w:hyperlink r:id="rId31" w:history="1">
        <w:r w:rsidR="00920A45" w:rsidRPr="00920A45">
          <w:rPr>
            <w:rStyle w:val="Hyperlink"/>
            <w:rFonts w:asciiTheme="minorHAnsi" w:hAnsiTheme="minorHAnsi"/>
          </w:rPr>
          <w:t>Training Hub promoting Regional Industry and Innovation in Virology and Epidemiology (THRIVVE)</w:t>
        </w:r>
      </w:hyperlink>
    </w:p>
    <w:p w14:paraId="7FAC8320" w14:textId="77777777" w:rsidR="00FC3676" w:rsidRPr="00FC3676" w:rsidRDefault="00FC3676" w:rsidP="00FC3676">
      <w:pPr>
        <w:pStyle w:val="Bullet1"/>
      </w:pPr>
      <w:r w:rsidRPr="00FC3676">
        <w:t>Federation University Australia – Transforming chronic health outcomes through digital innovation</w:t>
      </w:r>
    </w:p>
    <w:p w14:paraId="182F4E73" w14:textId="7ABC9968" w:rsidR="00FC3676" w:rsidRPr="00FC3676" w:rsidRDefault="00FC3676" w:rsidP="00FC3676">
      <w:pPr>
        <w:pStyle w:val="Bullet1"/>
      </w:pPr>
      <w:r w:rsidRPr="00FC3676">
        <w:lastRenderedPageBreak/>
        <w:t>La Trobe University – Next Generation Protected Cropping in a Regional Manufacturing Facility — a Cannabis Exemplar</w:t>
      </w:r>
      <w:r w:rsidR="00862D6E" w:rsidRPr="004476B6">
        <w:t xml:space="preserve"> (NexGen)</w:t>
      </w:r>
    </w:p>
    <w:p w14:paraId="69E153F0" w14:textId="68039C44" w:rsidR="00FC3676" w:rsidRPr="00FC3676" w:rsidRDefault="00FC3676" w:rsidP="00FC3676">
      <w:pPr>
        <w:pStyle w:val="Bullet1"/>
      </w:pPr>
      <w:r w:rsidRPr="00FC3676">
        <w:t xml:space="preserve">University of Southern Queensland – </w:t>
      </w:r>
      <w:hyperlink r:id="rId32" w:history="1">
        <w:r w:rsidRPr="00683B23">
          <w:rPr>
            <w:rStyle w:val="Hyperlink"/>
            <w:rFonts w:asciiTheme="minorHAnsi" w:hAnsiTheme="minorHAnsi"/>
          </w:rPr>
          <w:t>Sustainable Industry Manufacturing Planning for Long-term Ecosystems Hub</w:t>
        </w:r>
        <w:r w:rsidR="00A11757" w:rsidRPr="00683B23">
          <w:rPr>
            <w:rStyle w:val="Hyperlink"/>
            <w:rFonts w:asciiTheme="minorHAnsi" w:hAnsiTheme="minorHAnsi"/>
          </w:rPr>
          <w:t xml:space="preserve"> (SIMPLE</w:t>
        </w:r>
        <w:r w:rsidR="00683B23" w:rsidRPr="00683B23">
          <w:rPr>
            <w:rStyle w:val="Hyperlink"/>
            <w:rFonts w:asciiTheme="minorHAnsi" w:hAnsiTheme="minorHAnsi"/>
          </w:rPr>
          <w:t xml:space="preserve"> Hub)</w:t>
        </w:r>
      </w:hyperlink>
    </w:p>
    <w:p w14:paraId="3C51B6CF" w14:textId="6978C15D" w:rsidR="00C669A6" w:rsidRPr="008524E1" w:rsidRDefault="00FC3676" w:rsidP="00DC0762">
      <w:pPr>
        <w:pStyle w:val="Bullet1"/>
      </w:pPr>
      <w:r w:rsidRPr="6E1637BF">
        <w:rPr>
          <w:lang w:val="en-AU"/>
        </w:rPr>
        <w:t xml:space="preserve">University of Tasmania – Building capacity in Regional Australia to enhance Australia’s Economy through research, training, and environmentally sustainable production of critical metals. </w:t>
      </w:r>
    </w:p>
    <w:p w14:paraId="018658C4" w14:textId="1E80EB9D" w:rsidR="0000440F" w:rsidRDefault="00FD3791" w:rsidP="00DC0762">
      <w:pPr>
        <w:pStyle w:val="Text"/>
      </w:pPr>
      <w:r w:rsidRPr="6E1637BF">
        <w:rPr>
          <w:lang w:val="en-AU"/>
        </w:rPr>
        <w:t>T</w:t>
      </w:r>
      <w:r w:rsidR="00B3578E" w:rsidRPr="6E1637BF">
        <w:rPr>
          <w:lang w:val="en-AU"/>
        </w:rPr>
        <w:t xml:space="preserve">he </w:t>
      </w:r>
      <w:r w:rsidR="0000440F" w:rsidRPr="6E1637BF">
        <w:rPr>
          <w:lang w:val="en-AU"/>
        </w:rPr>
        <w:t>RRC</w:t>
      </w:r>
      <w:r w:rsidR="0053715E" w:rsidRPr="6E1637BF">
        <w:rPr>
          <w:lang w:val="en-AU"/>
        </w:rPr>
        <w:t xml:space="preserve"> </w:t>
      </w:r>
      <w:r w:rsidR="006E2B4E" w:rsidRPr="6E1637BF">
        <w:rPr>
          <w:lang w:val="en-AU"/>
        </w:rPr>
        <w:t>P</w:t>
      </w:r>
      <w:r w:rsidR="0053715E" w:rsidRPr="6E1637BF">
        <w:rPr>
          <w:lang w:val="en-AU"/>
        </w:rPr>
        <w:t>rogram</w:t>
      </w:r>
      <w:r w:rsidR="0000440F" w:rsidRPr="6E1637BF">
        <w:rPr>
          <w:lang w:val="en-AU"/>
        </w:rPr>
        <w:t xml:space="preserve"> was discontinued in </w:t>
      </w:r>
      <w:r w:rsidR="0053715E" w:rsidRPr="6E1637BF">
        <w:rPr>
          <w:lang w:val="en-AU"/>
        </w:rPr>
        <w:t>December 2023</w:t>
      </w:r>
      <w:r w:rsidR="002922B1">
        <w:rPr>
          <w:lang w:val="en-AU"/>
        </w:rPr>
        <w:t>.</w:t>
      </w:r>
      <w:r w:rsidR="006925D9" w:rsidRPr="6E1637BF">
        <w:rPr>
          <w:lang w:val="en-AU"/>
        </w:rPr>
        <w:t xml:space="preserve"> </w:t>
      </w:r>
      <w:r w:rsidR="002922B1">
        <w:rPr>
          <w:lang w:val="en-AU"/>
        </w:rPr>
        <w:t>A</w:t>
      </w:r>
      <w:r w:rsidR="0031684F" w:rsidRPr="0031684F">
        <w:rPr>
          <w:lang w:val="en-AU"/>
        </w:rPr>
        <w:t>ll 11 projects funded will continue until their completion</w:t>
      </w:r>
      <w:r w:rsidR="00D41E69">
        <w:rPr>
          <w:lang w:val="en-AU"/>
        </w:rPr>
        <w:t xml:space="preserve"> without any additional funding under this program</w:t>
      </w:r>
      <w:r w:rsidR="0031684F" w:rsidRPr="0031684F">
        <w:rPr>
          <w:lang w:val="en-AU"/>
        </w:rPr>
        <w:t>. The remainder</w:t>
      </w:r>
      <w:r w:rsidR="009E6392" w:rsidRPr="6E1637BF">
        <w:rPr>
          <w:lang w:val="en-AU"/>
        </w:rPr>
        <w:t xml:space="preserve"> of </w:t>
      </w:r>
      <w:r w:rsidR="0031684F" w:rsidRPr="0031684F">
        <w:rPr>
          <w:lang w:val="en-AU"/>
        </w:rPr>
        <w:t>the programs uncommitted</w:t>
      </w:r>
      <w:r w:rsidR="0000440F" w:rsidRPr="6E1637BF">
        <w:rPr>
          <w:lang w:val="en-AU"/>
        </w:rPr>
        <w:t xml:space="preserve"> funds</w:t>
      </w:r>
      <w:r w:rsidR="0029393D" w:rsidRPr="6E1637BF">
        <w:rPr>
          <w:lang w:val="en-AU"/>
        </w:rPr>
        <w:t xml:space="preserve"> </w:t>
      </w:r>
      <w:r w:rsidR="0031684F" w:rsidRPr="0031684F">
        <w:rPr>
          <w:lang w:val="en-AU"/>
        </w:rPr>
        <w:t>were included in the M</w:t>
      </w:r>
      <w:r w:rsidR="006C12E5">
        <w:rPr>
          <w:lang w:val="en-AU"/>
        </w:rPr>
        <w:t>id</w:t>
      </w:r>
      <w:r w:rsidR="008F1098">
        <w:rPr>
          <w:lang w:val="en-AU"/>
        </w:rPr>
        <w:t>-</w:t>
      </w:r>
      <w:r w:rsidR="0031684F" w:rsidRPr="0031684F">
        <w:rPr>
          <w:lang w:val="en-AU"/>
        </w:rPr>
        <w:t>Y</w:t>
      </w:r>
      <w:r w:rsidR="006C12E5">
        <w:rPr>
          <w:lang w:val="en-AU"/>
        </w:rPr>
        <w:t xml:space="preserve">ear </w:t>
      </w:r>
      <w:r w:rsidR="0031684F" w:rsidRPr="0031684F">
        <w:rPr>
          <w:lang w:val="en-AU"/>
        </w:rPr>
        <w:t>E</w:t>
      </w:r>
      <w:r w:rsidR="008F1098">
        <w:rPr>
          <w:lang w:val="en-AU"/>
        </w:rPr>
        <w:t xml:space="preserve">conomic and Fiscal </w:t>
      </w:r>
      <w:r w:rsidR="0031684F" w:rsidRPr="0031684F">
        <w:rPr>
          <w:lang w:val="en-AU"/>
        </w:rPr>
        <w:t>O</w:t>
      </w:r>
      <w:r w:rsidR="008F1098">
        <w:rPr>
          <w:lang w:val="en-AU"/>
        </w:rPr>
        <w:t xml:space="preserve">utlook </w:t>
      </w:r>
      <w:r w:rsidR="0031684F" w:rsidRPr="0031684F">
        <w:rPr>
          <w:lang w:val="en-AU"/>
        </w:rPr>
        <w:t xml:space="preserve">Education reprioritisation measure. These savings were </w:t>
      </w:r>
      <w:r w:rsidR="0000440F" w:rsidRPr="6E1637BF">
        <w:rPr>
          <w:lang w:val="en-AU"/>
        </w:rPr>
        <w:t xml:space="preserve">redirected to </w:t>
      </w:r>
      <w:r w:rsidR="0031684F" w:rsidRPr="0031684F">
        <w:rPr>
          <w:lang w:val="en-AU"/>
        </w:rPr>
        <w:t>fund other Government policy priorities in the Education portfolio, including implementation of immediate</w:t>
      </w:r>
      <w:r w:rsidR="0000440F" w:rsidRPr="6E1637BF">
        <w:rPr>
          <w:lang w:val="en-AU"/>
        </w:rPr>
        <w:t xml:space="preserve"> actions from the </w:t>
      </w:r>
      <w:r w:rsidR="0031684F" w:rsidRPr="0031684F">
        <w:rPr>
          <w:lang w:val="en-AU"/>
        </w:rPr>
        <w:t xml:space="preserve">Australian </w:t>
      </w:r>
      <w:r w:rsidR="0000440F" w:rsidRPr="6E1637BF">
        <w:rPr>
          <w:lang w:val="en-AU"/>
        </w:rPr>
        <w:t>Universities Accord Interim Report</w:t>
      </w:r>
      <w:r w:rsidR="008361AA" w:rsidRPr="6E1637BF">
        <w:rPr>
          <w:lang w:val="en-AU"/>
        </w:rPr>
        <w:t>.</w:t>
      </w:r>
      <w:r w:rsidR="003D243D">
        <w:rPr>
          <w:rStyle w:val="FootnoteReference"/>
          <w:lang w:val="en-AU"/>
        </w:rPr>
        <w:footnoteReference w:id="17"/>
      </w:r>
      <w:r w:rsidR="008361AA" w:rsidRPr="6E1637BF">
        <w:rPr>
          <w:lang w:val="en-AU"/>
        </w:rPr>
        <w:t xml:space="preserve"> </w:t>
      </w:r>
    </w:p>
    <w:p w14:paraId="06C3FAF3" w14:textId="00064302" w:rsidR="00831C4A" w:rsidRDefault="00831C4A" w:rsidP="00455862">
      <w:pPr>
        <w:pStyle w:val="Heading3"/>
      </w:pPr>
      <w:r>
        <w:t xml:space="preserve">Findings </w:t>
      </w:r>
    </w:p>
    <w:p w14:paraId="7D71ED29" w14:textId="52A194C4" w:rsidR="000B4129" w:rsidRDefault="001B63D7" w:rsidP="00E96A9D">
      <w:pPr>
        <w:pStyle w:val="Text"/>
      </w:pPr>
      <w:r w:rsidRPr="6E1637BF">
        <w:rPr>
          <w:lang w:val="en-AU"/>
        </w:rPr>
        <w:t>T</w:t>
      </w:r>
      <w:r w:rsidR="006E2B4E" w:rsidRPr="6E1637BF">
        <w:rPr>
          <w:lang w:val="en-AU"/>
        </w:rPr>
        <w:t xml:space="preserve">he </w:t>
      </w:r>
      <w:r w:rsidR="005F599F" w:rsidRPr="6E1637BF">
        <w:rPr>
          <w:lang w:val="en-AU"/>
        </w:rPr>
        <w:t>RRC</w:t>
      </w:r>
      <w:r w:rsidR="00F86A7D" w:rsidRPr="6E1637BF">
        <w:rPr>
          <w:lang w:val="en-AU"/>
        </w:rPr>
        <w:t xml:space="preserve"> Program</w:t>
      </w:r>
      <w:r w:rsidR="005F599F" w:rsidRPr="6E1637BF">
        <w:rPr>
          <w:lang w:val="en-AU"/>
        </w:rPr>
        <w:t xml:space="preserve"> </w:t>
      </w:r>
      <w:r w:rsidR="00211C39" w:rsidRPr="6E1637BF">
        <w:rPr>
          <w:lang w:val="en-AU"/>
        </w:rPr>
        <w:t xml:space="preserve">has been largely </w:t>
      </w:r>
      <w:r w:rsidR="005F599F" w:rsidRPr="6E1637BF">
        <w:rPr>
          <w:lang w:val="en-AU"/>
        </w:rPr>
        <w:t xml:space="preserve">successful in meeting its key performance </w:t>
      </w:r>
      <w:r w:rsidR="00A33BF6" w:rsidRPr="6E1637BF">
        <w:rPr>
          <w:lang w:val="en-AU"/>
        </w:rPr>
        <w:t>measures and</w:t>
      </w:r>
      <w:r w:rsidR="00974312" w:rsidRPr="6E1637BF">
        <w:rPr>
          <w:lang w:val="en-AU"/>
        </w:rPr>
        <w:t xml:space="preserve"> has contributed to meeting the Napthine </w:t>
      </w:r>
      <w:r w:rsidR="00AB1885" w:rsidRPr="6E1637BF">
        <w:rPr>
          <w:lang w:val="en-AU"/>
        </w:rPr>
        <w:t>G</w:t>
      </w:r>
      <w:r w:rsidR="00974312" w:rsidRPr="6E1637BF">
        <w:rPr>
          <w:lang w:val="en-AU"/>
        </w:rPr>
        <w:t xml:space="preserve">oals of driving productivity and growth for regional </w:t>
      </w:r>
      <w:r w:rsidR="00A33BF6" w:rsidRPr="6E1637BF">
        <w:rPr>
          <w:lang w:val="en-AU"/>
        </w:rPr>
        <w:t>Australia and</w:t>
      </w:r>
      <w:r w:rsidR="00974312" w:rsidRPr="6E1637BF">
        <w:rPr>
          <w:lang w:val="en-AU"/>
        </w:rPr>
        <w:t xml:space="preserve"> </w:t>
      </w:r>
      <w:r w:rsidR="00EF531A" w:rsidRPr="6E1637BF">
        <w:rPr>
          <w:lang w:val="en-AU"/>
        </w:rPr>
        <w:t>i</w:t>
      </w:r>
      <w:r w:rsidR="00974312" w:rsidRPr="6E1637BF">
        <w:rPr>
          <w:lang w:val="en-AU"/>
        </w:rPr>
        <w:t>ncreasing the research capacity of regional universities.</w:t>
      </w:r>
      <w:r w:rsidR="006B43F2" w:rsidRPr="6E1637BF">
        <w:rPr>
          <w:lang w:val="en-AU"/>
        </w:rPr>
        <w:t xml:space="preserve"> </w:t>
      </w:r>
      <w:r w:rsidR="006D4B99" w:rsidRPr="6E1637BF">
        <w:rPr>
          <w:lang w:val="en-AU"/>
        </w:rPr>
        <w:t>R</w:t>
      </w:r>
      <w:r w:rsidR="006F70FF" w:rsidRPr="6E1637BF">
        <w:rPr>
          <w:lang w:val="en-AU"/>
        </w:rPr>
        <w:t>esearch</w:t>
      </w:r>
      <w:r w:rsidR="00305C5D" w:rsidRPr="6E1637BF">
        <w:rPr>
          <w:lang w:val="en-AU"/>
        </w:rPr>
        <w:t xml:space="preserve"> funded under </w:t>
      </w:r>
      <w:r w:rsidR="004411F9" w:rsidRPr="6E1637BF">
        <w:rPr>
          <w:lang w:val="en-AU"/>
        </w:rPr>
        <w:t>this measure</w:t>
      </w:r>
      <w:r w:rsidR="006B43F2" w:rsidRPr="6E1637BF">
        <w:rPr>
          <w:lang w:val="en-AU"/>
        </w:rPr>
        <w:t xml:space="preserve"> </w:t>
      </w:r>
      <w:r w:rsidR="00A33BF6" w:rsidRPr="6E1637BF">
        <w:rPr>
          <w:lang w:val="en-AU"/>
        </w:rPr>
        <w:t>has</w:t>
      </w:r>
      <w:r w:rsidR="006B43F2" w:rsidRPr="6E1637BF">
        <w:rPr>
          <w:lang w:val="en-AU"/>
        </w:rPr>
        <w:t xml:space="preserve"> supported progress in key research areas</w:t>
      </w:r>
      <w:r w:rsidR="004411F9" w:rsidRPr="6E1637BF">
        <w:rPr>
          <w:lang w:val="en-AU"/>
        </w:rPr>
        <w:t xml:space="preserve"> and</w:t>
      </w:r>
      <w:r w:rsidR="006B43F2" w:rsidRPr="6E1637BF">
        <w:rPr>
          <w:lang w:val="en-AU"/>
        </w:rPr>
        <w:t xml:space="preserve"> </w:t>
      </w:r>
      <w:r w:rsidR="006D4B99" w:rsidRPr="6E1637BF">
        <w:rPr>
          <w:lang w:val="en-AU"/>
        </w:rPr>
        <w:t>supported</w:t>
      </w:r>
      <w:r w:rsidR="006B43F2" w:rsidRPr="6E1637BF">
        <w:rPr>
          <w:lang w:val="en-AU"/>
        </w:rPr>
        <w:t xml:space="preserve"> </w:t>
      </w:r>
      <w:r w:rsidR="004411F9" w:rsidRPr="6E1637BF">
        <w:rPr>
          <w:lang w:val="en-AU"/>
        </w:rPr>
        <w:t>the creation of</w:t>
      </w:r>
      <w:r w:rsidR="00073ADC" w:rsidRPr="6E1637BF">
        <w:rPr>
          <w:lang w:val="en-AU"/>
        </w:rPr>
        <w:t xml:space="preserve"> cross-sector </w:t>
      </w:r>
      <w:r w:rsidR="006B43F2" w:rsidRPr="6E1637BF">
        <w:rPr>
          <w:lang w:val="en-AU"/>
        </w:rPr>
        <w:t>partnerships</w:t>
      </w:r>
      <w:r w:rsidR="00A70291" w:rsidRPr="6E1637BF">
        <w:rPr>
          <w:lang w:val="en-AU"/>
        </w:rPr>
        <w:t>.</w:t>
      </w:r>
    </w:p>
    <w:p w14:paraId="154F637F" w14:textId="5424CA5E" w:rsidR="00217C22" w:rsidRDefault="00BB597A" w:rsidP="00E96A9D">
      <w:pPr>
        <w:pStyle w:val="Text"/>
      </w:pPr>
      <w:r w:rsidRPr="6E1637BF">
        <w:rPr>
          <w:lang w:val="en-AU"/>
        </w:rPr>
        <w:t>Some</w:t>
      </w:r>
      <w:r w:rsidR="00156D0F" w:rsidRPr="6E1637BF">
        <w:rPr>
          <w:lang w:val="en-AU"/>
        </w:rPr>
        <w:t xml:space="preserve"> stakeholders raised concerns about the impact</w:t>
      </w:r>
      <w:r w:rsidRPr="6E1637BF">
        <w:rPr>
          <w:lang w:val="en-AU"/>
        </w:rPr>
        <w:t xml:space="preserve"> of the December 2023</w:t>
      </w:r>
      <w:r w:rsidR="00073ADC" w:rsidRPr="6E1637BF">
        <w:rPr>
          <w:lang w:val="en-AU"/>
        </w:rPr>
        <w:t xml:space="preserve"> </w:t>
      </w:r>
      <w:r w:rsidR="00156D0F" w:rsidRPr="6E1637BF">
        <w:rPr>
          <w:lang w:val="en-AU"/>
        </w:rPr>
        <w:t xml:space="preserve">funding cuts </w:t>
      </w:r>
      <w:r w:rsidR="00073ADC" w:rsidRPr="6E1637BF">
        <w:rPr>
          <w:lang w:val="en-AU"/>
        </w:rPr>
        <w:t>on the</w:t>
      </w:r>
      <w:r w:rsidR="003C71EE" w:rsidRPr="6E1637BF">
        <w:rPr>
          <w:lang w:val="en-AU"/>
        </w:rPr>
        <w:t xml:space="preserve"> ongoing viability of activities and </w:t>
      </w:r>
      <w:r w:rsidR="00A33BF6" w:rsidRPr="6E1637BF">
        <w:rPr>
          <w:lang w:val="en-AU"/>
        </w:rPr>
        <w:t>partnerships</w:t>
      </w:r>
      <w:r w:rsidR="003C71EE" w:rsidRPr="6E1637BF">
        <w:rPr>
          <w:lang w:val="en-AU"/>
        </w:rPr>
        <w:t xml:space="preserve"> established under this measure</w:t>
      </w:r>
      <w:r w:rsidR="00426F74" w:rsidRPr="6E1637BF">
        <w:rPr>
          <w:lang w:val="en-AU"/>
        </w:rPr>
        <w:t>.</w:t>
      </w:r>
      <w:r w:rsidR="00156D0F" w:rsidRPr="6E1637BF">
        <w:rPr>
          <w:lang w:val="en-AU"/>
        </w:rPr>
        <w:t xml:space="preserve"> </w:t>
      </w:r>
      <w:r w:rsidRPr="6E1637BF">
        <w:rPr>
          <w:lang w:val="en-AU"/>
        </w:rPr>
        <w:t>Stakeholders</w:t>
      </w:r>
      <w:r w:rsidR="00073ADC" w:rsidRPr="6E1637BF">
        <w:rPr>
          <w:lang w:val="en-AU"/>
        </w:rPr>
        <w:t xml:space="preserve"> also described several impediments to the success of this measure</w:t>
      </w:r>
      <w:r w:rsidR="00426F74" w:rsidRPr="6E1637BF">
        <w:rPr>
          <w:lang w:val="en-AU"/>
        </w:rPr>
        <w:t>,</w:t>
      </w:r>
      <w:r w:rsidR="00073ADC" w:rsidRPr="6E1637BF">
        <w:rPr>
          <w:lang w:val="en-AU"/>
        </w:rPr>
        <w:t xml:space="preserve"> including </w:t>
      </w:r>
      <w:r w:rsidR="00733C6B" w:rsidRPr="6E1637BF">
        <w:rPr>
          <w:lang w:val="en-AU"/>
        </w:rPr>
        <w:t xml:space="preserve">implementation delays </w:t>
      </w:r>
      <w:r w:rsidRPr="6E1637BF">
        <w:rPr>
          <w:lang w:val="en-AU"/>
        </w:rPr>
        <w:t xml:space="preserve">resulting from COVID-19 and </w:t>
      </w:r>
      <w:r w:rsidR="00813215" w:rsidRPr="6E1637BF">
        <w:rPr>
          <w:lang w:val="en-AU"/>
        </w:rPr>
        <w:t>research</w:t>
      </w:r>
      <w:r w:rsidR="00733C6B" w:rsidRPr="6E1637BF">
        <w:rPr>
          <w:lang w:val="en-AU"/>
        </w:rPr>
        <w:t xml:space="preserve"> capacity </w:t>
      </w:r>
      <w:r w:rsidR="00813215" w:rsidRPr="6E1637BF">
        <w:rPr>
          <w:lang w:val="en-AU"/>
        </w:rPr>
        <w:t xml:space="preserve">limitations </w:t>
      </w:r>
      <w:r w:rsidR="00733C6B" w:rsidRPr="6E1637BF">
        <w:rPr>
          <w:lang w:val="en-AU"/>
        </w:rPr>
        <w:t>within regional universities.</w:t>
      </w:r>
      <w:r w:rsidR="002064E5" w:rsidRPr="6E1637BF">
        <w:rPr>
          <w:lang w:val="en-AU"/>
        </w:rPr>
        <w:t xml:space="preserve"> Several projects are ongoing, and with none of the funded projects having yet been formally evaluated there was limited data available to </w:t>
      </w:r>
      <w:r w:rsidR="00BD3B8F" w:rsidRPr="6E1637BF">
        <w:rPr>
          <w:lang w:val="en-AU"/>
        </w:rPr>
        <w:t xml:space="preserve">this evaluation beyond </w:t>
      </w:r>
      <w:r w:rsidR="00656158" w:rsidRPr="6E1637BF">
        <w:rPr>
          <w:lang w:val="en-AU"/>
        </w:rPr>
        <w:t>anecdotal</w:t>
      </w:r>
      <w:r w:rsidR="00BD3B8F" w:rsidRPr="6E1637BF">
        <w:rPr>
          <w:lang w:val="en-AU"/>
        </w:rPr>
        <w:t xml:space="preserve"> data provided by stakeholders.</w:t>
      </w:r>
    </w:p>
    <w:p w14:paraId="28DA26D9" w14:textId="63BC459B" w:rsidR="00C061C0" w:rsidRDefault="004F65C9" w:rsidP="00A42301">
      <w:pPr>
        <w:pStyle w:val="Heading4NotNumbered"/>
      </w:pPr>
      <w:r>
        <w:t xml:space="preserve">Successful implementation of </w:t>
      </w:r>
      <w:r w:rsidR="00121D49">
        <w:t>RRC projects</w:t>
      </w:r>
    </w:p>
    <w:p w14:paraId="29F55AB5" w14:textId="2767AB14" w:rsidR="00654C9B" w:rsidRPr="00F86A7D" w:rsidRDefault="00C061C0" w:rsidP="00E96A9D">
      <w:pPr>
        <w:pStyle w:val="Text"/>
        <w:rPr>
          <w:b/>
          <w:lang w:val="en-AU"/>
        </w:rPr>
      </w:pPr>
      <w:r w:rsidRPr="6E1637BF">
        <w:rPr>
          <w:lang w:val="en-AU"/>
        </w:rPr>
        <w:t xml:space="preserve">University stakeholders </w:t>
      </w:r>
      <w:r w:rsidR="00437E57" w:rsidRPr="6E1637BF">
        <w:rPr>
          <w:lang w:val="en-AU"/>
        </w:rPr>
        <w:t>highlight</w:t>
      </w:r>
      <w:r w:rsidR="0027074A" w:rsidRPr="6E1637BF">
        <w:rPr>
          <w:lang w:val="en-AU"/>
        </w:rPr>
        <w:t>ed</w:t>
      </w:r>
      <w:r w:rsidR="00437E57" w:rsidRPr="6E1637BF">
        <w:rPr>
          <w:lang w:val="en-AU"/>
        </w:rPr>
        <w:t xml:space="preserve"> the RRC </w:t>
      </w:r>
      <w:r w:rsidR="00F86A7D" w:rsidRPr="6E1637BF">
        <w:rPr>
          <w:lang w:val="en-AU"/>
        </w:rPr>
        <w:t>P</w:t>
      </w:r>
      <w:r w:rsidR="00437E57" w:rsidRPr="6E1637BF">
        <w:rPr>
          <w:lang w:val="en-AU"/>
        </w:rPr>
        <w:t>rogram</w:t>
      </w:r>
      <w:r w:rsidR="00F86A7D" w:rsidRPr="6E1637BF">
        <w:rPr>
          <w:lang w:val="en-AU"/>
        </w:rPr>
        <w:t>’s</w:t>
      </w:r>
      <w:r w:rsidR="00437E57" w:rsidRPr="6E1637BF">
        <w:rPr>
          <w:lang w:val="en-AU"/>
        </w:rPr>
        <w:t xml:space="preserve"> </w:t>
      </w:r>
      <w:r w:rsidR="002652A2" w:rsidRPr="6E1637BF">
        <w:rPr>
          <w:lang w:val="en-AU"/>
        </w:rPr>
        <w:t>value</w:t>
      </w:r>
      <w:r w:rsidR="00437E57" w:rsidRPr="6E1637BF">
        <w:rPr>
          <w:lang w:val="en-AU"/>
        </w:rPr>
        <w:t xml:space="preserve"> </w:t>
      </w:r>
      <w:r w:rsidR="008540A0" w:rsidRPr="6E1637BF">
        <w:rPr>
          <w:lang w:val="en-AU"/>
        </w:rPr>
        <w:t xml:space="preserve">in </w:t>
      </w:r>
      <w:r w:rsidR="002652A2" w:rsidRPr="6E1637BF">
        <w:rPr>
          <w:lang w:val="en-AU"/>
        </w:rPr>
        <w:t xml:space="preserve">supporting the establishment of </w:t>
      </w:r>
      <w:r w:rsidR="008540A0" w:rsidRPr="6E1637BF">
        <w:rPr>
          <w:lang w:val="en-AU"/>
        </w:rPr>
        <w:t xml:space="preserve">research </w:t>
      </w:r>
      <w:r w:rsidR="00853BF8" w:rsidRPr="6E1637BF">
        <w:rPr>
          <w:lang w:val="en-AU"/>
        </w:rPr>
        <w:t>partnershi</w:t>
      </w:r>
      <w:r w:rsidR="00F86A7D" w:rsidRPr="6E1637BF">
        <w:rPr>
          <w:lang w:val="en-AU"/>
        </w:rPr>
        <w:t>ps</w:t>
      </w:r>
      <w:r w:rsidR="002652A2" w:rsidRPr="6E1637BF">
        <w:rPr>
          <w:lang w:val="en-AU"/>
        </w:rPr>
        <w:t>,</w:t>
      </w:r>
      <w:r w:rsidR="00853BF8" w:rsidRPr="6E1637BF">
        <w:rPr>
          <w:lang w:val="en-AU"/>
        </w:rPr>
        <w:t xml:space="preserve"> </w:t>
      </w:r>
      <w:r w:rsidR="002652A2" w:rsidRPr="6E1637BF">
        <w:rPr>
          <w:lang w:val="en-AU"/>
        </w:rPr>
        <w:t>supporting</w:t>
      </w:r>
      <w:r w:rsidR="00F86A7D" w:rsidRPr="6E1637BF">
        <w:rPr>
          <w:lang w:val="en-AU"/>
        </w:rPr>
        <w:t xml:space="preserve"> local workforce</w:t>
      </w:r>
      <w:r w:rsidR="002652A2" w:rsidRPr="6E1637BF">
        <w:rPr>
          <w:lang w:val="en-AU"/>
        </w:rPr>
        <w:t xml:space="preserve"> development in key </w:t>
      </w:r>
      <w:r w:rsidR="009C09F9" w:rsidRPr="6E1637BF">
        <w:rPr>
          <w:lang w:val="en-AU"/>
        </w:rPr>
        <w:t>areas of regional development</w:t>
      </w:r>
      <w:r w:rsidR="002652A2" w:rsidRPr="6E1637BF">
        <w:rPr>
          <w:lang w:val="en-AU"/>
        </w:rPr>
        <w:t>,</w:t>
      </w:r>
      <w:r w:rsidR="00F86A7D" w:rsidRPr="6E1637BF">
        <w:rPr>
          <w:lang w:val="en-AU"/>
        </w:rPr>
        <w:t xml:space="preserve"> and </w:t>
      </w:r>
      <w:r w:rsidR="002652A2" w:rsidRPr="6E1637BF">
        <w:rPr>
          <w:lang w:val="en-AU"/>
        </w:rPr>
        <w:t>building</w:t>
      </w:r>
      <w:r w:rsidR="00F86A7D" w:rsidRPr="6E1637BF">
        <w:rPr>
          <w:lang w:val="en-AU"/>
        </w:rPr>
        <w:t xml:space="preserve"> regional university research capacities. </w:t>
      </w:r>
      <w:r w:rsidR="00974312" w:rsidRPr="6E1637BF">
        <w:rPr>
          <w:lang w:val="en-AU"/>
        </w:rPr>
        <w:t>The evaluation</w:t>
      </w:r>
      <w:r w:rsidR="00974312" w:rsidRPr="6E1637BF" w:rsidDel="00DD267C">
        <w:rPr>
          <w:lang w:val="en-AU"/>
        </w:rPr>
        <w:t xml:space="preserve"> </w:t>
      </w:r>
      <w:r w:rsidR="00974312" w:rsidRPr="6E1637BF">
        <w:rPr>
          <w:lang w:val="en-AU"/>
        </w:rPr>
        <w:t xml:space="preserve">found </w:t>
      </w:r>
      <w:r w:rsidR="00D95D22" w:rsidRPr="6E1637BF">
        <w:rPr>
          <w:lang w:val="en-AU"/>
        </w:rPr>
        <w:t xml:space="preserve">evidence of </w:t>
      </w:r>
      <w:r w:rsidR="00E96A9D" w:rsidRPr="6E1637BF">
        <w:rPr>
          <w:lang w:val="en-AU"/>
        </w:rPr>
        <w:t>industry buy-in, with</w:t>
      </w:r>
      <w:r w:rsidR="00DD267C" w:rsidRPr="6E1637BF">
        <w:rPr>
          <w:lang w:val="en-AU"/>
        </w:rPr>
        <w:t xml:space="preserve"> stakeholders reporting that</w:t>
      </w:r>
      <w:r w:rsidR="00E96A9D" w:rsidRPr="6E1637BF">
        <w:rPr>
          <w:lang w:val="en-AU"/>
        </w:rPr>
        <w:t xml:space="preserve"> projects secur</w:t>
      </w:r>
      <w:r w:rsidR="00DD267C" w:rsidRPr="6E1637BF">
        <w:rPr>
          <w:lang w:val="en-AU"/>
        </w:rPr>
        <w:t>ed</w:t>
      </w:r>
      <w:r w:rsidR="00E96A9D" w:rsidRPr="6E1637BF">
        <w:rPr>
          <w:lang w:val="en-AU"/>
        </w:rPr>
        <w:t xml:space="preserve"> co-funding from industry partners who matched or exceeded grant funding</w:t>
      </w:r>
      <w:r w:rsidR="005C248F" w:rsidRPr="6E1637BF">
        <w:rPr>
          <w:lang w:val="en-AU"/>
        </w:rPr>
        <w:t xml:space="preserve">. </w:t>
      </w:r>
      <w:r w:rsidR="00C528A7" w:rsidRPr="6E1637BF">
        <w:rPr>
          <w:lang w:val="en-AU"/>
        </w:rPr>
        <w:t>T</w:t>
      </w:r>
      <w:r w:rsidR="00D95D22" w:rsidRPr="6E1637BF">
        <w:rPr>
          <w:lang w:val="en-AU"/>
        </w:rPr>
        <w:t xml:space="preserve">his co-funding </w:t>
      </w:r>
      <w:r w:rsidR="00C528A7" w:rsidRPr="6E1637BF">
        <w:rPr>
          <w:lang w:val="en-AU"/>
        </w:rPr>
        <w:t xml:space="preserve">suggests </w:t>
      </w:r>
      <w:r w:rsidR="00A33BF6" w:rsidRPr="6E1637BF">
        <w:rPr>
          <w:lang w:val="en-AU"/>
        </w:rPr>
        <w:t>the</w:t>
      </w:r>
      <w:r w:rsidR="00C528A7" w:rsidRPr="6E1637BF">
        <w:rPr>
          <w:lang w:val="en-AU"/>
        </w:rPr>
        <w:t xml:space="preserve"> </w:t>
      </w:r>
      <w:r w:rsidR="005C248F" w:rsidRPr="6E1637BF">
        <w:rPr>
          <w:lang w:val="en-AU"/>
        </w:rPr>
        <w:t xml:space="preserve">financial viability of </w:t>
      </w:r>
      <w:r w:rsidR="00D95D22" w:rsidRPr="6E1637BF">
        <w:rPr>
          <w:lang w:val="en-AU"/>
        </w:rPr>
        <w:t xml:space="preserve">at least some </w:t>
      </w:r>
      <w:r w:rsidR="00A33BF6" w:rsidRPr="6E1637BF">
        <w:rPr>
          <w:lang w:val="en-AU"/>
        </w:rPr>
        <w:t>projects and</w:t>
      </w:r>
      <w:r w:rsidR="00C528A7" w:rsidRPr="6E1637BF">
        <w:rPr>
          <w:lang w:val="en-AU"/>
        </w:rPr>
        <w:t xml:space="preserve"> highlights the potential of research </w:t>
      </w:r>
      <w:r w:rsidR="00B02FD5" w:rsidRPr="6E1637BF">
        <w:rPr>
          <w:lang w:val="en-AU"/>
        </w:rPr>
        <w:t xml:space="preserve">to stimulate economic activity. </w:t>
      </w:r>
    </w:p>
    <w:p w14:paraId="59E6B3AE" w14:textId="3E250F2E" w:rsidR="00DD267C" w:rsidRPr="004708F6" w:rsidRDefault="00DD267C" w:rsidP="004A0C57">
      <w:pPr>
        <w:pStyle w:val="Quote"/>
        <w:rPr>
          <w:b/>
          <w:lang w:val="en-AU"/>
        </w:rPr>
      </w:pPr>
      <w:r w:rsidRPr="6E1637BF">
        <w:rPr>
          <w:lang w:val="en-AU"/>
        </w:rPr>
        <w:t>One project received $10 million of industry buy-in from a</w:t>
      </w:r>
      <w:r w:rsidR="0051014B" w:rsidRPr="6E1637BF">
        <w:rPr>
          <w:lang w:val="en-AU"/>
        </w:rPr>
        <w:t>n</w:t>
      </w:r>
      <w:r w:rsidR="004708F6" w:rsidRPr="6E1637BF">
        <w:rPr>
          <w:lang w:val="en-AU"/>
        </w:rPr>
        <w:t xml:space="preserve"> initial</w:t>
      </w:r>
      <w:r w:rsidRPr="6E1637BF">
        <w:rPr>
          <w:lang w:val="en-AU"/>
        </w:rPr>
        <w:t xml:space="preserve"> $3 million</w:t>
      </w:r>
      <w:r w:rsidR="004708F6" w:rsidRPr="6E1637BF">
        <w:rPr>
          <w:lang w:val="en-AU"/>
        </w:rPr>
        <w:t xml:space="preserve"> allocation</w:t>
      </w:r>
      <w:r w:rsidR="007048B3" w:rsidRPr="6E1637BF">
        <w:rPr>
          <w:lang w:val="en-AU"/>
        </w:rPr>
        <w:t>…</w:t>
      </w:r>
      <w:r w:rsidR="00B003C0" w:rsidRPr="6E1637BF">
        <w:rPr>
          <w:lang w:val="en-AU"/>
        </w:rPr>
        <w:t xml:space="preserve"> </w:t>
      </w:r>
      <w:r w:rsidR="007048B3" w:rsidRPr="6E1637BF">
        <w:rPr>
          <w:lang w:val="en-AU"/>
        </w:rPr>
        <w:t>Most of these projects have expande</w:t>
      </w:r>
      <w:r w:rsidR="004708F6" w:rsidRPr="6E1637BF">
        <w:rPr>
          <w:lang w:val="en-AU"/>
        </w:rPr>
        <w:t xml:space="preserve">d </w:t>
      </w:r>
      <w:r w:rsidR="003600BC" w:rsidRPr="6E1637BF">
        <w:rPr>
          <w:lang w:val="en-AU"/>
        </w:rPr>
        <w:t xml:space="preserve">with matched grant funding. </w:t>
      </w:r>
      <w:r w:rsidR="003600BC" w:rsidRPr="6E1637BF">
        <w:rPr>
          <w:b/>
          <w:lang w:val="en-AU"/>
        </w:rPr>
        <w:t xml:space="preserve">– Department of Education </w:t>
      </w:r>
      <w:r w:rsidR="008B3A9F">
        <w:rPr>
          <w:b/>
          <w:lang w:val="en-AU"/>
        </w:rPr>
        <w:t>representative</w:t>
      </w:r>
      <w:r w:rsidR="003600BC" w:rsidRPr="6E1637BF">
        <w:rPr>
          <w:b/>
          <w:lang w:val="en-AU"/>
        </w:rPr>
        <w:t xml:space="preserve"> </w:t>
      </w:r>
    </w:p>
    <w:p w14:paraId="760A8791" w14:textId="49E8D4FA" w:rsidR="00CA7412" w:rsidRDefault="0016124E" w:rsidP="00F83621">
      <w:pPr>
        <w:pStyle w:val="Text"/>
        <w:rPr>
          <w:lang w:val="en-AU"/>
        </w:rPr>
      </w:pPr>
      <w:r w:rsidRPr="6E1637BF">
        <w:rPr>
          <w:lang w:val="en-AU"/>
        </w:rPr>
        <w:lastRenderedPageBreak/>
        <w:t>University</w:t>
      </w:r>
      <w:r w:rsidR="00F520B9" w:rsidRPr="6E1637BF">
        <w:rPr>
          <w:lang w:val="en-AU"/>
        </w:rPr>
        <w:t xml:space="preserve">, </w:t>
      </w:r>
      <w:r w:rsidR="00E47347" w:rsidRPr="6E1637BF">
        <w:rPr>
          <w:lang w:val="en-AU"/>
        </w:rPr>
        <w:t>D</w:t>
      </w:r>
      <w:r w:rsidRPr="6E1637BF">
        <w:rPr>
          <w:lang w:val="en-AU"/>
        </w:rPr>
        <w:t xml:space="preserve">epartment </w:t>
      </w:r>
      <w:r w:rsidR="00E47347" w:rsidRPr="6E1637BF">
        <w:rPr>
          <w:lang w:val="en-AU"/>
        </w:rPr>
        <w:t xml:space="preserve">of Education </w:t>
      </w:r>
      <w:r w:rsidRPr="6E1637BF">
        <w:rPr>
          <w:lang w:val="en-AU"/>
        </w:rPr>
        <w:t xml:space="preserve">and </w:t>
      </w:r>
      <w:r w:rsidR="00B47E25" w:rsidRPr="6E1637BF">
        <w:rPr>
          <w:lang w:val="en-AU"/>
        </w:rPr>
        <w:t xml:space="preserve">other education </w:t>
      </w:r>
      <w:r w:rsidR="00F520B9" w:rsidRPr="6E1637BF">
        <w:rPr>
          <w:lang w:val="en-AU"/>
        </w:rPr>
        <w:t>sector</w:t>
      </w:r>
      <w:r w:rsidRPr="6E1637BF">
        <w:rPr>
          <w:lang w:val="en-AU"/>
        </w:rPr>
        <w:t xml:space="preserve"> s</w:t>
      </w:r>
      <w:r w:rsidR="00E96A9D" w:rsidRPr="6E1637BF">
        <w:rPr>
          <w:lang w:val="en-AU"/>
        </w:rPr>
        <w:t xml:space="preserve">takeholders identified examples </w:t>
      </w:r>
      <w:r w:rsidR="00B3578E" w:rsidRPr="6E1637BF">
        <w:rPr>
          <w:lang w:val="en-AU"/>
        </w:rPr>
        <w:t>of projects</w:t>
      </w:r>
      <w:r w:rsidR="00E96A9D" w:rsidRPr="6E1637BF">
        <w:rPr>
          <w:lang w:val="en-AU"/>
        </w:rPr>
        <w:t xml:space="preserve"> </w:t>
      </w:r>
      <w:r w:rsidR="007D2B0C" w:rsidRPr="6E1637BF">
        <w:rPr>
          <w:lang w:val="en-AU"/>
        </w:rPr>
        <w:t xml:space="preserve">that have directly addressed </w:t>
      </w:r>
      <w:r w:rsidR="00A33BF6" w:rsidRPr="6E1637BF">
        <w:rPr>
          <w:lang w:val="en-AU"/>
        </w:rPr>
        <w:t>regional</w:t>
      </w:r>
      <w:r w:rsidR="00E96A9D" w:rsidRPr="6E1637BF">
        <w:rPr>
          <w:lang w:val="en-AU"/>
        </w:rPr>
        <w:t xml:space="preserve"> </w:t>
      </w:r>
      <w:r w:rsidR="005831C0" w:rsidRPr="6E1637BF">
        <w:rPr>
          <w:lang w:val="en-AU"/>
        </w:rPr>
        <w:t>needs</w:t>
      </w:r>
      <w:r w:rsidR="00333534" w:rsidRPr="6E1637BF">
        <w:rPr>
          <w:lang w:val="en-AU"/>
        </w:rPr>
        <w:t xml:space="preserve">, including the </w:t>
      </w:r>
      <w:r w:rsidR="002A76F3" w:rsidRPr="6E1637BF">
        <w:rPr>
          <w:lang w:val="en-AU"/>
        </w:rPr>
        <w:t>Round One example provided in the case study below.</w:t>
      </w:r>
      <w:r w:rsidR="00E47347" w:rsidRPr="6E1637BF">
        <w:rPr>
          <w:lang w:val="en-AU"/>
        </w:rPr>
        <w:t xml:space="preserve"> </w:t>
      </w:r>
    </w:p>
    <w:tbl>
      <w:tblPr>
        <w:tblStyle w:val="ACTableDesign"/>
        <w:tblW w:w="0" w:type="auto"/>
        <w:tblBorders>
          <w:top w:val="single" w:sz="18" w:space="0" w:color="78B800" w:themeColor="accent1"/>
          <w:left w:val="single" w:sz="18" w:space="0" w:color="78B800" w:themeColor="accent1"/>
          <w:bottom w:val="single" w:sz="18" w:space="0" w:color="78B800" w:themeColor="accent1"/>
          <w:right w:val="single" w:sz="18" w:space="0" w:color="78B800" w:themeColor="accent1"/>
          <w:insideH w:val="none" w:sz="0" w:space="0" w:color="auto"/>
          <w:insideV w:val="none" w:sz="0" w:space="0" w:color="auto"/>
        </w:tblBorders>
        <w:tblCellMar>
          <w:left w:w="227" w:type="dxa"/>
          <w:right w:w="227" w:type="dxa"/>
        </w:tblCellMar>
        <w:tblLook w:val="04A0" w:firstRow="1" w:lastRow="0" w:firstColumn="1" w:lastColumn="0" w:noHBand="0" w:noVBand="1"/>
      </w:tblPr>
      <w:tblGrid>
        <w:gridCol w:w="8983"/>
      </w:tblGrid>
      <w:tr w:rsidR="00A045D8" w14:paraId="10289C7C" w14:textId="77777777" w:rsidTr="00CE398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23" w:type="dxa"/>
          </w:tcPr>
          <w:p w14:paraId="176061BF" w14:textId="77777777" w:rsidR="00A045D8" w:rsidRPr="00A045D8" w:rsidRDefault="00A045D8" w:rsidP="00A045D8">
            <w:pPr>
              <w:pStyle w:val="Text"/>
              <w:rPr>
                <w:b w:val="0"/>
                <w:bCs/>
                <w:color w:val="000000"/>
                <w:lang w:val="en-AU"/>
              </w:rPr>
            </w:pPr>
            <w:r w:rsidRPr="00A045D8">
              <w:rPr>
                <w:bCs/>
                <w:color w:val="000000"/>
                <w:lang w:val="en-AU"/>
              </w:rPr>
              <w:t xml:space="preserve">Case study: Next Generation Water Engineering and River Management Hub </w:t>
            </w:r>
          </w:p>
          <w:p w14:paraId="6792A7FD" w14:textId="77777777" w:rsidR="00A045D8" w:rsidRPr="00A045D8" w:rsidRDefault="00A045D8" w:rsidP="00A045D8">
            <w:pPr>
              <w:pStyle w:val="Text"/>
              <w:rPr>
                <w:color w:val="000000"/>
                <w:lang w:val="en-AU"/>
              </w:rPr>
            </w:pPr>
            <w:r w:rsidRPr="00A045D8">
              <w:rPr>
                <w:color w:val="000000"/>
                <w:lang w:val="en-AU"/>
              </w:rPr>
              <w:t xml:space="preserve">Under Round One of the RRC Program, Charles Sturt University received $3.6 million to establish the Next Generation Water Engineering and River Management Hub. In alignment with national research priorities ‘soil and water’ and ‘environmental change’, this project aims to develop solutions to current and future problems impacting Australia’s inland waterways, including poor water quality and diminishing fish stocks. Specific projects underway include: </w:t>
            </w:r>
          </w:p>
          <w:p w14:paraId="00437951" w14:textId="77777777" w:rsidR="00A045D8" w:rsidRPr="00A045D8" w:rsidRDefault="00A045D8" w:rsidP="00A045D8">
            <w:pPr>
              <w:pStyle w:val="Text"/>
              <w:numPr>
                <w:ilvl w:val="0"/>
                <w:numId w:val="16"/>
              </w:numPr>
              <w:rPr>
                <w:color w:val="000000"/>
                <w:lang w:val="en-AU"/>
              </w:rPr>
            </w:pPr>
            <w:r w:rsidRPr="00A045D8">
              <w:rPr>
                <w:color w:val="000000"/>
                <w:lang w:val="en-AU"/>
              </w:rPr>
              <w:t xml:space="preserve">a partnership with a German university to implement a best-practice design for a fish-safe hydro power station </w:t>
            </w:r>
          </w:p>
          <w:p w14:paraId="3791DB30" w14:textId="77777777" w:rsidR="00A045D8" w:rsidRPr="00A045D8" w:rsidRDefault="00A045D8" w:rsidP="00A045D8">
            <w:pPr>
              <w:pStyle w:val="Text"/>
              <w:numPr>
                <w:ilvl w:val="0"/>
                <w:numId w:val="16"/>
              </w:numPr>
              <w:rPr>
                <w:color w:val="000000"/>
                <w:lang w:val="en-AU"/>
              </w:rPr>
            </w:pPr>
            <w:r w:rsidRPr="00A045D8">
              <w:rPr>
                <w:color w:val="000000"/>
                <w:lang w:val="en-AU"/>
              </w:rPr>
              <w:t>working alongside local Indigenous people to restore traditional fish management strategies and techniques in the Northern Murray-Darling Basin</w:t>
            </w:r>
          </w:p>
          <w:p w14:paraId="71929435" w14:textId="77777777" w:rsidR="00A045D8" w:rsidRPr="00A045D8" w:rsidRDefault="00A045D8" w:rsidP="00A045D8">
            <w:pPr>
              <w:pStyle w:val="Text"/>
              <w:numPr>
                <w:ilvl w:val="0"/>
                <w:numId w:val="16"/>
              </w:numPr>
              <w:rPr>
                <w:color w:val="000000"/>
                <w:lang w:val="en-AU"/>
              </w:rPr>
            </w:pPr>
            <w:r w:rsidRPr="00A045D8">
              <w:rPr>
                <w:color w:val="000000"/>
                <w:lang w:val="en-AU"/>
              </w:rPr>
              <w:t>implementing a community-led fish tagging program</w:t>
            </w:r>
          </w:p>
          <w:p w14:paraId="1F4CA054" w14:textId="77777777" w:rsidR="00A045D8" w:rsidRPr="00A045D8" w:rsidRDefault="00A045D8" w:rsidP="00A045D8">
            <w:pPr>
              <w:pStyle w:val="Text"/>
              <w:numPr>
                <w:ilvl w:val="0"/>
                <w:numId w:val="16"/>
              </w:numPr>
              <w:rPr>
                <w:color w:val="000000"/>
                <w:lang w:val="en-AU"/>
              </w:rPr>
            </w:pPr>
            <w:r w:rsidRPr="00A045D8">
              <w:rPr>
                <w:color w:val="000000"/>
                <w:lang w:val="en-AU"/>
              </w:rPr>
              <w:t xml:space="preserve">field-testing a ‘fish pump’ to provide fish migrations to large dams. </w:t>
            </w:r>
          </w:p>
          <w:p w14:paraId="6EB42627" w14:textId="44258394" w:rsidR="00A045D8" w:rsidRPr="00A045D8" w:rsidRDefault="00A045D8" w:rsidP="00F83621">
            <w:pPr>
              <w:pStyle w:val="Text"/>
              <w:rPr>
                <w:lang w:val="en-AU"/>
              </w:rPr>
            </w:pPr>
            <w:r w:rsidRPr="00A045D8">
              <w:rPr>
                <w:color w:val="000000"/>
                <w:lang w:val="en-AU"/>
              </w:rPr>
              <w:t>Project partners include Australian and international industry and university stakeholders including the University of New South Wales, local businesses, and local Indigenous Elders. Funding has been used to support eight research positions.</w:t>
            </w:r>
          </w:p>
        </w:tc>
      </w:tr>
    </w:tbl>
    <w:p w14:paraId="3AB545D2" w14:textId="77777777" w:rsidR="00A045D8" w:rsidRDefault="00A045D8" w:rsidP="00F83621">
      <w:pPr>
        <w:pStyle w:val="Text"/>
      </w:pPr>
    </w:p>
    <w:p w14:paraId="29D32FBC" w14:textId="3D44B038" w:rsidR="006220A2" w:rsidRPr="006220A2" w:rsidRDefault="002A4723" w:rsidP="00A42301">
      <w:pPr>
        <w:pStyle w:val="Heading4NotNumbered"/>
      </w:pPr>
      <w:r w:rsidRPr="6E1637BF">
        <w:t>D</w:t>
      </w:r>
      <w:r w:rsidR="006220A2" w:rsidRPr="6E1637BF">
        <w:t>elays</w:t>
      </w:r>
      <w:r w:rsidRPr="6E1637BF">
        <w:t>, funding and sustainability</w:t>
      </w:r>
    </w:p>
    <w:p w14:paraId="39DBFBD6" w14:textId="4F288DB9" w:rsidR="00F83621" w:rsidRPr="00390D99" w:rsidRDefault="00B312E7" w:rsidP="00F83621">
      <w:pPr>
        <w:pStyle w:val="Text"/>
      </w:pPr>
      <w:r w:rsidRPr="6E1637BF">
        <w:rPr>
          <w:lang w:val="en-AU"/>
        </w:rPr>
        <w:t xml:space="preserve">The </w:t>
      </w:r>
      <w:r w:rsidR="00940979" w:rsidRPr="6E1637BF">
        <w:rPr>
          <w:lang w:val="en-AU"/>
        </w:rPr>
        <w:t xml:space="preserve">RRC Program experienced </w:t>
      </w:r>
      <w:r w:rsidR="00FD21E5" w:rsidRPr="6E1637BF">
        <w:rPr>
          <w:lang w:val="en-AU"/>
        </w:rPr>
        <w:t xml:space="preserve">delays in design </w:t>
      </w:r>
      <w:r w:rsidR="00135A1F" w:rsidRPr="6E1637BF">
        <w:rPr>
          <w:lang w:val="en-AU"/>
        </w:rPr>
        <w:t xml:space="preserve">finalisation </w:t>
      </w:r>
      <w:r w:rsidR="00FD21E5" w:rsidRPr="6E1637BF">
        <w:rPr>
          <w:lang w:val="en-AU"/>
        </w:rPr>
        <w:t>and implementation</w:t>
      </w:r>
      <w:r w:rsidR="00135A1F" w:rsidRPr="6E1637BF">
        <w:rPr>
          <w:lang w:val="en-AU"/>
        </w:rPr>
        <w:t xml:space="preserve">, which </w:t>
      </w:r>
      <w:r w:rsidR="00896640" w:rsidRPr="6E1637BF">
        <w:rPr>
          <w:lang w:val="en-AU"/>
        </w:rPr>
        <w:t xml:space="preserve">were generally associated with rolling out the program during the COVID-19 pandemic, </w:t>
      </w:r>
      <w:r w:rsidR="00A765AA" w:rsidRPr="6E1637BF">
        <w:rPr>
          <w:lang w:val="en-AU"/>
        </w:rPr>
        <w:t xml:space="preserve">research </w:t>
      </w:r>
      <w:r w:rsidR="00896640" w:rsidRPr="6E1637BF">
        <w:rPr>
          <w:lang w:val="en-AU"/>
        </w:rPr>
        <w:t xml:space="preserve">and </w:t>
      </w:r>
      <w:r w:rsidR="00A765AA" w:rsidRPr="6E1637BF">
        <w:rPr>
          <w:lang w:val="en-AU"/>
        </w:rPr>
        <w:t>infrastructure capacity gaps in recipient universities,</w:t>
      </w:r>
      <w:r w:rsidR="00DE1985" w:rsidRPr="6E1637BF">
        <w:rPr>
          <w:lang w:val="en-AU"/>
        </w:rPr>
        <w:t xml:space="preserve"> </w:t>
      </w:r>
      <w:r w:rsidR="00F83621" w:rsidRPr="6E1637BF">
        <w:rPr>
          <w:lang w:val="en-AU"/>
        </w:rPr>
        <w:t>and delays in procuring research equipment from overseas</w:t>
      </w:r>
      <w:r w:rsidR="00A86274" w:rsidRPr="6E1637BF">
        <w:rPr>
          <w:lang w:val="en-AU"/>
        </w:rPr>
        <w:t xml:space="preserve">. </w:t>
      </w:r>
    </w:p>
    <w:p w14:paraId="132D3E8D" w14:textId="11B7809A" w:rsidR="00DF4C86" w:rsidRDefault="00F83621" w:rsidP="004A0C57">
      <w:pPr>
        <w:pStyle w:val="Quote"/>
        <w:rPr>
          <w:b/>
          <w:i w:val="0"/>
          <w:lang w:val="en-AU"/>
        </w:rPr>
      </w:pPr>
      <w:r w:rsidRPr="6E1637BF">
        <w:rPr>
          <w:lang w:val="en-AU"/>
        </w:rPr>
        <w:t>We found success if the expertise was already at the university</w:t>
      </w:r>
      <w:r w:rsidR="00A17473" w:rsidRPr="6E1637BF">
        <w:rPr>
          <w:lang w:val="en-AU"/>
        </w:rPr>
        <w:t>,</w:t>
      </w:r>
      <w:r w:rsidRPr="6E1637BF">
        <w:rPr>
          <w:lang w:val="en-AU"/>
        </w:rPr>
        <w:t xml:space="preserve"> and we just expanded on it…</w:t>
      </w:r>
      <w:r w:rsidR="00105389" w:rsidRPr="6E1637BF">
        <w:rPr>
          <w:lang w:val="en-AU"/>
        </w:rPr>
        <w:t xml:space="preserve"> </w:t>
      </w:r>
      <w:r w:rsidRPr="6E1637BF">
        <w:rPr>
          <w:lang w:val="en-AU"/>
        </w:rPr>
        <w:t>compared to a lot of ones where they had</w:t>
      </w:r>
      <w:r w:rsidR="00F53270" w:rsidRPr="6E1637BF">
        <w:rPr>
          <w:lang w:val="en-AU"/>
        </w:rPr>
        <w:t xml:space="preserve"> </w:t>
      </w:r>
      <w:r w:rsidRPr="6E1637BF">
        <w:rPr>
          <w:lang w:val="en-AU"/>
        </w:rPr>
        <w:t>to attract and employ staff</w:t>
      </w:r>
      <w:r w:rsidR="00F53270" w:rsidRPr="6E1637BF">
        <w:rPr>
          <w:lang w:val="en-AU"/>
        </w:rPr>
        <w:t>. O</w:t>
      </w:r>
      <w:r w:rsidRPr="6E1637BF">
        <w:rPr>
          <w:lang w:val="en-AU"/>
        </w:rPr>
        <w:t>ne of the biggest delays is the supply chains and infrastructure…</w:t>
      </w:r>
      <w:r w:rsidR="00105389" w:rsidRPr="6E1637BF">
        <w:rPr>
          <w:lang w:val="en-AU"/>
        </w:rPr>
        <w:t xml:space="preserve"> </w:t>
      </w:r>
      <w:r w:rsidRPr="6E1637BF">
        <w:rPr>
          <w:lang w:val="en-AU"/>
        </w:rPr>
        <w:t>if you want to do great stuff with industry, you've got to have infrastructure</w:t>
      </w:r>
      <w:r w:rsidR="00735FFD" w:rsidRPr="6E1637BF">
        <w:rPr>
          <w:lang w:val="en-AU"/>
        </w:rPr>
        <w:t>.</w:t>
      </w:r>
      <w:r w:rsidRPr="6E1637BF">
        <w:rPr>
          <w:lang w:val="en-AU"/>
        </w:rPr>
        <w:t xml:space="preserve"> </w:t>
      </w:r>
      <w:r w:rsidR="00833F45" w:rsidRPr="6E1637BF">
        <w:rPr>
          <w:lang w:val="en-AU"/>
        </w:rPr>
        <w:t>I remember one in particular</w:t>
      </w:r>
      <w:r w:rsidR="00105389" w:rsidRPr="6E1637BF">
        <w:rPr>
          <w:lang w:val="en-AU"/>
        </w:rPr>
        <w:t xml:space="preserve">, </w:t>
      </w:r>
      <w:r w:rsidR="00833F45" w:rsidRPr="6E1637BF">
        <w:rPr>
          <w:lang w:val="en-AU"/>
        </w:rPr>
        <w:t xml:space="preserve">the equipment from overseas took one year or more </w:t>
      </w:r>
      <w:r w:rsidR="00FB0160" w:rsidRPr="6E1637BF">
        <w:rPr>
          <w:lang w:val="en-AU"/>
        </w:rPr>
        <w:t>to arrive</w:t>
      </w:r>
      <w:r w:rsidR="00B14030" w:rsidRPr="6E1637BF">
        <w:rPr>
          <w:lang w:val="en-AU"/>
        </w:rPr>
        <w:t>,</w:t>
      </w:r>
      <w:r w:rsidR="00833F45" w:rsidRPr="6E1637BF">
        <w:rPr>
          <w:lang w:val="en-AU"/>
        </w:rPr>
        <w:t xml:space="preserve"> </w:t>
      </w:r>
      <w:r w:rsidR="00FB0160" w:rsidRPr="6E1637BF">
        <w:rPr>
          <w:lang w:val="en-AU"/>
        </w:rPr>
        <w:t>which led</w:t>
      </w:r>
      <w:r w:rsidR="009B6B9B" w:rsidRPr="6E1637BF">
        <w:rPr>
          <w:lang w:val="en-AU"/>
        </w:rPr>
        <w:t xml:space="preserve"> to delays in the project and their </w:t>
      </w:r>
      <w:r w:rsidR="00A17473" w:rsidRPr="6E1637BF">
        <w:rPr>
          <w:lang w:val="en-AU"/>
        </w:rPr>
        <w:t>activities</w:t>
      </w:r>
      <w:r w:rsidR="009B6B9B" w:rsidRPr="6E1637BF">
        <w:rPr>
          <w:lang w:val="en-AU"/>
        </w:rPr>
        <w:t xml:space="preserve"> and then achieving the milestones</w:t>
      </w:r>
      <w:r w:rsidR="00105389" w:rsidRPr="6E1637BF">
        <w:rPr>
          <w:lang w:val="en-AU"/>
        </w:rPr>
        <w:t>.</w:t>
      </w:r>
      <w:r w:rsidR="0058540F" w:rsidRPr="6E1637BF">
        <w:rPr>
          <w:lang w:val="en-AU"/>
        </w:rPr>
        <w:t xml:space="preserve"> – </w:t>
      </w:r>
      <w:r w:rsidR="0058540F" w:rsidRPr="6E1637BF">
        <w:rPr>
          <w:b/>
          <w:lang w:val="en-AU"/>
        </w:rPr>
        <w:t xml:space="preserve">Department of Education </w:t>
      </w:r>
      <w:r w:rsidR="008B3A9F">
        <w:rPr>
          <w:b/>
          <w:lang w:val="en-AU"/>
        </w:rPr>
        <w:t>representative</w:t>
      </w:r>
      <w:r w:rsidR="0058540F" w:rsidRPr="6E1637BF">
        <w:rPr>
          <w:b/>
          <w:lang w:val="en-AU"/>
        </w:rPr>
        <w:t xml:space="preserve"> </w:t>
      </w:r>
    </w:p>
    <w:p w14:paraId="7D72B701" w14:textId="17DA9A27" w:rsidR="00EB4590" w:rsidRDefault="00BA14E9" w:rsidP="008028A1">
      <w:pPr>
        <w:spacing w:before="240"/>
        <w:rPr>
          <w:lang w:val="en-US"/>
        </w:rPr>
      </w:pPr>
      <w:r w:rsidRPr="00BA14E9">
        <w:rPr>
          <w:lang w:val="en-US"/>
        </w:rPr>
        <w:t>University and peak body stakeholders suggested that the impact of RRC was undermined by short-term funding arrangements and recent funding cuts, with subsequent job and service losses in regional areas.</w:t>
      </w:r>
      <w:r w:rsidR="00786302">
        <w:rPr>
          <w:lang w:val="en-US"/>
        </w:rPr>
        <w:t xml:space="preserve"> </w:t>
      </w:r>
    </w:p>
    <w:p w14:paraId="7B5317AF" w14:textId="5205862E" w:rsidR="00961BF9" w:rsidRPr="00961BF9" w:rsidRDefault="00961BF9" w:rsidP="008028A1">
      <w:pPr>
        <w:pStyle w:val="Quote"/>
        <w:spacing w:before="240" w:after="240"/>
        <w:rPr>
          <w:i w:val="0"/>
          <w:lang w:val="en-AU"/>
        </w:rPr>
      </w:pPr>
      <w:r w:rsidRPr="6E1637BF">
        <w:rPr>
          <w:lang w:val="en-AU"/>
        </w:rPr>
        <w:t>These programs take time…</w:t>
      </w:r>
      <w:r w:rsidR="00105389" w:rsidRPr="6E1637BF">
        <w:rPr>
          <w:lang w:val="en-AU"/>
        </w:rPr>
        <w:t xml:space="preserve"> </w:t>
      </w:r>
      <w:r w:rsidRPr="6E1637BF">
        <w:rPr>
          <w:lang w:val="en-AU"/>
        </w:rPr>
        <w:t>this is not something that you click your fingers and all of a sudden</w:t>
      </w:r>
      <w:r w:rsidR="00105389" w:rsidRPr="6E1637BF">
        <w:rPr>
          <w:lang w:val="en-AU"/>
        </w:rPr>
        <w:t xml:space="preserve">, </w:t>
      </w:r>
      <w:r w:rsidRPr="6E1637BF">
        <w:rPr>
          <w:lang w:val="en-AU"/>
        </w:rPr>
        <w:t xml:space="preserve">more regional kids are going to </w:t>
      </w:r>
      <w:proofErr w:type="spellStart"/>
      <w:r w:rsidRPr="6E1637BF">
        <w:rPr>
          <w:lang w:val="en-AU"/>
        </w:rPr>
        <w:t>uni</w:t>
      </w:r>
      <w:proofErr w:type="spellEnd"/>
      <w:r w:rsidRPr="6E1637BF">
        <w:rPr>
          <w:lang w:val="en-AU"/>
        </w:rPr>
        <w:t xml:space="preserve">… cutting funding is incredibly short-sighted. – </w:t>
      </w:r>
      <w:r w:rsidRPr="6E1637BF">
        <w:rPr>
          <w:b/>
          <w:lang w:val="en-AU"/>
        </w:rPr>
        <w:t>University stakeholder</w:t>
      </w:r>
      <w:r w:rsidRPr="6E1637BF">
        <w:rPr>
          <w:lang w:val="en-AU"/>
        </w:rPr>
        <w:t xml:space="preserve">  </w:t>
      </w:r>
    </w:p>
    <w:p w14:paraId="61CB8FD1" w14:textId="77777777" w:rsidR="00453DBD" w:rsidRDefault="00453DBD" w:rsidP="008028A1">
      <w:pPr>
        <w:pStyle w:val="Quote"/>
        <w:spacing w:before="240" w:after="240"/>
        <w:rPr>
          <w:lang w:val="en-AU"/>
        </w:rPr>
      </w:pPr>
    </w:p>
    <w:p w14:paraId="50DA6CBB" w14:textId="6F491585" w:rsidR="00754DA7" w:rsidRPr="00754DA7" w:rsidRDefault="00754DA7" w:rsidP="008028A1">
      <w:pPr>
        <w:pStyle w:val="Quote"/>
        <w:spacing w:before="240" w:after="240"/>
        <w:rPr>
          <w:rFonts w:eastAsia="Arial" w:cs="Times New Roman"/>
          <w:i w:val="0"/>
          <w:lang w:val="en-AU"/>
        </w:rPr>
      </w:pPr>
      <w:r w:rsidRPr="6E1637BF">
        <w:rPr>
          <w:lang w:val="en-AU"/>
        </w:rPr>
        <w:t xml:space="preserve">RRC was a small program in terms of the budget, yet the impact was phenomenal. One program received $3 </w:t>
      </w:r>
      <w:r w:rsidRPr="6E1637BF">
        <w:rPr>
          <w:rFonts w:eastAsia="Arial" w:cs="Times New Roman"/>
          <w:lang w:val="en-AU"/>
        </w:rPr>
        <w:t>million…</w:t>
      </w:r>
      <w:r w:rsidR="007E5E81" w:rsidRPr="6E1637BF">
        <w:rPr>
          <w:rFonts w:eastAsia="Arial" w:cs="Times New Roman"/>
          <w:lang w:val="en-AU"/>
        </w:rPr>
        <w:t xml:space="preserve"> </w:t>
      </w:r>
      <w:r w:rsidRPr="6E1637BF">
        <w:rPr>
          <w:rFonts w:eastAsia="Arial" w:cs="Times New Roman"/>
          <w:lang w:val="en-AU"/>
        </w:rPr>
        <w:t>yet the impact of that program was huge</w:t>
      </w:r>
      <w:r w:rsidR="00F75197" w:rsidRPr="6E1637BF">
        <w:rPr>
          <w:rFonts w:eastAsia="Arial" w:cs="Times New Roman"/>
          <w:lang w:val="en-AU"/>
        </w:rPr>
        <w:t>. I</w:t>
      </w:r>
      <w:r w:rsidRPr="6E1637BF">
        <w:rPr>
          <w:rFonts w:eastAsia="Arial" w:cs="Times New Roman"/>
          <w:lang w:val="en-AU"/>
        </w:rPr>
        <w:t xml:space="preserve">t has no funding as of the end of this year, so that program is going to fall. That is going to mean job losses, not to mention all of the impacts that that was having in terms of training mental health professionals to work in regional Australia.  – </w:t>
      </w:r>
      <w:r w:rsidRPr="6E1637BF">
        <w:rPr>
          <w:rFonts w:eastAsia="Arial" w:cs="Times New Roman"/>
          <w:b/>
          <w:lang w:val="en-AU"/>
        </w:rPr>
        <w:t>University stakeholder</w:t>
      </w:r>
      <w:r w:rsidRPr="6E1637BF">
        <w:rPr>
          <w:rFonts w:eastAsia="Arial" w:cs="Times New Roman"/>
          <w:lang w:val="en-AU"/>
        </w:rPr>
        <w:t xml:space="preserve"> </w:t>
      </w:r>
    </w:p>
    <w:p w14:paraId="01CB4862" w14:textId="0A0676A9" w:rsidR="00961BF9" w:rsidRDefault="00185CF7" w:rsidP="008028A1">
      <w:pPr>
        <w:pStyle w:val="Text"/>
        <w:spacing w:before="240"/>
        <w:rPr>
          <w:b/>
          <w:lang w:val="en-AU"/>
        </w:rPr>
      </w:pPr>
      <w:r w:rsidRPr="6E1637BF">
        <w:rPr>
          <w:lang w:val="en-AU"/>
        </w:rPr>
        <w:t>Department of Education representatives advised that t</w:t>
      </w:r>
      <w:r w:rsidR="00FE0B0F" w:rsidRPr="6E1637BF">
        <w:rPr>
          <w:lang w:val="en-AU"/>
        </w:rPr>
        <w:t>he impact of funding cuts</w:t>
      </w:r>
      <w:r w:rsidR="00EE1222" w:rsidRPr="6E1637BF">
        <w:rPr>
          <w:lang w:val="en-AU"/>
        </w:rPr>
        <w:t xml:space="preserve"> has</w:t>
      </w:r>
      <w:r w:rsidR="00FE0B0F" w:rsidRPr="6E1637BF">
        <w:rPr>
          <w:lang w:val="en-AU"/>
        </w:rPr>
        <w:t xml:space="preserve"> been offset for some projects </w:t>
      </w:r>
      <w:r w:rsidRPr="6E1637BF">
        <w:rPr>
          <w:lang w:val="en-AU"/>
        </w:rPr>
        <w:t>through access</w:t>
      </w:r>
      <w:r w:rsidR="00FE0B0F" w:rsidRPr="6E1637BF">
        <w:rPr>
          <w:lang w:val="en-AU"/>
        </w:rPr>
        <w:t xml:space="preserve"> to funding </w:t>
      </w:r>
      <w:r w:rsidRPr="6E1637BF">
        <w:rPr>
          <w:lang w:val="en-AU"/>
        </w:rPr>
        <w:t xml:space="preserve">from </w:t>
      </w:r>
      <w:r w:rsidR="00FE0B0F" w:rsidRPr="6E1637BF">
        <w:rPr>
          <w:lang w:val="en-AU"/>
        </w:rPr>
        <w:t>the Trailblazer Universities Program</w:t>
      </w:r>
      <w:r w:rsidR="007E5E81" w:rsidRPr="6E1637BF">
        <w:rPr>
          <w:lang w:val="en-AU"/>
        </w:rPr>
        <w:t>,</w:t>
      </w:r>
      <w:r w:rsidR="00E310F2" w:rsidRPr="6E1637BF">
        <w:rPr>
          <w:lang w:val="en-AU"/>
        </w:rPr>
        <w:t xml:space="preserve"> which </w:t>
      </w:r>
      <w:r w:rsidR="00AC1B86" w:rsidRPr="6E1637BF">
        <w:rPr>
          <w:lang w:val="en-AU"/>
        </w:rPr>
        <w:t xml:space="preserve">is a </w:t>
      </w:r>
      <w:r w:rsidR="00E310F2" w:rsidRPr="6E1637BF">
        <w:rPr>
          <w:lang w:val="en-AU"/>
        </w:rPr>
        <w:t>$3</w:t>
      </w:r>
      <w:r w:rsidR="007B0E33" w:rsidRPr="6E1637BF">
        <w:rPr>
          <w:lang w:val="en-AU"/>
        </w:rPr>
        <w:t xml:space="preserve">70.3 million initiative funding research over the period </w:t>
      </w:r>
      <w:r w:rsidR="004969C9" w:rsidRPr="6E1637BF">
        <w:rPr>
          <w:lang w:val="en-AU"/>
        </w:rPr>
        <w:t>2022-23 to 2025-26.</w:t>
      </w:r>
      <w:r w:rsidR="004969C9" w:rsidRPr="6E1637BF">
        <w:rPr>
          <w:rStyle w:val="FootnoteReference"/>
          <w:lang w:val="en-AU"/>
        </w:rPr>
        <w:footnoteReference w:id="18"/>
      </w:r>
    </w:p>
    <w:p w14:paraId="5A46D6F4" w14:textId="56F1B339" w:rsidR="00E4455E" w:rsidRPr="00E4455E" w:rsidRDefault="00C97202" w:rsidP="00A42301">
      <w:pPr>
        <w:pStyle w:val="Heading4NotNumbered"/>
      </w:pPr>
      <w:r w:rsidRPr="6E1637BF">
        <w:t xml:space="preserve">Potential expansion to </w:t>
      </w:r>
      <w:r w:rsidR="005E7762">
        <w:t>m</w:t>
      </w:r>
      <w:r w:rsidRPr="6E1637BF">
        <w:t>asters level students</w:t>
      </w:r>
    </w:p>
    <w:p w14:paraId="4F81F309" w14:textId="63F0F20C" w:rsidR="00F85366" w:rsidRDefault="00C77BCC" w:rsidP="000E710D">
      <w:pPr>
        <w:pStyle w:val="Text"/>
        <w:rPr>
          <w:lang w:val="en-AU"/>
        </w:rPr>
      </w:pPr>
      <w:r w:rsidRPr="6E1637BF">
        <w:rPr>
          <w:lang w:val="en-AU"/>
        </w:rPr>
        <w:t>Several evaluation</w:t>
      </w:r>
      <w:r w:rsidR="003F2C11" w:rsidRPr="6E1637BF">
        <w:rPr>
          <w:lang w:val="en-AU"/>
        </w:rPr>
        <w:t xml:space="preserve"> stakeholders </w:t>
      </w:r>
      <w:r w:rsidRPr="6E1637BF">
        <w:rPr>
          <w:lang w:val="en-AU"/>
        </w:rPr>
        <w:t>commented on</w:t>
      </w:r>
      <w:r w:rsidR="003F2C11" w:rsidRPr="6E1637BF">
        <w:rPr>
          <w:lang w:val="en-AU"/>
        </w:rPr>
        <w:t xml:space="preserve"> challenges with expanding postgraduate student </w:t>
      </w:r>
      <w:r w:rsidR="009E23FB" w:rsidRPr="6E1637BF">
        <w:rPr>
          <w:lang w:val="en-AU"/>
        </w:rPr>
        <w:t xml:space="preserve">research </w:t>
      </w:r>
      <w:r w:rsidR="003F2C11" w:rsidRPr="6E1637BF">
        <w:rPr>
          <w:lang w:val="en-AU"/>
        </w:rPr>
        <w:t xml:space="preserve">enrolment </w:t>
      </w:r>
      <w:r w:rsidR="00A3793B" w:rsidRPr="6E1637BF">
        <w:rPr>
          <w:lang w:val="en-AU"/>
        </w:rPr>
        <w:t xml:space="preserve">in regional universities. Stakeholders suggested that </w:t>
      </w:r>
      <w:r w:rsidR="00713A75" w:rsidRPr="6E1637BF">
        <w:rPr>
          <w:lang w:val="en-AU"/>
        </w:rPr>
        <w:t>it</w:t>
      </w:r>
      <w:r w:rsidR="00C00FFB" w:rsidRPr="6E1637BF">
        <w:rPr>
          <w:lang w:val="en-AU"/>
        </w:rPr>
        <w:t xml:space="preserve"> is</w:t>
      </w:r>
      <w:r w:rsidR="003F2C11" w:rsidRPr="6E1637BF">
        <w:rPr>
          <w:lang w:val="en-AU"/>
        </w:rPr>
        <w:t xml:space="preserve"> </w:t>
      </w:r>
      <w:r w:rsidR="00713A75" w:rsidRPr="6E1637BF">
        <w:rPr>
          <w:lang w:val="en-AU"/>
        </w:rPr>
        <w:t xml:space="preserve">challenging to </w:t>
      </w:r>
      <w:r w:rsidR="005B70C5" w:rsidRPr="6E1637BF">
        <w:rPr>
          <w:lang w:val="en-AU"/>
        </w:rPr>
        <w:t xml:space="preserve">incentivise </w:t>
      </w:r>
      <w:r w:rsidR="003F2C11" w:rsidRPr="6E1637BF">
        <w:rPr>
          <w:lang w:val="en-AU"/>
        </w:rPr>
        <w:t>further research</w:t>
      </w:r>
      <w:r w:rsidR="00C00FFB" w:rsidRPr="6E1637BF">
        <w:rPr>
          <w:lang w:val="en-AU"/>
        </w:rPr>
        <w:t>-focused higher education</w:t>
      </w:r>
      <w:r w:rsidR="003F2C11" w:rsidRPr="6E1637BF">
        <w:rPr>
          <w:lang w:val="en-AU"/>
        </w:rPr>
        <w:t xml:space="preserve"> compared to industry-based employment, </w:t>
      </w:r>
      <w:r w:rsidR="00C00FFB" w:rsidRPr="6E1637BF">
        <w:rPr>
          <w:lang w:val="en-AU"/>
        </w:rPr>
        <w:t>gi</w:t>
      </w:r>
      <w:r w:rsidR="00713A75" w:rsidRPr="6E1637BF">
        <w:rPr>
          <w:lang w:val="en-AU"/>
        </w:rPr>
        <w:t>ven</w:t>
      </w:r>
      <w:r w:rsidR="003F2C11" w:rsidRPr="6E1637BF">
        <w:rPr>
          <w:lang w:val="en-AU"/>
        </w:rPr>
        <w:t xml:space="preserve"> cost-of-living pressures</w:t>
      </w:r>
      <w:r w:rsidR="00713A75" w:rsidRPr="6E1637BF">
        <w:rPr>
          <w:lang w:val="en-AU"/>
        </w:rPr>
        <w:t xml:space="preserve"> and low unemployment rates</w:t>
      </w:r>
      <w:r w:rsidR="003F2C11" w:rsidRPr="6E1637BF">
        <w:rPr>
          <w:lang w:val="en-AU"/>
        </w:rPr>
        <w:t xml:space="preserve">. </w:t>
      </w:r>
      <w:r w:rsidR="00E14AE1" w:rsidRPr="6E1637BF">
        <w:rPr>
          <w:lang w:val="en-AU"/>
        </w:rPr>
        <w:t>Stakeholders</w:t>
      </w:r>
      <w:r w:rsidR="00E4455E" w:rsidRPr="6E1637BF">
        <w:rPr>
          <w:lang w:val="en-AU"/>
        </w:rPr>
        <w:t xml:space="preserve"> suggested that extending RRC Program guidelines and funding to include </w:t>
      </w:r>
      <w:proofErr w:type="spellStart"/>
      <w:r w:rsidR="0018636D">
        <w:rPr>
          <w:lang w:val="en-AU"/>
        </w:rPr>
        <w:t>m</w:t>
      </w:r>
      <w:r w:rsidR="00E4455E" w:rsidRPr="6E1637BF">
        <w:rPr>
          <w:lang w:val="en-AU"/>
        </w:rPr>
        <w:t>asters</w:t>
      </w:r>
      <w:proofErr w:type="spellEnd"/>
      <w:r w:rsidR="00E4455E" w:rsidRPr="6E1637BF">
        <w:rPr>
          <w:lang w:val="en-AU"/>
        </w:rPr>
        <w:t xml:space="preserve"> degree students </w:t>
      </w:r>
      <w:r w:rsidR="00380D49" w:rsidRPr="6E1637BF">
        <w:rPr>
          <w:lang w:val="en-AU"/>
        </w:rPr>
        <w:t>may</w:t>
      </w:r>
      <w:r w:rsidR="00E4455E" w:rsidRPr="6E1637BF">
        <w:rPr>
          <w:lang w:val="en-AU"/>
        </w:rPr>
        <w:t xml:space="preserve"> </w:t>
      </w:r>
      <w:r w:rsidR="00133C87" w:rsidRPr="6E1637BF">
        <w:rPr>
          <w:lang w:val="en-AU"/>
        </w:rPr>
        <w:t xml:space="preserve">have </w:t>
      </w:r>
      <w:r w:rsidR="00F70C68" w:rsidRPr="6E1637BF">
        <w:rPr>
          <w:lang w:val="en-AU"/>
        </w:rPr>
        <w:t>more effectively support</w:t>
      </w:r>
      <w:r w:rsidR="00133C87" w:rsidRPr="6E1637BF">
        <w:rPr>
          <w:lang w:val="en-AU"/>
        </w:rPr>
        <w:t>ed</w:t>
      </w:r>
      <w:r w:rsidR="00F70C68" w:rsidRPr="6E1637BF">
        <w:rPr>
          <w:lang w:val="en-AU"/>
        </w:rPr>
        <w:t xml:space="preserve"> recruitment and </w:t>
      </w:r>
      <w:r w:rsidR="00B82D50" w:rsidRPr="6E1637BF">
        <w:rPr>
          <w:lang w:val="en-AU"/>
        </w:rPr>
        <w:t>enhance</w:t>
      </w:r>
      <w:r w:rsidR="00133C87" w:rsidRPr="6E1637BF">
        <w:rPr>
          <w:lang w:val="en-AU"/>
        </w:rPr>
        <w:t>d</w:t>
      </w:r>
      <w:r w:rsidR="00E4455E" w:rsidRPr="6E1637BF">
        <w:rPr>
          <w:lang w:val="en-AU"/>
        </w:rPr>
        <w:t xml:space="preserve"> the impact of the program. </w:t>
      </w:r>
    </w:p>
    <w:p w14:paraId="5A9DC5E2" w14:textId="12A6ECC1" w:rsidR="00382821" w:rsidRPr="00807824" w:rsidRDefault="00807824" w:rsidP="00455862">
      <w:pPr>
        <w:pStyle w:val="Heading3"/>
      </w:pPr>
      <w:r>
        <w:t xml:space="preserve">Recommendations </w:t>
      </w:r>
    </w:p>
    <w:tbl>
      <w:tblPr>
        <w:tblStyle w:val="TableGrid"/>
        <w:tblW w:w="9012" w:type="dxa"/>
        <w:tblBorders>
          <w:top w:val="single" w:sz="4" w:space="0" w:color="007E00" w:themeColor="accent3"/>
          <w:left w:val="single" w:sz="4" w:space="0" w:color="007E00" w:themeColor="accent3"/>
          <w:bottom w:val="single" w:sz="4" w:space="0" w:color="007E00" w:themeColor="accent3"/>
          <w:right w:val="single" w:sz="4" w:space="0" w:color="007E00" w:themeColor="accent3"/>
          <w:insideH w:val="none" w:sz="0" w:space="0" w:color="auto"/>
          <w:insideV w:val="none" w:sz="0" w:space="0" w:color="auto"/>
        </w:tblBorders>
        <w:tblLayout w:type="fixed"/>
        <w:tblCellMar>
          <w:top w:w="57" w:type="dxa"/>
        </w:tblCellMar>
        <w:tblLook w:val="04A0" w:firstRow="1" w:lastRow="0" w:firstColumn="1" w:lastColumn="0" w:noHBand="0" w:noVBand="1"/>
      </w:tblPr>
      <w:tblGrid>
        <w:gridCol w:w="9012"/>
      </w:tblGrid>
      <w:tr w:rsidR="00F91FBB" w:rsidRPr="000405E5" w14:paraId="2DBE94F3" w14:textId="77777777" w:rsidTr="006054D2">
        <w:trPr>
          <w:trHeight w:val="382"/>
        </w:trPr>
        <w:tc>
          <w:tcPr>
            <w:tcW w:w="9012" w:type="dxa"/>
            <w:shd w:val="clear" w:color="auto" w:fill="007E00" w:themeFill="accent3"/>
            <w:vAlign w:val="center"/>
          </w:tcPr>
          <w:p w14:paraId="39F6022F" w14:textId="2783DE4A" w:rsidR="00F91FBB" w:rsidRPr="000405E5" w:rsidRDefault="00F91FBB" w:rsidP="0022011C">
            <w:pPr>
              <w:pStyle w:val="TableHeaderWhite"/>
            </w:pPr>
            <w:bookmarkStart w:id="38" w:name="_Hlk171506275"/>
            <w:r w:rsidRPr="004B4E1A">
              <w:t xml:space="preserve">Recommendation </w:t>
            </w:r>
            <w:r w:rsidR="00C15515">
              <w:t>3</w:t>
            </w:r>
          </w:p>
        </w:tc>
      </w:tr>
      <w:tr w:rsidR="00F91FBB" w:rsidRPr="000405E5" w14:paraId="53D31124" w14:textId="77777777" w:rsidTr="006054D2">
        <w:trPr>
          <w:trHeight w:val="770"/>
        </w:trPr>
        <w:tc>
          <w:tcPr>
            <w:tcW w:w="9012" w:type="dxa"/>
            <w:shd w:val="clear" w:color="auto" w:fill="FFFFFF" w:themeFill="text1"/>
            <w:vAlign w:val="center"/>
          </w:tcPr>
          <w:p w14:paraId="0364F9E2" w14:textId="7F4E87BE" w:rsidR="00F91FBB" w:rsidRPr="000405E5" w:rsidRDefault="00714964" w:rsidP="004B4E1A">
            <w:pPr>
              <w:pStyle w:val="Text"/>
              <w:spacing w:after="240"/>
              <w:jc w:val="left"/>
            </w:pPr>
            <w:r w:rsidRPr="0022011C">
              <w:rPr>
                <w:rFonts w:cs="Arial"/>
                <w:bCs/>
                <w:lang w:val="en-AU"/>
              </w:rPr>
              <w:t xml:space="preserve">The </w:t>
            </w:r>
            <w:r w:rsidRPr="0022011C">
              <w:rPr>
                <w:rStyle w:val="TableTextChar"/>
                <w:bCs/>
              </w:rPr>
              <w:t>Department of Education should consider expanding the eligibility of future programs similar to the RRC Program to include</w:t>
            </w:r>
            <w:r w:rsidR="003118CA" w:rsidRPr="0022011C">
              <w:rPr>
                <w:rStyle w:val="TableTextChar"/>
                <w:bCs/>
              </w:rPr>
              <w:t xml:space="preserve"> students completing</w:t>
            </w:r>
            <w:r w:rsidRPr="0022011C">
              <w:rPr>
                <w:rStyle w:val="TableTextChar"/>
                <w:bCs/>
              </w:rPr>
              <w:t xml:space="preserve"> </w:t>
            </w:r>
            <w:r w:rsidR="00B902CC" w:rsidRPr="0022011C">
              <w:rPr>
                <w:rStyle w:val="TableTextChar"/>
                <w:bCs/>
              </w:rPr>
              <w:t>m</w:t>
            </w:r>
            <w:r w:rsidRPr="0022011C">
              <w:rPr>
                <w:rStyle w:val="TableTextChar"/>
                <w:bCs/>
              </w:rPr>
              <w:t>asters degrees.</w:t>
            </w:r>
            <w:r w:rsidRPr="0022011C">
              <w:rPr>
                <w:rStyle w:val="TableTextChar"/>
              </w:rPr>
              <w:t xml:space="preserve"> This step will support recruitment and enhance the program’s impact</w:t>
            </w:r>
            <w:r w:rsidRPr="6E1637BF">
              <w:rPr>
                <w:rFonts w:cs="Arial"/>
                <w:lang w:val="en-AU"/>
              </w:rPr>
              <w:t>.</w:t>
            </w:r>
          </w:p>
        </w:tc>
      </w:tr>
      <w:tr w:rsidR="0042182E" w:rsidRPr="000405E5" w14:paraId="0DB30088" w14:textId="77777777" w:rsidTr="006054D2">
        <w:trPr>
          <w:trHeight w:val="770"/>
        </w:trPr>
        <w:tc>
          <w:tcPr>
            <w:tcW w:w="9012" w:type="dxa"/>
            <w:shd w:val="clear" w:color="auto" w:fill="007E00" w:themeFill="accent3"/>
            <w:vAlign w:val="center"/>
          </w:tcPr>
          <w:p w14:paraId="58033271" w14:textId="560F4A23" w:rsidR="0042182E" w:rsidRDefault="0042182E" w:rsidP="0022011C">
            <w:pPr>
              <w:pStyle w:val="TableHeaderWhite"/>
            </w:pPr>
            <w:r w:rsidRPr="004B4E1A">
              <w:t xml:space="preserve">Recommendation </w:t>
            </w:r>
            <w:r w:rsidR="00C15515">
              <w:t>4</w:t>
            </w:r>
          </w:p>
        </w:tc>
      </w:tr>
      <w:tr w:rsidR="0042182E" w:rsidRPr="000405E5" w14:paraId="229B1EF5" w14:textId="77777777" w:rsidTr="006054D2">
        <w:trPr>
          <w:trHeight w:val="770"/>
        </w:trPr>
        <w:tc>
          <w:tcPr>
            <w:tcW w:w="9012" w:type="dxa"/>
            <w:shd w:val="clear" w:color="auto" w:fill="FFFFFF" w:themeFill="text1"/>
            <w:vAlign w:val="center"/>
          </w:tcPr>
          <w:p w14:paraId="46D2DDFD" w14:textId="61E29839" w:rsidR="0042182E" w:rsidRDefault="000B29A5" w:rsidP="0022011C">
            <w:pPr>
              <w:pStyle w:val="TableText"/>
            </w:pPr>
            <w:r w:rsidRPr="0022011C">
              <w:rPr>
                <w:b/>
                <w:bCs/>
              </w:rPr>
              <w:t>The Australian Government should continue to support research and research infrastructure in RRR areas, with a focus on building long- term capacity and aligning research with industry priorities.</w:t>
            </w:r>
            <w:r w:rsidRPr="6E1637BF">
              <w:t xml:space="preserve"> This focus will support the delivery of sustainable, high</w:t>
            </w:r>
            <w:r w:rsidR="00AA5DDB">
              <w:t>-</w:t>
            </w:r>
            <w:r w:rsidRPr="6E1637BF">
              <w:t xml:space="preserve">quality research by regional </w:t>
            </w:r>
            <w:r w:rsidR="002110B7">
              <w:t>universities</w:t>
            </w:r>
            <w:r w:rsidRPr="6E1637BF">
              <w:t xml:space="preserve"> that supports economic development.</w:t>
            </w:r>
          </w:p>
        </w:tc>
      </w:tr>
      <w:bookmarkEnd w:id="38"/>
    </w:tbl>
    <w:p w14:paraId="1BEF0CD4" w14:textId="77777777" w:rsidR="00932060" w:rsidRDefault="00932060" w:rsidP="00932060">
      <w:pPr>
        <w:pStyle w:val="Text"/>
      </w:pPr>
    </w:p>
    <w:p w14:paraId="73199224" w14:textId="0AF7CE27" w:rsidR="00932060" w:rsidRDefault="00932060">
      <w:pPr>
        <w:jc w:val="left"/>
      </w:pPr>
      <w:r>
        <w:br w:type="page"/>
      </w:r>
    </w:p>
    <w:p w14:paraId="7FA68CFB" w14:textId="3CCBD790" w:rsidR="007C6196" w:rsidRDefault="007C6196" w:rsidP="00455862">
      <w:pPr>
        <w:pStyle w:val="Heading3"/>
      </w:pPr>
      <w:r>
        <w:lastRenderedPageBreak/>
        <w:t xml:space="preserve">Evaluation </w:t>
      </w:r>
      <w:r w:rsidR="00443BDD">
        <w:t>a</w:t>
      </w:r>
      <w:r>
        <w:t xml:space="preserve">gainst </w:t>
      </w:r>
      <w:r w:rsidR="00443BDD">
        <w:t>k</w:t>
      </w:r>
      <w:r>
        <w:t xml:space="preserve">ey </w:t>
      </w:r>
      <w:r w:rsidR="00443BDD">
        <w:t>p</w:t>
      </w:r>
      <w:r>
        <w:t xml:space="preserve">erformance </w:t>
      </w:r>
      <w:r w:rsidR="00443BDD">
        <w:t>m</w:t>
      </w:r>
      <w:r>
        <w:t>easures</w:t>
      </w:r>
    </w:p>
    <w:tbl>
      <w:tblPr>
        <w:tblStyle w:val="ACTableDesign"/>
        <w:tblW w:w="5000" w:type="pct"/>
        <w:tblInd w:w="-5" w:type="dxa"/>
        <w:tblBorders>
          <w:top w:val="single" w:sz="4" w:space="0" w:color="007E00"/>
          <w:left w:val="single" w:sz="4" w:space="0" w:color="007E00"/>
          <w:bottom w:val="single" w:sz="4" w:space="0" w:color="007E00"/>
          <w:right w:val="single" w:sz="4" w:space="0" w:color="007E00"/>
          <w:insideH w:val="none" w:sz="0" w:space="0" w:color="auto"/>
          <w:insideV w:val="none" w:sz="0" w:space="0" w:color="auto"/>
        </w:tblBorders>
        <w:tblLook w:val="04A0" w:firstRow="1" w:lastRow="0" w:firstColumn="1" w:lastColumn="0" w:noHBand="0" w:noVBand="1"/>
      </w:tblPr>
      <w:tblGrid>
        <w:gridCol w:w="2512"/>
        <w:gridCol w:w="585"/>
        <w:gridCol w:w="2877"/>
        <w:gridCol w:w="586"/>
        <w:gridCol w:w="2459"/>
      </w:tblGrid>
      <w:tr w:rsidR="00382821" w:rsidRPr="005F2846" w14:paraId="31EA1450" w14:textId="77777777" w:rsidTr="006054D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8" w:type="pct"/>
            <w:tcBorders>
              <w:top w:val="single" w:sz="4" w:space="0" w:color="007E00"/>
              <w:bottom w:val="single" w:sz="4" w:space="0" w:color="007E00"/>
              <w:right w:val="single" w:sz="4" w:space="0" w:color="007E00" w:themeColor="accent3"/>
            </w:tcBorders>
            <w:shd w:val="clear" w:color="auto" w:fill="auto"/>
            <w:tcMar>
              <w:left w:w="0" w:type="dxa"/>
            </w:tcMar>
          </w:tcPr>
          <w:p w14:paraId="1ED43E08" w14:textId="3FD90F86" w:rsidR="00382821" w:rsidRPr="005F2846" w:rsidRDefault="00640340" w:rsidP="006054D2">
            <w:pPr>
              <w:pStyle w:val="Text"/>
              <w:ind w:left="426" w:hanging="284"/>
              <w:jc w:val="left"/>
              <w:rPr>
                <w:color w:val="auto"/>
              </w:rPr>
            </w:pPr>
            <w:r w:rsidRPr="005F2846">
              <w:rPr>
                <w:i/>
                <w:noProof/>
                <w:lang w:val="en-AU"/>
              </w:rPr>
              <w:drawing>
                <wp:anchor distT="0" distB="0" distL="114300" distR="114300" simplePos="0" relativeHeight="251658248" behindDoc="0" locked="0" layoutInCell="1" allowOverlap="1" wp14:anchorId="27907DD7" wp14:editId="2BDE9E07">
                  <wp:simplePos x="0" y="0"/>
                  <wp:positionH relativeFrom="column">
                    <wp:posOffset>0</wp:posOffset>
                  </wp:positionH>
                  <wp:positionV relativeFrom="paragraph">
                    <wp:posOffset>204470</wp:posOffset>
                  </wp:positionV>
                  <wp:extent cx="211455" cy="211455"/>
                  <wp:effectExtent l="0" t="0" r="0" b="0"/>
                  <wp:wrapNone/>
                  <wp:docPr id="1036395584" name="Graphic 20"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395584" name="Graphic 20"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1455" cy="211455"/>
                          </a:xfrm>
                          <a:prstGeom prst="rect">
                            <a:avLst/>
                          </a:prstGeom>
                        </pic:spPr>
                      </pic:pic>
                    </a:graphicData>
                  </a:graphic>
                  <wp14:sizeRelH relativeFrom="margin">
                    <wp14:pctWidth>0</wp14:pctWidth>
                  </wp14:sizeRelH>
                  <wp14:sizeRelV relativeFrom="margin">
                    <wp14:pctHeight>0</wp14:pctHeight>
                  </wp14:sizeRelV>
                </wp:anchor>
              </w:drawing>
            </w:r>
            <w:r>
              <w:rPr>
                <w:color w:val="auto"/>
              </w:rPr>
              <w:t xml:space="preserve">     </w:t>
            </w:r>
            <w:r w:rsidR="00382821" w:rsidRPr="005F2846">
              <w:rPr>
                <w:color w:val="auto"/>
              </w:rPr>
              <w:t xml:space="preserve">Target has been </w:t>
            </w:r>
            <w:r>
              <w:rPr>
                <w:color w:val="auto"/>
              </w:rPr>
              <w:t xml:space="preserve">      </w:t>
            </w:r>
            <w:r w:rsidR="00382821" w:rsidRPr="005F2846">
              <w:rPr>
                <w:color w:val="auto"/>
              </w:rPr>
              <w:t>achieved</w:t>
            </w:r>
            <w:r w:rsidR="00663357">
              <w:rPr>
                <w:color w:val="auto"/>
              </w:rPr>
              <w:t xml:space="preserve"> </w:t>
            </w:r>
            <w:r w:rsidR="00382821" w:rsidRPr="005F2846">
              <w:rPr>
                <w:color w:val="auto"/>
              </w:rPr>
              <w:t>or is on track</w:t>
            </w:r>
          </w:p>
        </w:tc>
        <w:tc>
          <w:tcPr>
            <w:tcW w:w="305" w:type="pct"/>
            <w:tcBorders>
              <w:left w:val="single" w:sz="4" w:space="0" w:color="007E00" w:themeColor="accent3"/>
            </w:tcBorders>
            <w:shd w:val="clear" w:color="auto" w:fill="auto"/>
          </w:tcPr>
          <w:p w14:paraId="4F5C6FC1" w14:textId="77777777" w:rsidR="00382821" w:rsidRPr="005F2846" w:rsidRDefault="00382821" w:rsidP="006054D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7C1A0685" wp14:editId="4F1A29B4">
                  <wp:extent cx="212400" cy="212400"/>
                  <wp:effectExtent l="0" t="0" r="0" b="0"/>
                  <wp:docPr id="55" name="Graphic 21"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 name="Graphic 21"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c>
          <w:tcPr>
            <w:tcW w:w="1498" w:type="pct"/>
            <w:tcBorders>
              <w:top w:val="single" w:sz="4" w:space="0" w:color="007E00"/>
              <w:bottom w:val="single" w:sz="4" w:space="0" w:color="007E00"/>
              <w:right w:val="single" w:sz="4" w:space="0" w:color="007E00" w:themeColor="accent3"/>
            </w:tcBorders>
            <w:shd w:val="clear" w:color="auto" w:fill="auto"/>
            <w:tcMar>
              <w:left w:w="0" w:type="dxa"/>
            </w:tcMar>
          </w:tcPr>
          <w:p w14:paraId="28381775" w14:textId="77777777" w:rsidR="00382821" w:rsidRPr="005F2846" w:rsidRDefault="00382821" w:rsidP="006054D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Uncertain – insufficient evidence/data to draw conclusion</w:t>
            </w:r>
          </w:p>
        </w:tc>
        <w:tc>
          <w:tcPr>
            <w:tcW w:w="305" w:type="pct"/>
            <w:tcBorders>
              <w:left w:val="single" w:sz="4" w:space="0" w:color="007E00" w:themeColor="accent3"/>
            </w:tcBorders>
            <w:shd w:val="clear" w:color="auto" w:fill="auto"/>
          </w:tcPr>
          <w:p w14:paraId="0AE89CE7" w14:textId="77777777" w:rsidR="00382821" w:rsidRPr="005F2846" w:rsidRDefault="00382821" w:rsidP="006054D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76B8B522" wp14:editId="0097A8FB">
                  <wp:extent cx="212400" cy="212400"/>
                  <wp:effectExtent l="0" t="0" r="0" b="0"/>
                  <wp:docPr id="56" name="Graphic 22" descr="Badge Cross with gray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 name="Graphic 22" descr="Badge Cross with gray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c>
          <w:tcPr>
            <w:tcW w:w="1280" w:type="pct"/>
            <w:shd w:val="clear" w:color="auto" w:fill="auto"/>
            <w:tcMar>
              <w:left w:w="0" w:type="dxa"/>
            </w:tcMar>
          </w:tcPr>
          <w:p w14:paraId="18D802A4" w14:textId="77777777" w:rsidR="00382821" w:rsidRPr="005F2846" w:rsidRDefault="00382821" w:rsidP="006054D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not been achieved and is not on track</w:t>
            </w:r>
          </w:p>
        </w:tc>
      </w:tr>
    </w:tbl>
    <w:tbl>
      <w:tblPr>
        <w:tblStyle w:val="TableGrid"/>
        <w:tblpPr w:leftFromText="180" w:rightFromText="180" w:vertAnchor="text" w:horzAnchor="margin" w:tblpY="62"/>
        <w:tblW w:w="5000" w:type="pct"/>
        <w:tblLook w:val="04A0" w:firstRow="1" w:lastRow="0" w:firstColumn="1" w:lastColumn="0" w:noHBand="0" w:noVBand="1"/>
      </w:tblPr>
      <w:tblGrid>
        <w:gridCol w:w="7268"/>
        <w:gridCol w:w="1751"/>
      </w:tblGrid>
      <w:tr w:rsidR="00B52BB9" w:rsidRPr="006729BD" w14:paraId="21B2343C" w14:textId="77777777" w:rsidTr="00037E80">
        <w:trPr>
          <w:trHeight w:val="132"/>
        </w:trPr>
        <w:tc>
          <w:tcPr>
            <w:tcW w:w="4029" w:type="pct"/>
            <w:shd w:val="clear" w:color="auto" w:fill="78B800" w:themeFill="accent1"/>
          </w:tcPr>
          <w:p w14:paraId="70CA4ED0" w14:textId="77777777" w:rsidR="00B52BB9" w:rsidRPr="009863CA" w:rsidRDefault="00B52BB9" w:rsidP="00077666">
            <w:pPr>
              <w:pStyle w:val="TableHeaderBlack"/>
            </w:pPr>
            <w:r w:rsidRPr="009863CA">
              <w:t>Key performance measures or targets</w:t>
            </w:r>
          </w:p>
        </w:tc>
        <w:tc>
          <w:tcPr>
            <w:tcW w:w="971" w:type="pct"/>
            <w:shd w:val="clear" w:color="auto" w:fill="78B800" w:themeFill="accent1"/>
          </w:tcPr>
          <w:p w14:paraId="1C3E6B97" w14:textId="77777777" w:rsidR="00B52BB9" w:rsidRPr="009863CA" w:rsidRDefault="00B52BB9" w:rsidP="00077666">
            <w:pPr>
              <w:pStyle w:val="TableHeaderBlack"/>
            </w:pPr>
            <w:r w:rsidRPr="009863CA">
              <w:t>Progress</w:t>
            </w:r>
          </w:p>
        </w:tc>
      </w:tr>
      <w:tr w:rsidR="00B52BB9" w:rsidRPr="006729BD" w14:paraId="296566B2" w14:textId="77777777" w:rsidTr="00037E80">
        <w:trPr>
          <w:trHeight w:val="354"/>
        </w:trPr>
        <w:tc>
          <w:tcPr>
            <w:tcW w:w="4029" w:type="pct"/>
            <w:vAlign w:val="center"/>
          </w:tcPr>
          <w:p w14:paraId="4C8A9400" w14:textId="77777777" w:rsidR="00B52BB9" w:rsidRPr="007E1425" w:rsidRDefault="00B52BB9" w:rsidP="00B52BB9">
            <w:pPr>
              <w:pStyle w:val="TableText"/>
            </w:pPr>
            <w:r w:rsidRPr="54D73493">
              <w:rPr>
                <w:lang w:val="en-NZ"/>
              </w:rPr>
              <w:t xml:space="preserve">Funded project objectives and outcomes are achieved </w:t>
            </w:r>
          </w:p>
        </w:tc>
        <w:tc>
          <w:tcPr>
            <w:tcW w:w="971" w:type="pct"/>
            <w:vAlign w:val="center"/>
          </w:tcPr>
          <w:p w14:paraId="7B5C924C" w14:textId="77777777" w:rsidR="00B52BB9" w:rsidRPr="006729BD" w:rsidRDefault="00B52BB9" w:rsidP="00B52BB9">
            <w:pPr>
              <w:pStyle w:val="Text"/>
              <w:jc w:val="center"/>
              <w:rPr>
                <w:b/>
                <w:bCs/>
                <w:i/>
                <w:iCs/>
              </w:rPr>
            </w:pPr>
            <w:r w:rsidRPr="001E1F6F">
              <w:rPr>
                <w:rFonts w:eastAsia="Arial" w:cs="Times New Roman"/>
                <w:noProof/>
                <w:color w:val="000000"/>
                <w:lang w:val="en-AU"/>
              </w:rPr>
              <w:drawing>
                <wp:inline distT="0" distB="0" distL="0" distR="0" wp14:anchorId="6C20AD7C" wp14:editId="2206AF56">
                  <wp:extent cx="211947" cy="211947"/>
                  <wp:effectExtent l="0" t="0" r="0" b="0"/>
                  <wp:docPr id="1812224537" name="Graphic 1"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2224537" name="Graphic 1"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r>
      <w:tr w:rsidR="00B52BB9" w:rsidRPr="006729BD" w14:paraId="6C111D66" w14:textId="77777777" w:rsidTr="00037E80">
        <w:trPr>
          <w:trHeight w:val="416"/>
        </w:trPr>
        <w:tc>
          <w:tcPr>
            <w:tcW w:w="4029" w:type="pct"/>
            <w:vAlign w:val="center"/>
          </w:tcPr>
          <w:p w14:paraId="32218285" w14:textId="77777777" w:rsidR="00B52BB9" w:rsidRPr="007E1425" w:rsidRDefault="00B52BB9" w:rsidP="00B52BB9">
            <w:pPr>
              <w:pStyle w:val="TableText"/>
            </w:pPr>
            <w:r w:rsidRPr="007E1425">
              <w:t>Funded regional institutions develop their research strengths, particularly through skills development</w:t>
            </w:r>
          </w:p>
        </w:tc>
        <w:tc>
          <w:tcPr>
            <w:tcW w:w="971" w:type="pct"/>
            <w:vAlign w:val="center"/>
          </w:tcPr>
          <w:p w14:paraId="4A990993" w14:textId="77777777" w:rsidR="00B52BB9" w:rsidRPr="006729BD" w:rsidRDefault="00B52BB9" w:rsidP="00B52BB9">
            <w:pPr>
              <w:pStyle w:val="Text"/>
              <w:jc w:val="center"/>
              <w:rPr>
                <w:b/>
                <w:bCs/>
                <w:i/>
                <w:iCs/>
              </w:rPr>
            </w:pPr>
            <w:r w:rsidRPr="001E1F6F">
              <w:rPr>
                <w:rFonts w:eastAsia="Arial" w:cs="Times New Roman"/>
                <w:noProof/>
                <w:color w:val="000000"/>
                <w:lang w:val="en-AU"/>
              </w:rPr>
              <w:drawing>
                <wp:inline distT="0" distB="0" distL="0" distR="0" wp14:anchorId="3C50D2F8" wp14:editId="7473D23D">
                  <wp:extent cx="211947" cy="211947"/>
                  <wp:effectExtent l="0" t="0" r="0" b="0"/>
                  <wp:docPr id="752504108" name="Graphic 1"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2504108" name="Graphic 1"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r>
      <w:tr w:rsidR="00B52BB9" w:rsidRPr="006729BD" w14:paraId="405072E3" w14:textId="77777777" w:rsidTr="00037E80">
        <w:trPr>
          <w:trHeight w:val="449"/>
        </w:trPr>
        <w:tc>
          <w:tcPr>
            <w:tcW w:w="4029" w:type="pct"/>
            <w:vAlign w:val="center"/>
          </w:tcPr>
          <w:p w14:paraId="67A1B974" w14:textId="77777777" w:rsidR="00B52BB9" w:rsidRPr="007E1425" w:rsidRDefault="00B52BB9" w:rsidP="00B52BB9">
            <w:pPr>
              <w:pStyle w:val="TableText"/>
            </w:pPr>
            <w:r w:rsidRPr="007E1425">
              <w:t>Projects have contributed to local and regional priorities</w:t>
            </w:r>
          </w:p>
        </w:tc>
        <w:tc>
          <w:tcPr>
            <w:tcW w:w="971" w:type="pct"/>
            <w:vAlign w:val="center"/>
          </w:tcPr>
          <w:p w14:paraId="42548A75" w14:textId="77777777" w:rsidR="00B52BB9" w:rsidRPr="006729BD" w:rsidRDefault="00B52BB9" w:rsidP="00B52BB9">
            <w:pPr>
              <w:pStyle w:val="Text"/>
              <w:jc w:val="center"/>
              <w:rPr>
                <w:b/>
                <w:bCs/>
                <w:i/>
                <w:iCs/>
              </w:rPr>
            </w:pPr>
            <w:r w:rsidRPr="001E1F6F">
              <w:rPr>
                <w:rFonts w:eastAsia="Arial" w:cs="Times New Roman"/>
                <w:noProof/>
                <w:color w:val="000000"/>
                <w:lang w:val="en-AU"/>
              </w:rPr>
              <w:drawing>
                <wp:inline distT="0" distB="0" distL="0" distR="0" wp14:anchorId="1B38D36D" wp14:editId="4EA8F02D">
                  <wp:extent cx="211947" cy="211947"/>
                  <wp:effectExtent l="0" t="0" r="0" b="0"/>
                  <wp:docPr id="54" name="Graphic 1"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Graphic 1"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r>
      <w:tr w:rsidR="00B52BB9" w:rsidRPr="006729BD" w14:paraId="33379213" w14:textId="77777777" w:rsidTr="00037E80">
        <w:trPr>
          <w:trHeight w:val="449"/>
        </w:trPr>
        <w:tc>
          <w:tcPr>
            <w:tcW w:w="4029" w:type="pct"/>
            <w:vAlign w:val="center"/>
          </w:tcPr>
          <w:p w14:paraId="695433C5" w14:textId="77777777" w:rsidR="00B52BB9" w:rsidRPr="007E1425" w:rsidRDefault="00B52BB9" w:rsidP="00B52BB9">
            <w:pPr>
              <w:pStyle w:val="TableText"/>
            </w:pPr>
            <w:r w:rsidRPr="007E1425">
              <w:t>Helped address challenges associated with undertaking research in regional institutions</w:t>
            </w:r>
          </w:p>
        </w:tc>
        <w:tc>
          <w:tcPr>
            <w:tcW w:w="971" w:type="pct"/>
            <w:vAlign w:val="center"/>
          </w:tcPr>
          <w:p w14:paraId="5E530D71" w14:textId="77777777" w:rsidR="00B52BB9" w:rsidRPr="001E1F6F" w:rsidRDefault="00B52BB9" w:rsidP="00B52BB9">
            <w:pPr>
              <w:pStyle w:val="Text"/>
              <w:jc w:val="center"/>
              <w:rPr>
                <w:rFonts w:eastAsia="Arial" w:cs="Times New Roman"/>
                <w:noProof/>
                <w:color w:val="000000"/>
                <w:lang w:val="en-AU"/>
              </w:rPr>
            </w:pPr>
            <w:r w:rsidRPr="001E1F6F">
              <w:rPr>
                <w:rFonts w:eastAsia="Arial" w:cs="Times New Roman"/>
                <w:noProof/>
                <w:color w:val="000000"/>
                <w:lang w:val="en-AU"/>
              </w:rPr>
              <w:drawing>
                <wp:inline distT="0" distB="0" distL="0" distR="0" wp14:anchorId="038A83C3" wp14:editId="0D4C151D">
                  <wp:extent cx="211947" cy="211947"/>
                  <wp:effectExtent l="0" t="0" r="0" b="0"/>
                  <wp:docPr id="1793511129" name="Graphic 1"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3511129" name="Graphic 1"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r>
      <w:tr w:rsidR="00B52BB9" w:rsidRPr="006729BD" w14:paraId="3B0C90ED" w14:textId="77777777" w:rsidTr="00037E80">
        <w:trPr>
          <w:trHeight w:val="449"/>
        </w:trPr>
        <w:tc>
          <w:tcPr>
            <w:tcW w:w="4029" w:type="pct"/>
            <w:vAlign w:val="center"/>
          </w:tcPr>
          <w:p w14:paraId="75EBBD90" w14:textId="77777777" w:rsidR="00B52BB9" w:rsidRPr="007E1425" w:rsidRDefault="00B52BB9" w:rsidP="00B52BB9">
            <w:pPr>
              <w:pStyle w:val="TableText"/>
            </w:pPr>
            <w:r w:rsidRPr="007E1425">
              <w:t>Increase in research staff and postgraduate students through the funded project</w:t>
            </w:r>
          </w:p>
        </w:tc>
        <w:tc>
          <w:tcPr>
            <w:tcW w:w="971" w:type="pct"/>
            <w:vAlign w:val="center"/>
          </w:tcPr>
          <w:p w14:paraId="6FD43545" w14:textId="77777777" w:rsidR="00B52BB9" w:rsidRPr="001E1F6F" w:rsidRDefault="00B52BB9" w:rsidP="00B52BB9">
            <w:pPr>
              <w:pStyle w:val="Text"/>
              <w:jc w:val="center"/>
              <w:rPr>
                <w:rFonts w:eastAsia="Arial" w:cs="Times New Roman"/>
                <w:noProof/>
                <w:color w:val="000000"/>
                <w:lang w:val="en-AU"/>
              </w:rPr>
            </w:pPr>
            <w:r w:rsidRPr="001E1F6F">
              <w:rPr>
                <w:rFonts w:eastAsia="Arial" w:cs="Times New Roman"/>
                <w:noProof/>
                <w:color w:val="000000"/>
                <w:lang w:val="en-AU"/>
              </w:rPr>
              <w:drawing>
                <wp:inline distT="0" distB="0" distL="0" distR="0" wp14:anchorId="77A02571" wp14:editId="66C3B643">
                  <wp:extent cx="211947" cy="211947"/>
                  <wp:effectExtent l="0" t="0" r="0" b="0"/>
                  <wp:docPr id="600196531" name="Graphic 1"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0196531" name="Graphic 1"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r>
    </w:tbl>
    <w:p w14:paraId="3CE49EA2" w14:textId="1554CA71" w:rsidR="00986600" w:rsidRPr="00190659" w:rsidRDefault="0073621B" w:rsidP="00455862">
      <w:pPr>
        <w:pStyle w:val="Heading2"/>
      </w:pPr>
      <w:bookmarkStart w:id="39" w:name="_Toc171085090"/>
      <w:bookmarkStart w:id="40" w:name="_Toc177032068"/>
      <w:r>
        <w:t xml:space="preserve">Measure </w:t>
      </w:r>
      <w:r w:rsidR="004A1246">
        <w:t>F</w:t>
      </w:r>
      <w:r w:rsidR="00E17829">
        <w:t>our</w:t>
      </w:r>
      <w:r w:rsidR="004A1246">
        <w:t xml:space="preserve"> – </w:t>
      </w:r>
      <w:bookmarkEnd w:id="39"/>
      <w:r w:rsidR="008E72A2" w:rsidRPr="008E72A2">
        <w:t>Refocusing the Higher Education Participation and Partnerships Program</w:t>
      </w:r>
      <w:bookmarkEnd w:id="40"/>
    </w:p>
    <w:p w14:paraId="036C543E" w14:textId="465B977F" w:rsidR="00831C4A" w:rsidRDefault="00831C4A" w:rsidP="00455862">
      <w:pPr>
        <w:pStyle w:val="Heading3"/>
      </w:pPr>
      <w:r>
        <w:t xml:space="preserve">Background </w:t>
      </w:r>
    </w:p>
    <w:p w14:paraId="51698680" w14:textId="17D647BA" w:rsidR="005127D1" w:rsidRDefault="001E57C3" w:rsidP="00E93A9B">
      <w:pPr>
        <w:pStyle w:val="Text"/>
      </w:pPr>
      <w:r w:rsidRPr="6E1637BF">
        <w:rPr>
          <w:lang w:val="en-AU"/>
        </w:rPr>
        <w:t xml:space="preserve">The </w:t>
      </w:r>
      <w:r w:rsidR="00E32206" w:rsidRPr="6E1637BF">
        <w:rPr>
          <w:lang w:val="en-AU"/>
        </w:rPr>
        <w:t xml:space="preserve">Higher Education Participation and Partnership Program (HEPPP) </w:t>
      </w:r>
      <w:r w:rsidR="00067EA8" w:rsidRPr="6E1637BF">
        <w:rPr>
          <w:lang w:val="en-AU"/>
        </w:rPr>
        <w:t xml:space="preserve">supports universities </w:t>
      </w:r>
      <w:r w:rsidR="00284635" w:rsidRPr="6E1637BF">
        <w:rPr>
          <w:lang w:val="en-AU"/>
        </w:rPr>
        <w:t xml:space="preserve">to implement outreach </w:t>
      </w:r>
      <w:r w:rsidR="009617D2" w:rsidRPr="6E1637BF">
        <w:rPr>
          <w:lang w:val="en-AU"/>
        </w:rPr>
        <w:t>activities</w:t>
      </w:r>
      <w:r w:rsidR="00284635" w:rsidRPr="6E1637BF">
        <w:rPr>
          <w:lang w:val="en-AU"/>
        </w:rPr>
        <w:t xml:space="preserve"> and strategies </w:t>
      </w:r>
      <w:r w:rsidR="00F921CB" w:rsidRPr="6E1637BF">
        <w:rPr>
          <w:lang w:val="en-AU"/>
        </w:rPr>
        <w:t xml:space="preserve">that </w:t>
      </w:r>
      <w:r w:rsidR="009617D2" w:rsidRPr="6E1637BF">
        <w:rPr>
          <w:lang w:val="en-AU"/>
        </w:rPr>
        <w:t xml:space="preserve">promote and raise the aspirations of </w:t>
      </w:r>
      <w:r w:rsidR="002D4B23" w:rsidRPr="6E1637BF">
        <w:rPr>
          <w:lang w:val="en-AU"/>
        </w:rPr>
        <w:t>people from</w:t>
      </w:r>
      <w:r w:rsidR="00382821" w:rsidRPr="6E1637BF">
        <w:rPr>
          <w:lang w:val="en-AU"/>
        </w:rPr>
        <w:t xml:space="preserve"> RRR areas</w:t>
      </w:r>
      <w:r w:rsidR="009215FF" w:rsidRPr="6E1637BF">
        <w:rPr>
          <w:lang w:val="en-AU"/>
        </w:rPr>
        <w:t xml:space="preserve">, low socioeconomic </w:t>
      </w:r>
      <w:r w:rsidR="000C4572" w:rsidRPr="6E1637BF">
        <w:rPr>
          <w:lang w:val="en-AU"/>
        </w:rPr>
        <w:t>status</w:t>
      </w:r>
      <w:r w:rsidR="009215FF" w:rsidRPr="6E1637BF">
        <w:rPr>
          <w:lang w:val="en-AU"/>
        </w:rPr>
        <w:t xml:space="preserve"> </w:t>
      </w:r>
      <w:r w:rsidR="00CE71FB" w:rsidRPr="6E1637BF">
        <w:rPr>
          <w:lang w:val="en-AU"/>
        </w:rPr>
        <w:t xml:space="preserve">(SES) </w:t>
      </w:r>
      <w:r w:rsidR="009215FF" w:rsidRPr="6E1637BF">
        <w:rPr>
          <w:lang w:val="en-AU"/>
        </w:rPr>
        <w:t>backgrounds, and</w:t>
      </w:r>
      <w:r w:rsidR="000665FA" w:rsidRPr="6E1637BF">
        <w:rPr>
          <w:lang w:val="en-AU"/>
        </w:rPr>
        <w:t xml:space="preserve"> First Nations</w:t>
      </w:r>
      <w:r w:rsidR="009215FF" w:rsidRPr="6E1637BF">
        <w:rPr>
          <w:lang w:val="en-AU"/>
        </w:rPr>
        <w:t xml:space="preserve"> backgrounds</w:t>
      </w:r>
      <w:r w:rsidR="00A01E64" w:rsidRPr="6E1637BF">
        <w:rPr>
          <w:lang w:val="en-AU"/>
        </w:rPr>
        <w:t>.</w:t>
      </w:r>
      <w:r w:rsidR="00490048" w:rsidRPr="6E1637BF">
        <w:rPr>
          <w:rStyle w:val="FootnoteReference"/>
          <w:lang w:val="en-AU"/>
        </w:rPr>
        <w:footnoteReference w:id="19"/>
      </w:r>
      <w:r w:rsidR="009215FF" w:rsidRPr="6E1637BF">
        <w:rPr>
          <w:lang w:val="en-AU"/>
        </w:rPr>
        <w:t xml:space="preserve"> It also aims </w:t>
      </w:r>
      <w:r w:rsidR="00142F5C" w:rsidRPr="6E1637BF">
        <w:rPr>
          <w:lang w:val="en-AU"/>
        </w:rPr>
        <w:t>to improve retention and comp</w:t>
      </w:r>
      <w:r w:rsidR="00E0276E" w:rsidRPr="6E1637BF">
        <w:rPr>
          <w:lang w:val="en-AU"/>
        </w:rPr>
        <w:t>l</w:t>
      </w:r>
      <w:r w:rsidR="00142F5C" w:rsidRPr="6E1637BF">
        <w:rPr>
          <w:lang w:val="en-AU"/>
        </w:rPr>
        <w:t>etion rates</w:t>
      </w:r>
      <w:r w:rsidR="00285762" w:rsidRPr="6E1637BF">
        <w:rPr>
          <w:lang w:val="en-AU"/>
        </w:rPr>
        <w:t xml:space="preserve"> for these cohorts</w:t>
      </w:r>
      <w:r w:rsidR="00142F5C" w:rsidRPr="6E1637BF">
        <w:rPr>
          <w:lang w:val="en-AU"/>
        </w:rPr>
        <w:t>.</w:t>
      </w:r>
      <w:r w:rsidR="003C1E42" w:rsidRPr="6E1637BF">
        <w:rPr>
          <w:lang w:val="en-AU"/>
        </w:rPr>
        <w:t xml:space="preserve"> </w:t>
      </w:r>
    </w:p>
    <w:p w14:paraId="5DE46367" w14:textId="13F36082" w:rsidR="00421E26" w:rsidRDefault="00285762" w:rsidP="006A55AC">
      <w:pPr>
        <w:pStyle w:val="Text"/>
      </w:pPr>
      <w:r w:rsidRPr="6E1637BF">
        <w:rPr>
          <w:lang w:val="en-AU"/>
        </w:rPr>
        <w:t>While o</w:t>
      </w:r>
      <w:r w:rsidR="007C23F8" w:rsidRPr="6E1637BF">
        <w:rPr>
          <w:lang w:val="en-AU"/>
        </w:rPr>
        <w:t xml:space="preserve">riginally </w:t>
      </w:r>
      <w:r w:rsidR="00677674" w:rsidRPr="6E1637BF">
        <w:rPr>
          <w:lang w:val="en-AU"/>
        </w:rPr>
        <w:t xml:space="preserve">intended </w:t>
      </w:r>
      <w:r w:rsidR="00C726D5" w:rsidRPr="6E1637BF">
        <w:rPr>
          <w:lang w:val="en-AU"/>
        </w:rPr>
        <w:t xml:space="preserve">to be </w:t>
      </w:r>
      <w:r w:rsidRPr="6E1637BF">
        <w:rPr>
          <w:lang w:val="en-AU"/>
        </w:rPr>
        <w:t xml:space="preserve">allocated </w:t>
      </w:r>
      <w:r w:rsidR="00CE71FB" w:rsidRPr="6E1637BF">
        <w:rPr>
          <w:lang w:val="en-AU"/>
        </w:rPr>
        <w:t xml:space="preserve">based on the number of enrolled students </w:t>
      </w:r>
      <w:r w:rsidR="007C23F8" w:rsidRPr="6E1637BF">
        <w:rPr>
          <w:lang w:val="en-AU"/>
        </w:rPr>
        <w:t xml:space="preserve">from low SES background, </w:t>
      </w:r>
      <w:r w:rsidR="00CE71FB" w:rsidRPr="6E1637BF">
        <w:rPr>
          <w:lang w:val="en-AU"/>
        </w:rPr>
        <w:t>under this measure</w:t>
      </w:r>
      <w:r w:rsidR="00533F1D" w:rsidRPr="6E1637BF">
        <w:rPr>
          <w:lang w:val="en-AU"/>
        </w:rPr>
        <w:t>,</w:t>
      </w:r>
      <w:r w:rsidR="00CE71FB" w:rsidRPr="6E1637BF">
        <w:rPr>
          <w:lang w:val="en-AU"/>
        </w:rPr>
        <w:t xml:space="preserve"> </w:t>
      </w:r>
      <w:r w:rsidR="00A567CE" w:rsidRPr="6E1637BF">
        <w:rPr>
          <w:lang w:val="en-AU"/>
        </w:rPr>
        <w:t>from</w:t>
      </w:r>
      <w:r w:rsidR="00647683" w:rsidRPr="6E1637BF">
        <w:rPr>
          <w:lang w:val="en-AU"/>
        </w:rPr>
        <w:t xml:space="preserve"> </w:t>
      </w:r>
      <w:r w:rsidR="005F5FFE" w:rsidRPr="6E1637BF">
        <w:rPr>
          <w:lang w:val="en-AU"/>
        </w:rPr>
        <w:t>2021</w:t>
      </w:r>
      <w:r w:rsidR="00CE71FB" w:rsidRPr="6E1637BF">
        <w:rPr>
          <w:lang w:val="en-AU"/>
        </w:rPr>
        <w:t xml:space="preserve"> </w:t>
      </w:r>
      <w:r w:rsidR="00837B63">
        <w:rPr>
          <w:lang w:val="en-AU"/>
        </w:rPr>
        <w:t xml:space="preserve">the </w:t>
      </w:r>
      <w:r w:rsidR="007C23F8" w:rsidRPr="6E1637BF">
        <w:rPr>
          <w:lang w:val="en-AU"/>
        </w:rPr>
        <w:t xml:space="preserve">HEPPP funding </w:t>
      </w:r>
      <w:r w:rsidR="005708A7">
        <w:rPr>
          <w:lang w:val="en-AU"/>
        </w:rPr>
        <w:t xml:space="preserve">formula </w:t>
      </w:r>
      <w:r w:rsidR="00E16C00">
        <w:rPr>
          <w:lang w:val="en-AU"/>
        </w:rPr>
        <w:t xml:space="preserve">was revised to provide funding based on proportional enrolments across three population </w:t>
      </w:r>
      <w:r w:rsidR="00045C47">
        <w:rPr>
          <w:lang w:val="en-AU"/>
        </w:rPr>
        <w:t>cohorts</w:t>
      </w:r>
      <w:r w:rsidR="007C23F8" w:rsidRPr="6E1637BF">
        <w:rPr>
          <w:lang w:val="en-AU"/>
        </w:rPr>
        <w:t xml:space="preserve">: </w:t>
      </w:r>
    </w:p>
    <w:p w14:paraId="74F78551" w14:textId="2A257E08" w:rsidR="007C23F8" w:rsidRDefault="007C23F8" w:rsidP="007C23F8">
      <w:pPr>
        <w:pStyle w:val="Bullet1"/>
      </w:pPr>
      <w:r>
        <w:t>people from regional and remote Australia (4</w:t>
      </w:r>
      <w:r w:rsidR="00E707E1">
        <w:t>5%</w:t>
      </w:r>
      <w:r>
        <w:t xml:space="preserve">) </w:t>
      </w:r>
    </w:p>
    <w:p w14:paraId="4961769D" w14:textId="754FD3A0" w:rsidR="007C23F8" w:rsidRDefault="007C23F8" w:rsidP="007C23F8">
      <w:pPr>
        <w:pStyle w:val="Bullet1"/>
      </w:pPr>
      <w:r>
        <w:t xml:space="preserve">people from low </w:t>
      </w:r>
      <w:r w:rsidR="00C95CE4">
        <w:t xml:space="preserve">SES </w:t>
      </w:r>
      <w:r>
        <w:t>backgrounds (4</w:t>
      </w:r>
      <w:r w:rsidR="00E707E1">
        <w:t>5%</w:t>
      </w:r>
      <w:r>
        <w:t>)</w:t>
      </w:r>
    </w:p>
    <w:p w14:paraId="14C30C0F" w14:textId="77777777" w:rsidR="00D15D68" w:rsidRDefault="007C23F8" w:rsidP="00D15D68">
      <w:pPr>
        <w:pStyle w:val="Bullet1"/>
      </w:pPr>
      <w:r w:rsidRPr="6E1637BF">
        <w:rPr>
          <w:lang w:val="en-AU"/>
        </w:rPr>
        <w:t>Aboriginal and Torres Strait Islander people (1</w:t>
      </w:r>
      <w:r w:rsidR="00E707E1" w:rsidRPr="6E1637BF">
        <w:rPr>
          <w:lang w:val="en-AU"/>
        </w:rPr>
        <w:t>0%</w:t>
      </w:r>
      <w:r w:rsidRPr="6E1637BF">
        <w:rPr>
          <w:lang w:val="en-AU"/>
        </w:rPr>
        <w:t>)</w:t>
      </w:r>
      <w:r w:rsidR="008F4C66" w:rsidRPr="6E1637BF">
        <w:rPr>
          <w:lang w:val="en-AU"/>
        </w:rPr>
        <w:t>.</w:t>
      </w:r>
      <w:r w:rsidR="0099044C" w:rsidRPr="6E1637BF">
        <w:rPr>
          <w:rStyle w:val="FootnoteReference"/>
          <w:lang w:val="en-AU"/>
        </w:rPr>
        <w:footnoteReference w:id="20"/>
      </w:r>
      <w:r w:rsidR="008F4C66" w:rsidRPr="6E1637BF">
        <w:rPr>
          <w:lang w:val="en-AU"/>
        </w:rPr>
        <w:t xml:space="preserve"> </w:t>
      </w:r>
    </w:p>
    <w:p w14:paraId="5949FF9E" w14:textId="2A3FEF35" w:rsidR="00AE6E39" w:rsidRDefault="00F53722" w:rsidP="00D15D68">
      <w:pPr>
        <w:pStyle w:val="Bullet1"/>
        <w:numPr>
          <w:ilvl w:val="0"/>
          <w:numId w:val="0"/>
        </w:numPr>
      </w:pPr>
      <w:r w:rsidRPr="00D15D68">
        <w:rPr>
          <w:lang w:val="en-AU"/>
        </w:rPr>
        <w:t>To address the cumulative effect of disadvantage that some students face, the new HEPPP funding formula counts students who belong to more than one of the target groups more than once</w:t>
      </w:r>
      <w:r w:rsidR="00DA3EE3" w:rsidRPr="001F16AF">
        <w:rPr>
          <w:lang w:val="en-AU"/>
        </w:rPr>
        <w:t>.</w:t>
      </w:r>
      <w:r w:rsidR="00DA3EE3" w:rsidRPr="00D15D68">
        <w:rPr>
          <w:lang w:val="en-AU"/>
        </w:rPr>
        <w:t xml:space="preserve"> </w:t>
      </w:r>
      <w:r w:rsidR="009E3FCD" w:rsidRPr="00D15D68">
        <w:rPr>
          <w:lang w:val="en-AU"/>
        </w:rPr>
        <w:t>Additionally, HEPPP</w:t>
      </w:r>
      <w:r w:rsidR="00342D90" w:rsidRPr="00D15D68">
        <w:rPr>
          <w:lang w:val="en-AU"/>
        </w:rPr>
        <w:t>’</w:t>
      </w:r>
      <w:r w:rsidR="009E3FCD" w:rsidRPr="00D15D68">
        <w:rPr>
          <w:lang w:val="en-AU"/>
        </w:rPr>
        <w:t>s categorisation and reporting of activities</w:t>
      </w:r>
      <w:r w:rsidR="00B908F3" w:rsidRPr="00D15D68">
        <w:rPr>
          <w:lang w:val="en-AU"/>
        </w:rPr>
        <w:t xml:space="preserve"> </w:t>
      </w:r>
      <w:r w:rsidR="003A5B3E" w:rsidRPr="00D15D68">
        <w:rPr>
          <w:lang w:val="en-AU"/>
        </w:rPr>
        <w:t>now occurs across</w:t>
      </w:r>
      <w:r w:rsidR="00BF57FD" w:rsidRPr="00D15D68">
        <w:rPr>
          <w:lang w:val="en-AU"/>
        </w:rPr>
        <w:t xml:space="preserve"> four</w:t>
      </w:r>
      <w:r w:rsidR="003A5B3E" w:rsidRPr="00D15D68">
        <w:rPr>
          <w:lang w:val="en-AU"/>
        </w:rPr>
        <w:t xml:space="preserve"> higher education lifecycles: access, pre-access, participation</w:t>
      </w:r>
      <w:r w:rsidR="00BF57FD" w:rsidRPr="00D15D68">
        <w:rPr>
          <w:lang w:val="en-AU"/>
        </w:rPr>
        <w:t xml:space="preserve"> and attainment and t</w:t>
      </w:r>
      <w:r w:rsidR="00F57E69" w:rsidRPr="00D15D68">
        <w:rPr>
          <w:lang w:val="en-AU"/>
        </w:rPr>
        <w:t>ransition out</w:t>
      </w:r>
      <w:r w:rsidR="003A5B3E" w:rsidRPr="00D15D68">
        <w:rPr>
          <w:lang w:val="en-AU"/>
        </w:rPr>
        <w:t xml:space="preserve">. Previously, HEPPP funding focused solely on access. </w:t>
      </w:r>
    </w:p>
    <w:p w14:paraId="27362CE0" w14:textId="33DD2D2A" w:rsidR="00B86AD5" w:rsidRDefault="00AB0722" w:rsidP="005B7F1A">
      <w:pPr>
        <w:pStyle w:val="Bullet1"/>
        <w:numPr>
          <w:ilvl w:val="0"/>
          <w:numId w:val="0"/>
        </w:numPr>
      </w:pPr>
      <w:r w:rsidRPr="6E1637BF">
        <w:rPr>
          <w:lang w:val="en-AU"/>
        </w:rPr>
        <w:lastRenderedPageBreak/>
        <w:t xml:space="preserve">Funding is </w:t>
      </w:r>
      <w:r w:rsidR="005C5DD4" w:rsidRPr="6E1637BF">
        <w:rPr>
          <w:lang w:val="en-AU"/>
        </w:rPr>
        <w:t xml:space="preserve">allocated to providers each </w:t>
      </w:r>
      <w:r w:rsidR="00F818C1" w:rsidRPr="6E1637BF">
        <w:rPr>
          <w:lang w:val="en-AU"/>
        </w:rPr>
        <w:t xml:space="preserve">calendar year through a proportional formula </w:t>
      </w:r>
      <w:r w:rsidR="00084F9C" w:rsidRPr="6E1637BF">
        <w:rPr>
          <w:lang w:val="en-AU"/>
        </w:rPr>
        <w:t xml:space="preserve">based on their respective share of undergraduate students from each of </w:t>
      </w:r>
      <w:r w:rsidR="008A5DDC" w:rsidRPr="6E1637BF">
        <w:rPr>
          <w:lang w:val="en-AU"/>
        </w:rPr>
        <w:t>the</w:t>
      </w:r>
      <w:r w:rsidR="00084F9C" w:rsidRPr="6E1637BF">
        <w:rPr>
          <w:lang w:val="en-AU"/>
        </w:rPr>
        <w:t xml:space="preserve"> three cohorts.</w:t>
      </w:r>
      <w:r w:rsidR="00E23D27" w:rsidRPr="6E1637BF">
        <w:rPr>
          <w:lang w:val="en-AU"/>
        </w:rPr>
        <w:t xml:space="preserve"> </w:t>
      </w:r>
      <w:r w:rsidR="004342BA" w:rsidRPr="6E1637BF">
        <w:rPr>
          <w:lang w:val="en-AU"/>
        </w:rPr>
        <w:t>Universities have discretion about how they spend</w:t>
      </w:r>
      <w:r w:rsidR="00F83DD7" w:rsidRPr="6E1637BF">
        <w:rPr>
          <w:lang w:val="en-AU"/>
        </w:rPr>
        <w:t xml:space="preserve"> HEPPP</w:t>
      </w:r>
      <w:r w:rsidR="004342BA" w:rsidRPr="6E1637BF">
        <w:rPr>
          <w:lang w:val="en-AU"/>
        </w:rPr>
        <w:t xml:space="preserve"> funding across</w:t>
      </w:r>
      <w:r w:rsidR="00DD0455" w:rsidRPr="6E1637BF">
        <w:rPr>
          <w:lang w:val="en-AU"/>
        </w:rPr>
        <w:t xml:space="preserve"> </w:t>
      </w:r>
      <w:r w:rsidR="00B01AD5" w:rsidRPr="6E1637BF">
        <w:rPr>
          <w:lang w:val="en-AU"/>
        </w:rPr>
        <w:t xml:space="preserve">their </w:t>
      </w:r>
      <w:r w:rsidR="00E57011" w:rsidRPr="6E1637BF">
        <w:rPr>
          <w:lang w:val="en-AU"/>
        </w:rPr>
        <w:t xml:space="preserve">predominant </w:t>
      </w:r>
      <w:r w:rsidR="00B01AD5" w:rsidRPr="6E1637BF">
        <w:rPr>
          <w:lang w:val="en-AU"/>
        </w:rPr>
        <w:t xml:space="preserve">population cohorts and the identified lifecycles. </w:t>
      </w:r>
    </w:p>
    <w:p w14:paraId="7A5A2761" w14:textId="5447A045" w:rsidR="00BB32C4" w:rsidRDefault="00687C68" w:rsidP="005B7F1A">
      <w:pPr>
        <w:pStyle w:val="Bullet1"/>
        <w:numPr>
          <w:ilvl w:val="0"/>
          <w:numId w:val="0"/>
        </w:numPr>
        <w:rPr>
          <w:lang w:val="en-AU"/>
        </w:rPr>
      </w:pPr>
      <w:r w:rsidRPr="6E1637BF">
        <w:rPr>
          <w:lang w:val="en-AU"/>
        </w:rPr>
        <w:t xml:space="preserve">A previous evaluation of HEPPP conducted in 2017 </w:t>
      </w:r>
      <w:r w:rsidR="008E5B32" w:rsidRPr="6E1637BF">
        <w:rPr>
          <w:lang w:val="en-AU"/>
        </w:rPr>
        <w:t>found evidence that the program achieved its objective of increas</w:t>
      </w:r>
      <w:r w:rsidR="00AE471C" w:rsidRPr="6E1637BF">
        <w:rPr>
          <w:lang w:val="en-AU"/>
        </w:rPr>
        <w:t xml:space="preserve">ing the total number of people from low SES backgrounds who access and participate in higher education. It found </w:t>
      </w:r>
      <w:r w:rsidR="00105C18" w:rsidRPr="6E1637BF">
        <w:rPr>
          <w:lang w:val="en-AU"/>
        </w:rPr>
        <w:t xml:space="preserve">that outreach activities had successfully shifted low SES </w:t>
      </w:r>
      <w:r w:rsidR="00A17473" w:rsidRPr="6E1637BF">
        <w:rPr>
          <w:lang w:val="en-AU"/>
        </w:rPr>
        <w:t>students’</w:t>
      </w:r>
      <w:r w:rsidR="00105C18" w:rsidRPr="6E1637BF">
        <w:rPr>
          <w:lang w:val="en-AU"/>
        </w:rPr>
        <w:t xml:space="preserve"> perceptions of the feasibility of attending university and had improved their ability and </w:t>
      </w:r>
      <w:r w:rsidR="00A17473" w:rsidRPr="6E1637BF">
        <w:rPr>
          <w:lang w:val="en-AU"/>
        </w:rPr>
        <w:t>capacities</w:t>
      </w:r>
      <w:r w:rsidR="00105C18" w:rsidRPr="6E1637BF">
        <w:rPr>
          <w:lang w:val="en-AU"/>
        </w:rPr>
        <w:t xml:space="preserve"> through academic supports.</w:t>
      </w:r>
      <w:r w:rsidR="00105C18" w:rsidRPr="6E1637BF">
        <w:rPr>
          <w:rStyle w:val="FootnoteReference"/>
          <w:lang w:val="en-AU"/>
        </w:rPr>
        <w:footnoteReference w:id="21"/>
      </w:r>
    </w:p>
    <w:p w14:paraId="6DE87AE1" w14:textId="77777777" w:rsidR="00831C4A" w:rsidRDefault="00831C4A" w:rsidP="00455862">
      <w:pPr>
        <w:pStyle w:val="Heading3"/>
      </w:pPr>
      <w:r>
        <w:t xml:space="preserve">Findings </w:t>
      </w:r>
    </w:p>
    <w:p w14:paraId="6A53FA37" w14:textId="5ADC48E3" w:rsidR="0038259E" w:rsidRDefault="00CD4896" w:rsidP="00BD1D0A">
      <w:pPr>
        <w:pStyle w:val="Text"/>
      </w:pPr>
      <w:r w:rsidRPr="6E1637BF">
        <w:rPr>
          <w:lang w:val="en-AU"/>
        </w:rPr>
        <w:t>This measure has been implemented as intended</w:t>
      </w:r>
      <w:r w:rsidR="00943F97" w:rsidRPr="6E1637BF">
        <w:rPr>
          <w:lang w:val="en-AU"/>
        </w:rPr>
        <w:t>,</w:t>
      </w:r>
      <w:r w:rsidRPr="6E1637BF">
        <w:rPr>
          <w:lang w:val="en-AU"/>
        </w:rPr>
        <w:t xml:space="preserve"> </w:t>
      </w:r>
      <w:r w:rsidR="00266755" w:rsidRPr="6E1637BF">
        <w:rPr>
          <w:lang w:val="en-AU"/>
        </w:rPr>
        <w:t xml:space="preserve">with universities </w:t>
      </w:r>
      <w:r w:rsidR="00571A46" w:rsidRPr="6E1637BF">
        <w:rPr>
          <w:lang w:val="en-AU"/>
        </w:rPr>
        <w:t>delivering a</w:t>
      </w:r>
      <w:r w:rsidR="00943F97" w:rsidRPr="6E1637BF">
        <w:rPr>
          <w:lang w:val="en-AU"/>
        </w:rPr>
        <w:t xml:space="preserve">n increased </w:t>
      </w:r>
      <w:r w:rsidR="00571A46" w:rsidRPr="6E1637BF">
        <w:rPr>
          <w:lang w:val="en-AU"/>
        </w:rPr>
        <w:t xml:space="preserve">number of </w:t>
      </w:r>
      <w:r w:rsidR="0046325D" w:rsidRPr="6E1637BF">
        <w:rPr>
          <w:lang w:val="en-AU"/>
        </w:rPr>
        <w:t xml:space="preserve">outreach activities targeted at </w:t>
      </w:r>
      <w:r w:rsidR="003077DE" w:rsidRPr="6E1637BF">
        <w:rPr>
          <w:lang w:val="en-AU"/>
        </w:rPr>
        <w:t>RRR</w:t>
      </w:r>
      <w:r w:rsidR="0046325D" w:rsidRPr="6E1637BF">
        <w:rPr>
          <w:lang w:val="en-AU"/>
        </w:rPr>
        <w:t xml:space="preserve"> students</w:t>
      </w:r>
      <w:r w:rsidR="00BF2199" w:rsidRPr="6E1637BF">
        <w:rPr>
          <w:lang w:val="en-AU"/>
        </w:rPr>
        <w:t>.</w:t>
      </w:r>
      <w:r w:rsidR="00EA440D" w:rsidRPr="6E1637BF">
        <w:rPr>
          <w:lang w:val="en-AU"/>
        </w:rPr>
        <w:t xml:space="preserve"> </w:t>
      </w:r>
      <w:r w:rsidR="006617E3" w:rsidRPr="6E1637BF">
        <w:rPr>
          <w:lang w:val="en-AU"/>
        </w:rPr>
        <w:t xml:space="preserve">While </w:t>
      </w:r>
      <w:r w:rsidR="00F03CBF" w:rsidRPr="6E1637BF">
        <w:rPr>
          <w:lang w:val="en-AU"/>
        </w:rPr>
        <w:t xml:space="preserve">universities </w:t>
      </w:r>
      <w:r w:rsidR="006617E3" w:rsidRPr="6E1637BF">
        <w:rPr>
          <w:lang w:val="en-AU"/>
        </w:rPr>
        <w:t xml:space="preserve">and other stakeholders generally provided positive feedback relating to </w:t>
      </w:r>
      <w:r w:rsidR="006617E3" w:rsidRPr="007E7A15">
        <w:rPr>
          <w:lang w:val="en-AU"/>
        </w:rPr>
        <w:t>HEPPP, l</w:t>
      </w:r>
      <w:r w:rsidR="00CD0634" w:rsidRPr="007E7A15">
        <w:rPr>
          <w:lang w:val="en-AU"/>
        </w:rPr>
        <w:t>imited reporting</w:t>
      </w:r>
      <w:r w:rsidR="00CD0634" w:rsidRPr="6E1637BF">
        <w:rPr>
          <w:lang w:val="en-AU"/>
        </w:rPr>
        <w:t xml:space="preserve"> or other data was available to support </w:t>
      </w:r>
      <w:r w:rsidR="006617E3" w:rsidRPr="6E1637BF">
        <w:rPr>
          <w:lang w:val="en-AU"/>
        </w:rPr>
        <w:t xml:space="preserve">analysis of the </w:t>
      </w:r>
      <w:r w:rsidR="00BB78FC" w:rsidRPr="6E1637BF">
        <w:rPr>
          <w:lang w:val="en-AU"/>
        </w:rPr>
        <w:t>impacts of HEPPP activities in higher education participation, attainment and experience.</w:t>
      </w:r>
      <w:r w:rsidR="0038259E" w:rsidRPr="6E1637BF">
        <w:rPr>
          <w:lang w:val="en-AU"/>
        </w:rPr>
        <w:t xml:space="preserve"> </w:t>
      </w:r>
    </w:p>
    <w:p w14:paraId="29BDBCA3" w14:textId="1D2F36FA" w:rsidR="00B47B2A" w:rsidRPr="00651AB7" w:rsidRDefault="002A32AF" w:rsidP="00BD1D0A">
      <w:pPr>
        <w:pStyle w:val="Text"/>
      </w:pPr>
      <w:r>
        <w:rPr>
          <w:lang w:val="en-AU"/>
        </w:rPr>
        <w:t xml:space="preserve">Given the financial pressure regional universities face due to stagnant student numbers and the increased costs associated with delivering tertiary education, timely and sustained HEPPP funding was described by universities as </w:t>
      </w:r>
      <w:r w:rsidR="00F3742E">
        <w:rPr>
          <w:lang w:val="en-AU"/>
        </w:rPr>
        <w:t xml:space="preserve">important </w:t>
      </w:r>
      <w:r>
        <w:rPr>
          <w:lang w:val="en-AU"/>
        </w:rPr>
        <w:t xml:space="preserve">to their financial sustainability. </w:t>
      </w:r>
      <w:r w:rsidR="00F3742E">
        <w:rPr>
          <w:lang w:val="en-AU"/>
        </w:rPr>
        <w:t>O</w:t>
      </w:r>
      <w:proofErr w:type="spellStart"/>
      <w:r>
        <w:t>ne</w:t>
      </w:r>
      <w:proofErr w:type="spellEnd"/>
      <w:r w:rsidR="00F3742E">
        <w:t xml:space="preserve"> regional</w:t>
      </w:r>
      <w:r>
        <w:t xml:space="preserve"> university stakeholder stated that the</w:t>
      </w:r>
      <w:r w:rsidR="00651AB7">
        <w:t>ir university was</w:t>
      </w:r>
      <w:r w:rsidR="00F3742E">
        <w:t xml:space="preserve"> </w:t>
      </w:r>
      <w:r w:rsidRPr="00651AB7">
        <w:t>not financially viable without HEPPP support.</w:t>
      </w:r>
      <w:r w:rsidR="00651AB7" w:rsidRPr="00651AB7">
        <w:t xml:space="preserve"> </w:t>
      </w:r>
    </w:p>
    <w:p w14:paraId="39813952" w14:textId="68DEEA4D" w:rsidR="00E86446" w:rsidRPr="00E86446" w:rsidRDefault="00E86446" w:rsidP="00A42301">
      <w:pPr>
        <w:pStyle w:val="Heading4NotNumbered"/>
      </w:pPr>
      <w:r>
        <w:t xml:space="preserve">Increase in activities targeted at </w:t>
      </w:r>
      <w:r w:rsidR="003077DE">
        <w:t>RRR</w:t>
      </w:r>
      <w:r>
        <w:t xml:space="preserve"> students </w:t>
      </w:r>
    </w:p>
    <w:p w14:paraId="1850D13D" w14:textId="71FEC91F" w:rsidR="008D1249" w:rsidRDefault="00DC1DBE" w:rsidP="0038259E">
      <w:pPr>
        <w:pStyle w:val="Text"/>
      </w:pPr>
      <w:r w:rsidRPr="6E1637BF">
        <w:rPr>
          <w:lang w:val="en-AU"/>
        </w:rPr>
        <w:t xml:space="preserve">There is </w:t>
      </w:r>
      <w:r w:rsidR="004B14AA" w:rsidRPr="6E1637BF">
        <w:rPr>
          <w:lang w:val="en-AU"/>
        </w:rPr>
        <w:t xml:space="preserve">limited </w:t>
      </w:r>
      <w:r w:rsidRPr="6E1637BF">
        <w:rPr>
          <w:lang w:val="en-AU"/>
        </w:rPr>
        <w:t xml:space="preserve">evidence that this measure led to an increase in </w:t>
      </w:r>
      <w:r w:rsidR="003E30EB" w:rsidRPr="6E1637BF">
        <w:rPr>
          <w:lang w:val="en-AU"/>
        </w:rPr>
        <w:t xml:space="preserve">outreach </w:t>
      </w:r>
      <w:r w:rsidR="003F0AA4" w:rsidRPr="6E1637BF">
        <w:rPr>
          <w:lang w:val="en-AU"/>
        </w:rPr>
        <w:t>activities</w:t>
      </w:r>
      <w:r w:rsidR="003E30EB" w:rsidRPr="6E1637BF">
        <w:rPr>
          <w:lang w:val="en-AU"/>
        </w:rPr>
        <w:t xml:space="preserve"> targeted at </w:t>
      </w:r>
      <w:r w:rsidR="003077DE" w:rsidRPr="6E1637BF">
        <w:rPr>
          <w:lang w:val="en-AU"/>
        </w:rPr>
        <w:t>RRR</w:t>
      </w:r>
      <w:r w:rsidR="003E30EB" w:rsidRPr="6E1637BF">
        <w:rPr>
          <w:lang w:val="en-AU"/>
        </w:rPr>
        <w:t xml:space="preserve"> students. </w:t>
      </w:r>
      <w:r w:rsidR="005B23FE" w:rsidRPr="6E1637BF">
        <w:rPr>
          <w:lang w:val="en-AU"/>
        </w:rPr>
        <w:t>D</w:t>
      </w:r>
      <w:r w:rsidR="00BF2199" w:rsidRPr="6E1637BF">
        <w:rPr>
          <w:lang w:val="en-AU"/>
        </w:rPr>
        <w:t>ata provided</w:t>
      </w:r>
      <w:r w:rsidR="0023139E" w:rsidRPr="6E1637BF">
        <w:rPr>
          <w:lang w:val="en-AU"/>
        </w:rPr>
        <w:t xml:space="preserve"> to the evaluation</w:t>
      </w:r>
      <w:r w:rsidR="00BF2199" w:rsidRPr="6E1637BF">
        <w:rPr>
          <w:lang w:val="en-AU"/>
        </w:rPr>
        <w:t xml:space="preserve"> by the Department </w:t>
      </w:r>
      <w:r w:rsidR="00BB78FC" w:rsidRPr="6E1637BF">
        <w:rPr>
          <w:lang w:val="en-AU"/>
        </w:rPr>
        <w:t xml:space="preserve">of Education </w:t>
      </w:r>
      <w:r w:rsidR="00BF2199" w:rsidRPr="6E1637BF">
        <w:rPr>
          <w:lang w:val="en-AU"/>
        </w:rPr>
        <w:t>indicates</w:t>
      </w:r>
      <w:r w:rsidR="00A97C29" w:rsidRPr="6E1637BF">
        <w:rPr>
          <w:lang w:val="en-AU"/>
        </w:rPr>
        <w:t xml:space="preserve"> that</w:t>
      </w:r>
      <w:r w:rsidR="00BF2199" w:rsidRPr="6E1637BF">
        <w:rPr>
          <w:lang w:val="en-AU"/>
        </w:rPr>
        <w:t xml:space="preserve"> </w:t>
      </w:r>
      <w:r w:rsidR="006043BB" w:rsidRPr="6E1637BF">
        <w:rPr>
          <w:lang w:val="en-AU"/>
        </w:rPr>
        <w:t xml:space="preserve">the </w:t>
      </w:r>
      <w:r w:rsidR="003F0AA4" w:rsidRPr="6E1637BF">
        <w:rPr>
          <w:lang w:val="en-AU"/>
        </w:rPr>
        <w:t>percentage</w:t>
      </w:r>
      <w:r w:rsidR="006043BB" w:rsidRPr="6E1637BF">
        <w:rPr>
          <w:lang w:val="en-AU"/>
        </w:rPr>
        <w:t xml:space="preserve"> </w:t>
      </w:r>
      <w:r w:rsidR="00A97C29" w:rsidRPr="6E1637BF">
        <w:rPr>
          <w:lang w:val="en-AU"/>
        </w:rPr>
        <w:t>of HEPPP-funded activities</w:t>
      </w:r>
      <w:r w:rsidR="00BF2199" w:rsidRPr="6E1637BF">
        <w:rPr>
          <w:lang w:val="en-AU"/>
        </w:rPr>
        <w:t xml:space="preserve"> </w:t>
      </w:r>
      <w:r w:rsidR="00BD1D0A" w:rsidRPr="6E1637BF">
        <w:rPr>
          <w:lang w:val="en-AU"/>
        </w:rPr>
        <w:t xml:space="preserve">for </w:t>
      </w:r>
      <w:r w:rsidR="00A97C29" w:rsidRPr="6E1637BF">
        <w:rPr>
          <w:lang w:val="en-AU"/>
        </w:rPr>
        <w:t>202</w:t>
      </w:r>
      <w:r w:rsidR="00BD1D0A" w:rsidRPr="6E1637BF">
        <w:rPr>
          <w:lang w:val="en-AU"/>
        </w:rPr>
        <w:t xml:space="preserve">1 and 2022 </w:t>
      </w:r>
      <w:r w:rsidR="00BF2199" w:rsidRPr="6E1637BF">
        <w:rPr>
          <w:lang w:val="en-AU"/>
        </w:rPr>
        <w:t xml:space="preserve">targeted at </w:t>
      </w:r>
      <w:r w:rsidR="003F5EE7" w:rsidRPr="6E1637BF">
        <w:rPr>
          <w:lang w:val="en-AU"/>
        </w:rPr>
        <w:t>RRR</w:t>
      </w:r>
      <w:r w:rsidR="00BF2199" w:rsidRPr="6E1637BF">
        <w:rPr>
          <w:lang w:val="en-AU"/>
        </w:rPr>
        <w:t xml:space="preserve"> student</w:t>
      </w:r>
      <w:r w:rsidR="008F497E" w:rsidRPr="6E1637BF">
        <w:rPr>
          <w:lang w:val="en-AU"/>
        </w:rPr>
        <w:t>s</w:t>
      </w:r>
      <w:r w:rsidR="006043BB" w:rsidRPr="6E1637BF">
        <w:rPr>
          <w:lang w:val="en-AU"/>
        </w:rPr>
        <w:t xml:space="preserve"> rose from 63% </w:t>
      </w:r>
      <w:r w:rsidR="009B2401" w:rsidRPr="6E1637BF">
        <w:rPr>
          <w:lang w:val="en-AU"/>
        </w:rPr>
        <w:t>to</w:t>
      </w:r>
      <w:r w:rsidR="006043BB" w:rsidRPr="6E1637BF">
        <w:rPr>
          <w:lang w:val="en-AU"/>
        </w:rPr>
        <w:t xml:space="preserve"> 74%</w:t>
      </w:r>
      <w:r w:rsidR="00BB78FC" w:rsidRPr="6E1637BF">
        <w:rPr>
          <w:lang w:val="en-AU"/>
        </w:rPr>
        <w:t xml:space="preserve">. </w:t>
      </w:r>
      <w:r w:rsidR="001C25BA" w:rsidRPr="6E1637BF">
        <w:rPr>
          <w:lang w:val="en-AU"/>
        </w:rPr>
        <w:t>The Department</w:t>
      </w:r>
      <w:r w:rsidR="001E49F7" w:rsidRPr="6E1637BF">
        <w:rPr>
          <w:lang w:val="en-AU"/>
        </w:rPr>
        <w:t xml:space="preserve"> of Education</w:t>
      </w:r>
      <w:r w:rsidR="001C25BA" w:rsidRPr="6E1637BF">
        <w:rPr>
          <w:lang w:val="en-AU"/>
        </w:rPr>
        <w:t xml:space="preserve"> </w:t>
      </w:r>
      <w:r w:rsidR="00345EC5" w:rsidRPr="6E1637BF">
        <w:rPr>
          <w:lang w:val="en-AU"/>
        </w:rPr>
        <w:t xml:space="preserve">has </w:t>
      </w:r>
      <w:r w:rsidR="001C25BA" w:rsidRPr="6E1637BF">
        <w:rPr>
          <w:lang w:val="en-AU"/>
        </w:rPr>
        <w:t xml:space="preserve">indicated that data for 2023 HEPPP-funded activities and expenditure will be assessed in the third quarter of 2024. </w:t>
      </w:r>
    </w:p>
    <w:p w14:paraId="31722975" w14:textId="7FC40981" w:rsidR="00BF2199" w:rsidRDefault="007322F3" w:rsidP="0038259E">
      <w:pPr>
        <w:pStyle w:val="Text"/>
      </w:pPr>
      <w:r>
        <w:t xml:space="preserve">The </w:t>
      </w:r>
      <w:r w:rsidR="008529B3">
        <w:t>c</w:t>
      </w:r>
      <w:r w:rsidR="005B23FE" w:rsidRPr="007322F3">
        <w:t xml:space="preserve">ount and </w:t>
      </w:r>
      <w:r w:rsidR="003F0AA4" w:rsidRPr="007322F3">
        <w:t>proportion</w:t>
      </w:r>
      <w:r w:rsidR="005B23FE" w:rsidRPr="007322F3">
        <w:t xml:space="preserve"> of </w:t>
      </w:r>
      <w:r w:rsidR="003F0AA4" w:rsidRPr="007322F3">
        <w:t>activities</w:t>
      </w:r>
      <w:r w:rsidR="005B23FE" w:rsidRPr="007322F3">
        <w:t xml:space="preserve"> and expenditure </w:t>
      </w:r>
      <w:r w:rsidR="000B19D8" w:rsidRPr="007322F3">
        <w:t xml:space="preserve">on annual HEPPP-funded </w:t>
      </w:r>
      <w:r w:rsidR="003F0AA4" w:rsidRPr="007322F3">
        <w:t>activities</w:t>
      </w:r>
      <w:r w:rsidR="000B19D8" w:rsidRPr="007322F3">
        <w:t xml:space="preserve"> targeted at </w:t>
      </w:r>
      <w:r w:rsidR="003F5EE7">
        <w:t>RRR</w:t>
      </w:r>
      <w:r w:rsidR="000B19D8" w:rsidRPr="007322F3">
        <w:t xml:space="preserve"> students compared with all cohorts </w:t>
      </w:r>
      <w:r>
        <w:t xml:space="preserve">is </w:t>
      </w:r>
      <w:r w:rsidR="000B19D8" w:rsidRPr="007322F3">
        <w:t>outlined</w:t>
      </w:r>
      <w:r w:rsidR="005B23FE" w:rsidRPr="007322F3">
        <w:t xml:space="preserve"> in </w:t>
      </w:r>
      <w:r w:rsidR="005B23FE" w:rsidRPr="000403FE">
        <w:rPr>
          <w:b/>
          <w:bCs/>
        </w:rPr>
        <w:t xml:space="preserve">Table </w:t>
      </w:r>
      <w:r w:rsidR="003376A7">
        <w:rPr>
          <w:b/>
          <w:bCs/>
        </w:rPr>
        <w:t>3</w:t>
      </w:r>
      <w:r>
        <w:t xml:space="preserve">. </w:t>
      </w:r>
    </w:p>
    <w:p w14:paraId="0868196D" w14:textId="0504EF9D" w:rsidR="0077083C" w:rsidRDefault="0077083C" w:rsidP="0077083C">
      <w:pPr>
        <w:pStyle w:val="TableFigure-Header"/>
      </w:pPr>
      <w:r>
        <w:t xml:space="preserve">Table </w:t>
      </w:r>
      <w:r w:rsidR="003376A7">
        <w:t>3</w:t>
      </w:r>
      <w:r>
        <w:t xml:space="preserve">: </w:t>
      </w:r>
      <w:r w:rsidR="00802073">
        <w:t xml:space="preserve">Count </w:t>
      </w:r>
      <w:r w:rsidR="00555E09">
        <w:t>(</w:t>
      </w:r>
      <w:r w:rsidR="00802073">
        <w:t xml:space="preserve">activities and expenditure) of HEPPP-funded activities targeted </w:t>
      </w:r>
      <w:r w:rsidR="000B19D8">
        <w:t xml:space="preserve">at </w:t>
      </w:r>
      <w:r w:rsidR="003F5EE7">
        <w:t>RRR</w:t>
      </w:r>
      <w:r w:rsidR="00802073">
        <w:t xml:space="preserve"> students compared to all cohorts</w:t>
      </w:r>
    </w:p>
    <w:tbl>
      <w:tblPr>
        <w:tblStyle w:val="ACTableDesign"/>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03"/>
        <w:gridCol w:w="1804"/>
        <w:gridCol w:w="1804"/>
        <w:gridCol w:w="1804"/>
        <w:gridCol w:w="1804"/>
      </w:tblGrid>
      <w:tr w:rsidR="00BF2199" w14:paraId="7A76BCAA" w14:textId="77777777" w:rsidTr="00D80E47">
        <w:trPr>
          <w:cnfStyle w:val="100000000000" w:firstRow="1" w:lastRow="0" w:firstColumn="0" w:lastColumn="0" w:oddVBand="0" w:evenVBand="0" w:oddHBand="0" w:evenHBand="0" w:firstRowFirstColumn="0" w:firstRowLastColumn="0" w:lastRowFirstColumn="0" w:lastRowLastColumn="0"/>
          <w:trHeight w:val="160"/>
        </w:trPr>
        <w:tc>
          <w:tcPr>
            <w:cnfStyle w:val="001000000000" w:firstRow="0" w:lastRow="0" w:firstColumn="1" w:lastColumn="0" w:oddVBand="0" w:evenVBand="0" w:oddHBand="0" w:evenHBand="0" w:firstRowFirstColumn="0" w:firstRowLastColumn="0" w:lastRowFirstColumn="0" w:lastRowLastColumn="0"/>
            <w:tcW w:w="1803" w:type="dxa"/>
            <w:shd w:val="clear" w:color="auto" w:fill="007E00" w:themeFill="accent3"/>
          </w:tcPr>
          <w:p w14:paraId="03AD4600" w14:textId="0C262D62" w:rsidR="00BF2199" w:rsidRPr="009863CA" w:rsidRDefault="009863CA" w:rsidP="00077666">
            <w:pPr>
              <w:pStyle w:val="TableHeaderWhite"/>
              <w:rPr>
                <w:b/>
              </w:rPr>
            </w:pPr>
            <w:r w:rsidRPr="009863CA">
              <w:t xml:space="preserve">Cohort </w:t>
            </w:r>
            <w:r>
              <w:t>type</w:t>
            </w:r>
          </w:p>
        </w:tc>
        <w:tc>
          <w:tcPr>
            <w:tcW w:w="3608" w:type="dxa"/>
            <w:gridSpan w:val="2"/>
            <w:shd w:val="clear" w:color="auto" w:fill="007E00" w:themeFill="accent3"/>
          </w:tcPr>
          <w:p w14:paraId="29630EF8" w14:textId="77777777" w:rsidR="00BF2199" w:rsidRPr="005D49C1" w:rsidRDefault="00BF2199" w:rsidP="00077666">
            <w:pPr>
              <w:pStyle w:val="TableHeaderWhite"/>
              <w:cnfStyle w:val="100000000000" w:firstRow="1" w:lastRow="0" w:firstColumn="0" w:lastColumn="0" w:oddVBand="0" w:evenVBand="0" w:oddHBand="0" w:evenHBand="0" w:firstRowFirstColumn="0" w:firstRowLastColumn="0" w:lastRowFirstColumn="0" w:lastRowLastColumn="0"/>
              <w:rPr>
                <w:b/>
              </w:rPr>
            </w:pPr>
            <w:r w:rsidRPr="005D49C1">
              <w:t>2021</w:t>
            </w:r>
          </w:p>
        </w:tc>
        <w:tc>
          <w:tcPr>
            <w:tcW w:w="3608" w:type="dxa"/>
            <w:gridSpan w:val="2"/>
            <w:shd w:val="clear" w:color="auto" w:fill="007E00" w:themeFill="accent3"/>
          </w:tcPr>
          <w:p w14:paraId="584216EF" w14:textId="77777777" w:rsidR="00BF2199" w:rsidRPr="005D49C1" w:rsidRDefault="00BF2199" w:rsidP="00077666">
            <w:pPr>
              <w:pStyle w:val="TableHeaderWhite"/>
              <w:cnfStyle w:val="100000000000" w:firstRow="1" w:lastRow="0" w:firstColumn="0" w:lastColumn="0" w:oddVBand="0" w:evenVBand="0" w:oddHBand="0" w:evenHBand="0" w:firstRowFirstColumn="0" w:firstRowLastColumn="0" w:lastRowFirstColumn="0" w:lastRowLastColumn="0"/>
              <w:rPr>
                <w:b/>
              </w:rPr>
            </w:pPr>
            <w:r w:rsidRPr="005D49C1">
              <w:t>2022</w:t>
            </w:r>
          </w:p>
        </w:tc>
      </w:tr>
      <w:tr w:rsidR="00BF2199" w14:paraId="080AE176" w14:textId="77777777" w:rsidTr="006B110C">
        <w:trPr>
          <w:cnfStyle w:val="000000100000" w:firstRow="0" w:lastRow="0" w:firstColumn="0" w:lastColumn="0" w:oddVBand="0" w:evenVBand="0" w:oddHBand="1" w:evenHBand="0" w:firstRowFirstColumn="0" w:firstRowLastColumn="0" w:lastRowFirstColumn="0" w:lastRowLastColumn="0"/>
          <w:trHeight w:val="522"/>
        </w:trPr>
        <w:tc>
          <w:tcPr>
            <w:cnfStyle w:val="001000000000" w:firstRow="0" w:lastRow="0" w:firstColumn="1" w:lastColumn="0" w:oddVBand="0" w:evenVBand="0" w:oddHBand="0" w:evenHBand="0" w:firstRowFirstColumn="0" w:firstRowLastColumn="0" w:lastRowFirstColumn="0" w:lastRowLastColumn="0"/>
            <w:tcW w:w="1803" w:type="dxa"/>
            <w:shd w:val="clear" w:color="auto" w:fill="F2F2F2" w:themeFill="text1" w:themeFillShade="F2"/>
          </w:tcPr>
          <w:p w14:paraId="3830D0E7" w14:textId="77777777" w:rsidR="00BF2199" w:rsidRPr="009B2401" w:rsidRDefault="00BF2199">
            <w:pPr>
              <w:pStyle w:val="Text"/>
            </w:pPr>
          </w:p>
        </w:tc>
        <w:tc>
          <w:tcPr>
            <w:tcW w:w="1804" w:type="dxa"/>
            <w:shd w:val="clear" w:color="auto" w:fill="F2F2F2" w:themeFill="text1" w:themeFillShade="F2"/>
            <w:vAlign w:val="top"/>
          </w:tcPr>
          <w:p w14:paraId="43CAED3C" w14:textId="77777777" w:rsidR="00BF2199" w:rsidRPr="009B2401" w:rsidRDefault="00BF2199" w:rsidP="00145AAA">
            <w:pPr>
              <w:pStyle w:val="Text"/>
              <w:jc w:val="left"/>
              <w:cnfStyle w:val="000000100000" w:firstRow="0" w:lastRow="0" w:firstColumn="0" w:lastColumn="0" w:oddVBand="0" w:evenVBand="0" w:oddHBand="1" w:evenHBand="0" w:firstRowFirstColumn="0" w:firstRowLastColumn="0" w:lastRowFirstColumn="0" w:lastRowLastColumn="0"/>
              <w:rPr>
                <w:b/>
                <w:bCs/>
              </w:rPr>
            </w:pPr>
            <w:r w:rsidRPr="009B2401">
              <w:rPr>
                <w:b/>
                <w:bCs/>
              </w:rPr>
              <w:t xml:space="preserve">Number of activities </w:t>
            </w:r>
          </w:p>
        </w:tc>
        <w:tc>
          <w:tcPr>
            <w:tcW w:w="1804" w:type="dxa"/>
            <w:shd w:val="clear" w:color="auto" w:fill="F2F2F2" w:themeFill="text1" w:themeFillShade="F2"/>
            <w:vAlign w:val="top"/>
          </w:tcPr>
          <w:p w14:paraId="5AFBDCEE" w14:textId="2BAEA21F" w:rsidR="00BF2199" w:rsidRPr="009B2401" w:rsidRDefault="00BF2199" w:rsidP="00145AAA">
            <w:pPr>
              <w:pStyle w:val="Text"/>
              <w:jc w:val="left"/>
              <w:cnfStyle w:val="000000100000" w:firstRow="0" w:lastRow="0" w:firstColumn="0" w:lastColumn="0" w:oddVBand="0" w:evenVBand="0" w:oddHBand="1" w:evenHBand="0" w:firstRowFirstColumn="0" w:firstRowLastColumn="0" w:lastRowFirstColumn="0" w:lastRowLastColumn="0"/>
              <w:rPr>
                <w:b/>
                <w:bCs/>
              </w:rPr>
            </w:pPr>
            <w:r w:rsidRPr="009B2401">
              <w:rPr>
                <w:b/>
                <w:bCs/>
              </w:rPr>
              <w:t xml:space="preserve">Expenditure </w:t>
            </w:r>
            <w:r w:rsidR="00351C71" w:rsidRPr="009B2401">
              <w:rPr>
                <w:b/>
                <w:bCs/>
              </w:rPr>
              <w:t>($ million)</w:t>
            </w:r>
          </w:p>
        </w:tc>
        <w:tc>
          <w:tcPr>
            <w:tcW w:w="1804" w:type="dxa"/>
            <w:shd w:val="clear" w:color="auto" w:fill="F2F2F2" w:themeFill="text1" w:themeFillShade="F2"/>
            <w:vAlign w:val="top"/>
          </w:tcPr>
          <w:p w14:paraId="0B5770E7" w14:textId="77777777" w:rsidR="00BF2199" w:rsidRPr="009B2401" w:rsidRDefault="00BF2199" w:rsidP="00145AAA">
            <w:pPr>
              <w:pStyle w:val="Text"/>
              <w:jc w:val="left"/>
              <w:cnfStyle w:val="000000100000" w:firstRow="0" w:lastRow="0" w:firstColumn="0" w:lastColumn="0" w:oddVBand="0" w:evenVBand="0" w:oddHBand="1" w:evenHBand="0" w:firstRowFirstColumn="0" w:firstRowLastColumn="0" w:lastRowFirstColumn="0" w:lastRowLastColumn="0"/>
              <w:rPr>
                <w:b/>
                <w:bCs/>
              </w:rPr>
            </w:pPr>
            <w:r w:rsidRPr="009B2401">
              <w:rPr>
                <w:b/>
                <w:bCs/>
              </w:rPr>
              <w:t xml:space="preserve">Number of activities </w:t>
            </w:r>
          </w:p>
        </w:tc>
        <w:tc>
          <w:tcPr>
            <w:tcW w:w="1804" w:type="dxa"/>
            <w:shd w:val="clear" w:color="auto" w:fill="F2F2F2" w:themeFill="text1" w:themeFillShade="F2"/>
            <w:vAlign w:val="top"/>
          </w:tcPr>
          <w:p w14:paraId="34930A9C" w14:textId="269402C6" w:rsidR="00BF2199" w:rsidRPr="009B2401" w:rsidRDefault="00351C71" w:rsidP="00145AAA">
            <w:pPr>
              <w:pStyle w:val="Text"/>
              <w:jc w:val="left"/>
              <w:cnfStyle w:val="000000100000" w:firstRow="0" w:lastRow="0" w:firstColumn="0" w:lastColumn="0" w:oddVBand="0" w:evenVBand="0" w:oddHBand="1" w:evenHBand="0" w:firstRowFirstColumn="0" w:firstRowLastColumn="0" w:lastRowFirstColumn="0" w:lastRowLastColumn="0"/>
              <w:rPr>
                <w:b/>
                <w:bCs/>
              </w:rPr>
            </w:pPr>
            <w:r w:rsidRPr="009B2401">
              <w:rPr>
                <w:b/>
                <w:bCs/>
              </w:rPr>
              <w:t>Expenditure ($ million)</w:t>
            </w:r>
          </w:p>
        </w:tc>
      </w:tr>
      <w:tr w:rsidR="00BF2199" w14:paraId="77758B3B" w14:textId="77777777" w:rsidTr="006B110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shd w:val="clear" w:color="auto" w:fill="F2F2F2" w:themeFill="text1" w:themeFillShade="F2"/>
          </w:tcPr>
          <w:p w14:paraId="247816BA" w14:textId="3F5ED246" w:rsidR="00BF2199" w:rsidRPr="009B2401" w:rsidRDefault="003F5EE7">
            <w:pPr>
              <w:pStyle w:val="Text"/>
              <w:rPr>
                <w:b/>
                <w:bCs/>
              </w:rPr>
            </w:pPr>
            <w:r w:rsidRPr="009B2401">
              <w:rPr>
                <w:b/>
                <w:bCs/>
              </w:rPr>
              <w:t>RRR</w:t>
            </w:r>
            <w:r w:rsidR="00BF2199" w:rsidRPr="009B2401">
              <w:rPr>
                <w:b/>
                <w:bCs/>
              </w:rPr>
              <w:t xml:space="preserve"> cohort</w:t>
            </w:r>
          </w:p>
        </w:tc>
        <w:tc>
          <w:tcPr>
            <w:tcW w:w="1804" w:type="dxa"/>
            <w:shd w:val="clear" w:color="auto" w:fill="auto"/>
          </w:tcPr>
          <w:p w14:paraId="2E0CB384" w14:textId="77777777" w:rsidR="00BF2199" w:rsidRPr="009B2401" w:rsidRDefault="00BF2199" w:rsidP="006B110C">
            <w:pPr>
              <w:pStyle w:val="Text"/>
              <w:jc w:val="center"/>
              <w:cnfStyle w:val="000000010000" w:firstRow="0" w:lastRow="0" w:firstColumn="0" w:lastColumn="0" w:oddVBand="0" w:evenVBand="0" w:oddHBand="0" w:evenHBand="1" w:firstRowFirstColumn="0" w:firstRowLastColumn="0" w:lastRowFirstColumn="0" w:lastRowLastColumn="0"/>
            </w:pPr>
            <w:r w:rsidRPr="009B2401">
              <w:t>562</w:t>
            </w:r>
          </w:p>
        </w:tc>
        <w:tc>
          <w:tcPr>
            <w:tcW w:w="1804" w:type="dxa"/>
            <w:shd w:val="clear" w:color="auto" w:fill="auto"/>
          </w:tcPr>
          <w:p w14:paraId="384F8F8B" w14:textId="2887DB43" w:rsidR="00BF2199" w:rsidRPr="009B2401" w:rsidRDefault="00BF2199" w:rsidP="006B110C">
            <w:pPr>
              <w:pStyle w:val="Text"/>
              <w:jc w:val="center"/>
              <w:cnfStyle w:val="000000010000" w:firstRow="0" w:lastRow="0" w:firstColumn="0" w:lastColumn="0" w:oddVBand="0" w:evenVBand="0" w:oddHBand="0" w:evenHBand="1" w:firstRowFirstColumn="0" w:firstRowLastColumn="0" w:lastRowFirstColumn="0" w:lastRowLastColumn="0"/>
            </w:pPr>
            <w:r w:rsidRPr="009B2401">
              <w:t>$95.5</w:t>
            </w:r>
          </w:p>
        </w:tc>
        <w:tc>
          <w:tcPr>
            <w:tcW w:w="1804" w:type="dxa"/>
            <w:shd w:val="clear" w:color="auto" w:fill="auto"/>
          </w:tcPr>
          <w:p w14:paraId="5F429100" w14:textId="77777777" w:rsidR="00BF2199" w:rsidRPr="009B2401" w:rsidRDefault="00BF2199" w:rsidP="006B110C">
            <w:pPr>
              <w:pStyle w:val="Text"/>
              <w:jc w:val="center"/>
              <w:cnfStyle w:val="000000010000" w:firstRow="0" w:lastRow="0" w:firstColumn="0" w:lastColumn="0" w:oddVBand="0" w:evenVBand="0" w:oddHBand="0" w:evenHBand="1" w:firstRowFirstColumn="0" w:firstRowLastColumn="0" w:lastRowFirstColumn="0" w:lastRowLastColumn="0"/>
            </w:pPr>
            <w:r w:rsidRPr="009B2401">
              <w:t>659</w:t>
            </w:r>
          </w:p>
        </w:tc>
        <w:tc>
          <w:tcPr>
            <w:tcW w:w="1804" w:type="dxa"/>
            <w:shd w:val="clear" w:color="auto" w:fill="auto"/>
          </w:tcPr>
          <w:p w14:paraId="17C18E1C" w14:textId="4A1EE7DC" w:rsidR="00BF2199" w:rsidRPr="009B2401" w:rsidRDefault="00BF2199" w:rsidP="006B110C">
            <w:pPr>
              <w:pStyle w:val="Text"/>
              <w:jc w:val="center"/>
              <w:cnfStyle w:val="000000010000" w:firstRow="0" w:lastRow="0" w:firstColumn="0" w:lastColumn="0" w:oddVBand="0" w:evenVBand="0" w:oddHBand="0" w:evenHBand="1" w:firstRowFirstColumn="0" w:firstRowLastColumn="0" w:lastRowFirstColumn="0" w:lastRowLastColumn="0"/>
            </w:pPr>
            <w:r w:rsidRPr="009B2401">
              <w:t>$102.7</w:t>
            </w:r>
          </w:p>
        </w:tc>
      </w:tr>
      <w:tr w:rsidR="00BF2199" w14:paraId="4FB1846B" w14:textId="77777777" w:rsidTr="006B110C">
        <w:trPr>
          <w:cnfStyle w:val="000000100000" w:firstRow="0" w:lastRow="0" w:firstColumn="0" w:lastColumn="0" w:oddVBand="0" w:evenVBand="0" w:oddHBand="1" w:evenHBand="0" w:firstRowFirstColumn="0" w:firstRowLastColumn="0" w:lastRowFirstColumn="0" w:lastRowLastColumn="0"/>
          <w:trHeight w:val="376"/>
        </w:trPr>
        <w:tc>
          <w:tcPr>
            <w:cnfStyle w:val="001000000000" w:firstRow="0" w:lastRow="0" w:firstColumn="1" w:lastColumn="0" w:oddVBand="0" w:evenVBand="0" w:oddHBand="0" w:evenHBand="0" w:firstRowFirstColumn="0" w:firstRowLastColumn="0" w:lastRowFirstColumn="0" w:lastRowLastColumn="0"/>
            <w:tcW w:w="1803" w:type="dxa"/>
            <w:shd w:val="clear" w:color="auto" w:fill="F2F2F2" w:themeFill="text1" w:themeFillShade="F2"/>
          </w:tcPr>
          <w:p w14:paraId="736B4613" w14:textId="77777777" w:rsidR="00BF2199" w:rsidRPr="009B2401" w:rsidRDefault="00BF2199">
            <w:pPr>
              <w:pStyle w:val="Text"/>
              <w:rPr>
                <w:b/>
                <w:bCs/>
              </w:rPr>
            </w:pPr>
            <w:r w:rsidRPr="009B2401">
              <w:rPr>
                <w:b/>
                <w:bCs/>
              </w:rPr>
              <w:t xml:space="preserve">All cohorts </w:t>
            </w:r>
          </w:p>
        </w:tc>
        <w:tc>
          <w:tcPr>
            <w:tcW w:w="1804" w:type="dxa"/>
            <w:shd w:val="clear" w:color="auto" w:fill="auto"/>
          </w:tcPr>
          <w:p w14:paraId="756C399D" w14:textId="77777777" w:rsidR="00BF2199" w:rsidRPr="009B2401" w:rsidRDefault="00BF2199" w:rsidP="006B110C">
            <w:pPr>
              <w:pStyle w:val="Text"/>
              <w:jc w:val="center"/>
              <w:cnfStyle w:val="000000100000" w:firstRow="0" w:lastRow="0" w:firstColumn="0" w:lastColumn="0" w:oddVBand="0" w:evenVBand="0" w:oddHBand="1" w:evenHBand="0" w:firstRowFirstColumn="0" w:firstRowLastColumn="0" w:lastRowFirstColumn="0" w:lastRowLastColumn="0"/>
            </w:pPr>
            <w:r w:rsidRPr="009B2401">
              <w:t>890</w:t>
            </w:r>
          </w:p>
        </w:tc>
        <w:tc>
          <w:tcPr>
            <w:tcW w:w="1804" w:type="dxa"/>
            <w:shd w:val="clear" w:color="auto" w:fill="auto"/>
          </w:tcPr>
          <w:p w14:paraId="53EB3FD5" w14:textId="5BD8D00C" w:rsidR="00BF2199" w:rsidRPr="009B2401" w:rsidRDefault="00BF2199" w:rsidP="006B110C">
            <w:pPr>
              <w:pStyle w:val="Text"/>
              <w:jc w:val="center"/>
              <w:cnfStyle w:val="000000100000" w:firstRow="0" w:lastRow="0" w:firstColumn="0" w:lastColumn="0" w:oddVBand="0" w:evenVBand="0" w:oddHBand="1" w:evenHBand="0" w:firstRowFirstColumn="0" w:firstRowLastColumn="0" w:lastRowFirstColumn="0" w:lastRowLastColumn="0"/>
            </w:pPr>
            <w:r w:rsidRPr="009B2401">
              <w:t>$130.9</w:t>
            </w:r>
          </w:p>
        </w:tc>
        <w:tc>
          <w:tcPr>
            <w:tcW w:w="1804" w:type="dxa"/>
            <w:shd w:val="clear" w:color="auto" w:fill="auto"/>
          </w:tcPr>
          <w:p w14:paraId="02FCBBB4" w14:textId="77777777" w:rsidR="00BF2199" w:rsidRPr="009B2401" w:rsidRDefault="00BF2199" w:rsidP="006B110C">
            <w:pPr>
              <w:pStyle w:val="Text"/>
              <w:jc w:val="center"/>
              <w:cnfStyle w:val="000000100000" w:firstRow="0" w:lastRow="0" w:firstColumn="0" w:lastColumn="0" w:oddVBand="0" w:evenVBand="0" w:oddHBand="1" w:evenHBand="0" w:firstRowFirstColumn="0" w:firstRowLastColumn="0" w:lastRowFirstColumn="0" w:lastRowLastColumn="0"/>
            </w:pPr>
            <w:r w:rsidRPr="009B2401">
              <w:t>900</w:t>
            </w:r>
          </w:p>
        </w:tc>
        <w:tc>
          <w:tcPr>
            <w:tcW w:w="1804" w:type="dxa"/>
            <w:shd w:val="clear" w:color="auto" w:fill="auto"/>
          </w:tcPr>
          <w:p w14:paraId="34B99C64" w14:textId="03F82067" w:rsidR="00BF2199" w:rsidRPr="009B2401" w:rsidRDefault="00BF2199" w:rsidP="006B110C">
            <w:pPr>
              <w:pStyle w:val="Text"/>
              <w:jc w:val="center"/>
              <w:cnfStyle w:val="000000100000" w:firstRow="0" w:lastRow="0" w:firstColumn="0" w:lastColumn="0" w:oddVBand="0" w:evenVBand="0" w:oddHBand="1" w:evenHBand="0" w:firstRowFirstColumn="0" w:firstRowLastColumn="0" w:lastRowFirstColumn="0" w:lastRowLastColumn="0"/>
            </w:pPr>
            <w:r w:rsidRPr="009B2401">
              <w:t>$139.6</w:t>
            </w:r>
          </w:p>
        </w:tc>
      </w:tr>
    </w:tbl>
    <w:p w14:paraId="49FD2C09" w14:textId="11015D58" w:rsidR="00FC4A87" w:rsidRDefault="003F0AA4" w:rsidP="00077666">
      <w:pPr>
        <w:pStyle w:val="Text"/>
        <w:spacing w:before="120"/>
      </w:pPr>
      <w:r w:rsidRPr="6E1637BF">
        <w:rPr>
          <w:lang w:val="en-AU"/>
        </w:rPr>
        <w:lastRenderedPageBreak/>
        <w:t>During</w:t>
      </w:r>
      <w:r w:rsidR="009E5A73" w:rsidRPr="6E1637BF">
        <w:rPr>
          <w:lang w:val="en-AU"/>
        </w:rPr>
        <w:t xml:space="preserve"> </w:t>
      </w:r>
      <w:r w:rsidR="003F3311" w:rsidRPr="6E1637BF">
        <w:rPr>
          <w:lang w:val="en-AU"/>
        </w:rPr>
        <w:t>consultations</w:t>
      </w:r>
      <w:r w:rsidR="009E5A73" w:rsidRPr="6E1637BF">
        <w:rPr>
          <w:lang w:val="en-AU"/>
        </w:rPr>
        <w:t xml:space="preserve">, </w:t>
      </w:r>
      <w:r w:rsidR="007D7E31" w:rsidRPr="6E1637BF">
        <w:rPr>
          <w:lang w:val="en-AU"/>
        </w:rPr>
        <w:t>some</w:t>
      </w:r>
      <w:r w:rsidR="009E5A73" w:rsidRPr="6E1637BF">
        <w:rPr>
          <w:lang w:val="en-AU"/>
        </w:rPr>
        <w:t xml:space="preserve"> Department of Education and university stakeholders</w:t>
      </w:r>
      <w:r w:rsidR="00357B51" w:rsidRPr="6E1637BF">
        <w:rPr>
          <w:lang w:val="en-AU"/>
        </w:rPr>
        <w:t xml:space="preserve"> identified </w:t>
      </w:r>
      <w:r w:rsidR="00710D4F" w:rsidRPr="6E1637BF">
        <w:rPr>
          <w:lang w:val="en-AU"/>
        </w:rPr>
        <w:t xml:space="preserve">an </w:t>
      </w:r>
      <w:r w:rsidR="00357B51" w:rsidRPr="6E1637BF">
        <w:rPr>
          <w:lang w:val="en-AU"/>
        </w:rPr>
        <w:t xml:space="preserve">increase in pre-access and participation </w:t>
      </w:r>
      <w:r w:rsidRPr="6E1637BF">
        <w:rPr>
          <w:lang w:val="en-AU"/>
        </w:rPr>
        <w:t>activities</w:t>
      </w:r>
      <w:r w:rsidR="00357B51" w:rsidRPr="6E1637BF">
        <w:rPr>
          <w:lang w:val="en-AU"/>
        </w:rPr>
        <w:t xml:space="preserve"> in alignment with HEPPP</w:t>
      </w:r>
      <w:r w:rsidR="00710D4F" w:rsidRPr="6E1637BF">
        <w:rPr>
          <w:lang w:val="en-AU"/>
        </w:rPr>
        <w:t>’s</w:t>
      </w:r>
      <w:r w:rsidR="00357B51" w:rsidRPr="6E1637BF">
        <w:rPr>
          <w:lang w:val="en-AU"/>
        </w:rPr>
        <w:t xml:space="preserve"> goals of increasing aspiration</w:t>
      </w:r>
      <w:r w:rsidR="00215501" w:rsidRPr="6E1637BF">
        <w:rPr>
          <w:lang w:val="en-AU"/>
        </w:rPr>
        <w:t>s</w:t>
      </w:r>
      <w:r w:rsidR="00357B51" w:rsidRPr="6E1637BF">
        <w:rPr>
          <w:lang w:val="en-AU"/>
        </w:rPr>
        <w:t xml:space="preserve"> and participation, although no quantitative data was </w:t>
      </w:r>
      <w:r w:rsidR="00BB39DC" w:rsidRPr="6E1637BF">
        <w:rPr>
          <w:lang w:val="en-AU"/>
        </w:rPr>
        <w:t xml:space="preserve">available </w:t>
      </w:r>
      <w:r w:rsidR="00357B51" w:rsidRPr="6E1637BF">
        <w:rPr>
          <w:lang w:val="en-AU"/>
        </w:rPr>
        <w:t xml:space="preserve">to substantiate this. </w:t>
      </w:r>
    </w:p>
    <w:p w14:paraId="54FE2087" w14:textId="70CE5353" w:rsidR="000102F8" w:rsidRPr="00A70024" w:rsidRDefault="000102F8" w:rsidP="00A42301">
      <w:pPr>
        <w:pStyle w:val="Heading4NotNumbered"/>
      </w:pPr>
      <w:r w:rsidRPr="00A70024">
        <w:t>Diversif</w:t>
      </w:r>
      <w:r w:rsidR="0050743A">
        <w:t>i</w:t>
      </w:r>
      <w:r w:rsidRPr="00A70024">
        <w:t xml:space="preserve">cation of activities </w:t>
      </w:r>
      <w:r w:rsidR="00197F6E" w:rsidRPr="00A70024">
        <w:t xml:space="preserve">and </w:t>
      </w:r>
      <w:r w:rsidR="00FB7A8B" w:rsidRPr="00A70024">
        <w:t xml:space="preserve">impact on </w:t>
      </w:r>
      <w:r w:rsidR="00197F6E" w:rsidRPr="00A70024">
        <w:t xml:space="preserve">student retention </w:t>
      </w:r>
    </w:p>
    <w:p w14:paraId="1D375BF8" w14:textId="25F44DDC" w:rsidR="00FF7CE5" w:rsidRDefault="00C573F6" w:rsidP="00FF7CE5">
      <w:pPr>
        <w:pStyle w:val="Text"/>
      </w:pPr>
      <w:r w:rsidRPr="6E1637BF">
        <w:rPr>
          <w:lang w:val="en-AU"/>
        </w:rPr>
        <w:t>Stakeholders generally advised that t</w:t>
      </w:r>
      <w:r w:rsidR="00BB39DC" w:rsidRPr="6E1637BF">
        <w:rPr>
          <w:lang w:val="en-AU"/>
        </w:rPr>
        <w:t xml:space="preserve">he diversification under this measure of </w:t>
      </w:r>
      <w:r w:rsidR="00C82F9D" w:rsidRPr="6E1637BF">
        <w:rPr>
          <w:lang w:val="en-AU"/>
        </w:rPr>
        <w:t>HEPPP</w:t>
      </w:r>
      <w:r w:rsidR="00BB39DC" w:rsidRPr="6E1637BF">
        <w:rPr>
          <w:lang w:val="en-AU"/>
        </w:rPr>
        <w:t>’</w:t>
      </w:r>
      <w:r w:rsidR="00C82F9D" w:rsidRPr="6E1637BF">
        <w:rPr>
          <w:lang w:val="en-AU"/>
        </w:rPr>
        <w:t>s</w:t>
      </w:r>
      <w:r w:rsidR="00A36AE4" w:rsidRPr="6E1637BF">
        <w:rPr>
          <w:lang w:val="en-AU"/>
        </w:rPr>
        <w:t xml:space="preserve"> funded </w:t>
      </w:r>
      <w:r w:rsidR="003F0AA4" w:rsidRPr="6E1637BF">
        <w:rPr>
          <w:lang w:val="en-AU"/>
        </w:rPr>
        <w:t>activities</w:t>
      </w:r>
      <w:r w:rsidR="00BF70B7" w:rsidRPr="6E1637BF">
        <w:rPr>
          <w:lang w:val="en-AU"/>
        </w:rPr>
        <w:t xml:space="preserve"> and cohorts </w:t>
      </w:r>
      <w:r w:rsidR="00425AB8" w:rsidRPr="6E1637BF">
        <w:rPr>
          <w:lang w:val="en-AU"/>
        </w:rPr>
        <w:t xml:space="preserve">has provided universities with </w:t>
      </w:r>
      <w:r w:rsidR="00BF70B7" w:rsidRPr="6E1637BF">
        <w:rPr>
          <w:lang w:val="en-AU"/>
        </w:rPr>
        <w:t>greater</w:t>
      </w:r>
      <w:r w:rsidR="00425AB8" w:rsidRPr="6E1637BF">
        <w:rPr>
          <w:lang w:val="en-AU"/>
        </w:rPr>
        <w:t xml:space="preserve"> implementation flexibility</w:t>
      </w:r>
      <w:r w:rsidR="002028EF" w:rsidRPr="6E1637BF">
        <w:rPr>
          <w:lang w:val="en-AU"/>
        </w:rPr>
        <w:t xml:space="preserve">, ensuring that </w:t>
      </w:r>
      <w:r w:rsidR="003F0AA4" w:rsidRPr="6E1637BF">
        <w:rPr>
          <w:lang w:val="en-AU"/>
        </w:rPr>
        <w:t>activities</w:t>
      </w:r>
      <w:r w:rsidR="002028EF" w:rsidRPr="6E1637BF">
        <w:rPr>
          <w:lang w:val="en-AU"/>
        </w:rPr>
        <w:t xml:space="preserve"> are catered to the specific needs of different communities</w:t>
      </w:r>
      <w:r w:rsidR="0089075A" w:rsidRPr="6E1637BF">
        <w:rPr>
          <w:lang w:val="en-AU"/>
        </w:rPr>
        <w:t xml:space="preserve">, thereby aiding retention and </w:t>
      </w:r>
      <w:r w:rsidR="00E87ECB">
        <w:rPr>
          <w:lang w:val="en-AU"/>
        </w:rPr>
        <w:t>completion</w:t>
      </w:r>
      <w:r w:rsidR="007E3C93">
        <w:rPr>
          <w:lang w:val="en-AU"/>
        </w:rPr>
        <w:t>.</w:t>
      </w:r>
      <w:r w:rsidR="002028EF" w:rsidRPr="6E1637BF">
        <w:rPr>
          <w:lang w:val="en-AU"/>
        </w:rPr>
        <w:t xml:space="preserve"> </w:t>
      </w:r>
    </w:p>
    <w:p w14:paraId="4380E503" w14:textId="52DBA041" w:rsidR="00B96F79" w:rsidRDefault="00372C89" w:rsidP="005B1E02">
      <w:pPr>
        <w:pStyle w:val="Text"/>
      </w:pPr>
      <w:r>
        <w:t xml:space="preserve">Whilst HEPPP’s previous focus on access alone may have resulted in more limited, event-based outreach activities, there is evidence to indicate that this has changed. </w:t>
      </w:r>
      <w:r w:rsidR="00731820">
        <w:t>D</w:t>
      </w:r>
      <w:r w:rsidR="00357B51">
        <w:t xml:space="preserve">ata provided </w:t>
      </w:r>
      <w:r w:rsidR="003E1F92">
        <w:t xml:space="preserve">to </w:t>
      </w:r>
      <w:r w:rsidR="00357B51">
        <w:t xml:space="preserve">the </w:t>
      </w:r>
      <w:r w:rsidR="001F2F4F">
        <w:t xml:space="preserve">evaluation by the </w:t>
      </w:r>
      <w:r w:rsidR="00357B51">
        <w:t xml:space="preserve">Department </w:t>
      </w:r>
      <w:r w:rsidR="001F2F4F">
        <w:t xml:space="preserve">of Education suggests </w:t>
      </w:r>
      <w:r w:rsidR="00357B51">
        <w:t>that a broad range of activities are funded across each lifecycle</w:t>
      </w:r>
      <w:r w:rsidR="003E1F92">
        <w:t>,</w:t>
      </w:r>
      <w:r w:rsidR="00357B51">
        <w:t xml:space="preserve"> including but not limited to skill development initiatives, scholarships, placement grants, internal institutional development, and outreach events</w:t>
      </w:r>
      <w:r w:rsidR="00E82FC8">
        <w:t xml:space="preserve">. </w:t>
      </w:r>
      <w:r w:rsidR="006A101A">
        <w:t xml:space="preserve">This was supported by </w:t>
      </w:r>
      <w:r w:rsidR="003F0AA4">
        <w:t>university</w:t>
      </w:r>
      <w:r w:rsidR="00483531">
        <w:t xml:space="preserve"> stakeholder</w:t>
      </w:r>
      <w:r w:rsidR="00424C07">
        <w:t>s</w:t>
      </w:r>
      <w:r w:rsidR="00483531">
        <w:t xml:space="preserve"> </w:t>
      </w:r>
      <w:r>
        <w:t xml:space="preserve">during consultations, who </w:t>
      </w:r>
      <w:r w:rsidR="00FC1991">
        <w:t xml:space="preserve">suggested </w:t>
      </w:r>
      <w:r>
        <w:t xml:space="preserve">that </w:t>
      </w:r>
      <w:r w:rsidR="00483531">
        <w:t xml:space="preserve">HEPPP </w:t>
      </w:r>
      <w:r w:rsidR="00FC1991">
        <w:t xml:space="preserve">supports delivery of </w:t>
      </w:r>
      <w:r w:rsidR="00483531">
        <w:t xml:space="preserve">a </w:t>
      </w:r>
      <w:r w:rsidR="00FC1991">
        <w:t xml:space="preserve">diverse </w:t>
      </w:r>
      <w:r w:rsidR="00483531">
        <w:t xml:space="preserve">range of </w:t>
      </w:r>
      <w:r w:rsidR="00341604">
        <w:t xml:space="preserve">measures, </w:t>
      </w:r>
      <w:r w:rsidR="009C53F6">
        <w:t xml:space="preserve">such as </w:t>
      </w:r>
      <w:r w:rsidR="00341604">
        <w:t>grants for nursing students undertaking unpaid placement</w:t>
      </w:r>
      <w:r w:rsidR="00FF7CE5">
        <w:t>, and</w:t>
      </w:r>
      <w:r w:rsidR="00FF7CE5" w:rsidRPr="000521C4">
        <w:rPr>
          <w:lang w:val="en-AU"/>
        </w:rPr>
        <w:t xml:space="preserve"> on-country </w:t>
      </w:r>
      <w:r w:rsidR="00FF7CE5">
        <w:rPr>
          <w:lang w:val="en-AU"/>
        </w:rPr>
        <w:t xml:space="preserve">and </w:t>
      </w:r>
      <w:r w:rsidR="00FF7CE5" w:rsidRPr="000521C4">
        <w:rPr>
          <w:lang w:val="en-AU"/>
        </w:rPr>
        <w:t xml:space="preserve">culturally appropriate support mechanisms to address educational </w:t>
      </w:r>
      <w:r w:rsidR="00FF7CE5">
        <w:rPr>
          <w:lang w:val="en-AU"/>
        </w:rPr>
        <w:t>preparedness for remote and very remote</w:t>
      </w:r>
      <w:r w:rsidR="000665FA">
        <w:rPr>
          <w:lang w:val="en-AU"/>
        </w:rPr>
        <w:t xml:space="preserve"> First Nations</w:t>
      </w:r>
      <w:r w:rsidR="00FF7CE5">
        <w:rPr>
          <w:lang w:val="en-AU"/>
        </w:rPr>
        <w:t xml:space="preserve"> students</w:t>
      </w:r>
      <w:r w:rsidR="00341604">
        <w:t xml:space="preserve">. </w:t>
      </w:r>
      <w:r w:rsidR="00653F1C">
        <w:t xml:space="preserve">Additionally, a previous evaluation of HEPPP found evidence that it successfully increased low SES </w:t>
      </w:r>
      <w:r w:rsidR="003F0AA4">
        <w:t>students’</w:t>
      </w:r>
      <w:r w:rsidR="00653F1C">
        <w:t xml:space="preserve"> academic </w:t>
      </w:r>
      <w:r w:rsidR="00CF0258">
        <w:t>preparedness</w:t>
      </w:r>
      <w:r w:rsidR="00653F1C">
        <w:t>.</w:t>
      </w:r>
      <w:r w:rsidR="00653F1C">
        <w:rPr>
          <w:rStyle w:val="FootnoteReference"/>
        </w:rPr>
        <w:footnoteReference w:id="22"/>
      </w:r>
      <w:r w:rsidR="00A70024">
        <w:t xml:space="preserve"> </w:t>
      </w:r>
    </w:p>
    <w:p w14:paraId="6E8D09AE" w14:textId="13B30BDB" w:rsidR="00D500ED" w:rsidRDefault="00D500ED" w:rsidP="00A42301">
      <w:pPr>
        <w:pStyle w:val="Heading4NotNumbered"/>
      </w:pPr>
      <w:r>
        <w:t>Changes in funding allocations</w:t>
      </w:r>
    </w:p>
    <w:p w14:paraId="1F77A669" w14:textId="7A7FAB02" w:rsidR="00F82DE0" w:rsidRDefault="0062783E" w:rsidP="004C2E0E">
      <w:pPr>
        <w:pStyle w:val="Text"/>
        <w:rPr>
          <w:lang w:val="en-AU"/>
        </w:rPr>
      </w:pPr>
      <w:r>
        <w:rPr>
          <w:lang w:val="en-AU"/>
        </w:rPr>
        <w:t>U</w:t>
      </w:r>
      <w:r w:rsidR="005B1E02" w:rsidRPr="6E1637BF">
        <w:rPr>
          <w:lang w:val="en-AU"/>
        </w:rPr>
        <w:t xml:space="preserve">niversity stakeholders </w:t>
      </w:r>
      <w:r w:rsidR="00AD477B" w:rsidRPr="6E1637BF">
        <w:rPr>
          <w:lang w:val="en-AU"/>
        </w:rPr>
        <w:t>generally welcomed</w:t>
      </w:r>
      <w:r w:rsidR="005B1E02" w:rsidRPr="6E1637BF">
        <w:rPr>
          <w:lang w:val="en-AU"/>
        </w:rPr>
        <w:t xml:space="preserve"> increases in HEPPP funding</w:t>
      </w:r>
      <w:r w:rsidR="009C289D">
        <w:rPr>
          <w:lang w:val="en-AU"/>
        </w:rPr>
        <w:t>. Most</w:t>
      </w:r>
      <w:r w:rsidR="000B4A88" w:rsidRPr="6E1637BF">
        <w:rPr>
          <w:lang w:val="en-AU"/>
        </w:rPr>
        <w:t xml:space="preserve"> universities</w:t>
      </w:r>
      <w:r w:rsidR="000B4A88">
        <w:rPr>
          <w:lang w:val="en-AU"/>
        </w:rPr>
        <w:t xml:space="preserve"> (both metropolitan and regional) have </w:t>
      </w:r>
      <w:r w:rsidR="000B4A88" w:rsidRPr="6E1637BF">
        <w:rPr>
          <w:lang w:val="en-AU"/>
        </w:rPr>
        <w:t xml:space="preserve">experienced an increase in </w:t>
      </w:r>
      <w:r w:rsidR="000B4A88">
        <w:rPr>
          <w:lang w:val="en-AU"/>
        </w:rPr>
        <w:t xml:space="preserve">HEPPP </w:t>
      </w:r>
      <w:r w:rsidR="000B4A88" w:rsidRPr="6E1637BF">
        <w:rPr>
          <w:lang w:val="en-AU"/>
        </w:rPr>
        <w:t xml:space="preserve">funding </w:t>
      </w:r>
      <w:r w:rsidR="000B4A88">
        <w:rPr>
          <w:lang w:val="en-AU"/>
        </w:rPr>
        <w:t xml:space="preserve">since this measure was implemented. </w:t>
      </w:r>
    </w:p>
    <w:p w14:paraId="412C612A" w14:textId="77777777" w:rsidR="009B199E" w:rsidRDefault="009C289D" w:rsidP="004C2E0E">
      <w:pPr>
        <w:pStyle w:val="Text"/>
        <w:rPr>
          <w:lang w:val="en-AU"/>
        </w:rPr>
      </w:pPr>
      <w:r>
        <w:rPr>
          <w:lang w:val="en-AU"/>
        </w:rPr>
        <w:t xml:space="preserve">Some evaluation stakeholders raised criticisms about </w:t>
      </w:r>
      <w:r w:rsidR="008866EC">
        <w:rPr>
          <w:lang w:val="en-AU"/>
        </w:rPr>
        <w:t xml:space="preserve">the measure. </w:t>
      </w:r>
      <w:r w:rsidR="00E15D4A" w:rsidRPr="6E1637BF">
        <w:rPr>
          <w:lang w:val="en-AU"/>
        </w:rPr>
        <w:t xml:space="preserve">A </w:t>
      </w:r>
      <w:r w:rsidR="00D500ED" w:rsidRPr="6E1637BF">
        <w:rPr>
          <w:lang w:val="en-AU"/>
        </w:rPr>
        <w:t xml:space="preserve">peak body </w:t>
      </w:r>
      <w:r w:rsidR="008866EC">
        <w:rPr>
          <w:lang w:val="en-AU"/>
        </w:rPr>
        <w:t xml:space="preserve">representative </w:t>
      </w:r>
      <w:r w:rsidR="00D500ED" w:rsidRPr="6E1637BF">
        <w:rPr>
          <w:lang w:val="en-AU"/>
        </w:rPr>
        <w:t xml:space="preserve">claimed the current HEPPP funding model is inconsistent, with some universities receiving lower amounts of funding than others despite having a high concentration of students from identified priority cohorts. </w:t>
      </w:r>
      <w:r w:rsidR="00CA53BF" w:rsidRPr="6E1637BF">
        <w:rPr>
          <w:lang w:val="en-AU"/>
        </w:rPr>
        <w:t xml:space="preserve">Several stakeholders </w:t>
      </w:r>
      <w:r w:rsidR="0045021F">
        <w:rPr>
          <w:lang w:val="en-AU"/>
        </w:rPr>
        <w:t xml:space="preserve">cited </w:t>
      </w:r>
      <w:r w:rsidR="00CA53BF" w:rsidRPr="6E1637BF">
        <w:rPr>
          <w:lang w:val="en-AU"/>
        </w:rPr>
        <w:t xml:space="preserve">the University of Western Sydney as an </w:t>
      </w:r>
      <w:r w:rsidR="00F049E5" w:rsidRPr="6E1637BF">
        <w:rPr>
          <w:lang w:val="en-AU"/>
        </w:rPr>
        <w:t>example</w:t>
      </w:r>
      <w:r w:rsidR="00CA53BF" w:rsidRPr="6E1637BF">
        <w:rPr>
          <w:lang w:val="en-AU"/>
        </w:rPr>
        <w:t>.</w:t>
      </w:r>
      <w:r w:rsidR="00F049E5" w:rsidRPr="6E1637BF">
        <w:rPr>
          <w:lang w:val="en-AU"/>
        </w:rPr>
        <w:t xml:space="preserve"> </w:t>
      </w:r>
      <w:r w:rsidR="009C218D" w:rsidRPr="6E1637BF">
        <w:rPr>
          <w:lang w:val="en-AU"/>
        </w:rPr>
        <w:t>Despite having the highest number of low SES students of any university in NSW, f</w:t>
      </w:r>
      <w:r w:rsidR="00BE7E9E" w:rsidRPr="6E1637BF">
        <w:rPr>
          <w:lang w:val="en-AU"/>
        </w:rPr>
        <w:t xml:space="preserve">rom 2020 </w:t>
      </w:r>
      <w:r w:rsidR="00CA53BF" w:rsidRPr="6E1637BF">
        <w:rPr>
          <w:lang w:val="en-AU"/>
        </w:rPr>
        <w:t xml:space="preserve">to </w:t>
      </w:r>
      <w:r w:rsidR="00BE7E9E" w:rsidRPr="6E1637BF">
        <w:rPr>
          <w:lang w:val="en-AU"/>
        </w:rPr>
        <w:t>2024</w:t>
      </w:r>
      <w:r w:rsidR="00206BA5" w:rsidRPr="6E1637BF">
        <w:rPr>
          <w:lang w:val="en-AU"/>
        </w:rPr>
        <w:t>,</w:t>
      </w:r>
      <w:r w:rsidR="00BE7E9E" w:rsidRPr="6E1637BF">
        <w:rPr>
          <w:lang w:val="en-AU"/>
        </w:rPr>
        <w:t xml:space="preserve"> HEPPP funding for Western Sydney declined by 51</w:t>
      </w:r>
      <w:r w:rsidR="007B1B21" w:rsidRPr="6E1637BF">
        <w:rPr>
          <w:lang w:val="en-AU"/>
        </w:rPr>
        <w:t>%</w:t>
      </w:r>
      <w:r w:rsidR="00BE7E9E" w:rsidRPr="6E1637BF">
        <w:rPr>
          <w:lang w:val="en-AU"/>
        </w:rPr>
        <w:t xml:space="preserve">, falling from $11.24 million to $5.47 million. </w:t>
      </w:r>
    </w:p>
    <w:p w14:paraId="6495D115" w14:textId="794C0185" w:rsidR="0050743A" w:rsidRDefault="00BE7E9E" w:rsidP="004C2E0E">
      <w:pPr>
        <w:pStyle w:val="Text"/>
        <w:rPr>
          <w:b/>
          <w:lang w:val="en-AU"/>
        </w:rPr>
      </w:pPr>
      <w:r w:rsidRPr="6E1637BF">
        <w:rPr>
          <w:lang w:val="en-AU"/>
        </w:rPr>
        <w:t>HE</w:t>
      </w:r>
      <w:r w:rsidR="00E16B6D" w:rsidRPr="6E1637BF">
        <w:rPr>
          <w:lang w:val="en-AU"/>
        </w:rPr>
        <w:t>PPP</w:t>
      </w:r>
      <w:r w:rsidRPr="6E1637BF">
        <w:rPr>
          <w:lang w:val="en-AU"/>
        </w:rPr>
        <w:t xml:space="preserve"> allocation</w:t>
      </w:r>
      <w:r w:rsidR="00E16B6D" w:rsidRPr="6E1637BF">
        <w:rPr>
          <w:lang w:val="en-AU"/>
        </w:rPr>
        <w:t>s</w:t>
      </w:r>
      <w:r w:rsidRPr="6E1637BF">
        <w:rPr>
          <w:lang w:val="en-AU"/>
        </w:rPr>
        <w:t xml:space="preserve"> for a</w:t>
      </w:r>
      <w:r w:rsidR="004C2E0E" w:rsidRPr="6E1637BF">
        <w:rPr>
          <w:lang w:val="en-AU"/>
        </w:rPr>
        <w:t xml:space="preserve"> </w:t>
      </w:r>
      <w:r w:rsidRPr="6E1637BF">
        <w:rPr>
          <w:lang w:val="en-AU"/>
        </w:rPr>
        <w:t xml:space="preserve">selection of universities are provided at </w:t>
      </w:r>
      <w:r w:rsidRPr="00743A39">
        <w:rPr>
          <w:rStyle w:val="Strong"/>
        </w:rPr>
        <w:t xml:space="preserve">Table </w:t>
      </w:r>
      <w:r w:rsidR="003376A7" w:rsidRPr="00743A39">
        <w:rPr>
          <w:rStyle w:val="Strong"/>
        </w:rPr>
        <w:t>4</w:t>
      </w:r>
      <w:r w:rsidRPr="6E1637BF">
        <w:rPr>
          <w:b/>
          <w:lang w:val="en-AU"/>
        </w:rPr>
        <w:t>.</w:t>
      </w:r>
    </w:p>
    <w:p w14:paraId="403D346E" w14:textId="66FCC0FA" w:rsidR="0050743A" w:rsidRDefault="0033352C" w:rsidP="0033352C">
      <w:pPr>
        <w:rPr>
          <w:b/>
        </w:rPr>
      </w:pPr>
      <w:r>
        <w:rPr>
          <w:b/>
        </w:rPr>
        <w:br w:type="page"/>
      </w:r>
    </w:p>
    <w:p w14:paraId="20F86AE8" w14:textId="59C4CD13" w:rsidR="00BE7E9E" w:rsidRDefault="00BE7E9E" w:rsidP="00BE7E9E">
      <w:pPr>
        <w:pStyle w:val="TableFigure-Header"/>
      </w:pPr>
      <w:r>
        <w:lastRenderedPageBreak/>
        <w:t xml:space="preserve">Table </w:t>
      </w:r>
      <w:r w:rsidR="003376A7">
        <w:t>4</w:t>
      </w:r>
      <w:r>
        <w:t xml:space="preserve">: HEPPPP allocations for 2020 to 2024 </w:t>
      </w:r>
      <w:r w:rsidR="00331B4C">
        <w:t>for</w:t>
      </w:r>
      <w:r>
        <w:t xml:space="preserve"> select</w:t>
      </w:r>
      <w:r w:rsidR="008C23F2">
        <w:t xml:space="preserve">ed </w:t>
      </w:r>
      <w:r w:rsidR="00331B4C">
        <w:t>regional</w:t>
      </w:r>
      <w:r w:rsidR="008C23F2">
        <w:t xml:space="preserve"> universities</w:t>
      </w:r>
      <w:r>
        <w:rPr>
          <w:rStyle w:val="FootnoteReference"/>
        </w:rPr>
        <w:footnoteReference w:id="23"/>
      </w:r>
      <w:r>
        <w:t xml:space="preserve"> </w:t>
      </w:r>
    </w:p>
    <w:tbl>
      <w:tblPr>
        <w:tblStyle w:val="ACTableDesign"/>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bottom w:w="28" w:type="dxa"/>
        </w:tblCellMar>
        <w:tblLook w:val="04A0" w:firstRow="1" w:lastRow="0" w:firstColumn="1" w:lastColumn="0" w:noHBand="0" w:noVBand="1"/>
      </w:tblPr>
      <w:tblGrid>
        <w:gridCol w:w="1829"/>
        <w:gridCol w:w="1440"/>
        <w:gridCol w:w="1440"/>
        <w:gridCol w:w="1440"/>
        <w:gridCol w:w="1440"/>
        <w:gridCol w:w="1440"/>
      </w:tblGrid>
      <w:tr w:rsidR="00D535A7" w:rsidRPr="00D05B06" w14:paraId="64691919" w14:textId="30044A79" w:rsidTr="00104C30">
        <w:trPr>
          <w:cnfStyle w:val="100000000000" w:firstRow="1" w:lastRow="0" w:firstColumn="0" w:lastColumn="0" w:oddVBand="0" w:evenVBand="0" w:oddHBand="0" w:evenHBand="0" w:firstRowFirstColumn="0" w:firstRowLastColumn="0" w:lastRowFirstColumn="0" w:lastRowLastColumn="0"/>
          <w:trHeight w:val="321"/>
          <w:tblHeader/>
        </w:trPr>
        <w:tc>
          <w:tcPr>
            <w:cnfStyle w:val="001000000000" w:firstRow="0" w:lastRow="0" w:firstColumn="1" w:lastColumn="0" w:oddVBand="0" w:evenVBand="0" w:oddHBand="0" w:evenHBand="0" w:firstRowFirstColumn="0" w:firstRowLastColumn="0" w:lastRowFirstColumn="0" w:lastRowLastColumn="0"/>
            <w:tcW w:w="2127" w:type="dxa"/>
            <w:shd w:val="clear" w:color="auto" w:fill="007E00" w:themeFill="accent3"/>
          </w:tcPr>
          <w:p w14:paraId="08842340" w14:textId="35147AF5" w:rsidR="00D535A7" w:rsidRPr="00D05B06" w:rsidRDefault="00D535A7" w:rsidP="009738AC">
            <w:pPr>
              <w:spacing w:before="0" w:after="240" w:line="276" w:lineRule="auto"/>
              <w:rPr>
                <w:rFonts w:asciiTheme="minorHAnsi" w:hAnsiTheme="minorHAnsi"/>
                <w:b w:val="0"/>
                <w:bCs/>
                <w:color w:val="auto"/>
                <w:lang w:val="en-US"/>
              </w:rPr>
            </w:pPr>
            <w:r w:rsidRPr="000327C2">
              <w:rPr>
                <w:bCs/>
              </w:rPr>
              <w:t>Provider</w:t>
            </w:r>
          </w:p>
        </w:tc>
        <w:tc>
          <w:tcPr>
            <w:tcW w:w="1440" w:type="dxa"/>
            <w:shd w:val="clear" w:color="auto" w:fill="007E00" w:themeFill="accent3"/>
            <w:vAlign w:val="top"/>
          </w:tcPr>
          <w:p w14:paraId="50490386" w14:textId="77777777" w:rsidR="00D535A7" w:rsidRPr="00D05B06" w:rsidRDefault="00D535A7" w:rsidP="00104C30">
            <w:pPr>
              <w:spacing w:before="0" w:after="240" w:line="276" w:lineRule="auto"/>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olor w:val="FFFFFF" w:themeColor="background1"/>
                <w:lang w:val="en-US"/>
              </w:rPr>
            </w:pPr>
            <w:r w:rsidRPr="00D05B06">
              <w:rPr>
                <w:rFonts w:asciiTheme="minorHAnsi" w:hAnsiTheme="minorHAnsi"/>
                <w:color w:val="FFFFFF" w:themeColor="background1"/>
                <w:lang w:val="en-US"/>
              </w:rPr>
              <w:t>2020</w:t>
            </w:r>
          </w:p>
        </w:tc>
        <w:tc>
          <w:tcPr>
            <w:tcW w:w="1440" w:type="dxa"/>
            <w:shd w:val="clear" w:color="auto" w:fill="007E00" w:themeFill="accent3"/>
            <w:vAlign w:val="top"/>
          </w:tcPr>
          <w:p w14:paraId="1C190B24" w14:textId="77777777" w:rsidR="00D535A7" w:rsidRPr="00D05B06" w:rsidRDefault="00D535A7" w:rsidP="00104C30">
            <w:pPr>
              <w:spacing w:before="0" w:after="240" w:line="276" w:lineRule="auto"/>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olor w:val="FFFFFF" w:themeColor="background1"/>
                <w:lang w:val="en-US"/>
              </w:rPr>
            </w:pPr>
            <w:r w:rsidRPr="00D05B06">
              <w:rPr>
                <w:rFonts w:asciiTheme="minorHAnsi" w:hAnsiTheme="minorHAnsi"/>
                <w:color w:val="FFFFFF" w:themeColor="background1"/>
                <w:lang w:val="en-US"/>
              </w:rPr>
              <w:t>2021</w:t>
            </w:r>
          </w:p>
        </w:tc>
        <w:tc>
          <w:tcPr>
            <w:tcW w:w="1386" w:type="dxa"/>
            <w:shd w:val="clear" w:color="auto" w:fill="007E00" w:themeFill="accent3"/>
            <w:vAlign w:val="top"/>
          </w:tcPr>
          <w:p w14:paraId="07CD274B" w14:textId="2480F3BA" w:rsidR="00D535A7" w:rsidRPr="00D05B06" w:rsidRDefault="00D535A7" w:rsidP="00104C30">
            <w:pPr>
              <w:spacing w:before="0" w:after="240" w:line="276" w:lineRule="auto"/>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olor w:val="FFFFFF" w:themeColor="background1"/>
                <w:lang w:val="en-US"/>
              </w:rPr>
            </w:pPr>
            <w:r w:rsidRPr="00104C30">
              <w:rPr>
                <w:rFonts w:asciiTheme="minorHAnsi" w:hAnsiTheme="minorHAnsi"/>
                <w:color w:val="FFFFFF" w:themeColor="background1"/>
                <w:lang w:val="en-US"/>
              </w:rPr>
              <w:t>2022</w:t>
            </w:r>
          </w:p>
        </w:tc>
        <w:tc>
          <w:tcPr>
            <w:tcW w:w="1318" w:type="dxa"/>
            <w:shd w:val="clear" w:color="auto" w:fill="007E00" w:themeFill="accent3"/>
            <w:vAlign w:val="top"/>
          </w:tcPr>
          <w:p w14:paraId="5EA8A312" w14:textId="1F173473" w:rsidR="00D535A7" w:rsidRPr="00104C30" w:rsidRDefault="00104C30" w:rsidP="00104C30">
            <w:pPr>
              <w:jc w:val="center"/>
              <w:cnfStyle w:val="100000000000" w:firstRow="1" w:lastRow="0" w:firstColumn="0" w:lastColumn="0" w:oddVBand="0" w:evenVBand="0" w:oddHBand="0" w:evenHBand="0" w:firstRowFirstColumn="0" w:firstRowLastColumn="0" w:lastRowFirstColumn="0" w:lastRowLastColumn="0"/>
              <w:rPr>
                <w:color w:val="FFFFFF" w:themeColor="background1"/>
                <w:lang w:val="en-US"/>
              </w:rPr>
            </w:pPr>
            <w:r>
              <w:rPr>
                <w:color w:val="FFFFFF" w:themeColor="background1"/>
                <w:lang w:val="en-US"/>
              </w:rPr>
              <w:t>20</w:t>
            </w:r>
            <w:r w:rsidR="00D535A7" w:rsidRPr="00104C30">
              <w:rPr>
                <w:color w:val="FFFFFF" w:themeColor="background1"/>
                <w:lang w:val="en-US"/>
              </w:rPr>
              <w:t>23</w:t>
            </w:r>
          </w:p>
        </w:tc>
        <w:tc>
          <w:tcPr>
            <w:tcW w:w="1318" w:type="dxa"/>
            <w:shd w:val="clear" w:color="auto" w:fill="007E00" w:themeFill="accent3"/>
            <w:vAlign w:val="top"/>
          </w:tcPr>
          <w:p w14:paraId="2FA9DCC0" w14:textId="34E70AD2" w:rsidR="00D535A7" w:rsidRPr="00104C30" w:rsidRDefault="00D535A7" w:rsidP="00104C30">
            <w:pPr>
              <w:jc w:val="center"/>
              <w:cnfStyle w:val="100000000000" w:firstRow="1" w:lastRow="0" w:firstColumn="0" w:lastColumn="0" w:oddVBand="0" w:evenVBand="0" w:oddHBand="0" w:evenHBand="0" w:firstRowFirstColumn="0" w:firstRowLastColumn="0" w:lastRowFirstColumn="0" w:lastRowLastColumn="0"/>
              <w:rPr>
                <w:color w:val="FFFFFF" w:themeColor="background1"/>
                <w:lang w:val="en-US"/>
              </w:rPr>
            </w:pPr>
            <w:r w:rsidRPr="00104C30">
              <w:rPr>
                <w:color w:val="FFFFFF" w:themeColor="background1"/>
                <w:lang w:val="en-US"/>
              </w:rPr>
              <w:t>2024</w:t>
            </w:r>
          </w:p>
        </w:tc>
      </w:tr>
      <w:tr w:rsidR="008345C6" w:rsidRPr="00D05B06" w14:paraId="6DCC357E" w14:textId="2ABD8DBF" w:rsidTr="00104C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2EF4BE68" w14:textId="77777777" w:rsidR="008345C6" w:rsidRPr="00D05B06" w:rsidRDefault="008345C6" w:rsidP="00D063D4">
            <w:pPr>
              <w:spacing w:before="0" w:after="240" w:line="276" w:lineRule="auto"/>
              <w:rPr>
                <w:rFonts w:asciiTheme="minorHAnsi" w:hAnsiTheme="minorHAnsi"/>
                <w:color w:val="auto"/>
                <w:lang w:val="en-US"/>
              </w:rPr>
            </w:pPr>
            <w:r w:rsidRPr="00D05B06">
              <w:rPr>
                <w:rFonts w:asciiTheme="minorHAnsi" w:hAnsiTheme="minorHAnsi"/>
                <w:color w:val="auto"/>
                <w:lang w:val="en-US"/>
              </w:rPr>
              <w:t xml:space="preserve">Charles Darwin University </w:t>
            </w:r>
          </w:p>
        </w:tc>
        <w:tc>
          <w:tcPr>
            <w:tcW w:w="1440" w:type="dxa"/>
          </w:tcPr>
          <w:p w14:paraId="7E396BF3" w14:textId="59EB6C0C" w:rsidR="008345C6" w:rsidRPr="00D05B06" w:rsidRDefault="008345C6"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rPr>
              <w:t>$1,404,967</w:t>
            </w:r>
          </w:p>
        </w:tc>
        <w:tc>
          <w:tcPr>
            <w:tcW w:w="1440" w:type="dxa"/>
          </w:tcPr>
          <w:p w14:paraId="7BEF571D" w14:textId="1BC08C1F" w:rsidR="008345C6" w:rsidRPr="00D05B06" w:rsidRDefault="008345C6"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rPr>
              <w:t>$1,873,057</w:t>
            </w:r>
          </w:p>
        </w:tc>
        <w:tc>
          <w:tcPr>
            <w:tcW w:w="1386" w:type="dxa"/>
          </w:tcPr>
          <w:p w14:paraId="27EDEDE5" w14:textId="6929E72A" w:rsidR="008345C6" w:rsidRPr="00D05B06" w:rsidRDefault="008345C6"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rPr>
              <w:t>$2,507,878</w:t>
            </w:r>
          </w:p>
        </w:tc>
        <w:tc>
          <w:tcPr>
            <w:tcW w:w="1318" w:type="dxa"/>
          </w:tcPr>
          <w:p w14:paraId="43652B43" w14:textId="0796374A" w:rsidR="008345C6" w:rsidRPr="0033352C" w:rsidRDefault="008345C6" w:rsidP="0033352C">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rPr>
              <w:t>$3,385,357</w:t>
            </w:r>
          </w:p>
        </w:tc>
        <w:tc>
          <w:tcPr>
            <w:tcW w:w="1318" w:type="dxa"/>
          </w:tcPr>
          <w:p w14:paraId="44F3AF14" w14:textId="28D3BD1E" w:rsidR="008345C6" w:rsidRPr="0033352C" w:rsidRDefault="008345C6" w:rsidP="0033352C">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rPr>
              <w:t>$3,961,035</w:t>
            </w:r>
          </w:p>
        </w:tc>
      </w:tr>
      <w:tr w:rsidR="00D6711D" w:rsidRPr="00D05B06" w14:paraId="6D5E1C90" w14:textId="2575DE38" w:rsidTr="00104C3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4E2D11AB" w14:textId="77777777" w:rsidR="00D6711D" w:rsidRPr="00D05B06" w:rsidRDefault="00D6711D" w:rsidP="00CF18E3">
            <w:pPr>
              <w:spacing w:before="0" w:after="240" w:line="276" w:lineRule="auto"/>
              <w:jc w:val="left"/>
              <w:rPr>
                <w:rFonts w:asciiTheme="minorHAnsi" w:hAnsiTheme="minorHAnsi"/>
                <w:color w:val="auto"/>
                <w:lang w:val="en-US"/>
              </w:rPr>
            </w:pPr>
            <w:r w:rsidRPr="00D05B06">
              <w:rPr>
                <w:rFonts w:asciiTheme="minorHAnsi" w:hAnsiTheme="minorHAnsi"/>
                <w:color w:val="auto"/>
                <w:lang w:val="en-US"/>
              </w:rPr>
              <w:t xml:space="preserve">Charles Sturt University </w:t>
            </w:r>
          </w:p>
        </w:tc>
        <w:tc>
          <w:tcPr>
            <w:tcW w:w="1440" w:type="dxa"/>
          </w:tcPr>
          <w:p w14:paraId="320BA05E" w14:textId="1C7E4431" w:rsidR="00D6711D" w:rsidRPr="00D05B06" w:rsidRDefault="00D6711D"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rPr>
              <w:t>$5,308,121</w:t>
            </w:r>
          </w:p>
        </w:tc>
        <w:tc>
          <w:tcPr>
            <w:tcW w:w="1440" w:type="dxa"/>
          </w:tcPr>
          <w:p w14:paraId="0314086C" w14:textId="3DB7DFB5" w:rsidR="00D6711D" w:rsidRPr="00D05B06" w:rsidRDefault="00D6711D"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rPr>
              <w:t>$6,043,560</w:t>
            </w:r>
          </w:p>
        </w:tc>
        <w:tc>
          <w:tcPr>
            <w:tcW w:w="1386" w:type="dxa"/>
          </w:tcPr>
          <w:p w14:paraId="3293DBA5" w14:textId="7DA5E4A1" w:rsidR="00D6711D" w:rsidRPr="00D05B06" w:rsidRDefault="00D6711D"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rPr>
              <w:t>$6,836,942</w:t>
            </w:r>
          </w:p>
        </w:tc>
        <w:tc>
          <w:tcPr>
            <w:tcW w:w="1318" w:type="dxa"/>
          </w:tcPr>
          <w:p w14:paraId="6C4A31BA" w14:textId="6040EBFF" w:rsidR="00D6711D" w:rsidRPr="0033352C" w:rsidRDefault="00D6711D" w:rsidP="0033352C">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rPr>
              <w:t>$7,589,787</w:t>
            </w:r>
          </w:p>
        </w:tc>
        <w:tc>
          <w:tcPr>
            <w:tcW w:w="1318" w:type="dxa"/>
          </w:tcPr>
          <w:p w14:paraId="35DAD08D" w14:textId="35AA8B0D" w:rsidR="00D6711D" w:rsidRPr="0033352C" w:rsidRDefault="00D6711D" w:rsidP="0033352C">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rPr>
              <w:t>$9,445,039</w:t>
            </w:r>
          </w:p>
        </w:tc>
      </w:tr>
      <w:tr w:rsidR="00D6711D" w:rsidRPr="00D05B06" w14:paraId="2B503D9D" w14:textId="4C5B5365" w:rsidTr="00104C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4E7AA611" w14:textId="77777777" w:rsidR="00D6711D" w:rsidRPr="00D05B06" w:rsidRDefault="00D6711D" w:rsidP="00D063D4">
            <w:pPr>
              <w:spacing w:before="0" w:after="240" w:line="276" w:lineRule="auto"/>
              <w:rPr>
                <w:rFonts w:asciiTheme="minorHAnsi" w:hAnsiTheme="minorHAnsi"/>
                <w:color w:val="auto"/>
                <w:lang w:val="en-US"/>
              </w:rPr>
            </w:pPr>
            <w:r w:rsidRPr="00D05B06">
              <w:rPr>
                <w:rFonts w:asciiTheme="minorHAnsi" w:hAnsiTheme="minorHAnsi"/>
                <w:color w:val="auto"/>
                <w:lang w:val="en-US"/>
              </w:rPr>
              <w:t xml:space="preserve">Central Queensland University </w:t>
            </w:r>
          </w:p>
        </w:tc>
        <w:tc>
          <w:tcPr>
            <w:tcW w:w="1440" w:type="dxa"/>
          </w:tcPr>
          <w:p w14:paraId="5241A76D" w14:textId="146FB7B2" w:rsidR="00D6711D" w:rsidRPr="00D05B06" w:rsidRDefault="00D6711D"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$5,219,652</w:t>
            </w:r>
          </w:p>
        </w:tc>
        <w:tc>
          <w:tcPr>
            <w:tcW w:w="1440" w:type="dxa"/>
          </w:tcPr>
          <w:p w14:paraId="3BC0E4DA" w14:textId="61B94B7F" w:rsidR="00D6711D" w:rsidRPr="00D05B06" w:rsidRDefault="00D6711D"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$5,587,401</w:t>
            </w:r>
          </w:p>
        </w:tc>
        <w:tc>
          <w:tcPr>
            <w:tcW w:w="1386" w:type="dxa"/>
          </w:tcPr>
          <w:p w14:paraId="72185A61" w14:textId="2E133C77" w:rsidR="00D6711D" w:rsidRPr="00D05B06" w:rsidRDefault="00D6711D"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$6,410,943</w:t>
            </w:r>
          </w:p>
        </w:tc>
        <w:tc>
          <w:tcPr>
            <w:tcW w:w="1318" w:type="dxa"/>
          </w:tcPr>
          <w:p w14:paraId="51CF45C8" w14:textId="33037AFF" w:rsidR="00D6711D" w:rsidRPr="0033352C" w:rsidRDefault="00D6711D" w:rsidP="0033352C">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szCs w:val="22"/>
              </w:rPr>
              <w:t>$6,720,531</w:t>
            </w:r>
          </w:p>
        </w:tc>
        <w:tc>
          <w:tcPr>
            <w:tcW w:w="1318" w:type="dxa"/>
          </w:tcPr>
          <w:p w14:paraId="669B1764" w14:textId="27925358" w:rsidR="00D6711D" w:rsidRPr="0033352C" w:rsidRDefault="00D6711D" w:rsidP="0033352C">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szCs w:val="22"/>
              </w:rPr>
              <w:t>$8,306,663</w:t>
            </w:r>
          </w:p>
        </w:tc>
      </w:tr>
      <w:tr w:rsidR="00690871" w:rsidRPr="00D05B06" w14:paraId="2DAD8CE8" w14:textId="1DC46C69" w:rsidTr="00104C3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40588BF9" w14:textId="77777777" w:rsidR="00690871" w:rsidRPr="00D05B06" w:rsidRDefault="00690871" w:rsidP="00D063D4">
            <w:pPr>
              <w:spacing w:before="0" w:after="240" w:line="276" w:lineRule="auto"/>
              <w:rPr>
                <w:rFonts w:asciiTheme="minorHAnsi" w:hAnsiTheme="minorHAnsi"/>
                <w:color w:val="auto"/>
                <w:lang w:val="en-US"/>
              </w:rPr>
            </w:pPr>
            <w:r w:rsidRPr="00D05B06">
              <w:rPr>
                <w:rFonts w:asciiTheme="minorHAnsi" w:hAnsiTheme="minorHAnsi"/>
                <w:color w:val="auto"/>
                <w:lang w:val="en-US"/>
              </w:rPr>
              <w:t xml:space="preserve">Federation University Australia </w:t>
            </w:r>
          </w:p>
        </w:tc>
        <w:tc>
          <w:tcPr>
            <w:tcW w:w="1440" w:type="dxa"/>
          </w:tcPr>
          <w:p w14:paraId="1FFEA46E" w14:textId="09C56D88" w:rsidR="00690871" w:rsidRPr="00D05B06" w:rsidRDefault="00690871"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$2,196,972</w:t>
            </w:r>
          </w:p>
        </w:tc>
        <w:tc>
          <w:tcPr>
            <w:tcW w:w="1440" w:type="dxa"/>
          </w:tcPr>
          <w:p w14:paraId="06F6C2B1" w14:textId="1D9E402F" w:rsidR="00690871" w:rsidRPr="00D05B06" w:rsidRDefault="00690871"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$2,327,168</w:t>
            </w:r>
          </w:p>
        </w:tc>
        <w:tc>
          <w:tcPr>
            <w:tcW w:w="1386" w:type="dxa"/>
          </w:tcPr>
          <w:p w14:paraId="4397B2A7" w14:textId="38805C2F" w:rsidR="00690871" w:rsidRPr="00D05B06" w:rsidRDefault="00690871"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$2,193,944</w:t>
            </w:r>
          </w:p>
        </w:tc>
        <w:tc>
          <w:tcPr>
            <w:tcW w:w="1318" w:type="dxa"/>
          </w:tcPr>
          <w:p w14:paraId="2E8066B4" w14:textId="2F5D564F" w:rsidR="00690871" w:rsidRPr="0033352C" w:rsidRDefault="00690871" w:rsidP="0033352C">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szCs w:val="22"/>
              </w:rPr>
              <w:t>$2,314,939</w:t>
            </w:r>
          </w:p>
        </w:tc>
        <w:tc>
          <w:tcPr>
            <w:tcW w:w="1318" w:type="dxa"/>
          </w:tcPr>
          <w:p w14:paraId="137FBEF4" w14:textId="2AC4E95F" w:rsidR="00690871" w:rsidRPr="0033352C" w:rsidRDefault="00690871" w:rsidP="0033352C">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szCs w:val="22"/>
              </w:rPr>
              <w:t>$2,547,110</w:t>
            </w:r>
          </w:p>
        </w:tc>
      </w:tr>
      <w:tr w:rsidR="00FD5078" w:rsidRPr="00D05B06" w14:paraId="3A2A4E33" w14:textId="30B5A205" w:rsidTr="00104C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76036AC2" w14:textId="77777777" w:rsidR="00FD5078" w:rsidRPr="00D05B06" w:rsidRDefault="00FD5078" w:rsidP="00CF18E3">
            <w:pPr>
              <w:spacing w:before="0" w:after="240" w:line="276" w:lineRule="auto"/>
              <w:jc w:val="left"/>
              <w:rPr>
                <w:rFonts w:asciiTheme="minorHAnsi" w:hAnsiTheme="minorHAnsi"/>
                <w:color w:val="auto"/>
                <w:lang w:val="en-US"/>
              </w:rPr>
            </w:pPr>
            <w:r w:rsidRPr="00D05B06">
              <w:rPr>
                <w:rFonts w:asciiTheme="minorHAnsi" w:hAnsiTheme="minorHAnsi"/>
                <w:color w:val="auto"/>
                <w:lang w:val="en-US"/>
              </w:rPr>
              <w:t xml:space="preserve">James Cook University </w:t>
            </w:r>
          </w:p>
        </w:tc>
        <w:tc>
          <w:tcPr>
            <w:tcW w:w="1440" w:type="dxa"/>
          </w:tcPr>
          <w:p w14:paraId="7C238371" w14:textId="32D5E353" w:rsidR="00FD5078" w:rsidRPr="00D05B06" w:rsidRDefault="00FD5078"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$3,183,819</w:t>
            </w:r>
          </w:p>
        </w:tc>
        <w:tc>
          <w:tcPr>
            <w:tcW w:w="1440" w:type="dxa"/>
          </w:tcPr>
          <w:p w14:paraId="797686B3" w14:textId="62F84ADE" w:rsidR="00FD5078" w:rsidRPr="00D05B06" w:rsidRDefault="00FD5078"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$3,629,134</w:t>
            </w:r>
          </w:p>
        </w:tc>
        <w:tc>
          <w:tcPr>
            <w:tcW w:w="1386" w:type="dxa"/>
          </w:tcPr>
          <w:p w14:paraId="531A7C95" w14:textId="0F35D293" w:rsidR="00FD5078" w:rsidRPr="00D05B06" w:rsidRDefault="00FD5078"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$3,807,293</w:t>
            </w:r>
          </w:p>
        </w:tc>
        <w:tc>
          <w:tcPr>
            <w:tcW w:w="1318" w:type="dxa"/>
          </w:tcPr>
          <w:p w14:paraId="0CF86F36" w14:textId="1EDC039B" w:rsidR="00FD5078" w:rsidRPr="0033352C" w:rsidRDefault="00FD5078" w:rsidP="0033352C">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szCs w:val="22"/>
              </w:rPr>
              <w:t>$4,559,363</w:t>
            </w:r>
          </w:p>
        </w:tc>
        <w:tc>
          <w:tcPr>
            <w:tcW w:w="1318" w:type="dxa"/>
          </w:tcPr>
          <w:p w14:paraId="431571B5" w14:textId="79831F9B" w:rsidR="00FD5078" w:rsidRPr="0033352C" w:rsidRDefault="00FD5078" w:rsidP="0033352C">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szCs w:val="22"/>
              </w:rPr>
              <w:t>$5,596,864</w:t>
            </w:r>
          </w:p>
        </w:tc>
      </w:tr>
      <w:tr w:rsidR="000B3A88" w:rsidRPr="00D05B06" w14:paraId="73705056" w14:textId="45AB989C" w:rsidTr="00104C3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0406CDDA" w14:textId="77777777" w:rsidR="000B3A88" w:rsidRPr="00D05B06" w:rsidRDefault="000B3A88" w:rsidP="00CF18E3">
            <w:pPr>
              <w:spacing w:before="0" w:after="240" w:line="276" w:lineRule="auto"/>
              <w:jc w:val="left"/>
              <w:rPr>
                <w:rFonts w:asciiTheme="minorHAnsi" w:hAnsiTheme="minorHAnsi"/>
                <w:color w:val="auto"/>
                <w:lang w:val="en-US"/>
              </w:rPr>
            </w:pPr>
            <w:r w:rsidRPr="00D05B06">
              <w:rPr>
                <w:rFonts w:asciiTheme="minorHAnsi" w:hAnsiTheme="minorHAnsi"/>
                <w:color w:val="auto"/>
                <w:lang w:val="en-US"/>
              </w:rPr>
              <w:t xml:space="preserve">Southern Cross University </w:t>
            </w:r>
          </w:p>
        </w:tc>
        <w:tc>
          <w:tcPr>
            <w:tcW w:w="1440" w:type="dxa"/>
          </w:tcPr>
          <w:p w14:paraId="1413D713" w14:textId="61F852D8" w:rsidR="000B3A88" w:rsidRPr="00D05B06" w:rsidRDefault="000B3A88"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$2,441,314</w:t>
            </w:r>
          </w:p>
        </w:tc>
        <w:tc>
          <w:tcPr>
            <w:tcW w:w="1440" w:type="dxa"/>
          </w:tcPr>
          <w:p w14:paraId="582EB431" w14:textId="2354D476" w:rsidR="000B3A88" w:rsidRPr="00D05B06" w:rsidRDefault="000B3A88"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$2,696,869</w:t>
            </w:r>
          </w:p>
        </w:tc>
        <w:tc>
          <w:tcPr>
            <w:tcW w:w="1386" w:type="dxa"/>
          </w:tcPr>
          <w:p w14:paraId="12C38FCC" w14:textId="06B63721" w:rsidR="000B3A88" w:rsidRPr="00D05B06" w:rsidRDefault="000B3A88"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$3,087,715</w:t>
            </w:r>
          </w:p>
        </w:tc>
        <w:tc>
          <w:tcPr>
            <w:tcW w:w="1318" w:type="dxa"/>
          </w:tcPr>
          <w:p w14:paraId="3A84BC52" w14:textId="176DA231" w:rsidR="000B3A88" w:rsidRPr="0033352C" w:rsidRDefault="000B3A88" w:rsidP="0033352C">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szCs w:val="22"/>
              </w:rPr>
              <w:t>$3,378,868</w:t>
            </w:r>
          </w:p>
        </w:tc>
        <w:tc>
          <w:tcPr>
            <w:tcW w:w="1318" w:type="dxa"/>
          </w:tcPr>
          <w:p w14:paraId="630A7342" w14:textId="63F3E3ED" w:rsidR="000B3A88" w:rsidRPr="0033352C" w:rsidRDefault="000B3A88" w:rsidP="0033352C">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auto"/>
              </w:rPr>
            </w:pPr>
            <w:r w:rsidRPr="006B110C">
              <w:rPr>
                <w:rFonts w:asciiTheme="minorHAnsi" w:hAnsiTheme="minorHAnsi" w:cstheme="minorHAnsi"/>
                <w:color w:val="auto"/>
                <w:szCs w:val="22"/>
              </w:rPr>
              <w:t>$4,068,315</w:t>
            </w:r>
          </w:p>
        </w:tc>
      </w:tr>
      <w:tr w:rsidR="00623DBC" w:rsidRPr="00D05B06" w14:paraId="5BAFA96A" w14:textId="15CBF230" w:rsidTr="00104C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36C6DB2B" w14:textId="77777777" w:rsidR="00623DBC" w:rsidRPr="00D05B06" w:rsidRDefault="00623DBC" w:rsidP="00CF18E3">
            <w:pPr>
              <w:spacing w:before="0" w:after="240" w:line="276" w:lineRule="auto"/>
              <w:jc w:val="left"/>
              <w:rPr>
                <w:rFonts w:asciiTheme="minorHAnsi" w:hAnsiTheme="minorHAnsi"/>
                <w:color w:val="auto"/>
                <w:lang w:val="en-US"/>
              </w:rPr>
            </w:pPr>
            <w:r w:rsidRPr="00D05B06">
              <w:rPr>
                <w:rFonts w:asciiTheme="minorHAnsi" w:hAnsiTheme="minorHAnsi"/>
                <w:color w:val="auto"/>
                <w:lang w:val="en-US"/>
              </w:rPr>
              <w:t xml:space="preserve">The University of New England </w:t>
            </w:r>
          </w:p>
        </w:tc>
        <w:tc>
          <w:tcPr>
            <w:tcW w:w="1440" w:type="dxa"/>
          </w:tcPr>
          <w:p w14:paraId="05D2D811" w14:textId="0CFF5B2C" w:rsidR="00623DBC" w:rsidRPr="00D05B06" w:rsidRDefault="00623DBC"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$3,629,322</w:t>
            </w:r>
          </w:p>
        </w:tc>
        <w:tc>
          <w:tcPr>
            <w:tcW w:w="1440" w:type="dxa"/>
          </w:tcPr>
          <w:p w14:paraId="04B7B6AE" w14:textId="6F4C02E3" w:rsidR="00623DBC" w:rsidRPr="00D05B06" w:rsidRDefault="00623DBC"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$4,369,426</w:t>
            </w:r>
          </w:p>
        </w:tc>
        <w:tc>
          <w:tcPr>
            <w:tcW w:w="1386" w:type="dxa"/>
          </w:tcPr>
          <w:p w14:paraId="16E7F506" w14:textId="73EC1896" w:rsidR="00623DBC" w:rsidRPr="00D05B06" w:rsidRDefault="00623DBC"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$4,682,058</w:t>
            </w:r>
          </w:p>
        </w:tc>
        <w:tc>
          <w:tcPr>
            <w:tcW w:w="1318" w:type="dxa"/>
          </w:tcPr>
          <w:p w14:paraId="419464C0" w14:textId="43782E6C" w:rsidR="00623DBC" w:rsidRPr="00CF18E3" w:rsidRDefault="00623DBC" w:rsidP="00CF18E3">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CF18E3">
              <w:rPr>
                <w:rFonts w:asciiTheme="minorHAnsi" w:hAnsiTheme="minorHAnsi" w:cstheme="minorHAnsi"/>
                <w:color w:val="auto"/>
              </w:rPr>
              <w:t>$4,958,840</w:t>
            </w:r>
          </w:p>
        </w:tc>
        <w:tc>
          <w:tcPr>
            <w:tcW w:w="1318" w:type="dxa"/>
          </w:tcPr>
          <w:p w14:paraId="4C16EA56" w14:textId="7499CFDB" w:rsidR="00623DBC" w:rsidRPr="00CF18E3" w:rsidRDefault="00623DBC" w:rsidP="00CF18E3">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CF18E3">
              <w:rPr>
                <w:rFonts w:asciiTheme="minorHAnsi" w:hAnsiTheme="minorHAnsi" w:cstheme="minorHAnsi"/>
                <w:color w:val="auto"/>
              </w:rPr>
              <w:t>$6,362,707</w:t>
            </w:r>
          </w:p>
        </w:tc>
      </w:tr>
      <w:tr w:rsidR="00623DBC" w:rsidRPr="00D05B06" w14:paraId="0DF2B2C3" w14:textId="5E3EC062" w:rsidTr="00104C3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7D033739" w14:textId="77777777" w:rsidR="00623DBC" w:rsidRPr="00D05B06" w:rsidRDefault="00623DBC" w:rsidP="00CF18E3">
            <w:pPr>
              <w:spacing w:before="0" w:after="240" w:line="276" w:lineRule="auto"/>
              <w:jc w:val="left"/>
              <w:rPr>
                <w:rFonts w:asciiTheme="minorHAnsi" w:hAnsiTheme="minorHAnsi"/>
                <w:color w:val="auto"/>
                <w:lang w:val="en-US"/>
              </w:rPr>
            </w:pPr>
            <w:r w:rsidRPr="00D05B06">
              <w:rPr>
                <w:rFonts w:asciiTheme="minorHAnsi" w:hAnsiTheme="minorHAnsi"/>
                <w:color w:val="auto"/>
                <w:lang w:val="en-US"/>
              </w:rPr>
              <w:t>University of Southern Queensland</w:t>
            </w:r>
          </w:p>
        </w:tc>
        <w:tc>
          <w:tcPr>
            <w:tcW w:w="1440" w:type="dxa"/>
          </w:tcPr>
          <w:p w14:paraId="7F6A7F3D" w14:textId="3EDCA83F" w:rsidR="00623DBC" w:rsidRPr="00D05B06" w:rsidRDefault="00623DBC"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$4,871,044</w:t>
            </w:r>
          </w:p>
        </w:tc>
        <w:tc>
          <w:tcPr>
            <w:tcW w:w="1440" w:type="dxa"/>
          </w:tcPr>
          <w:p w14:paraId="33A038FA" w14:textId="59F618BA" w:rsidR="00623DBC" w:rsidRPr="00D05B06" w:rsidRDefault="00623DBC"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$5,002,396</w:t>
            </w:r>
          </w:p>
        </w:tc>
        <w:tc>
          <w:tcPr>
            <w:tcW w:w="1386" w:type="dxa"/>
          </w:tcPr>
          <w:p w14:paraId="24B6A55D" w14:textId="4111BB01" w:rsidR="00623DBC" w:rsidRPr="00D05B06" w:rsidRDefault="00623DBC"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$5,182,361</w:t>
            </w:r>
          </w:p>
        </w:tc>
        <w:tc>
          <w:tcPr>
            <w:tcW w:w="1318" w:type="dxa"/>
          </w:tcPr>
          <w:p w14:paraId="28DA4C7B" w14:textId="603FDE6B" w:rsidR="00623DBC" w:rsidRPr="00CF18E3" w:rsidRDefault="00623DBC" w:rsidP="00CF18E3">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auto"/>
              </w:rPr>
            </w:pPr>
            <w:r w:rsidRPr="00CF18E3">
              <w:rPr>
                <w:rFonts w:asciiTheme="minorHAnsi" w:hAnsiTheme="minorHAnsi" w:cstheme="minorHAnsi"/>
                <w:color w:val="auto"/>
              </w:rPr>
              <w:t>$5,555,186</w:t>
            </w:r>
          </w:p>
        </w:tc>
        <w:tc>
          <w:tcPr>
            <w:tcW w:w="1318" w:type="dxa"/>
          </w:tcPr>
          <w:p w14:paraId="28674ACB" w14:textId="0D448C89" w:rsidR="00623DBC" w:rsidRPr="00CF18E3" w:rsidRDefault="00623DBC" w:rsidP="00CF18E3">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auto"/>
              </w:rPr>
            </w:pPr>
            <w:r w:rsidRPr="00CF18E3">
              <w:rPr>
                <w:rFonts w:asciiTheme="minorHAnsi" w:hAnsiTheme="minorHAnsi" w:cstheme="minorHAnsi"/>
                <w:color w:val="auto"/>
              </w:rPr>
              <w:t>$6,611,445</w:t>
            </w:r>
          </w:p>
        </w:tc>
      </w:tr>
      <w:tr w:rsidR="004816BF" w:rsidRPr="00D05B06" w14:paraId="4EEEC9F4" w14:textId="61129675" w:rsidTr="00104C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32C08B61" w14:textId="77777777" w:rsidR="004816BF" w:rsidRPr="00D05B06" w:rsidRDefault="004816BF" w:rsidP="00D063D4">
            <w:pPr>
              <w:spacing w:before="0" w:after="240" w:line="276" w:lineRule="auto"/>
              <w:rPr>
                <w:rFonts w:asciiTheme="minorHAnsi" w:hAnsiTheme="minorHAnsi"/>
                <w:color w:val="auto"/>
                <w:lang w:val="en-US"/>
              </w:rPr>
            </w:pPr>
            <w:r w:rsidRPr="00D05B06">
              <w:rPr>
                <w:rFonts w:asciiTheme="minorHAnsi" w:hAnsiTheme="minorHAnsi"/>
                <w:color w:val="auto"/>
                <w:lang w:val="en-US"/>
              </w:rPr>
              <w:t xml:space="preserve">University of the Sunshine Coast  </w:t>
            </w:r>
          </w:p>
        </w:tc>
        <w:tc>
          <w:tcPr>
            <w:tcW w:w="1440" w:type="dxa"/>
          </w:tcPr>
          <w:p w14:paraId="1FAFC5FB" w14:textId="0E450046" w:rsidR="004816BF" w:rsidRPr="00D05B06" w:rsidRDefault="004816BF"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$2,481,336</w:t>
            </w:r>
          </w:p>
        </w:tc>
        <w:tc>
          <w:tcPr>
            <w:tcW w:w="1440" w:type="dxa"/>
          </w:tcPr>
          <w:p w14:paraId="354AFB70" w14:textId="0C10C19E" w:rsidR="004816BF" w:rsidRPr="00D05B06" w:rsidRDefault="004816BF"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$2,736,894</w:t>
            </w:r>
          </w:p>
        </w:tc>
        <w:tc>
          <w:tcPr>
            <w:tcW w:w="1386" w:type="dxa"/>
          </w:tcPr>
          <w:p w14:paraId="189CB595" w14:textId="3327791C" w:rsidR="004816BF" w:rsidRPr="00D05B06" w:rsidRDefault="004816BF" w:rsidP="007557A6">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lang w:val="en-US"/>
              </w:rPr>
            </w:pPr>
            <w:r w:rsidRPr="006B110C">
              <w:rPr>
                <w:rFonts w:asciiTheme="minorHAnsi" w:hAnsiTheme="minorHAnsi" w:cstheme="minorHAnsi"/>
                <w:color w:val="auto"/>
                <w:szCs w:val="22"/>
              </w:rPr>
              <w:t>$3,138,903</w:t>
            </w:r>
          </w:p>
        </w:tc>
        <w:tc>
          <w:tcPr>
            <w:tcW w:w="1318" w:type="dxa"/>
          </w:tcPr>
          <w:p w14:paraId="55AAEF28" w14:textId="0C5DFADF" w:rsidR="004816BF" w:rsidRPr="00CF18E3" w:rsidRDefault="004816BF" w:rsidP="00CF18E3">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CF18E3">
              <w:rPr>
                <w:rFonts w:asciiTheme="minorHAnsi" w:hAnsiTheme="minorHAnsi" w:cstheme="minorHAnsi"/>
                <w:color w:val="auto"/>
              </w:rPr>
              <w:t>$3,469,696</w:t>
            </w:r>
          </w:p>
        </w:tc>
        <w:tc>
          <w:tcPr>
            <w:tcW w:w="1318" w:type="dxa"/>
          </w:tcPr>
          <w:p w14:paraId="2122DF99" w14:textId="0C6DEC5F" w:rsidR="004816BF" w:rsidRPr="00CF18E3" w:rsidRDefault="004816BF" w:rsidP="00CF18E3">
            <w:pPr>
              <w:spacing w:before="0" w:after="240"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CF18E3">
              <w:rPr>
                <w:rFonts w:asciiTheme="minorHAnsi" w:hAnsiTheme="minorHAnsi" w:cstheme="minorHAnsi"/>
                <w:color w:val="auto"/>
              </w:rPr>
              <w:t>$3,799,078</w:t>
            </w:r>
          </w:p>
        </w:tc>
      </w:tr>
      <w:tr w:rsidR="00FD5078" w:rsidRPr="00D05B06" w14:paraId="174834D2" w14:textId="22AD3B4B" w:rsidTr="00104C3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39C671A7" w14:textId="7F65B88D" w:rsidR="00FD5078" w:rsidRPr="00D05B06" w:rsidRDefault="00FD5078" w:rsidP="00D063D4">
            <w:pPr>
              <w:spacing w:before="0" w:after="240" w:line="276" w:lineRule="auto"/>
              <w:rPr>
                <w:rFonts w:asciiTheme="minorHAnsi" w:hAnsiTheme="minorHAnsi"/>
                <w:color w:val="auto"/>
                <w:lang w:val="en-US"/>
              </w:rPr>
            </w:pPr>
            <w:r w:rsidRPr="00D063D4">
              <w:rPr>
                <w:color w:val="auto"/>
              </w:rPr>
              <w:t>Western Sydney University</w:t>
            </w:r>
          </w:p>
        </w:tc>
        <w:tc>
          <w:tcPr>
            <w:tcW w:w="1440" w:type="dxa"/>
          </w:tcPr>
          <w:p w14:paraId="0D02EF9C" w14:textId="709CEB11" w:rsidR="00FD5078" w:rsidRPr="00D05B06" w:rsidRDefault="00FD5078"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7557A6">
              <w:rPr>
                <w:color w:val="auto"/>
              </w:rPr>
              <w:t>$11,235,523</w:t>
            </w:r>
          </w:p>
        </w:tc>
        <w:tc>
          <w:tcPr>
            <w:tcW w:w="1440" w:type="dxa"/>
          </w:tcPr>
          <w:p w14:paraId="44AEE247" w14:textId="5687CDA4" w:rsidR="00FD5078" w:rsidRPr="00D05B06" w:rsidRDefault="00FD5078"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7557A6">
              <w:rPr>
                <w:color w:val="auto"/>
              </w:rPr>
              <w:t>$10,296,563</w:t>
            </w:r>
          </w:p>
        </w:tc>
        <w:tc>
          <w:tcPr>
            <w:tcW w:w="1386" w:type="dxa"/>
          </w:tcPr>
          <w:p w14:paraId="042B96E3" w14:textId="2EB96791" w:rsidR="00FD5078" w:rsidRPr="00D05B06" w:rsidRDefault="00FD5078" w:rsidP="007557A6">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olor w:val="auto"/>
                <w:lang w:val="en-US"/>
              </w:rPr>
            </w:pPr>
            <w:r w:rsidRPr="007557A6">
              <w:rPr>
                <w:color w:val="auto"/>
              </w:rPr>
              <w:t>$9,019,401</w:t>
            </w:r>
          </w:p>
        </w:tc>
        <w:tc>
          <w:tcPr>
            <w:tcW w:w="1318" w:type="dxa"/>
          </w:tcPr>
          <w:p w14:paraId="38236808" w14:textId="19C6F002" w:rsidR="00FD5078" w:rsidRPr="00CF18E3" w:rsidRDefault="00FD5078" w:rsidP="00CF18E3">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auto"/>
              </w:rPr>
            </w:pPr>
            <w:r w:rsidRPr="00CF18E3">
              <w:rPr>
                <w:rFonts w:asciiTheme="minorHAnsi" w:hAnsiTheme="minorHAnsi" w:cstheme="minorHAnsi"/>
                <w:color w:val="auto"/>
              </w:rPr>
              <w:t>$7,866,834</w:t>
            </w:r>
          </w:p>
        </w:tc>
        <w:tc>
          <w:tcPr>
            <w:tcW w:w="1318" w:type="dxa"/>
          </w:tcPr>
          <w:p w14:paraId="6AC874D9" w14:textId="7FF23764" w:rsidR="00FD5078" w:rsidRPr="00CF18E3" w:rsidRDefault="00FD5078" w:rsidP="00CF18E3">
            <w:pPr>
              <w:spacing w:before="0" w:after="240" w:line="276" w:lineRule="auto"/>
              <w:jc w:val="center"/>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auto"/>
              </w:rPr>
            </w:pPr>
            <w:r w:rsidRPr="00CF18E3">
              <w:rPr>
                <w:rFonts w:asciiTheme="minorHAnsi" w:hAnsiTheme="minorHAnsi" w:cstheme="minorHAnsi"/>
                <w:color w:val="auto"/>
              </w:rPr>
              <w:t>$5,465,313</w:t>
            </w:r>
          </w:p>
        </w:tc>
      </w:tr>
      <w:tr w:rsidR="00FD634B" w:rsidRPr="00D05B06" w14:paraId="0FA5D565" w14:textId="2A6AFB65" w:rsidTr="00104C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shd w:val="clear" w:color="auto" w:fill="E5F3DE" w:themeFill="accent6" w:themeFillTint="33"/>
          </w:tcPr>
          <w:p w14:paraId="481F122A" w14:textId="531767E7" w:rsidR="00FD634B" w:rsidRPr="00D05B06" w:rsidRDefault="00FD634B" w:rsidP="00D80E47">
            <w:pPr>
              <w:spacing w:before="0" w:after="240" w:line="276" w:lineRule="auto"/>
              <w:rPr>
                <w:rFonts w:asciiTheme="minorHAnsi" w:hAnsiTheme="minorHAnsi"/>
                <w:b/>
                <w:bCs/>
                <w:color w:val="auto"/>
                <w:lang w:val="en-US"/>
              </w:rPr>
            </w:pPr>
            <w:r w:rsidRPr="00D05B06">
              <w:rPr>
                <w:rFonts w:asciiTheme="minorHAnsi" w:hAnsiTheme="minorHAnsi"/>
                <w:b/>
                <w:bCs/>
                <w:color w:val="auto"/>
                <w:lang w:val="en-US"/>
              </w:rPr>
              <w:t>Total</w:t>
            </w:r>
          </w:p>
        </w:tc>
        <w:tc>
          <w:tcPr>
            <w:tcW w:w="1440" w:type="dxa"/>
            <w:shd w:val="clear" w:color="auto" w:fill="E5F3DE" w:themeFill="accent6" w:themeFillTint="33"/>
          </w:tcPr>
          <w:p w14:paraId="6B089FBC" w14:textId="3E35B7C0" w:rsidR="00FD634B" w:rsidRPr="00D05B06" w:rsidRDefault="00FD634B" w:rsidP="00D80E47">
            <w:pPr>
              <w:spacing w:before="0" w:after="240" w:line="276" w:lineRule="auto"/>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auto"/>
                <w:lang w:val="en-US"/>
              </w:rPr>
            </w:pPr>
            <w:r w:rsidRPr="00D063D4">
              <w:rPr>
                <w:b/>
                <w:bCs/>
              </w:rPr>
              <w:t>$41,972</w:t>
            </w:r>
            <w:r w:rsidR="00C111A6" w:rsidRPr="00D063D4">
              <w:rPr>
                <w:b/>
                <w:bCs/>
              </w:rPr>
              <w:t>,</w:t>
            </w:r>
            <w:r w:rsidRPr="00D063D4">
              <w:rPr>
                <w:b/>
                <w:bCs/>
              </w:rPr>
              <w:t>070</w:t>
            </w:r>
          </w:p>
        </w:tc>
        <w:tc>
          <w:tcPr>
            <w:tcW w:w="1440" w:type="dxa"/>
            <w:shd w:val="clear" w:color="auto" w:fill="E5F3DE" w:themeFill="accent6" w:themeFillTint="33"/>
          </w:tcPr>
          <w:p w14:paraId="44E4DE44" w14:textId="307C1B8C" w:rsidR="00FD634B" w:rsidRPr="00D05B06" w:rsidRDefault="00546429" w:rsidP="00D80E47">
            <w:pPr>
              <w:spacing w:before="0" w:after="240" w:line="276" w:lineRule="auto"/>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auto"/>
                <w:lang w:val="en-US"/>
              </w:rPr>
            </w:pPr>
            <w:r w:rsidRPr="00D063D4">
              <w:rPr>
                <w:b/>
                <w:bCs/>
              </w:rPr>
              <w:t>$</w:t>
            </w:r>
            <w:r w:rsidR="00FD634B" w:rsidRPr="00D063D4">
              <w:rPr>
                <w:b/>
                <w:bCs/>
              </w:rPr>
              <w:t>44</w:t>
            </w:r>
            <w:r w:rsidRPr="00D063D4">
              <w:rPr>
                <w:b/>
                <w:bCs/>
              </w:rPr>
              <w:t>,</w:t>
            </w:r>
            <w:r w:rsidR="00FD634B" w:rsidRPr="00D063D4">
              <w:rPr>
                <w:b/>
                <w:bCs/>
              </w:rPr>
              <w:t>562</w:t>
            </w:r>
            <w:r w:rsidR="003A6270" w:rsidRPr="00D063D4">
              <w:rPr>
                <w:b/>
                <w:bCs/>
              </w:rPr>
              <w:t>,</w:t>
            </w:r>
            <w:r w:rsidR="00FD634B" w:rsidRPr="00D063D4">
              <w:rPr>
                <w:b/>
                <w:bCs/>
              </w:rPr>
              <w:t>468</w:t>
            </w:r>
          </w:p>
        </w:tc>
        <w:tc>
          <w:tcPr>
            <w:tcW w:w="1386" w:type="dxa"/>
            <w:shd w:val="clear" w:color="auto" w:fill="E5F3DE" w:themeFill="accent6" w:themeFillTint="33"/>
          </w:tcPr>
          <w:p w14:paraId="1B2FB0FF" w14:textId="3A325D43" w:rsidR="00FD634B" w:rsidRPr="00D05B06" w:rsidRDefault="003A6270" w:rsidP="00D80E47">
            <w:pPr>
              <w:spacing w:before="0" w:after="240" w:line="276" w:lineRule="auto"/>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auto"/>
                <w:lang w:val="en-US"/>
              </w:rPr>
            </w:pPr>
            <w:r w:rsidRPr="00D063D4">
              <w:rPr>
                <w:b/>
                <w:bCs/>
              </w:rPr>
              <w:t>$</w:t>
            </w:r>
            <w:r w:rsidR="00FD634B" w:rsidRPr="00D063D4">
              <w:rPr>
                <w:b/>
                <w:bCs/>
              </w:rPr>
              <w:t>24</w:t>
            </w:r>
            <w:r w:rsidRPr="00D063D4">
              <w:rPr>
                <w:b/>
                <w:bCs/>
              </w:rPr>
              <w:t>,</w:t>
            </w:r>
            <w:r w:rsidR="00FD634B" w:rsidRPr="00D063D4">
              <w:rPr>
                <w:b/>
                <w:bCs/>
              </w:rPr>
              <w:t>844</w:t>
            </w:r>
            <w:r w:rsidRPr="00D063D4">
              <w:rPr>
                <w:b/>
                <w:bCs/>
              </w:rPr>
              <w:t>,</w:t>
            </w:r>
            <w:r w:rsidR="00FD634B" w:rsidRPr="00D063D4">
              <w:rPr>
                <w:b/>
                <w:bCs/>
              </w:rPr>
              <w:t>715</w:t>
            </w:r>
          </w:p>
        </w:tc>
        <w:tc>
          <w:tcPr>
            <w:tcW w:w="1318" w:type="dxa"/>
            <w:shd w:val="clear" w:color="auto" w:fill="E5F3DE" w:themeFill="accent6" w:themeFillTint="33"/>
          </w:tcPr>
          <w:p w14:paraId="5B3D6ABD" w14:textId="096B283E" w:rsidR="00FD634B" w:rsidRPr="00CF18E3" w:rsidRDefault="003A6270" w:rsidP="00CF18E3">
            <w:pPr>
              <w:spacing w:before="0" w:after="240" w:line="276" w:lineRule="auto"/>
              <w:cnfStyle w:val="000000100000" w:firstRow="0" w:lastRow="0" w:firstColumn="0" w:lastColumn="0" w:oddVBand="0" w:evenVBand="0" w:oddHBand="1" w:evenHBand="0" w:firstRowFirstColumn="0" w:firstRowLastColumn="0" w:lastRowFirstColumn="0" w:lastRowLastColumn="0"/>
              <w:rPr>
                <w:b/>
                <w:bCs/>
              </w:rPr>
            </w:pPr>
            <w:r w:rsidRPr="00D063D4">
              <w:rPr>
                <w:b/>
                <w:bCs/>
              </w:rPr>
              <w:t>$</w:t>
            </w:r>
            <w:r w:rsidR="00FD634B" w:rsidRPr="00D063D4">
              <w:rPr>
                <w:b/>
                <w:bCs/>
              </w:rPr>
              <w:t>49</w:t>
            </w:r>
            <w:r w:rsidRPr="00D063D4">
              <w:rPr>
                <w:b/>
                <w:bCs/>
              </w:rPr>
              <w:t>,</w:t>
            </w:r>
            <w:r w:rsidR="00FD634B" w:rsidRPr="00D063D4">
              <w:rPr>
                <w:b/>
                <w:bCs/>
              </w:rPr>
              <w:t>799</w:t>
            </w:r>
            <w:r w:rsidRPr="00D063D4">
              <w:rPr>
                <w:b/>
                <w:bCs/>
              </w:rPr>
              <w:t>,</w:t>
            </w:r>
            <w:r w:rsidR="00FD634B" w:rsidRPr="00D063D4">
              <w:rPr>
                <w:b/>
                <w:bCs/>
              </w:rPr>
              <w:t>401</w:t>
            </w:r>
          </w:p>
        </w:tc>
        <w:tc>
          <w:tcPr>
            <w:tcW w:w="1318" w:type="dxa"/>
            <w:shd w:val="clear" w:color="auto" w:fill="E5F3DE" w:themeFill="accent6" w:themeFillTint="33"/>
          </w:tcPr>
          <w:p w14:paraId="653B21CA" w14:textId="4520CB25" w:rsidR="00FD634B" w:rsidRPr="00CF18E3" w:rsidRDefault="003A6270" w:rsidP="00CF18E3">
            <w:pPr>
              <w:spacing w:before="0" w:after="240" w:line="276" w:lineRule="auto"/>
              <w:cnfStyle w:val="000000100000" w:firstRow="0" w:lastRow="0" w:firstColumn="0" w:lastColumn="0" w:oddVBand="0" w:evenVBand="0" w:oddHBand="1" w:evenHBand="0" w:firstRowFirstColumn="0" w:firstRowLastColumn="0" w:lastRowFirstColumn="0" w:lastRowLastColumn="0"/>
              <w:rPr>
                <w:b/>
                <w:bCs/>
              </w:rPr>
            </w:pPr>
            <w:r w:rsidRPr="00D063D4">
              <w:rPr>
                <w:b/>
                <w:bCs/>
              </w:rPr>
              <w:t>$</w:t>
            </w:r>
            <w:r w:rsidR="00FD634B" w:rsidRPr="00D063D4">
              <w:rPr>
                <w:b/>
                <w:bCs/>
              </w:rPr>
              <w:t>56</w:t>
            </w:r>
            <w:r w:rsidRPr="00D063D4">
              <w:rPr>
                <w:b/>
                <w:bCs/>
              </w:rPr>
              <w:t>,</w:t>
            </w:r>
            <w:r w:rsidR="00FD634B" w:rsidRPr="00D063D4">
              <w:rPr>
                <w:b/>
                <w:bCs/>
              </w:rPr>
              <w:t>163</w:t>
            </w:r>
            <w:r w:rsidRPr="00D063D4">
              <w:rPr>
                <w:b/>
                <w:bCs/>
              </w:rPr>
              <w:t>,</w:t>
            </w:r>
            <w:r w:rsidR="00FD634B" w:rsidRPr="00D063D4">
              <w:rPr>
                <w:b/>
                <w:bCs/>
              </w:rPr>
              <w:t>569</w:t>
            </w:r>
          </w:p>
        </w:tc>
      </w:tr>
    </w:tbl>
    <w:p w14:paraId="6210EE2F" w14:textId="77777777" w:rsidR="00334A28" w:rsidRDefault="00334A28"/>
    <w:p w14:paraId="1B28925F" w14:textId="77777777" w:rsidR="001B70BC" w:rsidRDefault="001B70BC" w:rsidP="00803483">
      <w:pPr>
        <w:pStyle w:val="Text"/>
        <w:rPr>
          <w:b/>
          <w:bCs/>
        </w:rPr>
      </w:pPr>
    </w:p>
    <w:p w14:paraId="62F8F105" w14:textId="77777777" w:rsidR="005E7762" w:rsidRDefault="005E7762">
      <w:pPr>
        <w:rPr>
          <w:b/>
          <w:bCs/>
          <w:lang w:val="en-US"/>
        </w:rPr>
      </w:pPr>
      <w:r>
        <w:rPr>
          <w:b/>
          <w:bCs/>
        </w:rPr>
        <w:br w:type="page"/>
      </w:r>
    </w:p>
    <w:p w14:paraId="4C3EF0AD" w14:textId="11757AE9" w:rsidR="008009A1" w:rsidRDefault="00D73A11" w:rsidP="00A42301">
      <w:pPr>
        <w:pStyle w:val="Heading4NotNumbered"/>
      </w:pPr>
      <w:r>
        <w:lastRenderedPageBreak/>
        <w:t>HEPPP f</w:t>
      </w:r>
      <w:r w:rsidR="008009A1">
        <w:t>unding insufficient to meet needs of</w:t>
      </w:r>
      <w:r w:rsidR="00125567">
        <w:t xml:space="preserve"> </w:t>
      </w:r>
      <w:r w:rsidR="00ED2E85">
        <w:t>universities</w:t>
      </w:r>
      <w:r w:rsidR="00125567">
        <w:t xml:space="preserve"> and</w:t>
      </w:r>
      <w:r w:rsidR="008009A1">
        <w:t xml:space="preserve"> equity cohorts </w:t>
      </w:r>
    </w:p>
    <w:p w14:paraId="48EF05ED" w14:textId="369AC17B" w:rsidR="008009A1" w:rsidRDefault="00132914" w:rsidP="008028A1">
      <w:pPr>
        <w:pStyle w:val="Text"/>
        <w:spacing w:before="240"/>
      </w:pPr>
      <w:r w:rsidRPr="20CE68F1">
        <w:rPr>
          <w:lang w:val="en-AU"/>
        </w:rPr>
        <w:t>Several un</w:t>
      </w:r>
      <w:r w:rsidR="008009A1" w:rsidRPr="20CE68F1">
        <w:rPr>
          <w:lang w:val="en-AU"/>
        </w:rPr>
        <w:t xml:space="preserve">iversity stakeholders </w:t>
      </w:r>
      <w:r w:rsidR="000014A2">
        <w:rPr>
          <w:lang w:val="en-AU"/>
        </w:rPr>
        <w:t>suggested</w:t>
      </w:r>
      <w:r w:rsidR="00726B1E" w:rsidRPr="20CE68F1">
        <w:rPr>
          <w:lang w:val="en-AU"/>
        </w:rPr>
        <w:t xml:space="preserve"> </w:t>
      </w:r>
      <w:r w:rsidRPr="20CE68F1">
        <w:rPr>
          <w:lang w:val="en-AU"/>
        </w:rPr>
        <w:t>that current HEPPP funding allocations were insufficient to meet the</w:t>
      </w:r>
      <w:r w:rsidR="0019787C" w:rsidRPr="20CE68F1">
        <w:rPr>
          <w:lang w:val="en-AU"/>
        </w:rPr>
        <w:t xml:space="preserve"> access and</w:t>
      </w:r>
      <w:r w:rsidRPr="20CE68F1">
        <w:rPr>
          <w:lang w:val="en-AU"/>
        </w:rPr>
        <w:t xml:space="preserve"> </w:t>
      </w:r>
      <w:r w:rsidR="0019787C" w:rsidRPr="20CE68F1">
        <w:rPr>
          <w:lang w:val="en-AU"/>
        </w:rPr>
        <w:t xml:space="preserve">participation needs of </w:t>
      </w:r>
      <w:r w:rsidR="00B841C9" w:rsidRPr="20CE68F1">
        <w:rPr>
          <w:lang w:val="en-AU"/>
        </w:rPr>
        <w:t xml:space="preserve">students in their regions </w:t>
      </w:r>
      <w:r w:rsidR="004441CB" w:rsidRPr="20CE68F1">
        <w:rPr>
          <w:lang w:val="en-AU"/>
        </w:rPr>
        <w:t xml:space="preserve">or to cover the costs associated with delivering pre-access outreach activities in very remote areas, such as the Torres Strait Islands. </w:t>
      </w:r>
    </w:p>
    <w:p w14:paraId="185A5E22" w14:textId="1B15A5FE" w:rsidR="00B841C9" w:rsidRPr="00032D75" w:rsidRDefault="0019787C" w:rsidP="00CE6841">
      <w:pPr>
        <w:pStyle w:val="Bullet1"/>
        <w:numPr>
          <w:ilvl w:val="0"/>
          <w:numId w:val="0"/>
        </w:numPr>
        <w:spacing w:before="240" w:after="240"/>
        <w:ind w:left="851" w:right="851"/>
        <w:rPr>
          <w:i/>
          <w:lang w:val="en-AU"/>
        </w:rPr>
      </w:pPr>
      <w:r w:rsidRPr="6E1637BF">
        <w:rPr>
          <w:i/>
          <w:lang w:val="en-AU"/>
        </w:rPr>
        <w:t xml:space="preserve">One of the major hurdles to student completions in critical areas such as nursing, allied health and teaching is the successful completion of student placements. Too often this represents a key attrition trigger for students, particularly low SES students, who need to pause or give up paid work and sometimes relocate in order to complete the required hours. While we allocate some of our HEPPP funding to help students in need, it does not meet demand, and the allocation is exhausted quickly at the beginning of every year. </w:t>
      </w:r>
      <w:r w:rsidR="00CE6841">
        <w:rPr>
          <w:i/>
          <w:lang w:val="en-AU"/>
        </w:rPr>
        <w:t>–</w:t>
      </w:r>
      <w:r w:rsidR="00032D75" w:rsidRPr="6E1637BF">
        <w:rPr>
          <w:i/>
          <w:lang w:val="en-AU"/>
        </w:rPr>
        <w:t xml:space="preserve"> </w:t>
      </w:r>
      <w:r w:rsidR="00B841C9" w:rsidRPr="6E1637BF">
        <w:rPr>
          <w:b/>
          <w:i/>
          <w:lang w:val="en-AU"/>
        </w:rPr>
        <w:t xml:space="preserve">Regional </w:t>
      </w:r>
      <w:r w:rsidR="003B1AFD" w:rsidRPr="6E1637BF">
        <w:rPr>
          <w:b/>
          <w:i/>
          <w:lang w:val="en-AU"/>
        </w:rPr>
        <w:t>u</w:t>
      </w:r>
      <w:r w:rsidR="00B841C9" w:rsidRPr="6E1637BF">
        <w:rPr>
          <w:b/>
          <w:i/>
          <w:lang w:val="en-AU"/>
        </w:rPr>
        <w:t>niversity stakeholder</w:t>
      </w:r>
    </w:p>
    <w:p w14:paraId="79BA58C3" w14:textId="4A6B5113" w:rsidR="00B10B16" w:rsidRDefault="003B1AFD" w:rsidP="00A42301">
      <w:pPr>
        <w:pStyle w:val="Heading4NotNumbered"/>
      </w:pPr>
      <w:r>
        <w:br/>
      </w:r>
      <w:r w:rsidR="00B10B16">
        <w:t>Funding formula</w:t>
      </w:r>
      <w:r w:rsidR="00400975">
        <w:t xml:space="preserve"> and</w:t>
      </w:r>
      <w:r w:rsidR="003778C3">
        <w:t xml:space="preserve"> data delays</w:t>
      </w:r>
      <w:r w:rsidR="00483531">
        <w:t xml:space="preserve"> </w:t>
      </w:r>
    </w:p>
    <w:p w14:paraId="2222C4E0" w14:textId="69FD6452" w:rsidR="00395CE9" w:rsidRDefault="00395CE9" w:rsidP="008028A1">
      <w:pPr>
        <w:pStyle w:val="Text"/>
        <w:spacing w:before="240"/>
      </w:pPr>
      <w:r w:rsidRPr="6E1637BF">
        <w:rPr>
          <w:lang w:val="en-AU"/>
        </w:rPr>
        <w:t>University stakeholders identified issues with the current HEPPP formula</w:t>
      </w:r>
      <w:r w:rsidR="00EE4CCF" w:rsidRPr="6E1637BF">
        <w:rPr>
          <w:lang w:val="en-AU"/>
        </w:rPr>
        <w:t xml:space="preserve"> and data,</w:t>
      </w:r>
      <w:r w:rsidRPr="6E1637BF">
        <w:rPr>
          <w:lang w:val="en-AU"/>
        </w:rPr>
        <w:t xml:space="preserve"> including </w:t>
      </w:r>
      <w:r w:rsidR="00C023FD" w:rsidRPr="6E1637BF">
        <w:rPr>
          <w:lang w:val="en-AU"/>
        </w:rPr>
        <w:t>its complexity and time delays associated with the release of</w:t>
      </w:r>
      <w:r w:rsidR="00EE4CCF" w:rsidRPr="6E1637BF">
        <w:rPr>
          <w:lang w:val="en-AU"/>
        </w:rPr>
        <w:t xml:space="preserve"> data</w:t>
      </w:r>
      <w:r w:rsidR="00C023FD" w:rsidRPr="6E1637BF">
        <w:rPr>
          <w:lang w:val="en-AU"/>
        </w:rPr>
        <w:t xml:space="preserve">. </w:t>
      </w:r>
      <w:r w:rsidR="00783AC3" w:rsidRPr="6E1637BF">
        <w:rPr>
          <w:lang w:val="en-AU"/>
        </w:rPr>
        <w:t xml:space="preserve">HEPPP funding allocations are </w:t>
      </w:r>
      <w:r w:rsidR="00A17473" w:rsidRPr="6E1637BF">
        <w:rPr>
          <w:lang w:val="en-AU"/>
        </w:rPr>
        <w:t>communicated</w:t>
      </w:r>
      <w:r w:rsidR="00812BEF" w:rsidRPr="6E1637BF">
        <w:rPr>
          <w:lang w:val="en-AU"/>
        </w:rPr>
        <w:t xml:space="preserve"> to universities </w:t>
      </w:r>
      <w:r w:rsidR="00601A80">
        <w:rPr>
          <w:lang w:val="en-AU"/>
        </w:rPr>
        <w:t xml:space="preserve">in </w:t>
      </w:r>
      <w:r w:rsidR="005A0483">
        <w:rPr>
          <w:lang w:val="en-AU"/>
        </w:rPr>
        <w:t>the fourth quarter of the prior year</w:t>
      </w:r>
      <w:r w:rsidR="00304785">
        <w:rPr>
          <w:lang w:val="en-AU"/>
        </w:rPr>
        <w:t>,</w:t>
      </w:r>
      <w:r w:rsidR="00812BEF" w:rsidRPr="6E1637BF">
        <w:rPr>
          <w:lang w:val="en-AU"/>
        </w:rPr>
        <w:t xml:space="preserve"> with </w:t>
      </w:r>
      <w:r w:rsidR="00A17473" w:rsidRPr="6E1637BF">
        <w:rPr>
          <w:lang w:val="en-AU"/>
        </w:rPr>
        <w:t>regional</w:t>
      </w:r>
      <w:r w:rsidR="00812BEF" w:rsidRPr="6E1637BF">
        <w:rPr>
          <w:lang w:val="en-AU"/>
        </w:rPr>
        <w:t xml:space="preserve"> universities indicating that </w:t>
      </w:r>
      <w:r w:rsidR="00472186" w:rsidRPr="6E1637BF">
        <w:rPr>
          <w:lang w:val="en-AU"/>
        </w:rPr>
        <w:t xml:space="preserve">this creates challenges in terms of activity planning and staff employment contracting. </w:t>
      </w:r>
    </w:p>
    <w:p w14:paraId="4083BE2B" w14:textId="267611DA" w:rsidR="00483339" w:rsidRDefault="00483339" w:rsidP="008E52F6">
      <w:pPr>
        <w:pStyle w:val="Text"/>
      </w:pPr>
      <w:r w:rsidRPr="6E1637BF">
        <w:rPr>
          <w:lang w:val="en-AU"/>
        </w:rPr>
        <w:t>Some universities described the calculation process as complex and said it was not feasible for them to accurately predict what level of funding they will receive. This phenomenon could be driven by several factors including the limited resourcing and analytical capabilities for strategic planning in smaller, regional universities.</w:t>
      </w:r>
    </w:p>
    <w:p w14:paraId="6E486733" w14:textId="125FB982" w:rsidR="00484485" w:rsidRPr="00484485" w:rsidRDefault="00484485" w:rsidP="00CA328F">
      <w:pPr>
        <w:pStyle w:val="Text"/>
        <w:ind w:left="851" w:right="851"/>
        <w:rPr>
          <w:i/>
          <w:lang w:val="en-AU"/>
        </w:rPr>
      </w:pPr>
      <w:r w:rsidRPr="00E95A66">
        <w:rPr>
          <w:i/>
          <w:lang w:val="en-AU"/>
        </w:rPr>
        <w:t>This year we didn’t know until April-May what our funding allocation would be for this year. It makes it hard to take a strategic approach to it</w:t>
      </w:r>
      <w:r w:rsidR="00791EC3" w:rsidRPr="00E95A66">
        <w:rPr>
          <w:i/>
          <w:lang w:val="en-AU"/>
        </w:rPr>
        <w:t>.</w:t>
      </w:r>
      <w:r w:rsidR="00791EC3">
        <w:br/>
      </w:r>
      <w:r w:rsidR="001C1E5E" w:rsidRPr="6E1637BF">
        <w:rPr>
          <w:b/>
          <w:i/>
          <w:lang w:val="en-AU"/>
        </w:rPr>
        <w:t>– University stakeholder</w:t>
      </w:r>
      <w:r w:rsidR="001C1E5E" w:rsidRPr="6E1637BF">
        <w:rPr>
          <w:i/>
          <w:lang w:val="en-AU"/>
        </w:rPr>
        <w:t xml:space="preserve"> </w:t>
      </w:r>
    </w:p>
    <w:p w14:paraId="7864CC96" w14:textId="14A779E9" w:rsidR="00494592" w:rsidRDefault="00D36452" w:rsidP="008E52F6">
      <w:pPr>
        <w:pStyle w:val="Text"/>
      </w:pPr>
      <w:r>
        <w:rPr>
          <w:lang w:val="en-AU"/>
        </w:rPr>
        <w:t>On the other hand, t</w:t>
      </w:r>
      <w:r w:rsidR="00315E68" w:rsidRPr="6E1637BF">
        <w:rPr>
          <w:lang w:val="en-AU"/>
        </w:rPr>
        <w:t xml:space="preserve">he </w:t>
      </w:r>
      <w:r w:rsidR="00D5556B" w:rsidRPr="6E1637BF">
        <w:rPr>
          <w:lang w:val="en-AU"/>
        </w:rPr>
        <w:t xml:space="preserve">Department </w:t>
      </w:r>
      <w:r w:rsidR="00315E68" w:rsidRPr="6E1637BF">
        <w:rPr>
          <w:lang w:val="en-AU"/>
        </w:rPr>
        <w:t>of Education</w:t>
      </w:r>
      <w:r w:rsidR="00747CF2">
        <w:rPr>
          <w:lang w:val="en-AU"/>
        </w:rPr>
        <w:t xml:space="preserve"> indicated that </w:t>
      </w:r>
      <w:r w:rsidR="00E66145">
        <w:rPr>
          <w:lang w:val="en-AU"/>
        </w:rPr>
        <w:t>HEPPP allocations are communicated to universities in November/December of the pr</w:t>
      </w:r>
      <w:r>
        <w:rPr>
          <w:lang w:val="en-AU"/>
        </w:rPr>
        <w:t>eceding</w:t>
      </w:r>
      <w:r w:rsidR="00E66145">
        <w:rPr>
          <w:lang w:val="en-AU"/>
        </w:rPr>
        <w:t xml:space="preserve"> year. The Department of Education</w:t>
      </w:r>
      <w:r w:rsidR="00315E68" w:rsidRPr="6E1637BF">
        <w:rPr>
          <w:lang w:val="en-AU"/>
        </w:rPr>
        <w:t xml:space="preserve"> </w:t>
      </w:r>
      <w:r>
        <w:rPr>
          <w:lang w:val="en-AU"/>
        </w:rPr>
        <w:t xml:space="preserve">also </w:t>
      </w:r>
      <w:r w:rsidR="00D5556B" w:rsidRPr="6E1637BF">
        <w:rPr>
          <w:lang w:val="en-AU"/>
        </w:rPr>
        <w:t xml:space="preserve">described HEPPP calculations as being </w:t>
      </w:r>
      <w:r w:rsidR="009D6536" w:rsidRPr="6E1637BF">
        <w:rPr>
          <w:lang w:val="en-AU"/>
        </w:rPr>
        <w:t>relatively straightforward</w:t>
      </w:r>
      <w:r w:rsidR="00D818CE">
        <w:rPr>
          <w:lang w:val="en-AU"/>
        </w:rPr>
        <w:t>,</w:t>
      </w:r>
      <w:r w:rsidR="0038287C" w:rsidRPr="6E1637BF">
        <w:rPr>
          <w:lang w:val="en-AU"/>
        </w:rPr>
        <w:t xml:space="preserve"> and suggested that</w:t>
      </w:r>
      <w:r w:rsidR="009D6536" w:rsidRPr="6E1637BF">
        <w:rPr>
          <w:lang w:val="en-AU"/>
        </w:rPr>
        <w:t xml:space="preserve"> universities </w:t>
      </w:r>
      <w:r w:rsidR="0038287C" w:rsidRPr="6E1637BF">
        <w:rPr>
          <w:lang w:val="en-AU"/>
        </w:rPr>
        <w:t xml:space="preserve">should be able </w:t>
      </w:r>
      <w:r w:rsidR="009D6536" w:rsidRPr="6E1637BF">
        <w:rPr>
          <w:lang w:val="en-AU"/>
        </w:rPr>
        <w:t xml:space="preserve">to accurately predict what their funding allocation </w:t>
      </w:r>
      <w:r w:rsidR="00076F67" w:rsidRPr="6E1637BF">
        <w:rPr>
          <w:lang w:val="en-AU"/>
        </w:rPr>
        <w:t>will be</w:t>
      </w:r>
      <w:r w:rsidR="009D6536" w:rsidRPr="6E1637BF">
        <w:rPr>
          <w:lang w:val="en-AU"/>
        </w:rPr>
        <w:t xml:space="preserve"> for a ye</w:t>
      </w:r>
      <w:r w:rsidR="00076F67" w:rsidRPr="6E1637BF">
        <w:rPr>
          <w:lang w:val="en-AU"/>
        </w:rPr>
        <w:t>a</w:t>
      </w:r>
      <w:r w:rsidR="009D6536" w:rsidRPr="6E1637BF">
        <w:rPr>
          <w:lang w:val="en-AU"/>
        </w:rPr>
        <w:t>r</w:t>
      </w:r>
      <w:r w:rsidR="00076F67" w:rsidRPr="6E1637BF">
        <w:rPr>
          <w:lang w:val="en-AU"/>
        </w:rPr>
        <w:t xml:space="preserve"> </w:t>
      </w:r>
      <w:r w:rsidR="00494592" w:rsidRPr="6E1637BF">
        <w:rPr>
          <w:lang w:val="en-AU"/>
        </w:rPr>
        <w:t>based o</w:t>
      </w:r>
      <w:r w:rsidR="00791EC3" w:rsidRPr="6E1637BF">
        <w:rPr>
          <w:lang w:val="en-AU"/>
        </w:rPr>
        <w:t>n</w:t>
      </w:r>
      <w:r w:rsidR="00494592" w:rsidRPr="6E1637BF">
        <w:rPr>
          <w:lang w:val="en-AU"/>
        </w:rPr>
        <w:t xml:space="preserve"> enrolment numbers</w:t>
      </w:r>
      <w:r w:rsidR="009D6536" w:rsidRPr="6E1637BF">
        <w:rPr>
          <w:lang w:val="en-AU"/>
        </w:rPr>
        <w:t xml:space="preserve">. </w:t>
      </w:r>
    </w:p>
    <w:p w14:paraId="59D0F0FD" w14:textId="1B10CBCE" w:rsidR="00494592" w:rsidRPr="00494592" w:rsidRDefault="0038287C" w:rsidP="00CA328F">
      <w:pPr>
        <w:pStyle w:val="Text"/>
        <w:ind w:left="851" w:right="851"/>
        <w:rPr>
          <w:i/>
          <w:lang w:val="en-AU"/>
        </w:rPr>
      </w:pPr>
      <w:r w:rsidRPr="6E1637BF">
        <w:rPr>
          <w:i/>
          <w:lang w:val="en-AU"/>
        </w:rPr>
        <w:t xml:space="preserve">Universities </w:t>
      </w:r>
      <w:r w:rsidR="00494592" w:rsidRPr="6E1637BF">
        <w:rPr>
          <w:i/>
          <w:lang w:val="en-AU"/>
        </w:rPr>
        <w:t xml:space="preserve">can </w:t>
      </w:r>
      <w:r w:rsidR="00D36452">
        <w:rPr>
          <w:i/>
          <w:lang w:val="en-AU"/>
        </w:rPr>
        <w:t>d</w:t>
      </w:r>
      <w:r w:rsidR="00494592" w:rsidRPr="6E1637BF">
        <w:rPr>
          <w:i/>
          <w:lang w:val="en-AU"/>
        </w:rPr>
        <w:t xml:space="preserve">etermine their likely HEPPP allocation because the actual </w:t>
      </w:r>
      <w:r w:rsidR="004C40D4">
        <w:rPr>
          <w:i/>
          <w:lang w:val="en-AU"/>
        </w:rPr>
        <w:t>total</w:t>
      </w:r>
      <w:r w:rsidR="004C40D4" w:rsidRPr="6E1637BF">
        <w:rPr>
          <w:i/>
          <w:lang w:val="en-AU"/>
        </w:rPr>
        <w:t xml:space="preserve"> </w:t>
      </w:r>
      <w:r w:rsidR="00494592" w:rsidRPr="6E1637BF">
        <w:rPr>
          <w:i/>
          <w:lang w:val="en-AU"/>
        </w:rPr>
        <w:t xml:space="preserve">funding pool is </w:t>
      </w:r>
      <w:r w:rsidRPr="6E1637BF">
        <w:rPr>
          <w:i/>
          <w:lang w:val="en-AU"/>
        </w:rPr>
        <w:t xml:space="preserve">well </w:t>
      </w:r>
      <w:r w:rsidR="00494592" w:rsidRPr="6E1637BF">
        <w:rPr>
          <w:i/>
          <w:lang w:val="en-AU"/>
        </w:rPr>
        <w:t>known</w:t>
      </w:r>
      <w:r w:rsidRPr="6E1637BF">
        <w:rPr>
          <w:i/>
          <w:lang w:val="en-AU"/>
        </w:rPr>
        <w:t>.</w:t>
      </w:r>
      <w:r w:rsidR="00494592" w:rsidRPr="6E1637BF">
        <w:rPr>
          <w:i/>
          <w:lang w:val="en-AU"/>
        </w:rPr>
        <w:t xml:space="preserve"> </w:t>
      </w:r>
      <w:r w:rsidRPr="6E1637BF">
        <w:rPr>
          <w:i/>
          <w:lang w:val="en-AU"/>
        </w:rPr>
        <w:t>A</w:t>
      </w:r>
      <w:r w:rsidR="00494592" w:rsidRPr="6E1637BF">
        <w:rPr>
          <w:i/>
          <w:lang w:val="en-AU"/>
        </w:rPr>
        <w:t>nd so while we are delayed universities can engage in some</w:t>
      </w:r>
      <w:r w:rsidR="002A5DDB" w:rsidRPr="6E1637BF">
        <w:rPr>
          <w:i/>
          <w:lang w:val="en-AU"/>
        </w:rPr>
        <w:t xml:space="preserve"> moderate or modest strategic planning</w:t>
      </w:r>
      <w:r w:rsidR="001C1E5E" w:rsidRPr="6E1637BF">
        <w:rPr>
          <w:i/>
          <w:lang w:val="en-AU"/>
        </w:rPr>
        <w:t>…</w:t>
      </w:r>
      <w:r w:rsidR="007F0F99">
        <w:rPr>
          <w:i/>
          <w:lang w:val="en-AU"/>
        </w:rPr>
        <w:t>a</w:t>
      </w:r>
      <w:r w:rsidR="001C1E5E" w:rsidRPr="6E1637BF">
        <w:rPr>
          <w:i/>
          <w:lang w:val="en-AU"/>
        </w:rPr>
        <w:t>nd realistically now that the formula has finished its transition, you probably won’t see too much in the way of variation each year.</w:t>
      </w:r>
      <w:r w:rsidR="00791EC3">
        <w:br/>
      </w:r>
      <w:r w:rsidR="001C1E5E" w:rsidRPr="6E1637BF">
        <w:rPr>
          <w:i/>
          <w:lang w:val="en-AU"/>
        </w:rPr>
        <w:t xml:space="preserve">– </w:t>
      </w:r>
      <w:r w:rsidR="001C1E5E" w:rsidRPr="6E1637BF">
        <w:rPr>
          <w:b/>
          <w:i/>
          <w:lang w:val="en-AU"/>
        </w:rPr>
        <w:t xml:space="preserve">Department </w:t>
      </w:r>
      <w:r w:rsidR="009108AA" w:rsidRPr="6E1637BF">
        <w:rPr>
          <w:b/>
          <w:i/>
          <w:lang w:val="en-AU"/>
        </w:rPr>
        <w:t xml:space="preserve">of Education </w:t>
      </w:r>
      <w:r w:rsidR="008B3A9F">
        <w:rPr>
          <w:b/>
          <w:i/>
          <w:lang w:val="en-AU"/>
        </w:rPr>
        <w:t>representative</w:t>
      </w:r>
      <w:r w:rsidR="001C1E5E" w:rsidRPr="6E1637BF">
        <w:rPr>
          <w:i/>
          <w:lang w:val="en-AU"/>
        </w:rPr>
        <w:t xml:space="preserve"> </w:t>
      </w:r>
    </w:p>
    <w:p w14:paraId="69B9B0CC" w14:textId="77777777" w:rsidR="00AF546B" w:rsidRDefault="00AF546B" w:rsidP="008E52F6">
      <w:pPr>
        <w:pStyle w:val="Text"/>
        <w:rPr>
          <w:lang w:val="en-AU"/>
        </w:rPr>
      </w:pPr>
    </w:p>
    <w:p w14:paraId="6A651AA0" w14:textId="6DC2EAE1" w:rsidR="00BE5C0E" w:rsidRPr="00FF7CE5" w:rsidRDefault="006E24C9" w:rsidP="008E52F6">
      <w:pPr>
        <w:pStyle w:val="Text"/>
      </w:pPr>
      <w:r w:rsidRPr="6E1637BF">
        <w:rPr>
          <w:lang w:val="en-AU"/>
        </w:rPr>
        <w:lastRenderedPageBreak/>
        <w:t>T</w:t>
      </w:r>
      <w:r w:rsidR="00BE5C0E" w:rsidRPr="6E1637BF">
        <w:rPr>
          <w:lang w:val="en-AU"/>
        </w:rPr>
        <w:t xml:space="preserve">he Department </w:t>
      </w:r>
      <w:r w:rsidRPr="6E1637BF">
        <w:rPr>
          <w:lang w:val="en-AU"/>
        </w:rPr>
        <w:t xml:space="preserve">of Education suggested that </w:t>
      </w:r>
      <w:r w:rsidR="00A074C8" w:rsidRPr="6E1637BF">
        <w:rPr>
          <w:lang w:val="en-AU"/>
        </w:rPr>
        <w:t>HEPPP</w:t>
      </w:r>
      <w:r w:rsidR="00BE5C0E" w:rsidRPr="6E1637BF">
        <w:rPr>
          <w:lang w:val="en-AU"/>
        </w:rPr>
        <w:t xml:space="preserve"> reporting mechanisms</w:t>
      </w:r>
      <w:r w:rsidR="00A074C8" w:rsidRPr="6E1637BF">
        <w:rPr>
          <w:lang w:val="en-AU"/>
        </w:rPr>
        <w:t xml:space="preserve"> </w:t>
      </w:r>
      <w:r w:rsidR="00510718" w:rsidRPr="6E1637BF">
        <w:rPr>
          <w:lang w:val="en-AU"/>
        </w:rPr>
        <w:t xml:space="preserve">enabled the Department </w:t>
      </w:r>
      <w:r w:rsidR="00A074C8" w:rsidRPr="6E1637BF">
        <w:rPr>
          <w:lang w:val="en-AU"/>
        </w:rPr>
        <w:t xml:space="preserve">to </w:t>
      </w:r>
      <w:r w:rsidR="00510718" w:rsidRPr="6E1637BF">
        <w:rPr>
          <w:lang w:val="en-AU"/>
        </w:rPr>
        <w:t xml:space="preserve">establish </w:t>
      </w:r>
      <w:r w:rsidR="00A074C8" w:rsidRPr="6E1637BF">
        <w:rPr>
          <w:lang w:val="en-AU"/>
        </w:rPr>
        <w:t>clear</w:t>
      </w:r>
      <w:r w:rsidR="00510718" w:rsidRPr="6E1637BF">
        <w:rPr>
          <w:lang w:val="en-AU"/>
        </w:rPr>
        <w:t>er</w:t>
      </w:r>
      <w:r w:rsidR="00A074C8" w:rsidRPr="6E1637BF">
        <w:rPr>
          <w:lang w:val="en-AU"/>
        </w:rPr>
        <w:t xml:space="preserve"> understanding of university HEPPP</w:t>
      </w:r>
      <w:r w:rsidR="00874B07" w:rsidRPr="6E1637BF">
        <w:rPr>
          <w:lang w:val="en-AU"/>
        </w:rPr>
        <w:t xml:space="preserve"> </w:t>
      </w:r>
      <w:r w:rsidR="00A17473" w:rsidRPr="6E1637BF">
        <w:rPr>
          <w:lang w:val="en-AU"/>
        </w:rPr>
        <w:t>activities</w:t>
      </w:r>
      <w:r w:rsidR="00A074C8" w:rsidRPr="6E1637BF">
        <w:rPr>
          <w:lang w:val="en-AU"/>
        </w:rPr>
        <w:t xml:space="preserve">, </w:t>
      </w:r>
      <w:r w:rsidR="00510718" w:rsidRPr="6E1637BF">
        <w:rPr>
          <w:lang w:val="en-AU"/>
        </w:rPr>
        <w:t xml:space="preserve">although </w:t>
      </w:r>
      <w:r w:rsidR="00A074C8" w:rsidRPr="6E1637BF">
        <w:rPr>
          <w:lang w:val="en-AU"/>
        </w:rPr>
        <w:t xml:space="preserve">it is </w:t>
      </w:r>
      <w:r w:rsidR="00202F5D" w:rsidRPr="6E1637BF">
        <w:rPr>
          <w:lang w:val="en-AU"/>
        </w:rPr>
        <w:t>unclear whether</w:t>
      </w:r>
      <w:r w:rsidR="00510718" w:rsidRPr="6E1637BF">
        <w:rPr>
          <w:lang w:val="en-AU"/>
        </w:rPr>
        <w:t xml:space="preserve"> </w:t>
      </w:r>
      <w:r w:rsidR="00A074C8" w:rsidRPr="6E1637BF">
        <w:rPr>
          <w:lang w:val="en-AU"/>
        </w:rPr>
        <w:t>these benefits have been passed onto</w:t>
      </w:r>
      <w:r w:rsidR="00583E69" w:rsidRPr="6E1637BF">
        <w:rPr>
          <w:lang w:val="en-AU"/>
        </w:rPr>
        <w:t xml:space="preserve"> universities, research and advocacy </w:t>
      </w:r>
      <w:r w:rsidR="00A17473" w:rsidRPr="6E1637BF">
        <w:rPr>
          <w:lang w:val="en-AU"/>
        </w:rPr>
        <w:t>stakeholders</w:t>
      </w:r>
      <w:r w:rsidR="00A074C8" w:rsidRPr="6E1637BF">
        <w:rPr>
          <w:lang w:val="en-AU"/>
        </w:rPr>
        <w:t xml:space="preserve">. </w:t>
      </w:r>
    </w:p>
    <w:p w14:paraId="6707C95B" w14:textId="516291B2" w:rsidR="001045F0" w:rsidRPr="001045F0" w:rsidRDefault="001045F0" w:rsidP="00B4475C">
      <w:pPr>
        <w:pStyle w:val="Heading4NotNumbered"/>
      </w:pPr>
      <w:r>
        <w:t xml:space="preserve">Short funding cycles and their impact on outreach </w:t>
      </w:r>
      <w:r w:rsidR="00A17473">
        <w:t>activities</w:t>
      </w:r>
      <w:r>
        <w:t xml:space="preserve"> and </w:t>
      </w:r>
      <w:r w:rsidR="00625514">
        <w:t xml:space="preserve">employment </w:t>
      </w:r>
    </w:p>
    <w:p w14:paraId="2756B961" w14:textId="45C2E6A4" w:rsidR="009D5A4C" w:rsidRDefault="001045F0" w:rsidP="0057532D">
      <w:pPr>
        <w:pStyle w:val="Bullet1"/>
        <w:numPr>
          <w:ilvl w:val="0"/>
          <w:numId w:val="0"/>
        </w:numPr>
        <w:rPr>
          <w:lang w:val="en-AU"/>
        </w:rPr>
      </w:pPr>
      <w:r>
        <w:t>Uni</w:t>
      </w:r>
      <w:r w:rsidR="00625514">
        <w:t>versi</w:t>
      </w:r>
      <w:r w:rsidR="006B7EEB">
        <w:t xml:space="preserve">ty stakeholders </w:t>
      </w:r>
      <w:r w:rsidR="00887FE2">
        <w:t>highlighted the HEPPP</w:t>
      </w:r>
      <w:r w:rsidR="003778C3">
        <w:t>’</w:t>
      </w:r>
      <w:r w:rsidR="00887FE2">
        <w:t>s one-year funding cycle limited their ability to provide sustained outreach</w:t>
      </w:r>
      <w:r w:rsidR="00F874A0">
        <w:t xml:space="preserve">, </w:t>
      </w:r>
      <w:r w:rsidR="003778C3">
        <w:t xml:space="preserve">undertake </w:t>
      </w:r>
      <w:r w:rsidR="00F874A0">
        <w:t>long-term strategic planning,</w:t>
      </w:r>
      <w:r w:rsidR="00887FE2">
        <w:t xml:space="preserve"> and provide staff with long-term contracts</w:t>
      </w:r>
      <w:r w:rsidR="003778C3">
        <w:t xml:space="preserve">. </w:t>
      </w:r>
      <w:r w:rsidR="00F948E6">
        <w:t>University stakeholders advised that this</w:t>
      </w:r>
      <w:r w:rsidR="00887FE2">
        <w:t xml:space="preserve"> undermin</w:t>
      </w:r>
      <w:r w:rsidR="00F948E6">
        <w:t>es</w:t>
      </w:r>
      <w:r w:rsidR="00887FE2">
        <w:t xml:space="preserve"> </w:t>
      </w:r>
      <w:r w:rsidR="00F948E6">
        <w:t xml:space="preserve">their ability </w:t>
      </w:r>
      <w:r w:rsidR="00887FE2">
        <w:t>to improve participation, success, and retention rates</w:t>
      </w:r>
      <w:r w:rsidR="009C165F">
        <w:t xml:space="preserve"> through sustained relationship building </w:t>
      </w:r>
      <w:r w:rsidR="0077365F">
        <w:t xml:space="preserve">and to retain and grow outreach program delivery </w:t>
      </w:r>
      <w:r w:rsidR="009C165F">
        <w:t>knowledge and skill</w:t>
      </w:r>
      <w:r w:rsidR="0077365F">
        <w:t>s</w:t>
      </w:r>
      <w:r w:rsidR="009C165F" w:rsidRPr="00E2267F">
        <w:t xml:space="preserve">. </w:t>
      </w:r>
      <w:r w:rsidR="0057532D" w:rsidRPr="00E2267F">
        <w:t xml:space="preserve">It was recommended that HEPPP transition to a </w:t>
      </w:r>
      <w:r w:rsidR="009C165F" w:rsidRPr="00E2267F">
        <w:rPr>
          <w:lang w:val="en-AU"/>
        </w:rPr>
        <w:t>multi-year allocation</w:t>
      </w:r>
      <w:r w:rsidR="0057532D" w:rsidRPr="00E2267F">
        <w:rPr>
          <w:lang w:val="en-AU"/>
        </w:rPr>
        <w:t xml:space="preserve"> approach</w:t>
      </w:r>
      <w:r w:rsidR="009C165F" w:rsidRPr="00E2267F">
        <w:rPr>
          <w:lang w:val="en-AU"/>
        </w:rPr>
        <w:t xml:space="preserve"> to provide stability and enable long-term planning and evaluation of outreach programs.</w:t>
      </w:r>
      <w:r w:rsidR="00BE5C0E">
        <w:rPr>
          <w:lang w:val="en-AU"/>
        </w:rPr>
        <w:t xml:space="preserve"> </w:t>
      </w:r>
    </w:p>
    <w:p w14:paraId="2A28B0B3" w14:textId="4C54B641" w:rsidR="00E05F68" w:rsidRPr="003A1440" w:rsidRDefault="00641E62" w:rsidP="00B4475C">
      <w:pPr>
        <w:pStyle w:val="Heading4NotNumbered"/>
      </w:pPr>
      <w:r>
        <w:t xml:space="preserve">HEPPP as a recruitment tool </w:t>
      </w:r>
    </w:p>
    <w:p w14:paraId="38769CF8" w14:textId="3C5AEE71" w:rsidR="00726B1E" w:rsidRDefault="00726B1E" w:rsidP="00CA328F">
      <w:pPr>
        <w:pStyle w:val="Bullet1"/>
        <w:numPr>
          <w:ilvl w:val="0"/>
          <w:numId w:val="0"/>
        </w:numPr>
        <w:spacing w:after="240"/>
      </w:pPr>
      <w:r w:rsidRPr="6E1637BF">
        <w:rPr>
          <w:lang w:val="en-AU"/>
        </w:rPr>
        <w:t>Several regional universities expressed concerns about the potential for well-resourced metropolitan universities to use HEPPP funding to ‘poach’ higher</w:t>
      </w:r>
      <w:r w:rsidR="00AF0603" w:rsidRPr="6E1637BF">
        <w:rPr>
          <w:lang w:val="en-AU"/>
        </w:rPr>
        <w:t>-</w:t>
      </w:r>
      <w:r w:rsidRPr="6E1637BF">
        <w:rPr>
          <w:lang w:val="en-AU"/>
        </w:rPr>
        <w:t>performing students from regional areas by offering more substantial scholars</w:t>
      </w:r>
      <w:r w:rsidR="00E2267F" w:rsidRPr="6E1637BF">
        <w:rPr>
          <w:lang w:val="en-AU"/>
        </w:rPr>
        <w:t>hips</w:t>
      </w:r>
      <w:r w:rsidRPr="6E1637BF">
        <w:rPr>
          <w:lang w:val="en-AU"/>
        </w:rPr>
        <w:t xml:space="preserve">. Stakeholders suggested metropolitan universities would gain financial and non-financial advantages, and that </w:t>
      </w:r>
      <w:r w:rsidR="00CD2371" w:rsidRPr="6E1637BF">
        <w:rPr>
          <w:lang w:val="en-AU"/>
        </w:rPr>
        <w:t>this</w:t>
      </w:r>
      <w:r w:rsidRPr="6E1637BF">
        <w:rPr>
          <w:lang w:val="en-AU"/>
        </w:rPr>
        <w:t xml:space="preserve"> could further exacerbate capacity and resource gaps </w:t>
      </w:r>
      <w:r w:rsidR="00CD2371" w:rsidRPr="6E1637BF">
        <w:rPr>
          <w:lang w:val="en-AU"/>
        </w:rPr>
        <w:t xml:space="preserve">faced by </w:t>
      </w:r>
      <w:r w:rsidRPr="6E1637BF">
        <w:rPr>
          <w:lang w:val="en-AU"/>
        </w:rPr>
        <w:t xml:space="preserve">regional universities. </w:t>
      </w:r>
    </w:p>
    <w:p w14:paraId="32879C18" w14:textId="6D0D2E84" w:rsidR="00726B1E" w:rsidRPr="00032D75" w:rsidRDefault="00726B1E" w:rsidP="005D71DF">
      <w:pPr>
        <w:pStyle w:val="Bullet1"/>
        <w:numPr>
          <w:ilvl w:val="0"/>
          <w:numId w:val="0"/>
        </w:numPr>
        <w:spacing w:before="240" w:after="240"/>
        <w:ind w:left="851" w:right="851"/>
        <w:rPr>
          <w:i/>
          <w:lang w:val="en-AU"/>
        </w:rPr>
      </w:pPr>
      <w:r w:rsidRPr="6E1637BF">
        <w:rPr>
          <w:i/>
          <w:lang w:val="en-AU"/>
        </w:rPr>
        <w:t>HEPPP could incentivise metro universities to poach students from the regions. I'm not saying that's definitely happening, but there's opportunity for metro universities to do that… for example by offering bigger scholarships for equity group students to basically come to that university…and then gaining funding for those students.</w:t>
      </w:r>
      <w:r w:rsidR="00032D75" w:rsidRPr="6E1637BF">
        <w:rPr>
          <w:i/>
          <w:lang w:val="en-AU"/>
        </w:rPr>
        <w:t xml:space="preserve"> - </w:t>
      </w:r>
      <w:r w:rsidRPr="6E1637BF">
        <w:rPr>
          <w:b/>
          <w:lang w:val="en-AU"/>
        </w:rPr>
        <w:t xml:space="preserve">Regional </w:t>
      </w:r>
      <w:r w:rsidR="00CD2371" w:rsidRPr="6E1637BF">
        <w:rPr>
          <w:b/>
          <w:lang w:val="en-AU"/>
        </w:rPr>
        <w:t>u</w:t>
      </w:r>
      <w:r w:rsidRPr="6E1637BF">
        <w:rPr>
          <w:b/>
          <w:lang w:val="en-AU"/>
        </w:rPr>
        <w:t>niversity stakeholder</w:t>
      </w:r>
    </w:p>
    <w:p w14:paraId="4B8C776D" w14:textId="6C7877B3" w:rsidR="00EE6823" w:rsidRDefault="00192B4B" w:rsidP="00CA328F">
      <w:pPr>
        <w:pStyle w:val="Text"/>
      </w:pPr>
      <w:r w:rsidRPr="00192B4B">
        <w:t xml:space="preserve">A Hub stakeholder </w:t>
      </w:r>
      <w:r w:rsidR="000155F0">
        <w:t xml:space="preserve">suggested that </w:t>
      </w:r>
      <w:r w:rsidR="00BF2026">
        <w:t>HEPPP was ineffective</w:t>
      </w:r>
      <w:r w:rsidR="000155F0">
        <w:t>, as it was</w:t>
      </w:r>
      <w:r w:rsidR="00BF2026">
        <w:t xml:space="preserve"> </w:t>
      </w:r>
      <w:r w:rsidR="000155F0">
        <w:t xml:space="preserve">being </w:t>
      </w:r>
      <w:r w:rsidR="00BF2026">
        <w:t>misused by</w:t>
      </w:r>
      <w:r w:rsidRPr="00192B4B">
        <w:t xml:space="preserve"> universities as a recruitment tool rather than to meet community </w:t>
      </w:r>
      <w:r w:rsidR="00A17473" w:rsidRPr="00192B4B">
        <w:t>needs</w:t>
      </w:r>
      <w:r w:rsidRPr="00192B4B">
        <w:t>.</w:t>
      </w:r>
      <w:r w:rsidR="00BF2026">
        <w:t xml:space="preserve"> </w:t>
      </w:r>
      <w:r w:rsidR="006A31C2">
        <w:t xml:space="preserve">This was attributed to the competing financial pressures </w:t>
      </w:r>
      <w:r w:rsidR="00A64989">
        <w:t xml:space="preserve">and institutional demands </w:t>
      </w:r>
      <w:r w:rsidR="006A31C2">
        <w:t>placed on universities</w:t>
      </w:r>
      <w:r w:rsidR="00307622">
        <w:t xml:space="preserve">. </w:t>
      </w:r>
    </w:p>
    <w:p w14:paraId="36758110" w14:textId="1E277E65" w:rsidR="009243F7" w:rsidRPr="009243F7" w:rsidRDefault="009243F7" w:rsidP="00B4475C">
      <w:pPr>
        <w:pStyle w:val="Heading4NotNumbered"/>
      </w:pPr>
      <w:r w:rsidRPr="009243F7">
        <w:t>A partnership approach</w:t>
      </w:r>
    </w:p>
    <w:p w14:paraId="39F0A584" w14:textId="10C0A990" w:rsidR="005E7762" w:rsidRDefault="009243F7" w:rsidP="00192B4B">
      <w:pPr>
        <w:pStyle w:val="Text"/>
        <w:rPr>
          <w:lang w:val="en-AU"/>
        </w:rPr>
      </w:pPr>
      <w:r w:rsidRPr="6E1637BF">
        <w:rPr>
          <w:lang w:val="en-AU"/>
        </w:rPr>
        <w:t xml:space="preserve">Several university and sector stakeholders suggested that more HEPPP funding should be dispersed through the type of outreach partnership model established through </w:t>
      </w:r>
      <w:r w:rsidR="006226C6" w:rsidRPr="6E1637BF">
        <w:rPr>
          <w:lang w:val="en-AU"/>
        </w:rPr>
        <w:t xml:space="preserve">the Regional </w:t>
      </w:r>
      <w:r w:rsidR="00E007CD" w:rsidRPr="6E1637BF">
        <w:rPr>
          <w:lang w:val="en-AU"/>
        </w:rPr>
        <w:t>Partnership Project Pool Program</w:t>
      </w:r>
      <w:r w:rsidRPr="6E1637BF">
        <w:rPr>
          <w:lang w:val="en-AU"/>
        </w:rPr>
        <w:t xml:space="preserve"> </w:t>
      </w:r>
      <w:r w:rsidR="00E007CD" w:rsidRPr="6E1637BF">
        <w:rPr>
          <w:lang w:val="en-AU"/>
        </w:rPr>
        <w:t>(</w:t>
      </w:r>
      <w:r w:rsidRPr="6E1637BF">
        <w:rPr>
          <w:lang w:val="en-AU"/>
        </w:rPr>
        <w:t>RPPPP</w:t>
      </w:r>
      <w:r w:rsidR="00E007CD" w:rsidRPr="6E1637BF">
        <w:rPr>
          <w:lang w:val="en-AU"/>
        </w:rPr>
        <w:t>)</w:t>
      </w:r>
      <w:r w:rsidR="00114BA5" w:rsidRPr="6E1637BF">
        <w:rPr>
          <w:lang w:val="en-AU"/>
        </w:rPr>
        <w:t xml:space="preserve">. The RPPPP </w:t>
      </w:r>
      <w:r w:rsidRPr="6E1637BF">
        <w:rPr>
          <w:lang w:val="en-AU"/>
        </w:rPr>
        <w:t xml:space="preserve">model </w:t>
      </w:r>
      <w:r w:rsidR="00114BA5" w:rsidRPr="6E1637BF">
        <w:rPr>
          <w:lang w:val="en-AU"/>
        </w:rPr>
        <w:t xml:space="preserve">was perceived </w:t>
      </w:r>
      <w:r w:rsidRPr="6E1637BF">
        <w:rPr>
          <w:lang w:val="en-AU"/>
        </w:rPr>
        <w:t>to more effectively support student</w:t>
      </w:r>
      <w:r w:rsidR="00C073A0" w:rsidRPr="6E1637BF">
        <w:rPr>
          <w:lang w:val="en-AU"/>
        </w:rPr>
        <w:t xml:space="preserve">s to </w:t>
      </w:r>
      <w:r w:rsidRPr="6E1637BF">
        <w:rPr>
          <w:lang w:val="en-AU"/>
        </w:rPr>
        <w:t xml:space="preserve">remain in their communities and engage in higher education through </w:t>
      </w:r>
      <w:r w:rsidR="004D267C" w:rsidRPr="6E1637BF">
        <w:rPr>
          <w:lang w:val="en-AU"/>
        </w:rPr>
        <w:t>S</w:t>
      </w:r>
      <w:r w:rsidRPr="6E1637BF">
        <w:rPr>
          <w:lang w:val="en-AU"/>
        </w:rPr>
        <w:t xml:space="preserve">tudy </w:t>
      </w:r>
      <w:r w:rsidR="004D267C" w:rsidRPr="6E1637BF">
        <w:rPr>
          <w:lang w:val="en-AU"/>
        </w:rPr>
        <w:t>Hu</w:t>
      </w:r>
      <w:r w:rsidRPr="6E1637BF">
        <w:rPr>
          <w:lang w:val="en-AU"/>
        </w:rPr>
        <w:t xml:space="preserve">bs. </w:t>
      </w:r>
      <w:r w:rsidR="00C073A0" w:rsidRPr="6E1637BF">
        <w:rPr>
          <w:lang w:val="en-AU"/>
        </w:rPr>
        <w:t xml:space="preserve">Stakeholders indicated that shifting HEPPP funding to a more community-focused partnership model </w:t>
      </w:r>
      <w:r w:rsidRPr="6E1637BF">
        <w:rPr>
          <w:lang w:val="en-AU"/>
        </w:rPr>
        <w:t xml:space="preserve">would </w:t>
      </w:r>
      <w:r w:rsidR="00257A73" w:rsidRPr="6E1637BF">
        <w:rPr>
          <w:lang w:val="en-AU"/>
        </w:rPr>
        <w:t>support the impact and sustainability of outreach efforts</w:t>
      </w:r>
      <w:r w:rsidR="00BA189C" w:rsidRPr="6E1637BF">
        <w:rPr>
          <w:lang w:val="en-AU"/>
        </w:rPr>
        <w:t xml:space="preserve"> and increase cost effectiveness by </w:t>
      </w:r>
      <w:r w:rsidRPr="6E1637BF">
        <w:rPr>
          <w:lang w:val="en-AU"/>
        </w:rPr>
        <w:t>reduc</w:t>
      </w:r>
      <w:r w:rsidR="00BA189C" w:rsidRPr="6E1637BF">
        <w:rPr>
          <w:lang w:val="en-AU"/>
        </w:rPr>
        <w:t>ing</w:t>
      </w:r>
      <w:r w:rsidRPr="6E1637BF">
        <w:rPr>
          <w:lang w:val="en-AU"/>
        </w:rPr>
        <w:t xml:space="preserve"> the need for universi</w:t>
      </w:r>
      <w:r w:rsidR="00BA189C" w:rsidRPr="6E1637BF">
        <w:rPr>
          <w:lang w:val="en-AU"/>
        </w:rPr>
        <w:t>ty staff</w:t>
      </w:r>
      <w:r w:rsidRPr="6E1637BF">
        <w:rPr>
          <w:lang w:val="en-AU"/>
        </w:rPr>
        <w:t xml:space="preserve"> to travel to </w:t>
      </w:r>
      <w:r w:rsidR="003077DE" w:rsidRPr="6E1637BF">
        <w:rPr>
          <w:lang w:val="en-AU"/>
        </w:rPr>
        <w:t>RRR</w:t>
      </w:r>
      <w:r w:rsidRPr="6E1637BF">
        <w:rPr>
          <w:lang w:val="en-AU"/>
        </w:rPr>
        <w:t xml:space="preserve"> areas. </w:t>
      </w:r>
    </w:p>
    <w:p w14:paraId="4A78A0E1" w14:textId="4F0103A5" w:rsidR="00A63995" w:rsidRDefault="005E7762" w:rsidP="005E7762">
      <w:r>
        <w:br w:type="page"/>
      </w:r>
    </w:p>
    <w:p w14:paraId="54AC1824" w14:textId="416189CF" w:rsidR="00CA74DC" w:rsidRDefault="00CA74DC" w:rsidP="00455862">
      <w:pPr>
        <w:pStyle w:val="Heading3"/>
      </w:pPr>
      <w:r>
        <w:lastRenderedPageBreak/>
        <w:t xml:space="preserve">Evaluation </w:t>
      </w:r>
      <w:r w:rsidR="00C03878">
        <w:t>a</w:t>
      </w:r>
      <w:r>
        <w:t xml:space="preserve">gainst </w:t>
      </w:r>
      <w:r w:rsidR="00C03878">
        <w:t>k</w:t>
      </w:r>
      <w:r>
        <w:t xml:space="preserve">ey </w:t>
      </w:r>
      <w:r w:rsidR="00C03878">
        <w:t>p</w:t>
      </w:r>
      <w:r>
        <w:t xml:space="preserve">erformance </w:t>
      </w:r>
      <w:r w:rsidR="00C03878">
        <w:t>m</w:t>
      </w:r>
      <w:r>
        <w:t>easures</w:t>
      </w:r>
    </w:p>
    <w:tbl>
      <w:tblPr>
        <w:tblStyle w:val="ACTableDesign"/>
        <w:tblW w:w="5000" w:type="pct"/>
        <w:tblInd w:w="-5" w:type="dxa"/>
        <w:tblBorders>
          <w:top w:val="single" w:sz="4" w:space="0" w:color="007E00"/>
          <w:left w:val="single" w:sz="4" w:space="0" w:color="007E00"/>
          <w:bottom w:val="single" w:sz="4" w:space="0" w:color="007E00"/>
          <w:right w:val="single" w:sz="4" w:space="0" w:color="007E00"/>
          <w:insideH w:val="none" w:sz="0" w:space="0" w:color="auto"/>
          <w:insideV w:val="none" w:sz="0" w:space="0" w:color="auto"/>
        </w:tblBorders>
        <w:tblLook w:val="04A0" w:firstRow="1" w:lastRow="0" w:firstColumn="1" w:lastColumn="0" w:noHBand="0" w:noVBand="1"/>
      </w:tblPr>
      <w:tblGrid>
        <w:gridCol w:w="2512"/>
        <w:gridCol w:w="585"/>
        <w:gridCol w:w="2877"/>
        <w:gridCol w:w="586"/>
        <w:gridCol w:w="2459"/>
      </w:tblGrid>
      <w:tr w:rsidR="00485C49" w:rsidRPr="005F2846" w14:paraId="0418E329" w14:textId="77777777" w:rsidTr="00B4233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8" w:type="pct"/>
            <w:tcBorders>
              <w:top w:val="single" w:sz="4" w:space="0" w:color="36424A" w:themeColor="background2"/>
              <w:left w:val="single" w:sz="4" w:space="0" w:color="36424A" w:themeColor="background2"/>
              <w:bottom w:val="single" w:sz="4" w:space="0" w:color="36424A" w:themeColor="background2"/>
              <w:right w:val="single" w:sz="4" w:space="0" w:color="36424A" w:themeColor="background2"/>
            </w:tcBorders>
            <w:shd w:val="clear" w:color="auto" w:fill="auto"/>
            <w:tcMar>
              <w:left w:w="0" w:type="dxa"/>
            </w:tcMar>
          </w:tcPr>
          <w:p w14:paraId="52396788" w14:textId="69838ABD" w:rsidR="00485C49" w:rsidRPr="005F2846" w:rsidRDefault="00485C49" w:rsidP="00B42332">
            <w:pPr>
              <w:pStyle w:val="Text"/>
              <w:ind w:left="426" w:hanging="284"/>
              <w:jc w:val="left"/>
              <w:rPr>
                <w:color w:val="auto"/>
              </w:rPr>
            </w:pPr>
            <w:r w:rsidRPr="005F2846">
              <w:rPr>
                <w:i/>
                <w:noProof/>
                <w:lang w:val="en-AU"/>
              </w:rPr>
              <w:drawing>
                <wp:anchor distT="0" distB="0" distL="114300" distR="114300" simplePos="0" relativeHeight="251658249" behindDoc="0" locked="0" layoutInCell="1" allowOverlap="1" wp14:anchorId="49CF5956" wp14:editId="5BC635FB">
                  <wp:simplePos x="0" y="0"/>
                  <wp:positionH relativeFrom="column">
                    <wp:posOffset>0</wp:posOffset>
                  </wp:positionH>
                  <wp:positionV relativeFrom="paragraph">
                    <wp:posOffset>204470</wp:posOffset>
                  </wp:positionV>
                  <wp:extent cx="211455" cy="211455"/>
                  <wp:effectExtent l="0" t="0" r="0" b="0"/>
                  <wp:wrapNone/>
                  <wp:docPr id="1036395585" name="Graphic 20"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395585" name="Graphic 20"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1455" cy="211455"/>
                          </a:xfrm>
                          <a:prstGeom prst="rect">
                            <a:avLst/>
                          </a:prstGeom>
                        </pic:spPr>
                      </pic:pic>
                    </a:graphicData>
                  </a:graphic>
                  <wp14:sizeRelH relativeFrom="margin">
                    <wp14:pctWidth>0</wp14:pctWidth>
                  </wp14:sizeRelH>
                  <wp14:sizeRelV relativeFrom="margin">
                    <wp14:pctHeight>0</wp14:pctHeight>
                  </wp14:sizeRelV>
                </wp:anchor>
              </w:drawing>
            </w:r>
            <w:r>
              <w:rPr>
                <w:color w:val="auto"/>
              </w:rPr>
              <w:t xml:space="preserve">     </w:t>
            </w:r>
            <w:r w:rsidRPr="005F2846">
              <w:rPr>
                <w:color w:val="auto"/>
              </w:rPr>
              <w:t xml:space="preserve">Target has been </w:t>
            </w:r>
            <w:r>
              <w:rPr>
                <w:color w:val="auto"/>
              </w:rPr>
              <w:t xml:space="preserve">      </w:t>
            </w:r>
            <w:r w:rsidR="00AD7B82">
              <w:rPr>
                <w:color w:val="auto"/>
              </w:rPr>
              <w:t xml:space="preserve"> </w:t>
            </w:r>
            <w:r w:rsidRPr="005F2846">
              <w:rPr>
                <w:color w:val="auto"/>
              </w:rPr>
              <w:t>achieved</w:t>
            </w:r>
            <w:r>
              <w:rPr>
                <w:color w:val="auto"/>
              </w:rPr>
              <w:t xml:space="preserve"> </w:t>
            </w:r>
            <w:r w:rsidRPr="005F2846">
              <w:rPr>
                <w:color w:val="auto"/>
              </w:rPr>
              <w:t>or is on track</w:t>
            </w:r>
          </w:p>
        </w:tc>
        <w:tc>
          <w:tcPr>
            <w:tcW w:w="305" w:type="pct"/>
            <w:tcBorders>
              <w:top w:val="single" w:sz="4" w:space="0" w:color="36424A" w:themeColor="background2"/>
              <w:left w:val="single" w:sz="4" w:space="0" w:color="36424A" w:themeColor="background2"/>
              <w:bottom w:val="single" w:sz="4" w:space="0" w:color="36424A" w:themeColor="background2"/>
            </w:tcBorders>
            <w:shd w:val="clear" w:color="auto" w:fill="auto"/>
          </w:tcPr>
          <w:p w14:paraId="7F459CF3" w14:textId="77777777" w:rsidR="00485C49" w:rsidRPr="005F2846" w:rsidRDefault="00485C49" w:rsidP="00B4233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34A904EC" wp14:editId="39A73638">
                  <wp:extent cx="212400" cy="212400"/>
                  <wp:effectExtent l="0" t="0" r="0" b="0"/>
                  <wp:docPr id="1036395586" name="Graphic 21"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395586" name="Graphic 21"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c>
          <w:tcPr>
            <w:tcW w:w="1498" w:type="pct"/>
            <w:tcBorders>
              <w:top w:val="single" w:sz="4" w:space="0" w:color="36424A" w:themeColor="background2"/>
              <w:bottom w:val="single" w:sz="4" w:space="0" w:color="36424A" w:themeColor="background2"/>
              <w:right w:val="single" w:sz="4" w:space="0" w:color="36424A" w:themeColor="background2"/>
            </w:tcBorders>
            <w:shd w:val="clear" w:color="auto" w:fill="auto"/>
            <w:tcMar>
              <w:left w:w="0" w:type="dxa"/>
            </w:tcMar>
          </w:tcPr>
          <w:p w14:paraId="2CA32099" w14:textId="77777777" w:rsidR="00485C49" w:rsidRPr="005F2846" w:rsidRDefault="00485C49" w:rsidP="00B4233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Uncertain – insufficient evidence/data to draw conclusion</w:t>
            </w:r>
          </w:p>
        </w:tc>
        <w:tc>
          <w:tcPr>
            <w:tcW w:w="305" w:type="pct"/>
            <w:tcBorders>
              <w:top w:val="single" w:sz="4" w:space="0" w:color="36424A" w:themeColor="background2"/>
              <w:left w:val="single" w:sz="4" w:space="0" w:color="36424A" w:themeColor="background2"/>
              <w:bottom w:val="single" w:sz="4" w:space="0" w:color="36424A" w:themeColor="background2"/>
            </w:tcBorders>
            <w:shd w:val="clear" w:color="auto" w:fill="auto"/>
          </w:tcPr>
          <w:p w14:paraId="09264D0D" w14:textId="77777777" w:rsidR="00485C49" w:rsidRPr="005F2846" w:rsidRDefault="00485C49" w:rsidP="00B4233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40733855" wp14:editId="1D2CFE58">
                  <wp:extent cx="212400" cy="212400"/>
                  <wp:effectExtent l="0" t="0" r="0" b="0"/>
                  <wp:docPr id="1036395587" name="Graphic 22" descr="Badge Cross with gray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395587" name="Graphic 22" descr="Badge Cross with gray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c>
          <w:tcPr>
            <w:tcW w:w="1280" w:type="pct"/>
            <w:tcBorders>
              <w:top w:val="single" w:sz="4" w:space="0" w:color="36424A" w:themeColor="background2"/>
              <w:bottom w:val="single" w:sz="4" w:space="0" w:color="36424A" w:themeColor="background2"/>
              <w:right w:val="single" w:sz="4" w:space="0" w:color="36424A" w:themeColor="background2"/>
            </w:tcBorders>
            <w:shd w:val="clear" w:color="auto" w:fill="auto"/>
            <w:tcMar>
              <w:left w:w="0" w:type="dxa"/>
            </w:tcMar>
          </w:tcPr>
          <w:p w14:paraId="1D66996E" w14:textId="77777777" w:rsidR="00485C49" w:rsidRPr="005F2846" w:rsidRDefault="00485C49" w:rsidP="00B42332">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not been achieved and is not on track</w:t>
            </w:r>
          </w:p>
        </w:tc>
      </w:tr>
    </w:tbl>
    <w:tbl>
      <w:tblPr>
        <w:tblStyle w:val="TableGrid"/>
        <w:tblpPr w:leftFromText="180" w:rightFromText="180" w:vertAnchor="text" w:horzAnchor="margin" w:tblpY="129"/>
        <w:tblW w:w="0" w:type="auto"/>
        <w:tblLook w:val="04A0" w:firstRow="1" w:lastRow="0" w:firstColumn="1" w:lastColumn="0" w:noHBand="0" w:noVBand="1"/>
      </w:tblPr>
      <w:tblGrid>
        <w:gridCol w:w="7230"/>
        <w:gridCol w:w="1742"/>
      </w:tblGrid>
      <w:tr w:rsidR="00485C49" w:rsidRPr="006729BD" w14:paraId="0624FE76" w14:textId="77777777" w:rsidTr="00485C49">
        <w:trPr>
          <w:trHeight w:val="274"/>
        </w:trPr>
        <w:tc>
          <w:tcPr>
            <w:tcW w:w="7230" w:type="dxa"/>
            <w:shd w:val="clear" w:color="auto" w:fill="78B800" w:themeFill="accent1"/>
          </w:tcPr>
          <w:p w14:paraId="6E5DD767" w14:textId="1F5D749B" w:rsidR="00485C49" w:rsidRPr="009863CA" w:rsidRDefault="00485C49" w:rsidP="00586D50">
            <w:pPr>
              <w:pStyle w:val="TableHeaderBlack"/>
            </w:pPr>
            <w:r w:rsidRPr="009863CA">
              <w:t>Key performance measures or targets</w:t>
            </w:r>
          </w:p>
        </w:tc>
        <w:tc>
          <w:tcPr>
            <w:tcW w:w="1742" w:type="dxa"/>
            <w:shd w:val="clear" w:color="auto" w:fill="78B800" w:themeFill="accent1"/>
          </w:tcPr>
          <w:p w14:paraId="211D8FDE" w14:textId="77777777" w:rsidR="00485C49" w:rsidRPr="009863CA" w:rsidRDefault="00485C49" w:rsidP="00586D50">
            <w:pPr>
              <w:pStyle w:val="TableHeaderBlack"/>
            </w:pPr>
            <w:r w:rsidRPr="009863CA">
              <w:t>Progress</w:t>
            </w:r>
          </w:p>
        </w:tc>
      </w:tr>
      <w:tr w:rsidR="00485C49" w:rsidRPr="006729BD" w14:paraId="6ADFA789" w14:textId="77777777" w:rsidTr="00485C49">
        <w:trPr>
          <w:trHeight w:val="608"/>
        </w:trPr>
        <w:tc>
          <w:tcPr>
            <w:tcW w:w="7230" w:type="dxa"/>
            <w:vAlign w:val="center"/>
          </w:tcPr>
          <w:p w14:paraId="54429AEE" w14:textId="5F4F1095" w:rsidR="00485C49" w:rsidRPr="003A5201" w:rsidRDefault="00485C49" w:rsidP="00485C49">
            <w:pPr>
              <w:pStyle w:val="TableText"/>
            </w:pPr>
            <w:r w:rsidRPr="003A5201">
              <w:t xml:space="preserve">Count and proportion of annual university delivery of HEPPP-funded activities which target </w:t>
            </w:r>
            <w:r>
              <w:t>RRR</w:t>
            </w:r>
            <w:r w:rsidRPr="003A5201">
              <w:t xml:space="preserve"> students – increase in availability of support</w:t>
            </w:r>
          </w:p>
        </w:tc>
        <w:tc>
          <w:tcPr>
            <w:tcW w:w="1742" w:type="dxa"/>
            <w:vAlign w:val="center"/>
          </w:tcPr>
          <w:p w14:paraId="1A3E80CB" w14:textId="77777777" w:rsidR="00485C49" w:rsidRPr="006729BD" w:rsidRDefault="00485C49" w:rsidP="00485C49">
            <w:pPr>
              <w:pStyle w:val="Text"/>
              <w:jc w:val="center"/>
              <w:rPr>
                <w:b/>
                <w:bCs/>
                <w:i/>
                <w:iCs/>
              </w:rPr>
            </w:pPr>
            <w:r w:rsidRPr="001E1F6F">
              <w:rPr>
                <w:rFonts w:eastAsia="Arial" w:cs="Times New Roman"/>
                <w:noProof/>
                <w:color w:val="000000"/>
                <w:lang w:val="en-AU"/>
              </w:rPr>
              <w:drawing>
                <wp:inline distT="0" distB="0" distL="0" distR="0" wp14:anchorId="03990716" wp14:editId="5EA42CAB">
                  <wp:extent cx="211947" cy="211947"/>
                  <wp:effectExtent l="0" t="0" r="0" b="0"/>
                  <wp:docPr id="2068198187" name="Graphic 18"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8198187" name="Graphic 18"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r>
      <w:tr w:rsidR="00485C49" w:rsidRPr="006729BD" w14:paraId="77048617" w14:textId="77777777" w:rsidTr="00485C49">
        <w:trPr>
          <w:trHeight w:val="416"/>
        </w:trPr>
        <w:tc>
          <w:tcPr>
            <w:tcW w:w="7230" w:type="dxa"/>
            <w:vAlign w:val="center"/>
          </w:tcPr>
          <w:p w14:paraId="212B3107" w14:textId="77777777" w:rsidR="00485C49" w:rsidRPr="003A5201" w:rsidRDefault="00485C49" w:rsidP="00485C49">
            <w:pPr>
              <w:pStyle w:val="TableText"/>
            </w:pPr>
            <w:r w:rsidRPr="54D73493">
              <w:rPr>
                <w:lang w:val="en-NZ"/>
              </w:rPr>
              <w:t>Overall participation, success, retention and completion rates for students from each of three cohorts</w:t>
            </w:r>
          </w:p>
        </w:tc>
        <w:tc>
          <w:tcPr>
            <w:tcW w:w="1742" w:type="dxa"/>
            <w:vAlign w:val="center"/>
          </w:tcPr>
          <w:p w14:paraId="11048F92" w14:textId="77777777" w:rsidR="00485C49" w:rsidRPr="006729BD" w:rsidRDefault="00485C49" w:rsidP="00485C49">
            <w:pPr>
              <w:pStyle w:val="Text"/>
              <w:jc w:val="center"/>
              <w:rPr>
                <w:b/>
                <w:bCs/>
                <w:i/>
                <w:iCs/>
              </w:rPr>
            </w:pPr>
            <w:r w:rsidRPr="001E1F6F">
              <w:rPr>
                <w:rFonts w:eastAsia="Arial" w:cs="Times New Roman"/>
                <w:noProof/>
                <w:color w:val="000000"/>
                <w:lang w:val="en-AU"/>
              </w:rPr>
              <w:drawing>
                <wp:inline distT="0" distB="0" distL="0" distR="0" wp14:anchorId="5647ED32" wp14:editId="5816F39D">
                  <wp:extent cx="212400" cy="212400"/>
                  <wp:effectExtent l="0" t="0" r="0" b="0"/>
                  <wp:docPr id="525975278" name="Graphic 20"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5975278" name="Graphic 20"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bl>
    <w:p w14:paraId="7CE75874" w14:textId="77777777" w:rsidR="00485C49" w:rsidRPr="00485C49" w:rsidRDefault="00485C49" w:rsidP="00485C49">
      <w:pPr>
        <w:pStyle w:val="Text"/>
      </w:pPr>
    </w:p>
    <w:p w14:paraId="4DEF084D" w14:textId="523F5E65" w:rsidR="00697DB1" w:rsidRPr="00697DB1" w:rsidRDefault="0073621B" w:rsidP="00455862">
      <w:pPr>
        <w:pStyle w:val="Heading2"/>
      </w:pPr>
      <w:bookmarkStart w:id="43" w:name="_Measure_Five_–"/>
      <w:bookmarkStart w:id="44" w:name="_Toc171085091"/>
      <w:bookmarkStart w:id="45" w:name="_Toc177032069"/>
      <w:bookmarkEnd w:id="43"/>
      <w:r>
        <w:t xml:space="preserve">Measure </w:t>
      </w:r>
      <w:r w:rsidR="00A17610">
        <w:t>F</w:t>
      </w:r>
      <w:r w:rsidR="00E17829">
        <w:t>ive</w:t>
      </w:r>
      <w:r w:rsidR="002D4155">
        <w:t xml:space="preserve"> – Regional University Study Hubs</w:t>
      </w:r>
      <w:bookmarkEnd w:id="44"/>
      <w:bookmarkEnd w:id="45"/>
    </w:p>
    <w:p w14:paraId="13140ED6" w14:textId="5ED5512E" w:rsidR="00FC0325" w:rsidRDefault="002D4155" w:rsidP="00455862">
      <w:pPr>
        <w:pStyle w:val="Heading3"/>
      </w:pPr>
      <w:r>
        <w:t>Background</w:t>
      </w:r>
    </w:p>
    <w:p w14:paraId="5307B610" w14:textId="06657A29" w:rsidR="004657A7" w:rsidRDefault="00FC0325" w:rsidP="00663324">
      <w:r>
        <w:t xml:space="preserve">Regional University Study Hubs, previously referred to as Regional University Centres, are facilities that aim to improve access to </w:t>
      </w:r>
      <w:r w:rsidR="00E842DD">
        <w:t xml:space="preserve">tertiary </w:t>
      </w:r>
      <w:r>
        <w:t xml:space="preserve">education for students located in </w:t>
      </w:r>
      <w:r w:rsidR="003F5EE7">
        <w:t>RRR</w:t>
      </w:r>
      <w:r>
        <w:t xml:space="preserve"> communities. Hubs provide study spaces, IT infrastructure, and a range of administrative, academic </w:t>
      </w:r>
      <w:r w:rsidR="00D11B55">
        <w:t>skills</w:t>
      </w:r>
      <w:r>
        <w:t xml:space="preserve"> and support services for </w:t>
      </w:r>
      <w:r w:rsidR="003F5EE7">
        <w:t>RRR</w:t>
      </w:r>
      <w:r>
        <w:t xml:space="preserve"> students where they are – encouraging aspiration</w:t>
      </w:r>
      <w:r w:rsidR="00F4597D">
        <w:t>s</w:t>
      </w:r>
      <w:r>
        <w:t xml:space="preserve"> for, and pathways to, successful attainment of tertiary courses without requiring them to relocate.</w:t>
      </w:r>
      <w:r>
        <w:rPr>
          <w:rStyle w:val="FootnoteReference"/>
        </w:rPr>
        <w:footnoteReference w:id="24"/>
      </w:r>
    </w:p>
    <w:p w14:paraId="0355F82F" w14:textId="7AC1DB6C" w:rsidR="00FC0325" w:rsidRDefault="00FC0325" w:rsidP="00663324">
      <w:r>
        <w:t xml:space="preserve">Early examples of Study Hubs, which predate the Regional </w:t>
      </w:r>
      <w:r w:rsidR="002864EE">
        <w:t xml:space="preserve">University </w:t>
      </w:r>
      <w:r>
        <w:t xml:space="preserve">Study Hubs </w:t>
      </w:r>
      <w:r w:rsidRPr="00752F7C">
        <w:t>program</w:t>
      </w:r>
      <w:r>
        <w:t xml:space="preserve">, </w:t>
      </w:r>
      <w:r w:rsidRPr="00752F7C">
        <w:t>include</w:t>
      </w:r>
      <w:r>
        <w:t xml:space="preserve"> the Geraldton Universities Centre which has been in operation since at least 20</w:t>
      </w:r>
      <w:r w:rsidR="03995F50">
        <w:t>01</w:t>
      </w:r>
      <w:r w:rsidR="00DF26EF">
        <w:rPr>
          <w:rStyle w:val="FootnoteReference"/>
        </w:rPr>
        <w:footnoteReference w:id="25"/>
      </w:r>
      <w:r>
        <w:t>, and the Cooma Universities Centre, now called CUC Snowy Monaro, which opened in 2013</w:t>
      </w:r>
      <w:r w:rsidR="001A3902">
        <w:t>.</w:t>
      </w:r>
      <w:r w:rsidR="00DF26EF">
        <w:rPr>
          <w:rStyle w:val="FootnoteReference"/>
        </w:rPr>
        <w:footnoteReference w:id="26"/>
      </w:r>
      <w:r>
        <w:t xml:space="preserve"> As of July 2024, there are 46 Study Hubs located </w:t>
      </w:r>
      <w:r w:rsidR="002C697A">
        <w:t xml:space="preserve">or establishing </w:t>
      </w:r>
      <w:r>
        <w:t xml:space="preserve">across </w:t>
      </w:r>
      <w:r w:rsidR="003F5EE7">
        <w:t>RRR</w:t>
      </w:r>
      <w:r>
        <w:t xml:space="preserve"> Australia</w:t>
      </w:r>
      <w:r w:rsidR="00A95CF6">
        <w:t>.</w:t>
      </w:r>
      <w:r w:rsidR="00DF26EF">
        <w:rPr>
          <w:rStyle w:val="FootnoteReference"/>
        </w:rPr>
        <w:footnoteReference w:id="27"/>
      </w:r>
      <w:r>
        <w:t xml:space="preserve"> The </w:t>
      </w:r>
      <w:r w:rsidR="00557215">
        <w:t xml:space="preserve">Australian </w:t>
      </w:r>
      <w:r w:rsidR="001A3902">
        <w:t xml:space="preserve">Government’s response to the </w:t>
      </w:r>
      <w:r w:rsidRPr="004C37F7">
        <w:t>Universities Accord</w:t>
      </w:r>
      <w:r w:rsidR="00FE2DCD">
        <w:t xml:space="preserve"> Interim Report </w:t>
      </w:r>
      <w:r w:rsidR="001A3902">
        <w:t xml:space="preserve">includes a commitment </w:t>
      </w:r>
      <w:r>
        <w:t>of $66.9 million to establish up to 20 new Regional University Study Hubs and up to 14 new Suburban University Study Hubs</w:t>
      </w:r>
      <w:r w:rsidR="00857F87">
        <w:t>.</w:t>
      </w:r>
      <w:r w:rsidR="00DF26EF">
        <w:rPr>
          <w:rStyle w:val="FootnoteReference"/>
        </w:rPr>
        <w:footnoteReference w:id="28"/>
      </w:r>
    </w:p>
    <w:p w14:paraId="621F1B9B" w14:textId="77777777" w:rsidR="00CE6841" w:rsidRDefault="00CE6841">
      <w:pPr>
        <w:jc w:val="left"/>
      </w:pPr>
      <w:r>
        <w:br w:type="page"/>
      </w:r>
    </w:p>
    <w:p w14:paraId="541EA790" w14:textId="288DC72F" w:rsidR="00775A6C" w:rsidRDefault="006727B6" w:rsidP="00663324">
      <w:r w:rsidRPr="006727B6">
        <w:lastRenderedPageBreak/>
        <w:t>In</w:t>
      </w:r>
      <w:r w:rsidR="00646AEE">
        <w:t xml:space="preserve"> </w:t>
      </w:r>
      <w:r w:rsidRPr="006727B6">
        <w:t xml:space="preserve">2021, $21 million was allocated to strengthening the existing Regional University Study Hubs program. This commitment included the establishment of eight new Hubs determined through a third grant round, referred to as </w:t>
      </w:r>
      <w:r w:rsidR="00AA12D7">
        <w:t>‘</w:t>
      </w:r>
      <w:r w:rsidRPr="006727B6">
        <w:t>Cohort 3</w:t>
      </w:r>
      <w:r w:rsidR="00AA12D7">
        <w:t>’</w:t>
      </w:r>
      <w:r w:rsidR="00072201">
        <w:t>.</w:t>
      </w:r>
      <w:r w:rsidR="002E2FBF">
        <w:t xml:space="preserve"> </w:t>
      </w:r>
      <w:r w:rsidR="00C833A4">
        <w:t>This commitment also included</w:t>
      </w:r>
      <w:r w:rsidR="00775A6C">
        <w:t xml:space="preserve"> the establishment of the Regional Universit</w:t>
      </w:r>
      <w:r w:rsidR="003C60A8">
        <w:t>y</w:t>
      </w:r>
      <w:r w:rsidR="00775A6C">
        <w:t xml:space="preserve"> Study Hubs</w:t>
      </w:r>
      <w:r w:rsidR="00E20255">
        <w:t xml:space="preserve"> (RUSH)</w:t>
      </w:r>
      <w:r w:rsidR="00775A6C">
        <w:t xml:space="preserve"> Network. This evaluation focuses on</w:t>
      </w:r>
      <w:r w:rsidR="00686F3B">
        <w:t xml:space="preserve"> Cohort 3 Hubs and the RUSH Network,</w:t>
      </w:r>
      <w:r w:rsidR="00775A6C">
        <w:t xml:space="preserve"> though its findings may be relevant more broadly to Hubs established before and after </w:t>
      </w:r>
      <w:r w:rsidR="00DD1D78">
        <w:t xml:space="preserve">introduction of the </w:t>
      </w:r>
      <w:r w:rsidR="00775A6C">
        <w:t xml:space="preserve">Napthine </w:t>
      </w:r>
      <w:r w:rsidR="00DD1D78">
        <w:t>M</w:t>
      </w:r>
      <w:r w:rsidR="00775A6C">
        <w:t>easure</w:t>
      </w:r>
      <w:r w:rsidR="00DD1D78">
        <w:t>s</w:t>
      </w:r>
      <w:r w:rsidR="00775A6C">
        <w:t xml:space="preserve">. </w:t>
      </w:r>
    </w:p>
    <w:p w14:paraId="33269158" w14:textId="5684FF29" w:rsidR="00C833A4" w:rsidRPr="00DF6AFF" w:rsidRDefault="0099653F" w:rsidP="00961B06">
      <w:pPr>
        <w:rPr>
          <w:lang w:val="en-US"/>
        </w:rPr>
      </w:pPr>
      <w:r w:rsidRPr="0099653F">
        <w:rPr>
          <w:lang w:val="en-US"/>
        </w:rPr>
        <w:t xml:space="preserve">The Higher Education Information Management System (HEIMS) data study, conducted in 2022 by the Department of Education’s </w:t>
      </w:r>
      <w:r w:rsidRPr="0099653F">
        <w:t>Regional Policy Team</w:t>
      </w:r>
      <w:r w:rsidRPr="0099653F">
        <w:rPr>
          <w:lang w:val="en-US"/>
        </w:rPr>
        <w:t xml:space="preserve"> in response to the Napthine Review, </w:t>
      </w:r>
      <w:r w:rsidR="00EA5A79">
        <w:rPr>
          <w:lang w:val="en-US"/>
        </w:rPr>
        <w:t xml:space="preserve">provides a useful signpost with regards to the impact Hubs can have on supporting </w:t>
      </w:r>
      <w:r w:rsidR="00942A00">
        <w:rPr>
          <w:lang w:val="en-US"/>
        </w:rPr>
        <w:t>tertiary education participation. This study</w:t>
      </w:r>
      <w:r w:rsidR="00674F10" w:rsidRPr="00550A07">
        <w:rPr>
          <w:lang w:val="en-US"/>
        </w:rPr>
        <w:t xml:space="preserve"> </w:t>
      </w:r>
      <w:r w:rsidR="005A0AC6">
        <w:rPr>
          <w:lang w:val="en-US"/>
        </w:rPr>
        <w:t xml:space="preserve">compared </w:t>
      </w:r>
      <w:r w:rsidR="00674F10">
        <w:rPr>
          <w:lang w:val="en-US"/>
        </w:rPr>
        <w:t xml:space="preserve">trends in student numbers </w:t>
      </w:r>
      <w:r w:rsidR="005A0AC6">
        <w:rPr>
          <w:lang w:val="en-US"/>
        </w:rPr>
        <w:t xml:space="preserve">in </w:t>
      </w:r>
      <w:r w:rsidR="00674F10">
        <w:rPr>
          <w:lang w:val="en-US"/>
        </w:rPr>
        <w:t xml:space="preserve">regions with Cohort 1 Hubs with </w:t>
      </w:r>
      <w:r w:rsidR="00136BB4">
        <w:rPr>
          <w:lang w:val="en-US"/>
        </w:rPr>
        <w:t>student numbers in</w:t>
      </w:r>
      <w:r w:rsidR="004D0A83">
        <w:rPr>
          <w:lang w:val="en-US"/>
        </w:rPr>
        <w:t xml:space="preserve"> regional and remote areas and Australia overall</w:t>
      </w:r>
      <w:r w:rsidR="00136BB4">
        <w:rPr>
          <w:lang w:val="en-US"/>
        </w:rPr>
        <w:t>.</w:t>
      </w:r>
      <w:r w:rsidR="00674F10">
        <w:rPr>
          <w:rStyle w:val="FootnoteReference"/>
          <w:lang w:val="en-US"/>
        </w:rPr>
        <w:footnoteReference w:id="29"/>
      </w:r>
      <w:r w:rsidR="00674F10">
        <w:rPr>
          <w:lang w:val="en-US"/>
        </w:rPr>
        <w:t xml:space="preserve"> </w:t>
      </w:r>
      <w:r w:rsidR="00375284">
        <w:rPr>
          <w:lang w:val="en-US"/>
        </w:rPr>
        <w:t>T</w:t>
      </w:r>
      <w:r w:rsidR="00143F27">
        <w:rPr>
          <w:lang w:val="en-US"/>
        </w:rPr>
        <w:t>his</w:t>
      </w:r>
      <w:r w:rsidR="00674F10">
        <w:rPr>
          <w:lang w:val="en-US"/>
        </w:rPr>
        <w:t xml:space="preserve"> </w:t>
      </w:r>
      <w:r w:rsidR="00136BB4">
        <w:rPr>
          <w:lang w:val="en-US"/>
        </w:rPr>
        <w:t>study</w:t>
      </w:r>
      <w:r w:rsidR="00143F27">
        <w:rPr>
          <w:lang w:val="en-US"/>
        </w:rPr>
        <w:t xml:space="preserve"> </w:t>
      </w:r>
      <w:r w:rsidR="00674F10" w:rsidRPr="00550A07">
        <w:rPr>
          <w:lang w:val="en-US"/>
        </w:rPr>
        <w:t>demonstrate</w:t>
      </w:r>
      <w:r w:rsidR="00136BB4">
        <w:rPr>
          <w:lang w:val="en-US"/>
        </w:rPr>
        <w:t>d</w:t>
      </w:r>
      <w:r w:rsidR="00674F10" w:rsidRPr="00550A07">
        <w:rPr>
          <w:lang w:val="en-US"/>
        </w:rPr>
        <w:t xml:space="preserve"> </w:t>
      </w:r>
      <w:r w:rsidR="00143F27">
        <w:rPr>
          <w:lang w:val="en-US"/>
        </w:rPr>
        <w:t xml:space="preserve">generally </w:t>
      </w:r>
      <w:r w:rsidR="00674F10" w:rsidRPr="00550A07">
        <w:rPr>
          <w:lang w:val="en-US"/>
        </w:rPr>
        <w:t xml:space="preserve">positive trends in student growth relative to population change in areas with </w:t>
      </w:r>
      <w:r w:rsidR="00674F10">
        <w:rPr>
          <w:lang w:val="en-US"/>
        </w:rPr>
        <w:t>Cohort 1</w:t>
      </w:r>
      <w:r w:rsidR="00674F10" w:rsidRPr="00550A07">
        <w:rPr>
          <w:lang w:val="en-US"/>
        </w:rPr>
        <w:t xml:space="preserve"> Hubs</w:t>
      </w:r>
      <w:r w:rsidR="00674F10">
        <w:rPr>
          <w:lang w:val="en-US"/>
        </w:rPr>
        <w:t xml:space="preserve"> </w:t>
      </w:r>
      <w:r w:rsidR="00143F27">
        <w:rPr>
          <w:lang w:val="en-US"/>
        </w:rPr>
        <w:t>when compared with</w:t>
      </w:r>
      <w:r w:rsidR="00DB2969">
        <w:rPr>
          <w:lang w:val="en-US"/>
        </w:rPr>
        <w:t xml:space="preserve"> regional and remote areas and Australia overall</w:t>
      </w:r>
      <w:r w:rsidR="00143F27">
        <w:rPr>
          <w:lang w:val="en-US"/>
        </w:rPr>
        <w:t xml:space="preserve"> non-Hub </w:t>
      </w:r>
      <w:r w:rsidR="00F73F15">
        <w:rPr>
          <w:lang w:val="en-US"/>
        </w:rPr>
        <w:t>areas and</w:t>
      </w:r>
      <w:r w:rsidR="008321DB">
        <w:rPr>
          <w:lang w:val="en-US"/>
        </w:rPr>
        <w:t xml:space="preserve"> provides guidance on the positive outcomes that can be expected from </w:t>
      </w:r>
      <w:r w:rsidR="00663324">
        <w:rPr>
          <w:lang w:val="en-US"/>
        </w:rPr>
        <w:t>Cohort 3 Hubs established under this measure.</w:t>
      </w:r>
    </w:p>
    <w:p w14:paraId="5BDD94D6" w14:textId="1A0BC6D1" w:rsidR="00F45F66" w:rsidRDefault="00425F0B" w:rsidP="00455862">
      <w:pPr>
        <w:pStyle w:val="Heading3"/>
      </w:pPr>
      <w:bookmarkStart w:id="46" w:name="_Findings"/>
      <w:bookmarkEnd w:id="46"/>
      <w:r>
        <w:t>Findings</w:t>
      </w:r>
    </w:p>
    <w:p w14:paraId="1DB14479" w14:textId="66B15316" w:rsidR="00B54439" w:rsidRDefault="0034287B" w:rsidP="00A24FAD">
      <w:r>
        <w:t xml:space="preserve">The evaluation found that the Hubs </w:t>
      </w:r>
      <w:r w:rsidR="00A60A5E">
        <w:t xml:space="preserve">and </w:t>
      </w:r>
      <w:r w:rsidR="00613F53">
        <w:t>RUSH</w:t>
      </w:r>
      <w:r w:rsidR="00A60A5E">
        <w:t xml:space="preserve"> </w:t>
      </w:r>
      <w:r w:rsidR="00A90164">
        <w:t xml:space="preserve">Network </w:t>
      </w:r>
      <w:r>
        <w:t>establ</w:t>
      </w:r>
      <w:r w:rsidR="00A60A5E">
        <w:t>ished under Cohort 3 have achieved their</w:t>
      </w:r>
      <w:r w:rsidR="00EF0DB3" w:rsidRPr="004B3008">
        <w:t xml:space="preserve"> policy objectives</w:t>
      </w:r>
      <w:r w:rsidR="00A60A5E">
        <w:t xml:space="preserve">. </w:t>
      </w:r>
      <w:r w:rsidR="00E41A81">
        <w:t>There is evidence of strong student usage of Hub facilities and partic</w:t>
      </w:r>
      <w:r w:rsidR="0049294D">
        <w:t>i</w:t>
      </w:r>
      <w:r w:rsidR="00E41A81">
        <w:t>pation in a range of activities hosted and facilitated by Hubs</w:t>
      </w:r>
      <w:r w:rsidR="00263CC1">
        <w:t xml:space="preserve">. Further, the </w:t>
      </w:r>
      <w:r>
        <w:t>evaluation has found that</w:t>
      </w:r>
      <w:r w:rsidR="00EF0DB3" w:rsidRPr="004B3008">
        <w:t xml:space="preserve"> </w:t>
      </w:r>
      <w:r w:rsidR="00CB6713">
        <w:t xml:space="preserve">the </w:t>
      </w:r>
      <w:r w:rsidR="00F85848">
        <w:t>ability</w:t>
      </w:r>
      <w:r w:rsidR="00EF0DB3" w:rsidRPr="004B3008">
        <w:t xml:space="preserve"> of Hubs to </w:t>
      </w:r>
      <w:r w:rsidR="00F85848">
        <w:t>operate independently</w:t>
      </w:r>
      <w:r>
        <w:t xml:space="preserve"> and </w:t>
      </w:r>
      <w:r w:rsidR="00F85848">
        <w:t xml:space="preserve">meet </w:t>
      </w:r>
      <w:r w:rsidR="00EF0DB3" w:rsidRPr="004B3008">
        <w:t xml:space="preserve">the </w:t>
      </w:r>
      <w:r w:rsidR="00F85848">
        <w:t>needs</w:t>
      </w:r>
      <w:r w:rsidR="00EF0DB3" w:rsidRPr="004B3008">
        <w:t xml:space="preserve"> of </w:t>
      </w:r>
      <w:r w:rsidR="00F85848">
        <w:t>their own communities</w:t>
      </w:r>
      <w:r>
        <w:t xml:space="preserve"> has </w:t>
      </w:r>
      <w:r w:rsidR="00F85848">
        <w:t xml:space="preserve">been central to their </w:t>
      </w:r>
      <w:r w:rsidR="00C7732D">
        <w:t>effectiveness</w:t>
      </w:r>
      <w:r w:rsidR="00F85848">
        <w:t>.</w:t>
      </w:r>
      <w:r w:rsidR="000E09EC">
        <w:rPr>
          <w:rStyle w:val="FootnoteReference"/>
        </w:rPr>
        <w:footnoteReference w:id="30"/>
      </w:r>
      <w:r w:rsidR="00EF0DB3" w:rsidRPr="004B3008">
        <w:t xml:space="preserve"> </w:t>
      </w:r>
    </w:p>
    <w:p w14:paraId="74FC98B3" w14:textId="43CDD96E" w:rsidR="00692B90" w:rsidRPr="002F72D1" w:rsidRDefault="00B54439" w:rsidP="00A24FAD">
      <w:pPr>
        <w:rPr>
          <w:rStyle w:val="Text-Bold"/>
          <w:b w:val="0"/>
        </w:rPr>
      </w:pPr>
      <w:r>
        <w:rPr>
          <w:lang w:val="en-US"/>
        </w:rPr>
        <w:t xml:space="preserve">Hubs established under this measure </w:t>
      </w:r>
      <w:r w:rsidR="00263CC1">
        <w:rPr>
          <w:lang w:val="en-US"/>
        </w:rPr>
        <w:t>play</w:t>
      </w:r>
      <w:r>
        <w:rPr>
          <w:lang w:val="en-US"/>
        </w:rPr>
        <w:t xml:space="preserve"> a range of important roles in supporting and enhancing student education experience and providing pathways into study and employment.</w:t>
      </w:r>
      <w:r w:rsidRPr="00674F10">
        <w:rPr>
          <w:lang w:val="en-US"/>
        </w:rPr>
        <w:t xml:space="preserve"> </w:t>
      </w:r>
      <w:r>
        <w:rPr>
          <w:lang w:val="en-US"/>
        </w:rPr>
        <w:t>While data is predominantly anecdotal and a comprehensive survey of student experience in Hubs</w:t>
      </w:r>
      <w:r w:rsidR="006154DD">
        <w:rPr>
          <w:lang w:val="en-US"/>
        </w:rPr>
        <w:t xml:space="preserve"> has yet to be undertaken</w:t>
      </w:r>
      <w:r>
        <w:rPr>
          <w:lang w:val="en-US"/>
        </w:rPr>
        <w:t xml:space="preserve">, there </w:t>
      </w:r>
      <w:r w:rsidR="00CC06C3">
        <w:rPr>
          <w:lang w:val="en-US"/>
        </w:rPr>
        <w:t>was</w:t>
      </w:r>
      <w:r>
        <w:rPr>
          <w:lang w:val="en-US"/>
        </w:rPr>
        <w:t xml:space="preserve"> widespread perception among stakeholders and in progress reporting </w:t>
      </w:r>
      <w:r w:rsidR="008D5894">
        <w:rPr>
          <w:lang w:val="en-US"/>
        </w:rPr>
        <w:t>indicating</w:t>
      </w:r>
      <w:r>
        <w:rPr>
          <w:lang w:val="en-US"/>
        </w:rPr>
        <w:t xml:space="preserve"> </w:t>
      </w:r>
      <w:r w:rsidR="008D5894">
        <w:rPr>
          <w:lang w:val="en-US"/>
        </w:rPr>
        <w:t>a</w:t>
      </w:r>
      <w:r>
        <w:rPr>
          <w:lang w:val="en-US"/>
        </w:rPr>
        <w:t xml:space="preserve"> positive and impactful student experience</w:t>
      </w:r>
      <w:r w:rsidR="00EF0DB3" w:rsidRPr="004B3008">
        <w:t>.</w:t>
      </w:r>
    </w:p>
    <w:p w14:paraId="0751671D" w14:textId="77777777" w:rsidR="001B5E39" w:rsidRDefault="001B5E39">
      <w:pPr>
        <w:jc w:val="left"/>
        <w:rPr>
          <w:rStyle w:val="Text-Bold"/>
        </w:rPr>
      </w:pPr>
      <w:r>
        <w:rPr>
          <w:rStyle w:val="Text-Bold"/>
        </w:rPr>
        <w:br w:type="page"/>
      </w:r>
    </w:p>
    <w:p w14:paraId="2C99B80F" w14:textId="33D82D5F" w:rsidR="0024756E" w:rsidRPr="00692B90" w:rsidRDefault="00B17CA9" w:rsidP="00692B90">
      <w:pPr>
        <w:rPr>
          <w:rStyle w:val="Text-Bold"/>
          <w:rFonts w:ascii="Arial" w:hAnsi="Arial"/>
          <w:color w:val="007E00" w:themeColor="accent3"/>
          <w:kern w:val="28"/>
          <w:sz w:val="28"/>
          <w:szCs w:val="28"/>
          <w:lang w:val="en-GB"/>
        </w:rPr>
      </w:pPr>
      <w:r w:rsidRPr="00692B90">
        <w:rPr>
          <w:rStyle w:val="Text-Bold"/>
        </w:rPr>
        <w:lastRenderedPageBreak/>
        <w:t xml:space="preserve">Cohort 3 Hub </w:t>
      </w:r>
      <w:r w:rsidR="00890B03">
        <w:rPr>
          <w:rStyle w:val="Text-Bold"/>
        </w:rPr>
        <w:t>e</w:t>
      </w:r>
      <w:r w:rsidRPr="00692B90">
        <w:rPr>
          <w:rStyle w:val="Text-Bold"/>
        </w:rPr>
        <w:t>stablishment</w:t>
      </w:r>
    </w:p>
    <w:p w14:paraId="737B22EF" w14:textId="63F56F53" w:rsidR="0024756E" w:rsidRPr="0024756E" w:rsidRDefault="0024756E" w:rsidP="0024756E">
      <w:r w:rsidRPr="0049294D">
        <w:t xml:space="preserve">As detailed in </w:t>
      </w:r>
      <w:r w:rsidRPr="0049294D">
        <w:rPr>
          <w:b/>
          <w:bCs/>
        </w:rPr>
        <w:t xml:space="preserve">Figure </w:t>
      </w:r>
      <w:r w:rsidR="0087531C" w:rsidRPr="0049294D">
        <w:rPr>
          <w:b/>
          <w:bCs/>
        </w:rPr>
        <w:t>4</w:t>
      </w:r>
      <w:r w:rsidR="0087531C" w:rsidRPr="0049294D">
        <w:t xml:space="preserve"> </w:t>
      </w:r>
      <w:r w:rsidRPr="0049294D">
        <w:t>and</w:t>
      </w:r>
      <w:r>
        <w:t xml:space="preserve"> </w:t>
      </w:r>
      <w:r w:rsidRPr="0087531C">
        <w:rPr>
          <w:b/>
          <w:bCs/>
        </w:rPr>
        <w:t xml:space="preserve">Table </w:t>
      </w:r>
      <w:r w:rsidR="00145379">
        <w:rPr>
          <w:b/>
          <w:bCs/>
        </w:rPr>
        <w:t>5</w:t>
      </w:r>
      <w:r>
        <w:t>, seven out of the eight Cohort 3 Hubs are confirmed to be operational as of July 2024</w:t>
      </w:r>
      <w:r w:rsidR="00C833A4">
        <w:t>.</w:t>
      </w:r>
    </w:p>
    <w:p w14:paraId="75D3A110" w14:textId="35B32E19" w:rsidR="0024756E" w:rsidRPr="002767BB" w:rsidRDefault="0024756E" w:rsidP="002767BB">
      <w:pPr>
        <w:pStyle w:val="TableFigure-Header"/>
      </w:pPr>
      <w:r w:rsidRPr="00253E5B">
        <w:t xml:space="preserve">Figure </w:t>
      </w:r>
      <w:r w:rsidR="0087531C">
        <w:t>4</w:t>
      </w:r>
      <w:r w:rsidR="003E0EE3">
        <w:t>.</w:t>
      </w:r>
      <w:r w:rsidRPr="00253E5B">
        <w:t xml:space="preserve"> Timeline of Cohort 3 Regional Study Hubs</w:t>
      </w:r>
      <w:r>
        <w:t xml:space="preserve"> Openings</w:t>
      </w:r>
    </w:p>
    <w:p w14:paraId="709173BB" w14:textId="4B71A6E5" w:rsidR="001B5E39" w:rsidRDefault="00EE018D" w:rsidP="006348E9">
      <w:pPr>
        <w:pStyle w:val="TableFigure-Header"/>
      </w:pPr>
      <w:r>
        <w:rPr>
          <w:noProof/>
        </w:rPr>
        <w:drawing>
          <wp:inline distT="0" distB="0" distL="0" distR="0" wp14:anchorId="621C88EA" wp14:editId="48FFB377">
            <wp:extent cx="5733415" cy="1950085"/>
            <wp:effectExtent l="0" t="0" r="635" b="0"/>
            <wp:docPr id="1093086542" name="Graphic 43" descr="Image showing Timeline of Cohort 3 Regional Study Hubs Openings:&#10;&#10;September 2022: Spencer Gulf (Roxby Downs)&#10;December 2022-May 3034:Lumen Wheatbelt (x4)&#10;March 2023: Tablelands&#10;March 2023: Spencer Gulf (Port Lincoln)&#10;June 2023: Kimberley&#10;May 2023: Cape York&#10;December 2023: Mallee&#10;June 2024 (TBC): Mount Is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3086542" name="Graphic 43" descr="Image showing Timeline of Cohort 3 Regional Study Hubs Openings:&#10;&#10;September 2022: Spencer Gulf (Roxby Downs)&#10;December 2022-May 3034:Lumen Wheatbelt (x4)&#10;March 2023: Tablelands&#10;March 2023: Spencer Gulf (Port Lincoln)&#10;June 2023: Kimberley&#10;May 2023: Cape York&#10;December 2023: Mallee&#10;June 2024 (TBC): Mount Isa"/>
                    <pic:cNvPicPr/>
                  </pic:nvPicPr>
                  <pic:blipFill>
                    <a:blip r:embed="rId33">
                      <a:extLst>
                        <a:ext uri="{96DAC541-7B7A-43D3-8B79-37D633B846F1}">
                          <asvg:svgBlip xmlns:asvg="http://schemas.microsoft.com/office/drawing/2016/SVG/main" r:embed="rId34"/>
                        </a:ext>
                      </a:extLst>
                    </a:blip>
                    <a:stretch>
                      <a:fillRect/>
                    </a:stretch>
                  </pic:blipFill>
                  <pic:spPr>
                    <a:xfrm>
                      <a:off x="0" y="0"/>
                      <a:ext cx="5733415" cy="1950085"/>
                    </a:xfrm>
                    <a:prstGeom prst="rect">
                      <a:avLst/>
                    </a:prstGeom>
                  </pic:spPr>
                </pic:pic>
              </a:graphicData>
            </a:graphic>
          </wp:inline>
        </w:drawing>
      </w:r>
    </w:p>
    <w:p w14:paraId="2111683A" w14:textId="77777777" w:rsidR="001B5E39" w:rsidRDefault="001B5E39" w:rsidP="006348E9">
      <w:pPr>
        <w:pStyle w:val="TableFigure-Header"/>
      </w:pPr>
    </w:p>
    <w:p w14:paraId="49F106FB" w14:textId="77777777" w:rsidR="00A44722" w:rsidRDefault="00A44722" w:rsidP="006348E9">
      <w:pPr>
        <w:pStyle w:val="TableFigure-Header"/>
      </w:pPr>
    </w:p>
    <w:p w14:paraId="63BCE3A0" w14:textId="30E7DC09" w:rsidR="0023736C" w:rsidRDefault="006348E9" w:rsidP="006348E9">
      <w:pPr>
        <w:pStyle w:val="TableFigure-Header"/>
      </w:pPr>
      <w:r w:rsidRPr="002E7036">
        <w:t xml:space="preserve">Table </w:t>
      </w:r>
      <w:r w:rsidR="000117F5">
        <w:t>5</w:t>
      </w:r>
      <w:r w:rsidR="000C4111">
        <w:t>.</w:t>
      </w:r>
      <w:r w:rsidRPr="002E7036">
        <w:t xml:space="preserve"> Cohort 3 Regional Study Hubs </w:t>
      </w:r>
      <w:r>
        <w:t>o</w:t>
      </w:r>
      <w:r w:rsidRPr="002E7036">
        <w:t xml:space="preserve">pening </w:t>
      </w:r>
      <w:r>
        <w:t>d</w:t>
      </w:r>
      <w:r w:rsidRPr="002E7036">
        <w:t>ate</w:t>
      </w:r>
      <w:r>
        <w:t>s</w:t>
      </w:r>
    </w:p>
    <w:tbl>
      <w:tblPr>
        <w:tblStyle w:val="ACTableDesign1"/>
        <w:tblW w:w="9070" w:type="dxa"/>
        <w:tblInd w:w="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58"/>
        <w:gridCol w:w="4110"/>
        <w:gridCol w:w="3402"/>
      </w:tblGrid>
      <w:tr w:rsidR="0087285C" w:rsidRPr="00F34864" w14:paraId="710AD292" w14:textId="77777777" w:rsidTr="00281AD2">
        <w:trPr>
          <w:cnfStyle w:val="100000000000" w:firstRow="1" w:lastRow="0" w:firstColumn="0" w:lastColumn="0" w:oddVBand="0" w:evenVBand="0" w:oddHBand="0" w:evenHBand="0" w:firstRowFirstColumn="0" w:firstRowLastColumn="0" w:lastRowFirstColumn="0" w:lastRowLastColumn="0"/>
          <w:trHeight w:val="463"/>
        </w:trPr>
        <w:tc>
          <w:tcPr>
            <w:cnfStyle w:val="001000000000" w:firstRow="0" w:lastRow="0" w:firstColumn="1" w:lastColumn="0" w:oddVBand="0" w:evenVBand="0" w:oddHBand="0" w:evenHBand="0" w:firstRowFirstColumn="0" w:firstRowLastColumn="0" w:lastRowFirstColumn="0" w:lastRowLastColumn="0"/>
            <w:tcW w:w="1558" w:type="dxa"/>
            <w:shd w:val="clear" w:color="auto" w:fill="007E00" w:themeFill="accent3"/>
          </w:tcPr>
          <w:p w14:paraId="227F54FC" w14:textId="77777777" w:rsidR="0023736C" w:rsidRPr="00F34864" w:rsidRDefault="0023736C" w:rsidP="00237F5F">
            <w:pPr>
              <w:pStyle w:val="TableFigure-Header"/>
              <w:rPr>
                <w:b w:val="0"/>
                <w:bCs/>
              </w:rPr>
            </w:pPr>
            <w:r w:rsidRPr="00237F5F">
              <w:t>Hub</w:t>
            </w:r>
          </w:p>
        </w:tc>
        <w:tc>
          <w:tcPr>
            <w:tcW w:w="4110" w:type="dxa"/>
            <w:shd w:val="clear" w:color="auto" w:fill="007E00" w:themeFill="accent3"/>
          </w:tcPr>
          <w:p w14:paraId="09EBFF26" w14:textId="77777777" w:rsidR="0023736C" w:rsidRPr="00F34864" w:rsidRDefault="0023736C" w:rsidP="00237F5F">
            <w:pPr>
              <w:pStyle w:val="TableFigure-Header"/>
              <w:cnfStyle w:val="100000000000" w:firstRow="1" w:lastRow="0" w:firstColumn="0" w:lastColumn="0" w:oddVBand="0" w:evenVBand="0" w:oddHBand="0" w:evenHBand="0" w:firstRowFirstColumn="0" w:firstRowLastColumn="0" w:lastRowFirstColumn="0" w:lastRowLastColumn="0"/>
              <w:rPr>
                <w:b w:val="0"/>
                <w:bCs/>
              </w:rPr>
            </w:pPr>
            <w:r w:rsidRPr="00237F5F">
              <w:t xml:space="preserve">Operating </w:t>
            </w:r>
            <w:proofErr w:type="spellStart"/>
            <w:r w:rsidRPr="00237F5F">
              <w:t>Organisation</w:t>
            </w:r>
            <w:proofErr w:type="spellEnd"/>
          </w:p>
        </w:tc>
        <w:tc>
          <w:tcPr>
            <w:tcW w:w="3402" w:type="dxa"/>
            <w:shd w:val="clear" w:color="auto" w:fill="007E00" w:themeFill="accent3"/>
          </w:tcPr>
          <w:p w14:paraId="3DA7FFBD" w14:textId="77777777" w:rsidR="0023736C" w:rsidRPr="00F34864" w:rsidRDefault="0023736C" w:rsidP="00237F5F">
            <w:pPr>
              <w:pStyle w:val="TableFigure-Header"/>
              <w:cnfStyle w:val="100000000000" w:firstRow="1" w:lastRow="0" w:firstColumn="0" w:lastColumn="0" w:oddVBand="0" w:evenVBand="0" w:oddHBand="0" w:evenHBand="0" w:firstRowFirstColumn="0" w:firstRowLastColumn="0" w:lastRowFirstColumn="0" w:lastRowLastColumn="0"/>
              <w:rPr>
                <w:b w:val="0"/>
                <w:bCs/>
              </w:rPr>
            </w:pPr>
            <w:r w:rsidRPr="00237F5F">
              <w:t>Opening Date</w:t>
            </w:r>
          </w:p>
        </w:tc>
      </w:tr>
      <w:tr w:rsidR="0087285C" w14:paraId="71AD1E37" w14:textId="77777777" w:rsidTr="00281AD2">
        <w:trPr>
          <w:cnfStyle w:val="000000100000" w:firstRow="0" w:lastRow="0" w:firstColumn="0" w:lastColumn="0" w:oddVBand="0" w:evenVBand="0" w:oddHBand="1" w:evenHBand="0" w:firstRowFirstColumn="0" w:firstRowLastColumn="0" w:lastRowFirstColumn="0" w:lastRowLastColumn="0"/>
          <w:trHeight w:val="337"/>
        </w:trPr>
        <w:tc>
          <w:tcPr>
            <w:cnfStyle w:val="001000000000" w:firstRow="0" w:lastRow="0" w:firstColumn="1" w:lastColumn="0" w:oddVBand="0" w:evenVBand="0" w:oddHBand="0" w:evenHBand="0" w:firstRowFirstColumn="0" w:firstRowLastColumn="0" w:lastRowFirstColumn="0" w:lastRowLastColumn="0"/>
            <w:tcW w:w="1558" w:type="dxa"/>
            <w:tcBorders>
              <w:bottom w:val="single" w:sz="12" w:space="0" w:color="007E00" w:themeColor="accent3"/>
            </w:tcBorders>
          </w:tcPr>
          <w:p w14:paraId="473D0DDF" w14:textId="77777777" w:rsidR="0023736C" w:rsidRDefault="0023736C" w:rsidP="003C1AC1">
            <w:pPr>
              <w:pStyle w:val="TableText"/>
            </w:pPr>
            <w:r>
              <w:t>Roxby Downs</w:t>
            </w:r>
          </w:p>
        </w:tc>
        <w:tc>
          <w:tcPr>
            <w:tcW w:w="4110" w:type="dxa"/>
            <w:tcBorders>
              <w:bottom w:val="single" w:sz="12" w:space="0" w:color="007E00" w:themeColor="accent3"/>
            </w:tcBorders>
          </w:tcPr>
          <w:p w14:paraId="0C49EDF8" w14:textId="5CD84830" w:rsidR="0023736C" w:rsidRDefault="0023736C" w:rsidP="003C1AC1">
            <w:pPr>
              <w:pStyle w:val="TableText"/>
              <w:cnfStyle w:val="000000100000" w:firstRow="0" w:lastRow="0" w:firstColumn="0" w:lastColumn="0" w:oddVBand="0" w:evenVBand="0" w:oddHBand="1" w:evenHBand="0" w:firstRowFirstColumn="0" w:firstRowLastColumn="0" w:lastRowFirstColumn="0" w:lastRowLastColumn="0"/>
            </w:pPr>
            <w:proofErr w:type="spellStart"/>
            <w:r w:rsidRPr="6E1637BF">
              <w:rPr>
                <w:lang w:val="en-AU"/>
              </w:rPr>
              <w:t>Uni</w:t>
            </w:r>
            <w:r w:rsidR="00D72E21">
              <w:rPr>
                <w:lang w:val="en-AU"/>
              </w:rPr>
              <w:t>H</w:t>
            </w:r>
            <w:r w:rsidRPr="6E1637BF">
              <w:rPr>
                <w:lang w:val="en-AU"/>
              </w:rPr>
              <w:t>ub</w:t>
            </w:r>
            <w:proofErr w:type="spellEnd"/>
            <w:r w:rsidRPr="6E1637BF">
              <w:rPr>
                <w:lang w:val="en-AU"/>
              </w:rPr>
              <w:t xml:space="preserve"> Spencer Gulf </w:t>
            </w:r>
          </w:p>
        </w:tc>
        <w:tc>
          <w:tcPr>
            <w:tcW w:w="3402" w:type="dxa"/>
            <w:tcBorders>
              <w:bottom w:val="single" w:sz="12" w:space="0" w:color="007E00" w:themeColor="accent3"/>
            </w:tcBorders>
          </w:tcPr>
          <w:p w14:paraId="0B3B014A" w14:textId="363E5008" w:rsidR="0023736C" w:rsidRDefault="0023736C" w:rsidP="003C1AC1">
            <w:pPr>
              <w:pStyle w:val="TableText"/>
              <w:cnfStyle w:val="000000100000" w:firstRow="0" w:lastRow="0" w:firstColumn="0" w:lastColumn="0" w:oddVBand="0" w:evenVBand="0" w:oddHBand="1" w:evenHBand="0" w:firstRowFirstColumn="0" w:firstRowLastColumn="0" w:lastRowFirstColumn="0" w:lastRowLastColumn="0"/>
            </w:pPr>
            <w:r>
              <w:t>September 2022</w:t>
            </w:r>
          </w:p>
        </w:tc>
      </w:tr>
      <w:tr w:rsidR="0023736C" w14:paraId="40D16356" w14:textId="77777777" w:rsidTr="00281AD2">
        <w:trPr>
          <w:cnfStyle w:val="000000010000" w:firstRow="0" w:lastRow="0" w:firstColumn="0" w:lastColumn="0" w:oddVBand="0" w:evenVBand="0" w:oddHBand="0" w:evenHBand="1" w:firstRowFirstColumn="0" w:firstRowLastColumn="0" w:lastRowFirstColumn="0" w:lastRowLastColumn="0"/>
          <w:trHeight w:val="1372"/>
        </w:trPr>
        <w:tc>
          <w:tcPr>
            <w:cnfStyle w:val="001000000000" w:firstRow="0" w:lastRow="0" w:firstColumn="1" w:lastColumn="0" w:oddVBand="0" w:evenVBand="0" w:oddHBand="0" w:evenHBand="0" w:firstRowFirstColumn="0" w:firstRowLastColumn="0" w:lastRowFirstColumn="0" w:lastRowLastColumn="0"/>
            <w:tcW w:w="1558" w:type="dxa"/>
            <w:tcBorders>
              <w:top w:val="single" w:sz="12" w:space="0" w:color="007E00" w:themeColor="accent3"/>
              <w:bottom w:val="single" w:sz="12" w:space="0" w:color="007E00" w:themeColor="accent3"/>
            </w:tcBorders>
          </w:tcPr>
          <w:p w14:paraId="196D15E0" w14:textId="77777777" w:rsidR="0023736C" w:rsidRDefault="0023736C" w:rsidP="003C1AC1">
            <w:pPr>
              <w:pStyle w:val="TableText"/>
            </w:pPr>
            <w:r w:rsidRPr="10072E57">
              <w:rPr>
                <w:lang w:val="en-NZ"/>
              </w:rPr>
              <w:t xml:space="preserve">Lumen Wheatbelt </w:t>
            </w:r>
            <w:r>
              <w:br/>
            </w:r>
            <w:r w:rsidRPr="10072E57">
              <w:rPr>
                <w:lang w:val="en-NZ"/>
              </w:rPr>
              <w:t xml:space="preserve">(four Sites – York, </w:t>
            </w:r>
            <w:proofErr w:type="spellStart"/>
            <w:r w:rsidRPr="10072E57">
              <w:rPr>
                <w:lang w:val="en-NZ"/>
              </w:rPr>
              <w:t>Wongan</w:t>
            </w:r>
            <w:proofErr w:type="spellEnd"/>
            <w:r w:rsidRPr="10072E57">
              <w:rPr>
                <w:lang w:val="en-NZ"/>
              </w:rPr>
              <w:t xml:space="preserve"> Hills, </w:t>
            </w:r>
            <w:proofErr w:type="spellStart"/>
            <w:r w:rsidRPr="10072E57">
              <w:rPr>
                <w:lang w:val="en-NZ"/>
              </w:rPr>
              <w:t>Merredin</w:t>
            </w:r>
            <w:proofErr w:type="spellEnd"/>
            <w:r w:rsidRPr="10072E57">
              <w:rPr>
                <w:lang w:val="en-NZ"/>
              </w:rPr>
              <w:t xml:space="preserve">, </w:t>
            </w:r>
            <w:proofErr w:type="spellStart"/>
            <w:r w:rsidRPr="10072E57">
              <w:rPr>
                <w:lang w:val="en-NZ"/>
              </w:rPr>
              <w:t>Narrogin</w:t>
            </w:r>
            <w:proofErr w:type="spellEnd"/>
            <w:r w:rsidRPr="10072E57">
              <w:rPr>
                <w:lang w:val="en-NZ"/>
              </w:rPr>
              <w:t>)</w:t>
            </w:r>
          </w:p>
        </w:tc>
        <w:tc>
          <w:tcPr>
            <w:tcW w:w="4110" w:type="dxa"/>
            <w:tcBorders>
              <w:top w:val="single" w:sz="12" w:space="0" w:color="007E00" w:themeColor="accent3"/>
              <w:bottom w:val="single" w:sz="12" w:space="0" w:color="007E00" w:themeColor="accent3"/>
            </w:tcBorders>
          </w:tcPr>
          <w:p w14:paraId="08ECE973" w14:textId="77777777" w:rsidR="0023736C" w:rsidRDefault="0023736C" w:rsidP="003C1AC1">
            <w:pPr>
              <w:pStyle w:val="TableText"/>
              <w:cnfStyle w:val="000000010000" w:firstRow="0" w:lastRow="0" w:firstColumn="0" w:lastColumn="0" w:oddVBand="0" w:evenVBand="0" w:oddHBand="0" w:evenHBand="1" w:firstRowFirstColumn="0" w:firstRowLastColumn="0" w:lastRowFirstColumn="0" w:lastRowLastColumn="0"/>
            </w:pPr>
            <w:r>
              <w:t>Lumen Wheatbelt Regional Study Hubs</w:t>
            </w:r>
          </w:p>
        </w:tc>
        <w:tc>
          <w:tcPr>
            <w:tcW w:w="3402" w:type="dxa"/>
            <w:tcBorders>
              <w:top w:val="single" w:sz="12" w:space="0" w:color="007E00" w:themeColor="accent3"/>
              <w:bottom w:val="single" w:sz="12" w:space="0" w:color="007E00" w:themeColor="accent3"/>
            </w:tcBorders>
          </w:tcPr>
          <w:p w14:paraId="03C4A7AA" w14:textId="432A7AB2" w:rsidR="0023736C" w:rsidRDefault="0023736C" w:rsidP="003C1AC1">
            <w:pPr>
              <w:pStyle w:val="TableText"/>
              <w:cnfStyle w:val="000000010000" w:firstRow="0" w:lastRow="0" w:firstColumn="0" w:lastColumn="0" w:oddVBand="0" w:evenVBand="0" w:oddHBand="0" w:evenHBand="1" w:firstRowFirstColumn="0" w:firstRowLastColumn="0" w:lastRowFirstColumn="0" w:lastRowLastColumn="0"/>
            </w:pPr>
            <w:r>
              <w:t xml:space="preserve">York – </w:t>
            </w:r>
            <w:r w:rsidR="003A4403" w:rsidRPr="003A4403">
              <w:rPr>
                <w:lang w:val="en-AU"/>
              </w:rPr>
              <w:t xml:space="preserve">December 2022 </w:t>
            </w:r>
          </w:p>
          <w:p w14:paraId="2A60D1CB" w14:textId="77777777" w:rsidR="0023736C" w:rsidRDefault="0023736C" w:rsidP="003C1AC1">
            <w:pPr>
              <w:pStyle w:val="TableText"/>
              <w:cnfStyle w:val="000000010000" w:firstRow="0" w:lastRow="0" w:firstColumn="0" w:lastColumn="0" w:oddVBand="0" w:evenVBand="0" w:oddHBand="0" w:evenHBand="1" w:firstRowFirstColumn="0" w:firstRowLastColumn="0" w:lastRowFirstColumn="0" w:lastRowLastColumn="0"/>
            </w:pPr>
            <w:proofErr w:type="spellStart"/>
            <w:r w:rsidRPr="10072E57">
              <w:rPr>
                <w:lang w:val="en-NZ"/>
              </w:rPr>
              <w:t>Wongan</w:t>
            </w:r>
            <w:proofErr w:type="spellEnd"/>
            <w:r w:rsidRPr="10072E57">
              <w:rPr>
                <w:lang w:val="en-NZ"/>
              </w:rPr>
              <w:t xml:space="preserve"> Hills – February 2023 </w:t>
            </w:r>
          </w:p>
          <w:p w14:paraId="5F5D1297" w14:textId="77777777" w:rsidR="0023736C" w:rsidRDefault="0023736C" w:rsidP="003C1AC1">
            <w:pPr>
              <w:pStyle w:val="TableText"/>
              <w:cnfStyle w:val="000000010000" w:firstRow="0" w:lastRow="0" w:firstColumn="0" w:lastColumn="0" w:oddVBand="0" w:evenVBand="0" w:oddHBand="0" w:evenHBand="1" w:firstRowFirstColumn="0" w:firstRowLastColumn="0" w:lastRowFirstColumn="0" w:lastRowLastColumn="0"/>
            </w:pPr>
            <w:proofErr w:type="spellStart"/>
            <w:r w:rsidRPr="10072E57">
              <w:rPr>
                <w:lang w:val="en-NZ"/>
              </w:rPr>
              <w:t>Merredin</w:t>
            </w:r>
            <w:proofErr w:type="spellEnd"/>
            <w:r w:rsidRPr="10072E57">
              <w:rPr>
                <w:lang w:val="en-NZ"/>
              </w:rPr>
              <w:t xml:space="preserve"> – April 2023</w:t>
            </w:r>
          </w:p>
          <w:p w14:paraId="109F0D64" w14:textId="77777777" w:rsidR="0023736C" w:rsidRDefault="0023736C" w:rsidP="003C1AC1">
            <w:pPr>
              <w:pStyle w:val="TableText"/>
              <w:cnfStyle w:val="000000010000" w:firstRow="0" w:lastRow="0" w:firstColumn="0" w:lastColumn="0" w:oddVBand="0" w:evenVBand="0" w:oddHBand="0" w:evenHBand="1" w:firstRowFirstColumn="0" w:firstRowLastColumn="0" w:lastRowFirstColumn="0" w:lastRowLastColumn="0"/>
            </w:pPr>
            <w:proofErr w:type="spellStart"/>
            <w:r w:rsidRPr="10072E57">
              <w:rPr>
                <w:lang w:val="en-NZ"/>
              </w:rPr>
              <w:t>Narrogin</w:t>
            </w:r>
            <w:proofErr w:type="spellEnd"/>
            <w:r w:rsidRPr="10072E57">
              <w:rPr>
                <w:lang w:val="en-NZ"/>
              </w:rPr>
              <w:t xml:space="preserve"> – May 2023</w:t>
            </w:r>
          </w:p>
        </w:tc>
      </w:tr>
      <w:tr w:rsidR="0087285C" w14:paraId="395856F1" w14:textId="77777777" w:rsidTr="00281A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tcBorders>
              <w:top w:val="single" w:sz="12" w:space="0" w:color="007E00" w:themeColor="accent3"/>
              <w:bottom w:val="single" w:sz="12" w:space="0" w:color="007E00" w:themeColor="accent3"/>
            </w:tcBorders>
          </w:tcPr>
          <w:p w14:paraId="3BDCA1F3" w14:textId="77777777" w:rsidR="0023736C" w:rsidRDefault="0023736C" w:rsidP="003C1AC1">
            <w:pPr>
              <w:pStyle w:val="TableText"/>
            </w:pPr>
            <w:r>
              <w:t>Tablelands University Centre</w:t>
            </w:r>
          </w:p>
        </w:tc>
        <w:tc>
          <w:tcPr>
            <w:tcW w:w="4110" w:type="dxa"/>
            <w:tcBorders>
              <w:top w:val="single" w:sz="12" w:space="0" w:color="007E00" w:themeColor="accent3"/>
              <w:bottom w:val="single" w:sz="12" w:space="0" w:color="007E00" w:themeColor="accent3"/>
            </w:tcBorders>
          </w:tcPr>
          <w:p w14:paraId="1A3DBA9A" w14:textId="77777777" w:rsidR="0023736C" w:rsidRDefault="0023736C" w:rsidP="003C1AC1">
            <w:pPr>
              <w:pStyle w:val="TableText"/>
              <w:cnfStyle w:val="000000100000" w:firstRow="0" w:lastRow="0" w:firstColumn="0" w:lastColumn="0" w:oddVBand="0" w:evenVBand="0" w:oddHBand="1" w:evenHBand="0" w:firstRowFirstColumn="0" w:firstRowLastColumn="0" w:lastRowFirstColumn="0" w:lastRowLastColumn="0"/>
            </w:pPr>
            <w:r w:rsidRPr="00D66793">
              <w:t>Vocational Partnerships Group</w:t>
            </w:r>
          </w:p>
        </w:tc>
        <w:tc>
          <w:tcPr>
            <w:tcW w:w="3402" w:type="dxa"/>
            <w:tcBorders>
              <w:top w:val="single" w:sz="12" w:space="0" w:color="007E00" w:themeColor="accent3"/>
              <w:bottom w:val="single" w:sz="12" w:space="0" w:color="007E00" w:themeColor="accent3"/>
            </w:tcBorders>
          </w:tcPr>
          <w:p w14:paraId="4D2C58D2" w14:textId="77777777" w:rsidR="0023736C" w:rsidRDefault="0023736C" w:rsidP="003C1AC1">
            <w:pPr>
              <w:pStyle w:val="TableText"/>
              <w:cnfStyle w:val="000000100000" w:firstRow="0" w:lastRow="0" w:firstColumn="0" w:lastColumn="0" w:oddVBand="0" w:evenVBand="0" w:oddHBand="1" w:evenHBand="0" w:firstRowFirstColumn="0" w:firstRowLastColumn="0" w:lastRowFirstColumn="0" w:lastRowLastColumn="0"/>
            </w:pPr>
            <w:r>
              <w:t>March 2023</w:t>
            </w:r>
          </w:p>
        </w:tc>
      </w:tr>
      <w:tr w:rsidR="0023736C" w14:paraId="514BF6BD" w14:textId="77777777" w:rsidTr="00281AD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tcBorders>
              <w:top w:val="single" w:sz="12" w:space="0" w:color="007E00" w:themeColor="accent3"/>
              <w:bottom w:val="single" w:sz="12" w:space="0" w:color="007E00" w:themeColor="accent3"/>
            </w:tcBorders>
          </w:tcPr>
          <w:p w14:paraId="0D0C2F8D" w14:textId="77777777" w:rsidR="0023736C" w:rsidRDefault="0023736C" w:rsidP="003C1AC1">
            <w:pPr>
              <w:pStyle w:val="TableText"/>
            </w:pPr>
            <w:r>
              <w:t>Port Lincoln</w:t>
            </w:r>
          </w:p>
        </w:tc>
        <w:tc>
          <w:tcPr>
            <w:tcW w:w="4110" w:type="dxa"/>
            <w:tcBorders>
              <w:top w:val="single" w:sz="12" w:space="0" w:color="007E00" w:themeColor="accent3"/>
              <w:bottom w:val="single" w:sz="12" w:space="0" w:color="007E00" w:themeColor="accent3"/>
            </w:tcBorders>
          </w:tcPr>
          <w:p w14:paraId="2788D917" w14:textId="77777777" w:rsidR="0023736C" w:rsidRDefault="0023736C" w:rsidP="003C1AC1">
            <w:pPr>
              <w:pStyle w:val="TableText"/>
              <w:cnfStyle w:val="000000010000" w:firstRow="0" w:lastRow="0" w:firstColumn="0" w:lastColumn="0" w:oddVBand="0" w:evenVBand="0" w:oddHBand="0" w:evenHBand="1" w:firstRowFirstColumn="0" w:firstRowLastColumn="0" w:lastRowFirstColumn="0" w:lastRowLastColumn="0"/>
            </w:pPr>
            <w:proofErr w:type="spellStart"/>
            <w:r w:rsidRPr="6E1637BF">
              <w:rPr>
                <w:lang w:val="en-AU"/>
              </w:rPr>
              <w:t>Unihub</w:t>
            </w:r>
            <w:proofErr w:type="spellEnd"/>
            <w:r w:rsidRPr="6E1637BF">
              <w:rPr>
                <w:lang w:val="en-AU"/>
              </w:rPr>
              <w:t xml:space="preserve"> Spencer Gulf</w:t>
            </w:r>
          </w:p>
        </w:tc>
        <w:tc>
          <w:tcPr>
            <w:tcW w:w="3402" w:type="dxa"/>
            <w:tcBorders>
              <w:top w:val="single" w:sz="12" w:space="0" w:color="007E00" w:themeColor="accent3"/>
              <w:bottom w:val="single" w:sz="12" w:space="0" w:color="007E00" w:themeColor="accent3"/>
            </w:tcBorders>
          </w:tcPr>
          <w:p w14:paraId="47FD08EB" w14:textId="60A4F4EC" w:rsidR="0023736C" w:rsidRDefault="5A08950B" w:rsidP="003C1AC1">
            <w:pPr>
              <w:pStyle w:val="TableText"/>
              <w:cnfStyle w:val="000000010000" w:firstRow="0" w:lastRow="0" w:firstColumn="0" w:lastColumn="0" w:oddVBand="0" w:evenVBand="0" w:oddHBand="0" w:evenHBand="1" w:firstRowFirstColumn="0" w:firstRowLastColumn="0" w:lastRowFirstColumn="0" w:lastRowLastColumn="0"/>
            </w:pPr>
            <w:r w:rsidRPr="00E11EC4" w:rsidDel="00E11EC4">
              <w:rPr>
                <w:lang w:val="en-AU"/>
              </w:rPr>
              <w:t>March</w:t>
            </w:r>
            <w:r w:rsidR="0023736C">
              <w:t xml:space="preserve"> 2023</w:t>
            </w:r>
          </w:p>
        </w:tc>
      </w:tr>
      <w:tr w:rsidR="0023736C" w14:paraId="07A3BA9C" w14:textId="77777777" w:rsidTr="00281A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tcBorders>
              <w:top w:val="single" w:sz="12" w:space="0" w:color="007E00" w:themeColor="accent3"/>
              <w:bottom w:val="single" w:sz="12" w:space="0" w:color="007E00" w:themeColor="accent3"/>
            </w:tcBorders>
          </w:tcPr>
          <w:p w14:paraId="6A45828E" w14:textId="77777777" w:rsidR="0023736C" w:rsidRDefault="0023736C" w:rsidP="003C1AC1">
            <w:pPr>
              <w:pStyle w:val="TableText"/>
            </w:pPr>
            <w:r>
              <w:t>Cape York</w:t>
            </w:r>
          </w:p>
        </w:tc>
        <w:tc>
          <w:tcPr>
            <w:tcW w:w="4110" w:type="dxa"/>
            <w:tcBorders>
              <w:top w:val="single" w:sz="12" w:space="0" w:color="007E00" w:themeColor="accent3"/>
              <w:bottom w:val="single" w:sz="12" w:space="0" w:color="007E00" w:themeColor="accent3"/>
            </w:tcBorders>
          </w:tcPr>
          <w:p w14:paraId="07AE6FE2" w14:textId="77777777" w:rsidR="0023736C" w:rsidRDefault="0023736C" w:rsidP="003C1AC1">
            <w:pPr>
              <w:pStyle w:val="TableText"/>
              <w:cnfStyle w:val="000000100000" w:firstRow="0" w:lastRow="0" w:firstColumn="0" w:lastColumn="0" w:oddVBand="0" w:evenVBand="0" w:oddHBand="1" w:evenHBand="0" w:firstRowFirstColumn="0" w:firstRowLastColumn="0" w:lastRowFirstColumn="0" w:lastRowLastColumn="0"/>
            </w:pPr>
            <w:r>
              <w:t xml:space="preserve">Country Universities Centre </w:t>
            </w:r>
          </w:p>
        </w:tc>
        <w:tc>
          <w:tcPr>
            <w:tcW w:w="3402" w:type="dxa"/>
            <w:tcBorders>
              <w:top w:val="single" w:sz="12" w:space="0" w:color="007E00" w:themeColor="accent3"/>
              <w:bottom w:val="single" w:sz="12" w:space="0" w:color="007E00" w:themeColor="accent3"/>
            </w:tcBorders>
          </w:tcPr>
          <w:p w14:paraId="4A06F2F7" w14:textId="2D11BD68" w:rsidR="0023736C" w:rsidRDefault="41E1A6B8" w:rsidP="003C1AC1">
            <w:pPr>
              <w:pStyle w:val="TableText"/>
              <w:cnfStyle w:val="000000100000" w:firstRow="0" w:lastRow="0" w:firstColumn="0" w:lastColumn="0" w:oddVBand="0" w:evenVBand="0" w:oddHBand="1" w:evenHBand="0" w:firstRowFirstColumn="0" w:firstRowLastColumn="0" w:lastRowFirstColumn="0" w:lastRowLastColumn="0"/>
            </w:pPr>
            <w:r>
              <w:t>May</w:t>
            </w:r>
            <w:r w:rsidR="0023736C">
              <w:t xml:space="preserve"> 2023</w:t>
            </w:r>
          </w:p>
        </w:tc>
      </w:tr>
      <w:tr w:rsidR="0023736C" w14:paraId="32E47022" w14:textId="77777777" w:rsidTr="00281AD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tcBorders>
              <w:top w:val="single" w:sz="12" w:space="0" w:color="007E00" w:themeColor="accent3"/>
              <w:bottom w:val="single" w:sz="12" w:space="0" w:color="007E00" w:themeColor="accent3"/>
            </w:tcBorders>
          </w:tcPr>
          <w:p w14:paraId="2F3AB416" w14:textId="77777777" w:rsidR="0023736C" w:rsidRDefault="0023736C" w:rsidP="003C1AC1">
            <w:pPr>
              <w:pStyle w:val="TableText"/>
            </w:pPr>
            <w:r>
              <w:t>Kimberley Universities Centre</w:t>
            </w:r>
          </w:p>
        </w:tc>
        <w:tc>
          <w:tcPr>
            <w:tcW w:w="4110" w:type="dxa"/>
            <w:tcBorders>
              <w:top w:val="single" w:sz="12" w:space="0" w:color="007E00" w:themeColor="accent3"/>
              <w:bottom w:val="single" w:sz="12" w:space="0" w:color="007E00" w:themeColor="accent3"/>
            </w:tcBorders>
          </w:tcPr>
          <w:p w14:paraId="7A1B796B" w14:textId="77777777" w:rsidR="0023736C" w:rsidRDefault="0023736C" w:rsidP="003C1AC1">
            <w:pPr>
              <w:pStyle w:val="TableText"/>
              <w:cnfStyle w:val="000000010000" w:firstRow="0" w:lastRow="0" w:firstColumn="0" w:lastColumn="0" w:oddVBand="0" w:evenVBand="0" w:oddHBand="0" w:evenHBand="1" w:firstRowFirstColumn="0" w:firstRowLastColumn="0" w:lastRowFirstColumn="0" w:lastRowLastColumn="0"/>
            </w:pPr>
            <w:r w:rsidRPr="00C0134B">
              <w:t xml:space="preserve">Pilbara Kimberley University </w:t>
            </w:r>
            <w:proofErr w:type="spellStart"/>
            <w:r w:rsidRPr="00C0134B">
              <w:t>Centres</w:t>
            </w:r>
            <w:proofErr w:type="spellEnd"/>
          </w:p>
        </w:tc>
        <w:tc>
          <w:tcPr>
            <w:tcW w:w="3402" w:type="dxa"/>
            <w:tcBorders>
              <w:top w:val="single" w:sz="12" w:space="0" w:color="007E00" w:themeColor="accent3"/>
              <w:bottom w:val="single" w:sz="12" w:space="0" w:color="007E00" w:themeColor="accent3"/>
            </w:tcBorders>
          </w:tcPr>
          <w:p w14:paraId="0B0DFE60" w14:textId="3B258900" w:rsidR="0023736C" w:rsidRDefault="00DB3789" w:rsidP="003C1AC1">
            <w:pPr>
              <w:pStyle w:val="TableText"/>
              <w:cnfStyle w:val="000000010000" w:firstRow="0" w:lastRow="0" w:firstColumn="0" w:lastColumn="0" w:oddVBand="0" w:evenVBand="0" w:oddHBand="0" w:evenHBand="1" w:firstRowFirstColumn="0" w:firstRowLastColumn="0" w:lastRowFirstColumn="0" w:lastRowLastColumn="0"/>
            </w:pPr>
            <w:r w:rsidRPr="00DB3789">
              <w:rPr>
                <w:lang w:val="en-AU"/>
              </w:rPr>
              <w:t>June 2023</w:t>
            </w:r>
          </w:p>
        </w:tc>
      </w:tr>
      <w:tr w:rsidR="0023736C" w14:paraId="0C0A0F0F" w14:textId="77777777" w:rsidTr="00281A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tcBorders>
              <w:top w:val="single" w:sz="12" w:space="0" w:color="007E00" w:themeColor="accent3"/>
              <w:bottom w:val="single" w:sz="12" w:space="0" w:color="007E00" w:themeColor="accent3"/>
            </w:tcBorders>
          </w:tcPr>
          <w:p w14:paraId="00AE983B" w14:textId="77777777" w:rsidR="0023736C" w:rsidRDefault="0023736C" w:rsidP="003C1AC1">
            <w:pPr>
              <w:pStyle w:val="TableText"/>
            </w:pPr>
            <w:r>
              <w:t>Mallee</w:t>
            </w:r>
          </w:p>
        </w:tc>
        <w:tc>
          <w:tcPr>
            <w:tcW w:w="4110" w:type="dxa"/>
            <w:tcBorders>
              <w:top w:val="single" w:sz="12" w:space="0" w:color="007E00" w:themeColor="accent3"/>
              <w:bottom w:val="single" w:sz="12" w:space="0" w:color="007E00" w:themeColor="accent3"/>
            </w:tcBorders>
          </w:tcPr>
          <w:p w14:paraId="4512B4AC" w14:textId="77777777" w:rsidR="0023736C" w:rsidRDefault="0023736C" w:rsidP="003C1AC1">
            <w:pPr>
              <w:pStyle w:val="TableText"/>
              <w:cnfStyle w:val="000000100000" w:firstRow="0" w:lastRow="0" w:firstColumn="0" w:lastColumn="0" w:oddVBand="0" w:evenVBand="0" w:oddHBand="1" w:evenHBand="0" w:firstRowFirstColumn="0" w:firstRowLastColumn="0" w:lastRowFirstColumn="0" w:lastRowLastColumn="0"/>
            </w:pPr>
            <w:r>
              <w:t xml:space="preserve">Country Universities Centre </w:t>
            </w:r>
          </w:p>
        </w:tc>
        <w:tc>
          <w:tcPr>
            <w:tcW w:w="3402" w:type="dxa"/>
            <w:tcBorders>
              <w:top w:val="single" w:sz="12" w:space="0" w:color="007E00" w:themeColor="accent3"/>
              <w:bottom w:val="single" w:sz="12" w:space="0" w:color="007E00" w:themeColor="accent3"/>
            </w:tcBorders>
          </w:tcPr>
          <w:p w14:paraId="79AA0EE3" w14:textId="28601F93" w:rsidR="0023736C" w:rsidRDefault="2D4C65E5" w:rsidP="003C1AC1">
            <w:pPr>
              <w:pStyle w:val="TableText"/>
              <w:cnfStyle w:val="000000100000" w:firstRow="0" w:lastRow="0" w:firstColumn="0" w:lastColumn="0" w:oddVBand="0" w:evenVBand="0" w:oddHBand="1" w:evenHBand="0" w:firstRowFirstColumn="0" w:firstRowLastColumn="0" w:lastRowFirstColumn="0" w:lastRowLastColumn="0"/>
            </w:pPr>
            <w:r>
              <w:t>December</w:t>
            </w:r>
            <w:r w:rsidR="0023736C">
              <w:t xml:space="preserve"> 202</w:t>
            </w:r>
            <w:r w:rsidR="4BECD4AD">
              <w:t>3</w:t>
            </w:r>
          </w:p>
        </w:tc>
      </w:tr>
      <w:tr w:rsidR="0023736C" w14:paraId="34D23ADA" w14:textId="77777777" w:rsidTr="00281AD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8" w:type="dxa"/>
            <w:tcBorders>
              <w:top w:val="single" w:sz="12" w:space="0" w:color="007E00" w:themeColor="accent3"/>
              <w:bottom w:val="single" w:sz="12" w:space="0" w:color="007E00" w:themeColor="accent3"/>
            </w:tcBorders>
          </w:tcPr>
          <w:p w14:paraId="78F057D6" w14:textId="77777777" w:rsidR="0023736C" w:rsidRDefault="0023736C" w:rsidP="003C1AC1">
            <w:pPr>
              <w:pStyle w:val="TableText"/>
            </w:pPr>
            <w:r>
              <w:t>Mount Isa</w:t>
            </w:r>
          </w:p>
        </w:tc>
        <w:tc>
          <w:tcPr>
            <w:tcW w:w="4110" w:type="dxa"/>
            <w:tcBorders>
              <w:top w:val="single" w:sz="12" w:space="0" w:color="007E00" w:themeColor="accent3"/>
              <w:bottom w:val="single" w:sz="12" w:space="0" w:color="007E00" w:themeColor="accent3"/>
            </w:tcBorders>
          </w:tcPr>
          <w:p w14:paraId="37669F15" w14:textId="77777777" w:rsidR="0023736C" w:rsidRDefault="0023736C" w:rsidP="003C1AC1">
            <w:pPr>
              <w:pStyle w:val="TableText"/>
              <w:cnfStyle w:val="000000010000" w:firstRow="0" w:lastRow="0" w:firstColumn="0" w:lastColumn="0" w:oddVBand="0" w:evenVBand="0" w:oddHBand="0" w:evenHBand="1" w:firstRowFirstColumn="0" w:firstRowLastColumn="0" w:lastRowFirstColumn="0" w:lastRowLastColumn="0"/>
            </w:pPr>
            <w:r>
              <w:t xml:space="preserve">Country Universities Centre </w:t>
            </w:r>
          </w:p>
        </w:tc>
        <w:tc>
          <w:tcPr>
            <w:tcW w:w="3402" w:type="dxa"/>
            <w:tcBorders>
              <w:top w:val="single" w:sz="12" w:space="0" w:color="007E00" w:themeColor="accent3"/>
              <w:bottom w:val="single" w:sz="12" w:space="0" w:color="007E00" w:themeColor="accent3"/>
            </w:tcBorders>
          </w:tcPr>
          <w:p w14:paraId="76F1C9A8" w14:textId="6EC298DC" w:rsidR="0023736C" w:rsidRDefault="6642BBDB" w:rsidP="003C1AC1">
            <w:pPr>
              <w:pStyle w:val="TableText"/>
              <w:cnfStyle w:val="000000010000" w:firstRow="0" w:lastRow="0" w:firstColumn="0" w:lastColumn="0" w:oddVBand="0" w:evenVBand="0" w:oddHBand="0" w:evenHBand="1" w:firstRowFirstColumn="0" w:firstRowLastColumn="0" w:lastRowFirstColumn="0" w:lastRowLastColumn="0"/>
            </w:pPr>
            <w:r>
              <w:t>June</w:t>
            </w:r>
            <w:r w:rsidR="0023736C">
              <w:t xml:space="preserve"> 2024</w:t>
            </w:r>
          </w:p>
        </w:tc>
      </w:tr>
    </w:tbl>
    <w:p w14:paraId="1039A6DA" w14:textId="77777777" w:rsidR="0023736C" w:rsidRDefault="0023736C" w:rsidP="0024756E"/>
    <w:p w14:paraId="27DEEC91" w14:textId="77777777" w:rsidR="001B5E39" w:rsidRDefault="001B5E39">
      <w:pPr>
        <w:jc w:val="left"/>
        <w:rPr>
          <w:b/>
          <w:bCs/>
        </w:rPr>
      </w:pPr>
      <w:r>
        <w:rPr>
          <w:b/>
          <w:bCs/>
        </w:rPr>
        <w:br w:type="page"/>
      </w:r>
    </w:p>
    <w:p w14:paraId="665599AD" w14:textId="58ED6F98" w:rsidR="00C77F22" w:rsidRPr="00C9709C" w:rsidRDefault="008C5CE8" w:rsidP="00B4475C">
      <w:pPr>
        <w:pStyle w:val="Heading4NotNumbered"/>
      </w:pPr>
      <w:r>
        <w:lastRenderedPageBreak/>
        <w:t xml:space="preserve">Cohort 3 </w:t>
      </w:r>
      <w:r w:rsidR="000D241B">
        <w:t>e</w:t>
      </w:r>
      <w:r>
        <w:t xml:space="preserve">stablishment challenges </w:t>
      </w:r>
    </w:p>
    <w:p w14:paraId="312AFD78" w14:textId="09DC2B22" w:rsidR="00337205" w:rsidRDefault="00FF1329" w:rsidP="0019185E">
      <w:r>
        <w:t>Cohort 3 Hub</w:t>
      </w:r>
      <w:r w:rsidR="0024756E">
        <w:t xml:space="preserve"> opening dates and tra</w:t>
      </w:r>
      <w:r w:rsidR="0018037C">
        <w:t>nsition</w:t>
      </w:r>
      <w:r w:rsidR="0024756E">
        <w:t xml:space="preserve"> from opening to routine operation </w:t>
      </w:r>
      <w:r w:rsidR="00924452">
        <w:t xml:space="preserve">have </w:t>
      </w:r>
      <w:r w:rsidR="00EE64B7">
        <w:t>been impacted</w:t>
      </w:r>
      <w:r w:rsidR="00306189">
        <w:t xml:space="preserve"> by environmental factors – including COVID-19</w:t>
      </w:r>
      <w:r w:rsidR="0095738D">
        <w:t xml:space="preserve">, </w:t>
      </w:r>
      <w:r w:rsidR="00306189">
        <w:t>the</w:t>
      </w:r>
      <w:r w:rsidR="0019185E">
        <w:t xml:space="preserve"> 2022</w:t>
      </w:r>
      <w:r w:rsidR="00306189">
        <w:t xml:space="preserve"> Federal Elect</w:t>
      </w:r>
      <w:r w:rsidR="0095738D">
        <w:t>i</w:t>
      </w:r>
      <w:r w:rsidR="00306189">
        <w:t xml:space="preserve">on and the </w:t>
      </w:r>
      <w:r w:rsidR="0095738D">
        <w:t xml:space="preserve">resulting change of government </w:t>
      </w:r>
      <w:r w:rsidR="00306189">
        <w:t>– and locally specific factors</w:t>
      </w:r>
      <w:r w:rsidR="0024756E">
        <w:t xml:space="preserve"> such as finding a suitable location</w:t>
      </w:r>
      <w:r w:rsidR="0020584E">
        <w:t xml:space="preserve"> and recruiting </w:t>
      </w:r>
      <w:r w:rsidR="00543E8D">
        <w:t xml:space="preserve">and retaining </w:t>
      </w:r>
      <w:r w:rsidR="0020584E">
        <w:t>staff.</w:t>
      </w:r>
      <w:r w:rsidR="0024756E">
        <w:t xml:space="preserve"> For example, the Mount Isa Hub experienced delays with local capital works processes and experienced </w:t>
      </w:r>
      <w:r w:rsidR="00C009BE">
        <w:t xml:space="preserve">challenges </w:t>
      </w:r>
      <w:r w:rsidR="0024756E">
        <w:t>with staff turnover.</w:t>
      </w:r>
      <w:r w:rsidR="00406EBC">
        <w:rPr>
          <w:rStyle w:val="FootnoteReference"/>
        </w:rPr>
        <w:footnoteReference w:id="31"/>
      </w:r>
      <w:r w:rsidR="0024756E">
        <w:t xml:space="preserve"> </w:t>
      </w:r>
    </w:p>
    <w:p w14:paraId="2F7E56B7" w14:textId="442F685B" w:rsidR="0024756E" w:rsidRDefault="00337205" w:rsidP="0019185E">
      <w:r>
        <w:t>Climate concerns and weather events also impacted the establishment and operation of Cohort 3 Hubs. Cape York reported damage to their Hub site due to a cyclone in December 2023 which rendered a meeting room unusable.</w:t>
      </w:r>
      <w:r w:rsidR="00406EBC">
        <w:rPr>
          <w:rStyle w:val="FootnoteReference"/>
        </w:rPr>
        <w:footnoteReference w:id="32"/>
      </w:r>
      <w:r>
        <w:t xml:space="preserve"> Similarly, the Kimberley Hub identified cyclones and flooding as a key risk and </w:t>
      </w:r>
      <w:r w:rsidR="00E16037">
        <w:t xml:space="preserve">which </w:t>
      </w:r>
      <w:r>
        <w:t>contribute to the set</w:t>
      </w:r>
      <w:r w:rsidR="00565BD1">
        <w:t>-</w:t>
      </w:r>
      <w:r>
        <w:t>up cost of physical facilities.</w:t>
      </w:r>
      <w:r w:rsidR="00D9368C">
        <w:rPr>
          <w:rStyle w:val="FootnoteReference"/>
        </w:rPr>
        <w:footnoteReference w:id="33"/>
      </w:r>
      <w:r>
        <w:t xml:space="preserve"> Increasing </w:t>
      </w:r>
      <w:r w:rsidR="00E16037">
        <w:t>frequency of</w:t>
      </w:r>
      <w:r>
        <w:t xml:space="preserve"> extreme weather events related to climate change are relevant considerations, especially in </w:t>
      </w:r>
      <w:r w:rsidR="003F5EE7">
        <w:t>RRR</w:t>
      </w:r>
      <w:r>
        <w:t xml:space="preserve"> contexts where </w:t>
      </w:r>
      <w:r w:rsidR="0023736C">
        <w:t xml:space="preserve">there may be </w:t>
      </w:r>
      <w:r>
        <w:t>reduced access</w:t>
      </w:r>
      <w:r w:rsidR="0023736C">
        <w:t xml:space="preserve"> to tradespeople and materials required for repair works</w:t>
      </w:r>
      <w:r>
        <w:t>.</w:t>
      </w:r>
    </w:p>
    <w:p w14:paraId="0B1F3F50" w14:textId="02C2116B" w:rsidR="00463E69" w:rsidRPr="00463E69" w:rsidRDefault="00463E69" w:rsidP="00B4475C">
      <w:pPr>
        <w:pStyle w:val="Heading4NotNumbered"/>
      </w:pPr>
      <w:r>
        <w:t>Enablers</w:t>
      </w:r>
    </w:p>
    <w:p w14:paraId="2765DFFD" w14:textId="7396D9B0" w:rsidR="00A97A69" w:rsidRPr="00692B90" w:rsidRDefault="00463E69" w:rsidP="0019185E">
      <w:r>
        <w:t xml:space="preserve">Hub stakeholders and available Hub progress reports </w:t>
      </w:r>
      <w:r w:rsidR="0065167F">
        <w:t>highlight</w:t>
      </w:r>
      <w:r w:rsidR="002B501F" w:rsidDel="0065167F">
        <w:t xml:space="preserve"> </w:t>
      </w:r>
      <w:r w:rsidR="0065167F">
        <w:t>several</w:t>
      </w:r>
      <w:r w:rsidR="002B501F">
        <w:t xml:space="preserve"> enablers of effective and timely Hub establishment under Cohort 3.</w:t>
      </w:r>
      <w:r w:rsidR="00692B90">
        <w:t xml:space="preserve"> The majority of Cohort 3 Hubs were </w:t>
      </w:r>
      <w:r w:rsidR="00583CE5">
        <w:t>established with the support of</w:t>
      </w:r>
      <w:r w:rsidR="00692B90">
        <w:t xml:space="preserve"> organisations who </w:t>
      </w:r>
      <w:r w:rsidR="00640FB2">
        <w:t>were already supporting or managing other</w:t>
      </w:r>
      <w:r w:rsidR="00692B90">
        <w:t xml:space="preserve"> Hubs</w:t>
      </w:r>
      <w:r w:rsidR="00583CE5">
        <w:t>.</w:t>
      </w:r>
      <w:r w:rsidR="00692B90">
        <w:t xml:space="preserve"> In consultation</w:t>
      </w:r>
      <w:r w:rsidR="00400DD3">
        <w:t>s</w:t>
      </w:r>
      <w:r w:rsidR="00692B90">
        <w:t>, Hub stakeholders connected to broader organisations such as Uni</w:t>
      </w:r>
      <w:r w:rsidR="00E842DD">
        <w:t xml:space="preserve"> H</w:t>
      </w:r>
      <w:r w:rsidR="00692B90">
        <w:t>ub Spencer Gulf (USG) and Country Universities Centre (CUC)</w:t>
      </w:r>
      <w:r w:rsidR="0038007D">
        <w:t xml:space="preserve"> Central</w:t>
      </w:r>
      <w:r w:rsidR="00692B90">
        <w:t xml:space="preserve"> </w:t>
      </w:r>
      <w:r w:rsidR="00EB18F3">
        <w:t>indicated</w:t>
      </w:r>
      <w:r w:rsidR="00692B90">
        <w:t xml:space="preserve"> that the ability to adapt existing governance structures and receive </w:t>
      </w:r>
      <w:r w:rsidR="00EB18F3">
        <w:t xml:space="preserve">advice was critical </w:t>
      </w:r>
      <w:r w:rsidR="00400DD3">
        <w:t xml:space="preserve">for </w:t>
      </w:r>
      <w:r w:rsidR="00692B90">
        <w:t xml:space="preserve">efficient </w:t>
      </w:r>
      <w:r w:rsidR="00EB18F3">
        <w:t xml:space="preserve">and timely </w:t>
      </w:r>
      <w:r w:rsidR="00692B90">
        <w:t>establishment</w:t>
      </w:r>
      <w:r w:rsidR="00583CE5">
        <w:t>.</w:t>
      </w:r>
      <w:r w:rsidR="00692B90">
        <w:t xml:space="preserve"> Several </w:t>
      </w:r>
      <w:r w:rsidR="00BF69EC">
        <w:t>H</w:t>
      </w:r>
      <w:r w:rsidR="00692B90">
        <w:t>ubs were able to engage local student cohorts and advertise services through ‘soft openings’ in a local library or community setting before securing their permanent venue</w:t>
      </w:r>
      <w:r w:rsidR="00BF7FDB">
        <w:t xml:space="preserve">, leading to </w:t>
      </w:r>
      <w:r w:rsidR="0023091C">
        <w:t xml:space="preserve">strong growth in student registrations </w:t>
      </w:r>
      <w:r w:rsidR="007B3DA9">
        <w:t>following the Hub becoming operational</w:t>
      </w:r>
      <w:r w:rsidR="00BF7FDB">
        <w:t>.</w:t>
      </w:r>
      <w:r w:rsidR="00692B90">
        <w:t xml:space="preserve"> </w:t>
      </w:r>
    </w:p>
    <w:p w14:paraId="167DD25B" w14:textId="67F723F0" w:rsidR="00260AC8" w:rsidRPr="00A97A69" w:rsidRDefault="00260AC8" w:rsidP="00B4475C">
      <w:pPr>
        <w:pStyle w:val="Heading4NotNumbered"/>
      </w:pPr>
      <w:r w:rsidRPr="00A97A69">
        <w:t xml:space="preserve">Student </w:t>
      </w:r>
      <w:r w:rsidR="00890B03">
        <w:t>r</w:t>
      </w:r>
      <w:r w:rsidRPr="00A97A69">
        <w:t>egistrations</w:t>
      </w:r>
    </w:p>
    <w:p w14:paraId="6242570C" w14:textId="2549AC0A" w:rsidR="003D6C45" w:rsidRDefault="003D6C45" w:rsidP="0019185E">
      <w:pPr>
        <w:rPr>
          <w:lang w:val="en-US"/>
        </w:rPr>
      </w:pPr>
      <w:r w:rsidRPr="001B0863">
        <w:rPr>
          <w:lang w:val="en-US"/>
        </w:rPr>
        <w:t>There are</w:t>
      </w:r>
      <w:r>
        <w:rPr>
          <w:lang w:val="en-US"/>
        </w:rPr>
        <w:t xml:space="preserve"> increasing</w:t>
      </w:r>
      <w:r w:rsidRPr="001B0863">
        <w:rPr>
          <w:lang w:val="en-US"/>
        </w:rPr>
        <w:t xml:space="preserve"> numbers of </w:t>
      </w:r>
      <w:r>
        <w:rPr>
          <w:lang w:val="en-US"/>
        </w:rPr>
        <w:t>current</w:t>
      </w:r>
      <w:r w:rsidR="00C023E4">
        <w:rPr>
          <w:lang w:val="en-US"/>
        </w:rPr>
        <w:t xml:space="preserve"> (</w:t>
      </w:r>
      <w:r w:rsidR="00D4100A">
        <w:rPr>
          <w:lang w:val="en-US"/>
        </w:rPr>
        <w:t>‘point in time’</w:t>
      </w:r>
      <w:r w:rsidR="00C023E4">
        <w:rPr>
          <w:lang w:val="en-US"/>
        </w:rPr>
        <w:t>)</w:t>
      </w:r>
      <w:r>
        <w:rPr>
          <w:lang w:val="en-US"/>
        </w:rPr>
        <w:t xml:space="preserve"> </w:t>
      </w:r>
      <w:r w:rsidRPr="001B0863">
        <w:rPr>
          <w:lang w:val="en-US"/>
        </w:rPr>
        <w:t>student registrations</w:t>
      </w:r>
      <w:r>
        <w:rPr>
          <w:lang w:val="en-US"/>
        </w:rPr>
        <w:t xml:space="preserve"> recorded for </w:t>
      </w:r>
      <w:r w:rsidR="00AF1E4A">
        <w:rPr>
          <w:lang w:val="en-US"/>
        </w:rPr>
        <w:t>each</w:t>
      </w:r>
      <w:r>
        <w:rPr>
          <w:lang w:val="en-US"/>
        </w:rPr>
        <w:t xml:space="preserve"> operational Cohort 3 hubs,</w:t>
      </w:r>
      <w:r w:rsidRPr="001B0863">
        <w:rPr>
          <w:lang w:val="en-US"/>
        </w:rPr>
        <w:t xml:space="preserve"> indicating a positive trend</w:t>
      </w:r>
      <w:r w:rsidRPr="001B0863">
        <w:t>.</w:t>
      </w:r>
      <w:r>
        <w:t xml:space="preserve"> </w:t>
      </w:r>
      <w:r>
        <w:rPr>
          <w:lang w:val="en-US"/>
        </w:rPr>
        <w:t xml:space="preserve">Overall, student </w:t>
      </w:r>
      <w:r w:rsidRPr="009B6CA7">
        <w:rPr>
          <w:lang w:val="en-US"/>
        </w:rPr>
        <w:t xml:space="preserve">registrations in </w:t>
      </w:r>
      <w:r>
        <w:rPr>
          <w:lang w:val="en-US"/>
        </w:rPr>
        <w:t>C</w:t>
      </w:r>
      <w:r w:rsidRPr="009B6CA7">
        <w:rPr>
          <w:lang w:val="en-US"/>
        </w:rPr>
        <w:t>ohort 3 Hubs increased from 254 in September 2023 to 489 in May 2024</w:t>
      </w:r>
      <w:r w:rsidR="003E5785">
        <w:rPr>
          <w:rStyle w:val="FootnoteReference"/>
          <w:lang w:val="en-US"/>
        </w:rPr>
        <w:footnoteReference w:id="34"/>
      </w:r>
      <w:r w:rsidRPr="009B6CA7">
        <w:rPr>
          <w:lang w:val="en-US"/>
        </w:rPr>
        <w:t>.</w:t>
      </w:r>
      <w:r>
        <w:rPr>
          <w:lang w:val="en-US"/>
        </w:rPr>
        <w:t xml:space="preserve"> </w:t>
      </w:r>
      <w:r w:rsidR="00AD4913">
        <w:rPr>
          <w:lang w:val="en-US"/>
        </w:rPr>
        <w:t xml:space="preserve">As detailed in </w:t>
      </w:r>
      <w:r w:rsidR="00D52804" w:rsidRPr="00C75096">
        <w:rPr>
          <w:b/>
          <w:lang w:val="en-US"/>
        </w:rPr>
        <w:t xml:space="preserve">Figure </w:t>
      </w:r>
      <w:r w:rsidR="00BE277A">
        <w:rPr>
          <w:b/>
          <w:lang w:val="en-US"/>
        </w:rPr>
        <w:t>5</w:t>
      </w:r>
      <w:r w:rsidR="00D52804">
        <w:rPr>
          <w:lang w:val="en-US"/>
        </w:rPr>
        <w:t xml:space="preserve">, </w:t>
      </w:r>
      <w:r w:rsidR="006B709E">
        <w:rPr>
          <w:lang w:val="en-US"/>
        </w:rPr>
        <w:t>Hub</w:t>
      </w:r>
      <w:r w:rsidR="00A90B37">
        <w:rPr>
          <w:lang w:val="en-US"/>
        </w:rPr>
        <w:t xml:space="preserve"> Progress Report </w:t>
      </w:r>
      <w:r w:rsidR="006B709E">
        <w:rPr>
          <w:lang w:val="en-US"/>
        </w:rPr>
        <w:t>data</w:t>
      </w:r>
      <w:r w:rsidR="003E5785">
        <w:rPr>
          <w:rStyle w:val="FootnoteReference"/>
          <w:lang w:val="en-US"/>
        </w:rPr>
        <w:footnoteReference w:id="35"/>
      </w:r>
      <w:r w:rsidR="006B709E">
        <w:rPr>
          <w:lang w:val="en-US"/>
        </w:rPr>
        <w:t xml:space="preserve"> </w:t>
      </w:r>
      <w:r w:rsidR="00C97DCE">
        <w:rPr>
          <w:lang w:val="en-US"/>
        </w:rPr>
        <w:t xml:space="preserve">reviewed for this evaluation </w:t>
      </w:r>
      <w:r w:rsidR="006B709E">
        <w:rPr>
          <w:lang w:val="en-US"/>
        </w:rPr>
        <w:t xml:space="preserve">indicates </w:t>
      </w:r>
      <w:r w:rsidR="00C97DCE">
        <w:rPr>
          <w:lang w:val="en-US"/>
        </w:rPr>
        <w:t>that</w:t>
      </w:r>
      <w:r w:rsidR="00A90B37">
        <w:rPr>
          <w:lang w:val="en-US"/>
        </w:rPr>
        <w:t xml:space="preserve">: </w:t>
      </w:r>
    </w:p>
    <w:p w14:paraId="1F4EDE96" w14:textId="2D704DFC" w:rsidR="00680FC1" w:rsidRPr="00F44EAD" w:rsidRDefault="00C97DCE" w:rsidP="00032D75">
      <w:pPr>
        <w:pStyle w:val="Bullet1"/>
      </w:pPr>
      <w:r>
        <w:t>Six</w:t>
      </w:r>
      <w:r w:rsidR="00680FC1" w:rsidRPr="00F44EAD">
        <w:t xml:space="preserve"> out of </w:t>
      </w:r>
      <w:r>
        <w:t>seven</w:t>
      </w:r>
      <w:r w:rsidR="00680FC1" w:rsidRPr="00F44EAD">
        <w:t xml:space="preserve"> </w:t>
      </w:r>
      <w:r w:rsidR="00680FC1">
        <w:t>H</w:t>
      </w:r>
      <w:r w:rsidR="00680FC1" w:rsidRPr="00F44EAD">
        <w:t xml:space="preserve">ubs have reported increasing </w:t>
      </w:r>
      <w:r w:rsidR="00882397" w:rsidRPr="00882397">
        <w:rPr>
          <w:lang w:val="en-AU"/>
        </w:rPr>
        <w:t>registrations</w:t>
      </w:r>
      <w:r w:rsidR="00680FC1" w:rsidRPr="00F44EAD">
        <w:t xml:space="preserve"> since their opening date</w:t>
      </w:r>
      <w:r w:rsidR="008C6700">
        <w:t>.</w:t>
      </w:r>
    </w:p>
    <w:p w14:paraId="1C581E0A" w14:textId="486C769E" w:rsidR="002067C8" w:rsidRDefault="009965E3" w:rsidP="00032D75">
      <w:pPr>
        <w:pStyle w:val="Bullet1"/>
      </w:pPr>
      <w:r w:rsidRPr="6E1637BF">
        <w:rPr>
          <w:lang w:val="en-AU"/>
        </w:rPr>
        <w:t>Five</w:t>
      </w:r>
      <w:r w:rsidR="002067C8" w:rsidRPr="6E1637BF">
        <w:rPr>
          <w:lang w:val="en-AU"/>
        </w:rPr>
        <w:t xml:space="preserve"> out of </w:t>
      </w:r>
      <w:r w:rsidRPr="6E1637BF">
        <w:rPr>
          <w:lang w:val="en-AU"/>
        </w:rPr>
        <w:t>six</w:t>
      </w:r>
      <w:r w:rsidR="002067C8" w:rsidRPr="6E1637BF">
        <w:rPr>
          <w:lang w:val="en-AU"/>
        </w:rPr>
        <w:t xml:space="preserve"> Hubs that opened before the end of 2023 met or exceeded their anticipated student </w:t>
      </w:r>
      <w:r w:rsidR="00476427" w:rsidRPr="00476427">
        <w:rPr>
          <w:lang w:val="en-AU"/>
        </w:rPr>
        <w:t xml:space="preserve">registration </w:t>
      </w:r>
      <w:r w:rsidR="002067C8" w:rsidRPr="6E1637BF">
        <w:rPr>
          <w:lang w:val="en-AU"/>
        </w:rPr>
        <w:t>projections</w:t>
      </w:r>
      <w:r w:rsidR="008C6700" w:rsidRPr="6E1637BF">
        <w:rPr>
          <w:lang w:val="en-AU"/>
        </w:rPr>
        <w:t>.</w:t>
      </w:r>
    </w:p>
    <w:p w14:paraId="75EF7A7C" w14:textId="1169C42D" w:rsidR="005D47C1" w:rsidRDefault="00C7283E" w:rsidP="00961B06">
      <w:pPr>
        <w:pStyle w:val="Bullet1"/>
      </w:pPr>
      <w:r w:rsidRPr="6E1637BF">
        <w:rPr>
          <w:lang w:val="en-AU"/>
        </w:rPr>
        <w:t>Four</w:t>
      </w:r>
      <w:r w:rsidR="008C6700" w:rsidRPr="6E1637BF">
        <w:rPr>
          <w:lang w:val="en-AU"/>
        </w:rPr>
        <w:t xml:space="preserve"> out of these </w:t>
      </w:r>
      <w:r w:rsidRPr="6E1637BF">
        <w:rPr>
          <w:lang w:val="en-AU"/>
        </w:rPr>
        <w:t>six</w:t>
      </w:r>
      <w:r w:rsidR="008C6700" w:rsidRPr="6E1637BF">
        <w:rPr>
          <w:lang w:val="en-AU"/>
        </w:rPr>
        <w:t xml:space="preserve"> exceeded their anticipated </w:t>
      </w:r>
      <w:r w:rsidR="00476427" w:rsidRPr="00476427">
        <w:rPr>
          <w:lang w:val="en-AU"/>
        </w:rPr>
        <w:t>registration</w:t>
      </w:r>
      <w:r w:rsidR="008C6700" w:rsidRPr="6E1637BF">
        <w:rPr>
          <w:lang w:val="en-AU"/>
        </w:rPr>
        <w:t xml:space="preserve"> projections for the year 2025 </w:t>
      </w:r>
      <w:r w:rsidRPr="6E1637BF">
        <w:rPr>
          <w:lang w:val="en-AU"/>
        </w:rPr>
        <w:t>within</w:t>
      </w:r>
      <w:r w:rsidR="008C6700" w:rsidRPr="6E1637BF">
        <w:rPr>
          <w:lang w:val="en-AU"/>
        </w:rPr>
        <w:t xml:space="preserve"> one year of operation</w:t>
      </w:r>
      <w:r w:rsidR="006A7601">
        <w:rPr>
          <w:lang w:val="en-AU"/>
        </w:rPr>
        <w:t>.</w:t>
      </w:r>
    </w:p>
    <w:p w14:paraId="565399C0" w14:textId="77777777" w:rsidR="005D47C1" w:rsidRDefault="005D47C1" w:rsidP="005D47C1">
      <w:pPr>
        <w:sectPr w:rsidR="005D47C1" w:rsidSect="00F21CD0">
          <w:headerReference w:type="default" r:id="rId35"/>
          <w:footerReference w:type="default" r:id="rId36"/>
          <w:headerReference w:type="first" r:id="rId37"/>
          <w:pgSz w:w="11909" w:h="16834" w:code="9"/>
          <w:pgMar w:top="1440" w:right="1440" w:bottom="1276" w:left="1440" w:header="720" w:footer="720" w:gutter="0"/>
          <w:cols w:space="720"/>
          <w:docGrid w:linePitch="360"/>
        </w:sectPr>
      </w:pPr>
    </w:p>
    <w:p w14:paraId="00C4F9F2" w14:textId="23C89CCD" w:rsidR="005D47C1" w:rsidRDefault="00C75096" w:rsidP="00006111">
      <w:pPr>
        <w:pStyle w:val="TableFigure-Header"/>
      </w:pPr>
      <w:r>
        <w:lastRenderedPageBreak/>
        <w:t xml:space="preserve">Figure </w:t>
      </w:r>
      <w:r w:rsidR="00BE277A">
        <w:t>5</w:t>
      </w:r>
      <w:r>
        <w:t xml:space="preserve">: </w:t>
      </w:r>
      <w:r w:rsidR="00006111">
        <w:t xml:space="preserve">Cohort 3 Regional Study Hubs </w:t>
      </w:r>
      <w:r w:rsidR="00890B03">
        <w:t>r</w:t>
      </w:r>
      <w:r w:rsidR="00006111">
        <w:t xml:space="preserve">eported </w:t>
      </w:r>
      <w:r w:rsidR="00890B03">
        <w:t>c</w:t>
      </w:r>
      <w:r w:rsidR="00006111">
        <w:t xml:space="preserve">urrent </w:t>
      </w:r>
      <w:r w:rsidR="00890B03">
        <w:t>s</w:t>
      </w:r>
      <w:r w:rsidR="00006111">
        <w:t xml:space="preserve">tudent </w:t>
      </w:r>
      <w:r w:rsidR="00890B03">
        <w:t>r</w:t>
      </w:r>
      <w:r w:rsidR="00006111">
        <w:t>egistrations</w:t>
      </w:r>
    </w:p>
    <w:p w14:paraId="0D6271A3" w14:textId="4ABE0A70" w:rsidR="005D47C1" w:rsidRDefault="00EE018D" w:rsidP="0020584E">
      <w:r w:rsidRPr="00160AEE">
        <w:rPr>
          <w:noProof/>
        </w:rPr>
        <w:drawing>
          <wp:inline distT="0" distB="0" distL="0" distR="0" wp14:anchorId="77A3438D" wp14:editId="503D5AE0">
            <wp:extent cx="8166711" cy="5486400"/>
            <wp:effectExtent l="0" t="0" r="6350" b="0"/>
            <wp:docPr id="555959357" name="Picture 1" descr="A bar graph showing Cohort 3 Regional Study Hubs reported current student registra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5959357" name="Picture 1" descr="A bar graph showing Cohort 3 Regional Study Hubs reported current student registrations"/>
                    <pic:cNvPicPr/>
                  </pic:nvPicPr>
                  <pic:blipFill>
                    <a:blip r:embed="rId38">
                      <a:extLst>
                        <a:ext uri="{28A0092B-C50C-407E-A947-70E740481C1C}">
                          <a14:useLocalDpi xmlns:a14="http://schemas.microsoft.com/office/drawing/2010/main" val="0"/>
                        </a:ext>
                      </a:extLst>
                    </a:blip>
                    <a:stretch>
                      <a:fillRect/>
                    </a:stretch>
                  </pic:blipFill>
                  <pic:spPr>
                    <a:xfrm>
                      <a:off x="0" y="0"/>
                      <a:ext cx="8187724" cy="5500516"/>
                    </a:xfrm>
                    <a:prstGeom prst="rect">
                      <a:avLst/>
                    </a:prstGeom>
                  </pic:spPr>
                </pic:pic>
              </a:graphicData>
            </a:graphic>
          </wp:inline>
        </w:drawing>
      </w:r>
    </w:p>
    <w:p w14:paraId="603E455F" w14:textId="77777777" w:rsidR="005D47C1" w:rsidRDefault="005D47C1" w:rsidP="0020584E">
      <w:pPr>
        <w:sectPr w:rsidR="005D47C1" w:rsidSect="005D47C1">
          <w:pgSz w:w="16834" w:h="11909" w:orient="landscape" w:code="9"/>
          <w:pgMar w:top="1440" w:right="1440" w:bottom="1440" w:left="1440" w:header="720" w:footer="720" w:gutter="0"/>
          <w:cols w:space="720"/>
          <w:docGrid w:linePitch="360"/>
        </w:sectPr>
      </w:pPr>
    </w:p>
    <w:p w14:paraId="1B2B1708" w14:textId="754DAD38" w:rsidR="00BE277A" w:rsidRDefault="00BE277A" w:rsidP="00BE277A">
      <w:pPr>
        <w:pStyle w:val="TableFigure-Header"/>
      </w:pPr>
      <w:r w:rsidRPr="00E916F1">
        <w:lastRenderedPageBreak/>
        <w:t xml:space="preserve">Figure </w:t>
      </w:r>
      <w:r>
        <w:t>6: Cohort 3 Regional University Study Hubs cumulative student registrations over time</w:t>
      </w:r>
    </w:p>
    <w:p w14:paraId="5F1F4D25" w14:textId="77777777" w:rsidR="00BE277A" w:rsidRDefault="00BE277A" w:rsidP="00B35BDC">
      <w:pPr>
        <w:pStyle w:val="TableFigureTitle"/>
        <w:framePr w:wrap="around"/>
      </w:pPr>
      <w:r w:rsidRPr="00E916F1">
        <w:rPr>
          <w:noProof/>
        </w:rPr>
        <w:drawing>
          <wp:inline distT="0" distB="0" distL="0" distR="0" wp14:anchorId="71477826" wp14:editId="6DBD88A6">
            <wp:extent cx="5703985" cy="2499360"/>
            <wp:effectExtent l="0" t="0" r="0" b="0"/>
            <wp:docPr id="273461896" name="Picture 44" descr="A bar graph showing Cohort 3 Regional University Study Hubs cumulative student registrations over tim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3461896" name="Picture 44" descr="A bar graph showing Cohort 3 Regional University Study Hubs cumulative student registrations over time"/>
                    <pic:cNvPicPr>
                      <a:picLocks noChangeAspect="1" noChangeArrowheads="1"/>
                    </pic:cNvPicPr>
                  </pic:nvPicPr>
                  <pic:blipFill rotWithShape="1">
                    <a:blip r:embed="rId39" cstate="print">
                      <a:extLst>
                        <a:ext uri="{28A0092B-C50C-407E-A947-70E740481C1C}">
                          <a14:useLocalDpi xmlns:a14="http://schemas.microsoft.com/office/drawing/2010/main" val="0"/>
                        </a:ext>
                      </a:extLst>
                    </a:blip>
                    <a:srcRect t="7965"/>
                    <a:stretch/>
                  </pic:blipFill>
                  <pic:spPr bwMode="auto">
                    <a:xfrm>
                      <a:off x="0" y="0"/>
                      <a:ext cx="5726160" cy="2509076"/>
                    </a:xfrm>
                    <a:prstGeom prst="rect">
                      <a:avLst/>
                    </a:prstGeom>
                    <a:noFill/>
                    <a:ln>
                      <a:noFill/>
                    </a:ln>
                    <a:extLst>
                      <a:ext uri="{53640926-AAD7-44D8-BBD7-CCE9431645EC}">
                        <a14:shadowObscured xmlns:a14="http://schemas.microsoft.com/office/drawing/2010/main"/>
                      </a:ext>
                    </a:extLst>
                  </pic:spPr>
                </pic:pic>
              </a:graphicData>
            </a:graphic>
          </wp:inline>
        </w:drawing>
      </w:r>
    </w:p>
    <w:p w14:paraId="18875741" w14:textId="21C73EB8" w:rsidR="00BE277A" w:rsidRDefault="00BE277A" w:rsidP="00BE277A">
      <w:pPr>
        <w:rPr>
          <w:b/>
          <w:bCs/>
          <w:lang w:val="en-GB"/>
        </w:rPr>
      </w:pPr>
      <w:r w:rsidRPr="00F54377">
        <w:t xml:space="preserve">Cumulative student registration numbers </w:t>
      </w:r>
      <w:r w:rsidRPr="00E916F1">
        <w:t>(</w:t>
      </w:r>
      <w:r w:rsidRPr="00E916F1">
        <w:rPr>
          <w:b/>
          <w:bCs/>
        </w:rPr>
        <w:t xml:space="preserve">Figure </w:t>
      </w:r>
      <w:r>
        <w:rPr>
          <w:b/>
          <w:bCs/>
        </w:rPr>
        <w:t>6</w:t>
      </w:r>
      <w:r w:rsidRPr="00E916F1">
        <w:t>)</w:t>
      </w:r>
      <w:r w:rsidRPr="00F54377">
        <w:t xml:space="preserve"> also indicate an overall upward trend</w:t>
      </w:r>
      <w:r>
        <w:t>.</w:t>
      </w:r>
      <w:r w:rsidRPr="00F54377">
        <w:t xml:space="preserve"> </w:t>
      </w:r>
      <w:r>
        <w:t xml:space="preserve">A potential factor to monitor going forward is whether </w:t>
      </w:r>
      <w:r w:rsidRPr="00F54377">
        <w:t xml:space="preserve">registered students plateau as Hubs reach maturity, depending on the population size and remoteness of the area </w:t>
      </w:r>
      <w:r>
        <w:t>of</w:t>
      </w:r>
      <w:r w:rsidRPr="00F54377">
        <w:t xml:space="preserve"> Hub services.</w:t>
      </w:r>
      <w:r>
        <w:t xml:space="preserve"> This trend may be evident in the slowdown of registrations for Roxby Downs from September 2023 to April 2024. </w:t>
      </w:r>
      <w:r w:rsidRPr="00F54377">
        <w:t xml:space="preserve"> </w:t>
      </w:r>
    </w:p>
    <w:p w14:paraId="48725753" w14:textId="44BBC8F6" w:rsidR="00701A25" w:rsidRPr="00C669B1" w:rsidRDefault="00701A25" w:rsidP="00B4475C">
      <w:pPr>
        <w:pStyle w:val="Heading4NotNumbered"/>
      </w:pPr>
      <w:r>
        <w:t>Hub usage by non-</w:t>
      </w:r>
      <w:r w:rsidR="00561A20">
        <w:t>university</w:t>
      </w:r>
      <w:r>
        <w:t xml:space="preserve"> students</w:t>
      </w:r>
    </w:p>
    <w:p w14:paraId="5BBB28D2" w14:textId="6AAC8EA4" w:rsidR="00AA4F86" w:rsidRDefault="00701A25" w:rsidP="008A3667">
      <w:pPr>
        <w:rPr>
          <w:lang w:val="en-GB"/>
        </w:rPr>
      </w:pPr>
      <w:r>
        <w:rPr>
          <w:lang w:val="en-GB"/>
        </w:rPr>
        <w:t>Hubs are being utilised by a range of secondary and non-university</w:t>
      </w:r>
      <w:r w:rsidR="00442561">
        <w:rPr>
          <w:lang w:val="en-GB"/>
        </w:rPr>
        <w:t xml:space="preserve"> (</w:t>
      </w:r>
      <w:r w:rsidR="00487338">
        <w:rPr>
          <w:lang w:val="en-GB"/>
        </w:rPr>
        <w:t>‘</w:t>
      </w:r>
      <w:r w:rsidR="00442561">
        <w:rPr>
          <w:lang w:val="en-GB"/>
        </w:rPr>
        <w:t>VET</w:t>
      </w:r>
      <w:r w:rsidR="00487338">
        <w:rPr>
          <w:lang w:val="en-GB"/>
        </w:rPr>
        <w:t xml:space="preserve"> or Other’)</w:t>
      </w:r>
      <w:r>
        <w:rPr>
          <w:lang w:val="en-GB"/>
        </w:rPr>
        <w:t xml:space="preserve"> tertiary students</w:t>
      </w:r>
      <w:r w:rsidR="004F49B9">
        <w:rPr>
          <w:lang w:val="en-GB"/>
        </w:rPr>
        <w:t>.</w:t>
      </w:r>
      <w:r w:rsidRPr="00E138FD">
        <w:rPr>
          <w:lang w:val="en-GB"/>
        </w:rPr>
        <w:t xml:space="preserve"> </w:t>
      </w:r>
    </w:p>
    <w:p w14:paraId="09C58B48" w14:textId="77777777" w:rsidR="00AA4F86" w:rsidRDefault="004F49B9" w:rsidP="008F4FDD">
      <w:pPr>
        <w:pStyle w:val="Bullet1"/>
      </w:pPr>
      <w:r w:rsidRPr="00AA4F86">
        <w:t>O</w:t>
      </w:r>
      <w:r w:rsidR="00701A25" w:rsidRPr="00AA4F86">
        <w:t xml:space="preserve">f </w:t>
      </w:r>
      <w:r w:rsidR="00701A25" w:rsidRPr="007825D2">
        <w:t>students registered for Cohort 3 Hubs</w:t>
      </w:r>
      <w:r w:rsidRPr="00AA4F86">
        <w:t>, 35%</w:t>
      </w:r>
      <w:r w:rsidR="00701A25" w:rsidRPr="00AA4F86">
        <w:t xml:space="preserve"> are undertaking ‘VET or Other’ courses, while 65% </w:t>
      </w:r>
      <w:r w:rsidRPr="00AA4F86">
        <w:t xml:space="preserve">are </w:t>
      </w:r>
      <w:r w:rsidR="00701A25" w:rsidRPr="00AA4F86">
        <w:t xml:space="preserve">undertaking </w:t>
      </w:r>
      <w:r w:rsidRPr="00AA4F86">
        <w:t xml:space="preserve">bachelor’s </w:t>
      </w:r>
      <w:r w:rsidR="00701A25" w:rsidRPr="00AA4F86">
        <w:t>degree or higher courses</w:t>
      </w:r>
      <w:r w:rsidR="008C2690">
        <w:rPr>
          <w:rStyle w:val="FootnoteReference"/>
          <w:lang w:val="en-GB"/>
        </w:rPr>
        <w:footnoteReference w:id="36"/>
      </w:r>
      <w:r w:rsidR="00701A25" w:rsidRPr="00AA4F86">
        <w:t xml:space="preserve">. </w:t>
      </w:r>
    </w:p>
    <w:p w14:paraId="3414306E" w14:textId="533B7E40" w:rsidR="005E7762" w:rsidRPr="00E71FC0" w:rsidRDefault="00701A25" w:rsidP="008F4FDD">
      <w:pPr>
        <w:pStyle w:val="Bullet1"/>
      </w:pPr>
      <w:r w:rsidRPr="00AA4F86">
        <w:t>Additionally, while not specific to Cohort 3, data provide</w:t>
      </w:r>
      <w:r w:rsidR="004F49B9" w:rsidRPr="007825D2">
        <w:t>d</w:t>
      </w:r>
      <w:r w:rsidRPr="007825D2">
        <w:t xml:space="preserve"> to the evaluation by the Department of Education indicates that over </w:t>
      </w:r>
      <w:r w:rsidRPr="00AA4F86">
        <w:t>160 secondary students were reported to be engaging with Hubs nationwide as of November 2023</w:t>
      </w:r>
      <w:r w:rsidR="00713162">
        <w:rPr>
          <w:rStyle w:val="FootnoteReference"/>
          <w:lang w:val="en-GB"/>
        </w:rPr>
        <w:footnoteReference w:id="37"/>
      </w:r>
      <w:r w:rsidRPr="00AA4F86">
        <w:t xml:space="preserve">. </w:t>
      </w:r>
      <w:r w:rsidR="00C64F27" w:rsidRPr="00AA4F86">
        <w:t>Based on</w:t>
      </w:r>
      <w:r w:rsidRPr="007825D2">
        <w:t xml:space="preserve"> </w:t>
      </w:r>
      <w:r w:rsidR="004C20A3" w:rsidRPr="007825D2">
        <w:t xml:space="preserve">results of a </w:t>
      </w:r>
      <w:r w:rsidRPr="00AA4F86">
        <w:t>June 2024 survey</w:t>
      </w:r>
      <w:r w:rsidR="004C20A3" w:rsidRPr="00AA4F86">
        <w:t xml:space="preserve"> provided to the evaluation by the Department of Education</w:t>
      </w:r>
      <w:r w:rsidRPr="00AA4F86">
        <w:t>, one Cohort 3 Hub reported that 10 to 30 secondary school students are</w:t>
      </w:r>
      <w:r w:rsidR="004C20A3" w:rsidRPr="00AA4F86">
        <w:t xml:space="preserve"> using</w:t>
      </w:r>
      <w:r w:rsidRPr="00AA4F86">
        <w:t xml:space="preserve"> their facilities</w:t>
      </w:r>
      <w:r w:rsidR="00713162">
        <w:rPr>
          <w:rStyle w:val="FootnoteReference"/>
          <w:lang w:val="en-GB"/>
        </w:rPr>
        <w:footnoteReference w:id="38"/>
      </w:r>
      <w:r w:rsidRPr="00AA4F86">
        <w:t xml:space="preserve">. </w:t>
      </w:r>
    </w:p>
    <w:p w14:paraId="695F1443" w14:textId="296DBE2A" w:rsidR="00701A25" w:rsidRDefault="00701A25" w:rsidP="008A3667">
      <w:pPr>
        <w:rPr>
          <w:lang w:val="en-GB"/>
        </w:rPr>
      </w:pPr>
      <w:r>
        <w:rPr>
          <w:lang w:val="en-GB"/>
        </w:rPr>
        <w:t xml:space="preserve">Several stakeholders expressed reservations about </w:t>
      </w:r>
      <w:r w:rsidR="008C0607">
        <w:rPr>
          <w:lang w:val="en-GB"/>
        </w:rPr>
        <w:t>the</w:t>
      </w:r>
      <w:r>
        <w:rPr>
          <w:lang w:val="en-GB"/>
        </w:rPr>
        <w:t xml:space="preserve"> use of Hubs by secondary school students. Advocacy</w:t>
      </w:r>
      <w:r w:rsidR="008C0607">
        <w:rPr>
          <w:lang w:val="en-GB"/>
        </w:rPr>
        <w:t xml:space="preserve"> group</w:t>
      </w:r>
      <w:r>
        <w:rPr>
          <w:lang w:val="en-GB"/>
        </w:rPr>
        <w:t xml:space="preserve"> s</w:t>
      </w:r>
      <w:r w:rsidRPr="00E138FD">
        <w:rPr>
          <w:lang w:val="en-GB"/>
        </w:rPr>
        <w:t xml:space="preserve">takeholders </w:t>
      </w:r>
      <w:r>
        <w:rPr>
          <w:lang w:val="en-GB"/>
        </w:rPr>
        <w:t xml:space="preserve">expressed </w:t>
      </w:r>
      <w:r w:rsidRPr="00E138FD">
        <w:rPr>
          <w:lang w:val="en-GB"/>
        </w:rPr>
        <w:t xml:space="preserve">concerns regarding situations where children may be sharing </w:t>
      </w:r>
      <w:r>
        <w:rPr>
          <w:lang w:val="en-GB"/>
        </w:rPr>
        <w:t xml:space="preserve">Hubs </w:t>
      </w:r>
      <w:r w:rsidRPr="00E138FD">
        <w:rPr>
          <w:lang w:val="en-GB"/>
        </w:rPr>
        <w:t>space</w:t>
      </w:r>
      <w:r>
        <w:rPr>
          <w:lang w:val="en-GB"/>
        </w:rPr>
        <w:t>s</w:t>
      </w:r>
      <w:r w:rsidRPr="00E138FD">
        <w:rPr>
          <w:lang w:val="en-GB"/>
        </w:rPr>
        <w:t xml:space="preserve"> with adults</w:t>
      </w:r>
      <w:r w:rsidR="00113525">
        <w:rPr>
          <w:lang w:val="en-GB"/>
        </w:rPr>
        <w:t>,</w:t>
      </w:r>
      <w:r w:rsidRPr="00E138FD">
        <w:rPr>
          <w:lang w:val="en-GB"/>
        </w:rPr>
        <w:t xml:space="preserve"> </w:t>
      </w:r>
      <w:r>
        <w:rPr>
          <w:lang w:val="en-GB"/>
        </w:rPr>
        <w:t xml:space="preserve">while others identified challenges </w:t>
      </w:r>
      <w:r w:rsidRPr="00E138FD">
        <w:rPr>
          <w:lang w:val="en-GB"/>
        </w:rPr>
        <w:t xml:space="preserve">related to exceeding student registration capacity and being unable to support the demand for secondary </w:t>
      </w:r>
      <w:r>
        <w:rPr>
          <w:lang w:val="en-GB"/>
        </w:rPr>
        <w:t xml:space="preserve">and vocational </w:t>
      </w:r>
      <w:r w:rsidRPr="00E138FD">
        <w:rPr>
          <w:lang w:val="en-GB"/>
        </w:rPr>
        <w:t>students</w:t>
      </w:r>
      <w:r>
        <w:rPr>
          <w:lang w:val="en-GB"/>
        </w:rPr>
        <w:t>:</w:t>
      </w:r>
    </w:p>
    <w:p w14:paraId="0E7EAEC9" w14:textId="7E5D764C" w:rsidR="008A3667" w:rsidRPr="00032D75" w:rsidRDefault="00701A25" w:rsidP="008C113B">
      <w:pPr>
        <w:pStyle w:val="Quote"/>
      </w:pPr>
      <w:r w:rsidRPr="003D3786">
        <w:lastRenderedPageBreak/>
        <w:t xml:space="preserve">There's definitely a need for Cert III qualifications in our town, and there's definitely a need for secondary students to use our </w:t>
      </w:r>
      <w:proofErr w:type="spellStart"/>
      <w:r w:rsidRPr="003D3786">
        <w:t>centre</w:t>
      </w:r>
      <w:proofErr w:type="spellEnd"/>
      <w:r w:rsidRPr="003D3786">
        <w:t xml:space="preserve"> too, but we don't have the space to do it and we don't have the staffing resources in our current budget to do that either. </w:t>
      </w:r>
      <w:r w:rsidR="008C113B">
        <w:t>–</w:t>
      </w:r>
      <w:r w:rsidR="00032D75">
        <w:t xml:space="preserve"> </w:t>
      </w:r>
      <w:r w:rsidRPr="00032D75">
        <w:rPr>
          <w:b/>
          <w:lang w:val="en-GB"/>
        </w:rPr>
        <w:t>Hub stakeholder</w:t>
      </w:r>
    </w:p>
    <w:p w14:paraId="7133DADC" w14:textId="2BC3B836" w:rsidR="00D51AA2" w:rsidRPr="00B658FC" w:rsidRDefault="00E40418" w:rsidP="00F0380B">
      <w:pPr>
        <w:pStyle w:val="Heading4NotNumbered"/>
      </w:pPr>
      <w:r w:rsidRPr="00E40418">
        <w:t xml:space="preserve">Hub </w:t>
      </w:r>
      <w:r w:rsidR="00890B03">
        <w:t>a</w:t>
      </w:r>
      <w:r w:rsidRPr="00E40418">
        <w:t>ctivitie</w:t>
      </w:r>
      <w:r w:rsidR="00D51AA2">
        <w:t>s</w:t>
      </w:r>
    </w:p>
    <w:p w14:paraId="57CCF0BD" w14:textId="3BB02D1E" w:rsidR="00E26175" w:rsidRDefault="00202FC6" w:rsidP="008A3667">
      <w:r>
        <w:t xml:space="preserve">Progress report </w:t>
      </w:r>
      <w:r w:rsidR="00B658FC" w:rsidRPr="00BC28D3">
        <w:t>data provide</w:t>
      </w:r>
      <w:r>
        <w:t>s</w:t>
      </w:r>
      <w:r w:rsidR="00B658FC" w:rsidRPr="00BC28D3">
        <w:t xml:space="preserve"> </w:t>
      </w:r>
      <w:r w:rsidR="002368D2">
        <w:t xml:space="preserve">details of </w:t>
      </w:r>
      <w:r w:rsidR="001A6568">
        <w:t xml:space="preserve">the array of </w:t>
      </w:r>
      <w:r w:rsidR="00B658FC" w:rsidRPr="00BC28D3">
        <w:t xml:space="preserve">activities undertaken by </w:t>
      </w:r>
      <w:r w:rsidR="00B658FC">
        <w:t>Cohort 3</w:t>
      </w:r>
      <w:r w:rsidR="00B658FC" w:rsidRPr="00BC28D3">
        <w:t xml:space="preserve"> Hubs</w:t>
      </w:r>
      <w:r w:rsidR="00B658FC">
        <w:t>.</w:t>
      </w:r>
      <w:r w:rsidR="007B12B5">
        <w:rPr>
          <w:rStyle w:val="FootnoteReference"/>
        </w:rPr>
        <w:footnoteReference w:id="39"/>
      </w:r>
      <w:r w:rsidR="00B658FC">
        <w:t xml:space="preserve"> Hubs </w:t>
      </w:r>
      <w:r w:rsidR="001A6568">
        <w:t xml:space="preserve">generally provide </w:t>
      </w:r>
      <w:r w:rsidR="00B658FC" w:rsidRPr="00BC28D3">
        <w:t>study spaces</w:t>
      </w:r>
      <w:r w:rsidR="00B658FC">
        <w:t xml:space="preserve"> with</w:t>
      </w:r>
      <w:r w:rsidR="00B658FC" w:rsidRPr="00BC28D3">
        <w:t xml:space="preserve"> videoconferencing computers and high</w:t>
      </w:r>
      <w:r w:rsidR="00046D77">
        <w:t>-</w:t>
      </w:r>
      <w:r w:rsidR="00B658FC" w:rsidRPr="00BC28D3">
        <w:t>speed internet</w:t>
      </w:r>
      <w:r w:rsidR="00B658FC">
        <w:t xml:space="preserve"> for registered students. Hub</w:t>
      </w:r>
      <w:r w:rsidR="002F627D">
        <w:t>s host</w:t>
      </w:r>
      <w:r w:rsidR="00B658FC">
        <w:t xml:space="preserve"> </w:t>
      </w:r>
      <w:r w:rsidR="00B658FC" w:rsidRPr="00BC28D3">
        <w:t>small group engagement</w:t>
      </w:r>
      <w:r w:rsidR="00B658FC">
        <w:t xml:space="preserve">s and events to engage local industry stakeholders, </w:t>
      </w:r>
      <w:r w:rsidR="00C0547A">
        <w:t xml:space="preserve">undertake </w:t>
      </w:r>
      <w:r w:rsidR="00B658FC">
        <w:t xml:space="preserve">outreach to secondary schools, and </w:t>
      </w:r>
      <w:r w:rsidR="00A86068">
        <w:t xml:space="preserve">support engagement with </w:t>
      </w:r>
      <w:r w:rsidR="00B658FC">
        <w:t xml:space="preserve">cultural </w:t>
      </w:r>
      <w:r w:rsidR="00A86068">
        <w:t xml:space="preserve">and </w:t>
      </w:r>
      <w:r w:rsidR="00B658FC">
        <w:t xml:space="preserve">community groups. Hubs </w:t>
      </w:r>
      <w:r w:rsidR="00E24CD7">
        <w:t xml:space="preserve">provide </w:t>
      </w:r>
      <w:r w:rsidR="0033438D">
        <w:t>direct</w:t>
      </w:r>
      <w:r w:rsidR="00E24CD7">
        <w:t xml:space="preserve"> support for students </w:t>
      </w:r>
      <w:r w:rsidR="00B658FC">
        <w:t xml:space="preserve">through </w:t>
      </w:r>
      <w:r w:rsidR="00B658FC" w:rsidRPr="00BC28D3">
        <w:t xml:space="preserve">facilitating tutoring </w:t>
      </w:r>
      <w:r w:rsidR="00B658FC">
        <w:t xml:space="preserve">and academic skills training, </w:t>
      </w:r>
      <w:r w:rsidR="00B658FC" w:rsidRPr="00BC28D3">
        <w:t>establishing buddy services</w:t>
      </w:r>
      <w:r w:rsidR="00B658FC">
        <w:t xml:space="preserve"> and assisting students with their placements. </w:t>
      </w:r>
      <w:r w:rsidR="007141C0">
        <w:t>S</w:t>
      </w:r>
      <w:r w:rsidR="00B658FC" w:rsidRPr="00BC28D3">
        <w:t>hort course</w:t>
      </w:r>
      <w:r w:rsidR="00E04F1D">
        <w:t>s</w:t>
      </w:r>
      <w:r w:rsidR="00B658FC" w:rsidRPr="00BC28D3">
        <w:t xml:space="preserve"> and workshop</w:t>
      </w:r>
      <w:r w:rsidR="004E0FB6">
        <w:t>s</w:t>
      </w:r>
      <w:r w:rsidR="00B658FC" w:rsidRPr="00BC28D3">
        <w:t xml:space="preserve"> </w:t>
      </w:r>
      <w:r w:rsidR="007141C0">
        <w:t xml:space="preserve">coordinated </w:t>
      </w:r>
      <w:r w:rsidR="00B658FC">
        <w:t xml:space="preserve">by Hubs covers a diverse </w:t>
      </w:r>
      <w:r w:rsidR="004E0FB6">
        <w:t xml:space="preserve">range of themes, and </w:t>
      </w:r>
      <w:r w:rsidR="00B658FC">
        <w:t>Hub</w:t>
      </w:r>
      <w:r w:rsidR="004E0FB6">
        <w:t xml:space="preserve"> staff have</w:t>
      </w:r>
      <w:r w:rsidR="00B658FC">
        <w:t xml:space="preserve"> </w:t>
      </w:r>
      <w:r w:rsidR="00B658FC" w:rsidRPr="00BC28D3">
        <w:rPr>
          <w:lang w:val="en-US"/>
        </w:rPr>
        <w:t>participat</w:t>
      </w:r>
      <w:r w:rsidR="004E0FB6">
        <w:rPr>
          <w:lang w:val="en-US"/>
        </w:rPr>
        <w:t>ed</w:t>
      </w:r>
      <w:r w:rsidR="00B658FC" w:rsidRPr="00BC28D3">
        <w:rPr>
          <w:lang w:val="en-US"/>
        </w:rPr>
        <w:t xml:space="preserve"> in mental health focused events </w:t>
      </w:r>
      <w:r w:rsidR="00B658FC">
        <w:rPr>
          <w:lang w:val="en-US"/>
        </w:rPr>
        <w:t>such as</w:t>
      </w:r>
      <w:r w:rsidR="00B658FC" w:rsidRPr="00BC28D3">
        <w:rPr>
          <w:lang w:val="en-US"/>
        </w:rPr>
        <w:t xml:space="preserve"> </w:t>
      </w:r>
      <w:r w:rsidR="002229E6">
        <w:rPr>
          <w:lang w:val="en-US"/>
        </w:rPr>
        <w:t>h</w:t>
      </w:r>
      <w:r w:rsidR="00B658FC" w:rsidRPr="00BC28D3">
        <w:rPr>
          <w:lang w:val="en-US"/>
        </w:rPr>
        <w:t>eadspace Work and Study Month</w:t>
      </w:r>
      <w:r w:rsidR="00B658FC">
        <w:rPr>
          <w:lang w:val="en-US"/>
        </w:rPr>
        <w:t xml:space="preserve"> and self-care and meditation workshops</w:t>
      </w:r>
      <w:r w:rsidR="00B658FC" w:rsidRPr="00BC28D3">
        <w:rPr>
          <w:lang w:val="en-US"/>
        </w:rPr>
        <w:t xml:space="preserve">. </w:t>
      </w:r>
    </w:p>
    <w:p w14:paraId="2E4E87F3" w14:textId="1E7EA1BB" w:rsidR="004A0579" w:rsidRDefault="00F13945" w:rsidP="008A3667">
      <w:pPr>
        <w:rPr>
          <w:lang w:val="en-US"/>
        </w:rPr>
      </w:pPr>
      <w:r w:rsidRPr="00BC28D3">
        <w:rPr>
          <w:lang w:val="en-US"/>
        </w:rPr>
        <w:t>Progress reports have also demonstrated Hubs’ efforts to build partnerships with institutions and industry</w:t>
      </w:r>
      <w:r w:rsidR="00E75B12">
        <w:rPr>
          <w:lang w:val="en-US"/>
        </w:rPr>
        <w:t>. Examples include</w:t>
      </w:r>
      <w:r w:rsidRPr="00BC28D3">
        <w:rPr>
          <w:lang w:val="en-US"/>
        </w:rPr>
        <w:t xml:space="preserve"> </w:t>
      </w:r>
      <w:r w:rsidR="00E75B12">
        <w:rPr>
          <w:lang w:val="en-US"/>
        </w:rPr>
        <w:t xml:space="preserve">engagement with local </w:t>
      </w:r>
      <w:r w:rsidRPr="00BC28D3">
        <w:rPr>
          <w:lang w:val="en-US"/>
        </w:rPr>
        <w:t>health service</w:t>
      </w:r>
      <w:r w:rsidR="00E75B12">
        <w:rPr>
          <w:lang w:val="en-US"/>
        </w:rPr>
        <w:t>s</w:t>
      </w:r>
      <w:r w:rsidRPr="00BC28D3">
        <w:rPr>
          <w:lang w:val="en-US"/>
        </w:rPr>
        <w:t xml:space="preserve"> to build </w:t>
      </w:r>
      <w:r w:rsidR="00D96637">
        <w:rPr>
          <w:lang w:val="en-US"/>
        </w:rPr>
        <w:t>the</w:t>
      </w:r>
      <w:r w:rsidRPr="00BC28D3">
        <w:rPr>
          <w:lang w:val="en-US"/>
        </w:rPr>
        <w:t xml:space="preserve"> health workforce, </w:t>
      </w:r>
      <w:r w:rsidR="00087A32">
        <w:rPr>
          <w:lang w:val="en-US"/>
        </w:rPr>
        <w:t>First Nations</w:t>
      </w:r>
      <w:r w:rsidR="00D96637">
        <w:rPr>
          <w:lang w:val="en-US"/>
        </w:rPr>
        <w:t>-</w:t>
      </w:r>
      <w:r w:rsidRPr="00BC28D3">
        <w:rPr>
          <w:lang w:val="en-US"/>
        </w:rPr>
        <w:t xml:space="preserve">focused business engagement, work experience </w:t>
      </w:r>
      <w:r>
        <w:rPr>
          <w:lang w:val="en-US"/>
        </w:rPr>
        <w:t xml:space="preserve">to support employment pathways and local industry engagement </w:t>
      </w:r>
      <w:r w:rsidRPr="00BC28D3">
        <w:rPr>
          <w:lang w:val="en-US"/>
        </w:rPr>
        <w:t xml:space="preserve">(for example, building, farming, parks and wildlife councils), conversations with industry to address workforce needs (for example, </w:t>
      </w:r>
      <w:r w:rsidR="004B561A" w:rsidRPr="004B561A">
        <w:rPr>
          <w:lang w:val="en-US"/>
        </w:rPr>
        <w:t xml:space="preserve">in mining, education and childcare) and engagement with industry advisory groups (for example through a ‘visiting experts’ program). </w:t>
      </w:r>
      <w:r w:rsidRPr="00BC28D3">
        <w:rPr>
          <w:lang w:val="en-US"/>
        </w:rPr>
        <w:t xml:space="preserve"> </w:t>
      </w:r>
    </w:p>
    <w:tbl>
      <w:tblPr>
        <w:tblStyle w:val="ACTableDesign"/>
        <w:tblW w:w="0" w:type="auto"/>
        <w:tblBorders>
          <w:top w:val="single" w:sz="18" w:space="0" w:color="78B800" w:themeColor="accent1"/>
          <w:left w:val="single" w:sz="18" w:space="0" w:color="78B800" w:themeColor="accent1"/>
          <w:bottom w:val="single" w:sz="18" w:space="0" w:color="78B800" w:themeColor="accent1"/>
          <w:right w:val="single" w:sz="18" w:space="0" w:color="78B800" w:themeColor="accent1"/>
          <w:insideH w:val="none" w:sz="0" w:space="0" w:color="auto"/>
          <w:insideV w:val="none" w:sz="0" w:space="0" w:color="auto"/>
        </w:tblBorders>
        <w:tblCellMar>
          <w:left w:w="142" w:type="dxa"/>
          <w:right w:w="142" w:type="dxa"/>
        </w:tblCellMar>
        <w:tblLook w:val="04A0" w:firstRow="1" w:lastRow="0" w:firstColumn="1" w:lastColumn="0" w:noHBand="0" w:noVBand="1"/>
      </w:tblPr>
      <w:tblGrid>
        <w:gridCol w:w="8983"/>
      </w:tblGrid>
      <w:tr w:rsidR="00DB50A6" w:rsidRPr="00DB50A6" w14:paraId="35AABCB8" w14:textId="77777777" w:rsidTr="00CE398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23" w:type="dxa"/>
          </w:tcPr>
          <w:p w14:paraId="14E70641" w14:textId="77777777" w:rsidR="00DB50A6" w:rsidRPr="00DB50A6" w:rsidRDefault="00DB50A6" w:rsidP="00B718FF">
            <w:pPr>
              <w:pStyle w:val="Text"/>
              <w:spacing w:line="276" w:lineRule="auto"/>
              <w:rPr>
                <w:b w:val="0"/>
                <w:bCs/>
                <w:color w:val="000000"/>
                <w:sz w:val="21"/>
                <w:szCs w:val="21"/>
              </w:rPr>
            </w:pPr>
            <w:bookmarkStart w:id="47" w:name="_Hlk210392033"/>
            <w:r w:rsidRPr="00DB50A6">
              <w:rPr>
                <w:bCs/>
                <w:color w:val="000000"/>
                <w:sz w:val="21"/>
                <w:szCs w:val="21"/>
              </w:rPr>
              <w:t xml:space="preserve">Case study – Roxby Downs Childcare Project </w:t>
            </w:r>
          </w:p>
          <w:p w14:paraId="7DE7AF92" w14:textId="77777777" w:rsidR="00DB50A6" w:rsidRPr="00DB50A6" w:rsidRDefault="00DB50A6" w:rsidP="00B718FF">
            <w:pPr>
              <w:pStyle w:val="Text"/>
              <w:spacing w:line="276" w:lineRule="auto"/>
              <w:rPr>
                <w:bCs/>
                <w:color w:val="000000"/>
                <w:sz w:val="21"/>
                <w:szCs w:val="21"/>
                <w:lang w:val="en-GB"/>
              </w:rPr>
            </w:pPr>
            <w:r w:rsidRPr="00DB50A6">
              <w:rPr>
                <w:bCs/>
                <w:color w:val="000000"/>
                <w:sz w:val="21"/>
                <w:szCs w:val="21"/>
                <w:lang w:val="en-GB"/>
              </w:rPr>
              <w:t xml:space="preserve">In 2023, </w:t>
            </w:r>
            <w:proofErr w:type="spellStart"/>
            <w:r w:rsidRPr="00DB50A6">
              <w:rPr>
                <w:bCs/>
                <w:color w:val="000000"/>
                <w:sz w:val="21"/>
                <w:szCs w:val="21"/>
                <w:lang w:val="en-GB"/>
              </w:rPr>
              <w:t>UniHub</w:t>
            </w:r>
            <w:proofErr w:type="spellEnd"/>
            <w:r w:rsidRPr="00DB50A6">
              <w:rPr>
                <w:bCs/>
                <w:color w:val="000000"/>
                <w:sz w:val="21"/>
                <w:szCs w:val="21"/>
                <w:lang w:val="en-GB"/>
              </w:rPr>
              <w:t xml:space="preserve"> Spencer Gulf Roxby Downs outreach worked together with local partner the Roxby Downs Children’s Centre, industry partner BHP, and academic partner Central Queensland University to facilitate participation in a Certificate III in Early Childhood Education and Care. </w:t>
            </w:r>
          </w:p>
          <w:p w14:paraId="3C476A94" w14:textId="77777777" w:rsidR="00DB50A6" w:rsidRPr="00DB50A6" w:rsidRDefault="00DB50A6" w:rsidP="00B718FF">
            <w:pPr>
              <w:pStyle w:val="Text"/>
              <w:spacing w:line="276" w:lineRule="auto"/>
              <w:rPr>
                <w:color w:val="000000"/>
                <w:sz w:val="21"/>
                <w:szCs w:val="21"/>
                <w:lang w:val="en-GB"/>
              </w:rPr>
            </w:pPr>
            <w:r w:rsidRPr="00DB50A6">
              <w:rPr>
                <w:bCs/>
                <w:color w:val="000000"/>
                <w:sz w:val="21"/>
                <w:szCs w:val="21"/>
                <w:lang w:val="en-GB"/>
              </w:rPr>
              <w:t>This project was developed in response to an identified workforce shortage for qualified early childhood educators in Roxby Downs. The initiative involved 10 students and resulted in positive employment outcomes, with six out of those 10 now employed by the partnered centre.</w:t>
            </w:r>
          </w:p>
          <w:p w14:paraId="1AD07108" w14:textId="77777777" w:rsidR="00DB50A6" w:rsidRPr="00DB50A6" w:rsidRDefault="00DB50A6" w:rsidP="00B718FF">
            <w:pPr>
              <w:pStyle w:val="Text"/>
              <w:spacing w:line="276" w:lineRule="auto"/>
              <w:rPr>
                <w:bCs/>
                <w:color w:val="000000"/>
                <w:sz w:val="21"/>
                <w:szCs w:val="21"/>
              </w:rPr>
            </w:pPr>
            <w:r w:rsidRPr="00DB50A6">
              <w:rPr>
                <w:bCs/>
                <w:color w:val="000000"/>
                <w:sz w:val="21"/>
                <w:szCs w:val="21"/>
              </w:rPr>
              <w:t>In progress reports, Roxby Downs detailed this as a successful first round of the project and indicated an intention to build upon its success by running it again in the future.</w:t>
            </w:r>
          </w:p>
          <w:p w14:paraId="35987AC6" w14:textId="466675A9" w:rsidR="00DB50A6" w:rsidRPr="00DB50A6" w:rsidRDefault="00DB50A6" w:rsidP="00B718FF">
            <w:pPr>
              <w:pStyle w:val="Text"/>
              <w:spacing w:line="276" w:lineRule="auto"/>
              <w:rPr>
                <w:color w:val="000000"/>
                <w:sz w:val="21"/>
                <w:szCs w:val="21"/>
                <w:lang w:val="en-AU"/>
              </w:rPr>
            </w:pPr>
            <w:r w:rsidRPr="00DB50A6">
              <w:rPr>
                <w:bCs/>
                <w:color w:val="000000"/>
                <w:sz w:val="21"/>
                <w:szCs w:val="21"/>
              </w:rPr>
              <w:t xml:space="preserve">This initiative has supported improved childcare services and workforce enablement for parents in the region, particularly women. The Roxby Downs April 2024 Progress Report suggests that </w:t>
            </w:r>
            <w:r w:rsidRPr="00DB50A6">
              <w:rPr>
                <w:bCs/>
                <w:color w:val="000000"/>
                <w:sz w:val="21"/>
                <w:szCs w:val="21"/>
                <w:lang w:val="en-AU"/>
              </w:rPr>
              <w:t>‘</w:t>
            </w:r>
            <w:r w:rsidRPr="00DB50A6">
              <w:rPr>
                <w:i/>
                <w:color w:val="000000"/>
                <w:sz w:val="21"/>
                <w:szCs w:val="21"/>
                <w:lang w:val="en-AU"/>
              </w:rPr>
              <w:t>the continuation of this project signifies a sustainable commitment to addressing ongoing local needs and fostering long-term community developmen</w:t>
            </w:r>
            <w:r w:rsidRPr="00DB50A6">
              <w:rPr>
                <w:bCs/>
                <w:color w:val="000000"/>
                <w:sz w:val="21"/>
                <w:szCs w:val="21"/>
                <w:lang w:val="en-AU"/>
              </w:rPr>
              <w:t>t’ and that the project showcases a ‘</w:t>
            </w:r>
            <w:r w:rsidRPr="00DB50A6">
              <w:rPr>
                <w:i/>
                <w:color w:val="000000"/>
                <w:sz w:val="21"/>
                <w:szCs w:val="21"/>
                <w:lang w:val="en-AU"/>
              </w:rPr>
              <w:t>strong community-industry partnership</w:t>
            </w:r>
            <w:r w:rsidRPr="00DB50A6">
              <w:rPr>
                <w:bCs/>
                <w:color w:val="000000"/>
                <w:sz w:val="21"/>
                <w:szCs w:val="21"/>
                <w:lang w:val="en-AU"/>
              </w:rPr>
              <w:t>.’</w:t>
            </w:r>
          </w:p>
        </w:tc>
      </w:tr>
      <w:bookmarkEnd w:id="47"/>
    </w:tbl>
    <w:p w14:paraId="4C76A603" w14:textId="3486B3A4" w:rsidR="00F0380B" w:rsidRDefault="00F0380B" w:rsidP="008A3667">
      <w:pPr>
        <w:rPr>
          <w:lang w:val="en-US"/>
        </w:rPr>
      </w:pPr>
    </w:p>
    <w:tbl>
      <w:tblPr>
        <w:tblStyle w:val="ACTableDesign"/>
        <w:tblW w:w="0" w:type="auto"/>
        <w:tblBorders>
          <w:top w:val="single" w:sz="18" w:space="0" w:color="78B800" w:themeColor="accent1"/>
          <w:left w:val="single" w:sz="18" w:space="0" w:color="78B800" w:themeColor="accent1"/>
          <w:bottom w:val="single" w:sz="18" w:space="0" w:color="78B800" w:themeColor="accent1"/>
          <w:right w:val="single" w:sz="18" w:space="0" w:color="78B800" w:themeColor="accent1"/>
          <w:insideH w:val="none" w:sz="0" w:space="0" w:color="auto"/>
          <w:insideV w:val="none" w:sz="0" w:space="0" w:color="auto"/>
        </w:tblBorders>
        <w:tblCellMar>
          <w:left w:w="142" w:type="dxa"/>
          <w:right w:w="142" w:type="dxa"/>
        </w:tblCellMar>
        <w:tblLook w:val="04A0" w:firstRow="1" w:lastRow="0" w:firstColumn="1" w:lastColumn="0" w:noHBand="0" w:noVBand="1"/>
      </w:tblPr>
      <w:tblGrid>
        <w:gridCol w:w="8983"/>
      </w:tblGrid>
      <w:tr w:rsidR="003D24E5" w:rsidRPr="00DB50A6" w14:paraId="19F74B90" w14:textId="77777777" w:rsidTr="00CE398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983" w:type="dxa"/>
          </w:tcPr>
          <w:p w14:paraId="19DBB670" w14:textId="77777777" w:rsidR="003D24E5" w:rsidRPr="00DE3981" w:rsidRDefault="003D24E5" w:rsidP="00DE3981">
            <w:pPr>
              <w:pStyle w:val="Text"/>
              <w:spacing w:after="240" w:line="276" w:lineRule="auto"/>
              <w:rPr>
                <w:rFonts w:asciiTheme="minorHAnsi" w:hAnsiTheme="minorHAnsi"/>
                <w:b w:val="0"/>
                <w:bCs/>
                <w:color w:val="auto"/>
              </w:rPr>
            </w:pPr>
            <w:r w:rsidRPr="00DE3981">
              <w:rPr>
                <w:rFonts w:asciiTheme="minorHAnsi" w:hAnsiTheme="minorHAnsi"/>
                <w:bCs/>
                <w:color w:val="auto"/>
              </w:rPr>
              <w:lastRenderedPageBreak/>
              <w:t xml:space="preserve">Case study – Lumen Wheatbelt </w:t>
            </w:r>
            <w:proofErr w:type="spellStart"/>
            <w:r w:rsidRPr="00DE3981">
              <w:rPr>
                <w:rFonts w:asciiTheme="minorHAnsi" w:hAnsiTheme="minorHAnsi"/>
                <w:bCs/>
                <w:color w:val="auto"/>
              </w:rPr>
              <w:t>EvokeAg</w:t>
            </w:r>
            <w:proofErr w:type="spellEnd"/>
            <w:r w:rsidRPr="00DE3981">
              <w:rPr>
                <w:rFonts w:asciiTheme="minorHAnsi" w:hAnsiTheme="minorHAnsi"/>
                <w:bCs/>
                <w:color w:val="auto"/>
              </w:rPr>
              <w:t xml:space="preserve"> Students</w:t>
            </w:r>
          </w:p>
          <w:p w14:paraId="1CF2B810" w14:textId="77777777" w:rsidR="003D24E5" w:rsidRPr="00DE3981" w:rsidRDefault="003D24E5" w:rsidP="00DE3981">
            <w:pPr>
              <w:pStyle w:val="Text"/>
              <w:spacing w:before="0" w:after="240" w:line="276" w:lineRule="auto"/>
              <w:rPr>
                <w:rFonts w:asciiTheme="minorHAnsi" w:hAnsiTheme="minorHAnsi"/>
                <w:bCs/>
                <w:color w:val="auto"/>
                <w:lang w:val="en-GB"/>
              </w:rPr>
            </w:pPr>
            <w:r w:rsidRPr="00DE3981">
              <w:rPr>
                <w:rFonts w:asciiTheme="minorHAnsi" w:hAnsiTheme="minorHAnsi"/>
                <w:bCs/>
                <w:color w:val="auto"/>
                <w:lang w:val="en-GB"/>
              </w:rPr>
              <w:t xml:space="preserve">Lumen Wheatbelt Regional University Study Hubs and </w:t>
            </w:r>
            <w:proofErr w:type="spellStart"/>
            <w:r w:rsidRPr="00DE3981">
              <w:rPr>
                <w:rFonts w:asciiTheme="minorHAnsi" w:hAnsiTheme="minorHAnsi"/>
                <w:bCs/>
                <w:color w:val="auto"/>
                <w:lang w:val="en-GB"/>
              </w:rPr>
              <w:t>EvokeAg</w:t>
            </w:r>
            <w:proofErr w:type="spellEnd"/>
            <w:r w:rsidRPr="00DE3981">
              <w:rPr>
                <w:rFonts w:asciiTheme="minorHAnsi" w:hAnsiTheme="minorHAnsi"/>
                <w:bCs/>
                <w:color w:val="auto"/>
                <w:lang w:val="en-GB"/>
              </w:rPr>
              <w:t xml:space="preserve">, an Asia-Pacific agrifood industry event focused on innovation and technology in agricultural practices, partnered to provide students with the opportunity to attend the </w:t>
            </w:r>
            <w:proofErr w:type="spellStart"/>
            <w:r w:rsidRPr="00DE3981">
              <w:rPr>
                <w:rFonts w:asciiTheme="minorHAnsi" w:hAnsiTheme="minorHAnsi"/>
                <w:bCs/>
                <w:color w:val="auto"/>
                <w:lang w:val="en-GB"/>
              </w:rPr>
              <w:t>EvokeAg</w:t>
            </w:r>
            <w:proofErr w:type="spellEnd"/>
            <w:r w:rsidRPr="00DE3981">
              <w:rPr>
                <w:rFonts w:asciiTheme="minorHAnsi" w:hAnsiTheme="minorHAnsi"/>
                <w:bCs/>
                <w:color w:val="auto"/>
                <w:lang w:val="en-GB"/>
              </w:rPr>
              <w:t xml:space="preserve"> event.  </w:t>
            </w:r>
          </w:p>
          <w:p w14:paraId="268BFB55" w14:textId="77777777" w:rsidR="003D24E5" w:rsidRPr="00DE3981" w:rsidRDefault="003D24E5" w:rsidP="00DE3981">
            <w:pPr>
              <w:pStyle w:val="Text"/>
              <w:spacing w:before="0" w:after="240" w:line="276" w:lineRule="auto"/>
              <w:rPr>
                <w:rFonts w:asciiTheme="minorHAnsi" w:hAnsiTheme="minorHAnsi"/>
                <w:bCs/>
                <w:color w:val="auto"/>
                <w:lang w:val="en-GB"/>
              </w:rPr>
            </w:pPr>
            <w:r w:rsidRPr="00DE3981">
              <w:rPr>
                <w:rFonts w:asciiTheme="minorHAnsi" w:hAnsiTheme="minorHAnsi"/>
                <w:bCs/>
                <w:color w:val="auto"/>
                <w:lang w:val="en-GB"/>
              </w:rPr>
              <w:t xml:space="preserve">Agriculture is a major industry in the Wheatbelt, Western Australia.  In 2024, </w:t>
            </w:r>
            <w:proofErr w:type="spellStart"/>
            <w:r w:rsidRPr="00DE3981">
              <w:rPr>
                <w:rFonts w:asciiTheme="minorHAnsi" w:hAnsiTheme="minorHAnsi"/>
                <w:bCs/>
                <w:color w:val="auto"/>
                <w:lang w:val="en-GB"/>
              </w:rPr>
              <w:t>EvokeAg</w:t>
            </w:r>
            <w:proofErr w:type="spellEnd"/>
            <w:r w:rsidRPr="00DE3981">
              <w:rPr>
                <w:rFonts w:asciiTheme="minorHAnsi" w:hAnsiTheme="minorHAnsi"/>
                <w:bCs/>
                <w:color w:val="auto"/>
                <w:lang w:val="en-GB"/>
              </w:rPr>
              <w:t xml:space="preserve"> was held in Perth. Lumen Hub approached the Wheatbelt Development Commission and Regional Development Australia Wheatbelt for funding to cover expenses for students to attend the event. After securing funding, Lumen promoted the event to their students and processed applications for those interested.</w:t>
            </w:r>
          </w:p>
          <w:p w14:paraId="7D4D4FB2" w14:textId="1EC224EA" w:rsidR="003D24E5" w:rsidRPr="003D24E5" w:rsidRDefault="003D24E5" w:rsidP="00DE3981">
            <w:pPr>
              <w:pStyle w:val="Text"/>
              <w:spacing w:before="0" w:after="240" w:line="276" w:lineRule="auto"/>
              <w:rPr>
                <w:bCs/>
                <w:lang w:val="en-GB"/>
              </w:rPr>
            </w:pPr>
            <w:r w:rsidRPr="00DE3981">
              <w:rPr>
                <w:rFonts w:asciiTheme="minorHAnsi" w:hAnsiTheme="minorHAnsi"/>
                <w:bCs/>
                <w:color w:val="auto"/>
                <w:lang w:val="en-GB"/>
              </w:rPr>
              <w:t>Through this partnership, three students were supported to attend the event alongside the Director of the Lumen Hub. This collaboration demonstrates the ability of a Study Hub to foster student engagement with industry, thereby supporting positive student experiences and aligning study with local industry needs.</w:t>
            </w:r>
          </w:p>
        </w:tc>
      </w:tr>
    </w:tbl>
    <w:p w14:paraId="1A569F8B" w14:textId="1B8D8069" w:rsidR="00F13945" w:rsidRPr="004A0579" w:rsidRDefault="006B766B" w:rsidP="00F0380B">
      <w:pPr>
        <w:pStyle w:val="Heading4NotNumbered"/>
      </w:pPr>
      <w:r w:rsidRPr="004A0579">
        <w:t>Diversity</w:t>
      </w:r>
      <w:r w:rsidR="00D84F57">
        <w:t xml:space="preserve"> of models</w:t>
      </w:r>
    </w:p>
    <w:p w14:paraId="427D7073" w14:textId="7F09AA02" w:rsidR="00160A0C" w:rsidRDefault="00926C23" w:rsidP="00D106A2">
      <w:r>
        <w:t>T</w:t>
      </w:r>
      <w:r w:rsidR="00160A0C">
        <w:t>h</w:t>
      </w:r>
      <w:r w:rsidR="00FD18B9">
        <w:t>e</w:t>
      </w:r>
      <w:r w:rsidR="00160A0C">
        <w:t xml:space="preserve"> evaluation </w:t>
      </w:r>
      <w:r>
        <w:t>found</w:t>
      </w:r>
      <w:r w:rsidR="00160A0C">
        <w:t xml:space="preserve"> a significant degree of diversity among </w:t>
      </w:r>
      <w:r>
        <w:t>Hub</w:t>
      </w:r>
      <w:r w:rsidR="00160A0C">
        <w:t xml:space="preserve"> operating models and activities, </w:t>
      </w:r>
      <w:r w:rsidR="00FD18B9">
        <w:t>which</w:t>
      </w:r>
      <w:r w:rsidR="00160A0C">
        <w:t xml:space="preserve"> is critical to the Hubs being able to cater to the specific needs of students and communities.</w:t>
      </w:r>
    </w:p>
    <w:p w14:paraId="614FD666" w14:textId="38E5388B" w:rsidR="00160A0C" w:rsidRDefault="00D319CF" w:rsidP="00026937">
      <w:pPr>
        <w:spacing w:before="240"/>
      </w:pPr>
      <w:r>
        <w:t xml:space="preserve">Evaluation stakeholders described that </w:t>
      </w:r>
      <w:r w:rsidR="00160A0C" w:rsidRPr="00BB2FFA">
        <w:t xml:space="preserve">Hubs generally </w:t>
      </w:r>
      <w:r w:rsidR="00160A0C">
        <w:t xml:space="preserve">belong to one of </w:t>
      </w:r>
      <w:r w:rsidR="00160A0C" w:rsidRPr="00BB2FFA">
        <w:t>five models: Country University Centre</w:t>
      </w:r>
      <w:r w:rsidR="00160A0C">
        <w:t xml:space="preserve"> </w:t>
      </w:r>
      <w:r w:rsidR="00C02963">
        <w:t>m</w:t>
      </w:r>
      <w:r w:rsidR="00160A0C" w:rsidRPr="00BB2FFA">
        <w:t xml:space="preserve">embers, </w:t>
      </w:r>
      <w:r w:rsidR="00160A0C">
        <w:t>‘</w:t>
      </w:r>
      <w:r w:rsidR="00160A0C" w:rsidRPr="00BB2FFA">
        <w:t>hub and spoke</w:t>
      </w:r>
      <w:r w:rsidR="00160A0C">
        <w:t>’ arrangements</w:t>
      </w:r>
      <w:r w:rsidR="00160A0C" w:rsidRPr="00BB2FFA">
        <w:t>, regional development</w:t>
      </w:r>
      <w:r w:rsidR="00EA731C">
        <w:t>-</w:t>
      </w:r>
      <w:r w:rsidR="00160A0C" w:rsidRPr="00BB2FFA">
        <w:t xml:space="preserve">focused Hubs, </w:t>
      </w:r>
      <w:r w:rsidR="000665FA">
        <w:t>First Nations</w:t>
      </w:r>
      <w:r w:rsidR="00160A0C" w:rsidRPr="00BB2FFA">
        <w:t xml:space="preserve">-run Hubs, and vocationally focused Hubs </w:t>
      </w:r>
      <w:r w:rsidR="00F84761">
        <w:t xml:space="preserve">which </w:t>
      </w:r>
      <w:r w:rsidR="00160A0C" w:rsidRPr="00BB2FFA">
        <w:t xml:space="preserve">can serve as pathways to university. </w:t>
      </w:r>
    </w:p>
    <w:p w14:paraId="274D87BD" w14:textId="0F8ECA09" w:rsidR="00EB02A1" w:rsidRPr="00BC7573" w:rsidRDefault="00421BA6" w:rsidP="00BC7573">
      <w:pPr>
        <w:pStyle w:val="Quote"/>
        <w:spacing w:before="240" w:after="240"/>
        <w:rPr>
          <w:iCs/>
          <w:lang w:val="en-AU"/>
        </w:rPr>
      </w:pPr>
      <w:r w:rsidRPr="00EB02A1">
        <w:rPr>
          <w:lang w:val="en-AU"/>
        </w:rPr>
        <w:t>W</w:t>
      </w:r>
      <w:r w:rsidR="00832AA6" w:rsidRPr="00EB02A1">
        <w:rPr>
          <w:lang w:val="en-AU"/>
        </w:rPr>
        <w:t>hile we're federally or state funded in in some areas, it's our local board and the centre managers that are making the decision</w:t>
      </w:r>
      <w:r w:rsidR="00F84761">
        <w:rPr>
          <w:lang w:val="en-AU"/>
        </w:rPr>
        <w:t>,</w:t>
      </w:r>
      <w:r w:rsidR="00832AA6" w:rsidRPr="00EB02A1">
        <w:rPr>
          <w:lang w:val="en-AU"/>
        </w:rPr>
        <w:t xml:space="preserve"> and that's really massive. It's not like a cookie cutter type setup</w:t>
      </w:r>
      <w:r w:rsidR="00EB02A1" w:rsidRPr="00EB02A1">
        <w:rPr>
          <w:lang w:val="en-AU"/>
        </w:rPr>
        <w:t xml:space="preserve">. </w:t>
      </w:r>
      <w:r w:rsidR="00BC7573">
        <w:rPr>
          <w:iCs/>
          <w:lang w:val="en-AU"/>
        </w:rPr>
        <w:t>–</w:t>
      </w:r>
      <w:r w:rsidR="00032D75">
        <w:rPr>
          <w:iCs/>
          <w:lang w:val="en-AU"/>
        </w:rPr>
        <w:t xml:space="preserve"> </w:t>
      </w:r>
      <w:r w:rsidR="00EB02A1" w:rsidRPr="00032D75">
        <w:rPr>
          <w:b/>
          <w:lang w:val="en-AU"/>
        </w:rPr>
        <w:t>Hub stakeholder</w:t>
      </w:r>
    </w:p>
    <w:p w14:paraId="125AEAD2" w14:textId="54341218" w:rsidR="006D2B6F" w:rsidRPr="006D2B6F" w:rsidRDefault="00097D3F" w:rsidP="00BC7573">
      <w:pPr>
        <w:pStyle w:val="Quote"/>
        <w:spacing w:before="240" w:after="240"/>
        <w:rPr>
          <w:lang w:val="en-AU"/>
        </w:rPr>
      </w:pPr>
      <w:r w:rsidRPr="00021837">
        <w:rPr>
          <w:lang w:val="en-AU"/>
        </w:rPr>
        <w:t xml:space="preserve">Don't cookie cutter the hubs. Because they do </w:t>
      </w:r>
      <w:r w:rsidR="007F2854">
        <w:rPr>
          <w:lang w:val="en-AU"/>
        </w:rPr>
        <w:t>what</w:t>
      </w:r>
      <w:r w:rsidRPr="00021837">
        <w:rPr>
          <w:lang w:val="en-AU"/>
        </w:rPr>
        <w:t xml:space="preserve"> they do really well when they reflect their community</w:t>
      </w:r>
      <w:r w:rsidR="00032D75">
        <w:rPr>
          <w:lang w:val="en-AU"/>
        </w:rPr>
        <w:t xml:space="preserve"> </w:t>
      </w:r>
      <w:r w:rsidR="00BC7573">
        <w:rPr>
          <w:lang w:val="en-AU"/>
        </w:rPr>
        <w:t>–</w:t>
      </w:r>
      <w:r w:rsidR="00032D75">
        <w:rPr>
          <w:lang w:val="en-AU"/>
        </w:rPr>
        <w:t xml:space="preserve"> </w:t>
      </w:r>
      <w:r w:rsidR="00021837" w:rsidRPr="00032D75">
        <w:rPr>
          <w:b/>
          <w:lang w:val="en-AU"/>
        </w:rPr>
        <w:t>Hub stakeholder</w:t>
      </w:r>
    </w:p>
    <w:p w14:paraId="0724F35A" w14:textId="21985CC2" w:rsidR="00DA415D" w:rsidRDefault="00160A0C" w:rsidP="00026937">
      <w:pPr>
        <w:spacing w:before="240"/>
      </w:pPr>
      <w:r w:rsidRPr="00BB2FFA">
        <w:t xml:space="preserve">Variation in operational and governance structures in Cohort 3 Hubs </w:t>
      </w:r>
      <w:r>
        <w:t xml:space="preserve">has arisen </w:t>
      </w:r>
      <w:r w:rsidRPr="00BB2FFA">
        <w:t xml:space="preserve">from the Hubs having different overarching </w:t>
      </w:r>
      <w:r>
        <w:t>management arrangements</w:t>
      </w:r>
      <w:r w:rsidRPr="00BB2FFA">
        <w:t>.</w:t>
      </w:r>
      <w:r>
        <w:t xml:space="preserve"> </w:t>
      </w:r>
      <w:r w:rsidR="00F22CBE">
        <w:t>The H</w:t>
      </w:r>
      <w:r w:rsidR="00F22CBE" w:rsidRPr="000079B2">
        <w:t xml:space="preserve">ubs </w:t>
      </w:r>
      <w:r w:rsidR="00F22CBE">
        <w:t xml:space="preserve">in </w:t>
      </w:r>
      <w:r w:rsidR="00F22CBE" w:rsidRPr="000079B2">
        <w:t>Cape York, Mallee and Mount Isa are supported by CUC</w:t>
      </w:r>
      <w:r w:rsidR="00F22CBE">
        <w:t>,</w:t>
      </w:r>
      <w:r w:rsidR="00F22CBE" w:rsidRPr="000079B2">
        <w:t xml:space="preserve"> but are at different phases </w:t>
      </w:r>
      <w:r w:rsidR="00F22CBE">
        <w:t xml:space="preserve">of maturity </w:t>
      </w:r>
      <w:r w:rsidR="00F22CBE" w:rsidRPr="000079B2">
        <w:t>due to local factors and differing levels of remoteness.</w:t>
      </w:r>
      <w:r w:rsidR="00F22CBE" w:rsidRPr="00172D2E">
        <w:t xml:space="preserve"> The Lumen Wheatbelt </w:t>
      </w:r>
      <w:r w:rsidR="00F22CBE">
        <w:t>H</w:t>
      </w:r>
      <w:r w:rsidR="00F22CBE" w:rsidRPr="00172D2E">
        <w:t xml:space="preserve">ub consists of multiple small sites across </w:t>
      </w:r>
      <w:r w:rsidR="00F22CBE">
        <w:t xml:space="preserve">four geographically dispersed </w:t>
      </w:r>
      <w:r w:rsidR="00F22CBE" w:rsidRPr="00172D2E">
        <w:t>locations</w:t>
      </w:r>
      <w:r w:rsidR="00F22CBE">
        <w:t xml:space="preserve">, while </w:t>
      </w:r>
      <w:r w:rsidR="00F22CBE" w:rsidRPr="00172D2E">
        <w:t xml:space="preserve">Kimberley </w:t>
      </w:r>
      <w:r w:rsidR="00E21D2A">
        <w:t>U</w:t>
      </w:r>
      <w:r w:rsidR="00B0758B">
        <w:t>niversities</w:t>
      </w:r>
      <w:r w:rsidR="00F22CBE" w:rsidRPr="00172D2E">
        <w:t xml:space="preserve"> Centre operates as part of a hub and spoke model with </w:t>
      </w:r>
      <w:r w:rsidR="00F22CBE">
        <w:t xml:space="preserve">non-Cohort 3 </w:t>
      </w:r>
      <w:r w:rsidR="00F22CBE" w:rsidRPr="00172D2E">
        <w:t xml:space="preserve">Pilbara </w:t>
      </w:r>
      <w:r w:rsidR="00F22CBE">
        <w:t>H</w:t>
      </w:r>
      <w:r w:rsidR="00F22CBE" w:rsidRPr="00172D2E">
        <w:t>ubs.</w:t>
      </w:r>
      <w:r w:rsidR="00AD413D">
        <w:t xml:space="preserve"> </w:t>
      </w:r>
    </w:p>
    <w:p w14:paraId="6452E565" w14:textId="77777777" w:rsidR="00026937" w:rsidRDefault="00026937">
      <w:r>
        <w:br w:type="page"/>
      </w:r>
    </w:p>
    <w:p w14:paraId="3B354AD8" w14:textId="1406CF7F" w:rsidR="001D0583" w:rsidRDefault="00DA415D" w:rsidP="00F12664">
      <w:pPr>
        <w:spacing w:before="240"/>
      </w:pPr>
      <w:r>
        <w:lastRenderedPageBreak/>
        <w:t xml:space="preserve">Despite both being run under the auspices of </w:t>
      </w:r>
      <w:r w:rsidRPr="001E4A93">
        <w:t>Uni</w:t>
      </w:r>
      <w:r w:rsidR="00E842DD">
        <w:t xml:space="preserve"> H</w:t>
      </w:r>
      <w:r w:rsidRPr="001E4A93">
        <w:t>ub Spencer Gulf</w:t>
      </w:r>
      <w:r w:rsidR="00C619FC">
        <w:t xml:space="preserve"> (USG)</w:t>
      </w:r>
      <w:r>
        <w:t>, USG</w:t>
      </w:r>
      <w:r w:rsidRPr="001E4A93">
        <w:t xml:space="preserve"> Port Lincoln</w:t>
      </w:r>
      <w:r>
        <w:t xml:space="preserve"> and USG Roxby Downs</w:t>
      </w:r>
      <w:r w:rsidRPr="001E4A93">
        <w:t xml:space="preserve"> operate</w:t>
      </w:r>
      <w:r>
        <w:t xml:space="preserve"> different </w:t>
      </w:r>
      <w:r w:rsidRPr="001E4A93">
        <w:t>outreach model</w:t>
      </w:r>
      <w:r>
        <w:t>s.</w:t>
      </w:r>
      <w:r w:rsidRPr="001E4A93">
        <w:t xml:space="preserve"> </w:t>
      </w:r>
      <w:r>
        <w:t>Where the Port Lincoln Hub operates out of a</w:t>
      </w:r>
      <w:r w:rsidR="00DF71FF">
        <w:t xml:space="preserve"> </w:t>
      </w:r>
      <w:r w:rsidR="00DF71FF" w:rsidRPr="00DF71FF">
        <w:t>dedicated</w:t>
      </w:r>
      <w:r>
        <w:t xml:space="preserve"> study space facility that students can visit, the Roxby Downs Hub does not have</w:t>
      </w:r>
      <w:r w:rsidR="002F07A8">
        <w:t xml:space="preserve"> i</w:t>
      </w:r>
      <w:r w:rsidR="002D6F7B">
        <w:t xml:space="preserve">ts own </w:t>
      </w:r>
      <w:r w:rsidR="008971BF">
        <w:t>physical</w:t>
      </w:r>
      <w:r>
        <w:t xml:space="preserve"> centre and is instead based out of a community driven coworking space, with Hub staff driving out to remote areas to engage with industry. </w:t>
      </w:r>
    </w:p>
    <w:p w14:paraId="2FE221E5" w14:textId="130F4E74" w:rsidR="001D0583" w:rsidRPr="001D0583" w:rsidRDefault="001D0583" w:rsidP="00F12664">
      <w:pPr>
        <w:pStyle w:val="Quote"/>
        <w:spacing w:before="240" w:after="240"/>
        <w:rPr>
          <w:lang w:val="en-AU"/>
        </w:rPr>
      </w:pPr>
      <w:r w:rsidRPr="00A73B72">
        <w:rPr>
          <w:lang w:val="en-AU"/>
        </w:rPr>
        <w:t xml:space="preserve">Any policies and procedures and things like that are well supported through </w:t>
      </w:r>
      <w:r w:rsidR="00D379B4">
        <w:rPr>
          <w:lang w:val="en-AU"/>
        </w:rPr>
        <w:t>our</w:t>
      </w:r>
      <w:r w:rsidRPr="00A73B72">
        <w:rPr>
          <w:lang w:val="en-AU"/>
        </w:rPr>
        <w:t xml:space="preserve"> network. Certainly</w:t>
      </w:r>
      <w:r>
        <w:rPr>
          <w:lang w:val="en-AU"/>
        </w:rPr>
        <w:t xml:space="preserve">, we </w:t>
      </w:r>
      <w:r w:rsidRPr="00A73B72">
        <w:rPr>
          <w:lang w:val="en-AU"/>
        </w:rPr>
        <w:t>don't feel like we're on our own – we’re</w:t>
      </w:r>
      <w:r w:rsidR="00BC7573">
        <w:rPr>
          <w:lang w:val="en-AU"/>
        </w:rPr>
        <w:t xml:space="preserve"> </w:t>
      </w:r>
      <w:r w:rsidRPr="00A73B72">
        <w:rPr>
          <w:lang w:val="en-AU"/>
        </w:rPr>
        <w:t>very well supported</w:t>
      </w:r>
      <w:r>
        <w:rPr>
          <w:lang w:val="en-AU"/>
        </w:rPr>
        <w:t>.</w:t>
      </w:r>
      <w:r w:rsidR="008D08CE">
        <w:rPr>
          <w:lang w:val="en-AU"/>
        </w:rPr>
        <w:t xml:space="preserve"> – </w:t>
      </w:r>
      <w:r w:rsidRPr="00381C78">
        <w:rPr>
          <w:b/>
          <w:lang w:val="en-AU"/>
        </w:rPr>
        <w:t>Hub stakeholder</w:t>
      </w:r>
    </w:p>
    <w:p w14:paraId="293AC19F" w14:textId="07843DB4" w:rsidR="00A20A52" w:rsidRDefault="00701A25" w:rsidP="00F0380B">
      <w:pPr>
        <w:pStyle w:val="Heading4NotNumbered"/>
      </w:pPr>
      <w:r>
        <w:t>Influence of Hub locations</w:t>
      </w:r>
    </w:p>
    <w:p w14:paraId="4E22C162" w14:textId="5783BFB2" w:rsidR="00A20A52" w:rsidRPr="00D96632" w:rsidRDefault="00A20A52" w:rsidP="00F12664">
      <w:pPr>
        <w:pStyle w:val="Text"/>
        <w:spacing w:before="240"/>
      </w:pPr>
      <w:r w:rsidRPr="6E1637BF">
        <w:rPr>
          <w:lang w:val="en-AU"/>
        </w:rPr>
        <w:t>Inner regional Hubs were regarded by some stakeholders as more cost</w:t>
      </w:r>
      <w:r w:rsidR="008D08CE" w:rsidRPr="6E1637BF">
        <w:rPr>
          <w:lang w:val="en-AU"/>
        </w:rPr>
        <w:t>-</w:t>
      </w:r>
      <w:r w:rsidRPr="6E1637BF">
        <w:rPr>
          <w:lang w:val="en-AU"/>
        </w:rPr>
        <w:t xml:space="preserve">effective than those in less populated areas, as they were more straightforward to establish than more </w:t>
      </w:r>
      <w:r w:rsidR="00121006">
        <w:rPr>
          <w:lang w:val="en-AU"/>
        </w:rPr>
        <w:t xml:space="preserve">remote </w:t>
      </w:r>
      <w:r w:rsidRPr="6E1637BF">
        <w:rPr>
          <w:lang w:val="en-AU"/>
        </w:rPr>
        <w:t xml:space="preserve">Hubs and serviced a </w:t>
      </w:r>
      <w:r w:rsidR="007F0AEF" w:rsidRPr="6E1637BF">
        <w:rPr>
          <w:lang w:val="en-AU"/>
        </w:rPr>
        <w:t xml:space="preserve">larger </w:t>
      </w:r>
      <w:r w:rsidRPr="6E1637BF">
        <w:rPr>
          <w:lang w:val="en-AU"/>
        </w:rPr>
        <w:t xml:space="preserve">population base. On the other hand, stakeholders also suggested that any assessment of the effectiveness of a Hub should factor in both local contextual factors (for example Hubs existing in regions deemed ‘thin markets’) and general equity considerations. A Hub placed in a more remote or economically disadvantaged community may initially appear expensive and have a seemingly small student pool but may have a more significant positive impact on reducing inequality of higher education outcomes in the area over time. </w:t>
      </w:r>
    </w:p>
    <w:p w14:paraId="20359864" w14:textId="4EC56612" w:rsidR="00E138FD" w:rsidRDefault="00597B30" w:rsidP="00F0380B">
      <w:pPr>
        <w:pStyle w:val="Heading4NotNumbered"/>
      </w:pPr>
      <w:r w:rsidRPr="004A0579">
        <w:t xml:space="preserve">Independence </w:t>
      </w:r>
      <w:r w:rsidR="00A07699">
        <w:t>and the role of universities</w:t>
      </w:r>
    </w:p>
    <w:p w14:paraId="0E25B54C" w14:textId="3927093D" w:rsidR="00FE407F" w:rsidRPr="00C444BD" w:rsidRDefault="008C29D1" w:rsidP="00026937">
      <w:pPr>
        <w:spacing w:before="240"/>
      </w:pPr>
      <w:r w:rsidRPr="008C29D1">
        <w:t>Independence in relation to governance, priority setting</w:t>
      </w:r>
      <w:r w:rsidR="00CF3853">
        <w:t>,</w:t>
      </w:r>
      <w:r w:rsidRPr="008C29D1">
        <w:t xml:space="preserve"> and operations have underpinned the ability of Hubs to effectively address the needs of local students and industry. However, stakeholders indicated that there is some tension around the role played by universities in governance and operations of Hubs. </w:t>
      </w:r>
      <w:r w:rsidR="001C5309">
        <w:t xml:space="preserve">Several regional </w:t>
      </w:r>
      <w:r w:rsidRPr="008C29D1">
        <w:t>universit</w:t>
      </w:r>
      <w:r w:rsidR="001C5309">
        <w:t>ies</w:t>
      </w:r>
      <w:r w:rsidRPr="008C29D1">
        <w:t xml:space="preserve"> </w:t>
      </w:r>
      <w:r w:rsidR="001C5309">
        <w:t>and representative bodies</w:t>
      </w:r>
      <w:r w:rsidRPr="008C29D1">
        <w:t xml:space="preserve"> suggested that universities should be able to ‘lead’ a Hub and have more control over Hubs in their region. However, most university stakeholders and non-university stakeholders emphasised that the Hubs should be ‘provider neutral’ </w:t>
      </w:r>
      <w:r w:rsidR="00FE407F">
        <w:t>and</w:t>
      </w:r>
      <w:r w:rsidRPr="008C29D1">
        <w:t xml:space="preserve"> </w:t>
      </w:r>
      <w:r w:rsidR="00F96ED0">
        <w:t xml:space="preserve">should be </w:t>
      </w:r>
      <w:r w:rsidRPr="008C29D1">
        <w:t>able to collaborate and partner with education providers in ways that benefit students</w:t>
      </w:r>
      <w:r w:rsidR="00FE407F">
        <w:t>. The evaluation consistently heard that</w:t>
      </w:r>
      <w:r w:rsidRPr="008C29D1">
        <w:t xml:space="preserve"> access to Hubs </w:t>
      </w:r>
      <w:r w:rsidR="00FE407F">
        <w:t>should not be</w:t>
      </w:r>
      <w:r w:rsidRPr="008C29D1">
        <w:t xml:space="preserve"> limited by the institution at which a student is enrolled.</w:t>
      </w:r>
      <w:r w:rsidR="006A06A9" w:rsidRPr="006A06A9">
        <w:t xml:space="preserve"> </w:t>
      </w:r>
      <w:r w:rsidR="00697E27">
        <w:t xml:space="preserve">It was consistently reinforced that </w:t>
      </w:r>
      <w:r w:rsidR="006A06A9" w:rsidRPr="006A06A9">
        <w:t xml:space="preserve">Hubs </w:t>
      </w:r>
      <w:r w:rsidR="00136220">
        <w:t xml:space="preserve">should be </w:t>
      </w:r>
      <w:r w:rsidR="00697E27">
        <w:t>able to</w:t>
      </w:r>
      <w:r w:rsidR="006A06A9" w:rsidRPr="006A06A9">
        <w:t xml:space="preserve"> adapt to any range of partnership opportunities as needed and </w:t>
      </w:r>
      <w:r w:rsidR="00697E27">
        <w:t xml:space="preserve">should be supported to </w:t>
      </w:r>
      <w:r w:rsidR="006A06A9" w:rsidRPr="006A06A9">
        <w:t>maintain their primary aim of supporting any student to complete any tertiary course of their choosing.</w:t>
      </w:r>
    </w:p>
    <w:p w14:paraId="037ADDCF" w14:textId="33EBDEFC" w:rsidR="008C29D1" w:rsidRPr="00381C78" w:rsidRDefault="008C29D1" w:rsidP="00BC7573">
      <w:pPr>
        <w:pStyle w:val="Quote"/>
        <w:spacing w:before="240" w:after="240"/>
      </w:pPr>
      <w:r w:rsidRPr="008C29D1">
        <w:t>The fact that universities cannot lead a hub is a massive shortcoming.</w:t>
      </w:r>
      <w:r w:rsidR="00381C78">
        <w:t xml:space="preserve"> </w:t>
      </w:r>
      <w:r w:rsidR="00BC7573">
        <w:br/>
        <w:t>–</w:t>
      </w:r>
      <w:r w:rsidR="00381C78">
        <w:t xml:space="preserve"> </w:t>
      </w:r>
      <w:r w:rsidRPr="00381C78">
        <w:rPr>
          <w:b/>
          <w:lang w:val="en-AU"/>
        </w:rPr>
        <w:t>University peak</w:t>
      </w:r>
      <w:r w:rsidR="00490890">
        <w:rPr>
          <w:b/>
          <w:lang w:val="en-AU"/>
        </w:rPr>
        <w:t xml:space="preserve"> body stakeholder</w:t>
      </w:r>
    </w:p>
    <w:p w14:paraId="59E0721C" w14:textId="06A53357" w:rsidR="00F12664" w:rsidRPr="009833DC" w:rsidRDefault="008C29D1" w:rsidP="009833DC">
      <w:pPr>
        <w:pStyle w:val="Quote"/>
        <w:spacing w:before="240" w:after="240"/>
      </w:pPr>
      <w:r w:rsidRPr="008C29D1">
        <w:t>Regional universities are difficult to work with because they think they should be running the hubs. If universities run Hubs they will solve University problems, not student problems.</w:t>
      </w:r>
      <w:r w:rsidR="00381C78">
        <w:t xml:space="preserve"> </w:t>
      </w:r>
      <w:r w:rsidR="00400322">
        <w:t>–</w:t>
      </w:r>
      <w:r w:rsidR="00381C78">
        <w:t xml:space="preserve"> </w:t>
      </w:r>
      <w:r w:rsidRPr="00381C78">
        <w:rPr>
          <w:b/>
          <w:lang w:val="en-AU"/>
        </w:rPr>
        <w:t>Hub stakeholder</w:t>
      </w:r>
    </w:p>
    <w:p w14:paraId="3B29FAB2" w14:textId="128694A9" w:rsidR="004A0579" w:rsidRPr="00810229" w:rsidRDefault="004A0579" w:rsidP="00F0380B">
      <w:pPr>
        <w:pStyle w:val="Heading4NotNumbered"/>
      </w:pPr>
      <w:r w:rsidRPr="00810229">
        <w:lastRenderedPageBreak/>
        <w:t>Regional University Stu</w:t>
      </w:r>
      <w:r w:rsidR="00981D21">
        <w:t>d</w:t>
      </w:r>
      <w:r w:rsidRPr="00810229">
        <w:t>y Hub Network</w:t>
      </w:r>
    </w:p>
    <w:p w14:paraId="202246E7" w14:textId="77777777" w:rsidR="002D1F3C" w:rsidRDefault="009674F5" w:rsidP="00D84F57">
      <w:pPr>
        <w:pStyle w:val="Text"/>
        <w:rPr>
          <w:lang w:val="en-AU"/>
        </w:rPr>
      </w:pPr>
      <w:r w:rsidRPr="6E1637BF">
        <w:rPr>
          <w:lang w:val="en-AU"/>
        </w:rPr>
        <w:t>The</w:t>
      </w:r>
      <w:r w:rsidR="00D64E01" w:rsidRPr="6E1637BF">
        <w:rPr>
          <w:lang w:val="en-AU"/>
        </w:rPr>
        <w:t xml:space="preserve"> </w:t>
      </w:r>
      <w:r w:rsidR="00927623" w:rsidRPr="6E1637BF">
        <w:rPr>
          <w:lang w:val="en-AU"/>
        </w:rPr>
        <w:t>RUSH</w:t>
      </w:r>
      <w:r w:rsidR="00810229" w:rsidRPr="6E1637BF">
        <w:rPr>
          <w:lang w:val="en-AU"/>
        </w:rPr>
        <w:t xml:space="preserve"> Network</w:t>
      </w:r>
      <w:r w:rsidR="001E7242" w:rsidRPr="6E1637BF">
        <w:rPr>
          <w:lang w:val="en-AU"/>
        </w:rPr>
        <w:t xml:space="preserve"> </w:t>
      </w:r>
      <w:r w:rsidR="00EA75C5" w:rsidRPr="6E1637BF">
        <w:rPr>
          <w:lang w:val="en-AU"/>
        </w:rPr>
        <w:t>was</w:t>
      </w:r>
      <w:r w:rsidR="00D64E01" w:rsidRPr="6E1637BF">
        <w:rPr>
          <w:lang w:val="en-AU"/>
        </w:rPr>
        <w:t xml:space="preserve"> established in 2021</w:t>
      </w:r>
      <w:r w:rsidR="00EA75C5" w:rsidRPr="6E1637BF">
        <w:rPr>
          <w:lang w:val="en-AU"/>
        </w:rPr>
        <w:t xml:space="preserve"> through this Napthine </w:t>
      </w:r>
      <w:r w:rsidR="007C0645" w:rsidRPr="6E1637BF">
        <w:rPr>
          <w:lang w:val="en-AU"/>
        </w:rPr>
        <w:t>M</w:t>
      </w:r>
      <w:r w:rsidR="00EA75C5" w:rsidRPr="6E1637BF">
        <w:rPr>
          <w:lang w:val="en-AU"/>
        </w:rPr>
        <w:t xml:space="preserve">easure </w:t>
      </w:r>
      <w:r w:rsidR="00D64E01" w:rsidRPr="6E1637BF">
        <w:rPr>
          <w:lang w:val="en-AU"/>
        </w:rPr>
        <w:t xml:space="preserve">to help facilitate a community of practice </w:t>
      </w:r>
      <w:r w:rsidR="00FE2016" w:rsidRPr="6E1637BF">
        <w:rPr>
          <w:lang w:val="en-AU"/>
        </w:rPr>
        <w:t>across all existing Hubs</w:t>
      </w:r>
      <w:r w:rsidR="00927623" w:rsidRPr="6E1637BF">
        <w:rPr>
          <w:lang w:val="en-AU"/>
        </w:rPr>
        <w:t>.</w:t>
      </w:r>
      <w:r w:rsidR="009F0A16" w:rsidRPr="6E1637BF">
        <w:rPr>
          <w:rStyle w:val="FootnoteReference"/>
          <w:lang w:val="en-AU"/>
        </w:rPr>
        <w:footnoteReference w:id="40"/>
      </w:r>
      <w:r w:rsidR="00927623" w:rsidRPr="6E1637BF">
        <w:rPr>
          <w:lang w:val="en-AU"/>
        </w:rPr>
        <w:t xml:space="preserve"> </w:t>
      </w:r>
      <w:r w:rsidR="00A401DF" w:rsidRPr="6E1637BF">
        <w:rPr>
          <w:lang w:val="en-AU"/>
        </w:rPr>
        <w:t xml:space="preserve"> </w:t>
      </w:r>
      <w:r w:rsidR="009E06FA" w:rsidRPr="009E06FA">
        <w:rPr>
          <w:lang w:val="en-AU"/>
        </w:rPr>
        <w:t>The Network is led by the Australian Centre for Student Equity and Success (ACSES) at Curtin University along with Geraldton Universities Centre, a long-established Regional University Study Hub, and Country Universities Centre, an umbrella organisation affiliated with a number of Regional University Study Hubs.</w:t>
      </w:r>
    </w:p>
    <w:p w14:paraId="792AF119" w14:textId="25BB5E6D" w:rsidR="00D64E01" w:rsidRPr="00810229" w:rsidRDefault="005D16D0" w:rsidP="00026937">
      <w:pPr>
        <w:pStyle w:val="Text"/>
        <w:spacing w:before="240"/>
      </w:pPr>
      <w:r>
        <w:t xml:space="preserve">The </w:t>
      </w:r>
      <w:r w:rsidR="00927623" w:rsidRPr="00810229">
        <w:t xml:space="preserve">RUSH </w:t>
      </w:r>
      <w:r>
        <w:t>Network</w:t>
      </w:r>
      <w:r w:rsidR="00927623" w:rsidRPr="00810229">
        <w:t xml:space="preserve"> has </w:t>
      </w:r>
      <w:r>
        <w:t>progressed</w:t>
      </w:r>
      <w:r w:rsidR="007E760A" w:rsidRPr="00810229">
        <w:t xml:space="preserve"> </w:t>
      </w:r>
      <w:r w:rsidR="00A401DF" w:rsidRPr="00810229">
        <w:t xml:space="preserve">a </w:t>
      </w:r>
      <w:r>
        <w:t>range</w:t>
      </w:r>
      <w:r w:rsidR="00A401DF" w:rsidRPr="00810229">
        <w:t xml:space="preserve"> of</w:t>
      </w:r>
      <w:r w:rsidR="00D64E01" w:rsidRPr="00810229">
        <w:t xml:space="preserve"> initiatives </w:t>
      </w:r>
      <w:r w:rsidR="007E760A" w:rsidRPr="00810229">
        <w:t>to support Hub staff</w:t>
      </w:r>
      <w:r w:rsidR="00D64E01" w:rsidRPr="00810229">
        <w:t xml:space="preserve"> </w:t>
      </w:r>
      <w:r w:rsidR="00420C4D" w:rsidRPr="00810229">
        <w:t xml:space="preserve">and promote the use and access of Hubs </w:t>
      </w:r>
      <w:r w:rsidR="000066D7" w:rsidRPr="00810229">
        <w:t>across Australia,</w:t>
      </w:r>
      <w:r w:rsidR="00D64E01" w:rsidRPr="00810229">
        <w:t xml:space="preserve"> </w:t>
      </w:r>
      <w:r w:rsidR="000066D7" w:rsidRPr="00810229">
        <w:t>including</w:t>
      </w:r>
      <w:r w:rsidR="00D64E01" w:rsidRPr="00810229">
        <w:t xml:space="preserve"> monthly webinars, hosting a website and Teams chat, and a Hubs </w:t>
      </w:r>
      <w:r w:rsidR="00C77D3F" w:rsidRPr="00810229">
        <w:t>b</w:t>
      </w:r>
      <w:r w:rsidR="00D64E01" w:rsidRPr="00810229">
        <w:t>ootcamp</w:t>
      </w:r>
      <w:r w:rsidR="000F352E">
        <w:t xml:space="preserve"> </w:t>
      </w:r>
      <w:r w:rsidR="000F352E" w:rsidRPr="000F352E">
        <w:rPr>
          <w:lang w:val="en-AU"/>
        </w:rPr>
        <w:t xml:space="preserve">(for new hubs) </w:t>
      </w:r>
      <w:r w:rsidR="00FC4669">
        <w:t xml:space="preserve"> to support engagement and professional development</w:t>
      </w:r>
      <w:r w:rsidR="009674F5" w:rsidRPr="00810229">
        <w:t>.</w:t>
      </w:r>
      <w:r w:rsidR="00420C4D" w:rsidRPr="00810229">
        <w:t xml:space="preserve"> </w:t>
      </w:r>
    </w:p>
    <w:p w14:paraId="6C532E5D" w14:textId="0A674A2C" w:rsidR="002F07A8" w:rsidRPr="00134CD2" w:rsidRDefault="00245D8A" w:rsidP="00026937">
      <w:pPr>
        <w:pStyle w:val="Quote"/>
        <w:spacing w:before="240" w:after="240"/>
      </w:pPr>
      <w:r w:rsidRPr="00245D8A">
        <w:t>What we do is work in the background to make sure everyone has access to the same information to ensure the playing field is as even as possible.</w:t>
      </w:r>
      <w:r w:rsidR="00B7566A">
        <w:br/>
        <w:t>–</w:t>
      </w:r>
      <w:r w:rsidR="00381C78" w:rsidDel="00B7566A">
        <w:t xml:space="preserve"> </w:t>
      </w:r>
      <w:r w:rsidRPr="00381C78">
        <w:rPr>
          <w:b/>
          <w:lang w:val="en-AU"/>
        </w:rPr>
        <w:t xml:space="preserve">RUSH </w:t>
      </w:r>
      <w:r w:rsidR="005D16D0" w:rsidRPr="00381C78">
        <w:rPr>
          <w:b/>
          <w:lang w:val="en-AU"/>
        </w:rPr>
        <w:t xml:space="preserve">Network </w:t>
      </w:r>
      <w:r w:rsidRPr="00381C78">
        <w:rPr>
          <w:b/>
          <w:lang w:val="en-AU"/>
        </w:rPr>
        <w:t>stakeholder</w:t>
      </w:r>
    </w:p>
    <w:p w14:paraId="374E4A38" w14:textId="5C95726A" w:rsidR="003042B4" w:rsidRDefault="001E7242" w:rsidP="00026937">
      <w:pPr>
        <w:pStyle w:val="Text"/>
        <w:spacing w:before="240"/>
        <w:rPr>
          <w:lang w:val="en-GB"/>
        </w:rPr>
      </w:pPr>
      <w:r w:rsidRPr="00810229">
        <w:rPr>
          <w:lang w:val="en-GB"/>
        </w:rPr>
        <w:t>Hubs stakeholders</w:t>
      </w:r>
      <w:r w:rsidR="00420C4D" w:rsidRPr="00810229">
        <w:rPr>
          <w:lang w:val="en-GB"/>
        </w:rPr>
        <w:t xml:space="preserve"> generally</w:t>
      </w:r>
      <w:r w:rsidRPr="00810229">
        <w:rPr>
          <w:lang w:val="en-GB"/>
        </w:rPr>
        <w:t xml:space="preserve"> </w:t>
      </w:r>
      <w:r w:rsidR="00FC4669">
        <w:rPr>
          <w:lang w:val="en-GB"/>
        </w:rPr>
        <w:t xml:space="preserve">advised of </w:t>
      </w:r>
      <w:r w:rsidRPr="00810229">
        <w:rPr>
          <w:lang w:val="en-GB"/>
        </w:rPr>
        <w:t xml:space="preserve">positive engagement with </w:t>
      </w:r>
      <w:r w:rsidR="00FC4669">
        <w:rPr>
          <w:lang w:val="en-GB"/>
        </w:rPr>
        <w:t xml:space="preserve">the </w:t>
      </w:r>
      <w:r w:rsidR="004D1FAC" w:rsidRPr="00810229">
        <w:rPr>
          <w:lang w:val="en-GB"/>
        </w:rPr>
        <w:t>RUSH</w:t>
      </w:r>
      <w:r w:rsidR="00FC4669">
        <w:rPr>
          <w:lang w:val="en-GB"/>
        </w:rPr>
        <w:t xml:space="preserve"> Network</w:t>
      </w:r>
      <w:r w:rsidRPr="00810229">
        <w:rPr>
          <w:lang w:val="en-GB"/>
        </w:rPr>
        <w:t xml:space="preserve">, </w:t>
      </w:r>
      <w:r w:rsidR="00F74259" w:rsidRPr="00810229">
        <w:rPr>
          <w:lang w:val="en-GB"/>
        </w:rPr>
        <w:t xml:space="preserve">with the majority of hubs interacting with the </w:t>
      </w:r>
      <w:r w:rsidR="006D0802" w:rsidRPr="00810229">
        <w:rPr>
          <w:lang w:val="en-GB"/>
        </w:rPr>
        <w:t xml:space="preserve">Network in some way. </w:t>
      </w:r>
      <w:r w:rsidR="00FC4669">
        <w:rPr>
          <w:lang w:val="en-GB"/>
        </w:rPr>
        <w:t xml:space="preserve">The </w:t>
      </w:r>
      <w:r w:rsidR="00C77D3F" w:rsidRPr="00810229">
        <w:rPr>
          <w:lang w:val="en-GB"/>
        </w:rPr>
        <w:t>RUSH</w:t>
      </w:r>
      <w:r w:rsidR="00810229" w:rsidRPr="00810229">
        <w:rPr>
          <w:lang w:val="en-GB"/>
        </w:rPr>
        <w:t xml:space="preserve"> </w:t>
      </w:r>
      <w:r w:rsidR="00FC4669">
        <w:rPr>
          <w:lang w:val="en-GB"/>
        </w:rPr>
        <w:t xml:space="preserve">Network </w:t>
      </w:r>
      <w:r w:rsidR="00B00788">
        <w:rPr>
          <w:lang w:val="en-GB"/>
        </w:rPr>
        <w:t>collaborated</w:t>
      </w:r>
      <w:r w:rsidR="00810229" w:rsidRPr="00810229">
        <w:rPr>
          <w:lang w:val="en-GB"/>
        </w:rPr>
        <w:t xml:space="preserve"> with </w:t>
      </w:r>
      <w:r w:rsidR="00B00788">
        <w:rPr>
          <w:lang w:val="en-GB"/>
        </w:rPr>
        <w:t>a range</w:t>
      </w:r>
      <w:r w:rsidR="00810229" w:rsidRPr="00810229">
        <w:rPr>
          <w:lang w:val="en-GB"/>
        </w:rPr>
        <w:t xml:space="preserve"> of </w:t>
      </w:r>
      <w:r w:rsidR="00B00788">
        <w:rPr>
          <w:lang w:val="en-GB"/>
        </w:rPr>
        <w:t>different Hub</w:t>
      </w:r>
      <w:r w:rsidR="00810229" w:rsidRPr="00810229">
        <w:rPr>
          <w:lang w:val="en-GB"/>
        </w:rPr>
        <w:t xml:space="preserve"> models</w:t>
      </w:r>
      <w:r w:rsidR="00A72C8C">
        <w:rPr>
          <w:lang w:val="en-GB"/>
        </w:rPr>
        <w:t xml:space="preserve"> </w:t>
      </w:r>
      <w:r w:rsidR="00DE3115">
        <w:rPr>
          <w:lang w:val="en-GB"/>
        </w:rPr>
        <w:t xml:space="preserve">and with </w:t>
      </w:r>
      <w:r w:rsidR="00810229" w:rsidRPr="00810229">
        <w:rPr>
          <w:lang w:val="en-GB"/>
        </w:rPr>
        <w:t xml:space="preserve">the </w:t>
      </w:r>
      <w:r w:rsidR="00C77D3F" w:rsidRPr="00810229">
        <w:rPr>
          <w:lang w:val="en-GB"/>
        </w:rPr>
        <w:t>CUC</w:t>
      </w:r>
      <w:r w:rsidR="00DE3115">
        <w:rPr>
          <w:lang w:val="en-GB"/>
        </w:rPr>
        <w:t>.</w:t>
      </w:r>
      <w:r w:rsidR="001740A8" w:rsidRPr="00810229">
        <w:rPr>
          <w:lang w:val="en-GB"/>
        </w:rPr>
        <w:t xml:space="preserve"> </w:t>
      </w:r>
      <w:r w:rsidR="00EE656A">
        <w:rPr>
          <w:lang w:val="en-GB"/>
        </w:rPr>
        <w:t>RUSH</w:t>
      </w:r>
      <w:r w:rsidR="00D84F57">
        <w:rPr>
          <w:lang w:val="en-GB"/>
        </w:rPr>
        <w:t xml:space="preserve"> Network</w:t>
      </w:r>
      <w:r w:rsidR="001B4384">
        <w:rPr>
          <w:lang w:val="en-GB"/>
        </w:rPr>
        <w:t>’s engagement with Hubs</w:t>
      </w:r>
      <w:r w:rsidR="00EE656A">
        <w:rPr>
          <w:lang w:val="en-GB"/>
        </w:rPr>
        <w:t xml:space="preserve"> also presents an opportunity to </w:t>
      </w:r>
      <w:r w:rsidR="00FD3037">
        <w:rPr>
          <w:lang w:val="en-GB"/>
        </w:rPr>
        <w:t>collect qualit</w:t>
      </w:r>
      <w:r w:rsidR="001B4384">
        <w:rPr>
          <w:lang w:val="en-GB"/>
        </w:rPr>
        <w:t>ati</w:t>
      </w:r>
      <w:r w:rsidR="00FD3037">
        <w:rPr>
          <w:lang w:val="en-GB"/>
        </w:rPr>
        <w:t xml:space="preserve">ve data on student experience and usage by particular Hub </w:t>
      </w:r>
      <w:r w:rsidR="003A1AB0">
        <w:rPr>
          <w:lang w:val="en-GB"/>
        </w:rPr>
        <w:t>c</w:t>
      </w:r>
      <w:r w:rsidR="00FD3037">
        <w:rPr>
          <w:lang w:val="en-GB"/>
        </w:rPr>
        <w:t xml:space="preserve">ohorts, </w:t>
      </w:r>
      <w:r w:rsidR="001B4384">
        <w:rPr>
          <w:lang w:val="en-GB"/>
        </w:rPr>
        <w:t xml:space="preserve">including through the </w:t>
      </w:r>
      <w:r w:rsidR="00E67D69">
        <w:rPr>
          <w:lang w:val="en-GB"/>
        </w:rPr>
        <w:t>survey for Hub users developed in 2024 which may help bridge the current data gap in relation to student experience in Hubs</w:t>
      </w:r>
      <w:r w:rsidR="008D26A5">
        <w:rPr>
          <w:lang w:val="en-GB"/>
        </w:rPr>
        <w:t>.</w:t>
      </w:r>
    </w:p>
    <w:p w14:paraId="4A4CF1FA" w14:textId="4839E504" w:rsidR="009B3487" w:rsidRDefault="009B3487" w:rsidP="00026937">
      <w:pPr>
        <w:pStyle w:val="Text"/>
        <w:spacing w:before="240"/>
      </w:pPr>
      <w:r>
        <w:rPr>
          <w:lang w:val="en-GB"/>
        </w:rPr>
        <w:t>There appears to be scope for further development of a community of practice and opportunities for Hubs to engage with and learn from each other.</w:t>
      </w:r>
      <w:r w:rsidR="00BA2957">
        <w:rPr>
          <w:lang w:val="en-GB"/>
        </w:rPr>
        <w:t xml:space="preserve"> </w:t>
      </w:r>
      <w:r w:rsidR="00A17473">
        <w:rPr>
          <w:lang w:val="en-GB"/>
        </w:rPr>
        <w:t>Stakeholders</w:t>
      </w:r>
      <w:r w:rsidR="00BA2957">
        <w:rPr>
          <w:lang w:val="en-GB"/>
        </w:rPr>
        <w:t xml:space="preserve"> suggested that the role of the RU</w:t>
      </w:r>
      <w:r w:rsidR="00C50AEA">
        <w:rPr>
          <w:lang w:val="en-GB"/>
        </w:rPr>
        <w:t>S</w:t>
      </w:r>
      <w:r w:rsidR="00BA2957">
        <w:rPr>
          <w:lang w:val="en-GB"/>
        </w:rPr>
        <w:t xml:space="preserve">H Network could be further expanded, or </w:t>
      </w:r>
      <w:r w:rsidRPr="00C50AEA">
        <w:t>that CUC could play a stronger role</w:t>
      </w:r>
      <w:r w:rsidR="0085420D">
        <w:t xml:space="preserve"> in this regard</w:t>
      </w:r>
      <w:r w:rsidRPr="00C50AEA">
        <w:t>.</w:t>
      </w:r>
      <w:r w:rsidRPr="00D96632">
        <w:t xml:space="preserve"> </w:t>
      </w:r>
    </w:p>
    <w:p w14:paraId="05CEF414" w14:textId="7632A84C" w:rsidR="0041799D" w:rsidRPr="00381C78" w:rsidRDefault="0041799D" w:rsidP="00B572E5">
      <w:pPr>
        <w:pStyle w:val="Quote"/>
        <w:spacing w:before="240" w:after="240"/>
        <w:rPr>
          <w:lang w:val="en-AU"/>
        </w:rPr>
      </w:pPr>
      <w:r w:rsidRPr="00D05B04">
        <w:rPr>
          <w:lang w:val="en-AU"/>
        </w:rPr>
        <w:t>It really would be valuable for all the hubs to have a level of connection and support…</w:t>
      </w:r>
      <w:r w:rsidR="004B2295">
        <w:rPr>
          <w:lang w:val="en-AU"/>
        </w:rPr>
        <w:t xml:space="preserve"> </w:t>
      </w:r>
      <w:r w:rsidRPr="00D05B04">
        <w:rPr>
          <w:lang w:val="en-AU"/>
        </w:rPr>
        <w:t>each individual community in the early days was kind of out on their own and there's a lot they can learn kind from each other and benefits.</w:t>
      </w:r>
      <w:r w:rsidR="00046C7D">
        <w:rPr>
          <w:lang w:val="en-AU"/>
        </w:rPr>
        <w:t xml:space="preserve"> </w:t>
      </w:r>
      <w:r w:rsidR="00B572E5">
        <w:rPr>
          <w:lang w:val="en-AU"/>
        </w:rPr>
        <w:t>–</w:t>
      </w:r>
      <w:r w:rsidR="00046C7D">
        <w:rPr>
          <w:lang w:val="en-AU"/>
        </w:rPr>
        <w:t xml:space="preserve"> </w:t>
      </w:r>
      <w:r w:rsidRPr="00046C7D">
        <w:rPr>
          <w:b/>
        </w:rPr>
        <w:t xml:space="preserve">University </w:t>
      </w:r>
      <w:r w:rsidRPr="00046C7D">
        <w:rPr>
          <w:b/>
          <w:bCs/>
        </w:rPr>
        <w:t>sta</w:t>
      </w:r>
      <w:r w:rsidR="00046C7D">
        <w:rPr>
          <w:b/>
          <w:bCs/>
        </w:rPr>
        <w:t>keholder</w:t>
      </w:r>
    </w:p>
    <w:p w14:paraId="7273B8EE" w14:textId="35D297C2" w:rsidR="00F90AFD" w:rsidRPr="0041799D" w:rsidRDefault="00F90AFD" w:rsidP="00F0380B">
      <w:pPr>
        <w:pStyle w:val="Heading4NotNumbered"/>
      </w:pPr>
      <w:r w:rsidRPr="0041799D">
        <w:t xml:space="preserve">Challenges associated with </w:t>
      </w:r>
      <w:r w:rsidR="0060730A">
        <w:t>high</w:t>
      </w:r>
      <w:r w:rsidRPr="0041799D">
        <w:t xml:space="preserve"> regist</w:t>
      </w:r>
      <w:r w:rsidR="0078340F">
        <w:t>ration</w:t>
      </w:r>
      <w:r w:rsidRPr="0041799D">
        <w:t xml:space="preserve"> numbers</w:t>
      </w:r>
    </w:p>
    <w:p w14:paraId="17DB0BC9" w14:textId="2A479F80" w:rsidR="004B25DE" w:rsidRPr="0041799D" w:rsidRDefault="00DC4DF8" w:rsidP="00026937">
      <w:pPr>
        <w:pStyle w:val="Text"/>
        <w:spacing w:before="240"/>
      </w:pPr>
      <w:r w:rsidRPr="6E1637BF">
        <w:rPr>
          <w:lang w:val="en-AU"/>
        </w:rPr>
        <w:t>H</w:t>
      </w:r>
      <w:r w:rsidR="00D96632" w:rsidRPr="6E1637BF">
        <w:rPr>
          <w:lang w:val="en-AU"/>
        </w:rPr>
        <w:t xml:space="preserve">igher than anticipated student enrolments have </w:t>
      </w:r>
      <w:r w:rsidR="004E1044" w:rsidRPr="6E1637BF">
        <w:rPr>
          <w:lang w:val="en-AU"/>
        </w:rPr>
        <w:t>also</w:t>
      </w:r>
      <w:r w:rsidR="00D96632" w:rsidRPr="6E1637BF">
        <w:rPr>
          <w:lang w:val="en-AU"/>
        </w:rPr>
        <w:t xml:space="preserve"> placed pressure on staff and facilities</w:t>
      </w:r>
      <w:r w:rsidR="00816509" w:rsidRPr="6E1637BF">
        <w:rPr>
          <w:lang w:val="en-AU"/>
        </w:rPr>
        <w:t>.</w:t>
      </w:r>
      <w:r w:rsidR="00A06B6D" w:rsidRPr="6E1637BF">
        <w:rPr>
          <w:lang w:val="en-AU"/>
        </w:rPr>
        <w:t xml:space="preserve"> While high student interest is ultimately positive, the evaluation found that </w:t>
      </w:r>
      <w:r w:rsidR="006A3B0E" w:rsidRPr="6E1637BF">
        <w:rPr>
          <w:lang w:val="en-AU"/>
        </w:rPr>
        <w:t>high</w:t>
      </w:r>
      <w:r w:rsidR="00C14026" w:rsidRPr="6E1637BF">
        <w:rPr>
          <w:lang w:val="en-AU"/>
        </w:rPr>
        <w:t>er than anticipated</w:t>
      </w:r>
      <w:r w:rsidR="006A3B0E" w:rsidRPr="6E1637BF">
        <w:rPr>
          <w:lang w:val="en-AU"/>
        </w:rPr>
        <w:t xml:space="preserve"> student numbers </w:t>
      </w:r>
      <w:r w:rsidR="00472279" w:rsidRPr="6E1637BF">
        <w:rPr>
          <w:lang w:val="en-AU"/>
        </w:rPr>
        <w:t xml:space="preserve">have created challenges for Hubs in terms of available space </w:t>
      </w:r>
      <w:r w:rsidR="001A0136" w:rsidRPr="6E1637BF">
        <w:rPr>
          <w:lang w:val="en-AU"/>
        </w:rPr>
        <w:t xml:space="preserve">and </w:t>
      </w:r>
      <w:r w:rsidR="007128C9" w:rsidRPr="6E1637BF">
        <w:rPr>
          <w:lang w:val="en-AU"/>
        </w:rPr>
        <w:t>funding</w:t>
      </w:r>
      <w:r w:rsidR="0084252D" w:rsidRPr="6E1637BF">
        <w:rPr>
          <w:lang w:val="en-AU"/>
        </w:rPr>
        <w:t xml:space="preserve">. </w:t>
      </w:r>
      <w:r w:rsidR="001D27DE" w:rsidRPr="6E1637BF">
        <w:rPr>
          <w:lang w:val="en-AU"/>
        </w:rPr>
        <w:t xml:space="preserve">Some local councils have </w:t>
      </w:r>
      <w:r w:rsidR="0084252D" w:rsidRPr="6E1637BF">
        <w:rPr>
          <w:lang w:val="en-AU"/>
        </w:rPr>
        <w:t xml:space="preserve">helped </w:t>
      </w:r>
      <w:r w:rsidR="001D27DE" w:rsidRPr="6E1637BF">
        <w:rPr>
          <w:lang w:val="en-AU"/>
        </w:rPr>
        <w:t>reduc</w:t>
      </w:r>
      <w:r w:rsidR="0084252D" w:rsidRPr="6E1637BF">
        <w:rPr>
          <w:lang w:val="en-AU"/>
        </w:rPr>
        <w:t>e</w:t>
      </w:r>
      <w:r w:rsidR="001D27DE" w:rsidRPr="6E1637BF">
        <w:rPr>
          <w:lang w:val="en-AU"/>
        </w:rPr>
        <w:t xml:space="preserve"> this pressure by offering spaces </w:t>
      </w:r>
      <w:r w:rsidR="0084252D" w:rsidRPr="6E1637BF">
        <w:rPr>
          <w:lang w:val="en-AU"/>
        </w:rPr>
        <w:t xml:space="preserve">with </w:t>
      </w:r>
      <w:r w:rsidR="001D27DE" w:rsidRPr="6E1637BF">
        <w:rPr>
          <w:lang w:val="en-AU"/>
        </w:rPr>
        <w:t xml:space="preserve">reduced or minimal rent. </w:t>
      </w:r>
      <w:r w:rsidR="0084252D" w:rsidRPr="6E1637BF">
        <w:rPr>
          <w:lang w:val="en-AU"/>
        </w:rPr>
        <w:t>During consultation</w:t>
      </w:r>
      <w:r w:rsidR="004B2295" w:rsidRPr="6E1637BF">
        <w:rPr>
          <w:lang w:val="en-AU"/>
        </w:rPr>
        <w:t>s</w:t>
      </w:r>
      <w:r w:rsidR="0084252D" w:rsidRPr="6E1637BF">
        <w:rPr>
          <w:lang w:val="en-AU"/>
        </w:rPr>
        <w:t xml:space="preserve">, University and Hub stakeholders </w:t>
      </w:r>
      <w:r w:rsidR="00D65DEE" w:rsidRPr="6E1637BF">
        <w:rPr>
          <w:lang w:val="en-AU"/>
        </w:rPr>
        <w:t xml:space="preserve">suggested that </w:t>
      </w:r>
      <w:r w:rsidR="00322D99" w:rsidRPr="6E1637BF">
        <w:rPr>
          <w:lang w:val="en-AU"/>
        </w:rPr>
        <w:t>existing infrastructure</w:t>
      </w:r>
      <w:r w:rsidR="00470E7F" w:rsidRPr="6E1637BF">
        <w:rPr>
          <w:lang w:val="en-AU"/>
        </w:rPr>
        <w:t xml:space="preserve"> </w:t>
      </w:r>
      <w:r w:rsidR="00D65DEE" w:rsidRPr="6E1637BF">
        <w:rPr>
          <w:lang w:val="en-AU"/>
        </w:rPr>
        <w:t>could be more effectively utili</w:t>
      </w:r>
      <w:r w:rsidR="0085420D" w:rsidRPr="6E1637BF">
        <w:rPr>
          <w:lang w:val="en-AU"/>
        </w:rPr>
        <w:t>s</w:t>
      </w:r>
      <w:r w:rsidR="00D65DEE" w:rsidRPr="6E1637BF">
        <w:rPr>
          <w:lang w:val="en-AU"/>
        </w:rPr>
        <w:t xml:space="preserve">ed for Hub establishment, </w:t>
      </w:r>
      <w:r w:rsidR="00470E7F" w:rsidRPr="6E1637BF">
        <w:rPr>
          <w:lang w:val="en-AU"/>
        </w:rPr>
        <w:t>including public libraries and TAFE facilities</w:t>
      </w:r>
      <w:r w:rsidR="00D65DEE" w:rsidRPr="6E1637BF">
        <w:rPr>
          <w:lang w:val="en-AU"/>
        </w:rPr>
        <w:t>.</w:t>
      </w:r>
      <w:r w:rsidR="004E1044" w:rsidRPr="6E1637BF">
        <w:rPr>
          <w:lang w:val="en-AU"/>
        </w:rPr>
        <w:t xml:space="preserve"> </w:t>
      </w:r>
      <w:r w:rsidR="00D65DEE" w:rsidRPr="6E1637BF">
        <w:rPr>
          <w:lang w:val="en-AU"/>
        </w:rPr>
        <w:t xml:space="preserve">Stakeholders suggested that leveraging existing facilities </w:t>
      </w:r>
      <w:r w:rsidR="00D65DEE" w:rsidRPr="6E1637BF">
        <w:rPr>
          <w:lang w:val="en-AU"/>
        </w:rPr>
        <w:lastRenderedPageBreak/>
        <w:t>would support the establishment of Hubs and</w:t>
      </w:r>
      <w:r w:rsidR="00F42360" w:rsidRPr="6E1637BF">
        <w:rPr>
          <w:lang w:val="en-AU"/>
        </w:rPr>
        <w:t xml:space="preserve"> the sustainability and resources of existing facilities.</w:t>
      </w:r>
      <w:r w:rsidR="004B25DE" w:rsidRPr="6E1637BF">
        <w:rPr>
          <w:lang w:val="en-AU"/>
        </w:rPr>
        <w:t xml:space="preserve"> </w:t>
      </w:r>
    </w:p>
    <w:p w14:paraId="551E2E68" w14:textId="799D909F" w:rsidR="000D546C" w:rsidRPr="00B572E5" w:rsidRDefault="000D546C" w:rsidP="00B572E5">
      <w:pPr>
        <w:pStyle w:val="Quote"/>
        <w:spacing w:before="240" w:after="240"/>
        <w:rPr>
          <w:lang w:val="en-AU"/>
        </w:rPr>
      </w:pPr>
      <w:r w:rsidRPr="000D546C">
        <w:rPr>
          <w:lang w:val="en-AU"/>
        </w:rPr>
        <w:t>The centre is regularly supporting up to a dozen students a day (5</w:t>
      </w:r>
      <w:r w:rsidR="00C17E75">
        <w:rPr>
          <w:lang w:val="en-AU"/>
        </w:rPr>
        <w:t xml:space="preserve"> </w:t>
      </w:r>
      <w:r w:rsidRPr="000D546C">
        <w:rPr>
          <w:lang w:val="en-AU"/>
        </w:rPr>
        <w:t>a</w:t>
      </w:r>
      <w:r w:rsidR="00C17E75">
        <w:rPr>
          <w:lang w:val="en-AU"/>
        </w:rPr>
        <w:t>.</w:t>
      </w:r>
      <w:r w:rsidRPr="000D546C">
        <w:rPr>
          <w:lang w:val="en-AU"/>
        </w:rPr>
        <w:t>m</w:t>
      </w:r>
      <w:r w:rsidR="00C17E75">
        <w:rPr>
          <w:lang w:val="en-AU"/>
        </w:rPr>
        <w:t>.</w:t>
      </w:r>
      <w:r w:rsidRPr="000D546C">
        <w:rPr>
          <w:lang w:val="en-AU"/>
        </w:rPr>
        <w:t>-midnight) and has been close to maximum capacity several times during peak times around exams.</w:t>
      </w:r>
      <w:r w:rsidR="00CB562D">
        <w:rPr>
          <w:lang w:val="en-AU"/>
        </w:rPr>
        <w:t xml:space="preserve"> </w:t>
      </w:r>
      <w:r w:rsidR="00B572E5">
        <w:rPr>
          <w:lang w:val="en-AU"/>
        </w:rPr>
        <w:t>–</w:t>
      </w:r>
      <w:r w:rsidR="00046C7D">
        <w:rPr>
          <w:lang w:val="en-AU"/>
        </w:rPr>
        <w:t xml:space="preserve"> </w:t>
      </w:r>
      <w:r w:rsidRPr="00CB562D">
        <w:rPr>
          <w:b/>
        </w:rPr>
        <w:t>Hub progress report</w:t>
      </w:r>
    </w:p>
    <w:p w14:paraId="27C29E5A" w14:textId="77777777" w:rsidR="000244DB" w:rsidRPr="00C05215" w:rsidRDefault="000244DB" w:rsidP="00F0380B">
      <w:pPr>
        <w:pStyle w:val="Heading4NotNumbered"/>
      </w:pPr>
      <w:r w:rsidRPr="00C05215">
        <w:t>Cultural safety</w:t>
      </w:r>
    </w:p>
    <w:p w14:paraId="07C4DABC" w14:textId="259DBDBD" w:rsidR="002F07A8" w:rsidRPr="00134CD2" w:rsidRDefault="000244DB" w:rsidP="00026937">
      <w:pPr>
        <w:spacing w:before="240"/>
      </w:pPr>
      <w:r w:rsidRPr="00E138FD">
        <w:t xml:space="preserve">One </w:t>
      </w:r>
      <w:r w:rsidR="00403CB5">
        <w:t xml:space="preserve">advocacy </w:t>
      </w:r>
      <w:r w:rsidRPr="00E138FD">
        <w:t xml:space="preserve">stakeholder expressed concerns about potentially inconsistent and inadequate approaches to </w:t>
      </w:r>
      <w:r>
        <w:t xml:space="preserve">cultural </w:t>
      </w:r>
      <w:r w:rsidRPr="00E138FD">
        <w:t>safety at Hubs.</w:t>
      </w:r>
      <w:r>
        <w:t xml:space="preserve"> However,</w:t>
      </w:r>
      <w:r w:rsidRPr="00E138FD">
        <w:t xml:space="preserve"> </w:t>
      </w:r>
      <w:r>
        <w:t>p</w:t>
      </w:r>
      <w:r w:rsidRPr="00E138FD">
        <w:t xml:space="preserve">rogress reports for Cohort 3 and consultation with Hub stakeholders suggest </w:t>
      </w:r>
      <w:r>
        <w:t xml:space="preserve">that there is a commitment to reducing risk </w:t>
      </w:r>
      <w:r w:rsidRPr="00E138FD">
        <w:t>in these areas</w:t>
      </w:r>
      <w:r>
        <w:t xml:space="preserve">. </w:t>
      </w:r>
      <w:r w:rsidRPr="004870CC">
        <w:t>In consultation</w:t>
      </w:r>
      <w:r w:rsidR="00601EC6">
        <w:t>s</w:t>
      </w:r>
      <w:r w:rsidRPr="004870CC">
        <w:t xml:space="preserve">, </w:t>
      </w:r>
      <w:r>
        <w:t xml:space="preserve">Cohort 3 </w:t>
      </w:r>
      <w:r w:rsidRPr="004870CC">
        <w:t xml:space="preserve">Hub stakeholders expressed the need for application of local understanding and community knowledge in their approach to cultural sensitivity and inclusivity, and that this concern was </w:t>
      </w:r>
      <w:r>
        <w:t xml:space="preserve">central to </w:t>
      </w:r>
      <w:r w:rsidRPr="004870CC">
        <w:t>their day-to-day operations.</w:t>
      </w:r>
      <w:r>
        <w:t xml:space="preserve"> </w:t>
      </w:r>
    </w:p>
    <w:p w14:paraId="55B9AE41" w14:textId="1205E8E9" w:rsidR="00FA0BB7" w:rsidRDefault="00E85FA3" w:rsidP="00F0380B">
      <w:pPr>
        <w:pStyle w:val="Heading4NotNumbered"/>
      </w:pPr>
      <w:r>
        <w:t>Measuring</w:t>
      </w:r>
      <w:r w:rsidR="00FA0BB7">
        <w:t xml:space="preserve"> </w:t>
      </w:r>
      <w:r w:rsidR="00601EC6">
        <w:t>i</w:t>
      </w:r>
      <w:r w:rsidR="00FA0BB7">
        <w:t>mpact</w:t>
      </w:r>
    </w:p>
    <w:p w14:paraId="5BD1A5F6" w14:textId="00319483" w:rsidR="005D1553" w:rsidRDefault="00952C73" w:rsidP="0085420D">
      <w:pPr>
        <w:rPr>
          <w:rFonts w:ascii="Arial" w:eastAsia="Arial" w:hAnsi="Arial" w:cs="Times New Roman"/>
        </w:rPr>
      </w:pPr>
      <w:r>
        <w:rPr>
          <w:lang w:val="en-US"/>
        </w:rPr>
        <w:t>T</w:t>
      </w:r>
      <w:r w:rsidR="00A231EE">
        <w:rPr>
          <w:lang w:val="en-US"/>
        </w:rPr>
        <w:t>here</w:t>
      </w:r>
      <w:r w:rsidR="00F92CB3">
        <w:rPr>
          <w:lang w:val="en-US"/>
        </w:rPr>
        <w:t xml:space="preserve"> </w:t>
      </w:r>
      <w:r w:rsidR="00601EC6">
        <w:rPr>
          <w:lang w:val="en-US"/>
        </w:rPr>
        <w:t xml:space="preserve">was </w:t>
      </w:r>
      <w:r w:rsidR="00F92CB3">
        <w:rPr>
          <w:lang w:val="en-US"/>
        </w:rPr>
        <w:t xml:space="preserve">a widespread perception among stakeholders and in progress </w:t>
      </w:r>
      <w:r w:rsidR="00725A39">
        <w:rPr>
          <w:lang w:val="en-US"/>
        </w:rPr>
        <w:t>reports</w:t>
      </w:r>
      <w:r w:rsidR="00F92CB3">
        <w:rPr>
          <w:lang w:val="en-US"/>
        </w:rPr>
        <w:t xml:space="preserve"> which points to </w:t>
      </w:r>
      <w:r w:rsidR="00601EC6">
        <w:rPr>
          <w:lang w:val="en-US"/>
        </w:rPr>
        <w:t>a</w:t>
      </w:r>
      <w:r w:rsidR="00F92CB3">
        <w:rPr>
          <w:lang w:val="en-US"/>
        </w:rPr>
        <w:t xml:space="preserve"> positive </w:t>
      </w:r>
      <w:r w:rsidR="005D1553">
        <w:rPr>
          <w:lang w:val="en-US"/>
        </w:rPr>
        <w:t xml:space="preserve">and impactful </w:t>
      </w:r>
      <w:r w:rsidR="00F92CB3">
        <w:rPr>
          <w:lang w:val="en-US"/>
        </w:rPr>
        <w:t>student experience</w:t>
      </w:r>
      <w:r w:rsidR="005D1553">
        <w:rPr>
          <w:lang w:val="en-US"/>
        </w:rPr>
        <w:t xml:space="preserve">. </w:t>
      </w:r>
      <w:r w:rsidR="00725A39">
        <w:rPr>
          <w:lang w:val="en-US"/>
        </w:rPr>
        <w:t>Hubs stakeholders shared additional examples of this in consultation</w:t>
      </w:r>
      <w:r w:rsidR="00601EC6">
        <w:rPr>
          <w:lang w:val="en-US"/>
        </w:rPr>
        <w:t>s</w:t>
      </w:r>
      <w:r w:rsidR="00725A39">
        <w:rPr>
          <w:lang w:val="en-US"/>
        </w:rPr>
        <w:t>, f</w:t>
      </w:r>
      <w:r w:rsidR="005D1553">
        <w:rPr>
          <w:lang w:val="en-US"/>
        </w:rPr>
        <w:t>or instance:</w:t>
      </w:r>
      <w:r w:rsidR="006E2519" w:rsidRPr="006E2519">
        <w:rPr>
          <w:rFonts w:ascii="Arial" w:eastAsia="Arial" w:hAnsi="Arial" w:cs="Times New Roman"/>
        </w:rPr>
        <w:t xml:space="preserve"> </w:t>
      </w:r>
    </w:p>
    <w:p w14:paraId="54EBE447" w14:textId="3AD3C4DB" w:rsidR="005D1553" w:rsidRPr="005D1553" w:rsidRDefault="006E2519" w:rsidP="00170E61">
      <w:pPr>
        <w:pStyle w:val="Bullet1"/>
      </w:pPr>
      <w:r w:rsidRPr="005D1553">
        <w:rPr>
          <w:lang w:val="en-AU"/>
        </w:rPr>
        <w:t xml:space="preserve">Kimberley Universities Centre </w:t>
      </w:r>
      <w:r w:rsidR="00601EC6">
        <w:rPr>
          <w:lang w:val="en-AU"/>
        </w:rPr>
        <w:t>reported</w:t>
      </w:r>
      <w:r w:rsidR="00601EC6" w:rsidRPr="005D1553">
        <w:rPr>
          <w:lang w:val="en-AU"/>
        </w:rPr>
        <w:t xml:space="preserve"> </w:t>
      </w:r>
      <w:r w:rsidRPr="005D1553">
        <w:rPr>
          <w:lang w:val="en-AU"/>
        </w:rPr>
        <w:t xml:space="preserve">a group of mature age students who did not graduate high school </w:t>
      </w:r>
      <w:r w:rsidR="005D1553">
        <w:rPr>
          <w:lang w:val="en-AU"/>
        </w:rPr>
        <w:t xml:space="preserve">were </w:t>
      </w:r>
      <w:r w:rsidRPr="005D1553">
        <w:rPr>
          <w:lang w:val="en-AU"/>
        </w:rPr>
        <w:t xml:space="preserve">being supported into a new career path in project management and rail qualifications they </w:t>
      </w:r>
      <w:r w:rsidR="00473305">
        <w:rPr>
          <w:lang w:val="en-AU"/>
        </w:rPr>
        <w:t xml:space="preserve">would </w:t>
      </w:r>
      <w:r w:rsidR="005D1553">
        <w:rPr>
          <w:lang w:val="en-AU"/>
        </w:rPr>
        <w:t xml:space="preserve">not </w:t>
      </w:r>
      <w:r w:rsidRPr="005D1553">
        <w:rPr>
          <w:lang w:val="en-AU"/>
        </w:rPr>
        <w:t xml:space="preserve">otherwise </w:t>
      </w:r>
      <w:r w:rsidR="005D1553">
        <w:rPr>
          <w:lang w:val="en-AU"/>
        </w:rPr>
        <w:t>have felt empowered to pursue</w:t>
      </w:r>
      <w:r w:rsidR="002C41D5">
        <w:rPr>
          <w:lang w:val="en-AU"/>
        </w:rPr>
        <w:t>.</w:t>
      </w:r>
    </w:p>
    <w:p w14:paraId="422DA2A7" w14:textId="6933CCBD" w:rsidR="00097A74" w:rsidRPr="00097A74" w:rsidRDefault="006E2519" w:rsidP="00170E61">
      <w:pPr>
        <w:pStyle w:val="Bullet1"/>
      </w:pPr>
      <w:r w:rsidRPr="005D1553">
        <w:rPr>
          <w:lang w:val="en-AU"/>
        </w:rPr>
        <w:t xml:space="preserve">Port Lincoln </w:t>
      </w:r>
      <w:r w:rsidR="00060964">
        <w:rPr>
          <w:lang w:val="en-AU"/>
        </w:rPr>
        <w:t xml:space="preserve">Hub </w:t>
      </w:r>
      <w:r w:rsidR="002E6EBA">
        <w:rPr>
          <w:lang w:val="en-AU"/>
        </w:rPr>
        <w:t>advised that</w:t>
      </w:r>
      <w:r w:rsidRPr="005D1553">
        <w:rPr>
          <w:lang w:val="en-AU"/>
        </w:rPr>
        <w:t xml:space="preserve"> a group of eight first</w:t>
      </w:r>
      <w:r w:rsidR="00473305">
        <w:rPr>
          <w:lang w:val="en-AU"/>
        </w:rPr>
        <w:t>-</w:t>
      </w:r>
      <w:r w:rsidRPr="005D1553">
        <w:rPr>
          <w:lang w:val="en-AU"/>
        </w:rPr>
        <w:t xml:space="preserve">year nursing students </w:t>
      </w:r>
      <w:r w:rsidR="002E6EBA">
        <w:rPr>
          <w:lang w:val="en-AU"/>
        </w:rPr>
        <w:t xml:space="preserve">were </w:t>
      </w:r>
      <w:r w:rsidRPr="005D1553">
        <w:rPr>
          <w:lang w:val="en-AU"/>
        </w:rPr>
        <w:t xml:space="preserve">connected by the Hub and frequently </w:t>
      </w:r>
      <w:r w:rsidR="00473305">
        <w:rPr>
          <w:lang w:val="en-AU"/>
        </w:rPr>
        <w:t>used</w:t>
      </w:r>
      <w:r w:rsidR="00473305" w:rsidRPr="005D1553">
        <w:rPr>
          <w:lang w:val="en-AU"/>
        </w:rPr>
        <w:t xml:space="preserve"> </w:t>
      </w:r>
      <w:r w:rsidRPr="005D1553">
        <w:rPr>
          <w:lang w:val="en-AU"/>
        </w:rPr>
        <w:t xml:space="preserve">the study space to </w:t>
      </w:r>
      <w:r w:rsidR="002E6EBA">
        <w:rPr>
          <w:lang w:val="en-AU"/>
        </w:rPr>
        <w:t>review</w:t>
      </w:r>
      <w:r w:rsidRPr="005D1553">
        <w:rPr>
          <w:lang w:val="en-AU"/>
        </w:rPr>
        <w:t xml:space="preserve"> course material and connect</w:t>
      </w:r>
      <w:r w:rsidR="002E6EBA">
        <w:rPr>
          <w:lang w:val="en-AU"/>
        </w:rPr>
        <w:t xml:space="preserve"> as a group</w:t>
      </w:r>
      <w:r w:rsidR="002C41D5">
        <w:rPr>
          <w:lang w:val="en-AU"/>
        </w:rPr>
        <w:t>.</w:t>
      </w:r>
      <w:r w:rsidRPr="005D1553">
        <w:rPr>
          <w:lang w:val="en-AU"/>
        </w:rPr>
        <w:t xml:space="preserve"> </w:t>
      </w:r>
    </w:p>
    <w:p w14:paraId="0575F87C" w14:textId="03425DEF" w:rsidR="00E075F2" w:rsidRPr="00E85FA3" w:rsidRDefault="006E2519" w:rsidP="00026937">
      <w:pPr>
        <w:pStyle w:val="Bullet1"/>
        <w:spacing w:before="240" w:after="240"/>
      </w:pPr>
      <w:r w:rsidRPr="005D1553">
        <w:rPr>
          <w:lang w:val="en-AU"/>
        </w:rPr>
        <w:t xml:space="preserve">Cape York </w:t>
      </w:r>
      <w:r w:rsidR="00097A74">
        <w:rPr>
          <w:lang w:val="en-AU"/>
        </w:rPr>
        <w:t>Hub detailed that</w:t>
      </w:r>
      <w:r w:rsidRPr="005D1553">
        <w:rPr>
          <w:lang w:val="en-AU"/>
        </w:rPr>
        <w:t xml:space="preserve"> </w:t>
      </w:r>
      <w:r w:rsidR="00473305">
        <w:rPr>
          <w:lang w:val="en-AU"/>
        </w:rPr>
        <w:t>within</w:t>
      </w:r>
      <w:r w:rsidR="00663D73">
        <w:rPr>
          <w:lang w:val="en-AU"/>
        </w:rPr>
        <w:t xml:space="preserve"> the first year of operation, </w:t>
      </w:r>
      <w:r w:rsidRPr="005D1553">
        <w:rPr>
          <w:lang w:val="en-AU"/>
        </w:rPr>
        <w:t>over 80 students in a remote town of less than 3</w:t>
      </w:r>
      <w:r w:rsidR="00473305">
        <w:rPr>
          <w:lang w:val="en-AU"/>
        </w:rPr>
        <w:t>,</w:t>
      </w:r>
      <w:r w:rsidRPr="005D1553">
        <w:rPr>
          <w:lang w:val="en-AU"/>
        </w:rPr>
        <w:t xml:space="preserve">000 people </w:t>
      </w:r>
      <w:r w:rsidR="006462C8">
        <w:rPr>
          <w:lang w:val="en-AU"/>
        </w:rPr>
        <w:t xml:space="preserve">were </w:t>
      </w:r>
      <w:r w:rsidRPr="005D1553">
        <w:rPr>
          <w:lang w:val="en-AU"/>
        </w:rPr>
        <w:t xml:space="preserve">coming in to </w:t>
      </w:r>
      <w:r w:rsidR="006462C8">
        <w:rPr>
          <w:lang w:val="en-AU"/>
        </w:rPr>
        <w:t xml:space="preserve">use </w:t>
      </w:r>
      <w:r w:rsidRPr="005D1553">
        <w:rPr>
          <w:lang w:val="en-AU"/>
        </w:rPr>
        <w:t>their ‘distraction</w:t>
      </w:r>
      <w:r w:rsidR="00473305">
        <w:rPr>
          <w:lang w:val="en-AU"/>
        </w:rPr>
        <w:t>-</w:t>
      </w:r>
      <w:r w:rsidRPr="005D1553">
        <w:rPr>
          <w:lang w:val="en-AU"/>
        </w:rPr>
        <w:t>free’ facilities to support online study</w:t>
      </w:r>
      <w:r w:rsidR="002C41D5">
        <w:rPr>
          <w:lang w:val="en-AU"/>
        </w:rPr>
        <w:t>.</w:t>
      </w:r>
    </w:p>
    <w:p w14:paraId="270E5A50" w14:textId="2F3DCE9E" w:rsidR="001E676F" w:rsidRPr="002F07A8" w:rsidRDefault="004D6634" w:rsidP="00026937">
      <w:pPr>
        <w:pStyle w:val="Quote"/>
        <w:spacing w:before="240" w:after="240"/>
        <w:rPr>
          <w:lang w:val="en-AU"/>
        </w:rPr>
      </w:pPr>
      <w:r w:rsidRPr="6E1637BF">
        <w:rPr>
          <w:lang w:val="en-AU"/>
        </w:rPr>
        <w:t>We have fundamentally increased the number of students studying at university. Our focus is on getting more kids to do ATAR.</w:t>
      </w:r>
      <w:r w:rsidR="00170E61" w:rsidRPr="6E1637BF">
        <w:rPr>
          <w:lang w:val="en-AU"/>
        </w:rPr>
        <w:t xml:space="preserve"> </w:t>
      </w:r>
      <w:r w:rsidR="002F07A8">
        <w:rPr>
          <w:lang w:val="en-AU"/>
        </w:rPr>
        <w:t>–</w:t>
      </w:r>
      <w:r w:rsidR="00170E61" w:rsidRPr="6E1637BF">
        <w:rPr>
          <w:lang w:val="en-AU"/>
        </w:rPr>
        <w:t xml:space="preserve"> </w:t>
      </w:r>
      <w:r w:rsidRPr="6E1637BF">
        <w:rPr>
          <w:b/>
          <w:lang w:val="en-AU"/>
        </w:rPr>
        <w:t>Hub stakeholder</w:t>
      </w:r>
      <w:r w:rsidRPr="6E1637BF">
        <w:rPr>
          <w:rFonts w:eastAsia="Arial" w:cs="Times New Roman"/>
          <w:lang w:val="en-AU"/>
        </w:rPr>
        <w:t xml:space="preserve"> </w:t>
      </w:r>
    </w:p>
    <w:p w14:paraId="08F55705" w14:textId="5284CC1D" w:rsidR="001E676F" w:rsidRPr="00170E61" w:rsidRDefault="00E075F2" w:rsidP="00026937">
      <w:pPr>
        <w:pStyle w:val="Quote"/>
        <w:spacing w:before="240" w:after="240"/>
      </w:pPr>
      <w:r w:rsidRPr="00550A07">
        <w:t>Students can graduate in their own town – they can walk down the main street in their regalia</w:t>
      </w:r>
      <w:r w:rsidR="00170E61">
        <w:t xml:space="preserve"> </w:t>
      </w:r>
      <w:r w:rsidR="00DF2400">
        <w:t>–</w:t>
      </w:r>
      <w:r w:rsidR="00170E61">
        <w:t xml:space="preserve"> </w:t>
      </w:r>
      <w:r w:rsidRPr="00170E61">
        <w:rPr>
          <w:b/>
          <w:lang w:val="en-AU"/>
        </w:rPr>
        <w:t>Re</w:t>
      </w:r>
      <w:r w:rsidR="00DF2400">
        <w:rPr>
          <w:b/>
          <w:lang w:val="en-AU"/>
        </w:rPr>
        <w:t>search s</w:t>
      </w:r>
      <w:r w:rsidRPr="00170E61">
        <w:rPr>
          <w:b/>
          <w:lang w:val="en-AU"/>
        </w:rPr>
        <w:t>takeholder</w:t>
      </w:r>
    </w:p>
    <w:p w14:paraId="09171000" w14:textId="40FFC34A" w:rsidR="00683463" w:rsidRPr="00683463" w:rsidRDefault="00851D1A" w:rsidP="00026937">
      <w:pPr>
        <w:spacing w:before="240"/>
        <w:rPr>
          <w:lang w:val="en-US"/>
        </w:rPr>
      </w:pPr>
      <w:r>
        <w:rPr>
          <w:lang w:val="en-US"/>
        </w:rPr>
        <w:t>However, t</w:t>
      </w:r>
      <w:r w:rsidR="00E85FA3">
        <w:rPr>
          <w:lang w:val="en-US"/>
        </w:rPr>
        <w:t xml:space="preserve">here remain gaps in data </w:t>
      </w:r>
      <w:r w:rsidR="00683463">
        <w:rPr>
          <w:lang w:val="en-US"/>
        </w:rPr>
        <w:t xml:space="preserve">and there would be benefits for Hubs and the Department </w:t>
      </w:r>
      <w:r w:rsidR="00B03925">
        <w:rPr>
          <w:lang w:val="en-US"/>
        </w:rPr>
        <w:t>of</w:t>
      </w:r>
      <w:r w:rsidR="00683463">
        <w:rPr>
          <w:lang w:val="en-US"/>
        </w:rPr>
        <w:t xml:space="preserve"> Education </w:t>
      </w:r>
      <w:r w:rsidR="00BD3098">
        <w:rPr>
          <w:lang w:val="en-US"/>
        </w:rPr>
        <w:t>to have</w:t>
      </w:r>
      <w:r w:rsidR="00683463">
        <w:rPr>
          <w:lang w:val="en-US"/>
        </w:rPr>
        <w:t xml:space="preserve"> access to better data in relation to student experience, Hub </w:t>
      </w:r>
      <w:proofErr w:type="spellStart"/>
      <w:r w:rsidR="00683463">
        <w:rPr>
          <w:lang w:val="en-US"/>
        </w:rPr>
        <w:t>utilisation</w:t>
      </w:r>
      <w:proofErr w:type="spellEnd"/>
      <w:r w:rsidR="00683463">
        <w:rPr>
          <w:lang w:val="en-US"/>
        </w:rPr>
        <w:t xml:space="preserve">, and </w:t>
      </w:r>
      <w:r w:rsidR="00567247">
        <w:rPr>
          <w:lang w:val="en-US"/>
        </w:rPr>
        <w:t xml:space="preserve">the </w:t>
      </w:r>
      <w:r w:rsidR="00683463">
        <w:rPr>
          <w:lang w:val="en-US"/>
        </w:rPr>
        <w:t xml:space="preserve">impacts </w:t>
      </w:r>
      <w:r w:rsidR="00567247">
        <w:rPr>
          <w:lang w:val="en-US"/>
        </w:rPr>
        <w:t xml:space="preserve">Hubs are having </w:t>
      </w:r>
      <w:r w:rsidR="00683463">
        <w:rPr>
          <w:lang w:val="en-US"/>
        </w:rPr>
        <w:t>on education enrolment and attainment:</w:t>
      </w:r>
    </w:p>
    <w:p w14:paraId="144661FC" w14:textId="1A62EEB9" w:rsidR="00062D6D" w:rsidRPr="008F4FDD" w:rsidRDefault="00683463" w:rsidP="00026937">
      <w:pPr>
        <w:pStyle w:val="Quote"/>
        <w:spacing w:before="240" w:after="240"/>
        <w:rPr>
          <w:lang w:val="en-AU"/>
        </w:rPr>
      </w:pPr>
      <w:r w:rsidRPr="00550A07">
        <w:t xml:space="preserve">Key metrics such as </w:t>
      </w:r>
      <w:r w:rsidR="004B6260" w:rsidRPr="004B6260">
        <w:rPr>
          <w:lang w:val="en-AU"/>
        </w:rPr>
        <w:t xml:space="preserve">utilisation rates, access to services, and specific services being used are not tracked or reported back to the member institutions. </w:t>
      </w:r>
      <w:r w:rsidRPr="00550A07">
        <w:t xml:space="preserve"> This data gap presents a major challenge in assessing the effectiveness and impact of RUSH in meeting the Napthine </w:t>
      </w:r>
      <w:r w:rsidR="00170E61">
        <w:t>G</w:t>
      </w:r>
      <w:r w:rsidRPr="00550A07">
        <w:t>oals.</w:t>
      </w:r>
      <w:r w:rsidR="00170E61">
        <w:rPr>
          <w:lang w:val="en-AU"/>
        </w:rPr>
        <w:t xml:space="preserve"> </w:t>
      </w:r>
      <w:r w:rsidR="00EA465C">
        <w:rPr>
          <w:lang w:val="en-AU"/>
        </w:rPr>
        <w:br/>
      </w:r>
      <w:r w:rsidR="00170E61">
        <w:rPr>
          <w:lang w:val="en-AU"/>
        </w:rPr>
        <w:t>-</w:t>
      </w:r>
      <w:r w:rsidR="00EA465C">
        <w:rPr>
          <w:lang w:val="en-AU"/>
        </w:rPr>
        <w:t>-</w:t>
      </w:r>
      <w:r w:rsidR="00170E61">
        <w:rPr>
          <w:lang w:val="en-AU"/>
        </w:rPr>
        <w:t xml:space="preserve"> </w:t>
      </w:r>
      <w:r w:rsidRPr="00170E61">
        <w:rPr>
          <w:b/>
          <w:lang w:val="en-AU"/>
        </w:rPr>
        <w:t>University peak body</w:t>
      </w:r>
      <w:r w:rsidR="00EE0137">
        <w:rPr>
          <w:b/>
          <w:bCs/>
          <w:lang w:val="en-AU"/>
        </w:rPr>
        <w:t xml:space="preserve"> stakeholder</w:t>
      </w:r>
    </w:p>
    <w:p w14:paraId="6C4E93E9" w14:textId="11683D83" w:rsidR="00AE46C4" w:rsidRPr="00AE46C4" w:rsidRDefault="00032447" w:rsidP="001B6F6A">
      <w:pPr>
        <w:pStyle w:val="Heading3"/>
      </w:pPr>
      <w:r>
        <w:lastRenderedPageBreak/>
        <w:t>Recommendations</w:t>
      </w:r>
    </w:p>
    <w:tbl>
      <w:tblPr>
        <w:tblStyle w:val="TableGrid"/>
        <w:tblW w:w="9012" w:type="dxa"/>
        <w:tblBorders>
          <w:top w:val="single" w:sz="4" w:space="0" w:color="D1E3B0" w:themeColor="accent5"/>
          <w:left w:val="single" w:sz="4" w:space="0" w:color="D1E3B0" w:themeColor="accent5"/>
          <w:bottom w:val="single" w:sz="4" w:space="0" w:color="D1E3B0" w:themeColor="accent5"/>
          <w:right w:val="single" w:sz="4" w:space="0" w:color="D1E3B0" w:themeColor="accent5"/>
          <w:insideH w:val="none" w:sz="0" w:space="0" w:color="auto"/>
          <w:insideV w:val="none" w:sz="0" w:space="0" w:color="auto"/>
        </w:tblBorders>
        <w:tblLayout w:type="fixed"/>
        <w:tblCellMar>
          <w:top w:w="57" w:type="dxa"/>
        </w:tblCellMar>
        <w:tblLook w:val="04A0" w:firstRow="1" w:lastRow="0" w:firstColumn="1" w:lastColumn="0" w:noHBand="0" w:noVBand="1"/>
      </w:tblPr>
      <w:tblGrid>
        <w:gridCol w:w="9012"/>
      </w:tblGrid>
      <w:tr w:rsidR="00E82AB6" w:rsidRPr="000405E5" w14:paraId="79F5FA73" w14:textId="77777777" w:rsidTr="00E15B03">
        <w:trPr>
          <w:trHeight w:val="382"/>
        </w:trPr>
        <w:tc>
          <w:tcPr>
            <w:tcW w:w="9012" w:type="dxa"/>
            <w:shd w:val="clear" w:color="auto" w:fill="D1E3B0" w:themeFill="accent5"/>
            <w:vAlign w:val="center"/>
          </w:tcPr>
          <w:p w14:paraId="75FCAFEC" w14:textId="5AA39544" w:rsidR="00E82AB6" w:rsidRPr="000405E5" w:rsidRDefault="00E82AB6" w:rsidP="009071D7">
            <w:pPr>
              <w:pStyle w:val="Text"/>
              <w:spacing w:after="240"/>
              <w:jc w:val="left"/>
            </w:pPr>
            <w:r w:rsidRPr="000405E5">
              <w:rPr>
                <w:b/>
              </w:rPr>
              <w:t xml:space="preserve">Recommendation </w:t>
            </w:r>
            <w:r w:rsidR="00B17DD6">
              <w:rPr>
                <w:b/>
              </w:rPr>
              <w:t>5</w:t>
            </w:r>
          </w:p>
        </w:tc>
      </w:tr>
      <w:tr w:rsidR="00E82AB6" w:rsidRPr="000405E5" w14:paraId="52D4313E" w14:textId="77777777" w:rsidTr="00E15B03">
        <w:trPr>
          <w:trHeight w:val="770"/>
        </w:trPr>
        <w:tc>
          <w:tcPr>
            <w:tcW w:w="9012" w:type="dxa"/>
            <w:shd w:val="clear" w:color="auto" w:fill="FFFFFF" w:themeFill="text1"/>
            <w:vAlign w:val="center"/>
          </w:tcPr>
          <w:p w14:paraId="6C960895" w14:textId="44808406" w:rsidR="00E82AB6" w:rsidRPr="00D143E6" w:rsidRDefault="00B17DD6" w:rsidP="00832E99">
            <w:pPr>
              <w:pStyle w:val="Text"/>
              <w:rPr>
                <w:b/>
                <w:lang w:val="en-AU"/>
              </w:rPr>
            </w:pPr>
            <w:r w:rsidRPr="00B17DD6">
              <w:rPr>
                <w:b/>
                <w:lang w:val="en-AU"/>
              </w:rPr>
              <w:t>The</w:t>
            </w:r>
            <w:r w:rsidR="006B4F67">
              <w:rPr>
                <w:b/>
                <w:lang w:val="en-AU"/>
              </w:rPr>
              <w:t xml:space="preserve"> Department of Education</w:t>
            </w:r>
            <w:r w:rsidRPr="00B17DD6">
              <w:rPr>
                <w:b/>
                <w:lang w:val="en-AU"/>
              </w:rPr>
              <w:t xml:space="preserve"> should progress the collection and analysis of data on student experience, participation and attainment of students studying with support of the Hubs. </w:t>
            </w:r>
            <w:r w:rsidRPr="00B17DD6">
              <w:rPr>
                <w:bCs/>
                <w:lang w:val="en-AU"/>
              </w:rPr>
              <w:t>This could be undertaken by encouraging participation by all Hubs in the survey developed by the RUSH Network. Consideration should also be given to obtaining data on course completion of Hub students by linking data from the Hubs with data from education providers, through Unique Student Identifiers.</w:t>
            </w:r>
          </w:p>
        </w:tc>
      </w:tr>
      <w:tr w:rsidR="00170E61" w:rsidRPr="000405E5" w14:paraId="6AA374D9" w14:textId="77777777" w:rsidTr="00E15B03">
        <w:trPr>
          <w:trHeight w:val="382"/>
        </w:trPr>
        <w:tc>
          <w:tcPr>
            <w:tcW w:w="9012" w:type="dxa"/>
            <w:shd w:val="clear" w:color="auto" w:fill="D1E3B0" w:themeFill="accent5"/>
            <w:vAlign w:val="center"/>
          </w:tcPr>
          <w:p w14:paraId="0058D301" w14:textId="7A27F140" w:rsidR="00170E61" w:rsidRPr="000405E5" w:rsidRDefault="00170E61" w:rsidP="009071D7">
            <w:pPr>
              <w:pStyle w:val="Text"/>
              <w:spacing w:after="240"/>
              <w:jc w:val="left"/>
            </w:pPr>
            <w:r w:rsidRPr="000405E5">
              <w:rPr>
                <w:b/>
              </w:rPr>
              <w:t xml:space="preserve">Recommendation </w:t>
            </w:r>
            <w:r w:rsidR="00B17DD6">
              <w:rPr>
                <w:b/>
              </w:rPr>
              <w:t>6</w:t>
            </w:r>
          </w:p>
        </w:tc>
      </w:tr>
      <w:tr w:rsidR="00170E61" w:rsidRPr="000405E5" w14:paraId="2DBA5090" w14:textId="77777777" w:rsidTr="00E15B03">
        <w:trPr>
          <w:trHeight w:val="770"/>
        </w:trPr>
        <w:tc>
          <w:tcPr>
            <w:tcW w:w="9012" w:type="dxa"/>
            <w:shd w:val="clear" w:color="auto" w:fill="FFFFFF" w:themeFill="text1"/>
            <w:vAlign w:val="center"/>
          </w:tcPr>
          <w:p w14:paraId="1BC69E79" w14:textId="2BBF1038" w:rsidR="00170E61" w:rsidRPr="000405E5" w:rsidRDefault="006B4F67" w:rsidP="00832E99">
            <w:pPr>
              <w:pStyle w:val="Text"/>
            </w:pPr>
            <w:r>
              <w:rPr>
                <w:b/>
                <w:lang w:val="en-AU"/>
              </w:rPr>
              <w:t>The Department of Education should u</w:t>
            </w:r>
            <w:r w:rsidR="00A23449" w:rsidRPr="00A23449">
              <w:rPr>
                <w:b/>
                <w:lang w:val="en-AU"/>
              </w:rPr>
              <w:t xml:space="preserve">ndertake analysis of data on tertiary education participation in RRR areas, with and without a Regional Study Hub. </w:t>
            </w:r>
            <w:r w:rsidR="00A23449" w:rsidRPr="00A23449">
              <w:rPr>
                <w:bCs/>
                <w:lang w:val="en-AU"/>
              </w:rPr>
              <w:t>Given the significant expansion of the Hubs network since Cohort One, including through the relevant Napthine Measure and in response to the Accord, it would be timely for the Department of Education to consider undertaking follow up research of the full Hubs network. The ABS’s annual Survey of Education and Work, and the 2026 National Census, may provide opportunities for this data analysis.</w:t>
            </w:r>
          </w:p>
        </w:tc>
      </w:tr>
    </w:tbl>
    <w:p w14:paraId="611AD792" w14:textId="77777777" w:rsidR="009863CA" w:rsidRDefault="009863CA" w:rsidP="00F22D4B"/>
    <w:p w14:paraId="069D1887" w14:textId="20763D87" w:rsidR="0024165A" w:rsidRPr="009863CA" w:rsidRDefault="004A2555" w:rsidP="00455862">
      <w:pPr>
        <w:pStyle w:val="Heading3"/>
      </w:pPr>
      <w:r>
        <w:t xml:space="preserve">Evaluation </w:t>
      </w:r>
      <w:r w:rsidR="0038576D">
        <w:t>a</w:t>
      </w:r>
      <w:r>
        <w:t xml:space="preserve">gainst </w:t>
      </w:r>
      <w:r w:rsidR="0038576D">
        <w:t>k</w:t>
      </w:r>
      <w:r>
        <w:t xml:space="preserve">ey </w:t>
      </w:r>
      <w:r w:rsidR="0038576D">
        <w:t>pe</w:t>
      </w:r>
      <w:r>
        <w:t xml:space="preserve">rformance </w:t>
      </w:r>
      <w:r w:rsidR="0038576D">
        <w:t>m</w:t>
      </w:r>
      <w:r>
        <w:t>easures</w:t>
      </w:r>
    </w:p>
    <w:tbl>
      <w:tblPr>
        <w:tblStyle w:val="ACTableDesign"/>
        <w:tblW w:w="5000" w:type="pct"/>
        <w:tblInd w:w="-5" w:type="dxa"/>
        <w:tblBorders>
          <w:top w:val="single" w:sz="4" w:space="0" w:color="007E00"/>
          <w:left w:val="single" w:sz="4" w:space="0" w:color="007E00"/>
          <w:bottom w:val="single" w:sz="4" w:space="0" w:color="007E00"/>
          <w:right w:val="single" w:sz="4" w:space="0" w:color="007E00"/>
          <w:insideH w:val="none" w:sz="0" w:space="0" w:color="auto"/>
          <w:insideV w:val="none" w:sz="0" w:space="0" w:color="auto"/>
        </w:tblBorders>
        <w:tblLook w:val="04A0" w:firstRow="1" w:lastRow="0" w:firstColumn="1" w:lastColumn="0" w:noHBand="0" w:noVBand="1"/>
      </w:tblPr>
      <w:tblGrid>
        <w:gridCol w:w="2512"/>
        <w:gridCol w:w="585"/>
        <w:gridCol w:w="2877"/>
        <w:gridCol w:w="586"/>
        <w:gridCol w:w="2459"/>
      </w:tblGrid>
      <w:tr w:rsidR="00976CCC" w:rsidRPr="005F2846" w14:paraId="75CFE358"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8" w:type="pct"/>
            <w:shd w:val="clear" w:color="auto" w:fill="auto"/>
            <w:tcMar>
              <w:left w:w="0" w:type="dxa"/>
            </w:tcMar>
          </w:tcPr>
          <w:p w14:paraId="6C234EAB" w14:textId="77777777" w:rsidR="00976CCC" w:rsidRPr="005F2846" w:rsidRDefault="00976CCC">
            <w:pPr>
              <w:pStyle w:val="Text"/>
              <w:ind w:left="426" w:hanging="284"/>
              <w:jc w:val="left"/>
              <w:rPr>
                <w:color w:val="auto"/>
              </w:rPr>
            </w:pPr>
            <w:r w:rsidRPr="005F2846">
              <w:rPr>
                <w:i/>
                <w:noProof/>
                <w:lang w:val="en-AU"/>
              </w:rPr>
              <w:drawing>
                <wp:anchor distT="0" distB="0" distL="114300" distR="114300" simplePos="0" relativeHeight="251658250" behindDoc="0" locked="0" layoutInCell="1" allowOverlap="1" wp14:anchorId="4351A945" wp14:editId="2ED7911D">
                  <wp:simplePos x="0" y="0"/>
                  <wp:positionH relativeFrom="column">
                    <wp:posOffset>0</wp:posOffset>
                  </wp:positionH>
                  <wp:positionV relativeFrom="paragraph">
                    <wp:posOffset>204470</wp:posOffset>
                  </wp:positionV>
                  <wp:extent cx="211455" cy="211455"/>
                  <wp:effectExtent l="0" t="0" r="0" b="0"/>
                  <wp:wrapNone/>
                  <wp:docPr id="1263012284" name="Graphic 49" descr="Checkmark with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2809721" name="Graphic 1" descr="Checkmark with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1455" cy="211455"/>
                          </a:xfrm>
                          <a:prstGeom prst="rect">
                            <a:avLst/>
                          </a:prstGeom>
                        </pic:spPr>
                      </pic:pic>
                    </a:graphicData>
                  </a:graphic>
                  <wp14:sizeRelH relativeFrom="margin">
                    <wp14:pctWidth>0</wp14:pctWidth>
                  </wp14:sizeRelH>
                  <wp14:sizeRelV relativeFrom="margin">
                    <wp14:pctHeight>0</wp14:pctHeight>
                  </wp14:sizeRelV>
                </wp:anchor>
              </w:drawing>
            </w:r>
            <w:r>
              <w:rPr>
                <w:color w:val="auto"/>
              </w:rPr>
              <w:t xml:space="preserve">     </w:t>
            </w:r>
            <w:r w:rsidRPr="005F2846">
              <w:rPr>
                <w:color w:val="auto"/>
              </w:rPr>
              <w:t xml:space="preserve">Target has been </w:t>
            </w:r>
            <w:r>
              <w:rPr>
                <w:color w:val="auto"/>
              </w:rPr>
              <w:t xml:space="preserve">       </w:t>
            </w:r>
            <w:r w:rsidRPr="005F2846">
              <w:rPr>
                <w:color w:val="auto"/>
              </w:rPr>
              <w:t>achieved</w:t>
            </w:r>
            <w:r>
              <w:rPr>
                <w:color w:val="auto"/>
              </w:rPr>
              <w:t xml:space="preserve"> </w:t>
            </w:r>
            <w:r w:rsidRPr="005F2846">
              <w:rPr>
                <w:color w:val="auto"/>
              </w:rPr>
              <w:t>or is on track</w:t>
            </w:r>
          </w:p>
        </w:tc>
        <w:tc>
          <w:tcPr>
            <w:tcW w:w="305" w:type="pct"/>
            <w:shd w:val="clear" w:color="auto" w:fill="auto"/>
          </w:tcPr>
          <w:p w14:paraId="218DDB0D" w14:textId="77777777" w:rsidR="00976CCC" w:rsidRPr="005F2846" w:rsidRDefault="00976CCC">
            <w:pPr>
              <w:pStyle w:val="Tex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1EE6BF3B" wp14:editId="15430F08">
                  <wp:extent cx="212400" cy="212400"/>
                  <wp:effectExtent l="0" t="0" r="0" b="0"/>
                  <wp:docPr id="1491614982" name="Graphic 50" descr="Checkmark with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7209673" name="Graphic 1" descr="Checkmark with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c>
          <w:tcPr>
            <w:tcW w:w="1498" w:type="pct"/>
            <w:shd w:val="clear" w:color="auto" w:fill="auto"/>
            <w:tcMar>
              <w:left w:w="0" w:type="dxa"/>
            </w:tcMar>
          </w:tcPr>
          <w:p w14:paraId="5A194EF9" w14:textId="77777777" w:rsidR="00976CCC" w:rsidRPr="005F2846" w:rsidRDefault="00976CCC">
            <w:pPr>
              <w:pStyle w:val="Tex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Uncertain – insufficient evidence/data to draw conclusion</w:t>
            </w:r>
          </w:p>
        </w:tc>
        <w:tc>
          <w:tcPr>
            <w:tcW w:w="305" w:type="pct"/>
            <w:shd w:val="clear" w:color="auto" w:fill="auto"/>
          </w:tcPr>
          <w:p w14:paraId="17F78AB7" w14:textId="77777777" w:rsidR="00976CCC" w:rsidRPr="005F2846" w:rsidRDefault="00976CCC">
            <w:pPr>
              <w:pStyle w:val="Tex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48A45C27" wp14:editId="6470317D">
                  <wp:extent cx="212400" cy="212400"/>
                  <wp:effectExtent l="0" t="0" r="0" b="0"/>
                  <wp:docPr id="415657544" name="Graphic 51" descr="Badge Cross with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3789085" name="Graphic 21" descr="Badge Cross with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c>
          <w:tcPr>
            <w:tcW w:w="1280" w:type="pct"/>
            <w:shd w:val="clear" w:color="auto" w:fill="auto"/>
            <w:tcMar>
              <w:left w:w="0" w:type="dxa"/>
            </w:tcMar>
          </w:tcPr>
          <w:p w14:paraId="0E91434F" w14:textId="77777777" w:rsidR="00976CCC" w:rsidRPr="005F2846" w:rsidRDefault="00976CCC">
            <w:pPr>
              <w:pStyle w:val="Tex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not been achieved and is not on track</w:t>
            </w:r>
          </w:p>
        </w:tc>
      </w:tr>
    </w:tbl>
    <w:tbl>
      <w:tblPr>
        <w:tblStyle w:val="TableGrid"/>
        <w:tblpPr w:leftFromText="180" w:rightFromText="180" w:vertAnchor="text" w:horzAnchor="margin" w:tblpY="101"/>
        <w:tblW w:w="8931" w:type="dxa"/>
        <w:tblLook w:val="04A0" w:firstRow="1" w:lastRow="0" w:firstColumn="1" w:lastColumn="0" w:noHBand="0" w:noVBand="1"/>
      </w:tblPr>
      <w:tblGrid>
        <w:gridCol w:w="7568"/>
        <w:gridCol w:w="1363"/>
      </w:tblGrid>
      <w:tr w:rsidR="004B561A" w:rsidRPr="00416DFA" w14:paraId="6B2AA966" w14:textId="77777777" w:rsidTr="10072E57">
        <w:trPr>
          <w:trHeight w:val="346"/>
        </w:trPr>
        <w:tc>
          <w:tcPr>
            <w:tcW w:w="7568" w:type="dxa"/>
            <w:shd w:val="clear" w:color="auto" w:fill="78B800" w:themeFill="accent1"/>
          </w:tcPr>
          <w:p w14:paraId="23A7DC2E" w14:textId="77777777" w:rsidR="004B561A" w:rsidRPr="00E15B03" w:rsidRDefault="004B561A" w:rsidP="004B561A">
            <w:pPr>
              <w:pStyle w:val="TableFigure-Header"/>
              <w:rPr>
                <w:color w:val="000000"/>
              </w:rPr>
            </w:pPr>
            <w:r w:rsidRPr="00E15B03">
              <w:rPr>
                <w:color w:val="000000"/>
              </w:rPr>
              <w:t>Key performance measures or targets</w:t>
            </w:r>
          </w:p>
        </w:tc>
        <w:tc>
          <w:tcPr>
            <w:tcW w:w="1363" w:type="dxa"/>
            <w:shd w:val="clear" w:color="auto" w:fill="78B800" w:themeFill="accent1"/>
          </w:tcPr>
          <w:p w14:paraId="79B68C20" w14:textId="77777777" w:rsidR="004B561A" w:rsidRPr="00E15B03" w:rsidRDefault="004B561A" w:rsidP="004B561A">
            <w:pPr>
              <w:pStyle w:val="TableFigure-Header"/>
              <w:rPr>
                <w:color w:val="000000"/>
              </w:rPr>
            </w:pPr>
            <w:r w:rsidRPr="00E15B03">
              <w:rPr>
                <w:color w:val="000000"/>
              </w:rPr>
              <w:t>Progress</w:t>
            </w:r>
          </w:p>
        </w:tc>
      </w:tr>
      <w:tr w:rsidR="004B561A" w:rsidRPr="00F567E7" w14:paraId="4A2196DF" w14:textId="77777777" w:rsidTr="10072E57">
        <w:trPr>
          <w:trHeight w:val="169"/>
        </w:trPr>
        <w:tc>
          <w:tcPr>
            <w:tcW w:w="7568" w:type="dxa"/>
            <w:vAlign w:val="center"/>
          </w:tcPr>
          <w:p w14:paraId="5EB19EF8" w14:textId="77777777" w:rsidR="004B561A" w:rsidRPr="00F567E7" w:rsidRDefault="004B561A" w:rsidP="004B561A">
            <w:pPr>
              <w:pStyle w:val="TableText"/>
            </w:pPr>
            <w:r w:rsidRPr="10072E57">
              <w:rPr>
                <w:lang w:val="en-NZ"/>
              </w:rPr>
              <w:t>Number of Hubs established and supporting students</w:t>
            </w:r>
          </w:p>
        </w:tc>
        <w:tc>
          <w:tcPr>
            <w:tcW w:w="1363" w:type="dxa"/>
          </w:tcPr>
          <w:p w14:paraId="5F2C861B" w14:textId="77777777" w:rsidR="004B561A" w:rsidRPr="00F567E7" w:rsidRDefault="004B561A" w:rsidP="004B561A">
            <w:pPr>
              <w:pStyle w:val="Text"/>
              <w:spacing w:after="240"/>
              <w:jc w:val="center"/>
            </w:pPr>
            <w:r w:rsidRPr="00F567E7">
              <w:rPr>
                <w:noProof/>
                <w:lang w:val="en-AU"/>
              </w:rPr>
              <w:drawing>
                <wp:inline distT="0" distB="0" distL="0" distR="0" wp14:anchorId="353D64C5" wp14:editId="0F4FB847">
                  <wp:extent cx="238125" cy="238125"/>
                  <wp:effectExtent l="0" t="0" r="9525" b="9525"/>
                  <wp:docPr id="1314024261" name="Graphic 1" descr="Checkmark with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Graphic 1" descr="Checkmark with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42747" cy="242747"/>
                          </a:xfrm>
                          <a:prstGeom prst="rect">
                            <a:avLst/>
                          </a:prstGeom>
                        </pic:spPr>
                      </pic:pic>
                    </a:graphicData>
                  </a:graphic>
                </wp:inline>
              </w:drawing>
            </w:r>
          </w:p>
        </w:tc>
      </w:tr>
      <w:tr w:rsidR="004B561A" w:rsidRPr="00F567E7" w14:paraId="0BD24691" w14:textId="77777777" w:rsidTr="10072E57">
        <w:trPr>
          <w:trHeight w:val="373"/>
        </w:trPr>
        <w:tc>
          <w:tcPr>
            <w:tcW w:w="7568" w:type="dxa"/>
            <w:vAlign w:val="center"/>
          </w:tcPr>
          <w:p w14:paraId="05A5B36B" w14:textId="77777777" w:rsidR="004B561A" w:rsidRPr="00F567E7" w:rsidRDefault="004B561A" w:rsidP="004B561A">
            <w:pPr>
              <w:pStyle w:val="TableText"/>
            </w:pPr>
            <w:r w:rsidRPr="00F567E7">
              <w:t xml:space="preserve">Increasing numbers of student registrations/access at each Hub  </w:t>
            </w:r>
          </w:p>
        </w:tc>
        <w:tc>
          <w:tcPr>
            <w:tcW w:w="1363" w:type="dxa"/>
          </w:tcPr>
          <w:p w14:paraId="40E0D182" w14:textId="77777777" w:rsidR="004B561A" w:rsidRPr="00F567E7" w:rsidRDefault="004B561A" w:rsidP="004B561A">
            <w:pPr>
              <w:pStyle w:val="Text"/>
              <w:spacing w:after="240"/>
              <w:jc w:val="center"/>
              <w:rPr>
                <w:lang w:val="en-AU"/>
              </w:rPr>
            </w:pPr>
            <w:r w:rsidRPr="00F567E7">
              <w:rPr>
                <w:noProof/>
                <w:lang w:val="en-AU"/>
              </w:rPr>
              <w:drawing>
                <wp:inline distT="0" distB="0" distL="0" distR="0" wp14:anchorId="005D460D" wp14:editId="1555146D">
                  <wp:extent cx="238125" cy="238125"/>
                  <wp:effectExtent l="0" t="0" r="9525" b="9525"/>
                  <wp:docPr id="84827892" name="Graphic 1" descr="Checkmark with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Graphic 1" descr="Checkmark with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42747" cy="242747"/>
                          </a:xfrm>
                          <a:prstGeom prst="rect">
                            <a:avLst/>
                          </a:prstGeom>
                        </pic:spPr>
                      </pic:pic>
                    </a:graphicData>
                  </a:graphic>
                </wp:inline>
              </w:drawing>
            </w:r>
          </w:p>
        </w:tc>
      </w:tr>
      <w:tr w:rsidR="004B561A" w:rsidRPr="00F567E7" w14:paraId="5ACB9A19" w14:textId="77777777" w:rsidTr="10072E57">
        <w:trPr>
          <w:trHeight w:val="159"/>
        </w:trPr>
        <w:tc>
          <w:tcPr>
            <w:tcW w:w="7568" w:type="dxa"/>
            <w:vAlign w:val="center"/>
          </w:tcPr>
          <w:p w14:paraId="1CE9D017" w14:textId="77777777" w:rsidR="004B561A" w:rsidRPr="00F567E7" w:rsidRDefault="004B561A" w:rsidP="004B561A">
            <w:pPr>
              <w:pStyle w:val="TableText"/>
            </w:pPr>
            <w:r w:rsidRPr="00F567E7">
              <w:t>Student experience</w:t>
            </w:r>
          </w:p>
        </w:tc>
        <w:tc>
          <w:tcPr>
            <w:tcW w:w="1363" w:type="dxa"/>
          </w:tcPr>
          <w:p w14:paraId="50E0CAA9" w14:textId="77777777" w:rsidR="004B561A" w:rsidRPr="00F567E7" w:rsidRDefault="004B561A" w:rsidP="004B561A">
            <w:pPr>
              <w:pStyle w:val="Text"/>
              <w:spacing w:after="240"/>
              <w:jc w:val="center"/>
              <w:rPr>
                <w:lang w:val="en-AU"/>
              </w:rPr>
            </w:pPr>
            <w:r w:rsidRPr="00F567E7">
              <w:rPr>
                <w:noProof/>
              </w:rPr>
              <w:drawing>
                <wp:inline distT="0" distB="0" distL="0" distR="0" wp14:anchorId="7BFD59CF" wp14:editId="416B5BF5">
                  <wp:extent cx="247650" cy="247650"/>
                  <wp:effectExtent l="0" t="0" r="0" b="0"/>
                  <wp:docPr id="1708159682" name="Graphic 1" descr="Checkmark with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2" name="Graphic 1" descr="Checkmark with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48012" cy="248012"/>
                          </a:xfrm>
                          <a:prstGeom prst="rect">
                            <a:avLst/>
                          </a:prstGeom>
                        </pic:spPr>
                      </pic:pic>
                    </a:graphicData>
                  </a:graphic>
                </wp:inline>
              </w:drawing>
            </w:r>
          </w:p>
        </w:tc>
      </w:tr>
      <w:tr w:rsidR="004B561A" w:rsidRPr="00F567E7" w14:paraId="60BB552C" w14:textId="77777777" w:rsidTr="10072E57">
        <w:trPr>
          <w:trHeight w:val="85"/>
        </w:trPr>
        <w:tc>
          <w:tcPr>
            <w:tcW w:w="7568" w:type="dxa"/>
            <w:vAlign w:val="center"/>
          </w:tcPr>
          <w:p w14:paraId="4FE38FB7" w14:textId="77777777" w:rsidR="004B561A" w:rsidRPr="00F567E7" w:rsidRDefault="004B561A" w:rsidP="004B561A">
            <w:pPr>
              <w:pStyle w:val="TableText"/>
            </w:pPr>
            <w:r w:rsidRPr="00F567E7">
              <w:t>Percentage of student enrolments and completions in regions where a Hub exists compared with other regions</w:t>
            </w:r>
          </w:p>
        </w:tc>
        <w:tc>
          <w:tcPr>
            <w:tcW w:w="1363" w:type="dxa"/>
          </w:tcPr>
          <w:p w14:paraId="680D4921" w14:textId="77777777" w:rsidR="004B561A" w:rsidRPr="00F567E7" w:rsidRDefault="004B561A" w:rsidP="004B561A">
            <w:pPr>
              <w:pStyle w:val="Text"/>
              <w:spacing w:after="240"/>
              <w:jc w:val="center"/>
              <w:rPr>
                <w:lang w:val="en-AU"/>
              </w:rPr>
            </w:pPr>
            <w:r w:rsidRPr="00F567E7">
              <w:rPr>
                <w:noProof/>
              </w:rPr>
              <w:drawing>
                <wp:inline distT="0" distB="0" distL="0" distR="0" wp14:anchorId="4EB39880" wp14:editId="5AEE3FD0">
                  <wp:extent cx="257175" cy="257175"/>
                  <wp:effectExtent l="0" t="0" r="9525" b="9525"/>
                  <wp:docPr id="1188078918" name="Graphic 1" descr="Checkmark with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2" name="Graphic 1" descr="Checkmark with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57551" cy="257551"/>
                          </a:xfrm>
                          <a:prstGeom prst="rect">
                            <a:avLst/>
                          </a:prstGeom>
                        </pic:spPr>
                      </pic:pic>
                    </a:graphicData>
                  </a:graphic>
                </wp:inline>
              </w:drawing>
            </w:r>
          </w:p>
        </w:tc>
      </w:tr>
      <w:tr w:rsidR="004B561A" w:rsidRPr="00F567E7" w14:paraId="5F019B80" w14:textId="77777777" w:rsidTr="10072E57">
        <w:trPr>
          <w:trHeight w:val="533"/>
        </w:trPr>
        <w:tc>
          <w:tcPr>
            <w:tcW w:w="7568" w:type="dxa"/>
            <w:vAlign w:val="center"/>
          </w:tcPr>
          <w:p w14:paraId="0DBF5F31" w14:textId="77777777" w:rsidR="004B561A" w:rsidRPr="00F567E7" w:rsidRDefault="004B561A" w:rsidP="004B561A">
            <w:pPr>
              <w:pStyle w:val="TableText"/>
            </w:pPr>
            <w:r w:rsidRPr="00F567E7">
              <w:t>Whether students would have engaged in study without the existence of a Hub</w:t>
            </w:r>
          </w:p>
        </w:tc>
        <w:tc>
          <w:tcPr>
            <w:tcW w:w="1363" w:type="dxa"/>
          </w:tcPr>
          <w:p w14:paraId="01B384FD" w14:textId="77777777" w:rsidR="004B561A" w:rsidRPr="00F567E7" w:rsidRDefault="004B561A" w:rsidP="004B561A">
            <w:pPr>
              <w:pStyle w:val="Text"/>
              <w:spacing w:after="240"/>
              <w:jc w:val="center"/>
              <w:rPr>
                <w:lang w:val="en-AU"/>
              </w:rPr>
            </w:pPr>
            <w:r w:rsidRPr="00F567E7">
              <w:rPr>
                <w:noProof/>
              </w:rPr>
              <w:drawing>
                <wp:inline distT="0" distB="0" distL="0" distR="0" wp14:anchorId="0112FC30" wp14:editId="506166F2">
                  <wp:extent cx="257175" cy="257175"/>
                  <wp:effectExtent l="0" t="0" r="9525" b="9525"/>
                  <wp:docPr id="35199423" name="Graphic 1" descr="Checkmark with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2" name="Graphic 1" descr="Checkmark with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57551" cy="257551"/>
                          </a:xfrm>
                          <a:prstGeom prst="rect">
                            <a:avLst/>
                          </a:prstGeom>
                        </pic:spPr>
                      </pic:pic>
                    </a:graphicData>
                  </a:graphic>
                </wp:inline>
              </w:drawing>
            </w:r>
          </w:p>
        </w:tc>
      </w:tr>
      <w:tr w:rsidR="004B561A" w:rsidRPr="00F567E7" w14:paraId="24142E35" w14:textId="77777777" w:rsidTr="10072E57">
        <w:trPr>
          <w:trHeight w:val="301"/>
        </w:trPr>
        <w:tc>
          <w:tcPr>
            <w:tcW w:w="7568" w:type="dxa"/>
            <w:vAlign w:val="center"/>
          </w:tcPr>
          <w:p w14:paraId="5BB7632E" w14:textId="77777777" w:rsidR="004B561A" w:rsidRPr="00F567E7" w:rsidRDefault="004B561A" w:rsidP="004B561A">
            <w:pPr>
              <w:pStyle w:val="TableText"/>
            </w:pPr>
            <w:r w:rsidRPr="00F567E7">
              <w:t>Success and attainment rates</w:t>
            </w:r>
          </w:p>
        </w:tc>
        <w:tc>
          <w:tcPr>
            <w:tcW w:w="1363" w:type="dxa"/>
          </w:tcPr>
          <w:p w14:paraId="2564B8D9" w14:textId="77777777" w:rsidR="004B561A" w:rsidRPr="00F567E7" w:rsidRDefault="004B561A" w:rsidP="004B561A">
            <w:pPr>
              <w:pStyle w:val="Text"/>
              <w:spacing w:after="240"/>
              <w:jc w:val="center"/>
              <w:rPr>
                <w:lang w:val="en-AU"/>
              </w:rPr>
            </w:pPr>
            <w:r w:rsidRPr="00F567E7">
              <w:rPr>
                <w:noProof/>
              </w:rPr>
              <w:drawing>
                <wp:inline distT="0" distB="0" distL="0" distR="0" wp14:anchorId="43B743E2" wp14:editId="68B3FE9B">
                  <wp:extent cx="257175" cy="257175"/>
                  <wp:effectExtent l="0" t="0" r="9525" b="9525"/>
                  <wp:docPr id="197522172" name="Graphic 1" descr="Checkmark with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2" name="Graphic 1" descr="Checkmark with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57551" cy="257551"/>
                          </a:xfrm>
                          <a:prstGeom prst="rect">
                            <a:avLst/>
                          </a:prstGeom>
                        </pic:spPr>
                      </pic:pic>
                    </a:graphicData>
                  </a:graphic>
                </wp:inline>
              </w:drawing>
            </w:r>
          </w:p>
        </w:tc>
      </w:tr>
    </w:tbl>
    <w:p w14:paraId="1265FEFE" w14:textId="24D3C998" w:rsidR="00290521" w:rsidRDefault="00290521" w:rsidP="00D106A2">
      <w:pPr>
        <w:pStyle w:val="Text"/>
      </w:pPr>
      <w:bookmarkStart w:id="48" w:name="_Toc171085092"/>
      <w:r>
        <w:br w:type="page"/>
      </w:r>
    </w:p>
    <w:p w14:paraId="009DDC10" w14:textId="4FA1EF4B" w:rsidR="0073621B" w:rsidRPr="00810F00" w:rsidRDefault="0073621B" w:rsidP="00455862">
      <w:pPr>
        <w:pStyle w:val="Heading2"/>
      </w:pPr>
      <w:bookmarkStart w:id="49" w:name="_Toc177032070"/>
      <w:r>
        <w:lastRenderedPageBreak/>
        <w:t xml:space="preserve">Measure </w:t>
      </w:r>
      <w:r w:rsidR="006F7BBF">
        <w:t>S</w:t>
      </w:r>
      <w:r w:rsidR="00E17829">
        <w:t>ix</w:t>
      </w:r>
      <w:r w:rsidR="006F7BBF">
        <w:t xml:space="preserve"> – Establishing a Regional Partnership Project Pool Program</w:t>
      </w:r>
      <w:bookmarkEnd w:id="48"/>
      <w:bookmarkEnd w:id="49"/>
      <w:r w:rsidR="006F7BBF">
        <w:t xml:space="preserve"> </w:t>
      </w:r>
      <w:r>
        <w:t xml:space="preserve"> </w:t>
      </w:r>
    </w:p>
    <w:p w14:paraId="6F1A3468" w14:textId="1D4C21E4" w:rsidR="00831C4A" w:rsidRPr="00831C4A" w:rsidRDefault="00831C4A" w:rsidP="00455862">
      <w:pPr>
        <w:pStyle w:val="Heading3"/>
      </w:pPr>
      <w:r>
        <w:t xml:space="preserve">Background </w:t>
      </w:r>
    </w:p>
    <w:p w14:paraId="3492EBA2" w14:textId="5586578F" w:rsidR="0018736C" w:rsidRDefault="00A039F8" w:rsidP="00484ACC">
      <w:pPr>
        <w:pStyle w:val="Text"/>
      </w:pPr>
      <w:r w:rsidRPr="6E1637BF">
        <w:rPr>
          <w:lang w:val="en-AU"/>
        </w:rPr>
        <w:t xml:space="preserve">The </w:t>
      </w:r>
      <w:r w:rsidR="006F7BBF" w:rsidRPr="6E1637BF">
        <w:rPr>
          <w:lang w:val="en-AU"/>
        </w:rPr>
        <w:t>Regional Partnership Project Pool Program (RPPPP)</w:t>
      </w:r>
      <w:r w:rsidR="008F0093" w:rsidRPr="6E1637BF">
        <w:rPr>
          <w:lang w:val="en-AU"/>
        </w:rPr>
        <w:t xml:space="preserve"> </w:t>
      </w:r>
      <w:r w:rsidRPr="6E1637BF">
        <w:rPr>
          <w:lang w:val="en-AU"/>
        </w:rPr>
        <w:t xml:space="preserve">is a </w:t>
      </w:r>
      <w:r w:rsidR="008F0093" w:rsidRPr="6E1637BF">
        <w:rPr>
          <w:lang w:val="en-AU"/>
        </w:rPr>
        <w:t xml:space="preserve">$7.2 million </w:t>
      </w:r>
      <w:r w:rsidRPr="6E1637BF">
        <w:rPr>
          <w:lang w:val="en-AU"/>
        </w:rPr>
        <w:t xml:space="preserve">commitment </w:t>
      </w:r>
      <w:r w:rsidR="005A383A" w:rsidRPr="6E1637BF">
        <w:rPr>
          <w:lang w:val="en-AU"/>
        </w:rPr>
        <w:t xml:space="preserve">to support collaborative outreach partnership projects between </w:t>
      </w:r>
      <w:r w:rsidR="002D61D1" w:rsidRPr="6E1637BF">
        <w:rPr>
          <w:lang w:val="en-AU"/>
        </w:rPr>
        <w:t xml:space="preserve">higher education providers, </w:t>
      </w:r>
      <w:r w:rsidR="005A383A" w:rsidRPr="6E1637BF">
        <w:rPr>
          <w:lang w:val="en-AU"/>
        </w:rPr>
        <w:t xml:space="preserve">Regional </w:t>
      </w:r>
      <w:r w:rsidR="003E0EE3" w:rsidRPr="6E1637BF">
        <w:rPr>
          <w:lang w:val="en-AU"/>
        </w:rPr>
        <w:t xml:space="preserve">University </w:t>
      </w:r>
      <w:r w:rsidR="005A383A" w:rsidRPr="6E1637BF">
        <w:rPr>
          <w:lang w:val="en-AU"/>
        </w:rPr>
        <w:t>Study Hubs</w:t>
      </w:r>
      <w:r w:rsidR="002D61D1" w:rsidRPr="6E1637BF">
        <w:rPr>
          <w:lang w:val="en-AU"/>
        </w:rPr>
        <w:t xml:space="preserve"> and</w:t>
      </w:r>
      <w:r w:rsidR="005A383A" w:rsidRPr="6E1637BF">
        <w:rPr>
          <w:lang w:val="en-AU"/>
        </w:rPr>
        <w:t xml:space="preserve"> local communities</w:t>
      </w:r>
      <w:r w:rsidR="007277F0" w:rsidRPr="6E1637BF">
        <w:rPr>
          <w:lang w:val="en-AU"/>
        </w:rPr>
        <w:t xml:space="preserve">. These partnerships </w:t>
      </w:r>
      <w:r w:rsidR="005A3C30" w:rsidRPr="6E1637BF">
        <w:rPr>
          <w:lang w:val="en-AU"/>
        </w:rPr>
        <w:t>aim</w:t>
      </w:r>
      <w:r w:rsidR="005A383A" w:rsidRPr="6E1637BF">
        <w:rPr>
          <w:lang w:val="en-AU"/>
        </w:rPr>
        <w:t xml:space="preserve"> to support the higher education aspirations of </w:t>
      </w:r>
      <w:r w:rsidR="003E0EE3" w:rsidRPr="6E1637BF">
        <w:rPr>
          <w:lang w:val="en-AU"/>
        </w:rPr>
        <w:t>RRR</w:t>
      </w:r>
      <w:r w:rsidR="005A383A" w:rsidRPr="6E1637BF">
        <w:rPr>
          <w:lang w:val="en-AU"/>
        </w:rPr>
        <w:t xml:space="preserve"> students. </w:t>
      </w:r>
    </w:p>
    <w:p w14:paraId="557AC02D" w14:textId="05CEC8F7" w:rsidR="006F7BBF" w:rsidRPr="00484ACC" w:rsidRDefault="00FB246C" w:rsidP="00484ACC">
      <w:pPr>
        <w:pStyle w:val="Text"/>
      </w:pPr>
      <w:r w:rsidRPr="6E1637BF">
        <w:rPr>
          <w:lang w:val="en-AU"/>
        </w:rPr>
        <w:t xml:space="preserve">This </w:t>
      </w:r>
      <w:r w:rsidR="00484ACC" w:rsidRPr="6E1637BF">
        <w:rPr>
          <w:lang w:val="en-AU"/>
        </w:rPr>
        <w:t xml:space="preserve">initiative </w:t>
      </w:r>
      <w:r w:rsidR="002F1098" w:rsidRPr="6E1637BF">
        <w:rPr>
          <w:lang w:val="en-AU"/>
        </w:rPr>
        <w:t>was</w:t>
      </w:r>
      <w:r w:rsidR="00B228D6" w:rsidRPr="6E1637BF">
        <w:rPr>
          <w:lang w:val="en-AU"/>
        </w:rPr>
        <w:t xml:space="preserve"> delivered</w:t>
      </w:r>
      <w:r w:rsidR="00484ACC" w:rsidRPr="6E1637BF">
        <w:rPr>
          <w:lang w:val="en-AU"/>
        </w:rPr>
        <w:t xml:space="preserve"> </w:t>
      </w:r>
      <w:r w:rsidR="00D00A68" w:rsidRPr="6E1637BF">
        <w:rPr>
          <w:lang w:val="en-AU"/>
        </w:rPr>
        <w:t xml:space="preserve">through </w:t>
      </w:r>
      <w:r w:rsidR="00B228D6" w:rsidRPr="6E1637BF">
        <w:rPr>
          <w:lang w:val="en-AU"/>
        </w:rPr>
        <w:t>a two-phase co-design and delivery process</w:t>
      </w:r>
      <w:r w:rsidR="00D3097A" w:rsidRPr="6E1637BF">
        <w:rPr>
          <w:lang w:val="en-AU"/>
        </w:rPr>
        <w:t xml:space="preserve">. </w:t>
      </w:r>
      <w:r w:rsidR="00407BDA" w:rsidRPr="6E1637BF">
        <w:rPr>
          <w:lang w:val="en-AU"/>
        </w:rPr>
        <w:t>Durin</w:t>
      </w:r>
      <w:r w:rsidR="00AF2C9A" w:rsidRPr="6E1637BF">
        <w:rPr>
          <w:lang w:val="en-AU"/>
        </w:rPr>
        <w:t xml:space="preserve">g the first phase </w:t>
      </w:r>
      <w:r w:rsidR="00EA2F93" w:rsidRPr="6E1637BF">
        <w:rPr>
          <w:lang w:val="en-AU"/>
        </w:rPr>
        <w:t>in</w:t>
      </w:r>
      <w:r w:rsidR="00333A01" w:rsidRPr="6E1637BF">
        <w:rPr>
          <w:lang w:val="en-AU"/>
        </w:rPr>
        <w:t xml:space="preserve"> </w:t>
      </w:r>
      <w:r w:rsidR="00AF2C9A" w:rsidRPr="6E1637BF">
        <w:rPr>
          <w:lang w:val="en-AU"/>
        </w:rPr>
        <w:t>2022, s</w:t>
      </w:r>
      <w:r w:rsidR="006369CB" w:rsidRPr="6E1637BF">
        <w:rPr>
          <w:lang w:val="en-AU"/>
        </w:rPr>
        <w:t>ix consortiums</w:t>
      </w:r>
      <w:r w:rsidR="00D3097A" w:rsidRPr="6E1637BF">
        <w:rPr>
          <w:lang w:val="en-AU"/>
        </w:rPr>
        <w:t xml:space="preserve"> </w:t>
      </w:r>
      <w:r w:rsidR="00626AC3" w:rsidRPr="6E1637BF">
        <w:rPr>
          <w:lang w:val="en-AU"/>
        </w:rPr>
        <w:t>received funding of</w:t>
      </w:r>
      <w:r w:rsidR="006369CB" w:rsidRPr="6E1637BF">
        <w:rPr>
          <w:lang w:val="en-AU"/>
        </w:rPr>
        <w:t xml:space="preserve"> </w:t>
      </w:r>
      <w:r w:rsidR="00864EA7" w:rsidRPr="6E1637BF">
        <w:rPr>
          <w:lang w:val="en-AU"/>
        </w:rPr>
        <w:t>$704,628</w:t>
      </w:r>
      <w:r w:rsidR="006369CB" w:rsidRPr="6E1637BF">
        <w:rPr>
          <w:lang w:val="en-AU"/>
        </w:rPr>
        <w:t xml:space="preserve"> to </w:t>
      </w:r>
      <w:r w:rsidR="001F3DE0" w:rsidRPr="6E1637BF">
        <w:rPr>
          <w:lang w:val="en-AU"/>
        </w:rPr>
        <w:t>design and propose</w:t>
      </w:r>
      <w:r w:rsidR="002F1098" w:rsidRPr="6E1637BF">
        <w:rPr>
          <w:lang w:val="en-AU"/>
        </w:rPr>
        <w:t xml:space="preserve"> outreach projects</w:t>
      </w:r>
      <w:r w:rsidR="00D3097A" w:rsidRPr="6E1637BF">
        <w:rPr>
          <w:lang w:val="en-AU"/>
        </w:rPr>
        <w:t>.</w:t>
      </w:r>
      <w:r w:rsidR="008061A5" w:rsidRPr="6E1637BF">
        <w:rPr>
          <w:lang w:val="en-AU"/>
        </w:rPr>
        <w:t xml:space="preserve"> The six project teams comprised 21 Hubs and 33 universities working with local communities across Australia.</w:t>
      </w:r>
      <w:r w:rsidR="00D3097A" w:rsidRPr="6E1637BF">
        <w:rPr>
          <w:lang w:val="en-AU"/>
        </w:rPr>
        <w:t xml:space="preserve"> Two</w:t>
      </w:r>
      <w:r w:rsidR="00CB0429" w:rsidRPr="6E1637BF">
        <w:rPr>
          <w:lang w:val="en-AU"/>
        </w:rPr>
        <w:t xml:space="preserve"> of these</w:t>
      </w:r>
      <w:r w:rsidR="00D3097A" w:rsidRPr="6E1637BF">
        <w:rPr>
          <w:lang w:val="en-AU"/>
        </w:rPr>
        <w:t xml:space="preserve"> </w:t>
      </w:r>
      <w:r w:rsidR="00B228D6" w:rsidRPr="6E1637BF">
        <w:rPr>
          <w:lang w:val="en-AU"/>
        </w:rPr>
        <w:t xml:space="preserve">went on to </w:t>
      </w:r>
      <w:r w:rsidR="009E6A94" w:rsidRPr="6E1637BF">
        <w:rPr>
          <w:lang w:val="en-AU"/>
        </w:rPr>
        <w:t>receiv</w:t>
      </w:r>
      <w:r w:rsidR="00B228D6" w:rsidRPr="6E1637BF">
        <w:rPr>
          <w:lang w:val="en-AU"/>
        </w:rPr>
        <w:t>e</w:t>
      </w:r>
      <w:r w:rsidR="00CB0429" w:rsidRPr="6E1637BF">
        <w:rPr>
          <w:lang w:val="en-AU"/>
        </w:rPr>
        <w:t xml:space="preserve"> </w:t>
      </w:r>
      <w:r w:rsidR="00AF2C9A" w:rsidRPr="6E1637BF">
        <w:rPr>
          <w:lang w:val="en-AU"/>
        </w:rPr>
        <w:t xml:space="preserve">implementation </w:t>
      </w:r>
      <w:r w:rsidR="00897911" w:rsidRPr="6E1637BF">
        <w:rPr>
          <w:lang w:val="en-AU"/>
        </w:rPr>
        <w:t xml:space="preserve">funding </w:t>
      </w:r>
      <w:r w:rsidR="001F3DE0" w:rsidRPr="6E1637BF">
        <w:rPr>
          <w:lang w:val="en-AU"/>
        </w:rPr>
        <w:t>totalling $6.</w:t>
      </w:r>
      <w:r w:rsidR="008061A5" w:rsidRPr="6E1637BF">
        <w:rPr>
          <w:lang w:val="en-AU"/>
        </w:rPr>
        <w:t>5</w:t>
      </w:r>
      <w:r w:rsidR="001F3DE0" w:rsidRPr="6E1637BF">
        <w:rPr>
          <w:lang w:val="en-AU"/>
        </w:rPr>
        <w:t xml:space="preserve"> million</w:t>
      </w:r>
      <w:r w:rsidR="00D00A68" w:rsidRPr="6E1637BF">
        <w:rPr>
          <w:lang w:val="en-AU"/>
        </w:rPr>
        <w:t>,</w:t>
      </w:r>
      <w:r w:rsidR="001F3DE0" w:rsidRPr="6E1637BF">
        <w:rPr>
          <w:lang w:val="en-AU"/>
        </w:rPr>
        <w:t xml:space="preserve"> </w:t>
      </w:r>
      <w:r w:rsidR="00897911" w:rsidRPr="6E1637BF">
        <w:rPr>
          <w:lang w:val="en-AU"/>
        </w:rPr>
        <w:t>with delivery commencing</w:t>
      </w:r>
      <w:r w:rsidR="00B84600" w:rsidRPr="6E1637BF">
        <w:rPr>
          <w:lang w:val="en-AU"/>
        </w:rPr>
        <w:t xml:space="preserve"> in July 2023: </w:t>
      </w:r>
    </w:p>
    <w:p w14:paraId="1193343E" w14:textId="586E13D8" w:rsidR="00484ACC" w:rsidRPr="008B57BC" w:rsidRDefault="00484ACC" w:rsidP="008B57BC">
      <w:pPr>
        <w:pStyle w:val="Bullet1"/>
      </w:pPr>
      <w:r w:rsidRPr="6E1637BF">
        <w:rPr>
          <w:lang w:val="en-AU"/>
        </w:rPr>
        <w:t>Northern Territory Youth Engagement in Allied Health (</w:t>
      </w:r>
      <w:r w:rsidR="00E60EBB" w:rsidRPr="6E1637BF">
        <w:rPr>
          <w:lang w:val="en-AU"/>
        </w:rPr>
        <w:t>NT YEAH</w:t>
      </w:r>
      <w:r w:rsidRPr="6E1637BF">
        <w:rPr>
          <w:lang w:val="en-AU"/>
        </w:rPr>
        <w:t>!)</w:t>
      </w:r>
      <w:r w:rsidR="006F401B" w:rsidRPr="6E1637BF">
        <w:rPr>
          <w:lang w:val="en-AU"/>
        </w:rPr>
        <w:t xml:space="preserve">, </w:t>
      </w:r>
      <w:r w:rsidR="002B49F9" w:rsidRPr="6E1637BF">
        <w:rPr>
          <w:lang w:val="en-AU"/>
        </w:rPr>
        <w:t>which</w:t>
      </w:r>
      <w:r w:rsidR="00277D91" w:rsidRPr="6E1637BF">
        <w:rPr>
          <w:lang w:val="en-AU"/>
        </w:rPr>
        <w:t xml:space="preserve"> </w:t>
      </w:r>
      <w:r w:rsidR="00626AC3" w:rsidRPr="6E1637BF">
        <w:rPr>
          <w:lang w:val="en-AU"/>
        </w:rPr>
        <w:t xml:space="preserve">received funding of </w:t>
      </w:r>
      <w:r w:rsidR="00277D91" w:rsidRPr="6E1637BF">
        <w:rPr>
          <w:lang w:val="en-AU"/>
        </w:rPr>
        <w:t>$1</w:t>
      </w:r>
      <w:r w:rsidR="001606E0" w:rsidRPr="6E1637BF">
        <w:rPr>
          <w:lang w:val="en-AU"/>
        </w:rPr>
        <w:t xml:space="preserve">.4 </w:t>
      </w:r>
      <w:r w:rsidR="00277D91" w:rsidRPr="6E1637BF">
        <w:rPr>
          <w:lang w:val="en-AU"/>
        </w:rPr>
        <w:t xml:space="preserve">million and </w:t>
      </w:r>
      <w:r w:rsidR="00945709" w:rsidRPr="6E1637BF">
        <w:rPr>
          <w:lang w:val="en-AU"/>
        </w:rPr>
        <w:t xml:space="preserve">is </w:t>
      </w:r>
      <w:r w:rsidR="006F401B" w:rsidRPr="6E1637BF">
        <w:rPr>
          <w:lang w:val="en-AU"/>
        </w:rPr>
        <w:t xml:space="preserve">led by Flinders University, aims to support </w:t>
      </w:r>
      <w:r w:rsidR="006B2F56" w:rsidRPr="6E1637BF">
        <w:rPr>
          <w:lang w:val="en-AU"/>
        </w:rPr>
        <w:t xml:space="preserve">First Nations </w:t>
      </w:r>
      <w:r w:rsidR="00945709" w:rsidRPr="6E1637BF">
        <w:rPr>
          <w:lang w:val="en-AU"/>
        </w:rPr>
        <w:t>RRR</w:t>
      </w:r>
      <w:r w:rsidR="006F401B" w:rsidRPr="6E1637BF">
        <w:rPr>
          <w:lang w:val="en-AU"/>
        </w:rPr>
        <w:t xml:space="preserve"> youth to consider an allied health higher education pathway. </w:t>
      </w:r>
      <w:r w:rsidR="008B57BC" w:rsidRPr="6E1637BF">
        <w:rPr>
          <w:lang w:val="en-AU"/>
        </w:rPr>
        <w:t xml:space="preserve">NT YEAH! has established four partnerships involving two universities and two allied health networks. </w:t>
      </w:r>
    </w:p>
    <w:p w14:paraId="4DBF1C18" w14:textId="2D73D9CC" w:rsidR="00665212" w:rsidRPr="00410C36" w:rsidRDefault="00484ACC" w:rsidP="00410C36">
      <w:pPr>
        <w:pStyle w:val="Bullet1"/>
      </w:pPr>
      <w:r w:rsidRPr="6E1637BF">
        <w:rPr>
          <w:lang w:val="en-AU"/>
        </w:rPr>
        <w:t>Eastern Australia Regional University Centre Partnership (EARUCP)</w:t>
      </w:r>
      <w:r w:rsidR="006F401B" w:rsidRPr="6E1637BF">
        <w:rPr>
          <w:lang w:val="en-AU"/>
        </w:rPr>
        <w:t>,</w:t>
      </w:r>
      <w:r w:rsidR="00277D91" w:rsidRPr="6E1637BF">
        <w:rPr>
          <w:lang w:val="en-AU"/>
        </w:rPr>
        <w:t xml:space="preserve"> </w:t>
      </w:r>
      <w:r w:rsidR="00EE7512" w:rsidRPr="6E1637BF">
        <w:rPr>
          <w:lang w:val="en-AU"/>
        </w:rPr>
        <w:t>which</w:t>
      </w:r>
      <w:r w:rsidR="00277D91" w:rsidRPr="6E1637BF">
        <w:rPr>
          <w:lang w:val="en-AU"/>
        </w:rPr>
        <w:t xml:space="preserve"> </w:t>
      </w:r>
      <w:r w:rsidR="002B49F9" w:rsidRPr="6E1637BF">
        <w:rPr>
          <w:lang w:val="en-AU"/>
        </w:rPr>
        <w:t>received funding of</w:t>
      </w:r>
      <w:r w:rsidR="00277D91" w:rsidRPr="6E1637BF">
        <w:rPr>
          <w:lang w:val="en-AU"/>
        </w:rPr>
        <w:t xml:space="preserve"> $</w:t>
      </w:r>
      <w:r w:rsidR="001606E0" w:rsidRPr="6E1637BF">
        <w:rPr>
          <w:lang w:val="en-AU"/>
        </w:rPr>
        <w:t>5.1</w:t>
      </w:r>
      <w:r w:rsidR="00277D91" w:rsidRPr="6E1637BF">
        <w:rPr>
          <w:lang w:val="en-AU"/>
        </w:rPr>
        <w:t xml:space="preserve"> million and</w:t>
      </w:r>
      <w:r w:rsidR="006F401B" w:rsidRPr="6E1637BF">
        <w:rPr>
          <w:lang w:val="en-AU"/>
        </w:rPr>
        <w:t xml:space="preserve"> </w:t>
      </w:r>
      <w:r w:rsidR="002B49F9" w:rsidRPr="6E1637BF">
        <w:rPr>
          <w:lang w:val="en-AU"/>
        </w:rPr>
        <w:t>is</w:t>
      </w:r>
      <w:r w:rsidR="006F401B" w:rsidRPr="6E1637BF">
        <w:rPr>
          <w:lang w:val="en-AU"/>
        </w:rPr>
        <w:t xml:space="preserve"> led by the </w:t>
      </w:r>
      <w:r w:rsidR="00781725" w:rsidRPr="6E1637BF">
        <w:rPr>
          <w:lang w:val="en-AU"/>
        </w:rPr>
        <w:t>University</w:t>
      </w:r>
      <w:r w:rsidR="006F401B" w:rsidRPr="6E1637BF">
        <w:rPr>
          <w:lang w:val="en-AU"/>
        </w:rPr>
        <w:t xml:space="preserve"> of </w:t>
      </w:r>
      <w:r w:rsidR="00781725" w:rsidRPr="6E1637BF">
        <w:rPr>
          <w:lang w:val="en-AU"/>
        </w:rPr>
        <w:t>Technology</w:t>
      </w:r>
      <w:r w:rsidR="006F401B" w:rsidRPr="6E1637BF">
        <w:rPr>
          <w:lang w:val="en-AU"/>
        </w:rPr>
        <w:t xml:space="preserve"> Sydney</w:t>
      </w:r>
      <w:r w:rsidR="00842093" w:rsidRPr="6E1637BF">
        <w:rPr>
          <w:lang w:val="en-AU"/>
        </w:rPr>
        <w:t xml:space="preserve"> and Country Universities Centre</w:t>
      </w:r>
      <w:r w:rsidR="006F401B" w:rsidRPr="6E1637BF">
        <w:rPr>
          <w:lang w:val="en-AU"/>
        </w:rPr>
        <w:t>, involves Hubs and</w:t>
      </w:r>
      <w:r w:rsidR="00EF5847" w:rsidRPr="6E1637BF">
        <w:rPr>
          <w:lang w:val="en-AU"/>
        </w:rPr>
        <w:t xml:space="preserve"> </w:t>
      </w:r>
      <w:r w:rsidR="006F401B" w:rsidRPr="6E1637BF">
        <w:rPr>
          <w:lang w:val="en-AU"/>
        </w:rPr>
        <w:t xml:space="preserve">universities </w:t>
      </w:r>
      <w:r w:rsidR="000F3CA8" w:rsidRPr="6E1637BF">
        <w:rPr>
          <w:lang w:val="en-AU"/>
        </w:rPr>
        <w:t>working</w:t>
      </w:r>
      <w:r w:rsidR="00EF5847" w:rsidRPr="6E1637BF">
        <w:rPr>
          <w:lang w:val="en-AU"/>
        </w:rPr>
        <w:t xml:space="preserve"> with local communities</w:t>
      </w:r>
      <w:r w:rsidR="006F401B" w:rsidRPr="6E1637BF">
        <w:rPr>
          <w:lang w:val="en-AU"/>
        </w:rPr>
        <w:t xml:space="preserve"> to deliver </w:t>
      </w:r>
      <w:r w:rsidR="00781725" w:rsidRPr="6E1637BF">
        <w:rPr>
          <w:lang w:val="en-AU"/>
        </w:rPr>
        <w:t xml:space="preserve">targeted outreach projects across Queensland, New South Wales, and Victoria. </w:t>
      </w:r>
      <w:r w:rsidR="00D346CF" w:rsidRPr="6E1637BF">
        <w:rPr>
          <w:lang w:val="en-AU"/>
        </w:rPr>
        <w:t xml:space="preserve">EARUCP has established 32 partnerships involving 15 Hubs and 17 universities. </w:t>
      </w:r>
    </w:p>
    <w:p w14:paraId="5B597257" w14:textId="1AC9CC1B" w:rsidR="00831C4A" w:rsidRDefault="00831C4A" w:rsidP="00455862">
      <w:pPr>
        <w:pStyle w:val="Heading3"/>
      </w:pPr>
      <w:r>
        <w:t xml:space="preserve">Findings </w:t>
      </w:r>
    </w:p>
    <w:p w14:paraId="11F82B2F" w14:textId="39A87838" w:rsidR="00DC5804" w:rsidRDefault="000F1D3D" w:rsidP="00951C36">
      <w:pPr>
        <w:pStyle w:val="Bullet1"/>
        <w:numPr>
          <w:ilvl w:val="0"/>
          <w:numId w:val="0"/>
        </w:numPr>
      </w:pPr>
      <w:r w:rsidRPr="6E1637BF">
        <w:rPr>
          <w:lang w:val="en-AU"/>
        </w:rPr>
        <w:t>RPPPP is being delivered in li</w:t>
      </w:r>
      <w:r w:rsidR="00607D6E" w:rsidRPr="6E1637BF">
        <w:rPr>
          <w:lang w:val="en-AU"/>
        </w:rPr>
        <w:t>n</w:t>
      </w:r>
      <w:r w:rsidRPr="6E1637BF">
        <w:rPr>
          <w:lang w:val="en-AU"/>
        </w:rPr>
        <w:t xml:space="preserve">e with </w:t>
      </w:r>
      <w:r w:rsidR="00607D6E" w:rsidRPr="6E1637BF">
        <w:rPr>
          <w:lang w:val="en-AU"/>
        </w:rPr>
        <w:t xml:space="preserve">its stated </w:t>
      </w:r>
      <w:r w:rsidR="006F5E8A" w:rsidRPr="6E1637BF">
        <w:rPr>
          <w:lang w:val="en-AU"/>
        </w:rPr>
        <w:t xml:space="preserve">policy </w:t>
      </w:r>
      <w:r w:rsidR="00607D6E" w:rsidRPr="6E1637BF">
        <w:rPr>
          <w:lang w:val="en-AU"/>
        </w:rPr>
        <w:t>objectives</w:t>
      </w:r>
      <w:r w:rsidR="006F5E8A" w:rsidRPr="6E1637BF">
        <w:rPr>
          <w:lang w:val="en-AU"/>
        </w:rPr>
        <w:t xml:space="preserve">. </w:t>
      </w:r>
      <w:r w:rsidR="008B39CC" w:rsidRPr="6E1637BF">
        <w:rPr>
          <w:lang w:val="en-AU"/>
        </w:rPr>
        <w:t>E</w:t>
      </w:r>
      <w:r w:rsidR="006F5E8A" w:rsidRPr="6E1637BF">
        <w:rPr>
          <w:lang w:val="en-AU"/>
        </w:rPr>
        <w:t xml:space="preserve">valuation stakeholders </w:t>
      </w:r>
      <w:r w:rsidR="00AF49DD" w:rsidRPr="6E1637BF">
        <w:rPr>
          <w:lang w:val="en-AU"/>
        </w:rPr>
        <w:t xml:space="preserve">were </w:t>
      </w:r>
      <w:r w:rsidR="008B39CC" w:rsidRPr="6E1637BF">
        <w:rPr>
          <w:lang w:val="en-AU"/>
        </w:rPr>
        <w:t xml:space="preserve">generally </w:t>
      </w:r>
      <w:r w:rsidR="002015A3" w:rsidRPr="6E1637BF">
        <w:rPr>
          <w:lang w:val="en-AU"/>
        </w:rPr>
        <w:t xml:space="preserve">supportive </w:t>
      </w:r>
      <w:r w:rsidR="006F5EEC" w:rsidRPr="6E1637BF">
        <w:rPr>
          <w:lang w:val="en-AU"/>
        </w:rPr>
        <w:t xml:space="preserve">of </w:t>
      </w:r>
      <w:r w:rsidR="007A5881" w:rsidRPr="6E1637BF">
        <w:rPr>
          <w:lang w:val="en-AU"/>
        </w:rPr>
        <w:t>the measure</w:t>
      </w:r>
      <w:r w:rsidR="006F5E8A" w:rsidRPr="6E1637BF">
        <w:rPr>
          <w:lang w:val="en-AU"/>
        </w:rPr>
        <w:t xml:space="preserve">, suggesting that </w:t>
      </w:r>
      <w:r w:rsidR="007A5881" w:rsidRPr="6E1637BF">
        <w:rPr>
          <w:lang w:val="en-AU"/>
        </w:rPr>
        <w:t xml:space="preserve">it </w:t>
      </w:r>
      <w:r w:rsidR="006F5E8A" w:rsidRPr="6E1637BF">
        <w:rPr>
          <w:lang w:val="en-AU"/>
        </w:rPr>
        <w:t xml:space="preserve">is </w:t>
      </w:r>
      <w:r w:rsidR="009D06D6" w:rsidRPr="6E1637BF">
        <w:rPr>
          <w:lang w:val="en-AU"/>
        </w:rPr>
        <w:t xml:space="preserve">fostering the establishment of </w:t>
      </w:r>
      <w:r w:rsidR="001D2279" w:rsidRPr="6E1637BF">
        <w:rPr>
          <w:lang w:val="en-AU"/>
        </w:rPr>
        <w:t>sustainable cross-sector partnerships</w:t>
      </w:r>
      <w:r w:rsidR="00DF3609" w:rsidRPr="6E1637BF">
        <w:rPr>
          <w:lang w:val="en-AU"/>
        </w:rPr>
        <w:t xml:space="preserve"> and </w:t>
      </w:r>
      <w:r w:rsidR="00EE7512" w:rsidRPr="6E1637BF">
        <w:rPr>
          <w:lang w:val="en-AU"/>
        </w:rPr>
        <w:t xml:space="preserve">provides </w:t>
      </w:r>
      <w:r w:rsidR="00DF3609" w:rsidRPr="6E1637BF">
        <w:rPr>
          <w:lang w:val="en-AU"/>
        </w:rPr>
        <w:t xml:space="preserve">a means for universities to conduct </w:t>
      </w:r>
      <w:r w:rsidR="00EA55C3" w:rsidRPr="6E1637BF">
        <w:rPr>
          <w:lang w:val="en-AU"/>
        </w:rPr>
        <w:t>cost</w:t>
      </w:r>
      <w:r w:rsidR="00EE7512" w:rsidRPr="6E1637BF">
        <w:rPr>
          <w:lang w:val="en-AU"/>
        </w:rPr>
        <w:t>-</w:t>
      </w:r>
      <w:r w:rsidR="00DC1F7D" w:rsidRPr="6E1637BF">
        <w:rPr>
          <w:lang w:val="en-AU"/>
        </w:rPr>
        <w:t>effective</w:t>
      </w:r>
      <w:r w:rsidR="00EA55C3" w:rsidRPr="6E1637BF">
        <w:rPr>
          <w:lang w:val="en-AU"/>
        </w:rPr>
        <w:t xml:space="preserve"> and appropriate </w:t>
      </w:r>
      <w:r w:rsidR="00DF048B" w:rsidRPr="6E1637BF">
        <w:rPr>
          <w:lang w:val="en-AU"/>
        </w:rPr>
        <w:t xml:space="preserve">outreach </w:t>
      </w:r>
      <w:r w:rsidR="00980ECC" w:rsidRPr="6E1637BF">
        <w:rPr>
          <w:lang w:val="en-AU"/>
        </w:rPr>
        <w:t xml:space="preserve">in </w:t>
      </w:r>
      <w:r w:rsidR="003077DE" w:rsidRPr="6E1637BF">
        <w:rPr>
          <w:lang w:val="en-AU"/>
        </w:rPr>
        <w:t>RRR</w:t>
      </w:r>
      <w:r w:rsidR="00980ECC" w:rsidRPr="6E1637BF">
        <w:rPr>
          <w:lang w:val="en-AU"/>
        </w:rPr>
        <w:t xml:space="preserve"> areas</w:t>
      </w:r>
      <w:r w:rsidR="001659F0" w:rsidRPr="6E1637BF">
        <w:rPr>
          <w:lang w:val="en-AU"/>
        </w:rPr>
        <w:t>.</w:t>
      </w:r>
      <w:r w:rsidR="008B39CC" w:rsidRPr="6E1637BF">
        <w:rPr>
          <w:lang w:val="en-AU"/>
        </w:rPr>
        <w:t xml:space="preserve"> Stakeholders advised that RPPPP</w:t>
      </w:r>
      <w:r w:rsidR="00EE7512" w:rsidRPr="6E1637BF">
        <w:rPr>
          <w:lang w:val="en-AU"/>
        </w:rPr>
        <w:t>-</w:t>
      </w:r>
      <w:r w:rsidR="008B39CC" w:rsidRPr="6E1637BF">
        <w:rPr>
          <w:lang w:val="en-AU"/>
        </w:rPr>
        <w:t>funded projects are</w:t>
      </w:r>
      <w:r w:rsidR="001659F0" w:rsidRPr="6E1637BF">
        <w:rPr>
          <w:lang w:val="en-AU"/>
        </w:rPr>
        <w:t xml:space="preserve"> </w:t>
      </w:r>
      <w:r w:rsidR="008B39CC" w:rsidRPr="6E1637BF">
        <w:rPr>
          <w:lang w:val="en-AU"/>
        </w:rPr>
        <w:t>improving the capacity of universities to form and sustain partnerships</w:t>
      </w:r>
      <w:r w:rsidR="00DC1F7D" w:rsidRPr="6E1637BF">
        <w:rPr>
          <w:lang w:val="en-AU"/>
        </w:rPr>
        <w:t xml:space="preserve"> and</w:t>
      </w:r>
      <w:r w:rsidR="008B39CC" w:rsidRPr="6E1637BF">
        <w:rPr>
          <w:lang w:val="en-AU"/>
        </w:rPr>
        <w:t xml:space="preserve"> </w:t>
      </w:r>
      <w:r w:rsidR="00466F58" w:rsidRPr="6E1637BF">
        <w:rPr>
          <w:lang w:val="en-AU"/>
        </w:rPr>
        <w:t>are</w:t>
      </w:r>
      <w:r w:rsidR="008B39CC" w:rsidRPr="6E1637BF">
        <w:rPr>
          <w:lang w:val="en-AU"/>
        </w:rPr>
        <w:t xml:space="preserve"> reducing the need for universities to visit </w:t>
      </w:r>
      <w:r w:rsidR="00466F58" w:rsidRPr="6E1637BF">
        <w:rPr>
          <w:lang w:val="en-AU"/>
        </w:rPr>
        <w:t>RRR</w:t>
      </w:r>
      <w:r w:rsidR="008B39CC" w:rsidRPr="6E1637BF">
        <w:rPr>
          <w:lang w:val="en-AU"/>
        </w:rPr>
        <w:t xml:space="preserve"> centres to provide outreach activities directly.</w:t>
      </w:r>
    </w:p>
    <w:p w14:paraId="4527DDE4" w14:textId="4861A949" w:rsidR="0026395B" w:rsidRDefault="00257837" w:rsidP="00BF4342">
      <w:pPr>
        <w:pStyle w:val="Text"/>
      </w:pPr>
      <w:r w:rsidRPr="00257837">
        <w:t>Quantitative data on the impact of RPPPP against its key performance measures and the broader Napthine Goals is limited</w:t>
      </w:r>
      <w:r w:rsidR="00466F58">
        <w:t>,</w:t>
      </w:r>
      <w:r w:rsidRPr="00257837">
        <w:t xml:space="preserve"> as </w:t>
      </w:r>
      <w:r w:rsidR="00466F58">
        <w:t>key performance indicators (KPIs)</w:t>
      </w:r>
      <w:r w:rsidRPr="00257837">
        <w:t xml:space="preserve"> and evaluation plans have only recently been developed and were not available for this evaluation. </w:t>
      </w:r>
    </w:p>
    <w:p w14:paraId="439DEB33" w14:textId="72D9C8ED" w:rsidR="007C44F8" w:rsidRPr="00E8323A" w:rsidRDefault="00E8323A" w:rsidP="007C3CC0">
      <w:pPr>
        <w:pStyle w:val="Text"/>
        <w:rPr>
          <w:b/>
          <w:bCs/>
        </w:rPr>
      </w:pPr>
      <w:r w:rsidRPr="00E8323A">
        <w:rPr>
          <w:b/>
          <w:bCs/>
        </w:rPr>
        <w:t>Eastern Australia Regional University Centre Partnership</w:t>
      </w:r>
    </w:p>
    <w:p w14:paraId="0E481744" w14:textId="65A84204" w:rsidR="00EA423B" w:rsidRDefault="0026395B" w:rsidP="007C3CC0">
      <w:pPr>
        <w:pStyle w:val="Text"/>
      </w:pPr>
      <w:r w:rsidRPr="6E1637BF">
        <w:rPr>
          <w:lang w:val="en-AU"/>
        </w:rPr>
        <w:t xml:space="preserve">EARUCP aims to support students and their parents or carers to make informed decisions about post-school education and career pathways, and to develop their self-efficacy and capacity in navigating these options. </w:t>
      </w:r>
      <w:r w:rsidR="00F8017B" w:rsidRPr="6E1637BF">
        <w:rPr>
          <w:lang w:val="en-AU"/>
        </w:rPr>
        <w:t xml:space="preserve">Led by the University of Technology Sydney and Country University Centre, this </w:t>
      </w:r>
      <w:r w:rsidR="00F35660" w:rsidRPr="6E1637BF">
        <w:rPr>
          <w:lang w:val="en-AU"/>
        </w:rPr>
        <w:t>initiative includes 15 Study Hub</w:t>
      </w:r>
      <w:r w:rsidR="002A4840" w:rsidRPr="6E1637BF">
        <w:rPr>
          <w:lang w:val="en-AU"/>
        </w:rPr>
        <w:t>s</w:t>
      </w:r>
      <w:r w:rsidR="00F35660" w:rsidRPr="6E1637BF">
        <w:rPr>
          <w:lang w:val="en-AU"/>
        </w:rPr>
        <w:t xml:space="preserve"> and 23 university members </w:t>
      </w:r>
      <w:r w:rsidR="00EA423B" w:rsidRPr="6E1637BF">
        <w:rPr>
          <w:lang w:val="en-AU"/>
        </w:rPr>
        <w:t>across Queensland, New South Wales, Victoria and the Australian Capital Territory.</w:t>
      </w:r>
      <w:r w:rsidR="00302C06" w:rsidRPr="6E1637BF">
        <w:rPr>
          <w:lang w:val="en-AU"/>
        </w:rPr>
        <w:t xml:space="preserve"> </w:t>
      </w:r>
    </w:p>
    <w:p w14:paraId="29DDAD7E" w14:textId="02F96DE5" w:rsidR="003B7460" w:rsidRPr="003B7460" w:rsidRDefault="00F8554F" w:rsidP="008775C1">
      <w:pPr>
        <w:pStyle w:val="Text"/>
      </w:pPr>
      <w:r>
        <w:lastRenderedPageBreak/>
        <w:t>E</w:t>
      </w:r>
      <w:r w:rsidR="0026395B">
        <w:t xml:space="preserve">ARUCP </w:t>
      </w:r>
      <w:r w:rsidR="00BD5374">
        <w:t>has developed</w:t>
      </w:r>
      <w:r w:rsidR="0026395B">
        <w:t xml:space="preserve"> 17 sub-project p</w:t>
      </w:r>
      <w:r w:rsidR="0026395B" w:rsidRPr="000002CA">
        <w:t xml:space="preserve">rograms through </w:t>
      </w:r>
      <w:r w:rsidR="0026395B">
        <w:t xml:space="preserve">a </w:t>
      </w:r>
      <w:r w:rsidR="00916EE2">
        <w:t xml:space="preserve">multi-phase </w:t>
      </w:r>
      <w:r w:rsidR="0026395B" w:rsidRPr="000002CA">
        <w:t xml:space="preserve">process of community </w:t>
      </w:r>
      <w:r w:rsidR="00916EE2">
        <w:t xml:space="preserve">co-design and </w:t>
      </w:r>
      <w:r w:rsidR="00335029">
        <w:t xml:space="preserve">sustainable </w:t>
      </w:r>
      <w:r w:rsidR="00916EE2">
        <w:t xml:space="preserve">partnership </w:t>
      </w:r>
      <w:r w:rsidR="003E3B30">
        <w:t>co-</w:t>
      </w:r>
      <w:r w:rsidR="00916EE2">
        <w:t>development</w:t>
      </w:r>
      <w:r w:rsidR="0026395B">
        <w:t>,</w:t>
      </w:r>
      <w:r w:rsidR="0026395B" w:rsidRPr="000002CA">
        <w:t xml:space="preserve"> with projects linked to universities based on expertise and resourcing needs rather than geography</w:t>
      </w:r>
      <w:r w:rsidR="0026395B">
        <w:t>.</w:t>
      </w:r>
      <w:r w:rsidR="00AE42EF">
        <w:rPr>
          <w:rStyle w:val="FootnoteReference"/>
        </w:rPr>
        <w:footnoteReference w:id="41"/>
      </w:r>
      <w:r w:rsidR="0026395B">
        <w:t xml:space="preserve"> </w:t>
      </w:r>
      <w:r w:rsidR="00C26B8E" w:rsidRPr="00C26B8E">
        <w:t>Data from the second EARUCP Progress Report, covering the period 29 September 2023 - 29 February 2024, indicates that 21 schools were engaged in outreach activities, with 1</w:t>
      </w:r>
      <w:r w:rsidR="002A4840">
        <w:t>,</w:t>
      </w:r>
      <w:r w:rsidR="00C26B8E" w:rsidRPr="00C26B8E">
        <w:t>628 student/participant engagements across 64 outreach sessions.</w:t>
      </w:r>
      <w:r>
        <w:rPr>
          <w:rStyle w:val="FootnoteReference"/>
        </w:rPr>
        <w:footnoteReference w:id="42"/>
      </w:r>
      <w:r w:rsidR="00302C06">
        <w:t xml:space="preserve"> </w:t>
      </w:r>
      <w:r w:rsidR="001D504A">
        <w:t xml:space="preserve">The </w:t>
      </w:r>
      <w:r w:rsidR="00104030">
        <w:t xml:space="preserve">delivery </w:t>
      </w:r>
      <w:r w:rsidR="001D504A">
        <w:t xml:space="preserve">of outreach activities under these sub-projects </w:t>
      </w:r>
      <w:r w:rsidR="00104030">
        <w:t xml:space="preserve">commenced in schools in Term 1 of 2024. </w:t>
      </w:r>
    </w:p>
    <w:p w14:paraId="1CCF97CE" w14:textId="45840AE3" w:rsidR="0026395B" w:rsidRPr="008775C1" w:rsidRDefault="00A7704A" w:rsidP="008775C1">
      <w:pPr>
        <w:pStyle w:val="Text"/>
      </w:pPr>
      <w:r>
        <w:rPr>
          <w:lang w:val="en-AU"/>
        </w:rPr>
        <w:t>EARUCP</w:t>
      </w:r>
      <w:r w:rsidR="0032652A">
        <w:rPr>
          <w:lang w:val="en-AU"/>
        </w:rPr>
        <w:t xml:space="preserve"> identified their alignment</w:t>
      </w:r>
      <w:r w:rsidR="003276FB">
        <w:rPr>
          <w:lang w:val="en-AU"/>
        </w:rPr>
        <w:t xml:space="preserve"> with several recommendations from the Accord: </w:t>
      </w:r>
    </w:p>
    <w:p w14:paraId="62FF6B70" w14:textId="5F9B3DB2" w:rsidR="0026395B" w:rsidRPr="000002CA" w:rsidRDefault="00B74CB1" w:rsidP="00D106A2">
      <w:pPr>
        <w:pStyle w:val="Bullet1"/>
        <w:rPr>
          <w:lang w:val="en-AU"/>
        </w:rPr>
      </w:pPr>
      <w:r>
        <w:rPr>
          <w:lang w:val="en-AU"/>
        </w:rPr>
        <w:t>t</w:t>
      </w:r>
      <w:r w:rsidR="0026395B" w:rsidRPr="000002CA">
        <w:rPr>
          <w:lang w:val="en-AU"/>
        </w:rPr>
        <w:t>argeted, place</w:t>
      </w:r>
      <w:r w:rsidR="0026395B">
        <w:rPr>
          <w:lang w:val="en-AU"/>
        </w:rPr>
        <w:t>-</w:t>
      </w:r>
      <w:r w:rsidR="0026395B" w:rsidRPr="000002CA">
        <w:rPr>
          <w:lang w:val="en-AU"/>
        </w:rPr>
        <w:t xml:space="preserve">based and community-focused approaches </w:t>
      </w:r>
      <w:r w:rsidR="0026395B" w:rsidRPr="00D106A2">
        <w:rPr>
          <w:i/>
          <w:lang w:val="en-AU"/>
        </w:rPr>
        <w:t xml:space="preserve">“tailored to the particular circumstances of a place and </w:t>
      </w:r>
      <w:r w:rsidR="002A4840">
        <w:rPr>
          <w:i/>
          <w:iCs/>
          <w:lang w:val="en-AU"/>
        </w:rPr>
        <w:t>[involving]</w:t>
      </w:r>
      <w:r w:rsidR="0026395B" w:rsidRPr="00D106A2">
        <w:rPr>
          <w:i/>
          <w:lang w:val="en-AU"/>
        </w:rPr>
        <w:t xml:space="preserve"> people from different sectors across the community could</w:t>
      </w:r>
      <w:r w:rsidR="002A4840">
        <w:rPr>
          <w:i/>
          <w:iCs/>
          <w:lang w:val="en-AU"/>
        </w:rPr>
        <w:t xml:space="preserve"> </w:t>
      </w:r>
      <w:r w:rsidR="0026395B" w:rsidRPr="00D106A2">
        <w:rPr>
          <w:i/>
          <w:lang w:val="en-AU"/>
        </w:rPr>
        <w:t xml:space="preserve">help to effectively </w:t>
      </w:r>
      <w:r w:rsidR="002A4840">
        <w:rPr>
          <w:i/>
          <w:iCs/>
          <w:lang w:val="en-AU"/>
        </w:rPr>
        <w:t>target</w:t>
      </w:r>
      <w:r w:rsidR="002A4840" w:rsidRPr="00D106A2">
        <w:rPr>
          <w:i/>
          <w:lang w:val="en-AU"/>
        </w:rPr>
        <w:t xml:space="preserve"> </w:t>
      </w:r>
      <w:r w:rsidR="0026395B" w:rsidRPr="00D106A2">
        <w:rPr>
          <w:i/>
          <w:lang w:val="en-AU"/>
        </w:rPr>
        <w:t>under-representation in higher education</w:t>
      </w:r>
      <w:r w:rsidR="00A17473" w:rsidRPr="00D106A2">
        <w:rPr>
          <w:i/>
          <w:lang w:val="en-AU"/>
        </w:rPr>
        <w:t>”</w:t>
      </w:r>
    </w:p>
    <w:p w14:paraId="7BC98AF7" w14:textId="1D720249" w:rsidR="0026395B" w:rsidRPr="000002CA" w:rsidRDefault="00E46D4B" w:rsidP="00D106A2">
      <w:pPr>
        <w:pStyle w:val="Bullet1"/>
      </w:pPr>
      <w:r w:rsidRPr="629C4DA5">
        <w:t>support for</w:t>
      </w:r>
      <w:r w:rsidR="0026395B" w:rsidRPr="629C4DA5">
        <w:t xml:space="preserve"> programs that </w:t>
      </w:r>
      <w:r w:rsidRPr="629C4DA5">
        <w:t xml:space="preserve">promote </w:t>
      </w:r>
      <w:r w:rsidR="0026395B" w:rsidRPr="629C4DA5">
        <w:t xml:space="preserve">collaboration and coordination to </w:t>
      </w:r>
      <w:r w:rsidRPr="629C4DA5">
        <w:t>contribute to improved</w:t>
      </w:r>
      <w:r w:rsidR="0026395B" w:rsidRPr="629C4DA5">
        <w:t xml:space="preserve"> system-level outcomes – </w:t>
      </w:r>
      <w:r w:rsidR="0026395B" w:rsidRPr="00D106A2">
        <w:rPr>
          <w:i/>
        </w:rPr>
        <w:t>“new program</w:t>
      </w:r>
      <w:r w:rsidRPr="00D106A2">
        <w:rPr>
          <w:i/>
        </w:rPr>
        <w:t>s</w:t>
      </w:r>
      <w:r w:rsidR="0026395B" w:rsidRPr="00D106A2">
        <w:rPr>
          <w:i/>
        </w:rPr>
        <w:t xml:space="preserve"> should </w:t>
      </w:r>
      <w:proofErr w:type="spellStart"/>
      <w:r w:rsidR="0026395B" w:rsidRPr="00D106A2">
        <w:rPr>
          <w:i/>
        </w:rPr>
        <w:t>incentivise</w:t>
      </w:r>
      <w:proofErr w:type="spellEnd"/>
      <w:r w:rsidR="0026395B" w:rsidRPr="00D106A2">
        <w:rPr>
          <w:i/>
        </w:rPr>
        <w:t xml:space="preserve"> collaborative consortia-led or regionally developed networked approaches that separate outreach from marketing and student recruitment and </w:t>
      </w:r>
      <w:proofErr w:type="spellStart"/>
      <w:r w:rsidR="0026395B" w:rsidRPr="00D106A2">
        <w:rPr>
          <w:i/>
        </w:rPr>
        <w:t>prioritise</w:t>
      </w:r>
      <w:proofErr w:type="spellEnd"/>
      <w:r w:rsidR="0026395B" w:rsidRPr="00D106A2">
        <w:rPr>
          <w:i/>
        </w:rPr>
        <w:t xml:space="preserve"> widespread coverage of initiatives across Australia</w:t>
      </w:r>
      <w:r w:rsidR="00A17473" w:rsidRPr="00D106A2">
        <w:rPr>
          <w:i/>
        </w:rPr>
        <w:t>.</w:t>
      </w:r>
      <w:r w:rsidR="0026395B" w:rsidRPr="629C4DA5">
        <w:t>”</w:t>
      </w:r>
      <w:r w:rsidR="009070A1">
        <w:rPr>
          <w:rStyle w:val="FootnoteReference"/>
          <w:lang w:val="en-AU"/>
        </w:rPr>
        <w:footnoteReference w:id="43"/>
      </w:r>
      <w:r w:rsidR="0026395B" w:rsidRPr="629C4DA5">
        <w:t xml:space="preserve"> </w:t>
      </w:r>
    </w:p>
    <w:p w14:paraId="16981589" w14:textId="5A7DA610" w:rsidR="00EA5254" w:rsidRDefault="00C26B8E" w:rsidP="00EA5254">
      <w:pPr>
        <w:pStyle w:val="CommentText"/>
      </w:pPr>
      <w:r>
        <w:t xml:space="preserve">The EARUCP has </w:t>
      </w:r>
      <w:r w:rsidR="00B90F6A">
        <w:t xml:space="preserve">also </w:t>
      </w:r>
      <w:r>
        <w:t>established five</w:t>
      </w:r>
      <w:r w:rsidR="00EA5254">
        <w:t xml:space="preserve"> communities of practice based on key themes that emerged during the </w:t>
      </w:r>
      <w:r w:rsidR="00E8323A">
        <w:t xml:space="preserve">first phase </w:t>
      </w:r>
      <w:r w:rsidR="00EA5254">
        <w:t>of the</w:t>
      </w:r>
      <w:r w:rsidR="00B945A1">
        <w:t xml:space="preserve"> partnership</w:t>
      </w:r>
      <w:r w:rsidR="00EA5254">
        <w:t xml:space="preserve">: </w:t>
      </w:r>
    </w:p>
    <w:p w14:paraId="2C673938" w14:textId="77777777" w:rsidR="00B945A1" w:rsidRDefault="00EA5254" w:rsidP="00B74CB1">
      <w:pPr>
        <w:pStyle w:val="Bullet1"/>
        <w:rPr>
          <w:rFonts w:ascii="Calibri" w:hAnsi="Calibri" w:cs="Calibri"/>
          <w:szCs w:val="22"/>
          <w:lang w:val="en-AU"/>
        </w:rPr>
      </w:pPr>
      <w:r w:rsidRPr="00B945A1">
        <w:t>Nurturing</w:t>
      </w:r>
      <w:r w:rsidRPr="004F1DA9">
        <w:t xml:space="preserve"> aspirations</w:t>
      </w:r>
    </w:p>
    <w:p w14:paraId="16247F6E" w14:textId="448CF644" w:rsidR="00EA5254" w:rsidRPr="00B945A1" w:rsidRDefault="00EA5254" w:rsidP="00B74CB1">
      <w:pPr>
        <w:pStyle w:val="Bullet1"/>
        <w:rPr>
          <w:rFonts w:ascii="Calibri" w:hAnsi="Calibri" w:cs="Calibri"/>
          <w:szCs w:val="22"/>
          <w:lang w:val="en-AU"/>
        </w:rPr>
      </w:pPr>
      <w:r w:rsidRPr="00B945A1">
        <w:t>Parental engagement</w:t>
      </w:r>
    </w:p>
    <w:p w14:paraId="4132B28E" w14:textId="7D05C703" w:rsidR="004F1DA9" w:rsidRPr="00B945A1" w:rsidRDefault="00EA5254" w:rsidP="00B74CB1">
      <w:pPr>
        <w:pStyle w:val="Bullet1"/>
      </w:pPr>
      <w:r w:rsidRPr="00B945A1">
        <w:t>Skills development</w:t>
      </w:r>
    </w:p>
    <w:p w14:paraId="612E78A4" w14:textId="46FA2FD0" w:rsidR="004F1DA9" w:rsidRPr="00B945A1" w:rsidRDefault="00EA5254" w:rsidP="00B74CB1">
      <w:pPr>
        <w:pStyle w:val="Bullet1"/>
      </w:pPr>
      <w:r w:rsidRPr="00B945A1">
        <w:t xml:space="preserve">Broadening career education </w:t>
      </w:r>
    </w:p>
    <w:p w14:paraId="7C65E54D" w14:textId="1B6A082F" w:rsidR="00EA5254" w:rsidRPr="00B945A1" w:rsidRDefault="00EA5254" w:rsidP="00B74CB1">
      <w:pPr>
        <w:pStyle w:val="Bullet1"/>
        <w:rPr>
          <w:lang w:val="en-AU"/>
        </w:rPr>
      </w:pPr>
      <w:r w:rsidRPr="6E1637BF">
        <w:rPr>
          <w:lang w:val="en-AU"/>
        </w:rPr>
        <w:t>Community engagement and culture of learning.</w:t>
      </w:r>
      <w:r w:rsidR="00B90F6A" w:rsidRPr="6E1637BF">
        <w:rPr>
          <w:rStyle w:val="FootnoteReference"/>
          <w:lang w:val="en-AU"/>
        </w:rPr>
        <w:footnoteReference w:id="44"/>
      </w:r>
    </w:p>
    <w:p w14:paraId="4FB72A23" w14:textId="00503D8C" w:rsidR="0026395B" w:rsidRPr="005E459D" w:rsidRDefault="007A0CE6" w:rsidP="00F0380B">
      <w:pPr>
        <w:pStyle w:val="Heading4NotNumbered"/>
      </w:pPr>
      <w:r>
        <w:br/>
      </w:r>
      <w:r w:rsidR="005E459D" w:rsidRPr="005E459D">
        <w:t>NT YEAH!</w:t>
      </w:r>
    </w:p>
    <w:p w14:paraId="2BC57292" w14:textId="1C01ECCD" w:rsidR="008B39CC" w:rsidRDefault="0063270D" w:rsidP="00FF71CC">
      <w:pPr>
        <w:pStyle w:val="Text"/>
      </w:pPr>
      <w:r w:rsidRPr="6E1637BF">
        <w:rPr>
          <w:lang w:val="en-AU"/>
        </w:rPr>
        <w:t xml:space="preserve">The evaluation was advised that </w:t>
      </w:r>
      <w:r w:rsidR="00BF4342" w:rsidRPr="6E1637BF">
        <w:rPr>
          <w:lang w:val="en-AU"/>
        </w:rPr>
        <w:t xml:space="preserve">NT YEAH! </w:t>
      </w:r>
      <w:r w:rsidR="00E46D4B" w:rsidRPr="6E1637BF">
        <w:rPr>
          <w:lang w:val="en-AU"/>
        </w:rPr>
        <w:t>is</w:t>
      </w:r>
      <w:r w:rsidR="002E6B26" w:rsidRPr="6E1637BF">
        <w:rPr>
          <w:lang w:val="en-AU"/>
        </w:rPr>
        <w:t xml:space="preserve"> </w:t>
      </w:r>
      <w:r w:rsidR="00BF4342" w:rsidRPr="6E1637BF">
        <w:rPr>
          <w:lang w:val="en-AU"/>
        </w:rPr>
        <w:t xml:space="preserve">still in an early development stage due to the complexities associated with establishing programs in </w:t>
      </w:r>
      <w:r w:rsidR="002E6B26" w:rsidRPr="6E1637BF">
        <w:rPr>
          <w:lang w:val="en-AU"/>
        </w:rPr>
        <w:t xml:space="preserve">remote </w:t>
      </w:r>
      <w:r w:rsidR="00BF4342" w:rsidRPr="6E1637BF">
        <w:rPr>
          <w:lang w:val="en-AU"/>
        </w:rPr>
        <w:t>Northern Territory setting</w:t>
      </w:r>
      <w:r w:rsidR="002E6B26" w:rsidRPr="6E1637BF">
        <w:rPr>
          <w:lang w:val="en-AU"/>
        </w:rPr>
        <w:t>s</w:t>
      </w:r>
      <w:r w:rsidR="00BF4342" w:rsidRPr="6E1637BF">
        <w:rPr>
          <w:lang w:val="en-AU"/>
        </w:rPr>
        <w:t xml:space="preserve">. One </w:t>
      </w:r>
      <w:r w:rsidR="00DF522C" w:rsidRPr="6E1637BF">
        <w:rPr>
          <w:lang w:val="en-AU"/>
        </w:rPr>
        <w:t xml:space="preserve">regional university </w:t>
      </w:r>
      <w:r w:rsidR="002E6B26" w:rsidRPr="6E1637BF">
        <w:rPr>
          <w:lang w:val="en-AU"/>
        </w:rPr>
        <w:t xml:space="preserve">stakeholder </w:t>
      </w:r>
      <w:r w:rsidR="00C30D57" w:rsidRPr="6E1637BF">
        <w:rPr>
          <w:lang w:val="en-AU"/>
        </w:rPr>
        <w:t xml:space="preserve">suggested there is </w:t>
      </w:r>
      <w:r w:rsidR="00BF4342" w:rsidRPr="6E1637BF">
        <w:rPr>
          <w:lang w:val="en-AU"/>
        </w:rPr>
        <w:t xml:space="preserve">potential for learnings </w:t>
      </w:r>
      <w:r w:rsidR="00C30D57" w:rsidRPr="6E1637BF">
        <w:rPr>
          <w:lang w:val="en-AU"/>
        </w:rPr>
        <w:t xml:space="preserve">to emerge from </w:t>
      </w:r>
      <w:r w:rsidR="00BF4342" w:rsidRPr="6E1637BF">
        <w:rPr>
          <w:lang w:val="en-AU"/>
        </w:rPr>
        <w:t xml:space="preserve">this program on the role of self-determination and approaches </w:t>
      </w:r>
      <w:r w:rsidR="00C30D57" w:rsidRPr="6E1637BF">
        <w:rPr>
          <w:lang w:val="en-AU"/>
        </w:rPr>
        <w:t xml:space="preserve">that involve </w:t>
      </w:r>
      <w:r w:rsidR="00BF4342" w:rsidRPr="6E1637BF">
        <w:rPr>
          <w:lang w:val="en-AU"/>
        </w:rPr>
        <w:t>Elders formulat</w:t>
      </w:r>
      <w:r w:rsidR="00C30D57" w:rsidRPr="6E1637BF">
        <w:rPr>
          <w:lang w:val="en-AU"/>
        </w:rPr>
        <w:t>ing</w:t>
      </w:r>
      <w:r w:rsidR="00BF4342" w:rsidRPr="6E1637BF">
        <w:rPr>
          <w:lang w:val="en-AU"/>
        </w:rPr>
        <w:t xml:space="preserve"> student pathways</w:t>
      </w:r>
      <w:r w:rsidR="00C30D57" w:rsidRPr="6E1637BF">
        <w:rPr>
          <w:lang w:val="en-AU"/>
        </w:rPr>
        <w:t>,</w:t>
      </w:r>
      <w:r w:rsidR="00BF4342" w:rsidRPr="6E1637BF">
        <w:rPr>
          <w:lang w:val="en-AU"/>
        </w:rPr>
        <w:t xml:space="preserve"> and the impact that this will have on tertiary participation and attainment. </w:t>
      </w:r>
    </w:p>
    <w:p w14:paraId="4D75F17D" w14:textId="77777777" w:rsidR="00324E95" w:rsidRDefault="00324E95" w:rsidP="00951C36">
      <w:pPr>
        <w:pStyle w:val="Bullet1"/>
        <w:numPr>
          <w:ilvl w:val="0"/>
          <w:numId w:val="0"/>
        </w:numPr>
        <w:rPr>
          <w:b/>
          <w:bCs/>
        </w:rPr>
      </w:pPr>
    </w:p>
    <w:p w14:paraId="59740013" w14:textId="77777777" w:rsidR="00324E95" w:rsidRDefault="00324E95" w:rsidP="00951C36">
      <w:pPr>
        <w:pStyle w:val="Bullet1"/>
        <w:numPr>
          <w:ilvl w:val="0"/>
          <w:numId w:val="0"/>
        </w:numPr>
        <w:rPr>
          <w:b/>
          <w:bCs/>
        </w:rPr>
      </w:pPr>
    </w:p>
    <w:p w14:paraId="4530D638" w14:textId="7DC3ED9D" w:rsidR="00BF4342" w:rsidRPr="00FF71CC" w:rsidRDefault="00FF71CC" w:rsidP="00F0380B">
      <w:pPr>
        <w:pStyle w:val="Heading4NotNumbered"/>
      </w:pPr>
      <w:r>
        <w:lastRenderedPageBreak/>
        <w:t>Breaking down silos</w:t>
      </w:r>
    </w:p>
    <w:p w14:paraId="274663A6" w14:textId="4DBD1789" w:rsidR="00E24313" w:rsidRDefault="009B3B45" w:rsidP="007C4E35">
      <w:pPr>
        <w:pStyle w:val="Text"/>
      </w:pPr>
      <w:r w:rsidRPr="6E1637BF">
        <w:rPr>
          <w:lang w:val="en-AU"/>
        </w:rPr>
        <w:t xml:space="preserve">Several </w:t>
      </w:r>
      <w:r w:rsidR="00DB0A58" w:rsidRPr="6E1637BF">
        <w:rPr>
          <w:lang w:val="en-AU"/>
        </w:rPr>
        <w:t>stakeholder</w:t>
      </w:r>
      <w:r w:rsidRPr="6E1637BF">
        <w:rPr>
          <w:lang w:val="en-AU"/>
        </w:rPr>
        <w:t>s, including a Hub</w:t>
      </w:r>
      <w:r w:rsidR="00114AC1" w:rsidRPr="6E1637BF">
        <w:rPr>
          <w:lang w:val="en-AU"/>
        </w:rPr>
        <w:t>s</w:t>
      </w:r>
      <w:r w:rsidRPr="6E1637BF">
        <w:rPr>
          <w:lang w:val="en-AU"/>
        </w:rPr>
        <w:t xml:space="preserve"> </w:t>
      </w:r>
      <w:r w:rsidR="00687271" w:rsidRPr="6E1637BF">
        <w:rPr>
          <w:lang w:val="en-AU"/>
        </w:rPr>
        <w:t xml:space="preserve">stakeholder </w:t>
      </w:r>
      <w:r w:rsidR="00DB0A58" w:rsidRPr="6E1637BF">
        <w:rPr>
          <w:lang w:val="en-AU"/>
        </w:rPr>
        <w:t xml:space="preserve">involved in the delivery of the </w:t>
      </w:r>
      <w:r w:rsidRPr="6E1637BF">
        <w:rPr>
          <w:lang w:val="en-AU"/>
        </w:rPr>
        <w:t>EARUCP</w:t>
      </w:r>
      <w:r w:rsidR="00DB0A58" w:rsidRPr="6E1637BF">
        <w:rPr>
          <w:lang w:val="en-AU"/>
        </w:rPr>
        <w:t>,</w:t>
      </w:r>
      <w:r w:rsidR="000F552F" w:rsidRPr="6E1637BF">
        <w:rPr>
          <w:lang w:val="en-AU"/>
        </w:rPr>
        <w:t xml:space="preserve"> </w:t>
      </w:r>
      <w:r w:rsidRPr="6E1637BF">
        <w:rPr>
          <w:lang w:val="en-AU"/>
        </w:rPr>
        <w:t xml:space="preserve">indicated </w:t>
      </w:r>
      <w:r w:rsidR="000F552F" w:rsidRPr="6E1637BF">
        <w:rPr>
          <w:lang w:val="en-AU"/>
        </w:rPr>
        <w:t xml:space="preserve">that </w:t>
      </w:r>
      <w:r w:rsidR="00687271" w:rsidRPr="6E1637BF">
        <w:rPr>
          <w:lang w:val="en-AU"/>
        </w:rPr>
        <w:t xml:space="preserve">the </w:t>
      </w:r>
      <w:r w:rsidR="000F552F" w:rsidRPr="6E1637BF">
        <w:rPr>
          <w:lang w:val="en-AU"/>
        </w:rPr>
        <w:t xml:space="preserve">community-focused partnership approach </w:t>
      </w:r>
      <w:r w:rsidR="009D2D58" w:rsidRPr="6E1637BF">
        <w:rPr>
          <w:lang w:val="en-AU"/>
        </w:rPr>
        <w:t xml:space="preserve">was breaking </w:t>
      </w:r>
      <w:r w:rsidR="000F552F" w:rsidRPr="6E1637BF">
        <w:rPr>
          <w:lang w:val="en-AU"/>
        </w:rPr>
        <w:t>down silos between universities, Hubs and communities</w:t>
      </w:r>
      <w:r w:rsidR="00BF43DF" w:rsidRPr="6E1637BF">
        <w:rPr>
          <w:lang w:val="en-AU"/>
        </w:rPr>
        <w:t xml:space="preserve">. </w:t>
      </w:r>
      <w:r w:rsidR="00627E10" w:rsidRPr="6E1637BF">
        <w:rPr>
          <w:lang w:val="en-AU"/>
        </w:rPr>
        <w:t>It was suggested that this approach had potential to be ‘</w:t>
      </w:r>
      <w:r w:rsidR="00BF43DF" w:rsidRPr="6E1637BF">
        <w:rPr>
          <w:lang w:val="en-AU"/>
        </w:rPr>
        <w:t>transformational</w:t>
      </w:r>
      <w:r w:rsidR="00627E10" w:rsidRPr="6E1637BF">
        <w:rPr>
          <w:lang w:val="en-AU"/>
        </w:rPr>
        <w:t>’</w:t>
      </w:r>
      <w:r w:rsidR="00BF43DF" w:rsidRPr="6E1637BF">
        <w:rPr>
          <w:lang w:val="en-AU"/>
        </w:rPr>
        <w:t xml:space="preserve"> </w:t>
      </w:r>
      <w:r w:rsidR="009D2D58" w:rsidRPr="6E1637BF">
        <w:rPr>
          <w:lang w:val="en-AU"/>
        </w:rPr>
        <w:t xml:space="preserve">by </w:t>
      </w:r>
      <w:r w:rsidR="00AF469F" w:rsidRPr="6E1637BF">
        <w:rPr>
          <w:lang w:val="en-AU"/>
        </w:rPr>
        <w:t>foster</w:t>
      </w:r>
      <w:r w:rsidR="009D2D58" w:rsidRPr="6E1637BF">
        <w:rPr>
          <w:lang w:val="en-AU"/>
        </w:rPr>
        <w:t>ing</w:t>
      </w:r>
      <w:r w:rsidR="00AF469F" w:rsidRPr="6E1637BF">
        <w:rPr>
          <w:lang w:val="en-AU"/>
        </w:rPr>
        <w:t xml:space="preserve"> ‘equal partners</w:t>
      </w:r>
      <w:r w:rsidR="00E24313" w:rsidRPr="6E1637BF">
        <w:rPr>
          <w:lang w:val="en-AU"/>
        </w:rPr>
        <w:t>hips</w:t>
      </w:r>
      <w:r w:rsidR="00AF469F" w:rsidRPr="6E1637BF">
        <w:rPr>
          <w:lang w:val="en-AU"/>
        </w:rPr>
        <w:t xml:space="preserve"> in co-design of resources with shared responsibility for place-based delivery’</w:t>
      </w:r>
      <w:r w:rsidR="00291280" w:rsidRPr="6E1637BF">
        <w:rPr>
          <w:lang w:val="en-AU"/>
        </w:rPr>
        <w:t xml:space="preserve"> </w:t>
      </w:r>
      <w:r w:rsidR="00BF43DF" w:rsidRPr="6E1637BF">
        <w:rPr>
          <w:lang w:val="en-AU"/>
        </w:rPr>
        <w:t xml:space="preserve">rather than </w:t>
      </w:r>
      <w:r w:rsidR="00627E10" w:rsidRPr="6E1637BF">
        <w:rPr>
          <w:lang w:val="en-AU"/>
        </w:rPr>
        <w:t>consisting of ‘</w:t>
      </w:r>
      <w:r w:rsidR="00BF43DF" w:rsidRPr="6E1637BF">
        <w:rPr>
          <w:lang w:val="en-AU"/>
        </w:rPr>
        <w:t>transactional partnerships</w:t>
      </w:r>
      <w:r w:rsidR="007F38BB" w:rsidRPr="6E1637BF">
        <w:rPr>
          <w:lang w:val="en-AU"/>
        </w:rPr>
        <w:t>’</w:t>
      </w:r>
      <w:r w:rsidR="00BF43DF" w:rsidRPr="6E1637BF">
        <w:rPr>
          <w:lang w:val="en-AU"/>
        </w:rPr>
        <w:t xml:space="preserve"> between universities and Hubs.</w:t>
      </w:r>
      <w:r w:rsidR="00874794" w:rsidRPr="6E1637BF">
        <w:rPr>
          <w:lang w:val="en-AU"/>
        </w:rPr>
        <w:t xml:space="preserve"> </w:t>
      </w:r>
    </w:p>
    <w:p w14:paraId="1960CD37" w14:textId="73E345CD" w:rsidR="000E2143" w:rsidRPr="007B6EF7" w:rsidRDefault="000E2143" w:rsidP="007A0CE6">
      <w:pPr>
        <w:pStyle w:val="Text"/>
        <w:ind w:left="851" w:right="851"/>
        <w:rPr>
          <w:b/>
          <w:bCs/>
        </w:rPr>
      </w:pPr>
      <w:r>
        <w:rPr>
          <w:i/>
          <w:iCs/>
        </w:rPr>
        <w:t xml:space="preserve">The impact has been some of the transformative relationships and partnerships amongst the universities and regional university </w:t>
      </w:r>
      <w:proofErr w:type="spellStart"/>
      <w:r>
        <w:rPr>
          <w:i/>
          <w:iCs/>
        </w:rPr>
        <w:t>centres</w:t>
      </w:r>
      <w:proofErr w:type="spellEnd"/>
      <w:r>
        <w:rPr>
          <w:i/>
          <w:iCs/>
        </w:rPr>
        <w:t xml:space="preserve">. So, you have an education model that effectively involves community groups on the ground – </w:t>
      </w:r>
      <w:r w:rsidRPr="00380C1B">
        <w:rPr>
          <w:b/>
          <w:bCs/>
        </w:rPr>
        <w:t xml:space="preserve">Advocacy </w:t>
      </w:r>
      <w:r w:rsidR="00114AC1">
        <w:rPr>
          <w:b/>
          <w:bCs/>
        </w:rPr>
        <w:t xml:space="preserve">group </w:t>
      </w:r>
      <w:r w:rsidRPr="00380C1B">
        <w:rPr>
          <w:b/>
          <w:bCs/>
        </w:rPr>
        <w:t>stakeholder</w:t>
      </w:r>
    </w:p>
    <w:p w14:paraId="6A23523C" w14:textId="4311CB46" w:rsidR="00E902BA" w:rsidRDefault="005F5458" w:rsidP="007A0CE6">
      <w:pPr>
        <w:pStyle w:val="Text"/>
        <w:ind w:left="851" w:right="851"/>
      </w:pPr>
      <w:r w:rsidRPr="6E1637BF">
        <w:rPr>
          <w:i/>
          <w:lang w:val="en-AU"/>
        </w:rPr>
        <w:t>T</w:t>
      </w:r>
      <w:r w:rsidR="00E902BA" w:rsidRPr="6E1637BF">
        <w:rPr>
          <w:i/>
          <w:lang w:val="en-AU"/>
        </w:rPr>
        <w:t>he partnership approach has proven quite effective. What we are seeing is that participants in these programs are forming quite strong networks across hubs, unis, and other allied organisations. The fact these networks exist across multiple unis means that there is a degree of sustainability that is independent from reliance on government funding</w:t>
      </w:r>
      <w:r w:rsidR="002F53DC">
        <w:rPr>
          <w:i/>
          <w:lang w:val="en-AU"/>
        </w:rPr>
        <w:t>.</w:t>
      </w:r>
      <w:r w:rsidR="00AC64C2">
        <w:rPr>
          <w:i/>
          <w:lang w:val="en-AU"/>
        </w:rPr>
        <w:t xml:space="preserve"> </w:t>
      </w:r>
      <w:r w:rsidR="00BB7B42">
        <w:rPr>
          <w:i/>
          <w:lang w:val="en-AU"/>
        </w:rPr>
        <w:br/>
      </w:r>
      <w:r w:rsidR="00E902BA" w:rsidRPr="6E1637BF">
        <w:rPr>
          <w:lang w:val="en-AU"/>
        </w:rPr>
        <w:t xml:space="preserve">– </w:t>
      </w:r>
      <w:r w:rsidR="00E902BA" w:rsidRPr="6E1637BF">
        <w:rPr>
          <w:b/>
          <w:lang w:val="en-AU"/>
        </w:rPr>
        <w:t xml:space="preserve">Department </w:t>
      </w:r>
      <w:r w:rsidRPr="6E1637BF">
        <w:rPr>
          <w:b/>
          <w:lang w:val="en-AU"/>
        </w:rPr>
        <w:t xml:space="preserve">of Education </w:t>
      </w:r>
      <w:r w:rsidR="00C7255E">
        <w:rPr>
          <w:b/>
          <w:lang w:val="en-AU"/>
        </w:rPr>
        <w:t>representative</w:t>
      </w:r>
      <w:r w:rsidR="00E902BA" w:rsidRPr="6E1637BF">
        <w:rPr>
          <w:lang w:val="en-AU"/>
        </w:rPr>
        <w:t xml:space="preserve"> </w:t>
      </w:r>
    </w:p>
    <w:p w14:paraId="38452FA1" w14:textId="302865C8" w:rsidR="00965EC4" w:rsidRDefault="00291280" w:rsidP="007C4E35">
      <w:pPr>
        <w:pStyle w:val="Text"/>
      </w:pPr>
      <w:r w:rsidRPr="6E1637BF">
        <w:rPr>
          <w:lang w:val="en-AU"/>
        </w:rPr>
        <w:t>Stakeholders also suggested that RPPPP</w:t>
      </w:r>
      <w:r w:rsidR="005F5458" w:rsidRPr="6E1637BF">
        <w:rPr>
          <w:lang w:val="en-AU"/>
        </w:rPr>
        <w:t>-</w:t>
      </w:r>
      <w:r w:rsidRPr="6E1637BF">
        <w:rPr>
          <w:lang w:val="en-AU"/>
        </w:rPr>
        <w:t xml:space="preserve">funded </w:t>
      </w:r>
      <w:r w:rsidR="000F552F" w:rsidRPr="6E1637BF">
        <w:rPr>
          <w:lang w:val="en-AU"/>
        </w:rPr>
        <w:t xml:space="preserve">outreach was </w:t>
      </w:r>
      <w:r w:rsidRPr="6E1637BF">
        <w:rPr>
          <w:lang w:val="en-AU"/>
        </w:rPr>
        <w:t xml:space="preserve">grounded in </w:t>
      </w:r>
      <w:r w:rsidR="000F552F" w:rsidRPr="6E1637BF">
        <w:rPr>
          <w:lang w:val="en-AU"/>
        </w:rPr>
        <w:t xml:space="preserve">local needs rather than being </w:t>
      </w:r>
      <w:r w:rsidRPr="6E1637BF">
        <w:rPr>
          <w:lang w:val="en-AU"/>
        </w:rPr>
        <w:t xml:space="preserve">used </w:t>
      </w:r>
      <w:r w:rsidR="000F552F" w:rsidRPr="6E1637BF">
        <w:rPr>
          <w:lang w:val="en-AU"/>
        </w:rPr>
        <w:t>by universities as a recruitment tool</w:t>
      </w:r>
      <w:r w:rsidR="007C26DE" w:rsidRPr="6E1637BF">
        <w:rPr>
          <w:lang w:val="en-AU"/>
        </w:rPr>
        <w:t xml:space="preserve">; a critique which was </w:t>
      </w:r>
      <w:r w:rsidR="00134E4F" w:rsidRPr="6E1637BF">
        <w:rPr>
          <w:lang w:val="en-AU"/>
        </w:rPr>
        <w:t xml:space="preserve">raised </w:t>
      </w:r>
      <w:r w:rsidR="00BD27CD" w:rsidRPr="6E1637BF">
        <w:rPr>
          <w:lang w:val="en-AU"/>
        </w:rPr>
        <w:t xml:space="preserve">during the evaluation by several stakeholders </w:t>
      </w:r>
      <w:r w:rsidR="00134E4F" w:rsidRPr="6E1637BF">
        <w:rPr>
          <w:lang w:val="en-AU"/>
        </w:rPr>
        <w:t xml:space="preserve">regarding </w:t>
      </w:r>
      <w:r w:rsidR="00BD27CD" w:rsidRPr="6E1637BF">
        <w:rPr>
          <w:lang w:val="en-AU"/>
        </w:rPr>
        <w:t xml:space="preserve">universities’ </w:t>
      </w:r>
      <w:r w:rsidR="007C26DE" w:rsidRPr="6E1637BF">
        <w:rPr>
          <w:lang w:val="en-AU"/>
        </w:rPr>
        <w:t>use of HEPPP and other outreach-based funding</w:t>
      </w:r>
      <w:r w:rsidR="000F552F" w:rsidRPr="6E1637BF">
        <w:rPr>
          <w:lang w:val="en-AU"/>
        </w:rPr>
        <w:t xml:space="preserve">. </w:t>
      </w:r>
    </w:p>
    <w:p w14:paraId="7579B0AB" w14:textId="3E9285EC" w:rsidR="00FF71CC" w:rsidRPr="00E902BA" w:rsidRDefault="00EA4F15" w:rsidP="007A0CE6">
      <w:pPr>
        <w:pStyle w:val="Text"/>
        <w:ind w:left="851" w:right="851"/>
        <w:rPr>
          <w:i/>
          <w:iCs/>
        </w:rPr>
      </w:pPr>
      <w:r w:rsidRPr="00EA4F15">
        <w:rPr>
          <w:i/>
          <w:iCs/>
        </w:rPr>
        <w:t xml:space="preserve">CUC hold funding and distribute across </w:t>
      </w:r>
      <w:r w:rsidR="00F576B4">
        <w:rPr>
          <w:i/>
          <w:iCs/>
        </w:rPr>
        <w:t>H</w:t>
      </w:r>
      <w:r>
        <w:rPr>
          <w:i/>
          <w:iCs/>
        </w:rPr>
        <w:t xml:space="preserve">ubs </w:t>
      </w:r>
      <w:r w:rsidRPr="00EA4F15">
        <w:rPr>
          <w:i/>
          <w:iCs/>
        </w:rPr>
        <w:t xml:space="preserve">who then deliver and design programs in conjunction </w:t>
      </w:r>
      <w:r>
        <w:rPr>
          <w:i/>
          <w:iCs/>
        </w:rPr>
        <w:t>with universities</w:t>
      </w:r>
      <w:r w:rsidRPr="00EA4F15">
        <w:rPr>
          <w:i/>
          <w:iCs/>
        </w:rPr>
        <w:t>. This is the antithesis of HEPPP</w:t>
      </w:r>
      <w:r w:rsidR="00F576B4">
        <w:rPr>
          <w:i/>
          <w:iCs/>
        </w:rPr>
        <w:t>..</w:t>
      </w:r>
      <w:r w:rsidRPr="00EA4F15">
        <w:rPr>
          <w:i/>
          <w:iCs/>
        </w:rPr>
        <w:t>.</w:t>
      </w:r>
      <w:r w:rsidR="00D9697B">
        <w:rPr>
          <w:i/>
          <w:iCs/>
        </w:rPr>
        <w:t xml:space="preserve"> </w:t>
      </w:r>
      <w:r w:rsidR="007B6EF7">
        <w:rPr>
          <w:i/>
          <w:iCs/>
        </w:rPr>
        <w:t>–</w:t>
      </w:r>
      <w:r w:rsidR="00D9697B">
        <w:rPr>
          <w:i/>
          <w:iCs/>
        </w:rPr>
        <w:t xml:space="preserve"> </w:t>
      </w:r>
      <w:r w:rsidR="00D9697B">
        <w:rPr>
          <w:b/>
          <w:bCs/>
          <w:i/>
          <w:iCs/>
        </w:rPr>
        <w:t>H</w:t>
      </w:r>
      <w:r w:rsidRPr="00EA4F15">
        <w:rPr>
          <w:b/>
          <w:bCs/>
          <w:i/>
          <w:iCs/>
        </w:rPr>
        <w:t xml:space="preserve">ub/EARUCP stakeholder </w:t>
      </w:r>
    </w:p>
    <w:p w14:paraId="4BC556E1" w14:textId="18D57BB5" w:rsidR="00967E00" w:rsidRDefault="00DB0A58" w:rsidP="007C4E35">
      <w:pPr>
        <w:pStyle w:val="Text"/>
      </w:pPr>
      <w:r w:rsidRPr="6E1637BF">
        <w:rPr>
          <w:lang w:val="en-AU"/>
        </w:rPr>
        <w:t xml:space="preserve">A university stakeholder </w:t>
      </w:r>
      <w:r w:rsidR="000B408E" w:rsidRPr="6E1637BF">
        <w:rPr>
          <w:lang w:val="en-AU"/>
        </w:rPr>
        <w:t>suggested that a strength of</w:t>
      </w:r>
      <w:r w:rsidRPr="6E1637BF">
        <w:rPr>
          <w:lang w:val="en-AU"/>
        </w:rPr>
        <w:t xml:space="preserve"> </w:t>
      </w:r>
      <w:r w:rsidR="00E8345B" w:rsidRPr="6E1637BF">
        <w:rPr>
          <w:lang w:val="en-AU"/>
        </w:rPr>
        <w:t xml:space="preserve">EARUCP </w:t>
      </w:r>
      <w:r w:rsidR="000B408E" w:rsidRPr="6E1637BF">
        <w:rPr>
          <w:lang w:val="en-AU"/>
        </w:rPr>
        <w:t xml:space="preserve">was that it was able to promote </w:t>
      </w:r>
      <w:r w:rsidRPr="6E1637BF">
        <w:rPr>
          <w:lang w:val="en-AU"/>
        </w:rPr>
        <w:t xml:space="preserve">Hubs as </w:t>
      </w:r>
      <w:r w:rsidR="000B408E" w:rsidRPr="6E1637BF">
        <w:rPr>
          <w:lang w:val="en-AU"/>
        </w:rPr>
        <w:t xml:space="preserve">a </w:t>
      </w:r>
      <w:r w:rsidRPr="6E1637BF">
        <w:rPr>
          <w:lang w:val="en-AU"/>
        </w:rPr>
        <w:t xml:space="preserve">means of </w:t>
      </w:r>
      <w:r w:rsidR="00B23801" w:rsidRPr="6E1637BF">
        <w:rPr>
          <w:lang w:val="en-AU"/>
        </w:rPr>
        <w:t xml:space="preserve">supporting </w:t>
      </w:r>
      <w:r w:rsidRPr="6E1637BF">
        <w:rPr>
          <w:lang w:val="en-AU"/>
        </w:rPr>
        <w:t>university</w:t>
      </w:r>
      <w:r w:rsidR="00B23801" w:rsidRPr="6E1637BF">
        <w:rPr>
          <w:lang w:val="en-AU"/>
        </w:rPr>
        <w:t xml:space="preserve"> </w:t>
      </w:r>
      <w:r w:rsidR="00AF7A61" w:rsidRPr="6E1637BF">
        <w:rPr>
          <w:lang w:val="en-AU"/>
        </w:rPr>
        <w:t>participation</w:t>
      </w:r>
      <w:r w:rsidRPr="6E1637BF">
        <w:rPr>
          <w:lang w:val="en-AU"/>
        </w:rPr>
        <w:t>, thereby increasing their use</w:t>
      </w:r>
      <w:r w:rsidR="00B23801" w:rsidRPr="6E1637BF">
        <w:rPr>
          <w:lang w:val="en-AU"/>
        </w:rPr>
        <w:t xml:space="preserve"> and </w:t>
      </w:r>
      <w:r w:rsidRPr="6E1637BF">
        <w:rPr>
          <w:lang w:val="en-AU"/>
        </w:rPr>
        <w:t xml:space="preserve">contributing to </w:t>
      </w:r>
      <w:r w:rsidR="00B23801" w:rsidRPr="6E1637BF">
        <w:rPr>
          <w:lang w:val="en-AU"/>
        </w:rPr>
        <w:t xml:space="preserve">achieving the </w:t>
      </w:r>
      <w:r w:rsidRPr="6E1637BF">
        <w:rPr>
          <w:lang w:val="en-AU"/>
        </w:rPr>
        <w:t xml:space="preserve">Napthine Goals.  </w:t>
      </w:r>
    </w:p>
    <w:p w14:paraId="406CF976" w14:textId="25052ECD" w:rsidR="00243437" w:rsidRPr="00243437" w:rsidRDefault="002A209C" w:rsidP="00F0380B">
      <w:pPr>
        <w:pStyle w:val="Heading4NotNumbered"/>
      </w:pPr>
      <w:r w:rsidRPr="6E1637BF">
        <w:t>Student aspirations and capacity</w:t>
      </w:r>
    </w:p>
    <w:p w14:paraId="68136FB1" w14:textId="6F9E4EC9" w:rsidR="00AD5DA7" w:rsidRPr="008948D0" w:rsidRDefault="0004441F" w:rsidP="008948D0">
      <w:pPr>
        <w:pStyle w:val="Text"/>
      </w:pPr>
      <w:r w:rsidRPr="6E1637BF">
        <w:rPr>
          <w:lang w:val="en-AU"/>
        </w:rPr>
        <w:t xml:space="preserve">One university stakeholder </w:t>
      </w:r>
      <w:r w:rsidR="002A209C" w:rsidRPr="6E1637BF">
        <w:rPr>
          <w:lang w:val="en-AU"/>
        </w:rPr>
        <w:t xml:space="preserve">suggested that </w:t>
      </w:r>
      <w:r w:rsidR="00B3581C" w:rsidRPr="6E1637BF">
        <w:rPr>
          <w:lang w:val="en-AU"/>
        </w:rPr>
        <w:t>R</w:t>
      </w:r>
      <w:r w:rsidRPr="6E1637BF">
        <w:rPr>
          <w:lang w:val="en-AU"/>
        </w:rPr>
        <w:t>PPPP’s focus on expanding student aspiration</w:t>
      </w:r>
      <w:r w:rsidR="00AF7A61" w:rsidRPr="6E1637BF">
        <w:rPr>
          <w:lang w:val="en-AU"/>
        </w:rPr>
        <w:t>s</w:t>
      </w:r>
      <w:r w:rsidRPr="6E1637BF">
        <w:rPr>
          <w:lang w:val="en-AU"/>
        </w:rPr>
        <w:t xml:space="preserve"> instead of building capacity</w:t>
      </w:r>
      <w:r w:rsidR="004507C0" w:rsidRPr="6E1637BF">
        <w:rPr>
          <w:lang w:val="en-AU"/>
        </w:rPr>
        <w:t xml:space="preserve"> is inappropriate</w:t>
      </w:r>
      <w:r w:rsidRPr="6E1637BF">
        <w:rPr>
          <w:lang w:val="en-AU"/>
        </w:rPr>
        <w:t xml:space="preserve">. It was suggested that building student ambitions without also building the academic and psychosocial skills required to complete a university degree was ‘setting them for failure.’ This, in turn, could create pressure on </w:t>
      </w:r>
      <w:r w:rsidR="002F2AEC" w:rsidRPr="6E1637BF">
        <w:rPr>
          <w:lang w:val="en-AU"/>
        </w:rPr>
        <w:t>attainment</w:t>
      </w:r>
      <w:r w:rsidRPr="6E1637BF">
        <w:rPr>
          <w:lang w:val="en-AU"/>
        </w:rPr>
        <w:t xml:space="preserve"> and success rates amongst </w:t>
      </w:r>
      <w:r w:rsidR="003077DE" w:rsidRPr="6E1637BF">
        <w:rPr>
          <w:lang w:val="en-AU"/>
        </w:rPr>
        <w:t>RRR</w:t>
      </w:r>
      <w:r w:rsidRPr="6E1637BF">
        <w:rPr>
          <w:lang w:val="en-AU"/>
        </w:rPr>
        <w:t xml:space="preserve"> student</w:t>
      </w:r>
      <w:r w:rsidR="003077DE" w:rsidRPr="6E1637BF">
        <w:rPr>
          <w:lang w:val="en-AU"/>
        </w:rPr>
        <w:t>s</w:t>
      </w:r>
      <w:r w:rsidRPr="6E1637BF">
        <w:rPr>
          <w:lang w:val="en-AU"/>
        </w:rPr>
        <w:t xml:space="preserve">, undermining the broader intention of the Napthine Goals.  </w:t>
      </w:r>
    </w:p>
    <w:p w14:paraId="1D80724A" w14:textId="1CB0023D" w:rsidR="0004441F" w:rsidRDefault="0004441F" w:rsidP="007A0CE6">
      <w:pPr>
        <w:pStyle w:val="Text"/>
        <w:ind w:left="851" w:right="851"/>
        <w:rPr>
          <w:i/>
          <w:lang w:val="en-AU"/>
        </w:rPr>
      </w:pPr>
      <w:r w:rsidRPr="6E1637BF">
        <w:rPr>
          <w:i/>
          <w:lang w:val="en-AU"/>
        </w:rPr>
        <w:t>The policy is really well-intentioned…but what we have to change is the academic performance of kids, and that’s the only way we can get the upswing. So</w:t>
      </w:r>
      <w:r w:rsidR="00D106A2" w:rsidRPr="6E1637BF">
        <w:rPr>
          <w:i/>
          <w:lang w:val="en-AU"/>
        </w:rPr>
        <w:t>,</w:t>
      </w:r>
      <w:r w:rsidRPr="6E1637BF">
        <w:rPr>
          <w:i/>
          <w:lang w:val="en-AU"/>
        </w:rPr>
        <w:t xml:space="preserve"> we’ve been saying for a number of years now that we’re creating the next big problem for Indigenous people because oftentimes they are not completing their degree, and there’s a huge HECS debt that they carry forward so that burden plays into their working careers. </w:t>
      </w:r>
      <w:r w:rsidR="00BB7B42">
        <w:rPr>
          <w:i/>
          <w:lang w:val="en-AU"/>
        </w:rPr>
        <w:br/>
      </w:r>
      <w:r w:rsidRPr="6E1637BF">
        <w:rPr>
          <w:i/>
          <w:lang w:val="en-AU"/>
        </w:rPr>
        <w:t xml:space="preserve">– </w:t>
      </w:r>
      <w:r w:rsidRPr="6E1637BF">
        <w:rPr>
          <w:b/>
          <w:i/>
          <w:lang w:val="en-AU"/>
        </w:rPr>
        <w:t>University stakeholder</w:t>
      </w:r>
      <w:r w:rsidRPr="6E1637BF">
        <w:rPr>
          <w:i/>
          <w:lang w:val="en-AU"/>
        </w:rPr>
        <w:t xml:space="preserve"> </w:t>
      </w:r>
    </w:p>
    <w:p w14:paraId="0098D86B" w14:textId="4B21B71C" w:rsidR="0099393D" w:rsidRPr="00342499" w:rsidRDefault="00342499" w:rsidP="00455862">
      <w:pPr>
        <w:pStyle w:val="Heading3"/>
      </w:pPr>
      <w:r>
        <w:lastRenderedPageBreak/>
        <w:t xml:space="preserve">Recommendations </w:t>
      </w:r>
    </w:p>
    <w:tbl>
      <w:tblPr>
        <w:tblStyle w:val="TableGrid"/>
        <w:tblW w:w="9012" w:type="dxa"/>
        <w:tblBorders>
          <w:top w:val="none" w:sz="0" w:space="0" w:color="auto"/>
          <w:left w:val="single" w:sz="4" w:space="0" w:color="D1E3B0" w:themeColor="accent5"/>
          <w:bottom w:val="single" w:sz="8" w:space="0" w:color="D1E3B0" w:themeColor="accent5"/>
          <w:right w:val="single" w:sz="8" w:space="0" w:color="D1E3B0" w:themeColor="accent5"/>
          <w:insideH w:val="none" w:sz="0" w:space="0" w:color="auto"/>
          <w:insideV w:val="none" w:sz="0" w:space="0" w:color="auto"/>
        </w:tblBorders>
        <w:tblLayout w:type="fixed"/>
        <w:tblCellMar>
          <w:top w:w="57" w:type="dxa"/>
        </w:tblCellMar>
        <w:tblLook w:val="04A0" w:firstRow="1" w:lastRow="0" w:firstColumn="1" w:lastColumn="0" w:noHBand="0" w:noVBand="1"/>
      </w:tblPr>
      <w:tblGrid>
        <w:gridCol w:w="9012"/>
      </w:tblGrid>
      <w:tr w:rsidR="00FD7310" w:rsidRPr="000405E5" w14:paraId="58ADE0FE" w14:textId="77777777" w:rsidTr="00D126C2">
        <w:trPr>
          <w:trHeight w:val="216"/>
        </w:trPr>
        <w:tc>
          <w:tcPr>
            <w:tcW w:w="9012" w:type="dxa"/>
            <w:tcBorders>
              <w:left w:val="nil"/>
              <w:bottom w:val="nil"/>
            </w:tcBorders>
            <w:shd w:val="clear" w:color="auto" w:fill="D1E3B0" w:themeFill="accent5"/>
            <w:vAlign w:val="center"/>
          </w:tcPr>
          <w:p w14:paraId="5E46AED4" w14:textId="33306ED1" w:rsidR="00FD7310" w:rsidRPr="000405E5" w:rsidRDefault="00FD7310" w:rsidP="00A86986">
            <w:pPr>
              <w:pStyle w:val="Text"/>
              <w:spacing w:after="240"/>
              <w:jc w:val="left"/>
            </w:pPr>
            <w:r w:rsidRPr="000405E5">
              <w:rPr>
                <w:b/>
              </w:rPr>
              <w:t xml:space="preserve">Recommendation </w:t>
            </w:r>
            <w:r w:rsidR="00BA642B">
              <w:rPr>
                <w:b/>
              </w:rPr>
              <w:t>7</w:t>
            </w:r>
          </w:p>
        </w:tc>
      </w:tr>
      <w:tr w:rsidR="00A86986" w:rsidRPr="000405E5" w14:paraId="082ED7D9" w14:textId="77777777" w:rsidTr="00D126C2">
        <w:trPr>
          <w:trHeight w:val="216"/>
        </w:trPr>
        <w:tc>
          <w:tcPr>
            <w:tcW w:w="9012" w:type="dxa"/>
            <w:tcBorders>
              <w:top w:val="nil"/>
            </w:tcBorders>
            <w:shd w:val="clear" w:color="auto" w:fill="007E00" w:themeFill="accent3"/>
            <w:vAlign w:val="center"/>
          </w:tcPr>
          <w:p w14:paraId="72036B0D" w14:textId="1B6CE38A" w:rsidR="00A86986" w:rsidRPr="000405E5" w:rsidRDefault="00A86986" w:rsidP="00A86986">
            <w:pPr>
              <w:pStyle w:val="Text"/>
              <w:jc w:val="left"/>
              <w:rPr>
                <w:b/>
              </w:rPr>
            </w:pPr>
          </w:p>
        </w:tc>
      </w:tr>
      <w:tr w:rsidR="00FD7310" w:rsidRPr="000405E5" w14:paraId="2B6A5E1D" w14:textId="77777777" w:rsidTr="00D126C2">
        <w:trPr>
          <w:trHeight w:val="467"/>
        </w:trPr>
        <w:tc>
          <w:tcPr>
            <w:tcW w:w="9012" w:type="dxa"/>
            <w:shd w:val="clear" w:color="auto" w:fill="FFFFFF" w:themeFill="text1"/>
            <w:vAlign w:val="center"/>
          </w:tcPr>
          <w:p w14:paraId="219D5248" w14:textId="27939E4A" w:rsidR="00FD7310" w:rsidRPr="000405E5" w:rsidRDefault="00AD5DA7" w:rsidP="00A86986">
            <w:pPr>
              <w:pStyle w:val="Text"/>
              <w:spacing w:after="240"/>
              <w:jc w:val="left"/>
            </w:pPr>
            <w:r w:rsidRPr="6E1637BF">
              <w:rPr>
                <w:b/>
                <w:lang w:val="en-AU"/>
              </w:rPr>
              <w:t>H</w:t>
            </w:r>
            <w:r w:rsidR="00B64196" w:rsidRPr="6E1637BF">
              <w:rPr>
                <w:b/>
                <w:lang w:val="en-AU"/>
              </w:rPr>
              <w:t>igher education outreach activities should seek to build upon t</w:t>
            </w:r>
            <w:r w:rsidR="00815DB7" w:rsidRPr="6E1637BF">
              <w:rPr>
                <w:b/>
                <w:lang w:val="en-AU"/>
              </w:rPr>
              <w:t>he</w:t>
            </w:r>
            <w:r w:rsidR="00246D05" w:rsidRPr="6E1637BF">
              <w:rPr>
                <w:b/>
                <w:lang w:val="en-AU"/>
              </w:rPr>
              <w:t xml:space="preserve"> RPPPP</w:t>
            </w:r>
            <w:r w:rsidR="00815DB7" w:rsidRPr="6E1637BF">
              <w:rPr>
                <w:b/>
                <w:lang w:val="en-AU"/>
              </w:rPr>
              <w:t xml:space="preserve"> model of multi-stakeholder partnership to drive </w:t>
            </w:r>
            <w:r w:rsidRPr="6E1637BF">
              <w:rPr>
                <w:b/>
                <w:lang w:val="en-AU"/>
              </w:rPr>
              <w:t xml:space="preserve">impactful </w:t>
            </w:r>
            <w:r w:rsidR="00815DB7" w:rsidRPr="6E1637BF">
              <w:rPr>
                <w:b/>
                <w:lang w:val="en-AU"/>
              </w:rPr>
              <w:t>higher education outreach</w:t>
            </w:r>
            <w:r w:rsidR="00B64196" w:rsidRPr="6E1637BF">
              <w:rPr>
                <w:b/>
                <w:lang w:val="en-AU"/>
              </w:rPr>
              <w:t>.</w:t>
            </w:r>
            <w:r w:rsidR="00B64196" w:rsidRPr="6E1637BF">
              <w:rPr>
                <w:lang w:val="en-AU"/>
              </w:rPr>
              <w:t xml:space="preserve"> This model</w:t>
            </w:r>
            <w:r w:rsidR="00815DB7" w:rsidRPr="6E1637BF">
              <w:rPr>
                <w:lang w:val="en-AU"/>
              </w:rPr>
              <w:t xml:space="preserve"> holds significant promise for breaking down organi</w:t>
            </w:r>
            <w:r w:rsidR="00B64196" w:rsidRPr="6E1637BF">
              <w:rPr>
                <w:lang w:val="en-AU"/>
              </w:rPr>
              <w:t>s</w:t>
            </w:r>
            <w:r w:rsidR="00815DB7" w:rsidRPr="6E1637BF">
              <w:rPr>
                <w:lang w:val="en-AU"/>
              </w:rPr>
              <w:t>ational silos, fostering cost</w:t>
            </w:r>
            <w:r w:rsidR="00416DFA" w:rsidRPr="6E1637BF">
              <w:rPr>
                <w:lang w:val="en-AU"/>
              </w:rPr>
              <w:t>-</w:t>
            </w:r>
            <w:r w:rsidR="00815DB7" w:rsidRPr="6E1637BF">
              <w:rPr>
                <w:lang w:val="en-AU"/>
              </w:rPr>
              <w:t xml:space="preserve">effective RRR outreach and </w:t>
            </w:r>
            <w:r w:rsidR="00416DFA" w:rsidRPr="6E1637BF">
              <w:rPr>
                <w:lang w:val="en-AU"/>
              </w:rPr>
              <w:t xml:space="preserve">catalysing </w:t>
            </w:r>
            <w:r w:rsidR="00815DB7" w:rsidRPr="6E1637BF">
              <w:rPr>
                <w:lang w:val="en-AU"/>
              </w:rPr>
              <w:t xml:space="preserve">long-term transformational change. </w:t>
            </w:r>
          </w:p>
        </w:tc>
      </w:tr>
    </w:tbl>
    <w:p w14:paraId="299F234F" w14:textId="77777777" w:rsidR="00FD7310" w:rsidRPr="007C4E35" w:rsidRDefault="00FD7310" w:rsidP="007C4E35">
      <w:pPr>
        <w:pStyle w:val="Text"/>
      </w:pPr>
    </w:p>
    <w:p w14:paraId="4AFC5529" w14:textId="5589BD0F" w:rsidR="007A4AB2" w:rsidRDefault="00A81A04" w:rsidP="00455862">
      <w:pPr>
        <w:pStyle w:val="Heading3"/>
      </w:pPr>
      <w:r>
        <w:t xml:space="preserve">Evaluation </w:t>
      </w:r>
      <w:r w:rsidR="00416DFA">
        <w:t>a</w:t>
      </w:r>
      <w:r>
        <w:t xml:space="preserve">gainst </w:t>
      </w:r>
      <w:r w:rsidR="00416DFA">
        <w:t>k</w:t>
      </w:r>
      <w:r>
        <w:t xml:space="preserve">ey </w:t>
      </w:r>
      <w:r w:rsidR="00416DFA">
        <w:t>p</w:t>
      </w:r>
      <w:r>
        <w:t xml:space="preserve">erformance </w:t>
      </w:r>
      <w:r w:rsidR="00416DFA">
        <w:t>m</w:t>
      </w:r>
      <w:r>
        <w:t>easures</w:t>
      </w:r>
    </w:p>
    <w:tbl>
      <w:tblPr>
        <w:tblStyle w:val="ACTableDesign"/>
        <w:tblW w:w="5000" w:type="pct"/>
        <w:tblInd w:w="-5" w:type="dxa"/>
        <w:tblBorders>
          <w:top w:val="single" w:sz="4" w:space="0" w:color="007E00"/>
          <w:left w:val="single" w:sz="4" w:space="0" w:color="007E00"/>
          <w:bottom w:val="single" w:sz="4" w:space="0" w:color="007E00"/>
          <w:right w:val="single" w:sz="4" w:space="0" w:color="007E00"/>
          <w:insideH w:val="none" w:sz="0" w:space="0" w:color="auto"/>
          <w:insideV w:val="none" w:sz="0" w:space="0" w:color="auto"/>
        </w:tblBorders>
        <w:tblLook w:val="04A0" w:firstRow="1" w:lastRow="0" w:firstColumn="1" w:lastColumn="0" w:noHBand="0" w:noVBand="1"/>
      </w:tblPr>
      <w:tblGrid>
        <w:gridCol w:w="2512"/>
        <w:gridCol w:w="585"/>
        <w:gridCol w:w="2877"/>
        <w:gridCol w:w="586"/>
        <w:gridCol w:w="2459"/>
      </w:tblGrid>
      <w:tr w:rsidR="007A4AB2" w:rsidRPr="005F2846" w14:paraId="43F39AC6" w14:textId="77777777" w:rsidTr="00E261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8" w:type="pct"/>
            <w:tcBorders>
              <w:top w:val="single" w:sz="4" w:space="0" w:color="007E00"/>
              <w:bottom w:val="single" w:sz="4" w:space="0" w:color="007E00"/>
              <w:right w:val="single" w:sz="4" w:space="0" w:color="007E00" w:themeColor="accent3"/>
            </w:tcBorders>
            <w:shd w:val="clear" w:color="auto" w:fill="auto"/>
            <w:tcMar>
              <w:left w:w="0" w:type="dxa"/>
            </w:tcMar>
          </w:tcPr>
          <w:p w14:paraId="151BF2DA" w14:textId="77777777" w:rsidR="007A4AB2" w:rsidRPr="005F2846" w:rsidRDefault="007A4AB2" w:rsidP="00E2616D">
            <w:pPr>
              <w:pStyle w:val="Text"/>
              <w:ind w:left="426" w:hanging="284"/>
              <w:jc w:val="left"/>
              <w:rPr>
                <w:color w:val="auto"/>
              </w:rPr>
            </w:pPr>
            <w:r w:rsidRPr="005F2846">
              <w:rPr>
                <w:i/>
                <w:noProof/>
                <w:lang w:val="en-AU"/>
              </w:rPr>
              <w:drawing>
                <wp:anchor distT="0" distB="0" distL="114300" distR="114300" simplePos="0" relativeHeight="251658251" behindDoc="0" locked="0" layoutInCell="1" allowOverlap="1" wp14:anchorId="73857D9C" wp14:editId="46FAC011">
                  <wp:simplePos x="0" y="0"/>
                  <wp:positionH relativeFrom="column">
                    <wp:posOffset>0</wp:posOffset>
                  </wp:positionH>
                  <wp:positionV relativeFrom="paragraph">
                    <wp:posOffset>204470</wp:posOffset>
                  </wp:positionV>
                  <wp:extent cx="211455" cy="211455"/>
                  <wp:effectExtent l="0" t="0" r="0" b="0"/>
                  <wp:wrapNone/>
                  <wp:docPr id="1036395590" name="Graphic 49"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395590" name="Graphic 49"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1455" cy="211455"/>
                          </a:xfrm>
                          <a:prstGeom prst="rect">
                            <a:avLst/>
                          </a:prstGeom>
                        </pic:spPr>
                      </pic:pic>
                    </a:graphicData>
                  </a:graphic>
                  <wp14:sizeRelH relativeFrom="margin">
                    <wp14:pctWidth>0</wp14:pctWidth>
                  </wp14:sizeRelH>
                  <wp14:sizeRelV relativeFrom="margin">
                    <wp14:pctHeight>0</wp14:pctHeight>
                  </wp14:sizeRelV>
                </wp:anchor>
              </w:drawing>
            </w:r>
            <w:r>
              <w:rPr>
                <w:color w:val="auto"/>
              </w:rPr>
              <w:t xml:space="preserve">     </w:t>
            </w:r>
            <w:r w:rsidRPr="005F2846">
              <w:rPr>
                <w:color w:val="auto"/>
              </w:rPr>
              <w:t xml:space="preserve">Target has been </w:t>
            </w:r>
            <w:r>
              <w:rPr>
                <w:color w:val="auto"/>
              </w:rPr>
              <w:t xml:space="preserve">       </w:t>
            </w:r>
            <w:r w:rsidRPr="005F2846">
              <w:rPr>
                <w:color w:val="auto"/>
              </w:rPr>
              <w:t>achieved</w:t>
            </w:r>
            <w:r>
              <w:rPr>
                <w:color w:val="auto"/>
              </w:rPr>
              <w:t xml:space="preserve"> </w:t>
            </w:r>
            <w:r w:rsidRPr="005F2846">
              <w:rPr>
                <w:color w:val="auto"/>
              </w:rPr>
              <w:t>or is on track</w:t>
            </w:r>
          </w:p>
        </w:tc>
        <w:tc>
          <w:tcPr>
            <w:tcW w:w="305" w:type="pct"/>
            <w:tcBorders>
              <w:left w:val="single" w:sz="4" w:space="0" w:color="007E00" w:themeColor="accent3"/>
            </w:tcBorders>
            <w:shd w:val="clear" w:color="auto" w:fill="auto"/>
          </w:tcPr>
          <w:p w14:paraId="6C404872" w14:textId="77777777" w:rsidR="007A4AB2" w:rsidRPr="005F2846" w:rsidRDefault="007A4AB2" w:rsidP="00E2616D">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617B4B05" wp14:editId="0FECDFFA">
                  <wp:extent cx="212400" cy="212400"/>
                  <wp:effectExtent l="0" t="0" r="0" b="0"/>
                  <wp:docPr id="1036395591" name="Graphic 50"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395591" name="Graphic 50"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c>
          <w:tcPr>
            <w:tcW w:w="1498" w:type="pct"/>
            <w:tcBorders>
              <w:top w:val="single" w:sz="4" w:space="0" w:color="007E00"/>
              <w:bottom w:val="single" w:sz="4" w:space="0" w:color="007E00"/>
              <w:right w:val="single" w:sz="4" w:space="0" w:color="007E00" w:themeColor="accent3"/>
            </w:tcBorders>
            <w:shd w:val="clear" w:color="auto" w:fill="auto"/>
            <w:tcMar>
              <w:left w:w="0" w:type="dxa"/>
            </w:tcMar>
          </w:tcPr>
          <w:p w14:paraId="7928208B" w14:textId="77777777" w:rsidR="007A4AB2" w:rsidRPr="005F2846" w:rsidRDefault="007A4AB2" w:rsidP="00E2616D">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Uncertain – insufficient evidence/data to draw conclusion</w:t>
            </w:r>
          </w:p>
        </w:tc>
        <w:tc>
          <w:tcPr>
            <w:tcW w:w="305" w:type="pct"/>
            <w:tcBorders>
              <w:left w:val="single" w:sz="4" w:space="0" w:color="007E00" w:themeColor="accent3"/>
            </w:tcBorders>
            <w:shd w:val="clear" w:color="auto" w:fill="auto"/>
          </w:tcPr>
          <w:p w14:paraId="13755A54" w14:textId="77777777" w:rsidR="007A4AB2" w:rsidRPr="005F2846" w:rsidRDefault="007A4AB2" w:rsidP="00E2616D">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7B9CF84F" wp14:editId="0B2EB86E">
                  <wp:extent cx="212400" cy="212400"/>
                  <wp:effectExtent l="0" t="0" r="0" b="0"/>
                  <wp:docPr id="1036395592" name="Graphic 51" descr="Badge Cross with gray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395592" name="Graphic 51" descr="Badge Cross with gray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c>
          <w:tcPr>
            <w:tcW w:w="1280" w:type="pct"/>
            <w:shd w:val="clear" w:color="auto" w:fill="auto"/>
            <w:tcMar>
              <w:left w:w="0" w:type="dxa"/>
            </w:tcMar>
          </w:tcPr>
          <w:p w14:paraId="1816F64D" w14:textId="77777777" w:rsidR="007A4AB2" w:rsidRPr="005F2846" w:rsidRDefault="007A4AB2" w:rsidP="00E2616D">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not been achieved and is not on track</w:t>
            </w:r>
          </w:p>
        </w:tc>
      </w:tr>
    </w:tbl>
    <w:tbl>
      <w:tblPr>
        <w:tblStyle w:val="TableGrid"/>
        <w:tblpPr w:leftFromText="180" w:rightFromText="180" w:vertAnchor="text" w:horzAnchor="margin" w:tblpY="77"/>
        <w:tblW w:w="0" w:type="auto"/>
        <w:tblLook w:val="04A0" w:firstRow="1" w:lastRow="0" w:firstColumn="1" w:lastColumn="0" w:noHBand="0" w:noVBand="1"/>
      </w:tblPr>
      <w:tblGrid>
        <w:gridCol w:w="7230"/>
        <w:gridCol w:w="1742"/>
      </w:tblGrid>
      <w:tr w:rsidR="007A4AB2" w:rsidRPr="006729BD" w14:paraId="12A20C69" w14:textId="77777777" w:rsidTr="007A4AB2">
        <w:trPr>
          <w:trHeight w:val="274"/>
        </w:trPr>
        <w:tc>
          <w:tcPr>
            <w:tcW w:w="7230" w:type="dxa"/>
            <w:shd w:val="clear" w:color="auto" w:fill="78B800" w:themeFill="accent1"/>
          </w:tcPr>
          <w:p w14:paraId="3D3B1806" w14:textId="77777777" w:rsidR="007A4AB2" w:rsidRPr="009863CA" w:rsidRDefault="007A4AB2" w:rsidP="00AD7F50">
            <w:pPr>
              <w:pStyle w:val="TableHeaderBlack"/>
            </w:pPr>
            <w:r w:rsidRPr="009863CA">
              <w:t>Key performance measures or targets</w:t>
            </w:r>
          </w:p>
        </w:tc>
        <w:tc>
          <w:tcPr>
            <w:tcW w:w="1742" w:type="dxa"/>
            <w:shd w:val="clear" w:color="auto" w:fill="78B800" w:themeFill="accent1"/>
          </w:tcPr>
          <w:p w14:paraId="1F1563CA" w14:textId="77777777" w:rsidR="007A4AB2" w:rsidRPr="009863CA" w:rsidRDefault="007A4AB2" w:rsidP="00AD7F50">
            <w:pPr>
              <w:pStyle w:val="TableHeaderBlack"/>
            </w:pPr>
            <w:r w:rsidRPr="009863CA">
              <w:t>Progress</w:t>
            </w:r>
          </w:p>
        </w:tc>
      </w:tr>
      <w:tr w:rsidR="007A4AB2" w:rsidRPr="006729BD" w14:paraId="21A2284E" w14:textId="77777777" w:rsidTr="007A4AB2">
        <w:trPr>
          <w:trHeight w:val="608"/>
        </w:trPr>
        <w:tc>
          <w:tcPr>
            <w:tcW w:w="7230" w:type="dxa"/>
            <w:vAlign w:val="center"/>
          </w:tcPr>
          <w:p w14:paraId="6DC2CB51" w14:textId="77777777" w:rsidR="007A4AB2" w:rsidRPr="003A5201" w:rsidRDefault="007A4AB2" w:rsidP="007A4AB2">
            <w:pPr>
              <w:pStyle w:val="TableText"/>
            </w:pPr>
            <w:r>
              <w:t xml:space="preserve">Breadth, quality, and sustainability of success partnerships </w:t>
            </w:r>
          </w:p>
        </w:tc>
        <w:tc>
          <w:tcPr>
            <w:tcW w:w="1742" w:type="dxa"/>
            <w:vAlign w:val="center"/>
          </w:tcPr>
          <w:p w14:paraId="64FEE4F3" w14:textId="77777777" w:rsidR="007A4AB2" w:rsidRPr="006729BD" w:rsidRDefault="007A4AB2" w:rsidP="007A4AB2">
            <w:pPr>
              <w:pStyle w:val="Text"/>
              <w:jc w:val="center"/>
              <w:rPr>
                <w:b/>
                <w:bCs/>
                <w:i/>
                <w:iCs/>
              </w:rPr>
            </w:pPr>
            <w:r w:rsidRPr="001E1F6F">
              <w:rPr>
                <w:rFonts w:eastAsia="Arial" w:cs="Times New Roman"/>
                <w:noProof/>
                <w:color w:val="000000"/>
                <w:lang w:val="en-AU"/>
              </w:rPr>
              <w:drawing>
                <wp:inline distT="0" distB="0" distL="0" distR="0" wp14:anchorId="5C26C29E" wp14:editId="21B949CD">
                  <wp:extent cx="211947" cy="211947"/>
                  <wp:effectExtent l="0" t="0" r="0" b="0"/>
                  <wp:docPr id="825818780" name="Graphic 25"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5818780" name="Graphic 25"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r>
              <w:rPr>
                <w:b/>
                <w:bCs/>
                <w:i/>
                <w:iCs/>
              </w:rPr>
              <w:t xml:space="preserve"> </w:t>
            </w:r>
          </w:p>
        </w:tc>
      </w:tr>
      <w:tr w:rsidR="007A4AB2" w:rsidRPr="006729BD" w14:paraId="324CCFFC" w14:textId="77777777" w:rsidTr="007A4AB2">
        <w:trPr>
          <w:trHeight w:val="416"/>
        </w:trPr>
        <w:tc>
          <w:tcPr>
            <w:tcW w:w="7230" w:type="dxa"/>
            <w:vAlign w:val="center"/>
          </w:tcPr>
          <w:p w14:paraId="64F0ECA2" w14:textId="77777777" w:rsidR="007A4AB2" w:rsidRPr="003A5201" w:rsidRDefault="007A4AB2" w:rsidP="007A4AB2">
            <w:pPr>
              <w:pStyle w:val="TableText"/>
            </w:pPr>
            <w:r w:rsidRPr="629C4DA5">
              <w:rPr>
                <w:lang w:val="en-NZ"/>
              </w:rPr>
              <w:t>Short-term quantitative and qualitative impact on regional and remote students as determined by project context (e.g., local high school student retention and higher education transitions)</w:t>
            </w:r>
          </w:p>
        </w:tc>
        <w:tc>
          <w:tcPr>
            <w:tcW w:w="1742" w:type="dxa"/>
            <w:vAlign w:val="center"/>
          </w:tcPr>
          <w:p w14:paraId="09B2FAD1" w14:textId="77777777" w:rsidR="007A4AB2" w:rsidRPr="006729BD" w:rsidRDefault="007A4AB2" w:rsidP="007A4AB2">
            <w:pPr>
              <w:pStyle w:val="Text"/>
              <w:jc w:val="center"/>
              <w:rPr>
                <w:b/>
                <w:bCs/>
                <w:i/>
                <w:iCs/>
              </w:rPr>
            </w:pPr>
            <w:r w:rsidRPr="001E1F6F">
              <w:rPr>
                <w:rFonts w:eastAsia="Arial" w:cs="Times New Roman"/>
                <w:noProof/>
                <w:color w:val="000000"/>
                <w:lang w:val="en-AU"/>
              </w:rPr>
              <w:drawing>
                <wp:inline distT="0" distB="0" distL="0" distR="0" wp14:anchorId="19C26AB0" wp14:editId="1FED4DB0">
                  <wp:extent cx="212400" cy="212400"/>
                  <wp:effectExtent l="0" t="0" r="0" b="0"/>
                  <wp:docPr id="986004150" name="Graphic 26"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6004150" name="Graphic 26"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r w:rsidR="007A4AB2" w:rsidRPr="006729BD" w14:paraId="7157E489" w14:textId="77777777" w:rsidTr="007A4AB2">
        <w:trPr>
          <w:trHeight w:val="416"/>
        </w:trPr>
        <w:tc>
          <w:tcPr>
            <w:tcW w:w="7230" w:type="dxa"/>
            <w:vAlign w:val="center"/>
          </w:tcPr>
          <w:p w14:paraId="47D3C8E5" w14:textId="77777777" w:rsidR="007A4AB2" w:rsidRPr="003A5201" w:rsidRDefault="007A4AB2" w:rsidP="007A4AB2">
            <w:pPr>
              <w:pStyle w:val="TableText"/>
            </w:pPr>
            <w:r w:rsidRPr="003B7BF4">
              <w:t>Impact on higher education aspiration</w:t>
            </w:r>
          </w:p>
        </w:tc>
        <w:tc>
          <w:tcPr>
            <w:tcW w:w="1742" w:type="dxa"/>
            <w:vAlign w:val="center"/>
          </w:tcPr>
          <w:p w14:paraId="22CEC492" w14:textId="77777777" w:rsidR="007A4AB2" w:rsidRPr="001E1F6F" w:rsidRDefault="007A4AB2" w:rsidP="007A4AB2">
            <w:pPr>
              <w:pStyle w:val="Text"/>
              <w:jc w:val="center"/>
              <w:rPr>
                <w:rFonts w:eastAsia="Arial" w:cs="Times New Roman"/>
                <w:noProof/>
                <w:color w:val="000000"/>
                <w:lang w:val="en-AU"/>
              </w:rPr>
            </w:pPr>
            <w:r w:rsidRPr="001E1F6F">
              <w:rPr>
                <w:rFonts w:eastAsia="Arial" w:cs="Times New Roman"/>
                <w:noProof/>
                <w:color w:val="000000"/>
                <w:lang w:val="en-AU"/>
              </w:rPr>
              <w:drawing>
                <wp:inline distT="0" distB="0" distL="0" distR="0" wp14:anchorId="1E4CA691" wp14:editId="491EC507">
                  <wp:extent cx="212400" cy="212400"/>
                  <wp:effectExtent l="0" t="0" r="0" b="0"/>
                  <wp:docPr id="640755081" name="Graphic 1"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0755081" name="Graphic 1"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r w:rsidR="007A4AB2" w:rsidRPr="006729BD" w14:paraId="67D47203" w14:textId="77777777" w:rsidTr="007A4AB2">
        <w:trPr>
          <w:trHeight w:val="416"/>
        </w:trPr>
        <w:tc>
          <w:tcPr>
            <w:tcW w:w="7230" w:type="dxa"/>
            <w:vAlign w:val="center"/>
          </w:tcPr>
          <w:p w14:paraId="53E75142" w14:textId="77777777" w:rsidR="007A4AB2" w:rsidRPr="003A5201" w:rsidRDefault="007A4AB2" w:rsidP="007A4AB2">
            <w:pPr>
              <w:pStyle w:val="TableText"/>
            </w:pPr>
            <w:r w:rsidRPr="003B7BF4">
              <w:t>Overall commencement and participation rate for regional and remote, and First Nations higher education students</w:t>
            </w:r>
          </w:p>
        </w:tc>
        <w:tc>
          <w:tcPr>
            <w:tcW w:w="1742" w:type="dxa"/>
            <w:vAlign w:val="center"/>
          </w:tcPr>
          <w:p w14:paraId="6C25239F" w14:textId="77777777" w:rsidR="007A4AB2" w:rsidRPr="001E1F6F" w:rsidRDefault="007A4AB2" w:rsidP="007A4AB2">
            <w:pPr>
              <w:pStyle w:val="Text"/>
              <w:jc w:val="center"/>
              <w:rPr>
                <w:rFonts w:eastAsia="Arial" w:cs="Times New Roman"/>
                <w:noProof/>
                <w:color w:val="000000"/>
                <w:lang w:val="en-AU"/>
              </w:rPr>
            </w:pPr>
            <w:r w:rsidRPr="001E1F6F">
              <w:rPr>
                <w:rFonts w:eastAsia="Arial" w:cs="Times New Roman"/>
                <w:noProof/>
                <w:color w:val="000000"/>
                <w:lang w:val="en-AU"/>
              </w:rPr>
              <w:drawing>
                <wp:inline distT="0" distB="0" distL="0" distR="0" wp14:anchorId="52875D95" wp14:editId="1915AE73">
                  <wp:extent cx="212400" cy="212400"/>
                  <wp:effectExtent l="0" t="0" r="0" b="0"/>
                  <wp:docPr id="1494275967" name="Graphic 1"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4275967" name="Graphic 1"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bl>
    <w:p w14:paraId="37E4C53C" w14:textId="0EA2A27A" w:rsidR="00E402C4" w:rsidRDefault="00E402C4" w:rsidP="00831C4A">
      <w:pPr>
        <w:pStyle w:val="Text"/>
      </w:pPr>
    </w:p>
    <w:p w14:paraId="103FD2CD" w14:textId="77777777" w:rsidR="00E402C4" w:rsidRDefault="00E402C4">
      <w:pPr>
        <w:rPr>
          <w:lang w:val="en-US"/>
        </w:rPr>
      </w:pPr>
      <w:r>
        <w:br w:type="page"/>
      </w:r>
    </w:p>
    <w:p w14:paraId="430FF7E0" w14:textId="55E621EF" w:rsidR="0073621B" w:rsidRDefault="00A62EDE" w:rsidP="00455862">
      <w:pPr>
        <w:pStyle w:val="Heading2"/>
      </w:pPr>
      <w:bookmarkStart w:id="50" w:name="_Toc171085093"/>
      <w:bookmarkStart w:id="51" w:name="_Toc177032071"/>
      <w:r>
        <w:lastRenderedPageBreak/>
        <w:t xml:space="preserve">Measure Seven </w:t>
      </w:r>
      <w:r w:rsidR="00AB2BD0">
        <w:t xml:space="preserve">– </w:t>
      </w:r>
      <w:bookmarkEnd w:id="50"/>
      <w:r w:rsidR="00455862" w:rsidRPr="00455862">
        <w:t>Tertiary Access Payment</w:t>
      </w:r>
      <w:bookmarkEnd w:id="51"/>
    </w:p>
    <w:p w14:paraId="30F33D40" w14:textId="691B083A" w:rsidR="00BE0B94" w:rsidRDefault="00BE0B94" w:rsidP="00455862">
      <w:pPr>
        <w:pStyle w:val="Heading3"/>
      </w:pPr>
      <w:r>
        <w:t>Backgroun</w:t>
      </w:r>
      <w:r w:rsidR="00C365E2">
        <w:t>d</w:t>
      </w:r>
    </w:p>
    <w:p w14:paraId="25EEA97F" w14:textId="59994A70" w:rsidR="0088373C" w:rsidRDefault="00BE0B94" w:rsidP="00623E86">
      <w:pPr>
        <w:pStyle w:val="Text"/>
      </w:pPr>
      <w:r w:rsidRPr="6E1637BF">
        <w:rPr>
          <w:lang w:val="en-AU"/>
        </w:rPr>
        <w:t>The Tertiary Access Payment (TAP)</w:t>
      </w:r>
      <w:r w:rsidR="003A335F" w:rsidRPr="6E1637BF">
        <w:rPr>
          <w:lang w:val="en-AU"/>
        </w:rPr>
        <w:t xml:space="preserve"> </w:t>
      </w:r>
      <w:r w:rsidR="003277A9" w:rsidRPr="6E1637BF">
        <w:rPr>
          <w:lang w:val="en-AU"/>
        </w:rPr>
        <w:t xml:space="preserve">is </w:t>
      </w:r>
      <w:r w:rsidR="00C025CE" w:rsidRPr="6E1637BF">
        <w:rPr>
          <w:lang w:val="en-AU"/>
        </w:rPr>
        <w:t>a</w:t>
      </w:r>
      <w:r w:rsidR="003157C1" w:rsidRPr="6E1637BF">
        <w:rPr>
          <w:lang w:val="en-AU"/>
        </w:rPr>
        <w:t xml:space="preserve"> $177.8 million</w:t>
      </w:r>
      <w:r w:rsidR="00C025CE" w:rsidRPr="6E1637BF">
        <w:rPr>
          <w:lang w:val="en-AU"/>
        </w:rPr>
        <w:t xml:space="preserve"> </w:t>
      </w:r>
      <w:r w:rsidR="003157C1" w:rsidRPr="6E1637BF">
        <w:rPr>
          <w:lang w:val="en-AU"/>
        </w:rPr>
        <w:t>commitment over four years to provide one-off payments</w:t>
      </w:r>
      <w:r w:rsidR="00597E1B" w:rsidRPr="6E1637BF">
        <w:rPr>
          <w:lang w:val="en-AU"/>
        </w:rPr>
        <w:t xml:space="preserve"> </w:t>
      </w:r>
      <w:r w:rsidR="003277A9" w:rsidRPr="6E1637BF">
        <w:rPr>
          <w:lang w:val="en-AU"/>
        </w:rPr>
        <w:t xml:space="preserve">of up to </w:t>
      </w:r>
      <w:r w:rsidR="00C025CE" w:rsidRPr="6E1637BF">
        <w:rPr>
          <w:lang w:val="en-AU"/>
        </w:rPr>
        <w:t xml:space="preserve">$5,000 to </w:t>
      </w:r>
      <w:r w:rsidR="00AF0F01" w:rsidRPr="6E1637BF">
        <w:rPr>
          <w:lang w:val="en-AU"/>
        </w:rPr>
        <w:t xml:space="preserve">support </w:t>
      </w:r>
      <w:r w:rsidR="00C9487D" w:rsidRPr="6E1637BF">
        <w:rPr>
          <w:lang w:val="en-AU"/>
        </w:rPr>
        <w:t>RRR</w:t>
      </w:r>
      <w:r w:rsidR="00AF0F01" w:rsidRPr="6E1637BF">
        <w:rPr>
          <w:lang w:val="en-AU"/>
        </w:rPr>
        <w:t xml:space="preserve"> students </w:t>
      </w:r>
      <w:r w:rsidR="00BE3952" w:rsidRPr="6E1637BF">
        <w:rPr>
          <w:lang w:val="en-AU"/>
        </w:rPr>
        <w:t xml:space="preserve">who are moving away from home to undertake tertiary </w:t>
      </w:r>
      <w:r w:rsidR="00AF0F01" w:rsidRPr="6E1637BF">
        <w:rPr>
          <w:lang w:val="en-AU"/>
        </w:rPr>
        <w:t>education</w:t>
      </w:r>
      <w:r w:rsidR="006F493A" w:rsidRPr="6E1637BF">
        <w:rPr>
          <w:lang w:val="en-AU"/>
        </w:rPr>
        <w:t>.</w:t>
      </w:r>
      <w:r w:rsidR="00AF0F01" w:rsidRPr="6E1637BF">
        <w:rPr>
          <w:lang w:val="en-AU"/>
        </w:rPr>
        <w:t xml:space="preserve"> </w:t>
      </w:r>
      <w:r w:rsidR="00BE3952" w:rsidRPr="6E1637BF">
        <w:rPr>
          <w:lang w:val="en-AU"/>
        </w:rPr>
        <w:t>This measure is designed to</w:t>
      </w:r>
      <w:r w:rsidR="00AF0F01" w:rsidRPr="6E1637BF">
        <w:rPr>
          <w:lang w:val="en-AU"/>
        </w:rPr>
        <w:t xml:space="preserve"> </w:t>
      </w:r>
      <w:r w:rsidR="00C025CE" w:rsidRPr="6E1637BF">
        <w:rPr>
          <w:lang w:val="en-AU"/>
        </w:rPr>
        <w:t xml:space="preserve">mitigate </w:t>
      </w:r>
      <w:r w:rsidR="00BE3952" w:rsidRPr="6E1637BF">
        <w:rPr>
          <w:lang w:val="en-AU"/>
        </w:rPr>
        <w:t xml:space="preserve">the </w:t>
      </w:r>
      <w:r w:rsidR="00C025CE" w:rsidRPr="6E1637BF">
        <w:rPr>
          <w:lang w:val="en-AU"/>
        </w:rPr>
        <w:t xml:space="preserve">financial burden </w:t>
      </w:r>
      <w:r w:rsidR="00BE3952" w:rsidRPr="6E1637BF">
        <w:rPr>
          <w:lang w:val="en-AU"/>
        </w:rPr>
        <w:t xml:space="preserve">associated with relocation </w:t>
      </w:r>
      <w:r w:rsidR="00C025CE" w:rsidRPr="6E1637BF">
        <w:rPr>
          <w:lang w:val="en-AU"/>
        </w:rPr>
        <w:t xml:space="preserve">and encourage </w:t>
      </w:r>
      <w:r w:rsidR="00C9487D" w:rsidRPr="6E1637BF">
        <w:rPr>
          <w:lang w:val="en-AU"/>
        </w:rPr>
        <w:t>RRR</w:t>
      </w:r>
      <w:r w:rsidR="00C025CE" w:rsidRPr="6E1637BF">
        <w:rPr>
          <w:lang w:val="en-AU"/>
        </w:rPr>
        <w:t xml:space="preserve"> students to pursue tertiary study.</w:t>
      </w:r>
      <w:r w:rsidR="00D26CBB" w:rsidRPr="6E1637BF">
        <w:rPr>
          <w:rStyle w:val="FootnoteReference"/>
          <w:lang w:val="en-AU"/>
        </w:rPr>
        <w:footnoteReference w:id="45"/>
      </w:r>
      <w:r w:rsidR="00623E86" w:rsidRPr="6E1637BF">
        <w:rPr>
          <w:lang w:val="en-AU"/>
        </w:rPr>
        <w:t xml:space="preserve"> </w:t>
      </w:r>
      <w:r w:rsidR="00162F0E" w:rsidRPr="6E1637BF">
        <w:rPr>
          <w:lang w:val="en-AU"/>
        </w:rPr>
        <w:t xml:space="preserve">This measure </w:t>
      </w:r>
      <w:r w:rsidR="00B13D78" w:rsidRPr="6E1637BF">
        <w:rPr>
          <w:lang w:val="en-AU"/>
        </w:rPr>
        <w:t>was</w:t>
      </w:r>
      <w:r w:rsidR="00162F0E" w:rsidRPr="6E1637BF">
        <w:rPr>
          <w:lang w:val="en-AU"/>
        </w:rPr>
        <w:t xml:space="preserve"> also</w:t>
      </w:r>
      <w:r w:rsidR="00B13D78" w:rsidRPr="6E1637BF">
        <w:rPr>
          <w:lang w:val="en-AU"/>
        </w:rPr>
        <w:t xml:space="preserve"> originally</w:t>
      </w:r>
      <w:r w:rsidR="00162F0E" w:rsidRPr="6E1637BF">
        <w:rPr>
          <w:lang w:val="en-AU"/>
        </w:rPr>
        <w:t xml:space="preserve"> intended to encourage </w:t>
      </w:r>
      <w:r w:rsidR="00C9487D" w:rsidRPr="6E1637BF">
        <w:rPr>
          <w:lang w:val="en-AU"/>
        </w:rPr>
        <w:t xml:space="preserve">RRR </w:t>
      </w:r>
      <w:r w:rsidR="00162F0E" w:rsidRPr="6E1637BF">
        <w:rPr>
          <w:lang w:val="en-AU"/>
        </w:rPr>
        <w:t>students to access tertiary study in the year immediately following Year 12, rather than taking a gap year.</w:t>
      </w:r>
    </w:p>
    <w:p w14:paraId="7CCA89DB" w14:textId="1AD1C671" w:rsidR="00623E86" w:rsidRDefault="00623E86" w:rsidP="00623E86">
      <w:pPr>
        <w:pStyle w:val="Text"/>
      </w:pPr>
      <w:r>
        <w:t xml:space="preserve">To be eligible for the TAP, </w:t>
      </w:r>
      <w:r w:rsidR="00571EBF">
        <w:t>a student must</w:t>
      </w:r>
      <w:r w:rsidRPr="00623E86">
        <w:t xml:space="preserve"> </w:t>
      </w:r>
      <w:r w:rsidR="0086512C">
        <w:t xml:space="preserve">be </w:t>
      </w:r>
      <w:r>
        <w:t>from an inner regional, outer regional or remote area</w:t>
      </w:r>
      <w:r w:rsidR="00D772EE">
        <w:t xml:space="preserve"> and be </w:t>
      </w:r>
      <w:r>
        <w:t>moving to study at a tertiary education provider that</w:t>
      </w:r>
      <w:r w:rsidR="00C9487D">
        <w:t xml:space="preserve"> i</w:t>
      </w:r>
      <w:r>
        <w:t xml:space="preserve">s at least 90 minutes away from </w:t>
      </w:r>
      <w:r w:rsidR="00D77E49">
        <w:t>their</w:t>
      </w:r>
      <w:r>
        <w:t xml:space="preserve"> family home by public transport</w:t>
      </w:r>
      <w:r w:rsidR="00D77E49">
        <w:t>.</w:t>
      </w:r>
      <w:r w:rsidR="0001436A">
        <w:rPr>
          <w:rStyle w:val="FootnoteReference"/>
        </w:rPr>
        <w:footnoteReference w:id="46"/>
      </w:r>
      <w:r w:rsidR="00A04EF6" w:rsidRPr="00A04EF6">
        <w:t xml:space="preserve"> </w:t>
      </w:r>
      <w:r w:rsidR="00EC1A43" w:rsidRPr="00EC1A43">
        <w:t>The TAP can be used to cover costs associated with study</w:t>
      </w:r>
      <w:r w:rsidR="00EC1A43">
        <w:t xml:space="preserve">, including for instance </w:t>
      </w:r>
      <w:r w:rsidR="00EC1A43" w:rsidRPr="00EC1A43">
        <w:t>rent or bond for accommodation, household bills, groceries, textbooks or other study supplies.</w:t>
      </w:r>
      <w:r w:rsidR="00EC1A43">
        <w:t xml:space="preserve"> </w:t>
      </w:r>
      <w:r w:rsidR="00A04EF6" w:rsidRPr="008F713E">
        <w:t>The payment is disbursed only after the census date, typically six weeks into the semester.</w:t>
      </w:r>
    </w:p>
    <w:p w14:paraId="2AA0B5C6" w14:textId="740EDEA6" w:rsidR="00230599" w:rsidRDefault="0082739D" w:rsidP="0026549C">
      <w:pPr>
        <w:pStyle w:val="Text"/>
      </w:pPr>
      <w:r w:rsidRPr="00EA49C7">
        <w:t>TAP was initially administered</w:t>
      </w:r>
      <w:r w:rsidR="0004272E">
        <w:t xml:space="preserve"> by</w:t>
      </w:r>
      <w:r w:rsidRPr="00EA49C7">
        <w:t xml:space="preserve"> universities</w:t>
      </w:r>
      <w:r w:rsidR="009C3A71">
        <w:t xml:space="preserve">, though </w:t>
      </w:r>
      <w:r w:rsidR="005A2E58">
        <w:t>in 2022</w:t>
      </w:r>
      <w:r>
        <w:t xml:space="preserve"> </w:t>
      </w:r>
      <w:r w:rsidR="00EA49C7">
        <w:t>administration shifted to Services Australia</w:t>
      </w:r>
      <w:r w:rsidR="005A2E58">
        <w:t xml:space="preserve">. </w:t>
      </w:r>
    </w:p>
    <w:p w14:paraId="11CE758C" w14:textId="0457ED3D" w:rsidR="00BE0B94" w:rsidRDefault="00BE0B94" w:rsidP="00455862">
      <w:pPr>
        <w:pStyle w:val="Heading3"/>
      </w:pPr>
      <w:r>
        <w:t>Findings</w:t>
      </w:r>
    </w:p>
    <w:p w14:paraId="63B420A8" w14:textId="060977BB" w:rsidR="00041BA5" w:rsidRDefault="00991DFE" w:rsidP="00A92158">
      <w:pPr>
        <w:pStyle w:val="Text"/>
      </w:pPr>
      <w:r w:rsidRPr="6E1637BF">
        <w:rPr>
          <w:lang w:val="en-AU"/>
        </w:rPr>
        <w:t>The TAP has been implemented as intended and is achieving its stated aims</w:t>
      </w:r>
      <w:r w:rsidR="0043047C" w:rsidRPr="6E1637BF">
        <w:rPr>
          <w:lang w:val="en-AU"/>
        </w:rPr>
        <w:t xml:space="preserve">, with </w:t>
      </w:r>
      <w:r w:rsidR="00D65D70" w:rsidRPr="6E1637BF">
        <w:rPr>
          <w:lang w:val="en-AU"/>
        </w:rPr>
        <w:t>increases in T</w:t>
      </w:r>
      <w:r w:rsidR="00FC718C" w:rsidRPr="6E1637BF">
        <w:rPr>
          <w:lang w:val="en-AU"/>
        </w:rPr>
        <w:t>AP</w:t>
      </w:r>
      <w:r w:rsidR="00D65D70" w:rsidRPr="6E1637BF">
        <w:rPr>
          <w:lang w:val="en-AU"/>
        </w:rPr>
        <w:t xml:space="preserve"> applications and approvals </w:t>
      </w:r>
      <w:r w:rsidR="003E16F6" w:rsidRPr="6E1637BF">
        <w:rPr>
          <w:lang w:val="en-AU"/>
        </w:rPr>
        <w:t xml:space="preserve">since 2021 and a strong view among evaluation stakeholders that the measure is playing a positive role in </w:t>
      </w:r>
      <w:r w:rsidR="00493D45" w:rsidRPr="6E1637BF">
        <w:rPr>
          <w:lang w:val="en-AU"/>
        </w:rPr>
        <w:t xml:space="preserve">enhancing access to education for </w:t>
      </w:r>
      <w:r w:rsidR="00785A79" w:rsidRPr="6E1637BF">
        <w:rPr>
          <w:lang w:val="en-AU"/>
        </w:rPr>
        <w:t>RRR</w:t>
      </w:r>
      <w:r w:rsidR="00493D45" w:rsidRPr="6E1637BF">
        <w:rPr>
          <w:lang w:val="en-AU"/>
        </w:rPr>
        <w:t xml:space="preserve"> students. </w:t>
      </w:r>
      <w:r w:rsidR="00D31E31" w:rsidRPr="6E1637BF">
        <w:rPr>
          <w:lang w:val="en-AU"/>
        </w:rPr>
        <w:t xml:space="preserve">The evaluation found that TAP has played a role in elevating the importance of equity for RRR students to a national level and addressing disparities </w:t>
      </w:r>
      <w:r w:rsidR="00041BA5" w:rsidRPr="6E1637BF">
        <w:rPr>
          <w:lang w:val="en-AU"/>
        </w:rPr>
        <w:t xml:space="preserve">associated with </w:t>
      </w:r>
      <w:r w:rsidR="00D31E31" w:rsidRPr="6E1637BF">
        <w:rPr>
          <w:lang w:val="en-AU"/>
        </w:rPr>
        <w:t xml:space="preserve">the financial stress of </w:t>
      </w:r>
      <w:r w:rsidR="00041BA5" w:rsidRPr="6E1637BF">
        <w:rPr>
          <w:lang w:val="en-AU"/>
        </w:rPr>
        <w:t xml:space="preserve">relocating </w:t>
      </w:r>
      <w:r w:rsidR="00D31E31" w:rsidRPr="6E1637BF">
        <w:rPr>
          <w:lang w:val="en-AU"/>
        </w:rPr>
        <w:t>to undertake tertiary education</w:t>
      </w:r>
      <w:r w:rsidR="000C0B28" w:rsidRPr="6E1637BF">
        <w:rPr>
          <w:lang w:val="en-AU"/>
        </w:rPr>
        <w:t xml:space="preserve">. The TAP also provides an important foundation that universities can build upon through further </w:t>
      </w:r>
      <w:r w:rsidR="000E5FC2" w:rsidRPr="6E1637BF">
        <w:rPr>
          <w:lang w:val="en-AU"/>
        </w:rPr>
        <w:t xml:space="preserve">targeted </w:t>
      </w:r>
      <w:r w:rsidR="000C0B28" w:rsidRPr="6E1637BF">
        <w:rPr>
          <w:lang w:val="en-AU"/>
        </w:rPr>
        <w:t>funding.</w:t>
      </w:r>
    </w:p>
    <w:p w14:paraId="1E316D99" w14:textId="331FF100" w:rsidR="000E5FC2" w:rsidRPr="001760E1" w:rsidRDefault="0076443D" w:rsidP="00A92158">
      <w:pPr>
        <w:pStyle w:val="Text"/>
      </w:pPr>
      <w:r w:rsidRPr="6E1637BF">
        <w:rPr>
          <w:lang w:val="en-AU"/>
        </w:rPr>
        <w:t xml:space="preserve">There remain opportunities for </w:t>
      </w:r>
      <w:r w:rsidR="00827FCB" w:rsidRPr="6E1637BF">
        <w:rPr>
          <w:lang w:val="en-AU"/>
        </w:rPr>
        <w:t xml:space="preserve">the </w:t>
      </w:r>
      <w:r w:rsidRPr="6E1637BF">
        <w:rPr>
          <w:lang w:val="en-AU"/>
        </w:rPr>
        <w:t xml:space="preserve">Government to </w:t>
      </w:r>
      <w:r w:rsidR="00A77B4F" w:rsidRPr="6E1637BF">
        <w:rPr>
          <w:lang w:val="en-AU"/>
        </w:rPr>
        <w:t xml:space="preserve">increase </w:t>
      </w:r>
      <w:r w:rsidR="005763F9" w:rsidRPr="6E1637BF">
        <w:rPr>
          <w:lang w:val="en-AU"/>
        </w:rPr>
        <w:t xml:space="preserve">access to the TAP by </w:t>
      </w:r>
      <w:r w:rsidR="00A77B4F" w:rsidRPr="6E1637BF">
        <w:rPr>
          <w:lang w:val="en-AU"/>
        </w:rPr>
        <w:t>rais</w:t>
      </w:r>
      <w:r w:rsidR="005763F9" w:rsidRPr="6E1637BF">
        <w:rPr>
          <w:lang w:val="en-AU"/>
        </w:rPr>
        <w:t>ing</w:t>
      </w:r>
      <w:r w:rsidR="00A77B4F" w:rsidRPr="6E1637BF">
        <w:rPr>
          <w:lang w:val="en-AU"/>
        </w:rPr>
        <w:t xml:space="preserve"> awareness about </w:t>
      </w:r>
      <w:r w:rsidR="00F728B7" w:rsidRPr="6E1637BF">
        <w:rPr>
          <w:lang w:val="en-AU"/>
        </w:rPr>
        <w:t>this</w:t>
      </w:r>
      <w:r w:rsidR="00A77B4F" w:rsidRPr="6E1637BF">
        <w:rPr>
          <w:lang w:val="en-AU"/>
        </w:rPr>
        <w:t xml:space="preserve"> </w:t>
      </w:r>
      <w:r w:rsidR="005763F9" w:rsidRPr="6E1637BF">
        <w:rPr>
          <w:lang w:val="en-AU"/>
        </w:rPr>
        <w:t>measure, simplifying the application process</w:t>
      </w:r>
      <w:r w:rsidR="0039476D" w:rsidRPr="6E1637BF">
        <w:rPr>
          <w:lang w:val="en-AU"/>
        </w:rPr>
        <w:t xml:space="preserve"> and removing eligibility restrictions.</w:t>
      </w:r>
      <w:r w:rsidR="005763F9" w:rsidRPr="6E1637BF">
        <w:rPr>
          <w:lang w:val="en-AU"/>
        </w:rPr>
        <w:t xml:space="preserve"> </w:t>
      </w:r>
    </w:p>
    <w:p w14:paraId="73457B48" w14:textId="53DEBBDD" w:rsidR="00A92158" w:rsidRPr="00A92158" w:rsidRDefault="00A92158" w:rsidP="00BB7302">
      <w:pPr>
        <w:pStyle w:val="Heading4NotNumbered"/>
      </w:pPr>
      <w:r w:rsidRPr="00A92158">
        <w:t xml:space="preserve">Uptake of </w:t>
      </w:r>
      <w:r w:rsidR="00EA3AFE">
        <w:t xml:space="preserve">the </w:t>
      </w:r>
      <w:r w:rsidRPr="00A92158">
        <w:t xml:space="preserve">TAP </w:t>
      </w:r>
    </w:p>
    <w:p w14:paraId="5A45E82A" w14:textId="77777777" w:rsidR="00341985" w:rsidRDefault="001760E1" w:rsidP="00ED6E35">
      <w:pPr>
        <w:pStyle w:val="Text"/>
        <w:rPr>
          <w:lang w:val="en-AU"/>
        </w:rPr>
      </w:pPr>
      <w:r w:rsidRPr="6E1637BF">
        <w:rPr>
          <w:lang w:val="en-AU"/>
        </w:rPr>
        <w:t>Data provided to the evaluation by the Department of Education indicates</w:t>
      </w:r>
      <w:r w:rsidR="001E4767" w:rsidRPr="6E1637BF">
        <w:rPr>
          <w:lang w:val="en-AU"/>
        </w:rPr>
        <w:t xml:space="preserve"> that </w:t>
      </w:r>
      <w:r w:rsidR="00BE0B94" w:rsidRPr="6E1637BF">
        <w:rPr>
          <w:lang w:val="en-AU"/>
        </w:rPr>
        <w:t xml:space="preserve">TAP applications more than doubled between 2021 and 2022, rising from 3,224 to 6,744, before declining to 6,165 in 2023. </w:t>
      </w:r>
      <w:r w:rsidR="00B54191" w:rsidRPr="6E1637BF">
        <w:rPr>
          <w:lang w:val="en-AU"/>
        </w:rPr>
        <w:t>The rise from 2021</w:t>
      </w:r>
      <w:r w:rsidR="005B22F5" w:rsidRPr="6E1637BF">
        <w:rPr>
          <w:lang w:val="en-AU"/>
        </w:rPr>
        <w:t xml:space="preserve"> to 2022 may </w:t>
      </w:r>
      <w:r w:rsidR="00F8396B" w:rsidRPr="6E1637BF">
        <w:rPr>
          <w:lang w:val="en-AU"/>
        </w:rPr>
        <w:t>have been a result of</w:t>
      </w:r>
      <w:r w:rsidR="005B22F5" w:rsidRPr="6E1637BF">
        <w:rPr>
          <w:lang w:val="en-AU"/>
        </w:rPr>
        <w:t xml:space="preserve"> </w:t>
      </w:r>
      <w:r w:rsidR="00246BF7" w:rsidRPr="6E1637BF">
        <w:rPr>
          <w:lang w:val="en-AU"/>
        </w:rPr>
        <w:t xml:space="preserve">the expansion of the TAP to students from inner regional areas at the commencement of 2022, though there is insufficient data to </w:t>
      </w:r>
      <w:r w:rsidR="000A4365" w:rsidRPr="6E1637BF">
        <w:rPr>
          <w:lang w:val="en-AU"/>
        </w:rPr>
        <w:t>support this conclusion.</w:t>
      </w:r>
      <w:r w:rsidR="00246BF7" w:rsidRPr="6E1637BF">
        <w:rPr>
          <w:lang w:val="en-AU"/>
        </w:rPr>
        <w:t xml:space="preserve"> </w:t>
      </w:r>
    </w:p>
    <w:p w14:paraId="0CB8E7DE" w14:textId="4AF5FF09" w:rsidR="00ED6E35" w:rsidRDefault="00574146" w:rsidP="00ED6E35">
      <w:pPr>
        <w:pStyle w:val="Text"/>
      </w:pPr>
      <w:r w:rsidRPr="6E1637BF">
        <w:rPr>
          <w:b/>
          <w:lang w:val="en-AU"/>
        </w:rPr>
        <w:lastRenderedPageBreak/>
        <w:t>F</w:t>
      </w:r>
      <w:r w:rsidR="00ED6E35" w:rsidRPr="6E1637BF">
        <w:rPr>
          <w:b/>
          <w:lang w:val="en-AU"/>
        </w:rPr>
        <w:t xml:space="preserve">igure </w:t>
      </w:r>
      <w:r w:rsidR="001760E1" w:rsidRPr="6E1637BF">
        <w:rPr>
          <w:b/>
          <w:lang w:val="en-AU"/>
        </w:rPr>
        <w:t>7</w:t>
      </w:r>
      <w:r w:rsidR="00ED6E35" w:rsidRPr="6E1637BF">
        <w:rPr>
          <w:lang w:val="en-AU"/>
        </w:rPr>
        <w:t xml:space="preserve"> illustrates the uptake and rejection rates of </w:t>
      </w:r>
      <w:r w:rsidR="00B708B3" w:rsidRPr="6E1637BF">
        <w:rPr>
          <w:lang w:val="en-AU"/>
        </w:rPr>
        <w:t>TAP applications for 2021-23.</w:t>
      </w:r>
      <w:r w:rsidR="00E3113C" w:rsidRPr="6E1637BF">
        <w:rPr>
          <w:lang w:val="en-AU"/>
        </w:rPr>
        <w:t xml:space="preserve"> Rates of rejection were 34%,</w:t>
      </w:r>
      <w:r w:rsidR="0010126D" w:rsidRPr="6E1637BF">
        <w:rPr>
          <w:lang w:val="en-AU"/>
        </w:rPr>
        <w:t xml:space="preserve"> 42% and 40% over these three years</w:t>
      </w:r>
      <w:r w:rsidR="00ED6E35" w:rsidRPr="6E1637BF">
        <w:rPr>
          <w:lang w:val="en-AU"/>
        </w:rPr>
        <w:t>.</w:t>
      </w:r>
      <w:r w:rsidR="00814BC6" w:rsidRPr="6E1637BF">
        <w:rPr>
          <w:rStyle w:val="FootnoteReference"/>
          <w:lang w:val="en-AU"/>
        </w:rPr>
        <w:footnoteReference w:id="47"/>
      </w:r>
      <w:r w:rsidR="005617B4" w:rsidRPr="6E1637BF">
        <w:rPr>
          <w:lang w:val="en-AU"/>
        </w:rPr>
        <w:t xml:space="preserve"> </w:t>
      </w:r>
    </w:p>
    <w:p w14:paraId="598FCB76" w14:textId="4983A53A" w:rsidR="00496252" w:rsidRDefault="00496252" w:rsidP="00496252">
      <w:pPr>
        <w:pStyle w:val="Caption"/>
      </w:pPr>
      <w:r>
        <w:t>Figure</w:t>
      </w:r>
      <w:r w:rsidR="0039476D">
        <w:t xml:space="preserve"> </w:t>
      </w:r>
      <w:r w:rsidR="001E4767">
        <w:t>7</w:t>
      </w:r>
      <w:r>
        <w:t xml:space="preserve">. Uptake of </w:t>
      </w:r>
      <w:r w:rsidR="00F728B7">
        <w:t>t</w:t>
      </w:r>
      <w:r>
        <w:t xml:space="preserve">ertiary </w:t>
      </w:r>
      <w:r w:rsidR="00F728B7">
        <w:t>a</w:t>
      </w:r>
      <w:r>
        <w:t xml:space="preserve">ccess </w:t>
      </w:r>
      <w:r w:rsidR="00F728B7">
        <w:t>p</w:t>
      </w:r>
      <w:r>
        <w:t>ayments</w:t>
      </w:r>
    </w:p>
    <w:p w14:paraId="1280CF0C" w14:textId="14A5F619" w:rsidR="008B7DAA" w:rsidRDefault="00493374" w:rsidP="00574146">
      <w:pPr>
        <w:pStyle w:val="Text"/>
        <w:jc w:val="center"/>
      </w:pPr>
      <w:r w:rsidRPr="00E31FF9">
        <w:rPr>
          <w:noProof/>
          <w:lang w:val="en-AU"/>
        </w:rPr>
        <w:drawing>
          <wp:inline distT="0" distB="0" distL="0" distR="0" wp14:anchorId="0A9C252E" wp14:editId="2748AF0D">
            <wp:extent cx="3629660" cy="2269475"/>
            <wp:effectExtent l="0" t="0" r="0" b="0"/>
            <wp:docPr id="1036395596" name="Picture 22" descr="A graph showing the uptake of tertiary access payments">
              <a:extLst xmlns:a="http://schemas.openxmlformats.org/drawingml/2006/main">
                <a:ext uri="{FF2B5EF4-FFF2-40B4-BE49-F238E27FC236}">
                  <a16:creationId xmlns:a16="http://schemas.microsoft.com/office/drawing/2014/main" id="{7763D10D-B1B1-4131-AA9B-9FC283AC800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395596" name="Picture 22" descr="A graph showing the uptake of tertiary access payments">
                      <a:extLst>
                        <a:ext uri="{FF2B5EF4-FFF2-40B4-BE49-F238E27FC236}">
                          <a16:creationId xmlns:a16="http://schemas.microsoft.com/office/drawing/2014/main" id="{7763D10D-B1B1-4131-AA9B-9FC283AC800A}"/>
                        </a:ext>
                      </a:extLst>
                    </pic:cNvPr>
                    <pic:cNvPicPr>
                      <a:picLocks noChangeAspect="1"/>
                    </pic:cNvPicPr>
                  </pic:nvPicPr>
                  <pic:blipFill rotWithShape="1">
                    <a:blip r:embed="rId40">
                      <a:extLst>
                        <a:ext uri="{28A0092B-C50C-407E-A947-70E740481C1C}">
                          <a14:useLocalDpi xmlns:a14="http://schemas.microsoft.com/office/drawing/2010/main" val="0"/>
                        </a:ext>
                      </a:extLst>
                    </a:blip>
                    <a:srcRect b="9129"/>
                    <a:stretch/>
                  </pic:blipFill>
                  <pic:spPr bwMode="auto">
                    <a:xfrm>
                      <a:off x="0" y="0"/>
                      <a:ext cx="3629660" cy="2269475"/>
                    </a:xfrm>
                    <a:prstGeom prst="rect">
                      <a:avLst/>
                    </a:prstGeom>
                    <a:ln>
                      <a:noFill/>
                    </a:ln>
                    <a:extLst>
                      <a:ext uri="{53640926-AAD7-44D8-BBD7-CCE9431645EC}">
                        <a14:shadowObscured xmlns:a14="http://schemas.microsoft.com/office/drawing/2010/main"/>
                      </a:ext>
                    </a:extLst>
                  </pic:spPr>
                </pic:pic>
              </a:graphicData>
            </a:graphic>
          </wp:inline>
        </w:drawing>
      </w:r>
    </w:p>
    <w:p w14:paraId="685A4F9D" w14:textId="041D07D9" w:rsidR="00FD6E93" w:rsidRPr="00FD6E93" w:rsidRDefault="00FD6E93" w:rsidP="00FD6E93">
      <w:pPr>
        <w:pStyle w:val="Text"/>
      </w:pPr>
      <w:r w:rsidRPr="6E1637BF">
        <w:rPr>
          <w:lang w:val="en-AU"/>
        </w:rPr>
        <w:t xml:space="preserve">The Department of Education indicated that the most common reason for application rejection </w:t>
      </w:r>
      <w:r w:rsidR="00C36616" w:rsidRPr="6E1637BF">
        <w:rPr>
          <w:lang w:val="en-AU"/>
        </w:rPr>
        <w:t xml:space="preserve">was </w:t>
      </w:r>
      <w:r w:rsidRPr="6E1637BF">
        <w:rPr>
          <w:lang w:val="en-AU"/>
        </w:rPr>
        <w:t>failing to provide necessary information, such as enrolment status and parental income details. The consistently high rejection rates over this period suggest that additional education and support are needed to help students understand eligibility and application requirements. Efforts to increase TAP uptake and improve administrative efficiency and the student experience during the application process could include enhancing awareness through social media and other channels and simplifying the application process.</w:t>
      </w:r>
    </w:p>
    <w:p w14:paraId="06E604A6" w14:textId="1115810A" w:rsidR="0092602F" w:rsidRPr="00103056" w:rsidRDefault="00847EB1" w:rsidP="00493374">
      <w:pPr>
        <w:pStyle w:val="Text"/>
      </w:pPr>
      <w:r>
        <w:t xml:space="preserve">This has previously been </w:t>
      </w:r>
      <w:r w:rsidR="00FD6E93" w:rsidRPr="00FD6E93">
        <w:t>identified as a priority</w:t>
      </w:r>
      <w:r w:rsidR="002D2F65">
        <w:t xml:space="preserve"> evidenced by </w:t>
      </w:r>
      <w:r w:rsidR="00FD6E93" w:rsidRPr="00FD6E93">
        <w:t xml:space="preserve">Action 12 from the Napthine Review </w:t>
      </w:r>
      <w:r w:rsidR="002D2F65">
        <w:t xml:space="preserve">which </w:t>
      </w:r>
      <w:r w:rsidR="00FD6E93" w:rsidRPr="00FD6E93">
        <w:t>call</w:t>
      </w:r>
      <w:r w:rsidR="00302734">
        <w:t>ed</w:t>
      </w:r>
      <w:r w:rsidR="00FD6E93" w:rsidRPr="00FD6E93">
        <w:t xml:space="preserve"> for improvements in promoting online access to financial support information to provide students and families with clearer information on the support available for tertiary studies.</w:t>
      </w:r>
      <w:r w:rsidR="00B95BE8">
        <w:rPr>
          <w:rStyle w:val="FootnoteReference"/>
        </w:rPr>
        <w:footnoteReference w:id="48"/>
      </w:r>
      <w:r w:rsidR="00FD6E93">
        <w:t xml:space="preserve"> </w:t>
      </w:r>
      <w:r w:rsidR="002F49BE">
        <w:t>Stakeholders</w:t>
      </w:r>
      <w:r w:rsidR="008C3EE2">
        <w:t xml:space="preserve"> echoed this need for </w:t>
      </w:r>
      <w:r w:rsidR="00971EDC">
        <w:t>increased awareness</w:t>
      </w:r>
      <w:r w:rsidR="00892B8B">
        <w:t xml:space="preserve">, suggesting there was a need for </w:t>
      </w:r>
      <w:r w:rsidR="00206112">
        <w:rPr>
          <w:lang w:val="en-AU"/>
        </w:rPr>
        <w:t xml:space="preserve">improvements </w:t>
      </w:r>
      <w:r w:rsidR="00F955A7">
        <w:rPr>
          <w:lang w:val="en-AU"/>
        </w:rPr>
        <w:t xml:space="preserve">in </w:t>
      </w:r>
      <w:r w:rsidR="00206112" w:rsidRPr="00206112">
        <w:rPr>
          <w:lang w:val="en-AU"/>
        </w:rPr>
        <w:t>communication and guidance around the application</w:t>
      </w:r>
      <w:r w:rsidR="00892B8B">
        <w:rPr>
          <w:lang w:val="en-AU"/>
        </w:rPr>
        <w:t>.</w:t>
      </w:r>
      <w:r w:rsidR="00206112">
        <w:t xml:space="preserve"> </w:t>
      </w:r>
    </w:p>
    <w:p w14:paraId="23D804FB" w14:textId="7FF8A56F" w:rsidR="006D5FDB" w:rsidRPr="00A92158" w:rsidRDefault="00A76F5C" w:rsidP="00BB7302">
      <w:pPr>
        <w:pStyle w:val="Heading4NotNumbered"/>
      </w:pPr>
      <w:r>
        <w:t>A</w:t>
      </w:r>
      <w:r w:rsidR="006D5FDB" w:rsidRPr="00A92158">
        <w:t>dministration</w:t>
      </w:r>
      <w:r>
        <w:t xml:space="preserve"> of TAP</w:t>
      </w:r>
    </w:p>
    <w:p w14:paraId="212A9A75" w14:textId="77777777" w:rsidR="002A09E3" w:rsidRDefault="00B30D75" w:rsidP="00EA3AFE">
      <w:pPr>
        <w:pStyle w:val="Text"/>
        <w:rPr>
          <w:lang w:val="en-AU"/>
        </w:rPr>
      </w:pPr>
      <w:r w:rsidRPr="6E1637BF">
        <w:rPr>
          <w:lang w:val="en-AU"/>
        </w:rPr>
        <w:t xml:space="preserve">TAP was initially administered through universities. </w:t>
      </w:r>
      <w:r w:rsidR="00CC513D" w:rsidRPr="00CC513D">
        <w:rPr>
          <w:lang w:val="en-AU"/>
        </w:rPr>
        <w:t xml:space="preserve">In 2021, the administration of the TAP was split, with universities handling the administration for students studying at universities, while Services Australia managed it for VET students and higher education students studying at non-university higher education providers. Following an evaluation of the TAP in 2021, which recommended changes to the program’s administration to mitigate the risk of inefficiencies in this dual payment model, </w:t>
      </w:r>
      <w:r w:rsidR="00A562BC">
        <w:rPr>
          <w:lang w:val="en-AU"/>
        </w:rPr>
        <w:t xml:space="preserve">in 2022 </w:t>
      </w:r>
      <w:r w:rsidR="00CC513D" w:rsidRPr="00CC513D">
        <w:rPr>
          <w:lang w:val="en-AU"/>
        </w:rPr>
        <w:t>the administration of TAP was fully shifted to Services Australia. Stakeholders generally supported this shift, noting that it alleviated the administrative burden on universities and fostered consistent and efficient decision-making and administration</w:t>
      </w:r>
      <w:r w:rsidR="00CC513D">
        <w:rPr>
          <w:lang w:val="en-AU"/>
        </w:rPr>
        <w:t xml:space="preserve">. </w:t>
      </w:r>
    </w:p>
    <w:p w14:paraId="049DC0A8" w14:textId="3ECEDE15" w:rsidR="00EA3AFE" w:rsidRPr="0075353F" w:rsidRDefault="00EA3AFE" w:rsidP="00BB7302">
      <w:pPr>
        <w:pStyle w:val="Heading4NotNumbered"/>
      </w:pPr>
      <w:r w:rsidRPr="0075353F">
        <w:lastRenderedPageBreak/>
        <w:t xml:space="preserve">Timing and eligibility requirements </w:t>
      </w:r>
    </w:p>
    <w:p w14:paraId="32F4963E" w14:textId="57B32C17" w:rsidR="00EA3AFE" w:rsidRPr="0039109A" w:rsidRDefault="00EA3AFE" w:rsidP="00EA3AFE">
      <w:pPr>
        <w:rPr>
          <w:lang w:val="en-US"/>
        </w:rPr>
      </w:pPr>
      <w:r w:rsidRPr="0039109A">
        <w:rPr>
          <w:lang w:val="en-US"/>
        </w:rPr>
        <w:t xml:space="preserve">The evaluation </w:t>
      </w:r>
      <w:r w:rsidR="00325957">
        <w:rPr>
          <w:lang w:val="en-US"/>
        </w:rPr>
        <w:t xml:space="preserve">identified </w:t>
      </w:r>
      <w:r w:rsidRPr="0039109A">
        <w:rPr>
          <w:lang w:val="en-US"/>
        </w:rPr>
        <w:t xml:space="preserve">issues </w:t>
      </w:r>
      <w:r w:rsidR="00FC2E49">
        <w:rPr>
          <w:lang w:val="en-US"/>
        </w:rPr>
        <w:t xml:space="preserve">relating to </w:t>
      </w:r>
      <w:r w:rsidRPr="0039109A">
        <w:rPr>
          <w:lang w:val="en-US"/>
        </w:rPr>
        <w:t xml:space="preserve">the timing of payments and the eligibility criteria, </w:t>
      </w:r>
      <w:r w:rsidR="00325957">
        <w:rPr>
          <w:lang w:val="en-US"/>
        </w:rPr>
        <w:t>which undermined</w:t>
      </w:r>
      <w:r w:rsidRPr="0039109A">
        <w:rPr>
          <w:lang w:val="en-US"/>
        </w:rPr>
        <w:t xml:space="preserve"> </w:t>
      </w:r>
      <w:r w:rsidR="00F60966">
        <w:rPr>
          <w:lang w:val="en-US"/>
        </w:rPr>
        <w:t xml:space="preserve">the measure’s </w:t>
      </w:r>
      <w:r w:rsidRPr="0039109A">
        <w:rPr>
          <w:lang w:val="en-US"/>
        </w:rPr>
        <w:t>effectiveness in supporting students</w:t>
      </w:r>
      <w:r w:rsidR="00F60966">
        <w:rPr>
          <w:lang w:val="en-US"/>
        </w:rPr>
        <w:t>.</w:t>
      </w:r>
      <w:r>
        <w:rPr>
          <w:lang w:val="en-US"/>
        </w:rPr>
        <w:t xml:space="preserve"> </w:t>
      </w:r>
    </w:p>
    <w:p w14:paraId="6C349E9D" w14:textId="3962C22B" w:rsidR="00EA3AFE" w:rsidRPr="0039109A" w:rsidRDefault="00EA3AFE" w:rsidP="00EA3AFE">
      <w:pPr>
        <w:rPr>
          <w:lang w:val="en-US"/>
        </w:rPr>
      </w:pPr>
      <w:r w:rsidRPr="0039109A">
        <w:rPr>
          <w:lang w:val="en-US"/>
        </w:rPr>
        <w:t xml:space="preserve">Currently, the timing of TAP payments requires students to cover relocation costs upfront. This delay </w:t>
      </w:r>
      <w:r w:rsidR="00B01F2D">
        <w:rPr>
          <w:lang w:val="en-US"/>
        </w:rPr>
        <w:t>requires</w:t>
      </w:r>
      <w:r w:rsidR="00B01F2D" w:rsidRPr="0039109A">
        <w:rPr>
          <w:lang w:val="en-US"/>
        </w:rPr>
        <w:t xml:space="preserve"> </w:t>
      </w:r>
      <w:r w:rsidRPr="0039109A">
        <w:rPr>
          <w:lang w:val="en-US"/>
        </w:rPr>
        <w:t>students</w:t>
      </w:r>
      <w:r w:rsidR="00F60966">
        <w:rPr>
          <w:lang w:val="en-US"/>
        </w:rPr>
        <w:t xml:space="preserve"> </w:t>
      </w:r>
      <w:r w:rsidRPr="0039109A">
        <w:rPr>
          <w:lang w:val="en-US"/>
        </w:rPr>
        <w:t xml:space="preserve">to find immediate funds to manage their relocation expenses. Stakeholders </w:t>
      </w:r>
      <w:r>
        <w:rPr>
          <w:lang w:val="en-US"/>
        </w:rPr>
        <w:t xml:space="preserve">generally indicated </w:t>
      </w:r>
      <w:r w:rsidRPr="0039109A">
        <w:rPr>
          <w:lang w:val="en-US"/>
        </w:rPr>
        <w:t xml:space="preserve">the existing payment schedule does not align with the practical needs of students moving for tertiary </w:t>
      </w:r>
      <w:r w:rsidR="008E081E" w:rsidRPr="0039109A">
        <w:rPr>
          <w:lang w:val="en-US"/>
        </w:rPr>
        <w:t>education</w:t>
      </w:r>
      <w:r w:rsidR="008E081E">
        <w:rPr>
          <w:lang w:val="en-US"/>
        </w:rPr>
        <w:t xml:space="preserve"> and</w:t>
      </w:r>
      <w:r w:rsidR="006F45C7">
        <w:rPr>
          <w:lang w:val="en-US"/>
        </w:rPr>
        <w:t xml:space="preserve"> does not align with the policy intent of the measure.</w:t>
      </w:r>
    </w:p>
    <w:p w14:paraId="39B5E1ED" w14:textId="303F63B8" w:rsidR="00EA3AFE" w:rsidRDefault="00EA3AFE" w:rsidP="00EA3AFE">
      <w:pPr>
        <w:rPr>
          <w:lang w:val="en-US"/>
        </w:rPr>
      </w:pPr>
      <w:r w:rsidRPr="0039109A">
        <w:rPr>
          <w:lang w:val="en-US"/>
        </w:rPr>
        <w:t>The eligibility criteria of the TAP also present a barrier</w:t>
      </w:r>
      <w:r w:rsidR="000C4150">
        <w:rPr>
          <w:lang w:val="en-US"/>
        </w:rPr>
        <w:t xml:space="preserve"> to uptake</w:t>
      </w:r>
      <w:r w:rsidRPr="0039109A">
        <w:rPr>
          <w:lang w:val="en-US"/>
        </w:rPr>
        <w:t xml:space="preserve">. At present, </w:t>
      </w:r>
      <w:r w:rsidR="000C4150">
        <w:rPr>
          <w:lang w:val="en-US"/>
        </w:rPr>
        <w:t>to qualify for the payment</w:t>
      </w:r>
      <w:r w:rsidR="000072D4">
        <w:rPr>
          <w:lang w:val="en-US"/>
        </w:rPr>
        <w:t>,</w:t>
      </w:r>
      <w:r w:rsidR="000C4150">
        <w:rPr>
          <w:lang w:val="en-US"/>
        </w:rPr>
        <w:t xml:space="preserve"> </w:t>
      </w:r>
      <w:r w:rsidRPr="0039109A">
        <w:rPr>
          <w:lang w:val="en-US"/>
        </w:rPr>
        <w:t xml:space="preserve">students must begin their tertiary education immediately after completing Year 12. This requirement excludes those taking a gap year, a common practice among RRR students </w:t>
      </w:r>
      <w:r w:rsidR="000C4150">
        <w:rPr>
          <w:lang w:val="en-US"/>
        </w:rPr>
        <w:t xml:space="preserve">(including for the purpose of </w:t>
      </w:r>
      <w:r w:rsidRPr="0039109A">
        <w:rPr>
          <w:lang w:val="en-US"/>
        </w:rPr>
        <w:t>gain</w:t>
      </w:r>
      <w:r w:rsidR="000C4150">
        <w:rPr>
          <w:lang w:val="en-US"/>
        </w:rPr>
        <w:t>ing</w:t>
      </w:r>
      <w:r w:rsidRPr="0039109A">
        <w:rPr>
          <w:lang w:val="en-US"/>
        </w:rPr>
        <w:t xml:space="preserve"> eligibility for </w:t>
      </w:r>
      <w:r w:rsidR="00A6416C">
        <w:rPr>
          <w:lang w:val="en-US"/>
        </w:rPr>
        <w:t xml:space="preserve">independent </w:t>
      </w:r>
      <w:r w:rsidRPr="0039109A">
        <w:rPr>
          <w:lang w:val="en-US"/>
        </w:rPr>
        <w:t>youth allowance payments</w:t>
      </w:r>
      <w:r w:rsidR="000C4150">
        <w:rPr>
          <w:lang w:val="en-US"/>
        </w:rPr>
        <w:t>)</w:t>
      </w:r>
      <w:r w:rsidRPr="0039109A">
        <w:rPr>
          <w:lang w:val="en-US"/>
        </w:rPr>
        <w:t xml:space="preserve">. </w:t>
      </w:r>
      <w:r w:rsidR="00C74CA0">
        <w:rPr>
          <w:lang w:val="en-US"/>
        </w:rPr>
        <w:t>This criteri</w:t>
      </w:r>
      <w:r w:rsidR="00616CC6">
        <w:rPr>
          <w:lang w:val="en-US"/>
        </w:rPr>
        <w:t>on</w:t>
      </w:r>
      <w:r w:rsidR="00C74CA0">
        <w:rPr>
          <w:lang w:val="en-US"/>
        </w:rPr>
        <w:t xml:space="preserve"> reduces </w:t>
      </w:r>
      <w:r w:rsidRPr="0039109A">
        <w:rPr>
          <w:lang w:val="en-US"/>
        </w:rPr>
        <w:t xml:space="preserve">the potential impact of the TAP on encouraging </w:t>
      </w:r>
      <w:r w:rsidR="00C74CA0">
        <w:rPr>
          <w:lang w:val="en-US"/>
        </w:rPr>
        <w:t xml:space="preserve">and supporting </w:t>
      </w:r>
      <w:r w:rsidRPr="0039109A">
        <w:rPr>
          <w:lang w:val="en-US"/>
        </w:rPr>
        <w:t>students from regional areas to pursue higher education.</w:t>
      </w:r>
    </w:p>
    <w:p w14:paraId="5687386A" w14:textId="5F3A7FD6" w:rsidR="00DF2D48" w:rsidRPr="0039109A" w:rsidRDefault="00DF2D48" w:rsidP="00DF2D48">
      <w:pPr>
        <w:rPr>
          <w:lang w:val="en-US"/>
        </w:rPr>
      </w:pPr>
      <w:r>
        <w:rPr>
          <w:lang w:val="en-US"/>
        </w:rPr>
        <w:t xml:space="preserve">A </w:t>
      </w:r>
      <w:r w:rsidR="00277491">
        <w:rPr>
          <w:lang w:val="en-US"/>
        </w:rPr>
        <w:t>u</w:t>
      </w:r>
      <w:r w:rsidR="001E48D2">
        <w:rPr>
          <w:lang w:val="en-US"/>
        </w:rPr>
        <w:t>niversity</w:t>
      </w:r>
      <w:r w:rsidR="00277491">
        <w:rPr>
          <w:lang w:val="en-US"/>
        </w:rPr>
        <w:t xml:space="preserve"> stakeholder</w:t>
      </w:r>
      <w:r>
        <w:rPr>
          <w:lang w:val="en-US"/>
        </w:rPr>
        <w:t xml:space="preserve"> told the evaluation that</w:t>
      </w:r>
      <w:r w:rsidRPr="0039109A">
        <w:rPr>
          <w:lang w:val="en-US"/>
        </w:rPr>
        <w:t>:</w:t>
      </w:r>
    </w:p>
    <w:p w14:paraId="1C8C2F8C" w14:textId="635C94F0" w:rsidR="00DF2D48" w:rsidRPr="0039109A" w:rsidRDefault="00DF2D48" w:rsidP="00DF2D48">
      <w:pPr>
        <w:pStyle w:val="Quote"/>
      </w:pPr>
      <w:r w:rsidRPr="6E1637BF">
        <w:rPr>
          <w:lang w:val="en-AU"/>
        </w:rPr>
        <w:t>I had a phone call the other day from a distressed mum whose daughter applied and got rejected without explanation. Overall, the stories we've had about 'non-success stories' have been about people needing to take a gap year to fund going to university to build savings or to have a year off. They have been excluded. The wait time</w:t>
      </w:r>
      <w:r w:rsidR="00E90E59" w:rsidRPr="6E1637BF">
        <w:rPr>
          <w:lang w:val="en-AU"/>
        </w:rPr>
        <w:t xml:space="preserve"> is an issue</w:t>
      </w:r>
      <w:r w:rsidRPr="6E1637BF">
        <w:rPr>
          <w:lang w:val="en-AU"/>
        </w:rPr>
        <w:t xml:space="preserve">. – </w:t>
      </w:r>
      <w:r w:rsidRPr="6E1637BF">
        <w:rPr>
          <w:b/>
          <w:lang w:val="en-AU"/>
        </w:rPr>
        <w:t xml:space="preserve">University </w:t>
      </w:r>
      <w:r w:rsidR="009E3B00" w:rsidRPr="6E1637BF">
        <w:rPr>
          <w:b/>
          <w:lang w:val="en-AU"/>
        </w:rPr>
        <w:t>s</w:t>
      </w:r>
      <w:r w:rsidRPr="6E1637BF">
        <w:rPr>
          <w:b/>
          <w:lang w:val="en-AU"/>
        </w:rPr>
        <w:t>takeholder</w:t>
      </w:r>
    </w:p>
    <w:p w14:paraId="11A9025D" w14:textId="71CA95FF" w:rsidR="00EA3AFE" w:rsidRPr="0039109A" w:rsidRDefault="00B94BDD" w:rsidP="00EA3AFE">
      <w:pPr>
        <w:rPr>
          <w:lang w:val="en-US"/>
        </w:rPr>
      </w:pPr>
      <w:r>
        <w:rPr>
          <w:lang w:val="en-US"/>
        </w:rPr>
        <w:t xml:space="preserve">These findings </w:t>
      </w:r>
      <w:r w:rsidR="00AB7985">
        <w:rPr>
          <w:lang w:val="en-US"/>
        </w:rPr>
        <w:t xml:space="preserve">align with findings from </w:t>
      </w:r>
      <w:r w:rsidR="00EA3AFE" w:rsidRPr="0039109A">
        <w:rPr>
          <w:lang w:val="en-US"/>
        </w:rPr>
        <w:t>Australian Universities Accord's Final Report</w:t>
      </w:r>
      <w:r w:rsidR="00AB7985">
        <w:rPr>
          <w:lang w:val="en-US"/>
        </w:rPr>
        <w:t xml:space="preserve">, which </w:t>
      </w:r>
      <w:r w:rsidR="00EA3AFE" w:rsidRPr="0039109A">
        <w:rPr>
          <w:lang w:val="en-US"/>
        </w:rPr>
        <w:t xml:space="preserve">recommended </w:t>
      </w:r>
      <w:r w:rsidR="00AB7985">
        <w:rPr>
          <w:lang w:val="en-US"/>
        </w:rPr>
        <w:t xml:space="preserve">two </w:t>
      </w:r>
      <w:r w:rsidR="00EA3AFE" w:rsidRPr="0039109A">
        <w:rPr>
          <w:lang w:val="en-US"/>
        </w:rPr>
        <w:t>changes to enhance the effectiveness of the TAP</w:t>
      </w:r>
      <w:r w:rsidR="002D37D9">
        <w:rPr>
          <w:lang w:val="en-US"/>
        </w:rPr>
        <w:t>:</w:t>
      </w:r>
      <w:r w:rsidR="00EA3AFE">
        <w:rPr>
          <w:rStyle w:val="FootnoteReference"/>
          <w:lang w:val="en-US"/>
        </w:rPr>
        <w:footnoteReference w:id="49"/>
      </w:r>
    </w:p>
    <w:p w14:paraId="1BCC6548" w14:textId="77777777" w:rsidR="00EA3AFE" w:rsidRPr="008C6CC7" w:rsidRDefault="00EA3AFE" w:rsidP="00EA3AFE">
      <w:pPr>
        <w:pStyle w:val="Bullet1"/>
      </w:pPr>
      <w:r w:rsidRPr="6E1637BF">
        <w:rPr>
          <w:lang w:val="en-AU"/>
        </w:rPr>
        <w:t>Adjust the policy settings to remove the requirement to commence an eligible course within 12 months following the completion of Year 12 (or equivalent)</w:t>
      </w:r>
    </w:p>
    <w:p w14:paraId="0B56372D" w14:textId="77777777" w:rsidR="00EA3AFE" w:rsidRPr="00CA7555" w:rsidRDefault="00EA3AFE" w:rsidP="00EA3AFE">
      <w:pPr>
        <w:pStyle w:val="Bullet1"/>
      </w:pPr>
      <w:r w:rsidRPr="6E1637BF">
        <w:rPr>
          <w:lang w:val="en-AU"/>
        </w:rPr>
        <w:t>Amend the timing of payments to provide timely assistance with the costs of relocation for tertiary study before moving.</w:t>
      </w:r>
    </w:p>
    <w:p w14:paraId="3D7CEAE5" w14:textId="5B8B814E" w:rsidR="00261072" w:rsidRDefault="00EA3AFE" w:rsidP="00EA3AFE">
      <w:pPr>
        <w:rPr>
          <w:lang w:val="en-US"/>
        </w:rPr>
      </w:pPr>
      <w:r w:rsidRPr="0039109A">
        <w:rPr>
          <w:lang w:val="en-US"/>
        </w:rPr>
        <w:t xml:space="preserve">These recommendations were further supported by the Regional Education Commissioner </w:t>
      </w:r>
      <w:r w:rsidR="00AB7985">
        <w:rPr>
          <w:lang w:val="en-US"/>
        </w:rPr>
        <w:t xml:space="preserve">2023 </w:t>
      </w:r>
      <w:r w:rsidRPr="0039109A">
        <w:rPr>
          <w:lang w:val="en-US"/>
        </w:rPr>
        <w:t>Annual Report</w:t>
      </w:r>
      <w:r w:rsidR="002D37D9">
        <w:rPr>
          <w:lang w:val="en-US"/>
        </w:rPr>
        <w:t>.</w:t>
      </w:r>
      <w:r>
        <w:rPr>
          <w:rStyle w:val="FootnoteReference"/>
          <w:lang w:val="en-US"/>
        </w:rPr>
        <w:footnoteReference w:id="50"/>
      </w:r>
    </w:p>
    <w:p w14:paraId="7866D5E3" w14:textId="77F0AED6" w:rsidR="00496252" w:rsidRDefault="004040C6" w:rsidP="00243EB5">
      <w:pPr>
        <w:pStyle w:val="Heading4NotNumbered"/>
      </w:pPr>
      <w:r>
        <w:t>TAP d</w:t>
      </w:r>
      <w:r w:rsidR="00A92158" w:rsidRPr="00A92158">
        <w:t xml:space="preserve">ata </w:t>
      </w:r>
      <w:r>
        <w:t>l</w:t>
      </w:r>
      <w:r w:rsidR="00A92158" w:rsidRPr="00A92158">
        <w:t>imitations</w:t>
      </w:r>
    </w:p>
    <w:p w14:paraId="5A1C8593" w14:textId="24CF6C2D" w:rsidR="002305A8" w:rsidRDefault="00D83BAC" w:rsidP="008C4E93">
      <w:pPr>
        <w:pStyle w:val="Text"/>
      </w:pPr>
      <w:r w:rsidRPr="6E1637BF">
        <w:rPr>
          <w:lang w:val="en-AU"/>
        </w:rPr>
        <w:t xml:space="preserve">Beyond </w:t>
      </w:r>
      <w:r w:rsidR="008C4E93" w:rsidRPr="6E1637BF">
        <w:rPr>
          <w:lang w:val="en-AU"/>
        </w:rPr>
        <w:t xml:space="preserve">the available </w:t>
      </w:r>
      <w:r w:rsidR="00A92158" w:rsidRPr="6E1637BF">
        <w:rPr>
          <w:lang w:val="en-AU"/>
        </w:rPr>
        <w:t>data,</w:t>
      </w:r>
      <w:r w:rsidRPr="6E1637BF">
        <w:rPr>
          <w:lang w:val="en-AU"/>
        </w:rPr>
        <w:t xml:space="preserve"> there </w:t>
      </w:r>
      <w:r w:rsidR="008C4E93" w:rsidRPr="6E1637BF">
        <w:rPr>
          <w:lang w:val="en-AU"/>
        </w:rPr>
        <w:t xml:space="preserve">were </w:t>
      </w:r>
      <w:r w:rsidR="00A80502" w:rsidRPr="6E1637BF">
        <w:rPr>
          <w:lang w:val="en-AU"/>
        </w:rPr>
        <w:t xml:space="preserve">limitations </w:t>
      </w:r>
      <w:r w:rsidR="00A92158" w:rsidRPr="6E1637BF">
        <w:rPr>
          <w:lang w:val="en-AU"/>
        </w:rPr>
        <w:t xml:space="preserve">in </w:t>
      </w:r>
      <w:r w:rsidR="008C4E93" w:rsidRPr="6E1637BF">
        <w:rPr>
          <w:lang w:val="en-AU"/>
        </w:rPr>
        <w:t>assessing the TAP's</w:t>
      </w:r>
      <w:r w:rsidR="00A80502" w:rsidRPr="6E1637BF">
        <w:rPr>
          <w:lang w:val="en-AU"/>
        </w:rPr>
        <w:t xml:space="preserve"> impact on </w:t>
      </w:r>
      <w:r w:rsidR="00A92158" w:rsidRPr="6E1637BF">
        <w:rPr>
          <w:lang w:val="en-AU"/>
        </w:rPr>
        <w:t>improving</w:t>
      </w:r>
      <w:r w:rsidR="00941372" w:rsidRPr="6E1637BF">
        <w:rPr>
          <w:lang w:val="en-AU"/>
        </w:rPr>
        <w:t xml:space="preserve"> </w:t>
      </w:r>
      <w:r w:rsidR="00160332" w:rsidRPr="6E1637BF">
        <w:rPr>
          <w:lang w:val="en-AU"/>
        </w:rPr>
        <w:t>education participation</w:t>
      </w:r>
      <w:r w:rsidR="00941372" w:rsidRPr="6E1637BF">
        <w:rPr>
          <w:lang w:val="en-AU"/>
        </w:rPr>
        <w:t xml:space="preserve"> and attainment</w:t>
      </w:r>
      <w:r w:rsidR="00A80502" w:rsidRPr="6E1637BF">
        <w:rPr>
          <w:lang w:val="en-AU"/>
        </w:rPr>
        <w:t xml:space="preserve">. </w:t>
      </w:r>
      <w:r w:rsidR="00DF4967" w:rsidRPr="6E1637BF">
        <w:rPr>
          <w:lang w:val="en-AU"/>
        </w:rPr>
        <w:t xml:space="preserve">University stakeholders consistently indicated that they were unaware of the impact of TAP due to lack of data being shared back with them by </w:t>
      </w:r>
      <w:r w:rsidR="00213518" w:rsidRPr="6E1637BF">
        <w:rPr>
          <w:lang w:val="en-AU"/>
        </w:rPr>
        <w:t xml:space="preserve">the </w:t>
      </w:r>
      <w:r w:rsidR="00DF4967" w:rsidRPr="6E1637BF">
        <w:rPr>
          <w:lang w:val="en-AU"/>
        </w:rPr>
        <w:t>Government or students.</w:t>
      </w:r>
    </w:p>
    <w:p w14:paraId="03E66964" w14:textId="35F9B7D9" w:rsidR="000566BC" w:rsidRPr="000566BC" w:rsidRDefault="000566BC" w:rsidP="000566BC">
      <w:pPr>
        <w:pStyle w:val="Text"/>
      </w:pPr>
      <w:r w:rsidRPr="000566BC">
        <w:lastRenderedPageBreak/>
        <w:t xml:space="preserve">This finding underscores the need for improved data collection and performance metrics to effectively assess the TAP's success in enhancing </w:t>
      </w:r>
      <w:r w:rsidR="006B6544">
        <w:t>university access</w:t>
      </w:r>
      <w:r w:rsidR="006B6544" w:rsidRPr="000566BC">
        <w:t xml:space="preserve"> </w:t>
      </w:r>
      <w:r w:rsidRPr="000566BC">
        <w:t xml:space="preserve">for RRR students. The current KPIs focus on administrative aspects, which, while important, do not provide a complete picture of the program's impact. Developing and implementing KPIs that measure the program's outcomes and its contribution to increasing tertiary participation rates among RRR students would </w:t>
      </w:r>
      <w:r w:rsidR="0065572D">
        <w:t>support</w:t>
      </w:r>
      <w:r w:rsidRPr="000566BC">
        <w:t xml:space="preserve"> more comprehensive evaluation.</w:t>
      </w:r>
    </w:p>
    <w:p w14:paraId="7BB06367" w14:textId="197F241A" w:rsidR="0065572D" w:rsidRDefault="0065572D" w:rsidP="0065572D">
      <w:pPr>
        <w:pStyle w:val="Text"/>
      </w:pPr>
      <w:r>
        <w:t>A</w:t>
      </w:r>
      <w:r w:rsidR="00213518">
        <w:t xml:space="preserve"> 2021 </w:t>
      </w:r>
      <w:r>
        <w:t>evaluation of the TAP highlighted limitations with regards to data and performance reporting analysis. Th</w:t>
      </w:r>
      <w:r w:rsidR="00207680">
        <w:t>e 2021</w:t>
      </w:r>
      <w:r>
        <w:t xml:space="preserve"> evaluation found that ‘</w:t>
      </w:r>
      <w:r w:rsidRPr="00496252">
        <w:rPr>
          <w:i/>
          <w:iCs/>
        </w:rPr>
        <w:t>While key performance indicators (KPIs) currently exist to monitor TAP administration aspects such as promotion, payment, and reporting, there is a significant opportunity to develop KPIs that track the progress of TAP in achieving its intended outcomes</w:t>
      </w:r>
      <w:r>
        <w:t>.</w:t>
      </w:r>
      <w:r w:rsidR="00E201EE">
        <w:t>’</w:t>
      </w:r>
      <w:r w:rsidR="00C8239A">
        <w:rPr>
          <w:rStyle w:val="FootnoteReference"/>
        </w:rPr>
        <w:footnoteReference w:id="51"/>
      </w:r>
      <w:r w:rsidR="003A534D">
        <w:t xml:space="preserve"> </w:t>
      </w:r>
    </w:p>
    <w:p w14:paraId="7EB4299E" w14:textId="3D98C679" w:rsidR="002A15D3" w:rsidRDefault="00A43345" w:rsidP="00BE0B94">
      <w:pPr>
        <w:pStyle w:val="Text"/>
      </w:pPr>
      <w:r w:rsidRPr="6E1637BF">
        <w:rPr>
          <w:lang w:val="en-AU"/>
        </w:rPr>
        <w:t>Beyond some anecdotal evidence provided during consultations, there was no qualitative data available to support understanding of student experience with the TAP and its impacts on student education partic</w:t>
      </w:r>
      <w:r w:rsidR="00344BA1" w:rsidRPr="6E1637BF">
        <w:rPr>
          <w:lang w:val="en-AU"/>
        </w:rPr>
        <w:t xml:space="preserve">ipation. </w:t>
      </w:r>
      <w:r w:rsidR="00190024" w:rsidRPr="6E1637BF">
        <w:rPr>
          <w:lang w:val="en-AU"/>
        </w:rPr>
        <w:t>Th</w:t>
      </w:r>
      <w:r w:rsidR="008F74E3" w:rsidRPr="6E1637BF">
        <w:rPr>
          <w:lang w:val="en-AU"/>
        </w:rPr>
        <w:t xml:space="preserve">e potential utility of qualitative student experience data </w:t>
      </w:r>
      <w:r w:rsidR="00A7442C" w:rsidRPr="6E1637BF">
        <w:rPr>
          <w:lang w:val="en-AU"/>
        </w:rPr>
        <w:t xml:space="preserve">has been </w:t>
      </w:r>
      <w:r w:rsidR="00D34748" w:rsidRPr="6E1637BF">
        <w:rPr>
          <w:lang w:val="en-AU"/>
        </w:rPr>
        <w:t xml:space="preserve">noted in the Department of Education’s </w:t>
      </w:r>
      <w:r w:rsidR="00190024" w:rsidRPr="6E1637BF">
        <w:rPr>
          <w:lang w:val="en-AU"/>
        </w:rPr>
        <w:t>Performance and Data Framework.</w:t>
      </w:r>
      <w:r w:rsidR="001B38AF" w:rsidRPr="6E1637BF">
        <w:rPr>
          <w:rStyle w:val="FootnoteReference"/>
          <w:lang w:val="en-AU"/>
        </w:rPr>
        <w:footnoteReference w:id="52"/>
      </w:r>
      <w:r w:rsidR="00190024" w:rsidRPr="6E1637BF">
        <w:rPr>
          <w:lang w:val="en-AU"/>
        </w:rPr>
        <w:t xml:space="preserve"> </w:t>
      </w:r>
    </w:p>
    <w:p w14:paraId="3A2BA7E9" w14:textId="6C421E3C" w:rsidR="00A92158" w:rsidRPr="0004554E" w:rsidRDefault="00A37FDE" w:rsidP="00BB7302">
      <w:pPr>
        <w:pStyle w:val="Heading4NotNumbered"/>
      </w:pPr>
      <w:r>
        <w:t>Incentivising relocation</w:t>
      </w:r>
    </w:p>
    <w:p w14:paraId="5DD03513" w14:textId="207AC3A3" w:rsidR="00BE0B94" w:rsidRDefault="00BE0B94" w:rsidP="00931F12">
      <w:pPr>
        <w:pStyle w:val="Text"/>
        <w:spacing w:before="240"/>
      </w:pPr>
      <w:r w:rsidRPr="6E1637BF">
        <w:rPr>
          <w:lang w:val="en-AU"/>
        </w:rPr>
        <w:t xml:space="preserve">Several stakeholders </w:t>
      </w:r>
      <w:r w:rsidR="00CE76A4" w:rsidRPr="6E1637BF">
        <w:rPr>
          <w:lang w:val="en-AU"/>
        </w:rPr>
        <w:t xml:space="preserve">highlighted the </w:t>
      </w:r>
      <w:r w:rsidR="00E30016" w:rsidRPr="6E1637BF">
        <w:rPr>
          <w:lang w:val="en-AU"/>
        </w:rPr>
        <w:t xml:space="preserve">value </w:t>
      </w:r>
      <w:r w:rsidR="00CE76A4" w:rsidRPr="6E1637BF">
        <w:rPr>
          <w:lang w:val="en-AU"/>
        </w:rPr>
        <w:t xml:space="preserve">of </w:t>
      </w:r>
      <w:r w:rsidR="00E30016" w:rsidRPr="6E1637BF">
        <w:rPr>
          <w:lang w:val="en-AU"/>
        </w:rPr>
        <w:t xml:space="preserve">supporting </w:t>
      </w:r>
      <w:r w:rsidRPr="6E1637BF">
        <w:rPr>
          <w:lang w:val="en-AU"/>
        </w:rPr>
        <w:t xml:space="preserve">people </w:t>
      </w:r>
      <w:r w:rsidR="00E30016" w:rsidRPr="6E1637BF">
        <w:rPr>
          <w:lang w:val="en-AU"/>
        </w:rPr>
        <w:t xml:space="preserve">to stay in their </w:t>
      </w:r>
      <w:r w:rsidRPr="6E1637BF">
        <w:rPr>
          <w:lang w:val="en-AU"/>
        </w:rPr>
        <w:t>communities when completing tertiary education</w:t>
      </w:r>
      <w:r w:rsidR="00E30016" w:rsidRPr="6E1637BF">
        <w:rPr>
          <w:lang w:val="en-AU"/>
        </w:rPr>
        <w:t>, as encouraged for instance through Study Hubs</w:t>
      </w:r>
      <w:r w:rsidRPr="6E1637BF">
        <w:rPr>
          <w:lang w:val="en-AU"/>
        </w:rPr>
        <w:t xml:space="preserve">. There is a risk that </w:t>
      </w:r>
      <w:r w:rsidR="00E30016" w:rsidRPr="6E1637BF">
        <w:rPr>
          <w:lang w:val="en-AU"/>
        </w:rPr>
        <w:t xml:space="preserve">the </w:t>
      </w:r>
      <w:r w:rsidRPr="6E1637BF">
        <w:rPr>
          <w:lang w:val="en-AU"/>
        </w:rPr>
        <w:t xml:space="preserve">TAP could </w:t>
      </w:r>
      <w:r w:rsidR="00493374" w:rsidRPr="6E1637BF">
        <w:rPr>
          <w:lang w:val="en-AU"/>
        </w:rPr>
        <w:t>disincentivise</w:t>
      </w:r>
      <w:r w:rsidRPr="6E1637BF">
        <w:rPr>
          <w:lang w:val="en-AU"/>
        </w:rPr>
        <w:t xml:space="preserve"> students from remaining in</w:t>
      </w:r>
      <w:r w:rsidR="00E30016" w:rsidRPr="6E1637BF">
        <w:rPr>
          <w:lang w:val="en-AU"/>
        </w:rPr>
        <w:t xml:space="preserve"> regional areas</w:t>
      </w:r>
      <w:r w:rsidR="00602CFC" w:rsidRPr="6E1637BF">
        <w:rPr>
          <w:lang w:val="en-AU"/>
        </w:rPr>
        <w:t xml:space="preserve">, contributing to ‘brain drain’ and </w:t>
      </w:r>
      <w:r w:rsidR="00AE11B1" w:rsidRPr="6E1637BF">
        <w:rPr>
          <w:lang w:val="en-AU"/>
        </w:rPr>
        <w:t>undermining regional economic growth.</w:t>
      </w:r>
      <w:r w:rsidR="00542F96" w:rsidRPr="6E1637BF">
        <w:rPr>
          <w:lang w:val="en-AU"/>
        </w:rPr>
        <w:t xml:space="preserve"> </w:t>
      </w:r>
    </w:p>
    <w:p w14:paraId="12D21A2C" w14:textId="2902DF4F" w:rsidR="00AB545A" w:rsidRPr="00A56ECE" w:rsidRDefault="00342C87" w:rsidP="00931F12">
      <w:pPr>
        <w:pStyle w:val="Quote"/>
        <w:spacing w:before="240" w:after="240"/>
        <w:rPr>
          <w:lang w:val="en-AU"/>
        </w:rPr>
      </w:pPr>
      <w:r w:rsidRPr="00102885">
        <w:rPr>
          <w:lang w:val="en-AU"/>
        </w:rPr>
        <w:t>There could be more of a focus on providing incentives for students that decide to remain in their region and study (as opposed to relocating and studying on campus) given the cost of living challenges and the shortage of accommodation in regional centres and cities across Australia</w:t>
      </w:r>
      <w:r w:rsidR="00542F96">
        <w:rPr>
          <w:lang w:val="en-AU"/>
        </w:rPr>
        <w:t xml:space="preserve"> </w:t>
      </w:r>
      <w:r w:rsidR="00ED42B8">
        <w:rPr>
          <w:lang w:val="en-AU"/>
        </w:rPr>
        <w:t>–</w:t>
      </w:r>
      <w:r w:rsidR="00542F96" w:rsidRPr="00A56ECE">
        <w:rPr>
          <w:b/>
          <w:lang w:val="en-AU"/>
        </w:rPr>
        <w:t xml:space="preserve"> </w:t>
      </w:r>
      <w:r w:rsidR="00542F96" w:rsidRPr="00A56ECE">
        <w:rPr>
          <w:b/>
        </w:rPr>
        <w:t xml:space="preserve">Study Hub </w:t>
      </w:r>
      <w:r w:rsidR="00A724AC">
        <w:rPr>
          <w:b/>
        </w:rPr>
        <w:t>s</w:t>
      </w:r>
      <w:r w:rsidR="00542F96" w:rsidRPr="00A56ECE">
        <w:rPr>
          <w:b/>
        </w:rPr>
        <w:t>takeholder</w:t>
      </w:r>
    </w:p>
    <w:p w14:paraId="7D1BF475" w14:textId="7A4692BD" w:rsidR="0037641B" w:rsidRDefault="00E169E4" w:rsidP="00931F12">
      <w:pPr>
        <w:spacing w:before="240"/>
      </w:pPr>
      <w:r>
        <w:t xml:space="preserve">Conversely, </w:t>
      </w:r>
      <w:r w:rsidR="00493374" w:rsidRPr="00E15AE2">
        <w:t xml:space="preserve">stakeholders also expressed the importance of not limiting the </w:t>
      </w:r>
      <w:r w:rsidR="0025162C">
        <w:t xml:space="preserve">choices </w:t>
      </w:r>
      <w:r w:rsidR="00493374" w:rsidRPr="00E15AE2">
        <w:t xml:space="preserve">of RRR students who wish to study at metropolitan universities. </w:t>
      </w:r>
      <w:r w:rsidR="00493374">
        <w:t xml:space="preserve">A Government stakeholder suggested that </w:t>
      </w:r>
      <w:r w:rsidR="009B1A99">
        <w:rPr>
          <w:i/>
          <w:iCs/>
        </w:rPr>
        <w:t>‘</w:t>
      </w:r>
      <w:r w:rsidR="00493374" w:rsidRPr="00A56ECE">
        <w:rPr>
          <w:i/>
          <w:iCs/>
        </w:rPr>
        <w:t>Regional students should be able to go to any university they want. If they want to go to Sydney University, that is entirely their choice</w:t>
      </w:r>
      <w:r w:rsidR="00493374" w:rsidRPr="00E15AE2">
        <w:t>.</w:t>
      </w:r>
      <w:r w:rsidR="004040C6">
        <w:t>’</w:t>
      </w:r>
      <w:r w:rsidR="00493374" w:rsidRPr="00E15AE2">
        <w:t xml:space="preserve"> </w:t>
      </w:r>
    </w:p>
    <w:p w14:paraId="00785A05" w14:textId="77777777" w:rsidR="0037641B" w:rsidRDefault="0037641B">
      <w:pPr>
        <w:jc w:val="left"/>
      </w:pPr>
      <w:r>
        <w:br w:type="page"/>
      </w:r>
    </w:p>
    <w:p w14:paraId="5468D07A" w14:textId="5F4B5045" w:rsidR="00342499" w:rsidRDefault="00342499" w:rsidP="00455862">
      <w:pPr>
        <w:pStyle w:val="Heading3"/>
      </w:pPr>
      <w:r>
        <w:lastRenderedPageBreak/>
        <w:t xml:space="preserve">Recommendations </w:t>
      </w:r>
    </w:p>
    <w:tbl>
      <w:tblPr>
        <w:tblStyle w:val="TableGrid"/>
        <w:tblW w:w="9012" w:type="dxa"/>
        <w:tblBorders>
          <w:top w:val="single" w:sz="4" w:space="0" w:color="F3EB66"/>
          <w:left w:val="single" w:sz="4" w:space="0" w:color="F3EB66"/>
          <w:bottom w:val="single" w:sz="4" w:space="0" w:color="F3EB66"/>
          <w:right w:val="single" w:sz="4" w:space="0" w:color="F3EB66"/>
          <w:insideH w:val="none" w:sz="0" w:space="0" w:color="auto"/>
          <w:insideV w:val="none" w:sz="0" w:space="0" w:color="auto"/>
        </w:tblBorders>
        <w:tblLayout w:type="fixed"/>
        <w:tblCellMar>
          <w:top w:w="28" w:type="dxa"/>
        </w:tblCellMar>
        <w:tblLook w:val="04A0" w:firstRow="1" w:lastRow="0" w:firstColumn="1" w:lastColumn="0" w:noHBand="0" w:noVBand="1"/>
      </w:tblPr>
      <w:tblGrid>
        <w:gridCol w:w="9012"/>
      </w:tblGrid>
      <w:tr w:rsidR="00103056" w:rsidRPr="000405E5" w14:paraId="113FCD3D" w14:textId="77777777" w:rsidTr="00D126C2">
        <w:trPr>
          <w:trHeight w:val="382"/>
        </w:trPr>
        <w:tc>
          <w:tcPr>
            <w:tcW w:w="9012" w:type="dxa"/>
            <w:shd w:val="clear" w:color="auto" w:fill="EBEB4F"/>
            <w:vAlign w:val="center"/>
          </w:tcPr>
          <w:p w14:paraId="7AFB2ED0" w14:textId="4A385B91" w:rsidR="00103056" w:rsidRPr="000405E5" w:rsidRDefault="00103056" w:rsidP="00361374">
            <w:pPr>
              <w:pStyle w:val="TableHeaderBlack"/>
            </w:pPr>
            <w:r w:rsidRPr="00361374">
              <w:t xml:space="preserve">Recommendation </w:t>
            </w:r>
            <w:r w:rsidR="00B02A21" w:rsidRPr="00361374">
              <w:t>8</w:t>
            </w:r>
          </w:p>
        </w:tc>
      </w:tr>
      <w:tr w:rsidR="00103056" w:rsidRPr="000405E5" w14:paraId="488C0D98" w14:textId="77777777" w:rsidTr="00D126C2">
        <w:trPr>
          <w:trHeight w:val="770"/>
        </w:trPr>
        <w:tc>
          <w:tcPr>
            <w:tcW w:w="9012" w:type="dxa"/>
            <w:shd w:val="clear" w:color="auto" w:fill="FFFFFF" w:themeFill="text1"/>
            <w:vAlign w:val="center"/>
          </w:tcPr>
          <w:p w14:paraId="57B15162" w14:textId="67535A74" w:rsidR="00103056" w:rsidRPr="000405E5" w:rsidRDefault="00103056" w:rsidP="00361374">
            <w:pPr>
              <w:pStyle w:val="TableText"/>
              <w:spacing w:before="120"/>
            </w:pPr>
            <w:r w:rsidRPr="00A22855">
              <w:t>The Department of Education and Services Australia should implement measures to increase accessibility and awareness of the TAP</w:t>
            </w:r>
            <w:r>
              <w:t xml:space="preserve">. It is recommended that this include raising awareness through targeted social media </w:t>
            </w:r>
            <w:r w:rsidRPr="000464B2">
              <w:t>and simplify</w:t>
            </w:r>
            <w:r>
              <w:t>ing</w:t>
            </w:r>
            <w:r w:rsidRPr="000464B2">
              <w:t xml:space="preserve"> the application process</w:t>
            </w:r>
            <w:r>
              <w:t xml:space="preserve"> to reduce levels of application rejection. </w:t>
            </w:r>
          </w:p>
        </w:tc>
      </w:tr>
      <w:tr w:rsidR="00103056" w:rsidRPr="000405E5" w14:paraId="529B6477" w14:textId="77777777" w:rsidTr="00D126C2">
        <w:trPr>
          <w:trHeight w:val="382"/>
        </w:trPr>
        <w:tc>
          <w:tcPr>
            <w:tcW w:w="9012" w:type="dxa"/>
            <w:shd w:val="clear" w:color="auto" w:fill="EBEB4F"/>
            <w:vAlign w:val="center"/>
          </w:tcPr>
          <w:p w14:paraId="0EA10722" w14:textId="1DB26EC2" w:rsidR="00103056" w:rsidRPr="000405E5" w:rsidRDefault="00103056" w:rsidP="00361374">
            <w:pPr>
              <w:pStyle w:val="TableHeaderBlack"/>
            </w:pPr>
            <w:r w:rsidRPr="00361374">
              <w:t xml:space="preserve">Recommendation </w:t>
            </w:r>
            <w:r w:rsidR="00B02A21" w:rsidRPr="00361374">
              <w:t>9</w:t>
            </w:r>
          </w:p>
        </w:tc>
      </w:tr>
      <w:tr w:rsidR="00103056" w:rsidRPr="000405E5" w14:paraId="3321856E" w14:textId="77777777" w:rsidTr="00D126C2">
        <w:trPr>
          <w:trHeight w:val="770"/>
        </w:trPr>
        <w:tc>
          <w:tcPr>
            <w:tcW w:w="9012" w:type="dxa"/>
            <w:shd w:val="clear" w:color="auto" w:fill="FFFFFF" w:themeFill="text1"/>
            <w:vAlign w:val="center"/>
          </w:tcPr>
          <w:p w14:paraId="2E69FD27" w14:textId="45EB844F" w:rsidR="00103056" w:rsidRPr="000405E5" w:rsidRDefault="00334868" w:rsidP="00361374">
            <w:pPr>
              <w:pStyle w:val="TableText"/>
              <w:spacing w:before="120"/>
            </w:pPr>
            <w:r w:rsidRPr="6E1637BF">
              <w:rPr>
                <w:rFonts w:cs="Arial"/>
                <w:lang w:val="en-AU"/>
              </w:rPr>
              <w:t xml:space="preserve">The </w:t>
            </w:r>
            <w:r w:rsidR="00456F37">
              <w:rPr>
                <w:rFonts w:cs="Arial"/>
                <w:lang w:val="en-AU"/>
              </w:rPr>
              <w:t xml:space="preserve">Australian Government </w:t>
            </w:r>
            <w:r w:rsidRPr="6E1637BF">
              <w:rPr>
                <w:rFonts w:cs="Arial"/>
                <w:lang w:val="en-AU"/>
              </w:rPr>
              <w:t xml:space="preserve">should </w:t>
            </w:r>
            <w:r w:rsidRPr="6E1637BF">
              <w:rPr>
                <w:lang w:val="en-AU"/>
              </w:rPr>
              <w:t>b</w:t>
            </w:r>
            <w:r w:rsidR="00103056" w:rsidRPr="6E1637BF">
              <w:rPr>
                <w:lang w:val="en-AU"/>
              </w:rPr>
              <w:t xml:space="preserve">roaden the </w:t>
            </w:r>
            <w:r w:rsidR="00456F37">
              <w:rPr>
                <w:lang w:val="en-AU"/>
              </w:rPr>
              <w:t xml:space="preserve">TAP </w:t>
            </w:r>
            <w:r w:rsidR="00103056" w:rsidRPr="6E1637BF">
              <w:rPr>
                <w:lang w:val="en-AU"/>
              </w:rPr>
              <w:t xml:space="preserve">eligibility criteria to include students taking a gap year and other non-traditional pathways. This amendment will provide greater flexibility and reflect the variety of pathways through which RRR students enter higher education.  </w:t>
            </w:r>
          </w:p>
        </w:tc>
      </w:tr>
      <w:tr w:rsidR="00103056" w:rsidRPr="000405E5" w14:paraId="70CB516F" w14:textId="77777777" w:rsidTr="00D126C2">
        <w:trPr>
          <w:trHeight w:val="382"/>
        </w:trPr>
        <w:tc>
          <w:tcPr>
            <w:tcW w:w="9012" w:type="dxa"/>
            <w:shd w:val="clear" w:color="auto" w:fill="EBEB4F"/>
            <w:vAlign w:val="center"/>
          </w:tcPr>
          <w:p w14:paraId="10643ED6" w14:textId="45A42F65" w:rsidR="00103056" w:rsidRPr="00361374" w:rsidRDefault="00103056" w:rsidP="00361374">
            <w:pPr>
              <w:pStyle w:val="TableHeaderBlack"/>
            </w:pPr>
            <w:bookmarkStart w:id="54" w:name="_Hlk170873981"/>
            <w:r w:rsidRPr="00361374">
              <w:t xml:space="preserve">Recommendation </w:t>
            </w:r>
            <w:r w:rsidR="008C0CD9" w:rsidRPr="00361374">
              <w:t>1</w:t>
            </w:r>
            <w:r w:rsidR="00B02A21" w:rsidRPr="00361374">
              <w:t>0</w:t>
            </w:r>
          </w:p>
        </w:tc>
      </w:tr>
      <w:tr w:rsidR="00103056" w:rsidRPr="000405E5" w14:paraId="739748D7" w14:textId="77777777" w:rsidTr="00D126C2">
        <w:trPr>
          <w:trHeight w:val="770"/>
        </w:trPr>
        <w:tc>
          <w:tcPr>
            <w:tcW w:w="9012" w:type="dxa"/>
            <w:shd w:val="clear" w:color="auto" w:fill="FFFFFF" w:themeFill="text1"/>
            <w:vAlign w:val="center"/>
          </w:tcPr>
          <w:p w14:paraId="43000A48" w14:textId="480EDA92" w:rsidR="00103056" w:rsidRPr="000405E5" w:rsidRDefault="00103056" w:rsidP="00361374">
            <w:pPr>
              <w:pStyle w:val="TableText"/>
              <w:spacing w:before="120"/>
            </w:pPr>
            <w:r w:rsidRPr="6E1637BF">
              <w:rPr>
                <w:lang w:val="en-AU"/>
              </w:rPr>
              <w:t>The Department of Education and Services Australia should collect data on student experience of applying for and receiving the TAP</w:t>
            </w:r>
            <w:r w:rsidR="007E024D">
              <w:rPr>
                <w:lang w:val="en-AU"/>
              </w:rPr>
              <w:t>,</w:t>
            </w:r>
            <w:r w:rsidR="00F972F4" w:rsidRPr="6E1637BF">
              <w:rPr>
                <w:lang w:val="en-AU"/>
              </w:rPr>
              <w:t xml:space="preserve"> and</w:t>
            </w:r>
            <w:r w:rsidRPr="6E1637BF">
              <w:rPr>
                <w:lang w:val="en-AU"/>
              </w:rPr>
              <w:t xml:space="preserve"> impacts of the TAP on influencing student decision</w:t>
            </w:r>
            <w:r w:rsidR="00F972F4" w:rsidRPr="6E1637BF">
              <w:rPr>
                <w:lang w:val="en-AU"/>
              </w:rPr>
              <w:t>-</w:t>
            </w:r>
            <w:r w:rsidRPr="6E1637BF">
              <w:rPr>
                <w:lang w:val="en-AU"/>
              </w:rPr>
              <w:t xml:space="preserve">making and increasing </w:t>
            </w:r>
            <w:r w:rsidR="00F972F4" w:rsidRPr="6E1637BF">
              <w:rPr>
                <w:lang w:val="en-AU"/>
              </w:rPr>
              <w:t xml:space="preserve">higher education </w:t>
            </w:r>
            <w:r w:rsidRPr="6E1637BF">
              <w:rPr>
                <w:lang w:val="en-AU"/>
              </w:rPr>
              <w:t xml:space="preserve">access. These steps will improve understanding of the impacts of the TAP and </w:t>
            </w:r>
            <w:r w:rsidR="00F972F4" w:rsidRPr="6E1637BF">
              <w:rPr>
                <w:lang w:val="en-AU"/>
              </w:rPr>
              <w:t xml:space="preserve">identify </w:t>
            </w:r>
            <w:r w:rsidRPr="6E1637BF">
              <w:rPr>
                <w:lang w:val="en-AU"/>
              </w:rPr>
              <w:t>areas for potential future improvement.</w:t>
            </w:r>
          </w:p>
        </w:tc>
      </w:tr>
      <w:bookmarkEnd w:id="54"/>
    </w:tbl>
    <w:p w14:paraId="7EFAEA4B" w14:textId="77777777" w:rsidR="00103056" w:rsidRDefault="00103056" w:rsidP="00493374"/>
    <w:p w14:paraId="1C557C24" w14:textId="52FD0961" w:rsidR="000D40F2" w:rsidRPr="00873953" w:rsidRDefault="00BE0B94" w:rsidP="00455862">
      <w:pPr>
        <w:pStyle w:val="Heading3"/>
      </w:pPr>
      <w:r>
        <w:t xml:space="preserve">Evaluation </w:t>
      </w:r>
      <w:r w:rsidR="00F972F4">
        <w:t>a</w:t>
      </w:r>
      <w:r>
        <w:t xml:space="preserve">gainst </w:t>
      </w:r>
      <w:r w:rsidR="00310B86">
        <w:t>k</w:t>
      </w:r>
      <w:r>
        <w:t xml:space="preserve">ey </w:t>
      </w:r>
      <w:r w:rsidR="00310B86">
        <w:t>p</w:t>
      </w:r>
      <w:r>
        <w:t xml:space="preserve">erformance </w:t>
      </w:r>
      <w:r w:rsidR="00310B86">
        <w:t>m</w:t>
      </w:r>
      <w:r>
        <w:t>easures</w:t>
      </w:r>
    </w:p>
    <w:tbl>
      <w:tblPr>
        <w:tblStyle w:val="ACTableDesign"/>
        <w:tblW w:w="5000" w:type="pct"/>
        <w:tblInd w:w="-5" w:type="dxa"/>
        <w:tblBorders>
          <w:top w:val="single" w:sz="4" w:space="0" w:color="007E00"/>
          <w:left w:val="single" w:sz="4" w:space="0" w:color="007E00"/>
          <w:bottom w:val="single" w:sz="4" w:space="0" w:color="007E00"/>
          <w:right w:val="single" w:sz="4" w:space="0" w:color="007E00"/>
          <w:insideH w:val="none" w:sz="0" w:space="0" w:color="auto"/>
          <w:insideV w:val="none" w:sz="0" w:space="0" w:color="auto"/>
        </w:tblBorders>
        <w:tblLook w:val="04A0" w:firstRow="1" w:lastRow="0" w:firstColumn="1" w:lastColumn="0" w:noHBand="0" w:noVBand="1"/>
      </w:tblPr>
      <w:tblGrid>
        <w:gridCol w:w="549"/>
        <w:gridCol w:w="2359"/>
        <w:gridCol w:w="550"/>
        <w:gridCol w:w="2702"/>
        <w:gridCol w:w="550"/>
        <w:gridCol w:w="2309"/>
      </w:tblGrid>
      <w:tr w:rsidR="000D40F2" w:rsidRPr="005F2846" w14:paraId="106C331B" w14:textId="77777777" w:rsidTr="005156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 w:type="pct"/>
            <w:shd w:val="clear" w:color="auto" w:fill="auto"/>
          </w:tcPr>
          <w:p w14:paraId="16884021" w14:textId="77777777" w:rsidR="000D40F2" w:rsidRPr="005F2846" w:rsidRDefault="000D40F2" w:rsidP="00FE574D">
            <w:pPr>
              <w:pStyle w:val="Text"/>
              <w:spacing w:before="0" w:after="240" w:line="276" w:lineRule="auto"/>
              <w:rPr>
                <w:rFonts w:asciiTheme="minorHAnsi" w:hAnsiTheme="minorHAnsi"/>
                <w:b w:val="0"/>
                <w:bCs/>
                <w:i/>
                <w:iCs/>
                <w:color w:val="auto"/>
                <w:lang w:val="en-AU"/>
              </w:rPr>
            </w:pPr>
            <w:r w:rsidRPr="005F2846">
              <w:rPr>
                <w:i/>
                <w:noProof/>
                <w:lang w:val="en-AU"/>
              </w:rPr>
              <w:drawing>
                <wp:inline distT="0" distB="0" distL="0" distR="0" wp14:anchorId="16209C85" wp14:editId="6BD43567">
                  <wp:extent cx="211947" cy="211947"/>
                  <wp:effectExtent l="0" t="0" r="0" b="0"/>
                  <wp:docPr id="2080156278" name="Graphic 14"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0156278" name="Graphic 14"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c>
          <w:tcPr>
            <w:tcW w:w="1308" w:type="pct"/>
            <w:tcBorders>
              <w:top w:val="single" w:sz="4" w:space="0" w:color="007E00"/>
              <w:bottom w:val="single" w:sz="4" w:space="0" w:color="007E00"/>
              <w:right w:val="single" w:sz="4" w:space="0" w:color="36424A" w:themeColor="background2"/>
            </w:tcBorders>
            <w:shd w:val="clear" w:color="auto" w:fill="auto"/>
            <w:tcMar>
              <w:left w:w="0" w:type="dxa"/>
            </w:tcMar>
          </w:tcPr>
          <w:p w14:paraId="0410FDAB" w14:textId="505DB7D0" w:rsidR="000D40F2" w:rsidRPr="005F2846" w:rsidRDefault="000D40F2" w:rsidP="008743F0">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been achieved or is on track</w:t>
            </w:r>
          </w:p>
        </w:tc>
        <w:tc>
          <w:tcPr>
            <w:tcW w:w="305" w:type="pct"/>
            <w:tcBorders>
              <w:left w:val="single" w:sz="4" w:space="0" w:color="36424A" w:themeColor="background2"/>
            </w:tcBorders>
            <w:shd w:val="clear" w:color="auto" w:fill="auto"/>
          </w:tcPr>
          <w:p w14:paraId="1AE04E22" w14:textId="77777777" w:rsidR="000D40F2" w:rsidRPr="005F2846" w:rsidRDefault="000D40F2" w:rsidP="008743F0">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27A91447" wp14:editId="6A38C0BC">
                  <wp:extent cx="212400" cy="212400"/>
                  <wp:effectExtent l="0" t="0" r="0" b="0"/>
                  <wp:docPr id="852561689" name="Graphic 15"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2561689" name="Graphic 15"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c>
          <w:tcPr>
            <w:tcW w:w="1498" w:type="pct"/>
            <w:tcBorders>
              <w:top w:val="single" w:sz="4" w:space="0" w:color="007E00"/>
              <w:bottom w:val="single" w:sz="4" w:space="0" w:color="007E00"/>
              <w:right w:val="single" w:sz="4" w:space="0" w:color="36424A" w:themeColor="background2"/>
            </w:tcBorders>
            <w:shd w:val="clear" w:color="auto" w:fill="auto"/>
            <w:tcMar>
              <w:left w:w="0" w:type="dxa"/>
            </w:tcMar>
          </w:tcPr>
          <w:p w14:paraId="2A222CFE" w14:textId="77777777" w:rsidR="000D40F2" w:rsidRPr="005F2846" w:rsidRDefault="000D40F2" w:rsidP="008743F0">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Uncertain – insufficient evidence/data to draw conclusion</w:t>
            </w:r>
          </w:p>
        </w:tc>
        <w:tc>
          <w:tcPr>
            <w:tcW w:w="305" w:type="pct"/>
            <w:tcBorders>
              <w:left w:val="single" w:sz="4" w:space="0" w:color="36424A" w:themeColor="background2"/>
            </w:tcBorders>
            <w:shd w:val="clear" w:color="auto" w:fill="auto"/>
          </w:tcPr>
          <w:p w14:paraId="7C24E06A" w14:textId="77777777" w:rsidR="000D40F2" w:rsidRPr="005F2846" w:rsidRDefault="000D40F2" w:rsidP="008743F0">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50A3CDD6" wp14:editId="67150BBB">
                  <wp:extent cx="212400" cy="212400"/>
                  <wp:effectExtent l="0" t="0" r="0" b="0"/>
                  <wp:docPr id="435587649" name="Graphic 16" descr="Badge Cross with gray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5587649" name="Graphic 16" descr="Badge Cross with gray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c>
          <w:tcPr>
            <w:tcW w:w="1280" w:type="pct"/>
            <w:shd w:val="clear" w:color="auto" w:fill="auto"/>
            <w:tcMar>
              <w:left w:w="0" w:type="dxa"/>
            </w:tcMar>
          </w:tcPr>
          <w:p w14:paraId="2DC2420A" w14:textId="77777777" w:rsidR="000D40F2" w:rsidRPr="005F2846" w:rsidRDefault="000D40F2" w:rsidP="008743F0">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not been achieved and is not on track</w:t>
            </w:r>
          </w:p>
        </w:tc>
      </w:tr>
    </w:tbl>
    <w:tbl>
      <w:tblPr>
        <w:tblStyle w:val="TableGrid"/>
        <w:tblpPr w:leftFromText="180" w:rightFromText="180" w:vertAnchor="text" w:horzAnchor="margin" w:tblpY="206"/>
        <w:tblW w:w="0" w:type="auto"/>
        <w:tblLook w:val="04A0" w:firstRow="1" w:lastRow="0" w:firstColumn="1" w:lastColumn="0" w:noHBand="0" w:noVBand="1"/>
      </w:tblPr>
      <w:tblGrid>
        <w:gridCol w:w="7230"/>
        <w:gridCol w:w="1742"/>
      </w:tblGrid>
      <w:tr w:rsidR="000D40F2" w:rsidRPr="006729BD" w14:paraId="31750D5F" w14:textId="77777777" w:rsidTr="00FE574D">
        <w:trPr>
          <w:trHeight w:val="565"/>
        </w:trPr>
        <w:tc>
          <w:tcPr>
            <w:tcW w:w="7230" w:type="dxa"/>
            <w:shd w:val="clear" w:color="auto" w:fill="78B800" w:themeFill="accent1"/>
          </w:tcPr>
          <w:p w14:paraId="21F15280" w14:textId="4066EE92" w:rsidR="000D40F2" w:rsidRPr="009863CA" w:rsidRDefault="000D40F2" w:rsidP="00361374">
            <w:pPr>
              <w:pStyle w:val="TableHeaderBlack"/>
            </w:pPr>
            <w:r w:rsidRPr="009863CA">
              <w:t xml:space="preserve">Key </w:t>
            </w:r>
            <w:r w:rsidR="00310B86" w:rsidRPr="009863CA">
              <w:t>p</w:t>
            </w:r>
            <w:r w:rsidRPr="009863CA">
              <w:t xml:space="preserve">erformance </w:t>
            </w:r>
            <w:r w:rsidR="00310B86" w:rsidRPr="009863CA">
              <w:t>me</w:t>
            </w:r>
            <w:r w:rsidRPr="009863CA">
              <w:t xml:space="preserve">asures or </w:t>
            </w:r>
            <w:r w:rsidR="00310B86" w:rsidRPr="009863CA">
              <w:t>t</w:t>
            </w:r>
            <w:r w:rsidRPr="009863CA">
              <w:t>argets</w:t>
            </w:r>
          </w:p>
        </w:tc>
        <w:tc>
          <w:tcPr>
            <w:tcW w:w="1742" w:type="dxa"/>
            <w:shd w:val="clear" w:color="auto" w:fill="78B800" w:themeFill="accent1"/>
          </w:tcPr>
          <w:p w14:paraId="41F6BB1D" w14:textId="77777777" w:rsidR="000D40F2" w:rsidRPr="009863CA" w:rsidRDefault="000D40F2" w:rsidP="00361374">
            <w:pPr>
              <w:pStyle w:val="TableHeaderBlack"/>
            </w:pPr>
            <w:r w:rsidRPr="009863CA">
              <w:t>Progress</w:t>
            </w:r>
          </w:p>
        </w:tc>
      </w:tr>
      <w:tr w:rsidR="009A5FA8" w:rsidRPr="006729BD" w14:paraId="2A3581CA" w14:textId="77777777" w:rsidTr="00FE574D">
        <w:trPr>
          <w:trHeight w:val="354"/>
        </w:trPr>
        <w:tc>
          <w:tcPr>
            <w:tcW w:w="7230" w:type="dxa"/>
            <w:vAlign w:val="center"/>
          </w:tcPr>
          <w:p w14:paraId="13A74E4C" w14:textId="1CEB32FB" w:rsidR="009A5FA8" w:rsidRPr="00960B7C" w:rsidRDefault="00EE43C2" w:rsidP="009A5FA8">
            <w:pPr>
              <w:pStyle w:val="TableText"/>
            </w:pPr>
            <w:r w:rsidRPr="00EE43C2">
              <w:t>Program uptake, number of TAP claims granted</w:t>
            </w:r>
          </w:p>
        </w:tc>
        <w:tc>
          <w:tcPr>
            <w:tcW w:w="1742" w:type="dxa"/>
            <w:vAlign w:val="center"/>
          </w:tcPr>
          <w:p w14:paraId="147366A5" w14:textId="0582868F" w:rsidR="009A5FA8" w:rsidRPr="006729BD" w:rsidRDefault="00EE43C2" w:rsidP="009A5FA8">
            <w:pPr>
              <w:pStyle w:val="Text"/>
              <w:jc w:val="center"/>
              <w:rPr>
                <w:b/>
                <w:bCs/>
                <w:i/>
                <w:iCs/>
              </w:rPr>
            </w:pPr>
            <w:r w:rsidRPr="005F2846">
              <w:rPr>
                <w:b/>
                <w:bCs/>
                <w:i/>
                <w:iCs/>
                <w:noProof/>
                <w:lang w:val="en-AU"/>
              </w:rPr>
              <w:drawing>
                <wp:inline distT="0" distB="0" distL="0" distR="0" wp14:anchorId="7B70BD84" wp14:editId="5841819A">
                  <wp:extent cx="211947" cy="211947"/>
                  <wp:effectExtent l="0" t="0" r="0" b="0"/>
                  <wp:docPr id="164529222" name="Graphic 1"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529222" name="Graphic 1"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r>
      <w:tr w:rsidR="009A5FA8" w:rsidRPr="006729BD" w14:paraId="472BDDED" w14:textId="77777777" w:rsidTr="00FE574D">
        <w:trPr>
          <w:trHeight w:val="416"/>
        </w:trPr>
        <w:tc>
          <w:tcPr>
            <w:tcW w:w="7230" w:type="dxa"/>
            <w:vAlign w:val="center"/>
          </w:tcPr>
          <w:p w14:paraId="61C0DE8C" w14:textId="69DFA8D8" w:rsidR="009A5FA8" w:rsidRPr="00960B7C" w:rsidRDefault="00EE43C2" w:rsidP="009A5FA8">
            <w:pPr>
              <w:pStyle w:val="TableText"/>
            </w:pPr>
            <w:r w:rsidRPr="00EE43C2">
              <w:t>Administrative efficiency</w:t>
            </w:r>
          </w:p>
        </w:tc>
        <w:tc>
          <w:tcPr>
            <w:tcW w:w="1742" w:type="dxa"/>
            <w:vAlign w:val="center"/>
          </w:tcPr>
          <w:p w14:paraId="3F269B98" w14:textId="63123C49" w:rsidR="009A5FA8" w:rsidRPr="006729BD" w:rsidRDefault="00EE43C2" w:rsidP="009A5FA8">
            <w:pPr>
              <w:pStyle w:val="Text"/>
              <w:jc w:val="center"/>
              <w:rPr>
                <w:b/>
                <w:bCs/>
                <w:i/>
                <w:iCs/>
              </w:rPr>
            </w:pPr>
            <w:r w:rsidRPr="005F2846">
              <w:rPr>
                <w:b/>
                <w:bCs/>
                <w:i/>
                <w:iCs/>
                <w:noProof/>
                <w:lang w:val="en-AU"/>
              </w:rPr>
              <w:drawing>
                <wp:inline distT="0" distB="0" distL="0" distR="0" wp14:anchorId="4D9F95E9" wp14:editId="0926E5B7">
                  <wp:extent cx="211947" cy="211947"/>
                  <wp:effectExtent l="0" t="0" r="0" b="0"/>
                  <wp:docPr id="113021920" name="Graphic 1"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021920" name="Graphic 1"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r>
      <w:tr w:rsidR="009A5FA8" w:rsidRPr="006729BD" w14:paraId="7FCDD2E5" w14:textId="77777777" w:rsidTr="00FE574D">
        <w:trPr>
          <w:trHeight w:val="449"/>
        </w:trPr>
        <w:tc>
          <w:tcPr>
            <w:tcW w:w="7230" w:type="dxa"/>
            <w:vAlign w:val="center"/>
          </w:tcPr>
          <w:p w14:paraId="78EDA06A" w14:textId="1505F52A" w:rsidR="009A5FA8" w:rsidRPr="00960B7C" w:rsidRDefault="00EE43C2" w:rsidP="009A5FA8">
            <w:pPr>
              <w:pStyle w:val="TableText"/>
            </w:pPr>
            <w:r w:rsidRPr="6F65EEDA">
              <w:rPr>
                <w:lang w:val="en-NZ"/>
              </w:rPr>
              <w:t>Contribution to overall commencement, participation and retention rates for RRR students</w:t>
            </w:r>
          </w:p>
        </w:tc>
        <w:tc>
          <w:tcPr>
            <w:tcW w:w="1742" w:type="dxa"/>
            <w:vAlign w:val="center"/>
          </w:tcPr>
          <w:p w14:paraId="4F30021C" w14:textId="77777777" w:rsidR="009A5FA8" w:rsidRPr="006729BD" w:rsidRDefault="009A5FA8" w:rsidP="009A5FA8">
            <w:pPr>
              <w:pStyle w:val="Text"/>
              <w:jc w:val="center"/>
              <w:rPr>
                <w:b/>
                <w:bCs/>
                <w:i/>
                <w:iCs/>
              </w:rPr>
            </w:pPr>
            <w:r w:rsidRPr="001E1F6F">
              <w:rPr>
                <w:rFonts w:eastAsia="Arial" w:cs="Times New Roman"/>
                <w:noProof/>
                <w:color w:val="000000"/>
                <w:lang w:val="en-AU"/>
              </w:rPr>
              <w:drawing>
                <wp:inline distT="0" distB="0" distL="0" distR="0" wp14:anchorId="598FE766" wp14:editId="49EC3B48">
                  <wp:extent cx="212400" cy="212400"/>
                  <wp:effectExtent l="0" t="0" r="0" b="0"/>
                  <wp:docPr id="726551624" name="Graphic 20"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6551624" name="Graphic 20"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bl>
    <w:p w14:paraId="6428CFD0" w14:textId="0B038C3D" w:rsidR="00E402C4" w:rsidRDefault="00E402C4" w:rsidP="00BE0B94">
      <w:pPr>
        <w:pStyle w:val="Text"/>
        <w:rPr>
          <w:lang w:val="en-AU"/>
        </w:rPr>
      </w:pPr>
    </w:p>
    <w:p w14:paraId="2227A913" w14:textId="77777777" w:rsidR="00E402C4" w:rsidRDefault="00E402C4">
      <w:r>
        <w:br w:type="page"/>
      </w:r>
    </w:p>
    <w:p w14:paraId="56A530B4" w14:textId="2B16185C" w:rsidR="0073621B" w:rsidRPr="00B52356" w:rsidRDefault="0073621B" w:rsidP="00B52356">
      <w:pPr>
        <w:pStyle w:val="Heading2"/>
        <w:rPr>
          <w:lang w:val="en-NZ"/>
        </w:rPr>
      </w:pPr>
      <w:bookmarkStart w:id="55" w:name="_Toc171085094"/>
      <w:bookmarkStart w:id="56" w:name="_Toc177032072"/>
      <w:r>
        <w:lastRenderedPageBreak/>
        <w:t xml:space="preserve">Measure </w:t>
      </w:r>
      <w:r w:rsidR="00A62EDE">
        <w:t xml:space="preserve">Eight </w:t>
      </w:r>
      <w:r w:rsidR="00B52356">
        <w:t>–</w:t>
      </w:r>
      <w:r w:rsidR="00277491">
        <w:t xml:space="preserve"> </w:t>
      </w:r>
      <w:r w:rsidR="00D33E8D" w:rsidRPr="00B52356">
        <w:rPr>
          <w:lang w:val="en-NZ"/>
        </w:rPr>
        <w:t>Fares Allowance</w:t>
      </w:r>
      <w:bookmarkEnd w:id="55"/>
      <w:bookmarkEnd w:id="56"/>
    </w:p>
    <w:p w14:paraId="043AEFFD" w14:textId="093C8111" w:rsidR="007F3CEB" w:rsidRDefault="007F3CEB" w:rsidP="00455862">
      <w:pPr>
        <w:pStyle w:val="Heading3"/>
      </w:pPr>
      <w:r>
        <w:t xml:space="preserve">Background </w:t>
      </w:r>
    </w:p>
    <w:p w14:paraId="275D51B5" w14:textId="71FED74A" w:rsidR="006E5BDE" w:rsidRPr="006E5BDE" w:rsidRDefault="006E5BDE" w:rsidP="006E5BDE">
      <w:pPr>
        <w:pStyle w:val="Text"/>
      </w:pPr>
      <w:r w:rsidRPr="6E1637BF">
        <w:rPr>
          <w:lang w:val="en-AU"/>
        </w:rPr>
        <w:t xml:space="preserve">The Fares Allowance was established to support tertiary students from </w:t>
      </w:r>
      <w:r w:rsidR="00924296" w:rsidRPr="6E1637BF">
        <w:rPr>
          <w:lang w:val="en-AU"/>
        </w:rPr>
        <w:t>RRR</w:t>
      </w:r>
      <w:r w:rsidRPr="6E1637BF">
        <w:rPr>
          <w:lang w:val="en-AU"/>
        </w:rPr>
        <w:t xml:space="preserve"> areas of Australia by subsidising</w:t>
      </w:r>
      <w:r w:rsidRPr="6E1637BF" w:rsidDel="00B45096">
        <w:rPr>
          <w:lang w:val="en-AU"/>
        </w:rPr>
        <w:t xml:space="preserve"> </w:t>
      </w:r>
      <w:r w:rsidRPr="6E1637BF">
        <w:rPr>
          <w:lang w:val="en-AU"/>
        </w:rPr>
        <w:t>travel costs between their place of study and home. Th</w:t>
      </w:r>
      <w:r w:rsidR="009B259D" w:rsidRPr="6E1637BF">
        <w:rPr>
          <w:lang w:val="en-AU"/>
        </w:rPr>
        <w:t>e</w:t>
      </w:r>
      <w:r w:rsidR="00F70807" w:rsidRPr="6E1637BF">
        <w:rPr>
          <w:lang w:val="en-AU"/>
        </w:rPr>
        <w:t xml:space="preserve"> Fares Allowance </w:t>
      </w:r>
      <w:r w:rsidR="00463E9A" w:rsidRPr="6E1637BF">
        <w:rPr>
          <w:lang w:val="en-AU"/>
        </w:rPr>
        <w:t xml:space="preserve">aims to </w:t>
      </w:r>
      <w:r w:rsidRPr="6E1637BF">
        <w:rPr>
          <w:lang w:val="en-AU"/>
        </w:rPr>
        <w:t xml:space="preserve">alleviate the financial burden of travel </w:t>
      </w:r>
      <w:r w:rsidR="00463E9A" w:rsidRPr="6E1637BF">
        <w:rPr>
          <w:lang w:val="en-AU"/>
        </w:rPr>
        <w:t xml:space="preserve">and </w:t>
      </w:r>
      <w:r w:rsidRPr="6E1637BF">
        <w:rPr>
          <w:lang w:val="en-AU"/>
        </w:rPr>
        <w:t>encourages students to maintain connections with their families and communities during academic breaks.</w:t>
      </w:r>
      <w:r w:rsidR="00CA6483" w:rsidRPr="6E1637BF">
        <w:rPr>
          <w:lang w:val="en-AU"/>
        </w:rPr>
        <w:t xml:space="preserve"> The Fares Allowance </w:t>
      </w:r>
      <w:r w:rsidR="00B373DE" w:rsidRPr="6E1637BF">
        <w:rPr>
          <w:lang w:val="en-AU"/>
        </w:rPr>
        <w:t xml:space="preserve">is administered by Services Australia and </w:t>
      </w:r>
      <w:r w:rsidR="00CA6483" w:rsidRPr="6E1637BF">
        <w:rPr>
          <w:lang w:val="en-AU"/>
        </w:rPr>
        <w:t>covers the cost of the least expensive and most available form of public transport in Australia</w:t>
      </w:r>
      <w:r w:rsidR="00B373DE" w:rsidRPr="6E1637BF">
        <w:rPr>
          <w:lang w:val="en-AU"/>
        </w:rPr>
        <w:t>.</w:t>
      </w:r>
      <w:r w:rsidR="00CA6483" w:rsidRPr="6E1637BF">
        <w:rPr>
          <w:lang w:val="en-AU"/>
        </w:rPr>
        <w:t xml:space="preserve"> </w:t>
      </w:r>
    </w:p>
    <w:p w14:paraId="39130032" w14:textId="152A82DE" w:rsidR="00EE56B5" w:rsidRDefault="00695331" w:rsidP="006E5BDE">
      <w:pPr>
        <w:pStyle w:val="Text"/>
      </w:pPr>
      <w:r w:rsidRPr="6E1637BF">
        <w:rPr>
          <w:lang w:val="en-AU"/>
        </w:rPr>
        <w:t>Under this</w:t>
      </w:r>
      <w:r w:rsidR="00F934CB" w:rsidRPr="6E1637BF">
        <w:rPr>
          <w:lang w:val="en-AU"/>
        </w:rPr>
        <w:t xml:space="preserve"> </w:t>
      </w:r>
      <w:r w:rsidRPr="6E1637BF">
        <w:rPr>
          <w:lang w:val="en-AU"/>
        </w:rPr>
        <w:t>measure, f</w:t>
      </w:r>
      <w:r w:rsidR="006E5BDE" w:rsidRPr="6E1637BF">
        <w:rPr>
          <w:lang w:val="en-AU"/>
        </w:rPr>
        <w:t xml:space="preserve">rom </w:t>
      </w:r>
      <w:r w:rsidRPr="6E1637BF">
        <w:rPr>
          <w:lang w:val="en-AU"/>
        </w:rPr>
        <w:t xml:space="preserve">1 </w:t>
      </w:r>
      <w:r w:rsidR="006E5BDE" w:rsidRPr="6E1637BF">
        <w:rPr>
          <w:lang w:val="en-AU"/>
        </w:rPr>
        <w:t xml:space="preserve">January 2021 the waiting period for </w:t>
      </w:r>
      <w:r w:rsidRPr="6E1637BF">
        <w:rPr>
          <w:lang w:val="en-AU"/>
        </w:rPr>
        <w:t xml:space="preserve">Fares </w:t>
      </w:r>
      <w:r w:rsidR="002972BC" w:rsidRPr="6E1637BF">
        <w:rPr>
          <w:lang w:val="en-AU"/>
        </w:rPr>
        <w:t>Allowance</w:t>
      </w:r>
      <w:r w:rsidRPr="6E1637BF">
        <w:rPr>
          <w:lang w:val="en-AU"/>
        </w:rPr>
        <w:t xml:space="preserve"> </w:t>
      </w:r>
      <w:r w:rsidR="006E5BDE" w:rsidRPr="6E1637BF">
        <w:rPr>
          <w:lang w:val="en-AU"/>
        </w:rPr>
        <w:t xml:space="preserve">claims </w:t>
      </w:r>
      <w:r w:rsidR="00153303" w:rsidRPr="6E1637BF">
        <w:rPr>
          <w:lang w:val="en-AU"/>
        </w:rPr>
        <w:t>for</w:t>
      </w:r>
      <w:r w:rsidR="006E5BDE" w:rsidRPr="6E1637BF">
        <w:rPr>
          <w:lang w:val="en-AU"/>
        </w:rPr>
        <w:t xml:space="preserve"> Youth Allowance and </w:t>
      </w:r>
      <w:proofErr w:type="spellStart"/>
      <w:r w:rsidR="006E5BDE" w:rsidRPr="6E1637BF">
        <w:rPr>
          <w:lang w:val="en-AU"/>
        </w:rPr>
        <w:t>Austudy</w:t>
      </w:r>
      <w:proofErr w:type="spellEnd"/>
      <w:r w:rsidR="006E5BDE" w:rsidRPr="6E1637BF">
        <w:rPr>
          <w:lang w:val="en-AU"/>
        </w:rPr>
        <w:t xml:space="preserve"> </w:t>
      </w:r>
      <w:r w:rsidR="00153303" w:rsidRPr="6E1637BF">
        <w:rPr>
          <w:lang w:val="en-AU"/>
        </w:rPr>
        <w:t xml:space="preserve">students </w:t>
      </w:r>
      <w:r w:rsidR="006E5BDE" w:rsidRPr="6E1637BF">
        <w:rPr>
          <w:lang w:val="en-AU"/>
        </w:rPr>
        <w:t xml:space="preserve">was reduced from six months to three months. </w:t>
      </w:r>
      <w:r w:rsidR="00EE56B5" w:rsidRPr="6E1637BF">
        <w:rPr>
          <w:lang w:val="en-AU"/>
        </w:rPr>
        <w:t xml:space="preserve">This change was implemented </w:t>
      </w:r>
      <w:r w:rsidR="003F2024" w:rsidRPr="6E1637BF">
        <w:rPr>
          <w:lang w:val="en-AU"/>
        </w:rPr>
        <w:t xml:space="preserve">so that eligible students </w:t>
      </w:r>
      <w:r w:rsidR="00AF5A71" w:rsidRPr="6E1637BF">
        <w:rPr>
          <w:lang w:val="en-AU"/>
        </w:rPr>
        <w:t>can</w:t>
      </w:r>
      <w:r w:rsidR="003F2024" w:rsidRPr="6E1637BF">
        <w:rPr>
          <w:lang w:val="en-AU"/>
        </w:rPr>
        <w:t xml:space="preserve"> access the payment for the mid-year break in their first year of study.</w:t>
      </w:r>
      <w:r w:rsidR="00F934CB" w:rsidRPr="6E1637BF">
        <w:rPr>
          <w:lang w:val="en-AU"/>
        </w:rPr>
        <w:t xml:space="preserve"> This measure consists of a</w:t>
      </w:r>
      <w:r w:rsidR="005859C7" w:rsidRPr="6E1637BF">
        <w:rPr>
          <w:lang w:val="en-AU"/>
        </w:rPr>
        <w:t xml:space="preserve"> total</w:t>
      </w:r>
      <w:r w:rsidR="00F934CB" w:rsidRPr="6E1637BF">
        <w:rPr>
          <w:lang w:val="en-AU"/>
        </w:rPr>
        <w:t xml:space="preserve"> $700,000 funding commitment. </w:t>
      </w:r>
    </w:p>
    <w:p w14:paraId="62C24A1B" w14:textId="77777777" w:rsidR="009168F0" w:rsidRDefault="009168F0" w:rsidP="00455862">
      <w:pPr>
        <w:pStyle w:val="Heading3"/>
      </w:pPr>
      <w:r>
        <w:t xml:space="preserve">Key findings </w:t>
      </w:r>
    </w:p>
    <w:p w14:paraId="52A1DECD" w14:textId="34F1D226" w:rsidR="009168F0" w:rsidRPr="00AF317C" w:rsidRDefault="009168F0" w:rsidP="009168F0">
      <w:pPr>
        <w:pStyle w:val="Text"/>
        <w:rPr>
          <w:lang w:val="en-AU"/>
        </w:rPr>
      </w:pPr>
      <w:r w:rsidRPr="003D2B1B">
        <w:t xml:space="preserve">This measure has been implemented as intended, with the waiting period reduced from six months to three months. The available data in relation to total uptake of the Fares </w:t>
      </w:r>
      <w:r w:rsidR="009B3B5D">
        <w:t xml:space="preserve">Allowance </w:t>
      </w:r>
      <w:r w:rsidRPr="003D2B1B">
        <w:t>does not indicate strong uptake or increases since 2021. There is also no data available to demonstrate whether changes under this measure have influenced the timing of Fares Allowance applications and student decision</w:t>
      </w:r>
      <w:r w:rsidR="009A6C92">
        <w:t>-</w:t>
      </w:r>
      <w:r w:rsidRPr="003D2B1B">
        <w:t>making, and little data in relation to student experience and the impacts of the measure on education enrolments and attainments.</w:t>
      </w:r>
      <w:r>
        <w:t xml:space="preserve"> </w:t>
      </w:r>
    </w:p>
    <w:p w14:paraId="7DE76877" w14:textId="32B22321" w:rsidR="00241A9A" w:rsidRPr="00241A9A" w:rsidRDefault="00241A9A" w:rsidP="00BB7302">
      <w:pPr>
        <w:pStyle w:val="Heading4NotNumbered"/>
      </w:pPr>
      <w:r w:rsidRPr="00241A9A">
        <w:t xml:space="preserve">Uptake </w:t>
      </w:r>
    </w:p>
    <w:p w14:paraId="481300C7" w14:textId="04E62AEE" w:rsidR="00241A9A" w:rsidRDefault="00241A9A" w:rsidP="00241A9A">
      <w:pPr>
        <w:pStyle w:val="Text"/>
        <w:rPr>
          <w:lang w:val="en-AU"/>
        </w:rPr>
      </w:pPr>
      <w:r w:rsidRPr="6E1637BF">
        <w:rPr>
          <w:lang w:val="en-AU"/>
        </w:rPr>
        <w:t>Expenditure data</w:t>
      </w:r>
      <w:r w:rsidR="00AD10AB" w:rsidRPr="6E1637BF">
        <w:rPr>
          <w:lang w:val="en-AU"/>
        </w:rPr>
        <w:t xml:space="preserve"> </w:t>
      </w:r>
      <w:r w:rsidR="00186BB0">
        <w:rPr>
          <w:lang w:val="en-AU"/>
        </w:rPr>
        <w:t>i</w:t>
      </w:r>
      <w:r w:rsidR="00AD10AB" w:rsidRPr="6E1637BF">
        <w:rPr>
          <w:lang w:val="en-AU"/>
        </w:rPr>
        <w:t>ndicates</w:t>
      </w:r>
      <w:r w:rsidRPr="6E1637BF" w:rsidDel="00AD10AB">
        <w:rPr>
          <w:lang w:val="en-AU"/>
        </w:rPr>
        <w:t xml:space="preserve"> </w:t>
      </w:r>
      <w:r w:rsidRPr="6E1637BF">
        <w:rPr>
          <w:lang w:val="en-AU"/>
        </w:rPr>
        <w:t>that funding for the allowance has remained relatively modest</w:t>
      </w:r>
      <w:r w:rsidR="00680836" w:rsidRPr="6E1637BF">
        <w:rPr>
          <w:lang w:val="en-AU"/>
        </w:rPr>
        <w:t xml:space="preserve"> –</w:t>
      </w:r>
      <w:r w:rsidRPr="6E1637BF">
        <w:rPr>
          <w:lang w:val="en-AU"/>
        </w:rPr>
        <w:t xml:space="preserve"> </w:t>
      </w:r>
      <w:r w:rsidR="00680836" w:rsidRPr="6E1637BF">
        <w:rPr>
          <w:lang w:val="en-AU"/>
        </w:rPr>
        <w:t xml:space="preserve">with </w:t>
      </w:r>
      <w:r w:rsidRPr="6E1637BF">
        <w:rPr>
          <w:lang w:val="en-AU"/>
        </w:rPr>
        <w:t xml:space="preserve">$91,983 </w:t>
      </w:r>
      <w:r w:rsidR="00680836" w:rsidRPr="6E1637BF">
        <w:rPr>
          <w:lang w:val="en-AU"/>
        </w:rPr>
        <w:t>allocated as of</w:t>
      </w:r>
      <w:r w:rsidRPr="6E1637BF">
        <w:rPr>
          <w:lang w:val="en-AU"/>
        </w:rPr>
        <w:t xml:space="preserve"> August 2021, $86,721 </w:t>
      </w:r>
      <w:r w:rsidR="00680836" w:rsidRPr="6E1637BF">
        <w:rPr>
          <w:lang w:val="en-AU"/>
        </w:rPr>
        <w:t xml:space="preserve">as of </w:t>
      </w:r>
      <w:r w:rsidRPr="6E1637BF">
        <w:rPr>
          <w:lang w:val="en-AU"/>
        </w:rPr>
        <w:t xml:space="preserve">August 2022, and $86,740 </w:t>
      </w:r>
      <w:r w:rsidR="00680836" w:rsidRPr="6E1637BF">
        <w:rPr>
          <w:lang w:val="en-AU"/>
        </w:rPr>
        <w:t xml:space="preserve">as of </w:t>
      </w:r>
      <w:r w:rsidRPr="6E1637BF">
        <w:rPr>
          <w:lang w:val="en-AU"/>
        </w:rPr>
        <w:t>August 2023.</w:t>
      </w:r>
      <w:r w:rsidR="00842FE3" w:rsidRPr="6E1637BF">
        <w:rPr>
          <w:rStyle w:val="FootnoteReference"/>
          <w:lang w:val="en-AU"/>
        </w:rPr>
        <w:footnoteReference w:id="53"/>
      </w:r>
    </w:p>
    <w:p w14:paraId="2D0A841F" w14:textId="2A407C18" w:rsidR="008A6271" w:rsidRDefault="008A6271" w:rsidP="00BB7302">
      <w:pPr>
        <w:pStyle w:val="Heading4NotNumbered"/>
      </w:pPr>
      <w:r w:rsidRPr="008A6271">
        <w:t xml:space="preserve">Declining trend of broader student payments and allowances </w:t>
      </w:r>
    </w:p>
    <w:p w14:paraId="680553A5" w14:textId="1E979F59" w:rsidR="009168F0" w:rsidRDefault="00C34C04" w:rsidP="009168F0">
      <w:pPr>
        <w:pStyle w:val="Text"/>
      </w:pPr>
      <w:r>
        <w:t>The</w:t>
      </w:r>
      <w:r w:rsidR="002258FE">
        <w:t xml:space="preserve"> </w:t>
      </w:r>
      <w:r w:rsidR="0092037E" w:rsidRPr="0092037E">
        <w:t xml:space="preserve">number of </w:t>
      </w:r>
      <w:proofErr w:type="spellStart"/>
      <w:r w:rsidR="0092037E" w:rsidRPr="0092037E">
        <w:t>Austudy</w:t>
      </w:r>
      <w:proofErr w:type="spellEnd"/>
      <w:r w:rsidR="0092037E" w:rsidRPr="0092037E">
        <w:t xml:space="preserve"> and Youth Allowance </w:t>
      </w:r>
      <w:r w:rsidR="00935545">
        <w:t xml:space="preserve">recipients </w:t>
      </w:r>
      <w:r w:rsidR="0092037E" w:rsidRPr="0092037E">
        <w:t xml:space="preserve">has been </w:t>
      </w:r>
      <w:r w:rsidR="0045335F">
        <w:t xml:space="preserve">in </w:t>
      </w:r>
      <w:r w:rsidR="0092037E" w:rsidRPr="0092037E">
        <w:t>stead</w:t>
      </w:r>
      <w:r w:rsidR="0045335F">
        <w:t>y</w:t>
      </w:r>
      <w:r w:rsidR="0092037E" w:rsidRPr="0092037E">
        <w:t xml:space="preserve"> declin</w:t>
      </w:r>
      <w:r w:rsidR="0045335F">
        <w:t>e</w:t>
      </w:r>
      <w:r w:rsidR="0092037E" w:rsidRPr="0092037E">
        <w:t xml:space="preserve"> for several years, which </w:t>
      </w:r>
      <w:r w:rsidR="00AC69B2">
        <w:t xml:space="preserve">may </w:t>
      </w:r>
      <w:r>
        <w:t>directly</w:t>
      </w:r>
      <w:r w:rsidR="0092037E" w:rsidRPr="0092037E">
        <w:t xml:space="preserve"> impact the uptake of the Fares Allowance </w:t>
      </w:r>
      <w:r w:rsidR="0045335F">
        <w:t xml:space="preserve">since </w:t>
      </w:r>
      <w:r w:rsidRPr="002258FE">
        <w:rPr>
          <w:lang w:val="en-AU"/>
        </w:rPr>
        <w:t xml:space="preserve">eligibility is </w:t>
      </w:r>
      <w:r w:rsidR="00027DB2">
        <w:rPr>
          <w:lang w:val="en-AU"/>
        </w:rPr>
        <w:t xml:space="preserve">tied to </w:t>
      </w:r>
      <w:r w:rsidRPr="002258FE">
        <w:rPr>
          <w:lang w:val="en-AU"/>
        </w:rPr>
        <w:t xml:space="preserve">a student </w:t>
      </w:r>
      <w:r w:rsidR="00F01D0B">
        <w:rPr>
          <w:lang w:val="en-AU"/>
        </w:rPr>
        <w:t>receiving</w:t>
      </w:r>
      <w:r w:rsidRPr="002258FE">
        <w:rPr>
          <w:lang w:val="en-AU"/>
        </w:rPr>
        <w:t xml:space="preserve"> </w:t>
      </w:r>
      <w:proofErr w:type="spellStart"/>
      <w:r w:rsidRPr="002258FE">
        <w:rPr>
          <w:lang w:val="en-AU"/>
        </w:rPr>
        <w:t>Austudy</w:t>
      </w:r>
      <w:proofErr w:type="spellEnd"/>
      <w:r w:rsidRPr="002258FE">
        <w:rPr>
          <w:lang w:val="en-AU"/>
        </w:rPr>
        <w:t xml:space="preserve"> or Youth Allowance</w:t>
      </w:r>
      <w:r>
        <w:rPr>
          <w:lang w:val="en-AU"/>
        </w:rPr>
        <w:t>. We understand the Department</w:t>
      </w:r>
      <w:r w:rsidR="00A66892">
        <w:rPr>
          <w:lang w:val="en-AU"/>
        </w:rPr>
        <w:t xml:space="preserve"> of Education</w:t>
      </w:r>
      <w:r w:rsidRPr="00C34C04" w:rsidDel="00330E6D">
        <w:rPr>
          <w:lang w:val="en-AU"/>
        </w:rPr>
        <w:t xml:space="preserve"> </w:t>
      </w:r>
      <w:r w:rsidR="00330E6D">
        <w:rPr>
          <w:lang w:val="en-AU"/>
        </w:rPr>
        <w:t xml:space="preserve">is undertaking </w:t>
      </w:r>
      <w:r w:rsidRPr="00C34C04">
        <w:rPr>
          <w:lang w:val="en-AU"/>
        </w:rPr>
        <w:t>a deeper analysis on the falling numbers of student payment recipients</w:t>
      </w:r>
      <w:r>
        <w:rPr>
          <w:lang w:val="en-AU"/>
        </w:rPr>
        <w:t xml:space="preserve"> which may provide further insight to possible improvement </w:t>
      </w:r>
      <w:r w:rsidR="0056438D">
        <w:rPr>
          <w:lang w:val="en-AU"/>
        </w:rPr>
        <w:t>strategies</w:t>
      </w:r>
      <w:r>
        <w:rPr>
          <w:lang w:val="en-AU"/>
        </w:rPr>
        <w:t xml:space="preserve"> for this measure</w:t>
      </w:r>
      <w:r w:rsidR="0056438D">
        <w:rPr>
          <w:lang w:val="en-AU"/>
        </w:rPr>
        <w:t>. Given</w:t>
      </w:r>
      <w:r w:rsidR="00E53244">
        <w:rPr>
          <w:lang w:val="en-AU"/>
        </w:rPr>
        <w:t xml:space="preserve"> </w:t>
      </w:r>
      <w:r w:rsidR="001C374F">
        <w:rPr>
          <w:lang w:val="en-AU"/>
        </w:rPr>
        <w:t>the</w:t>
      </w:r>
      <w:r w:rsidR="00E53244">
        <w:rPr>
          <w:lang w:val="en-AU"/>
        </w:rPr>
        <w:t xml:space="preserve"> steady declines in </w:t>
      </w:r>
      <w:r w:rsidR="009168F0">
        <w:rPr>
          <w:lang w:val="en-AU"/>
        </w:rPr>
        <w:t>tertiary</w:t>
      </w:r>
      <w:r w:rsidR="002B2CFE">
        <w:rPr>
          <w:lang w:val="en-AU"/>
        </w:rPr>
        <w:t xml:space="preserve"> student </w:t>
      </w:r>
      <w:r w:rsidR="009168F0">
        <w:rPr>
          <w:lang w:val="en-AU"/>
        </w:rPr>
        <w:t>enrolments</w:t>
      </w:r>
      <w:r w:rsidR="002B2CFE">
        <w:rPr>
          <w:lang w:val="en-AU"/>
        </w:rPr>
        <w:t xml:space="preserve"> in Australia</w:t>
      </w:r>
      <w:r w:rsidR="001C374F">
        <w:rPr>
          <w:lang w:val="en-AU"/>
        </w:rPr>
        <w:t xml:space="preserve"> (see </w:t>
      </w:r>
      <w:hyperlink w:anchor="_Findings_1" w:history="1">
        <w:r w:rsidR="00310AEC">
          <w:rPr>
            <w:rStyle w:val="Hyperlink"/>
            <w:rFonts w:asciiTheme="minorHAnsi" w:hAnsiTheme="minorHAnsi"/>
            <w:lang w:val="en-AU"/>
          </w:rPr>
          <w:t>Section 3.1.2</w:t>
        </w:r>
      </w:hyperlink>
      <w:r w:rsidR="001C374F">
        <w:rPr>
          <w:lang w:val="en-AU"/>
        </w:rPr>
        <w:t>)</w:t>
      </w:r>
      <w:r w:rsidR="002B2CFE">
        <w:rPr>
          <w:lang w:val="en-AU"/>
        </w:rPr>
        <w:t xml:space="preserve">, it seems likely that the decline in </w:t>
      </w:r>
      <w:proofErr w:type="spellStart"/>
      <w:r w:rsidR="00935545" w:rsidRPr="00027DB2">
        <w:rPr>
          <w:lang w:val="en-AU"/>
        </w:rPr>
        <w:t>Austudy</w:t>
      </w:r>
      <w:proofErr w:type="spellEnd"/>
      <w:r w:rsidR="00935545" w:rsidRPr="00027DB2">
        <w:rPr>
          <w:lang w:val="en-AU"/>
        </w:rPr>
        <w:t xml:space="preserve"> and Youth Allowance recipients</w:t>
      </w:r>
      <w:r w:rsidR="00465741" w:rsidRPr="00027DB2">
        <w:rPr>
          <w:lang w:val="en-AU"/>
        </w:rPr>
        <w:t xml:space="preserve"> is a reflection of this trend</w:t>
      </w:r>
      <w:r w:rsidR="009E2828">
        <w:rPr>
          <w:lang w:val="en-AU"/>
        </w:rPr>
        <w:t>.</w:t>
      </w:r>
    </w:p>
    <w:p w14:paraId="2E30C1E2" w14:textId="77777777" w:rsidR="007A0CE6" w:rsidRDefault="007A0CE6" w:rsidP="009168F0">
      <w:pPr>
        <w:pStyle w:val="Text"/>
        <w:rPr>
          <w:b/>
          <w:bCs/>
        </w:rPr>
      </w:pPr>
    </w:p>
    <w:p w14:paraId="2B03FFA4" w14:textId="77777777" w:rsidR="007A0CE6" w:rsidRDefault="007A0CE6" w:rsidP="009168F0">
      <w:pPr>
        <w:pStyle w:val="Text"/>
        <w:rPr>
          <w:b/>
          <w:bCs/>
        </w:rPr>
      </w:pPr>
    </w:p>
    <w:p w14:paraId="2E1FB461" w14:textId="1F8ACDC0" w:rsidR="009168F0" w:rsidRPr="00CC2995" w:rsidRDefault="009168F0" w:rsidP="00BB7302">
      <w:pPr>
        <w:pStyle w:val="Heading4NotNumbered"/>
      </w:pPr>
      <w:r w:rsidRPr="0047353B">
        <w:lastRenderedPageBreak/>
        <w:t xml:space="preserve">Challenges in </w:t>
      </w:r>
      <w:r w:rsidR="009E2828">
        <w:t>a</w:t>
      </w:r>
      <w:r w:rsidRPr="0047353B">
        <w:t xml:space="preserve">pplication </w:t>
      </w:r>
      <w:r w:rsidR="009E2828">
        <w:t>p</w:t>
      </w:r>
      <w:r w:rsidRPr="0047353B">
        <w:t>roces</w:t>
      </w:r>
      <w:r>
        <w:t>s</w:t>
      </w:r>
    </w:p>
    <w:p w14:paraId="6C6C5F3E" w14:textId="715EF2BF" w:rsidR="009168F0" w:rsidRDefault="009168F0" w:rsidP="009168F0">
      <w:pPr>
        <w:pStyle w:val="Text"/>
      </w:pPr>
      <w:r w:rsidRPr="6E1637BF">
        <w:rPr>
          <w:lang w:val="en-AU"/>
        </w:rPr>
        <w:t>University stakeholders highlighted that student feedback identified difficulties in navigating the Fares Allowance</w:t>
      </w:r>
      <w:r w:rsidR="00930E06" w:rsidRPr="6E1637BF">
        <w:rPr>
          <w:lang w:val="en-AU"/>
        </w:rPr>
        <w:t xml:space="preserve"> application process</w:t>
      </w:r>
      <w:r w:rsidR="00B664DF" w:rsidRPr="6E1637BF">
        <w:rPr>
          <w:lang w:val="en-AU"/>
        </w:rPr>
        <w:t xml:space="preserve"> including </w:t>
      </w:r>
      <w:r w:rsidR="00DA38BA" w:rsidRPr="6E1637BF">
        <w:rPr>
          <w:lang w:val="en-AU"/>
        </w:rPr>
        <w:t>the collation of information needed</w:t>
      </w:r>
      <w:r w:rsidRPr="6E1637BF">
        <w:rPr>
          <w:lang w:val="en-AU"/>
        </w:rPr>
        <w:t xml:space="preserve">. </w:t>
      </w:r>
      <w:r w:rsidR="00DC27B4" w:rsidRPr="6E1637BF">
        <w:rPr>
          <w:lang w:val="en-AU"/>
        </w:rPr>
        <w:t>Stakeholders advised that anecdotally</w:t>
      </w:r>
      <w:r w:rsidR="00930E06" w:rsidRPr="6E1637BF">
        <w:rPr>
          <w:lang w:val="en-AU"/>
        </w:rPr>
        <w:t>,</w:t>
      </w:r>
      <w:r w:rsidR="00DC27B4" w:rsidRPr="6E1637BF">
        <w:rPr>
          <w:lang w:val="en-AU"/>
        </w:rPr>
        <w:t xml:space="preserve"> </w:t>
      </w:r>
      <w:r w:rsidRPr="6E1637BF">
        <w:rPr>
          <w:lang w:val="en-AU"/>
        </w:rPr>
        <w:t xml:space="preserve">the process has become more streamlined </w:t>
      </w:r>
      <w:r w:rsidR="00DC27B4" w:rsidRPr="6E1637BF">
        <w:rPr>
          <w:lang w:val="en-AU"/>
        </w:rPr>
        <w:t xml:space="preserve">in recent </w:t>
      </w:r>
      <w:r w:rsidRPr="6E1637BF">
        <w:rPr>
          <w:lang w:val="en-AU"/>
        </w:rPr>
        <w:t xml:space="preserve">years, </w:t>
      </w:r>
      <w:r w:rsidR="00DC27B4" w:rsidRPr="6E1637BF">
        <w:rPr>
          <w:lang w:val="en-AU"/>
        </w:rPr>
        <w:t xml:space="preserve">though </w:t>
      </w:r>
      <w:r w:rsidRPr="6E1637BF">
        <w:rPr>
          <w:lang w:val="en-AU"/>
        </w:rPr>
        <w:t>there remains room for further simplification to ensure that the allowance is more accessible to all eligible students.</w:t>
      </w:r>
      <w:r w:rsidR="00CC2995" w:rsidRPr="6E1637BF">
        <w:rPr>
          <w:lang w:val="en-AU"/>
        </w:rPr>
        <w:t xml:space="preserve"> </w:t>
      </w:r>
      <w:r w:rsidRPr="6E1637BF">
        <w:rPr>
          <w:lang w:val="en-AU"/>
        </w:rPr>
        <w:t xml:space="preserve">Increasing awareness about the Fares Allowance and providing detailed, easily accessible information about how to apply can ensure that more eligible students </w:t>
      </w:r>
      <w:r w:rsidR="00911776" w:rsidRPr="6E1637BF">
        <w:rPr>
          <w:lang w:val="en-AU"/>
        </w:rPr>
        <w:t>utilise</w:t>
      </w:r>
      <w:r w:rsidRPr="6E1637BF">
        <w:rPr>
          <w:lang w:val="en-AU"/>
        </w:rPr>
        <w:t xml:space="preserve"> this support. </w:t>
      </w:r>
    </w:p>
    <w:p w14:paraId="0EDB460B" w14:textId="69AA7E0B" w:rsidR="009168F0" w:rsidRPr="008D47D8" w:rsidRDefault="009168F0" w:rsidP="00BB7302">
      <w:pPr>
        <w:pStyle w:val="Heading4NotNumbered"/>
      </w:pPr>
      <w:r w:rsidRPr="008D47D8">
        <w:t xml:space="preserve">Broadening the use of the Fares Allowance payment </w:t>
      </w:r>
    </w:p>
    <w:p w14:paraId="6FCFA870" w14:textId="3E9FB037" w:rsidR="00790537" w:rsidRDefault="009168F0" w:rsidP="009168F0">
      <w:pPr>
        <w:pStyle w:val="Text"/>
      </w:pPr>
      <w:r w:rsidRPr="6E1637BF">
        <w:rPr>
          <w:lang w:val="en-AU"/>
        </w:rPr>
        <w:t xml:space="preserve">As </w:t>
      </w:r>
      <w:r w:rsidR="00DD2C88">
        <w:rPr>
          <w:lang w:val="en-AU"/>
        </w:rPr>
        <w:t>d</w:t>
      </w:r>
      <w:r w:rsidR="00894513">
        <w:rPr>
          <w:lang w:val="en-AU"/>
        </w:rPr>
        <w:t>e</w:t>
      </w:r>
      <w:r w:rsidR="00DD2C88">
        <w:rPr>
          <w:lang w:val="en-AU"/>
        </w:rPr>
        <w:t>scribed</w:t>
      </w:r>
      <w:r w:rsidRPr="6E1637BF">
        <w:rPr>
          <w:lang w:val="en-AU"/>
        </w:rPr>
        <w:t xml:space="preserve"> in </w:t>
      </w:r>
      <w:r w:rsidR="001F10A5" w:rsidRPr="6E1637BF">
        <w:rPr>
          <w:lang w:val="en-AU"/>
        </w:rPr>
        <w:t>the F</w:t>
      </w:r>
      <w:r w:rsidRPr="6E1637BF">
        <w:rPr>
          <w:lang w:val="en-AU"/>
        </w:rPr>
        <w:t xml:space="preserve">inal Universities Accord </w:t>
      </w:r>
      <w:r w:rsidR="001F10A5" w:rsidRPr="6E1637BF">
        <w:rPr>
          <w:lang w:val="en-AU"/>
        </w:rPr>
        <w:t>R</w:t>
      </w:r>
      <w:r w:rsidRPr="6E1637BF">
        <w:rPr>
          <w:lang w:val="en-AU"/>
        </w:rPr>
        <w:t>eport</w:t>
      </w:r>
      <w:r w:rsidR="001F10A5" w:rsidRPr="6E1637BF">
        <w:rPr>
          <w:lang w:val="en-AU"/>
        </w:rPr>
        <w:t>,</w:t>
      </w:r>
      <w:r w:rsidRPr="6E1637BF">
        <w:rPr>
          <w:lang w:val="en-AU"/>
        </w:rPr>
        <w:t xml:space="preserve"> unpaid work placements </w:t>
      </w:r>
      <w:r w:rsidR="001F10A5" w:rsidRPr="6E1637BF">
        <w:rPr>
          <w:lang w:val="en-AU"/>
        </w:rPr>
        <w:t>for</w:t>
      </w:r>
      <w:r w:rsidRPr="6E1637BF">
        <w:rPr>
          <w:lang w:val="en-AU"/>
        </w:rPr>
        <w:t xml:space="preserve"> many tertiary courses poses a significant challenge for students. This issue is particularly acute when placements occur over multi-week blocks away from home, necessitating additional costs for transport and accommodation. </w:t>
      </w:r>
      <w:r w:rsidR="00A55AEB" w:rsidRPr="6E1637BF">
        <w:rPr>
          <w:lang w:val="en-AU"/>
        </w:rPr>
        <w:t>These placements often demand that students take time away from paid employment, further adding to financial burden.</w:t>
      </w:r>
      <w:r w:rsidR="00A55AEB" w:rsidRPr="6E1637BF">
        <w:rPr>
          <w:rStyle w:val="FootnoteReference"/>
          <w:lang w:val="en-AU"/>
        </w:rPr>
        <w:footnoteReference w:id="54"/>
      </w:r>
      <w:r w:rsidR="00A55AEB" w:rsidRPr="6E1637BF">
        <w:rPr>
          <w:lang w:val="en-AU"/>
        </w:rPr>
        <w:t xml:space="preserve"> </w:t>
      </w:r>
      <w:r w:rsidRPr="6E1637BF">
        <w:rPr>
          <w:lang w:val="en-AU"/>
        </w:rPr>
        <w:t xml:space="preserve">For students from low SES backgrounds, </w:t>
      </w:r>
      <w:r w:rsidR="00076BFC" w:rsidRPr="6E1637BF">
        <w:rPr>
          <w:lang w:val="en-AU"/>
        </w:rPr>
        <w:t xml:space="preserve">RRR </w:t>
      </w:r>
      <w:r w:rsidRPr="6E1637BF">
        <w:rPr>
          <w:lang w:val="en-AU"/>
        </w:rPr>
        <w:t>areas, and those with caregiving responsibilities, the financial strain of unpaid placements can be prohibitive.</w:t>
      </w:r>
      <w:r w:rsidR="00CC0023" w:rsidRPr="6E1637BF">
        <w:rPr>
          <w:lang w:val="en-AU"/>
        </w:rPr>
        <w:t xml:space="preserve"> </w:t>
      </w:r>
    </w:p>
    <w:p w14:paraId="57A55BA7" w14:textId="5162B3FB" w:rsidR="009168F0" w:rsidRPr="00CC0023" w:rsidRDefault="00CC0023" w:rsidP="00931F12">
      <w:pPr>
        <w:pStyle w:val="Text"/>
        <w:spacing w:before="240"/>
      </w:pPr>
      <w:r w:rsidRPr="6E1637BF">
        <w:rPr>
          <w:lang w:val="en-AU"/>
        </w:rPr>
        <w:t>To support placements, s</w:t>
      </w:r>
      <w:r w:rsidR="00BE49AE" w:rsidRPr="6E1637BF">
        <w:rPr>
          <w:lang w:val="en-AU"/>
        </w:rPr>
        <w:t xml:space="preserve">ome universities advised that </w:t>
      </w:r>
      <w:r w:rsidR="009168F0" w:rsidRPr="6E1637BF">
        <w:rPr>
          <w:lang w:val="en-AU"/>
        </w:rPr>
        <w:t xml:space="preserve">that they allocate a portion of their HEPPP funding towards placement grants. </w:t>
      </w:r>
      <w:r w:rsidR="00790537" w:rsidRPr="6E1637BF">
        <w:rPr>
          <w:lang w:val="en-AU"/>
        </w:rPr>
        <w:t xml:space="preserve">Several stakeholders suggested that the Fares Allowance should be broadened to </w:t>
      </w:r>
      <w:r w:rsidR="009168F0" w:rsidRPr="6E1637BF">
        <w:rPr>
          <w:lang w:val="en-AU"/>
        </w:rPr>
        <w:t>cover travel-related expenses for placements.</w:t>
      </w:r>
      <w:r w:rsidR="00A466F4" w:rsidRPr="6E1637BF">
        <w:rPr>
          <w:lang w:val="en-AU"/>
        </w:rPr>
        <w:t xml:space="preserve"> </w:t>
      </w:r>
      <w:r w:rsidR="009168F0" w:rsidRPr="6E1637BF">
        <w:rPr>
          <w:highlight w:val="yellow"/>
          <w:lang w:val="en-AU"/>
        </w:rPr>
        <w:t xml:space="preserve"> </w:t>
      </w:r>
    </w:p>
    <w:p w14:paraId="7DBA035C" w14:textId="51FFD22D" w:rsidR="009168F0" w:rsidRPr="005F002E" w:rsidRDefault="009168F0" w:rsidP="00931F12">
      <w:pPr>
        <w:pStyle w:val="Quote"/>
        <w:spacing w:before="240" w:after="240"/>
      </w:pPr>
      <w:r w:rsidRPr="6E1637BF">
        <w:rPr>
          <w:lang w:val="en-AU"/>
        </w:rPr>
        <w:t>What those students might want support for, though, is to go and do a placement</w:t>
      </w:r>
      <w:r w:rsidR="00A466F4" w:rsidRPr="6E1637BF">
        <w:rPr>
          <w:lang w:val="en-AU"/>
        </w:rPr>
        <w:t>. A</w:t>
      </w:r>
      <w:r w:rsidRPr="6E1637BF">
        <w:rPr>
          <w:lang w:val="en-AU"/>
        </w:rPr>
        <w:t xml:space="preserve"> nursing placement or a psychology placement </w:t>
      </w:r>
      <w:r w:rsidR="00A466F4" w:rsidRPr="6E1637BF">
        <w:rPr>
          <w:lang w:val="en-AU"/>
        </w:rPr>
        <w:t xml:space="preserve">or a </w:t>
      </w:r>
      <w:r w:rsidRPr="6E1637BF">
        <w:rPr>
          <w:lang w:val="en-AU"/>
        </w:rPr>
        <w:t>physiotherapy placement. They want to be able to use that type of financial support for travel to access placements</w:t>
      </w:r>
      <w:r w:rsidR="001D222E" w:rsidRPr="6E1637BF">
        <w:rPr>
          <w:lang w:val="en-AU"/>
        </w:rPr>
        <w:t>,</w:t>
      </w:r>
      <w:r w:rsidRPr="6E1637BF">
        <w:rPr>
          <w:lang w:val="en-AU"/>
        </w:rPr>
        <w:t xml:space="preserve"> </w:t>
      </w:r>
      <w:r w:rsidR="001D222E" w:rsidRPr="6E1637BF">
        <w:rPr>
          <w:lang w:val="en-AU"/>
        </w:rPr>
        <w:t xml:space="preserve">if the Fares Allowance was </w:t>
      </w:r>
      <w:r w:rsidRPr="6E1637BF">
        <w:rPr>
          <w:lang w:val="en-AU"/>
        </w:rPr>
        <w:t xml:space="preserve">more flexible that would be one way of doing that. </w:t>
      </w:r>
      <w:r w:rsidR="001D222E" w:rsidRPr="6E1637BF">
        <w:rPr>
          <w:lang w:val="en-AU"/>
        </w:rPr>
        <w:t>–</w:t>
      </w:r>
      <w:r w:rsidRPr="6E1637BF">
        <w:rPr>
          <w:lang w:val="en-AU"/>
        </w:rPr>
        <w:t xml:space="preserve"> </w:t>
      </w:r>
      <w:r w:rsidRPr="6E1637BF">
        <w:rPr>
          <w:b/>
          <w:lang w:val="en-AU"/>
        </w:rPr>
        <w:t>Regional University stakeholder</w:t>
      </w:r>
    </w:p>
    <w:p w14:paraId="5A7ED4F3" w14:textId="5B33622E" w:rsidR="00604AD9" w:rsidRDefault="003F43E3" w:rsidP="00931F12">
      <w:pPr>
        <w:spacing w:before="240"/>
      </w:pPr>
      <w:r w:rsidRPr="00894513">
        <w:t xml:space="preserve">The 2024-25 Commonwealth Budget </w:t>
      </w:r>
      <w:r w:rsidR="005B6146" w:rsidRPr="00894513">
        <w:t xml:space="preserve">included a $369.2 million </w:t>
      </w:r>
      <w:r w:rsidR="00C03487" w:rsidRPr="00894513">
        <w:t xml:space="preserve">commitment </w:t>
      </w:r>
      <w:r w:rsidR="005B6146" w:rsidRPr="00894513">
        <w:t xml:space="preserve">for a Commonwealth Prac Payment to teaching, nursing and midwifery, and social work students in higher education, and $58.2 million for eligible students in VET, to support the completion of their qualifications. From 1 July 2025 eligible students will be able to access </w:t>
      </w:r>
      <w:r w:rsidR="00C9766D" w:rsidRPr="00894513">
        <w:t xml:space="preserve">a </w:t>
      </w:r>
      <w:r w:rsidR="005B6146" w:rsidRPr="00894513">
        <w:t>payment of $319.50 per week when they are on a mandatory placement</w:t>
      </w:r>
      <w:r w:rsidR="00C9766D" w:rsidRPr="00894513">
        <w:t xml:space="preserve">. This initiative </w:t>
      </w:r>
      <w:r w:rsidR="00385F9A" w:rsidRPr="00894513">
        <w:t xml:space="preserve">is expected to </w:t>
      </w:r>
      <w:r w:rsidR="009168F0" w:rsidRPr="00894513">
        <w:t xml:space="preserve">contribute to </w:t>
      </w:r>
      <w:r w:rsidR="00385F9A" w:rsidRPr="00894513">
        <w:t xml:space="preserve">supporting RRR students and achieving </w:t>
      </w:r>
      <w:r w:rsidR="009168F0" w:rsidRPr="00894513">
        <w:t>more equitable and accessible</w:t>
      </w:r>
      <w:r w:rsidR="000D3F9C" w:rsidRPr="00894513">
        <w:t xml:space="preserve"> tertiary education</w:t>
      </w:r>
      <w:r w:rsidR="002F7F04" w:rsidRPr="00894513">
        <w:t xml:space="preserve">, and will help address concerns raised </w:t>
      </w:r>
      <w:r w:rsidR="002D543A" w:rsidRPr="00894513">
        <w:t xml:space="preserve">during this </w:t>
      </w:r>
      <w:r w:rsidR="002F7F04" w:rsidRPr="00894513">
        <w:t>evaluation about placement costs</w:t>
      </w:r>
      <w:r w:rsidR="002D543A" w:rsidRPr="00894513">
        <w:t>.</w:t>
      </w:r>
      <w:r w:rsidR="002F7F04" w:rsidRPr="00894513">
        <w:t xml:space="preserve"> </w:t>
      </w:r>
    </w:p>
    <w:p w14:paraId="7AB70B24" w14:textId="1B41FAD0" w:rsidR="00162125" w:rsidRDefault="00604AD9" w:rsidP="00604AD9">
      <w:r>
        <w:br w:type="page"/>
      </w:r>
    </w:p>
    <w:p w14:paraId="3B23C326" w14:textId="77777777" w:rsidR="00165694" w:rsidRPr="00165694" w:rsidRDefault="00165694" w:rsidP="008B7DD7">
      <w:pPr>
        <w:pStyle w:val="Heading3"/>
      </w:pPr>
      <w:r w:rsidRPr="00165694">
        <w:lastRenderedPageBreak/>
        <w:t>Recommendations</w:t>
      </w:r>
    </w:p>
    <w:tbl>
      <w:tblPr>
        <w:tblStyle w:val="TableGrid"/>
        <w:tblW w:w="9012" w:type="dxa"/>
        <w:tblBorders>
          <w:top w:val="none" w:sz="0" w:space="0" w:color="auto"/>
          <w:left w:val="single" w:sz="4" w:space="0" w:color="F3EB66"/>
          <w:bottom w:val="single" w:sz="8" w:space="0" w:color="F3EB66"/>
          <w:right w:val="single" w:sz="8" w:space="0" w:color="F3EB66"/>
          <w:insideH w:val="none" w:sz="0" w:space="0" w:color="auto"/>
          <w:insideV w:val="none" w:sz="0" w:space="0" w:color="auto"/>
        </w:tblBorders>
        <w:tblLayout w:type="fixed"/>
        <w:tblLook w:val="04A0" w:firstRow="1" w:lastRow="0" w:firstColumn="1" w:lastColumn="0" w:noHBand="0" w:noVBand="1"/>
      </w:tblPr>
      <w:tblGrid>
        <w:gridCol w:w="9012"/>
      </w:tblGrid>
      <w:tr w:rsidR="00165694" w:rsidRPr="00165694" w14:paraId="016D29B3" w14:textId="77777777" w:rsidTr="00D126C2">
        <w:trPr>
          <w:trHeight w:val="382"/>
        </w:trPr>
        <w:tc>
          <w:tcPr>
            <w:tcW w:w="9012" w:type="dxa"/>
            <w:shd w:val="clear" w:color="auto" w:fill="EBEB4F"/>
            <w:vAlign w:val="center"/>
          </w:tcPr>
          <w:p w14:paraId="66024DBD" w14:textId="79AE2693" w:rsidR="00165694" w:rsidRPr="00165694" w:rsidRDefault="00165694" w:rsidP="005904E3">
            <w:pPr>
              <w:pStyle w:val="TableFigure-Header"/>
            </w:pPr>
            <w:r w:rsidRPr="00165694">
              <w:t>Recommendation 1</w:t>
            </w:r>
            <w:r>
              <w:t>1</w:t>
            </w:r>
          </w:p>
        </w:tc>
      </w:tr>
      <w:tr w:rsidR="00165694" w:rsidRPr="00165694" w14:paraId="231DA841" w14:textId="77777777" w:rsidTr="00D126C2">
        <w:trPr>
          <w:trHeight w:val="770"/>
        </w:trPr>
        <w:tc>
          <w:tcPr>
            <w:tcW w:w="9012" w:type="dxa"/>
            <w:shd w:val="clear" w:color="auto" w:fill="FFFFFF"/>
            <w:vAlign w:val="center"/>
          </w:tcPr>
          <w:p w14:paraId="53E569EE" w14:textId="77777777" w:rsidR="00165694" w:rsidRPr="00165694" w:rsidRDefault="00165694" w:rsidP="005904E3">
            <w:pPr>
              <w:pStyle w:val="TableText"/>
              <w:spacing w:before="120" w:line="276" w:lineRule="auto"/>
            </w:pPr>
            <w:r w:rsidRPr="005904E3">
              <w:rPr>
                <w:b/>
                <w:bCs/>
              </w:rPr>
              <w:t>Services Australia should increase awareness of the Fares Allowance payment and provide guidance on the application process through targeted social media campaigns.</w:t>
            </w:r>
            <w:r w:rsidRPr="00165694">
              <w:t xml:space="preserve"> Greater awareness and clarity relating to eligibility and application processes is likely to increase the uptake of the Fares Allowance.</w:t>
            </w:r>
          </w:p>
        </w:tc>
      </w:tr>
    </w:tbl>
    <w:p w14:paraId="240FA508" w14:textId="3B72E7B7" w:rsidR="007F3CEB" w:rsidRDefault="007F3CEB" w:rsidP="008B7DD7">
      <w:pPr>
        <w:pStyle w:val="Heading3"/>
      </w:pPr>
      <w:r>
        <w:t xml:space="preserve">Evaluation </w:t>
      </w:r>
      <w:r w:rsidR="00A82849">
        <w:t>a</w:t>
      </w:r>
      <w:r>
        <w:t xml:space="preserve">gainst </w:t>
      </w:r>
      <w:r w:rsidR="00A82849">
        <w:t>k</w:t>
      </w:r>
      <w:r>
        <w:t xml:space="preserve">ey </w:t>
      </w:r>
      <w:r w:rsidR="00997AF9">
        <w:t>p</w:t>
      </w:r>
      <w:r>
        <w:t xml:space="preserve">erformance </w:t>
      </w:r>
      <w:r w:rsidR="00997AF9">
        <w:t>m</w:t>
      </w:r>
      <w:r>
        <w:t>easures</w:t>
      </w:r>
    </w:p>
    <w:tbl>
      <w:tblPr>
        <w:tblStyle w:val="ACTableDesign"/>
        <w:tblW w:w="5000" w:type="pct"/>
        <w:tblInd w:w="-5" w:type="dxa"/>
        <w:tblBorders>
          <w:top w:val="single" w:sz="4" w:space="0" w:color="007E00"/>
          <w:left w:val="single" w:sz="4" w:space="0" w:color="007E00"/>
          <w:bottom w:val="single" w:sz="4" w:space="0" w:color="007E00"/>
          <w:right w:val="single" w:sz="4" w:space="0" w:color="007E00"/>
          <w:insideH w:val="none" w:sz="0" w:space="0" w:color="auto"/>
          <w:insideV w:val="none" w:sz="0" w:space="0" w:color="auto"/>
        </w:tblBorders>
        <w:tblLook w:val="04A0" w:firstRow="1" w:lastRow="0" w:firstColumn="1" w:lastColumn="0" w:noHBand="0" w:noVBand="1"/>
      </w:tblPr>
      <w:tblGrid>
        <w:gridCol w:w="549"/>
        <w:gridCol w:w="2359"/>
        <w:gridCol w:w="550"/>
        <w:gridCol w:w="2702"/>
        <w:gridCol w:w="550"/>
        <w:gridCol w:w="2309"/>
      </w:tblGrid>
      <w:tr w:rsidR="00C77779" w:rsidRPr="005F2846" w14:paraId="55623681" w14:textId="77777777" w:rsidTr="005156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 w:type="pct"/>
            <w:shd w:val="clear" w:color="auto" w:fill="auto"/>
          </w:tcPr>
          <w:p w14:paraId="6A1BC99B" w14:textId="77777777" w:rsidR="00C77779" w:rsidRPr="005F2846" w:rsidRDefault="00C77779" w:rsidP="00FE574D">
            <w:pPr>
              <w:pStyle w:val="Text"/>
              <w:spacing w:before="0" w:after="240" w:line="276" w:lineRule="auto"/>
              <w:rPr>
                <w:rFonts w:asciiTheme="minorHAnsi" w:hAnsiTheme="minorHAnsi"/>
                <w:b w:val="0"/>
                <w:bCs/>
                <w:i/>
                <w:iCs/>
                <w:color w:val="auto"/>
                <w:lang w:val="en-AU"/>
              </w:rPr>
            </w:pPr>
            <w:r w:rsidRPr="005F2846">
              <w:rPr>
                <w:i/>
                <w:noProof/>
                <w:lang w:val="en-AU"/>
              </w:rPr>
              <w:drawing>
                <wp:inline distT="0" distB="0" distL="0" distR="0" wp14:anchorId="1254D2ED" wp14:editId="7D410DB1">
                  <wp:extent cx="211947" cy="211947"/>
                  <wp:effectExtent l="0" t="0" r="0" b="0"/>
                  <wp:docPr id="912561553" name="Graphic 22"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2561553" name="Graphic 22"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c>
          <w:tcPr>
            <w:tcW w:w="1308" w:type="pct"/>
            <w:tcBorders>
              <w:top w:val="single" w:sz="4" w:space="0" w:color="007E00"/>
              <w:bottom w:val="single" w:sz="4" w:space="0" w:color="007E00"/>
              <w:right w:val="single" w:sz="4" w:space="0" w:color="36424A" w:themeColor="background2"/>
            </w:tcBorders>
            <w:shd w:val="clear" w:color="auto" w:fill="auto"/>
            <w:tcMar>
              <w:left w:w="0" w:type="dxa"/>
            </w:tcMar>
          </w:tcPr>
          <w:p w14:paraId="47121CE5" w14:textId="42303D29" w:rsidR="00C77779" w:rsidRPr="005F2846" w:rsidRDefault="00C77779" w:rsidP="005156F3">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been achieved or is on track</w:t>
            </w:r>
          </w:p>
        </w:tc>
        <w:tc>
          <w:tcPr>
            <w:tcW w:w="305" w:type="pct"/>
            <w:tcBorders>
              <w:left w:val="single" w:sz="4" w:space="0" w:color="36424A" w:themeColor="background2"/>
            </w:tcBorders>
            <w:shd w:val="clear" w:color="auto" w:fill="auto"/>
          </w:tcPr>
          <w:p w14:paraId="1CEB5203" w14:textId="77777777" w:rsidR="00C77779" w:rsidRPr="005F2846" w:rsidRDefault="00C77779" w:rsidP="005156F3">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557695F2" wp14:editId="75B12342">
                  <wp:extent cx="212400" cy="212400"/>
                  <wp:effectExtent l="0" t="0" r="0" b="0"/>
                  <wp:docPr id="1897195341" name="Graphic 23"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7195341" name="Graphic 23"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c>
          <w:tcPr>
            <w:tcW w:w="1498" w:type="pct"/>
            <w:tcBorders>
              <w:top w:val="single" w:sz="4" w:space="0" w:color="007E00"/>
              <w:bottom w:val="single" w:sz="4" w:space="0" w:color="007E00"/>
              <w:right w:val="single" w:sz="4" w:space="0" w:color="36424A" w:themeColor="background2"/>
            </w:tcBorders>
            <w:shd w:val="clear" w:color="auto" w:fill="auto"/>
            <w:tcMar>
              <w:left w:w="0" w:type="dxa"/>
            </w:tcMar>
          </w:tcPr>
          <w:p w14:paraId="0AB6083F" w14:textId="77777777" w:rsidR="00C77779" w:rsidRPr="005F2846" w:rsidRDefault="00C77779" w:rsidP="005156F3">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Uncertain – insufficient evidence/data to draw conclusion</w:t>
            </w:r>
          </w:p>
        </w:tc>
        <w:tc>
          <w:tcPr>
            <w:tcW w:w="305" w:type="pct"/>
            <w:tcBorders>
              <w:left w:val="single" w:sz="4" w:space="0" w:color="36424A" w:themeColor="background2"/>
            </w:tcBorders>
            <w:shd w:val="clear" w:color="auto" w:fill="auto"/>
          </w:tcPr>
          <w:p w14:paraId="0467137C" w14:textId="77777777" w:rsidR="00C77779" w:rsidRPr="005F2846" w:rsidRDefault="00C77779" w:rsidP="005156F3">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16BBEBAD" wp14:editId="2A7C71D4">
                  <wp:extent cx="212400" cy="212400"/>
                  <wp:effectExtent l="0" t="0" r="0" b="0"/>
                  <wp:docPr id="1404431471" name="Graphic 24" descr="Badge Cross with gray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4431471" name="Graphic 24" descr="Badge Cross with gray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c>
          <w:tcPr>
            <w:tcW w:w="1280" w:type="pct"/>
            <w:shd w:val="clear" w:color="auto" w:fill="auto"/>
            <w:tcMar>
              <w:left w:w="0" w:type="dxa"/>
            </w:tcMar>
          </w:tcPr>
          <w:p w14:paraId="0163312D" w14:textId="77777777" w:rsidR="00C77779" w:rsidRPr="005F2846" w:rsidRDefault="00C77779" w:rsidP="005156F3">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not been achieved and is not on track</w:t>
            </w:r>
          </w:p>
        </w:tc>
      </w:tr>
    </w:tbl>
    <w:tbl>
      <w:tblPr>
        <w:tblStyle w:val="TableGrid"/>
        <w:tblpPr w:leftFromText="180" w:rightFromText="180" w:vertAnchor="text" w:horzAnchor="margin" w:tblpY="206"/>
        <w:tblW w:w="0" w:type="auto"/>
        <w:tblLook w:val="04A0" w:firstRow="1" w:lastRow="0" w:firstColumn="1" w:lastColumn="0" w:noHBand="0" w:noVBand="1"/>
      </w:tblPr>
      <w:tblGrid>
        <w:gridCol w:w="7230"/>
        <w:gridCol w:w="1742"/>
      </w:tblGrid>
      <w:tr w:rsidR="00C77779" w:rsidRPr="006729BD" w14:paraId="01B7536E" w14:textId="77777777" w:rsidTr="00FE574D">
        <w:trPr>
          <w:trHeight w:val="565"/>
        </w:trPr>
        <w:tc>
          <w:tcPr>
            <w:tcW w:w="7230" w:type="dxa"/>
            <w:shd w:val="clear" w:color="auto" w:fill="78B800" w:themeFill="accent1"/>
          </w:tcPr>
          <w:p w14:paraId="33D1E4AE" w14:textId="4F55C23D" w:rsidR="00C77779" w:rsidRPr="005156F3" w:rsidRDefault="00C77779" w:rsidP="009863CA">
            <w:pPr>
              <w:pStyle w:val="TableFigure-Header"/>
              <w:rPr>
                <w:color w:val="000000"/>
              </w:rPr>
            </w:pPr>
            <w:r w:rsidRPr="005156F3">
              <w:rPr>
                <w:color w:val="000000"/>
              </w:rPr>
              <w:t xml:space="preserve">Key </w:t>
            </w:r>
            <w:r w:rsidR="003538EC" w:rsidRPr="005156F3">
              <w:rPr>
                <w:color w:val="000000"/>
              </w:rPr>
              <w:t>pe</w:t>
            </w:r>
            <w:r w:rsidRPr="005156F3">
              <w:rPr>
                <w:color w:val="000000"/>
              </w:rPr>
              <w:t xml:space="preserve">rformance </w:t>
            </w:r>
            <w:r w:rsidR="003538EC" w:rsidRPr="005156F3">
              <w:rPr>
                <w:color w:val="000000"/>
              </w:rPr>
              <w:t>m</w:t>
            </w:r>
            <w:r w:rsidRPr="005156F3">
              <w:rPr>
                <w:color w:val="000000"/>
              </w:rPr>
              <w:t xml:space="preserve">easures or </w:t>
            </w:r>
            <w:r w:rsidR="003538EC" w:rsidRPr="005156F3">
              <w:rPr>
                <w:color w:val="000000"/>
              </w:rPr>
              <w:t>t</w:t>
            </w:r>
            <w:r w:rsidRPr="005156F3">
              <w:rPr>
                <w:color w:val="000000"/>
              </w:rPr>
              <w:t>argets</w:t>
            </w:r>
          </w:p>
        </w:tc>
        <w:tc>
          <w:tcPr>
            <w:tcW w:w="1742" w:type="dxa"/>
            <w:shd w:val="clear" w:color="auto" w:fill="78B800" w:themeFill="accent1"/>
          </w:tcPr>
          <w:p w14:paraId="163EC925" w14:textId="77777777" w:rsidR="00C77779" w:rsidRPr="005156F3" w:rsidRDefault="00C77779" w:rsidP="009863CA">
            <w:pPr>
              <w:pStyle w:val="TableFigure-Header"/>
              <w:rPr>
                <w:color w:val="000000"/>
              </w:rPr>
            </w:pPr>
            <w:r w:rsidRPr="005156F3">
              <w:rPr>
                <w:color w:val="000000"/>
              </w:rPr>
              <w:t>Progress</w:t>
            </w:r>
          </w:p>
        </w:tc>
      </w:tr>
      <w:tr w:rsidR="00C77779" w:rsidRPr="006729BD" w14:paraId="3537183E" w14:textId="77777777" w:rsidTr="00FE574D">
        <w:trPr>
          <w:trHeight w:val="511"/>
        </w:trPr>
        <w:tc>
          <w:tcPr>
            <w:tcW w:w="7230" w:type="dxa"/>
            <w:vAlign w:val="center"/>
          </w:tcPr>
          <w:p w14:paraId="71086545" w14:textId="6F165CC0" w:rsidR="00C77779" w:rsidRPr="006729BD" w:rsidRDefault="00EB0400" w:rsidP="00FE574D">
            <w:pPr>
              <w:pStyle w:val="TableText"/>
              <w:rPr>
                <w:lang w:val="en-NZ"/>
              </w:rPr>
            </w:pPr>
            <w:r w:rsidRPr="00EB0400">
              <w:t>Fares Allowance uptake, particularly within three months of course commencement</w:t>
            </w:r>
          </w:p>
        </w:tc>
        <w:tc>
          <w:tcPr>
            <w:tcW w:w="1742" w:type="dxa"/>
            <w:vAlign w:val="center"/>
          </w:tcPr>
          <w:p w14:paraId="6A21FEC1" w14:textId="5A45659E" w:rsidR="00C77779" w:rsidRPr="006729BD" w:rsidRDefault="00C77779" w:rsidP="00FE574D">
            <w:pPr>
              <w:pStyle w:val="Text"/>
              <w:spacing w:after="240" w:line="276" w:lineRule="auto"/>
              <w:jc w:val="center"/>
              <w:rPr>
                <w:b/>
                <w:bCs/>
                <w:i/>
                <w:iCs/>
              </w:rPr>
            </w:pPr>
            <w:r w:rsidRPr="005F2846">
              <w:rPr>
                <w:noProof/>
              </w:rPr>
              <w:drawing>
                <wp:inline distT="0" distB="0" distL="0" distR="0" wp14:anchorId="22082101" wp14:editId="5048F7BD">
                  <wp:extent cx="212400" cy="212400"/>
                  <wp:effectExtent l="0" t="0" r="0" b="0"/>
                  <wp:docPr id="1201889569" name="Graphic 25"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1889569" name="Graphic 25"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r w:rsidR="006D79DE" w:rsidRPr="005F2846">
              <w:rPr>
                <w:noProof/>
              </w:rPr>
              <w:drawing>
                <wp:inline distT="0" distB="0" distL="0" distR="0" wp14:anchorId="33583215" wp14:editId="599599AE">
                  <wp:extent cx="212400" cy="212400"/>
                  <wp:effectExtent l="0" t="0" r="0" b="0"/>
                  <wp:docPr id="1036395588" name="Graphic 24" descr="Badge Cross with gray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395588" name="Graphic 24" descr="Badge Cross with gray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r>
      <w:tr w:rsidR="00C77779" w:rsidRPr="006729BD" w14:paraId="4896789F" w14:textId="77777777" w:rsidTr="00FE574D">
        <w:trPr>
          <w:trHeight w:val="354"/>
        </w:trPr>
        <w:tc>
          <w:tcPr>
            <w:tcW w:w="7230" w:type="dxa"/>
            <w:vAlign w:val="center"/>
          </w:tcPr>
          <w:p w14:paraId="1DA9CC1B" w14:textId="7B156BEB" w:rsidR="00C77779" w:rsidRPr="00960B7C" w:rsidRDefault="00EB0400" w:rsidP="00FE574D">
            <w:pPr>
              <w:pStyle w:val="TableText"/>
            </w:pPr>
            <w:r w:rsidRPr="00EB0400">
              <w:t>Improvements in how Fares Allowance has supported students</w:t>
            </w:r>
          </w:p>
        </w:tc>
        <w:tc>
          <w:tcPr>
            <w:tcW w:w="1742" w:type="dxa"/>
            <w:vAlign w:val="center"/>
          </w:tcPr>
          <w:p w14:paraId="1607E986" w14:textId="56904767" w:rsidR="00C77779" w:rsidRPr="006729BD" w:rsidRDefault="00EB0400" w:rsidP="00FE574D">
            <w:pPr>
              <w:pStyle w:val="Text"/>
              <w:jc w:val="center"/>
              <w:rPr>
                <w:b/>
                <w:bCs/>
                <w:i/>
                <w:iCs/>
              </w:rPr>
            </w:pPr>
            <w:r w:rsidRPr="005F2846">
              <w:rPr>
                <w:noProof/>
              </w:rPr>
              <w:drawing>
                <wp:inline distT="0" distB="0" distL="0" distR="0" wp14:anchorId="78101561" wp14:editId="4C381907">
                  <wp:extent cx="212400" cy="212400"/>
                  <wp:effectExtent l="0" t="0" r="0" b="0"/>
                  <wp:docPr id="1890399914" name="Graphic 1"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399914" name="Graphic 1"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r w:rsidR="00C77779" w:rsidRPr="006729BD" w14:paraId="16F88C68" w14:textId="77777777" w:rsidTr="00FE574D">
        <w:trPr>
          <w:trHeight w:val="416"/>
        </w:trPr>
        <w:tc>
          <w:tcPr>
            <w:tcW w:w="7230" w:type="dxa"/>
            <w:vAlign w:val="center"/>
          </w:tcPr>
          <w:p w14:paraId="4F9E356A" w14:textId="7E0158EE" w:rsidR="00C77779" w:rsidRPr="00960B7C" w:rsidRDefault="00EB0400" w:rsidP="00FE574D">
            <w:pPr>
              <w:pStyle w:val="TableText"/>
            </w:pPr>
            <w:r w:rsidRPr="00EB0400">
              <w:t>Increased uptake earlier in the year</w:t>
            </w:r>
          </w:p>
        </w:tc>
        <w:tc>
          <w:tcPr>
            <w:tcW w:w="1742" w:type="dxa"/>
            <w:vAlign w:val="center"/>
          </w:tcPr>
          <w:p w14:paraId="44405B58" w14:textId="77777777" w:rsidR="00EB0400" w:rsidRDefault="00EB0400" w:rsidP="00EB0400">
            <w:pPr>
              <w:pStyle w:val="Text"/>
              <w:rPr>
                <w:b/>
                <w:bCs/>
                <w:i/>
                <w:iCs/>
              </w:rPr>
            </w:pPr>
          </w:p>
          <w:p w14:paraId="0374128E" w14:textId="4DA26668" w:rsidR="00C77779" w:rsidRPr="006729BD" w:rsidRDefault="00EB0400" w:rsidP="00FE574D">
            <w:pPr>
              <w:pStyle w:val="Text"/>
              <w:jc w:val="center"/>
              <w:rPr>
                <w:b/>
                <w:bCs/>
                <w:i/>
                <w:iCs/>
              </w:rPr>
            </w:pPr>
            <w:r w:rsidRPr="005F2846">
              <w:rPr>
                <w:noProof/>
              </w:rPr>
              <w:drawing>
                <wp:inline distT="0" distB="0" distL="0" distR="0" wp14:anchorId="6A3F924C" wp14:editId="61D8186C">
                  <wp:extent cx="212400" cy="212400"/>
                  <wp:effectExtent l="0" t="0" r="0" b="0"/>
                  <wp:docPr id="600084526" name="Graphic 1"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0084526" name="Graphic 1"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bl>
    <w:p w14:paraId="118673C2" w14:textId="2DCA8EE4" w:rsidR="00E402C4" w:rsidRDefault="00E402C4" w:rsidP="0025553B">
      <w:pPr>
        <w:pStyle w:val="Text"/>
      </w:pPr>
      <w:bookmarkStart w:id="57" w:name="_Toc171085095"/>
      <w:r>
        <w:rPr>
          <w:b/>
          <w:bCs/>
        </w:rPr>
        <w:br w:type="page"/>
      </w:r>
    </w:p>
    <w:p w14:paraId="00E50DE3" w14:textId="3923126B" w:rsidR="00D33E8D" w:rsidRDefault="00D33E8D" w:rsidP="00455862">
      <w:pPr>
        <w:pStyle w:val="Heading2"/>
      </w:pPr>
      <w:bookmarkStart w:id="58" w:name="_Toc177032073"/>
      <w:r>
        <w:lastRenderedPageBreak/>
        <w:t xml:space="preserve">Measure Nine </w:t>
      </w:r>
      <w:r w:rsidR="00894513">
        <w:t xml:space="preserve">– </w:t>
      </w:r>
      <w:r w:rsidRPr="00D33E8D">
        <w:t>Regional Education Commissioner</w:t>
      </w:r>
      <w:bookmarkEnd w:id="57"/>
      <w:bookmarkEnd w:id="58"/>
    </w:p>
    <w:p w14:paraId="7974DDE4" w14:textId="5CB2422D" w:rsidR="00B2530A" w:rsidRDefault="00B2530A" w:rsidP="00455862">
      <w:pPr>
        <w:pStyle w:val="Heading3"/>
      </w:pPr>
      <w:r>
        <w:t xml:space="preserve">Background </w:t>
      </w:r>
    </w:p>
    <w:p w14:paraId="3942D8A7" w14:textId="2D92CB38" w:rsidR="003012E7" w:rsidRPr="003012E7" w:rsidRDefault="003012E7" w:rsidP="003012E7">
      <w:pPr>
        <w:pStyle w:val="Text"/>
      </w:pPr>
      <w:r w:rsidRPr="6E1637BF">
        <w:rPr>
          <w:lang w:val="en-AU"/>
        </w:rPr>
        <w:t xml:space="preserve">The Regional Education Commissioner </w:t>
      </w:r>
      <w:r w:rsidR="006F7FAB" w:rsidRPr="6E1637BF">
        <w:rPr>
          <w:lang w:val="en-AU"/>
        </w:rPr>
        <w:t>(the Commissioner)</w:t>
      </w:r>
      <w:r w:rsidRPr="6E1637BF">
        <w:rPr>
          <w:lang w:val="en-AU"/>
        </w:rPr>
        <w:t xml:space="preserve"> </w:t>
      </w:r>
      <w:r w:rsidR="003E38C9" w:rsidRPr="6E1637BF">
        <w:rPr>
          <w:lang w:val="en-AU"/>
        </w:rPr>
        <w:t xml:space="preserve">role </w:t>
      </w:r>
      <w:r w:rsidRPr="6E1637BF">
        <w:rPr>
          <w:lang w:val="en-AU"/>
        </w:rPr>
        <w:t xml:space="preserve">was </w:t>
      </w:r>
      <w:r w:rsidR="003E38C9" w:rsidRPr="6E1637BF">
        <w:rPr>
          <w:lang w:val="en-AU"/>
        </w:rPr>
        <w:t xml:space="preserve">established </w:t>
      </w:r>
      <w:r w:rsidRPr="6E1637BF">
        <w:rPr>
          <w:lang w:val="en-AU"/>
        </w:rPr>
        <w:t>with a $6 million funding allocation</w:t>
      </w:r>
      <w:r w:rsidR="00EB3336" w:rsidRPr="6E1637BF">
        <w:rPr>
          <w:lang w:val="en-AU"/>
        </w:rPr>
        <w:t xml:space="preserve">. The role </w:t>
      </w:r>
      <w:r w:rsidR="00665ED7" w:rsidRPr="6E1637BF">
        <w:rPr>
          <w:lang w:val="en-AU"/>
        </w:rPr>
        <w:t xml:space="preserve">aims to </w:t>
      </w:r>
      <w:r w:rsidRPr="6E1637BF">
        <w:rPr>
          <w:lang w:val="en-AU"/>
        </w:rPr>
        <w:t>addres</w:t>
      </w:r>
      <w:r w:rsidR="00665ED7" w:rsidRPr="6E1637BF">
        <w:rPr>
          <w:lang w:val="en-AU"/>
        </w:rPr>
        <w:t>s</w:t>
      </w:r>
      <w:r w:rsidRPr="6E1637BF">
        <w:rPr>
          <w:lang w:val="en-AU"/>
        </w:rPr>
        <w:t xml:space="preserve"> the educational disparities between </w:t>
      </w:r>
      <w:r w:rsidR="00665ED7" w:rsidRPr="6E1637BF">
        <w:rPr>
          <w:lang w:val="en-AU"/>
        </w:rPr>
        <w:t xml:space="preserve">RRR </w:t>
      </w:r>
      <w:r w:rsidRPr="6E1637BF">
        <w:rPr>
          <w:lang w:val="en-AU"/>
        </w:rPr>
        <w:t>and metropolitan</w:t>
      </w:r>
      <w:r w:rsidR="00665ED7" w:rsidRPr="6E1637BF">
        <w:rPr>
          <w:lang w:val="en-AU"/>
        </w:rPr>
        <w:t xml:space="preserve"> areas</w:t>
      </w:r>
      <w:r w:rsidR="00EB3336" w:rsidRPr="6E1637BF">
        <w:rPr>
          <w:lang w:val="en-AU"/>
        </w:rPr>
        <w:t xml:space="preserve"> and </w:t>
      </w:r>
      <w:r w:rsidRPr="6E1637BF">
        <w:rPr>
          <w:lang w:val="en-AU"/>
        </w:rPr>
        <w:t>was designed to oversee the implementation of the recommendations from the Napthine Review</w:t>
      </w:r>
      <w:r w:rsidR="00665ED7" w:rsidRPr="6E1637BF">
        <w:rPr>
          <w:lang w:val="en-AU"/>
        </w:rPr>
        <w:t xml:space="preserve">. </w:t>
      </w:r>
      <w:r w:rsidR="00CC0F92" w:rsidRPr="6E1637BF">
        <w:rPr>
          <w:lang w:val="en-AU"/>
        </w:rPr>
        <w:t xml:space="preserve">The </w:t>
      </w:r>
      <w:r w:rsidRPr="6E1637BF">
        <w:rPr>
          <w:lang w:val="en-AU"/>
        </w:rPr>
        <w:t>Hon Fiona Nash</w:t>
      </w:r>
      <w:r w:rsidR="008915D4" w:rsidRPr="6E1637BF">
        <w:rPr>
          <w:lang w:val="en-AU"/>
        </w:rPr>
        <w:t>, former Senator for NSW</w:t>
      </w:r>
      <w:r w:rsidRPr="6E1637BF">
        <w:rPr>
          <w:lang w:val="en-AU"/>
        </w:rPr>
        <w:t xml:space="preserve"> was appointed as the inaugural </w:t>
      </w:r>
      <w:r w:rsidR="00665ED7" w:rsidRPr="6E1637BF">
        <w:rPr>
          <w:lang w:val="en-AU"/>
        </w:rPr>
        <w:t xml:space="preserve">Commissioner </w:t>
      </w:r>
      <w:r w:rsidRPr="6E1637BF">
        <w:rPr>
          <w:lang w:val="en-AU"/>
        </w:rPr>
        <w:t>in December 2021.</w:t>
      </w:r>
    </w:p>
    <w:p w14:paraId="0AC36B2F" w14:textId="06650D97" w:rsidR="003012E7" w:rsidRPr="003012E7" w:rsidRDefault="003012E7" w:rsidP="003012E7">
      <w:pPr>
        <w:pStyle w:val="Text"/>
        <w:rPr>
          <w:lang w:val="en-AU"/>
        </w:rPr>
      </w:pPr>
      <w:r w:rsidRPr="6E1637BF">
        <w:rPr>
          <w:lang w:val="en-AU"/>
        </w:rPr>
        <w:t xml:space="preserve">The </w:t>
      </w:r>
      <w:r w:rsidR="00665ED7" w:rsidRPr="6E1637BF">
        <w:rPr>
          <w:lang w:val="en-AU"/>
        </w:rPr>
        <w:t>Commissioner</w:t>
      </w:r>
      <w:r w:rsidR="001414A9" w:rsidRPr="6E1637BF">
        <w:rPr>
          <w:lang w:val="en-AU"/>
        </w:rPr>
        <w:t>’s role</w:t>
      </w:r>
      <w:r w:rsidRPr="6E1637BF">
        <w:rPr>
          <w:lang w:val="en-AU"/>
        </w:rPr>
        <w:t xml:space="preserve">, as outlined in the </w:t>
      </w:r>
      <w:r w:rsidR="00B8358B" w:rsidRPr="6E1637BF">
        <w:rPr>
          <w:lang w:val="en-AU"/>
        </w:rPr>
        <w:t xml:space="preserve">Napthine </w:t>
      </w:r>
      <w:r w:rsidR="0052550C" w:rsidRPr="6E1637BF">
        <w:rPr>
          <w:lang w:val="en-AU"/>
        </w:rPr>
        <w:t>Review</w:t>
      </w:r>
      <w:r w:rsidRPr="6E1637BF">
        <w:rPr>
          <w:lang w:val="en-AU"/>
        </w:rPr>
        <w:t xml:space="preserve"> </w:t>
      </w:r>
      <w:r w:rsidR="00665ED7" w:rsidRPr="6E1637BF">
        <w:rPr>
          <w:lang w:val="en-AU"/>
        </w:rPr>
        <w:t xml:space="preserve">includes </w:t>
      </w:r>
      <w:r w:rsidRPr="6E1637BF">
        <w:rPr>
          <w:lang w:val="en-AU"/>
        </w:rPr>
        <w:t>provid</w:t>
      </w:r>
      <w:r w:rsidR="00665ED7" w:rsidRPr="6E1637BF">
        <w:rPr>
          <w:lang w:val="en-AU"/>
        </w:rPr>
        <w:t>ing</w:t>
      </w:r>
      <w:r w:rsidRPr="6E1637BF">
        <w:rPr>
          <w:lang w:val="en-AU"/>
        </w:rPr>
        <w:t xml:space="preserve"> comprehensive advice on a wide range of education issues. The Commissioner is tasked with overseeing the Strategy's implementation, engaging with a diverse array of stakeholders including RRR communities, education providers, employers, and government bodies at all levels. This role aims to ensure a national focus on RRR education, training, and research.</w:t>
      </w:r>
      <w:r w:rsidR="00665D00" w:rsidRPr="6E1637BF">
        <w:rPr>
          <w:rStyle w:val="FootnoteReference"/>
          <w:lang w:val="en-AU"/>
        </w:rPr>
        <w:footnoteReference w:id="55"/>
      </w:r>
    </w:p>
    <w:p w14:paraId="7CC406B8" w14:textId="4A045CD2" w:rsidR="003012E7" w:rsidRPr="003012E7" w:rsidRDefault="003012E7" w:rsidP="003012E7">
      <w:pPr>
        <w:pStyle w:val="Text"/>
      </w:pPr>
      <w:r w:rsidRPr="6E1637BF">
        <w:rPr>
          <w:lang w:val="en-AU"/>
        </w:rPr>
        <w:t xml:space="preserve">One of the </w:t>
      </w:r>
      <w:r w:rsidR="006B100A" w:rsidRPr="6E1637BF">
        <w:rPr>
          <w:lang w:val="en-AU"/>
        </w:rPr>
        <w:t xml:space="preserve">Commissioner’s </w:t>
      </w:r>
      <w:r w:rsidRPr="6E1637BF">
        <w:rPr>
          <w:lang w:val="en-AU"/>
        </w:rPr>
        <w:t xml:space="preserve">primary responsibilities is to improve access, participation and outcomes in tertiary education for students in </w:t>
      </w:r>
      <w:r w:rsidR="0033215F" w:rsidRPr="6E1637BF">
        <w:rPr>
          <w:lang w:val="en-AU"/>
        </w:rPr>
        <w:t>RRR</w:t>
      </w:r>
      <w:r w:rsidRPr="6E1637BF">
        <w:rPr>
          <w:lang w:val="en-AU"/>
        </w:rPr>
        <w:t xml:space="preserve"> areas. Additionally, the Commissioner is expected to champion and coordinate efforts, monitor progress, and provide guidance on broader educational matters, spanning early childhood, primary, and secondary education.</w:t>
      </w:r>
      <w:r w:rsidR="00B8358B" w:rsidRPr="6E1637BF">
        <w:rPr>
          <w:lang w:val="en-AU"/>
        </w:rPr>
        <w:t xml:space="preserve"> </w:t>
      </w:r>
      <w:r w:rsidRPr="6E1637BF">
        <w:rPr>
          <w:lang w:val="en-AU"/>
        </w:rPr>
        <w:t xml:space="preserve">The </w:t>
      </w:r>
      <w:r w:rsidR="00B74C08" w:rsidRPr="6E1637BF">
        <w:rPr>
          <w:lang w:val="en-AU"/>
        </w:rPr>
        <w:t>Commissioner</w:t>
      </w:r>
      <w:r w:rsidRPr="6E1637BF">
        <w:rPr>
          <w:lang w:val="en-AU"/>
        </w:rPr>
        <w:t xml:space="preserve"> has published two </w:t>
      </w:r>
      <w:r w:rsidR="00FC0ECB" w:rsidRPr="6E1637BF">
        <w:rPr>
          <w:lang w:val="en-AU"/>
        </w:rPr>
        <w:t>A</w:t>
      </w:r>
      <w:r w:rsidRPr="6E1637BF">
        <w:rPr>
          <w:lang w:val="en-AU"/>
        </w:rPr>
        <w:t xml:space="preserve">nnual </w:t>
      </w:r>
      <w:r w:rsidR="00FC0ECB" w:rsidRPr="6E1637BF">
        <w:rPr>
          <w:lang w:val="en-AU"/>
        </w:rPr>
        <w:t>R</w:t>
      </w:r>
      <w:r w:rsidRPr="6E1637BF">
        <w:rPr>
          <w:lang w:val="en-AU"/>
        </w:rPr>
        <w:t>eports since the establishment of the role, each providing a</w:t>
      </w:r>
      <w:r w:rsidR="004D3DD7" w:rsidRPr="6E1637BF">
        <w:rPr>
          <w:lang w:val="en-AU"/>
        </w:rPr>
        <w:t xml:space="preserve">n </w:t>
      </w:r>
      <w:r w:rsidRPr="6E1637BF">
        <w:rPr>
          <w:lang w:val="en-AU"/>
        </w:rPr>
        <w:t>overview of the Commissioner's activities and findings from consultations across the education sector.</w:t>
      </w:r>
    </w:p>
    <w:p w14:paraId="734DDBDA" w14:textId="4EBC650A" w:rsidR="002C08F7" w:rsidRPr="006D2693" w:rsidRDefault="00B2530A" w:rsidP="00455862">
      <w:pPr>
        <w:pStyle w:val="Heading3"/>
      </w:pPr>
      <w:r>
        <w:t xml:space="preserve">Findings </w:t>
      </w:r>
    </w:p>
    <w:p w14:paraId="74E413A9" w14:textId="47859DA6" w:rsidR="00A1359B" w:rsidRDefault="00950AF3" w:rsidP="002C08F7">
      <w:pPr>
        <w:pStyle w:val="Text"/>
      </w:pPr>
      <w:r w:rsidRPr="6E1637BF">
        <w:rPr>
          <w:lang w:val="en-AU"/>
        </w:rPr>
        <w:t xml:space="preserve">The </w:t>
      </w:r>
      <w:r w:rsidR="00A2655C" w:rsidRPr="6E1637BF">
        <w:rPr>
          <w:lang w:val="en-AU"/>
        </w:rPr>
        <w:t xml:space="preserve">Commissioner’s role has been established </w:t>
      </w:r>
      <w:r w:rsidR="001236E3" w:rsidRPr="6E1637BF">
        <w:rPr>
          <w:lang w:val="en-AU"/>
        </w:rPr>
        <w:t xml:space="preserve">and this measure is meeting its policy objectives. </w:t>
      </w:r>
      <w:r w:rsidR="00D237F8" w:rsidRPr="6E1637BF">
        <w:rPr>
          <w:lang w:val="en-AU"/>
        </w:rPr>
        <w:t>Stakeholder consultations demonstrated widespread support for the role across the higher education sector</w:t>
      </w:r>
      <w:r w:rsidR="00A1359B" w:rsidRPr="6E1637BF">
        <w:rPr>
          <w:lang w:val="en-AU"/>
        </w:rPr>
        <w:t>. The broad remit of the REC, coupled with the Commissioner's extensive background in public policy, education and regional Australia, was described as instrumental in the effectiveness of the role.</w:t>
      </w:r>
    </w:p>
    <w:p w14:paraId="2BA52756" w14:textId="10E63870" w:rsidR="00A04456" w:rsidRPr="00652E3C" w:rsidRDefault="00C903BD" w:rsidP="002C08F7">
      <w:pPr>
        <w:pStyle w:val="Text"/>
      </w:pPr>
      <w:r>
        <w:t>It is not possible at this point to evaluate t</w:t>
      </w:r>
      <w:r w:rsidRPr="00C903BD">
        <w:t xml:space="preserve">he impact of the </w:t>
      </w:r>
      <w:r>
        <w:t>Commissioner</w:t>
      </w:r>
      <w:r w:rsidR="008640DA">
        <w:t>’s role</w:t>
      </w:r>
      <w:r>
        <w:t xml:space="preserve"> </w:t>
      </w:r>
      <w:r w:rsidRPr="00C903BD">
        <w:t xml:space="preserve">on </w:t>
      </w:r>
      <w:r w:rsidR="00194537">
        <w:t>reducing</w:t>
      </w:r>
      <w:r w:rsidR="00194537" w:rsidRPr="00C903BD">
        <w:t xml:space="preserve"> </w:t>
      </w:r>
      <w:r w:rsidRPr="00C903BD">
        <w:t xml:space="preserve">the </w:t>
      </w:r>
      <w:r w:rsidR="005B6D97">
        <w:t xml:space="preserve">gap in </w:t>
      </w:r>
      <w:r w:rsidRPr="00C903BD">
        <w:t xml:space="preserve">participation rates </w:t>
      </w:r>
      <w:r w:rsidR="005B6D97">
        <w:t>between</w:t>
      </w:r>
      <w:r w:rsidRPr="00C903BD">
        <w:t xml:space="preserve"> </w:t>
      </w:r>
      <w:r w:rsidR="008640DA">
        <w:t>RRR</w:t>
      </w:r>
      <w:r w:rsidRPr="00C903BD">
        <w:t xml:space="preserve"> and metropolitan students</w:t>
      </w:r>
      <w:r w:rsidR="00777BE2">
        <w:t>,</w:t>
      </w:r>
      <w:r w:rsidR="00133752">
        <w:t xml:space="preserve"> though the breadth of engagement and advocacy activities undertaken, and evidence of influence </w:t>
      </w:r>
      <w:r w:rsidR="00331C99">
        <w:t>in relation to the RRR education policy agenda, suggest that the role has been and will continue to be impactful.</w:t>
      </w:r>
      <w:r w:rsidR="00133752">
        <w:t xml:space="preserve"> </w:t>
      </w:r>
    </w:p>
    <w:p w14:paraId="42E9B6C7" w14:textId="04D6486D" w:rsidR="00120FD0" w:rsidRPr="00120FD0" w:rsidRDefault="00120FD0" w:rsidP="00BB7302">
      <w:pPr>
        <w:pStyle w:val="Heading4NotNumbered"/>
      </w:pPr>
      <w:r>
        <w:t>Activities</w:t>
      </w:r>
    </w:p>
    <w:p w14:paraId="04F2C682" w14:textId="57A47C02" w:rsidR="0003015B" w:rsidRDefault="00120FD0" w:rsidP="002C08F7">
      <w:pPr>
        <w:pStyle w:val="Text"/>
      </w:pPr>
      <w:r w:rsidRPr="6E1637BF">
        <w:rPr>
          <w:lang w:val="en-AU"/>
        </w:rPr>
        <w:t xml:space="preserve">The Commissioner’s Annual Reports </w:t>
      </w:r>
      <w:r w:rsidR="005A2E08" w:rsidRPr="6E1637BF">
        <w:rPr>
          <w:lang w:val="en-AU"/>
        </w:rPr>
        <w:t xml:space="preserve">provide evidence of </w:t>
      </w:r>
      <w:r w:rsidR="00B00A56" w:rsidRPr="6E1637BF">
        <w:rPr>
          <w:lang w:val="en-AU"/>
        </w:rPr>
        <w:t xml:space="preserve">a </w:t>
      </w:r>
      <w:r w:rsidR="005A2E08" w:rsidRPr="6E1637BF">
        <w:rPr>
          <w:lang w:val="en-AU"/>
        </w:rPr>
        <w:t xml:space="preserve">significant </w:t>
      </w:r>
      <w:r w:rsidR="00B00A56" w:rsidRPr="6E1637BF">
        <w:rPr>
          <w:lang w:val="en-AU"/>
        </w:rPr>
        <w:t>amount of stakeholder engagement</w:t>
      </w:r>
      <w:r w:rsidR="007F0F59" w:rsidRPr="6E1637BF">
        <w:rPr>
          <w:lang w:val="en-AU"/>
        </w:rPr>
        <w:t xml:space="preserve"> (282 stakeholders)</w:t>
      </w:r>
      <w:r w:rsidR="009F7C51" w:rsidRPr="6E1637BF">
        <w:rPr>
          <w:lang w:val="en-AU"/>
        </w:rPr>
        <w:t xml:space="preserve">, </w:t>
      </w:r>
      <w:r w:rsidR="008334CD" w:rsidRPr="6E1637BF">
        <w:rPr>
          <w:lang w:val="en-AU"/>
        </w:rPr>
        <w:t xml:space="preserve">18 </w:t>
      </w:r>
      <w:r w:rsidR="004C16A7" w:rsidRPr="6E1637BF">
        <w:rPr>
          <w:lang w:val="en-AU"/>
        </w:rPr>
        <w:t>conferences</w:t>
      </w:r>
      <w:r w:rsidR="009F7C51" w:rsidRPr="6E1637BF">
        <w:rPr>
          <w:lang w:val="en-AU"/>
        </w:rPr>
        <w:t xml:space="preserve"> </w:t>
      </w:r>
      <w:r w:rsidR="007E02CE" w:rsidRPr="6E1637BF">
        <w:rPr>
          <w:lang w:val="en-AU"/>
        </w:rPr>
        <w:t xml:space="preserve">and roundtable </w:t>
      </w:r>
      <w:r w:rsidR="009F7C51" w:rsidRPr="6E1637BF">
        <w:rPr>
          <w:lang w:val="en-AU"/>
        </w:rPr>
        <w:t>participation</w:t>
      </w:r>
      <w:r w:rsidR="007F0F59" w:rsidRPr="6E1637BF">
        <w:rPr>
          <w:lang w:val="en-AU"/>
        </w:rPr>
        <w:t xml:space="preserve"> </w:t>
      </w:r>
      <w:r w:rsidR="00AC5F12" w:rsidRPr="6E1637BF">
        <w:rPr>
          <w:lang w:val="en-AU"/>
        </w:rPr>
        <w:t xml:space="preserve">and </w:t>
      </w:r>
      <w:r w:rsidR="00670084" w:rsidRPr="6E1637BF">
        <w:rPr>
          <w:lang w:val="en-AU"/>
        </w:rPr>
        <w:t>six</w:t>
      </w:r>
      <w:r w:rsidR="008334CD" w:rsidRPr="6E1637BF">
        <w:rPr>
          <w:lang w:val="en-AU"/>
        </w:rPr>
        <w:t xml:space="preserve"> </w:t>
      </w:r>
      <w:r w:rsidR="008D6137" w:rsidRPr="6E1637BF">
        <w:rPr>
          <w:lang w:val="en-AU"/>
        </w:rPr>
        <w:t>inquiry</w:t>
      </w:r>
      <w:r w:rsidR="00FB2D4A">
        <w:rPr>
          <w:lang w:val="en-AU"/>
        </w:rPr>
        <w:t xml:space="preserve">  </w:t>
      </w:r>
      <w:r w:rsidR="008D6137" w:rsidRPr="6E1637BF">
        <w:rPr>
          <w:lang w:val="en-AU"/>
        </w:rPr>
        <w:t>responses</w:t>
      </w:r>
      <w:r w:rsidR="00670084" w:rsidRPr="6E1637BF">
        <w:rPr>
          <w:lang w:val="en-AU"/>
        </w:rPr>
        <w:t>. The Commissioner</w:t>
      </w:r>
      <w:r w:rsidR="00C5338A" w:rsidRPr="6E1637BF">
        <w:rPr>
          <w:lang w:val="en-AU"/>
        </w:rPr>
        <w:t xml:space="preserve"> has </w:t>
      </w:r>
      <w:r w:rsidR="003F540B" w:rsidRPr="6E1637BF">
        <w:rPr>
          <w:lang w:val="en-AU"/>
        </w:rPr>
        <w:t xml:space="preserve">contributed as a member of both the </w:t>
      </w:r>
      <w:r w:rsidR="00C825F7" w:rsidRPr="6E1637BF">
        <w:rPr>
          <w:lang w:val="en-AU"/>
        </w:rPr>
        <w:t xml:space="preserve">Universities </w:t>
      </w:r>
      <w:r w:rsidR="003F540B" w:rsidRPr="6E1637BF">
        <w:rPr>
          <w:lang w:val="en-AU"/>
        </w:rPr>
        <w:t>Accord Panel and the National School Reform Agreement Ministerial Reference Group.</w:t>
      </w:r>
      <w:r w:rsidR="003F540B" w:rsidRPr="6E1637BF">
        <w:rPr>
          <w:rStyle w:val="FootnoteReference"/>
          <w:lang w:val="en-AU"/>
        </w:rPr>
        <w:footnoteReference w:id="56"/>
      </w:r>
      <w:r w:rsidR="003F540B" w:rsidRPr="6E1637BF">
        <w:rPr>
          <w:lang w:val="en-AU"/>
        </w:rPr>
        <w:t xml:space="preserve"> </w:t>
      </w:r>
    </w:p>
    <w:p w14:paraId="1828F9C7" w14:textId="3AE64F77" w:rsidR="00A67107" w:rsidRDefault="00D04DFF" w:rsidP="005F5A6C">
      <w:pPr>
        <w:pStyle w:val="Text"/>
      </w:pPr>
      <w:r w:rsidRPr="00D244DC" w:rsidDel="006250FB">
        <w:lastRenderedPageBreak/>
        <w:t>S</w:t>
      </w:r>
      <w:r w:rsidRPr="00D244DC">
        <w:t>takeholders</w:t>
      </w:r>
      <w:r w:rsidRPr="00D244DC" w:rsidDel="006250FB">
        <w:t xml:space="preserve"> </w:t>
      </w:r>
      <w:r>
        <w:t xml:space="preserve">commented on the </w:t>
      </w:r>
      <w:r w:rsidR="00B74C08">
        <w:t>Commissioner</w:t>
      </w:r>
      <w:r w:rsidRPr="00D244DC">
        <w:t>’s engagement and advocacy efforts</w:t>
      </w:r>
      <w:r w:rsidR="00B74C08">
        <w:t>, t</w:t>
      </w:r>
      <w:r w:rsidRPr="00D244DC">
        <w:t>he bipartisan nature of the role</w:t>
      </w:r>
      <w:r w:rsidR="00757A1C">
        <w:t xml:space="preserve"> and</w:t>
      </w:r>
      <w:r w:rsidRPr="00D244DC">
        <w:t xml:space="preserve"> the Commissioner's deep </w:t>
      </w:r>
      <w:r w:rsidR="006D4A29">
        <w:t xml:space="preserve">regional </w:t>
      </w:r>
      <w:r w:rsidRPr="00D244DC">
        <w:t>experience</w:t>
      </w:r>
      <w:r w:rsidR="00757A1C">
        <w:t xml:space="preserve">. They noted the role </w:t>
      </w:r>
      <w:r w:rsidR="00A03DED">
        <w:t xml:space="preserve">is </w:t>
      </w:r>
      <w:r w:rsidR="00757A1C">
        <w:t>generating</w:t>
      </w:r>
      <w:r w:rsidRPr="00D244DC">
        <w:t xml:space="preserve"> political traction </w:t>
      </w:r>
      <w:r>
        <w:t xml:space="preserve">and </w:t>
      </w:r>
      <w:r w:rsidR="00577293">
        <w:t xml:space="preserve">elevating the needs of education needs of RRR on the national education agenda. During consultations, stakeholders regularly commented on the Commissioner’s role in successfully advocating for a dedicated </w:t>
      </w:r>
      <w:r w:rsidRPr="00D244DC">
        <w:t xml:space="preserve">chapter on rural and regional education in the Accord </w:t>
      </w:r>
      <w:r w:rsidR="00577293">
        <w:t xml:space="preserve">Final Report. </w:t>
      </w:r>
    </w:p>
    <w:p w14:paraId="785F8B8C" w14:textId="381D7A0E" w:rsidR="00232C60" w:rsidRDefault="00232C60" w:rsidP="005F5A6C">
      <w:pPr>
        <w:pStyle w:val="Text"/>
      </w:pPr>
      <w:r>
        <w:t>Reports prepared or commissioned by the Regional Education Commissioner include:</w:t>
      </w:r>
    </w:p>
    <w:p w14:paraId="27A34F83" w14:textId="05524DD4" w:rsidR="00771389" w:rsidRDefault="00771389" w:rsidP="00976F25">
      <w:pPr>
        <w:pStyle w:val="Text"/>
        <w:numPr>
          <w:ilvl w:val="0"/>
          <w:numId w:val="32"/>
        </w:numPr>
      </w:pPr>
      <w:r w:rsidRPr="00DF65B5">
        <w:t>Annual Reports for 2022</w:t>
      </w:r>
      <w:r w:rsidR="00FF2335" w:rsidRPr="00DF65B5">
        <w:rPr>
          <w:rStyle w:val="FootnoteReference"/>
        </w:rPr>
        <w:footnoteReference w:id="57"/>
      </w:r>
      <w:r w:rsidRPr="00DF65B5">
        <w:t xml:space="preserve"> and 2023</w:t>
      </w:r>
      <w:r w:rsidR="00FF2335" w:rsidRPr="00DF65B5">
        <w:rPr>
          <w:rStyle w:val="FootnoteReference"/>
        </w:rPr>
        <w:footnoteReference w:id="58"/>
      </w:r>
    </w:p>
    <w:p w14:paraId="4E1BAE75" w14:textId="1E369717" w:rsidR="00D63DDF" w:rsidRDefault="00D63DDF" w:rsidP="00976F25">
      <w:pPr>
        <w:pStyle w:val="Text"/>
        <w:numPr>
          <w:ilvl w:val="0"/>
          <w:numId w:val="32"/>
        </w:numPr>
      </w:pPr>
      <w:r w:rsidRPr="00DF65B5">
        <w:t>Report on VET delivered to Secondary Students</w:t>
      </w:r>
      <w:r w:rsidR="00FF2335" w:rsidRPr="00DF65B5">
        <w:rPr>
          <w:rStyle w:val="FootnoteReference"/>
        </w:rPr>
        <w:footnoteReference w:id="59"/>
      </w:r>
    </w:p>
    <w:p w14:paraId="42A789C3" w14:textId="34752E7B" w:rsidR="00D63DDF" w:rsidRDefault="00CD0D63" w:rsidP="00976F25">
      <w:pPr>
        <w:pStyle w:val="Text"/>
        <w:numPr>
          <w:ilvl w:val="0"/>
          <w:numId w:val="32"/>
        </w:numPr>
      </w:pPr>
      <w:r w:rsidRPr="00DF65B5">
        <w:t>Report on Research into support services in RRR areas</w:t>
      </w:r>
      <w:r w:rsidR="00FF2335" w:rsidRPr="00DF65B5">
        <w:rPr>
          <w:rStyle w:val="FootnoteReference"/>
        </w:rPr>
        <w:footnoteReference w:id="60"/>
      </w:r>
    </w:p>
    <w:p w14:paraId="7ED27480" w14:textId="664447CC" w:rsidR="00232C60" w:rsidRDefault="00877574" w:rsidP="00976F25">
      <w:pPr>
        <w:pStyle w:val="Text"/>
        <w:numPr>
          <w:ilvl w:val="0"/>
          <w:numId w:val="32"/>
        </w:numPr>
        <w:rPr>
          <w:lang w:val="en-AU"/>
        </w:rPr>
      </w:pPr>
      <w:r w:rsidRPr="20CE68F1">
        <w:rPr>
          <w:lang w:val="en-AU"/>
        </w:rPr>
        <w:t>Research into support services in RRR areas – Good practice framework</w:t>
      </w:r>
      <w:r w:rsidR="00DF65B5" w:rsidRPr="20CE68F1">
        <w:rPr>
          <w:lang w:val="en-AU"/>
        </w:rPr>
        <w:t>.</w:t>
      </w:r>
      <w:r w:rsidR="00FF2335" w:rsidRPr="20CE68F1">
        <w:rPr>
          <w:rStyle w:val="FootnoteReference"/>
          <w:lang w:val="en-AU"/>
        </w:rPr>
        <w:footnoteReference w:id="61"/>
      </w:r>
    </w:p>
    <w:p w14:paraId="347F726F" w14:textId="22C12B4B" w:rsidR="0023343D" w:rsidRDefault="00D244DC" w:rsidP="00BB7302">
      <w:pPr>
        <w:pStyle w:val="Heading4NotNumbered"/>
      </w:pPr>
      <w:r w:rsidRPr="00D244DC">
        <w:t xml:space="preserve">Stakeholder </w:t>
      </w:r>
      <w:r w:rsidR="00BE248F">
        <w:t>e</w:t>
      </w:r>
      <w:r w:rsidRPr="00D244DC">
        <w:t>ngagement</w:t>
      </w:r>
    </w:p>
    <w:p w14:paraId="4BC85F9F" w14:textId="77777777" w:rsidR="00405087" w:rsidRDefault="0023343D" w:rsidP="00D244DC">
      <w:pPr>
        <w:pStyle w:val="Text"/>
      </w:pPr>
      <w:r w:rsidRPr="6E1637BF">
        <w:rPr>
          <w:lang w:val="en-AU"/>
        </w:rPr>
        <w:t xml:space="preserve">In 2023, the </w:t>
      </w:r>
      <w:r w:rsidR="00246E82" w:rsidRPr="6E1637BF">
        <w:rPr>
          <w:lang w:val="en-AU"/>
        </w:rPr>
        <w:t>Commissioner</w:t>
      </w:r>
      <w:r w:rsidRPr="6E1637BF">
        <w:rPr>
          <w:lang w:val="en-AU"/>
        </w:rPr>
        <w:t xml:space="preserve"> engaged with 142 stakeholders, participated in eight conferences and roundtables, submitted six inquiry responses, and contributed as a member of both the Accord Panel and the National School Reform Agreement Ministerial Reference Group.</w:t>
      </w:r>
      <w:r w:rsidRPr="6E1637BF">
        <w:rPr>
          <w:rStyle w:val="FootnoteReference"/>
          <w:lang w:val="en-AU"/>
        </w:rPr>
        <w:footnoteReference w:id="62"/>
      </w:r>
      <w:r w:rsidR="00D244DC" w:rsidRPr="6E1637BF">
        <w:rPr>
          <w:lang w:val="en-AU"/>
        </w:rPr>
        <w:t xml:space="preserve"> </w:t>
      </w:r>
    </w:p>
    <w:p w14:paraId="244958F1" w14:textId="77777777" w:rsidR="000A2BDC" w:rsidRDefault="004719DB" w:rsidP="000A2BDC">
      <w:pPr>
        <w:pStyle w:val="Text"/>
        <w:spacing w:after="100" w:afterAutospacing="1"/>
      </w:pPr>
      <w:r w:rsidRPr="6E1637BF">
        <w:rPr>
          <w:lang w:val="en-AU"/>
        </w:rPr>
        <w:t>During consultation, stakeholders generally advised that they had directly had positive engagement with the Commissioner.</w:t>
      </w:r>
    </w:p>
    <w:p w14:paraId="3AB2B140" w14:textId="724D8DE4" w:rsidR="00F23CC0" w:rsidRPr="00D244DC" w:rsidRDefault="00F23CC0" w:rsidP="000A2BDC">
      <w:pPr>
        <w:pStyle w:val="Text"/>
        <w:spacing w:after="100" w:afterAutospacing="1"/>
        <w:ind w:left="720"/>
      </w:pPr>
      <w:r w:rsidRPr="000A2BDC">
        <w:rPr>
          <w:rFonts w:ascii="Arial" w:hAnsi="Arial"/>
          <w:i/>
          <w:szCs w:val="28"/>
        </w:rPr>
        <w:t>We are very supportive of the establishment of the role of the Regional Education Commission</w:t>
      </w:r>
      <w:r w:rsidR="00145029" w:rsidRPr="000A2BDC">
        <w:rPr>
          <w:rFonts w:ascii="Arial" w:hAnsi="Arial"/>
          <w:i/>
          <w:szCs w:val="28"/>
        </w:rPr>
        <w:t>er</w:t>
      </w:r>
      <w:r w:rsidRPr="000A2BDC">
        <w:rPr>
          <w:rFonts w:ascii="Arial" w:hAnsi="Arial"/>
          <w:i/>
          <w:szCs w:val="28"/>
        </w:rPr>
        <w:t>. The Commissioner’s engagement over the past few years has been phenomenal, gaining political traction and positively impacting regional Australia. Fiona and her team have been approachable</w:t>
      </w:r>
      <w:r w:rsidRPr="6E1637BF">
        <w:rPr>
          <w:lang w:val="en-AU"/>
        </w:rPr>
        <w:t xml:space="preserve">. – </w:t>
      </w:r>
      <w:r w:rsidRPr="6E1637BF">
        <w:rPr>
          <w:b/>
          <w:lang w:val="en-AU"/>
        </w:rPr>
        <w:t>Regional university peak body</w:t>
      </w:r>
      <w:r w:rsidRPr="6E1637BF">
        <w:rPr>
          <w:lang w:val="en-AU"/>
        </w:rPr>
        <w:t xml:space="preserve"> </w:t>
      </w:r>
      <w:r w:rsidRPr="6E1637BF">
        <w:rPr>
          <w:b/>
          <w:lang w:val="en-AU"/>
        </w:rPr>
        <w:t>stakeholder</w:t>
      </w:r>
    </w:p>
    <w:p w14:paraId="38064D57" w14:textId="77777777" w:rsidR="00022873" w:rsidRDefault="00022873">
      <w:pPr>
        <w:jc w:val="left"/>
      </w:pPr>
      <w:r>
        <w:br w:type="page"/>
      </w:r>
    </w:p>
    <w:p w14:paraId="35EFC843" w14:textId="620369FF" w:rsidR="00ED7F55" w:rsidRDefault="00893B58" w:rsidP="006B6839">
      <w:pPr>
        <w:pStyle w:val="Text"/>
        <w:rPr>
          <w:lang w:val="en-AU"/>
        </w:rPr>
      </w:pPr>
      <w:r>
        <w:rPr>
          <w:lang w:val="en-AU"/>
        </w:rPr>
        <w:lastRenderedPageBreak/>
        <w:t>The Commissioner’s 2023 Annual Report indicates that the Commissioner met with every regional university during 2023.</w:t>
      </w:r>
      <w:r w:rsidR="008B2541">
        <w:rPr>
          <w:lang w:val="en-AU"/>
        </w:rPr>
        <w:t xml:space="preserve"> </w:t>
      </w:r>
      <w:r w:rsidR="4CBDB07B" w:rsidRPr="6E1637BF">
        <w:rPr>
          <w:lang w:val="en-AU"/>
        </w:rPr>
        <w:t xml:space="preserve">However, </w:t>
      </w:r>
      <w:r w:rsidR="00D9419E">
        <w:rPr>
          <w:lang w:val="en-AU"/>
        </w:rPr>
        <w:t>during consultation</w:t>
      </w:r>
      <w:r w:rsidR="0036496C">
        <w:rPr>
          <w:lang w:val="en-AU"/>
        </w:rPr>
        <w:t xml:space="preserve"> for this </w:t>
      </w:r>
      <w:r w:rsidR="00803B02">
        <w:rPr>
          <w:lang w:val="en-AU"/>
        </w:rPr>
        <w:t xml:space="preserve">evaluation </w:t>
      </w:r>
      <w:r w:rsidR="00803B02" w:rsidDel="00BE5125">
        <w:rPr>
          <w:lang w:val="en-AU"/>
        </w:rPr>
        <w:t>representatives</w:t>
      </w:r>
      <w:r w:rsidR="00D9419E">
        <w:rPr>
          <w:lang w:val="en-AU"/>
        </w:rPr>
        <w:t xml:space="preserve"> </w:t>
      </w:r>
      <w:r w:rsidR="4CBDB07B" w:rsidRPr="6E1637BF">
        <w:rPr>
          <w:lang w:val="en-AU"/>
        </w:rPr>
        <w:t xml:space="preserve">from </w:t>
      </w:r>
      <w:r w:rsidR="008F3CFF">
        <w:rPr>
          <w:lang w:val="en-AU"/>
        </w:rPr>
        <w:t xml:space="preserve">some </w:t>
      </w:r>
      <w:r w:rsidR="4CBDB07B" w:rsidRPr="6E1637BF">
        <w:rPr>
          <w:lang w:val="en-AU"/>
        </w:rPr>
        <w:t xml:space="preserve">regional universities advised that they had no </w:t>
      </w:r>
      <w:r w:rsidR="00182740">
        <w:rPr>
          <w:lang w:val="en-AU"/>
        </w:rPr>
        <w:t xml:space="preserve">direct </w:t>
      </w:r>
      <w:r w:rsidR="4CBDB07B" w:rsidRPr="6E1637BF">
        <w:rPr>
          <w:lang w:val="en-AU"/>
        </w:rPr>
        <w:t>engagement with the Commissioner, and felt that their views were not being adequately considered in the Commission</w:t>
      </w:r>
      <w:r w:rsidR="3235B476" w:rsidRPr="6E1637BF">
        <w:rPr>
          <w:lang w:val="en-AU"/>
        </w:rPr>
        <w:t>er</w:t>
      </w:r>
      <w:r w:rsidR="4CBDB07B" w:rsidRPr="6E1637BF">
        <w:rPr>
          <w:lang w:val="en-AU"/>
        </w:rPr>
        <w:t>’s activities and documents.</w:t>
      </w:r>
      <w:r w:rsidR="0BE0B647" w:rsidRPr="6E1637BF">
        <w:rPr>
          <w:lang w:val="en-AU"/>
        </w:rPr>
        <w:t xml:space="preserve"> </w:t>
      </w:r>
      <w:r w:rsidR="00ED7F55">
        <w:rPr>
          <w:lang w:val="en-AU"/>
        </w:rPr>
        <w:t xml:space="preserve">A regional university suggested that </w:t>
      </w:r>
    </w:p>
    <w:p w14:paraId="2B7847E0" w14:textId="43CBF4CF" w:rsidR="00ED7F55" w:rsidRDefault="00ED7F55" w:rsidP="00942F9E">
      <w:pPr>
        <w:pStyle w:val="Quote"/>
        <w:spacing w:before="240" w:after="240"/>
      </w:pPr>
      <w:r w:rsidRPr="0073133D">
        <w:t xml:space="preserve">There needs to </w:t>
      </w:r>
      <w:r>
        <w:t>be</w:t>
      </w:r>
      <w:r w:rsidRPr="0073133D">
        <w:t xml:space="preserve"> better engagement with regional universities</w:t>
      </w:r>
      <w:r>
        <w:t xml:space="preserve"> (by the Commissioner and the broader Department)</w:t>
      </w:r>
      <w:r w:rsidRPr="0073133D">
        <w:t xml:space="preserve"> –</w:t>
      </w:r>
      <w:r>
        <w:t xml:space="preserve"> th</w:t>
      </w:r>
      <w:r w:rsidRPr="0073133D">
        <w:t xml:space="preserve">ey need to fully understand what we do </w:t>
      </w:r>
      <w:r>
        <w:t xml:space="preserve">and </w:t>
      </w:r>
      <w:r w:rsidRPr="0073133D">
        <w:t>what their needs are</w:t>
      </w:r>
      <w:r>
        <w:t xml:space="preserve">. </w:t>
      </w:r>
      <w:r w:rsidR="00942F9E">
        <w:t>–</w:t>
      </w:r>
      <w:r>
        <w:t xml:space="preserve"> </w:t>
      </w:r>
      <w:r w:rsidRPr="008948D0">
        <w:rPr>
          <w:b/>
        </w:rPr>
        <w:t>University stakeholder</w:t>
      </w:r>
      <w:r>
        <w:t xml:space="preserve"> </w:t>
      </w:r>
    </w:p>
    <w:p w14:paraId="7F47DCCC" w14:textId="034B69B9" w:rsidR="003F145D" w:rsidRDefault="00F5349C" w:rsidP="006B6839">
      <w:pPr>
        <w:pStyle w:val="Text"/>
        <w:rPr>
          <w:lang w:val="en-AU"/>
        </w:rPr>
      </w:pPr>
      <w:r>
        <w:rPr>
          <w:lang w:val="en-AU"/>
        </w:rPr>
        <w:t>T</w:t>
      </w:r>
      <w:r w:rsidR="003F145D">
        <w:rPr>
          <w:lang w:val="en-AU"/>
        </w:rPr>
        <w:t>his vie</w:t>
      </w:r>
      <w:r w:rsidR="008A031F">
        <w:rPr>
          <w:lang w:val="en-AU"/>
        </w:rPr>
        <w:t xml:space="preserve">w </w:t>
      </w:r>
      <w:r>
        <w:rPr>
          <w:lang w:val="en-AU"/>
        </w:rPr>
        <w:t xml:space="preserve">may have been a reflection of </w:t>
      </w:r>
      <w:r w:rsidR="00515C1F">
        <w:rPr>
          <w:lang w:val="en-AU"/>
        </w:rPr>
        <w:t xml:space="preserve">the seniority of </w:t>
      </w:r>
      <w:r w:rsidR="00253213">
        <w:rPr>
          <w:lang w:val="en-AU"/>
        </w:rPr>
        <w:t>university representatives consulted for the evaluation differ</w:t>
      </w:r>
      <w:r>
        <w:rPr>
          <w:lang w:val="en-AU"/>
        </w:rPr>
        <w:t>ing</w:t>
      </w:r>
      <w:r w:rsidR="00253213">
        <w:rPr>
          <w:lang w:val="en-AU"/>
        </w:rPr>
        <w:t xml:space="preserve"> from those engaged </w:t>
      </w:r>
      <w:r w:rsidR="00E05E95">
        <w:rPr>
          <w:lang w:val="en-AU"/>
        </w:rPr>
        <w:t xml:space="preserve">with </w:t>
      </w:r>
      <w:r w:rsidR="00253213">
        <w:rPr>
          <w:lang w:val="en-AU"/>
        </w:rPr>
        <w:t>by the Commissioner.</w:t>
      </w:r>
    </w:p>
    <w:p w14:paraId="48F33D6C" w14:textId="5E537AAA" w:rsidR="00DB2492" w:rsidRDefault="00E01E24" w:rsidP="00BB7302">
      <w:pPr>
        <w:pStyle w:val="Heading4NotNumbered"/>
      </w:pPr>
      <w:r>
        <w:t>R</w:t>
      </w:r>
      <w:r w:rsidR="00DB2492">
        <w:t xml:space="preserve">emit </w:t>
      </w:r>
    </w:p>
    <w:p w14:paraId="6E82F8EB" w14:textId="77777777" w:rsidR="005F2FDF" w:rsidRDefault="00797FCF" w:rsidP="00931F12">
      <w:pPr>
        <w:pStyle w:val="Text"/>
        <w:spacing w:before="240"/>
      </w:pPr>
      <w:r w:rsidRPr="6E1637BF">
        <w:rPr>
          <w:lang w:val="en-AU"/>
        </w:rPr>
        <w:t>T</w:t>
      </w:r>
      <w:r w:rsidR="002B5482" w:rsidRPr="6E1637BF">
        <w:rPr>
          <w:lang w:val="en-AU"/>
        </w:rPr>
        <w:t xml:space="preserve">he </w:t>
      </w:r>
      <w:r w:rsidRPr="6E1637BF">
        <w:rPr>
          <w:lang w:val="en-AU"/>
        </w:rPr>
        <w:t xml:space="preserve">breadth of the </w:t>
      </w:r>
      <w:r w:rsidR="00246E82" w:rsidRPr="6E1637BF">
        <w:rPr>
          <w:lang w:val="en-AU"/>
        </w:rPr>
        <w:t>Commissioner</w:t>
      </w:r>
      <w:r w:rsidR="00AC55C1" w:rsidRPr="6E1637BF">
        <w:rPr>
          <w:lang w:val="en-AU"/>
        </w:rPr>
        <w:t>’</w:t>
      </w:r>
      <w:r w:rsidR="0048693B" w:rsidRPr="6E1637BF">
        <w:rPr>
          <w:lang w:val="en-AU"/>
        </w:rPr>
        <w:t>s</w:t>
      </w:r>
      <w:r w:rsidR="002B5482" w:rsidRPr="6E1637BF">
        <w:rPr>
          <w:lang w:val="en-AU"/>
        </w:rPr>
        <w:t xml:space="preserve"> role </w:t>
      </w:r>
      <w:r w:rsidRPr="6E1637BF">
        <w:rPr>
          <w:lang w:val="en-AU"/>
        </w:rPr>
        <w:t>is generally viewed by stakeholders as being</w:t>
      </w:r>
      <w:r w:rsidR="001C08E2" w:rsidRPr="6E1637BF">
        <w:rPr>
          <w:lang w:val="en-AU"/>
        </w:rPr>
        <w:t xml:space="preserve"> positive, and as an important enabler of systemic improvements and ‘joining the dots’ between different parts of the education system. </w:t>
      </w:r>
    </w:p>
    <w:p w14:paraId="20F17542" w14:textId="6F0A6F7E" w:rsidR="005F2FDF" w:rsidRPr="00E46BB0" w:rsidRDefault="005F2FDF" w:rsidP="00931F12">
      <w:pPr>
        <w:spacing w:before="240"/>
        <w:ind w:left="851" w:right="851"/>
        <w:rPr>
          <w:i/>
          <w:lang w:val="en-US"/>
        </w:rPr>
      </w:pPr>
      <w:r w:rsidRPr="005F2FDF">
        <w:rPr>
          <w:rFonts w:ascii="Arial" w:hAnsi="Arial"/>
          <w:i/>
          <w:szCs w:val="28"/>
        </w:rPr>
        <w:t>The superpower of the REC role is that it isn’t pigeonholed – it works across various levels of the education system (primary and secondary schools, VET, tertiary</w:t>
      </w:r>
      <w:r w:rsidR="00257B17">
        <w:rPr>
          <w:rFonts w:ascii="Arial" w:hAnsi="Arial"/>
          <w:i/>
          <w:szCs w:val="28"/>
        </w:rPr>
        <w:t>)</w:t>
      </w:r>
      <w:r w:rsidRPr="005F2FDF">
        <w:rPr>
          <w:rFonts w:ascii="Arial" w:hAnsi="Arial"/>
          <w:i/>
          <w:szCs w:val="28"/>
        </w:rPr>
        <w:t>.</w:t>
      </w:r>
      <w:r w:rsidRPr="005313AE">
        <w:rPr>
          <w:i/>
          <w:lang w:val="en-US"/>
        </w:rPr>
        <w:t xml:space="preserve"> </w:t>
      </w:r>
      <w:r w:rsidR="00F160AC">
        <w:rPr>
          <w:i/>
          <w:lang w:val="en-US"/>
        </w:rPr>
        <w:t>–</w:t>
      </w:r>
      <w:r w:rsidRPr="005313AE">
        <w:rPr>
          <w:i/>
          <w:lang w:val="en-US"/>
        </w:rPr>
        <w:t xml:space="preserve"> </w:t>
      </w:r>
      <w:r w:rsidRPr="005313AE">
        <w:rPr>
          <w:b/>
          <w:i/>
        </w:rPr>
        <w:t>Government stakeholder</w:t>
      </w:r>
    </w:p>
    <w:p w14:paraId="52FC45A4" w14:textId="546B9A32" w:rsidR="002B5482" w:rsidRPr="00554E31" w:rsidRDefault="0035745C" w:rsidP="00931F12">
      <w:pPr>
        <w:pStyle w:val="Text"/>
        <w:spacing w:before="240"/>
      </w:pPr>
      <w:r w:rsidRPr="6E1637BF">
        <w:rPr>
          <w:lang w:val="en-AU"/>
        </w:rPr>
        <w:t xml:space="preserve">However, </w:t>
      </w:r>
      <w:r w:rsidR="000B473D" w:rsidRPr="6E1637BF">
        <w:rPr>
          <w:lang w:val="en-AU"/>
        </w:rPr>
        <w:t>some u</w:t>
      </w:r>
      <w:r w:rsidR="002B5482" w:rsidRPr="6E1637BF">
        <w:rPr>
          <w:lang w:val="en-AU"/>
        </w:rPr>
        <w:t>niversity stakeholders raised concerns about the difficulty in defining and achieving specific success parameters due to the wide scope of the role</w:t>
      </w:r>
      <w:r w:rsidR="00384B59" w:rsidRPr="6E1637BF">
        <w:rPr>
          <w:lang w:val="en-AU"/>
        </w:rPr>
        <w:t xml:space="preserve">, </w:t>
      </w:r>
      <w:r w:rsidR="002B5482" w:rsidRPr="6E1637BF">
        <w:rPr>
          <w:lang w:val="en-AU"/>
        </w:rPr>
        <w:t>suggest</w:t>
      </w:r>
      <w:r w:rsidR="00384B59" w:rsidRPr="6E1637BF">
        <w:rPr>
          <w:lang w:val="en-AU"/>
        </w:rPr>
        <w:t>ing</w:t>
      </w:r>
      <w:r w:rsidR="002B5482" w:rsidRPr="6E1637BF">
        <w:rPr>
          <w:lang w:val="en-AU"/>
        </w:rPr>
        <w:t xml:space="preserve"> that a more focused approach m</w:t>
      </w:r>
      <w:r w:rsidR="00384B59" w:rsidRPr="6E1637BF">
        <w:rPr>
          <w:lang w:val="en-AU"/>
        </w:rPr>
        <w:t>ay</w:t>
      </w:r>
      <w:r w:rsidR="002B5482" w:rsidRPr="6E1637BF">
        <w:rPr>
          <w:lang w:val="en-AU"/>
        </w:rPr>
        <w:t xml:space="preserve"> enhance the effectiveness of the </w:t>
      </w:r>
      <w:r w:rsidR="00246E82" w:rsidRPr="6E1637BF">
        <w:rPr>
          <w:lang w:val="en-AU"/>
        </w:rPr>
        <w:t>Commissioner</w:t>
      </w:r>
      <w:r w:rsidR="00F853A2" w:rsidRPr="6E1637BF">
        <w:rPr>
          <w:lang w:val="en-AU"/>
        </w:rPr>
        <w:t>’s role</w:t>
      </w:r>
      <w:r w:rsidR="002B5482" w:rsidRPr="6E1637BF">
        <w:rPr>
          <w:lang w:val="en-AU"/>
        </w:rPr>
        <w:t xml:space="preserve">. </w:t>
      </w:r>
      <w:r w:rsidR="009703C4" w:rsidRPr="6E1637BF">
        <w:rPr>
          <w:lang w:val="en-AU"/>
        </w:rPr>
        <w:t>Achieving consistently high</w:t>
      </w:r>
      <w:r w:rsidR="00B22491" w:rsidRPr="6E1637BF">
        <w:rPr>
          <w:lang w:val="en-AU"/>
        </w:rPr>
        <w:t>-</w:t>
      </w:r>
      <w:r w:rsidR="009703C4" w:rsidRPr="6E1637BF">
        <w:rPr>
          <w:lang w:val="en-AU"/>
        </w:rPr>
        <w:t>quality online education in RRR areas was identified by a university stakeholder as an area the Commission</w:t>
      </w:r>
      <w:r w:rsidR="00257B17" w:rsidRPr="6E1637BF">
        <w:rPr>
          <w:lang w:val="en-AU"/>
        </w:rPr>
        <w:t>er</w:t>
      </w:r>
      <w:r w:rsidR="009703C4" w:rsidRPr="6E1637BF">
        <w:rPr>
          <w:lang w:val="en-AU"/>
        </w:rPr>
        <w:t xml:space="preserve"> should </w:t>
      </w:r>
      <w:r w:rsidR="00555E3C" w:rsidRPr="6E1637BF">
        <w:rPr>
          <w:lang w:val="en-AU"/>
        </w:rPr>
        <w:t xml:space="preserve">focus </w:t>
      </w:r>
      <w:r w:rsidR="00384B59" w:rsidRPr="6E1637BF">
        <w:rPr>
          <w:lang w:val="en-AU"/>
        </w:rPr>
        <w:t xml:space="preserve">her efforts </w:t>
      </w:r>
      <w:r w:rsidR="00555E3C" w:rsidRPr="6E1637BF">
        <w:rPr>
          <w:lang w:val="en-AU"/>
        </w:rPr>
        <w:t xml:space="preserve">on. </w:t>
      </w:r>
      <w:r w:rsidR="00F31795" w:rsidRPr="6E1637BF">
        <w:rPr>
          <w:lang w:val="en-AU"/>
        </w:rPr>
        <w:t xml:space="preserve">Several stakeholders also </w:t>
      </w:r>
      <w:r w:rsidR="00410EEE" w:rsidRPr="6E1637BF">
        <w:rPr>
          <w:lang w:val="en-AU"/>
        </w:rPr>
        <w:t xml:space="preserve">highlighted the importance of the Commissioner </w:t>
      </w:r>
      <w:r w:rsidR="00FC3DF2" w:rsidRPr="6E1637BF">
        <w:rPr>
          <w:lang w:val="en-AU"/>
        </w:rPr>
        <w:t xml:space="preserve">in the </w:t>
      </w:r>
      <w:r w:rsidR="00F30A78">
        <w:rPr>
          <w:lang w:val="en-AU"/>
        </w:rPr>
        <w:t xml:space="preserve">proposed </w:t>
      </w:r>
      <w:r w:rsidR="00FC3DF2" w:rsidRPr="6E1637BF">
        <w:rPr>
          <w:lang w:val="en-AU"/>
        </w:rPr>
        <w:t xml:space="preserve">establishment of </w:t>
      </w:r>
      <w:r w:rsidR="00E44009" w:rsidRPr="6E1637BF">
        <w:rPr>
          <w:lang w:val="en-AU"/>
        </w:rPr>
        <w:t xml:space="preserve">the Australian Tertiary Education Commission, describing that </w:t>
      </w:r>
      <w:r w:rsidR="00C53DF0" w:rsidRPr="6E1637BF">
        <w:rPr>
          <w:lang w:val="en-AU"/>
        </w:rPr>
        <w:t xml:space="preserve">her effective </w:t>
      </w:r>
      <w:r w:rsidR="00535823" w:rsidRPr="6E1637BF">
        <w:rPr>
          <w:lang w:val="en-AU"/>
        </w:rPr>
        <w:t>engagement with this body would be critical to ensuring that</w:t>
      </w:r>
      <w:r w:rsidR="00E25AA5" w:rsidRPr="6E1637BF">
        <w:rPr>
          <w:lang w:val="en-AU"/>
        </w:rPr>
        <w:t xml:space="preserve"> RRR education is an important consideration in its work.</w:t>
      </w:r>
    </w:p>
    <w:p w14:paraId="7DBF1BDA" w14:textId="5BA99928" w:rsidR="00E46BB0" w:rsidRPr="00EE3501" w:rsidRDefault="00EE3501" w:rsidP="0023121E">
      <w:pPr>
        <w:ind w:left="851" w:right="851"/>
        <w:rPr>
          <w:rFonts w:ascii="Arial" w:hAnsi="Arial"/>
          <w:i/>
          <w:szCs w:val="28"/>
        </w:rPr>
      </w:pPr>
      <w:r w:rsidRPr="00EE3501">
        <w:rPr>
          <w:rFonts w:ascii="Arial" w:hAnsi="Arial"/>
          <w:i/>
          <w:szCs w:val="28"/>
        </w:rPr>
        <w:t xml:space="preserve">The struggle is there's a lot of things she could focus on and work on and I guess the question is, should </w:t>
      </w:r>
      <w:r w:rsidR="00BB7A82">
        <w:rPr>
          <w:rFonts w:ascii="Arial" w:hAnsi="Arial"/>
          <w:i/>
          <w:szCs w:val="28"/>
        </w:rPr>
        <w:t xml:space="preserve">the Commissioner </w:t>
      </w:r>
      <w:r w:rsidRPr="00EE3501">
        <w:rPr>
          <w:rFonts w:ascii="Arial" w:hAnsi="Arial"/>
          <w:i/>
          <w:szCs w:val="28"/>
        </w:rPr>
        <w:t>have the discretion to be more focused on certain aspects?</w:t>
      </w:r>
      <w:r w:rsidR="0023121E">
        <w:rPr>
          <w:rFonts w:ascii="Arial" w:hAnsi="Arial"/>
          <w:i/>
          <w:szCs w:val="28"/>
        </w:rPr>
        <w:t xml:space="preserve"> –</w:t>
      </w:r>
      <w:r w:rsidR="00515D83">
        <w:rPr>
          <w:rFonts w:ascii="Arial" w:hAnsi="Arial"/>
          <w:i/>
          <w:szCs w:val="28"/>
        </w:rPr>
        <w:t xml:space="preserve"> </w:t>
      </w:r>
      <w:r w:rsidR="00515D83" w:rsidRPr="00515D83">
        <w:rPr>
          <w:rFonts w:ascii="Arial" w:hAnsi="Arial"/>
          <w:b/>
          <w:bCs/>
          <w:i/>
          <w:szCs w:val="28"/>
        </w:rPr>
        <w:t>Regional University stakeholder</w:t>
      </w:r>
    </w:p>
    <w:p w14:paraId="7BF5E579" w14:textId="34D4BFA6" w:rsidR="009263DE" w:rsidRDefault="009204F4" w:rsidP="00BB7302">
      <w:pPr>
        <w:pStyle w:val="Heading4NotNumbered"/>
      </w:pPr>
      <w:r w:rsidRPr="00A22855">
        <w:t>Australian Tertiary Education Commission</w:t>
      </w:r>
      <w:r w:rsidRPr="009263DE" w:rsidDel="009204F4">
        <w:t xml:space="preserve"> </w:t>
      </w:r>
      <w:r w:rsidR="00D244DC" w:rsidRPr="009263DE">
        <w:t xml:space="preserve">role </w:t>
      </w:r>
    </w:p>
    <w:p w14:paraId="3F5BE2F5" w14:textId="3E16B148" w:rsidR="00E166FF" w:rsidRDefault="009263DE" w:rsidP="00A22855">
      <w:r>
        <w:t xml:space="preserve">The future </w:t>
      </w:r>
      <w:r w:rsidR="00847DBC">
        <w:t xml:space="preserve">of the </w:t>
      </w:r>
      <w:r w:rsidR="005D4683">
        <w:rPr>
          <w:lang w:val="en-US"/>
        </w:rPr>
        <w:t>Commissioner</w:t>
      </w:r>
      <w:r w:rsidR="00847DBC">
        <w:t xml:space="preserve"> role </w:t>
      </w:r>
      <w:r w:rsidR="00F902C1">
        <w:t xml:space="preserve">was widely supported by the </w:t>
      </w:r>
      <w:r w:rsidR="00064CC0" w:rsidRPr="00064CC0">
        <w:t>stakeholders engaged</w:t>
      </w:r>
      <w:r w:rsidR="00F902C1">
        <w:t xml:space="preserve"> through this </w:t>
      </w:r>
      <w:r w:rsidR="00064CC0" w:rsidRPr="00064CC0">
        <w:t>evaluation,</w:t>
      </w:r>
      <w:r w:rsidR="00F902C1">
        <w:t xml:space="preserve"> and </w:t>
      </w:r>
      <w:r w:rsidR="008379CD">
        <w:t xml:space="preserve">they were </w:t>
      </w:r>
      <w:r w:rsidR="00064CC0" w:rsidRPr="00064CC0">
        <w:t>interested</w:t>
      </w:r>
      <w:r w:rsidR="008379CD">
        <w:t xml:space="preserve"> to see what role</w:t>
      </w:r>
      <w:r w:rsidR="00F902C1">
        <w:t xml:space="preserve"> the </w:t>
      </w:r>
      <w:r w:rsidR="005D4683">
        <w:rPr>
          <w:lang w:val="en-US"/>
        </w:rPr>
        <w:t>Commissioner</w:t>
      </w:r>
      <w:r w:rsidR="008379CD">
        <w:t xml:space="preserve"> would play </w:t>
      </w:r>
      <w:r w:rsidR="00064CC0" w:rsidRPr="00064CC0">
        <w:t>in</w:t>
      </w:r>
      <w:r w:rsidR="008379CD">
        <w:t xml:space="preserve"> the </w:t>
      </w:r>
      <w:r w:rsidR="00934EBB">
        <w:t>proposed</w:t>
      </w:r>
      <w:r w:rsidR="00883CAB">
        <w:t xml:space="preserve"> </w:t>
      </w:r>
      <w:r w:rsidR="00687C2D" w:rsidRPr="00687C2D">
        <w:t>Australian Tertiary Education Commission</w:t>
      </w:r>
      <w:r w:rsidR="00687C2D">
        <w:t xml:space="preserve">. </w:t>
      </w:r>
      <w:r w:rsidR="00E6293E">
        <w:t>T</w:t>
      </w:r>
      <w:r w:rsidR="00687C2D">
        <w:t xml:space="preserve">he </w:t>
      </w:r>
      <w:r w:rsidR="002D6D82">
        <w:t xml:space="preserve">ATEC </w:t>
      </w:r>
      <w:r w:rsidR="00A00089">
        <w:t>Implementation Consultation</w:t>
      </w:r>
      <w:r w:rsidR="002D6D82">
        <w:t xml:space="preserve"> Paper</w:t>
      </w:r>
      <w:r w:rsidR="003977C3">
        <w:t xml:space="preserve"> proposes that</w:t>
      </w:r>
      <w:r w:rsidR="00687C2D">
        <w:t xml:space="preserve"> the </w:t>
      </w:r>
      <w:r w:rsidR="005D4683">
        <w:rPr>
          <w:lang w:val="en-US"/>
        </w:rPr>
        <w:t>Commissioner</w:t>
      </w:r>
      <w:r w:rsidR="00C93662">
        <w:t xml:space="preserve"> </w:t>
      </w:r>
      <w:r w:rsidR="003977C3">
        <w:t xml:space="preserve">will </w:t>
      </w:r>
      <w:r w:rsidR="00C640AA">
        <w:t xml:space="preserve">be one of several </w:t>
      </w:r>
      <w:r w:rsidR="00731B0D">
        <w:t xml:space="preserve">‘consulted officials’ who </w:t>
      </w:r>
      <w:r w:rsidR="002838AD">
        <w:t xml:space="preserve">will </w:t>
      </w:r>
      <w:r w:rsidR="00731B0D">
        <w:t>advi</w:t>
      </w:r>
      <w:r w:rsidR="002838AD">
        <w:t>s</w:t>
      </w:r>
      <w:r w:rsidR="00731B0D">
        <w:t>e</w:t>
      </w:r>
      <w:r w:rsidR="00C640AA">
        <w:t xml:space="preserve"> the ATEC Board on matters relating to </w:t>
      </w:r>
      <w:r w:rsidR="00C93662">
        <w:t>‘</w:t>
      </w:r>
      <w:r w:rsidR="00C640AA">
        <w:t>regional</w:t>
      </w:r>
      <w:r w:rsidR="003977C3">
        <w:t>,</w:t>
      </w:r>
      <w:r w:rsidR="00C640AA">
        <w:t xml:space="preserve"> rural and remote education, research</w:t>
      </w:r>
      <w:r w:rsidR="003977C3">
        <w:t>,</w:t>
      </w:r>
      <w:r w:rsidR="00C640AA">
        <w:t xml:space="preserve"> policy, regulatory settings, and national skill needs and shortages</w:t>
      </w:r>
      <w:r w:rsidR="00064CC0" w:rsidRPr="00064CC0">
        <w:t>.</w:t>
      </w:r>
      <w:r w:rsidR="00C93662">
        <w:t>’</w:t>
      </w:r>
      <w:r w:rsidR="00064CC0">
        <w:rPr>
          <w:rStyle w:val="FootnoteReference"/>
        </w:rPr>
        <w:footnoteReference w:id="63"/>
      </w:r>
    </w:p>
    <w:p w14:paraId="48AB020F" w14:textId="77777777" w:rsidR="006B6839" w:rsidRDefault="006B6839" w:rsidP="00A22855"/>
    <w:p w14:paraId="51082D96" w14:textId="1C098DDD" w:rsidR="00266E42" w:rsidRPr="009263DE" w:rsidRDefault="00266E42" w:rsidP="00455862">
      <w:pPr>
        <w:pStyle w:val="Heading3"/>
      </w:pPr>
      <w:r>
        <w:lastRenderedPageBreak/>
        <w:t>Recommendations</w:t>
      </w:r>
    </w:p>
    <w:tbl>
      <w:tblPr>
        <w:tblStyle w:val="TableGrid"/>
        <w:tblW w:w="9012" w:type="dxa"/>
        <w:tblBorders>
          <w:top w:val="none" w:sz="0" w:space="0" w:color="auto"/>
          <w:left w:val="single" w:sz="48" w:space="0" w:color="D2D4D7" w:themeColor="text2" w:themeShade="E6"/>
          <w:bottom w:val="single" w:sz="8" w:space="0" w:color="D2D4D7" w:themeColor="accent4" w:themeShade="E6"/>
          <w:right w:val="single" w:sz="8" w:space="0" w:color="D2D4D7" w:themeColor="accent4" w:themeShade="E6"/>
          <w:insideH w:val="none" w:sz="0" w:space="0" w:color="auto"/>
          <w:insideV w:val="none" w:sz="0" w:space="0" w:color="auto"/>
        </w:tblBorders>
        <w:tblLayout w:type="fixed"/>
        <w:tblCellMar>
          <w:top w:w="57" w:type="dxa"/>
        </w:tblCellMar>
        <w:tblLook w:val="04A0" w:firstRow="1" w:lastRow="0" w:firstColumn="1" w:lastColumn="0" w:noHBand="0" w:noVBand="1"/>
      </w:tblPr>
      <w:tblGrid>
        <w:gridCol w:w="9012"/>
      </w:tblGrid>
      <w:tr w:rsidR="00103056" w:rsidRPr="000405E5" w14:paraId="1776A9C5" w14:textId="77777777" w:rsidTr="21BF4103">
        <w:trPr>
          <w:trHeight w:val="382"/>
        </w:trPr>
        <w:tc>
          <w:tcPr>
            <w:tcW w:w="9012" w:type="dxa"/>
            <w:shd w:val="clear" w:color="auto" w:fill="D2D4D7" w:themeFill="accent4" w:themeFillShade="E6"/>
            <w:vAlign w:val="center"/>
          </w:tcPr>
          <w:p w14:paraId="3B005982" w14:textId="62B80DD2" w:rsidR="00103056" w:rsidRPr="000405E5" w:rsidRDefault="00103056">
            <w:pPr>
              <w:pStyle w:val="Text"/>
              <w:spacing w:after="240"/>
              <w:jc w:val="left"/>
            </w:pPr>
            <w:r w:rsidRPr="000405E5">
              <w:rPr>
                <w:b/>
              </w:rPr>
              <w:t xml:space="preserve">Recommendation </w:t>
            </w:r>
            <w:r w:rsidR="00266E42">
              <w:rPr>
                <w:b/>
              </w:rPr>
              <w:t>1</w:t>
            </w:r>
            <w:r w:rsidR="00A5686A">
              <w:rPr>
                <w:b/>
              </w:rPr>
              <w:t>2</w:t>
            </w:r>
          </w:p>
        </w:tc>
      </w:tr>
      <w:tr w:rsidR="00103056" w:rsidRPr="000405E5" w14:paraId="6B2D951E" w14:textId="77777777" w:rsidTr="21BF4103">
        <w:trPr>
          <w:trHeight w:val="770"/>
        </w:trPr>
        <w:tc>
          <w:tcPr>
            <w:tcW w:w="9012" w:type="dxa"/>
            <w:shd w:val="clear" w:color="auto" w:fill="FFFFFF" w:themeFill="text1"/>
            <w:vAlign w:val="center"/>
          </w:tcPr>
          <w:p w14:paraId="5C23F9A8" w14:textId="4D057580" w:rsidR="00103056" w:rsidRPr="000405E5" w:rsidRDefault="00672F04" w:rsidP="00EA7B44">
            <w:pPr>
              <w:pStyle w:val="Text"/>
              <w:spacing w:after="240"/>
              <w:jc w:val="left"/>
            </w:pPr>
            <w:r w:rsidRPr="00762626">
              <w:rPr>
                <w:b/>
                <w:bCs/>
                <w:lang w:val="en-AU"/>
              </w:rPr>
              <w:t>T</w:t>
            </w:r>
            <w:r w:rsidR="00103056" w:rsidRPr="00762626">
              <w:rPr>
                <w:b/>
                <w:bCs/>
                <w:lang w:val="en-AU"/>
              </w:rPr>
              <w:t xml:space="preserve">he </w:t>
            </w:r>
            <w:r w:rsidR="009204F4" w:rsidRPr="00762626">
              <w:rPr>
                <w:b/>
                <w:bCs/>
                <w:lang w:val="en-AU"/>
              </w:rPr>
              <w:t xml:space="preserve">Commissioner </w:t>
            </w:r>
            <w:r w:rsidR="00103056" w:rsidRPr="00762626">
              <w:rPr>
                <w:b/>
                <w:bCs/>
                <w:lang w:val="en-AU"/>
              </w:rPr>
              <w:t>should</w:t>
            </w:r>
            <w:r w:rsidR="00A96225" w:rsidRPr="00762626">
              <w:rPr>
                <w:b/>
                <w:bCs/>
                <w:lang w:val="en-AU"/>
              </w:rPr>
              <w:t xml:space="preserve"> consider establishing regular</w:t>
            </w:r>
            <w:r w:rsidR="00103056" w:rsidRPr="00762626">
              <w:rPr>
                <w:b/>
                <w:bCs/>
                <w:lang w:val="en-AU"/>
              </w:rPr>
              <w:t xml:space="preserve"> </w:t>
            </w:r>
            <w:r w:rsidR="005336A7" w:rsidRPr="00762626">
              <w:rPr>
                <w:b/>
                <w:bCs/>
                <w:lang w:val="en-AU"/>
              </w:rPr>
              <w:t xml:space="preserve">higher education </w:t>
            </w:r>
            <w:r w:rsidR="00103056" w:rsidRPr="00762626">
              <w:rPr>
                <w:b/>
                <w:bCs/>
                <w:lang w:val="en-AU"/>
              </w:rPr>
              <w:t>virtual roundtable sessions</w:t>
            </w:r>
            <w:r w:rsidRPr="00762626">
              <w:rPr>
                <w:b/>
                <w:bCs/>
                <w:lang w:val="en-AU"/>
              </w:rPr>
              <w:t xml:space="preserve"> with universities</w:t>
            </w:r>
            <w:r w:rsidR="00044131" w:rsidRPr="00762626">
              <w:rPr>
                <w:b/>
                <w:bCs/>
                <w:lang w:val="en-AU"/>
              </w:rPr>
              <w:t xml:space="preserve"> and other key stakeholders</w:t>
            </w:r>
            <w:r w:rsidR="00103056" w:rsidRPr="00762626">
              <w:rPr>
                <w:lang w:val="en-AU"/>
              </w:rPr>
              <w:t xml:space="preserve">. These sessions will facilitate open dialogue, allowing </w:t>
            </w:r>
            <w:r w:rsidR="004E3728" w:rsidRPr="00762626">
              <w:rPr>
                <w:lang w:val="en-AU"/>
              </w:rPr>
              <w:t>stakeholders</w:t>
            </w:r>
            <w:r w:rsidR="00103056" w:rsidRPr="00762626">
              <w:rPr>
                <w:lang w:val="en-AU"/>
              </w:rPr>
              <w:t xml:space="preserve"> to share their needs, challenges and feedback directly with the </w:t>
            </w:r>
            <w:r w:rsidR="009204F4" w:rsidRPr="00762626">
              <w:rPr>
                <w:lang w:val="en-AU"/>
              </w:rPr>
              <w:t>Commissioner</w:t>
            </w:r>
            <w:r w:rsidR="00103056" w:rsidRPr="00762626">
              <w:rPr>
                <w:lang w:val="en-AU"/>
              </w:rPr>
              <w:t>.</w:t>
            </w:r>
          </w:p>
        </w:tc>
      </w:tr>
    </w:tbl>
    <w:p w14:paraId="4C81240F" w14:textId="77777777" w:rsidR="00B2530A" w:rsidRPr="00B2530A" w:rsidRDefault="00B2530A" w:rsidP="00B2530A">
      <w:pPr>
        <w:pStyle w:val="Text"/>
      </w:pPr>
    </w:p>
    <w:p w14:paraId="3C1B77EE" w14:textId="4EE0AD64" w:rsidR="00D33E8D" w:rsidRDefault="00CC21A8" w:rsidP="00455862">
      <w:pPr>
        <w:pStyle w:val="Heading3"/>
      </w:pPr>
      <w:r>
        <w:t xml:space="preserve">Evaluation </w:t>
      </w:r>
      <w:r w:rsidR="009204F4">
        <w:t>a</w:t>
      </w:r>
      <w:r>
        <w:t xml:space="preserve">gainst </w:t>
      </w:r>
      <w:r w:rsidR="009204F4">
        <w:t>k</w:t>
      </w:r>
      <w:r>
        <w:t xml:space="preserve">ey </w:t>
      </w:r>
      <w:r w:rsidR="009204F4">
        <w:t>p</w:t>
      </w:r>
      <w:r>
        <w:t xml:space="preserve">erformance </w:t>
      </w:r>
      <w:r w:rsidR="009204F4">
        <w:t>me</w:t>
      </w:r>
      <w:r>
        <w:t>asures</w:t>
      </w:r>
    </w:p>
    <w:tbl>
      <w:tblPr>
        <w:tblStyle w:val="ACTableDesign"/>
        <w:tblW w:w="5000" w:type="pct"/>
        <w:tblInd w:w="-5" w:type="dxa"/>
        <w:tblBorders>
          <w:top w:val="single" w:sz="4" w:space="0" w:color="007E00"/>
          <w:left w:val="single" w:sz="4" w:space="0" w:color="007E00"/>
          <w:bottom w:val="single" w:sz="4" w:space="0" w:color="007E00"/>
          <w:right w:val="single" w:sz="4" w:space="0" w:color="007E00"/>
          <w:insideH w:val="none" w:sz="0" w:space="0" w:color="auto"/>
          <w:insideV w:val="none" w:sz="0" w:space="0" w:color="auto"/>
        </w:tblBorders>
        <w:tblLook w:val="04A0" w:firstRow="1" w:lastRow="0" w:firstColumn="1" w:lastColumn="0" w:noHBand="0" w:noVBand="1"/>
      </w:tblPr>
      <w:tblGrid>
        <w:gridCol w:w="549"/>
        <w:gridCol w:w="2359"/>
        <w:gridCol w:w="550"/>
        <w:gridCol w:w="2702"/>
        <w:gridCol w:w="550"/>
        <w:gridCol w:w="2309"/>
      </w:tblGrid>
      <w:tr w:rsidR="00AF1CAC" w:rsidRPr="005F2846" w14:paraId="01580002" w14:textId="77777777" w:rsidTr="00C556B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 w:type="pct"/>
            <w:shd w:val="clear" w:color="auto" w:fill="auto"/>
          </w:tcPr>
          <w:p w14:paraId="49A573FE" w14:textId="77777777" w:rsidR="00AF1CAC" w:rsidRPr="005F2846" w:rsidRDefault="00AF1CAC" w:rsidP="00C556B0">
            <w:pPr>
              <w:pStyle w:val="Text"/>
              <w:spacing w:before="0" w:after="240" w:line="276" w:lineRule="auto"/>
              <w:rPr>
                <w:rFonts w:asciiTheme="minorHAnsi" w:hAnsiTheme="minorHAnsi"/>
                <w:b w:val="0"/>
                <w:bCs/>
                <w:i/>
                <w:iCs/>
                <w:color w:val="auto"/>
                <w:lang w:val="en-AU"/>
              </w:rPr>
            </w:pPr>
            <w:r w:rsidRPr="005F2846">
              <w:rPr>
                <w:i/>
                <w:noProof/>
                <w:lang w:val="en-AU"/>
              </w:rPr>
              <w:drawing>
                <wp:inline distT="0" distB="0" distL="0" distR="0" wp14:anchorId="2804F2A4" wp14:editId="60DD53F8">
                  <wp:extent cx="211947" cy="211947"/>
                  <wp:effectExtent l="0" t="0" r="0" b="0"/>
                  <wp:docPr id="1622976613" name="Graphic 22" descr="Checkmark with green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2561553" name="Graphic 22" descr="Checkmark with green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c>
          <w:tcPr>
            <w:tcW w:w="1308" w:type="pct"/>
            <w:tcBorders>
              <w:top w:val="single" w:sz="4" w:space="0" w:color="007E00"/>
              <w:bottom w:val="single" w:sz="4" w:space="0" w:color="007E00"/>
              <w:right w:val="single" w:sz="4" w:space="0" w:color="36424A" w:themeColor="background2"/>
            </w:tcBorders>
            <w:shd w:val="clear" w:color="auto" w:fill="auto"/>
            <w:tcMar>
              <w:left w:w="0" w:type="dxa"/>
            </w:tcMar>
          </w:tcPr>
          <w:p w14:paraId="6B5FBC6D" w14:textId="77777777" w:rsidR="00AF1CAC" w:rsidRPr="005F2846" w:rsidRDefault="00AF1CAC" w:rsidP="00C556B0">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been achieved or is on track</w:t>
            </w:r>
          </w:p>
        </w:tc>
        <w:tc>
          <w:tcPr>
            <w:tcW w:w="305" w:type="pct"/>
            <w:tcBorders>
              <w:left w:val="single" w:sz="4" w:space="0" w:color="36424A" w:themeColor="background2"/>
            </w:tcBorders>
            <w:shd w:val="clear" w:color="auto" w:fill="auto"/>
          </w:tcPr>
          <w:p w14:paraId="52CC83AE" w14:textId="77777777" w:rsidR="00AF1CAC" w:rsidRPr="005F2846" w:rsidRDefault="00AF1CAC" w:rsidP="00C556B0">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25EB46FF" wp14:editId="4E0F6407">
                  <wp:extent cx="212400" cy="212400"/>
                  <wp:effectExtent l="0" t="0" r="0" b="0"/>
                  <wp:docPr id="26150138" name="Graphic 23" descr="Checkmark with yellow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7195341" name="Graphic 23" descr="Checkmark with yellow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c>
          <w:tcPr>
            <w:tcW w:w="1498" w:type="pct"/>
            <w:tcBorders>
              <w:top w:val="single" w:sz="4" w:space="0" w:color="007E00"/>
              <w:bottom w:val="single" w:sz="4" w:space="0" w:color="007E00"/>
              <w:right w:val="single" w:sz="4" w:space="0" w:color="36424A" w:themeColor="background2"/>
            </w:tcBorders>
            <w:shd w:val="clear" w:color="auto" w:fill="auto"/>
            <w:tcMar>
              <w:left w:w="0" w:type="dxa"/>
            </w:tcMar>
          </w:tcPr>
          <w:p w14:paraId="0AE47B36" w14:textId="77777777" w:rsidR="00AF1CAC" w:rsidRPr="005F2846" w:rsidRDefault="00AF1CAC" w:rsidP="00C556B0">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Uncertain – insufficient evidence/data to draw conclusion</w:t>
            </w:r>
          </w:p>
        </w:tc>
        <w:tc>
          <w:tcPr>
            <w:tcW w:w="305" w:type="pct"/>
            <w:tcBorders>
              <w:left w:val="single" w:sz="4" w:space="0" w:color="36424A" w:themeColor="background2"/>
            </w:tcBorders>
            <w:shd w:val="clear" w:color="auto" w:fill="auto"/>
          </w:tcPr>
          <w:p w14:paraId="7A5787A7" w14:textId="77777777" w:rsidR="00AF1CAC" w:rsidRPr="005F2846" w:rsidRDefault="00AF1CAC" w:rsidP="00C556B0">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noProof/>
              </w:rPr>
              <w:drawing>
                <wp:inline distT="0" distB="0" distL="0" distR="0" wp14:anchorId="3F7D2DA5" wp14:editId="404CE942">
                  <wp:extent cx="212400" cy="212400"/>
                  <wp:effectExtent l="0" t="0" r="0" b="0"/>
                  <wp:docPr id="1813950734" name="Graphic 24" descr="Badge Cross with gray solid fill">
                    <a:extLst xmlns:a="http://schemas.openxmlformats.org/drawingml/2006/main">
                      <a:ext uri="{FF2B5EF4-FFF2-40B4-BE49-F238E27FC236}">
                        <a16:creationId xmlns:a16="http://schemas.microsoft.com/office/drawing/2014/main" id="{EDE45E0A-8F8A-4C22-B0A2-50A126C0C0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4431471" name="Graphic 24" descr="Badge Cross with gray solid fill">
                            <a:extLst>
                              <a:ext uri="{FF2B5EF4-FFF2-40B4-BE49-F238E27FC236}">
                                <a16:creationId xmlns:a16="http://schemas.microsoft.com/office/drawing/2014/main" id="{EDE45E0A-8F8A-4C22-B0A2-50A126C0C039}"/>
                              </a:ext>
                            </a:extLst>
                          </pic:cNvPr>
                          <pic:cNvPicPr>
                            <a:picLocks noChangeAspect="1"/>
                          </pic:cNvPicPr>
                        </pic:nvPicPr>
                        <pic:blipFill>
                          <a:blip r:embed="rId26" cstate="print">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212400" cy="212400"/>
                          </a:xfrm>
                          <a:prstGeom prst="rect">
                            <a:avLst/>
                          </a:prstGeom>
                        </pic:spPr>
                      </pic:pic>
                    </a:graphicData>
                  </a:graphic>
                </wp:inline>
              </w:drawing>
            </w:r>
          </w:p>
        </w:tc>
        <w:tc>
          <w:tcPr>
            <w:tcW w:w="1280" w:type="pct"/>
            <w:shd w:val="clear" w:color="auto" w:fill="auto"/>
            <w:tcMar>
              <w:left w:w="0" w:type="dxa"/>
            </w:tcMar>
          </w:tcPr>
          <w:p w14:paraId="0AFC04FC" w14:textId="77777777" w:rsidR="00AF1CAC" w:rsidRPr="005F2846" w:rsidRDefault="00AF1CAC" w:rsidP="00C556B0">
            <w:pPr>
              <w:pStyle w:val="Text"/>
              <w:jc w:val="left"/>
              <w:cnfStyle w:val="100000000000" w:firstRow="1" w:lastRow="0" w:firstColumn="0" w:lastColumn="0" w:oddVBand="0" w:evenVBand="0" w:oddHBand="0" w:evenHBand="0" w:firstRowFirstColumn="0" w:firstRowLastColumn="0" w:lastRowFirstColumn="0" w:lastRowLastColumn="0"/>
              <w:rPr>
                <w:color w:val="auto"/>
              </w:rPr>
            </w:pPr>
            <w:r w:rsidRPr="005F2846">
              <w:rPr>
                <w:color w:val="auto"/>
              </w:rPr>
              <w:t>Target has not been achieved and is not on track</w:t>
            </w:r>
          </w:p>
        </w:tc>
      </w:tr>
    </w:tbl>
    <w:p w14:paraId="2CFEE50A" w14:textId="77777777" w:rsidR="00AF1CAC" w:rsidRPr="00AF1CAC" w:rsidRDefault="00AF1CAC" w:rsidP="00AF1CAC">
      <w:pPr>
        <w:pStyle w:val="Text"/>
      </w:pPr>
    </w:p>
    <w:tbl>
      <w:tblPr>
        <w:tblStyle w:val="TableGrid"/>
        <w:tblpPr w:leftFromText="180" w:rightFromText="180" w:vertAnchor="text" w:horzAnchor="margin" w:tblpY="206"/>
        <w:tblW w:w="0" w:type="auto"/>
        <w:tblLook w:val="04A0" w:firstRow="1" w:lastRow="0" w:firstColumn="1" w:lastColumn="0" w:noHBand="0" w:noVBand="1"/>
      </w:tblPr>
      <w:tblGrid>
        <w:gridCol w:w="7230"/>
        <w:gridCol w:w="1742"/>
      </w:tblGrid>
      <w:tr w:rsidR="00CC21A8" w:rsidRPr="006729BD" w14:paraId="2442A764" w14:textId="77777777" w:rsidTr="00FE574D">
        <w:trPr>
          <w:trHeight w:val="565"/>
        </w:trPr>
        <w:tc>
          <w:tcPr>
            <w:tcW w:w="7230" w:type="dxa"/>
            <w:shd w:val="clear" w:color="auto" w:fill="78B800" w:themeFill="accent1"/>
          </w:tcPr>
          <w:p w14:paraId="4ABAA1BC" w14:textId="2C469D09" w:rsidR="00CC21A8" w:rsidRPr="009863CA" w:rsidRDefault="00CC21A8" w:rsidP="00AD7F50">
            <w:pPr>
              <w:pStyle w:val="TableHeaderBlack"/>
            </w:pPr>
            <w:r w:rsidRPr="009863CA">
              <w:t xml:space="preserve">Key </w:t>
            </w:r>
            <w:r w:rsidR="009204F4" w:rsidRPr="009863CA">
              <w:t>performance measures or targets</w:t>
            </w:r>
          </w:p>
        </w:tc>
        <w:tc>
          <w:tcPr>
            <w:tcW w:w="1742" w:type="dxa"/>
            <w:shd w:val="clear" w:color="auto" w:fill="78B800" w:themeFill="accent1"/>
          </w:tcPr>
          <w:p w14:paraId="74DB8322" w14:textId="77777777" w:rsidR="00CC21A8" w:rsidRPr="009863CA" w:rsidRDefault="00CC21A8" w:rsidP="00AD7F50">
            <w:pPr>
              <w:pStyle w:val="TableHeaderBlack"/>
            </w:pPr>
            <w:r w:rsidRPr="009863CA">
              <w:t>Progress</w:t>
            </w:r>
          </w:p>
        </w:tc>
      </w:tr>
      <w:tr w:rsidR="00CC21A8" w:rsidRPr="006729BD" w14:paraId="73BA470D" w14:textId="77777777" w:rsidTr="00FE574D">
        <w:trPr>
          <w:trHeight w:val="511"/>
        </w:trPr>
        <w:tc>
          <w:tcPr>
            <w:tcW w:w="7230" w:type="dxa"/>
            <w:vAlign w:val="center"/>
          </w:tcPr>
          <w:p w14:paraId="2C1C5A81" w14:textId="055FA3CB" w:rsidR="00CC21A8" w:rsidRPr="006729BD" w:rsidRDefault="00AA6F58" w:rsidP="00FE574D">
            <w:pPr>
              <w:pStyle w:val="TableText"/>
              <w:rPr>
                <w:lang w:val="en-NZ"/>
              </w:rPr>
            </w:pPr>
            <w:r w:rsidRPr="00AA6F58">
              <w:t>Activity</w:t>
            </w:r>
            <w:r w:rsidR="009204F4">
              <w:t>-</w:t>
            </w:r>
            <w:r w:rsidRPr="00AA6F58">
              <w:t xml:space="preserve">based data and outputs that point to Commissioner achieving </w:t>
            </w:r>
            <w:r w:rsidR="00263329">
              <w:t>their</w:t>
            </w:r>
            <w:r w:rsidR="00263329" w:rsidRPr="00AA6F58">
              <w:t xml:space="preserve"> </w:t>
            </w:r>
            <w:r w:rsidRPr="00AA6F58">
              <w:t>broader objective of improving outcomes in regional education</w:t>
            </w:r>
          </w:p>
        </w:tc>
        <w:tc>
          <w:tcPr>
            <w:tcW w:w="1742" w:type="dxa"/>
            <w:vAlign w:val="center"/>
          </w:tcPr>
          <w:p w14:paraId="56C8E306" w14:textId="317DCC09" w:rsidR="00CC21A8" w:rsidRPr="006729BD" w:rsidRDefault="00CC21A8" w:rsidP="00FE574D">
            <w:pPr>
              <w:pStyle w:val="Text"/>
              <w:spacing w:after="240" w:line="276" w:lineRule="auto"/>
              <w:jc w:val="center"/>
              <w:rPr>
                <w:b/>
                <w:bCs/>
                <w:i/>
                <w:iCs/>
              </w:rPr>
            </w:pPr>
            <w:r w:rsidRPr="005F2846">
              <w:rPr>
                <w:noProof/>
              </w:rPr>
              <w:drawing>
                <wp:inline distT="0" distB="0" distL="0" distR="0" wp14:anchorId="4488A7DF" wp14:editId="499CE609">
                  <wp:extent cx="212400" cy="212400"/>
                  <wp:effectExtent l="0" t="0" r="0" b="0"/>
                  <wp:docPr id="991170174" name="Graphic 32" descr="Checkmark with solid fill">
                    <a:extLst xmlns:a="http://schemas.openxmlformats.org/drawingml/2006/main">
                      <a:ext uri="{FF2B5EF4-FFF2-40B4-BE49-F238E27FC236}">
                        <a16:creationId xmlns:a16="http://schemas.microsoft.com/office/drawing/2014/main" id="{CEB03165-8AC8-5FF7-B798-3418D4D66FC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1192563" name="Graphic 1" descr="Checkmark with solid fill">
                            <a:extLst>
                              <a:ext uri="{FF2B5EF4-FFF2-40B4-BE49-F238E27FC236}">
                                <a16:creationId xmlns:a16="http://schemas.microsoft.com/office/drawing/2014/main" id="{CEB03165-8AC8-5FF7-B798-3418D4D66FC0}"/>
                              </a:ext>
                            </a:extLst>
                          </pic:cNvPr>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212400" cy="212400"/>
                          </a:xfrm>
                          <a:prstGeom prst="rect">
                            <a:avLst/>
                          </a:prstGeom>
                        </pic:spPr>
                      </pic:pic>
                    </a:graphicData>
                  </a:graphic>
                </wp:inline>
              </w:drawing>
            </w:r>
          </w:p>
        </w:tc>
      </w:tr>
      <w:tr w:rsidR="00CC21A8" w:rsidRPr="006729BD" w14:paraId="6AB64216" w14:textId="77777777" w:rsidTr="00FE574D">
        <w:trPr>
          <w:trHeight w:val="354"/>
        </w:trPr>
        <w:tc>
          <w:tcPr>
            <w:tcW w:w="7230" w:type="dxa"/>
            <w:vAlign w:val="center"/>
          </w:tcPr>
          <w:p w14:paraId="4C44B0D0" w14:textId="44DEC8C2" w:rsidR="00CC21A8" w:rsidRPr="00AA6F58" w:rsidRDefault="00AA6F58" w:rsidP="00AA6F58">
            <w:pPr>
              <w:pStyle w:val="TableText"/>
              <w:rPr>
                <w:lang w:val="en-NZ"/>
              </w:rPr>
            </w:pPr>
            <w:r w:rsidRPr="00AA6F58">
              <w:rPr>
                <w:lang w:val="en-AU"/>
              </w:rPr>
              <w:t xml:space="preserve">Raised profile of regional education and influenced government policy </w:t>
            </w:r>
          </w:p>
        </w:tc>
        <w:tc>
          <w:tcPr>
            <w:tcW w:w="1742" w:type="dxa"/>
            <w:vAlign w:val="center"/>
          </w:tcPr>
          <w:p w14:paraId="023FF568" w14:textId="64319B8A" w:rsidR="00CC21A8" w:rsidRPr="006729BD" w:rsidRDefault="00AA6F58" w:rsidP="00FE574D">
            <w:pPr>
              <w:pStyle w:val="Text"/>
              <w:jc w:val="center"/>
              <w:rPr>
                <w:b/>
                <w:bCs/>
                <w:i/>
                <w:iCs/>
              </w:rPr>
            </w:pPr>
            <w:r w:rsidRPr="005F2846">
              <w:rPr>
                <w:b/>
                <w:bCs/>
                <w:i/>
                <w:iCs/>
                <w:noProof/>
                <w:lang w:val="en-AU"/>
              </w:rPr>
              <w:drawing>
                <wp:inline distT="0" distB="0" distL="0" distR="0" wp14:anchorId="5E28E608" wp14:editId="620DA622">
                  <wp:extent cx="211947" cy="211947"/>
                  <wp:effectExtent l="0" t="0" r="0" b="0"/>
                  <wp:docPr id="370187829" name="Graphic 1" descr="Checkmark with solid fill">
                    <a:extLst xmlns:a="http://schemas.openxmlformats.org/drawingml/2006/main">
                      <a:ext uri="{FF2B5EF4-FFF2-40B4-BE49-F238E27FC236}">
                        <a16:creationId xmlns:a16="http://schemas.microsoft.com/office/drawing/2014/main" id="{942BF187-1DA6-44B5-92B1-1EB152F01AF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6610002" name="Graphic 1" descr="Checkmark with solid fill">
                            <a:extLst>
                              <a:ext uri="{FF2B5EF4-FFF2-40B4-BE49-F238E27FC236}">
                                <a16:creationId xmlns:a16="http://schemas.microsoft.com/office/drawing/2014/main" id="{942BF187-1DA6-44B5-92B1-1EB152F01AF4}"/>
                              </a:ext>
                            </a:extLst>
                          </pic:cNvPr>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215560" cy="215560"/>
                          </a:xfrm>
                          <a:prstGeom prst="rect">
                            <a:avLst/>
                          </a:prstGeom>
                        </pic:spPr>
                      </pic:pic>
                    </a:graphicData>
                  </a:graphic>
                </wp:inline>
              </w:drawing>
            </w:r>
          </w:p>
        </w:tc>
      </w:tr>
    </w:tbl>
    <w:p w14:paraId="2FD6153A" w14:textId="6CE27222" w:rsidR="00B91229" w:rsidRPr="00B91229" w:rsidRDefault="00B91229" w:rsidP="00B91229">
      <w:pPr>
        <w:tabs>
          <w:tab w:val="left" w:pos="1890"/>
        </w:tabs>
      </w:pPr>
    </w:p>
    <w:p w14:paraId="41EB3C4E" w14:textId="26792CDA" w:rsidR="004B3FAA" w:rsidRDefault="0073621B" w:rsidP="00C60856">
      <w:pPr>
        <w:pStyle w:val="Heading1"/>
      </w:pPr>
      <w:bookmarkStart w:id="59" w:name="_Contribution_to_the"/>
      <w:bookmarkStart w:id="60" w:name="_Toc171085096"/>
      <w:bookmarkStart w:id="61" w:name="_Toc177032074"/>
      <w:bookmarkEnd w:id="59"/>
      <w:r>
        <w:lastRenderedPageBreak/>
        <w:t xml:space="preserve">Contribution to the Napthine </w:t>
      </w:r>
      <w:r w:rsidR="004D5202">
        <w:t>G</w:t>
      </w:r>
      <w:r>
        <w:t>oals</w:t>
      </w:r>
      <w:bookmarkEnd w:id="60"/>
      <w:bookmarkEnd w:id="61"/>
      <w:r>
        <w:t xml:space="preserve"> </w:t>
      </w:r>
    </w:p>
    <w:p w14:paraId="73F61D5D" w14:textId="411B4AD5" w:rsidR="004C3884" w:rsidRDefault="004C3884" w:rsidP="004C3884">
      <w:pPr>
        <w:pStyle w:val="Text"/>
      </w:pPr>
      <w:r>
        <w:t xml:space="preserve">This section </w:t>
      </w:r>
      <w:r w:rsidR="002E1770">
        <w:t>explore</w:t>
      </w:r>
      <w:r w:rsidR="002038FC">
        <w:t>s</w:t>
      </w:r>
      <w:r w:rsidR="002E1770">
        <w:t xml:space="preserve"> the contribution of the Napthi</w:t>
      </w:r>
      <w:r w:rsidR="0082422B">
        <w:t>n</w:t>
      </w:r>
      <w:r w:rsidR="002E1770">
        <w:t xml:space="preserve">e </w:t>
      </w:r>
      <w:r w:rsidR="00263329">
        <w:t>M</w:t>
      </w:r>
      <w:r w:rsidR="002E1770">
        <w:t xml:space="preserve">easures to </w:t>
      </w:r>
      <w:r w:rsidR="0082422B">
        <w:t>achieving the three Napthine Goals.</w:t>
      </w:r>
    </w:p>
    <w:p w14:paraId="6264F811" w14:textId="49D573C3" w:rsidR="0082422B" w:rsidRDefault="008103D6" w:rsidP="00455862">
      <w:pPr>
        <w:pStyle w:val="Heading2"/>
      </w:pPr>
      <w:bookmarkStart w:id="62" w:name="_Toc171085097"/>
      <w:bookmarkStart w:id="63" w:name="_Toc177032075"/>
      <w:r w:rsidRPr="008103D6">
        <w:t xml:space="preserve">Bridging the tertiary education </w:t>
      </w:r>
      <w:r w:rsidR="004371F0">
        <w:t>gap</w:t>
      </w:r>
      <w:r w:rsidRPr="008103D6">
        <w:t xml:space="preserve"> between </w:t>
      </w:r>
      <w:r w:rsidR="00263329">
        <w:t>RRR</w:t>
      </w:r>
      <w:r w:rsidRPr="008103D6">
        <w:t xml:space="preserve"> and metropolitan students</w:t>
      </w:r>
      <w:bookmarkEnd w:id="62"/>
      <w:bookmarkEnd w:id="63"/>
    </w:p>
    <w:p w14:paraId="0AF1C4C7" w14:textId="4F4DD75E" w:rsidR="00B12DBB" w:rsidRDefault="0025673D" w:rsidP="008103D6">
      <w:pPr>
        <w:pStyle w:val="Text"/>
      </w:pPr>
      <w:bookmarkStart w:id="64" w:name="_Hlk169773135"/>
      <w:r>
        <w:t>The goal of bri</w:t>
      </w:r>
      <w:r w:rsidR="005F1CC8">
        <w:t>dging</w:t>
      </w:r>
      <w:r>
        <w:t xml:space="preserve"> the tertiary education gap between </w:t>
      </w:r>
      <w:r w:rsidR="00D86750">
        <w:t>RRR and metropolitan students was fundamental to the</w:t>
      </w:r>
      <w:r w:rsidR="00607A61">
        <w:t xml:space="preserve"> Napthine Review</w:t>
      </w:r>
      <w:r w:rsidR="00963CFC">
        <w:t xml:space="preserve"> and to</w:t>
      </w:r>
      <w:r w:rsidR="00B12DBB">
        <w:t xml:space="preserve"> the establishment </w:t>
      </w:r>
      <w:r w:rsidR="004C6CE9">
        <w:t>of</w:t>
      </w:r>
      <w:r w:rsidR="00B12DBB">
        <w:t xml:space="preserve"> the Napthine </w:t>
      </w:r>
      <w:r w:rsidR="00767E8B">
        <w:t>Measures</w:t>
      </w:r>
      <w:r w:rsidR="00B12DBB">
        <w:t>.</w:t>
      </w:r>
      <w:r w:rsidR="008F6BA9">
        <w:t xml:space="preserve"> While there is insufficient data to support </w:t>
      </w:r>
      <w:r w:rsidR="00767E8B">
        <w:t>conclusive findings</w:t>
      </w:r>
      <w:r w:rsidR="00D7181E">
        <w:t xml:space="preserve"> in relation to the impacts of the Napthine </w:t>
      </w:r>
      <w:r w:rsidR="00767E8B">
        <w:t xml:space="preserve">Measures </w:t>
      </w:r>
      <w:r w:rsidR="00D7181E">
        <w:t>on achieving this goal, this evaluation makes some observations</w:t>
      </w:r>
      <w:r w:rsidR="00DE600D">
        <w:t xml:space="preserve"> based on baseline data</w:t>
      </w:r>
      <w:r w:rsidR="003C1275">
        <w:t xml:space="preserve"> for 2016 and 2021, and more recent education enrolment data.</w:t>
      </w:r>
    </w:p>
    <w:p w14:paraId="548930AA" w14:textId="3C0A0AB9" w:rsidR="006F2F45" w:rsidRDefault="00074DEC" w:rsidP="008103D6">
      <w:pPr>
        <w:pStyle w:val="Text"/>
        <w:rPr>
          <w:lang w:val="en-AU"/>
        </w:rPr>
      </w:pPr>
      <w:r w:rsidRPr="6E1637BF">
        <w:rPr>
          <w:lang w:val="en-AU"/>
        </w:rPr>
        <w:t xml:space="preserve">Analysis of </w:t>
      </w:r>
      <w:r w:rsidR="00CE7291" w:rsidRPr="6E1637BF">
        <w:rPr>
          <w:lang w:val="en-AU"/>
        </w:rPr>
        <w:t xml:space="preserve">national </w:t>
      </w:r>
      <w:r w:rsidR="00976979" w:rsidRPr="6E1637BF">
        <w:rPr>
          <w:lang w:val="en-AU"/>
        </w:rPr>
        <w:t>C</w:t>
      </w:r>
      <w:r w:rsidR="00CE7291" w:rsidRPr="6E1637BF">
        <w:rPr>
          <w:lang w:val="en-AU"/>
        </w:rPr>
        <w:t xml:space="preserve">ensus data for 2016 and 2021, and </w:t>
      </w:r>
      <w:r w:rsidR="004B11C8" w:rsidRPr="6E1637BF">
        <w:rPr>
          <w:lang w:val="en-AU"/>
        </w:rPr>
        <w:t xml:space="preserve">of the Department of Education’s Higher Education data collection, indicates that </w:t>
      </w:r>
      <w:r w:rsidR="000953FB" w:rsidRPr="6E1637BF">
        <w:rPr>
          <w:lang w:val="en-AU"/>
        </w:rPr>
        <w:t>from 2016-2021</w:t>
      </w:r>
      <w:r w:rsidR="00767E8B" w:rsidRPr="6E1637BF">
        <w:rPr>
          <w:lang w:val="en-AU"/>
        </w:rPr>
        <w:t>,</w:t>
      </w:r>
      <w:r w:rsidR="005C7C0C" w:rsidRPr="6E1637BF">
        <w:rPr>
          <w:lang w:val="en-AU"/>
        </w:rPr>
        <w:t xml:space="preserve"> higher education attainment rates increased across </w:t>
      </w:r>
      <w:r w:rsidR="000D1BF6" w:rsidRPr="6E1637BF">
        <w:rPr>
          <w:lang w:val="en-AU"/>
        </w:rPr>
        <w:t xml:space="preserve">metropolitan </w:t>
      </w:r>
      <w:r w:rsidR="00767E8B" w:rsidRPr="6E1637BF">
        <w:rPr>
          <w:lang w:val="en-AU"/>
        </w:rPr>
        <w:t>and RRR</w:t>
      </w:r>
      <w:r w:rsidR="000D1BF6" w:rsidRPr="6E1637BF">
        <w:rPr>
          <w:lang w:val="en-AU"/>
        </w:rPr>
        <w:t xml:space="preserve"> areas. </w:t>
      </w:r>
      <w:r w:rsidR="00A044A9" w:rsidRPr="6E1637BF">
        <w:rPr>
          <w:lang w:val="en-AU"/>
        </w:rPr>
        <w:t>However</w:t>
      </w:r>
      <w:r w:rsidR="00B61293" w:rsidRPr="00B61293">
        <w:rPr>
          <w:lang w:val="en-AU"/>
        </w:rPr>
        <w:t>,</w:t>
      </w:r>
      <w:r w:rsidR="00A044A9" w:rsidRPr="6E1637BF">
        <w:rPr>
          <w:lang w:val="en-AU"/>
        </w:rPr>
        <w:t xml:space="preserve"> over this period </w:t>
      </w:r>
      <w:r w:rsidR="00EE6AF2">
        <w:rPr>
          <w:lang w:val="en-AU"/>
        </w:rPr>
        <w:t xml:space="preserve">the </w:t>
      </w:r>
      <w:r w:rsidR="00BE3A0A" w:rsidRPr="6E1637BF">
        <w:rPr>
          <w:lang w:val="en-AU"/>
        </w:rPr>
        <w:t xml:space="preserve">rate of attainment for major cities </w:t>
      </w:r>
      <w:r w:rsidR="00EE6AF2">
        <w:rPr>
          <w:lang w:val="en-AU"/>
        </w:rPr>
        <w:t xml:space="preserve">increased more than for </w:t>
      </w:r>
      <w:r w:rsidR="00AF7F38" w:rsidRPr="6E1637BF">
        <w:rPr>
          <w:lang w:val="en-AU"/>
        </w:rPr>
        <w:t>RRR</w:t>
      </w:r>
      <w:r w:rsidR="00BE3A0A" w:rsidRPr="6E1637BF">
        <w:rPr>
          <w:lang w:val="en-AU"/>
        </w:rPr>
        <w:t xml:space="preserve"> areas</w:t>
      </w:r>
      <w:r w:rsidR="00577BF8" w:rsidRPr="6E1637BF">
        <w:rPr>
          <w:lang w:val="en-AU"/>
        </w:rPr>
        <w:t>, which increase</w:t>
      </w:r>
      <w:r w:rsidR="00EE6AF2">
        <w:rPr>
          <w:lang w:val="en-AU"/>
        </w:rPr>
        <w:t>d</w:t>
      </w:r>
      <w:r w:rsidR="00577BF8" w:rsidRPr="6E1637BF">
        <w:rPr>
          <w:lang w:val="en-AU"/>
        </w:rPr>
        <w:t xml:space="preserve"> </w:t>
      </w:r>
      <w:r w:rsidR="00EE6AF2">
        <w:rPr>
          <w:lang w:val="en-AU"/>
        </w:rPr>
        <w:t xml:space="preserve">the </w:t>
      </w:r>
      <w:r w:rsidR="00577BF8" w:rsidRPr="6E1637BF">
        <w:rPr>
          <w:lang w:val="en-AU"/>
        </w:rPr>
        <w:t>disparity during this period.</w:t>
      </w:r>
      <w:r w:rsidR="00813A40" w:rsidRPr="6E1637BF">
        <w:rPr>
          <w:lang w:val="en-AU"/>
        </w:rPr>
        <w:t xml:space="preserve"> There was also a larger increase in the raw attainment numbers in major cities compared to </w:t>
      </w:r>
      <w:r w:rsidR="00AF7F38" w:rsidRPr="6E1637BF">
        <w:rPr>
          <w:lang w:val="en-AU"/>
        </w:rPr>
        <w:t>RRR</w:t>
      </w:r>
      <w:r w:rsidR="00813A40" w:rsidRPr="6E1637BF">
        <w:rPr>
          <w:lang w:val="en-AU"/>
        </w:rPr>
        <w:t xml:space="preserve"> areas</w:t>
      </w:r>
      <w:r w:rsidR="009904CE" w:rsidRPr="6E1637BF">
        <w:rPr>
          <w:lang w:val="en-AU"/>
        </w:rPr>
        <w:t xml:space="preserve"> over that period.</w:t>
      </w:r>
      <w:r w:rsidR="00FF235C">
        <w:rPr>
          <w:lang w:val="en-AU"/>
        </w:rPr>
        <w:t xml:space="preserve"> Table </w:t>
      </w:r>
      <w:r w:rsidR="00023141">
        <w:rPr>
          <w:lang w:val="en-AU"/>
        </w:rPr>
        <w:t>6</w:t>
      </w:r>
      <w:r w:rsidR="00FF235C">
        <w:rPr>
          <w:lang w:val="en-AU"/>
        </w:rPr>
        <w:t xml:space="preserve"> provides higher education attainment </w:t>
      </w:r>
      <w:r w:rsidR="00C607D4">
        <w:rPr>
          <w:lang w:val="en-AU"/>
        </w:rPr>
        <w:t xml:space="preserve">numbers for </w:t>
      </w:r>
      <w:r w:rsidR="00C26408" w:rsidRPr="00C26408">
        <w:rPr>
          <w:lang w:val="en-AU"/>
        </w:rPr>
        <w:t>major cities, inner regional, outer regional and remote areas from 2016 and 2021 using the Department of Education Higher Education Statistics Collection.</w:t>
      </w:r>
    </w:p>
    <w:p w14:paraId="63D9F375" w14:textId="5BC50C33" w:rsidR="00615717" w:rsidRDefault="00615717" w:rsidP="00615717">
      <w:pPr>
        <w:pStyle w:val="Caption"/>
      </w:pPr>
      <w:r>
        <w:t>Table</w:t>
      </w:r>
      <w:r w:rsidR="00274186">
        <w:t xml:space="preserve"> 6</w:t>
      </w:r>
      <w:r>
        <w:t>. Higher Education attainment numbers for major cities, inner regional, outer regional and remote areas from 2016 and 2021</w:t>
      </w:r>
      <w:r>
        <w:rPr>
          <w:rStyle w:val="FootnoteReference"/>
        </w:rPr>
        <w:footnoteReference w:id="64"/>
      </w:r>
    </w:p>
    <w:tbl>
      <w:tblPr>
        <w:tblStyle w:val="ACTableDesign1"/>
        <w:tblpPr w:leftFromText="180" w:rightFromText="180" w:vertAnchor="text" w:horzAnchor="margin" w:tblpY="27"/>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03"/>
        <w:gridCol w:w="1803"/>
        <w:gridCol w:w="1803"/>
        <w:gridCol w:w="1803"/>
        <w:gridCol w:w="1804"/>
      </w:tblGrid>
      <w:tr w:rsidR="009A4F65" w:rsidRPr="00E33D71" w14:paraId="735C2A22" w14:textId="77777777" w:rsidTr="00BF628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shd w:val="clear" w:color="auto" w:fill="007E00" w:themeFill="accent3"/>
          </w:tcPr>
          <w:p w14:paraId="02C808A9" w14:textId="77777777" w:rsidR="009F6133" w:rsidRPr="00803B02" w:rsidRDefault="009F6133" w:rsidP="009738AC">
            <w:pPr>
              <w:jc w:val="center"/>
              <w:rPr>
                <w:b/>
                <w:bCs/>
                <w:sz w:val="21"/>
              </w:rPr>
            </w:pPr>
            <w:r w:rsidRPr="00803B02">
              <w:rPr>
                <w:b/>
                <w:bCs/>
                <w:sz w:val="21"/>
              </w:rPr>
              <w:t>Year</w:t>
            </w:r>
          </w:p>
        </w:tc>
        <w:tc>
          <w:tcPr>
            <w:tcW w:w="1803" w:type="dxa"/>
            <w:shd w:val="clear" w:color="auto" w:fill="007E00" w:themeFill="accent3"/>
          </w:tcPr>
          <w:p w14:paraId="4F00FBE8" w14:textId="77777777" w:rsidR="009F6133" w:rsidRPr="00803B02" w:rsidRDefault="009F6133" w:rsidP="009738AC">
            <w:pPr>
              <w:jc w:val="center"/>
              <w:cnfStyle w:val="100000000000" w:firstRow="1" w:lastRow="0" w:firstColumn="0" w:lastColumn="0" w:oddVBand="0" w:evenVBand="0" w:oddHBand="0" w:evenHBand="0" w:firstRowFirstColumn="0" w:firstRowLastColumn="0" w:lastRowFirstColumn="0" w:lastRowLastColumn="0"/>
              <w:rPr>
                <w:b/>
                <w:bCs/>
                <w:sz w:val="21"/>
              </w:rPr>
            </w:pPr>
            <w:r w:rsidRPr="00803B02">
              <w:rPr>
                <w:b/>
                <w:bCs/>
                <w:sz w:val="21"/>
              </w:rPr>
              <w:t>Major Cities</w:t>
            </w:r>
          </w:p>
        </w:tc>
        <w:tc>
          <w:tcPr>
            <w:tcW w:w="1803" w:type="dxa"/>
            <w:shd w:val="clear" w:color="auto" w:fill="007E00" w:themeFill="accent3"/>
          </w:tcPr>
          <w:p w14:paraId="73CCDC2E" w14:textId="77777777" w:rsidR="009F6133" w:rsidRPr="00803B02" w:rsidRDefault="009F6133" w:rsidP="009738AC">
            <w:pPr>
              <w:jc w:val="center"/>
              <w:cnfStyle w:val="100000000000" w:firstRow="1" w:lastRow="0" w:firstColumn="0" w:lastColumn="0" w:oddVBand="0" w:evenVBand="0" w:oddHBand="0" w:evenHBand="0" w:firstRowFirstColumn="0" w:firstRowLastColumn="0" w:lastRowFirstColumn="0" w:lastRowLastColumn="0"/>
              <w:rPr>
                <w:b/>
                <w:bCs/>
                <w:sz w:val="21"/>
              </w:rPr>
            </w:pPr>
            <w:r w:rsidRPr="00803B02">
              <w:rPr>
                <w:b/>
                <w:bCs/>
                <w:sz w:val="21"/>
              </w:rPr>
              <w:t>Inner Regional</w:t>
            </w:r>
          </w:p>
        </w:tc>
        <w:tc>
          <w:tcPr>
            <w:tcW w:w="1803" w:type="dxa"/>
            <w:shd w:val="clear" w:color="auto" w:fill="007E00" w:themeFill="accent3"/>
          </w:tcPr>
          <w:p w14:paraId="1527CCF2" w14:textId="77777777" w:rsidR="009F6133" w:rsidRPr="00803B02" w:rsidRDefault="009F6133" w:rsidP="009738AC">
            <w:pPr>
              <w:jc w:val="center"/>
              <w:cnfStyle w:val="100000000000" w:firstRow="1" w:lastRow="0" w:firstColumn="0" w:lastColumn="0" w:oddVBand="0" w:evenVBand="0" w:oddHBand="0" w:evenHBand="0" w:firstRowFirstColumn="0" w:firstRowLastColumn="0" w:lastRowFirstColumn="0" w:lastRowLastColumn="0"/>
              <w:rPr>
                <w:b/>
                <w:bCs/>
                <w:sz w:val="21"/>
              </w:rPr>
            </w:pPr>
            <w:r w:rsidRPr="00803B02">
              <w:rPr>
                <w:b/>
                <w:bCs/>
                <w:sz w:val="21"/>
              </w:rPr>
              <w:t>Outer Regional</w:t>
            </w:r>
          </w:p>
        </w:tc>
        <w:tc>
          <w:tcPr>
            <w:tcW w:w="1804" w:type="dxa"/>
            <w:shd w:val="clear" w:color="auto" w:fill="007E00" w:themeFill="accent3"/>
          </w:tcPr>
          <w:p w14:paraId="32EE19AF" w14:textId="77777777" w:rsidR="009F6133" w:rsidRPr="00803B02" w:rsidRDefault="009F6133" w:rsidP="009738AC">
            <w:pPr>
              <w:jc w:val="center"/>
              <w:cnfStyle w:val="100000000000" w:firstRow="1" w:lastRow="0" w:firstColumn="0" w:lastColumn="0" w:oddVBand="0" w:evenVBand="0" w:oddHBand="0" w:evenHBand="0" w:firstRowFirstColumn="0" w:firstRowLastColumn="0" w:lastRowFirstColumn="0" w:lastRowLastColumn="0"/>
              <w:rPr>
                <w:b/>
                <w:bCs/>
                <w:sz w:val="21"/>
              </w:rPr>
            </w:pPr>
            <w:r w:rsidRPr="00803B02">
              <w:rPr>
                <w:b/>
                <w:bCs/>
                <w:sz w:val="21"/>
              </w:rPr>
              <w:t>Remote</w:t>
            </w:r>
          </w:p>
        </w:tc>
      </w:tr>
      <w:tr w:rsidR="00BF6287" w:rsidRPr="00E33D71" w14:paraId="5D393584" w14:textId="77777777" w:rsidTr="00BF628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shd w:val="clear" w:color="auto" w:fill="D2D4D7" w:themeFill="accent4" w:themeFillShade="E6"/>
          </w:tcPr>
          <w:p w14:paraId="31C95935" w14:textId="77777777" w:rsidR="009F6133" w:rsidRPr="00803B02" w:rsidRDefault="009F6133" w:rsidP="009738AC">
            <w:pPr>
              <w:jc w:val="center"/>
              <w:rPr>
                <w:b/>
                <w:bCs/>
                <w:color w:val="auto"/>
                <w:sz w:val="21"/>
              </w:rPr>
            </w:pPr>
            <w:r w:rsidRPr="00803B02">
              <w:rPr>
                <w:b/>
                <w:bCs/>
                <w:color w:val="auto"/>
                <w:sz w:val="21"/>
              </w:rPr>
              <w:t>2016</w:t>
            </w:r>
          </w:p>
        </w:tc>
        <w:tc>
          <w:tcPr>
            <w:tcW w:w="1803" w:type="dxa"/>
            <w:tcBorders>
              <w:bottom w:val="single" w:sz="8" w:space="0" w:color="007E00" w:themeColor="accent3"/>
            </w:tcBorders>
          </w:tcPr>
          <w:p w14:paraId="14700DAA" w14:textId="77777777" w:rsidR="009F6133" w:rsidRPr="00803B02" w:rsidRDefault="009F6133" w:rsidP="009738AC">
            <w:pPr>
              <w:jc w:val="center"/>
              <w:cnfStyle w:val="000000100000" w:firstRow="0" w:lastRow="0" w:firstColumn="0" w:lastColumn="0" w:oddVBand="0" w:evenVBand="0" w:oddHBand="1" w:evenHBand="0" w:firstRowFirstColumn="0" w:firstRowLastColumn="0" w:lastRowFirstColumn="0" w:lastRowLastColumn="0"/>
              <w:rPr>
                <w:b/>
                <w:bCs/>
                <w:sz w:val="21"/>
              </w:rPr>
            </w:pPr>
            <w:r w:rsidRPr="00803B02">
              <w:rPr>
                <w:b/>
                <w:bCs/>
                <w:sz w:val="21"/>
              </w:rPr>
              <w:t>881,630</w:t>
            </w:r>
          </w:p>
        </w:tc>
        <w:tc>
          <w:tcPr>
            <w:tcW w:w="1803" w:type="dxa"/>
            <w:tcBorders>
              <w:bottom w:val="single" w:sz="8" w:space="0" w:color="007E00" w:themeColor="accent3"/>
            </w:tcBorders>
          </w:tcPr>
          <w:p w14:paraId="29C8EA35" w14:textId="77777777" w:rsidR="009F6133" w:rsidRPr="00803B02" w:rsidRDefault="009F6133" w:rsidP="009738AC">
            <w:pPr>
              <w:jc w:val="center"/>
              <w:cnfStyle w:val="000000100000" w:firstRow="0" w:lastRow="0" w:firstColumn="0" w:lastColumn="0" w:oddVBand="0" w:evenVBand="0" w:oddHBand="1" w:evenHBand="0" w:firstRowFirstColumn="0" w:firstRowLastColumn="0" w:lastRowFirstColumn="0" w:lastRowLastColumn="0"/>
              <w:rPr>
                <w:b/>
                <w:bCs/>
                <w:sz w:val="21"/>
              </w:rPr>
            </w:pPr>
            <w:r w:rsidRPr="00803B02">
              <w:rPr>
                <w:b/>
                <w:bCs/>
                <w:sz w:val="21"/>
              </w:rPr>
              <w:t>109,696</w:t>
            </w:r>
          </w:p>
        </w:tc>
        <w:tc>
          <w:tcPr>
            <w:tcW w:w="1803" w:type="dxa"/>
            <w:tcBorders>
              <w:bottom w:val="single" w:sz="8" w:space="0" w:color="007E00" w:themeColor="accent3"/>
            </w:tcBorders>
          </w:tcPr>
          <w:p w14:paraId="1BCDB69E" w14:textId="77777777" w:rsidR="009F6133" w:rsidRPr="00803B02" w:rsidRDefault="009F6133" w:rsidP="009738AC">
            <w:pPr>
              <w:jc w:val="center"/>
              <w:cnfStyle w:val="000000100000" w:firstRow="0" w:lastRow="0" w:firstColumn="0" w:lastColumn="0" w:oddVBand="0" w:evenVBand="0" w:oddHBand="1" w:evenHBand="0" w:firstRowFirstColumn="0" w:firstRowLastColumn="0" w:lastRowFirstColumn="0" w:lastRowLastColumn="0"/>
              <w:rPr>
                <w:b/>
                <w:bCs/>
                <w:sz w:val="21"/>
              </w:rPr>
            </w:pPr>
            <w:r w:rsidRPr="00803B02">
              <w:rPr>
                <w:b/>
                <w:bCs/>
                <w:sz w:val="21"/>
              </w:rPr>
              <w:t>45,635</w:t>
            </w:r>
          </w:p>
        </w:tc>
        <w:tc>
          <w:tcPr>
            <w:tcW w:w="1804" w:type="dxa"/>
            <w:tcBorders>
              <w:bottom w:val="single" w:sz="8" w:space="0" w:color="007E00" w:themeColor="accent3"/>
            </w:tcBorders>
          </w:tcPr>
          <w:p w14:paraId="3DE38A30" w14:textId="77777777" w:rsidR="009F6133" w:rsidRPr="00803B02" w:rsidRDefault="009F6133" w:rsidP="009738AC">
            <w:pPr>
              <w:jc w:val="center"/>
              <w:cnfStyle w:val="000000100000" w:firstRow="0" w:lastRow="0" w:firstColumn="0" w:lastColumn="0" w:oddVBand="0" w:evenVBand="0" w:oddHBand="1" w:evenHBand="0" w:firstRowFirstColumn="0" w:firstRowLastColumn="0" w:lastRowFirstColumn="0" w:lastRowLastColumn="0"/>
              <w:rPr>
                <w:b/>
                <w:bCs/>
                <w:sz w:val="21"/>
              </w:rPr>
            </w:pPr>
            <w:r w:rsidRPr="00803B02">
              <w:rPr>
                <w:b/>
                <w:bCs/>
                <w:sz w:val="21"/>
              </w:rPr>
              <w:t>11,666</w:t>
            </w:r>
          </w:p>
        </w:tc>
      </w:tr>
      <w:tr w:rsidR="009A4F65" w:rsidRPr="00E33D71" w14:paraId="563E9333" w14:textId="77777777" w:rsidTr="00BF628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shd w:val="clear" w:color="auto" w:fill="D2D4D7" w:themeFill="accent4" w:themeFillShade="E6"/>
          </w:tcPr>
          <w:p w14:paraId="76C7003C" w14:textId="77777777" w:rsidR="009F6133" w:rsidRPr="00803B02" w:rsidRDefault="009F6133" w:rsidP="009738AC">
            <w:pPr>
              <w:jc w:val="center"/>
              <w:rPr>
                <w:b/>
                <w:bCs/>
                <w:color w:val="auto"/>
                <w:sz w:val="21"/>
              </w:rPr>
            </w:pPr>
            <w:r w:rsidRPr="00803B02">
              <w:rPr>
                <w:b/>
                <w:bCs/>
                <w:color w:val="auto"/>
                <w:sz w:val="21"/>
              </w:rPr>
              <w:t>2021</w:t>
            </w:r>
          </w:p>
        </w:tc>
        <w:tc>
          <w:tcPr>
            <w:tcW w:w="1803" w:type="dxa"/>
            <w:tcBorders>
              <w:top w:val="single" w:sz="8" w:space="0" w:color="007E00" w:themeColor="accent3"/>
            </w:tcBorders>
            <w:shd w:val="clear" w:color="auto" w:fill="FFFFFF" w:themeFill="background1"/>
          </w:tcPr>
          <w:p w14:paraId="4B610498" w14:textId="77777777" w:rsidR="009F6133" w:rsidRPr="00803B02" w:rsidRDefault="009F6133" w:rsidP="009738AC">
            <w:pPr>
              <w:jc w:val="center"/>
              <w:cnfStyle w:val="000000010000" w:firstRow="0" w:lastRow="0" w:firstColumn="0" w:lastColumn="0" w:oddVBand="0" w:evenVBand="0" w:oddHBand="0" w:evenHBand="1" w:firstRowFirstColumn="0" w:firstRowLastColumn="0" w:lastRowFirstColumn="0" w:lastRowLastColumn="0"/>
              <w:rPr>
                <w:b/>
                <w:bCs/>
                <w:sz w:val="21"/>
              </w:rPr>
            </w:pPr>
            <w:r w:rsidRPr="00803B02">
              <w:rPr>
                <w:b/>
                <w:bCs/>
                <w:sz w:val="21"/>
              </w:rPr>
              <w:t>1,123,560</w:t>
            </w:r>
          </w:p>
          <w:p w14:paraId="63FA0C5D" w14:textId="77777777" w:rsidR="009F6133" w:rsidRPr="00803B02" w:rsidRDefault="009F6133" w:rsidP="009738AC">
            <w:pPr>
              <w:jc w:val="center"/>
              <w:cnfStyle w:val="000000010000" w:firstRow="0" w:lastRow="0" w:firstColumn="0" w:lastColumn="0" w:oddVBand="0" w:evenVBand="0" w:oddHBand="0" w:evenHBand="1" w:firstRowFirstColumn="0" w:firstRowLastColumn="0" w:lastRowFirstColumn="0" w:lastRowLastColumn="0"/>
              <w:rPr>
                <w:b/>
                <w:bCs/>
                <w:sz w:val="21"/>
              </w:rPr>
            </w:pPr>
            <w:r w:rsidRPr="00803B02">
              <w:rPr>
                <w:b/>
                <w:bCs/>
                <w:sz w:val="21"/>
              </w:rPr>
              <w:t>(+27.4%)</w:t>
            </w:r>
          </w:p>
        </w:tc>
        <w:tc>
          <w:tcPr>
            <w:tcW w:w="1803" w:type="dxa"/>
            <w:tcBorders>
              <w:top w:val="single" w:sz="8" w:space="0" w:color="007E00" w:themeColor="accent3"/>
            </w:tcBorders>
            <w:shd w:val="clear" w:color="auto" w:fill="FFFFFF" w:themeFill="background1"/>
          </w:tcPr>
          <w:p w14:paraId="0AB94120" w14:textId="77777777" w:rsidR="009F6133" w:rsidRPr="00803B02" w:rsidRDefault="009F6133" w:rsidP="009738AC">
            <w:pPr>
              <w:jc w:val="center"/>
              <w:cnfStyle w:val="000000010000" w:firstRow="0" w:lastRow="0" w:firstColumn="0" w:lastColumn="0" w:oddVBand="0" w:evenVBand="0" w:oddHBand="0" w:evenHBand="1" w:firstRowFirstColumn="0" w:firstRowLastColumn="0" w:lastRowFirstColumn="0" w:lastRowLastColumn="0"/>
              <w:rPr>
                <w:b/>
                <w:bCs/>
                <w:sz w:val="21"/>
              </w:rPr>
            </w:pPr>
            <w:r w:rsidRPr="00803B02">
              <w:rPr>
                <w:b/>
                <w:bCs/>
                <w:sz w:val="21"/>
              </w:rPr>
              <w:t>130,917</w:t>
            </w:r>
          </w:p>
          <w:p w14:paraId="00042D57" w14:textId="77777777" w:rsidR="009F6133" w:rsidRPr="00803B02" w:rsidRDefault="009F6133" w:rsidP="009738AC">
            <w:pPr>
              <w:jc w:val="center"/>
              <w:cnfStyle w:val="000000010000" w:firstRow="0" w:lastRow="0" w:firstColumn="0" w:lastColumn="0" w:oddVBand="0" w:evenVBand="0" w:oddHBand="0" w:evenHBand="1" w:firstRowFirstColumn="0" w:firstRowLastColumn="0" w:lastRowFirstColumn="0" w:lastRowLastColumn="0"/>
              <w:rPr>
                <w:b/>
                <w:bCs/>
                <w:sz w:val="21"/>
              </w:rPr>
            </w:pPr>
            <w:r w:rsidRPr="00803B02">
              <w:rPr>
                <w:b/>
                <w:bCs/>
                <w:sz w:val="21"/>
              </w:rPr>
              <w:t>(+19.3%)</w:t>
            </w:r>
          </w:p>
        </w:tc>
        <w:tc>
          <w:tcPr>
            <w:tcW w:w="1803" w:type="dxa"/>
            <w:tcBorders>
              <w:top w:val="single" w:sz="8" w:space="0" w:color="007E00" w:themeColor="accent3"/>
            </w:tcBorders>
            <w:shd w:val="clear" w:color="auto" w:fill="FFFFFF" w:themeFill="background1"/>
          </w:tcPr>
          <w:p w14:paraId="3B4C055F" w14:textId="77777777" w:rsidR="009F6133" w:rsidRPr="00803B02" w:rsidRDefault="009F6133" w:rsidP="009738AC">
            <w:pPr>
              <w:jc w:val="center"/>
              <w:cnfStyle w:val="000000010000" w:firstRow="0" w:lastRow="0" w:firstColumn="0" w:lastColumn="0" w:oddVBand="0" w:evenVBand="0" w:oddHBand="0" w:evenHBand="1" w:firstRowFirstColumn="0" w:firstRowLastColumn="0" w:lastRowFirstColumn="0" w:lastRowLastColumn="0"/>
              <w:rPr>
                <w:b/>
                <w:bCs/>
                <w:sz w:val="21"/>
              </w:rPr>
            </w:pPr>
            <w:r w:rsidRPr="00803B02">
              <w:rPr>
                <w:b/>
                <w:bCs/>
                <w:sz w:val="21"/>
              </w:rPr>
              <w:t>52,081</w:t>
            </w:r>
          </w:p>
          <w:p w14:paraId="6E76F224" w14:textId="77777777" w:rsidR="009F6133" w:rsidRPr="00803B02" w:rsidRDefault="009F6133" w:rsidP="009738AC">
            <w:pPr>
              <w:jc w:val="center"/>
              <w:cnfStyle w:val="000000010000" w:firstRow="0" w:lastRow="0" w:firstColumn="0" w:lastColumn="0" w:oddVBand="0" w:evenVBand="0" w:oddHBand="0" w:evenHBand="1" w:firstRowFirstColumn="0" w:firstRowLastColumn="0" w:lastRowFirstColumn="0" w:lastRowLastColumn="0"/>
              <w:rPr>
                <w:b/>
                <w:bCs/>
                <w:sz w:val="21"/>
              </w:rPr>
            </w:pPr>
            <w:r w:rsidRPr="00803B02">
              <w:rPr>
                <w:b/>
                <w:bCs/>
                <w:sz w:val="21"/>
              </w:rPr>
              <w:t>(+14.1%)</w:t>
            </w:r>
          </w:p>
        </w:tc>
        <w:tc>
          <w:tcPr>
            <w:tcW w:w="1804" w:type="dxa"/>
            <w:tcBorders>
              <w:top w:val="single" w:sz="8" w:space="0" w:color="007E00" w:themeColor="accent3"/>
            </w:tcBorders>
            <w:shd w:val="clear" w:color="auto" w:fill="FFFFFF" w:themeFill="background1"/>
          </w:tcPr>
          <w:p w14:paraId="6434349B" w14:textId="77777777" w:rsidR="009F6133" w:rsidRPr="00803B02" w:rsidRDefault="009F6133" w:rsidP="009738AC">
            <w:pPr>
              <w:jc w:val="center"/>
              <w:cnfStyle w:val="000000010000" w:firstRow="0" w:lastRow="0" w:firstColumn="0" w:lastColumn="0" w:oddVBand="0" w:evenVBand="0" w:oddHBand="0" w:evenHBand="1" w:firstRowFirstColumn="0" w:firstRowLastColumn="0" w:lastRowFirstColumn="0" w:lastRowLastColumn="0"/>
              <w:rPr>
                <w:b/>
                <w:bCs/>
                <w:sz w:val="21"/>
              </w:rPr>
            </w:pPr>
            <w:r w:rsidRPr="00803B02">
              <w:rPr>
                <w:b/>
                <w:bCs/>
                <w:sz w:val="21"/>
              </w:rPr>
              <w:t>12,343</w:t>
            </w:r>
          </w:p>
          <w:p w14:paraId="41D2FCF1" w14:textId="77777777" w:rsidR="009F6133" w:rsidRPr="00803B02" w:rsidRDefault="009F6133" w:rsidP="009738AC">
            <w:pPr>
              <w:jc w:val="center"/>
              <w:cnfStyle w:val="000000010000" w:firstRow="0" w:lastRow="0" w:firstColumn="0" w:lastColumn="0" w:oddVBand="0" w:evenVBand="0" w:oddHBand="0" w:evenHBand="1" w:firstRowFirstColumn="0" w:firstRowLastColumn="0" w:lastRowFirstColumn="0" w:lastRowLastColumn="0"/>
              <w:rPr>
                <w:b/>
                <w:bCs/>
                <w:sz w:val="21"/>
              </w:rPr>
            </w:pPr>
            <w:r w:rsidRPr="00803B02">
              <w:rPr>
                <w:b/>
                <w:bCs/>
                <w:sz w:val="21"/>
              </w:rPr>
              <w:t>(+5.8%)</w:t>
            </w:r>
          </w:p>
        </w:tc>
      </w:tr>
    </w:tbl>
    <w:p w14:paraId="52C9CEAF" w14:textId="77777777" w:rsidR="009F6133" w:rsidRDefault="009F6133" w:rsidP="008103D6">
      <w:pPr>
        <w:pStyle w:val="Text"/>
        <w:rPr>
          <w:lang w:val="en-AU"/>
        </w:rPr>
      </w:pPr>
    </w:p>
    <w:p w14:paraId="76623944" w14:textId="22941452" w:rsidR="00B83F88" w:rsidRDefault="00B43E8F" w:rsidP="008103D6">
      <w:pPr>
        <w:pStyle w:val="Text"/>
        <w:rPr>
          <w:lang w:val="en-AU"/>
        </w:rPr>
      </w:pPr>
      <w:r w:rsidRPr="6E1637BF">
        <w:rPr>
          <w:lang w:val="en-AU"/>
        </w:rPr>
        <w:t xml:space="preserve">Data from the Department of Education’s Higher Education data collection </w:t>
      </w:r>
      <w:r w:rsidR="00F26AAD" w:rsidRPr="6E1637BF">
        <w:rPr>
          <w:lang w:val="en-AU"/>
        </w:rPr>
        <w:t>and the National Centre for Vocational Education Research</w:t>
      </w:r>
      <w:r w:rsidR="0083533A" w:rsidRPr="6E1637BF">
        <w:rPr>
          <w:lang w:val="en-AU"/>
        </w:rPr>
        <w:t xml:space="preserve"> </w:t>
      </w:r>
      <w:r w:rsidR="00093972" w:rsidRPr="6E1637BF">
        <w:rPr>
          <w:lang w:val="en-AU"/>
        </w:rPr>
        <w:t xml:space="preserve">demonstrates </w:t>
      </w:r>
      <w:r w:rsidR="0041191A" w:rsidRPr="6E1637BF">
        <w:rPr>
          <w:lang w:val="en-AU"/>
        </w:rPr>
        <w:t xml:space="preserve">a similar trend in relation to higher education participation rates, with </w:t>
      </w:r>
      <w:r w:rsidR="00E36A89" w:rsidRPr="6E1637BF">
        <w:rPr>
          <w:lang w:val="en-AU"/>
        </w:rPr>
        <w:t>participation rates for</w:t>
      </w:r>
      <w:r w:rsidR="003B789A" w:rsidRPr="6E1637BF">
        <w:rPr>
          <w:lang w:val="en-AU"/>
        </w:rPr>
        <w:t xml:space="preserve"> metrop</w:t>
      </w:r>
      <w:r w:rsidR="001B06C9" w:rsidRPr="6E1637BF">
        <w:rPr>
          <w:lang w:val="en-AU"/>
        </w:rPr>
        <w:t xml:space="preserve">olitan areas and all </w:t>
      </w:r>
      <w:r w:rsidR="00AF7F38" w:rsidRPr="6E1637BF">
        <w:rPr>
          <w:lang w:val="en-AU"/>
        </w:rPr>
        <w:t xml:space="preserve">RRR </w:t>
      </w:r>
      <w:r w:rsidR="001B06C9" w:rsidRPr="6E1637BF">
        <w:rPr>
          <w:lang w:val="en-AU"/>
        </w:rPr>
        <w:t>areas increasing from 2016 to 2021, but rates increasing at a faster level in major cities.</w:t>
      </w:r>
      <w:r w:rsidR="0050612F" w:rsidRPr="6E1637BF">
        <w:rPr>
          <w:lang w:val="en-AU"/>
        </w:rPr>
        <w:t xml:space="preserve"> This resulted in an increase in disparity </w:t>
      </w:r>
      <w:r w:rsidR="00976979" w:rsidRPr="6E1637BF">
        <w:rPr>
          <w:lang w:val="en-AU"/>
        </w:rPr>
        <w:t>between RRR and metropolitan</w:t>
      </w:r>
      <w:r w:rsidR="0050612F" w:rsidRPr="6E1637BF">
        <w:rPr>
          <w:lang w:val="en-AU"/>
        </w:rPr>
        <w:t xml:space="preserve"> areas.</w:t>
      </w:r>
    </w:p>
    <w:p w14:paraId="598015C4" w14:textId="15771AF6" w:rsidR="00E4540A" w:rsidRDefault="00E4540A" w:rsidP="00E4540A">
      <w:pPr>
        <w:pStyle w:val="Caption"/>
      </w:pPr>
      <w:r>
        <w:lastRenderedPageBreak/>
        <w:t>Table</w:t>
      </w:r>
      <w:r w:rsidR="00274186">
        <w:t xml:space="preserve"> 7</w:t>
      </w:r>
      <w:r>
        <w:t xml:space="preserve">. </w:t>
      </w:r>
      <w:r w:rsidRPr="003741EF">
        <w:t>Certificate IV and above participation rate disparity between major cities and each regional and remote area</w:t>
      </w:r>
      <w:r w:rsidR="00FB2D4A">
        <w:rPr>
          <w:rStyle w:val="FootnoteReference"/>
        </w:rPr>
        <w:footnoteReference w:id="65"/>
      </w:r>
    </w:p>
    <w:tbl>
      <w:tblPr>
        <w:tblStyle w:val="ACTableDesign1"/>
        <w:tblW w:w="0" w:type="auto"/>
        <w:tblInd w:w="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400"/>
        <w:gridCol w:w="1872"/>
        <w:gridCol w:w="1872"/>
        <w:gridCol w:w="1872"/>
      </w:tblGrid>
      <w:tr w:rsidR="00F26354" w:rsidRPr="0003597D" w14:paraId="3A20F847" w14:textId="77777777" w:rsidTr="00F2635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0" w:type="dxa"/>
            <w:shd w:val="clear" w:color="auto" w:fill="007E00" w:themeFill="accent3"/>
          </w:tcPr>
          <w:p w14:paraId="378D3F60" w14:textId="77777777" w:rsidR="0003597D" w:rsidRPr="0003597D" w:rsidRDefault="0003597D" w:rsidP="0003597D">
            <w:pPr>
              <w:pStyle w:val="Text"/>
              <w:spacing w:after="240" w:line="276" w:lineRule="auto"/>
              <w:rPr>
                <w:b/>
                <w:bCs/>
                <w:sz w:val="21"/>
              </w:rPr>
            </w:pPr>
          </w:p>
        </w:tc>
        <w:tc>
          <w:tcPr>
            <w:tcW w:w="1872" w:type="dxa"/>
            <w:shd w:val="clear" w:color="auto" w:fill="007E00" w:themeFill="accent3"/>
          </w:tcPr>
          <w:p w14:paraId="40C527E2" w14:textId="77777777" w:rsidR="0003597D" w:rsidRPr="0003597D" w:rsidRDefault="0003597D" w:rsidP="0003597D">
            <w:pPr>
              <w:pStyle w:val="Text"/>
              <w:spacing w:after="240" w:line="276" w:lineRule="auto"/>
              <w:cnfStyle w:val="100000000000" w:firstRow="1" w:lastRow="0" w:firstColumn="0" w:lastColumn="0" w:oddVBand="0" w:evenVBand="0" w:oddHBand="0" w:evenHBand="0" w:firstRowFirstColumn="0" w:firstRowLastColumn="0" w:lastRowFirstColumn="0" w:lastRowLastColumn="0"/>
              <w:rPr>
                <w:b/>
                <w:bCs/>
                <w:sz w:val="21"/>
              </w:rPr>
            </w:pPr>
            <w:r w:rsidRPr="0003597D">
              <w:rPr>
                <w:b/>
                <w:bCs/>
                <w:sz w:val="21"/>
              </w:rPr>
              <w:t>2016 Disparity</w:t>
            </w:r>
          </w:p>
        </w:tc>
        <w:tc>
          <w:tcPr>
            <w:tcW w:w="1872" w:type="dxa"/>
            <w:shd w:val="clear" w:color="auto" w:fill="007E00" w:themeFill="accent3"/>
          </w:tcPr>
          <w:p w14:paraId="6697D30E" w14:textId="77777777" w:rsidR="0003597D" w:rsidRPr="0003597D" w:rsidRDefault="0003597D" w:rsidP="0003597D">
            <w:pPr>
              <w:pStyle w:val="Text"/>
              <w:spacing w:after="240" w:line="276" w:lineRule="auto"/>
              <w:cnfStyle w:val="100000000000" w:firstRow="1" w:lastRow="0" w:firstColumn="0" w:lastColumn="0" w:oddVBand="0" w:evenVBand="0" w:oddHBand="0" w:evenHBand="0" w:firstRowFirstColumn="0" w:firstRowLastColumn="0" w:lastRowFirstColumn="0" w:lastRowLastColumn="0"/>
              <w:rPr>
                <w:b/>
                <w:bCs/>
                <w:sz w:val="21"/>
              </w:rPr>
            </w:pPr>
            <w:r w:rsidRPr="0003597D">
              <w:rPr>
                <w:b/>
                <w:bCs/>
                <w:sz w:val="21"/>
              </w:rPr>
              <w:t>2021 Disparity</w:t>
            </w:r>
          </w:p>
        </w:tc>
        <w:tc>
          <w:tcPr>
            <w:tcW w:w="1872" w:type="dxa"/>
            <w:shd w:val="clear" w:color="auto" w:fill="007E00" w:themeFill="accent3"/>
          </w:tcPr>
          <w:p w14:paraId="6988A4A3" w14:textId="77777777" w:rsidR="0003597D" w:rsidRPr="0003597D" w:rsidRDefault="0003597D" w:rsidP="0003597D">
            <w:pPr>
              <w:pStyle w:val="Text"/>
              <w:spacing w:after="240" w:line="276" w:lineRule="auto"/>
              <w:cnfStyle w:val="100000000000" w:firstRow="1" w:lastRow="0" w:firstColumn="0" w:lastColumn="0" w:oddVBand="0" w:evenVBand="0" w:oddHBand="0" w:evenHBand="0" w:firstRowFirstColumn="0" w:firstRowLastColumn="0" w:lastRowFirstColumn="0" w:lastRowLastColumn="0"/>
              <w:rPr>
                <w:b/>
                <w:bCs/>
                <w:sz w:val="21"/>
              </w:rPr>
            </w:pPr>
            <w:r w:rsidRPr="0003597D">
              <w:rPr>
                <w:b/>
                <w:bCs/>
                <w:sz w:val="21"/>
              </w:rPr>
              <w:t>2030 Target</w:t>
            </w:r>
          </w:p>
        </w:tc>
      </w:tr>
      <w:tr w:rsidR="00727F79" w:rsidRPr="0003597D" w14:paraId="0BF8B639" w14:textId="77777777" w:rsidTr="00F2635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0" w:type="dxa"/>
            <w:shd w:val="clear" w:color="auto" w:fill="F2F2F2" w:themeFill="background1" w:themeFillShade="F2"/>
          </w:tcPr>
          <w:p w14:paraId="1DE18753" w14:textId="77777777" w:rsidR="0003597D" w:rsidRPr="0003597D" w:rsidRDefault="0003597D" w:rsidP="00727F79">
            <w:pPr>
              <w:pStyle w:val="Text"/>
              <w:spacing w:after="240" w:line="276" w:lineRule="auto"/>
              <w:jc w:val="left"/>
              <w:rPr>
                <w:b/>
                <w:bCs/>
                <w:sz w:val="21"/>
              </w:rPr>
            </w:pPr>
            <w:r w:rsidRPr="0003597D">
              <w:rPr>
                <w:b/>
                <w:bCs/>
                <w:sz w:val="21"/>
              </w:rPr>
              <w:t>Major Cities – Inner Regional</w:t>
            </w:r>
          </w:p>
        </w:tc>
        <w:tc>
          <w:tcPr>
            <w:tcW w:w="1872" w:type="dxa"/>
            <w:tcBorders>
              <w:bottom w:val="single" w:sz="8" w:space="0" w:color="007E00" w:themeColor="accent3"/>
            </w:tcBorders>
            <w:shd w:val="clear" w:color="auto" w:fill="auto"/>
          </w:tcPr>
          <w:p w14:paraId="70113239" w14:textId="77777777" w:rsidR="0003597D" w:rsidRPr="0003597D" w:rsidRDefault="0003597D" w:rsidP="001E450B">
            <w:pPr>
              <w:pStyle w:val="Text"/>
              <w:spacing w:after="240" w:line="276" w:lineRule="auto"/>
              <w:jc w:val="center"/>
              <w:cnfStyle w:val="000000100000" w:firstRow="0" w:lastRow="0" w:firstColumn="0" w:lastColumn="0" w:oddVBand="0" w:evenVBand="0" w:oddHBand="1" w:evenHBand="0" w:firstRowFirstColumn="0" w:firstRowLastColumn="0" w:lastRowFirstColumn="0" w:lastRowLastColumn="0"/>
              <w:rPr>
                <w:b/>
                <w:bCs/>
                <w:sz w:val="21"/>
              </w:rPr>
            </w:pPr>
            <w:r w:rsidRPr="0003597D">
              <w:rPr>
                <w:b/>
                <w:bCs/>
                <w:sz w:val="21"/>
              </w:rPr>
              <w:t>3.4pp</w:t>
            </w:r>
          </w:p>
        </w:tc>
        <w:tc>
          <w:tcPr>
            <w:tcW w:w="1872" w:type="dxa"/>
            <w:tcBorders>
              <w:bottom w:val="single" w:sz="8" w:space="0" w:color="007E00" w:themeColor="accent3"/>
            </w:tcBorders>
            <w:shd w:val="clear" w:color="auto" w:fill="auto"/>
          </w:tcPr>
          <w:p w14:paraId="5EC0A1F3" w14:textId="77777777" w:rsidR="0003597D" w:rsidRPr="0003597D" w:rsidRDefault="0003597D" w:rsidP="001E450B">
            <w:pPr>
              <w:pStyle w:val="Text"/>
              <w:spacing w:after="240" w:line="276" w:lineRule="auto"/>
              <w:jc w:val="center"/>
              <w:cnfStyle w:val="000000100000" w:firstRow="0" w:lastRow="0" w:firstColumn="0" w:lastColumn="0" w:oddVBand="0" w:evenVBand="0" w:oddHBand="1" w:evenHBand="0" w:firstRowFirstColumn="0" w:firstRowLastColumn="0" w:lastRowFirstColumn="0" w:lastRowLastColumn="0"/>
              <w:rPr>
                <w:b/>
                <w:bCs/>
                <w:sz w:val="21"/>
              </w:rPr>
            </w:pPr>
            <w:r w:rsidRPr="0003597D">
              <w:rPr>
                <w:b/>
                <w:bCs/>
                <w:sz w:val="21"/>
              </w:rPr>
              <w:t>4.3pp</w:t>
            </w:r>
          </w:p>
        </w:tc>
        <w:tc>
          <w:tcPr>
            <w:tcW w:w="1872" w:type="dxa"/>
            <w:tcBorders>
              <w:bottom w:val="single" w:sz="8" w:space="0" w:color="007E00" w:themeColor="accent3"/>
            </w:tcBorders>
            <w:shd w:val="clear" w:color="auto" w:fill="auto"/>
          </w:tcPr>
          <w:p w14:paraId="1F11E130" w14:textId="77777777" w:rsidR="0003597D" w:rsidRPr="0003597D" w:rsidRDefault="0003597D" w:rsidP="001E450B">
            <w:pPr>
              <w:pStyle w:val="Text"/>
              <w:spacing w:after="240" w:line="276" w:lineRule="auto"/>
              <w:jc w:val="center"/>
              <w:cnfStyle w:val="000000100000" w:firstRow="0" w:lastRow="0" w:firstColumn="0" w:lastColumn="0" w:oddVBand="0" w:evenVBand="0" w:oddHBand="1" w:evenHBand="0" w:firstRowFirstColumn="0" w:firstRowLastColumn="0" w:lastRowFirstColumn="0" w:lastRowLastColumn="0"/>
              <w:rPr>
                <w:b/>
                <w:bCs/>
                <w:sz w:val="21"/>
              </w:rPr>
            </w:pPr>
            <w:r w:rsidRPr="0003597D">
              <w:rPr>
                <w:b/>
                <w:bCs/>
                <w:sz w:val="21"/>
              </w:rPr>
              <w:t>1.7pp</w:t>
            </w:r>
          </w:p>
        </w:tc>
      </w:tr>
      <w:tr w:rsidR="00727F79" w:rsidRPr="0003597D" w14:paraId="24BE8649" w14:textId="77777777" w:rsidTr="00F2635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0" w:type="dxa"/>
            <w:shd w:val="clear" w:color="auto" w:fill="F2F2F2" w:themeFill="background1" w:themeFillShade="F2"/>
          </w:tcPr>
          <w:p w14:paraId="5F735CA1" w14:textId="77777777" w:rsidR="0003597D" w:rsidRPr="0003597D" w:rsidRDefault="0003597D" w:rsidP="00727F79">
            <w:pPr>
              <w:pStyle w:val="Text"/>
              <w:spacing w:after="240" w:line="276" w:lineRule="auto"/>
              <w:jc w:val="left"/>
              <w:rPr>
                <w:b/>
                <w:bCs/>
                <w:sz w:val="21"/>
              </w:rPr>
            </w:pPr>
            <w:r w:rsidRPr="0003597D">
              <w:rPr>
                <w:b/>
                <w:bCs/>
                <w:sz w:val="21"/>
              </w:rPr>
              <w:t>Major Cities – Outer Regional</w:t>
            </w:r>
          </w:p>
        </w:tc>
        <w:tc>
          <w:tcPr>
            <w:tcW w:w="1872" w:type="dxa"/>
            <w:tcBorders>
              <w:top w:val="single" w:sz="8" w:space="0" w:color="007E00" w:themeColor="accent3"/>
              <w:bottom w:val="single" w:sz="8" w:space="0" w:color="007E00" w:themeColor="accent3"/>
            </w:tcBorders>
            <w:shd w:val="clear" w:color="auto" w:fill="auto"/>
          </w:tcPr>
          <w:p w14:paraId="67B587F8" w14:textId="77777777" w:rsidR="0003597D" w:rsidRPr="0003597D" w:rsidRDefault="0003597D" w:rsidP="001E450B">
            <w:pPr>
              <w:pStyle w:val="Text"/>
              <w:spacing w:after="240" w:line="276" w:lineRule="auto"/>
              <w:jc w:val="center"/>
              <w:cnfStyle w:val="000000010000" w:firstRow="0" w:lastRow="0" w:firstColumn="0" w:lastColumn="0" w:oddVBand="0" w:evenVBand="0" w:oddHBand="0" w:evenHBand="1" w:firstRowFirstColumn="0" w:firstRowLastColumn="0" w:lastRowFirstColumn="0" w:lastRowLastColumn="0"/>
              <w:rPr>
                <w:b/>
                <w:bCs/>
                <w:sz w:val="21"/>
              </w:rPr>
            </w:pPr>
            <w:r w:rsidRPr="0003597D">
              <w:rPr>
                <w:b/>
                <w:bCs/>
                <w:sz w:val="21"/>
              </w:rPr>
              <w:t>4.6pp</w:t>
            </w:r>
          </w:p>
        </w:tc>
        <w:tc>
          <w:tcPr>
            <w:tcW w:w="1872" w:type="dxa"/>
            <w:tcBorders>
              <w:top w:val="single" w:sz="8" w:space="0" w:color="007E00" w:themeColor="accent3"/>
              <w:bottom w:val="single" w:sz="8" w:space="0" w:color="007E00" w:themeColor="accent3"/>
            </w:tcBorders>
            <w:shd w:val="clear" w:color="auto" w:fill="auto"/>
          </w:tcPr>
          <w:p w14:paraId="3A2E1C1F" w14:textId="77777777" w:rsidR="0003597D" w:rsidRPr="0003597D" w:rsidRDefault="0003597D" w:rsidP="001E450B">
            <w:pPr>
              <w:pStyle w:val="Text"/>
              <w:spacing w:after="240" w:line="276" w:lineRule="auto"/>
              <w:jc w:val="center"/>
              <w:cnfStyle w:val="000000010000" w:firstRow="0" w:lastRow="0" w:firstColumn="0" w:lastColumn="0" w:oddVBand="0" w:evenVBand="0" w:oddHBand="0" w:evenHBand="1" w:firstRowFirstColumn="0" w:firstRowLastColumn="0" w:lastRowFirstColumn="0" w:lastRowLastColumn="0"/>
              <w:rPr>
                <w:b/>
                <w:bCs/>
                <w:sz w:val="21"/>
              </w:rPr>
            </w:pPr>
            <w:r w:rsidRPr="0003597D">
              <w:rPr>
                <w:b/>
                <w:bCs/>
                <w:sz w:val="21"/>
              </w:rPr>
              <w:t>5.3pp</w:t>
            </w:r>
          </w:p>
        </w:tc>
        <w:tc>
          <w:tcPr>
            <w:tcW w:w="1872" w:type="dxa"/>
            <w:tcBorders>
              <w:top w:val="single" w:sz="8" w:space="0" w:color="007E00" w:themeColor="accent3"/>
              <w:bottom w:val="single" w:sz="8" w:space="0" w:color="007E00" w:themeColor="accent3"/>
            </w:tcBorders>
            <w:shd w:val="clear" w:color="auto" w:fill="auto"/>
          </w:tcPr>
          <w:p w14:paraId="15F9A1BD" w14:textId="77777777" w:rsidR="0003597D" w:rsidRPr="0003597D" w:rsidRDefault="0003597D" w:rsidP="001E450B">
            <w:pPr>
              <w:pStyle w:val="Text"/>
              <w:spacing w:after="240" w:line="276" w:lineRule="auto"/>
              <w:jc w:val="center"/>
              <w:cnfStyle w:val="000000010000" w:firstRow="0" w:lastRow="0" w:firstColumn="0" w:lastColumn="0" w:oddVBand="0" w:evenVBand="0" w:oddHBand="0" w:evenHBand="1" w:firstRowFirstColumn="0" w:firstRowLastColumn="0" w:lastRowFirstColumn="0" w:lastRowLastColumn="0"/>
              <w:rPr>
                <w:b/>
                <w:bCs/>
                <w:sz w:val="21"/>
              </w:rPr>
            </w:pPr>
            <w:r w:rsidRPr="0003597D">
              <w:rPr>
                <w:b/>
                <w:bCs/>
                <w:sz w:val="21"/>
              </w:rPr>
              <w:t>2.3pp</w:t>
            </w:r>
          </w:p>
        </w:tc>
      </w:tr>
      <w:tr w:rsidR="00727F79" w:rsidRPr="0003597D" w14:paraId="2F9FCA38" w14:textId="77777777" w:rsidTr="00F2635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0" w:type="dxa"/>
            <w:tcBorders>
              <w:bottom w:val="single" w:sz="8" w:space="0" w:color="36424A" w:themeColor="background2"/>
            </w:tcBorders>
            <w:shd w:val="clear" w:color="auto" w:fill="F2F2F2" w:themeFill="background1" w:themeFillShade="F2"/>
          </w:tcPr>
          <w:p w14:paraId="3C3261F5" w14:textId="77777777" w:rsidR="0003597D" w:rsidRPr="0003597D" w:rsidRDefault="0003597D" w:rsidP="00727F79">
            <w:pPr>
              <w:pStyle w:val="Text"/>
              <w:spacing w:after="240" w:line="276" w:lineRule="auto"/>
              <w:jc w:val="left"/>
              <w:rPr>
                <w:b/>
                <w:bCs/>
                <w:sz w:val="21"/>
              </w:rPr>
            </w:pPr>
            <w:r w:rsidRPr="0003597D">
              <w:rPr>
                <w:b/>
                <w:bCs/>
                <w:sz w:val="21"/>
              </w:rPr>
              <w:t>Major Cities – Remote</w:t>
            </w:r>
          </w:p>
        </w:tc>
        <w:tc>
          <w:tcPr>
            <w:tcW w:w="1872" w:type="dxa"/>
            <w:tcBorders>
              <w:top w:val="single" w:sz="8" w:space="0" w:color="007E00" w:themeColor="accent3"/>
              <w:bottom w:val="single" w:sz="8" w:space="0" w:color="36424A" w:themeColor="background2"/>
            </w:tcBorders>
            <w:shd w:val="clear" w:color="auto" w:fill="auto"/>
          </w:tcPr>
          <w:p w14:paraId="73E4B9C2" w14:textId="77777777" w:rsidR="0003597D" w:rsidRPr="0003597D" w:rsidRDefault="0003597D" w:rsidP="001E450B">
            <w:pPr>
              <w:pStyle w:val="Text"/>
              <w:spacing w:after="240" w:line="276" w:lineRule="auto"/>
              <w:jc w:val="center"/>
              <w:cnfStyle w:val="000000100000" w:firstRow="0" w:lastRow="0" w:firstColumn="0" w:lastColumn="0" w:oddVBand="0" w:evenVBand="0" w:oddHBand="1" w:evenHBand="0" w:firstRowFirstColumn="0" w:firstRowLastColumn="0" w:lastRowFirstColumn="0" w:lastRowLastColumn="0"/>
              <w:rPr>
                <w:b/>
                <w:bCs/>
                <w:sz w:val="21"/>
              </w:rPr>
            </w:pPr>
            <w:r w:rsidRPr="0003597D">
              <w:rPr>
                <w:b/>
                <w:bCs/>
                <w:sz w:val="21"/>
              </w:rPr>
              <w:t>5.8pp</w:t>
            </w:r>
          </w:p>
        </w:tc>
        <w:tc>
          <w:tcPr>
            <w:tcW w:w="1872" w:type="dxa"/>
            <w:tcBorders>
              <w:top w:val="single" w:sz="8" w:space="0" w:color="007E00" w:themeColor="accent3"/>
              <w:bottom w:val="single" w:sz="8" w:space="0" w:color="36424A" w:themeColor="background2"/>
            </w:tcBorders>
            <w:shd w:val="clear" w:color="auto" w:fill="auto"/>
          </w:tcPr>
          <w:p w14:paraId="28B74BCD" w14:textId="77777777" w:rsidR="0003597D" w:rsidRPr="0003597D" w:rsidRDefault="0003597D" w:rsidP="001E450B">
            <w:pPr>
              <w:pStyle w:val="Text"/>
              <w:spacing w:after="240" w:line="276" w:lineRule="auto"/>
              <w:jc w:val="center"/>
              <w:cnfStyle w:val="000000100000" w:firstRow="0" w:lastRow="0" w:firstColumn="0" w:lastColumn="0" w:oddVBand="0" w:evenVBand="0" w:oddHBand="1" w:evenHBand="0" w:firstRowFirstColumn="0" w:firstRowLastColumn="0" w:lastRowFirstColumn="0" w:lastRowLastColumn="0"/>
              <w:rPr>
                <w:b/>
                <w:bCs/>
                <w:sz w:val="21"/>
              </w:rPr>
            </w:pPr>
            <w:r w:rsidRPr="0003597D">
              <w:rPr>
                <w:b/>
                <w:bCs/>
                <w:sz w:val="21"/>
              </w:rPr>
              <w:t>6.7pp</w:t>
            </w:r>
          </w:p>
        </w:tc>
        <w:tc>
          <w:tcPr>
            <w:tcW w:w="1872" w:type="dxa"/>
            <w:tcBorders>
              <w:top w:val="single" w:sz="8" w:space="0" w:color="007E00" w:themeColor="accent3"/>
              <w:bottom w:val="single" w:sz="8" w:space="0" w:color="36424A" w:themeColor="background2"/>
            </w:tcBorders>
            <w:shd w:val="clear" w:color="auto" w:fill="auto"/>
          </w:tcPr>
          <w:p w14:paraId="1AE3C8EC" w14:textId="77777777" w:rsidR="0003597D" w:rsidRPr="0003597D" w:rsidRDefault="0003597D" w:rsidP="001E450B">
            <w:pPr>
              <w:pStyle w:val="Text"/>
              <w:spacing w:after="240" w:line="276" w:lineRule="auto"/>
              <w:jc w:val="center"/>
              <w:cnfStyle w:val="000000100000" w:firstRow="0" w:lastRow="0" w:firstColumn="0" w:lastColumn="0" w:oddVBand="0" w:evenVBand="0" w:oddHBand="1" w:evenHBand="0" w:firstRowFirstColumn="0" w:firstRowLastColumn="0" w:lastRowFirstColumn="0" w:lastRowLastColumn="0"/>
              <w:rPr>
                <w:b/>
                <w:bCs/>
                <w:sz w:val="21"/>
              </w:rPr>
            </w:pPr>
            <w:r w:rsidRPr="0003597D">
              <w:rPr>
                <w:b/>
                <w:bCs/>
                <w:sz w:val="21"/>
              </w:rPr>
              <w:t>2.9pp</w:t>
            </w:r>
          </w:p>
        </w:tc>
      </w:tr>
    </w:tbl>
    <w:p w14:paraId="442D0F22" w14:textId="77777777" w:rsidR="00F85945" w:rsidRDefault="00F85945" w:rsidP="00F85945">
      <w:pPr>
        <w:pStyle w:val="Caption"/>
        <w:rPr>
          <w:lang w:val="en-US"/>
        </w:rPr>
      </w:pPr>
    </w:p>
    <w:p w14:paraId="7D2E19B2" w14:textId="06AB657D" w:rsidR="00F85945" w:rsidRDefault="00F85945" w:rsidP="00F85945">
      <w:pPr>
        <w:pStyle w:val="Caption"/>
      </w:pPr>
      <w:r>
        <w:t xml:space="preserve">Table </w:t>
      </w:r>
      <w:r w:rsidR="00274186">
        <w:t>8</w:t>
      </w:r>
      <w:r>
        <w:t xml:space="preserve">. </w:t>
      </w:r>
      <w:r w:rsidRPr="009B1D17">
        <w:t>Certificate IV and above enrolment numbers for major cities, inner regional, outer regional and remote areas from 2016 and 2021</w:t>
      </w:r>
      <w:r w:rsidR="00FB2D4A">
        <w:rPr>
          <w:rStyle w:val="FootnoteReference"/>
        </w:rPr>
        <w:footnoteReference w:id="66"/>
      </w:r>
    </w:p>
    <w:tbl>
      <w:tblPr>
        <w:tblStyle w:val="ACTableDesign1"/>
        <w:tblpPr w:leftFromText="180" w:rightFromText="180" w:vertAnchor="text" w:horzAnchor="margin" w:tblpY="27"/>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03"/>
        <w:gridCol w:w="1803"/>
        <w:gridCol w:w="1803"/>
        <w:gridCol w:w="1803"/>
        <w:gridCol w:w="1804"/>
      </w:tblGrid>
      <w:tr w:rsidR="00D5515C" w:rsidRPr="00F26354" w14:paraId="3B868C76" w14:textId="77777777" w:rsidTr="00D5515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shd w:val="clear" w:color="auto" w:fill="007E00" w:themeFill="accent3"/>
          </w:tcPr>
          <w:p w14:paraId="17CA98F3" w14:textId="77777777" w:rsidR="00F26354" w:rsidRPr="00F26354" w:rsidRDefault="00F26354" w:rsidP="00F26354">
            <w:pPr>
              <w:pStyle w:val="Text"/>
              <w:spacing w:after="240" w:line="276" w:lineRule="auto"/>
              <w:rPr>
                <w:b/>
                <w:bCs/>
                <w:sz w:val="21"/>
              </w:rPr>
            </w:pPr>
            <w:r w:rsidRPr="00F26354">
              <w:rPr>
                <w:b/>
                <w:bCs/>
                <w:sz w:val="21"/>
              </w:rPr>
              <w:t>Year</w:t>
            </w:r>
          </w:p>
        </w:tc>
        <w:tc>
          <w:tcPr>
            <w:tcW w:w="1803" w:type="dxa"/>
            <w:shd w:val="clear" w:color="auto" w:fill="007E00" w:themeFill="accent3"/>
          </w:tcPr>
          <w:p w14:paraId="525A5CA6" w14:textId="77777777" w:rsidR="00F26354" w:rsidRPr="00F26354" w:rsidRDefault="00F26354" w:rsidP="00F26354">
            <w:pPr>
              <w:pStyle w:val="Text"/>
              <w:spacing w:after="240" w:line="276" w:lineRule="auto"/>
              <w:cnfStyle w:val="100000000000" w:firstRow="1" w:lastRow="0" w:firstColumn="0" w:lastColumn="0" w:oddVBand="0" w:evenVBand="0" w:oddHBand="0" w:evenHBand="0" w:firstRowFirstColumn="0" w:firstRowLastColumn="0" w:lastRowFirstColumn="0" w:lastRowLastColumn="0"/>
              <w:rPr>
                <w:b/>
                <w:bCs/>
                <w:sz w:val="21"/>
              </w:rPr>
            </w:pPr>
            <w:r w:rsidRPr="00F26354">
              <w:rPr>
                <w:b/>
                <w:bCs/>
                <w:sz w:val="21"/>
              </w:rPr>
              <w:t>Major Cities</w:t>
            </w:r>
          </w:p>
        </w:tc>
        <w:tc>
          <w:tcPr>
            <w:tcW w:w="1803" w:type="dxa"/>
            <w:shd w:val="clear" w:color="auto" w:fill="007E00" w:themeFill="accent3"/>
          </w:tcPr>
          <w:p w14:paraId="6FA129E3" w14:textId="77777777" w:rsidR="00F26354" w:rsidRPr="00F26354" w:rsidRDefault="00F26354" w:rsidP="00F26354">
            <w:pPr>
              <w:pStyle w:val="Text"/>
              <w:spacing w:after="240" w:line="276" w:lineRule="auto"/>
              <w:cnfStyle w:val="100000000000" w:firstRow="1" w:lastRow="0" w:firstColumn="0" w:lastColumn="0" w:oddVBand="0" w:evenVBand="0" w:oddHBand="0" w:evenHBand="0" w:firstRowFirstColumn="0" w:firstRowLastColumn="0" w:lastRowFirstColumn="0" w:lastRowLastColumn="0"/>
              <w:rPr>
                <w:b/>
                <w:bCs/>
                <w:sz w:val="21"/>
              </w:rPr>
            </w:pPr>
            <w:r w:rsidRPr="00F26354">
              <w:rPr>
                <w:b/>
                <w:bCs/>
                <w:sz w:val="21"/>
              </w:rPr>
              <w:t>Inner Regional</w:t>
            </w:r>
          </w:p>
        </w:tc>
        <w:tc>
          <w:tcPr>
            <w:tcW w:w="1803" w:type="dxa"/>
            <w:shd w:val="clear" w:color="auto" w:fill="007E00" w:themeFill="accent3"/>
          </w:tcPr>
          <w:p w14:paraId="14D0E4A6" w14:textId="77777777" w:rsidR="00F26354" w:rsidRPr="00F26354" w:rsidRDefault="00F26354" w:rsidP="00F26354">
            <w:pPr>
              <w:pStyle w:val="Text"/>
              <w:spacing w:after="240" w:line="276" w:lineRule="auto"/>
              <w:cnfStyle w:val="100000000000" w:firstRow="1" w:lastRow="0" w:firstColumn="0" w:lastColumn="0" w:oddVBand="0" w:evenVBand="0" w:oddHBand="0" w:evenHBand="0" w:firstRowFirstColumn="0" w:firstRowLastColumn="0" w:lastRowFirstColumn="0" w:lastRowLastColumn="0"/>
              <w:rPr>
                <w:b/>
                <w:bCs/>
                <w:sz w:val="21"/>
              </w:rPr>
            </w:pPr>
            <w:r w:rsidRPr="00F26354">
              <w:rPr>
                <w:b/>
                <w:bCs/>
                <w:sz w:val="21"/>
              </w:rPr>
              <w:t>Outer Regional</w:t>
            </w:r>
          </w:p>
        </w:tc>
        <w:tc>
          <w:tcPr>
            <w:tcW w:w="1804" w:type="dxa"/>
            <w:shd w:val="clear" w:color="auto" w:fill="007E00" w:themeFill="accent3"/>
          </w:tcPr>
          <w:p w14:paraId="2CE07F76" w14:textId="77777777" w:rsidR="00F26354" w:rsidRPr="00F26354" w:rsidRDefault="00F26354" w:rsidP="00F26354">
            <w:pPr>
              <w:pStyle w:val="Text"/>
              <w:spacing w:after="240" w:line="276" w:lineRule="auto"/>
              <w:cnfStyle w:val="100000000000" w:firstRow="1" w:lastRow="0" w:firstColumn="0" w:lastColumn="0" w:oddVBand="0" w:evenVBand="0" w:oddHBand="0" w:evenHBand="0" w:firstRowFirstColumn="0" w:firstRowLastColumn="0" w:lastRowFirstColumn="0" w:lastRowLastColumn="0"/>
              <w:rPr>
                <w:b/>
                <w:bCs/>
                <w:sz w:val="21"/>
              </w:rPr>
            </w:pPr>
            <w:r w:rsidRPr="00F26354">
              <w:rPr>
                <w:b/>
                <w:bCs/>
                <w:sz w:val="21"/>
              </w:rPr>
              <w:t>Remote</w:t>
            </w:r>
          </w:p>
        </w:tc>
      </w:tr>
      <w:tr w:rsidR="0082052B" w:rsidRPr="00F26354" w14:paraId="5BB8DC83" w14:textId="77777777" w:rsidTr="00D5515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shd w:val="clear" w:color="auto" w:fill="F2F2F2" w:themeFill="background1" w:themeFillShade="F2"/>
          </w:tcPr>
          <w:p w14:paraId="33C7665B" w14:textId="77777777" w:rsidR="00F26354" w:rsidRPr="00F26354" w:rsidRDefault="00F26354" w:rsidP="00F26354">
            <w:pPr>
              <w:pStyle w:val="Text"/>
              <w:spacing w:after="240" w:line="276" w:lineRule="auto"/>
              <w:rPr>
                <w:b/>
                <w:bCs/>
                <w:sz w:val="21"/>
              </w:rPr>
            </w:pPr>
            <w:r w:rsidRPr="00F26354">
              <w:rPr>
                <w:b/>
                <w:bCs/>
                <w:sz w:val="21"/>
              </w:rPr>
              <w:t>2016</w:t>
            </w:r>
          </w:p>
        </w:tc>
        <w:tc>
          <w:tcPr>
            <w:tcW w:w="1803" w:type="dxa"/>
            <w:tcBorders>
              <w:bottom w:val="single" w:sz="8" w:space="0" w:color="007E00" w:themeColor="accent3"/>
            </w:tcBorders>
            <w:shd w:val="clear" w:color="auto" w:fill="auto"/>
          </w:tcPr>
          <w:p w14:paraId="03AE8296" w14:textId="77777777" w:rsidR="00F26354" w:rsidRPr="00F26354" w:rsidRDefault="00F26354" w:rsidP="00F26354">
            <w:pPr>
              <w:pStyle w:val="Text"/>
              <w:spacing w:after="240" w:line="276" w:lineRule="auto"/>
              <w:cnfStyle w:val="000000100000" w:firstRow="0" w:lastRow="0" w:firstColumn="0" w:lastColumn="0" w:oddVBand="0" w:evenVBand="0" w:oddHBand="1" w:evenHBand="0" w:firstRowFirstColumn="0" w:firstRowLastColumn="0" w:lastRowFirstColumn="0" w:lastRowLastColumn="0"/>
              <w:rPr>
                <w:b/>
                <w:bCs/>
                <w:sz w:val="21"/>
              </w:rPr>
            </w:pPr>
            <w:r w:rsidRPr="00F26354">
              <w:rPr>
                <w:b/>
                <w:bCs/>
                <w:sz w:val="21"/>
              </w:rPr>
              <w:t>1,135,721</w:t>
            </w:r>
          </w:p>
        </w:tc>
        <w:tc>
          <w:tcPr>
            <w:tcW w:w="1803" w:type="dxa"/>
            <w:tcBorders>
              <w:bottom w:val="single" w:sz="8" w:space="0" w:color="007E00" w:themeColor="accent3"/>
            </w:tcBorders>
            <w:shd w:val="clear" w:color="auto" w:fill="auto"/>
          </w:tcPr>
          <w:p w14:paraId="58D45995" w14:textId="77777777" w:rsidR="00F26354" w:rsidRPr="00F26354" w:rsidRDefault="00F26354" w:rsidP="00F26354">
            <w:pPr>
              <w:pStyle w:val="Text"/>
              <w:spacing w:after="240" w:line="276" w:lineRule="auto"/>
              <w:cnfStyle w:val="000000100000" w:firstRow="0" w:lastRow="0" w:firstColumn="0" w:lastColumn="0" w:oddVBand="0" w:evenVBand="0" w:oddHBand="1" w:evenHBand="0" w:firstRowFirstColumn="0" w:firstRowLastColumn="0" w:lastRowFirstColumn="0" w:lastRowLastColumn="0"/>
              <w:rPr>
                <w:b/>
                <w:bCs/>
                <w:sz w:val="21"/>
              </w:rPr>
            </w:pPr>
            <w:r w:rsidRPr="00F26354">
              <w:rPr>
                <w:b/>
                <w:bCs/>
                <w:sz w:val="21"/>
              </w:rPr>
              <w:t>186,386</w:t>
            </w:r>
          </w:p>
        </w:tc>
        <w:tc>
          <w:tcPr>
            <w:tcW w:w="1803" w:type="dxa"/>
            <w:tcBorders>
              <w:bottom w:val="single" w:sz="8" w:space="0" w:color="007E00" w:themeColor="accent3"/>
            </w:tcBorders>
            <w:shd w:val="clear" w:color="auto" w:fill="auto"/>
          </w:tcPr>
          <w:p w14:paraId="657D7F98" w14:textId="77777777" w:rsidR="00F26354" w:rsidRPr="00F26354" w:rsidRDefault="00F26354" w:rsidP="00F26354">
            <w:pPr>
              <w:pStyle w:val="Text"/>
              <w:spacing w:after="240" w:line="276" w:lineRule="auto"/>
              <w:cnfStyle w:val="000000100000" w:firstRow="0" w:lastRow="0" w:firstColumn="0" w:lastColumn="0" w:oddVBand="0" w:evenVBand="0" w:oddHBand="1" w:evenHBand="0" w:firstRowFirstColumn="0" w:firstRowLastColumn="0" w:lastRowFirstColumn="0" w:lastRowLastColumn="0"/>
              <w:rPr>
                <w:b/>
                <w:bCs/>
                <w:sz w:val="21"/>
              </w:rPr>
            </w:pPr>
            <w:r w:rsidRPr="00F26354">
              <w:rPr>
                <w:b/>
                <w:bCs/>
                <w:sz w:val="21"/>
              </w:rPr>
              <w:t>74,231</w:t>
            </w:r>
          </w:p>
        </w:tc>
        <w:tc>
          <w:tcPr>
            <w:tcW w:w="1804" w:type="dxa"/>
            <w:tcBorders>
              <w:bottom w:val="single" w:sz="8" w:space="0" w:color="007E00" w:themeColor="accent3"/>
            </w:tcBorders>
            <w:shd w:val="clear" w:color="auto" w:fill="auto"/>
          </w:tcPr>
          <w:p w14:paraId="1A94DB96" w14:textId="77777777" w:rsidR="00F26354" w:rsidRPr="00F26354" w:rsidRDefault="00F26354" w:rsidP="00F26354">
            <w:pPr>
              <w:pStyle w:val="Text"/>
              <w:spacing w:after="240" w:line="276" w:lineRule="auto"/>
              <w:cnfStyle w:val="000000100000" w:firstRow="0" w:lastRow="0" w:firstColumn="0" w:lastColumn="0" w:oddVBand="0" w:evenVBand="0" w:oddHBand="1" w:evenHBand="0" w:firstRowFirstColumn="0" w:firstRowLastColumn="0" w:lastRowFirstColumn="0" w:lastRowLastColumn="0"/>
              <w:rPr>
                <w:b/>
                <w:bCs/>
                <w:sz w:val="21"/>
              </w:rPr>
            </w:pPr>
            <w:r w:rsidRPr="00F26354">
              <w:rPr>
                <w:b/>
                <w:bCs/>
                <w:sz w:val="21"/>
              </w:rPr>
              <w:t>13,506</w:t>
            </w:r>
          </w:p>
        </w:tc>
      </w:tr>
      <w:tr w:rsidR="0082052B" w:rsidRPr="00F26354" w14:paraId="47DAA47F" w14:textId="77777777" w:rsidTr="00D5515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tcBorders>
              <w:bottom w:val="single" w:sz="8" w:space="0" w:color="36424A" w:themeColor="accent2"/>
            </w:tcBorders>
            <w:shd w:val="clear" w:color="auto" w:fill="F2F2F2" w:themeFill="background1" w:themeFillShade="F2"/>
          </w:tcPr>
          <w:p w14:paraId="5DF07151" w14:textId="77777777" w:rsidR="00F26354" w:rsidRPr="00F26354" w:rsidRDefault="00F26354" w:rsidP="00F26354">
            <w:pPr>
              <w:pStyle w:val="Text"/>
              <w:spacing w:after="240" w:line="276" w:lineRule="auto"/>
              <w:rPr>
                <w:b/>
                <w:bCs/>
                <w:sz w:val="21"/>
              </w:rPr>
            </w:pPr>
            <w:r w:rsidRPr="00F26354">
              <w:rPr>
                <w:b/>
                <w:bCs/>
                <w:sz w:val="21"/>
              </w:rPr>
              <w:t>2021</w:t>
            </w:r>
          </w:p>
        </w:tc>
        <w:tc>
          <w:tcPr>
            <w:tcW w:w="1803" w:type="dxa"/>
            <w:tcBorders>
              <w:top w:val="single" w:sz="8" w:space="0" w:color="007E00" w:themeColor="accent3"/>
              <w:bottom w:val="single" w:sz="8" w:space="0" w:color="36424A" w:themeColor="accent2"/>
            </w:tcBorders>
            <w:shd w:val="clear" w:color="auto" w:fill="auto"/>
          </w:tcPr>
          <w:p w14:paraId="6C38278F" w14:textId="77777777" w:rsidR="00F26354" w:rsidRPr="00F26354" w:rsidRDefault="00F26354" w:rsidP="00F26354">
            <w:pPr>
              <w:pStyle w:val="Text"/>
              <w:spacing w:after="240" w:line="276" w:lineRule="auto"/>
              <w:cnfStyle w:val="000000010000" w:firstRow="0" w:lastRow="0" w:firstColumn="0" w:lastColumn="0" w:oddVBand="0" w:evenVBand="0" w:oddHBand="0" w:evenHBand="1" w:firstRowFirstColumn="0" w:firstRowLastColumn="0" w:lastRowFirstColumn="0" w:lastRowLastColumn="0"/>
              <w:rPr>
                <w:b/>
                <w:bCs/>
                <w:sz w:val="21"/>
              </w:rPr>
            </w:pPr>
            <w:r w:rsidRPr="00F26354">
              <w:rPr>
                <w:b/>
                <w:bCs/>
                <w:sz w:val="21"/>
              </w:rPr>
              <w:t>1,425,665</w:t>
            </w:r>
          </w:p>
          <w:p w14:paraId="415291CF" w14:textId="77777777" w:rsidR="00F26354" w:rsidRPr="00F26354" w:rsidRDefault="00F26354" w:rsidP="00F26354">
            <w:pPr>
              <w:pStyle w:val="Text"/>
              <w:spacing w:after="240" w:line="276" w:lineRule="auto"/>
              <w:cnfStyle w:val="000000010000" w:firstRow="0" w:lastRow="0" w:firstColumn="0" w:lastColumn="0" w:oddVBand="0" w:evenVBand="0" w:oddHBand="0" w:evenHBand="1" w:firstRowFirstColumn="0" w:firstRowLastColumn="0" w:lastRowFirstColumn="0" w:lastRowLastColumn="0"/>
              <w:rPr>
                <w:b/>
                <w:bCs/>
                <w:sz w:val="21"/>
              </w:rPr>
            </w:pPr>
            <w:r w:rsidRPr="00F26354">
              <w:rPr>
                <w:b/>
                <w:bCs/>
                <w:sz w:val="21"/>
              </w:rPr>
              <w:t>(+25.5%)</w:t>
            </w:r>
          </w:p>
        </w:tc>
        <w:tc>
          <w:tcPr>
            <w:tcW w:w="1803" w:type="dxa"/>
            <w:tcBorders>
              <w:top w:val="single" w:sz="8" w:space="0" w:color="007E00" w:themeColor="accent3"/>
              <w:bottom w:val="single" w:sz="8" w:space="0" w:color="36424A" w:themeColor="accent2"/>
            </w:tcBorders>
            <w:shd w:val="clear" w:color="auto" w:fill="auto"/>
          </w:tcPr>
          <w:p w14:paraId="17B08B97" w14:textId="77777777" w:rsidR="00F26354" w:rsidRPr="00F26354" w:rsidRDefault="00F26354" w:rsidP="00F26354">
            <w:pPr>
              <w:pStyle w:val="Text"/>
              <w:spacing w:after="240" w:line="276" w:lineRule="auto"/>
              <w:cnfStyle w:val="000000010000" w:firstRow="0" w:lastRow="0" w:firstColumn="0" w:lastColumn="0" w:oddVBand="0" w:evenVBand="0" w:oddHBand="0" w:evenHBand="1" w:firstRowFirstColumn="0" w:firstRowLastColumn="0" w:lastRowFirstColumn="0" w:lastRowLastColumn="0"/>
              <w:rPr>
                <w:b/>
                <w:bCs/>
                <w:sz w:val="21"/>
              </w:rPr>
            </w:pPr>
            <w:r w:rsidRPr="00F26354">
              <w:rPr>
                <w:b/>
                <w:bCs/>
                <w:sz w:val="21"/>
              </w:rPr>
              <w:t>207,793</w:t>
            </w:r>
          </w:p>
          <w:p w14:paraId="6AE7EE14" w14:textId="77777777" w:rsidR="00F26354" w:rsidRPr="00F26354" w:rsidRDefault="00F26354" w:rsidP="00F26354">
            <w:pPr>
              <w:pStyle w:val="Text"/>
              <w:spacing w:after="240" w:line="276" w:lineRule="auto"/>
              <w:cnfStyle w:val="000000010000" w:firstRow="0" w:lastRow="0" w:firstColumn="0" w:lastColumn="0" w:oddVBand="0" w:evenVBand="0" w:oddHBand="0" w:evenHBand="1" w:firstRowFirstColumn="0" w:firstRowLastColumn="0" w:lastRowFirstColumn="0" w:lastRowLastColumn="0"/>
              <w:rPr>
                <w:b/>
                <w:bCs/>
                <w:sz w:val="21"/>
              </w:rPr>
            </w:pPr>
            <w:r w:rsidRPr="00F26354">
              <w:rPr>
                <w:b/>
                <w:bCs/>
                <w:sz w:val="21"/>
              </w:rPr>
              <w:t>(+11.5%)</w:t>
            </w:r>
          </w:p>
        </w:tc>
        <w:tc>
          <w:tcPr>
            <w:tcW w:w="1803" w:type="dxa"/>
            <w:tcBorders>
              <w:top w:val="single" w:sz="8" w:space="0" w:color="007E00" w:themeColor="accent3"/>
              <w:bottom w:val="single" w:sz="8" w:space="0" w:color="36424A" w:themeColor="accent2"/>
            </w:tcBorders>
            <w:shd w:val="clear" w:color="auto" w:fill="auto"/>
          </w:tcPr>
          <w:p w14:paraId="5EA56761" w14:textId="77777777" w:rsidR="00F26354" w:rsidRPr="00F26354" w:rsidRDefault="00F26354" w:rsidP="00F26354">
            <w:pPr>
              <w:pStyle w:val="Text"/>
              <w:spacing w:after="240" w:line="276" w:lineRule="auto"/>
              <w:cnfStyle w:val="000000010000" w:firstRow="0" w:lastRow="0" w:firstColumn="0" w:lastColumn="0" w:oddVBand="0" w:evenVBand="0" w:oddHBand="0" w:evenHBand="1" w:firstRowFirstColumn="0" w:firstRowLastColumn="0" w:lastRowFirstColumn="0" w:lastRowLastColumn="0"/>
              <w:rPr>
                <w:b/>
                <w:bCs/>
                <w:sz w:val="21"/>
              </w:rPr>
            </w:pPr>
            <w:r w:rsidRPr="00F26354">
              <w:rPr>
                <w:b/>
                <w:bCs/>
                <w:sz w:val="21"/>
              </w:rPr>
              <w:t>81,860</w:t>
            </w:r>
          </w:p>
          <w:p w14:paraId="0A7BE6A8" w14:textId="77777777" w:rsidR="00F26354" w:rsidRPr="00F26354" w:rsidRDefault="00F26354" w:rsidP="00F26354">
            <w:pPr>
              <w:pStyle w:val="Text"/>
              <w:spacing w:after="240" w:line="276" w:lineRule="auto"/>
              <w:cnfStyle w:val="000000010000" w:firstRow="0" w:lastRow="0" w:firstColumn="0" w:lastColumn="0" w:oddVBand="0" w:evenVBand="0" w:oddHBand="0" w:evenHBand="1" w:firstRowFirstColumn="0" w:firstRowLastColumn="0" w:lastRowFirstColumn="0" w:lastRowLastColumn="0"/>
              <w:rPr>
                <w:b/>
                <w:bCs/>
                <w:sz w:val="21"/>
              </w:rPr>
            </w:pPr>
            <w:r w:rsidRPr="00F26354">
              <w:rPr>
                <w:b/>
                <w:bCs/>
                <w:sz w:val="21"/>
              </w:rPr>
              <w:t>(+10.3%)</w:t>
            </w:r>
          </w:p>
        </w:tc>
        <w:tc>
          <w:tcPr>
            <w:tcW w:w="1804" w:type="dxa"/>
            <w:tcBorders>
              <w:top w:val="single" w:sz="8" w:space="0" w:color="007E00" w:themeColor="accent3"/>
              <w:bottom w:val="single" w:sz="8" w:space="0" w:color="36424A" w:themeColor="accent2"/>
            </w:tcBorders>
            <w:shd w:val="clear" w:color="auto" w:fill="auto"/>
          </w:tcPr>
          <w:p w14:paraId="4E4C7C85" w14:textId="77777777" w:rsidR="00F26354" w:rsidRPr="00F26354" w:rsidRDefault="00F26354" w:rsidP="00F26354">
            <w:pPr>
              <w:pStyle w:val="Text"/>
              <w:spacing w:after="240" w:line="276" w:lineRule="auto"/>
              <w:cnfStyle w:val="000000010000" w:firstRow="0" w:lastRow="0" w:firstColumn="0" w:lastColumn="0" w:oddVBand="0" w:evenVBand="0" w:oddHBand="0" w:evenHBand="1" w:firstRowFirstColumn="0" w:firstRowLastColumn="0" w:lastRowFirstColumn="0" w:lastRowLastColumn="0"/>
              <w:rPr>
                <w:b/>
                <w:bCs/>
                <w:sz w:val="21"/>
              </w:rPr>
            </w:pPr>
            <w:r w:rsidRPr="00F26354">
              <w:rPr>
                <w:b/>
                <w:bCs/>
                <w:sz w:val="21"/>
              </w:rPr>
              <w:t>14,423</w:t>
            </w:r>
          </w:p>
          <w:p w14:paraId="6751CAB6" w14:textId="77777777" w:rsidR="00F26354" w:rsidRPr="00F26354" w:rsidRDefault="00F26354" w:rsidP="00F26354">
            <w:pPr>
              <w:pStyle w:val="Text"/>
              <w:spacing w:after="240" w:line="276" w:lineRule="auto"/>
              <w:cnfStyle w:val="000000010000" w:firstRow="0" w:lastRow="0" w:firstColumn="0" w:lastColumn="0" w:oddVBand="0" w:evenVBand="0" w:oddHBand="0" w:evenHBand="1" w:firstRowFirstColumn="0" w:firstRowLastColumn="0" w:lastRowFirstColumn="0" w:lastRowLastColumn="0"/>
              <w:rPr>
                <w:b/>
                <w:bCs/>
                <w:sz w:val="21"/>
              </w:rPr>
            </w:pPr>
            <w:r w:rsidRPr="00F26354">
              <w:rPr>
                <w:b/>
                <w:bCs/>
                <w:sz w:val="21"/>
              </w:rPr>
              <w:t>(+6.8%)</w:t>
            </w:r>
          </w:p>
        </w:tc>
      </w:tr>
    </w:tbl>
    <w:p w14:paraId="40AE08AF" w14:textId="7ED57B0C" w:rsidR="00B16E49" w:rsidRDefault="00B16E49" w:rsidP="00D5515C">
      <w:pPr>
        <w:pStyle w:val="Text"/>
        <w:spacing w:before="240"/>
      </w:pPr>
      <w:r w:rsidRPr="6E1637BF">
        <w:rPr>
          <w:lang w:val="en-AU"/>
        </w:rPr>
        <w:t xml:space="preserve">Given that the Napthine </w:t>
      </w:r>
      <w:r w:rsidR="00976979" w:rsidRPr="6E1637BF">
        <w:rPr>
          <w:lang w:val="en-AU"/>
        </w:rPr>
        <w:t xml:space="preserve">Measures </w:t>
      </w:r>
      <w:r w:rsidRPr="6E1637BF">
        <w:rPr>
          <w:lang w:val="en-AU"/>
        </w:rPr>
        <w:t xml:space="preserve">were announced </w:t>
      </w:r>
      <w:r w:rsidR="00DA66BD" w:rsidRPr="6E1637BF">
        <w:rPr>
          <w:lang w:val="en-AU"/>
        </w:rPr>
        <w:t>and commenced funding in 2020</w:t>
      </w:r>
      <w:r w:rsidR="00976979" w:rsidRPr="6E1637BF">
        <w:rPr>
          <w:lang w:val="en-AU"/>
        </w:rPr>
        <w:t xml:space="preserve"> </w:t>
      </w:r>
      <w:r w:rsidR="00DA66BD" w:rsidRPr="6E1637BF">
        <w:rPr>
          <w:lang w:val="en-AU"/>
        </w:rPr>
        <w:t>and are still being</w:t>
      </w:r>
      <w:r w:rsidR="000F3F46" w:rsidRPr="6E1637BF">
        <w:rPr>
          <w:lang w:val="en-AU"/>
        </w:rPr>
        <w:t xml:space="preserve"> rolled out, the 2016-2021 data </w:t>
      </w:r>
      <w:r w:rsidR="00FE2940" w:rsidRPr="6E1637BF">
        <w:rPr>
          <w:lang w:val="en-AU"/>
        </w:rPr>
        <w:t xml:space="preserve">can serve as a baseline for </w:t>
      </w:r>
      <w:r w:rsidR="00BB7F3C" w:rsidRPr="6E1637BF">
        <w:rPr>
          <w:lang w:val="en-AU"/>
        </w:rPr>
        <w:t xml:space="preserve">exploring </w:t>
      </w:r>
      <w:r w:rsidR="005D1607" w:rsidRPr="6E1637BF">
        <w:rPr>
          <w:lang w:val="en-AU"/>
        </w:rPr>
        <w:t xml:space="preserve">trends in participation and attainment. </w:t>
      </w:r>
      <w:r w:rsidR="000103A7" w:rsidRPr="6E1637BF">
        <w:rPr>
          <w:lang w:val="en-AU"/>
        </w:rPr>
        <w:t>The next national Census is planned for 202</w:t>
      </w:r>
      <w:r w:rsidR="007962C9" w:rsidRPr="6E1637BF">
        <w:rPr>
          <w:lang w:val="en-AU"/>
        </w:rPr>
        <w:t xml:space="preserve">6 and will provide national data which </w:t>
      </w:r>
      <w:r w:rsidR="009436BA" w:rsidRPr="6E1637BF">
        <w:rPr>
          <w:lang w:val="en-AU"/>
        </w:rPr>
        <w:t xml:space="preserve">will support comparison against the 2016 and 2021 data to determine what progress has been made since 2021 in </w:t>
      </w:r>
      <w:r w:rsidR="00F95A32" w:rsidRPr="6E1637BF">
        <w:rPr>
          <w:lang w:val="en-AU"/>
        </w:rPr>
        <w:t xml:space="preserve">participation and attainment levels across the country, and whether </w:t>
      </w:r>
      <w:r w:rsidR="00D644A8" w:rsidRPr="6E1637BF">
        <w:rPr>
          <w:lang w:val="en-AU"/>
        </w:rPr>
        <w:t>the gap has been bridged or has continued to increase.</w:t>
      </w:r>
    </w:p>
    <w:p w14:paraId="5F356B75" w14:textId="7130050F" w:rsidR="00D644A8" w:rsidRDefault="00D45EA7" w:rsidP="008103D6">
      <w:pPr>
        <w:pStyle w:val="Text"/>
      </w:pPr>
      <w:r w:rsidRPr="6E1637BF">
        <w:rPr>
          <w:lang w:val="en-AU"/>
        </w:rPr>
        <w:t>While the available data does not support a</w:t>
      </w:r>
      <w:r w:rsidR="00097C3D" w:rsidRPr="6E1637BF">
        <w:rPr>
          <w:lang w:val="en-AU"/>
        </w:rPr>
        <w:t xml:space="preserve"> conclusive </w:t>
      </w:r>
      <w:r w:rsidRPr="6E1637BF">
        <w:rPr>
          <w:lang w:val="en-AU"/>
        </w:rPr>
        <w:t>finding in this area, the evaluation consistently heard that since 2000</w:t>
      </w:r>
      <w:r w:rsidR="00097C3D" w:rsidRPr="6E1637BF">
        <w:rPr>
          <w:lang w:val="en-AU"/>
        </w:rPr>
        <w:t>,</w:t>
      </w:r>
      <w:r w:rsidRPr="6E1637BF">
        <w:rPr>
          <w:lang w:val="en-AU"/>
        </w:rPr>
        <w:t xml:space="preserve"> regional universities have faced consistent ‘headwinds’ in relation to student enrolment. </w:t>
      </w:r>
      <w:r w:rsidR="00902B8E" w:rsidRPr="6E1637BF">
        <w:rPr>
          <w:lang w:val="en-AU"/>
        </w:rPr>
        <w:t xml:space="preserve">As outlined in </w:t>
      </w:r>
      <w:hyperlink w:anchor="_Measure_One_–">
        <w:r w:rsidR="00372899" w:rsidRPr="6E1637BF">
          <w:rPr>
            <w:rStyle w:val="Hyperlink"/>
            <w:rFonts w:asciiTheme="minorHAnsi" w:hAnsiTheme="minorHAnsi"/>
            <w:lang w:val="en-AU"/>
          </w:rPr>
          <w:t>Section 3.1</w:t>
        </w:r>
      </w:hyperlink>
      <w:r w:rsidR="00902B8E" w:rsidRPr="6E1637BF">
        <w:rPr>
          <w:lang w:val="en-AU"/>
        </w:rPr>
        <w:t xml:space="preserve">, </w:t>
      </w:r>
      <w:r w:rsidR="00372899" w:rsidRPr="6E1637BF">
        <w:rPr>
          <w:lang w:val="en-AU"/>
        </w:rPr>
        <w:t>t</w:t>
      </w:r>
      <w:r w:rsidRPr="6E1637BF">
        <w:rPr>
          <w:lang w:val="en-AU"/>
        </w:rPr>
        <w:t xml:space="preserve">he CSP </w:t>
      </w:r>
      <w:r w:rsidR="005C79FA" w:rsidRPr="6E1637BF">
        <w:rPr>
          <w:lang w:val="en-AU"/>
        </w:rPr>
        <w:t>Equivalent Fulltime Student Load</w:t>
      </w:r>
      <w:r w:rsidR="00A655B0" w:rsidRPr="6E1637BF">
        <w:rPr>
          <w:lang w:val="en-AU"/>
        </w:rPr>
        <w:t xml:space="preserve"> data demonstrates </w:t>
      </w:r>
      <w:r w:rsidR="00C4245F" w:rsidRPr="6E1637BF">
        <w:rPr>
          <w:lang w:val="en-AU"/>
        </w:rPr>
        <w:t>that while there were modest increases</w:t>
      </w:r>
      <w:r w:rsidR="00E92811" w:rsidRPr="6E1637BF">
        <w:rPr>
          <w:lang w:val="en-AU"/>
        </w:rPr>
        <w:t xml:space="preserve"> in EF</w:t>
      </w:r>
      <w:r w:rsidR="00CF29B8" w:rsidRPr="6E1637BF">
        <w:rPr>
          <w:lang w:val="en-AU"/>
        </w:rPr>
        <w:t xml:space="preserve">TSL for 2020-2021 </w:t>
      </w:r>
      <w:r w:rsidR="00AE513F" w:rsidRPr="6E1637BF">
        <w:rPr>
          <w:lang w:val="en-AU"/>
        </w:rPr>
        <w:t xml:space="preserve">for </w:t>
      </w:r>
      <w:r w:rsidR="00317137">
        <w:rPr>
          <w:lang w:val="en-AU"/>
        </w:rPr>
        <w:t>regional</w:t>
      </w:r>
      <w:r w:rsidR="00317137" w:rsidRPr="6E1637BF">
        <w:rPr>
          <w:lang w:val="en-AU"/>
        </w:rPr>
        <w:t xml:space="preserve"> </w:t>
      </w:r>
      <w:r w:rsidR="00AE513F" w:rsidRPr="6E1637BF">
        <w:rPr>
          <w:lang w:val="en-AU"/>
        </w:rPr>
        <w:t>and metropolitan providers respectively</w:t>
      </w:r>
      <w:r w:rsidR="006618C0" w:rsidRPr="6E1637BF">
        <w:rPr>
          <w:lang w:val="en-AU"/>
        </w:rPr>
        <w:t>,</w:t>
      </w:r>
      <w:r w:rsidR="00777220" w:rsidRPr="6E1637BF">
        <w:rPr>
          <w:lang w:val="en-AU"/>
        </w:rPr>
        <w:t xml:space="preserve"> th</w:t>
      </w:r>
      <w:r w:rsidR="00E15FD0" w:rsidRPr="6E1637BF">
        <w:rPr>
          <w:lang w:val="en-AU"/>
        </w:rPr>
        <w:t xml:space="preserve">ere were </w:t>
      </w:r>
      <w:r w:rsidR="007F2F39">
        <w:rPr>
          <w:lang w:val="en-AU"/>
        </w:rPr>
        <w:t xml:space="preserve">more </w:t>
      </w:r>
      <w:r w:rsidR="00E15FD0" w:rsidRPr="6E1637BF">
        <w:rPr>
          <w:lang w:val="en-AU"/>
        </w:rPr>
        <w:t>significant declines from 2021-2022</w:t>
      </w:r>
      <w:r w:rsidR="00AE513F" w:rsidRPr="6E1637BF">
        <w:rPr>
          <w:lang w:val="en-AU"/>
        </w:rPr>
        <w:t>.</w:t>
      </w:r>
      <w:r w:rsidR="00382866" w:rsidRPr="6E1637BF">
        <w:rPr>
          <w:lang w:val="en-AU"/>
        </w:rPr>
        <w:t xml:space="preserve"> </w:t>
      </w:r>
    </w:p>
    <w:p w14:paraId="01811799" w14:textId="69CB7B2D" w:rsidR="00E6053B" w:rsidRDefault="00E6053B" w:rsidP="008103D6">
      <w:pPr>
        <w:pStyle w:val="Text"/>
      </w:pPr>
      <w:r w:rsidRPr="6E1637BF">
        <w:rPr>
          <w:lang w:val="en-AU"/>
        </w:rPr>
        <w:t xml:space="preserve">One measure that </w:t>
      </w:r>
      <w:r w:rsidR="00553492" w:rsidRPr="6E1637BF">
        <w:rPr>
          <w:lang w:val="en-AU"/>
        </w:rPr>
        <w:t xml:space="preserve">may </w:t>
      </w:r>
      <w:r w:rsidR="007D307B" w:rsidRPr="6E1637BF">
        <w:rPr>
          <w:lang w:val="en-AU"/>
        </w:rPr>
        <w:t>make a direct and tangible contribution to bridging the gap is the RUSH program.</w:t>
      </w:r>
      <w:r w:rsidR="006B6DD1" w:rsidRPr="6E1637BF">
        <w:rPr>
          <w:lang w:val="en-AU"/>
        </w:rPr>
        <w:t xml:space="preserve"> The </w:t>
      </w:r>
      <w:r w:rsidR="00D518B2" w:rsidRPr="6E1637BF">
        <w:rPr>
          <w:lang w:val="en-AU"/>
        </w:rPr>
        <w:t xml:space="preserve">finding from the </w:t>
      </w:r>
      <w:r w:rsidR="00BC603F" w:rsidRPr="6E1637BF">
        <w:rPr>
          <w:lang w:val="en-AU"/>
        </w:rPr>
        <w:t>study of</w:t>
      </w:r>
      <w:r w:rsidR="00A038C4" w:rsidRPr="6E1637BF">
        <w:rPr>
          <w:lang w:val="en-AU"/>
        </w:rPr>
        <w:t xml:space="preserve"> Cohort One </w:t>
      </w:r>
      <w:r w:rsidR="000E09EB" w:rsidRPr="6E1637BF">
        <w:rPr>
          <w:lang w:val="en-AU"/>
        </w:rPr>
        <w:t>Regional University Centres</w:t>
      </w:r>
      <w:r w:rsidR="00F52A36" w:rsidRPr="6E1637BF">
        <w:rPr>
          <w:lang w:val="en-AU"/>
        </w:rPr>
        <w:t xml:space="preserve"> (see </w:t>
      </w:r>
      <w:hyperlink w:anchor="_Measure_Five_–">
        <w:r w:rsidR="009944FA" w:rsidRPr="007020E9">
          <w:rPr>
            <w:rStyle w:val="Hyperlink"/>
          </w:rPr>
          <w:t>Section 3.5.1</w:t>
        </w:r>
        <w:r w:rsidR="009944FA" w:rsidRPr="00113840">
          <w:rPr>
            <w:rStyle w:val="Hyperlink"/>
            <w:rFonts w:asciiTheme="minorHAnsi" w:hAnsiTheme="minorHAnsi"/>
            <w:b w:val="0"/>
            <w:color w:val="auto"/>
            <w:u w:val="none"/>
            <w:lang w:val="en-AU"/>
          </w:rPr>
          <w:t>)</w:t>
        </w:r>
      </w:hyperlink>
      <w:r w:rsidR="000A636F" w:rsidRPr="00113840">
        <w:rPr>
          <w:rStyle w:val="Hyperlink"/>
          <w:rFonts w:asciiTheme="minorHAnsi" w:hAnsiTheme="minorHAnsi"/>
          <w:b w:val="0"/>
          <w:u w:val="none"/>
          <w:lang w:val="en-AU"/>
        </w:rPr>
        <w:t xml:space="preserve"> </w:t>
      </w:r>
      <w:r w:rsidR="00D518B2" w:rsidRPr="6E1637BF">
        <w:rPr>
          <w:lang w:val="en-AU"/>
        </w:rPr>
        <w:t>that that most RUC regions have gone from lagging behind the Australian tertiary growth rate in 2011-16 to exceeding it in 2016-21</w:t>
      </w:r>
      <w:r w:rsidR="00FF146D" w:rsidRPr="6E1637BF">
        <w:rPr>
          <w:lang w:val="en-AU"/>
        </w:rPr>
        <w:t xml:space="preserve"> suggests that the Hubs established under the</w:t>
      </w:r>
      <w:r w:rsidR="005F7811" w:rsidRPr="6E1637BF">
        <w:rPr>
          <w:lang w:val="en-AU"/>
        </w:rPr>
        <w:t xml:space="preserve"> </w:t>
      </w:r>
      <w:r w:rsidR="005F7811" w:rsidRPr="6E1637BF">
        <w:rPr>
          <w:lang w:val="en-AU"/>
        </w:rPr>
        <w:lastRenderedPageBreak/>
        <w:t xml:space="preserve">Napthine </w:t>
      </w:r>
      <w:r w:rsidR="005919A4" w:rsidRPr="6E1637BF">
        <w:rPr>
          <w:lang w:val="en-AU"/>
        </w:rPr>
        <w:t>M</w:t>
      </w:r>
      <w:r w:rsidR="005F7811" w:rsidRPr="6E1637BF">
        <w:rPr>
          <w:lang w:val="en-AU"/>
        </w:rPr>
        <w:t>easure</w:t>
      </w:r>
      <w:r w:rsidR="005919A4" w:rsidRPr="6E1637BF">
        <w:rPr>
          <w:lang w:val="en-AU"/>
        </w:rPr>
        <w:t>s</w:t>
      </w:r>
      <w:r w:rsidR="005F7811" w:rsidRPr="6E1637BF">
        <w:rPr>
          <w:lang w:val="en-AU"/>
        </w:rPr>
        <w:t xml:space="preserve"> </w:t>
      </w:r>
      <w:r w:rsidR="004F1232" w:rsidRPr="6E1637BF">
        <w:rPr>
          <w:lang w:val="en-AU"/>
        </w:rPr>
        <w:t xml:space="preserve">may have similar impacts </w:t>
      </w:r>
      <w:r w:rsidR="00FF5FFE" w:rsidRPr="6E1637BF">
        <w:rPr>
          <w:lang w:val="en-AU"/>
        </w:rPr>
        <w:t>in tertiary enrolments and may support bridging the gap between these regions and metropolitan areas.</w:t>
      </w:r>
    </w:p>
    <w:p w14:paraId="04811694" w14:textId="37453478" w:rsidR="004B0F64" w:rsidRDefault="007C1791" w:rsidP="00455862">
      <w:pPr>
        <w:pStyle w:val="Heading2"/>
      </w:pPr>
      <w:bookmarkStart w:id="65" w:name="_Toc171085098"/>
      <w:bookmarkStart w:id="66" w:name="_Toc177032076"/>
      <w:bookmarkEnd w:id="64"/>
      <w:r w:rsidRPr="007C1791">
        <w:t>Driving productivity and growth for regional Australia</w:t>
      </w:r>
      <w:bookmarkEnd w:id="65"/>
      <w:bookmarkEnd w:id="66"/>
    </w:p>
    <w:p w14:paraId="08932564" w14:textId="007CE4D7" w:rsidR="00700F60" w:rsidRDefault="000B3E68" w:rsidP="00700F60">
      <w:pPr>
        <w:pStyle w:val="Text"/>
      </w:pPr>
      <w:r>
        <w:t>The evaluation found that t</w:t>
      </w:r>
      <w:r w:rsidR="003A748E">
        <w:t xml:space="preserve">he Napthine </w:t>
      </w:r>
      <w:r w:rsidR="00B0556A">
        <w:t xml:space="preserve">Measures </w:t>
      </w:r>
      <w:r w:rsidR="003A748E">
        <w:t xml:space="preserve">have </w:t>
      </w:r>
      <w:r w:rsidR="00E22C86">
        <w:t>involved significant engagement with</w:t>
      </w:r>
      <w:r w:rsidR="00730B0F">
        <w:t xml:space="preserve"> regional development stakeholders, and </w:t>
      </w:r>
      <w:r w:rsidR="00375E29">
        <w:t>alignment with regional development priorities</w:t>
      </w:r>
      <w:r w:rsidR="00F5438F">
        <w:t>.</w:t>
      </w:r>
      <w:r w:rsidR="007E5500">
        <w:t xml:space="preserve"> These factors, combined with the extra funding that the Napthine </w:t>
      </w:r>
      <w:r w:rsidR="00CF1EBA">
        <w:t xml:space="preserve">Measures </w:t>
      </w:r>
      <w:r w:rsidR="007E5500">
        <w:t xml:space="preserve">have provided to </w:t>
      </w:r>
      <w:r w:rsidR="00AA5622">
        <w:t xml:space="preserve">students and a range of tertiary education stakeholders across </w:t>
      </w:r>
      <w:r w:rsidR="00916EC0">
        <w:t>RRR</w:t>
      </w:r>
      <w:r w:rsidR="00804DF5">
        <w:t xml:space="preserve"> Australia, suggests that the measures have contributed to the goal of driving productivity and growth in regional Australia.</w:t>
      </w:r>
      <w:r w:rsidR="00375E29">
        <w:t xml:space="preserve"> </w:t>
      </w:r>
      <w:r w:rsidR="00700F60">
        <w:t>Evaluation stakeholders consistently commented on the relationship between higher education and regional development. A regional development stakeholder described that</w:t>
      </w:r>
      <w:r w:rsidR="00700F60">
        <w:rPr>
          <w:i/>
        </w:rPr>
        <w:t xml:space="preserve"> </w:t>
      </w:r>
      <w:r w:rsidR="00700F60">
        <w:t xml:space="preserve"> </w:t>
      </w:r>
    </w:p>
    <w:p w14:paraId="100E2CDF" w14:textId="6D9A8E7D" w:rsidR="00700F60" w:rsidRPr="005959F8" w:rsidRDefault="00700F60" w:rsidP="00D90926">
      <w:pPr>
        <w:pStyle w:val="Text"/>
        <w:spacing w:before="240"/>
        <w:ind w:left="851" w:right="851"/>
        <w:rPr>
          <w:rStyle w:val="QuoteChar"/>
          <w:lang w:val="en-AU"/>
        </w:rPr>
      </w:pPr>
      <w:r w:rsidRPr="00D5515C">
        <w:rPr>
          <w:rStyle w:val="QuoteChar"/>
        </w:rPr>
        <w:t>Tertiary education is very important for regional development – ensuring we have right ideals in mind and regions are advancing with no one left behind</w:t>
      </w:r>
      <w:r w:rsidRPr="6E1637BF">
        <w:rPr>
          <w:rStyle w:val="QuoteChar"/>
          <w:lang w:val="en-AU"/>
        </w:rPr>
        <w:t>.</w:t>
      </w:r>
    </w:p>
    <w:p w14:paraId="187030A7" w14:textId="3A76637C" w:rsidR="002B4109" w:rsidRDefault="00B14B14" w:rsidP="003A748E">
      <w:pPr>
        <w:pStyle w:val="Text"/>
      </w:pPr>
      <w:r w:rsidRPr="6E1637BF">
        <w:rPr>
          <w:lang w:val="en-AU"/>
        </w:rPr>
        <w:t xml:space="preserve">While the measures </w:t>
      </w:r>
      <w:r w:rsidR="00B71179" w:rsidRPr="6E1637BF">
        <w:rPr>
          <w:lang w:val="en-AU"/>
        </w:rPr>
        <w:t>have generally focused on productivity and growth in regional Australia,</w:t>
      </w:r>
      <w:r w:rsidR="00341B2D" w:rsidRPr="6E1637BF">
        <w:rPr>
          <w:lang w:val="en-AU"/>
        </w:rPr>
        <w:t xml:space="preserve"> p</w:t>
      </w:r>
      <w:r w:rsidR="00147B61" w:rsidRPr="6E1637BF">
        <w:rPr>
          <w:lang w:val="en-AU"/>
        </w:rPr>
        <w:t xml:space="preserve">rogress against this goal is </w:t>
      </w:r>
      <w:r w:rsidR="00341B2D" w:rsidRPr="6E1637BF">
        <w:rPr>
          <w:lang w:val="en-AU"/>
        </w:rPr>
        <w:t xml:space="preserve">particularly </w:t>
      </w:r>
      <w:r w:rsidR="00147B61" w:rsidRPr="6E1637BF">
        <w:rPr>
          <w:lang w:val="en-AU"/>
        </w:rPr>
        <w:t>illustrated</w:t>
      </w:r>
      <w:r w:rsidR="00341B2D" w:rsidRPr="6E1637BF">
        <w:rPr>
          <w:lang w:val="en-AU"/>
        </w:rPr>
        <w:t xml:space="preserve"> in the following examples:</w:t>
      </w:r>
    </w:p>
    <w:p w14:paraId="49353B71" w14:textId="7892C058" w:rsidR="00341B2D" w:rsidRDefault="00E741C9" w:rsidP="00F73F15">
      <w:pPr>
        <w:pStyle w:val="Bullet1"/>
        <w:spacing w:before="0" w:after="0"/>
      </w:pPr>
      <w:r w:rsidRPr="6C2080AF">
        <w:rPr>
          <w:lang w:val="en-AU"/>
        </w:rPr>
        <w:t>Increased CGS funding and refocus</w:t>
      </w:r>
      <w:r w:rsidR="00180913" w:rsidRPr="6C2080AF">
        <w:rPr>
          <w:lang w:val="en-AU"/>
        </w:rPr>
        <w:t xml:space="preserve">ing of HEPPP have </w:t>
      </w:r>
      <w:r w:rsidR="002D2539" w:rsidRPr="6C2080AF">
        <w:rPr>
          <w:lang w:val="en-AU"/>
        </w:rPr>
        <w:t xml:space="preserve">played an important role in supporting the financial viability </w:t>
      </w:r>
      <w:r w:rsidR="00FF76D7" w:rsidRPr="6C2080AF">
        <w:rPr>
          <w:lang w:val="en-AU"/>
        </w:rPr>
        <w:t xml:space="preserve">and outreach activities </w:t>
      </w:r>
      <w:r w:rsidR="002D2539" w:rsidRPr="6C2080AF">
        <w:rPr>
          <w:lang w:val="en-AU"/>
        </w:rPr>
        <w:t xml:space="preserve">of regional universities during a period of </w:t>
      </w:r>
      <w:r w:rsidR="00EA549A" w:rsidRPr="6C2080AF">
        <w:rPr>
          <w:lang w:val="en-AU"/>
        </w:rPr>
        <w:t>downward pressure on university enrolments.</w:t>
      </w:r>
      <w:r w:rsidR="00514CCF" w:rsidRPr="6C2080AF">
        <w:rPr>
          <w:lang w:val="en-AU"/>
        </w:rPr>
        <w:t xml:space="preserve"> This funding has supported regional productivity and growth.</w:t>
      </w:r>
    </w:p>
    <w:p w14:paraId="4C70C14C" w14:textId="71D0B981" w:rsidR="00752E79" w:rsidRDefault="00091D66" w:rsidP="00F73F15">
      <w:pPr>
        <w:pStyle w:val="Bullet1"/>
        <w:spacing w:before="0" w:after="0"/>
      </w:pPr>
      <w:r w:rsidRPr="6C2080AF">
        <w:rPr>
          <w:lang w:val="en-AU"/>
        </w:rPr>
        <w:t>Research funded through the RRC</w:t>
      </w:r>
      <w:r w:rsidR="00AA3F05" w:rsidRPr="6C2080AF">
        <w:rPr>
          <w:lang w:val="en-AU"/>
        </w:rPr>
        <w:t xml:space="preserve"> Program</w:t>
      </w:r>
      <w:r w:rsidRPr="6C2080AF">
        <w:rPr>
          <w:lang w:val="en-AU"/>
        </w:rPr>
        <w:t xml:space="preserve"> has had a demonstrable focus on </w:t>
      </w:r>
      <w:r w:rsidR="007A2102" w:rsidRPr="6C2080AF">
        <w:rPr>
          <w:lang w:val="en-AU"/>
        </w:rPr>
        <w:t>regional development and</w:t>
      </w:r>
      <w:r w:rsidR="00AB265C" w:rsidRPr="6C2080AF">
        <w:rPr>
          <w:lang w:val="en-AU"/>
        </w:rPr>
        <w:t xml:space="preserve"> on building regional research and industry capacity.</w:t>
      </w:r>
      <w:r w:rsidR="007A2102" w:rsidRPr="6C2080AF">
        <w:rPr>
          <w:lang w:val="en-AU"/>
        </w:rPr>
        <w:t xml:space="preserve"> </w:t>
      </w:r>
    </w:p>
    <w:p w14:paraId="7B8D971C" w14:textId="4A77C3F5" w:rsidR="00752E79" w:rsidRDefault="001E411A" w:rsidP="00F73F15">
      <w:pPr>
        <w:pStyle w:val="Bullet1"/>
        <w:spacing w:before="0" w:after="0"/>
      </w:pPr>
      <w:r>
        <w:t>The RUSH program has supported infrastructure development and employment in regional areas.</w:t>
      </w:r>
    </w:p>
    <w:p w14:paraId="47DB0EEA" w14:textId="0D488B32" w:rsidR="00BF4F4C" w:rsidRPr="00505245" w:rsidRDefault="000F1087" w:rsidP="00F73F15">
      <w:pPr>
        <w:pStyle w:val="Bullet1"/>
        <w:spacing w:before="0" w:after="0"/>
      </w:pPr>
      <w:r>
        <w:t xml:space="preserve">The </w:t>
      </w:r>
      <w:r w:rsidR="00465ECC">
        <w:t>Commissioner</w:t>
      </w:r>
      <w:r w:rsidR="009F077A">
        <w:t xml:space="preserve"> has engaged extensively with regional development stakeholders, and has supported the integration of regional</w:t>
      </w:r>
      <w:r w:rsidR="00852FFB">
        <w:t>,</w:t>
      </w:r>
      <w:r w:rsidR="009F077A">
        <w:t xml:space="preserve"> development and tertiary education priorities.</w:t>
      </w:r>
    </w:p>
    <w:p w14:paraId="4B555F69" w14:textId="70F80C16" w:rsidR="007C1791" w:rsidRPr="00D27626" w:rsidRDefault="00D27626" w:rsidP="00455862">
      <w:pPr>
        <w:pStyle w:val="Heading2"/>
      </w:pPr>
      <w:bookmarkStart w:id="67" w:name="_Toc171085099"/>
      <w:bookmarkStart w:id="68" w:name="_Toc177032077"/>
      <w:r w:rsidRPr="42A92196">
        <w:t>Increasing the research capacity of regional universities</w:t>
      </w:r>
      <w:bookmarkEnd w:id="67"/>
      <w:bookmarkEnd w:id="68"/>
    </w:p>
    <w:p w14:paraId="6ADAB36F" w14:textId="53369D79" w:rsidR="001D67D7" w:rsidRPr="001D67D7" w:rsidRDefault="00505245" w:rsidP="001D67D7">
      <w:pPr>
        <w:rPr>
          <w:rFonts w:ascii="Arial" w:eastAsia="Arial" w:hAnsi="Arial" w:cs="Times New Roman"/>
          <w:lang w:val="en-US"/>
        </w:rPr>
      </w:pPr>
      <w:r>
        <w:rPr>
          <w:lang w:val="en-US"/>
        </w:rPr>
        <w:t xml:space="preserve">The evaluation found that the Napthine </w:t>
      </w:r>
      <w:r w:rsidR="00852FFB">
        <w:rPr>
          <w:lang w:val="en-US"/>
        </w:rPr>
        <w:t xml:space="preserve">Measures </w:t>
      </w:r>
      <w:r>
        <w:rPr>
          <w:lang w:val="en-US"/>
        </w:rPr>
        <w:t xml:space="preserve">have </w:t>
      </w:r>
      <w:r w:rsidR="0086541C">
        <w:rPr>
          <w:lang w:val="en-US"/>
        </w:rPr>
        <w:t xml:space="preserve">effectively increased the research capacity of regional universities. </w:t>
      </w:r>
      <w:r w:rsidR="001D67D7" w:rsidRPr="001D67D7">
        <w:rPr>
          <w:rFonts w:ascii="Arial" w:eastAsia="Arial" w:hAnsi="Arial" w:cs="Times New Roman"/>
          <w:lang w:val="en-US"/>
        </w:rPr>
        <w:t>Most notabl</w:t>
      </w:r>
      <w:r w:rsidR="00852FFB">
        <w:rPr>
          <w:rFonts w:ascii="Arial" w:eastAsia="Arial" w:hAnsi="Arial" w:cs="Times New Roman"/>
          <w:lang w:val="en-US"/>
        </w:rPr>
        <w:t>y</w:t>
      </w:r>
      <w:r w:rsidR="001D67D7" w:rsidRPr="001D67D7">
        <w:rPr>
          <w:rFonts w:ascii="Arial" w:eastAsia="Arial" w:hAnsi="Arial" w:cs="Times New Roman"/>
          <w:lang w:val="en-US"/>
        </w:rPr>
        <w:t xml:space="preserve">, the RRC saw investment of nearly $40 million for research initiatives led by eight universities with regional campuses. While not explicitly </w:t>
      </w:r>
      <w:r w:rsidR="0041669E">
        <w:rPr>
          <w:rFonts w:ascii="Arial" w:eastAsia="Arial" w:hAnsi="Arial" w:cs="Times New Roman"/>
          <w:lang w:val="en-US"/>
        </w:rPr>
        <w:t>tied</w:t>
      </w:r>
      <w:r w:rsidR="001D67D7" w:rsidRPr="001D67D7">
        <w:rPr>
          <w:rFonts w:ascii="Arial" w:eastAsia="Arial" w:hAnsi="Arial" w:cs="Times New Roman"/>
          <w:lang w:val="en-US"/>
        </w:rPr>
        <w:t xml:space="preserve"> to research, increased CGS and HEPPP funding have supported broader university sustainability, </w:t>
      </w:r>
      <w:r w:rsidR="00F37670" w:rsidRPr="001D67D7">
        <w:rPr>
          <w:rFonts w:ascii="Arial" w:eastAsia="Arial" w:hAnsi="Arial" w:cs="Times New Roman"/>
          <w:lang w:val="en-US"/>
        </w:rPr>
        <w:t>infrastructure</w:t>
      </w:r>
      <w:r w:rsidR="001D67D7" w:rsidRPr="001D67D7">
        <w:rPr>
          <w:rFonts w:ascii="Arial" w:eastAsia="Arial" w:hAnsi="Arial" w:cs="Times New Roman"/>
          <w:lang w:val="en-US"/>
        </w:rPr>
        <w:t xml:space="preserve"> and partnerships necessary to underpin research</w:t>
      </w:r>
      <w:r w:rsidR="0041669E">
        <w:rPr>
          <w:rFonts w:ascii="Arial" w:eastAsia="Arial" w:hAnsi="Arial" w:cs="Times New Roman"/>
          <w:lang w:val="en-US"/>
        </w:rPr>
        <w:t>.</w:t>
      </w:r>
    </w:p>
    <w:p w14:paraId="7FE440BE" w14:textId="190B295A" w:rsidR="00361C8E" w:rsidRPr="001D67D7" w:rsidRDefault="001D67D7" w:rsidP="001D67D7">
      <w:pPr>
        <w:rPr>
          <w:rFonts w:ascii="Arial" w:eastAsia="Arial" w:hAnsi="Arial" w:cs="Times New Roman"/>
          <w:lang w:val="en-US"/>
        </w:rPr>
      </w:pPr>
      <w:r w:rsidRPr="001D67D7">
        <w:rPr>
          <w:rFonts w:ascii="Arial" w:eastAsia="Arial" w:hAnsi="Arial" w:cs="Times New Roman"/>
          <w:lang w:val="en-US"/>
        </w:rPr>
        <w:t xml:space="preserve">As described </w:t>
      </w:r>
      <w:r w:rsidRPr="00BA2921">
        <w:rPr>
          <w:rFonts w:ascii="Arial" w:eastAsia="Arial" w:hAnsi="Arial" w:cs="Times New Roman"/>
          <w:lang w:val="en-US"/>
        </w:rPr>
        <w:t xml:space="preserve">in </w:t>
      </w:r>
      <w:hyperlink w:anchor="_Measure_Three_–" w:history="1">
        <w:r w:rsidR="00BA2921" w:rsidRPr="00BA2921">
          <w:rPr>
            <w:rStyle w:val="Hyperlink"/>
            <w:rFonts w:eastAsia="Arial" w:cs="Times New Roman"/>
            <w:lang w:val="en-US"/>
          </w:rPr>
          <w:t>Section 3.3</w:t>
        </w:r>
      </w:hyperlink>
      <w:r w:rsidRPr="001D67D7">
        <w:rPr>
          <w:rFonts w:ascii="Arial" w:eastAsia="Arial" w:hAnsi="Arial" w:cs="Times New Roman"/>
          <w:lang w:val="en-US"/>
        </w:rPr>
        <w:t xml:space="preserve"> however, there remain doubts over the financial viability of the research staffing and infrastructure grown through this program. The evaluation heard from a variety of stakeholders across universities, peak</w:t>
      </w:r>
      <w:r w:rsidR="0041669E">
        <w:rPr>
          <w:rFonts w:ascii="Arial" w:eastAsia="Arial" w:hAnsi="Arial" w:cs="Times New Roman"/>
          <w:lang w:val="en-US"/>
        </w:rPr>
        <w:t xml:space="preserve"> bodie</w:t>
      </w:r>
      <w:r w:rsidRPr="001D67D7">
        <w:rPr>
          <w:rFonts w:ascii="Arial" w:eastAsia="Arial" w:hAnsi="Arial" w:cs="Times New Roman"/>
          <w:lang w:val="en-US"/>
        </w:rPr>
        <w:t xml:space="preserve">s and government </w:t>
      </w:r>
      <w:r w:rsidR="0041669E">
        <w:rPr>
          <w:rFonts w:ascii="Arial" w:eastAsia="Arial" w:hAnsi="Arial" w:cs="Times New Roman"/>
          <w:lang w:val="en-US"/>
        </w:rPr>
        <w:t>of</w:t>
      </w:r>
      <w:r w:rsidRPr="001D67D7">
        <w:rPr>
          <w:rFonts w:ascii="Arial" w:eastAsia="Arial" w:hAnsi="Arial" w:cs="Times New Roman"/>
          <w:lang w:val="en-US"/>
        </w:rPr>
        <w:t xml:space="preserve"> limitations in the research capabilities of regional universities, and that compared with metropolitan universities</w:t>
      </w:r>
      <w:r w:rsidR="00C512C3">
        <w:rPr>
          <w:rFonts w:ascii="Arial" w:eastAsia="Arial" w:hAnsi="Arial" w:cs="Times New Roman"/>
          <w:lang w:val="en-US"/>
        </w:rPr>
        <w:t>,</w:t>
      </w:r>
      <w:r w:rsidRPr="001D67D7">
        <w:rPr>
          <w:rFonts w:ascii="Arial" w:eastAsia="Arial" w:hAnsi="Arial" w:cs="Times New Roman"/>
          <w:lang w:val="en-US"/>
        </w:rPr>
        <w:t xml:space="preserve"> regional universities</w:t>
      </w:r>
      <w:r w:rsidR="004069AB">
        <w:rPr>
          <w:rFonts w:ascii="Arial" w:eastAsia="Arial" w:hAnsi="Arial" w:cs="Times New Roman"/>
          <w:lang w:val="en-US"/>
        </w:rPr>
        <w:t xml:space="preserve"> sometimes</w:t>
      </w:r>
      <w:r w:rsidRPr="001D67D7">
        <w:rPr>
          <w:rFonts w:ascii="Arial" w:eastAsia="Arial" w:hAnsi="Arial" w:cs="Times New Roman"/>
          <w:lang w:val="en-US"/>
        </w:rPr>
        <w:t xml:space="preserve"> lack capabilities in grant writing and research administration. The evaluation heard that regional universities would welcome further targeted funding to support regional research. </w:t>
      </w:r>
    </w:p>
    <w:p w14:paraId="544058D8" w14:textId="77777777" w:rsidR="00561925" w:rsidRDefault="00561925" w:rsidP="00C76AEA">
      <w:pPr>
        <w:pStyle w:val="Heading1"/>
        <w:sectPr w:rsidR="00561925" w:rsidSect="00552E19">
          <w:pgSz w:w="11909" w:h="16834" w:code="9"/>
          <w:pgMar w:top="1440" w:right="1440" w:bottom="1440" w:left="1440" w:header="720" w:footer="720" w:gutter="0"/>
          <w:cols w:space="720"/>
          <w:docGrid w:linePitch="360"/>
        </w:sectPr>
      </w:pPr>
      <w:bookmarkStart w:id="69" w:name="_Toc171085100"/>
    </w:p>
    <w:p w14:paraId="2C21F7FD" w14:textId="56481771" w:rsidR="009B0B47" w:rsidRDefault="009B0B47" w:rsidP="00C76AEA">
      <w:pPr>
        <w:pStyle w:val="Heading1"/>
      </w:pPr>
      <w:bookmarkStart w:id="70" w:name="_Toc177032078"/>
      <w:r>
        <w:lastRenderedPageBreak/>
        <w:t xml:space="preserve">The Australian Universities </w:t>
      </w:r>
      <w:r w:rsidR="00B1491B">
        <w:t>Accord</w:t>
      </w:r>
      <w:bookmarkEnd w:id="70"/>
    </w:p>
    <w:p w14:paraId="66BAFD67" w14:textId="7692DDDC" w:rsidR="009B0B47" w:rsidRDefault="00B379AE" w:rsidP="009B0B47">
      <w:pPr>
        <w:pStyle w:val="Text"/>
      </w:pPr>
      <w:r>
        <w:t>T</w:t>
      </w:r>
      <w:r w:rsidR="001F4E29">
        <w:t xml:space="preserve">he Australian Universities Accord </w:t>
      </w:r>
      <w:r w:rsidR="006A6724">
        <w:t>will have significant impacts on the higher education landscape in Australia</w:t>
      </w:r>
      <w:r w:rsidR="006A6724" w:rsidRPr="000117F5">
        <w:t>.</w:t>
      </w:r>
      <w:r w:rsidR="00454555" w:rsidRPr="000117F5">
        <w:t xml:space="preserve"> </w:t>
      </w:r>
      <w:r w:rsidR="00454555" w:rsidRPr="000117F5">
        <w:rPr>
          <w:b/>
          <w:bCs/>
        </w:rPr>
        <w:t xml:space="preserve">Table </w:t>
      </w:r>
      <w:r w:rsidR="00BF56EE">
        <w:rPr>
          <w:b/>
          <w:bCs/>
        </w:rPr>
        <w:t>9</w:t>
      </w:r>
      <w:r w:rsidR="003E01D2">
        <w:t xml:space="preserve"> outlines</w:t>
      </w:r>
      <w:r w:rsidR="00454555">
        <w:t xml:space="preserve"> </w:t>
      </w:r>
      <w:r w:rsidR="003E01D2">
        <w:t xml:space="preserve">connections between </w:t>
      </w:r>
      <w:r>
        <w:t xml:space="preserve">the Napthine measures, and </w:t>
      </w:r>
      <w:r w:rsidR="00454555">
        <w:t>the Accord’s recommendations and the Government’s response</w:t>
      </w:r>
      <w:r>
        <w:t xml:space="preserve">. </w:t>
      </w:r>
    </w:p>
    <w:p w14:paraId="4A611746" w14:textId="559F53A5" w:rsidR="00690E43" w:rsidRDefault="00B50AA6" w:rsidP="00690E43">
      <w:pPr>
        <w:pStyle w:val="Caption"/>
        <w:spacing w:after="0"/>
      </w:pPr>
      <w:r>
        <w:t xml:space="preserve">Table </w:t>
      </w:r>
      <w:r w:rsidR="00BF56EE">
        <w:t>9</w:t>
      </w:r>
      <w:r>
        <w:t xml:space="preserve">. </w:t>
      </w:r>
      <w:r w:rsidR="001D617F" w:rsidRPr="001D617F">
        <w:t>Relevance of the Accord to the Napthine Measures</w:t>
      </w:r>
    </w:p>
    <w:tbl>
      <w:tblPr>
        <w:tblStyle w:val="ACTableDesign"/>
        <w:tblpPr w:leftFromText="180" w:rightFromText="180" w:vertAnchor="text" w:horzAnchor="margin" w:tblpY="194"/>
        <w:tblW w:w="5000" w:type="pct"/>
        <w:tblBorders>
          <w:top w:val="single" w:sz="12" w:space="0" w:color="007E00" w:themeColor="accent3"/>
          <w:left w:val="single" w:sz="12" w:space="0" w:color="007E00" w:themeColor="accent3"/>
          <w:bottom w:val="single" w:sz="12" w:space="0" w:color="007E00" w:themeColor="accent3"/>
          <w:right w:val="single" w:sz="12" w:space="0" w:color="007E00" w:themeColor="accent3"/>
          <w:insideH w:val="none" w:sz="0" w:space="0" w:color="auto"/>
          <w:insideV w:val="none" w:sz="0" w:space="0" w:color="auto"/>
        </w:tblBorders>
        <w:tblCellMar>
          <w:top w:w="28" w:type="dxa"/>
        </w:tblCellMar>
        <w:tblLook w:val="04A0" w:firstRow="1" w:lastRow="0" w:firstColumn="1" w:lastColumn="0" w:noHBand="0" w:noVBand="1"/>
      </w:tblPr>
      <w:tblGrid>
        <w:gridCol w:w="4639"/>
        <w:gridCol w:w="4417"/>
        <w:gridCol w:w="4868"/>
      </w:tblGrid>
      <w:tr w:rsidR="00690E43" w:rsidRPr="005F2846" w14:paraId="78574DE0" w14:textId="77777777" w:rsidTr="00C556B0">
        <w:trPr>
          <w:cnfStyle w:val="100000000000" w:firstRow="1" w:lastRow="0" w:firstColumn="0" w:lastColumn="0" w:oddVBand="0" w:evenVBand="0" w:oddHBand="0" w:evenHBand="0" w:firstRowFirstColumn="0" w:firstRowLastColumn="0" w:lastRowFirstColumn="0" w:lastRowLastColumn="0"/>
          <w:trHeight w:val="661"/>
        </w:trPr>
        <w:tc>
          <w:tcPr>
            <w:cnfStyle w:val="001000000000" w:firstRow="0" w:lastRow="0" w:firstColumn="1" w:lastColumn="0" w:oddVBand="0" w:evenVBand="0" w:oddHBand="0" w:evenHBand="0" w:firstRowFirstColumn="0" w:firstRowLastColumn="0" w:lastRowFirstColumn="0" w:lastRowLastColumn="0"/>
            <w:tcW w:w="1666" w:type="pct"/>
            <w:shd w:val="clear" w:color="auto" w:fill="auto"/>
          </w:tcPr>
          <w:p w14:paraId="4621398C" w14:textId="77777777" w:rsidR="00690E43" w:rsidRPr="000818B1" w:rsidRDefault="00690E43" w:rsidP="00C556B0">
            <w:pPr>
              <w:pStyle w:val="Text"/>
              <w:tabs>
                <w:tab w:val="left" w:pos="1485"/>
              </w:tabs>
              <w:spacing w:after="0"/>
              <w:ind w:right="537"/>
              <w:jc w:val="left"/>
              <w:rPr>
                <w:color w:val="auto"/>
                <w:sz w:val="21"/>
                <w:szCs w:val="21"/>
              </w:rPr>
            </w:pPr>
            <w:r w:rsidRPr="000E497A">
              <w:rPr>
                <w:rFonts w:eastAsia="Arial" w:cs="Times New Roman"/>
                <w:noProof/>
                <w:color w:val="FF0000"/>
                <w:sz w:val="20"/>
              </w:rPr>
              <w:drawing>
                <wp:anchor distT="0" distB="0" distL="114300" distR="114300" simplePos="0" relativeHeight="251658252" behindDoc="0" locked="0" layoutInCell="1" allowOverlap="1" wp14:anchorId="48537C0B" wp14:editId="45CA7A9A">
                  <wp:simplePos x="0" y="0"/>
                  <wp:positionH relativeFrom="column">
                    <wp:posOffset>-436245</wp:posOffset>
                  </wp:positionH>
                  <wp:positionV relativeFrom="paragraph">
                    <wp:posOffset>-2540</wp:posOffset>
                  </wp:positionV>
                  <wp:extent cx="323850" cy="323850"/>
                  <wp:effectExtent l="0" t="0" r="0" b="0"/>
                  <wp:wrapSquare wrapText="bothSides"/>
                  <wp:docPr id="167746160" name="Graphic 2" descr="Badge Tick1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2604237" name="Graphic 1212604237" descr="Badge Tick1 with solid fill"/>
                          <pic:cNvPicPr/>
                        </pic:nvPicPr>
                        <pic:blipFill>
                          <a:blip r:embed="rId41">
                            <a:extLst>
                              <a:ext uri="{96DAC541-7B7A-43D3-8B79-37D633B846F1}">
                                <asvg:svgBlip xmlns:asvg="http://schemas.microsoft.com/office/drawing/2016/SVG/main" r:embed="rId42"/>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r w:rsidRPr="000818B1">
              <w:rPr>
                <w:color w:val="auto"/>
                <w:sz w:val="21"/>
                <w:szCs w:val="21"/>
              </w:rPr>
              <w:t>Measure is expanding</w:t>
            </w:r>
          </w:p>
        </w:tc>
        <w:tc>
          <w:tcPr>
            <w:tcW w:w="1586" w:type="pct"/>
            <w:shd w:val="clear" w:color="auto" w:fill="auto"/>
          </w:tcPr>
          <w:p w14:paraId="03A99877" w14:textId="77777777" w:rsidR="00690E43" w:rsidRPr="000818B1" w:rsidRDefault="00690E43" w:rsidP="00C556B0">
            <w:pPr>
              <w:pStyle w:val="Text"/>
              <w:spacing w:after="0"/>
              <w:jc w:val="left"/>
              <w:cnfStyle w:val="100000000000" w:firstRow="1" w:lastRow="0" w:firstColumn="0" w:lastColumn="0" w:oddVBand="0" w:evenVBand="0" w:oddHBand="0" w:evenHBand="0" w:firstRowFirstColumn="0" w:firstRowLastColumn="0" w:lastRowFirstColumn="0" w:lastRowLastColumn="0"/>
              <w:rPr>
                <w:color w:val="auto"/>
                <w:sz w:val="21"/>
                <w:szCs w:val="21"/>
              </w:rPr>
            </w:pPr>
            <w:r w:rsidRPr="000818B1">
              <w:rPr>
                <w:rFonts w:eastAsia="Arial" w:cs="Times New Roman"/>
                <w:noProof/>
                <w:color w:val="FF0000"/>
                <w:sz w:val="21"/>
                <w:szCs w:val="21"/>
              </w:rPr>
              <w:drawing>
                <wp:anchor distT="0" distB="0" distL="114300" distR="114300" simplePos="0" relativeHeight="251658253" behindDoc="0" locked="0" layoutInCell="1" allowOverlap="1" wp14:anchorId="03CE402A" wp14:editId="1A80330C">
                  <wp:simplePos x="0" y="0"/>
                  <wp:positionH relativeFrom="column">
                    <wp:posOffset>-501015</wp:posOffset>
                  </wp:positionH>
                  <wp:positionV relativeFrom="paragraph">
                    <wp:posOffset>17780</wp:posOffset>
                  </wp:positionV>
                  <wp:extent cx="323850" cy="323850"/>
                  <wp:effectExtent l="0" t="0" r="0" b="0"/>
                  <wp:wrapSquare wrapText="bothSides"/>
                  <wp:docPr id="1756129963" name="Graphic 3" descr="Badge Unfollow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7115268" name="Graphic 587115268" descr="Badge Unfollow with solid fill"/>
                          <pic:cNvPicPr/>
                        </pic:nvPicPr>
                        <pic:blipFill>
                          <a:blip r:embed="rId43">
                            <a:extLst>
                              <a:ext uri="{96DAC541-7B7A-43D3-8B79-37D633B846F1}">
                                <asvg:svgBlip xmlns:asvg="http://schemas.microsoft.com/office/drawing/2016/SVG/main" r:embed="rId44"/>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r w:rsidRPr="000818B1">
              <w:rPr>
                <w:color w:val="auto"/>
                <w:sz w:val="21"/>
                <w:szCs w:val="21"/>
              </w:rPr>
              <w:t>No notable changes</w:t>
            </w:r>
          </w:p>
        </w:tc>
        <w:tc>
          <w:tcPr>
            <w:tcW w:w="1748" w:type="pct"/>
            <w:shd w:val="clear" w:color="auto" w:fill="auto"/>
          </w:tcPr>
          <w:p w14:paraId="1C4AB039" w14:textId="77777777" w:rsidR="00690E43" w:rsidRPr="000818B1" w:rsidRDefault="00690E43" w:rsidP="00C556B0">
            <w:pPr>
              <w:pStyle w:val="Text"/>
              <w:spacing w:after="0"/>
              <w:jc w:val="left"/>
              <w:cnfStyle w:val="100000000000" w:firstRow="1" w:lastRow="0" w:firstColumn="0" w:lastColumn="0" w:oddVBand="0" w:evenVBand="0" w:oddHBand="0" w:evenHBand="0" w:firstRowFirstColumn="0" w:firstRowLastColumn="0" w:lastRowFirstColumn="0" w:lastRowLastColumn="0"/>
              <w:rPr>
                <w:color w:val="auto"/>
                <w:sz w:val="21"/>
                <w:szCs w:val="21"/>
                <w:lang w:val="en-AU"/>
              </w:rPr>
            </w:pPr>
            <w:r w:rsidRPr="000818B1">
              <w:rPr>
                <w:rFonts w:eastAsia="Arial" w:cs="Times New Roman"/>
                <w:noProof/>
                <w:color w:val="FF0000"/>
                <w:sz w:val="21"/>
                <w:szCs w:val="21"/>
              </w:rPr>
              <w:drawing>
                <wp:anchor distT="0" distB="0" distL="114300" distR="114300" simplePos="0" relativeHeight="251658254" behindDoc="0" locked="0" layoutInCell="1" allowOverlap="1" wp14:anchorId="43331825" wp14:editId="1A32138B">
                  <wp:simplePos x="0" y="0"/>
                  <wp:positionH relativeFrom="column">
                    <wp:posOffset>-449580</wp:posOffset>
                  </wp:positionH>
                  <wp:positionV relativeFrom="paragraph">
                    <wp:posOffset>5080</wp:posOffset>
                  </wp:positionV>
                  <wp:extent cx="323850" cy="323850"/>
                  <wp:effectExtent l="0" t="0" r="0" b="0"/>
                  <wp:wrapSquare wrapText="bothSides"/>
                  <wp:docPr id="1175890249" name="Graphic 1" descr="Badge Cross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5741268" name="Graphic 1035741268" descr="Badge Cross with solid fill"/>
                          <pic:cNvPicPr/>
                        </pic:nvPicPr>
                        <pic:blipFill>
                          <a:blip r:embed="rId45">
                            <a:extLst>
                              <a:ext uri="{96DAC541-7B7A-43D3-8B79-37D633B846F1}">
                                <asvg:svgBlip xmlns:asvg="http://schemas.microsoft.com/office/drawing/2016/SVG/main" r:embed="rId46"/>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r w:rsidRPr="000818B1">
              <w:rPr>
                <w:color w:val="auto"/>
                <w:sz w:val="21"/>
                <w:szCs w:val="21"/>
                <w:lang w:val="en-AU"/>
              </w:rPr>
              <w:t>Measure discontinued in current format</w:t>
            </w:r>
          </w:p>
        </w:tc>
      </w:tr>
    </w:tbl>
    <w:p w14:paraId="2655D6E1" w14:textId="77777777" w:rsidR="00690E43" w:rsidRPr="00690E43" w:rsidRDefault="00690E43" w:rsidP="00690E43">
      <w:pPr>
        <w:pStyle w:val="TableFigure-Notes"/>
        <w:rPr>
          <w:lang w:val="en-AU"/>
        </w:rPr>
      </w:pPr>
    </w:p>
    <w:tbl>
      <w:tblPr>
        <w:tblStyle w:val="ACTableDesign"/>
        <w:tblW w:w="13972" w:type="dxa"/>
        <w:tblBorders>
          <w:top w:val="none" w:sz="0" w:space="0" w:color="auto"/>
          <w:left w:val="none" w:sz="0" w:space="0" w:color="auto"/>
          <w:bottom w:val="none" w:sz="0" w:space="0" w:color="auto"/>
          <w:right w:val="none" w:sz="0" w:space="0" w:color="auto"/>
          <w:insideH w:val="single" w:sz="12" w:space="0" w:color="007E00" w:themeColor="accent3"/>
          <w:insideV w:val="none" w:sz="0" w:space="0" w:color="auto"/>
        </w:tblBorders>
        <w:tblLook w:val="04A0" w:firstRow="1" w:lastRow="0" w:firstColumn="1" w:lastColumn="0" w:noHBand="0" w:noVBand="1"/>
      </w:tblPr>
      <w:tblGrid>
        <w:gridCol w:w="2513"/>
        <w:gridCol w:w="889"/>
        <w:gridCol w:w="10570"/>
      </w:tblGrid>
      <w:tr w:rsidR="000E497A" w:rsidRPr="000E497A" w14:paraId="05B340DB" w14:textId="77777777" w:rsidTr="004D4657">
        <w:trPr>
          <w:cnfStyle w:val="100000000000" w:firstRow="1" w:lastRow="0" w:firstColumn="0" w:lastColumn="0" w:oddVBand="0" w:evenVBand="0" w:oddHBand="0" w:evenHBand="0" w:firstRowFirstColumn="0" w:firstRowLastColumn="0" w:lastRowFirstColumn="0" w:lastRowLastColumn="0"/>
          <w:trHeight w:val="421"/>
        </w:trPr>
        <w:tc>
          <w:tcPr>
            <w:cnfStyle w:val="001000000000" w:firstRow="0" w:lastRow="0" w:firstColumn="1" w:lastColumn="0" w:oddVBand="0" w:evenVBand="0" w:oddHBand="0" w:evenHBand="0" w:firstRowFirstColumn="0" w:firstRowLastColumn="0" w:lastRowFirstColumn="0" w:lastRowLastColumn="0"/>
            <w:tcW w:w="2513" w:type="dxa"/>
            <w:shd w:val="clear" w:color="auto" w:fill="007E00" w:themeFill="accent3"/>
            <w:vAlign w:val="top"/>
          </w:tcPr>
          <w:p w14:paraId="4B846131" w14:textId="71964406" w:rsidR="000E497A" w:rsidRPr="000818B1" w:rsidRDefault="000E497A" w:rsidP="004D4657">
            <w:pPr>
              <w:jc w:val="left"/>
              <w:rPr>
                <w:rFonts w:eastAsia="Arial" w:cs="Times New Roman"/>
                <w:color w:val="FF0000"/>
                <w:szCs w:val="22"/>
                <w:lang w:val="en-US"/>
              </w:rPr>
            </w:pPr>
            <w:r w:rsidRPr="000818B1">
              <w:rPr>
                <w:rFonts w:eastAsia="Arial" w:cs="Times New Roman"/>
                <w:color w:val="FFFFFF"/>
                <w:szCs w:val="22"/>
                <w:lang w:val="en-US"/>
              </w:rPr>
              <w:t>Measure</w:t>
            </w:r>
          </w:p>
        </w:tc>
        <w:tc>
          <w:tcPr>
            <w:tcW w:w="889" w:type="dxa"/>
            <w:shd w:val="clear" w:color="auto" w:fill="007E00" w:themeFill="accent3"/>
          </w:tcPr>
          <w:p w14:paraId="3091601B" w14:textId="2CBC80FC" w:rsidR="000E497A" w:rsidRPr="000818B1" w:rsidRDefault="000E497A" w:rsidP="004D4657">
            <w:pPr>
              <w:jc w:val="center"/>
              <w:cnfStyle w:val="100000000000" w:firstRow="1" w:lastRow="0" w:firstColumn="0" w:lastColumn="0" w:oddVBand="0" w:evenVBand="0" w:oddHBand="0" w:evenHBand="0" w:firstRowFirstColumn="0" w:firstRowLastColumn="0" w:lastRowFirstColumn="0" w:lastRowLastColumn="0"/>
              <w:rPr>
                <w:rFonts w:eastAsia="Arial" w:cs="Times New Roman"/>
                <w:color w:val="FFFFFF"/>
                <w:szCs w:val="22"/>
                <w:lang w:val="en-US"/>
              </w:rPr>
            </w:pPr>
            <w:r w:rsidRPr="000818B1">
              <w:rPr>
                <w:rFonts w:eastAsia="Arial" w:cs="Times New Roman"/>
                <w:color w:val="FFFFFF"/>
                <w:szCs w:val="22"/>
                <w:lang w:val="en-US"/>
              </w:rPr>
              <w:t>Status</w:t>
            </w:r>
          </w:p>
        </w:tc>
        <w:tc>
          <w:tcPr>
            <w:tcW w:w="10570" w:type="dxa"/>
            <w:shd w:val="clear" w:color="auto" w:fill="007E00" w:themeFill="accent3"/>
          </w:tcPr>
          <w:p w14:paraId="5420B457" w14:textId="56ACFF1D" w:rsidR="000E497A" w:rsidRPr="000818B1" w:rsidRDefault="000E497A" w:rsidP="004D4657">
            <w:pPr>
              <w:jc w:val="center"/>
              <w:cnfStyle w:val="100000000000" w:firstRow="1" w:lastRow="0" w:firstColumn="0" w:lastColumn="0" w:oddVBand="0" w:evenVBand="0" w:oddHBand="0" w:evenHBand="0" w:firstRowFirstColumn="0" w:firstRowLastColumn="0" w:lastRowFirstColumn="0" w:lastRowLastColumn="0"/>
              <w:rPr>
                <w:rFonts w:eastAsia="Arial" w:cs="Times New Roman"/>
                <w:color w:val="FFFFFF"/>
                <w:szCs w:val="22"/>
                <w:lang w:val="en-US"/>
              </w:rPr>
            </w:pPr>
            <w:r w:rsidRPr="000818B1">
              <w:rPr>
                <w:rFonts w:eastAsia="Arial" w:cs="Times New Roman"/>
                <w:color w:val="FFFFFF"/>
                <w:szCs w:val="22"/>
                <w:lang w:val="en-US"/>
              </w:rPr>
              <w:t>Impact of Australian Universities Accord</w:t>
            </w:r>
          </w:p>
        </w:tc>
      </w:tr>
      <w:tr w:rsidR="000E497A" w:rsidRPr="000E497A" w14:paraId="52538657" w14:textId="77777777" w:rsidTr="004D4657">
        <w:trPr>
          <w:cnfStyle w:val="000000100000" w:firstRow="0" w:lastRow="0" w:firstColumn="0" w:lastColumn="0" w:oddVBand="0" w:evenVBand="0" w:oddHBand="1" w:evenHBand="0" w:firstRowFirstColumn="0" w:firstRowLastColumn="0" w:lastRowFirstColumn="0" w:lastRowLastColumn="0"/>
          <w:trHeight w:val="386"/>
        </w:trPr>
        <w:tc>
          <w:tcPr>
            <w:cnfStyle w:val="001000000000" w:firstRow="0" w:lastRow="0" w:firstColumn="1" w:lastColumn="0" w:oddVBand="0" w:evenVBand="0" w:oddHBand="0" w:evenHBand="0" w:firstRowFirstColumn="0" w:firstRowLastColumn="0" w:lastRowFirstColumn="0" w:lastRowLastColumn="0"/>
            <w:tcW w:w="2513" w:type="dxa"/>
            <w:vAlign w:val="top"/>
          </w:tcPr>
          <w:p w14:paraId="48CBBD77" w14:textId="77777777" w:rsidR="000E497A" w:rsidRPr="00F23320" w:rsidRDefault="000E497A" w:rsidP="004D4657">
            <w:pPr>
              <w:numPr>
                <w:ilvl w:val="0"/>
                <w:numId w:val="25"/>
              </w:numPr>
              <w:tabs>
                <w:tab w:val="num" w:pos="360"/>
              </w:tabs>
              <w:jc w:val="left"/>
              <w:rPr>
                <w:rFonts w:eastAsia="Arial" w:cs="Times New Roman"/>
                <w:b/>
                <w:bCs/>
                <w:color w:val="36424A"/>
                <w:sz w:val="21"/>
                <w:lang w:val="en-US"/>
              </w:rPr>
            </w:pPr>
            <w:r w:rsidRPr="00F23320">
              <w:rPr>
                <w:rFonts w:eastAsia="Arial" w:cs="Times New Roman"/>
                <w:b/>
                <w:bCs/>
                <w:color w:val="36424A"/>
                <w:sz w:val="21"/>
                <w:lang w:val="en-US"/>
              </w:rPr>
              <w:t xml:space="preserve">Increase in CGS funding </w:t>
            </w:r>
          </w:p>
        </w:tc>
        <w:tc>
          <w:tcPr>
            <w:tcW w:w="889" w:type="dxa"/>
            <w:vAlign w:val="top"/>
          </w:tcPr>
          <w:p w14:paraId="4B306901" w14:textId="77777777" w:rsidR="000E497A" w:rsidRPr="000E497A" w:rsidRDefault="000E497A" w:rsidP="004D4657">
            <w:pPr>
              <w:numPr>
                <w:ilvl w:val="0"/>
                <w:numId w:val="25"/>
              </w:numPr>
              <w:tabs>
                <w:tab w:val="num" w:pos="360"/>
              </w:tabs>
              <w:jc w:val="center"/>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0E497A">
              <w:rPr>
                <w:rFonts w:eastAsia="Arial" w:cs="Times New Roman"/>
                <w:noProof/>
                <w:color w:val="36424A"/>
                <w:sz w:val="21"/>
                <w:lang w:val="en-US"/>
              </w:rPr>
              <w:drawing>
                <wp:inline distT="0" distB="0" distL="0" distR="0" wp14:anchorId="22AB43ED" wp14:editId="1F5992B2">
                  <wp:extent cx="360000" cy="360000"/>
                  <wp:effectExtent l="0" t="0" r="2540" b="2540"/>
                  <wp:docPr id="1176832015" name="Graphic 1" descr="Badge Cross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5741268" name="Graphic 1035741268" descr="Badge Cross with solid fill"/>
                          <pic:cNvPicPr/>
                        </pic:nvPicPr>
                        <pic:blipFill>
                          <a:blip r:embed="rId45">
                            <a:extLst>
                              <a:ext uri="{96DAC541-7B7A-43D3-8B79-37D633B846F1}">
                                <asvg:svgBlip xmlns:asvg="http://schemas.microsoft.com/office/drawing/2016/SVG/main" r:embed="rId46"/>
                              </a:ext>
                            </a:extLst>
                          </a:blip>
                          <a:stretch>
                            <a:fillRect/>
                          </a:stretch>
                        </pic:blipFill>
                        <pic:spPr>
                          <a:xfrm>
                            <a:off x="0" y="0"/>
                            <a:ext cx="360000" cy="360000"/>
                          </a:xfrm>
                          <a:prstGeom prst="rect">
                            <a:avLst/>
                          </a:prstGeom>
                        </pic:spPr>
                      </pic:pic>
                    </a:graphicData>
                  </a:graphic>
                </wp:inline>
              </w:drawing>
            </w:r>
          </w:p>
        </w:tc>
        <w:tc>
          <w:tcPr>
            <w:tcW w:w="10570" w:type="dxa"/>
          </w:tcPr>
          <w:p w14:paraId="4A3FB02A" w14:textId="0C531446" w:rsidR="000E497A" w:rsidRDefault="5C10752A" w:rsidP="00B50AA6">
            <w:pPr>
              <w:numPr>
                <w:ilvl w:val="0"/>
                <w:numId w:val="25"/>
              </w:numPr>
              <w:tabs>
                <w:tab w:val="num" w:pos="360"/>
              </w:tabs>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szCs w:val="21"/>
                <w:lang w:val="en-US"/>
              </w:rPr>
            </w:pPr>
            <w:r w:rsidRPr="523427FE">
              <w:rPr>
                <w:rFonts w:eastAsia="Arial" w:cs="Times New Roman"/>
                <w:color w:val="36424A" w:themeColor="accent2"/>
                <w:sz w:val="21"/>
                <w:szCs w:val="21"/>
              </w:rPr>
              <w:t xml:space="preserve">The Accord identified shortcomings with the current </w:t>
            </w:r>
            <w:r w:rsidR="009D5C6F" w:rsidRPr="009D5C6F">
              <w:rPr>
                <w:rFonts w:eastAsia="Arial" w:cs="Times New Roman"/>
                <w:color w:val="36424A" w:themeColor="accent2"/>
                <w:sz w:val="21"/>
                <w:szCs w:val="21"/>
              </w:rPr>
              <w:t>funding model</w:t>
            </w:r>
            <w:r w:rsidR="00B874F4">
              <w:rPr>
                <w:rFonts w:eastAsia="Arial" w:cs="Times New Roman"/>
                <w:color w:val="36424A" w:themeColor="accent2"/>
                <w:sz w:val="21"/>
                <w:szCs w:val="21"/>
              </w:rPr>
              <w:t xml:space="preserve">, and </w:t>
            </w:r>
            <w:r w:rsidRPr="523427FE">
              <w:rPr>
                <w:rFonts w:eastAsia="Arial" w:cs="Times New Roman"/>
                <w:color w:val="36424A" w:themeColor="accent2"/>
                <w:sz w:val="21"/>
                <w:szCs w:val="21"/>
              </w:rPr>
              <w:t xml:space="preserve">recommended a shift to </w:t>
            </w:r>
            <w:r w:rsidR="4334B7EC" w:rsidRPr="523427FE">
              <w:rPr>
                <w:rFonts w:eastAsia="Arial" w:cs="Times New Roman"/>
                <w:color w:val="36424A" w:themeColor="accent2"/>
                <w:sz w:val="21"/>
                <w:szCs w:val="21"/>
              </w:rPr>
              <w:t xml:space="preserve">a </w:t>
            </w:r>
            <w:r w:rsidRPr="523427FE">
              <w:rPr>
                <w:rFonts w:eastAsia="Arial" w:cs="Times New Roman"/>
                <w:color w:val="36424A" w:themeColor="accent2"/>
                <w:sz w:val="21"/>
                <w:szCs w:val="21"/>
              </w:rPr>
              <w:t>needs-based</w:t>
            </w:r>
            <w:r w:rsidR="00B874F4">
              <w:rPr>
                <w:rFonts w:eastAsia="Arial" w:cs="Times New Roman"/>
                <w:color w:val="36424A" w:themeColor="accent2"/>
                <w:sz w:val="21"/>
                <w:szCs w:val="21"/>
              </w:rPr>
              <w:t xml:space="preserve"> </w:t>
            </w:r>
            <w:r w:rsidRPr="523427FE">
              <w:rPr>
                <w:rFonts w:eastAsia="Arial" w:cs="Times New Roman"/>
                <w:color w:val="36424A" w:themeColor="accent2"/>
                <w:sz w:val="21"/>
                <w:szCs w:val="21"/>
              </w:rPr>
              <w:t xml:space="preserve">model. </w:t>
            </w:r>
            <w:r w:rsidRPr="523427FE">
              <w:rPr>
                <w:rFonts w:eastAsia="Arial" w:cs="Times New Roman"/>
                <w:color w:val="36424A" w:themeColor="accent2"/>
                <w:sz w:val="21"/>
                <w:szCs w:val="21"/>
                <w:lang w:val="en-US"/>
              </w:rPr>
              <w:t xml:space="preserve">The 2024-25 Commonwealth Budget included a commitment to implementing needs-based funding as a core component of funding for higher education teaching and learning, and </w:t>
            </w:r>
            <w:r w:rsidR="6B980686" w:rsidRPr="523427FE">
              <w:rPr>
                <w:rFonts w:eastAsia="Arial" w:cs="Times New Roman"/>
                <w:color w:val="36424A" w:themeColor="accent2"/>
                <w:sz w:val="21"/>
                <w:szCs w:val="21"/>
                <w:lang w:val="en-US"/>
              </w:rPr>
              <w:t xml:space="preserve">stated </w:t>
            </w:r>
            <w:r w:rsidRPr="523427FE">
              <w:rPr>
                <w:rFonts w:eastAsia="Arial" w:cs="Times New Roman"/>
                <w:color w:val="36424A" w:themeColor="accent2"/>
                <w:sz w:val="21"/>
                <w:szCs w:val="21"/>
                <w:lang w:val="en-US"/>
              </w:rPr>
              <w:t>that the plan for implementing needs-based funding will be developed in consultation with the higher education sector.</w:t>
            </w:r>
          </w:p>
          <w:p w14:paraId="6F5A19A9" w14:textId="16E9B230" w:rsidR="003722B2" w:rsidRDefault="003722B2" w:rsidP="00B50AA6">
            <w:pPr>
              <w:numPr>
                <w:ilvl w:val="0"/>
                <w:numId w:val="25"/>
              </w:numPr>
              <w:tabs>
                <w:tab w:val="num" w:pos="360"/>
              </w:tabs>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0E497A">
              <w:rPr>
                <w:rFonts w:eastAsia="Arial" w:cs="Times New Roman"/>
                <w:color w:val="36424A"/>
                <w:sz w:val="21"/>
                <w:lang w:val="en-US"/>
              </w:rPr>
              <w:t>The 2024-25 Budget introduced a new CSP funding system via the Managed Growth Funding System to better meet student demand and support sustainable growth of CSPs with a focus on boosting enrolments by students from underrepresented backgrounds, including First Nations students</w:t>
            </w:r>
            <w:r>
              <w:rPr>
                <w:rFonts w:eastAsia="Arial" w:cs="Times New Roman"/>
                <w:color w:val="36424A"/>
                <w:sz w:val="21"/>
                <w:lang w:val="en-US"/>
              </w:rPr>
              <w:t>.</w:t>
            </w:r>
          </w:p>
          <w:p w14:paraId="0B7994F1" w14:textId="5BE37152" w:rsidR="00030092" w:rsidRPr="000E497A" w:rsidRDefault="00030092" w:rsidP="00B50AA6">
            <w:pPr>
              <w:numPr>
                <w:ilvl w:val="0"/>
                <w:numId w:val="25"/>
              </w:numPr>
              <w:tabs>
                <w:tab w:val="num" w:pos="360"/>
              </w:tabs>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Pr>
                <w:rFonts w:eastAsia="Arial" w:cs="Times New Roman"/>
                <w:color w:val="36424A"/>
                <w:sz w:val="21"/>
                <w:lang w:val="en-US"/>
              </w:rPr>
              <w:t>Consultation papers on a new Managed Growth Funding system and Needs-Based Funding system</w:t>
            </w:r>
            <w:r w:rsidR="008F09A7">
              <w:rPr>
                <w:rFonts w:eastAsia="Arial" w:cs="Times New Roman"/>
                <w:color w:val="36424A"/>
                <w:sz w:val="21"/>
                <w:lang w:val="en-US"/>
              </w:rPr>
              <w:t xml:space="preserve"> were released by the Department of Education in July 2024. </w:t>
            </w:r>
          </w:p>
        </w:tc>
      </w:tr>
      <w:tr w:rsidR="000E497A" w:rsidRPr="000E497A" w14:paraId="10482B0E" w14:textId="77777777" w:rsidTr="004D4657">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2513" w:type="dxa"/>
            <w:vAlign w:val="top"/>
          </w:tcPr>
          <w:p w14:paraId="6955988F" w14:textId="77777777" w:rsidR="000E497A" w:rsidRPr="00F23320" w:rsidRDefault="000E497A" w:rsidP="004D4657">
            <w:pPr>
              <w:numPr>
                <w:ilvl w:val="0"/>
                <w:numId w:val="25"/>
              </w:numPr>
              <w:tabs>
                <w:tab w:val="num" w:pos="360"/>
              </w:tabs>
              <w:jc w:val="left"/>
              <w:rPr>
                <w:rFonts w:eastAsia="Arial" w:cs="Times New Roman"/>
                <w:b/>
                <w:bCs/>
                <w:color w:val="36424A"/>
                <w:sz w:val="21"/>
                <w:lang w:val="en-US"/>
              </w:rPr>
            </w:pPr>
            <w:r w:rsidRPr="00F23320">
              <w:rPr>
                <w:rFonts w:eastAsia="Arial" w:cs="Times New Roman"/>
                <w:b/>
                <w:bCs/>
                <w:color w:val="36424A"/>
                <w:sz w:val="21"/>
                <w:lang w:val="en-US"/>
              </w:rPr>
              <w:t xml:space="preserve">Demand-driven CSP funding for Indigenous regional and remote students </w:t>
            </w:r>
          </w:p>
        </w:tc>
        <w:tc>
          <w:tcPr>
            <w:tcW w:w="889" w:type="dxa"/>
            <w:vAlign w:val="top"/>
          </w:tcPr>
          <w:p w14:paraId="13CAA7CE" w14:textId="636BB50D" w:rsidR="000E497A" w:rsidRPr="000E497A" w:rsidRDefault="00225876" w:rsidP="004D4657">
            <w:pPr>
              <w:numPr>
                <w:ilvl w:val="0"/>
                <w:numId w:val="25"/>
              </w:numPr>
              <w:tabs>
                <w:tab w:val="num" w:pos="360"/>
              </w:tabs>
              <w:jc w:val="center"/>
              <w:cnfStyle w:val="000000010000" w:firstRow="0" w:lastRow="0" w:firstColumn="0" w:lastColumn="0" w:oddVBand="0" w:evenVBand="0" w:oddHBand="0" w:evenHBand="1" w:firstRowFirstColumn="0" w:firstRowLastColumn="0" w:lastRowFirstColumn="0" w:lastRowLastColumn="0"/>
              <w:rPr>
                <w:rFonts w:eastAsia="Arial" w:cs="Times New Roman"/>
                <w:color w:val="36424A"/>
                <w:sz w:val="21"/>
                <w:lang w:val="en-US"/>
              </w:rPr>
            </w:pPr>
            <w:r w:rsidRPr="000E497A">
              <w:rPr>
                <w:rFonts w:eastAsia="Arial" w:cs="Times New Roman"/>
                <w:noProof/>
                <w:color w:val="FF0000"/>
                <w:sz w:val="20"/>
              </w:rPr>
              <w:drawing>
                <wp:inline distT="0" distB="0" distL="0" distR="0" wp14:anchorId="441E2856" wp14:editId="53FE4169">
                  <wp:extent cx="360000" cy="360000"/>
                  <wp:effectExtent l="0" t="0" r="2540" b="2540"/>
                  <wp:docPr id="6" name="Graphic 2" descr="Badge Tick1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2604237" name="Graphic 1212604237" descr="Badge Tick1 with solid fill"/>
                          <pic:cNvPicPr/>
                        </pic:nvPicPr>
                        <pic:blipFill>
                          <a:blip r:embed="rId41">
                            <a:extLst>
                              <a:ext uri="{96DAC541-7B7A-43D3-8B79-37D633B846F1}">
                                <asvg:svgBlip xmlns:asvg="http://schemas.microsoft.com/office/drawing/2016/SVG/main" r:embed="rId42"/>
                              </a:ext>
                            </a:extLst>
                          </a:blip>
                          <a:stretch>
                            <a:fillRect/>
                          </a:stretch>
                        </pic:blipFill>
                        <pic:spPr>
                          <a:xfrm>
                            <a:off x="0" y="0"/>
                            <a:ext cx="360000" cy="360000"/>
                          </a:xfrm>
                          <a:prstGeom prst="rect">
                            <a:avLst/>
                          </a:prstGeom>
                        </pic:spPr>
                      </pic:pic>
                    </a:graphicData>
                  </a:graphic>
                </wp:inline>
              </w:drawing>
            </w:r>
          </w:p>
        </w:tc>
        <w:tc>
          <w:tcPr>
            <w:tcW w:w="10570" w:type="dxa"/>
            <w:vAlign w:val="top"/>
          </w:tcPr>
          <w:p w14:paraId="3C1B3081" w14:textId="367FCE65" w:rsidR="003722B2" w:rsidRDefault="003722B2" w:rsidP="004D4657">
            <w:pPr>
              <w:numPr>
                <w:ilvl w:val="0"/>
                <w:numId w:val="27"/>
              </w:numPr>
              <w:jc w:val="left"/>
              <w:cnfStyle w:val="000000010000" w:firstRow="0" w:lastRow="0" w:firstColumn="0" w:lastColumn="0" w:oddVBand="0" w:evenVBand="0" w:oddHBand="0" w:evenHBand="1" w:firstRowFirstColumn="0" w:firstRowLastColumn="0" w:lastRowFirstColumn="0" w:lastRowLastColumn="0"/>
              <w:rPr>
                <w:rFonts w:eastAsia="Arial" w:cs="Times New Roman"/>
                <w:color w:val="36424A"/>
                <w:sz w:val="21"/>
                <w:lang w:val="en-US"/>
              </w:rPr>
            </w:pPr>
            <w:r>
              <w:rPr>
                <w:rFonts w:eastAsia="Arial" w:cs="Times New Roman"/>
                <w:color w:val="36424A"/>
                <w:sz w:val="21"/>
                <w:lang w:val="en-US"/>
              </w:rPr>
              <w:t>Priority Action 3 from the Accord Interim Report</w:t>
            </w:r>
            <w:r w:rsidR="00D148F8">
              <w:rPr>
                <w:rFonts w:eastAsia="Arial" w:cs="Times New Roman"/>
                <w:color w:val="36424A"/>
                <w:sz w:val="21"/>
                <w:lang w:val="en-US"/>
              </w:rPr>
              <w:t>, to expand demand-driven CSPs to all First Nations students regardless of geographic location,</w:t>
            </w:r>
            <w:r>
              <w:rPr>
                <w:rFonts w:eastAsia="Arial" w:cs="Times New Roman"/>
                <w:color w:val="36424A"/>
                <w:sz w:val="21"/>
                <w:lang w:val="en-US"/>
              </w:rPr>
              <w:t xml:space="preserve"> </w:t>
            </w:r>
            <w:r w:rsidR="00D148F8">
              <w:rPr>
                <w:rFonts w:eastAsia="Arial" w:cs="Times New Roman"/>
                <w:color w:val="36424A"/>
                <w:sz w:val="21"/>
                <w:lang w:val="en-US"/>
              </w:rPr>
              <w:t>was accepted by Government.</w:t>
            </w:r>
          </w:p>
          <w:p w14:paraId="63D227A7" w14:textId="0D416A49" w:rsidR="000E497A" w:rsidRPr="000E497A" w:rsidRDefault="000E497A" w:rsidP="004D4657">
            <w:pPr>
              <w:numPr>
                <w:ilvl w:val="0"/>
                <w:numId w:val="25"/>
              </w:numPr>
              <w:tabs>
                <w:tab w:val="num" w:pos="360"/>
              </w:tabs>
              <w:jc w:val="left"/>
              <w:cnfStyle w:val="000000010000" w:firstRow="0" w:lastRow="0" w:firstColumn="0" w:lastColumn="0" w:oddVBand="0" w:evenVBand="0" w:oddHBand="0" w:evenHBand="1" w:firstRowFirstColumn="0" w:firstRowLastColumn="0" w:lastRowFirstColumn="0" w:lastRowLastColumn="0"/>
              <w:rPr>
                <w:rFonts w:eastAsia="Arial" w:cs="Times New Roman"/>
                <w:color w:val="36424A"/>
                <w:sz w:val="21"/>
                <w:lang w:val="en-US"/>
              </w:rPr>
            </w:pPr>
          </w:p>
        </w:tc>
      </w:tr>
      <w:tr w:rsidR="000E497A" w:rsidRPr="000E497A" w14:paraId="3D0A1BF8" w14:textId="77777777" w:rsidTr="004D4657">
        <w:trPr>
          <w:cnfStyle w:val="000000100000" w:firstRow="0" w:lastRow="0" w:firstColumn="0" w:lastColumn="0" w:oddVBand="0" w:evenVBand="0" w:oddHBand="1" w:evenHBand="0" w:firstRowFirstColumn="0" w:firstRowLastColumn="0" w:lastRowFirstColumn="0" w:lastRowLastColumn="0"/>
          <w:trHeight w:val="627"/>
        </w:trPr>
        <w:tc>
          <w:tcPr>
            <w:cnfStyle w:val="001000000000" w:firstRow="0" w:lastRow="0" w:firstColumn="1" w:lastColumn="0" w:oddVBand="0" w:evenVBand="0" w:oddHBand="0" w:evenHBand="0" w:firstRowFirstColumn="0" w:firstRowLastColumn="0" w:lastRowFirstColumn="0" w:lastRowLastColumn="0"/>
            <w:tcW w:w="2513" w:type="dxa"/>
            <w:vAlign w:val="top"/>
          </w:tcPr>
          <w:p w14:paraId="3BA87574" w14:textId="77777777" w:rsidR="000E497A" w:rsidRPr="00F23320" w:rsidRDefault="000E497A" w:rsidP="004D4657">
            <w:pPr>
              <w:numPr>
                <w:ilvl w:val="0"/>
                <w:numId w:val="25"/>
              </w:numPr>
              <w:tabs>
                <w:tab w:val="num" w:pos="360"/>
              </w:tabs>
              <w:jc w:val="left"/>
              <w:rPr>
                <w:rFonts w:eastAsia="Arial" w:cs="Times New Roman"/>
                <w:b/>
                <w:bCs/>
                <w:color w:val="36424A"/>
                <w:sz w:val="21"/>
                <w:lang w:val="en-US"/>
              </w:rPr>
            </w:pPr>
            <w:r w:rsidRPr="00F23320">
              <w:rPr>
                <w:rFonts w:eastAsia="Arial" w:cs="Times New Roman"/>
                <w:b/>
                <w:bCs/>
                <w:color w:val="36424A"/>
                <w:sz w:val="21"/>
                <w:lang w:val="en-US"/>
              </w:rPr>
              <w:t xml:space="preserve">Regional Research Collaboration Program </w:t>
            </w:r>
          </w:p>
        </w:tc>
        <w:tc>
          <w:tcPr>
            <w:tcW w:w="889" w:type="dxa"/>
            <w:vAlign w:val="top"/>
          </w:tcPr>
          <w:p w14:paraId="48AEB3EA" w14:textId="09B09EBD" w:rsidR="000E497A" w:rsidRPr="000E497A" w:rsidRDefault="00DE3A58" w:rsidP="004D4657">
            <w:pPr>
              <w:numPr>
                <w:ilvl w:val="0"/>
                <w:numId w:val="25"/>
              </w:numPr>
              <w:tabs>
                <w:tab w:val="num" w:pos="360"/>
              </w:tabs>
              <w:jc w:val="center"/>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0E497A">
              <w:rPr>
                <w:rFonts w:eastAsia="Arial" w:cs="Times New Roman"/>
                <w:noProof/>
                <w:color w:val="36424A"/>
                <w:sz w:val="21"/>
                <w:lang w:val="en-US"/>
              </w:rPr>
              <w:drawing>
                <wp:inline distT="0" distB="0" distL="0" distR="0" wp14:anchorId="57C66338" wp14:editId="70D93BC6">
                  <wp:extent cx="360000" cy="360000"/>
                  <wp:effectExtent l="0" t="0" r="2540" b="2540"/>
                  <wp:docPr id="12" name="Graphic 1" descr="Badge Cross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5741268" name="Graphic 1035741268" descr="Badge Cross with solid fill"/>
                          <pic:cNvPicPr/>
                        </pic:nvPicPr>
                        <pic:blipFill>
                          <a:blip r:embed="rId45">
                            <a:extLst>
                              <a:ext uri="{96DAC541-7B7A-43D3-8B79-37D633B846F1}">
                                <asvg:svgBlip xmlns:asvg="http://schemas.microsoft.com/office/drawing/2016/SVG/main" r:embed="rId46"/>
                              </a:ext>
                            </a:extLst>
                          </a:blip>
                          <a:stretch>
                            <a:fillRect/>
                          </a:stretch>
                        </pic:blipFill>
                        <pic:spPr>
                          <a:xfrm>
                            <a:off x="0" y="0"/>
                            <a:ext cx="360000" cy="360000"/>
                          </a:xfrm>
                          <a:prstGeom prst="rect">
                            <a:avLst/>
                          </a:prstGeom>
                        </pic:spPr>
                      </pic:pic>
                    </a:graphicData>
                  </a:graphic>
                </wp:inline>
              </w:drawing>
            </w:r>
          </w:p>
        </w:tc>
        <w:tc>
          <w:tcPr>
            <w:tcW w:w="10570" w:type="dxa"/>
            <w:vAlign w:val="top"/>
          </w:tcPr>
          <w:p w14:paraId="06223FF4" w14:textId="601DB6E1" w:rsidR="00CB3692" w:rsidRPr="00CB3692" w:rsidRDefault="00CB3692" w:rsidP="004D4657">
            <w:pPr>
              <w:numPr>
                <w:ilvl w:val="0"/>
                <w:numId w:val="25"/>
              </w:numPr>
              <w:tabs>
                <w:tab w:val="num" w:pos="360"/>
              </w:tabs>
              <w:jc w:val="left"/>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CB3692">
              <w:rPr>
                <w:rFonts w:eastAsia="Arial" w:cs="Times New Roman"/>
                <w:color w:val="36424A"/>
                <w:sz w:val="21"/>
                <w:lang w:val="en-US"/>
              </w:rPr>
              <w:t>This program</w:t>
            </w:r>
            <w:r w:rsidR="00EC0D93">
              <w:rPr>
                <w:rFonts w:eastAsia="Arial" w:cs="Times New Roman"/>
                <w:color w:val="36424A"/>
                <w:sz w:val="21"/>
                <w:lang w:val="en-US"/>
              </w:rPr>
              <w:t xml:space="preserve"> was discontinued in December</w:t>
            </w:r>
            <w:r w:rsidR="006A1372">
              <w:rPr>
                <w:rFonts w:eastAsia="Arial" w:cs="Times New Roman"/>
                <w:color w:val="36424A"/>
                <w:sz w:val="21"/>
                <w:lang w:val="en-US"/>
              </w:rPr>
              <w:t xml:space="preserve"> </w:t>
            </w:r>
            <w:r w:rsidR="00EC0D93">
              <w:rPr>
                <w:rFonts w:eastAsia="Arial" w:cs="Times New Roman"/>
                <w:color w:val="36424A"/>
                <w:sz w:val="21"/>
                <w:lang w:val="en-US"/>
              </w:rPr>
              <w:t>20</w:t>
            </w:r>
            <w:r w:rsidR="006A1372">
              <w:rPr>
                <w:rFonts w:eastAsia="Arial" w:cs="Times New Roman"/>
                <w:color w:val="36424A"/>
                <w:sz w:val="21"/>
                <w:lang w:val="en-US"/>
              </w:rPr>
              <w:t>2</w:t>
            </w:r>
            <w:r w:rsidR="00EC0D93">
              <w:rPr>
                <w:rFonts w:eastAsia="Arial" w:cs="Times New Roman"/>
                <w:color w:val="36424A"/>
                <w:sz w:val="21"/>
                <w:lang w:val="en-US"/>
              </w:rPr>
              <w:t>3</w:t>
            </w:r>
            <w:r w:rsidR="006A1372">
              <w:rPr>
                <w:rFonts w:eastAsia="Arial" w:cs="Times New Roman"/>
                <w:color w:val="36424A"/>
                <w:sz w:val="21"/>
                <w:lang w:val="en-US"/>
              </w:rPr>
              <w:t>, all 11 projects funded will continue until their completion.</w:t>
            </w:r>
          </w:p>
          <w:p w14:paraId="711790D8" w14:textId="09225BA3" w:rsidR="00CC0268" w:rsidRPr="00CC0268" w:rsidRDefault="000E497A" w:rsidP="004D4657">
            <w:pPr>
              <w:jc w:val="left"/>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0E497A">
              <w:rPr>
                <w:rFonts w:eastAsia="Arial" w:cs="Times New Roman"/>
                <w:color w:val="36424A"/>
                <w:sz w:val="21"/>
              </w:rPr>
              <w:t>The Accord made several recommendations that broadly align with or are supportive of RRCP’s objectives.</w:t>
            </w:r>
            <w:r w:rsidR="00CC0268">
              <w:rPr>
                <w:rFonts w:eastAsia="Arial" w:cs="Times New Roman"/>
                <w:color w:val="36424A"/>
                <w:sz w:val="21"/>
              </w:rPr>
              <w:t xml:space="preserve"> These focused on:</w:t>
            </w:r>
          </w:p>
          <w:p w14:paraId="02917EBA" w14:textId="6EFDCCCC" w:rsidR="00CC0268" w:rsidRPr="00CC0268" w:rsidRDefault="000E497A" w:rsidP="004D4657">
            <w:pPr>
              <w:pStyle w:val="ListParagraph"/>
              <w:numPr>
                <w:ilvl w:val="0"/>
                <w:numId w:val="29"/>
              </w:numPr>
              <w:jc w:val="left"/>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CC0268">
              <w:rPr>
                <w:rFonts w:eastAsia="Arial" w:cs="Times New Roman"/>
                <w:color w:val="36424A"/>
                <w:sz w:val="21"/>
              </w:rPr>
              <w:t>cross-sector partnerships (Rec 25(b))</w:t>
            </w:r>
            <w:r w:rsidR="00CC0268">
              <w:rPr>
                <w:rFonts w:eastAsia="Arial" w:cs="Times New Roman"/>
                <w:color w:val="36424A"/>
                <w:sz w:val="21"/>
              </w:rPr>
              <w:t>;</w:t>
            </w:r>
          </w:p>
          <w:p w14:paraId="572D6A5E" w14:textId="19A6A001" w:rsidR="00CC0268" w:rsidRPr="00CC0268" w:rsidRDefault="000E497A" w:rsidP="004D4657">
            <w:pPr>
              <w:pStyle w:val="ListParagraph"/>
              <w:numPr>
                <w:ilvl w:val="0"/>
                <w:numId w:val="29"/>
              </w:numPr>
              <w:jc w:val="left"/>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CC0268">
              <w:rPr>
                <w:rFonts w:eastAsia="Arial" w:cs="Times New Roman"/>
                <w:color w:val="36424A"/>
                <w:sz w:val="21"/>
              </w:rPr>
              <w:lastRenderedPageBreak/>
              <w:t>increasing funding for research to meet the full economic cost of delivery (Rec 28)</w:t>
            </w:r>
            <w:r w:rsidR="00CC0268">
              <w:rPr>
                <w:rFonts w:eastAsia="Arial" w:cs="Times New Roman"/>
                <w:color w:val="36424A"/>
                <w:sz w:val="21"/>
              </w:rPr>
              <w:t>;</w:t>
            </w:r>
          </w:p>
          <w:p w14:paraId="7138EA80" w14:textId="2854FD70" w:rsidR="000E497A" w:rsidRPr="00CC0268" w:rsidRDefault="000E497A" w:rsidP="004D4657">
            <w:pPr>
              <w:pStyle w:val="ListParagraph"/>
              <w:numPr>
                <w:ilvl w:val="0"/>
                <w:numId w:val="29"/>
              </w:numPr>
              <w:jc w:val="left"/>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CC0268">
              <w:rPr>
                <w:rFonts w:eastAsia="Arial" w:cs="Times New Roman"/>
                <w:color w:val="36424A"/>
                <w:sz w:val="21"/>
              </w:rPr>
              <w:t>increasing workforce and professional development opportunities (Rec 25(d)), 26(e), 31(d)).</w:t>
            </w:r>
          </w:p>
          <w:p w14:paraId="2F89302E" w14:textId="40F3C075" w:rsidR="000E497A" w:rsidRPr="000E497A" w:rsidRDefault="00EE6DDC" w:rsidP="004D4657">
            <w:pPr>
              <w:numPr>
                <w:ilvl w:val="0"/>
                <w:numId w:val="25"/>
              </w:numPr>
              <w:tabs>
                <w:tab w:val="num" w:pos="360"/>
              </w:tabs>
              <w:jc w:val="left"/>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Pr>
                <w:rFonts w:eastAsia="Arial" w:cs="Times New Roman"/>
                <w:color w:val="36424A"/>
                <w:sz w:val="21"/>
                <w:lang w:val="en-US"/>
              </w:rPr>
              <w:t>T</w:t>
            </w:r>
            <w:r w:rsidR="000E497A" w:rsidRPr="000E497A">
              <w:rPr>
                <w:rFonts w:eastAsia="Arial" w:cs="Times New Roman"/>
                <w:color w:val="36424A"/>
                <w:sz w:val="21"/>
                <w:lang w:val="en-US"/>
              </w:rPr>
              <w:t>he 2024-25 Budget</w:t>
            </w:r>
            <w:r>
              <w:rPr>
                <w:rFonts w:eastAsia="Arial" w:cs="Times New Roman"/>
                <w:color w:val="36424A"/>
                <w:sz w:val="21"/>
                <w:lang w:val="en-US"/>
              </w:rPr>
              <w:t xml:space="preserve"> included a commitment </w:t>
            </w:r>
            <w:r w:rsidR="000E497A" w:rsidRPr="000E497A">
              <w:rPr>
                <w:rFonts w:eastAsia="Arial" w:cs="Times New Roman"/>
                <w:color w:val="36424A"/>
                <w:sz w:val="21"/>
                <w:lang w:val="en-US"/>
              </w:rPr>
              <w:t>to undertaking a strategic examination of Australia’s research and development system to strengthen alignment with Australia’s priorities and improve innovation and research and development outcomes.</w:t>
            </w:r>
          </w:p>
        </w:tc>
      </w:tr>
      <w:tr w:rsidR="000E497A" w:rsidRPr="000E497A" w14:paraId="27BDC8BF" w14:textId="77777777" w:rsidTr="00273117">
        <w:trPr>
          <w:cnfStyle w:val="000000010000" w:firstRow="0" w:lastRow="0" w:firstColumn="0" w:lastColumn="0" w:oddVBand="0" w:evenVBand="0" w:oddHBand="0" w:evenHBand="1" w:firstRowFirstColumn="0" w:firstRowLastColumn="0" w:lastRowFirstColumn="0" w:lastRowLastColumn="0"/>
          <w:trHeight w:val="866"/>
        </w:trPr>
        <w:tc>
          <w:tcPr>
            <w:cnfStyle w:val="001000000000" w:firstRow="0" w:lastRow="0" w:firstColumn="1" w:lastColumn="0" w:oddVBand="0" w:evenVBand="0" w:oddHBand="0" w:evenHBand="0" w:firstRowFirstColumn="0" w:firstRowLastColumn="0" w:lastRowFirstColumn="0" w:lastRowLastColumn="0"/>
            <w:tcW w:w="2513" w:type="dxa"/>
            <w:vAlign w:val="top"/>
          </w:tcPr>
          <w:p w14:paraId="47DFC8F8" w14:textId="77777777" w:rsidR="000E497A" w:rsidRPr="00F23320" w:rsidRDefault="000E497A" w:rsidP="00273117">
            <w:pPr>
              <w:numPr>
                <w:ilvl w:val="0"/>
                <w:numId w:val="25"/>
              </w:numPr>
              <w:tabs>
                <w:tab w:val="num" w:pos="360"/>
              </w:tabs>
              <w:jc w:val="left"/>
              <w:rPr>
                <w:rFonts w:eastAsia="Arial" w:cs="Times New Roman"/>
                <w:b/>
                <w:bCs/>
                <w:color w:val="36424A"/>
                <w:sz w:val="21"/>
                <w:lang w:val="en-US"/>
              </w:rPr>
            </w:pPr>
            <w:r w:rsidRPr="00F23320">
              <w:rPr>
                <w:rFonts w:eastAsia="Arial" w:cs="Times New Roman"/>
                <w:b/>
                <w:bCs/>
                <w:color w:val="36424A"/>
                <w:sz w:val="21"/>
                <w:lang w:val="en-US"/>
              </w:rPr>
              <w:lastRenderedPageBreak/>
              <w:t xml:space="preserve">Refocusing the Higher Education Participation and Partnerships Program </w:t>
            </w:r>
          </w:p>
        </w:tc>
        <w:tc>
          <w:tcPr>
            <w:tcW w:w="889" w:type="dxa"/>
            <w:vAlign w:val="top"/>
          </w:tcPr>
          <w:p w14:paraId="6F2D9DB2" w14:textId="77777777" w:rsidR="000E497A" w:rsidRPr="000E497A" w:rsidRDefault="000E497A" w:rsidP="00273117">
            <w:pPr>
              <w:numPr>
                <w:ilvl w:val="0"/>
                <w:numId w:val="25"/>
              </w:numPr>
              <w:tabs>
                <w:tab w:val="num" w:pos="360"/>
              </w:tabs>
              <w:jc w:val="center"/>
              <w:cnfStyle w:val="000000010000" w:firstRow="0" w:lastRow="0" w:firstColumn="0" w:lastColumn="0" w:oddVBand="0" w:evenVBand="0" w:oddHBand="0" w:evenHBand="1" w:firstRowFirstColumn="0" w:firstRowLastColumn="0" w:lastRowFirstColumn="0" w:lastRowLastColumn="0"/>
              <w:rPr>
                <w:rFonts w:eastAsia="Arial" w:cs="Times New Roman"/>
                <w:color w:val="36424A"/>
                <w:sz w:val="21"/>
                <w:lang w:val="en-US"/>
              </w:rPr>
            </w:pPr>
            <w:r w:rsidRPr="000E497A">
              <w:rPr>
                <w:rFonts w:eastAsia="Arial" w:cs="Times New Roman"/>
                <w:noProof/>
                <w:color w:val="36424A"/>
                <w:sz w:val="21"/>
                <w:lang w:val="en-US"/>
              </w:rPr>
              <w:drawing>
                <wp:inline distT="0" distB="0" distL="0" distR="0" wp14:anchorId="70DB5273" wp14:editId="28F6E93F">
                  <wp:extent cx="360000" cy="360000"/>
                  <wp:effectExtent l="0" t="0" r="2540" b="2540"/>
                  <wp:docPr id="2004772644" name="Graphic 2" descr="Badge Tick1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2604237" name="Graphic 1212604237" descr="Badge Tick1 with solid fill"/>
                          <pic:cNvPicPr/>
                        </pic:nvPicPr>
                        <pic:blipFill>
                          <a:blip r:embed="rId41">
                            <a:extLst>
                              <a:ext uri="{96DAC541-7B7A-43D3-8B79-37D633B846F1}">
                                <asvg:svgBlip xmlns:asvg="http://schemas.microsoft.com/office/drawing/2016/SVG/main" r:embed="rId42"/>
                              </a:ext>
                            </a:extLst>
                          </a:blip>
                          <a:stretch>
                            <a:fillRect/>
                          </a:stretch>
                        </pic:blipFill>
                        <pic:spPr>
                          <a:xfrm>
                            <a:off x="0" y="0"/>
                            <a:ext cx="360000" cy="360000"/>
                          </a:xfrm>
                          <a:prstGeom prst="rect">
                            <a:avLst/>
                          </a:prstGeom>
                        </pic:spPr>
                      </pic:pic>
                    </a:graphicData>
                  </a:graphic>
                </wp:inline>
              </w:drawing>
            </w:r>
          </w:p>
        </w:tc>
        <w:tc>
          <w:tcPr>
            <w:tcW w:w="10570" w:type="dxa"/>
            <w:vAlign w:val="top"/>
          </w:tcPr>
          <w:p w14:paraId="72AE674C" w14:textId="43373584" w:rsidR="000E497A" w:rsidRPr="000E497A" w:rsidRDefault="000E497A" w:rsidP="00273117">
            <w:pPr>
              <w:jc w:val="left"/>
              <w:cnfStyle w:val="000000010000" w:firstRow="0" w:lastRow="0" w:firstColumn="0" w:lastColumn="0" w:oddVBand="0" w:evenVBand="0" w:oddHBand="0" w:evenHBand="1" w:firstRowFirstColumn="0" w:firstRowLastColumn="0" w:lastRowFirstColumn="0" w:lastRowLastColumn="0"/>
              <w:rPr>
                <w:rFonts w:eastAsia="Arial" w:cs="Times New Roman"/>
                <w:color w:val="36424A"/>
                <w:sz w:val="21"/>
                <w:lang w:val="en-US"/>
              </w:rPr>
            </w:pPr>
            <w:r w:rsidRPr="000E497A">
              <w:rPr>
                <w:rFonts w:eastAsia="Arial" w:cs="Times New Roman"/>
                <w:color w:val="36424A"/>
                <w:sz w:val="21"/>
              </w:rPr>
              <w:t>The Accord noted that HEPPP will be impacted by the shift to a needs-based funding model</w:t>
            </w:r>
            <w:r w:rsidR="00EE6DDC">
              <w:rPr>
                <w:rFonts w:eastAsia="Arial" w:cs="Times New Roman"/>
                <w:color w:val="36424A"/>
                <w:sz w:val="21"/>
              </w:rPr>
              <w:t>,</w:t>
            </w:r>
            <w:r w:rsidRPr="000E497A">
              <w:rPr>
                <w:rFonts w:eastAsia="Arial" w:cs="Times New Roman"/>
                <w:color w:val="36424A"/>
                <w:sz w:val="21"/>
              </w:rPr>
              <w:t xml:space="preserve"> </w:t>
            </w:r>
            <w:r w:rsidR="00EC6E0C">
              <w:rPr>
                <w:rFonts w:eastAsia="Arial" w:cs="Times New Roman"/>
                <w:color w:val="36424A"/>
                <w:sz w:val="21"/>
              </w:rPr>
              <w:t xml:space="preserve">as </w:t>
            </w:r>
            <w:r w:rsidRPr="000E497A">
              <w:rPr>
                <w:rFonts w:eastAsia="Arial" w:cs="Times New Roman"/>
                <w:color w:val="36424A"/>
                <w:sz w:val="21"/>
              </w:rPr>
              <w:t xml:space="preserve">universities </w:t>
            </w:r>
            <w:r w:rsidR="00EC6E0C">
              <w:rPr>
                <w:rFonts w:eastAsia="Arial" w:cs="Times New Roman"/>
                <w:color w:val="36424A"/>
                <w:sz w:val="21"/>
              </w:rPr>
              <w:t xml:space="preserve">will </w:t>
            </w:r>
            <w:r w:rsidRPr="000E497A">
              <w:rPr>
                <w:rFonts w:eastAsia="Arial" w:cs="Times New Roman"/>
                <w:color w:val="36424A"/>
                <w:sz w:val="21"/>
              </w:rPr>
              <w:t xml:space="preserve">be provided additional funding to </w:t>
            </w:r>
            <w:r w:rsidR="00001B16">
              <w:rPr>
                <w:rFonts w:eastAsia="Arial" w:cs="Times New Roman"/>
                <w:color w:val="36424A"/>
                <w:sz w:val="21"/>
              </w:rPr>
              <w:t xml:space="preserve">support </w:t>
            </w:r>
            <w:r w:rsidRPr="000E497A">
              <w:rPr>
                <w:rFonts w:eastAsia="Arial" w:cs="Times New Roman"/>
                <w:color w:val="36424A"/>
                <w:sz w:val="21"/>
              </w:rPr>
              <w:t>student-centred academic and support services.</w:t>
            </w:r>
            <w:r w:rsidR="002E5E03">
              <w:rPr>
                <w:rFonts w:eastAsia="Arial" w:cs="Times New Roman"/>
                <w:color w:val="36424A"/>
                <w:sz w:val="21"/>
              </w:rPr>
              <w:t xml:space="preserve"> The</w:t>
            </w:r>
            <w:r w:rsidR="00C07F99">
              <w:rPr>
                <w:rFonts w:eastAsia="Arial" w:cs="Times New Roman"/>
                <w:color w:val="36424A"/>
                <w:sz w:val="21"/>
              </w:rPr>
              <w:t xml:space="preserve"> July 2024</w:t>
            </w:r>
            <w:r w:rsidR="002E5E03">
              <w:rPr>
                <w:rFonts w:eastAsia="Arial" w:cs="Times New Roman"/>
                <w:color w:val="36424A"/>
                <w:sz w:val="21"/>
              </w:rPr>
              <w:t xml:space="preserve"> Needs-Based Funding consultation paper notes that</w:t>
            </w:r>
            <w:r w:rsidR="0075103A">
              <w:rPr>
                <w:rFonts w:eastAsia="Arial" w:cs="Times New Roman"/>
                <w:color w:val="36424A"/>
                <w:sz w:val="21"/>
              </w:rPr>
              <w:t xml:space="preserve"> consultations will explore potential reform of other funding for equity in higher education. </w:t>
            </w:r>
          </w:p>
        </w:tc>
      </w:tr>
      <w:tr w:rsidR="000E497A" w:rsidRPr="000E497A" w14:paraId="20345208" w14:textId="77777777" w:rsidTr="00273117">
        <w:trPr>
          <w:cnfStyle w:val="000000100000" w:firstRow="0" w:lastRow="0" w:firstColumn="0" w:lastColumn="0" w:oddVBand="0" w:evenVBand="0" w:oddHBand="1" w:evenHBand="0" w:firstRowFirstColumn="0" w:firstRowLastColumn="0" w:lastRowFirstColumn="0" w:lastRowLastColumn="0"/>
          <w:trHeight w:val="627"/>
        </w:trPr>
        <w:tc>
          <w:tcPr>
            <w:cnfStyle w:val="001000000000" w:firstRow="0" w:lastRow="0" w:firstColumn="1" w:lastColumn="0" w:oddVBand="0" w:evenVBand="0" w:oddHBand="0" w:evenHBand="0" w:firstRowFirstColumn="0" w:firstRowLastColumn="0" w:lastRowFirstColumn="0" w:lastRowLastColumn="0"/>
            <w:tcW w:w="2513" w:type="dxa"/>
            <w:vAlign w:val="top"/>
          </w:tcPr>
          <w:p w14:paraId="36CAFDDC" w14:textId="77777777" w:rsidR="000E497A" w:rsidRPr="00F23320" w:rsidRDefault="000E497A" w:rsidP="00273117">
            <w:pPr>
              <w:numPr>
                <w:ilvl w:val="0"/>
                <w:numId w:val="25"/>
              </w:numPr>
              <w:tabs>
                <w:tab w:val="num" w:pos="360"/>
              </w:tabs>
              <w:jc w:val="left"/>
              <w:rPr>
                <w:rFonts w:eastAsia="Arial" w:cs="Times New Roman"/>
                <w:b/>
                <w:bCs/>
                <w:color w:val="36424A"/>
                <w:sz w:val="21"/>
                <w:lang w:val="en-US"/>
              </w:rPr>
            </w:pPr>
            <w:r w:rsidRPr="00F23320">
              <w:rPr>
                <w:rFonts w:eastAsia="Arial" w:cs="Times New Roman"/>
                <w:b/>
                <w:bCs/>
                <w:color w:val="36424A"/>
                <w:sz w:val="21"/>
                <w:lang w:val="en-US"/>
              </w:rPr>
              <w:t xml:space="preserve">Regional University Study Hubs </w:t>
            </w:r>
          </w:p>
        </w:tc>
        <w:tc>
          <w:tcPr>
            <w:tcW w:w="889" w:type="dxa"/>
            <w:vAlign w:val="top"/>
          </w:tcPr>
          <w:p w14:paraId="2479BCC9" w14:textId="77777777" w:rsidR="000E497A" w:rsidRPr="008A36C5" w:rsidRDefault="000E497A" w:rsidP="00273117">
            <w:pPr>
              <w:numPr>
                <w:ilvl w:val="0"/>
                <w:numId w:val="25"/>
              </w:numPr>
              <w:tabs>
                <w:tab w:val="num" w:pos="360"/>
              </w:tabs>
              <w:jc w:val="center"/>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8A36C5">
              <w:rPr>
                <w:rFonts w:eastAsia="Arial" w:cs="Times New Roman"/>
                <w:noProof/>
                <w:color w:val="36424A"/>
                <w:sz w:val="21"/>
                <w:lang w:val="en-US"/>
              </w:rPr>
              <w:drawing>
                <wp:inline distT="0" distB="0" distL="0" distR="0" wp14:anchorId="235EE17E" wp14:editId="09FD5CD1">
                  <wp:extent cx="360000" cy="360000"/>
                  <wp:effectExtent l="0" t="0" r="2540" b="2540"/>
                  <wp:docPr id="1321146170" name="Graphic 2" descr="Badge Tick1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2604237" name="Graphic 1212604237" descr="Badge Tick1 with solid fill"/>
                          <pic:cNvPicPr/>
                        </pic:nvPicPr>
                        <pic:blipFill>
                          <a:blip r:embed="rId41">
                            <a:extLst>
                              <a:ext uri="{96DAC541-7B7A-43D3-8B79-37D633B846F1}">
                                <asvg:svgBlip xmlns:asvg="http://schemas.microsoft.com/office/drawing/2016/SVG/main" r:embed="rId42"/>
                              </a:ext>
                            </a:extLst>
                          </a:blip>
                          <a:stretch>
                            <a:fillRect/>
                          </a:stretch>
                        </pic:blipFill>
                        <pic:spPr>
                          <a:xfrm>
                            <a:off x="0" y="0"/>
                            <a:ext cx="360000" cy="360000"/>
                          </a:xfrm>
                          <a:prstGeom prst="rect">
                            <a:avLst/>
                          </a:prstGeom>
                        </pic:spPr>
                      </pic:pic>
                    </a:graphicData>
                  </a:graphic>
                </wp:inline>
              </w:drawing>
            </w:r>
          </w:p>
        </w:tc>
        <w:tc>
          <w:tcPr>
            <w:tcW w:w="10570" w:type="dxa"/>
            <w:vAlign w:val="top"/>
          </w:tcPr>
          <w:p w14:paraId="6D4C3904" w14:textId="46CC55A7" w:rsidR="000E497A" w:rsidRPr="008A36C5" w:rsidRDefault="00893A71" w:rsidP="00273117">
            <w:pPr>
              <w:jc w:val="left"/>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8A36C5">
              <w:rPr>
                <w:rFonts w:eastAsia="Arial" w:cs="Times New Roman"/>
                <w:color w:val="36424A"/>
                <w:sz w:val="21"/>
                <w:lang w:val="en-US"/>
              </w:rPr>
              <w:t xml:space="preserve">Priority Action </w:t>
            </w:r>
            <w:r w:rsidR="00950AFD" w:rsidRPr="008A36C5">
              <w:rPr>
                <w:rFonts w:eastAsia="Arial" w:cs="Times New Roman"/>
                <w:color w:val="36424A"/>
                <w:sz w:val="21"/>
                <w:lang w:val="en-US"/>
              </w:rPr>
              <w:t>1</w:t>
            </w:r>
            <w:r w:rsidRPr="008A36C5">
              <w:rPr>
                <w:rFonts w:eastAsia="Arial" w:cs="Times New Roman"/>
                <w:color w:val="36424A"/>
                <w:sz w:val="21"/>
                <w:lang w:val="en-US"/>
              </w:rPr>
              <w:t xml:space="preserve"> from the Accord Interim Report, to </w:t>
            </w:r>
            <w:r w:rsidR="00CD72B9" w:rsidRPr="008A36C5">
              <w:rPr>
                <w:rFonts w:eastAsia="Arial" w:cs="Times New Roman"/>
                <w:color w:val="36424A"/>
                <w:sz w:val="21"/>
                <w:lang w:val="en-US"/>
              </w:rPr>
              <w:t>extend the Regional University Study Hubs (and establish a similar concept for suburban locations)</w:t>
            </w:r>
            <w:r w:rsidRPr="008A36C5">
              <w:rPr>
                <w:rFonts w:eastAsia="Arial" w:cs="Times New Roman"/>
                <w:color w:val="36424A"/>
                <w:sz w:val="21"/>
                <w:lang w:val="en-US"/>
              </w:rPr>
              <w:t xml:space="preserve">, was accepted by Government. </w:t>
            </w:r>
            <w:r w:rsidR="005D7CE1" w:rsidRPr="008A36C5">
              <w:rPr>
                <w:rFonts w:eastAsia="Arial" w:cs="Times New Roman"/>
                <w:color w:val="36424A"/>
                <w:sz w:val="21"/>
                <w:lang w:val="en-US"/>
              </w:rPr>
              <w:t xml:space="preserve">Locations of an additional </w:t>
            </w:r>
            <w:r w:rsidR="00EC60D5" w:rsidRPr="008A36C5">
              <w:rPr>
                <w:rFonts w:eastAsia="Arial" w:cs="Times New Roman"/>
                <w:color w:val="36424A"/>
                <w:sz w:val="21"/>
                <w:lang w:val="en-US"/>
              </w:rPr>
              <w:t>10</w:t>
            </w:r>
            <w:r w:rsidR="005D7CE1" w:rsidRPr="008A36C5">
              <w:rPr>
                <w:rFonts w:eastAsia="Arial" w:cs="Times New Roman"/>
                <w:color w:val="36424A"/>
                <w:sz w:val="21"/>
                <w:lang w:val="en-US"/>
              </w:rPr>
              <w:t xml:space="preserve"> Regional University Study Hubs was announced in </w:t>
            </w:r>
            <w:r w:rsidR="008A36C5" w:rsidRPr="008A36C5">
              <w:rPr>
                <w:rFonts w:eastAsia="Arial" w:cs="Times New Roman"/>
                <w:color w:val="36424A"/>
                <w:sz w:val="21"/>
                <w:lang w:val="en-US"/>
              </w:rPr>
              <w:t>March 2024,</w:t>
            </w:r>
            <w:r w:rsidR="005D7CE1" w:rsidRPr="008A36C5">
              <w:rPr>
                <w:rFonts w:eastAsia="Arial" w:cs="Times New Roman"/>
                <w:color w:val="36424A"/>
                <w:sz w:val="21"/>
                <w:lang w:val="en-US"/>
              </w:rPr>
              <w:t xml:space="preserve"> with a further application round still to be conducted. </w:t>
            </w:r>
            <w:r w:rsidRPr="008A36C5" w:rsidDel="00893A71">
              <w:rPr>
                <w:rFonts w:eastAsia="Arial" w:cs="Times New Roman"/>
                <w:color w:val="36424A"/>
                <w:sz w:val="21"/>
              </w:rPr>
              <w:t xml:space="preserve"> </w:t>
            </w:r>
            <w:r w:rsidR="000E497A" w:rsidRPr="008A36C5">
              <w:rPr>
                <w:rFonts w:eastAsia="Arial" w:cs="Times New Roman"/>
                <w:color w:val="36424A"/>
                <w:sz w:val="21"/>
              </w:rPr>
              <w:t xml:space="preserve"> </w:t>
            </w:r>
          </w:p>
        </w:tc>
      </w:tr>
      <w:tr w:rsidR="000E497A" w:rsidRPr="000E497A" w14:paraId="09F3F976" w14:textId="77777777" w:rsidTr="00273117">
        <w:trPr>
          <w:cnfStyle w:val="000000010000" w:firstRow="0" w:lastRow="0" w:firstColumn="0" w:lastColumn="0" w:oddVBand="0" w:evenVBand="0" w:oddHBand="0" w:evenHBand="1" w:firstRowFirstColumn="0" w:firstRowLastColumn="0" w:lastRowFirstColumn="0" w:lastRowLastColumn="0"/>
          <w:trHeight w:val="964"/>
        </w:trPr>
        <w:tc>
          <w:tcPr>
            <w:cnfStyle w:val="001000000000" w:firstRow="0" w:lastRow="0" w:firstColumn="1" w:lastColumn="0" w:oddVBand="0" w:evenVBand="0" w:oddHBand="0" w:evenHBand="0" w:firstRowFirstColumn="0" w:firstRowLastColumn="0" w:lastRowFirstColumn="0" w:lastRowLastColumn="0"/>
            <w:tcW w:w="2513" w:type="dxa"/>
            <w:vAlign w:val="top"/>
          </w:tcPr>
          <w:p w14:paraId="123BAEE3" w14:textId="77777777" w:rsidR="000E497A" w:rsidRPr="00F23320" w:rsidRDefault="000E497A" w:rsidP="00273117">
            <w:pPr>
              <w:numPr>
                <w:ilvl w:val="0"/>
                <w:numId w:val="25"/>
              </w:numPr>
              <w:tabs>
                <w:tab w:val="num" w:pos="360"/>
              </w:tabs>
              <w:jc w:val="left"/>
              <w:rPr>
                <w:rFonts w:eastAsia="Arial" w:cs="Times New Roman"/>
                <w:b/>
                <w:bCs/>
                <w:color w:val="36424A"/>
                <w:sz w:val="21"/>
                <w:lang w:val="en-US"/>
              </w:rPr>
            </w:pPr>
            <w:r w:rsidRPr="00F23320">
              <w:rPr>
                <w:rFonts w:eastAsia="Arial" w:cs="Times New Roman"/>
                <w:b/>
                <w:bCs/>
                <w:color w:val="36424A"/>
                <w:sz w:val="21"/>
                <w:lang w:val="en-US"/>
              </w:rPr>
              <w:t xml:space="preserve">Regional Partnership Project Pool Programs </w:t>
            </w:r>
          </w:p>
        </w:tc>
        <w:tc>
          <w:tcPr>
            <w:tcW w:w="889" w:type="dxa"/>
            <w:vAlign w:val="top"/>
          </w:tcPr>
          <w:p w14:paraId="16B0F3DD" w14:textId="77777777" w:rsidR="000E497A" w:rsidRPr="000E497A" w:rsidRDefault="000E497A" w:rsidP="00273117">
            <w:pPr>
              <w:numPr>
                <w:ilvl w:val="0"/>
                <w:numId w:val="25"/>
              </w:numPr>
              <w:tabs>
                <w:tab w:val="num" w:pos="360"/>
              </w:tabs>
              <w:jc w:val="center"/>
              <w:cnfStyle w:val="000000010000" w:firstRow="0" w:lastRow="0" w:firstColumn="0" w:lastColumn="0" w:oddVBand="0" w:evenVBand="0" w:oddHBand="0" w:evenHBand="1" w:firstRowFirstColumn="0" w:firstRowLastColumn="0" w:lastRowFirstColumn="0" w:lastRowLastColumn="0"/>
              <w:rPr>
                <w:rFonts w:eastAsia="Arial" w:cs="Times New Roman"/>
                <w:color w:val="36424A"/>
                <w:sz w:val="21"/>
                <w:lang w:val="en-US"/>
              </w:rPr>
            </w:pPr>
            <w:r w:rsidRPr="000E497A">
              <w:rPr>
                <w:rFonts w:eastAsia="Arial" w:cs="Times New Roman"/>
                <w:noProof/>
                <w:color w:val="36424A"/>
                <w:sz w:val="21"/>
                <w:lang w:val="en-US"/>
              </w:rPr>
              <w:drawing>
                <wp:inline distT="0" distB="0" distL="0" distR="0" wp14:anchorId="57DE80B0" wp14:editId="0DFBB3B6">
                  <wp:extent cx="360000" cy="360000"/>
                  <wp:effectExtent l="0" t="0" r="2540" b="2540"/>
                  <wp:docPr id="2021697774" name="Graphic 3" descr="Badge Unfollow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7115268" name="Graphic 587115268" descr="Badge Unfollow with solid fill"/>
                          <pic:cNvPicPr/>
                        </pic:nvPicPr>
                        <pic:blipFill>
                          <a:blip r:embed="rId43">
                            <a:extLst>
                              <a:ext uri="{96DAC541-7B7A-43D3-8B79-37D633B846F1}">
                                <asvg:svgBlip xmlns:asvg="http://schemas.microsoft.com/office/drawing/2016/SVG/main" r:embed="rId44"/>
                              </a:ext>
                            </a:extLst>
                          </a:blip>
                          <a:stretch>
                            <a:fillRect/>
                          </a:stretch>
                        </pic:blipFill>
                        <pic:spPr>
                          <a:xfrm>
                            <a:off x="0" y="0"/>
                            <a:ext cx="360000" cy="360000"/>
                          </a:xfrm>
                          <a:prstGeom prst="rect">
                            <a:avLst/>
                          </a:prstGeom>
                        </pic:spPr>
                      </pic:pic>
                    </a:graphicData>
                  </a:graphic>
                </wp:inline>
              </w:drawing>
            </w:r>
          </w:p>
        </w:tc>
        <w:tc>
          <w:tcPr>
            <w:tcW w:w="10570" w:type="dxa"/>
            <w:vAlign w:val="top"/>
          </w:tcPr>
          <w:p w14:paraId="1D881E02" w14:textId="69FB5308" w:rsidR="000E497A" w:rsidRPr="000E497A" w:rsidRDefault="000E497A" w:rsidP="00273117">
            <w:pPr>
              <w:jc w:val="left"/>
              <w:cnfStyle w:val="000000010000" w:firstRow="0" w:lastRow="0" w:firstColumn="0" w:lastColumn="0" w:oddVBand="0" w:evenVBand="0" w:oddHBand="0" w:evenHBand="1" w:firstRowFirstColumn="0" w:firstRowLastColumn="0" w:lastRowFirstColumn="0" w:lastRowLastColumn="0"/>
              <w:rPr>
                <w:rFonts w:eastAsia="Arial" w:cs="Times New Roman"/>
                <w:color w:val="36424A"/>
                <w:sz w:val="21"/>
                <w:lang w:val="en-US"/>
              </w:rPr>
            </w:pPr>
            <w:r w:rsidRPr="000E497A">
              <w:rPr>
                <w:rFonts w:eastAsia="Arial" w:cs="Times New Roman"/>
                <w:color w:val="36424A"/>
                <w:sz w:val="21"/>
              </w:rPr>
              <w:t>The Accord identified the role RPPPP plays in supporting outreach, and highlighted the ongoing need for targeted, place-based and community-focused outreach initiatives (Rec 11).</w:t>
            </w:r>
          </w:p>
        </w:tc>
      </w:tr>
      <w:tr w:rsidR="000E497A" w:rsidRPr="000E497A" w14:paraId="4A1020B9" w14:textId="77777777" w:rsidTr="00273117">
        <w:trPr>
          <w:cnfStyle w:val="000000100000" w:firstRow="0" w:lastRow="0" w:firstColumn="0" w:lastColumn="0" w:oddVBand="0" w:evenVBand="0" w:oddHBand="1" w:evenHBand="0" w:firstRowFirstColumn="0" w:firstRowLastColumn="0" w:lastRowFirstColumn="0" w:lastRowLastColumn="0"/>
          <w:trHeight w:val="386"/>
        </w:trPr>
        <w:tc>
          <w:tcPr>
            <w:cnfStyle w:val="001000000000" w:firstRow="0" w:lastRow="0" w:firstColumn="1" w:lastColumn="0" w:oddVBand="0" w:evenVBand="0" w:oddHBand="0" w:evenHBand="0" w:firstRowFirstColumn="0" w:firstRowLastColumn="0" w:lastRowFirstColumn="0" w:lastRowLastColumn="0"/>
            <w:tcW w:w="2513" w:type="dxa"/>
            <w:vAlign w:val="top"/>
          </w:tcPr>
          <w:p w14:paraId="6FB5E953" w14:textId="77777777" w:rsidR="000E497A" w:rsidRPr="00F23320" w:rsidRDefault="000E497A" w:rsidP="00273117">
            <w:pPr>
              <w:numPr>
                <w:ilvl w:val="0"/>
                <w:numId w:val="25"/>
              </w:numPr>
              <w:tabs>
                <w:tab w:val="num" w:pos="360"/>
              </w:tabs>
              <w:jc w:val="left"/>
              <w:rPr>
                <w:rFonts w:eastAsia="Arial" w:cs="Times New Roman"/>
                <w:b/>
                <w:bCs/>
                <w:color w:val="36424A"/>
                <w:sz w:val="21"/>
                <w:lang w:val="en-US"/>
              </w:rPr>
            </w:pPr>
            <w:r w:rsidRPr="00F23320">
              <w:rPr>
                <w:rFonts w:eastAsia="Arial" w:cs="Times New Roman"/>
                <w:b/>
                <w:bCs/>
                <w:color w:val="36424A"/>
                <w:sz w:val="21"/>
                <w:lang w:val="en-US"/>
              </w:rPr>
              <w:t>Tertiary Access Payments</w:t>
            </w:r>
          </w:p>
        </w:tc>
        <w:tc>
          <w:tcPr>
            <w:tcW w:w="889" w:type="dxa"/>
            <w:vAlign w:val="top"/>
          </w:tcPr>
          <w:p w14:paraId="30C4FD9B" w14:textId="4C46AF6F" w:rsidR="000E497A" w:rsidRPr="000E497A" w:rsidRDefault="00055D8E" w:rsidP="00273117">
            <w:pPr>
              <w:numPr>
                <w:ilvl w:val="0"/>
                <w:numId w:val="25"/>
              </w:numPr>
              <w:tabs>
                <w:tab w:val="num" w:pos="360"/>
              </w:tabs>
              <w:jc w:val="center"/>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0E497A">
              <w:rPr>
                <w:rFonts w:eastAsia="Arial" w:cs="Times New Roman"/>
                <w:noProof/>
                <w:color w:val="FF0000"/>
                <w:sz w:val="20"/>
              </w:rPr>
              <w:drawing>
                <wp:inline distT="0" distB="0" distL="0" distR="0" wp14:anchorId="4EC503EC" wp14:editId="77346353">
                  <wp:extent cx="360000" cy="360000"/>
                  <wp:effectExtent l="0" t="0" r="2540" b="2540"/>
                  <wp:docPr id="28" name="Graphic 3" descr="Badge Unfollow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7115268" name="Graphic 587115268" descr="Badge Unfollow with solid fill"/>
                          <pic:cNvPicPr/>
                        </pic:nvPicPr>
                        <pic:blipFill>
                          <a:blip r:embed="rId43">
                            <a:extLst>
                              <a:ext uri="{96DAC541-7B7A-43D3-8B79-37D633B846F1}">
                                <asvg:svgBlip xmlns:asvg="http://schemas.microsoft.com/office/drawing/2016/SVG/main" r:embed="rId44"/>
                              </a:ext>
                            </a:extLst>
                          </a:blip>
                          <a:stretch>
                            <a:fillRect/>
                          </a:stretch>
                        </pic:blipFill>
                        <pic:spPr>
                          <a:xfrm>
                            <a:off x="0" y="0"/>
                            <a:ext cx="360000" cy="360000"/>
                          </a:xfrm>
                          <a:prstGeom prst="rect">
                            <a:avLst/>
                          </a:prstGeom>
                        </pic:spPr>
                      </pic:pic>
                    </a:graphicData>
                  </a:graphic>
                </wp:inline>
              </w:drawing>
            </w:r>
          </w:p>
        </w:tc>
        <w:tc>
          <w:tcPr>
            <w:tcW w:w="10570" w:type="dxa"/>
            <w:vAlign w:val="top"/>
          </w:tcPr>
          <w:p w14:paraId="1041DEE1" w14:textId="3C331A5A" w:rsidR="006B2A18" w:rsidRPr="00523FD1" w:rsidRDefault="000E497A" w:rsidP="00273117">
            <w:pPr>
              <w:numPr>
                <w:ilvl w:val="0"/>
                <w:numId w:val="25"/>
              </w:numPr>
              <w:tabs>
                <w:tab w:val="num" w:pos="360"/>
              </w:tabs>
              <w:jc w:val="left"/>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0E497A">
              <w:rPr>
                <w:rFonts w:eastAsia="Arial" w:cs="Times New Roman"/>
                <w:color w:val="36424A"/>
                <w:sz w:val="21"/>
              </w:rPr>
              <w:t xml:space="preserve">The Accord noted that the TAP is insufficient to cover the full costs associated with relocation. It recommended </w:t>
            </w:r>
            <w:r w:rsidR="0080188E">
              <w:rPr>
                <w:rFonts w:eastAsia="Arial" w:cs="Times New Roman"/>
                <w:color w:val="36424A"/>
                <w:sz w:val="21"/>
              </w:rPr>
              <w:t xml:space="preserve">removing </w:t>
            </w:r>
            <w:r w:rsidRPr="000E497A">
              <w:rPr>
                <w:rFonts w:eastAsia="Arial" w:cs="Times New Roman"/>
                <w:color w:val="36424A"/>
                <w:sz w:val="21"/>
              </w:rPr>
              <w:t xml:space="preserve">the requirement to commence study within 12 months of school completion and adjusting payment allocation timing to provide more immediate assistance with relocation costs (Rec 39(d)). </w:t>
            </w:r>
          </w:p>
        </w:tc>
      </w:tr>
      <w:tr w:rsidR="000E497A" w:rsidRPr="000E497A" w14:paraId="54CDA30E" w14:textId="77777777" w:rsidTr="00273117">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2513" w:type="dxa"/>
            <w:tcBorders>
              <w:bottom w:val="single" w:sz="12" w:space="0" w:color="007E00" w:themeColor="accent3"/>
            </w:tcBorders>
            <w:vAlign w:val="top"/>
          </w:tcPr>
          <w:p w14:paraId="67C441E1" w14:textId="77777777" w:rsidR="000E497A" w:rsidRPr="00F23320" w:rsidRDefault="000E497A" w:rsidP="00273117">
            <w:pPr>
              <w:numPr>
                <w:ilvl w:val="0"/>
                <w:numId w:val="25"/>
              </w:numPr>
              <w:tabs>
                <w:tab w:val="num" w:pos="360"/>
              </w:tabs>
              <w:jc w:val="left"/>
              <w:rPr>
                <w:rFonts w:eastAsia="Arial" w:cs="Times New Roman"/>
                <w:b/>
                <w:bCs/>
                <w:color w:val="36424A"/>
                <w:sz w:val="21"/>
                <w:lang w:val="en-US"/>
              </w:rPr>
            </w:pPr>
            <w:r w:rsidRPr="00F23320">
              <w:rPr>
                <w:rFonts w:eastAsia="Arial" w:cs="Times New Roman"/>
                <w:b/>
                <w:bCs/>
                <w:color w:val="36424A"/>
                <w:sz w:val="21"/>
                <w:lang w:val="en-US"/>
              </w:rPr>
              <w:t xml:space="preserve">Fares Allowance </w:t>
            </w:r>
          </w:p>
        </w:tc>
        <w:tc>
          <w:tcPr>
            <w:tcW w:w="889" w:type="dxa"/>
            <w:tcBorders>
              <w:bottom w:val="single" w:sz="12" w:space="0" w:color="007E00" w:themeColor="accent3"/>
            </w:tcBorders>
            <w:vAlign w:val="top"/>
          </w:tcPr>
          <w:p w14:paraId="6F204B6C" w14:textId="77777777" w:rsidR="000E497A" w:rsidRPr="000E497A" w:rsidRDefault="000E497A" w:rsidP="00273117">
            <w:pPr>
              <w:numPr>
                <w:ilvl w:val="0"/>
                <w:numId w:val="25"/>
              </w:numPr>
              <w:tabs>
                <w:tab w:val="num" w:pos="360"/>
              </w:tabs>
              <w:jc w:val="center"/>
              <w:cnfStyle w:val="000000010000" w:firstRow="0" w:lastRow="0" w:firstColumn="0" w:lastColumn="0" w:oddVBand="0" w:evenVBand="0" w:oddHBand="0" w:evenHBand="1" w:firstRowFirstColumn="0" w:firstRowLastColumn="0" w:lastRowFirstColumn="0" w:lastRowLastColumn="0"/>
              <w:rPr>
                <w:rFonts w:eastAsia="Arial" w:cs="Times New Roman"/>
                <w:color w:val="36424A"/>
                <w:sz w:val="21"/>
                <w:lang w:val="en-US"/>
              </w:rPr>
            </w:pPr>
            <w:r w:rsidRPr="000E497A">
              <w:rPr>
                <w:rFonts w:eastAsia="Arial" w:cs="Times New Roman"/>
                <w:noProof/>
                <w:color w:val="36424A"/>
                <w:sz w:val="21"/>
                <w:lang w:val="en-US"/>
              </w:rPr>
              <w:drawing>
                <wp:inline distT="0" distB="0" distL="0" distR="0" wp14:anchorId="2D1AF410" wp14:editId="7E11E645">
                  <wp:extent cx="360000" cy="360000"/>
                  <wp:effectExtent l="0" t="0" r="2540" b="2540"/>
                  <wp:docPr id="1410146225" name="Graphic 3" descr="Badge Unfollow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7115268" name="Graphic 587115268" descr="Badge Unfollow with solid fill"/>
                          <pic:cNvPicPr/>
                        </pic:nvPicPr>
                        <pic:blipFill>
                          <a:blip r:embed="rId43">
                            <a:extLst>
                              <a:ext uri="{96DAC541-7B7A-43D3-8B79-37D633B846F1}">
                                <asvg:svgBlip xmlns:asvg="http://schemas.microsoft.com/office/drawing/2016/SVG/main" r:embed="rId44"/>
                              </a:ext>
                            </a:extLst>
                          </a:blip>
                          <a:stretch>
                            <a:fillRect/>
                          </a:stretch>
                        </pic:blipFill>
                        <pic:spPr>
                          <a:xfrm>
                            <a:off x="0" y="0"/>
                            <a:ext cx="360000" cy="360000"/>
                          </a:xfrm>
                          <a:prstGeom prst="rect">
                            <a:avLst/>
                          </a:prstGeom>
                        </pic:spPr>
                      </pic:pic>
                    </a:graphicData>
                  </a:graphic>
                </wp:inline>
              </w:drawing>
            </w:r>
          </w:p>
        </w:tc>
        <w:tc>
          <w:tcPr>
            <w:tcW w:w="10570" w:type="dxa"/>
            <w:tcBorders>
              <w:bottom w:val="single" w:sz="12" w:space="0" w:color="007E00" w:themeColor="accent3"/>
            </w:tcBorders>
            <w:vAlign w:val="top"/>
          </w:tcPr>
          <w:p w14:paraId="44FA63A6" w14:textId="77777777" w:rsidR="000E497A" w:rsidRPr="000E497A" w:rsidRDefault="000E497A" w:rsidP="00273117">
            <w:pPr>
              <w:numPr>
                <w:ilvl w:val="0"/>
                <w:numId w:val="25"/>
              </w:numPr>
              <w:tabs>
                <w:tab w:val="num" w:pos="360"/>
              </w:tabs>
              <w:jc w:val="left"/>
              <w:cnfStyle w:val="000000010000" w:firstRow="0" w:lastRow="0" w:firstColumn="0" w:lastColumn="0" w:oddVBand="0" w:evenVBand="0" w:oddHBand="0" w:evenHBand="1" w:firstRowFirstColumn="0" w:firstRowLastColumn="0" w:lastRowFirstColumn="0" w:lastRowLastColumn="0"/>
              <w:rPr>
                <w:rFonts w:eastAsia="Arial" w:cs="Times New Roman"/>
                <w:color w:val="36424A"/>
                <w:sz w:val="21"/>
                <w:lang w:val="en-US"/>
              </w:rPr>
            </w:pPr>
            <w:r w:rsidRPr="000E497A">
              <w:rPr>
                <w:rFonts w:eastAsia="Arial" w:cs="Times New Roman"/>
                <w:color w:val="36424A"/>
                <w:sz w:val="21"/>
              </w:rPr>
              <w:t xml:space="preserve">The Accord noted that the Fares Allowance is insufficient in its current format to cover the full costs associated with relocation. No specific recommendations were made in relation to the Fares Allowance.  </w:t>
            </w:r>
          </w:p>
        </w:tc>
      </w:tr>
      <w:tr w:rsidR="000E497A" w:rsidRPr="000E497A" w14:paraId="6F8C8767" w14:textId="77777777" w:rsidTr="00273117">
        <w:trPr>
          <w:cnfStyle w:val="000000100000" w:firstRow="0" w:lastRow="0" w:firstColumn="0" w:lastColumn="0" w:oddVBand="0" w:evenVBand="0" w:oddHBand="1" w:evenHBand="0" w:firstRowFirstColumn="0" w:firstRowLastColumn="0" w:lastRowFirstColumn="0" w:lastRowLastColumn="0"/>
          <w:trHeight w:val="627"/>
        </w:trPr>
        <w:tc>
          <w:tcPr>
            <w:cnfStyle w:val="001000000000" w:firstRow="0" w:lastRow="0" w:firstColumn="1" w:lastColumn="0" w:oddVBand="0" w:evenVBand="0" w:oddHBand="0" w:evenHBand="0" w:firstRowFirstColumn="0" w:firstRowLastColumn="0" w:lastRowFirstColumn="0" w:lastRowLastColumn="0"/>
            <w:tcW w:w="2513" w:type="dxa"/>
            <w:tcBorders>
              <w:top w:val="single" w:sz="12" w:space="0" w:color="007E00" w:themeColor="accent3"/>
              <w:bottom w:val="single" w:sz="12" w:space="0" w:color="007E00" w:themeColor="accent3"/>
            </w:tcBorders>
            <w:vAlign w:val="top"/>
          </w:tcPr>
          <w:p w14:paraId="6FF5426D" w14:textId="77777777" w:rsidR="000E497A" w:rsidRPr="00F23320" w:rsidRDefault="000E497A" w:rsidP="00273117">
            <w:pPr>
              <w:numPr>
                <w:ilvl w:val="0"/>
                <w:numId w:val="25"/>
              </w:numPr>
              <w:tabs>
                <w:tab w:val="num" w:pos="360"/>
              </w:tabs>
              <w:jc w:val="left"/>
              <w:rPr>
                <w:rFonts w:eastAsia="Arial" w:cs="Times New Roman"/>
                <w:b/>
                <w:bCs/>
                <w:color w:val="36424A"/>
                <w:sz w:val="21"/>
                <w:lang w:val="en-US"/>
              </w:rPr>
            </w:pPr>
            <w:r w:rsidRPr="00F23320">
              <w:rPr>
                <w:rFonts w:eastAsia="Arial" w:cs="Times New Roman"/>
                <w:b/>
                <w:bCs/>
                <w:color w:val="36424A"/>
                <w:sz w:val="21"/>
                <w:lang w:val="en-US"/>
              </w:rPr>
              <w:t xml:space="preserve">Regional Education Commissioner </w:t>
            </w:r>
          </w:p>
        </w:tc>
        <w:tc>
          <w:tcPr>
            <w:tcW w:w="889" w:type="dxa"/>
            <w:tcBorders>
              <w:top w:val="single" w:sz="12" w:space="0" w:color="007E00" w:themeColor="accent3"/>
              <w:bottom w:val="single" w:sz="12" w:space="0" w:color="007E00" w:themeColor="accent3"/>
            </w:tcBorders>
            <w:vAlign w:val="top"/>
          </w:tcPr>
          <w:p w14:paraId="2F02307B" w14:textId="77777777" w:rsidR="000E497A" w:rsidRPr="000E497A" w:rsidRDefault="000E497A" w:rsidP="00273117">
            <w:pPr>
              <w:numPr>
                <w:ilvl w:val="0"/>
                <w:numId w:val="25"/>
              </w:numPr>
              <w:tabs>
                <w:tab w:val="num" w:pos="360"/>
              </w:tabs>
              <w:jc w:val="center"/>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sidRPr="000E497A">
              <w:rPr>
                <w:rFonts w:eastAsia="Arial" w:cs="Times New Roman"/>
                <w:noProof/>
                <w:color w:val="36424A"/>
                <w:sz w:val="21"/>
                <w:lang w:val="en-US"/>
              </w:rPr>
              <w:drawing>
                <wp:inline distT="0" distB="0" distL="0" distR="0" wp14:anchorId="0FBBEAD1" wp14:editId="372C103E">
                  <wp:extent cx="360000" cy="360000"/>
                  <wp:effectExtent l="0" t="0" r="2540" b="2540"/>
                  <wp:docPr id="411539554" name="Graphic 2" descr="Badge Tick1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2604237" name="Graphic 1212604237" descr="Badge Tick1 with solid fill"/>
                          <pic:cNvPicPr/>
                        </pic:nvPicPr>
                        <pic:blipFill>
                          <a:blip r:embed="rId41">
                            <a:extLst>
                              <a:ext uri="{96DAC541-7B7A-43D3-8B79-37D633B846F1}">
                                <asvg:svgBlip xmlns:asvg="http://schemas.microsoft.com/office/drawing/2016/SVG/main" r:embed="rId42"/>
                              </a:ext>
                            </a:extLst>
                          </a:blip>
                          <a:stretch>
                            <a:fillRect/>
                          </a:stretch>
                        </pic:blipFill>
                        <pic:spPr>
                          <a:xfrm>
                            <a:off x="0" y="0"/>
                            <a:ext cx="360000" cy="360000"/>
                          </a:xfrm>
                          <a:prstGeom prst="rect">
                            <a:avLst/>
                          </a:prstGeom>
                        </pic:spPr>
                      </pic:pic>
                    </a:graphicData>
                  </a:graphic>
                </wp:inline>
              </w:drawing>
            </w:r>
          </w:p>
        </w:tc>
        <w:tc>
          <w:tcPr>
            <w:tcW w:w="10570" w:type="dxa"/>
            <w:tcBorders>
              <w:top w:val="single" w:sz="12" w:space="0" w:color="007E00" w:themeColor="accent3"/>
              <w:bottom w:val="single" w:sz="12" w:space="0" w:color="007E00" w:themeColor="accent3"/>
            </w:tcBorders>
            <w:vAlign w:val="top"/>
          </w:tcPr>
          <w:p w14:paraId="020AB348" w14:textId="36581285" w:rsidR="000E497A" w:rsidRPr="000E497A" w:rsidRDefault="008B005E" w:rsidP="00273117">
            <w:pPr>
              <w:numPr>
                <w:ilvl w:val="0"/>
                <w:numId w:val="25"/>
              </w:numPr>
              <w:tabs>
                <w:tab w:val="num" w:pos="360"/>
              </w:tabs>
              <w:jc w:val="left"/>
              <w:cnfStyle w:val="000000100000" w:firstRow="0" w:lastRow="0" w:firstColumn="0" w:lastColumn="0" w:oddVBand="0" w:evenVBand="0" w:oddHBand="1" w:evenHBand="0" w:firstRowFirstColumn="0" w:firstRowLastColumn="0" w:lastRowFirstColumn="0" w:lastRowLastColumn="0"/>
              <w:rPr>
                <w:rFonts w:eastAsia="Arial" w:cs="Times New Roman"/>
                <w:color w:val="36424A"/>
                <w:sz w:val="21"/>
                <w:lang w:val="en-US"/>
              </w:rPr>
            </w:pPr>
            <w:r>
              <w:rPr>
                <w:rFonts w:eastAsia="Arial" w:cs="Times New Roman"/>
                <w:color w:val="36424A"/>
                <w:sz w:val="21"/>
              </w:rPr>
              <w:t xml:space="preserve">The </w:t>
            </w:r>
            <w:r w:rsidR="000E497A" w:rsidRPr="000E497A">
              <w:rPr>
                <w:rFonts w:eastAsia="Arial" w:cs="Times New Roman"/>
                <w:color w:val="36424A"/>
                <w:sz w:val="21"/>
              </w:rPr>
              <w:t xml:space="preserve">Accord </w:t>
            </w:r>
            <w:r>
              <w:rPr>
                <w:rFonts w:eastAsia="Arial" w:cs="Times New Roman"/>
                <w:color w:val="36424A"/>
                <w:sz w:val="21"/>
              </w:rPr>
              <w:t xml:space="preserve">proposed </w:t>
            </w:r>
            <w:r w:rsidR="000E497A" w:rsidRPr="000E497A">
              <w:rPr>
                <w:rFonts w:eastAsia="Arial" w:cs="Times New Roman"/>
                <w:color w:val="36424A"/>
                <w:sz w:val="21"/>
              </w:rPr>
              <w:t xml:space="preserve">additional responsibilities for the Commissioner, including a position on the Board of the Australian Tertiary </w:t>
            </w:r>
            <w:r w:rsidR="00651A28">
              <w:rPr>
                <w:rFonts w:eastAsia="Arial" w:cs="Times New Roman"/>
                <w:color w:val="36424A"/>
                <w:sz w:val="21"/>
              </w:rPr>
              <w:t>E</w:t>
            </w:r>
            <w:r w:rsidR="000E497A" w:rsidRPr="000E497A">
              <w:rPr>
                <w:rFonts w:eastAsia="Arial" w:cs="Times New Roman"/>
                <w:color w:val="36424A"/>
                <w:sz w:val="21"/>
              </w:rPr>
              <w:t>ducation Commission (ATEC) (Rec 30(g))</w:t>
            </w:r>
            <w:r w:rsidR="00D92240">
              <w:rPr>
                <w:rFonts w:eastAsia="Arial" w:cs="Times New Roman"/>
                <w:color w:val="36424A"/>
                <w:sz w:val="21"/>
              </w:rPr>
              <w:t>.</w:t>
            </w:r>
            <w:r w:rsidR="00077A39">
              <w:rPr>
                <w:rFonts w:eastAsia="Arial" w:cs="Times New Roman"/>
                <w:color w:val="36424A"/>
                <w:sz w:val="21"/>
              </w:rPr>
              <w:t xml:space="preserve"> </w:t>
            </w:r>
            <w:r w:rsidR="00B51C51" w:rsidRPr="00B51C51">
              <w:rPr>
                <w:rFonts w:eastAsia="Arial" w:cs="Times New Roman"/>
                <w:color w:val="36424A"/>
                <w:sz w:val="21"/>
              </w:rPr>
              <w:t>Under the current proposal outlined in the ATEC Implementation Consultation Paper, ATEC Commissioners will consult with and draw on the expertise of the Regional Education Commissioner</w:t>
            </w:r>
            <w:r w:rsidR="00267837">
              <w:rPr>
                <w:rFonts w:eastAsia="Arial" w:cs="Times New Roman"/>
                <w:color w:val="36424A"/>
                <w:sz w:val="21"/>
              </w:rPr>
              <w:t>.</w:t>
            </w:r>
            <w:r w:rsidR="000E497A" w:rsidRPr="000E497A">
              <w:rPr>
                <w:rFonts w:eastAsia="Arial" w:cs="Times New Roman"/>
                <w:color w:val="36424A"/>
                <w:sz w:val="21"/>
                <w:vertAlign w:val="superscript"/>
              </w:rPr>
              <w:footnoteReference w:id="67"/>
            </w:r>
            <w:r w:rsidR="000E497A" w:rsidRPr="000E497A">
              <w:rPr>
                <w:rFonts w:eastAsia="Arial" w:cs="Times New Roman"/>
                <w:color w:val="36424A"/>
                <w:sz w:val="21"/>
              </w:rPr>
              <w:t xml:space="preserve"> </w:t>
            </w:r>
          </w:p>
        </w:tc>
      </w:tr>
    </w:tbl>
    <w:p w14:paraId="1A4C0F20" w14:textId="77777777" w:rsidR="001708E9" w:rsidRDefault="001708E9" w:rsidP="001708E9">
      <w:pPr>
        <w:pStyle w:val="Text"/>
        <w:sectPr w:rsidR="001708E9" w:rsidSect="00673A5F">
          <w:pgSz w:w="16834" w:h="11909" w:orient="landscape" w:code="9"/>
          <w:pgMar w:top="1440" w:right="1440" w:bottom="1440" w:left="1440" w:header="720" w:footer="720" w:gutter="0"/>
          <w:cols w:space="720"/>
          <w:docGrid w:linePitch="360"/>
        </w:sectPr>
      </w:pPr>
    </w:p>
    <w:p w14:paraId="3933C03C" w14:textId="2791479F" w:rsidR="00C76AEA" w:rsidRDefault="00C76AEA" w:rsidP="00C76AEA">
      <w:pPr>
        <w:pStyle w:val="Heading1"/>
      </w:pPr>
      <w:bookmarkStart w:id="71" w:name="_Toc177032079"/>
      <w:r w:rsidRPr="00C76AEA">
        <w:lastRenderedPageBreak/>
        <w:t>What design elements should be considered for future measures?</w:t>
      </w:r>
      <w:bookmarkEnd w:id="69"/>
      <w:bookmarkEnd w:id="71"/>
    </w:p>
    <w:p w14:paraId="0D62BA95" w14:textId="272F10D0" w:rsidR="00C76AEA" w:rsidRPr="00883A9F" w:rsidRDefault="00883A9F" w:rsidP="00C76AEA">
      <w:pPr>
        <w:pStyle w:val="Text"/>
      </w:pPr>
      <w:r w:rsidRPr="6E1637BF">
        <w:rPr>
          <w:lang w:val="en-AU"/>
        </w:rPr>
        <w:t>The evaluation has identified</w:t>
      </w:r>
      <w:r w:rsidR="001504E6" w:rsidRPr="6E1637BF">
        <w:rPr>
          <w:lang w:val="en-AU"/>
        </w:rPr>
        <w:t xml:space="preserve"> the following</w:t>
      </w:r>
      <w:r w:rsidR="00C76AEA" w:rsidRPr="6E1637BF">
        <w:rPr>
          <w:i/>
          <w:lang w:val="en-AU"/>
        </w:rPr>
        <w:t xml:space="preserve"> </w:t>
      </w:r>
      <w:r w:rsidRPr="6E1637BF">
        <w:rPr>
          <w:lang w:val="en-AU"/>
        </w:rPr>
        <w:t xml:space="preserve">areas </w:t>
      </w:r>
      <w:r w:rsidR="00BC352E" w:rsidRPr="6E1637BF">
        <w:rPr>
          <w:lang w:val="en-AU"/>
        </w:rPr>
        <w:t xml:space="preserve">for consideration in relation to the design and </w:t>
      </w:r>
      <w:r w:rsidR="00325C0A" w:rsidRPr="6E1637BF">
        <w:rPr>
          <w:lang w:val="en-AU"/>
        </w:rPr>
        <w:t>evaluation</w:t>
      </w:r>
      <w:r w:rsidR="00BC352E" w:rsidRPr="6E1637BF">
        <w:rPr>
          <w:lang w:val="en-AU"/>
        </w:rPr>
        <w:t xml:space="preserve"> of </w:t>
      </w:r>
      <w:r w:rsidR="00A97C19" w:rsidRPr="6E1637BF">
        <w:rPr>
          <w:lang w:val="en-AU"/>
        </w:rPr>
        <w:t xml:space="preserve">Napthine </w:t>
      </w:r>
      <w:r w:rsidR="00C512C3" w:rsidRPr="6E1637BF">
        <w:rPr>
          <w:lang w:val="en-AU"/>
        </w:rPr>
        <w:t>Measures</w:t>
      </w:r>
      <w:r w:rsidR="00A97C19" w:rsidRPr="6E1637BF">
        <w:rPr>
          <w:lang w:val="en-AU"/>
        </w:rPr>
        <w:t>, or other measures relating to higher education in RRR areas.</w:t>
      </w:r>
    </w:p>
    <w:p w14:paraId="47BB02F2" w14:textId="444FEA31" w:rsidR="000F59B9" w:rsidRDefault="00325C0A" w:rsidP="00311FD6">
      <w:pPr>
        <w:pStyle w:val="Heading4NotNumbered"/>
      </w:pPr>
      <w:r>
        <w:t>Bridging the gap</w:t>
      </w:r>
      <w:r w:rsidR="000F59B9">
        <w:t xml:space="preserve"> – a bridge too far?</w:t>
      </w:r>
    </w:p>
    <w:p w14:paraId="7D1D8426" w14:textId="7106D6DA" w:rsidR="00D66CDC" w:rsidRDefault="00325C0A" w:rsidP="00931F12">
      <w:pPr>
        <w:pStyle w:val="Text"/>
        <w:spacing w:before="240"/>
      </w:pPr>
      <w:r w:rsidRPr="6E1637BF">
        <w:rPr>
          <w:lang w:val="en-AU"/>
        </w:rPr>
        <w:t xml:space="preserve">A theme that emerged through interviews with universities, peak bodies and other stakeholders was that </w:t>
      </w:r>
      <w:r w:rsidR="00475ACA" w:rsidRPr="6E1637BF">
        <w:rPr>
          <w:lang w:val="en-AU"/>
        </w:rPr>
        <w:t xml:space="preserve">evaluating the impact of the Napthine </w:t>
      </w:r>
      <w:r w:rsidR="00C512C3" w:rsidRPr="6E1637BF">
        <w:rPr>
          <w:lang w:val="en-AU"/>
        </w:rPr>
        <w:t xml:space="preserve">Measures </w:t>
      </w:r>
      <w:r w:rsidR="00475ACA" w:rsidRPr="6E1637BF">
        <w:rPr>
          <w:lang w:val="en-AU"/>
        </w:rPr>
        <w:t>by comparing rates</w:t>
      </w:r>
      <w:r w:rsidR="00557FAD" w:rsidRPr="6E1637BF">
        <w:rPr>
          <w:lang w:val="en-AU"/>
        </w:rPr>
        <w:t xml:space="preserve"> </w:t>
      </w:r>
      <w:r w:rsidR="00475ACA" w:rsidRPr="6E1637BF">
        <w:rPr>
          <w:lang w:val="en-AU"/>
        </w:rPr>
        <w:t xml:space="preserve">of participation and attainment </w:t>
      </w:r>
      <w:r w:rsidRPr="6E1637BF">
        <w:rPr>
          <w:lang w:val="en-AU"/>
        </w:rPr>
        <w:t xml:space="preserve">between </w:t>
      </w:r>
      <w:r w:rsidR="00475ACA" w:rsidRPr="6E1637BF">
        <w:rPr>
          <w:lang w:val="en-AU"/>
        </w:rPr>
        <w:t xml:space="preserve">RRR and </w:t>
      </w:r>
      <w:r w:rsidRPr="6E1637BF">
        <w:rPr>
          <w:lang w:val="en-AU"/>
        </w:rPr>
        <w:t xml:space="preserve">metropolitan </w:t>
      </w:r>
      <w:r w:rsidR="00475ACA" w:rsidRPr="6E1637BF">
        <w:rPr>
          <w:lang w:val="en-AU"/>
        </w:rPr>
        <w:t xml:space="preserve">areas </w:t>
      </w:r>
      <w:r w:rsidRPr="6E1637BF">
        <w:rPr>
          <w:lang w:val="en-AU"/>
        </w:rPr>
        <w:t>may not be the most useful or appropriate</w:t>
      </w:r>
      <w:r w:rsidR="00557FAD" w:rsidRPr="6E1637BF">
        <w:rPr>
          <w:lang w:val="en-AU"/>
        </w:rPr>
        <w:t xml:space="preserve"> goal</w:t>
      </w:r>
      <w:r w:rsidRPr="6E1637BF">
        <w:rPr>
          <w:lang w:val="en-AU"/>
        </w:rPr>
        <w:t xml:space="preserve">. This is because the goal could be said to have been met in circumstances where RRR student participation and attainment had fallen, but metropolitan rates had fallen by a greater amount. </w:t>
      </w:r>
    </w:p>
    <w:p w14:paraId="3CAC869B" w14:textId="35630BF6" w:rsidR="00D66CDC" w:rsidRPr="00E71328" w:rsidRDefault="00C512C3" w:rsidP="00931F12">
      <w:pPr>
        <w:pStyle w:val="Quote"/>
        <w:spacing w:before="240" w:after="240"/>
        <w:rPr>
          <w:i w:val="0"/>
          <w:lang w:val="en-AU"/>
        </w:rPr>
      </w:pPr>
      <w:r w:rsidRPr="6E1637BF">
        <w:rPr>
          <w:lang w:val="en-AU"/>
        </w:rPr>
        <w:t>I</w:t>
      </w:r>
      <w:r w:rsidR="00D66CDC" w:rsidRPr="6E1637BF">
        <w:rPr>
          <w:lang w:val="en-AU"/>
        </w:rPr>
        <w:t xml:space="preserve">f you're looking at the gap between metro and rural, regional and remote, you're almost saying you want </w:t>
      </w:r>
      <w:r w:rsidR="00B25EE9" w:rsidRPr="6E1637BF">
        <w:rPr>
          <w:lang w:val="en-AU"/>
        </w:rPr>
        <w:t>m</w:t>
      </w:r>
      <w:r w:rsidR="00D66CDC" w:rsidRPr="6E1637BF">
        <w:rPr>
          <w:lang w:val="en-AU"/>
        </w:rPr>
        <w:t>etro not to gain at all or come backwards. I think that metric is not fit for purpose for what the intent is. You could have metrics going screaming up through the roof in terms of outcomes for rural and regional, but if metros are doing it at exactly the same pace you've still got the same disparity. But it doesn't mean that rural and regional and remote hasn't improved dramatically.</w:t>
      </w:r>
      <w:r w:rsidR="009C07A7" w:rsidRPr="6E1637BF">
        <w:rPr>
          <w:lang w:val="en-AU"/>
        </w:rPr>
        <w:t xml:space="preserve"> - </w:t>
      </w:r>
      <w:r w:rsidR="00D66CDC" w:rsidRPr="6E1637BF">
        <w:rPr>
          <w:b/>
          <w:lang w:val="en-AU"/>
        </w:rPr>
        <w:t>Education sector stakeholder</w:t>
      </w:r>
      <w:r w:rsidR="00D66CDC" w:rsidRPr="6E1637BF">
        <w:rPr>
          <w:i w:val="0"/>
          <w:lang w:val="en-AU"/>
        </w:rPr>
        <w:t xml:space="preserve"> </w:t>
      </w:r>
    </w:p>
    <w:p w14:paraId="492C324C" w14:textId="04271FE6" w:rsidR="00325C0A" w:rsidRDefault="00206D26" w:rsidP="00931F12">
      <w:pPr>
        <w:pStyle w:val="Text"/>
        <w:spacing w:before="240"/>
      </w:pPr>
      <w:r w:rsidRPr="6E1637BF">
        <w:rPr>
          <w:lang w:val="en-AU"/>
        </w:rPr>
        <w:t>I</w:t>
      </w:r>
      <w:r w:rsidR="00325C0A" w:rsidRPr="6E1637BF">
        <w:rPr>
          <w:lang w:val="en-AU"/>
        </w:rPr>
        <w:t>t may be more appropriate for the impact of government initiatives in RRR areas to be evaluated with reference to progress against the baseline in those areas, not through a comparison against metropolitan areas</w:t>
      </w:r>
      <w:r w:rsidR="00655553" w:rsidRPr="6E1637BF">
        <w:rPr>
          <w:lang w:val="en-AU"/>
        </w:rPr>
        <w:t xml:space="preserve"> – though </w:t>
      </w:r>
      <w:r w:rsidR="00AE467B" w:rsidRPr="6E1637BF">
        <w:rPr>
          <w:lang w:val="en-AU"/>
        </w:rPr>
        <w:t>there are a</w:t>
      </w:r>
      <w:r w:rsidR="003B7AD9" w:rsidRPr="6E1637BF">
        <w:rPr>
          <w:lang w:val="en-AU"/>
        </w:rPr>
        <w:t>l</w:t>
      </w:r>
      <w:r w:rsidR="00AE467B" w:rsidRPr="6E1637BF">
        <w:rPr>
          <w:lang w:val="en-AU"/>
        </w:rPr>
        <w:t xml:space="preserve">so limitations to </w:t>
      </w:r>
      <w:r w:rsidR="003B7AD9" w:rsidRPr="6E1637BF">
        <w:rPr>
          <w:lang w:val="en-AU"/>
        </w:rPr>
        <w:t xml:space="preserve">attributing outcomes to </w:t>
      </w:r>
      <w:r w:rsidR="00D66CDC" w:rsidRPr="6E1637BF">
        <w:rPr>
          <w:lang w:val="en-AU"/>
        </w:rPr>
        <w:t>measures individually or collectively</w:t>
      </w:r>
      <w:r w:rsidR="00AE467B" w:rsidRPr="6E1637BF">
        <w:rPr>
          <w:lang w:val="en-AU"/>
        </w:rPr>
        <w:t xml:space="preserve">, </w:t>
      </w:r>
      <w:r w:rsidR="00655553" w:rsidRPr="6E1637BF">
        <w:rPr>
          <w:lang w:val="en-AU"/>
        </w:rPr>
        <w:t xml:space="preserve">as </w:t>
      </w:r>
      <w:r w:rsidR="00D66CDC" w:rsidRPr="6E1637BF">
        <w:rPr>
          <w:lang w:val="en-AU"/>
        </w:rPr>
        <w:t>the next</w:t>
      </w:r>
      <w:r w:rsidR="00655553" w:rsidRPr="6E1637BF">
        <w:rPr>
          <w:lang w:val="en-AU"/>
        </w:rPr>
        <w:t xml:space="preserve"> section </w:t>
      </w:r>
      <w:r w:rsidR="00D66CDC" w:rsidRPr="6E1637BF">
        <w:rPr>
          <w:lang w:val="en-AU"/>
        </w:rPr>
        <w:t>explores further</w:t>
      </w:r>
      <w:r w:rsidR="003B7AD9" w:rsidRPr="6E1637BF">
        <w:rPr>
          <w:lang w:val="en-AU"/>
        </w:rPr>
        <w:t>.</w:t>
      </w:r>
      <w:r w:rsidR="00655553" w:rsidRPr="6E1637BF">
        <w:rPr>
          <w:lang w:val="en-AU"/>
        </w:rPr>
        <w:t xml:space="preserve"> </w:t>
      </w:r>
    </w:p>
    <w:p w14:paraId="07A2AD7E" w14:textId="1C061C46" w:rsidR="00325C0A" w:rsidRPr="00F60A64" w:rsidRDefault="00F60A64" w:rsidP="00311FD6">
      <w:pPr>
        <w:pStyle w:val="Heading4NotNumbered"/>
      </w:pPr>
      <w:r w:rsidRPr="00F60A64">
        <w:t>Measuring</w:t>
      </w:r>
      <w:r w:rsidR="00106A82" w:rsidRPr="00F60A64">
        <w:t xml:space="preserve"> impact </w:t>
      </w:r>
    </w:p>
    <w:p w14:paraId="6EBAD99A" w14:textId="33CE9A1C" w:rsidR="00601064" w:rsidRPr="00F60A64" w:rsidRDefault="004F40F6" w:rsidP="00F60A64">
      <w:pPr>
        <w:rPr>
          <w:rFonts w:ascii="Arial" w:eastAsia="Arial" w:hAnsi="Arial" w:cs="Times New Roman"/>
        </w:rPr>
      </w:pPr>
      <w:r w:rsidRPr="00F60A64">
        <w:rPr>
          <w:rFonts w:ascii="Arial" w:eastAsia="Arial" w:hAnsi="Arial" w:cs="Times New Roman"/>
        </w:rPr>
        <w:t xml:space="preserve">Quantifying the impact of policies and programs in a complex </w:t>
      </w:r>
      <w:r w:rsidR="008C78E6">
        <w:rPr>
          <w:rFonts w:ascii="Arial" w:eastAsia="Arial" w:hAnsi="Arial" w:cs="Times New Roman"/>
        </w:rPr>
        <w:t xml:space="preserve">and dynamic </w:t>
      </w:r>
      <w:r w:rsidRPr="00F60A64">
        <w:rPr>
          <w:rFonts w:ascii="Arial" w:eastAsia="Arial" w:hAnsi="Arial" w:cs="Times New Roman"/>
        </w:rPr>
        <w:t>environment like higher education is inherently challenging</w:t>
      </w:r>
      <w:r w:rsidR="001545C7" w:rsidRPr="00F60A64">
        <w:rPr>
          <w:rFonts w:ascii="Arial" w:eastAsia="Arial" w:hAnsi="Arial" w:cs="Times New Roman"/>
        </w:rPr>
        <w:t xml:space="preserve">. A key finding of this evaluation is that </w:t>
      </w:r>
      <w:r w:rsidR="00F05B0A" w:rsidRPr="00F60A64">
        <w:rPr>
          <w:rFonts w:ascii="Arial" w:eastAsia="Arial" w:hAnsi="Arial" w:cs="Times New Roman"/>
        </w:rPr>
        <w:t xml:space="preserve">there are social, economic and policy trends and levers </w:t>
      </w:r>
      <w:r w:rsidR="004270C2" w:rsidRPr="00F60A64">
        <w:rPr>
          <w:rFonts w:ascii="Arial" w:eastAsia="Arial" w:hAnsi="Arial" w:cs="Times New Roman"/>
        </w:rPr>
        <w:t xml:space="preserve">which impact education participation and attainment and are </w:t>
      </w:r>
      <w:r w:rsidR="00F05B0A" w:rsidRPr="00F60A64">
        <w:rPr>
          <w:rFonts w:ascii="Arial" w:eastAsia="Arial" w:hAnsi="Arial" w:cs="Times New Roman"/>
        </w:rPr>
        <w:t>beyond the control of the Department of Education or higher education providers.</w:t>
      </w:r>
      <w:r w:rsidR="00377DB4" w:rsidRPr="00F60A64">
        <w:rPr>
          <w:rFonts w:ascii="Arial" w:eastAsia="Arial" w:hAnsi="Arial" w:cs="Times New Roman"/>
        </w:rPr>
        <w:t xml:space="preserve"> </w:t>
      </w:r>
    </w:p>
    <w:p w14:paraId="1432AEDC" w14:textId="496F9110" w:rsidR="00106A82" w:rsidRPr="00F60A64" w:rsidRDefault="00377DB4" w:rsidP="00F60A64">
      <w:pPr>
        <w:rPr>
          <w:rFonts w:ascii="Arial" w:eastAsia="Arial" w:hAnsi="Arial" w:cs="Times New Roman"/>
        </w:rPr>
      </w:pPr>
      <w:r w:rsidRPr="00F60A64">
        <w:rPr>
          <w:rFonts w:ascii="Arial" w:eastAsia="Arial" w:hAnsi="Arial" w:cs="Times New Roman"/>
        </w:rPr>
        <w:t xml:space="preserve">These limitations, and the inherent challenges with </w:t>
      </w:r>
      <w:r w:rsidR="00147FF6" w:rsidRPr="00F60A64">
        <w:rPr>
          <w:rFonts w:ascii="Arial" w:eastAsia="Arial" w:hAnsi="Arial" w:cs="Times New Roman"/>
        </w:rPr>
        <w:t xml:space="preserve">attributing </w:t>
      </w:r>
      <w:r w:rsidRPr="00F60A64">
        <w:rPr>
          <w:rFonts w:ascii="Arial" w:eastAsia="Arial" w:hAnsi="Arial" w:cs="Times New Roman"/>
        </w:rPr>
        <w:t>impact</w:t>
      </w:r>
      <w:r w:rsidR="00DD20CB" w:rsidRPr="00F60A64">
        <w:rPr>
          <w:rFonts w:ascii="Arial" w:eastAsia="Arial" w:hAnsi="Arial" w:cs="Times New Roman"/>
        </w:rPr>
        <w:t xml:space="preserve"> </w:t>
      </w:r>
      <w:r w:rsidR="00350EE0" w:rsidRPr="00F60A64">
        <w:rPr>
          <w:rFonts w:ascii="Arial" w:eastAsia="Arial" w:hAnsi="Arial" w:cs="Times New Roman"/>
        </w:rPr>
        <w:t xml:space="preserve">in a complex </w:t>
      </w:r>
      <w:r w:rsidR="00DA0475">
        <w:rPr>
          <w:rFonts w:ascii="Arial" w:eastAsia="Arial" w:hAnsi="Arial" w:cs="Times New Roman"/>
        </w:rPr>
        <w:t>and changing</w:t>
      </w:r>
      <w:r w:rsidR="00DA0475" w:rsidRPr="00F60A64">
        <w:rPr>
          <w:rFonts w:ascii="Arial" w:eastAsia="Arial" w:hAnsi="Arial" w:cs="Times New Roman"/>
        </w:rPr>
        <w:t xml:space="preserve"> </w:t>
      </w:r>
      <w:r w:rsidR="00350EE0" w:rsidRPr="00F60A64">
        <w:rPr>
          <w:rFonts w:ascii="Arial" w:eastAsia="Arial" w:hAnsi="Arial" w:cs="Times New Roman"/>
        </w:rPr>
        <w:t xml:space="preserve">environment, should be borne in mind in </w:t>
      </w:r>
      <w:r w:rsidR="00F60A64" w:rsidRPr="00F60A64">
        <w:rPr>
          <w:rFonts w:ascii="Arial" w:eastAsia="Arial" w:hAnsi="Arial" w:cs="Times New Roman"/>
        </w:rPr>
        <w:t xml:space="preserve">the framing of </w:t>
      </w:r>
      <w:r w:rsidR="00350EE0" w:rsidRPr="00F60A64">
        <w:rPr>
          <w:rFonts w:ascii="Arial" w:eastAsia="Arial" w:hAnsi="Arial" w:cs="Times New Roman"/>
        </w:rPr>
        <w:t xml:space="preserve">future evaluations of individual measures and of the Napthine </w:t>
      </w:r>
      <w:r w:rsidR="00DA0475">
        <w:rPr>
          <w:rFonts w:ascii="Arial" w:eastAsia="Arial" w:hAnsi="Arial" w:cs="Times New Roman"/>
        </w:rPr>
        <w:t>Measures</w:t>
      </w:r>
      <w:r w:rsidR="00DA0475" w:rsidRPr="00F60A64">
        <w:rPr>
          <w:rFonts w:ascii="Arial" w:eastAsia="Arial" w:hAnsi="Arial" w:cs="Times New Roman"/>
        </w:rPr>
        <w:t xml:space="preserve"> </w:t>
      </w:r>
      <w:r w:rsidR="00350EE0" w:rsidRPr="00F60A64">
        <w:rPr>
          <w:rFonts w:ascii="Arial" w:eastAsia="Arial" w:hAnsi="Arial" w:cs="Times New Roman"/>
        </w:rPr>
        <w:t xml:space="preserve">as a suite of </w:t>
      </w:r>
      <w:r w:rsidR="00A9504B" w:rsidRPr="00F60A64">
        <w:rPr>
          <w:rFonts w:ascii="Arial" w:eastAsia="Arial" w:hAnsi="Arial" w:cs="Times New Roman"/>
        </w:rPr>
        <w:t>actions.</w:t>
      </w:r>
      <w:r w:rsidR="00F05B0A" w:rsidRPr="00F60A64">
        <w:rPr>
          <w:rFonts w:ascii="Arial" w:eastAsia="Arial" w:hAnsi="Arial" w:cs="Times New Roman"/>
        </w:rPr>
        <w:t xml:space="preserve"> </w:t>
      </w:r>
      <w:r w:rsidR="00DD20CB" w:rsidRPr="00F60A64">
        <w:rPr>
          <w:rFonts w:ascii="Arial" w:eastAsia="Arial" w:hAnsi="Arial" w:cs="Times New Roman"/>
        </w:rPr>
        <w:t xml:space="preserve">However, there are still steps that can be taken to </w:t>
      </w:r>
      <w:r w:rsidR="00B11F42" w:rsidRPr="00F60A64">
        <w:rPr>
          <w:rFonts w:ascii="Arial" w:eastAsia="Arial" w:hAnsi="Arial" w:cs="Times New Roman"/>
        </w:rPr>
        <w:t>better understand the impact of specific measures on higher education</w:t>
      </w:r>
      <w:r w:rsidR="001954AE">
        <w:rPr>
          <w:rFonts w:ascii="Arial" w:eastAsia="Arial" w:hAnsi="Arial" w:cs="Times New Roman"/>
        </w:rPr>
        <w:t xml:space="preserve"> participation and attainment</w:t>
      </w:r>
      <w:r w:rsidR="00B11F42" w:rsidRPr="00F60A64">
        <w:rPr>
          <w:rFonts w:ascii="Arial" w:eastAsia="Arial" w:hAnsi="Arial" w:cs="Times New Roman"/>
        </w:rPr>
        <w:t xml:space="preserve"> rates. </w:t>
      </w:r>
    </w:p>
    <w:p w14:paraId="1CA6D0B9" w14:textId="77777777" w:rsidR="00EE6FBE" w:rsidRDefault="00EE6FBE" w:rsidP="00F60A64">
      <w:pPr>
        <w:rPr>
          <w:rFonts w:ascii="Arial" w:eastAsia="Arial" w:hAnsi="Arial" w:cs="Times New Roman"/>
        </w:rPr>
      </w:pPr>
    </w:p>
    <w:p w14:paraId="543E7F81" w14:textId="77777777" w:rsidR="00EE6FBE" w:rsidRDefault="00EE6FBE" w:rsidP="00F60A64">
      <w:pPr>
        <w:rPr>
          <w:rFonts w:ascii="Arial" w:eastAsia="Arial" w:hAnsi="Arial" w:cs="Times New Roman"/>
        </w:rPr>
      </w:pPr>
    </w:p>
    <w:p w14:paraId="395C59AF" w14:textId="46A21CFA" w:rsidR="00F60A64" w:rsidRPr="00F60A64" w:rsidRDefault="002D4348" w:rsidP="00F60A64">
      <w:pPr>
        <w:rPr>
          <w:rFonts w:ascii="Arial" w:eastAsia="Arial" w:hAnsi="Arial" w:cs="Times New Roman"/>
        </w:rPr>
      </w:pPr>
      <w:r>
        <w:rPr>
          <w:rFonts w:ascii="Arial" w:eastAsia="Arial" w:hAnsi="Arial" w:cs="Times New Roman"/>
        </w:rPr>
        <w:lastRenderedPageBreak/>
        <w:t>T</w:t>
      </w:r>
      <w:r w:rsidR="00F60A64" w:rsidRPr="00F60A64">
        <w:rPr>
          <w:rFonts w:ascii="Arial" w:eastAsia="Arial" w:hAnsi="Arial" w:cs="Times New Roman"/>
        </w:rPr>
        <w:t>he HEIMS data study is an example of research which demonstrates the potential impact of a</w:t>
      </w:r>
      <w:r w:rsidR="00A772AC">
        <w:rPr>
          <w:rFonts w:ascii="Arial" w:eastAsia="Arial" w:hAnsi="Arial" w:cs="Times New Roman"/>
        </w:rPr>
        <w:t>n</w:t>
      </w:r>
      <w:r w:rsidR="00F60A64" w:rsidRPr="00F60A64">
        <w:rPr>
          <w:rFonts w:ascii="Arial" w:eastAsia="Arial" w:hAnsi="Arial" w:cs="Times New Roman"/>
        </w:rPr>
        <w:t xml:space="preserve"> RRR</w:t>
      </w:r>
      <w:r w:rsidR="00DA0475">
        <w:rPr>
          <w:rFonts w:ascii="Arial" w:eastAsia="Arial" w:hAnsi="Arial" w:cs="Times New Roman"/>
        </w:rPr>
        <w:t>-</w:t>
      </w:r>
      <w:r w:rsidR="00F60A64" w:rsidRPr="00F60A64">
        <w:rPr>
          <w:rFonts w:ascii="Arial" w:eastAsia="Arial" w:hAnsi="Arial" w:cs="Times New Roman"/>
        </w:rPr>
        <w:t xml:space="preserve">focused measure on higher education participation, and which provides a solid evidence base for understanding the foreseeable impact of the RUSH Napthine </w:t>
      </w:r>
      <w:r w:rsidR="00DA0475">
        <w:rPr>
          <w:rFonts w:ascii="Arial" w:eastAsia="Arial" w:hAnsi="Arial" w:cs="Times New Roman"/>
        </w:rPr>
        <w:t>Measure</w:t>
      </w:r>
      <w:r w:rsidR="00F60A64" w:rsidRPr="00F60A64">
        <w:rPr>
          <w:rFonts w:ascii="Arial" w:eastAsia="Arial" w:hAnsi="Arial" w:cs="Times New Roman"/>
        </w:rPr>
        <w:t>. The survey of Hub registrants developed by the Regional University Study Hubs Network also holds promise in te</w:t>
      </w:r>
      <w:r w:rsidR="00DA0475">
        <w:rPr>
          <w:rFonts w:ascii="Arial" w:eastAsia="Arial" w:hAnsi="Arial" w:cs="Times New Roman"/>
        </w:rPr>
        <w:t>r</w:t>
      </w:r>
      <w:r w:rsidR="00F60A64" w:rsidRPr="00F60A64">
        <w:rPr>
          <w:rFonts w:ascii="Arial" w:eastAsia="Arial" w:hAnsi="Arial" w:cs="Times New Roman"/>
        </w:rPr>
        <w:t>ms of generating deeper understanding of the role of Study Hubs in shaping student behaviour with regards to higher education participation, and understanding the role of Hubs in supporting higher education attainment.</w:t>
      </w:r>
    </w:p>
    <w:p w14:paraId="26E964BE" w14:textId="32776C5D" w:rsidR="00F60A64" w:rsidRPr="00F60A64" w:rsidRDefault="00F60A64" w:rsidP="00F60A64">
      <w:pPr>
        <w:rPr>
          <w:rFonts w:ascii="Arial" w:eastAsia="Arial" w:hAnsi="Arial" w:cs="Times New Roman"/>
        </w:rPr>
      </w:pPr>
      <w:r w:rsidRPr="00F60A64">
        <w:rPr>
          <w:rFonts w:ascii="Arial" w:eastAsia="Arial" w:hAnsi="Arial" w:cs="Times New Roman"/>
        </w:rPr>
        <w:t>In this regard, data collection, and particularly qualitative data in relation to student experience and decision</w:t>
      </w:r>
      <w:r w:rsidR="00DA0475">
        <w:rPr>
          <w:rFonts w:ascii="Arial" w:eastAsia="Arial" w:hAnsi="Arial" w:cs="Times New Roman"/>
        </w:rPr>
        <w:t>-</w:t>
      </w:r>
      <w:r w:rsidRPr="00F60A64">
        <w:rPr>
          <w:rFonts w:ascii="Arial" w:eastAsia="Arial" w:hAnsi="Arial" w:cs="Times New Roman"/>
        </w:rPr>
        <w:t>making, is critical. While qualitative data is regularly referenced in the Department</w:t>
      </w:r>
      <w:r w:rsidR="00DA0475">
        <w:rPr>
          <w:rFonts w:ascii="Arial" w:eastAsia="Arial" w:hAnsi="Arial" w:cs="Times New Roman"/>
        </w:rPr>
        <w:t xml:space="preserve"> of Education</w:t>
      </w:r>
      <w:r w:rsidRPr="00F60A64">
        <w:rPr>
          <w:rFonts w:ascii="Arial" w:eastAsia="Arial" w:hAnsi="Arial" w:cs="Times New Roman"/>
        </w:rPr>
        <w:t xml:space="preserve">’s Performance and Data Framework as an information requirement to support evaluation of the Napthine </w:t>
      </w:r>
      <w:r w:rsidR="00DA0475">
        <w:rPr>
          <w:rFonts w:ascii="Arial" w:eastAsia="Arial" w:hAnsi="Arial" w:cs="Times New Roman"/>
        </w:rPr>
        <w:t>Measure</w:t>
      </w:r>
      <w:r w:rsidRPr="00F60A64">
        <w:rPr>
          <w:rFonts w:ascii="Arial" w:eastAsia="Arial" w:hAnsi="Arial" w:cs="Times New Roman"/>
        </w:rPr>
        <w:t xml:space="preserve">, this evaluation has found that such data is generally not available or is anecdotal. </w:t>
      </w:r>
    </w:p>
    <w:p w14:paraId="62CAA284" w14:textId="55C07A6D" w:rsidR="00F60A64" w:rsidRPr="00F60A64" w:rsidRDefault="00F60A64" w:rsidP="00F60A64">
      <w:pPr>
        <w:rPr>
          <w:rFonts w:ascii="Arial" w:eastAsia="Arial" w:hAnsi="Arial" w:cs="Times New Roman"/>
        </w:rPr>
      </w:pPr>
      <w:r w:rsidRPr="00F60A64">
        <w:rPr>
          <w:rFonts w:ascii="Arial" w:eastAsia="Arial" w:hAnsi="Arial" w:cs="Times New Roman"/>
        </w:rPr>
        <w:t xml:space="preserve">The following </w:t>
      </w:r>
      <w:r w:rsidR="00214B5A">
        <w:rPr>
          <w:rFonts w:ascii="Arial" w:eastAsia="Arial" w:hAnsi="Arial" w:cs="Times New Roman"/>
        </w:rPr>
        <w:t xml:space="preserve">examples of </w:t>
      </w:r>
      <w:r w:rsidR="00FF5C0A">
        <w:rPr>
          <w:rFonts w:ascii="Arial" w:eastAsia="Arial" w:hAnsi="Arial" w:cs="Times New Roman"/>
        </w:rPr>
        <w:t xml:space="preserve">data gaps are identified </w:t>
      </w:r>
      <w:r w:rsidRPr="00F60A64">
        <w:rPr>
          <w:rFonts w:ascii="Arial" w:eastAsia="Arial" w:hAnsi="Arial" w:cs="Times New Roman"/>
        </w:rPr>
        <w:t xml:space="preserve">to support strengthening of data collection for the Napthine </w:t>
      </w:r>
      <w:r w:rsidR="00DA0475">
        <w:rPr>
          <w:rFonts w:ascii="Arial" w:eastAsia="Arial" w:hAnsi="Arial" w:cs="Times New Roman"/>
        </w:rPr>
        <w:t>Measures</w:t>
      </w:r>
      <w:r w:rsidRPr="00F60A64">
        <w:rPr>
          <w:rFonts w:ascii="Arial" w:eastAsia="Arial" w:hAnsi="Arial" w:cs="Times New Roman"/>
        </w:rPr>
        <w:t xml:space="preserve">: </w:t>
      </w:r>
    </w:p>
    <w:p w14:paraId="5811BBBC" w14:textId="2E60231E" w:rsidR="00F60A64" w:rsidRPr="00F60A64" w:rsidRDefault="00F60A64" w:rsidP="00976F25">
      <w:pPr>
        <w:numPr>
          <w:ilvl w:val="0"/>
          <w:numId w:val="22"/>
        </w:numPr>
        <w:ind w:left="426"/>
        <w:rPr>
          <w:rFonts w:ascii="Arial" w:eastAsia="Arial" w:hAnsi="Arial" w:cs="Times New Roman"/>
        </w:rPr>
      </w:pPr>
      <w:r w:rsidRPr="00F60A64">
        <w:rPr>
          <w:rFonts w:ascii="Arial" w:eastAsia="Arial" w:hAnsi="Arial" w:cs="Times New Roman"/>
        </w:rPr>
        <w:t>While the refocusing of HEPPP led to funding increases for regional universities, there is insufficient data in relation to the impacts of HEPPP</w:t>
      </w:r>
      <w:r w:rsidR="00E151A9">
        <w:rPr>
          <w:rFonts w:ascii="Arial" w:eastAsia="Arial" w:hAnsi="Arial" w:cs="Times New Roman"/>
        </w:rPr>
        <w:t>-</w:t>
      </w:r>
      <w:r w:rsidRPr="00F60A64">
        <w:rPr>
          <w:rFonts w:ascii="Arial" w:eastAsia="Arial" w:hAnsi="Arial" w:cs="Times New Roman"/>
        </w:rPr>
        <w:t xml:space="preserve">funded activities on raising awareness about higher education opportunities and increasing participation levels to be able to draw evaluative conclusions. </w:t>
      </w:r>
    </w:p>
    <w:p w14:paraId="3B5BFA28" w14:textId="392FF537" w:rsidR="00F60A64" w:rsidRDefault="00F60A64" w:rsidP="00976F25">
      <w:pPr>
        <w:numPr>
          <w:ilvl w:val="0"/>
          <w:numId w:val="22"/>
        </w:numPr>
        <w:ind w:left="426"/>
        <w:rPr>
          <w:rFonts w:ascii="Arial" w:eastAsia="Arial" w:hAnsi="Arial" w:cs="Times New Roman"/>
        </w:rPr>
      </w:pPr>
      <w:r w:rsidRPr="00F60A64">
        <w:rPr>
          <w:rFonts w:ascii="Arial" w:eastAsia="Arial" w:hAnsi="Arial" w:cs="Times New Roman"/>
        </w:rPr>
        <w:t>There is no qualitative data available in relation to student experience of the TAP and Fares Allowance and whether these measures impacted student decision making in relation to undertaking higher education.</w:t>
      </w:r>
    </w:p>
    <w:p w14:paraId="45020E26" w14:textId="77777777" w:rsidR="00CE0924" w:rsidRDefault="00CE0924">
      <w:pPr>
        <w:rPr>
          <w:rFonts w:ascii="Arial" w:eastAsia="Arial" w:hAnsi="Arial" w:cs="Times New Roman"/>
        </w:rPr>
      </w:pPr>
    </w:p>
    <w:p w14:paraId="6C129652" w14:textId="77777777" w:rsidR="009B0B47" w:rsidRPr="009B0B47" w:rsidRDefault="009B0B47" w:rsidP="009B0B47">
      <w:pPr>
        <w:pStyle w:val="Text"/>
      </w:pPr>
    </w:p>
    <w:p w14:paraId="43ECEB5D" w14:textId="5952A4E8" w:rsidR="00F71A98" w:rsidRDefault="00FB23C8" w:rsidP="00466BE3">
      <w:pPr>
        <w:pStyle w:val="Heading1"/>
      </w:pPr>
      <w:bookmarkStart w:id="72" w:name="_Toc177032080"/>
      <w:r>
        <w:lastRenderedPageBreak/>
        <w:t>Conclusion</w:t>
      </w:r>
      <w:bookmarkEnd w:id="72"/>
    </w:p>
    <w:p w14:paraId="6D9328AD" w14:textId="1500756D" w:rsidR="00993D1D" w:rsidRPr="00884755" w:rsidRDefault="006D5FE6" w:rsidP="00875A83">
      <w:pPr>
        <w:rPr>
          <w:rFonts w:ascii="Arial" w:eastAsia="Arial" w:hAnsi="Arial" w:cs="Times New Roman"/>
        </w:rPr>
      </w:pPr>
      <w:r w:rsidRPr="00875A83">
        <w:rPr>
          <w:rFonts w:ascii="Arial" w:eastAsia="Arial" w:hAnsi="Arial" w:cs="Times New Roman"/>
        </w:rPr>
        <w:t xml:space="preserve">The Napthine Measures </w:t>
      </w:r>
      <w:r w:rsidR="00A80D28" w:rsidRPr="00875A83">
        <w:rPr>
          <w:rFonts w:ascii="Arial" w:eastAsia="Arial" w:hAnsi="Arial" w:cs="Times New Roman"/>
        </w:rPr>
        <w:t xml:space="preserve">were a significant and impactful commitment </w:t>
      </w:r>
      <w:r w:rsidR="003252DB" w:rsidRPr="00875A83">
        <w:rPr>
          <w:rFonts w:ascii="Arial" w:eastAsia="Arial" w:hAnsi="Arial" w:cs="Times New Roman"/>
        </w:rPr>
        <w:t xml:space="preserve">by the Australian Government </w:t>
      </w:r>
      <w:r w:rsidR="00A80D28" w:rsidRPr="00875A83">
        <w:rPr>
          <w:rFonts w:ascii="Arial" w:eastAsia="Arial" w:hAnsi="Arial" w:cs="Times New Roman"/>
        </w:rPr>
        <w:t xml:space="preserve">to </w:t>
      </w:r>
      <w:r w:rsidR="00CC454C" w:rsidRPr="00875A83">
        <w:rPr>
          <w:rFonts w:ascii="Arial" w:eastAsia="Arial" w:hAnsi="Arial" w:cs="Times New Roman"/>
        </w:rPr>
        <w:t>bridging the gap in participation and attainment between RRR and metropolitan students, driving productivity and growth for regional Australia, and increasing the research capacity of regional universities.</w:t>
      </w:r>
      <w:r w:rsidR="0043390C" w:rsidRPr="00875A83">
        <w:rPr>
          <w:rFonts w:ascii="Arial" w:eastAsia="Arial" w:hAnsi="Arial" w:cs="Times New Roman"/>
        </w:rPr>
        <w:t xml:space="preserve"> While there are </w:t>
      </w:r>
      <w:r w:rsidR="005D058F" w:rsidRPr="00875A83">
        <w:rPr>
          <w:rFonts w:ascii="Arial" w:eastAsia="Arial" w:hAnsi="Arial" w:cs="Times New Roman"/>
        </w:rPr>
        <w:t xml:space="preserve">gaps </w:t>
      </w:r>
      <w:r w:rsidR="0043390C" w:rsidRPr="00875A83">
        <w:rPr>
          <w:rFonts w:ascii="Arial" w:eastAsia="Arial" w:hAnsi="Arial" w:cs="Times New Roman"/>
        </w:rPr>
        <w:t xml:space="preserve">in </w:t>
      </w:r>
      <w:r w:rsidR="005D058F" w:rsidRPr="00875A83">
        <w:rPr>
          <w:rFonts w:ascii="Arial" w:eastAsia="Arial" w:hAnsi="Arial" w:cs="Times New Roman"/>
        </w:rPr>
        <w:t xml:space="preserve">the available </w:t>
      </w:r>
      <w:r w:rsidR="0043390C" w:rsidRPr="00875A83">
        <w:rPr>
          <w:rFonts w:ascii="Arial" w:eastAsia="Arial" w:hAnsi="Arial" w:cs="Times New Roman"/>
        </w:rPr>
        <w:t xml:space="preserve">data which </w:t>
      </w:r>
      <w:r w:rsidR="005D058F" w:rsidRPr="00875A83">
        <w:rPr>
          <w:rFonts w:ascii="Arial" w:eastAsia="Arial" w:hAnsi="Arial" w:cs="Times New Roman"/>
        </w:rPr>
        <w:t xml:space="preserve">limit the ability of this evaluation to make definitive assessments </w:t>
      </w:r>
      <w:r w:rsidR="003252DB" w:rsidRPr="00875A83">
        <w:rPr>
          <w:rFonts w:ascii="Arial" w:eastAsia="Arial" w:hAnsi="Arial" w:cs="Times New Roman"/>
        </w:rPr>
        <w:t>regarding</w:t>
      </w:r>
      <w:r w:rsidR="00623E16">
        <w:rPr>
          <w:rFonts w:ascii="Arial" w:eastAsia="Arial" w:hAnsi="Arial" w:cs="Times New Roman"/>
        </w:rPr>
        <w:t xml:space="preserve"> influence</w:t>
      </w:r>
      <w:r w:rsidR="00E20428" w:rsidRPr="00875A83">
        <w:rPr>
          <w:rFonts w:ascii="Arial" w:eastAsia="Arial" w:hAnsi="Arial" w:cs="Times New Roman"/>
        </w:rPr>
        <w:t xml:space="preserve"> </w:t>
      </w:r>
      <w:r w:rsidR="00623E16">
        <w:rPr>
          <w:rFonts w:ascii="Arial" w:eastAsia="Arial" w:hAnsi="Arial" w:cs="Times New Roman"/>
        </w:rPr>
        <w:t xml:space="preserve">of the measures </w:t>
      </w:r>
      <w:r w:rsidR="00E20428" w:rsidRPr="00875A83">
        <w:rPr>
          <w:rFonts w:ascii="Arial" w:eastAsia="Arial" w:hAnsi="Arial" w:cs="Times New Roman"/>
        </w:rPr>
        <w:t xml:space="preserve">on higher education participation and attainment, the evaluation has found many examples of individual measures having </w:t>
      </w:r>
      <w:r w:rsidR="005E4CD2" w:rsidRPr="00875A83">
        <w:rPr>
          <w:rFonts w:ascii="Arial" w:eastAsia="Arial" w:hAnsi="Arial" w:cs="Times New Roman"/>
        </w:rPr>
        <w:t>positive impacts for individuals,</w:t>
      </w:r>
      <w:r w:rsidR="00B22F1C">
        <w:rPr>
          <w:rFonts w:ascii="Arial" w:eastAsia="Arial" w:hAnsi="Arial" w:cs="Times New Roman"/>
        </w:rPr>
        <w:t xml:space="preserve"> higher education providers and communities</w:t>
      </w:r>
      <w:r w:rsidR="005E4CD2" w:rsidRPr="00875A83">
        <w:rPr>
          <w:rFonts w:ascii="Arial" w:eastAsia="Arial" w:hAnsi="Arial" w:cs="Times New Roman"/>
        </w:rPr>
        <w:t xml:space="preserve">. Broadly, the Napthine Measures were welcomed by </w:t>
      </w:r>
      <w:r w:rsidR="00180C0F" w:rsidRPr="00875A83">
        <w:rPr>
          <w:rFonts w:ascii="Arial" w:eastAsia="Arial" w:hAnsi="Arial" w:cs="Times New Roman"/>
        </w:rPr>
        <w:t xml:space="preserve">stakeholders, who highlighted the importance of ongoing efforts </w:t>
      </w:r>
      <w:r w:rsidR="00180C0F" w:rsidRPr="00884755">
        <w:rPr>
          <w:rFonts w:ascii="Arial" w:eastAsia="Arial" w:hAnsi="Arial" w:cs="Times New Roman"/>
        </w:rPr>
        <w:t xml:space="preserve">to improve </w:t>
      </w:r>
      <w:r w:rsidR="004F43BA" w:rsidRPr="00884755">
        <w:rPr>
          <w:rFonts w:ascii="Arial" w:eastAsia="Arial" w:hAnsi="Arial" w:cs="Times New Roman"/>
        </w:rPr>
        <w:t>higher education outcomes for RRR students.</w:t>
      </w:r>
    </w:p>
    <w:p w14:paraId="152CA628" w14:textId="183B68DA" w:rsidR="00993D1D" w:rsidRDefault="00D93077" w:rsidP="00F90DEF">
      <w:pPr>
        <w:pStyle w:val="Text"/>
      </w:pPr>
      <w:r w:rsidRPr="00884755">
        <w:rPr>
          <w:lang w:val="en-AU"/>
        </w:rPr>
        <w:t xml:space="preserve">The Australian Universities Accord, and the Government’s response, have altered the higher education landscape. Central to these reforms is the development of a needs-based funding model, which will represent a </w:t>
      </w:r>
      <w:r w:rsidR="007C3E91">
        <w:rPr>
          <w:lang w:val="en-AU"/>
        </w:rPr>
        <w:t>change</w:t>
      </w:r>
      <w:r w:rsidRPr="00884755">
        <w:rPr>
          <w:lang w:val="en-AU"/>
        </w:rPr>
        <w:t xml:space="preserve"> from the existing Commonwealth Grant Scheme Funding mechanism. The Accord and the Government’s response have generally aligned with the principle of reducing higher education disparities which was at the heart of the Napthine measures, and have supported the expansion of particular measures, including the through further investment in Regional University Study Hubs and expanding the scope of the Regional Education Commissioner’s role. To ensure that learnings are not lost, and the voices of stakeholders positively influence future reform directions, findings and recommendations from this evaluation should be a reference point for future rollout of actions under the Accord.</w:t>
      </w:r>
      <w:r>
        <w:rPr>
          <w:lang w:val="en-AU"/>
        </w:rPr>
        <w:t xml:space="preserve"> </w:t>
      </w:r>
    </w:p>
    <w:p w14:paraId="6BA180A4" w14:textId="6B33C6C2" w:rsidR="00993D1D" w:rsidRPr="00F90DEF" w:rsidRDefault="00F90DEF" w:rsidP="00F90DEF">
      <w:pPr>
        <w:rPr>
          <w:rFonts w:cstheme="minorHAnsi"/>
          <w:b/>
          <w:bCs/>
          <w:color w:val="36424A" w:themeColor="accent2"/>
          <w:lang w:val="en-GB"/>
        </w:rPr>
      </w:pPr>
      <w:r>
        <w:br w:type="page"/>
      </w:r>
    </w:p>
    <w:p w14:paraId="477DFB36" w14:textId="24BCDAA2" w:rsidR="008F3752" w:rsidRDefault="00D84D03" w:rsidP="008F3752">
      <w:pPr>
        <w:pStyle w:val="Appendix"/>
      </w:pPr>
      <w:bookmarkStart w:id="73" w:name="OLE_LINK1"/>
      <w:bookmarkStart w:id="74" w:name="_Toc177032081"/>
      <w:bookmarkStart w:id="75" w:name="AppendixA"/>
      <w:bookmarkEnd w:id="73"/>
      <w:r>
        <w:lastRenderedPageBreak/>
        <w:t>Stakeholders that participated in an interview</w:t>
      </w:r>
      <w:bookmarkEnd w:id="74"/>
      <w:r w:rsidR="009039AF">
        <w:t xml:space="preserve"> </w:t>
      </w:r>
      <w:r w:rsidR="00804415">
        <w:t xml:space="preserve"> </w:t>
      </w:r>
      <w:bookmarkEnd w:id="75"/>
      <w:r w:rsidR="008F3752">
        <w:br/>
      </w:r>
    </w:p>
    <w:tbl>
      <w:tblPr>
        <w:tblStyle w:val="ACTableDesign"/>
        <w:tblW w:w="9353" w:type="dxa"/>
        <w:tblLook w:val="04A0" w:firstRow="1" w:lastRow="0" w:firstColumn="1" w:lastColumn="0" w:noHBand="0" w:noVBand="1"/>
      </w:tblPr>
      <w:tblGrid>
        <w:gridCol w:w="2974"/>
        <w:gridCol w:w="6379"/>
      </w:tblGrid>
      <w:tr w:rsidR="00FA7C88" w:rsidRPr="001949B9" w14:paraId="5877E804" w14:textId="77777777" w:rsidTr="00DB5FE6">
        <w:trPr>
          <w:cnfStyle w:val="100000000000" w:firstRow="1" w:lastRow="0" w:firstColumn="0" w:lastColumn="0" w:oddVBand="0" w:evenVBand="0" w:oddHBand="0" w:evenHBand="0" w:firstRowFirstColumn="0" w:firstRowLastColumn="0" w:lastRowFirstColumn="0" w:lastRowLastColumn="0"/>
          <w:trHeight w:val="552"/>
        </w:trPr>
        <w:tc>
          <w:tcPr>
            <w:cnfStyle w:val="001000000000" w:firstRow="0" w:lastRow="0" w:firstColumn="1" w:lastColumn="0" w:oddVBand="0" w:evenVBand="0" w:oddHBand="0" w:evenHBand="0" w:firstRowFirstColumn="0" w:firstRowLastColumn="0" w:lastRowFirstColumn="0" w:lastRowLastColumn="0"/>
            <w:tcW w:w="2974" w:type="dxa"/>
            <w:shd w:val="clear" w:color="auto" w:fill="007E00" w:themeFill="accent3"/>
            <w:hideMark/>
          </w:tcPr>
          <w:p w14:paraId="5F8D5CB1" w14:textId="38157D09" w:rsidR="001949B9" w:rsidRPr="00FA7C88" w:rsidRDefault="00F21CEA" w:rsidP="00121666">
            <w:pPr>
              <w:pStyle w:val="TableHeaderWhite"/>
            </w:pPr>
            <w:r w:rsidRPr="00D37AA7">
              <w:t xml:space="preserve">Sector/ stakeholder type </w:t>
            </w:r>
          </w:p>
        </w:tc>
        <w:tc>
          <w:tcPr>
            <w:tcW w:w="6379" w:type="dxa"/>
            <w:shd w:val="clear" w:color="auto" w:fill="007E00" w:themeFill="accent3"/>
            <w:hideMark/>
          </w:tcPr>
          <w:p w14:paraId="4D29D25C" w14:textId="77777777" w:rsidR="001949B9" w:rsidRPr="001949B9" w:rsidRDefault="001949B9" w:rsidP="00121666">
            <w:pPr>
              <w:pStyle w:val="TableHeaderWhite"/>
              <w:cnfStyle w:val="100000000000" w:firstRow="1" w:lastRow="0" w:firstColumn="0" w:lastColumn="0" w:oddVBand="0" w:evenVBand="0" w:oddHBand="0" w:evenHBand="0" w:firstRowFirstColumn="0" w:firstRowLastColumn="0" w:lastRowFirstColumn="0" w:lastRowLastColumn="0"/>
              <w:rPr>
                <w:bCs w:val="0"/>
              </w:rPr>
            </w:pPr>
            <w:r w:rsidRPr="001949B9">
              <w:t xml:space="preserve">Stakeholder name </w:t>
            </w:r>
          </w:p>
        </w:tc>
      </w:tr>
      <w:tr w:rsidR="00FA7C88" w:rsidRPr="001949B9" w14:paraId="0D3C47B8" w14:textId="77777777" w:rsidTr="00DB5FE6">
        <w:trPr>
          <w:cnfStyle w:val="000000100000" w:firstRow="0" w:lastRow="0" w:firstColumn="0" w:lastColumn="0" w:oddVBand="0" w:evenVBand="0" w:oddHBand="1" w:evenHBand="0" w:firstRowFirstColumn="0" w:firstRowLastColumn="0" w:lastRowFirstColumn="0" w:lastRowLastColumn="0"/>
          <w:trHeight w:val="2409"/>
        </w:trPr>
        <w:tc>
          <w:tcPr>
            <w:cnfStyle w:val="001000000000" w:firstRow="0" w:lastRow="0" w:firstColumn="1" w:lastColumn="0" w:oddVBand="0" w:evenVBand="0" w:oddHBand="0" w:evenHBand="0" w:firstRowFirstColumn="0" w:firstRowLastColumn="0" w:lastRowFirstColumn="0" w:lastRowLastColumn="0"/>
            <w:tcW w:w="2974" w:type="dxa"/>
            <w:hideMark/>
          </w:tcPr>
          <w:p w14:paraId="0B0CBE11" w14:textId="627A9232" w:rsidR="00FA7C88" w:rsidRPr="001949B9" w:rsidRDefault="00FA7C88" w:rsidP="00273117">
            <w:pPr>
              <w:pStyle w:val="Text"/>
              <w:spacing w:after="240" w:line="276" w:lineRule="auto"/>
              <w:jc w:val="left"/>
              <w:rPr>
                <w:b/>
                <w:bCs/>
                <w:lang w:val="en-AU"/>
              </w:rPr>
            </w:pPr>
            <w:r w:rsidRPr="005109E3">
              <w:rPr>
                <w:b/>
                <w:bCs/>
                <w:lang w:val="en-AU"/>
              </w:rPr>
              <w:t>Federal government departments and agencies</w:t>
            </w:r>
          </w:p>
        </w:tc>
        <w:tc>
          <w:tcPr>
            <w:tcW w:w="6379" w:type="dxa"/>
            <w:hideMark/>
          </w:tcPr>
          <w:p w14:paraId="7A000C8E" w14:textId="77777777" w:rsidR="00C56DE4" w:rsidRDefault="00C56DE4" w:rsidP="00014006">
            <w:pPr>
              <w:pStyle w:val="Text"/>
              <w:numPr>
                <w:ilvl w:val="0"/>
                <w:numId w:val="26"/>
              </w:numPr>
              <w:cnfStyle w:val="000000100000" w:firstRow="0" w:lastRow="0" w:firstColumn="0" w:lastColumn="0" w:oddVBand="0" w:evenVBand="0" w:oddHBand="1" w:evenHBand="0" w:firstRowFirstColumn="0" w:firstRowLastColumn="0" w:lastRowFirstColumn="0" w:lastRowLastColumn="0"/>
            </w:pPr>
            <w:r>
              <w:t>Australian Government Department of Education</w:t>
            </w:r>
          </w:p>
          <w:p w14:paraId="6EEE8E0E" w14:textId="77777777" w:rsidR="00C56DE4" w:rsidRDefault="00C56DE4" w:rsidP="00001FF2">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rsidRPr="20CE68F1">
              <w:rPr>
                <w:lang w:val="en-AU"/>
              </w:rPr>
              <w:t>Department of Infrastructure, Transport, Regional Development, Communications and the Arts</w:t>
            </w:r>
          </w:p>
          <w:p w14:paraId="50CCB3A2" w14:textId="77777777" w:rsidR="00C56DE4" w:rsidRDefault="00C56DE4" w:rsidP="00885553">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Jobs and Skills Australia</w:t>
            </w:r>
          </w:p>
          <w:p w14:paraId="58143421" w14:textId="77777777" w:rsidR="00C56DE4" w:rsidRDefault="00C56DE4" w:rsidP="005109E3">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 xml:space="preserve">RDA </w:t>
            </w:r>
            <w:proofErr w:type="spellStart"/>
            <w:r>
              <w:t>Orana</w:t>
            </w:r>
            <w:proofErr w:type="spellEnd"/>
          </w:p>
          <w:p w14:paraId="1A20AD82" w14:textId="77777777" w:rsidR="00C56DE4" w:rsidRDefault="00C56DE4" w:rsidP="005109E3">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RDA Riverina</w:t>
            </w:r>
          </w:p>
          <w:p w14:paraId="02E45923" w14:textId="09045D66" w:rsidR="00FA7C88" w:rsidRPr="001949B9" w:rsidRDefault="00FA7C88" w:rsidP="001949B9">
            <w:pPr>
              <w:pStyle w:val="Text"/>
              <w:spacing w:after="240" w:line="276" w:lineRule="auto"/>
              <w:cnfStyle w:val="000000100000" w:firstRow="0" w:lastRow="0" w:firstColumn="0" w:lastColumn="0" w:oddVBand="0" w:evenVBand="0" w:oddHBand="1" w:evenHBand="0" w:firstRowFirstColumn="0" w:firstRowLastColumn="0" w:lastRowFirstColumn="0" w:lastRowLastColumn="0"/>
              <w:rPr>
                <w:lang w:val="en-AU"/>
              </w:rPr>
            </w:pPr>
          </w:p>
        </w:tc>
      </w:tr>
      <w:tr w:rsidR="001949B9" w:rsidRPr="001949B9" w14:paraId="5648ACC5" w14:textId="77777777" w:rsidTr="00DB5FE6">
        <w:trPr>
          <w:cnfStyle w:val="000000010000" w:firstRow="0" w:lastRow="0" w:firstColumn="0" w:lastColumn="0" w:oddVBand="0" w:evenVBand="0" w:oddHBand="0" w:evenHBand="1" w:firstRowFirstColumn="0" w:firstRowLastColumn="0" w:lastRowFirstColumn="0" w:lastRowLastColumn="0"/>
          <w:trHeight w:val="1408"/>
        </w:trPr>
        <w:tc>
          <w:tcPr>
            <w:cnfStyle w:val="001000000000" w:firstRow="0" w:lastRow="0" w:firstColumn="1" w:lastColumn="0" w:oddVBand="0" w:evenVBand="0" w:oddHBand="0" w:evenHBand="0" w:firstRowFirstColumn="0" w:firstRowLastColumn="0" w:lastRowFirstColumn="0" w:lastRowLastColumn="0"/>
            <w:tcW w:w="2974" w:type="dxa"/>
            <w:hideMark/>
          </w:tcPr>
          <w:p w14:paraId="436F03EE" w14:textId="1896B806" w:rsidR="001949B9" w:rsidRPr="001949B9" w:rsidRDefault="00F834C0" w:rsidP="00273117">
            <w:pPr>
              <w:pStyle w:val="Text"/>
              <w:spacing w:after="240" w:line="276" w:lineRule="auto"/>
              <w:jc w:val="left"/>
              <w:rPr>
                <w:b/>
                <w:bCs/>
                <w:lang w:val="en-AU"/>
              </w:rPr>
            </w:pPr>
            <w:r w:rsidRPr="00F834C0">
              <w:rPr>
                <w:b/>
                <w:bCs/>
                <w:lang w:val="en-AU"/>
              </w:rPr>
              <w:t xml:space="preserve">Napthine </w:t>
            </w:r>
            <w:r w:rsidR="0006638C">
              <w:rPr>
                <w:b/>
                <w:bCs/>
                <w:lang w:val="en-AU"/>
              </w:rPr>
              <w:t>Review</w:t>
            </w:r>
            <w:r w:rsidR="00D825BD">
              <w:rPr>
                <w:b/>
                <w:bCs/>
                <w:lang w:val="en-AU"/>
              </w:rPr>
              <w:t xml:space="preserve"> and Australian University Accord stakeholders</w:t>
            </w:r>
            <w:r>
              <w:rPr>
                <w:b/>
                <w:bCs/>
                <w:lang w:val="en-AU"/>
              </w:rPr>
              <w:t xml:space="preserve"> </w:t>
            </w:r>
          </w:p>
        </w:tc>
        <w:tc>
          <w:tcPr>
            <w:tcW w:w="6379" w:type="dxa"/>
          </w:tcPr>
          <w:p w14:paraId="4D12144F" w14:textId="77777777" w:rsidR="00C56DE4" w:rsidRDefault="00C56DE4" w:rsidP="00F834C0">
            <w:pPr>
              <w:pStyle w:val="Text"/>
              <w:numPr>
                <w:ilvl w:val="0"/>
                <w:numId w:val="26"/>
              </w:numPr>
              <w:ind w:left="714" w:hanging="357"/>
              <w:cnfStyle w:val="000000010000" w:firstRow="0" w:lastRow="0" w:firstColumn="0" w:lastColumn="0" w:oddVBand="0" w:evenVBand="0" w:oddHBand="0" w:evenHBand="1" w:firstRowFirstColumn="0" w:firstRowLastColumn="0" w:lastRowFirstColumn="0" w:lastRowLastColumn="0"/>
            </w:pPr>
            <w:r>
              <w:t xml:space="preserve">Australian University Accord Panel members </w:t>
            </w:r>
          </w:p>
          <w:p w14:paraId="211BB1DA" w14:textId="4DC3651A" w:rsidR="00A61101" w:rsidRDefault="00A61101" w:rsidP="00F834C0">
            <w:pPr>
              <w:pStyle w:val="Text"/>
              <w:numPr>
                <w:ilvl w:val="0"/>
                <w:numId w:val="26"/>
              </w:numPr>
              <w:ind w:left="714" w:hanging="357"/>
              <w:cnfStyle w:val="000000010000" w:firstRow="0" w:lastRow="0" w:firstColumn="0" w:lastColumn="0" w:oddVBand="0" w:evenVBand="0" w:oddHBand="0" w:evenHBand="1" w:firstRowFirstColumn="0" w:firstRowLastColumn="0" w:lastRowFirstColumn="0" w:lastRowLastColumn="0"/>
            </w:pPr>
            <w:r>
              <w:t xml:space="preserve">The Hon </w:t>
            </w:r>
            <w:r w:rsidR="00D26D8C">
              <w:t>Dr Denis Napthine</w:t>
            </w:r>
          </w:p>
          <w:p w14:paraId="14F6AC9D" w14:textId="4E05C62D" w:rsidR="001949B9" w:rsidRPr="00D91B89" w:rsidRDefault="00F834C0" w:rsidP="00D91B89">
            <w:pPr>
              <w:pStyle w:val="Text"/>
              <w:numPr>
                <w:ilvl w:val="0"/>
                <w:numId w:val="26"/>
              </w:numPr>
              <w:ind w:left="714" w:hanging="357"/>
              <w:cnfStyle w:val="000000010000" w:firstRow="0" w:lastRow="0" w:firstColumn="0" w:lastColumn="0" w:oddVBand="0" w:evenVBand="0" w:oddHBand="0" w:evenHBand="1" w:firstRowFirstColumn="0" w:firstRowLastColumn="0" w:lastRowFirstColumn="0" w:lastRowLastColumn="0"/>
            </w:pPr>
            <w:r>
              <w:t>Regional Education Commissioner</w:t>
            </w:r>
          </w:p>
        </w:tc>
      </w:tr>
      <w:tr w:rsidR="00FA7C88" w:rsidRPr="001949B9" w14:paraId="396769CD" w14:textId="77777777" w:rsidTr="00DB5FE6">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4" w:type="dxa"/>
            <w:noWrap/>
            <w:hideMark/>
          </w:tcPr>
          <w:p w14:paraId="3D18E213" w14:textId="44E28BD0" w:rsidR="001949B9" w:rsidRPr="001949B9" w:rsidRDefault="00422034" w:rsidP="00273117">
            <w:pPr>
              <w:pStyle w:val="Text"/>
              <w:spacing w:after="240" w:line="276" w:lineRule="auto"/>
              <w:jc w:val="left"/>
              <w:rPr>
                <w:b/>
                <w:bCs/>
                <w:lang w:val="en-AU"/>
              </w:rPr>
            </w:pPr>
            <w:r w:rsidRPr="00422034">
              <w:rPr>
                <w:b/>
                <w:bCs/>
                <w:lang w:val="en-AU"/>
              </w:rPr>
              <w:t>Regional Study Hubs</w:t>
            </w:r>
          </w:p>
        </w:tc>
        <w:tc>
          <w:tcPr>
            <w:tcW w:w="6379" w:type="dxa"/>
            <w:noWrap/>
          </w:tcPr>
          <w:p w14:paraId="2AA454AA" w14:textId="77777777" w:rsidR="00C56DE4" w:rsidDel="00FA7C88" w:rsidRDefault="00C56DE4" w:rsidP="00444248">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rsidRPr="009462A1">
              <w:t>Australian Centre for Student Equity and Success</w:t>
            </w:r>
            <w:r>
              <w:t>, Curtin University</w:t>
            </w:r>
          </w:p>
          <w:p w14:paraId="7D50BA26" w14:textId="77777777" w:rsidR="00C56DE4" w:rsidRDefault="00C56DE4" w:rsidP="00B70A58">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Country Universities Centre</w:t>
            </w:r>
          </w:p>
          <w:p w14:paraId="1D022D15" w14:textId="77777777" w:rsidR="00C56DE4" w:rsidRDefault="00C56DE4" w:rsidP="002233CF">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 xml:space="preserve">Country Universities Centre Cape York </w:t>
            </w:r>
          </w:p>
          <w:p w14:paraId="77883A0B" w14:textId="77777777" w:rsidR="00C56DE4" w:rsidRDefault="00C56DE4" w:rsidP="002233CF">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Kimberley Universities Centre</w:t>
            </w:r>
          </w:p>
          <w:p w14:paraId="4027B9C6" w14:textId="77777777" w:rsidR="00C56DE4" w:rsidRDefault="00C56DE4" w:rsidP="002233CF">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Lumen Wheatbelt Regional University Centre</w:t>
            </w:r>
          </w:p>
          <w:p w14:paraId="4F0EAB7C" w14:textId="77777777" w:rsidR="00C56DE4" w:rsidRDefault="00C56DE4" w:rsidP="0058147B">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 xml:space="preserve">Mallee Study Hub </w:t>
            </w:r>
          </w:p>
          <w:p w14:paraId="00D583A0" w14:textId="77777777" w:rsidR="00C56DE4" w:rsidRDefault="00C56DE4" w:rsidP="001949B9">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Mt Isa Study Hub</w:t>
            </w:r>
          </w:p>
          <w:p w14:paraId="1A2740DB" w14:textId="77777777" w:rsidR="00C56DE4" w:rsidRDefault="00C56DE4" w:rsidP="002233CF">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Pilbara Study Hub</w:t>
            </w:r>
          </w:p>
          <w:p w14:paraId="6EEFE015" w14:textId="77777777" w:rsidR="00C56DE4" w:rsidRPr="00247899" w:rsidRDefault="00C56DE4" w:rsidP="0058147B">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rPr>
                <w:lang w:val="fr-FR"/>
              </w:rPr>
            </w:pPr>
            <w:r w:rsidRPr="00247899">
              <w:rPr>
                <w:lang w:val="fr-FR"/>
              </w:rPr>
              <w:t>Uni Hub Spencer Gulf - Port Lincoln</w:t>
            </w:r>
          </w:p>
          <w:p w14:paraId="7EA5CAF1" w14:textId="653EAD80" w:rsidR="00B70A58" w:rsidRPr="00D91B89" w:rsidRDefault="00C56DE4" w:rsidP="00D91B89">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Uni Hub Spencer Gulf - Roxby Downs</w:t>
            </w:r>
          </w:p>
        </w:tc>
      </w:tr>
      <w:tr w:rsidR="00FA7C88" w:rsidRPr="001949B9" w14:paraId="3C0CEAA7" w14:textId="77777777" w:rsidTr="00DB5FE6">
        <w:trPr>
          <w:cnfStyle w:val="000000010000" w:firstRow="0" w:lastRow="0" w:firstColumn="0" w:lastColumn="0" w:oddVBand="0" w:evenVBand="0" w:oddHBand="0" w:evenHBand="1"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2974" w:type="dxa"/>
            <w:hideMark/>
          </w:tcPr>
          <w:p w14:paraId="035C638F" w14:textId="52612A83" w:rsidR="001949B9" w:rsidRPr="00014006" w:rsidRDefault="00DE05C9" w:rsidP="00273117">
            <w:pPr>
              <w:jc w:val="left"/>
              <w:rPr>
                <w:rFonts w:ascii="Calibri" w:hAnsi="Calibri" w:cs="Calibri"/>
                <w:b/>
                <w:color w:val="000000"/>
                <w:szCs w:val="22"/>
                <w:lang w:val="en-NZ"/>
              </w:rPr>
            </w:pPr>
            <w:r w:rsidRPr="00F31E93">
              <w:rPr>
                <w:b/>
                <w:bCs/>
              </w:rPr>
              <w:t>Advocacy bodies</w:t>
            </w:r>
          </w:p>
        </w:tc>
        <w:tc>
          <w:tcPr>
            <w:tcW w:w="6379" w:type="dxa"/>
          </w:tcPr>
          <w:p w14:paraId="74C85C47" w14:textId="77777777" w:rsidR="004023D7" w:rsidRDefault="004023D7" w:rsidP="004023D7">
            <w:pPr>
              <w:pStyle w:val="Text"/>
              <w:numPr>
                <w:ilvl w:val="0"/>
                <w:numId w:val="26"/>
              </w:numPr>
              <w:ind w:left="714" w:hanging="357"/>
              <w:cnfStyle w:val="000000010000" w:firstRow="0" w:lastRow="0" w:firstColumn="0" w:lastColumn="0" w:oddVBand="0" w:evenVBand="0" w:oddHBand="0" w:evenHBand="1" w:firstRowFirstColumn="0" w:firstRowLastColumn="0" w:lastRowFirstColumn="0" w:lastRowLastColumn="0"/>
            </w:pPr>
            <w:r w:rsidRPr="00761FA1">
              <w:t>Equity Practitioners in Higher Education Australasia</w:t>
            </w:r>
          </w:p>
          <w:p w14:paraId="0A6411D6" w14:textId="1626D228" w:rsidR="001949B9" w:rsidRPr="00014006" w:rsidRDefault="004023D7" w:rsidP="00FA7C88">
            <w:pPr>
              <w:pStyle w:val="Text"/>
              <w:numPr>
                <w:ilvl w:val="0"/>
                <w:numId w:val="26"/>
              </w:numPr>
              <w:spacing w:line="276" w:lineRule="auto"/>
              <w:ind w:left="714" w:hanging="357"/>
              <w:cnfStyle w:val="000000010000" w:firstRow="0" w:lastRow="0" w:firstColumn="0" w:lastColumn="0" w:oddVBand="0" w:evenVBand="0" w:oddHBand="0" w:evenHBand="1" w:firstRowFirstColumn="0" w:firstRowLastColumn="0" w:lastRowFirstColumn="0" w:lastRowLastColumn="0"/>
            </w:pPr>
            <w:r w:rsidRPr="00AD2DBF">
              <w:t>Isolated Children’s Parents’ Association</w:t>
            </w:r>
          </w:p>
        </w:tc>
      </w:tr>
      <w:tr w:rsidR="001949B9" w:rsidRPr="001949B9" w14:paraId="16B61238" w14:textId="77777777" w:rsidTr="00DB5FE6">
        <w:trPr>
          <w:cnfStyle w:val="000000100000" w:firstRow="0" w:lastRow="0" w:firstColumn="0" w:lastColumn="0" w:oddVBand="0" w:evenVBand="0" w:oddHBand="1" w:evenHBand="0" w:firstRowFirstColumn="0" w:firstRowLastColumn="0" w:lastRowFirstColumn="0" w:lastRowLastColumn="0"/>
          <w:trHeight w:val="828"/>
        </w:trPr>
        <w:tc>
          <w:tcPr>
            <w:cnfStyle w:val="001000000000" w:firstRow="0" w:lastRow="0" w:firstColumn="1" w:lastColumn="0" w:oddVBand="0" w:evenVBand="0" w:oddHBand="0" w:evenHBand="0" w:firstRowFirstColumn="0" w:firstRowLastColumn="0" w:lastRowFirstColumn="0" w:lastRowLastColumn="0"/>
            <w:tcW w:w="2974" w:type="dxa"/>
            <w:hideMark/>
          </w:tcPr>
          <w:p w14:paraId="5692CD14" w14:textId="3FDE8FB9" w:rsidR="001949B9" w:rsidRPr="001949B9" w:rsidRDefault="00940850" w:rsidP="00273117">
            <w:pPr>
              <w:pStyle w:val="Text"/>
              <w:spacing w:after="240" w:line="276" w:lineRule="auto"/>
              <w:jc w:val="left"/>
              <w:rPr>
                <w:b/>
                <w:bCs/>
                <w:lang w:val="en-AU"/>
              </w:rPr>
            </w:pPr>
            <w:r w:rsidRPr="00940850">
              <w:rPr>
                <w:b/>
                <w:bCs/>
                <w:lang w:val="en-AU"/>
              </w:rPr>
              <w:t xml:space="preserve">Additional </w:t>
            </w:r>
            <w:r w:rsidR="00DE4B3E" w:rsidRPr="00940850">
              <w:rPr>
                <w:b/>
                <w:bCs/>
                <w:lang w:val="en-AU"/>
              </w:rPr>
              <w:t xml:space="preserve">Regional Universities </w:t>
            </w:r>
            <w:r w:rsidRPr="00940850">
              <w:rPr>
                <w:b/>
                <w:bCs/>
                <w:lang w:val="en-AU"/>
              </w:rPr>
              <w:t>(non-RUN members)</w:t>
            </w:r>
          </w:p>
        </w:tc>
        <w:tc>
          <w:tcPr>
            <w:tcW w:w="6379" w:type="dxa"/>
          </w:tcPr>
          <w:p w14:paraId="51B44A8D" w14:textId="77777777" w:rsidR="004023D7" w:rsidRDefault="004023D7" w:rsidP="004023D7">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Charles Darwin University</w:t>
            </w:r>
          </w:p>
          <w:p w14:paraId="58D24BE2" w14:textId="56B5CCEF" w:rsidR="001949B9" w:rsidRPr="00014006" w:rsidRDefault="000455F8" w:rsidP="00FA7C88">
            <w:pPr>
              <w:pStyle w:val="Text"/>
              <w:numPr>
                <w:ilvl w:val="0"/>
                <w:numId w:val="26"/>
              </w:numPr>
              <w:spacing w:line="276" w:lineRule="auto"/>
              <w:ind w:left="714" w:hanging="357"/>
              <w:cnfStyle w:val="000000100000" w:firstRow="0" w:lastRow="0" w:firstColumn="0" w:lastColumn="0" w:oddVBand="0" w:evenVBand="0" w:oddHBand="1" w:evenHBand="0" w:firstRowFirstColumn="0" w:firstRowLastColumn="0" w:lastRowFirstColumn="0" w:lastRowLastColumn="0"/>
            </w:pPr>
            <w:r>
              <w:t>James Cook University</w:t>
            </w:r>
          </w:p>
        </w:tc>
      </w:tr>
      <w:tr w:rsidR="00DE4B3E" w:rsidRPr="001949B9" w14:paraId="0832D9F8" w14:textId="77777777" w:rsidTr="00DB5FE6">
        <w:trPr>
          <w:cnfStyle w:val="000000010000" w:firstRow="0" w:lastRow="0" w:firstColumn="0" w:lastColumn="0" w:oddVBand="0" w:evenVBand="0" w:oddHBand="0" w:evenHBand="1" w:firstRowFirstColumn="0" w:firstRowLastColumn="0" w:lastRowFirstColumn="0" w:lastRowLastColumn="0"/>
          <w:trHeight w:val="828"/>
        </w:trPr>
        <w:tc>
          <w:tcPr>
            <w:cnfStyle w:val="001000000000" w:firstRow="0" w:lastRow="0" w:firstColumn="1" w:lastColumn="0" w:oddVBand="0" w:evenVBand="0" w:oddHBand="0" w:evenHBand="0" w:firstRowFirstColumn="0" w:firstRowLastColumn="0" w:lastRowFirstColumn="0" w:lastRowLastColumn="0"/>
            <w:tcW w:w="2974" w:type="dxa"/>
          </w:tcPr>
          <w:p w14:paraId="50F8AD83" w14:textId="6980B79F" w:rsidR="00DE4B3E" w:rsidRPr="00940850" w:rsidRDefault="00DE4B3E" w:rsidP="00273117">
            <w:pPr>
              <w:pStyle w:val="Text"/>
              <w:jc w:val="left"/>
              <w:rPr>
                <w:b/>
                <w:bCs/>
                <w:lang w:val="en-AU"/>
              </w:rPr>
            </w:pPr>
            <w:r w:rsidRPr="00940850">
              <w:rPr>
                <w:b/>
                <w:bCs/>
                <w:lang w:val="en-AU"/>
              </w:rPr>
              <w:t>Regional Universities</w:t>
            </w:r>
            <w:r w:rsidR="00C9572F">
              <w:rPr>
                <w:b/>
                <w:bCs/>
                <w:lang w:val="en-AU"/>
              </w:rPr>
              <w:t xml:space="preserve"> (RUN members) </w:t>
            </w:r>
          </w:p>
        </w:tc>
        <w:tc>
          <w:tcPr>
            <w:tcW w:w="6379" w:type="dxa"/>
          </w:tcPr>
          <w:p w14:paraId="347B225B" w14:textId="17C400D1" w:rsidR="002F7D4C" w:rsidRDefault="002F7D4C" w:rsidP="00C9572F">
            <w:pPr>
              <w:pStyle w:val="Text"/>
              <w:numPr>
                <w:ilvl w:val="0"/>
                <w:numId w:val="26"/>
              </w:numPr>
              <w:ind w:left="714" w:hanging="357"/>
              <w:cnfStyle w:val="000000010000" w:firstRow="0" w:lastRow="0" w:firstColumn="0" w:lastColumn="0" w:oddVBand="0" w:evenVBand="0" w:oddHBand="0" w:evenHBand="1" w:firstRowFirstColumn="0" w:firstRowLastColumn="0" w:lastRowFirstColumn="0" w:lastRowLastColumn="0"/>
            </w:pPr>
            <w:r>
              <w:t>Central Queensland University</w:t>
            </w:r>
          </w:p>
          <w:p w14:paraId="643EC488" w14:textId="524176E5" w:rsidR="00C56DE4" w:rsidRDefault="00C56DE4" w:rsidP="00C9572F">
            <w:pPr>
              <w:pStyle w:val="Text"/>
              <w:numPr>
                <w:ilvl w:val="0"/>
                <w:numId w:val="26"/>
              </w:numPr>
              <w:ind w:left="714" w:hanging="357"/>
              <w:cnfStyle w:val="000000010000" w:firstRow="0" w:lastRow="0" w:firstColumn="0" w:lastColumn="0" w:oddVBand="0" w:evenVBand="0" w:oddHBand="0" w:evenHBand="1" w:firstRowFirstColumn="0" w:firstRowLastColumn="0" w:lastRowFirstColumn="0" w:lastRowLastColumn="0"/>
            </w:pPr>
            <w:r>
              <w:t>Federation University</w:t>
            </w:r>
          </w:p>
          <w:p w14:paraId="570672C4" w14:textId="77777777" w:rsidR="00C56DE4" w:rsidRDefault="00C56DE4" w:rsidP="00C9572F">
            <w:pPr>
              <w:pStyle w:val="Text"/>
              <w:numPr>
                <w:ilvl w:val="0"/>
                <w:numId w:val="26"/>
              </w:numPr>
              <w:ind w:left="714" w:hanging="357"/>
              <w:cnfStyle w:val="000000010000" w:firstRow="0" w:lastRow="0" w:firstColumn="0" w:lastColumn="0" w:oddVBand="0" w:evenVBand="0" w:oddHBand="0" w:evenHBand="1" w:firstRowFirstColumn="0" w:firstRowLastColumn="0" w:lastRowFirstColumn="0" w:lastRowLastColumn="0"/>
            </w:pPr>
            <w:r>
              <w:t>University of New England</w:t>
            </w:r>
          </w:p>
          <w:p w14:paraId="2D6DAF7B" w14:textId="77777777" w:rsidR="00C56DE4" w:rsidRDefault="00C56DE4" w:rsidP="00C9572F">
            <w:pPr>
              <w:pStyle w:val="Text"/>
              <w:numPr>
                <w:ilvl w:val="0"/>
                <w:numId w:val="26"/>
              </w:numPr>
              <w:ind w:left="714" w:hanging="357"/>
              <w:cnfStyle w:val="000000010000" w:firstRow="0" w:lastRow="0" w:firstColumn="0" w:lastColumn="0" w:oddVBand="0" w:evenVBand="0" w:oddHBand="0" w:evenHBand="1" w:firstRowFirstColumn="0" w:firstRowLastColumn="0" w:lastRowFirstColumn="0" w:lastRowLastColumn="0"/>
            </w:pPr>
            <w:r>
              <w:t>University of Southern Queensland</w:t>
            </w:r>
          </w:p>
          <w:p w14:paraId="6F256223" w14:textId="72CD94FD" w:rsidR="00DE4B3E" w:rsidRPr="00D91B89" w:rsidRDefault="00C56DE4" w:rsidP="00014006">
            <w:pPr>
              <w:pStyle w:val="Text"/>
              <w:numPr>
                <w:ilvl w:val="0"/>
                <w:numId w:val="26"/>
              </w:numPr>
              <w:ind w:left="714" w:hanging="357"/>
              <w:cnfStyle w:val="000000010000" w:firstRow="0" w:lastRow="0" w:firstColumn="0" w:lastColumn="0" w:oddVBand="0" w:evenVBand="0" w:oddHBand="0" w:evenHBand="1" w:firstRowFirstColumn="0" w:firstRowLastColumn="0" w:lastRowFirstColumn="0" w:lastRowLastColumn="0"/>
            </w:pPr>
            <w:r>
              <w:t>University of the Sunshine Coas</w:t>
            </w:r>
            <w:r w:rsidR="00D91B89">
              <w:t>t</w:t>
            </w:r>
          </w:p>
        </w:tc>
      </w:tr>
      <w:tr w:rsidR="00FA7C88" w:rsidRPr="001949B9" w14:paraId="75CC601C" w14:textId="77777777" w:rsidTr="00393A9E">
        <w:trPr>
          <w:cnfStyle w:val="000000100000" w:firstRow="0" w:lastRow="0" w:firstColumn="0" w:lastColumn="0" w:oddVBand="0" w:evenVBand="0" w:oddHBand="1" w:evenHBand="0" w:firstRowFirstColumn="0" w:firstRowLastColumn="0" w:lastRowFirstColumn="0" w:lastRowLastColumn="0"/>
          <w:trHeight w:val="1555"/>
        </w:trPr>
        <w:tc>
          <w:tcPr>
            <w:cnfStyle w:val="001000000000" w:firstRow="0" w:lastRow="0" w:firstColumn="1" w:lastColumn="0" w:oddVBand="0" w:evenVBand="0" w:oddHBand="0" w:evenHBand="0" w:firstRowFirstColumn="0" w:firstRowLastColumn="0" w:lastRowFirstColumn="0" w:lastRowLastColumn="0"/>
            <w:tcW w:w="2974" w:type="dxa"/>
            <w:hideMark/>
          </w:tcPr>
          <w:p w14:paraId="61E59E25" w14:textId="700D592E" w:rsidR="001949B9" w:rsidRPr="001949B9" w:rsidRDefault="002D07BD" w:rsidP="00273117">
            <w:pPr>
              <w:pStyle w:val="Text"/>
              <w:spacing w:after="240" w:line="276" w:lineRule="auto"/>
              <w:jc w:val="left"/>
              <w:rPr>
                <w:b/>
                <w:bCs/>
                <w:lang w:val="en-AU"/>
              </w:rPr>
            </w:pPr>
            <w:r w:rsidRPr="002D07BD">
              <w:rPr>
                <w:b/>
                <w:bCs/>
                <w:lang w:val="en-AU"/>
              </w:rPr>
              <w:lastRenderedPageBreak/>
              <w:t>Higher education peak bodies</w:t>
            </w:r>
          </w:p>
        </w:tc>
        <w:tc>
          <w:tcPr>
            <w:tcW w:w="6379" w:type="dxa"/>
          </w:tcPr>
          <w:p w14:paraId="48BF417E" w14:textId="77777777" w:rsidR="004023D7" w:rsidRDefault="004023D7" w:rsidP="004023D7">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Universities Australia</w:t>
            </w:r>
          </w:p>
          <w:p w14:paraId="6C40559D" w14:textId="77777777" w:rsidR="004023D7" w:rsidRDefault="004023D7" w:rsidP="004023D7">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Regional Universities Network</w:t>
            </w:r>
          </w:p>
          <w:p w14:paraId="40F0ED4C" w14:textId="0BFDA0E6" w:rsidR="001949B9" w:rsidRPr="00393A9E" w:rsidRDefault="00263D51" w:rsidP="001949B9">
            <w:pPr>
              <w:pStyle w:val="Text"/>
              <w:numPr>
                <w:ilvl w:val="0"/>
                <w:numId w:val="26"/>
              </w:numPr>
              <w:ind w:left="714" w:hanging="357"/>
              <w:cnfStyle w:val="000000100000" w:firstRow="0" w:lastRow="0" w:firstColumn="0" w:lastColumn="0" w:oddVBand="0" w:evenVBand="0" w:oddHBand="1" w:evenHBand="0" w:firstRowFirstColumn="0" w:firstRowLastColumn="0" w:lastRowFirstColumn="0" w:lastRowLastColumn="0"/>
            </w:pPr>
            <w:r>
              <w:t>Regional University Study Hubs Network</w:t>
            </w:r>
          </w:p>
        </w:tc>
      </w:tr>
    </w:tbl>
    <w:p w14:paraId="7A4B5E37" w14:textId="5E4F00FD" w:rsidR="009677B7" w:rsidRDefault="009677B7" w:rsidP="009039AF">
      <w:pPr>
        <w:pStyle w:val="Text"/>
      </w:pPr>
      <w:r>
        <w:br w:type="page"/>
      </w:r>
    </w:p>
    <w:p w14:paraId="226219CE" w14:textId="19978D72" w:rsidR="009677B7" w:rsidRDefault="000E4BE2" w:rsidP="009677B7">
      <w:pPr>
        <w:ind w:left="66"/>
        <w:rPr>
          <w:rFonts w:ascii="Arial" w:eastAsia="Arial" w:hAnsi="Arial" w:cs="Times New Roman"/>
        </w:rPr>
      </w:pPr>
      <w:r w:rsidRPr="00810F00">
        <w:rPr>
          <w:noProof/>
        </w:rPr>
        <w:lastRenderedPageBreak/>
        <w:drawing>
          <wp:anchor distT="0" distB="0" distL="114300" distR="114300" simplePos="0" relativeHeight="251658257" behindDoc="0" locked="0" layoutInCell="1" allowOverlap="1" wp14:anchorId="410EF367" wp14:editId="2B3004B2">
            <wp:simplePos x="0" y="0"/>
            <wp:positionH relativeFrom="page">
              <wp:posOffset>12700</wp:posOffset>
            </wp:positionH>
            <wp:positionV relativeFrom="paragraph">
              <wp:posOffset>-917575</wp:posOffset>
            </wp:positionV>
            <wp:extent cx="7553739" cy="10679626"/>
            <wp:effectExtent l="0" t="0" r="9525" b="7620"/>
            <wp:wrapNone/>
            <wp:docPr id="505" name="Picture 50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5" name="Picture 505">
                      <a:extLst>
                        <a:ext uri="{C183D7F6-B498-43B3-948B-1728B52AA6E4}">
                          <adec:decorative xmlns:adec="http://schemas.microsoft.com/office/drawing/2017/decorative" val="1"/>
                        </a:ext>
                      </a:extLst>
                    </pic:cNvPr>
                    <pic:cNvPicPr>
                      <a:picLocks noChangeAspect="1" noChangeArrowheads="1"/>
                    </pic:cNvPicPr>
                  </pic:nvPicPr>
                  <pic:blipFill>
                    <a:blip r:embed="rId47" cstate="print">
                      <a:extLst>
                        <a:ext uri="{28A0092B-C50C-407E-A947-70E740481C1C}">
                          <a14:useLocalDpi xmlns:a14="http://schemas.microsoft.com/office/drawing/2010/main" val="0"/>
                        </a:ext>
                      </a:extLst>
                    </a:blip>
                    <a:srcRect/>
                    <a:stretch>
                      <a:fillRect/>
                    </a:stretch>
                  </pic:blipFill>
                  <pic:spPr bwMode="auto">
                    <a:xfrm>
                      <a:off x="0" y="0"/>
                      <a:ext cx="7553739" cy="10679626"/>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5D1995A7" w14:textId="22BA53F3" w:rsidR="009677B7" w:rsidRDefault="009677B7" w:rsidP="009677B7">
      <w:pPr>
        <w:ind w:left="426"/>
        <w:rPr>
          <w:rFonts w:ascii="Arial" w:eastAsia="Arial" w:hAnsi="Arial" w:cs="Times New Roman"/>
        </w:rPr>
      </w:pPr>
    </w:p>
    <w:p w14:paraId="2B1F37EA" w14:textId="50BE1A18" w:rsidR="00CE4F5F" w:rsidRDefault="00CE4F5F" w:rsidP="00CE4F5F">
      <w:pPr>
        <w:ind w:left="66"/>
        <w:rPr>
          <w:rFonts w:ascii="Arial" w:eastAsia="Arial" w:hAnsi="Arial" w:cs="Times New Roman"/>
        </w:rPr>
      </w:pPr>
    </w:p>
    <w:p w14:paraId="739D6783" w14:textId="02CBF2D0" w:rsidR="00CE4F5F" w:rsidRDefault="00CE4F5F" w:rsidP="00CE4F5F">
      <w:pPr>
        <w:ind w:left="66"/>
        <w:rPr>
          <w:rFonts w:ascii="Arial" w:eastAsia="Arial" w:hAnsi="Arial" w:cs="Times New Roman"/>
        </w:rPr>
      </w:pPr>
    </w:p>
    <w:p w14:paraId="233911BC" w14:textId="7B0D2ABE" w:rsidR="00CE4F5F" w:rsidRDefault="00CE4F5F" w:rsidP="00CE4F5F">
      <w:pPr>
        <w:ind w:left="66"/>
        <w:rPr>
          <w:rFonts w:ascii="Arial" w:eastAsia="Arial" w:hAnsi="Arial" w:cs="Times New Roman"/>
        </w:rPr>
      </w:pPr>
    </w:p>
    <w:p w14:paraId="06A6297F" w14:textId="77777777" w:rsidR="00CE4F5F" w:rsidRDefault="00CE4F5F" w:rsidP="00CE4F5F">
      <w:pPr>
        <w:ind w:left="66"/>
        <w:rPr>
          <w:rFonts w:ascii="Arial" w:eastAsia="Arial" w:hAnsi="Arial" w:cs="Times New Roman"/>
        </w:rPr>
      </w:pPr>
    </w:p>
    <w:p w14:paraId="2750B6E6" w14:textId="77777777" w:rsidR="00CE4F5F" w:rsidRDefault="00CE4F5F" w:rsidP="00CE4F5F">
      <w:pPr>
        <w:ind w:left="66"/>
        <w:rPr>
          <w:rFonts w:ascii="Arial" w:eastAsia="Arial" w:hAnsi="Arial" w:cs="Times New Roman"/>
        </w:rPr>
      </w:pPr>
    </w:p>
    <w:p w14:paraId="3D186981" w14:textId="3A7491C0" w:rsidR="00CE4F5F" w:rsidRPr="00F60A64" w:rsidRDefault="00CE4F5F" w:rsidP="00CE4F5F">
      <w:pPr>
        <w:ind w:left="66"/>
        <w:rPr>
          <w:rFonts w:ascii="Arial" w:eastAsia="Arial" w:hAnsi="Arial" w:cs="Times New Roman"/>
        </w:rPr>
      </w:pPr>
    </w:p>
    <w:p w14:paraId="3A6AFFDD" w14:textId="41164AF5" w:rsidR="00C56F9D" w:rsidRPr="00810F00" w:rsidRDefault="00C56F9D"/>
    <w:p w14:paraId="6C949861" w14:textId="7B49B035" w:rsidR="006E62D1" w:rsidRPr="00810F00" w:rsidRDefault="006E62D1" w:rsidP="00D42B73">
      <w:pPr>
        <w:pStyle w:val="Text"/>
        <w:rPr>
          <w:rFonts w:cstheme="minorHAnsi"/>
          <w:b/>
          <w:bCs/>
          <w:color w:val="36424A" w:themeColor="accent2"/>
          <w:sz w:val="24"/>
          <w:szCs w:val="24"/>
        </w:rPr>
      </w:pPr>
    </w:p>
    <w:sdt>
      <w:sdtPr>
        <w:rPr>
          <w:b/>
          <w:bCs/>
          <w:color w:val="36424A" w:themeColor="accent2"/>
          <w:kern w:val="2"/>
          <w:sz w:val="24"/>
          <w:szCs w:val="24"/>
          <w:lang w:val="en-AU"/>
          <w14:ligatures w14:val="standardContextual"/>
        </w:rPr>
        <w:id w:val="-223296687"/>
        <w:docPartObj>
          <w:docPartGallery w:val="Cover Pages"/>
        </w:docPartObj>
      </w:sdtPr>
      <w:sdtEndPr>
        <w:rPr>
          <w:b w:val="0"/>
          <w:bCs w:val="0"/>
          <w:color w:val="auto"/>
          <w:kern w:val="0"/>
          <w:sz w:val="22"/>
          <w:szCs w:val="22"/>
          <w14:ligatures w14:val="none"/>
        </w:rPr>
      </w:sdtEndPr>
      <w:sdtContent>
        <w:p w14:paraId="1BA6AC2A" w14:textId="3E9DE63C" w:rsidR="00C56F9D" w:rsidRPr="00810F00" w:rsidRDefault="00C56F9D" w:rsidP="00D42B73">
          <w:pPr>
            <w:pStyle w:val="Text"/>
            <w:rPr>
              <w:rFonts w:cstheme="minorHAnsi"/>
              <w:b/>
              <w:bCs/>
              <w:color w:val="36424A" w:themeColor="accent2"/>
              <w:sz w:val="24"/>
              <w:szCs w:val="24"/>
            </w:rPr>
          </w:pPr>
        </w:p>
        <w:p w14:paraId="64278286" w14:textId="77777777" w:rsidR="00C56F9D" w:rsidRPr="00810F00" w:rsidRDefault="00C56F9D" w:rsidP="00D42B73">
          <w:pPr>
            <w:pStyle w:val="Text"/>
            <w:rPr>
              <w:rFonts w:cstheme="minorHAnsi"/>
              <w:b/>
              <w:bCs/>
              <w:color w:val="36424A" w:themeColor="accent2"/>
              <w:sz w:val="24"/>
              <w:szCs w:val="24"/>
            </w:rPr>
          </w:pPr>
        </w:p>
        <w:p w14:paraId="5AC74284" w14:textId="77777777" w:rsidR="00C56F9D" w:rsidRPr="00810F00" w:rsidRDefault="00C56F9D" w:rsidP="0082262D">
          <w:pPr>
            <w:pStyle w:val="Text"/>
          </w:pPr>
          <w:r w:rsidRPr="00810F00">
            <w:rPr>
              <w:noProof/>
            </w:rPr>
            <mc:AlternateContent>
              <mc:Choice Requires="wps">
                <w:drawing>
                  <wp:anchor distT="45720" distB="45720" distL="114300" distR="114300" simplePos="0" relativeHeight="251658245" behindDoc="0" locked="1" layoutInCell="1" allowOverlap="1" wp14:anchorId="6C032C0A" wp14:editId="50BD668E">
                    <wp:simplePos x="0" y="0"/>
                    <wp:positionH relativeFrom="page">
                      <wp:posOffset>443865</wp:posOffset>
                    </wp:positionH>
                    <wp:positionV relativeFrom="page">
                      <wp:posOffset>1403985</wp:posOffset>
                    </wp:positionV>
                    <wp:extent cx="3703955" cy="2824480"/>
                    <wp:effectExtent l="0" t="0" r="0" b="0"/>
                    <wp:wrapTopAndBottom/>
                    <wp:docPr id="50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3955" cy="2824480"/>
                            </a:xfrm>
                            <a:prstGeom prst="rect">
                              <a:avLst/>
                            </a:prstGeom>
                            <a:noFill/>
                            <a:ln w="9525">
                              <a:noFill/>
                              <a:miter lim="800000"/>
                              <a:headEnd/>
                              <a:tailEnd/>
                            </a:ln>
                          </wps:spPr>
                          <wps:txbx>
                            <w:txbxContent>
                              <w:p w14:paraId="3A3F07F0" w14:textId="77777777" w:rsidR="00C56F9D" w:rsidRDefault="00C56F9D" w:rsidP="006078EC">
                                <w:pPr>
                                  <w:rPr>
                                    <w:color w:val="FFFFFF" w:themeColor="background1"/>
                                    <w:sz w:val="36"/>
                                    <w:szCs w:val="36"/>
                                  </w:rPr>
                                </w:pPr>
                                <w:r>
                                  <w:rPr>
                                    <w:noProof/>
                                  </w:rPr>
                                  <w:drawing>
                                    <wp:inline distT="0" distB="0" distL="0" distR="0" wp14:anchorId="63927570" wp14:editId="3B576384">
                                      <wp:extent cx="2772591" cy="758130"/>
                                      <wp:effectExtent l="0" t="0" r="0" b="4445"/>
                                      <wp:docPr id="50" name="Picture 50" descr="Allen and Clark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Picture 50" descr="Allen and Clarke logo"/>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2800641" cy="765800"/>
                                              </a:xfrm>
                                              <a:prstGeom prst="rect">
                                                <a:avLst/>
                                              </a:prstGeom>
                                              <a:noFill/>
                                              <a:ln>
                                                <a:noFill/>
                                              </a:ln>
                                            </pic:spPr>
                                          </pic:pic>
                                        </a:graphicData>
                                      </a:graphic>
                                    </wp:inline>
                                  </w:drawing>
                                </w:r>
                              </w:p>
                              <w:p w14:paraId="1F205B6E" w14:textId="77777777" w:rsidR="00C56F9D" w:rsidRDefault="00C56F9D" w:rsidP="000C69AF">
                                <w:pPr>
                                  <w:pStyle w:val="Bullet1"/>
                                  <w:numPr>
                                    <w:ilvl w:val="0"/>
                                    <w:numId w:val="0"/>
                                  </w:numPr>
                                  <w:ind w:left="170" w:hanging="170"/>
                                  <w:rPr>
                                    <w:color w:val="FFFFFF" w:themeColor="background1"/>
                                  </w:rPr>
                                </w:pPr>
                              </w:p>
                              <w:p w14:paraId="37604B40" w14:textId="3229DA7B" w:rsidR="00C56F9D" w:rsidRPr="002B78E2" w:rsidRDefault="00C56F9D" w:rsidP="000C69AF">
                                <w:pPr>
                                  <w:pStyle w:val="Bullet1"/>
                                  <w:numPr>
                                    <w:ilvl w:val="0"/>
                                    <w:numId w:val="0"/>
                                  </w:numPr>
                                  <w:ind w:left="170" w:hanging="170"/>
                                  <w:rPr>
                                    <w:color w:val="FFFFFF" w:themeColor="background1"/>
                                  </w:rPr>
                                </w:pPr>
                                <w:r w:rsidRPr="002B78E2">
                                  <w:rPr>
                                    <w:color w:val="FFFFFF" w:themeColor="background1"/>
                                  </w:rPr>
                                  <w:t>+</w:t>
                                </w:r>
                                <w:r w:rsidR="008668CD" w:rsidRPr="008668CD">
                                  <w:rPr>
                                    <w:color w:val="FFFFFF" w:themeColor="background1"/>
                                  </w:rPr>
                                  <w:t>61 447 734 185</w:t>
                                </w:r>
                              </w:p>
                              <w:p w14:paraId="67B47B98" w14:textId="77777777" w:rsidR="006D2100" w:rsidRPr="00C25E15" w:rsidRDefault="006D2100" w:rsidP="006D2100">
                                <w:pPr>
                                  <w:pStyle w:val="Bullet1"/>
                                  <w:numPr>
                                    <w:ilvl w:val="0"/>
                                    <w:numId w:val="0"/>
                                  </w:numPr>
                                  <w:ind w:left="170" w:hanging="170"/>
                                  <w:rPr>
                                    <w:color w:val="FFFFFF" w:themeColor="background1"/>
                                    <w:lang w:val="en-AU"/>
                                  </w:rPr>
                                </w:pPr>
                                <w:r w:rsidRPr="00C25E15">
                                  <w:rPr>
                                    <w:color w:val="FFFFFF" w:themeColor="background1"/>
                                    <w:lang w:val="en-AU"/>
                                  </w:rPr>
                                  <w:t>office@allenandclarke.c</w:t>
                                </w:r>
                                <w:r>
                                  <w:rPr>
                                    <w:color w:val="FFFFFF" w:themeColor="background1"/>
                                    <w:lang w:val="en-AU"/>
                                  </w:rPr>
                                  <w:t>om.au</w:t>
                                </w:r>
                              </w:p>
                              <w:p w14:paraId="4D16FE1D" w14:textId="11F66FD5" w:rsidR="00C56F9D" w:rsidRPr="00BF7B91" w:rsidRDefault="006D2100" w:rsidP="006D2100">
                                <w:pPr>
                                  <w:pStyle w:val="Bullet1"/>
                                  <w:numPr>
                                    <w:ilvl w:val="0"/>
                                    <w:numId w:val="0"/>
                                  </w:numPr>
                                  <w:ind w:left="170" w:hanging="170"/>
                                  <w:rPr>
                                    <w:color w:val="FFFFFF" w:themeColor="background1"/>
                                  </w:rPr>
                                </w:pPr>
                                <w:r w:rsidRPr="00C25E15">
                                  <w:rPr>
                                    <w:color w:val="FFFFFF" w:themeColor="background1"/>
                                    <w:lang w:val="en-AU"/>
                                  </w:rPr>
                                  <w:t>www.allenandclarke.co</w:t>
                                </w:r>
                                <w:r>
                                  <w:rPr>
                                    <w:color w:val="FFFFFF" w:themeColor="background1"/>
                                    <w:lang w:val="en-AU"/>
                                  </w:rPr>
                                  <w:t>m.au</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C032C0A" id="Text Box 2" o:spid="_x0000_s1028" type="#_x0000_t202" style="position:absolute;left:0;text-align:left;margin-left:34.95pt;margin-top:110.55pt;width:291.65pt;height:222.4pt;z-index:251658245;visibility:visible;mso-wrap-style:square;mso-width-percent:0;mso-height-percent:0;mso-wrap-distance-left:9pt;mso-wrap-distance-top:3.6pt;mso-wrap-distance-right:9pt;mso-wrap-distance-bottom:3.6pt;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aTyl/gEAANUDAAAOAAAAZHJzL2Uyb0RvYy54bWysU9uO2yAQfa/Uf0C8N3a8Tjex4qy2u92q&#10;0vYibfsBGOMYFRgKJHb69R2wNxu1b1X9gBjGc5hz5rC9GbUiR+G8BFPT5SKnRBgOrTT7mn7/9vBm&#10;TYkPzLRMgRE1PQlPb3avX20HW4kCelCtcARBjK8GW9M+BFtlmee90MwvwAqDyQ6cZgFDt89axwZE&#10;1yor8vxtNoBrrQMuvMfT+ylJdwm/6wQPX7rOi0BUTbG3kFaX1iau2W7Lqr1jtpd8boP9QxeaSYOX&#10;nqHuWWDk4ORfUFpyBx66sOCgM+g6yUXigGyW+R9snnpmReKC4nh7lsn/P1j++fhkvzoSxncw4gAT&#10;CW8fgf/wxMBdz8xe3DoHQy9Yixcvo2TZYH01l0apfeUjSDN8ghaHzA4BEtDYOR1VQZ4E0XEAp7Po&#10;YgyE4+HVdX61Wa0o4Zgr1kVZrtNYMlY9l1vnwwcBmsRNTR1ONcGz46MPsR1WPf8SbzPwIJVKk1WG&#10;DDXdrIpVKrjIaBnQeErqmq7z+E1WiCzfmzYVBybVtMcLlJlpR6YT5zA2I5Etdh1rowoNtCfUwcHk&#10;M3wXuOnB/aJkQI/V1P88MCcoUR8NarlZlmU0ZQrK1XWBgbvMNJcZZjhC1TRQMm3vQjLyRPkWNe9k&#10;UuOlk7ll9E4SafZ5NOdlnP56eY273wAAAP//AwBQSwMEFAAGAAgAAAAhAKE//0PeAAAACgEAAA8A&#10;AABkcnMvZG93bnJldi54bWxMj8FOwzAMhu9IvENkJG4saaEVLU0nBOIKYsCk3bLGaysap2qytbw9&#10;5sRutvzp9/dX68UN4oRT6D1pSFYKBFLjbU+ths+Pl5t7ECEasmbwhBp+MMC6vryoTGn9TO942sRW&#10;cAiF0mjoYhxLKUPToTNh5Uckvh385EzkdWqlnczM4W6QqVK5dKYn/tCZEZ86bL43R6fh6/Ww296p&#10;t/bZZePsFyXJFVLr66vl8QFExCX+w/Cnz+pQs9PeH8kGMWjIi4JJDWmaJCAYyLPbFMSehzwrQNaV&#10;PK9Q/wIAAP//AwBQSwECLQAUAAYACAAAACEAtoM4kv4AAADhAQAAEwAAAAAAAAAAAAAAAAAAAAAA&#10;W0NvbnRlbnRfVHlwZXNdLnhtbFBLAQItABQABgAIAAAAIQA4/SH/1gAAAJQBAAALAAAAAAAAAAAA&#10;AAAAAC8BAABfcmVscy8ucmVsc1BLAQItABQABgAIAAAAIQBnaTyl/gEAANUDAAAOAAAAAAAAAAAA&#10;AAAAAC4CAABkcnMvZTJvRG9jLnhtbFBLAQItABQABgAIAAAAIQChP/9D3gAAAAoBAAAPAAAAAAAA&#10;AAAAAAAAAFgEAABkcnMvZG93bnJldi54bWxQSwUGAAAAAAQABADzAAAAYwUAAAAA&#10;" filled="f" stroked="f">
                    <v:textbox>
                      <w:txbxContent>
                        <w:p w14:paraId="3A3F07F0" w14:textId="77777777" w:rsidR="00C56F9D" w:rsidRDefault="00C56F9D" w:rsidP="006078EC">
                          <w:pPr>
                            <w:rPr>
                              <w:color w:val="FFFFFF" w:themeColor="background1"/>
                              <w:sz w:val="36"/>
                              <w:szCs w:val="36"/>
                            </w:rPr>
                          </w:pPr>
                          <w:r>
                            <w:rPr>
                              <w:noProof/>
                            </w:rPr>
                            <w:drawing>
                              <wp:inline distT="0" distB="0" distL="0" distR="0" wp14:anchorId="63927570" wp14:editId="3B576384">
                                <wp:extent cx="2772591" cy="758130"/>
                                <wp:effectExtent l="0" t="0" r="0" b="4445"/>
                                <wp:docPr id="50" name="Picture 50" descr="Allen and Clark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Picture 50" descr="Allen and Clarke logo"/>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2800641" cy="765800"/>
                                        </a:xfrm>
                                        <a:prstGeom prst="rect">
                                          <a:avLst/>
                                        </a:prstGeom>
                                        <a:noFill/>
                                        <a:ln>
                                          <a:noFill/>
                                        </a:ln>
                                      </pic:spPr>
                                    </pic:pic>
                                  </a:graphicData>
                                </a:graphic>
                              </wp:inline>
                            </w:drawing>
                          </w:r>
                        </w:p>
                        <w:p w14:paraId="1F205B6E" w14:textId="77777777" w:rsidR="00C56F9D" w:rsidRDefault="00C56F9D" w:rsidP="000C69AF">
                          <w:pPr>
                            <w:pStyle w:val="Bullet1"/>
                            <w:numPr>
                              <w:ilvl w:val="0"/>
                              <w:numId w:val="0"/>
                            </w:numPr>
                            <w:ind w:left="170" w:hanging="170"/>
                            <w:rPr>
                              <w:color w:val="FFFFFF" w:themeColor="background1"/>
                            </w:rPr>
                          </w:pPr>
                        </w:p>
                        <w:p w14:paraId="37604B40" w14:textId="3229DA7B" w:rsidR="00C56F9D" w:rsidRPr="002B78E2" w:rsidRDefault="00C56F9D" w:rsidP="000C69AF">
                          <w:pPr>
                            <w:pStyle w:val="Bullet1"/>
                            <w:numPr>
                              <w:ilvl w:val="0"/>
                              <w:numId w:val="0"/>
                            </w:numPr>
                            <w:ind w:left="170" w:hanging="170"/>
                            <w:rPr>
                              <w:color w:val="FFFFFF" w:themeColor="background1"/>
                            </w:rPr>
                          </w:pPr>
                          <w:r w:rsidRPr="002B78E2">
                            <w:rPr>
                              <w:color w:val="FFFFFF" w:themeColor="background1"/>
                            </w:rPr>
                            <w:t>+</w:t>
                          </w:r>
                          <w:r w:rsidR="008668CD" w:rsidRPr="008668CD">
                            <w:rPr>
                              <w:color w:val="FFFFFF" w:themeColor="background1"/>
                            </w:rPr>
                            <w:t>61 447 734 185</w:t>
                          </w:r>
                        </w:p>
                        <w:p w14:paraId="67B47B98" w14:textId="77777777" w:rsidR="006D2100" w:rsidRPr="00C25E15" w:rsidRDefault="006D2100" w:rsidP="006D2100">
                          <w:pPr>
                            <w:pStyle w:val="Bullet1"/>
                            <w:numPr>
                              <w:ilvl w:val="0"/>
                              <w:numId w:val="0"/>
                            </w:numPr>
                            <w:ind w:left="170" w:hanging="170"/>
                            <w:rPr>
                              <w:color w:val="FFFFFF" w:themeColor="background1"/>
                              <w:lang w:val="en-AU"/>
                            </w:rPr>
                          </w:pPr>
                          <w:r w:rsidRPr="00C25E15">
                            <w:rPr>
                              <w:color w:val="FFFFFF" w:themeColor="background1"/>
                              <w:lang w:val="en-AU"/>
                            </w:rPr>
                            <w:t>office@allenandclarke.c</w:t>
                          </w:r>
                          <w:r>
                            <w:rPr>
                              <w:color w:val="FFFFFF" w:themeColor="background1"/>
                              <w:lang w:val="en-AU"/>
                            </w:rPr>
                            <w:t>om.au</w:t>
                          </w:r>
                        </w:p>
                        <w:p w14:paraId="4D16FE1D" w14:textId="11F66FD5" w:rsidR="00C56F9D" w:rsidRPr="00BF7B91" w:rsidRDefault="006D2100" w:rsidP="006D2100">
                          <w:pPr>
                            <w:pStyle w:val="Bullet1"/>
                            <w:numPr>
                              <w:ilvl w:val="0"/>
                              <w:numId w:val="0"/>
                            </w:numPr>
                            <w:ind w:left="170" w:hanging="170"/>
                            <w:rPr>
                              <w:color w:val="FFFFFF" w:themeColor="background1"/>
                            </w:rPr>
                          </w:pPr>
                          <w:r w:rsidRPr="00C25E15">
                            <w:rPr>
                              <w:color w:val="FFFFFF" w:themeColor="background1"/>
                              <w:lang w:val="en-AU"/>
                            </w:rPr>
                            <w:t>www.allenandclarke.co</w:t>
                          </w:r>
                          <w:r>
                            <w:rPr>
                              <w:color w:val="FFFFFF" w:themeColor="background1"/>
                              <w:lang w:val="en-AU"/>
                            </w:rPr>
                            <w:t>m.au</w:t>
                          </w:r>
                        </w:p>
                      </w:txbxContent>
                    </v:textbox>
                    <w10:wrap type="topAndBottom" anchorx="page" anchory="page"/>
                    <w10:anchorlock/>
                  </v:shape>
                </w:pict>
              </mc:Fallback>
            </mc:AlternateContent>
          </w:r>
        </w:p>
        <w:p w14:paraId="294FBB1D" w14:textId="77777777" w:rsidR="00C56F9D" w:rsidRPr="00810F00" w:rsidRDefault="00261DAD" w:rsidP="00C56F9D"/>
      </w:sdtContent>
    </w:sdt>
    <w:sectPr w:rsidR="00C56F9D" w:rsidRPr="00810F00" w:rsidSect="001708E9">
      <w:pgSz w:w="11909" w:h="16834" w:code="9"/>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913E17" w14:textId="77777777" w:rsidR="00666F1D" w:rsidRDefault="00666F1D" w:rsidP="006078EC">
      <w:r>
        <w:separator/>
      </w:r>
    </w:p>
    <w:p w14:paraId="6107D68A" w14:textId="77777777" w:rsidR="00666F1D" w:rsidRDefault="00666F1D" w:rsidP="006078EC"/>
  </w:endnote>
  <w:endnote w:type="continuationSeparator" w:id="0">
    <w:p w14:paraId="14697DCB" w14:textId="77777777" w:rsidR="00666F1D" w:rsidRDefault="00666F1D" w:rsidP="006078EC">
      <w:r>
        <w:continuationSeparator/>
      </w:r>
    </w:p>
    <w:p w14:paraId="2E0B9257" w14:textId="77777777" w:rsidR="00666F1D" w:rsidRDefault="00666F1D" w:rsidP="006078EC"/>
  </w:endnote>
  <w:endnote w:type="continuationNotice" w:id="1">
    <w:p w14:paraId="671D6DDD" w14:textId="77777777" w:rsidR="00666F1D" w:rsidRDefault="00666F1D" w:rsidP="006078E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Black">
    <w:panose1 w:val="020B0A04020102020204"/>
    <w:charset w:val="00"/>
    <w:family w:val="swiss"/>
    <w:pitch w:val="variable"/>
    <w:sig w:usb0="A00002AF" w:usb1="400078FB"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color w:val="auto"/>
      </w:rPr>
      <w:id w:val="-1037276952"/>
      <w:docPartObj>
        <w:docPartGallery w:val="Page Numbers (Bottom of Page)"/>
        <w:docPartUnique/>
      </w:docPartObj>
    </w:sdtPr>
    <w:sdtEndPr>
      <w:rPr>
        <w:noProof/>
      </w:rPr>
    </w:sdtEndPr>
    <w:sdtContent>
      <w:p w14:paraId="0350B914" w14:textId="54A88C2D" w:rsidR="00AF5B54" w:rsidRPr="00247899" w:rsidRDefault="00AF5B54">
        <w:pPr>
          <w:pStyle w:val="Footer"/>
          <w:jc w:val="right"/>
          <w:rPr>
            <w:color w:val="auto"/>
          </w:rPr>
        </w:pPr>
        <w:r w:rsidRPr="00247899">
          <w:rPr>
            <w:color w:val="auto"/>
          </w:rPr>
          <w:fldChar w:fldCharType="begin"/>
        </w:r>
        <w:r w:rsidRPr="00247899">
          <w:rPr>
            <w:color w:val="auto"/>
          </w:rPr>
          <w:instrText xml:space="preserve"> PAGE   \* MERGEFORMAT </w:instrText>
        </w:r>
        <w:r w:rsidRPr="00247899">
          <w:rPr>
            <w:color w:val="auto"/>
          </w:rPr>
          <w:fldChar w:fldCharType="separate"/>
        </w:r>
        <w:r w:rsidRPr="00247899">
          <w:rPr>
            <w:noProof/>
            <w:color w:val="auto"/>
          </w:rPr>
          <w:t>2</w:t>
        </w:r>
        <w:r w:rsidRPr="00247899">
          <w:rPr>
            <w:noProof/>
            <w:color w:val="auto"/>
          </w:rPr>
          <w:fldChar w:fldCharType="end"/>
        </w:r>
      </w:p>
    </w:sdtContent>
  </w:sdt>
  <w:p w14:paraId="37B787B0" w14:textId="0775FC53" w:rsidR="00B5400B" w:rsidRPr="00247899" w:rsidRDefault="00AF5B54" w:rsidP="00AF5B54">
    <w:pPr>
      <w:pStyle w:val="Footer"/>
      <w:tabs>
        <w:tab w:val="clear" w:pos="4680"/>
        <w:tab w:val="clear" w:pos="9360"/>
        <w:tab w:val="left" w:pos="7864"/>
      </w:tabs>
      <w:rPr>
        <w:color w:val="auto"/>
      </w:rPr>
    </w:pPr>
    <w:r w:rsidRPr="00247899">
      <w:rPr>
        <w:color w:val="auto"/>
      </w:rP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7BD118" w14:textId="77777777" w:rsidR="00666F1D" w:rsidRDefault="00666F1D" w:rsidP="006078EC">
      <w:r>
        <w:separator/>
      </w:r>
    </w:p>
  </w:footnote>
  <w:footnote w:type="continuationSeparator" w:id="0">
    <w:p w14:paraId="598A669D" w14:textId="77777777" w:rsidR="00666F1D" w:rsidRDefault="00666F1D" w:rsidP="006078EC">
      <w:r>
        <w:continuationSeparator/>
      </w:r>
    </w:p>
    <w:p w14:paraId="2D8F892D" w14:textId="77777777" w:rsidR="00666F1D" w:rsidRDefault="00666F1D" w:rsidP="006078EC"/>
  </w:footnote>
  <w:footnote w:type="continuationNotice" w:id="1">
    <w:p w14:paraId="4BF92A5F" w14:textId="77777777" w:rsidR="00666F1D" w:rsidRDefault="00666F1D" w:rsidP="006078EC"/>
  </w:footnote>
  <w:footnote w:id="2">
    <w:p w14:paraId="3888C1BF" w14:textId="26AD13F6" w:rsidR="0096173C" w:rsidRPr="0059350C" w:rsidRDefault="0096173C" w:rsidP="0096173C">
      <w:pPr>
        <w:pStyle w:val="FootnoteText"/>
        <w:rPr>
          <w:sz w:val="18"/>
          <w:szCs w:val="18"/>
          <w:lang w:val="en-US"/>
        </w:rPr>
      </w:pPr>
      <w:r w:rsidRPr="0059350C">
        <w:rPr>
          <w:rStyle w:val="FootnoteReference"/>
          <w:sz w:val="18"/>
          <w:szCs w:val="18"/>
        </w:rPr>
        <w:footnoteRef/>
      </w:r>
      <w:r w:rsidRPr="0059350C">
        <w:rPr>
          <w:sz w:val="18"/>
          <w:szCs w:val="18"/>
        </w:rPr>
        <w:t xml:space="preserve"> </w:t>
      </w:r>
      <w:hyperlink r:id="rId1" w:history="1">
        <w:r w:rsidRPr="00962BC2">
          <w:rPr>
            <w:rStyle w:val="Hyperlink"/>
            <w:rFonts w:asciiTheme="minorHAnsi" w:hAnsiTheme="minorHAnsi"/>
            <w:sz w:val="18"/>
            <w:szCs w:val="18"/>
          </w:rPr>
          <w:t>National Regional, Rural and Remote Tertiary Education Strategy</w:t>
        </w:r>
      </w:hyperlink>
      <w:r>
        <w:rPr>
          <w:sz w:val="18"/>
          <w:szCs w:val="18"/>
        </w:rPr>
        <w:t>,</w:t>
      </w:r>
      <w:r w:rsidRPr="004A0E8A">
        <w:rPr>
          <w:sz w:val="18"/>
          <w:szCs w:val="18"/>
        </w:rPr>
        <w:t xml:space="preserve"> Department of Education, Australian Government</w:t>
      </w:r>
      <w:r>
        <w:rPr>
          <w:sz w:val="18"/>
          <w:szCs w:val="18"/>
        </w:rPr>
        <w:t>. Accessed 28 June 2024.</w:t>
      </w:r>
    </w:p>
  </w:footnote>
  <w:footnote w:id="3">
    <w:p w14:paraId="14E90D33" w14:textId="611AC127" w:rsidR="00B53DCF" w:rsidRPr="00C87159" w:rsidRDefault="00B53DCF">
      <w:pPr>
        <w:pStyle w:val="FootnoteText"/>
        <w:rPr>
          <w:sz w:val="18"/>
          <w:szCs w:val="18"/>
          <w:lang w:val="en-US"/>
        </w:rPr>
      </w:pPr>
      <w:r w:rsidRPr="00C87159">
        <w:rPr>
          <w:rStyle w:val="FootnoteReference"/>
          <w:sz w:val="18"/>
          <w:szCs w:val="18"/>
        </w:rPr>
        <w:footnoteRef/>
      </w:r>
      <w:r w:rsidRPr="00C87159">
        <w:rPr>
          <w:sz w:val="18"/>
          <w:szCs w:val="18"/>
        </w:rPr>
        <w:t xml:space="preserve"> </w:t>
      </w:r>
      <w:r w:rsidRPr="00C87159">
        <w:rPr>
          <w:sz w:val="18"/>
          <w:szCs w:val="18"/>
          <w:lang w:val="en-US"/>
        </w:rPr>
        <w:t>Department of Education</w:t>
      </w:r>
      <w:r w:rsidR="00FB0C21" w:rsidRPr="00C87159">
        <w:rPr>
          <w:sz w:val="18"/>
          <w:szCs w:val="18"/>
          <w:lang w:val="en-US"/>
        </w:rPr>
        <w:t xml:space="preserve"> (2024)</w:t>
      </w:r>
      <w:r w:rsidR="0059350C" w:rsidRPr="00C87159">
        <w:rPr>
          <w:sz w:val="18"/>
          <w:szCs w:val="18"/>
          <w:lang w:val="en-US"/>
        </w:rPr>
        <w:t>.</w:t>
      </w:r>
      <w:r w:rsidR="00C00F9F" w:rsidRPr="00C87159">
        <w:rPr>
          <w:sz w:val="18"/>
          <w:szCs w:val="18"/>
          <w:lang w:val="en-US"/>
        </w:rPr>
        <w:t xml:space="preserve"> Performance and Data Framework: The Department’s approach to overseeing and reporting on the progress of tertiary programs and initiatives for regional and remote students, including measures implemented in response to the Napthine Review. </w:t>
      </w:r>
      <w:r w:rsidR="00062653" w:rsidRPr="00C87159">
        <w:rPr>
          <w:sz w:val="18"/>
          <w:szCs w:val="18"/>
          <w:lang w:val="en-US"/>
        </w:rPr>
        <w:t>Not publicly available.</w:t>
      </w:r>
    </w:p>
  </w:footnote>
  <w:footnote w:id="4">
    <w:p w14:paraId="0B1F82BB" w14:textId="18089DED" w:rsidR="00C67F28" w:rsidRPr="00C67F28" w:rsidRDefault="00C67F28">
      <w:pPr>
        <w:pStyle w:val="FootnoteText"/>
        <w:rPr>
          <w:lang w:val="en-US"/>
        </w:rPr>
      </w:pPr>
      <w:r w:rsidRPr="00C87159">
        <w:rPr>
          <w:sz w:val="18"/>
          <w:szCs w:val="18"/>
          <w:lang w:val="en-US"/>
        </w:rPr>
        <w:footnoteRef/>
      </w:r>
      <w:r w:rsidRPr="00C87159">
        <w:rPr>
          <w:sz w:val="18"/>
          <w:szCs w:val="18"/>
          <w:lang w:val="en-US"/>
        </w:rPr>
        <w:t xml:space="preserve"> For example, if 95% of University A's non-medical bachelor enrolments are at regional campuses, then 95% of their funding is indexed by 3</w:t>
      </w:r>
      <w:r w:rsidR="00C86D26" w:rsidRPr="00C87159">
        <w:rPr>
          <w:sz w:val="18"/>
          <w:szCs w:val="18"/>
          <w:lang w:val="en-US"/>
        </w:rPr>
        <w:t>.5</w:t>
      </w:r>
      <w:r w:rsidRPr="00C87159">
        <w:rPr>
          <w:sz w:val="18"/>
          <w:szCs w:val="18"/>
          <w:lang w:val="en-US"/>
        </w:rPr>
        <w:t>%</w:t>
      </w:r>
      <w:r w:rsidR="00AB5272">
        <w:rPr>
          <w:sz w:val="18"/>
          <w:szCs w:val="18"/>
          <w:lang w:val="en-US"/>
        </w:rPr>
        <w:t xml:space="preserve"> in 2024</w:t>
      </w:r>
      <w:r w:rsidRPr="00C87159">
        <w:rPr>
          <w:sz w:val="18"/>
          <w:szCs w:val="18"/>
          <w:lang w:val="en-US"/>
        </w:rPr>
        <w:t>.</w:t>
      </w:r>
      <w:r w:rsidR="00C86D26" w:rsidRPr="00C87159">
        <w:rPr>
          <w:sz w:val="18"/>
          <w:szCs w:val="18"/>
          <w:lang w:val="en-US"/>
        </w:rPr>
        <w:t xml:space="preserve"> </w:t>
      </w:r>
      <w:r w:rsidR="00AB5272">
        <w:rPr>
          <w:sz w:val="18"/>
          <w:szCs w:val="18"/>
          <w:lang w:val="en-US"/>
        </w:rPr>
        <w:t xml:space="preserve">University A’s remaining non-medical bachelor </w:t>
      </w:r>
      <w:r w:rsidR="000555DA">
        <w:rPr>
          <w:sz w:val="18"/>
          <w:szCs w:val="18"/>
          <w:lang w:val="en-US"/>
        </w:rPr>
        <w:t>e</w:t>
      </w:r>
      <w:r w:rsidR="00AB5272">
        <w:rPr>
          <w:sz w:val="18"/>
          <w:szCs w:val="18"/>
          <w:lang w:val="en-US"/>
        </w:rPr>
        <w:t>nrolments are at a low-growth metropolitan campus and a growth rate of 1%</w:t>
      </w:r>
      <w:r w:rsidR="000555DA">
        <w:rPr>
          <w:sz w:val="18"/>
          <w:szCs w:val="18"/>
          <w:lang w:val="en-US"/>
        </w:rPr>
        <w:t xml:space="preserve"> will be used to index the remaining 5% of their funding envelope. </w:t>
      </w:r>
    </w:p>
  </w:footnote>
  <w:footnote w:id="5">
    <w:p w14:paraId="1D69CCD6" w14:textId="201D08D3" w:rsidR="00B311B1" w:rsidRPr="00F73F15" w:rsidRDefault="00B311B1">
      <w:pPr>
        <w:pStyle w:val="FootnoteText"/>
        <w:rPr>
          <w:sz w:val="18"/>
          <w:szCs w:val="18"/>
        </w:rPr>
      </w:pPr>
      <w:r w:rsidRPr="00F73F15">
        <w:rPr>
          <w:rStyle w:val="FootnoteReference"/>
          <w:sz w:val="18"/>
          <w:szCs w:val="18"/>
        </w:rPr>
        <w:footnoteRef/>
      </w:r>
      <w:r w:rsidRPr="00F73F15">
        <w:rPr>
          <w:sz w:val="18"/>
          <w:szCs w:val="18"/>
        </w:rPr>
        <w:t xml:space="preserve"> </w:t>
      </w:r>
      <w:r w:rsidR="00DF3F1B" w:rsidRPr="00F73F15">
        <w:rPr>
          <w:sz w:val="18"/>
          <w:szCs w:val="18"/>
        </w:rPr>
        <w:t xml:space="preserve">Based on publicly available data collated by the Department of Education for the purpose of this evaluation. </w:t>
      </w:r>
    </w:p>
  </w:footnote>
  <w:footnote w:id="6">
    <w:p w14:paraId="45B991FE" w14:textId="3F0EE129" w:rsidR="00757D66" w:rsidRPr="00F73F15" w:rsidRDefault="00757D66">
      <w:pPr>
        <w:pStyle w:val="FootnoteText"/>
        <w:rPr>
          <w:sz w:val="18"/>
          <w:szCs w:val="18"/>
        </w:rPr>
      </w:pPr>
      <w:r w:rsidRPr="00F73F15">
        <w:rPr>
          <w:rStyle w:val="FootnoteReference"/>
          <w:sz w:val="18"/>
          <w:szCs w:val="18"/>
        </w:rPr>
        <w:footnoteRef/>
      </w:r>
      <w:r w:rsidRPr="00F73F15">
        <w:rPr>
          <w:sz w:val="18"/>
          <w:szCs w:val="18"/>
        </w:rPr>
        <w:t xml:space="preserve"> </w:t>
      </w:r>
      <w:r w:rsidRPr="00F73F15" w:rsidDel="00BA228B">
        <w:rPr>
          <w:sz w:val="18"/>
          <w:szCs w:val="18"/>
          <w:lang w:val="en-US"/>
        </w:rPr>
        <w:t xml:space="preserve">For the purposes of analysis in this section of university enrolments, the following universities </w:t>
      </w:r>
      <w:r w:rsidR="00753F04">
        <w:rPr>
          <w:sz w:val="18"/>
          <w:szCs w:val="18"/>
          <w:lang w:val="en-US"/>
        </w:rPr>
        <w:t>were included</w:t>
      </w:r>
      <w:r w:rsidRPr="00F73F15" w:rsidDel="00BA228B">
        <w:rPr>
          <w:sz w:val="18"/>
          <w:szCs w:val="18"/>
          <w:lang w:val="en-US"/>
        </w:rPr>
        <w:t xml:space="preserve">: members of the </w:t>
      </w:r>
      <w:hyperlink r:id="rId2" w:history="1">
        <w:r w:rsidRPr="00F73F15" w:rsidDel="00BA228B">
          <w:rPr>
            <w:rStyle w:val="Hyperlink"/>
            <w:rFonts w:asciiTheme="minorHAnsi" w:hAnsiTheme="minorHAnsi"/>
            <w:sz w:val="18"/>
            <w:szCs w:val="18"/>
            <w:lang w:val="en-US"/>
          </w:rPr>
          <w:t>Regional Universities Network</w:t>
        </w:r>
      </w:hyperlink>
      <w:r w:rsidRPr="00F73F15" w:rsidDel="00BA228B">
        <w:rPr>
          <w:sz w:val="18"/>
          <w:szCs w:val="18"/>
          <w:lang w:val="en-US"/>
        </w:rPr>
        <w:t xml:space="preserve"> (Charles Sturt University, Central Queensland University, Federation University, Southern Cross University, University of New England, University of the Sunshine Coast, University of Southern Queensland), and other universities with regional-based main campuses including Charles Darwin University and James Cook University. </w:t>
      </w:r>
    </w:p>
  </w:footnote>
  <w:footnote w:id="7">
    <w:p w14:paraId="4B20E716" w14:textId="19BA29B6" w:rsidR="006E4E19" w:rsidRPr="006835E4" w:rsidRDefault="006E4E19">
      <w:pPr>
        <w:pStyle w:val="FootnoteText"/>
        <w:rPr>
          <w:sz w:val="18"/>
          <w:szCs w:val="18"/>
          <w:highlight w:val="yellow"/>
        </w:rPr>
      </w:pPr>
      <w:r w:rsidRPr="00F73F15">
        <w:rPr>
          <w:rStyle w:val="FootnoteReference"/>
          <w:sz w:val="18"/>
          <w:szCs w:val="18"/>
        </w:rPr>
        <w:footnoteRef/>
      </w:r>
      <w:r w:rsidRPr="00F73F15">
        <w:rPr>
          <w:sz w:val="18"/>
          <w:szCs w:val="18"/>
        </w:rPr>
        <w:t xml:space="preserve"> </w:t>
      </w:r>
      <w:r w:rsidR="00DF3F1B" w:rsidRPr="00F73F15">
        <w:rPr>
          <w:sz w:val="18"/>
          <w:szCs w:val="18"/>
        </w:rPr>
        <w:t>Based</w:t>
      </w:r>
      <w:r w:rsidR="002D2BCF" w:rsidRPr="00F73F15">
        <w:rPr>
          <w:sz w:val="18"/>
          <w:szCs w:val="18"/>
        </w:rPr>
        <w:t xml:space="preserve"> on publicly available </w:t>
      </w:r>
      <w:r w:rsidR="00DF3F1B" w:rsidRPr="00F73F15">
        <w:rPr>
          <w:sz w:val="18"/>
          <w:szCs w:val="18"/>
        </w:rPr>
        <w:t>collated</w:t>
      </w:r>
      <w:r w:rsidRPr="00F73F15">
        <w:rPr>
          <w:sz w:val="18"/>
          <w:szCs w:val="18"/>
        </w:rPr>
        <w:t xml:space="preserve"> by the Department of Education</w:t>
      </w:r>
      <w:r w:rsidR="00DF3F1B" w:rsidRPr="00F73F15">
        <w:rPr>
          <w:sz w:val="18"/>
          <w:szCs w:val="18"/>
        </w:rPr>
        <w:t xml:space="preserve"> for the purpose of this evaluation</w:t>
      </w:r>
      <w:r w:rsidRPr="00C373A8">
        <w:rPr>
          <w:sz w:val="18"/>
          <w:szCs w:val="18"/>
        </w:rPr>
        <w:t>.</w:t>
      </w:r>
    </w:p>
  </w:footnote>
  <w:footnote w:id="8">
    <w:p w14:paraId="0B4F7FD5" w14:textId="77777777" w:rsidR="00D91295" w:rsidRPr="00C87159" w:rsidRDefault="00D91295" w:rsidP="00D91295">
      <w:pPr>
        <w:pStyle w:val="FootnoteText"/>
        <w:rPr>
          <w:sz w:val="18"/>
          <w:szCs w:val="18"/>
          <w:lang w:val="en-US"/>
        </w:rPr>
      </w:pPr>
      <w:r w:rsidRPr="00C87159">
        <w:rPr>
          <w:sz w:val="18"/>
          <w:szCs w:val="18"/>
          <w:lang w:val="en-US"/>
        </w:rPr>
        <w:footnoteRef/>
      </w:r>
      <w:r w:rsidRPr="00C87159">
        <w:rPr>
          <w:sz w:val="18"/>
          <w:szCs w:val="18"/>
          <w:lang w:val="en-US"/>
        </w:rPr>
        <w:t xml:space="preserve"> To align with the measure name, the term ‘Indigenous’ has been used during discussion of the Demand-driven CSP funding for Indigenous regional and remote students measure. Elsewhere in the report, the term ‘First Nations’ has been used in accordance with the Australian Government guidance on culturally appropriate and respectful language for Aboriginal and Torres Strait Islander peoples. Australian Government, </w:t>
      </w:r>
      <w:hyperlink r:id="rId3" w:anchor=":~:text=both%20Aboriginal%20and%20Torres%20Strait,or%20Torres%20Strait%20Islander%20peoples%27" w:history="1">
        <w:r w:rsidRPr="00C87159">
          <w:rPr>
            <w:rStyle w:val="Hyperlink"/>
            <w:rFonts w:asciiTheme="minorHAnsi" w:hAnsiTheme="minorHAnsi"/>
            <w:sz w:val="18"/>
            <w:szCs w:val="18"/>
            <w:lang w:val="en-US"/>
          </w:rPr>
          <w:t>Australian Government Style Manual</w:t>
        </w:r>
      </w:hyperlink>
      <w:r w:rsidRPr="00C87159">
        <w:rPr>
          <w:sz w:val="18"/>
          <w:szCs w:val="18"/>
          <w:lang w:val="en-US"/>
        </w:rPr>
        <w:t>. Accessed 11 July 2024.</w:t>
      </w:r>
    </w:p>
  </w:footnote>
  <w:footnote w:id="9">
    <w:p w14:paraId="7976F16E" w14:textId="32F098CB" w:rsidR="005102E4" w:rsidRPr="00791088" w:rsidRDefault="005102E4">
      <w:pPr>
        <w:pStyle w:val="FootnoteText"/>
      </w:pPr>
      <w:r w:rsidRPr="00C373A8">
        <w:rPr>
          <w:rStyle w:val="FootnoteReference"/>
          <w:sz w:val="18"/>
          <w:szCs w:val="18"/>
        </w:rPr>
        <w:footnoteRef/>
      </w:r>
      <w:r w:rsidRPr="00C373A8">
        <w:rPr>
          <w:sz w:val="18"/>
          <w:szCs w:val="18"/>
        </w:rPr>
        <w:t xml:space="preserve"> </w:t>
      </w:r>
      <w:hyperlink r:id="rId4" w:history="1">
        <w:r w:rsidRPr="006243C6">
          <w:rPr>
            <w:rStyle w:val="Hyperlink"/>
            <w:rFonts w:asciiTheme="minorHAnsi" w:hAnsiTheme="minorHAnsi"/>
            <w:sz w:val="18"/>
            <w:szCs w:val="18"/>
            <w:lang w:val="en-US"/>
          </w:rPr>
          <w:t>Australian Universities Accord Interim Report</w:t>
        </w:r>
      </w:hyperlink>
      <w:r w:rsidR="004A3636">
        <w:rPr>
          <w:sz w:val="18"/>
          <w:szCs w:val="18"/>
          <w:lang w:val="en-US"/>
        </w:rPr>
        <w:t xml:space="preserve"> (pg.12),</w:t>
      </w:r>
      <w:r w:rsidRPr="00C373A8">
        <w:rPr>
          <w:sz w:val="18"/>
          <w:szCs w:val="18"/>
          <w:lang w:val="en-US"/>
        </w:rPr>
        <w:t xml:space="preserve"> Department of Education, Australian Government. Accessed 4 July 2024.</w:t>
      </w:r>
    </w:p>
  </w:footnote>
  <w:footnote w:id="10">
    <w:p w14:paraId="6BD4D7C9" w14:textId="1A2F6A4F" w:rsidR="00414B66" w:rsidRPr="00C373A8" w:rsidRDefault="00414B66" w:rsidP="00414B66">
      <w:pPr>
        <w:pStyle w:val="FootnoteText"/>
        <w:rPr>
          <w:sz w:val="18"/>
          <w:szCs w:val="18"/>
        </w:rPr>
      </w:pPr>
      <w:r w:rsidRPr="00C373A8">
        <w:rPr>
          <w:rStyle w:val="FootnoteReference"/>
          <w:sz w:val="18"/>
          <w:szCs w:val="18"/>
        </w:rPr>
        <w:footnoteRef/>
      </w:r>
      <w:r w:rsidRPr="00C373A8">
        <w:rPr>
          <w:sz w:val="18"/>
          <w:szCs w:val="18"/>
        </w:rPr>
        <w:t xml:space="preserve"> Department of Education (2021) </w:t>
      </w:r>
      <w:hyperlink r:id="rId5" w:history="1">
        <w:r w:rsidRPr="00C373A8">
          <w:rPr>
            <w:rStyle w:val="Hyperlink"/>
            <w:rFonts w:asciiTheme="minorHAnsi" w:hAnsiTheme="minorHAnsi"/>
            <w:sz w:val="18"/>
            <w:szCs w:val="18"/>
          </w:rPr>
          <w:t>2021 Section 11 Equity g</w:t>
        </w:r>
        <w:bookmarkStart w:id="31" w:name="_Hlt171500883"/>
        <w:bookmarkStart w:id="32" w:name="_Hlt171500884"/>
        <w:r w:rsidRPr="00C373A8">
          <w:rPr>
            <w:rStyle w:val="Hyperlink"/>
            <w:rFonts w:asciiTheme="minorHAnsi" w:hAnsiTheme="minorHAnsi"/>
            <w:sz w:val="18"/>
            <w:szCs w:val="18"/>
          </w:rPr>
          <w:t>r</w:t>
        </w:r>
        <w:bookmarkEnd w:id="31"/>
        <w:bookmarkEnd w:id="32"/>
        <w:r w:rsidRPr="00C373A8">
          <w:rPr>
            <w:rStyle w:val="Hyperlink"/>
            <w:rFonts w:asciiTheme="minorHAnsi" w:hAnsiTheme="minorHAnsi"/>
            <w:sz w:val="18"/>
            <w:szCs w:val="18"/>
          </w:rPr>
          <w:t>oups</w:t>
        </w:r>
      </w:hyperlink>
      <w:r w:rsidR="009D17E5" w:rsidRPr="00C373A8">
        <w:rPr>
          <w:sz w:val="18"/>
          <w:szCs w:val="18"/>
        </w:rPr>
        <w:t>.</w:t>
      </w:r>
      <w:r w:rsidRPr="00C373A8">
        <w:rPr>
          <w:sz w:val="18"/>
          <w:szCs w:val="18"/>
        </w:rPr>
        <w:t xml:space="preserve"> Accessed 4 July 2024. </w:t>
      </w:r>
    </w:p>
  </w:footnote>
  <w:footnote w:id="11">
    <w:p w14:paraId="5F673BA5" w14:textId="6A6C6777" w:rsidR="00414B66" w:rsidRPr="00C373A8" w:rsidRDefault="00414B66" w:rsidP="00414B66">
      <w:pPr>
        <w:pStyle w:val="FootnoteText"/>
        <w:rPr>
          <w:sz w:val="18"/>
          <w:szCs w:val="18"/>
        </w:rPr>
      </w:pPr>
      <w:r w:rsidRPr="00C373A8">
        <w:rPr>
          <w:rStyle w:val="FootnoteReference"/>
          <w:sz w:val="18"/>
          <w:szCs w:val="18"/>
        </w:rPr>
        <w:footnoteRef/>
      </w:r>
      <w:r w:rsidRPr="00C373A8">
        <w:rPr>
          <w:sz w:val="18"/>
          <w:szCs w:val="18"/>
        </w:rPr>
        <w:t xml:space="preserve"> Department of Education (2022), </w:t>
      </w:r>
      <w:hyperlink r:id="rId6" w:history="1">
        <w:r w:rsidRPr="00C373A8">
          <w:rPr>
            <w:rStyle w:val="Hyperlink"/>
            <w:rFonts w:asciiTheme="minorHAnsi" w:hAnsiTheme="minorHAnsi"/>
            <w:sz w:val="18"/>
            <w:szCs w:val="18"/>
          </w:rPr>
          <w:t>2022 Section 11 Equity groups</w:t>
        </w:r>
      </w:hyperlink>
      <w:r w:rsidRPr="00C373A8">
        <w:rPr>
          <w:sz w:val="18"/>
          <w:szCs w:val="18"/>
        </w:rPr>
        <w:t>. Accessed 4 July 2024.</w:t>
      </w:r>
    </w:p>
  </w:footnote>
  <w:footnote w:id="12">
    <w:p w14:paraId="16680C13" w14:textId="76EA7CFB" w:rsidR="00414B66" w:rsidRPr="00C373A8" w:rsidRDefault="00414B66" w:rsidP="00414B66">
      <w:pPr>
        <w:pStyle w:val="FootnoteText"/>
        <w:rPr>
          <w:sz w:val="18"/>
          <w:szCs w:val="18"/>
        </w:rPr>
      </w:pPr>
      <w:r w:rsidRPr="00C373A8">
        <w:rPr>
          <w:rStyle w:val="FootnoteReference"/>
          <w:sz w:val="18"/>
          <w:szCs w:val="18"/>
        </w:rPr>
        <w:footnoteRef/>
      </w:r>
      <w:r w:rsidRPr="00C373A8">
        <w:rPr>
          <w:sz w:val="18"/>
          <w:szCs w:val="18"/>
        </w:rPr>
        <w:t xml:space="preserve"> </w:t>
      </w:r>
      <w:r w:rsidR="00BA105C" w:rsidRPr="00C373A8">
        <w:rPr>
          <w:sz w:val="18"/>
          <w:szCs w:val="18"/>
        </w:rPr>
        <w:t>Data provided to the evaluation by the Department of Education.</w:t>
      </w:r>
    </w:p>
  </w:footnote>
  <w:footnote w:id="13">
    <w:p w14:paraId="30A3F44B" w14:textId="1CC99D40" w:rsidR="00414B66" w:rsidRPr="00C373A8" w:rsidRDefault="00414B66" w:rsidP="00414B66">
      <w:pPr>
        <w:pStyle w:val="FootnoteText"/>
        <w:rPr>
          <w:sz w:val="18"/>
          <w:szCs w:val="18"/>
        </w:rPr>
      </w:pPr>
      <w:r w:rsidRPr="00C373A8">
        <w:rPr>
          <w:rStyle w:val="FootnoteReference"/>
          <w:sz w:val="18"/>
          <w:szCs w:val="18"/>
        </w:rPr>
        <w:footnoteRef/>
      </w:r>
      <w:r w:rsidRPr="00C373A8">
        <w:rPr>
          <w:sz w:val="18"/>
          <w:szCs w:val="18"/>
        </w:rPr>
        <w:t xml:space="preserve"> </w:t>
      </w:r>
      <w:r w:rsidR="00BA105C" w:rsidRPr="00C373A8">
        <w:rPr>
          <w:sz w:val="18"/>
          <w:szCs w:val="18"/>
        </w:rPr>
        <w:t xml:space="preserve">Data provided to the evaluation by the Department of Education. </w:t>
      </w:r>
    </w:p>
  </w:footnote>
  <w:footnote w:id="14">
    <w:p w14:paraId="1CDFAE5A" w14:textId="7786ED5D" w:rsidR="00414B66" w:rsidRPr="00C373A8" w:rsidRDefault="00414B66" w:rsidP="00414B66">
      <w:pPr>
        <w:pStyle w:val="FootnoteText"/>
        <w:rPr>
          <w:sz w:val="18"/>
          <w:szCs w:val="18"/>
        </w:rPr>
      </w:pPr>
      <w:r w:rsidRPr="00C373A8">
        <w:rPr>
          <w:rStyle w:val="FootnoteReference"/>
          <w:sz w:val="18"/>
          <w:szCs w:val="18"/>
        </w:rPr>
        <w:footnoteRef/>
      </w:r>
      <w:r w:rsidRPr="00C373A8">
        <w:rPr>
          <w:sz w:val="18"/>
          <w:szCs w:val="18"/>
        </w:rPr>
        <w:t xml:space="preserve"> D</w:t>
      </w:r>
      <w:r w:rsidR="00BA105C" w:rsidRPr="00C373A8">
        <w:rPr>
          <w:sz w:val="18"/>
          <w:szCs w:val="18"/>
        </w:rPr>
        <w:t>ata provided to the evaluation by the</w:t>
      </w:r>
      <w:r w:rsidRPr="00C373A8">
        <w:rPr>
          <w:sz w:val="18"/>
          <w:szCs w:val="18"/>
        </w:rPr>
        <w:t xml:space="preserve"> Department </w:t>
      </w:r>
      <w:r w:rsidR="00FB0A0E" w:rsidRPr="00C373A8">
        <w:rPr>
          <w:sz w:val="18"/>
          <w:szCs w:val="18"/>
        </w:rPr>
        <w:t>of</w:t>
      </w:r>
      <w:r w:rsidRPr="00C373A8">
        <w:rPr>
          <w:sz w:val="18"/>
          <w:szCs w:val="18"/>
        </w:rPr>
        <w:t xml:space="preserve"> </w:t>
      </w:r>
      <w:r w:rsidR="00BA105C" w:rsidRPr="00C373A8">
        <w:rPr>
          <w:sz w:val="18"/>
          <w:szCs w:val="18"/>
        </w:rPr>
        <w:t xml:space="preserve">Education. </w:t>
      </w:r>
    </w:p>
  </w:footnote>
  <w:footnote w:id="15">
    <w:p w14:paraId="4C3062A6" w14:textId="2AE6FFDA" w:rsidR="00414B66" w:rsidRPr="003A3D0B" w:rsidRDefault="00414B66" w:rsidP="00414B66">
      <w:pPr>
        <w:pStyle w:val="FootnoteText"/>
        <w:rPr>
          <w:sz w:val="18"/>
          <w:szCs w:val="18"/>
          <w:lang w:val="en-US"/>
        </w:rPr>
      </w:pPr>
      <w:r w:rsidRPr="00C373A8">
        <w:rPr>
          <w:rStyle w:val="FootnoteReference"/>
          <w:sz w:val="18"/>
          <w:szCs w:val="18"/>
        </w:rPr>
        <w:footnoteRef/>
      </w:r>
      <w:r w:rsidRPr="00C373A8">
        <w:rPr>
          <w:sz w:val="18"/>
          <w:szCs w:val="18"/>
        </w:rPr>
        <w:t xml:space="preserve"> </w:t>
      </w:r>
      <w:r w:rsidRPr="00C373A8">
        <w:rPr>
          <w:sz w:val="18"/>
          <w:szCs w:val="18"/>
          <w:lang w:val="en-US"/>
        </w:rPr>
        <w:t>The Australian Institute of Health and Welfare</w:t>
      </w:r>
      <w:r>
        <w:rPr>
          <w:sz w:val="18"/>
          <w:szCs w:val="18"/>
          <w:lang w:val="en-US"/>
        </w:rPr>
        <w:t xml:space="preserve"> </w:t>
      </w:r>
      <w:r w:rsidR="00C373A8">
        <w:rPr>
          <w:sz w:val="18"/>
          <w:szCs w:val="18"/>
          <w:lang w:val="en-US"/>
        </w:rPr>
        <w:t>(AIHW)</w:t>
      </w:r>
      <w:r w:rsidRPr="00C373A8">
        <w:rPr>
          <w:sz w:val="18"/>
          <w:szCs w:val="18"/>
          <w:lang w:val="en-US"/>
        </w:rPr>
        <w:t xml:space="preserve"> reports that in 2021, 68% of Indigenous Australians aged 20-24 had attained year 12 or equivalent, and the national apparent retention rate for Indigenous students from year 7-8 to year 12 was 59%. AIHW, </w:t>
      </w:r>
      <w:hyperlink r:id="rId7" w:history="1">
        <w:r w:rsidRPr="00C373A8">
          <w:rPr>
            <w:rStyle w:val="Hyperlink"/>
            <w:rFonts w:asciiTheme="minorHAnsi" w:hAnsiTheme="minorHAnsi"/>
            <w:sz w:val="18"/>
            <w:szCs w:val="18"/>
            <w:lang w:val="en-US"/>
          </w:rPr>
          <w:t>Education Outcomes for young people</w:t>
        </w:r>
      </w:hyperlink>
      <w:r w:rsidRPr="00C373A8">
        <w:rPr>
          <w:sz w:val="18"/>
          <w:szCs w:val="18"/>
          <w:lang w:val="en-US"/>
        </w:rPr>
        <w:t>. Accessed 5 July 2024.</w:t>
      </w:r>
    </w:p>
  </w:footnote>
  <w:footnote w:id="16">
    <w:p w14:paraId="3B29D08F" w14:textId="4AB9D76E" w:rsidR="00414B66" w:rsidRPr="003D1EB7" w:rsidRDefault="00414B66" w:rsidP="00414B66">
      <w:pPr>
        <w:pStyle w:val="FootnoteText"/>
        <w:rPr>
          <w:sz w:val="18"/>
          <w:szCs w:val="18"/>
        </w:rPr>
      </w:pPr>
      <w:r w:rsidRPr="005F2E94">
        <w:rPr>
          <w:rStyle w:val="FootnoteReference"/>
          <w:sz w:val="18"/>
          <w:szCs w:val="18"/>
        </w:rPr>
        <w:footnoteRef/>
      </w:r>
      <w:r w:rsidRPr="005F2E94">
        <w:rPr>
          <w:sz w:val="18"/>
          <w:szCs w:val="18"/>
        </w:rPr>
        <w:t xml:space="preserve"> </w:t>
      </w:r>
      <w:r w:rsidRPr="005F2E94">
        <w:rPr>
          <w:sz w:val="18"/>
          <w:szCs w:val="18"/>
          <w:lang w:val="en-US"/>
        </w:rPr>
        <w:t>Department of Education</w:t>
      </w:r>
      <w:r w:rsidR="00CE06E4" w:rsidRPr="005F2E94">
        <w:rPr>
          <w:sz w:val="18"/>
          <w:szCs w:val="18"/>
          <w:lang w:val="en-US"/>
        </w:rPr>
        <w:t>.</w:t>
      </w:r>
      <w:r w:rsidRPr="005F2E94">
        <w:rPr>
          <w:sz w:val="18"/>
          <w:szCs w:val="18"/>
          <w:lang w:val="en-US"/>
        </w:rPr>
        <w:t xml:space="preserve"> </w:t>
      </w:r>
      <w:r w:rsidRPr="006243C6">
        <w:rPr>
          <w:sz w:val="18"/>
          <w:szCs w:val="18"/>
          <w:lang w:val="en-US"/>
        </w:rPr>
        <w:t>Performance and Data Framework</w:t>
      </w:r>
      <w:r w:rsidR="00CE06E4" w:rsidRPr="006243C6">
        <w:rPr>
          <w:sz w:val="18"/>
          <w:szCs w:val="18"/>
          <w:lang w:val="en-US"/>
        </w:rPr>
        <w:t>: The Department’s approach to overseeing and reporting on the progress of tertiary programs and initiatives for regional and remote students, including measures implemented in response to the Napthine Review</w:t>
      </w:r>
      <w:r w:rsidR="00CE06E4" w:rsidRPr="005F2E94">
        <w:rPr>
          <w:sz w:val="18"/>
          <w:szCs w:val="18"/>
          <w:lang w:val="en-US"/>
        </w:rPr>
        <w:t>. Not publicly available.</w:t>
      </w:r>
    </w:p>
  </w:footnote>
  <w:footnote w:id="17">
    <w:p w14:paraId="6BDCBB18" w14:textId="0B26A888" w:rsidR="003D243D" w:rsidRPr="00C94DA2" w:rsidRDefault="003D243D">
      <w:pPr>
        <w:pStyle w:val="FootnoteText"/>
        <w:rPr>
          <w:sz w:val="18"/>
          <w:szCs w:val="18"/>
        </w:rPr>
      </w:pPr>
      <w:r w:rsidRPr="00C94DA2">
        <w:rPr>
          <w:rStyle w:val="FootnoteReference"/>
          <w:sz w:val="18"/>
          <w:szCs w:val="18"/>
        </w:rPr>
        <w:footnoteRef/>
      </w:r>
      <w:r w:rsidRPr="00C94DA2">
        <w:rPr>
          <w:sz w:val="18"/>
          <w:szCs w:val="18"/>
        </w:rPr>
        <w:t xml:space="preserve"> </w:t>
      </w:r>
      <w:r w:rsidR="003A0318" w:rsidRPr="00C94DA2">
        <w:rPr>
          <w:sz w:val="18"/>
          <w:szCs w:val="18"/>
        </w:rPr>
        <w:t>The Commonwealth of Australia (2024)</w:t>
      </w:r>
      <w:r w:rsidR="00F71339" w:rsidRPr="00C94DA2">
        <w:rPr>
          <w:sz w:val="18"/>
          <w:szCs w:val="18"/>
        </w:rPr>
        <w:t xml:space="preserve">. </w:t>
      </w:r>
      <w:hyperlink r:id="rId8" w:history="1">
        <w:r w:rsidR="00F71339" w:rsidRPr="00C94DA2">
          <w:rPr>
            <w:rStyle w:val="Hyperlink"/>
            <w:rFonts w:asciiTheme="minorHAnsi" w:hAnsiTheme="minorHAnsi"/>
            <w:sz w:val="18"/>
            <w:szCs w:val="18"/>
          </w:rPr>
          <w:t>Mid-Year Economic and Fiscal Outlook 2023-24</w:t>
        </w:r>
      </w:hyperlink>
      <w:r w:rsidR="00474A5B" w:rsidRPr="00C94DA2">
        <w:rPr>
          <w:sz w:val="18"/>
          <w:szCs w:val="18"/>
        </w:rPr>
        <w:t xml:space="preserve">. </w:t>
      </w:r>
      <w:r w:rsidR="00A829A0" w:rsidRPr="00C94DA2">
        <w:rPr>
          <w:sz w:val="18"/>
          <w:szCs w:val="18"/>
        </w:rPr>
        <w:t xml:space="preserve">Accessed 29 August 2024. </w:t>
      </w:r>
    </w:p>
  </w:footnote>
  <w:footnote w:id="18">
    <w:p w14:paraId="2693278A" w14:textId="5DEF0139" w:rsidR="004969C9" w:rsidRPr="005F2E94" w:rsidRDefault="004969C9">
      <w:pPr>
        <w:pStyle w:val="FootnoteText"/>
        <w:rPr>
          <w:sz w:val="18"/>
          <w:szCs w:val="18"/>
          <w:lang w:val="en-US"/>
        </w:rPr>
      </w:pPr>
      <w:r w:rsidRPr="005F2E94">
        <w:rPr>
          <w:rStyle w:val="FootnoteReference"/>
          <w:sz w:val="18"/>
          <w:szCs w:val="18"/>
        </w:rPr>
        <w:footnoteRef/>
      </w:r>
      <w:r w:rsidRPr="005F2E94">
        <w:rPr>
          <w:sz w:val="18"/>
          <w:szCs w:val="18"/>
        </w:rPr>
        <w:t xml:space="preserve"> </w:t>
      </w:r>
      <w:r w:rsidR="00CE06E4" w:rsidRPr="005F2E94">
        <w:rPr>
          <w:sz w:val="18"/>
          <w:szCs w:val="18"/>
        </w:rPr>
        <w:t xml:space="preserve">Department of Education (2024) </w:t>
      </w:r>
      <w:hyperlink r:id="rId9" w:history="1">
        <w:r w:rsidR="00CE06E4" w:rsidRPr="006243C6">
          <w:rPr>
            <w:rStyle w:val="Hyperlink"/>
            <w:rFonts w:asciiTheme="minorHAnsi" w:hAnsiTheme="minorHAnsi"/>
            <w:sz w:val="18"/>
            <w:szCs w:val="18"/>
          </w:rPr>
          <w:t>Trailblazer Universities Program</w:t>
        </w:r>
      </w:hyperlink>
      <w:r w:rsidR="00C97202" w:rsidRPr="005F2E94">
        <w:rPr>
          <w:sz w:val="18"/>
          <w:szCs w:val="18"/>
        </w:rPr>
        <w:t>. Accessed 9 July 2024.</w:t>
      </w:r>
    </w:p>
  </w:footnote>
  <w:footnote w:id="19">
    <w:p w14:paraId="3CC4B746" w14:textId="0C37A4CB" w:rsidR="00490048" w:rsidRPr="005F2E94" w:rsidRDefault="00490048">
      <w:pPr>
        <w:pStyle w:val="FootnoteText"/>
        <w:rPr>
          <w:sz w:val="18"/>
          <w:szCs w:val="18"/>
        </w:rPr>
      </w:pPr>
      <w:r w:rsidRPr="005F2E94">
        <w:rPr>
          <w:rStyle w:val="FootnoteReference"/>
          <w:sz w:val="18"/>
          <w:szCs w:val="18"/>
        </w:rPr>
        <w:footnoteRef/>
      </w:r>
      <w:r w:rsidRPr="005F2E94">
        <w:rPr>
          <w:sz w:val="18"/>
          <w:szCs w:val="18"/>
        </w:rPr>
        <w:t xml:space="preserve"> Department of Education (2024) </w:t>
      </w:r>
      <w:hyperlink r:id="rId10" w:history="1">
        <w:r w:rsidRPr="006243C6">
          <w:rPr>
            <w:rStyle w:val="Hyperlink"/>
            <w:rFonts w:asciiTheme="minorHAnsi" w:hAnsiTheme="minorHAnsi"/>
            <w:sz w:val="18"/>
            <w:szCs w:val="18"/>
          </w:rPr>
          <w:t xml:space="preserve">Higher Education </w:t>
        </w:r>
        <w:bookmarkStart w:id="41" w:name="_Hlt171501227"/>
        <w:bookmarkStart w:id="42" w:name="_Hlt171501228"/>
        <w:r w:rsidRPr="006243C6">
          <w:rPr>
            <w:rStyle w:val="Hyperlink"/>
            <w:rFonts w:asciiTheme="minorHAnsi" w:hAnsiTheme="minorHAnsi"/>
            <w:sz w:val="18"/>
            <w:szCs w:val="18"/>
          </w:rPr>
          <w:t>P</w:t>
        </w:r>
        <w:bookmarkEnd w:id="41"/>
        <w:bookmarkEnd w:id="42"/>
        <w:r w:rsidRPr="006243C6">
          <w:rPr>
            <w:rStyle w:val="Hyperlink"/>
            <w:rFonts w:asciiTheme="minorHAnsi" w:hAnsiTheme="minorHAnsi"/>
            <w:sz w:val="18"/>
            <w:szCs w:val="18"/>
          </w:rPr>
          <w:t>articipation and Partnership Program</w:t>
        </w:r>
      </w:hyperlink>
      <w:r w:rsidR="00C96F0A" w:rsidRPr="005F2E94">
        <w:rPr>
          <w:sz w:val="18"/>
          <w:szCs w:val="18"/>
        </w:rPr>
        <w:t>. A</w:t>
      </w:r>
      <w:r w:rsidRPr="005F2E94">
        <w:rPr>
          <w:sz w:val="18"/>
          <w:szCs w:val="18"/>
        </w:rPr>
        <w:t>ccessed 8 July 2024.</w:t>
      </w:r>
    </w:p>
  </w:footnote>
  <w:footnote w:id="20">
    <w:p w14:paraId="54661029" w14:textId="4DB9B8EA" w:rsidR="0099044C" w:rsidRPr="005F2E94" w:rsidRDefault="0099044C">
      <w:pPr>
        <w:pStyle w:val="FootnoteText"/>
        <w:rPr>
          <w:sz w:val="18"/>
          <w:szCs w:val="18"/>
        </w:rPr>
      </w:pPr>
      <w:r w:rsidRPr="005F2E94">
        <w:rPr>
          <w:rStyle w:val="FootnoteReference"/>
          <w:sz w:val="18"/>
          <w:szCs w:val="18"/>
        </w:rPr>
        <w:footnoteRef/>
      </w:r>
      <w:r w:rsidRPr="005F2E94">
        <w:rPr>
          <w:sz w:val="18"/>
          <w:szCs w:val="18"/>
        </w:rPr>
        <w:t xml:space="preserve"> </w:t>
      </w:r>
      <w:r w:rsidR="00BA7E20" w:rsidRPr="005F2E94">
        <w:rPr>
          <w:sz w:val="18"/>
          <w:szCs w:val="18"/>
        </w:rPr>
        <w:t>Data provided to the evaluation by the Department of Education.</w:t>
      </w:r>
    </w:p>
  </w:footnote>
  <w:footnote w:id="21">
    <w:p w14:paraId="28F5045D" w14:textId="0477C5FE" w:rsidR="00105C18" w:rsidRPr="003B4BE8" w:rsidRDefault="00105C18">
      <w:pPr>
        <w:pStyle w:val="FootnoteText"/>
        <w:rPr>
          <w:sz w:val="20"/>
        </w:rPr>
      </w:pPr>
      <w:r w:rsidRPr="005F2E94">
        <w:rPr>
          <w:rStyle w:val="FootnoteReference"/>
          <w:sz w:val="18"/>
          <w:szCs w:val="18"/>
        </w:rPr>
        <w:footnoteRef/>
      </w:r>
      <w:r w:rsidRPr="005F2E94">
        <w:rPr>
          <w:sz w:val="18"/>
          <w:szCs w:val="18"/>
        </w:rPr>
        <w:t xml:space="preserve"> ACI</w:t>
      </w:r>
      <w:r w:rsidR="00EC671D" w:rsidRPr="005F2E94">
        <w:rPr>
          <w:sz w:val="18"/>
          <w:szCs w:val="18"/>
        </w:rPr>
        <w:t xml:space="preserve">L </w:t>
      </w:r>
      <w:r w:rsidR="00CF4EB0" w:rsidRPr="005F2E94">
        <w:rPr>
          <w:sz w:val="18"/>
          <w:szCs w:val="18"/>
        </w:rPr>
        <w:t>Allen Consulting</w:t>
      </w:r>
      <w:r w:rsidR="00EC671D" w:rsidRPr="005F2E94">
        <w:rPr>
          <w:sz w:val="18"/>
          <w:szCs w:val="18"/>
        </w:rPr>
        <w:t xml:space="preserve"> (2017) </w:t>
      </w:r>
      <w:hyperlink r:id="rId11" w:history="1">
        <w:r w:rsidR="00EC671D" w:rsidRPr="006243C6">
          <w:rPr>
            <w:rStyle w:val="Hyperlink"/>
            <w:rFonts w:asciiTheme="minorHAnsi" w:hAnsiTheme="minorHAnsi"/>
            <w:sz w:val="18"/>
            <w:szCs w:val="18"/>
          </w:rPr>
          <w:t xml:space="preserve">Evaluation of the HEPPP: Higher Education </w:t>
        </w:r>
        <w:r w:rsidR="003F0AA4" w:rsidRPr="006243C6">
          <w:rPr>
            <w:rStyle w:val="Hyperlink"/>
            <w:rFonts w:asciiTheme="minorHAnsi" w:hAnsiTheme="minorHAnsi"/>
            <w:sz w:val="18"/>
            <w:szCs w:val="18"/>
          </w:rPr>
          <w:t>Participation</w:t>
        </w:r>
        <w:r w:rsidR="00EC671D" w:rsidRPr="006243C6">
          <w:rPr>
            <w:rStyle w:val="Hyperlink"/>
            <w:rFonts w:asciiTheme="minorHAnsi" w:hAnsiTheme="minorHAnsi"/>
            <w:sz w:val="18"/>
            <w:szCs w:val="18"/>
          </w:rPr>
          <w:t xml:space="preserve"> and Partnership Program</w:t>
        </w:r>
      </w:hyperlink>
      <w:r w:rsidR="00391893" w:rsidRPr="005F2E94">
        <w:rPr>
          <w:sz w:val="18"/>
          <w:szCs w:val="18"/>
        </w:rPr>
        <w:t xml:space="preserve">, </w:t>
      </w:r>
      <w:r w:rsidR="00CF4EB0" w:rsidRPr="005F2E94">
        <w:rPr>
          <w:sz w:val="18"/>
          <w:szCs w:val="18"/>
        </w:rPr>
        <w:t xml:space="preserve">prepared for the Department of Education. </w:t>
      </w:r>
      <w:r w:rsidR="00BA7E20" w:rsidRPr="005F2E94">
        <w:rPr>
          <w:sz w:val="18"/>
          <w:szCs w:val="18"/>
        </w:rPr>
        <w:t>Accessed 9 July 2024.</w:t>
      </w:r>
      <w:r w:rsidR="00BA7E20" w:rsidRPr="00032D75">
        <w:rPr>
          <w:sz w:val="20"/>
        </w:rPr>
        <w:t xml:space="preserve"> </w:t>
      </w:r>
    </w:p>
  </w:footnote>
  <w:footnote w:id="22">
    <w:p w14:paraId="7D16A92C" w14:textId="1EC4E396" w:rsidR="00653F1C" w:rsidRPr="00D9691C" w:rsidRDefault="00653F1C">
      <w:pPr>
        <w:pStyle w:val="FootnoteText"/>
        <w:rPr>
          <w:sz w:val="18"/>
          <w:szCs w:val="18"/>
          <w:highlight w:val="yellow"/>
        </w:rPr>
      </w:pPr>
      <w:r w:rsidRPr="004C2E0E">
        <w:rPr>
          <w:rStyle w:val="FootnoteReference"/>
          <w:sz w:val="18"/>
          <w:szCs w:val="18"/>
        </w:rPr>
        <w:footnoteRef/>
      </w:r>
      <w:r w:rsidRPr="004C2E0E">
        <w:rPr>
          <w:sz w:val="18"/>
          <w:szCs w:val="18"/>
        </w:rPr>
        <w:t xml:space="preserve"> </w:t>
      </w:r>
      <w:r w:rsidR="00CD6E3E" w:rsidRPr="00D9691C">
        <w:rPr>
          <w:sz w:val="18"/>
          <w:szCs w:val="18"/>
        </w:rPr>
        <w:t>ACIL Allen</w:t>
      </w:r>
      <w:r w:rsidR="00CF4EB0" w:rsidRPr="00D9691C">
        <w:rPr>
          <w:sz w:val="18"/>
          <w:szCs w:val="18"/>
        </w:rPr>
        <w:t xml:space="preserve"> Consulting</w:t>
      </w:r>
      <w:r w:rsidR="00CD6E3E" w:rsidRPr="00D9691C">
        <w:rPr>
          <w:sz w:val="18"/>
          <w:szCs w:val="18"/>
        </w:rPr>
        <w:t xml:space="preserve"> (2017) </w:t>
      </w:r>
      <w:hyperlink r:id="rId12" w:history="1">
        <w:r w:rsidR="00CD6E3E" w:rsidRPr="006243C6">
          <w:rPr>
            <w:rStyle w:val="Hyperlink"/>
            <w:rFonts w:asciiTheme="minorHAnsi" w:hAnsiTheme="minorHAnsi"/>
            <w:sz w:val="18"/>
            <w:szCs w:val="18"/>
          </w:rPr>
          <w:t>Evaluation of the HEPPP: Higher Education Participation and Partnership Program</w:t>
        </w:r>
      </w:hyperlink>
      <w:r w:rsidR="00CD6E3E" w:rsidRPr="00D9691C">
        <w:rPr>
          <w:sz w:val="18"/>
          <w:szCs w:val="18"/>
        </w:rPr>
        <w:t xml:space="preserve">, </w:t>
      </w:r>
      <w:r w:rsidR="00CF4EB0" w:rsidRPr="00D9691C">
        <w:rPr>
          <w:sz w:val="18"/>
          <w:szCs w:val="18"/>
        </w:rPr>
        <w:t>prepared for the Department of Education.</w:t>
      </w:r>
      <w:r w:rsidR="00BA7E20" w:rsidRPr="00D9691C">
        <w:rPr>
          <w:sz w:val="18"/>
          <w:szCs w:val="18"/>
        </w:rPr>
        <w:t xml:space="preserve"> Accessed 9 July 2024. </w:t>
      </w:r>
    </w:p>
  </w:footnote>
  <w:footnote w:id="23">
    <w:p w14:paraId="2075C724" w14:textId="1112378B" w:rsidR="00BE7E9E" w:rsidRPr="00BE7E9E" w:rsidRDefault="00BE7E9E">
      <w:pPr>
        <w:pStyle w:val="FootnoteText"/>
      </w:pPr>
      <w:r w:rsidRPr="004C2E0E">
        <w:rPr>
          <w:rStyle w:val="FootnoteReference"/>
          <w:sz w:val="18"/>
          <w:szCs w:val="18"/>
        </w:rPr>
        <w:footnoteRef/>
      </w:r>
      <w:r w:rsidRPr="004C2E0E">
        <w:rPr>
          <w:sz w:val="18"/>
          <w:szCs w:val="18"/>
        </w:rPr>
        <w:t xml:space="preserve"> </w:t>
      </w:r>
      <w:r w:rsidR="00015615" w:rsidRPr="00D9691C">
        <w:rPr>
          <w:sz w:val="18"/>
          <w:szCs w:val="18"/>
        </w:rPr>
        <w:t xml:space="preserve">Department of Education (2024) </w:t>
      </w:r>
      <w:hyperlink r:id="rId13" w:history="1">
        <w:r w:rsidR="000155E7" w:rsidRPr="006243C6">
          <w:rPr>
            <w:rStyle w:val="Hyperlink"/>
            <w:rFonts w:asciiTheme="minorHAnsi" w:hAnsiTheme="minorHAnsi"/>
            <w:sz w:val="18"/>
            <w:szCs w:val="18"/>
          </w:rPr>
          <w:t>2010-2024 Higher Education Participation and Partnerships Program (HEPPP) Participation Allocations</w:t>
        </w:r>
      </w:hyperlink>
      <w:r w:rsidR="00D45124" w:rsidRPr="00D9691C">
        <w:rPr>
          <w:sz w:val="18"/>
          <w:szCs w:val="18"/>
        </w:rPr>
        <w:t>. Accessed 4 July 2024.</w:t>
      </w:r>
      <w:r w:rsidR="00D45124" w:rsidRPr="00032D75">
        <w:rPr>
          <w:sz w:val="20"/>
          <w:szCs w:val="18"/>
        </w:rPr>
        <w:t xml:space="preserve"> </w:t>
      </w:r>
    </w:p>
  </w:footnote>
  <w:footnote w:id="24">
    <w:p w14:paraId="7B900E1E" w14:textId="12F78E46" w:rsidR="00FC0325" w:rsidRPr="00D9691C" w:rsidRDefault="00FC0325" w:rsidP="00FC0325">
      <w:pPr>
        <w:pStyle w:val="FootnoteText"/>
        <w:rPr>
          <w:sz w:val="18"/>
          <w:szCs w:val="18"/>
          <w:lang w:val="en-US"/>
        </w:rPr>
      </w:pPr>
      <w:r w:rsidRPr="00D9691C">
        <w:rPr>
          <w:rStyle w:val="FootnoteReference"/>
          <w:sz w:val="18"/>
          <w:szCs w:val="18"/>
        </w:rPr>
        <w:footnoteRef/>
      </w:r>
      <w:r w:rsidR="00D9691C">
        <w:rPr>
          <w:sz w:val="18"/>
          <w:szCs w:val="18"/>
        </w:rPr>
        <w:t xml:space="preserve"> </w:t>
      </w:r>
      <w:r w:rsidR="00566BFD" w:rsidRPr="00D9691C">
        <w:rPr>
          <w:sz w:val="18"/>
          <w:szCs w:val="18"/>
        </w:rPr>
        <w:t xml:space="preserve">Department of Education, </w:t>
      </w:r>
      <w:hyperlink r:id="rId14" w:history="1">
        <w:r w:rsidR="00566BFD" w:rsidRPr="00D9691C">
          <w:rPr>
            <w:rStyle w:val="Hyperlink"/>
            <w:rFonts w:asciiTheme="minorHAnsi" w:hAnsiTheme="minorHAnsi"/>
            <w:sz w:val="18"/>
            <w:szCs w:val="18"/>
          </w:rPr>
          <w:t>education.gov.au - Regional University Study Hubs</w:t>
        </w:r>
      </w:hyperlink>
      <w:r w:rsidR="00566BFD" w:rsidRPr="00D9691C">
        <w:rPr>
          <w:sz w:val="18"/>
          <w:szCs w:val="18"/>
        </w:rPr>
        <w:t xml:space="preserve">; Regional University Student Hubs Network, </w:t>
      </w:r>
      <w:hyperlink r:id="rId15" w:history="1">
        <w:r w:rsidR="00584C0B" w:rsidRPr="00D9691C">
          <w:rPr>
            <w:rStyle w:val="Hyperlink"/>
            <w:rFonts w:asciiTheme="minorHAnsi" w:hAnsiTheme="minorHAnsi"/>
            <w:sz w:val="18"/>
            <w:szCs w:val="18"/>
          </w:rPr>
          <w:t>regionaluniversitystudyhubsnetwork.edu.au</w:t>
        </w:r>
        <w:r w:rsidR="00566BFD" w:rsidRPr="00D9691C">
          <w:rPr>
            <w:rStyle w:val="Hyperlink"/>
            <w:rFonts w:asciiTheme="minorHAnsi" w:hAnsiTheme="minorHAnsi"/>
            <w:sz w:val="18"/>
            <w:szCs w:val="18"/>
          </w:rPr>
          <w:t xml:space="preserve"> - About</w:t>
        </w:r>
      </w:hyperlink>
      <w:r w:rsidR="00173A32">
        <w:rPr>
          <w:sz w:val="18"/>
          <w:szCs w:val="18"/>
          <w:lang w:val="en-US"/>
        </w:rPr>
        <w:t>. Accessed 3 July 2024.</w:t>
      </w:r>
    </w:p>
  </w:footnote>
  <w:footnote w:id="25">
    <w:p w14:paraId="73CED51E" w14:textId="70E2EB94" w:rsidR="00DF26EF" w:rsidRPr="00D9691C" w:rsidRDefault="00DF26EF">
      <w:pPr>
        <w:pStyle w:val="FootnoteText"/>
        <w:rPr>
          <w:sz w:val="18"/>
          <w:szCs w:val="18"/>
          <w:lang w:val="en-US"/>
        </w:rPr>
      </w:pPr>
      <w:r w:rsidRPr="00D9691C">
        <w:rPr>
          <w:rStyle w:val="FootnoteReference"/>
          <w:sz w:val="18"/>
          <w:szCs w:val="18"/>
        </w:rPr>
        <w:footnoteRef/>
      </w:r>
      <w:r w:rsidRPr="00D9691C">
        <w:rPr>
          <w:sz w:val="18"/>
          <w:szCs w:val="18"/>
        </w:rPr>
        <w:t xml:space="preserve"> </w:t>
      </w:r>
      <w:r w:rsidR="00276248" w:rsidRPr="00D9691C">
        <w:rPr>
          <w:sz w:val="18"/>
          <w:szCs w:val="18"/>
          <w:lang w:val="en-US"/>
        </w:rPr>
        <w:t xml:space="preserve">Geraldton Universities Centre, </w:t>
      </w:r>
      <w:hyperlink r:id="rId16" w:history="1">
        <w:r w:rsidR="00276248" w:rsidRPr="00D9691C">
          <w:rPr>
            <w:rStyle w:val="Hyperlink"/>
            <w:rFonts w:asciiTheme="minorHAnsi" w:hAnsiTheme="minorHAnsi"/>
            <w:sz w:val="18"/>
            <w:szCs w:val="18"/>
            <w:lang w:val="en-US"/>
          </w:rPr>
          <w:t>guc.edu.au - History</w:t>
        </w:r>
      </w:hyperlink>
      <w:r w:rsidR="00494FBD">
        <w:rPr>
          <w:sz w:val="18"/>
          <w:szCs w:val="18"/>
          <w:lang w:val="en-US"/>
        </w:rPr>
        <w:t xml:space="preserve">. Accessed 3 July 2024. </w:t>
      </w:r>
    </w:p>
  </w:footnote>
  <w:footnote w:id="26">
    <w:p w14:paraId="3C1D7CDB" w14:textId="20E08B0B" w:rsidR="00DF26EF" w:rsidRPr="00D9691C" w:rsidRDefault="00DF26EF">
      <w:pPr>
        <w:pStyle w:val="FootnoteText"/>
        <w:rPr>
          <w:sz w:val="18"/>
          <w:szCs w:val="18"/>
          <w:lang w:val="en-US"/>
        </w:rPr>
      </w:pPr>
      <w:r w:rsidRPr="00D9691C">
        <w:rPr>
          <w:rStyle w:val="FootnoteReference"/>
          <w:sz w:val="18"/>
          <w:szCs w:val="18"/>
        </w:rPr>
        <w:footnoteRef/>
      </w:r>
      <w:r w:rsidRPr="00D9691C">
        <w:rPr>
          <w:sz w:val="18"/>
          <w:szCs w:val="18"/>
        </w:rPr>
        <w:t xml:space="preserve"> </w:t>
      </w:r>
      <w:r w:rsidR="003029CF" w:rsidRPr="00D9691C">
        <w:rPr>
          <w:sz w:val="18"/>
          <w:szCs w:val="18"/>
        </w:rPr>
        <w:t xml:space="preserve">CUC Snowy Monaro, </w:t>
      </w:r>
      <w:hyperlink r:id="rId17" w:history="1">
        <w:r w:rsidR="003029CF" w:rsidRPr="00D9691C">
          <w:rPr>
            <w:rStyle w:val="Hyperlink"/>
            <w:rFonts w:asciiTheme="minorHAnsi" w:hAnsiTheme="minorHAnsi"/>
            <w:sz w:val="18"/>
            <w:szCs w:val="18"/>
          </w:rPr>
          <w:t>cucsnowymonaro.edu.au – Our Story</w:t>
        </w:r>
      </w:hyperlink>
      <w:r w:rsidR="00494FBD">
        <w:rPr>
          <w:sz w:val="18"/>
          <w:szCs w:val="18"/>
          <w:lang w:val="en-US"/>
        </w:rPr>
        <w:t>. Accessed 3 July 2024.</w:t>
      </w:r>
    </w:p>
  </w:footnote>
  <w:footnote w:id="27">
    <w:p w14:paraId="34E1933B" w14:textId="6142ED26" w:rsidR="00DF26EF" w:rsidRPr="00D9691C" w:rsidRDefault="00DF26EF">
      <w:pPr>
        <w:pStyle w:val="FootnoteText"/>
        <w:rPr>
          <w:sz w:val="18"/>
          <w:szCs w:val="18"/>
          <w:lang w:val="en-US"/>
        </w:rPr>
      </w:pPr>
      <w:r w:rsidRPr="00D9691C">
        <w:rPr>
          <w:rStyle w:val="FootnoteReference"/>
          <w:sz w:val="18"/>
          <w:szCs w:val="18"/>
        </w:rPr>
        <w:footnoteRef/>
      </w:r>
      <w:r w:rsidRPr="00D9691C">
        <w:rPr>
          <w:sz w:val="18"/>
          <w:szCs w:val="18"/>
        </w:rPr>
        <w:t xml:space="preserve"> </w:t>
      </w:r>
      <w:r w:rsidR="002D798A" w:rsidRPr="00D9691C">
        <w:rPr>
          <w:sz w:val="18"/>
          <w:szCs w:val="18"/>
        </w:rPr>
        <w:t xml:space="preserve">Department of Education, </w:t>
      </w:r>
      <w:hyperlink r:id="rId18" w:history="1">
        <w:r w:rsidR="002D798A" w:rsidRPr="00D9691C">
          <w:rPr>
            <w:rStyle w:val="Hyperlink"/>
            <w:rFonts w:asciiTheme="minorHAnsi" w:hAnsiTheme="minorHAnsi"/>
            <w:sz w:val="18"/>
            <w:szCs w:val="18"/>
          </w:rPr>
          <w:t>education.gov.au - Regional University Study Hubs</w:t>
        </w:r>
      </w:hyperlink>
      <w:r w:rsidR="00494FBD">
        <w:rPr>
          <w:sz w:val="18"/>
          <w:szCs w:val="18"/>
          <w:lang w:val="en-US"/>
        </w:rPr>
        <w:t>. Accessed 3 July 2024.</w:t>
      </w:r>
    </w:p>
  </w:footnote>
  <w:footnote w:id="28">
    <w:p w14:paraId="508A7AC6" w14:textId="0B3BE42D" w:rsidR="00DF26EF" w:rsidRPr="00D9691C" w:rsidRDefault="00DF26EF">
      <w:pPr>
        <w:pStyle w:val="FootnoteText"/>
        <w:rPr>
          <w:sz w:val="18"/>
          <w:szCs w:val="18"/>
          <w:lang w:val="en-US"/>
        </w:rPr>
      </w:pPr>
      <w:r w:rsidRPr="00D9691C">
        <w:rPr>
          <w:rStyle w:val="FootnoteReference"/>
          <w:sz w:val="18"/>
          <w:szCs w:val="18"/>
        </w:rPr>
        <w:footnoteRef/>
      </w:r>
      <w:r w:rsidRPr="00D9691C">
        <w:rPr>
          <w:sz w:val="18"/>
          <w:szCs w:val="18"/>
        </w:rPr>
        <w:t xml:space="preserve"> </w:t>
      </w:r>
      <w:r w:rsidR="00257656">
        <w:rPr>
          <w:sz w:val="18"/>
          <w:szCs w:val="18"/>
          <w:lang w:val="en-US"/>
        </w:rPr>
        <w:t>Regional Education Commissioner</w:t>
      </w:r>
      <w:r w:rsidR="002B1F53" w:rsidRPr="00D9691C">
        <w:rPr>
          <w:sz w:val="18"/>
          <w:szCs w:val="18"/>
          <w:lang w:val="en-US"/>
        </w:rPr>
        <w:t xml:space="preserve"> (2023) </w:t>
      </w:r>
      <w:hyperlink r:id="rId19" w:history="1">
        <w:r w:rsidR="002B1F53" w:rsidRPr="00D9691C">
          <w:rPr>
            <w:rStyle w:val="Hyperlink"/>
            <w:rFonts w:asciiTheme="minorHAnsi" w:hAnsiTheme="minorHAnsi"/>
            <w:sz w:val="18"/>
            <w:szCs w:val="18"/>
          </w:rPr>
          <w:t>Regional Education Commissioner Annual Report 2023 - Department of Education, Australian Government</w:t>
        </w:r>
      </w:hyperlink>
      <w:r w:rsidR="002B1F53" w:rsidRPr="00D9691C">
        <w:rPr>
          <w:sz w:val="18"/>
          <w:szCs w:val="18"/>
          <w:lang w:val="en-US"/>
        </w:rPr>
        <w:t xml:space="preserve"> (pg</w:t>
      </w:r>
      <w:r w:rsidR="00DD0229" w:rsidRPr="00D9691C">
        <w:rPr>
          <w:sz w:val="18"/>
          <w:szCs w:val="18"/>
          <w:lang w:val="en-US"/>
        </w:rPr>
        <w:t>. 78);</w:t>
      </w:r>
      <w:r w:rsidR="00DD0229" w:rsidRPr="00D9691C">
        <w:rPr>
          <w:sz w:val="18"/>
          <w:szCs w:val="18"/>
        </w:rPr>
        <w:t xml:space="preserve"> </w:t>
      </w:r>
      <w:hyperlink r:id="rId20" w:history="1">
        <w:r w:rsidR="00DD0229" w:rsidRPr="00D9691C">
          <w:rPr>
            <w:rStyle w:val="Hyperlink"/>
            <w:rFonts w:asciiTheme="minorHAnsi" w:hAnsiTheme="minorHAnsi"/>
            <w:sz w:val="18"/>
            <w:szCs w:val="18"/>
          </w:rPr>
          <w:t>Australian Universities Accord Final Report Document - Department of Education, Australian Government</w:t>
        </w:r>
      </w:hyperlink>
      <w:r w:rsidR="00DD0229" w:rsidRPr="00D9691C">
        <w:rPr>
          <w:sz w:val="18"/>
          <w:szCs w:val="18"/>
          <w:lang w:val="en-US"/>
        </w:rPr>
        <w:t xml:space="preserve"> (pg. 119)</w:t>
      </w:r>
      <w:r w:rsidR="00173A32">
        <w:rPr>
          <w:sz w:val="18"/>
          <w:szCs w:val="18"/>
          <w:lang w:val="en-US"/>
        </w:rPr>
        <w:t>. Accessed 3 July 2024.</w:t>
      </w:r>
    </w:p>
  </w:footnote>
  <w:footnote w:id="29">
    <w:p w14:paraId="10EB7D4F" w14:textId="5CE25304" w:rsidR="00674F10" w:rsidRPr="009308BF" w:rsidRDefault="00674F10" w:rsidP="00674F10">
      <w:pPr>
        <w:pStyle w:val="FootnoteText"/>
        <w:rPr>
          <w:lang w:val="en-US"/>
        </w:rPr>
      </w:pPr>
      <w:r w:rsidRPr="00D9691C">
        <w:rPr>
          <w:rStyle w:val="FootnoteReference"/>
          <w:sz w:val="18"/>
          <w:szCs w:val="18"/>
        </w:rPr>
        <w:footnoteRef/>
      </w:r>
      <w:r w:rsidRPr="00D9691C">
        <w:rPr>
          <w:sz w:val="18"/>
          <w:szCs w:val="18"/>
        </w:rPr>
        <w:t xml:space="preserve"> </w:t>
      </w:r>
      <w:r w:rsidR="00C7732D" w:rsidRPr="00D9691C">
        <w:rPr>
          <w:sz w:val="18"/>
          <w:szCs w:val="18"/>
        </w:rPr>
        <w:t>Department of Education (2022) HEIMS Data Analysis of the RUC Program – Cohort 1 Centres (Not Publicly Available)</w:t>
      </w:r>
      <w:r w:rsidR="00173A32">
        <w:rPr>
          <w:sz w:val="18"/>
          <w:szCs w:val="18"/>
        </w:rPr>
        <w:t>.</w:t>
      </w:r>
      <w:r w:rsidR="00173A32">
        <w:rPr>
          <w:sz w:val="18"/>
          <w:szCs w:val="18"/>
          <w:lang w:val="en-US"/>
        </w:rPr>
        <w:t xml:space="preserve"> Accessed 3 July 2024.</w:t>
      </w:r>
    </w:p>
  </w:footnote>
  <w:footnote w:id="30">
    <w:p w14:paraId="3BCD4E08" w14:textId="7946F626" w:rsidR="000E09EC" w:rsidRPr="00F541CB" w:rsidRDefault="000E09EC">
      <w:pPr>
        <w:pStyle w:val="FootnoteText"/>
        <w:rPr>
          <w:sz w:val="18"/>
          <w:szCs w:val="18"/>
        </w:rPr>
      </w:pPr>
      <w:r w:rsidRPr="00F541CB">
        <w:rPr>
          <w:rStyle w:val="FootnoteReference"/>
          <w:sz w:val="18"/>
          <w:szCs w:val="18"/>
        </w:rPr>
        <w:footnoteRef/>
      </w:r>
      <w:r w:rsidRPr="00F541CB">
        <w:rPr>
          <w:sz w:val="18"/>
          <w:szCs w:val="18"/>
        </w:rPr>
        <w:t xml:space="preserve"> </w:t>
      </w:r>
      <w:r w:rsidR="00D87404" w:rsidRPr="0046148D">
        <w:rPr>
          <w:sz w:val="18"/>
          <w:szCs w:val="18"/>
        </w:rPr>
        <w:t>I</w:t>
      </w:r>
      <w:r w:rsidR="0046148D" w:rsidRPr="0046148D">
        <w:rPr>
          <w:sz w:val="18"/>
          <w:szCs w:val="18"/>
        </w:rPr>
        <w:t>n</w:t>
      </w:r>
      <w:r w:rsidR="00D87404" w:rsidRPr="00F541CB">
        <w:rPr>
          <w:sz w:val="18"/>
          <w:szCs w:val="18"/>
        </w:rPr>
        <w:t xml:space="preserve"> August 2024 t</w:t>
      </w:r>
      <w:r w:rsidR="00BC35D2" w:rsidRPr="00F541CB">
        <w:rPr>
          <w:sz w:val="18"/>
          <w:szCs w:val="18"/>
        </w:rPr>
        <w:t xml:space="preserve">he New South Wales Department of Education </w:t>
      </w:r>
      <w:r w:rsidR="00D87404" w:rsidRPr="00F541CB">
        <w:rPr>
          <w:sz w:val="18"/>
          <w:szCs w:val="18"/>
        </w:rPr>
        <w:t xml:space="preserve">published </w:t>
      </w:r>
      <w:r w:rsidR="002110E9" w:rsidRPr="00F541CB">
        <w:rPr>
          <w:sz w:val="18"/>
          <w:szCs w:val="18"/>
        </w:rPr>
        <w:t xml:space="preserve">an </w:t>
      </w:r>
      <w:r w:rsidR="0046148D" w:rsidRPr="0046148D">
        <w:rPr>
          <w:sz w:val="18"/>
          <w:szCs w:val="18"/>
        </w:rPr>
        <w:t>evaluation</w:t>
      </w:r>
      <w:r w:rsidR="002110E9" w:rsidRPr="00F541CB">
        <w:rPr>
          <w:sz w:val="18"/>
          <w:szCs w:val="18"/>
        </w:rPr>
        <w:t xml:space="preserve"> of Country University Centres in </w:t>
      </w:r>
      <w:r w:rsidR="0088368C" w:rsidRPr="00F541CB">
        <w:rPr>
          <w:sz w:val="18"/>
          <w:szCs w:val="18"/>
        </w:rPr>
        <w:t>NSW.</w:t>
      </w:r>
      <w:r w:rsidR="0046148D">
        <w:rPr>
          <w:sz w:val="18"/>
          <w:szCs w:val="18"/>
        </w:rPr>
        <w:t xml:space="preserve"> Given timing of the release of this report, it was not considered in scope </w:t>
      </w:r>
      <w:r w:rsidR="004E77F4">
        <w:rPr>
          <w:sz w:val="18"/>
          <w:szCs w:val="18"/>
        </w:rPr>
        <w:t xml:space="preserve">of </w:t>
      </w:r>
      <w:r w:rsidR="00EC0E3E">
        <w:rPr>
          <w:sz w:val="18"/>
          <w:szCs w:val="18"/>
        </w:rPr>
        <w:t>the Napthine Measures evaluation</w:t>
      </w:r>
      <w:r w:rsidR="004E77F4">
        <w:rPr>
          <w:sz w:val="18"/>
          <w:szCs w:val="18"/>
        </w:rPr>
        <w:t xml:space="preserve"> report.</w:t>
      </w:r>
      <w:r w:rsidR="00C1574A">
        <w:rPr>
          <w:sz w:val="18"/>
          <w:szCs w:val="18"/>
        </w:rPr>
        <w:t xml:space="preserve"> </w:t>
      </w:r>
      <w:r w:rsidR="00C1574A" w:rsidRPr="00F541CB">
        <w:rPr>
          <w:sz w:val="18"/>
          <w:szCs w:val="18"/>
        </w:rPr>
        <w:t>UNSW Social Policy Research Centre</w:t>
      </w:r>
      <w:r w:rsidR="00E06A2A" w:rsidRPr="00F541CB">
        <w:rPr>
          <w:sz w:val="18"/>
          <w:szCs w:val="18"/>
        </w:rPr>
        <w:t xml:space="preserve"> (2024)</w:t>
      </w:r>
      <w:r w:rsidR="00877579" w:rsidRPr="00F541CB">
        <w:rPr>
          <w:sz w:val="18"/>
          <w:szCs w:val="18"/>
        </w:rPr>
        <w:t xml:space="preserve"> </w:t>
      </w:r>
      <w:r w:rsidR="00973FD4" w:rsidRPr="00F541CB">
        <w:rPr>
          <w:sz w:val="18"/>
          <w:szCs w:val="18"/>
        </w:rPr>
        <w:t xml:space="preserve"> </w:t>
      </w:r>
      <w:hyperlink r:id="rId21" w:history="1">
        <w:r w:rsidR="00F541CB" w:rsidRPr="00F541CB">
          <w:rPr>
            <w:rStyle w:val="Hyperlink"/>
            <w:rFonts w:asciiTheme="minorHAnsi" w:hAnsiTheme="minorHAnsi"/>
            <w:sz w:val="18"/>
            <w:szCs w:val="18"/>
          </w:rPr>
          <w:t>Country Universities Centre Program Evaluation: Final Report</w:t>
        </w:r>
      </w:hyperlink>
      <w:r w:rsidR="00F541CB" w:rsidRPr="00F541CB">
        <w:rPr>
          <w:sz w:val="18"/>
          <w:szCs w:val="18"/>
        </w:rPr>
        <w:t>.</w:t>
      </w:r>
    </w:p>
  </w:footnote>
  <w:footnote w:id="31">
    <w:p w14:paraId="77F43C68" w14:textId="36EAD9F8" w:rsidR="00406EBC" w:rsidRPr="00932370" w:rsidRDefault="00406EBC">
      <w:pPr>
        <w:pStyle w:val="FootnoteText"/>
        <w:rPr>
          <w:sz w:val="18"/>
          <w:szCs w:val="18"/>
          <w:lang w:val="en-US"/>
        </w:rPr>
      </w:pPr>
      <w:r w:rsidRPr="00932370">
        <w:rPr>
          <w:rStyle w:val="FootnoteReference"/>
          <w:sz w:val="18"/>
          <w:szCs w:val="18"/>
        </w:rPr>
        <w:footnoteRef/>
      </w:r>
      <w:r w:rsidRPr="00932370">
        <w:rPr>
          <w:sz w:val="18"/>
          <w:szCs w:val="18"/>
        </w:rPr>
        <w:t xml:space="preserve"> Regional University Study Hubs Program Milestone 4 Progress Report (2024) Mount Isa (Not Publicly Available)</w:t>
      </w:r>
    </w:p>
  </w:footnote>
  <w:footnote w:id="32">
    <w:p w14:paraId="7443EEF0" w14:textId="5F0FB95C" w:rsidR="00406EBC" w:rsidRPr="00932370" w:rsidRDefault="00406EBC">
      <w:pPr>
        <w:pStyle w:val="FootnoteText"/>
        <w:rPr>
          <w:sz w:val="18"/>
          <w:szCs w:val="18"/>
          <w:lang w:val="en-US"/>
        </w:rPr>
      </w:pPr>
      <w:r w:rsidRPr="00932370">
        <w:rPr>
          <w:rStyle w:val="FootnoteReference"/>
          <w:sz w:val="18"/>
          <w:szCs w:val="18"/>
        </w:rPr>
        <w:footnoteRef/>
      </w:r>
      <w:r w:rsidRPr="00932370">
        <w:rPr>
          <w:sz w:val="18"/>
          <w:szCs w:val="18"/>
        </w:rPr>
        <w:t xml:space="preserve"> </w:t>
      </w:r>
      <w:r w:rsidR="00D9368C" w:rsidRPr="00932370">
        <w:rPr>
          <w:sz w:val="18"/>
          <w:szCs w:val="18"/>
        </w:rPr>
        <w:t>Regional University Study Hubs Program Milestone 5 Progress Report (2024) Cape York (Not Publicly Available)</w:t>
      </w:r>
    </w:p>
  </w:footnote>
  <w:footnote w:id="33">
    <w:p w14:paraId="2581E5FB" w14:textId="759C6048" w:rsidR="00D9368C" w:rsidRPr="00961B06" w:rsidRDefault="00D9368C">
      <w:pPr>
        <w:pStyle w:val="FootnoteText"/>
        <w:rPr>
          <w:lang w:val="en-US"/>
        </w:rPr>
      </w:pPr>
      <w:r w:rsidRPr="00932370">
        <w:rPr>
          <w:rStyle w:val="FootnoteReference"/>
          <w:sz w:val="18"/>
          <w:szCs w:val="18"/>
        </w:rPr>
        <w:footnoteRef/>
      </w:r>
      <w:r w:rsidRPr="00932370">
        <w:rPr>
          <w:sz w:val="18"/>
          <w:szCs w:val="18"/>
        </w:rPr>
        <w:t xml:space="preserve"> </w:t>
      </w:r>
      <w:r w:rsidR="00CF3224" w:rsidRPr="00932370">
        <w:rPr>
          <w:sz w:val="18"/>
          <w:szCs w:val="18"/>
        </w:rPr>
        <w:t>Regional University Study Hubs Program Milestone 4 Progress Report (2023) Kimberley (Not Publicly Available)</w:t>
      </w:r>
    </w:p>
  </w:footnote>
  <w:footnote w:id="34">
    <w:p w14:paraId="7CD736DF" w14:textId="0724C193" w:rsidR="003E5785" w:rsidRPr="00932370" w:rsidRDefault="003E5785">
      <w:pPr>
        <w:pStyle w:val="FootnoteText"/>
        <w:rPr>
          <w:sz w:val="18"/>
          <w:szCs w:val="18"/>
          <w:lang w:val="en-US"/>
        </w:rPr>
      </w:pPr>
      <w:r w:rsidRPr="00932370">
        <w:rPr>
          <w:rStyle w:val="FootnoteReference"/>
          <w:sz w:val="18"/>
          <w:szCs w:val="18"/>
        </w:rPr>
        <w:footnoteRef/>
      </w:r>
      <w:r w:rsidRPr="00932370">
        <w:rPr>
          <w:sz w:val="18"/>
          <w:szCs w:val="18"/>
        </w:rPr>
        <w:t xml:space="preserve"> </w:t>
      </w:r>
      <w:r w:rsidR="000D7DAB" w:rsidRPr="00932370">
        <w:rPr>
          <w:sz w:val="18"/>
          <w:szCs w:val="18"/>
          <w:lang w:val="en-US"/>
        </w:rPr>
        <w:t xml:space="preserve">Department of Education </w:t>
      </w:r>
      <w:r w:rsidR="004D468A" w:rsidRPr="00932370">
        <w:rPr>
          <w:sz w:val="18"/>
          <w:szCs w:val="18"/>
          <w:lang w:val="en-US"/>
        </w:rPr>
        <w:t>(2024)</w:t>
      </w:r>
      <w:r w:rsidR="000D7DAB" w:rsidRPr="00932370">
        <w:rPr>
          <w:sz w:val="18"/>
          <w:szCs w:val="18"/>
          <w:lang w:val="en-US"/>
        </w:rPr>
        <w:t xml:space="preserve"> Provided Data for </w:t>
      </w:r>
      <w:r w:rsidR="000D7DAB" w:rsidRPr="00932370">
        <w:rPr>
          <w:sz w:val="18"/>
          <w:szCs w:val="18"/>
        </w:rPr>
        <w:t xml:space="preserve">Regional University Study Hubs Program Current Registered Students - </w:t>
      </w:r>
      <w:r w:rsidR="000D7DAB" w:rsidRPr="00932370">
        <w:rPr>
          <w:sz w:val="18"/>
          <w:szCs w:val="18"/>
          <w:lang w:val="en-US"/>
        </w:rPr>
        <w:t>May 2024</w:t>
      </w:r>
      <w:r w:rsidR="00874793" w:rsidRPr="00932370">
        <w:rPr>
          <w:sz w:val="18"/>
          <w:szCs w:val="18"/>
          <w:lang w:val="en-US"/>
        </w:rPr>
        <w:t xml:space="preserve">, </w:t>
      </w:r>
      <w:r w:rsidR="000D7DAB" w:rsidRPr="00932370">
        <w:rPr>
          <w:sz w:val="18"/>
          <w:szCs w:val="18"/>
        </w:rPr>
        <w:t>Cohort 3 Hubs (Not Publicly Available)</w:t>
      </w:r>
    </w:p>
  </w:footnote>
  <w:footnote w:id="35">
    <w:p w14:paraId="08DD152A" w14:textId="35232324" w:rsidR="003E5785" w:rsidRPr="00932370" w:rsidRDefault="003E5785">
      <w:pPr>
        <w:pStyle w:val="FootnoteText"/>
        <w:rPr>
          <w:sz w:val="18"/>
          <w:szCs w:val="18"/>
        </w:rPr>
      </w:pPr>
      <w:r w:rsidRPr="00932370">
        <w:rPr>
          <w:rStyle w:val="FootnoteReference"/>
          <w:sz w:val="18"/>
          <w:szCs w:val="18"/>
        </w:rPr>
        <w:footnoteRef/>
      </w:r>
      <w:r w:rsidRPr="00932370">
        <w:rPr>
          <w:sz w:val="18"/>
          <w:szCs w:val="18"/>
        </w:rPr>
        <w:t xml:space="preserve"> </w:t>
      </w:r>
      <w:r w:rsidR="00631ABC" w:rsidRPr="00932370">
        <w:rPr>
          <w:sz w:val="18"/>
          <w:szCs w:val="18"/>
        </w:rPr>
        <w:t>Regional University Study Hubs Program Current Registered Students - Course Information Student Data Reports (2023)</w:t>
      </w:r>
      <w:r w:rsidR="00631ABC">
        <w:rPr>
          <w:sz w:val="18"/>
          <w:szCs w:val="18"/>
        </w:rPr>
        <w:t xml:space="preserve"> </w:t>
      </w:r>
      <w:r w:rsidR="00631ABC" w:rsidRPr="00932370">
        <w:rPr>
          <w:sz w:val="18"/>
          <w:szCs w:val="18"/>
        </w:rPr>
        <w:t>Cohort 3 Hubs (Not Publicly Available)</w:t>
      </w:r>
    </w:p>
  </w:footnote>
  <w:footnote w:id="36">
    <w:p w14:paraId="663BAF42" w14:textId="43F790BD" w:rsidR="008C2690" w:rsidRPr="00932370" w:rsidRDefault="008C2690">
      <w:pPr>
        <w:pStyle w:val="FootnoteText"/>
        <w:rPr>
          <w:sz w:val="18"/>
          <w:szCs w:val="18"/>
          <w:lang w:val="en-US"/>
        </w:rPr>
      </w:pPr>
      <w:r w:rsidRPr="00932370">
        <w:rPr>
          <w:rStyle w:val="FootnoteReference"/>
          <w:sz w:val="18"/>
          <w:szCs w:val="18"/>
        </w:rPr>
        <w:footnoteRef/>
      </w:r>
      <w:r w:rsidRPr="00932370">
        <w:rPr>
          <w:sz w:val="18"/>
          <w:szCs w:val="18"/>
        </w:rPr>
        <w:t xml:space="preserve"> </w:t>
      </w:r>
      <w:r w:rsidR="00FA0AE9" w:rsidRPr="00932370">
        <w:rPr>
          <w:sz w:val="18"/>
          <w:szCs w:val="18"/>
          <w:lang w:val="en-US"/>
        </w:rPr>
        <w:t xml:space="preserve">Department of Education </w:t>
      </w:r>
      <w:r w:rsidR="00913239" w:rsidRPr="00932370">
        <w:rPr>
          <w:sz w:val="18"/>
          <w:szCs w:val="18"/>
          <w:lang w:val="en-US"/>
        </w:rPr>
        <w:t>(2024)</w:t>
      </w:r>
      <w:r w:rsidR="00FA0AE9">
        <w:rPr>
          <w:sz w:val="18"/>
          <w:szCs w:val="18"/>
          <w:lang w:val="en-US"/>
        </w:rPr>
        <w:t xml:space="preserve"> </w:t>
      </w:r>
      <w:r w:rsidR="00FA0AE9" w:rsidRPr="00932370">
        <w:rPr>
          <w:sz w:val="18"/>
          <w:szCs w:val="18"/>
          <w:lang w:val="en-US"/>
        </w:rPr>
        <w:t xml:space="preserve">Provided Data for </w:t>
      </w:r>
      <w:r w:rsidR="00FA0AE9" w:rsidRPr="00932370">
        <w:rPr>
          <w:sz w:val="18"/>
          <w:szCs w:val="18"/>
        </w:rPr>
        <w:t xml:space="preserve">Regional University Study Hubs Program Current Registered Students - </w:t>
      </w:r>
      <w:r w:rsidR="00FA0AE9" w:rsidRPr="00932370">
        <w:rPr>
          <w:sz w:val="18"/>
          <w:szCs w:val="18"/>
          <w:lang w:val="en-US"/>
        </w:rPr>
        <w:t>May 2024</w:t>
      </w:r>
      <w:r w:rsidR="00913239" w:rsidRPr="00932370">
        <w:rPr>
          <w:sz w:val="18"/>
          <w:szCs w:val="18"/>
          <w:lang w:val="en-US"/>
        </w:rPr>
        <w:t>,</w:t>
      </w:r>
      <w:r w:rsidR="00FA0AE9" w:rsidRPr="00932370">
        <w:rPr>
          <w:sz w:val="18"/>
          <w:szCs w:val="18"/>
          <w:lang w:val="en-US"/>
        </w:rPr>
        <w:t xml:space="preserve"> </w:t>
      </w:r>
      <w:r w:rsidR="00FA0AE9" w:rsidRPr="00932370">
        <w:rPr>
          <w:sz w:val="18"/>
          <w:szCs w:val="18"/>
        </w:rPr>
        <w:t>Cohort 3 Hubs (</w:t>
      </w:r>
      <w:r w:rsidR="0007050D">
        <w:rPr>
          <w:sz w:val="18"/>
          <w:szCs w:val="18"/>
        </w:rPr>
        <w:t>n</w:t>
      </w:r>
      <w:r w:rsidR="00FA0AE9" w:rsidRPr="00932370">
        <w:rPr>
          <w:sz w:val="18"/>
          <w:szCs w:val="18"/>
        </w:rPr>
        <w:t xml:space="preserve">ot </w:t>
      </w:r>
      <w:r w:rsidR="0007050D">
        <w:rPr>
          <w:sz w:val="18"/>
          <w:szCs w:val="18"/>
        </w:rPr>
        <w:t>p</w:t>
      </w:r>
      <w:r w:rsidR="00FA0AE9" w:rsidRPr="00932370">
        <w:rPr>
          <w:sz w:val="18"/>
          <w:szCs w:val="18"/>
        </w:rPr>
        <w:t xml:space="preserve">ublicly </w:t>
      </w:r>
      <w:r w:rsidR="0007050D">
        <w:rPr>
          <w:sz w:val="18"/>
          <w:szCs w:val="18"/>
        </w:rPr>
        <w:t>a</w:t>
      </w:r>
      <w:r w:rsidR="00FA0AE9" w:rsidRPr="00932370">
        <w:rPr>
          <w:sz w:val="18"/>
          <w:szCs w:val="18"/>
        </w:rPr>
        <w:t>vailable)</w:t>
      </w:r>
    </w:p>
  </w:footnote>
  <w:footnote w:id="37">
    <w:p w14:paraId="4E3A9E84" w14:textId="738C2907" w:rsidR="00713162" w:rsidRPr="00932370" w:rsidRDefault="00713162">
      <w:pPr>
        <w:pStyle w:val="FootnoteText"/>
        <w:rPr>
          <w:sz w:val="18"/>
          <w:szCs w:val="18"/>
          <w:lang w:val="en-US"/>
        </w:rPr>
      </w:pPr>
      <w:r w:rsidRPr="00932370">
        <w:rPr>
          <w:rStyle w:val="FootnoteReference"/>
          <w:sz w:val="18"/>
          <w:szCs w:val="18"/>
        </w:rPr>
        <w:footnoteRef/>
      </w:r>
      <w:r w:rsidRPr="00932370">
        <w:rPr>
          <w:sz w:val="18"/>
          <w:szCs w:val="18"/>
        </w:rPr>
        <w:t xml:space="preserve"> </w:t>
      </w:r>
      <w:r w:rsidR="00025CD6" w:rsidRPr="00932370">
        <w:rPr>
          <w:sz w:val="18"/>
          <w:szCs w:val="18"/>
          <w:lang w:val="en-US"/>
        </w:rPr>
        <w:t xml:space="preserve">Department of Education </w:t>
      </w:r>
      <w:r w:rsidR="00913239" w:rsidRPr="00932370">
        <w:rPr>
          <w:sz w:val="18"/>
          <w:szCs w:val="18"/>
          <w:lang w:val="en-US"/>
        </w:rPr>
        <w:t>(2024)</w:t>
      </w:r>
      <w:r w:rsidR="00025CD6">
        <w:rPr>
          <w:sz w:val="18"/>
          <w:szCs w:val="18"/>
          <w:lang w:val="en-US"/>
        </w:rPr>
        <w:t xml:space="preserve"> </w:t>
      </w:r>
      <w:r w:rsidR="00025CD6" w:rsidRPr="00932370">
        <w:rPr>
          <w:sz w:val="18"/>
          <w:szCs w:val="18"/>
          <w:lang w:val="en-US"/>
        </w:rPr>
        <w:t xml:space="preserve">Provided Data for </w:t>
      </w:r>
      <w:r w:rsidR="00025CD6" w:rsidRPr="00932370">
        <w:rPr>
          <w:sz w:val="18"/>
          <w:szCs w:val="18"/>
        </w:rPr>
        <w:t>Regional University Study Hubs Program - Secondary School Students (</w:t>
      </w:r>
      <w:r w:rsidR="0007050D">
        <w:rPr>
          <w:sz w:val="18"/>
          <w:szCs w:val="18"/>
        </w:rPr>
        <w:t>n</w:t>
      </w:r>
      <w:r w:rsidR="00025CD6" w:rsidRPr="00932370">
        <w:rPr>
          <w:sz w:val="18"/>
          <w:szCs w:val="18"/>
        </w:rPr>
        <w:t xml:space="preserve">ot </w:t>
      </w:r>
      <w:r w:rsidR="0007050D">
        <w:rPr>
          <w:sz w:val="18"/>
          <w:szCs w:val="18"/>
        </w:rPr>
        <w:t>p</w:t>
      </w:r>
      <w:r w:rsidR="00025CD6" w:rsidRPr="00932370">
        <w:rPr>
          <w:sz w:val="18"/>
          <w:szCs w:val="18"/>
        </w:rPr>
        <w:t xml:space="preserve">ublicly </w:t>
      </w:r>
      <w:r w:rsidR="0007050D">
        <w:rPr>
          <w:sz w:val="18"/>
          <w:szCs w:val="18"/>
        </w:rPr>
        <w:t>a</w:t>
      </w:r>
      <w:r w:rsidR="00025CD6" w:rsidRPr="00932370">
        <w:rPr>
          <w:sz w:val="18"/>
          <w:szCs w:val="18"/>
        </w:rPr>
        <w:t>vailable)</w:t>
      </w:r>
    </w:p>
  </w:footnote>
  <w:footnote w:id="38">
    <w:p w14:paraId="29987B9C" w14:textId="643DAD05" w:rsidR="00713162" w:rsidRPr="00932370" w:rsidRDefault="00713162">
      <w:pPr>
        <w:pStyle w:val="FootnoteText"/>
        <w:rPr>
          <w:sz w:val="18"/>
          <w:szCs w:val="18"/>
          <w:lang w:val="en-US"/>
        </w:rPr>
      </w:pPr>
      <w:r w:rsidRPr="00932370">
        <w:rPr>
          <w:rStyle w:val="FootnoteReference"/>
          <w:sz w:val="18"/>
          <w:szCs w:val="18"/>
        </w:rPr>
        <w:footnoteRef/>
      </w:r>
      <w:r w:rsidRPr="00932370">
        <w:rPr>
          <w:sz w:val="18"/>
          <w:szCs w:val="18"/>
        </w:rPr>
        <w:t xml:space="preserve"> </w:t>
      </w:r>
      <w:r w:rsidR="007100B4" w:rsidRPr="00932370">
        <w:rPr>
          <w:sz w:val="18"/>
          <w:szCs w:val="18"/>
        </w:rPr>
        <w:t>Department of Education (202</w:t>
      </w:r>
      <w:r w:rsidR="001F3154" w:rsidRPr="00932370">
        <w:rPr>
          <w:sz w:val="18"/>
          <w:szCs w:val="18"/>
        </w:rPr>
        <w:t>4</w:t>
      </w:r>
      <w:r w:rsidR="007100B4" w:rsidRPr="00932370">
        <w:rPr>
          <w:sz w:val="18"/>
          <w:szCs w:val="18"/>
        </w:rPr>
        <w:t xml:space="preserve">) </w:t>
      </w:r>
      <w:r w:rsidR="00251E7F" w:rsidRPr="00932370">
        <w:rPr>
          <w:sz w:val="18"/>
          <w:szCs w:val="18"/>
        </w:rPr>
        <w:t>Regional Hubs – School Student Survey Response Summary (</w:t>
      </w:r>
      <w:r w:rsidR="0007050D">
        <w:rPr>
          <w:sz w:val="18"/>
          <w:szCs w:val="18"/>
        </w:rPr>
        <w:t>n</w:t>
      </w:r>
      <w:r w:rsidR="007100B4" w:rsidRPr="00932370">
        <w:rPr>
          <w:sz w:val="18"/>
          <w:szCs w:val="18"/>
        </w:rPr>
        <w:t xml:space="preserve">ot </w:t>
      </w:r>
      <w:r w:rsidR="0007050D">
        <w:rPr>
          <w:sz w:val="18"/>
          <w:szCs w:val="18"/>
        </w:rPr>
        <w:t>p</w:t>
      </w:r>
      <w:r w:rsidR="007100B4" w:rsidRPr="00932370">
        <w:rPr>
          <w:sz w:val="18"/>
          <w:szCs w:val="18"/>
        </w:rPr>
        <w:t xml:space="preserve">ublicly </w:t>
      </w:r>
      <w:r w:rsidR="0007050D">
        <w:rPr>
          <w:sz w:val="18"/>
          <w:szCs w:val="18"/>
        </w:rPr>
        <w:t>a</w:t>
      </w:r>
      <w:r w:rsidR="007100B4" w:rsidRPr="00932370">
        <w:rPr>
          <w:sz w:val="18"/>
          <w:szCs w:val="18"/>
        </w:rPr>
        <w:t>vailable)</w:t>
      </w:r>
    </w:p>
  </w:footnote>
  <w:footnote w:id="39">
    <w:p w14:paraId="42A62885" w14:textId="74F58813" w:rsidR="007B12B5" w:rsidRPr="00932370" w:rsidRDefault="007B12B5" w:rsidP="007B12B5">
      <w:pPr>
        <w:pStyle w:val="FootnoteText"/>
        <w:rPr>
          <w:sz w:val="18"/>
          <w:szCs w:val="18"/>
        </w:rPr>
      </w:pPr>
      <w:r w:rsidRPr="00932370">
        <w:rPr>
          <w:rStyle w:val="FootnoteReference"/>
          <w:sz w:val="18"/>
          <w:szCs w:val="18"/>
        </w:rPr>
        <w:footnoteRef/>
      </w:r>
      <w:r w:rsidRPr="00932370">
        <w:rPr>
          <w:sz w:val="18"/>
          <w:szCs w:val="18"/>
        </w:rPr>
        <w:t xml:space="preserve"> Regional University Study Hubs Program Current Registered Students Progress Reports and Operational Plans (2022-2023), Cohort 3 Hubs (</w:t>
      </w:r>
      <w:r w:rsidR="0007050D">
        <w:rPr>
          <w:sz w:val="18"/>
          <w:szCs w:val="18"/>
        </w:rPr>
        <w:t>n</w:t>
      </w:r>
      <w:r w:rsidRPr="00932370">
        <w:rPr>
          <w:sz w:val="18"/>
          <w:szCs w:val="18"/>
        </w:rPr>
        <w:t xml:space="preserve">ot </w:t>
      </w:r>
      <w:r w:rsidR="0007050D">
        <w:rPr>
          <w:sz w:val="18"/>
          <w:szCs w:val="18"/>
        </w:rPr>
        <w:t>p</w:t>
      </w:r>
      <w:r w:rsidRPr="00932370">
        <w:rPr>
          <w:sz w:val="18"/>
          <w:szCs w:val="18"/>
        </w:rPr>
        <w:t xml:space="preserve">ublicly </w:t>
      </w:r>
      <w:r w:rsidR="0007050D">
        <w:rPr>
          <w:sz w:val="18"/>
          <w:szCs w:val="18"/>
        </w:rPr>
        <w:t>a</w:t>
      </w:r>
      <w:r w:rsidRPr="00932370">
        <w:rPr>
          <w:sz w:val="18"/>
          <w:szCs w:val="18"/>
        </w:rPr>
        <w:t>vailable)</w:t>
      </w:r>
    </w:p>
  </w:footnote>
  <w:footnote w:id="40">
    <w:p w14:paraId="7FAB8102" w14:textId="40A07042" w:rsidR="00BA1294" w:rsidRPr="00932370" w:rsidRDefault="00BA1294">
      <w:pPr>
        <w:pStyle w:val="FootnoteText"/>
        <w:rPr>
          <w:sz w:val="18"/>
          <w:szCs w:val="18"/>
          <w:lang w:val="en-US"/>
        </w:rPr>
      </w:pPr>
    </w:p>
    <w:p w14:paraId="344EF4FF" w14:textId="287C3658" w:rsidR="009F0A16" w:rsidRPr="009F0A16" w:rsidRDefault="007239B8">
      <w:pPr>
        <w:pStyle w:val="FootnoteText"/>
        <w:rPr>
          <w:lang w:val="en-US"/>
        </w:rPr>
      </w:pPr>
      <w:r w:rsidRPr="00932370">
        <w:rPr>
          <w:rStyle w:val="FootnoteReference"/>
          <w:sz w:val="18"/>
          <w:szCs w:val="18"/>
        </w:rPr>
        <w:footnoteRef/>
      </w:r>
      <w:r w:rsidRPr="00932370">
        <w:rPr>
          <w:sz w:val="18"/>
          <w:szCs w:val="18"/>
        </w:rPr>
        <w:t xml:space="preserve"> Regional University Student Hubs Network, </w:t>
      </w:r>
      <w:hyperlink r:id="rId22" w:history="1">
        <w:r w:rsidRPr="00932370">
          <w:rPr>
            <w:rStyle w:val="Hyperlink"/>
            <w:rFonts w:asciiTheme="minorHAnsi" w:hAnsiTheme="minorHAnsi"/>
            <w:sz w:val="18"/>
            <w:szCs w:val="18"/>
          </w:rPr>
          <w:t>regionaluniversitystudyhubsnetwork.edu.au - About</w:t>
        </w:r>
      </w:hyperlink>
      <w:r w:rsidR="00403CB5" w:rsidRPr="00403CB5">
        <w:rPr>
          <w:rStyle w:val="Hyperlink"/>
          <w:rFonts w:asciiTheme="minorHAnsi" w:hAnsiTheme="minorHAnsi"/>
          <w:color w:val="auto"/>
          <w:sz w:val="18"/>
          <w:szCs w:val="18"/>
          <w:u w:val="none"/>
        </w:rPr>
        <w:t xml:space="preserve">. </w:t>
      </w:r>
      <w:r w:rsidR="00403CB5" w:rsidRPr="004335A9">
        <w:rPr>
          <w:rStyle w:val="Hyperlink"/>
          <w:rFonts w:asciiTheme="minorHAnsi" w:hAnsiTheme="minorHAnsi"/>
          <w:b w:val="0"/>
          <w:color w:val="auto"/>
          <w:sz w:val="18"/>
          <w:szCs w:val="18"/>
          <w:u w:val="none"/>
        </w:rPr>
        <w:t>Accessed 24 June 2024.</w:t>
      </w:r>
    </w:p>
  </w:footnote>
  <w:footnote w:id="41">
    <w:p w14:paraId="40E904D3" w14:textId="0A0D23FB" w:rsidR="00AE42EF" w:rsidRPr="00DA2BAF" w:rsidRDefault="00AE42EF">
      <w:pPr>
        <w:pStyle w:val="FootnoteText"/>
        <w:rPr>
          <w:sz w:val="18"/>
          <w:szCs w:val="18"/>
        </w:rPr>
      </w:pPr>
      <w:r w:rsidRPr="00DA2BAF">
        <w:rPr>
          <w:rStyle w:val="FootnoteReference"/>
          <w:sz w:val="18"/>
          <w:szCs w:val="18"/>
        </w:rPr>
        <w:footnoteRef/>
      </w:r>
      <w:r w:rsidRPr="00DA2BAF">
        <w:rPr>
          <w:sz w:val="18"/>
          <w:szCs w:val="18"/>
        </w:rPr>
        <w:t xml:space="preserve"> </w:t>
      </w:r>
      <w:r w:rsidR="00420061" w:rsidRPr="00DA2BAF">
        <w:rPr>
          <w:sz w:val="18"/>
          <w:szCs w:val="18"/>
        </w:rPr>
        <w:t xml:space="preserve">University of Technology Sydney and Country Universities Centre. </w:t>
      </w:r>
      <w:r w:rsidR="00420061" w:rsidRPr="006243C6">
        <w:rPr>
          <w:sz w:val="18"/>
          <w:szCs w:val="18"/>
        </w:rPr>
        <w:t>Project Overview</w:t>
      </w:r>
      <w:r w:rsidR="00420061" w:rsidRPr="00DA2BAF">
        <w:rPr>
          <w:sz w:val="18"/>
          <w:szCs w:val="18"/>
        </w:rPr>
        <w:t>. Not publicly available.</w:t>
      </w:r>
    </w:p>
  </w:footnote>
  <w:footnote w:id="42">
    <w:p w14:paraId="1A8EAF3E" w14:textId="55F0988B" w:rsidR="00F8554F" w:rsidRPr="00DA2BAF" w:rsidRDefault="00F8554F">
      <w:pPr>
        <w:pStyle w:val="FootnoteText"/>
        <w:rPr>
          <w:sz w:val="18"/>
          <w:szCs w:val="18"/>
        </w:rPr>
      </w:pPr>
      <w:r w:rsidRPr="00DA2BAF">
        <w:rPr>
          <w:rStyle w:val="FootnoteReference"/>
          <w:sz w:val="18"/>
          <w:szCs w:val="18"/>
        </w:rPr>
        <w:footnoteRef/>
      </w:r>
      <w:r w:rsidRPr="00DA2BAF">
        <w:rPr>
          <w:sz w:val="18"/>
          <w:szCs w:val="18"/>
        </w:rPr>
        <w:t xml:space="preserve">University of Technology Sydney and Country Universities Centre. </w:t>
      </w:r>
      <w:r w:rsidRPr="006243C6">
        <w:rPr>
          <w:sz w:val="18"/>
          <w:szCs w:val="18"/>
        </w:rPr>
        <w:t xml:space="preserve">Project </w:t>
      </w:r>
      <w:r w:rsidR="00AE42EF" w:rsidRPr="006243C6">
        <w:rPr>
          <w:sz w:val="18"/>
          <w:szCs w:val="18"/>
        </w:rPr>
        <w:t>Overview</w:t>
      </w:r>
      <w:r w:rsidR="004A3636">
        <w:rPr>
          <w:sz w:val="18"/>
          <w:szCs w:val="18"/>
        </w:rPr>
        <w:t xml:space="preserve"> (</w:t>
      </w:r>
      <w:r w:rsidR="00AE42EF" w:rsidRPr="00DA2BAF">
        <w:rPr>
          <w:sz w:val="18"/>
          <w:szCs w:val="18"/>
        </w:rPr>
        <w:t>p</w:t>
      </w:r>
      <w:r w:rsidR="004A3636">
        <w:rPr>
          <w:sz w:val="18"/>
          <w:szCs w:val="18"/>
        </w:rPr>
        <w:t>g</w:t>
      </w:r>
      <w:r w:rsidR="00AE42EF" w:rsidRPr="00DA2BAF">
        <w:rPr>
          <w:sz w:val="18"/>
          <w:szCs w:val="18"/>
        </w:rPr>
        <w:t>.8</w:t>
      </w:r>
      <w:r w:rsidR="004A3636">
        <w:rPr>
          <w:sz w:val="18"/>
          <w:szCs w:val="18"/>
        </w:rPr>
        <w:t>)</w:t>
      </w:r>
      <w:r w:rsidRPr="00DA2BAF">
        <w:rPr>
          <w:sz w:val="18"/>
          <w:szCs w:val="18"/>
        </w:rPr>
        <w:t>. Not publicly available.</w:t>
      </w:r>
    </w:p>
  </w:footnote>
  <w:footnote w:id="43">
    <w:p w14:paraId="092B8BB6" w14:textId="12570E16" w:rsidR="009070A1" w:rsidRPr="00D106A2" w:rsidRDefault="009070A1">
      <w:pPr>
        <w:pStyle w:val="FootnoteText"/>
        <w:rPr>
          <w:sz w:val="18"/>
          <w:szCs w:val="18"/>
        </w:rPr>
      </w:pPr>
      <w:r w:rsidRPr="00DA2BAF">
        <w:rPr>
          <w:rStyle w:val="FootnoteReference"/>
          <w:sz w:val="18"/>
          <w:szCs w:val="18"/>
        </w:rPr>
        <w:footnoteRef/>
      </w:r>
      <w:hyperlink r:id="rId23" w:history="1">
        <w:r w:rsidR="00BA7E20" w:rsidRPr="006243C6">
          <w:rPr>
            <w:rStyle w:val="Hyperlink"/>
            <w:rFonts w:asciiTheme="minorHAnsi" w:hAnsiTheme="minorHAnsi"/>
            <w:sz w:val="18"/>
            <w:szCs w:val="18"/>
          </w:rPr>
          <w:t>Australian Universities Accord Final Report</w:t>
        </w:r>
      </w:hyperlink>
      <w:r w:rsidR="00BA7E20" w:rsidRPr="006243C6">
        <w:rPr>
          <w:rStyle w:val="Hyperlink"/>
          <w:rFonts w:asciiTheme="minorHAnsi" w:hAnsiTheme="minorHAnsi"/>
          <w:sz w:val="18"/>
          <w:szCs w:val="18"/>
        </w:rPr>
        <w:t xml:space="preserve"> Document</w:t>
      </w:r>
      <w:r w:rsidR="00BA7E20" w:rsidRPr="00DA2BAF">
        <w:rPr>
          <w:sz w:val="18"/>
          <w:szCs w:val="18"/>
        </w:rPr>
        <w:t xml:space="preserve"> </w:t>
      </w:r>
      <w:r w:rsidR="004A3636">
        <w:rPr>
          <w:sz w:val="18"/>
          <w:szCs w:val="18"/>
        </w:rPr>
        <w:t>(</w:t>
      </w:r>
      <w:r w:rsidR="006A1003" w:rsidRPr="00DA2BAF">
        <w:rPr>
          <w:sz w:val="18"/>
          <w:szCs w:val="18"/>
        </w:rPr>
        <w:t>p</w:t>
      </w:r>
      <w:r w:rsidR="004A3636">
        <w:rPr>
          <w:sz w:val="18"/>
          <w:szCs w:val="18"/>
        </w:rPr>
        <w:t>g</w:t>
      </w:r>
      <w:r w:rsidR="006A1003" w:rsidRPr="00DA2BAF">
        <w:rPr>
          <w:sz w:val="18"/>
          <w:szCs w:val="18"/>
        </w:rPr>
        <w:t>.130</w:t>
      </w:r>
      <w:r w:rsidR="004A3636">
        <w:rPr>
          <w:sz w:val="18"/>
          <w:szCs w:val="18"/>
        </w:rPr>
        <w:t>)</w:t>
      </w:r>
      <w:r w:rsidR="006A1003" w:rsidRPr="00DA2BAF">
        <w:rPr>
          <w:sz w:val="18"/>
          <w:szCs w:val="18"/>
        </w:rPr>
        <w:t xml:space="preserve">, </w:t>
      </w:r>
      <w:r w:rsidR="00BA7E20" w:rsidRPr="00DA2BAF">
        <w:rPr>
          <w:sz w:val="18"/>
          <w:szCs w:val="18"/>
        </w:rPr>
        <w:t xml:space="preserve">Department of Education, Australian Government. Accessed 4 July 2024. </w:t>
      </w:r>
    </w:p>
  </w:footnote>
  <w:footnote w:id="44">
    <w:p w14:paraId="4DC8AA98" w14:textId="1BCC9404" w:rsidR="00B90F6A" w:rsidRPr="00B90F6A" w:rsidRDefault="00B90F6A">
      <w:pPr>
        <w:pStyle w:val="FootnoteText"/>
      </w:pPr>
      <w:r w:rsidRPr="00DA2BAF">
        <w:rPr>
          <w:rStyle w:val="FootnoteReference"/>
          <w:sz w:val="18"/>
          <w:szCs w:val="18"/>
        </w:rPr>
        <w:footnoteRef/>
      </w:r>
      <w:r w:rsidRPr="00DA2BAF">
        <w:rPr>
          <w:sz w:val="18"/>
          <w:szCs w:val="18"/>
        </w:rPr>
        <w:t xml:space="preserve"> </w:t>
      </w:r>
      <w:r w:rsidR="00F8554F" w:rsidRPr="00D106A2">
        <w:rPr>
          <w:sz w:val="18"/>
          <w:szCs w:val="18"/>
        </w:rPr>
        <w:t xml:space="preserve">University of Technology Sydney and Country Universities Centre. </w:t>
      </w:r>
      <w:r w:rsidR="00F8554F" w:rsidRPr="006243C6">
        <w:rPr>
          <w:sz w:val="18"/>
          <w:szCs w:val="18"/>
        </w:rPr>
        <w:t>Project Handbook &amp; Governance Guide</w:t>
      </w:r>
      <w:r w:rsidR="00F8554F" w:rsidRPr="00D106A2">
        <w:rPr>
          <w:sz w:val="18"/>
          <w:szCs w:val="18"/>
        </w:rPr>
        <w:t xml:space="preserve">. </w:t>
      </w:r>
      <w:r w:rsidR="002A1DAD">
        <w:rPr>
          <w:sz w:val="18"/>
          <w:szCs w:val="18"/>
        </w:rPr>
        <w:t>N</w:t>
      </w:r>
      <w:r w:rsidR="00F8554F" w:rsidRPr="00D106A2">
        <w:rPr>
          <w:sz w:val="18"/>
          <w:szCs w:val="18"/>
        </w:rPr>
        <w:t>ot publicly available.</w:t>
      </w:r>
      <w:r w:rsidR="00F8554F">
        <w:t xml:space="preserve"> </w:t>
      </w:r>
    </w:p>
  </w:footnote>
  <w:footnote w:id="45">
    <w:p w14:paraId="0DA3BB87" w14:textId="395A0F39" w:rsidR="00D26CBB" w:rsidRPr="000373A2" w:rsidRDefault="00D26CBB">
      <w:pPr>
        <w:pStyle w:val="FootnoteText"/>
        <w:rPr>
          <w:sz w:val="18"/>
          <w:szCs w:val="18"/>
        </w:rPr>
      </w:pPr>
      <w:r w:rsidRPr="000373A2">
        <w:rPr>
          <w:rStyle w:val="FootnoteReference"/>
          <w:sz w:val="18"/>
          <w:szCs w:val="18"/>
        </w:rPr>
        <w:footnoteRef/>
      </w:r>
      <w:r w:rsidRPr="000373A2">
        <w:rPr>
          <w:sz w:val="18"/>
          <w:szCs w:val="18"/>
        </w:rPr>
        <w:t xml:space="preserve"> </w:t>
      </w:r>
      <w:hyperlink r:id="rId24" w:history="1">
        <w:r w:rsidR="003277A0" w:rsidRPr="00962BC2">
          <w:rPr>
            <w:rStyle w:val="Hyperlink"/>
            <w:rFonts w:asciiTheme="minorHAnsi" w:hAnsiTheme="minorHAnsi"/>
            <w:sz w:val="18"/>
            <w:szCs w:val="18"/>
          </w:rPr>
          <w:t>National Regional, Rural and Remote Tertiary Education Strategy</w:t>
        </w:r>
      </w:hyperlink>
      <w:r w:rsidR="00D7479E">
        <w:rPr>
          <w:sz w:val="18"/>
          <w:szCs w:val="18"/>
        </w:rPr>
        <w:t xml:space="preserve"> (p.47),</w:t>
      </w:r>
      <w:r w:rsidR="00871E52" w:rsidRPr="004A0E8A">
        <w:rPr>
          <w:sz w:val="18"/>
          <w:szCs w:val="18"/>
        </w:rPr>
        <w:t xml:space="preserve"> Department of Education, Australian Government</w:t>
      </w:r>
      <w:r w:rsidR="00B731DA">
        <w:rPr>
          <w:sz w:val="18"/>
          <w:szCs w:val="18"/>
        </w:rPr>
        <w:t xml:space="preserve">. Accessed </w:t>
      </w:r>
      <w:r w:rsidR="00B3275A">
        <w:rPr>
          <w:sz w:val="18"/>
          <w:szCs w:val="18"/>
        </w:rPr>
        <w:t>28 June</w:t>
      </w:r>
      <w:r w:rsidR="00BD356C">
        <w:rPr>
          <w:sz w:val="18"/>
          <w:szCs w:val="18"/>
        </w:rPr>
        <w:t xml:space="preserve"> 2024. </w:t>
      </w:r>
    </w:p>
  </w:footnote>
  <w:footnote w:id="46">
    <w:p w14:paraId="57DF6EE8" w14:textId="70436E2E" w:rsidR="0001436A" w:rsidRPr="000373A2" w:rsidRDefault="0001436A">
      <w:pPr>
        <w:pStyle w:val="FootnoteText"/>
        <w:rPr>
          <w:sz w:val="18"/>
          <w:szCs w:val="18"/>
        </w:rPr>
      </w:pPr>
      <w:r w:rsidRPr="000373A2">
        <w:rPr>
          <w:rStyle w:val="FootnoteReference"/>
          <w:sz w:val="18"/>
          <w:szCs w:val="18"/>
        </w:rPr>
        <w:footnoteRef/>
      </w:r>
      <w:r w:rsidRPr="000373A2">
        <w:rPr>
          <w:sz w:val="18"/>
          <w:szCs w:val="18"/>
        </w:rPr>
        <w:t xml:space="preserve"> </w:t>
      </w:r>
      <w:r w:rsidR="00B1415E" w:rsidRPr="000373A2">
        <w:rPr>
          <w:sz w:val="18"/>
          <w:szCs w:val="18"/>
        </w:rPr>
        <w:t>Department of Education</w:t>
      </w:r>
      <w:r w:rsidR="002A1587">
        <w:rPr>
          <w:sz w:val="18"/>
          <w:szCs w:val="18"/>
        </w:rPr>
        <w:t xml:space="preserve"> (2024)</w:t>
      </w:r>
      <w:r w:rsidR="00B1415E" w:rsidRPr="000373A2">
        <w:rPr>
          <w:sz w:val="18"/>
          <w:szCs w:val="18"/>
        </w:rPr>
        <w:t xml:space="preserve">, </w:t>
      </w:r>
      <w:hyperlink r:id="rId25" w:anchor="toc-eligibility-criteria" w:history="1">
        <w:r w:rsidR="00B1415E" w:rsidRPr="002A1587">
          <w:rPr>
            <w:rStyle w:val="Hyperlink"/>
            <w:rFonts w:asciiTheme="minorHAnsi" w:hAnsiTheme="minorHAnsi"/>
            <w:sz w:val="18"/>
            <w:szCs w:val="18"/>
          </w:rPr>
          <w:t>Tertiary Access Payment</w:t>
        </w:r>
      </w:hyperlink>
      <w:r w:rsidR="002A1587">
        <w:rPr>
          <w:sz w:val="18"/>
          <w:szCs w:val="18"/>
        </w:rPr>
        <w:t xml:space="preserve">. Accessed </w:t>
      </w:r>
      <w:r w:rsidR="003F6C40">
        <w:rPr>
          <w:sz w:val="18"/>
          <w:szCs w:val="18"/>
        </w:rPr>
        <w:t>5</w:t>
      </w:r>
      <w:r w:rsidR="002A1587">
        <w:rPr>
          <w:sz w:val="18"/>
          <w:szCs w:val="18"/>
        </w:rPr>
        <w:t xml:space="preserve"> July 2024.</w:t>
      </w:r>
      <w:r w:rsidR="002A1587" w:rsidRPr="000373A2">
        <w:rPr>
          <w:sz w:val="18"/>
          <w:szCs w:val="18"/>
        </w:rPr>
        <w:t xml:space="preserve"> </w:t>
      </w:r>
    </w:p>
    <w:p w14:paraId="100A0EEE" w14:textId="77777777" w:rsidR="00B1415E" w:rsidRPr="00BB1B2E" w:rsidRDefault="00B1415E">
      <w:pPr>
        <w:pStyle w:val="FootnoteText"/>
        <w:rPr>
          <w:sz w:val="20"/>
        </w:rPr>
      </w:pPr>
    </w:p>
  </w:footnote>
  <w:footnote w:id="47">
    <w:p w14:paraId="3C44003B" w14:textId="1895047C" w:rsidR="00814BC6" w:rsidRDefault="00814BC6">
      <w:pPr>
        <w:pStyle w:val="FootnoteText"/>
      </w:pPr>
      <w:r>
        <w:rPr>
          <w:rStyle w:val="FootnoteReference"/>
        </w:rPr>
        <w:footnoteRef/>
      </w:r>
      <w:r>
        <w:t xml:space="preserve"> </w:t>
      </w:r>
      <w:r w:rsidRPr="00814BC6">
        <w:rPr>
          <w:sz w:val="20"/>
          <w:szCs w:val="18"/>
        </w:rPr>
        <w:t>Data provided to the evaluation by the Department of Education</w:t>
      </w:r>
    </w:p>
  </w:footnote>
  <w:footnote w:id="48">
    <w:p w14:paraId="079E8105" w14:textId="28B02F02" w:rsidR="00B95BE8" w:rsidRPr="00AB23D0" w:rsidRDefault="00B95BE8">
      <w:pPr>
        <w:pStyle w:val="FootnoteText"/>
        <w:rPr>
          <w:sz w:val="18"/>
          <w:szCs w:val="18"/>
        </w:rPr>
      </w:pPr>
      <w:r w:rsidRPr="00AB23D0">
        <w:rPr>
          <w:rStyle w:val="FootnoteReference"/>
          <w:sz w:val="18"/>
          <w:szCs w:val="18"/>
        </w:rPr>
        <w:footnoteRef/>
      </w:r>
      <w:r w:rsidR="00493374" w:rsidRPr="00AB23D0">
        <w:rPr>
          <w:sz w:val="18"/>
          <w:szCs w:val="18"/>
        </w:rPr>
        <w:t xml:space="preserve"> </w:t>
      </w:r>
      <w:hyperlink r:id="rId26" w:history="1">
        <w:r w:rsidR="007C045F" w:rsidRPr="00387666">
          <w:rPr>
            <w:rStyle w:val="Hyperlink"/>
            <w:rFonts w:asciiTheme="minorHAnsi" w:hAnsiTheme="minorHAnsi"/>
            <w:sz w:val="18"/>
            <w:szCs w:val="18"/>
          </w:rPr>
          <w:t>National Regional, Rur</w:t>
        </w:r>
        <w:bookmarkStart w:id="52" w:name="_Hlt171522197"/>
        <w:bookmarkStart w:id="53" w:name="_Hlt171522198"/>
        <w:r w:rsidR="007C045F" w:rsidRPr="00387666">
          <w:rPr>
            <w:rStyle w:val="Hyperlink"/>
            <w:rFonts w:asciiTheme="minorHAnsi" w:hAnsiTheme="minorHAnsi"/>
            <w:sz w:val="18"/>
            <w:szCs w:val="18"/>
          </w:rPr>
          <w:t>a</w:t>
        </w:r>
        <w:bookmarkEnd w:id="52"/>
        <w:bookmarkEnd w:id="53"/>
        <w:r w:rsidR="007C045F" w:rsidRPr="00387666">
          <w:rPr>
            <w:rStyle w:val="Hyperlink"/>
            <w:rFonts w:asciiTheme="minorHAnsi" w:hAnsiTheme="minorHAnsi"/>
            <w:sz w:val="18"/>
            <w:szCs w:val="18"/>
          </w:rPr>
          <w:t>l and Remote Tertiary Education Strategy</w:t>
        </w:r>
      </w:hyperlink>
      <w:r w:rsidR="00200A44">
        <w:rPr>
          <w:sz w:val="18"/>
          <w:szCs w:val="18"/>
        </w:rPr>
        <w:t>,</w:t>
      </w:r>
      <w:r w:rsidR="007C045F" w:rsidRPr="00814BC6">
        <w:rPr>
          <w:sz w:val="18"/>
          <w:szCs w:val="18"/>
        </w:rPr>
        <w:t xml:space="preserve"> Department of Education, Australian Government</w:t>
      </w:r>
      <w:r w:rsidR="00814BC6">
        <w:rPr>
          <w:sz w:val="18"/>
          <w:szCs w:val="18"/>
        </w:rPr>
        <w:t xml:space="preserve">. </w:t>
      </w:r>
      <w:r w:rsidR="004D011F">
        <w:rPr>
          <w:sz w:val="18"/>
          <w:szCs w:val="18"/>
        </w:rPr>
        <w:t>Accessed 20 June 2024.</w:t>
      </w:r>
    </w:p>
  </w:footnote>
  <w:footnote w:id="49">
    <w:p w14:paraId="0188CC00" w14:textId="002DA45F" w:rsidR="00EA3AFE" w:rsidRPr="00AB23D0" w:rsidRDefault="00EA3AFE" w:rsidP="00EA3AFE">
      <w:pPr>
        <w:pStyle w:val="FootnoteText"/>
        <w:rPr>
          <w:sz w:val="18"/>
          <w:szCs w:val="18"/>
        </w:rPr>
      </w:pPr>
      <w:r w:rsidRPr="00AB23D0">
        <w:rPr>
          <w:rStyle w:val="FootnoteReference"/>
          <w:sz w:val="18"/>
          <w:szCs w:val="18"/>
        </w:rPr>
        <w:footnoteRef/>
      </w:r>
      <w:r w:rsidRPr="00AB23D0">
        <w:rPr>
          <w:sz w:val="18"/>
          <w:szCs w:val="18"/>
        </w:rPr>
        <w:t xml:space="preserve"> </w:t>
      </w:r>
      <w:hyperlink r:id="rId27" w:history="1">
        <w:r w:rsidRPr="00AB23D0">
          <w:rPr>
            <w:rStyle w:val="Hyperlink"/>
            <w:rFonts w:asciiTheme="minorHAnsi" w:hAnsiTheme="minorHAnsi"/>
            <w:sz w:val="18"/>
            <w:szCs w:val="18"/>
          </w:rPr>
          <w:t>Australian Universities Accord Final Report Document</w:t>
        </w:r>
      </w:hyperlink>
      <w:r w:rsidR="003965BD">
        <w:rPr>
          <w:sz w:val="18"/>
          <w:szCs w:val="18"/>
        </w:rPr>
        <w:t xml:space="preserve"> </w:t>
      </w:r>
      <w:r w:rsidR="004A0E8A" w:rsidRPr="004A0E8A">
        <w:rPr>
          <w:sz w:val="18"/>
          <w:szCs w:val="18"/>
        </w:rPr>
        <w:t>- Department of Education, Australian Government</w:t>
      </w:r>
      <w:r w:rsidR="00BC326F">
        <w:rPr>
          <w:sz w:val="18"/>
          <w:szCs w:val="18"/>
          <w:lang w:val="en-US"/>
        </w:rPr>
        <w:t xml:space="preserve">, </w:t>
      </w:r>
      <w:r w:rsidRPr="00387666">
        <w:rPr>
          <w:sz w:val="18"/>
          <w:szCs w:val="18"/>
          <w:lang w:val="en-US"/>
        </w:rPr>
        <w:t>pg. 275</w:t>
      </w:r>
      <w:r w:rsidR="00BC326F">
        <w:rPr>
          <w:sz w:val="18"/>
          <w:szCs w:val="18"/>
          <w:lang w:val="en-US"/>
        </w:rPr>
        <w:t xml:space="preserve">.  Accessed 2 July 2024 </w:t>
      </w:r>
    </w:p>
  </w:footnote>
  <w:footnote w:id="50">
    <w:p w14:paraId="7806DDC9" w14:textId="72077E24" w:rsidR="00EA3AFE" w:rsidRPr="008F74E3" w:rsidRDefault="00EA3AFE" w:rsidP="00EA3AFE">
      <w:pPr>
        <w:pStyle w:val="FootnoteText"/>
        <w:rPr>
          <w:sz w:val="20"/>
        </w:rPr>
      </w:pPr>
      <w:r w:rsidRPr="00AB23D0">
        <w:rPr>
          <w:rStyle w:val="FootnoteReference"/>
          <w:sz w:val="18"/>
          <w:szCs w:val="18"/>
        </w:rPr>
        <w:footnoteRef/>
      </w:r>
      <w:r w:rsidRPr="00AB23D0">
        <w:rPr>
          <w:sz w:val="18"/>
          <w:szCs w:val="18"/>
        </w:rPr>
        <w:t xml:space="preserve"> </w:t>
      </w:r>
      <w:r w:rsidR="00154A16">
        <w:rPr>
          <w:sz w:val="18"/>
          <w:szCs w:val="18"/>
          <w:lang w:val="en-US"/>
        </w:rPr>
        <w:t>Regional Education Commissioner</w:t>
      </w:r>
      <w:r w:rsidRPr="00AB23D0">
        <w:rPr>
          <w:sz w:val="18"/>
          <w:szCs w:val="18"/>
          <w:lang w:val="en-US"/>
        </w:rPr>
        <w:t xml:space="preserve"> (2023) </w:t>
      </w:r>
      <w:hyperlink r:id="rId28" w:history="1">
        <w:r w:rsidRPr="00AB23D0">
          <w:rPr>
            <w:rStyle w:val="Hyperlink"/>
            <w:rFonts w:asciiTheme="minorHAnsi" w:hAnsiTheme="minorHAnsi"/>
            <w:sz w:val="18"/>
            <w:szCs w:val="18"/>
          </w:rPr>
          <w:t>Regional Education Commissioner Annual Report 2023</w:t>
        </w:r>
      </w:hyperlink>
      <w:r w:rsidR="00387666">
        <w:rPr>
          <w:rStyle w:val="Hyperlink"/>
          <w:rFonts w:asciiTheme="minorHAnsi" w:hAnsiTheme="minorHAnsi"/>
          <w:sz w:val="18"/>
          <w:szCs w:val="18"/>
        </w:rPr>
        <w:t xml:space="preserve"> </w:t>
      </w:r>
      <w:r w:rsidR="00387666" w:rsidRPr="0090251D">
        <w:rPr>
          <w:rStyle w:val="Hyperlink"/>
          <w:rFonts w:asciiTheme="minorHAnsi" w:hAnsiTheme="minorHAnsi"/>
          <w:b w:val="0"/>
          <w:bCs/>
          <w:color w:val="auto"/>
          <w:sz w:val="18"/>
          <w:szCs w:val="18"/>
          <w:u w:val="none"/>
        </w:rPr>
        <w:t xml:space="preserve">- </w:t>
      </w:r>
      <w:r w:rsidR="00387666" w:rsidRPr="00087575">
        <w:rPr>
          <w:rStyle w:val="Hyperlink"/>
          <w:rFonts w:asciiTheme="minorHAnsi" w:hAnsiTheme="minorHAnsi"/>
          <w:b w:val="0"/>
          <w:bCs/>
          <w:color w:val="auto"/>
          <w:sz w:val="18"/>
          <w:szCs w:val="18"/>
          <w:u w:val="none"/>
        </w:rPr>
        <w:t>Department of Education, Australian Government</w:t>
      </w:r>
      <w:r w:rsidR="00BC326F" w:rsidRPr="00087575">
        <w:rPr>
          <w:rStyle w:val="Hyperlink"/>
          <w:rFonts w:asciiTheme="minorHAnsi" w:hAnsiTheme="minorHAnsi"/>
          <w:b w:val="0"/>
          <w:bCs/>
          <w:color w:val="auto"/>
          <w:sz w:val="18"/>
          <w:szCs w:val="18"/>
          <w:u w:val="none"/>
        </w:rPr>
        <w:t>.</w:t>
      </w:r>
      <w:r w:rsidR="00BC326F">
        <w:rPr>
          <w:rStyle w:val="Hyperlink"/>
          <w:rFonts w:asciiTheme="minorHAnsi" w:hAnsiTheme="minorHAnsi"/>
          <w:color w:val="auto"/>
          <w:sz w:val="18"/>
          <w:szCs w:val="18"/>
          <w:u w:val="none"/>
        </w:rPr>
        <w:t xml:space="preserve"> </w:t>
      </w:r>
      <w:r w:rsidR="00BC326F">
        <w:rPr>
          <w:sz w:val="18"/>
          <w:szCs w:val="18"/>
          <w:lang w:val="en-US"/>
        </w:rPr>
        <w:t>Accessed 2 July 2024</w:t>
      </w:r>
    </w:p>
  </w:footnote>
  <w:footnote w:id="51">
    <w:p w14:paraId="28F905EE" w14:textId="5A25A029" w:rsidR="00C8239A" w:rsidRPr="003D7B98" w:rsidRDefault="00C8239A">
      <w:pPr>
        <w:pStyle w:val="FootnoteText"/>
        <w:rPr>
          <w:sz w:val="18"/>
          <w:szCs w:val="18"/>
        </w:rPr>
      </w:pPr>
      <w:r w:rsidRPr="003D7B98">
        <w:rPr>
          <w:rStyle w:val="FootnoteReference"/>
          <w:sz w:val="18"/>
          <w:szCs w:val="18"/>
        </w:rPr>
        <w:footnoteRef/>
      </w:r>
      <w:r w:rsidRPr="003D7B98">
        <w:rPr>
          <w:sz w:val="18"/>
          <w:szCs w:val="18"/>
        </w:rPr>
        <w:t xml:space="preserve"> </w:t>
      </w:r>
      <w:r w:rsidR="00BF1F00" w:rsidRPr="003D7B98">
        <w:rPr>
          <w:sz w:val="18"/>
          <w:szCs w:val="18"/>
        </w:rPr>
        <w:t>Callida Indigenous Consulting (2021)</w:t>
      </w:r>
      <w:r w:rsidR="003D7B98">
        <w:rPr>
          <w:sz w:val="18"/>
          <w:szCs w:val="18"/>
        </w:rPr>
        <w:t xml:space="preserve"> E</w:t>
      </w:r>
      <w:r w:rsidR="002B75C8" w:rsidRPr="003D7B98">
        <w:rPr>
          <w:sz w:val="18"/>
          <w:szCs w:val="18"/>
        </w:rPr>
        <w:t xml:space="preserve">valuation of </w:t>
      </w:r>
      <w:r w:rsidR="00C32367" w:rsidRPr="003D7B98">
        <w:rPr>
          <w:sz w:val="18"/>
          <w:szCs w:val="18"/>
        </w:rPr>
        <w:t>tertiary access payment, prepared for the Department of Education</w:t>
      </w:r>
      <w:r w:rsidR="005E0108" w:rsidRPr="003D7B98">
        <w:rPr>
          <w:sz w:val="18"/>
          <w:szCs w:val="18"/>
        </w:rPr>
        <w:t>. (</w:t>
      </w:r>
      <w:r w:rsidR="00C028E6">
        <w:rPr>
          <w:sz w:val="18"/>
          <w:szCs w:val="18"/>
        </w:rPr>
        <w:t>N</w:t>
      </w:r>
      <w:r w:rsidR="005E0108" w:rsidRPr="003D7B98">
        <w:rPr>
          <w:sz w:val="18"/>
          <w:szCs w:val="18"/>
        </w:rPr>
        <w:t xml:space="preserve">ot publicly available) </w:t>
      </w:r>
    </w:p>
  </w:footnote>
  <w:footnote w:id="52">
    <w:p w14:paraId="4778298A" w14:textId="3DE361E0" w:rsidR="001B38AF" w:rsidRPr="003D7B98" w:rsidRDefault="001B38AF" w:rsidP="001B38AF">
      <w:pPr>
        <w:pStyle w:val="FootnoteText"/>
        <w:rPr>
          <w:sz w:val="18"/>
          <w:szCs w:val="18"/>
          <w:lang w:val="en-US"/>
        </w:rPr>
      </w:pPr>
      <w:r w:rsidRPr="003D7B98">
        <w:rPr>
          <w:rStyle w:val="FootnoteReference"/>
          <w:sz w:val="18"/>
          <w:szCs w:val="18"/>
        </w:rPr>
        <w:footnoteRef/>
      </w:r>
      <w:r w:rsidR="00493374" w:rsidRPr="003D7B98">
        <w:rPr>
          <w:sz w:val="18"/>
          <w:szCs w:val="18"/>
        </w:rPr>
        <w:t xml:space="preserve"> </w:t>
      </w:r>
      <w:r w:rsidR="00493374" w:rsidRPr="003D7B98">
        <w:rPr>
          <w:sz w:val="18"/>
          <w:szCs w:val="18"/>
          <w:lang w:val="en-US"/>
        </w:rPr>
        <w:t>Department of Education</w:t>
      </w:r>
      <w:r w:rsidR="00C17D77" w:rsidRPr="00C17D77">
        <w:rPr>
          <w:sz w:val="18"/>
          <w:szCs w:val="18"/>
          <w:lang w:val="en-US"/>
        </w:rPr>
        <w:t xml:space="preserve"> (2024).</w:t>
      </w:r>
      <w:r w:rsidR="00493374" w:rsidRPr="003D7B98">
        <w:rPr>
          <w:sz w:val="18"/>
          <w:szCs w:val="18"/>
          <w:lang w:val="en-US"/>
        </w:rPr>
        <w:t xml:space="preserve"> </w:t>
      </w:r>
      <w:r w:rsidR="00493374" w:rsidRPr="00C17D77">
        <w:rPr>
          <w:sz w:val="18"/>
          <w:szCs w:val="18"/>
          <w:lang w:val="en-US"/>
        </w:rPr>
        <w:t>Performance and Data Framework</w:t>
      </w:r>
      <w:r w:rsidR="0045614C">
        <w:rPr>
          <w:sz w:val="18"/>
          <w:szCs w:val="18"/>
          <w:lang w:val="en-US"/>
        </w:rPr>
        <w:t xml:space="preserve"> (Not publicly available) </w:t>
      </w:r>
    </w:p>
    <w:p w14:paraId="10FFA0C7" w14:textId="67DE7B0E" w:rsidR="001B38AF" w:rsidRPr="0075353F" w:rsidRDefault="001B38AF">
      <w:pPr>
        <w:pStyle w:val="FootnoteText"/>
        <w:rPr>
          <w:lang w:val="en-US"/>
        </w:rPr>
      </w:pPr>
    </w:p>
  </w:footnote>
  <w:footnote w:id="53">
    <w:p w14:paraId="7E88CA19" w14:textId="5048B675" w:rsidR="00842FE3" w:rsidRDefault="00842FE3">
      <w:pPr>
        <w:pStyle w:val="FootnoteText"/>
      </w:pPr>
      <w:r>
        <w:rPr>
          <w:rStyle w:val="FootnoteReference"/>
        </w:rPr>
        <w:footnoteRef/>
      </w:r>
      <w:r>
        <w:t xml:space="preserve"> </w:t>
      </w:r>
      <w:r w:rsidR="00851D84">
        <w:rPr>
          <w:sz w:val="18"/>
          <w:szCs w:val="18"/>
          <w:lang w:val="en-US"/>
        </w:rPr>
        <w:t>Regional Education Commissioner</w:t>
      </w:r>
      <w:r w:rsidR="004A0E8A" w:rsidRPr="00AB23D0">
        <w:rPr>
          <w:sz w:val="18"/>
          <w:szCs w:val="18"/>
          <w:lang w:val="en-US"/>
        </w:rPr>
        <w:t xml:space="preserve"> (2023) </w:t>
      </w:r>
      <w:hyperlink r:id="rId29" w:history="1">
        <w:r w:rsidR="004A0E8A">
          <w:rPr>
            <w:rStyle w:val="Hyperlink"/>
            <w:rFonts w:asciiTheme="minorHAnsi" w:hAnsiTheme="minorHAnsi"/>
            <w:sz w:val="18"/>
            <w:szCs w:val="18"/>
          </w:rPr>
          <w:t>Regional Education Commissioner Annual Report 2023</w:t>
        </w:r>
      </w:hyperlink>
      <w:r w:rsidR="004A0E8A">
        <w:rPr>
          <w:rStyle w:val="Hyperlink"/>
          <w:rFonts w:asciiTheme="minorHAnsi" w:hAnsiTheme="minorHAnsi"/>
          <w:color w:val="auto"/>
          <w:sz w:val="18"/>
          <w:szCs w:val="18"/>
          <w:u w:val="none"/>
        </w:rPr>
        <w:t xml:space="preserve"> </w:t>
      </w:r>
      <w:r w:rsidR="00D7479E" w:rsidRPr="00E47897">
        <w:rPr>
          <w:rStyle w:val="Hyperlink"/>
          <w:rFonts w:asciiTheme="minorHAnsi" w:hAnsiTheme="minorHAnsi"/>
          <w:b w:val="0"/>
          <w:bCs/>
          <w:color w:val="auto"/>
          <w:sz w:val="18"/>
          <w:szCs w:val="18"/>
          <w:u w:val="none"/>
        </w:rPr>
        <w:t>(pg.79)</w:t>
      </w:r>
      <w:r w:rsidR="0052550C">
        <w:rPr>
          <w:rStyle w:val="Hyperlink"/>
          <w:rFonts w:asciiTheme="minorHAnsi" w:hAnsiTheme="minorHAnsi"/>
          <w:b w:val="0"/>
          <w:bCs/>
          <w:color w:val="auto"/>
          <w:sz w:val="18"/>
          <w:szCs w:val="18"/>
          <w:u w:val="none"/>
        </w:rPr>
        <w:t>.</w:t>
      </w:r>
      <w:r w:rsidR="004A0E8A" w:rsidRPr="00E47897">
        <w:rPr>
          <w:rStyle w:val="Hyperlink"/>
          <w:rFonts w:asciiTheme="minorHAnsi" w:hAnsiTheme="minorHAnsi"/>
          <w:b w:val="0"/>
          <w:bCs/>
          <w:color w:val="auto"/>
          <w:sz w:val="18"/>
          <w:szCs w:val="18"/>
          <w:u w:val="none"/>
        </w:rPr>
        <w:t xml:space="preserve"> Department of Education, Australian Government</w:t>
      </w:r>
      <w:r w:rsidR="00D7479E">
        <w:rPr>
          <w:rStyle w:val="Hyperlink"/>
          <w:rFonts w:asciiTheme="minorHAnsi" w:hAnsiTheme="minorHAnsi"/>
          <w:color w:val="auto"/>
          <w:sz w:val="18"/>
          <w:szCs w:val="18"/>
          <w:u w:val="none"/>
        </w:rPr>
        <w:t>.</w:t>
      </w:r>
      <w:r w:rsidR="004A0E8A">
        <w:rPr>
          <w:rStyle w:val="Hyperlink"/>
          <w:rFonts w:asciiTheme="minorHAnsi" w:hAnsiTheme="minorHAnsi"/>
          <w:color w:val="auto"/>
          <w:sz w:val="18"/>
          <w:szCs w:val="18"/>
          <w:u w:val="none"/>
        </w:rPr>
        <w:t xml:space="preserve"> </w:t>
      </w:r>
      <w:r w:rsidR="004A0E8A">
        <w:rPr>
          <w:sz w:val="18"/>
          <w:szCs w:val="18"/>
          <w:lang w:val="en-US"/>
        </w:rPr>
        <w:t>Accessed 2 July 2024</w:t>
      </w:r>
    </w:p>
  </w:footnote>
  <w:footnote w:id="54">
    <w:p w14:paraId="2FA66E8A" w14:textId="03D0478B" w:rsidR="00A55AEB" w:rsidRPr="003D7B98" w:rsidRDefault="00A55AEB" w:rsidP="00A55AEB">
      <w:pPr>
        <w:pStyle w:val="FootnoteText"/>
        <w:rPr>
          <w:sz w:val="18"/>
          <w:szCs w:val="18"/>
        </w:rPr>
      </w:pPr>
      <w:r w:rsidRPr="003D7B98">
        <w:rPr>
          <w:rStyle w:val="FootnoteReference"/>
          <w:sz w:val="18"/>
          <w:szCs w:val="18"/>
        </w:rPr>
        <w:footnoteRef/>
      </w:r>
      <w:r w:rsidRPr="003D7B98">
        <w:rPr>
          <w:sz w:val="18"/>
          <w:szCs w:val="18"/>
        </w:rPr>
        <w:t xml:space="preserve"> </w:t>
      </w:r>
      <w:hyperlink r:id="rId30" w:history="1">
        <w:r w:rsidRPr="003D7B98">
          <w:rPr>
            <w:rStyle w:val="Hyperlink"/>
            <w:rFonts w:asciiTheme="minorHAnsi" w:hAnsiTheme="minorHAnsi"/>
            <w:sz w:val="18"/>
            <w:szCs w:val="18"/>
          </w:rPr>
          <w:t>Australian Universities Accord Final Report</w:t>
        </w:r>
        <w:r w:rsidR="00194537">
          <w:rPr>
            <w:rStyle w:val="Hyperlink"/>
            <w:rFonts w:asciiTheme="minorHAnsi" w:hAnsiTheme="minorHAnsi"/>
            <w:sz w:val="18"/>
            <w:szCs w:val="18"/>
          </w:rPr>
          <w:t xml:space="preserve"> (2024)</w:t>
        </w:r>
        <w:r w:rsidRPr="003D7B98">
          <w:rPr>
            <w:rStyle w:val="Hyperlink"/>
            <w:rFonts w:asciiTheme="minorHAnsi" w:hAnsiTheme="minorHAnsi"/>
            <w:sz w:val="18"/>
            <w:szCs w:val="18"/>
          </w:rPr>
          <w:t xml:space="preserve"> </w:t>
        </w:r>
      </w:hyperlink>
      <w:r w:rsidR="009D3EA5">
        <w:rPr>
          <w:sz w:val="18"/>
          <w:szCs w:val="18"/>
        </w:rPr>
        <w:t>.</w:t>
      </w:r>
      <w:r w:rsidR="0045614C" w:rsidRPr="004A0E8A">
        <w:rPr>
          <w:sz w:val="18"/>
          <w:szCs w:val="18"/>
        </w:rPr>
        <w:t xml:space="preserve"> Department of Education, Australian Government</w:t>
      </w:r>
      <w:r w:rsidR="0045614C">
        <w:rPr>
          <w:sz w:val="18"/>
          <w:szCs w:val="18"/>
        </w:rPr>
        <w:t xml:space="preserve">. Accessed on </w:t>
      </w:r>
      <w:r w:rsidR="00356881">
        <w:rPr>
          <w:sz w:val="18"/>
          <w:szCs w:val="18"/>
        </w:rPr>
        <w:t>26 June 2024.</w:t>
      </w:r>
    </w:p>
  </w:footnote>
  <w:footnote w:id="55">
    <w:p w14:paraId="4D973865" w14:textId="68556075" w:rsidR="00665D00" w:rsidRPr="003D7B98" w:rsidRDefault="00665D00">
      <w:pPr>
        <w:pStyle w:val="FootnoteText"/>
        <w:rPr>
          <w:sz w:val="18"/>
          <w:szCs w:val="18"/>
        </w:rPr>
      </w:pPr>
      <w:r w:rsidRPr="003D7B98">
        <w:rPr>
          <w:rStyle w:val="FootnoteReference"/>
          <w:sz w:val="18"/>
          <w:szCs w:val="18"/>
        </w:rPr>
        <w:footnoteRef/>
      </w:r>
      <w:r w:rsidR="00AD0EFC">
        <w:rPr>
          <w:sz w:val="18"/>
          <w:szCs w:val="18"/>
        </w:rPr>
        <w:t xml:space="preserve"> </w:t>
      </w:r>
      <w:r w:rsidR="00194537">
        <w:rPr>
          <w:sz w:val="18"/>
          <w:szCs w:val="18"/>
        </w:rPr>
        <w:t>Regional Education Commissioner</w:t>
      </w:r>
      <w:r w:rsidR="00D81F2A" w:rsidRPr="00FB2D4A">
        <w:rPr>
          <w:sz w:val="18"/>
          <w:szCs w:val="18"/>
        </w:rPr>
        <w:t xml:space="preserve"> </w:t>
      </w:r>
      <w:r w:rsidR="003B2649" w:rsidRPr="00FB2D4A">
        <w:rPr>
          <w:sz w:val="18"/>
          <w:szCs w:val="18"/>
        </w:rPr>
        <w:t>(2024)</w:t>
      </w:r>
      <w:r w:rsidR="009851B5" w:rsidRPr="00FB2D4A">
        <w:rPr>
          <w:sz w:val="18"/>
          <w:szCs w:val="18"/>
        </w:rPr>
        <w:t xml:space="preserve"> </w:t>
      </w:r>
      <w:hyperlink r:id="rId31" w:history="1">
        <w:r w:rsidR="009851B5" w:rsidRPr="00FB2D4A">
          <w:rPr>
            <w:rStyle w:val="Hyperlink"/>
            <w:rFonts w:asciiTheme="minorHAnsi" w:hAnsiTheme="minorHAnsi"/>
            <w:sz w:val="18"/>
            <w:szCs w:val="18"/>
          </w:rPr>
          <w:t>Regional Education Commissioner Annual Report 2023</w:t>
        </w:r>
        <w:r w:rsidR="00CE28E8" w:rsidRPr="00FB2D4A">
          <w:rPr>
            <w:rStyle w:val="Hyperlink"/>
            <w:rFonts w:asciiTheme="minorHAnsi" w:hAnsiTheme="minorHAnsi"/>
            <w:sz w:val="18"/>
            <w:szCs w:val="18"/>
          </w:rPr>
          <w:t xml:space="preserve">. </w:t>
        </w:r>
        <w:r w:rsidR="009851B5" w:rsidRPr="00FB2D4A">
          <w:rPr>
            <w:rStyle w:val="Hyperlink"/>
            <w:rFonts w:asciiTheme="minorHAnsi" w:hAnsiTheme="minorHAnsi"/>
            <w:sz w:val="18"/>
            <w:szCs w:val="18"/>
          </w:rPr>
          <w:t xml:space="preserve"> </w:t>
        </w:r>
      </w:hyperlink>
      <w:r w:rsidR="00CE28E8" w:rsidRPr="00FB2D4A">
        <w:rPr>
          <w:rStyle w:val="Hyperlink"/>
          <w:rFonts w:asciiTheme="minorHAnsi" w:hAnsiTheme="minorHAnsi"/>
          <w:b w:val="0"/>
          <w:bCs/>
          <w:color w:val="auto"/>
          <w:sz w:val="18"/>
          <w:szCs w:val="18"/>
          <w:u w:val="none"/>
        </w:rPr>
        <w:t xml:space="preserve">Department of Education, Australian Government. </w:t>
      </w:r>
      <w:r w:rsidR="00D041A6" w:rsidRPr="00FB2D4A">
        <w:rPr>
          <w:rStyle w:val="Hyperlink"/>
          <w:rFonts w:asciiTheme="minorHAnsi" w:hAnsiTheme="minorHAnsi"/>
          <w:b w:val="0"/>
          <w:bCs/>
          <w:color w:val="auto"/>
          <w:sz w:val="18"/>
          <w:szCs w:val="18"/>
          <w:u w:val="none"/>
        </w:rPr>
        <w:t>Accessed 1 July 2024</w:t>
      </w:r>
    </w:p>
  </w:footnote>
  <w:footnote w:id="56">
    <w:p w14:paraId="019073CA" w14:textId="5E1E2E13" w:rsidR="003F540B" w:rsidRPr="003D7B98" w:rsidRDefault="003F540B" w:rsidP="003F540B">
      <w:pPr>
        <w:pStyle w:val="FootnoteText"/>
        <w:rPr>
          <w:sz w:val="18"/>
          <w:szCs w:val="18"/>
        </w:rPr>
      </w:pPr>
      <w:r w:rsidRPr="003D7B98">
        <w:rPr>
          <w:rStyle w:val="FootnoteReference"/>
          <w:sz w:val="18"/>
          <w:szCs w:val="18"/>
        </w:rPr>
        <w:footnoteRef/>
      </w:r>
      <w:r w:rsidRPr="003D7B98">
        <w:rPr>
          <w:sz w:val="18"/>
          <w:szCs w:val="18"/>
        </w:rPr>
        <w:t xml:space="preserve"> Data provided from the Depart</w:t>
      </w:r>
      <w:r w:rsidR="00A210AB" w:rsidRPr="003D7B98">
        <w:rPr>
          <w:sz w:val="18"/>
          <w:szCs w:val="18"/>
        </w:rPr>
        <w:t>ment</w:t>
      </w:r>
      <w:r w:rsidRPr="003D7B98">
        <w:rPr>
          <w:sz w:val="18"/>
          <w:szCs w:val="18"/>
        </w:rPr>
        <w:t xml:space="preserve"> of Education for the purposes of this evaluation</w:t>
      </w:r>
    </w:p>
  </w:footnote>
  <w:footnote w:id="57">
    <w:p w14:paraId="2BEA5F62" w14:textId="509C3CF6" w:rsidR="00FF2335" w:rsidRPr="00FB2D4A" w:rsidRDefault="00FF2335">
      <w:pPr>
        <w:pStyle w:val="FootnoteText"/>
        <w:rPr>
          <w:sz w:val="18"/>
          <w:szCs w:val="18"/>
        </w:rPr>
      </w:pPr>
      <w:r>
        <w:rPr>
          <w:rStyle w:val="FootnoteReference"/>
        </w:rPr>
        <w:footnoteRef/>
      </w:r>
      <w:r>
        <w:t xml:space="preserve"> </w:t>
      </w:r>
      <w:r w:rsidR="00474CCE">
        <w:rPr>
          <w:sz w:val="18"/>
          <w:szCs w:val="18"/>
        </w:rPr>
        <w:t>Regional Education Commissioner</w:t>
      </w:r>
      <w:r w:rsidR="002E47C2" w:rsidRPr="00FB2D4A">
        <w:rPr>
          <w:sz w:val="18"/>
          <w:szCs w:val="18"/>
        </w:rPr>
        <w:t xml:space="preserve"> (2022). </w:t>
      </w:r>
      <w:hyperlink r:id="rId32" w:history="1">
        <w:r w:rsidR="002E47C2" w:rsidRPr="00FB2D4A">
          <w:rPr>
            <w:rStyle w:val="Hyperlink"/>
            <w:rFonts w:asciiTheme="minorHAnsi" w:hAnsiTheme="minorHAnsi"/>
            <w:sz w:val="18"/>
            <w:szCs w:val="18"/>
          </w:rPr>
          <w:t>Regional Education Commissioner Annual Report 2022</w:t>
        </w:r>
      </w:hyperlink>
      <w:r w:rsidR="00376C7E" w:rsidRPr="00FB2D4A">
        <w:rPr>
          <w:sz w:val="18"/>
          <w:szCs w:val="18"/>
        </w:rPr>
        <w:t xml:space="preserve">. Department of Education, Australian Government. Accessed 1 August 2024. </w:t>
      </w:r>
    </w:p>
  </w:footnote>
  <w:footnote w:id="58">
    <w:p w14:paraId="530204E3" w14:textId="14DB920C" w:rsidR="00FF2335" w:rsidRPr="00FB2D4A" w:rsidRDefault="00FF2335">
      <w:pPr>
        <w:pStyle w:val="FootnoteText"/>
        <w:rPr>
          <w:sz w:val="18"/>
          <w:szCs w:val="18"/>
        </w:rPr>
      </w:pPr>
      <w:r w:rsidRPr="00FB2D4A">
        <w:rPr>
          <w:rStyle w:val="FootnoteReference"/>
          <w:sz w:val="18"/>
          <w:szCs w:val="18"/>
        </w:rPr>
        <w:footnoteRef/>
      </w:r>
      <w:r w:rsidRPr="00FB2D4A">
        <w:rPr>
          <w:sz w:val="18"/>
          <w:szCs w:val="18"/>
        </w:rPr>
        <w:t xml:space="preserve"> </w:t>
      </w:r>
      <w:r w:rsidR="00474CCE">
        <w:rPr>
          <w:sz w:val="18"/>
          <w:szCs w:val="18"/>
        </w:rPr>
        <w:t>Regional Education Commissioner</w:t>
      </w:r>
      <w:r w:rsidR="00474CCE" w:rsidRPr="00FB2D4A">
        <w:rPr>
          <w:sz w:val="18"/>
          <w:szCs w:val="18"/>
        </w:rPr>
        <w:t xml:space="preserve"> </w:t>
      </w:r>
      <w:r w:rsidR="00376C7E" w:rsidRPr="00FB2D4A">
        <w:rPr>
          <w:sz w:val="18"/>
          <w:szCs w:val="18"/>
        </w:rPr>
        <w:t xml:space="preserve">(2022). </w:t>
      </w:r>
      <w:hyperlink r:id="rId33" w:history="1">
        <w:r w:rsidR="00376C7E" w:rsidRPr="00FB2D4A">
          <w:rPr>
            <w:rStyle w:val="Hyperlink"/>
            <w:rFonts w:asciiTheme="minorHAnsi" w:hAnsiTheme="minorHAnsi"/>
            <w:sz w:val="18"/>
            <w:szCs w:val="18"/>
          </w:rPr>
          <w:t>Regional Education Commissioner Annual Report 2022</w:t>
        </w:r>
      </w:hyperlink>
      <w:r w:rsidR="00376C7E" w:rsidRPr="00FB2D4A">
        <w:rPr>
          <w:sz w:val="18"/>
          <w:szCs w:val="18"/>
        </w:rPr>
        <w:t>. Department of Education, Australian Government. Accessed 1 August 2024.</w:t>
      </w:r>
    </w:p>
  </w:footnote>
  <w:footnote w:id="59">
    <w:p w14:paraId="6FA3AED3" w14:textId="50C4C4FE" w:rsidR="00FF2335" w:rsidRPr="00FB2D4A" w:rsidRDefault="00FF2335">
      <w:pPr>
        <w:pStyle w:val="FootnoteText"/>
        <w:rPr>
          <w:sz w:val="18"/>
          <w:szCs w:val="18"/>
        </w:rPr>
      </w:pPr>
      <w:r w:rsidRPr="00FB2D4A">
        <w:rPr>
          <w:rStyle w:val="FootnoteReference"/>
          <w:sz w:val="18"/>
          <w:szCs w:val="18"/>
        </w:rPr>
        <w:footnoteRef/>
      </w:r>
      <w:r w:rsidRPr="00FB2D4A">
        <w:rPr>
          <w:sz w:val="18"/>
          <w:szCs w:val="18"/>
        </w:rPr>
        <w:t xml:space="preserve"> </w:t>
      </w:r>
      <w:r w:rsidR="00D9491A" w:rsidRPr="00FB2D4A">
        <w:rPr>
          <w:sz w:val="18"/>
          <w:szCs w:val="18"/>
        </w:rPr>
        <w:t>Department of Education (202</w:t>
      </w:r>
      <w:r w:rsidR="00824002" w:rsidRPr="00FB2D4A">
        <w:rPr>
          <w:sz w:val="18"/>
          <w:szCs w:val="18"/>
        </w:rPr>
        <w:t>3</w:t>
      </w:r>
      <w:r w:rsidR="00D9491A" w:rsidRPr="00FB2D4A">
        <w:rPr>
          <w:sz w:val="18"/>
          <w:szCs w:val="18"/>
        </w:rPr>
        <w:t>).</w:t>
      </w:r>
      <w:r w:rsidR="00824002" w:rsidRPr="00FB2D4A">
        <w:rPr>
          <w:sz w:val="18"/>
          <w:szCs w:val="18"/>
        </w:rPr>
        <w:t xml:space="preserve"> </w:t>
      </w:r>
      <w:hyperlink r:id="rId34" w:history="1">
        <w:r w:rsidR="00824002" w:rsidRPr="00FB2D4A">
          <w:rPr>
            <w:rStyle w:val="Hyperlink"/>
            <w:rFonts w:asciiTheme="minorHAnsi" w:hAnsiTheme="minorHAnsi"/>
            <w:sz w:val="18"/>
            <w:szCs w:val="18"/>
          </w:rPr>
          <w:t>Report on VET Delivered to Secondary Students: Investigating the provision of VET to secondary students in regional, rural, and remote areas</w:t>
        </w:r>
      </w:hyperlink>
      <w:r w:rsidR="00D9491A" w:rsidRPr="00FB2D4A">
        <w:rPr>
          <w:sz w:val="18"/>
          <w:szCs w:val="18"/>
        </w:rPr>
        <w:t>. Department of Education, Australian Government. Accessed 1 August 2024.</w:t>
      </w:r>
    </w:p>
  </w:footnote>
  <w:footnote w:id="60">
    <w:p w14:paraId="0EA3F4B9" w14:textId="797DE37C" w:rsidR="00FF2335" w:rsidRPr="00FB2D4A" w:rsidRDefault="00FF2335">
      <w:pPr>
        <w:pStyle w:val="FootnoteText"/>
        <w:rPr>
          <w:sz w:val="18"/>
          <w:szCs w:val="18"/>
        </w:rPr>
      </w:pPr>
      <w:r w:rsidRPr="00FB2D4A">
        <w:rPr>
          <w:rStyle w:val="FootnoteReference"/>
          <w:sz w:val="18"/>
          <w:szCs w:val="18"/>
        </w:rPr>
        <w:footnoteRef/>
      </w:r>
      <w:r w:rsidRPr="00FB2D4A">
        <w:rPr>
          <w:sz w:val="18"/>
          <w:szCs w:val="18"/>
        </w:rPr>
        <w:t xml:space="preserve"> </w:t>
      </w:r>
      <w:r w:rsidR="0052420E" w:rsidRPr="00FB2D4A">
        <w:rPr>
          <w:sz w:val="18"/>
          <w:szCs w:val="18"/>
        </w:rPr>
        <w:t xml:space="preserve">Department of Education (2022). </w:t>
      </w:r>
      <w:hyperlink r:id="rId35" w:history="1">
        <w:r w:rsidR="0052420E" w:rsidRPr="00FB2D4A">
          <w:rPr>
            <w:rStyle w:val="Hyperlink"/>
            <w:rFonts w:asciiTheme="minorHAnsi" w:hAnsiTheme="minorHAnsi"/>
            <w:sz w:val="18"/>
            <w:szCs w:val="18"/>
          </w:rPr>
          <w:t>Research into support services in RRR Areas – Final Report</w:t>
        </w:r>
      </w:hyperlink>
      <w:r w:rsidR="0052420E" w:rsidRPr="00FB2D4A">
        <w:rPr>
          <w:sz w:val="18"/>
          <w:szCs w:val="18"/>
        </w:rPr>
        <w:t>. Department of Education, Australian Government. Accessed 1 August 2024.</w:t>
      </w:r>
    </w:p>
  </w:footnote>
  <w:footnote w:id="61">
    <w:p w14:paraId="25830F1D" w14:textId="08D520D4" w:rsidR="00FF2335" w:rsidRPr="00FB2D4A" w:rsidRDefault="00FF2335">
      <w:pPr>
        <w:pStyle w:val="FootnoteText"/>
        <w:rPr>
          <w:sz w:val="18"/>
          <w:szCs w:val="18"/>
        </w:rPr>
      </w:pPr>
      <w:r w:rsidRPr="00FB2D4A">
        <w:rPr>
          <w:rStyle w:val="FootnoteReference"/>
          <w:sz w:val="18"/>
          <w:szCs w:val="18"/>
        </w:rPr>
        <w:footnoteRef/>
      </w:r>
      <w:r w:rsidRPr="00FB2D4A">
        <w:rPr>
          <w:sz w:val="18"/>
          <w:szCs w:val="18"/>
        </w:rPr>
        <w:t xml:space="preserve"> </w:t>
      </w:r>
      <w:r w:rsidR="00116D2A" w:rsidRPr="00FB2D4A">
        <w:rPr>
          <w:sz w:val="18"/>
          <w:szCs w:val="18"/>
        </w:rPr>
        <w:t xml:space="preserve">Department of Education (2022). </w:t>
      </w:r>
      <w:hyperlink r:id="rId36" w:history="1">
        <w:r w:rsidR="005716DD" w:rsidRPr="00FB2D4A">
          <w:rPr>
            <w:rStyle w:val="Hyperlink"/>
            <w:rFonts w:asciiTheme="minorHAnsi" w:hAnsiTheme="minorHAnsi"/>
            <w:sz w:val="18"/>
            <w:szCs w:val="18"/>
          </w:rPr>
          <w:t>Research into support services in RRR areas - Good Practice Framework</w:t>
        </w:r>
      </w:hyperlink>
      <w:r w:rsidR="00116D2A" w:rsidRPr="00FB2D4A">
        <w:rPr>
          <w:sz w:val="18"/>
          <w:szCs w:val="18"/>
        </w:rPr>
        <w:t>. Department of Education, Australian Government. Accessed 1 August 2024.</w:t>
      </w:r>
    </w:p>
  </w:footnote>
  <w:footnote w:id="62">
    <w:p w14:paraId="53F16E95" w14:textId="396C74EB" w:rsidR="0023343D" w:rsidRPr="00FB2D4A" w:rsidRDefault="0023343D" w:rsidP="0023343D">
      <w:pPr>
        <w:pStyle w:val="FootnoteText"/>
        <w:rPr>
          <w:sz w:val="18"/>
          <w:szCs w:val="18"/>
        </w:rPr>
      </w:pPr>
      <w:r w:rsidRPr="00FB2D4A">
        <w:rPr>
          <w:rStyle w:val="FootnoteReference"/>
          <w:sz w:val="18"/>
          <w:szCs w:val="18"/>
        </w:rPr>
        <w:footnoteRef/>
      </w:r>
      <w:r w:rsidRPr="00FB2D4A">
        <w:rPr>
          <w:sz w:val="18"/>
          <w:szCs w:val="18"/>
        </w:rPr>
        <w:t xml:space="preserve"> Data provided from the Depart</w:t>
      </w:r>
      <w:r w:rsidR="00A210AB" w:rsidRPr="00FB2D4A">
        <w:rPr>
          <w:sz w:val="18"/>
          <w:szCs w:val="18"/>
        </w:rPr>
        <w:t>ment</w:t>
      </w:r>
      <w:r w:rsidRPr="00FB2D4A">
        <w:rPr>
          <w:sz w:val="18"/>
          <w:szCs w:val="18"/>
        </w:rPr>
        <w:t xml:space="preserve"> of Education for the purposes of this evaluation</w:t>
      </w:r>
    </w:p>
    <w:p w14:paraId="702C2610" w14:textId="77777777" w:rsidR="0023343D" w:rsidRPr="00653B0A" w:rsidRDefault="0023343D" w:rsidP="0023343D">
      <w:pPr>
        <w:pStyle w:val="FootnoteText"/>
        <w:rPr>
          <w:sz w:val="20"/>
          <w:szCs w:val="18"/>
        </w:rPr>
      </w:pPr>
    </w:p>
  </w:footnote>
  <w:footnote w:id="63">
    <w:p w14:paraId="5A53F39B" w14:textId="11ED19A3" w:rsidR="00064CC0" w:rsidRPr="003D7B98" w:rsidRDefault="00064CC0">
      <w:pPr>
        <w:pStyle w:val="FootnoteText"/>
        <w:rPr>
          <w:sz w:val="18"/>
          <w:szCs w:val="18"/>
        </w:rPr>
      </w:pPr>
      <w:r w:rsidRPr="003D7B98">
        <w:rPr>
          <w:rStyle w:val="FootnoteReference"/>
          <w:sz w:val="18"/>
          <w:szCs w:val="18"/>
        </w:rPr>
        <w:footnoteRef/>
      </w:r>
      <w:r w:rsidRPr="003D7B98">
        <w:rPr>
          <w:sz w:val="18"/>
          <w:szCs w:val="18"/>
        </w:rPr>
        <w:t xml:space="preserve"> </w:t>
      </w:r>
      <w:r w:rsidR="00FE2E43" w:rsidRPr="003D7B98">
        <w:rPr>
          <w:sz w:val="18"/>
          <w:szCs w:val="18"/>
          <w:lang w:val="en-US"/>
        </w:rPr>
        <w:t>Department of Education (2024)</w:t>
      </w:r>
      <w:r w:rsidR="00FE2E43" w:rsidRPr="003D7B98">
        <w:rPr>
          <w:sz w:val="18"/>
          <w:szCs w:val="18"/>
        </w:rPr>
        <w:t xml:space="preserve"> </w:t>
      </w:r>
      <w:hyperlink r:id="rId37" w:history="1">
        <w:r w:rsidR="00DF26D7" w:rsidRPr="00DF26D7">
          <w:rPr>
            <w:rStyle w:val="Hyperlink"/>
            <w:rFonts w:asciiTheme="minorHAnsi" w:hAnsiTheme="minorHAnsi"/>
            <w:sz w:val="18"/>
            <w:szCs w:val="18"/>
          </w:rPr>
          <w:t>Australian Tertiary Education Commission (ATEC) Implementation Consultation Paper</w:t>
        </w:r>
      </w:hyperlink>
      <w:r w:rsidR="00DF26D7" w:rsidRPr="00DF26D7">
        <w:rPr>
          <w:sz w:val="18"/>
          <w:szCs w:val="18"/>
        </w:rPr>
        <w:t xml:space="preserve"> </w:t>
      </w:r>
      <w:r w:rsidR="004A3636" w:rsidRPr="003D7B98">
        <w:rPr>
          <w:sz w:val="18"/>
          <w:szCs w:val="18"/>
          <w:lang w:val="en-US"/>
        </w:rPr>
        <w:t>(pg.3</w:t>
      </w:r>
      <w:r w:rsidR="00DA2EB9">
        <w:rPr>
          <w:sz w:val="18"/>
          <w:szCs w:val="18"/>
          <w:lang w:val="en-US"/>
        </w:rPr>
        <w:t>-4</w:t>
      </w:r>
      <w:r w:rsidR="004A3636" w:rsidRPr="003D7B98">
        <w:rPr>
          <w:sz w:val="18"/>
          <w:szCs w:val="18"/>
          <w:lang w:val="en-US"/>
        </w:rPr>
        <w:t>)</w:t>
      </w:r>
      <w:r w:rsidR="008A3B9F" w:rsidRPr="003D7B98">
        <w:rPr>
          <w:sz w:val="18"/>
          <w:szCs w:val="18"/>
          <w:lang w:val="en-US"/>
        </w:rPr>
        <w:t xml:space="preserve"> </w:t>
      </w:r>
      <w:r w:rsidR="00536FF5" w:rsidRPr="003D7B98">
        <w:rPr>
          <w:sz w:val="18"/>
          <w:szCs w:val="18"/>
          <w:lang w:val="en-US"/>
        </w:rPr>
        <w:t>Department of Education, Australian Government</w:t>
      </w:r>
      <w:r w:rsidR="004A3636">
        <w:rPr>
          <w:sz w:val="18"/>
          <w:szCs w:val="18"/>
          <w:lang w:val="en-US"/>
        </w:rPr>
        <w:t>.</w:t>
      </w:r>
    </w:p>
  </w:footnote>
  <w:footnote w:id="64">
    <w:p w14:paraId="170C09F2" w14:textId="4ABB0703" w:rsidR="00615717" w:rsidRPr="00BF56EE" w:rsidRDefault="00615717">
      <w:pPr>
        <w:pStyle w:val="FootnoteText"/>
        <w:rPr>
          <w:sz w:val="18"/>
          <w:szCs w:val="18"/>
        </w:rPr>
      </w:pPr>
      <w:r w:rsidRPr="00BF56EE">
        <w:rPr>
          <w:rStyle w:val="FootnoteReference"/>
          <w:sz w:val="18"/>
          <w:szCs w:val="18"/>
        </w:rPr>
        <w:footnoteRef/>
      </w:r>
      <w:r w:rsidRPr="00BF56EE">
        <w:rPr>
          <w:sz w:val="18"/>
          <w:szCs w:val="18"/>
        </w:rPr>
        <w:t xml:space="preserve"> </w:t>
      </w:r>
      <w:r w:rsidR="00480BFC" w:rsidRPr="00BF56EE">
        <w:rPr>
          <w:sz w:val="18"/>
          <w:szCs w:val="18"/>
        </w:rPr>
        <w:t>Data provided from the Department of Education for the purposes of this evaluation</w:t>
      </w:r>
      <w:r w:rsidR="003C7F6A" w:rsidRPr="00BF56EE">
        <w:rPr>
          <w:sz w:val="18"/>
          <w:szCs w:val="18"/>
        </w:rPr>
        <w:t xml:space="preserve"> collected from the Higher Education Statistics Collection</w:t>
      </w:r>
      <w:r w:rsidR="00247B12">
        <w:rPr>
          <w:sz w:val="18"/>
          <w:szCs w:val="18"/>
        </w:rPr>
        <w:t>.</w:t>
      </w:r>
    </w:p>
  </w:footnote>
  <w:footnote w:id="65">
    <w:p w14:paraId="0DE89601" w14:textId="1803FFAC" w:rsidR="00FB2D4A" w:rsidRPr="00E96225" w:rsidRDefault="00FB2D4A">
      <w:pPr>
        <w:pStyle w:val="FootnoteText"/>
        <w:rPr>
          <w:sz w:val="18"/>
          <w:szCs w:val="16"/>
          <w:lang w:val="en-NZ"/>
        </w:rPr>
      </w:pPr>
      <w:r>
        <w:rPr>
          <w:rStyle w:val="FootnoteReference"/>
        </w:rPr>
        <w:footnoteRef/>
      </w:r>
      <w:r>
        <w:t xml:space="preserve"> </w:t>
      </w:r>
      <w:r w:rsidRPr="00E96225">
        <w:rPr>
          <w:sz w:val="18"/>
          <w:szCs w:val="16"/>
        </w:rPr>
        <w:t>Data provided from the Department of Education for the purposes of this evaluation collected from the Higher Education Statistics Collection</w:t>
      </w:r>
    </w:p>
  </w:footnote>
  <w:footnote w:id="66">
    <w:p w14:paraId="3EE0CB85" w14:textId="0478B599" w:rsidR="00FB2D4A" w:rsidRPr="00FB2D4A" w:rsidRDefault="00FB2D4A">
      <w:pPr>
        <w:pStyle w:val="FootnoteText"/>
        <w:rPr>
          <w:lang w:val="en-NZ"/>
        </w:rPr>
      </w:pPr>
      <w:r w:rsidRPr="00E96225">
        <w:rPr>
          <w:rStyle w:val="FootnoteReference"/>
          <w:sz w:val="18"/>
          <w:szCs w:val="16"/>
        </w:rPr>
        <w:footnoteRef/>
      </w:r>
      <w:r w:rsidRPr="00E96225">
        <w:rPr>
          <w:sz w:val="18"/>
          <w:szCs w:val="16"/>
        </w:rPr>
        <w:t xml:space="preserve"> Data provided from the Department of Education for the purposes of this evaluation collected from the Higher Education Statistics Collection</w:t>
      </w:r>
    </w:p>
  </w:footnote>
  <w:footnote w:id="67">
    <w:p w14:paraId="78758F6B" w14:textId="536E8770" w:rsidR="000E497A" w:rsidRPr="001B28BE" w:rsidRDefault="000E497A" w:rsidP="000E497A">
      <w:pPr>
        <w:pStyle w:val="FootnoteText"/>
        <w:rPr>
          <w:sz w:val="18"/>
          <w:szCs w:val="18"/>
        </w:rPr>
      </w:pPr>
      <w:r w:rsidRPr="001B28BE">
        <w:rPr>
          <w:rStyle w:val="FootnoteReference"/>
          <w:sz w:val="18"/>
          <w:szCs w:val="18"/>
        </w:rPr>
        <w:footnoteRef/>
      </w:r>
      <w:r w:rsidRPr="001B28BE">
        <w:rPr>
          <w:sz w:val="18"/>
          <w:szCs w:val="18"/>
        </w:rPr>
        <w:t xml:space="preserve"> Department of Education (2024) </w:t>
      </w:r>
      <w:hyperlink r:id="rId38" w:history="1">
        <w:r w:rsidRPr="001B28BE">
          <w:rPr>
            <w:rStyle w:val="Hyperlink"/>
            <w:sz w:val="18"/>
            <w:szCs w:val="18"/>
          </w:rPr>
          <w:t>Australian Tertiary Education Commission (ATEC) Implementation Consultation Paper</w:t>
        </w:r>
      </w:hyperlink>
      <w:r w:rsidRPr="001B28BE">
        <w:rPr>
          <w:sz w:val="18"/>
          <w:szCs w:val="18"/>
        </w:rPr>
        <w:t xml:space="preserve"> (pg.3-4) Department of Education, Australian Government</w:t>
      </w:r>
      <w:r w:rsidR="001B28BE">
        <w:rPr>
          <w:sz w:val="18"/>
          <w:szCs w:val="18"/>
        </w:rPr>
        <w:t>.</w:t>
      </w:r>
      <w:r w:rsidRPr="001B28BE">
        <w:rPr>
          <w:sz w:val="18"/>
          <w:szCs w:val="18"/>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103FCB" w14:textId="299B9B3D" w:rsidR="0073621B" w:rsidRPr="009D6BD8" w:rsidRDefault="00AC67BA" w:rsidP="00407805">
    <w:pPr>
      <w:pStyle w:val="Header"/>
      <w:rPr>
        <w:color w:val="007E00" w:themeColor="accent3"/>
      </w:rPr>
    </w:pPr>
    <w:r w:rsidRPr="009D6BD8">
      <w:rPr>
        <w:color w:val="007E00" w:themeColor="accent3"/>
      </w:rPr>
      <w:drawing>
        <wp:anchor distT="0" distB="0" distL="114300" distR="114300" simplePos="0" relativeHeight="251660290" behindDoc="0" locked="0" layoutInCell="1" allowOverlap="1" wp14:anchorId="3521BA07" wp14:editId="3F9F4192">
          <wp:simplePos x="0" y="0"/>
          <wp:positionH relativeFrom="rightMargin">
            <wp:posOffset>-210058</wp:posOffset>
          </wp:positionH>
          <wp:positionV relativeFrom="paragraph">
            <wp:posOffset>-12446</wp:posOffset>
          </wp:positionV>
          <wp:extent cx="207010" cy="255270"/>
          <wp:effectExtent l="0" t="0" r="2540" b="0"/>
          <wp:wrapThrough wrapText="bothSides">
            <wp:wrapPolygon edited="0">
              <wp:start x="0" y="0"/>
              <wp:lineTo x="0" y="19343"/>
              <wp:lineTo x="19877" y="19343"/>
              <wp:lineTo x="19877" y="0"/>
              <wp:lineTo x="0" y="0"/>
            </wp:wrapPolygon>
          </wp:wrapThrough>
          <wp:docPr id="322102945" name="Picture 322102945" descr="A+C monogra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2102945" name="Picture 322102945" descr="A+C monogram logo"/>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07010" cy="25527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870838" w:rsidRPr="009D6BD8">
      <w:rPr>
        <w:color w:val="007E00" w:themeColor="accent3"/>
      </w:rPr>
      <w:t>Allen + Clarke</w:t>
    </w:r>
    <w:r w:rsidR="00D62820" w:rsidRPr="009D6BD8">
      <w:rPr>
        <w:color w:val="007E00" w:themeColor="accent3"/>
      </w:rPr>
      <w:t xml:space="preserve"> </w:t>
    </w:r>
  </w:p>
  <w:p w14:paraId="27C88722" w14:textId="41FD3308" w:rsidR="00870838" w:rsidRPr="001848B7" w:rsidRDefault="0073621B" w:rsidP="00407805">
    <w:pPr>
      <w:pStyle w:val="Header"/>
    </w:pPr>
    <w:r w:rsidRPr="0073621B">
      <w:rPr>
        <w:color w:val="36424A" w:themeColor="accent2"/>
      </w:rPr>
      <w:t>Evaluation of the impact and effectiveness of the Napthine Measures</w:t>
    </w:r>
    <w:r w:rsidRPr="0073621B">
      <w:t xml:space="preserve"> </w:t>
    </w:r>
    <w:r w:rsidR="00157EB5" w:rsidRPr="0073621B">
      <w:rPr>
        <w:color w:val="36424A" w:themeColor="accent2"/>
        <w:highlight w:val="yellow"/>
      </w:rPr>
      <mc:AlternateContent>
        <mc:Choice Requires="wps">
          <w:drawing>
            <wp:anchor distT="0" distB="0" distL="114300" distR="114300" simplePos="0" relativeHeight="251658241" behindDoc="0" locked="0" layoutInCell="1" allowOverlap="1" wp14:anchorId="63BA1208" wp14:editId="11014818">
              <wp:simplePos x="0" y="0"/>
              <wp:positionH relativeFrom="column">
                <wp:posOffset>-7620</wp:posOffset>
              </wp:positionH>
              <wp:positionV relativeFrom="paragraph">
                <wp:posOffset>160324</wp:posOffset>
              </wp:positionV>
              <wp:extent cx="1311965" cy="0"/>
              <wp:effectExtent l="0" t="0" r="0" b="0"/>
              <wp:wrapNone/>
              <wp:docPr id="1913461030" name="Straight Connector 191346103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311965" cy="0"/>
                      </a:xfrm>
                      <a:prstGeom prst="line">
                        <a:avLst/>
                      </a:prstGeom>
                      <a:ln w="9525"/>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589B468E" id="Straight Connector 1913461030" o:spid="_x0000_s1026" alt="&quot;&quot;" style="position:absolute;z-index:251658241;visibility:visible;mso-wrap-style:square;mso-wrap-distance-left:9pt;mso-wrap-distance-top:0;mso-wrap-distance-right:9pt;mso-wrap-distance-bottom:0;mso-position-horizontal:absolute;mso-position-horizontal-relative:text;mso-position-vertical:absolute;mso-position-vertical-relative:text" from="-.6pt,12.6pt" to="102.7pt,12.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tFXBpAEAAKQDAAAOAAAAZHJzL2Uyb0RvYy54bWysU9uO0zAQfUfiHyy/UydFXbFR033Y1fKC&#10;YMXlA7zOuLHkm8amSf+esdumCJAQaF8mvsw5M+d4sr2bnWUHwGSC73m7ajgDr8Jg/L7n374+vnnH&#10;WcrSD9IGDz0/QuJ3u9evtlPsYB3GYAdARiQ+dVPs+Zhz7IRIagQn0ypE8HSpAzqZaYt7MaCciN1Z&#10;sW6aGzEFHCIGBSnR6cPpku8qv9ag8ietE2Rme0695RqxxucSxW4ruz3KOBp1bkP+RxdOGk9FF6oH&#10;mSX7juY3KmcUhhR0XqngRNDaKKgaSE3b/KLmyygjVC1kToqLTenlaNXHw71/QrJhiqlL8QmLilmj&#10;K1/qj83VrONiFsyZKTps37bt7c2GM3W5E1dgxJTfQ3CsLHpujS86ZCcPH1KmYpR6SSnH1rOp57eb&#10;9aY8iLi2Ulf5aOGU9Rk0M0MpXtnqlMC9RXaQ9L5SKfC5rRSFk7ILTBtrF2Dzd+A5v0ChTtC/gBdE&#10;rRx8XsDO+IB/qp7nS8v6lH9x4KS7WPAchmN9pGoNjUJ18Dy2ZdZ+3lf49efa/QAAAP//AwBQSwME&#10;FAAGAAgAAAAhAA8poprfAAAACAEAAA8AAABkcnMvZG93bnJldi54bWxMj0FPwzAMhe9I/IfISNy2&#10;dBVDqDSdEINeGAcGmsQtbby2kDilybb232PEAU6W/Z6ev5evRmfFEYfQeVKwmCcgkGpvOmoUvL0+&#10;zm5AhKjJaOsJFUwYYFWcn+U6M/5EL3jcxkZwCIVMK2hj7DMpQ92i02HueyTW9n5wOvI6NNIM+sTh&#10;zso0Sa6l0x3xh1b3eN9i/bk9OAW7zX4qbWXK8r1eT0+7h/XX8+ZDqcuL8e4WRMQx/pnhB5/RoWCm&#10;yh/IBGEVzBYpOxWkS56sp8nyCkT1e5BFLv8XKL4BAAD//wMAUEsBAi0AFAAGAAgAAAAhALaDOJL+&#10;AAAA4QEAABMAAAAAAAAAAAAAAAAAAAAAAFtDb250ZW50X1R5cGVzXS54bWxQSwECLQAUAAYACAAA&#10;ACEAOP0h/9YAAACUAQAACwAAAAAAAAAAAAAAAAAvAQAAX3JlbHMvLnJlbHNQSwECLQAUAAYACAAA&#10;ACEAmLRVwaQBAACkAwAADgAAAAAAAAAAAAAAAAAuAgAAZHJzL2Uyb0RvYy54bWxQSwECLQAUAAYA&#10;CAAAACEADymimt8AAAAIAQAADwAAAAAAAAAAAAAAAAD+AwAAZHJzL2Rvd25yZXYueG1sUEsFBgAA&#10;AAAEAAQA8wAAAAoFAAAAAA==&#10;" strokecolor="#78b800 [3204]">
              <v:stroke joinstyle="miter"/>
            </v:line>
          </w:pict>
        </mc:Fallback>
      </mc:AlternateContent>
    </w:r>
    <w:r w:rsidRPr="0073621B">
      <w:rPr>
        <w:color w:val="36424A" w:themeColor="accent2"/>
      </w:rPr>
      <w:t xml:space="preserve">– Department of </w:t>
    </w:r>
    <w:r w:rsidR="002F4CD1">
      <w:rPr>
        <w:color w:val="36424A" w:themeColor="accent2"/>
      </w:rPr>
      <w:t>Education</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64EF4D" w14:textId="0D93185F" w:rsidR="00104504" w:rsidRPr="00157EB5" w:rsidRDefault="00104504" w:rsidP="00407805">
    <w:pPr>
      <w:pStyle w:val="Header"/>
      <w:rPr>
        <w:color w:val="007E00" w:themeColor="accent3"/>
      </w:rPr>
    </w:pPr>
    <w:r w:rsidRPr="00157EB5">
      <w:t>Allen + Clarke Consulting</w:t>
    </w:r>
  </w:p>
  <w:p w14:paraId="353D2ECC" w14:textId="77777777" w:rsidR="00104504" w:rsidRPr="00157EB5" w:rsidRDefault="00104504" w:rsidP="00407805">
    <w:pPr>
      <w:pStyle w:val="Header"/>
    </w:pPr>
    <w:r>
      <mc:AlternateContent>
        <mc:Choice Requires="wps">
          <w:drawing>
            <wp:anchor distT="0" distB="0" distL="114300" distR="114300" simplePos="0" relativeHeight="251658242" behindDoc="0" locked="0" layoutInCell="1" allowOverlap="1" wp14:anchorId="1F45B0DF" wp14:editId="5DE4F16C">
              <wp:simplePos x="0" y="0"/>
              <wp:positionH relativeFrom="column">
                <wp:posOffset>-7620</wp:posOffset>
              </wp:positionH>
              <wp:positionV relativeFrom="paragraph">
                <wp:posOffset>160324</wp:posOffset>
              </wp:positionV>
              <wp:extent cx="1311965" cy="0"/>
              <wp:effectExtent l="0" t="0" r="0" b="0"/>
              <wp:wrapNone/>
              <wp:docPr id="1535025939" name="Straight Connector 1535025939" descr="Group of people sitting at tables"/>
              <wp:cNvGraphicFramePr/>
              <a:graphic xmlns:a="http://schemas.openxmlformats.org/drawingml/2006/main">
                <a:graphicData uri="http://schemas.microsoft.com/office/word/2010/wordprocessingShape">
                  <wps:wsp>
                    <wps:cNvCnPr/>
                    <wps:spPr>
                      <a:xfrm>
                        <a:off x="0" y="0"/>
                        <a:ext cx="1311965" cy="0"/>
                      </a:xfrm>
                      <a:prstGeom prst="line">
                        <a:avLst/>
                      </a:prstGeom>
                      <a:ln w="9525"/>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6D093712" id="Straight Connector 1535025939" o:spid="_x0000_s1026" alt="Group of people sitting at tables" style="position:absolute;z-index:251658242;visibility:visible;mso-wrap-style:square;mso-wrap-distance-left:9pt;mso-wrap-distance-top:0;mso-wrap-distance-right:9pt;mso-wrap-distance-bottom:0;mso-position-horizontal:absolute;mso-position-horizontal-relative:text;mso-position-vertical:absolute;mso-position-vertical-relative:text" from="-.6pt,12.6pt" to="102.7pt,12.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tFXBpAEAAKQDAAAOAAAAZHJzL2Uyb0RvYy54bWysU9uO0zAQfUfiHyy/UydFXbFR033Y1fKC&#10;YMXlA7zOuLHkm8amSf+esdumCJAQaF8mvsw5M+d4sr2bnWUHwGSC73m7ajgDr8Jg/L7n374+vnnH&#10;WcrSD9IGDz0/QuJ3u9evtlPsYB3GYAdARiQ+dVPs+Zhz7IRIagQn0ypE8HSpAzqZaYt7MaCciN1Z&#10;sW6aGzEFHCIGBSnR6cPpku8qv9ag8ietE2Rme0695RqxxucSxW4ruz3KOBp1bkP+RxdOGk9FF6oH&#10;mSX7juY3KmcUhhR0XqngRNDaKKgaSE3b/KLmyygjVC1kToqLTenlaNXHw71/QrJhiqlL8QmLilmj&#10;K1/qj83VrONiFsyZKTps37bt7c2GM3W5E1dgxJTfQ3CsLHpujS86ZCcPH1KmYpR6SSnH1rOp57eb&#10;9aY8iLi2Ulf5aOGU9Rk0M0MpXtnqlMC9RXaQ9L5SKfC5rRSFk7ILTBtrF2Dzd+A5v0ChTtC/gBdE&#10;rRx8XsDO+IB/qp7nS8v6lH9x4KS7WPAchmN9pGoNjUJ18Dy2ZdZ+3lf49efa/QAAAP//AwBQSwME&#10;FAAGAAgAAAAhAA8poprfAAAACAEAAA8AAABkcnMvZG93bnJldi54bWxMj0FPwzAMhe9I/IfISNy2&#10;dBVDqDSdEINeGAcGmsQtbby2kDilybb232PEAU6W/Z6ev5evRmfFEYfQeVKwmCcgkGpvOmoUvL0+&#10;zm5AhKjJaOsJFUwYYFWcn+U6M/5EL3jcxkZwCIVMK2hj7DMpQ92i02HueyTW9n5wOvI6NNIM+sTh&#10;zso0Sa6l0x3xh1b3eN9i/bk9OAW7zX4qbWXK8r1eT0+7h/XX8+ZDqcuL8e4WRMQx/pnhB5/RoWCm&#10;yh/IBGEVzBYpOxWkS56sp8nyCkT1e5BFLv8XKL4BAAD//wMAUEsBAi0AFAAGAAgAAAAhALaDOJL+&#10;AAAA4QEAABMAAAAAAAAAAAAAAAAAAAAAAFtDb250ZW50X1R5cGVzXS54bWxQSwECLQAUAAYACAAA&#10;ACEAOP0h/9YAAACUAQAACwAAAAAAAAAAAAAAAAAvAQAAX3JlbHMvLnJlbHNQSwECLQAUAAYACAAA&#10;ACEAmLRVwaQBAACkAwAADgAAAAAAAAAAAAAAAAAuAgAAZHJzL2Uyb0RvYy54bWxQSwECLQAUAAYA&#10;CAAAACEADymimt8AAAAIAQAADwAAAAAAAAAAAAAAAAD+AwAAZHJzL2Rvd25yZXYueG1sUEsFBgAA&#10;AAAEAAQA8wAAAAoFAAAAAA==&#10;" strokecolor="#78b800 [3204]">
              <v:stroke joinstyle="miter"/>
            </v:line>
          </w:pict>
        </mc:Fallback>
      </mc:AlternateContent>
    </w:r>
    <w:r w:rsidRPr="00157EB5">
      <w:t>tender/quote/response for [client] [gig]</w:t>
    </w:r>
  </w:p>
  <w:p w14:paraId="07390913" w14:textId="77777777" w:rsidR="00104504" w:rsidRDefault="00104504" w:rsidP="0040780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0A2154A"/>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9F26DCD2"/>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2A34660C"/>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FAC4FCC8"/>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9740E558"/>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0BF071E2"/>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67C30FC"/>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694CDFB8"/>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2C4A5E82"/>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D5640FC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5500160"/>
    <w:multiLevelType w:val="multilevel"/>
    <w:tmpl w:val="6CE04904"/>
    <w:styleLink w:val="NumberedHeadings"/>
    <w:lvl w:ilvl="0">
      <w:start w:val="1"/>
      <w:numFmt w:val="decimal"/>
      <w:pStyle w:val="Heading1"/>
      <w:lvlText w:val="%1.0"/>
      <w:lvlJc w:val="left"/>
      <w:pPr>
        <w:ind w:left="1224" w:hanging="1224"/>
      </w:pPr>
      <w:rPr>
        <w:rFonts w:hint="default"/>
      </w:rPr>
    </w:lvl>
    <w:lvl w:ilvl="1">
      <w:start w:val="1"/>
      <w:numFmt w:val="decimal"/>
      <w:pStyle w:val="Heading2"/>
      <w:lvlText w:val="%1.%2"/>
      <w:lvlJc w:val="left"/>
      <w:pPr>
        <w:ind w:left="1224" w:hanging="1224"/>
      </w:pPr>
      <w:rPr>
        <w:rFonts w:hint="default"/>
      </w:rPr>
    </w:lvl>
    <w:lvl w:ilvl="2">
      <w:start w:val="1"/>
      <w:numFmt w:val="decimal"/>
      <w:pStyle w:val="Heading3"/>
      <w:lvlText w:val="%1.%2.%3"/>
      <w:lvlJc w:val="left"/>
      <w:pPr>
        <w:ind w:left="1791" w:hanging="1224"/>
      </w:pPr>
      <w:rPr>
        <w:rFonts w:hint="default"/>
      </w:rPr>
    </w:lvl>
    <w:lvl w:ilvl="3">
      <w:start w:val="1"/>
      <w:numFmt w:val="decimal"/>
      <w:pStyle w:val="Heading4"/>
      <w:lvlText w:val="%1.%2.%3.%4"/>
      <w:lvlJc w:val="left"/>
      <w:pPr>
        <w:ind w:left="1224" w:hanging="1224"/>
      </w:pPr>
      <w:rPr>
        <w:rFonts w:hint="default"/>
      </w:rPr>
    </w:lvl>
    <w:lvl w:ilvl="4">
      <w:start w:val="1"/>
      <w:numFmt w:val="none"/>
      <w:lvlText w:val=""/>
      <w:lvlJc w:val="left"/>
      <w:pPr>
        <w:ind w:left="1224" w:hanging="1224"/>
      </w:pPr>
      <w:rPr>
        <w:rFonts w:hint="default"/>
      </w:rPr>
    </w:lvl>
    <w:lvl w:ilvl="5">
      <w:start w:val="1"/>
      <w:numFmt w:val="none"/>
      <w:lvlText w:val=""/>
      <w:lvlJc w:val="left"/>
      <w:pPr>
        <w:ind w:left="1224" w:hanging="1224"/>
      </w:pPr>
      <w:rPr>
        <w:rFonts w:hint="default"/>
      </w:rPr>
    </w:lvl>
    <w:lvl w:ilvl="6">
      <w:start w:val="1"/>
      <w:numFmt w:val="none"/>
      <w:lvlText w:val=""/>
      <w:lvlJc w:val="left"/>
      <w:pPr>
        <w:ind w:left="1224" w:hanging="1224"/>
      </w:pPr>
      <w:rPr>
        <w:rFonts w:hint="default"/>
      </w:rPr>
    </w:lvl>
    <w:lvl w:ilvl="7">
      <w:start w:val="1"/>
      <w:numFmt w:val="none"/>
      <w:lvlText w:val=""/>
      <w:lvlJc w:val="left"/>
      <w:pPr>
        <w:ind w:left="1224" w:hanging="1224"/>
      </w:pPr>
      <w:rPr>
        <w:rFonts w:hint="default"/>
      </w:rPr>
    </w:lvl>
    <w:lvl w:ilvl="8">
      <w:start w:val="1"/>
      <w:numFmt w:val="none"/>
      <w:lvlText w:val=""/>
      <w:lvlJc w:val="left"/>
      <w:pPr>
        <w:ind w:left="1224" w:hanging="1224"/>
      </w:pPr>
      <w:rPr>
        <w:rFonts w:hint="default"/>
      </w:rPr>
    </w:lvl>
  </w:abstractNum>
  <w:abstractNum w:abstractNumId="11" w15:restartNumberingAfterBreak="0">
    <w:nsid w:val="083171C8"/>
    <w:multiLevelType w:val="hybridMultilevel"/>
    <w:tmpl w:val="620E3A58"/>
    <w:lvl w:ilvl="0" w:tplc="0C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09F232C3"/>
    <w:multiLevelType w:val="hybridMultilevel"/>
    <w:tmpl w:val="4E56CA48"/>
    <w:lvl w:ilvl="0" w:tplc="D8DADD86">
      <w:start w:val="1"/>
      <w:numFmt w:val="bullet"/>
      <w:pStyle w:val="Bullet2"/>
      <w:lvlText w:val="o"/>
      <w:lvlJc w:val="left"/>
      <w:pPr>
        <w:ind w:left="1287" w:hanging="360"/>
      </w:pPr>
      <w:rPr>
        <w:rFonts w:ascii="Courier New" w:hAnsi="Courier New" w:cs="Courier New" w:hint="default"/>
      </w:rPr>
    </w:lvl>
    <w:lvl w:ilvl="1" w:tplc="04160003">
      <w:start w:val="1"/>
      <w:numFmt w:val="bullet"/>
      <w:lvlText w:val="o"/>
      <w:lvlJc w:val="left"/>
      <w:pPr>
        <w:ind w:left="2007" w:hanging="360"/>
      </w:pPr>
      <w:rPr>
        <w:rFonts w:ascii="Courier New" w:hAnsi="Courier New" w:cs="Courier New" w:hint="default"/>
      </w:rPr>
    </w:lvl>
    <w:lvl w:ilvl="2" w:tplc="04160005">
      <w:start w:val="1"/>
      <w:numFmt w:val="bullet"/>
      <w:lvlText w:val=""/>
      <w:lvlJc w:val="left"/>
      <w:pPr>
        <w:ind w:left="2727" w:hanging="360"/>
      </w:pPr>
      <w:rPr>
        <w:rFonts w:ascii="Wingdings" w:hAnsi="Wingdings" w:hint="default"/>
      </w:rPr>
    </w:lvl>
    <w:lvl w:ilvl="3" w:tplc="04160001" w:tentative="1">
      <w:start w:val="1"/>
      <w:numFmt w:val="bullet"/>
      <w:lvlText w:val=""/>
      <w:lvlJc w:val="left"/>
      <w:pPr>
        <w:ind w:left="3447" w:hanging="360"/>
      </w:pPr>
      <w:rPr>
        <w:rFonts w:ascii="Symbol" w:hAnsi="Symbol" w:hint="default"/>
      </w:rPr>
    </w:lvl>
    <w:lvl w:ilvl="4" w:tplc="04160003" w:tentative="1">
      <w:start w:val="1"/>
      <w:numFmt w:val="bullet"/>
      <w:lvlText w:val="o"/>
      <w:lvlJc w:val="left"/>
      <w:pPr>
        <w:ind w:left="4167" w:hanging="360"/>
      </w:pPr>
      <w:rPr>
        <w:rFonts w:ascii="Courier New" w:hAnsi="Courier New" w:cs="Courier New" w:hint="default"/>
      </w:rPr>
    </w:lvl>
    <w:lvl w:ilvl="5" w:tplc="04160005" w:tentative="1">
      <w:start w:val="1"/>
      <w:numFmt w:val="bullet"/>
      <w:lvlText w:val=""/>
      <w:lvlJc w:val="left"/>
      <w:pPr>
        <w:ind w:left="4887" w:hanging="360"/>
      </w:pPr>
      <w:rPr>
        <w:rFonts w:ascii="Wingdings" w:hAnsi="Wingdings" w:hint="default"/>
      </w:rPr>
    </w:lvl>
    <w:lvl w:ilvl="6" w:tplc="04160001" w:tentative="1">
      <w:start w:val="1"/>
      <w:numFmt w:val="bullet"/>
      <w:lvlText w:val=""/>
      <w:lvlJc w:val="left"/>
      <w:pPr>
        <w:ind w:left="5607" w:hanging="360"/>
      </w:pPr>
      <w:rPr>
        <w:rFonts w:ascii="Symbol" w:hAnsi="Symbol" w:hint="default"/>
      </w:rPr>
    </w:lvl>
    <w:lvl w:ilvl="7" w:tplc="04160003" w:tentative="1">
      <w:start w:val="1"/>
      <w:numFmt w:val="bullet"/>
      <w:lvlText w:val="o"/>
      <w:lvlJc w:val="left"/>
      <w:pPr>
        <w:ind w:left="6327" w:hanging="360"/>
      </w:pPr>
      <w:rPr>
        <w:rFonts w:ascii="Courier New" w:hAnsi="Courier New" w:cs="Courier New" w:hint="default"/>
      </w:rPr>
    </w:lvl>
    <w:lvl w:ilvl="8" w:tplc="04160005" w:tentative="1">
      <w:start w:val="1"/>
      <w:numFmt w:val="bullet"/>
      <w:lvlText w:val=""/>
      <w:lvlJc w:val="left"/>
      <w:pPr>
        <w:ind w:left="7047" w:hanging="360"/>
      </w:pPr>
      <w:rPr>
        <w:rFonts w:ascii="Wingdings" w:hAnsi="Wingdings" w:hint="default"/>
      </w:rPr>
    </w:lvl>
  </w:abstractNum>
  <w:abstractNum w:abstractNumId="13" w15:restartNumberingAfterBreak="0">
    <w:nsid w:val="0EE75EED"/>
    <w:multiLevelType w:val="hybridMultilevel"/>
    <w:tmpl w:val="CCCA0390"/>
    <w:lvl w:ilvl="0" w:tplc="150498D0">
      <w:start w:val="1"/>
      <w:numFmt w:val="decimalZero"/>
      <w:lvlText w:val="%1."/>
      <w:lvlJc w:val="left"/>
      <w:pPr>
        <w:ind w:left="1080" w:hanging="72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4" w15:restartNumberingAfterBreak="1">
    <w:nsid w:val="0F4C0CF8"/>
    <w:multiLevelType w:val="hybridMultilevel"/>
    <w:tmpl w:val="564ABBA0"/>
    <w:lvl w:ilvl="0" w:tplc="82742564">
      <w:start w:val="1"/>
      <w:numFmt w:val="bullet"/>
      <w:lvlText w:val=""/>
      <w:lvlJc w:val="left"/>
      <w:pPr>
        <w:ind w:left="720" w:hanging="360"/>
      </w:pPr>
      <w:rPr>
        <w:rFonts w:ascii="Symbol" w:hAnsi="Symbol" w:hint="default"/>
        <w:caps w:val="0"/>
        <w:strike w:val="0"/>
        <w:dstrike w:val="0"/>
        <w:vanish w:val="0"/>
        <w:color w:val="auto"/>
        <w:vertAlign w:val="baseline"/>
        <w14:shadow w14:blurRad="0" w14:dist="0" w14:dir="0" w14:sx="0" w14:sy="0" w14:kx="0" w14:ky="0" w14:algn="none">
          <w14:srgbClr w14:val="000000"/>
        </w14:shadow>
        <w14:textOutline w14:w="0" w14:cap="rnd" w14:cmpd="sng" w14:algn="ctr">
          <w14:noFill/>
          <w14:prstDash w14:val="solid"/>
          <w14:bevel/>
        </w14:textOutline>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16322CCE"/>
    <w:multiLevelType w:val="hybridMultilevel"/>
    <w:tmpl w:val="0FD475D6"/>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174B3ADE"/>
    <w:multiLevelType w:val="multilevel"/>
    <w:tmpl w:val="A2869250"/>
    <w:styleLink w:val="TableBullets"/>
    <w:lvl w:ilvl="0">
      <w:start w:val="1"/>
      <w:numFmt w:val="none"/>
      <w:pStyle w:val="TableText"/>
      <w:suff w:val="nothing"/>
      <w:lvlText w:val=""/>
      <w:lvlJc w:val="left"/>
      <w:pPr>
        <w:ind w:left="0" w:firstLine="0"/>
      </w:pPr>
      <w:rPr>
        <w:rFonts w:hint="default"/>
      </w:rPr>
    </w:lvl>
    <w:lvl w:ilvl="1">
      <w:start w:val="1"/>
      <w:numFmt w:val="bullet"/>
      <w:pStyle w:val="TableBullet1"/>
      <w:lvlText w:val=""/>
      <w:lvlJc w:val="left"/>
      <w:pPr>
        <w:ind w:left="216" w:hanging="216"/>
      </w:pPr>
      <w:rPr>
        <w:rFonts w:ascii="Symbol" w:hAnsi="Symbol" w:hint="default"/>
      </w:rPr>
    </w:lvl>
    <w:lvl w:ilvl="2">
      <w:start w:val="1"/>
      <w:numFmt w:val="bullet"/>
      <w:pStyle w:val="TableBullet2"/>
      <w:lvlText w:val="−"/>
      <w:lvlJc w:val="left"/>
      <w:pPr>
        <w:ind w:left="432" w:hanging="216"/>
      </w:pPr>
      <w:rPr>
        <w:rFonts w:ascii="Arial" w:hAnsi="Arial"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7" w15:restartNumberingAfterBreak="1">
    <w:nsid w:val="1B681627"/>
    <w:multiLevelType w:val="hybridMultilevel"/>
    <w:tmpl w:val="FBEE9CFA"/>
    <w:lvl w:ilvl="0" w:tplc="CF36DD9C">
      <w:start w:val="1"/>
      <w:numFmt w:val="bullet"/>
      <w:lvlText w:val=""/>
      <w:lvlJc w:val="left"/>
      <w:pPr>
        <w:ind w:left="2970" w:hanging="360"/>
      </w:pPr>
      <w:rPr>
        <w:rFonts w:ascii="Symbol" w:hAnsi="Symbol" w:hint="default"/>
        <w:caps w:val="0"/>
        <w:strike w:val="0"/>
        <w:dstrike w:val="0"/>
        <w:vanish w:val="0"/>
        <w:color w:val="auto"/>
        <w:vertAlign w:val="baseline"/>
        <w14:shadow w14:blurRad="0" w14:dist="0" w14:dir="0" w14:sx="0" w14:sy="0" w14:kx="0" w14:ky="0" w14:algn="none">
          <w14:srgbClr w14:val="000000"/>
        </w14:shadow>
        <w14:textOutline w14:w="0" w14:cap="rnd" w14:cmpd="sng" w14:algn="ctr">
          <w14:noFill/>
          <w14:prstDash w14:val="solid"/>
          <w14:bevel/>
        </w14:textOutline>
      </w:rPr>
    </w:lvl>
    <w:lvl w:ilvl="1" w:tplc="04090003" w:tentative="1">
      <w:start w:val="1"/>
      <w:numFmt w:val="bullet"/>
      <w:lvlText w:val="o"/>
      <w:lvlJc w:val="left"/>
      <w:pPr>
        <w:ind w:left="1890" w:hanging="360"/>
      </w:pPr>
      <w:rPr>
        <w:rFonts w:ascii="Courier New" w:hAnsi="Courier New" w:cs="Courier New" w:hint="default"/>
      </w:rPr>
    </w:lvl>
    <w:lvl w:ilvl="2" w:tplc="04090005" w:tentative="1">
      <w:start w:val="1"/>
      <w:numFmt w:val="bullet"/>
      <w:lvlText w:val=""/>
      <w:lvlJc w:val="left"/>
      <w:pPr>
        <w:ind w:left="2610" w:hanging="360"/>
      </w:pPr>
      <w:rPr>
        <w:rFonts w:ascii="Wingdings" w:hAnsi="Wingdings" w:hint="default"/>
      </w:rPr>
    </w:lvl>
    <w:lvl w:ilvl="3" w:tplc="04090001" w:tentative="1">
      <w:start w:val="1"/>
      <w:numFmt w:val="bullet"/>
      <w:lvlText w:val=""/>
      <w:lvlJc w:val="left"/>
      <w:pPr>
        <w:ind w:left="3330" w:hanging="360"/>
      </w:pPr>
      <w:rPr>
        <w:rFonts w:ascii="Symbol" w:hAnsi="Symbol" w:hint="default"/>
      </w:rPr>
    </w:lvl>
    <w:lvl w:ilvl="4" w:tplc="04090003" w:tentative="1">
      <w:start w:val="1"/>
      <w:numFmt w:val="bullet"/>
      <w:lvlText w:val="o"/>
      <w:lvlJc w:val="left"/>
      <w:pPr>
        <w:ind w:left="4050" w:hanging="360"/>
      </w:pPr>
      <w:rPr>
        <w:rFonts w:ascii="Courier New" w:hAnsi="Courier New" w:cs="Courier New" w:hint="default"/>
      </w:rPr>
    </w:lvl>
    <w:lvl w:ilvl="5" w:tplc="04090005" w:tentative="1">
      <w:start w:val="1"/>
      <w:numFmt w:val="bullet"/>
      <w:lvlText w:val=""/>
      <w:lvlJc w:val="left"/>
      <w:pPr>
        <w:ind w:left="4770" w:hanging="360"/>
      </w:pPr>
      <w:rPr>
        <w:rFonts w:ascii="Wingdings" w:hAnsi="Wingdings" w:hint="default"/>
      </w:rPr>
    </w:lvl>
    <w:lvl w:ilvl="6" w:tplc="04090001" w:tentative="1">
      <w:start w:val="1"/>
      <w:numFmt w:val="bullet"/>
      <w:lvlText w:val=""/>
      <w:lvlJc w:val="left"/>
      <w:pPr>
        <w:ind w:left="5490" w:hanging="360"/>
      </w:pPr>
      <w:rPr>
        <w:rFonts w:ascii="Symbol" w:hAnsi="Symbol" w:hint="default"/>
      </w:rPr>
    </w:lvl>
    <w:lvl w:ilvl="7" w:tplc="04090003" w:tentative="1">
      <w:start w:val="1"/>
      <w:numFmt w:val="bullet"/>
      <w:lvlText w:val="o"/>
      <w:lvlJc w:val="left"/>
      <w:pPr>
        <w:ind w:left="6210" w:hanging="360"/>
      </w:pPr>
      <w:rPr>
        <w:rFonts w:ascii="Courier New" w:hAnsi="Courier New" w:cs="Courier New" w:hint="default"/>
      </w:rPr>
    </w:lvl>
    <w:lvl w:ilvl="8" w:tplc="04090005" w:tentative="1">
      <w:start w:val="1"/>
      <w:numFmt w:val="bullet"/>
      <w:lvlText w:val=""/>
      <w:lvlJc w:val="left"/>
      <w:pPr>
        <w:ind w:left="6930" w:hanging="360"/>
      </w:pPr>
      <w:rPr>
        <w:rFonts w:ascii="Wingdings" w:hAnsi="Wingdings" w:hint="default"/>
      </w:rPr>
    </w:lvl>
  </w:abstractNum>
  <w:abstractNum w:abstractNumId="18" w15:restartNumberingAfterBreak="0">
    <w:nsid w:val="1D796096"/>
    <w:multiLevelType w:val="hybridMultilevel"/>
    <w:tmpl w:val="2FFAF1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1E345653"/>
    <w:multiLevelType w:val="hybridMultilevel"/>
    <w:tmpl w:val="CB5E7590"/>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20" w15:restartNumberingAfterBreak="0">
    <w:nsid w:val="24D24412"/>
    <w:multiLevelType w:val="multilevel"/>
    <w:tmpl w:val="BCA46B6E"/>
    <w:styleLink w:val="Outlines"/>
    <w:lvl w:ilvl="0">
      <w:start w:val="1"/>
      <w:numFmt w:val="decimal"/>
      <w:pStyle w:val="Outline-Number"/>
      <w:lvlText w:val="%1."/>
      <w:lvlJc w:val="left"/>
      <w:pPr>
        <w:ind w:left="432" w:hanging="432"/>
      </w:pPr>
      <w:rPr>
        <w:rFonts w:hint="default"/>
      </w:rPr>
    </w:lvl>
    <w:lvl w:ilvl="1">
      <w:start w:val="1"/>
      <w:numFmt w:val="lowerLetter"/>
      <w:pStyle w:val="Outline-Alpha"/>
      <w:lvlText w:val="%2."/>
      <w:lvlJc w:val="left"/>
      <w:pPr>
        <w:ind w:left="864" w:hanging="432"/>
      </w:pPr>
      <w:rPr>
        <w:rFonts w:hint="default"/>
      </w:rPr>
    </w:lvl>
    <w:lvl w:ilvl="2">
      <w:start w:val="1"/>
      <w:numFmt w:val="none"/>
      <w:lvlText w:val="%3"/>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1" w15:restartNumberingAfterBreak="0">
    <w:nsid w:val="27743DFB"/>
    <w:multiLevelType w:val="multilevel"/>
    <w:tmpl w:val="7A0CAD00"/>
    <w:lvl w:ilvl="0">
      <w:start w:val="1"/>
      <w:numFmt w:val="decimal"/>
      <w:pStyle w:val="NumberedHeading1"/>
      <w:lvlText w:val="%1."/>
      <w:lvlJc w:val="left"/>
      <w:pPr>
        <w:ind w:left="680" w:hanging="680"/>
      </w:pPr>
      <w:rPr>
        <w:rFonts w:hint="default"/>
      </w:rPr>
    </w:lvl>
    <w:lvl w:ilvl="1">
      <w:start w:val="1"/>
      <w:numFmt w:val="decimal"/>
      <w:pStyle w:val="NumberedHeading2"/>
      <w:lvlText w:val="%1.%2."/>
      <w:lvlJc w:val="left"/>
      <w:pPr>
        <w:ind w:left="9752" w:hanging="680"/>
      </w:pPr>
      <w:rPr>
        <w:rFonts w:hint="default"/>
      </w:rPr>
    </w:lvl>
    <w:lvl w:ilvl="2">
      <w:start w:val="1"/>
      <w:numFmt w:val="decimal"/>
      <w:pStyle w:val="NumberedHeading3"/>
      <w:lvlText w:val="%1.%2.%3."/>
      <w:lvlJc w:val="left"/>
      <w:pPr>
        <w:ind w:left="1559" w:hanging="851"/>
      </w:pPr>
      <w:rPr>
        <w:rFonts w:hint="default"/>
      </w:rPr>
    </w:lvl>
    <w:lvl w:ilvl="3">
      <w:start w:val="1"/>
      <w:numFmt w:val="decimal"/>
      <w:pStyle w:val="NumberedHeading4"/>
      <w:lvlText w:val="%1.%2.%3.%4."/>
      <w:lvlJc w:val="left"/>
      <w:pPr>
        <w:ind w:left="1418" w:hanging="1418"/>
      </w:pPr>
      <w:rPr>
        <w:rFonts w:hint="default"/>
      </w:rPr>
    </w:lvl>
    <w:lvl w:ilvl="4">
      <w:start w:val="1"/>
      <w:numFmt w:val="decimal"/>
      <w:lvlText w:val="%1.%2.%3.%4.%5."/>
      <w:lvlJc w:val="left"/>
      <w:pPr>
        <w:ind w:left="1418" w:hanging="1418"/>
      </w:pPr>
      <w:rPr>
        <w:rFonts w:hint="default"/>
      </w:rPr>
    </w:lvl>
    <w:lvl w:ilvl="5">
      <w:start w:val="1"/>
      <w:numFmt w:val="lowerRoman"/>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lowerLetter"/>
      <w:lvlText w:val="%8."/>
      <w:lvlJc w:val="left"/>
      <w:pPr>
        <w:ind w:left="567" w:hanging="567"/>
      </w:pPr>
      <w:rPr>
        <w:rFonts w:hint="default"/>
      </w:rPr>
    </w:lvl>
    <w:lvl w:ilvl="8">
      <w:start w:val="1"/>
      <w:numFmt w:val="lowerRoman"/>
      <w:lvlText w:val="%9."/>
      <w:lvlJc w:val="left"/>
      <w:pPr>
        <w:ind w:left="567" w:hanging="567"/>
      </w:pPr>
      <w:rPr>
        <w:rFonts w:hint="default"/>
      </w:rPr>
    </w:lvl>
  </w:abstractNum>
  <w:abstractNum w:abstractNumId="22" w15:restartNumberingAfterBreak="0">
    <w:nsid w:val="2794198C"/>
    <w:multiLevelType w:val="hybridMultilevel"/>
    <w:tmpl w:val="7E980138"/>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23" w15:restartNumberingAfterBreak="0">
    <w:nsid w:val="29D755DA"/>
    <w:multiLevelType w:val="hybridMultilevel"/>
    <w:tmpl w:val="B92C5EE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4" w15:restartNumberingAfterBreak="0">
    <w:nsid w:val="2FE47697"/>
    <w:multiLevelType w:val="multilevel"/>
    <w:tmpl w:val="6CE04904"/>
    <w:numStyleLink w:val="NumberedHeadings"/>
  </w:abstractNum>
  <w:abstractNum w:abstractNumId="25" w15:restartNumberingAfterBreak="0">
    <w:nsid w:val="36191B9A"/>
    <w:multiLevelType w:val="hybridMultilevel"/>
    <w:tmpl w:val="3C003C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36227981"/>
    <w:multiLevelType w:val="singleLevel"/>
    <w:tmpl w:val="0416000F"/>
    <w:lvl w:ilvl="0">
      <w:start w:val="1"/>
      <w:numFmt w:val="decimal"/>
      <w:lvlText w:val="%1."/>
      <w:lvlJc w:val="left"/>
      <w:pPr>
        <w:ind w:left="0" w:firstLine="0"/>
      </w:pPr>
      <w:rPr>
        <w:rFonts w:hint="default"/>
      </w:rPr>
    </w:lvl>
  </w:abstractNum>
  <w:abstractNum w:abstractNumId="27" w15:restartNumberingAfterBreak="0">
    <w:nsid w:val="3B3E015C"/>
    <w:multiLevelType w:val="hybridMultilevel"/>
    <w:tmpl w:val="417EF012"/>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8" w15:restartNumberingAfterBreak="0">
    <w:nsid w:val="3F2D6649"/>
    <w:multiLevelType w:val="hybridMultilevel"/>
    <w:tmpl w:val="74D0C6E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47071B22"/>
    <w:multiLevelType w:val="multilevel"/>
    <w:tmpl w:val="B7E42160"/>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0" w15:restartNumberingAfterBreak="1">
    <w:nsid w:val="48603BFC"/>
    <w:multiLevelType w:val="hybridMultilevel"/>
    <w:tmpl w:val="DB445D72"/>
    <w:lvl w:ilvl="0" w:tplc="04160001">
      <w:start w:val="1"/>
      <w:numFmt w:val="bullet"/>
      <w:lvlText w:val=""/>
      <w:lvlJc w:val="left"/>
      <w:pPr>
        <w:ind w:left="783" w:hanging="360"/>
      </w:pPr>
      <w:rPr>
        <w:rFonts w:ascii="Symbol" w:hAnsi="Symbol" w:hint="default"/>
        <w:caps w:val="0"/>
        <w:strike w:val="0"/>
        <w:dstrike w:val="0"/>
        <w:vanish w:val="0"/>
        <w:color w:val="auto"/>
        <w:vertAlign w:val="baseline"/>
      </w:rPr>
    </w:lvl>
    <w:lvl w:ilvl="1" w:tplc="04090003">
      <w:start w:val="1"/>
      <w:numFmt w:val="bullet"/>
      <w:lvlText w:val="o"/>
      <w:lvlJc w:val="left"/>
      <w:pPr>
        <w:ind w:left="1503" w:hanging="360"/>
      </w:pPr>
      <w:rPr>
        <w:rFonts w:ascii="Courier New" w:hAnsi="Courier New" w:cs="Courier New" w:hint="default"/>
      </w:rPr>
    </w:lvl>
    <w:lvl w:ilvl="2" w:tplc="04090005" w:tentative="1">
      <w:start w:val="1"/>
      <w:numFmt w:val="bullet"/>
      <w:lvlText w:val=""/>
      <w:lvlJc w:val="left"/>
      <w:pPr>
        <w:ind w:left="2223" w:hanging="360"/>
      </w:pPr>
      <w:rPr>
        <w:rFonts w:ascii="Wingdings" w:hAnsi="Wingdings" w:hint="default"/>
      </w:rPr>
    </w:lvl>
    <w:lvl w:ilvl="3" w:tplc="04090001" w:tentative="1">
      <w:start w:val="1"/>
      <w:numFmt w:val="bullet"/>
      <w:lvlText w:val=""/>
      <w:lvlJc w:val="left"/>
      <w:pPr>
        <w:ind w:left="2943" w:hanging="360"/>
      </w:pPr>
      <w:rPr>
        <w:rFonts w:ascii="Symbol" w:hAnsi="Symbol" w:hint="default"/>
      </w:rPr>
    </w:lvl>
    <w:lvl w:ilvl="4" w:tplc="04090003" w:tentative="1">
      <w:start w:val="1"/>
      <w:numFmt w:val="bullet"/>
      <w:lvlText w:val="o"/>
      <w:lvlJc w:val="left"/>
      <w:pPr>
        <w:ind w:left="3663" w:hanging="360"/>
      </w:pPr>
      <w:rPr>
        <w:rFonts w:ascii="Courier New" w:hAnsi="Courier New" w:cs="Courier New" w:hint="default"/>
      </w:rPr>
    </w:lvl>
    <w:lvl w:ilvl="5" w:tplc="04090005" w:tentative="1">
      <w:start w:val="1"/>
      <w:numFmt w:val="bullet"/>
      <w:lvlText w:val=""/>
      <w:lvlJc w:val="left"/>
      <w:pPr>
        <w:ind w:left="4383" w:hanging="360"/>
      </w:pPr>
      <w:rPr>
        <w:rFonts w:ascii="Wingdings" w:hAnsi="Wingdings" w:hint="default"/>
      </w:rPr>
    </w:lvl>
    <w:lvl w:ilvl="6" w:tplc="04090001" w:tentative="1">
      <w:start w:val="1"/>
      <w:numFmt w:val="bullet"/>
      <w:lvlText w:val=""/>
      <w:lvlJc w:val="left"/>
      <w:pPr>
        <w:ind w:left="5103" w:hanging="360"/>
      </w:pPr>
      <w:rPr>
        <w:rFonts w:ascii="Symbol" w:hAnsi="Symbol" w:hint="default"/>
      </w:rPr>
    </w:lvl>
    <w:lvl w:ilvl="7" w:tplc="04090003" w:tentative="1">
      <w:start w:val="1"/>
      <w:numFmt w:val="bullet"/>
      <w:lvlText w:val="o"/>
      <w:lvlJc w:val="left"/>
      <w:pPr>
        <w:ind w:left="5823" w:hanging="360"/>
      </w:pPr>
      <w:rPr>
        <w:rFonts w:ascii="Courier New" w:hAnsi="Courier New" w:cs="Courier New" w:hint="default"/>
      </w:rPr>
    </w:lvl>
    <w:lvl w:ilvl="8" w:tplc="04090005" w:tentative="1">
      <w:start w:val="1"/>
      <w:numFmt w:val="bullet"/>
      <w:lvlText w:val=""/>
      <w:lvlJc w:val="left"/>
      <w:pPr>
        <w:ind w:left="6543" w:hanging="360"/>
      </w:pPr>
      <w:rPr>
        <w:rFonts w:ascii="Wingdings" w:hAnsi="Wingdings" w:hint="default"/>
      </w:rPr>
    </w:lvl>
  </w:abstractNum>
  <w:abstractNum w:abstractNumId="31" w15:restartNumberingAfterBreak="0">
    <w:nsid w:val="48B04B09"/>
    <w:multiLevelType w:val="hybridMultilevel"/>
    <w:tmpl w:val="B2FCEFB4"/>
    <w:lvl w:ilvl="0" w:tplc="56EE6386">
      <w:start w:val="1"/>
      <w:numFmt w:val="bullet"/>
      <w:lvlText w:val="•"/>
      <w:lvlJc w:val="left"/>
      <w:pPr>
        <w:tabs>
          <w:tab w:val="num" w:pos="720"/>
        </w:tabs>
        <w:ind w:left="720" w:hanging="360"/>
      </w:pPr>
      <w:rPr>
        <w:rFonts w:ascii="Arial" w:hAnsi="Arial" w:hint="default"/>
      </w:rPr>
    </w:lvl>
    <w:lvl w:ilvl="1" w:tplc="85384A32" w:tentative="1">
      <w:start w:val="1"/>
      <w:numFmt w:val="bullet"/>
      <w:lvlText w:val="•"/>
      <w:lvlJc w:val="left"/>
      <w:pPr>
        <w:tabs>
          <w:tab w:val="num" w:pos="1440"/>
        </w:tabs>
        <w:ind w:left="1440" w:hanging="360"/>
      </w:pPr>
      <w:rPr>
        <w:rFonts w:ascii="Arial" w:hAnsi="Arial" w:hint="default"/>
      </w:rPr>
    </w:lvl>
    <w:lvl w:ilvl="2" w:tplc="D4C412F2" w:tentative="1">
      <w:start w:val="1"/>
      <w:numFmt w:val="bullet"/>
      <w:lvlText w:val="•"/>
      <w:lvlJc w:val="left"/>
      <w:pPr>
        <w:tabs>
          <w:tab w:val="num" w:pos="2160"/>
        </w:tabs>
        <w:ind w:left="2160" w:hanging="360"/>
      </w:pPr>
      <w:rPr>
        <w:rFonts w:ascii="Arial" w:hAnsi="Arial" w:hint="default"/>
      </w:rPr>
    </w:lvl>
    <w:lvl w:ilvl="3" w:tplc="408A4AEA" w:tentative="1">
      <w:start w:val="1"/>
      <w:numFmt w:val="bullet"/>
      <w:lvlText w:val="•"/>
      <w:lvlJc w:val="left"/>
      <w:pPr>
        <w:tabs>
          <w:tab w:val="num" w:pos="2880"/>
        </w:tabs>
        <w:ind w:left="2880" w:hanging="360"/>
      </w:pPr>
      <w:rPr>
        <w:rFonts w:ascii="Arial" w:hAnsi="Arial" w:hint="default"/>
      </w:rPr>
    </w:lvl>
    <w:lvl w:ilvl="4" w:tplc="7C1CC81C" w:tentative="1">
      <w:start w:val="1"/>
      <w:numFmt w:val="bullet"/>
      <w:lvlText w:val="•"/>
      <w:lvlJc w:val="left"/>
      <w:pPr>
        <w:tabs>
          <w:tab w:val="num" w:pos="3600"/>
        </w:tabs>
        <w:ind w:left="3600" w:hanging="360"/>
      </w:pPr>
      <w:rPr>
        <w:rFonts w:ascii="Arial" w:hAnsi="Arial" w:hint="default"/>
      </w:rPr>
    </w:lvl>
    <w:lvl w:ilvl="5" w:tplc="66C863F6" w:tentative="1">
      <w:start w:val="1"/>
      <w:numFmt w:val="bullet"/>
      <w:lvlText w:val="•"/>
      <w:lvlJc w:val="left"/>
      <w:pPr>
        <w:tabs>
          <w:tab w:val="num" w:pos="4320"/>
        </w:tabs>
        <w:ind w:left="4320" w:hanging="360"/>
      </w:pPr>
      <w:rPr>
        <w:rFonts w:ascii="Arial" w:hAnsi="Arial" w:hint="default"/>
      </w:rPr>
    </w:lvl>
    <w:lvl w:ilvl="6" w:tplc="504289D8" w:tentative="1">
      <w:start w:val="1"/>
      <w:numFmt w:val="bullet"/>
      <w:lvlText w:val="•"/>
      <w:lvlJc w:val="left"/>
      <w:pPr>
        <w:tabs>
          <w:tab w:val="num" w:pos="5040"/>
        </w:tabs>
        <w:ind w:left="5040" w:hanging="360"/>
      </w:pPr>
      <w:rPr>
        <w:rFonts w:ascii="Arial" w:hAnsi="Arial" w:hint="default"/>
      </w:rPr>
    </w:lvl>
    <w:lvl w:ilvl="7" w:tplc="A79CBD06" w:tentative="1">
      <w:start w:val="1"/>
      <w:numFmt w:val="bullet"/>
      <w:lvlText w:val="•"/>
      <w:lvlJc w:val="left"/>
      <w:pPr>
        <w:tabs>
          <w:tab w:val="num" w:pos="5760"/>
        </w:tabs>
        <w:ind w:left="5760" w:hanging="360"/>
      </w:pPr>
      <w:rPr>
        <w:rFonts w:ascii="Arial" w:hAnsi="Arial" w:hint="default"/>
      </w:rPr>
    </w:lvl>
    <w:lvl w:ilvl="8" w:tplc="38347D78" w:tentative="1">
      <w:start w:val="1"/>
      <w:numFmt w:val="bullet"/>
      <w:lvlText w:val="•"/>
      <w:lvlJc w:val="left"/>
      <w:pPr>
        <w:tabs>
          <w:tab w:val="num" w:pos="6480"/>
        </w:tabs>
        <w:ind w:left="6480" w:hanging="360"/>
      </w:pPr>
      <w:rPr>
        <w:rFonts w:ascii="Arial" w:hAnsi="Arial" w:hint="default"/>
      </w:rPr>
    </w:lvl>
  </w:abstractNum>
  <w:abstractNum w:abstractNumId="32" w15:restartNumberingAfterBreak="0">
    <w:nsid w:val="48B16D0E"/>
    <w:multiLevelType w:val="hybridMultilevel"/>
    <w:tmpl w:val="DDCEAA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48D1333E"/>
    <w:multiLevelType w:val="hybridMultilevel"/>
    <w:tmpl w:val="2DB28494"/>
    <w:lvl w:ilvl="0" w:tplc="F4422AB6">
      <w:start w:val="1"/>
      <w:numFmt w:val="decimalZero"/>
      <w:lvlText w:val="%1."/>
      <w:lvlJc w:val="left"/>
      <w:pPr>
        <w:ind w:left="1440" w:hanging="720"/>
      </w:pPr>
      <w:rPr>
        <w:rFonts w:hint="default"/>
      </w:rPr>
    </w:lvl>
    <w:lvl w:ilvl="1" w:tplc="04160019" w:tentative="1">
      <w:start w:val="1"/>
      <w:numFmt w:val="lowerLetter"/>
      <w:lvlText w:val="%2."/>
      <w:lvlJc w:val="left"/>
      <w:pPr>
        <w:ind w:left="1800" w:hanging="360"/>
      </w:pPr>
    </w:lvl>
    <w:lvl w:ilvl="2" w:tplc="0416001B" w:tentative="1">
      <w:start w:val="1"/>
      <w:numFmt w:val="lowerRoman"/>
      <w:lvlText w:val="%3."/>
      <w:lvlJc w:val="right"/>
      <w:pPr>
        <w:ind w:left="2520" w:hanging="180"/>
      </w:pPr>
    </w:lvl>
    <w:lvl w:ilvl="3" w:tplc="0416000F" w:tentative="1">
      <w:start w:val="1"/>
      <w:numFmt w:val="decimal"/>
      <w:lvlText w:val="%4."/>
      <w:lvlJc w:val="left"/>
      <w:pPr>
        <w:ind w:left="3240" w:hanging="360"/>
      </w:pPr>
    </w:lvl>
    <w:lvl w:ilvl="4" w:tplc="04160019" w:tentative="1">
      <w:start w:val="1"/>
      <w:numFmt w:val="lowerLetter"/>
      <w:lvlText w:val="%5."/>
      <w:lvlJc w:val="left"/>
      <w:pPr>
        <w:ind w:left="3960" w:hanging="360"/>
      </w:pPr>
    </w:lvl>
    <w:lvl w:ilvl="5" w:tplc="0416001B" w:tentative="1">
      <w:start w:val="1"/>
      <w:numFmt w:val="lowerRoman"/>
      <w:lvlText w:val="%6."/>
      <w:lvlJc w:val="right"/>
      <w:pPr>
        <w:ind w:left="4680" w:hanging="180"/>
      </w:pPr>
    </w:lvl>
    <w:lvl w:ilvl="6" w:tplc="0416000F" w:tentative="1">
      <w:start w:val="1"/>
      <w:numFmt w:val="decimal"/>
      <w:lvlText w:val="%7."/>
      <w:lvlJc w:val="left"/>
      <w:pPr>
        <w:ind w:left="5400" w:hanging="360"/>
      </w:pPr>
    </w:lvl>
    <w:lvl w:ilvl="7" w:tplc="04160019" w:tentative="1">
      <w:start w:val="1"/>
      <w:numFmt w:val="lowerLetter"/>
      <w:lvlText w:val="%8."/>
      <w:lvlJc w:val="left"/>
      <w:pPr>
        <w:ind w:left="6120" w:hanging="360"/>
      </w:pPr>
    </w:lvl>
    <w:lvl w:ilvl="8" w:tplc="0416001B" w:tentative="1">
      <w:start w:val="1"/>
      <w:numFmt w:val="lowerRoman"/>
      <w:lvlText w:val="%9."/>
      <w:lvlJc w:val="right"/>
      <w:pPr>
        <w:ind w:left="6840" w:hanging="180"/>
      </w:pPr>
    </w:lvl>
  </w:abstractNum>
  <w:abstractNum w:abstractNumId="34" w15:restartNumberingAfterBreak="0">
    <w:nsid w:val="4CA061C4"/>
    <w:multiLevelType w:val="hybridMultilevel"/>
    <w:tmpl w:val="EC52B8B0"/>
    <w:lvl w:ilvl="0" w:tplc="D374AB04">
      <w:start w:val="1"/>
      <w:numFmt w:val="bullet"/>
      <w:lvlText w:val="−"/>
      <w:lvlJc w:val="left"/>
      <w:pPr>
        <w:ind w:left="720" w:hanging="360"/>
      </w:pPr>
      <w:rPr>
        <w:rFonts w:ascii="Arial" w:hAnsi="Arial" w:hint="default"/>
      </w:rPr>
    </w:lvl>
    <w:lvl w:ilvl="1" w:tplc="598E00C0" w:tentative="1">
      <w:start w:val="1"/>
      <w:numFmt w:val="bullet"/>
      <w:lvlText w:val="o"/>
      <w:lvlJc w:val="left"/>
      <w:pPr>
        <w:ind w:left="1440" w:hanging="360"/>
      </w:pPr>
      <w:rPr>
        <w:rFonts w:ascii="Courier New" w:hAnsi="Courier New" w:cs="Courier New" w:hint="default"/>
      </w:rPr>
    </w:lvl>
    <w:lvl w:ilvl="2" w:tplc="1FE4D0B4" w:tentative="1">
      <w:start w:val="1"/>
      <w:numFmt w:val="bullet"/>
      <w:lvlText w:val=""/>
      <w:lvlJc w:val="left"/>
      <w:pPr>
        <w:ind w:left="2160" w:hanging="360"/>
      </w:pPr>
      <w:rPr>
        <w:rFonts w:ascii="Wingdings" w:hAnsi="Wingdings" w:hint="default"/>
      </w:rPr>
    </w:lvl>
    <w:lvl w:ilvl="3" w:tplc="2FD2E4E6" w:tentative="1">
      <w:start w:val="1"/>
      <w:numFmt w:val="bullet"/>
      <w:lvlText w:val=""/>
      <w:lvlJc w:val="left"/>
      <w:pPr>
        <w:ind w:left="2880" w:hanging="360"/>
      </w:pPr>
      <w:rPr>
        <w:rFonts w:ascii="Symbol" w:hAnsi="Symbol" w:hint="default"/>
      </w:rPr>
    </w:lvl>
    <w:lvl w:ilvl="4" w:tplc="E9F617CE" w:tentative="1">
      <w:start w:val="1"/>
      <w:numFmt w:val="bullet"/>
      <w:lvlText w:val="o"/>
      <w:lvlJc w:val="left"/>
      <w:pPr>
        <w:ind w:left="3600" w:hanging="360"/>
      </w:pPr>
      <w:rPr>
        <w:rFonts w:ascii="Courier New" w:hAnsi="Courier New" w:cs="Courier New" w:hint="default"/>
      </w:rPr>
    </w:lvl>
    <w:lvl w:ilvl="5" w:tplc="92D8D8A4" w:tentative="1">
      <w:start w:val="1"/>
      <w:numFmt w:val="bullet"/>
      <w:lvlText w:val=""/>
      <w:lvlJc w:val="left"/>
      <w:pPr>
        <w:ind w:left="4320" w:hanging="360"/>
      </w:pPr>
      <w:rPr>
        <w:rFonts w:ascii="Wingdings" w:hAnsi="Wingdings" w:hint="default"/>
      </w:rPr>
    </w:lvl>
    <w:lvl w:ilvl="6" w:tplc="A620BB82" w:tentative="1">
      <w:start w:val="1"/>
      <w:numFmt w:val="bullet"/>
      <w:lvlText w:val=""/>
      <w:lvlJc w:val="left"/>
      <w:pPr>
        <w:ind w:left="5040" w:hanging="360"/>
      </w:pPr>
      <w:rPr>
        <w:rFonts w:ascii="Symbol" w:hAnsi="Symbol" w:hint="default"/>
      </w:rPr>
    </w:lvl>
    <w:lvl w:ilvl="7" w:tplc="188408BC" w:tentative="1">
      <w:start w:val="1"/>
      <w:numFmt w:val="bullet"/>
      <w:lvlText w:val="o"/>
      <w:lvlJc w:val="left"/>
      <w:pPr>
        <w:ind w:left="5760" w:hanging="360"/>
      </w:pPr>
      <w:rPr>
        <w:rFonts w:ascii="Courier New" w:hAnsi="Courier New" w:cs="Courier New" w:hint="default"/>
      </w:rPr>
    </w:lvl>
    <w:lvl w:ilvl="8" w:tplc="7D7C8142" w:tentative="1">
      <w:start w:val="1"/>
      <w:numFmt w:val="bullet"/>
      <w:lvlText w:val=""/>
      <w:lvlJc w:val="left"/>
      <w:pPr>
        <w:ind w:left="6480" w:hanging="360"/>
      </w:pPr>
      <w:rPr>
        <w:rFonts w:ascii="Wingdings" w:hAnsi="Wingdings" w:hint="default"/>
      </w:rPr>
    </w:lvl>
  </w:abstractNum>
  <w:abstractNum w:abstractNumId="35" w15:restartNumberingAfterBreak="1">
    <w:nsid w:val="4D5E637E"/>
    <w:multiLevelType w:val="hybridMultilevel"/>
    <w:tmpl w:val="3CF864A2"/>
    <w:lvl w:ilvl="0" w:tplc="AAE0EF22">
      <w:start w:val="1"/>
      <w:numFmt w:val="bullet"/>
      <w:lvlText w:val=""/>
      <w:lvlJc w:val="left"/>
      <w:pPr>
        <w:ind w:left="783" w:hanging="360"/>
      </w:pPr>
      <w:rPr>
        <w:rFonts w:ascii="Symbol" w:hAnsi="Symbol" w:hint="default"/>
        <w:caps w:val="0"/>
        <w:strike w:val="0"/>
        <w:dstrike w:val="0"/>
        <w:vanish w:val="0"/>
        <w:color w:val="auto"/>
        <w:vertAlign w:val="baseline"/>
      </w:rPr>
    </w:lvl>
    <w:lvl w:ilvl="1" w:tplc="04090003">
      <w:start w:val="1"/>
      <w:numFmt w:val="bullet"/>
      <w:lvlText w:val="o"/>
      <w:lvlJc w:val="left"/>
      <w:pPr>
        <w:ind w:left="1503" w:hanging="360"/>
      </w:pPr>
      <w:rPr>
        <w:rFonts w:ascii="Courier New" w:hAnsi="Courier New" w:cs="Courier New" w:hint="default"/>
      </w:rPr>
    </w:lvl>
    <w:lvl w:ilvl="2" w:tplc="04090005" w:tentative="1">
      <w:start w:val="1"/>
      <w:numFmt w:val="bullet"/>
      <w:lvlText w:val=""/>
      <w:lvlJc w:val="left"/>
      <w:pPr>
        <w:ind w:left="2223" w:hanging="360"/>
      </w:pPr>
      <w:rPr>
        <w:rFonts w:ascii="Wingdings" w:hAnsi="Wingdings" w:hint="default"/>
      </w:rPr>
    </w:lvl>
    <w:lvl w:ilvl="3" w:tplc="04090001" w:tentative="1">
      <w:start w:val="1"/>
      <w:numFmt w:val="bullet"/>
      <w:lvlText w:val=""/>
      <w:lvlJc w:val="left"/>
      <w:pPr>
        <w:ind w:left="2943" w:hanging="360"/>
      </w:pPr>
      <w:rPr>
        <w:rFonts w:ascii="Symbol" w:hAnsi="Symbol" w:hint="default"/>
      </w:rPr>
    </w:lvl>
    <w:lvl w:ilvl="4" w:tplc="04090003" w:tentative="1">
      <w:start w:val="1"/>
      <w:numFmt w:val="bullet"/>
      <w:lvlText w:val="o"/>
      <w:lvlJc w:val="left"/>
      <w:pPr>
        <w:ind w:left="3663" w:hanging="360"/>
      </w:pPr>
      <w:rPr>
        <w:rFonts w:ascii="Courier New" w:hAnsi="Courier New" w:cs="Courier New" w:hint="default"/>
      </w:rPr>
    </w:lvl>
    <w:lvl w:ilvl="5" w:tplc="04090005" w:tentative="1">
      <w:start w:val="1"/>
      <w:numFmt w:val="bullet"/>
      <w:lvlText w:val=""/>
      <w:lvlJc w:val="left"/>
      <w:pPr>
        <w:ind w:left="4383" w:hanging="360"/>
      </w:pPr>
      <w:rPr>
        <w:rFonts w:ascii="Wingdings" w:hAnsi="Wingdings" w:hint="default"/>
      </w:rPr>
    </w:lvl>
    <w:lvl w:ilvl="6" w:tplc="04090001" w:tentative="1">
      <w:start w:val="1"/>
      <w:numFmt w:val="bullet"/>
      <w:lvlText w:val=""/>
      <w:lvlJc w:val="left"/>
      <w:pPr>
        <w:ind w:left="5103" w:hanging="360"/>
      </w:pPr>
      <w:rPr>
        <w:rFonts w:ascii="Symbol" w:hAnsi="Symbol" w:hint="default"/>
      </w:rPr>
    </w:lvl>
    <w:lvl w:ilvl="7" w:tplc="04090003" w:tentative="1">
      <w:start w:val="1"/>
      <w:numFmt w:val="bullet"/>
      <w:lvlText w:val="o"/>
      <w:lvlJc w:val="left"/>
      <w:pPr>
        <w:ind w:left="5823" w:hanging="360"/>
      </w:pPr>
      <w:rPr>
        <w:rFonts w:ascii="Courier New" w:hAnsi="Courier New" w:cs="Courier New" w:hint="default"/>
      </w:rPr>
    </w:lvl>
    <w:lvl w:ilvl="8" w:tplc="04090005" w:tentative="1">
      <w:start w:val="1"/>
      <w:numFmt w:val="bullet"/>
      <w:lvlText w:val=""/>
      <w:lvlJc w:val="left"/>
      <w:pPr>
        <w:ind w:left="6543" w:hanging="360"/>
      </w:pPr>
      <w:rPr>
        <w:rFonts w:ascii="Wingdings" w:hAnsi="Wingdings" w:hint="default"/>
      </w:rPr>
    </w:lvl>
  </w:abstractNum>
  <w:abstractNum w:abstractNumId="36" w15:restartNumberingAfterBreak="0">
    <w:nsid w:val="4D684727"/>
    <w:multiLevelType w:val="hybridMultilevel"/>
    <w:tmpl w:val="0DC2523C"/>
    <w:lvl w:ilvl="0" w:tplc="1409000F">
      <w:start w:val="1"/>
      <w:numFmt w:val="decimal"/>
      <w:lvlText w:val="%1."/>
      <w:lvlJc w:val="left"/>
      <w:pPr>
        <w:ind w:left="786" w:hanging="360"/>
      </w:pPr>
      <w:rPr>
        <w:rFonts w:hint="default"/>
      </w:rPr>
    </w:lvl>
    <w:lvl w:ilvl="1" w:tplc="FFFFFFFF">
      <w:start w:val="1"/>
      <w:numFmt w:val="bullet"/>
      <w:lvlText w:val="o"/>
      <w:lvlJc w:val="left"/>
      <w:pPr>
        <w:ind w:left="1506" w:hanging="360"/>
      </w:pPr>
      <w:rPr>
        <w:rFonts w:ascii="Courier New" w:hAnsi="Courier New" w:cs="Courier New" w:hint="default"/>
      </w:rPr>
    </w:lvl>
    <w:lvl w:ilvl="2" w:tplc="FFFFFFFF">
      <w:start w:val="1"/>
      <w:numFmt w:val="bullet"/>
      <w:lvlText w:val=""/>
      <w:lvlJc w:val="left"/>
      <w:pPr>
        <w:ind w:left="2226" w:hanging="360"/>
      </w:pPr>
      <w:rPr>
        <w:rFonts w:ascii="Wingdings" w:hAnsi="Wingdings" w:hint="default"/>
      </w:rPr>
    </w:lvl>
    <w:lvl w:ilvl="3" w:tplc="FFFFFFFF">
      <w:start w:val="1"/>
      <w:numFmt w:val="bullet"/>
      <w:lvlText w:val=""/>
      <w:lvlJc w:val="left"/>
      <w:pPr>
        <w:ind w:left="2946" w:hanging="360"/>
      </w:pPr>
      <w:rPr>
        <w:rFonts w:ascii="Symbol" w:hAnsi="Symbol" w:hint="default"/>
      </w:rPr>
    </w:lvl>
    <w:lvl w:ilvl="4" w:tplc="FFFFFFFF">
      <w:start w:val="1"/>
      <w:numFmt w:val="bullet"/>
      <w:lvlText w:val="o"/>
      <w:lvlJc w:val="left"/>
      <w:pPr>
        <w:ind w:left="3666" w:hanging="360"/>
      </w:pPr>
      <w:rPr>
        <w:rFonts w:ascii="Courier New" w:hAnsi="Courier New" w:cs="Courier New" w:hint="default"/>
      </w:rPr>
    </w:lvl>
    <w:lvl w:ilvl="5" w:tplc="FFFFFFFF" w:tentative="1">
      <w:start w:val="1"/>
      <w:numFmt w:val="bullet"/>
      <w:lvlText w:val=""/>
      <w:lvlJc w:val="left"/>
      <w:pPr>
        <w:ind w:left="4386" w:hanging="360"/>
      </w:pPr>
      <w:rPr>
        <w:rFonts w:ascii="Wingdings" w:hAnsi="Wingdings" w:hint="default"/>
      </w:rPr>
    </w:lvl>
    <w:lvl w:ilvl="6" w:tplc="FFFFFFFF" w:tentative="1">
      <w:start w:val="1"/>
      <w:numFmt w:val="bullet"/>
      <w:lvlText w:val=""/>
      <w:lvlJc w:val="left"/>
      <w:pPr>
        <w:ind w:left="5106" w:hanging="360"/>
      </w:pPr>
      <w:rPr>
        <w:rFonts w:ascii="Symbol" w:hAnsi="Symbol" w:hint="default"/>
      </w:rPr>
    </w:lvl>
    <w:lvl w:ilvl="7" w:tplc="FFFFFFFF" w:tentative="1">
      <w:start w:val="1"/>
      <w:numFmt w:val="bullet"/>
      <w:lvlText w:val="o"/>
      <w:lvlJc w:val="left"/>
      <w:pPr>
        <w:ind w:left="5826" w:hanging="360"/>
      </w:pPr>
      <w:rPr>
        <w:rFonts w:ascii="Courier New" w:hAnsi="Courier New" w:cs="Courier New" w:hint="default"/>
      </w:rPr>
    </w:lvl>
    <w:lvl w:ilvl="8" w:tplc="FFFFFFFF" w:tentative="1">
      <w:start w:val="1"/>
      <w:numFmt w:val="bullet"/>
      <w:lvlText w:val=""/>
      <w:lvlJc w:val="left"/>
      <w:pPr>
        <w:ind w:left="6546" w:hanging="360"/>
      </w:pPr>
      <w:rPr>
        <w:rFonts w:ascii="Wingdings" w:hAnsi="Wingdings" w:hint="default"/>
      </w:rPr>
    </w:lvl>
  </w:abstractNum>
  <w:abstractNum w:abstractNumId="37" w15:restartNumberingAfterBreak="0">
    <w:nsid w:val="4FF05FA0"/>
    <w:multiLevelType w:val="multilevel"/>
    <w:tmpl w:val="A2869250"/>
    <w:numStyleLink w:val="TableBullets"/>
  </w:abstractNum>
  <w:abstractNum w:abstractNumId="38" w15:restartNumberingAfterBreak="0">
    <w:nsid w:val="50187332"/>
    <w:multiLevelType w:val="hybridMultilevel"/>
    <w:tmpl w:val="1076C866"/>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9" w15:restartNumberingAfterBreak="0">
    <w:nsid w:val="535C2590"/>
    <w:multiLevelType w:val="multilevel"/>
    <w:tmpl w:val="6CE04904"/>
    <w:numStyleLink w:val="NumberedHeadings"/>
  </w:abstractNum>
  <w:abstractNum w:abstractNumId="40" w15:restartNumberingAfterBreak="0">
    <w:nsid w:val="584F09B1"/>
    <w:multiLevelType w:val="hybridMultilevel"/>
    <w:tmpl w:val="D2582B50"/>
    <w:lvl w:ilvl="0" w:tplc="A3686A44">
      <w:start w:val="1"/>
      <w:numFmt w:val="bullet"/>
      <w:lvlText w:val=""/>
      <w:lvlJc w:val="left"/>
      <w:pPr>
        <w:ind w:left="720" w:hanging="360"/>
      </w:pPr>
      <w:rPr>
        <w:rFonts w:ascii="Symbol" w:hAnsi="Symbol" w:hint="default"/>
      </w:rPr>
    </w:lvl>
    <w:lvl w:ilvl="1" w:tplc="28221710" w:tentative="1">
      <w:start w:val="1"/>
      <w:numFmt w:val="bullet"/>
      <w:lvlText w:val="o"/>
      <w:lvlJc w:val="left"/>
      <w:pPr>
        <w:ind w:left="1440" w:hanging="360"/>
      </w:pPr>
      <w:rPr>
        <w:rFonts w:ascii="Courier New" w:hAnsi="Courier New" w:cs="Courier New" w:hint="default"/>
      </w:rPr>
    </w:lvl>
    <w:lvl w:ilvl="2" w:tplc="2632D430" w:tentative="1">
      <w:start w:val="1"/>
      <w:numFmt w:val="bullet"/>
      <w:lvlText w:val=""/>
      <w:lvlJc w:val="left"/>
      <w:pPr>
        <w:ind w:left="2160" w:hanging="360"/>
      </w:pPr>
      <w:rPr>
        <w:rFonts w:ascii="Wingdings" w:hAnsi="Wingdings" w:hint="default"/>
      </w:rPr>
    </w:lvl>
    <w:lvl w:ilvl="3" w:tplc="C5641456" w:tentative="1">
      <w:start w:val="1"/>
      <w:numFmt w:val="bullet"/>
      <w:lvlText w:val=""/>
      <w:lvlJc w:val="left"/>
      <w:pPr>
        <w:ind w:left="2880" w:hanging="360"/>
      </w:pPr>
      <w:rPr>
        <w:rFonts w:ascii="Symbol" w:hAnsi="Symbol" w:hint="default"/>
      </w:rPr>
    </w:lvl>
    <w:lvl w:ilvl="4" w:tplc="A9B8A008" w:tentative="1">
      <w:start w:val="1"/>
      <w:numFmt w:val="bullet"/>
      <w:lvlText w:val="o"/>
      <w:lvlJc w:val="left"/>
      <w:pPr>
        <w:ind w:left="3600" w:hanging="360"/>
      </w:pPr>
      <w:rPr>
        <w:rFonts w:ascii="Courier New" w:hAnsi="Courier New" w:cs="Courier New" w:hint="default"/>
      </w:rPr>
    </w:lvl>
    <w:lvl w:ilvl="5" w:tplc="EFE49AA2" w:tentative="1">
      <w:start w:val="1"/>
      <w:numFmt w:val="bullet"/>
      <w:lvlText w:val=""/>
      <w:lvlJc w:val="left"/>
      <w:pPr>
        <w:ind w:left="4320" w:hanging="360"/>
      </w:pPr>
      <w:rPr>
        <w:rFonts w:ascii="Wingdings" w:hAnsi="Wingdings" w:hint="default"/>
      </w:rPr>
    </w:lvl>
    <w:lvl w:ilvl="6" w:tplc="BF20CE38" w:tentative="1">
      <w:start w:val="1"/>
      <w:numFmt w:val="bullet"/>
      <w:lvlText w:val=""/>
      <w:lvlJc w:val="left"/>
      <w:pPr>
        <w:ind w:left="5040" w:hanging="360"/>
      </w:pPr>
      <w:rPr>
        <w:rFonts w:ascii="Symbol" w:hAnsi="Symbol" w:hint="default"/>
      </w:rPr>
    </w:lvl>
    <w:lvl w:ilvl="7" w:tplc="C2F83B5E" w:tentative="1">
      <w:start w:val="1"/>
      <w:numFmt w:val="bullet"/>
      <w:lvlText w:val="o"/>
      <w:lvlJc w:val="left"/>
      <w:pPr>
        <w:ind w:left="5760" w:hanging="360"/>
      </w:pPr>
      <w:rPr>
        <w:rFonts w:ascii="Courier New" w:hAnsi="Courier New" w:cs="Courier New" w:hint="default"/>
      </w:rPr>
    </w:lvl>
    <w:lvl w:ilvl="8" w:tplc="E0B63974" w:tentative="1">
      <w:start w:val="1"/>
      <w:numFmt w:val="bullet"/>
      <w:lvlText w:val=""/>
      <w:lvlJc w:val="left"/>
      <w:pPr>
        <w:ind w:left="6480" w:hanging="360"/>
      </w:pPr>
      <w:rPr>
        <w:rFonts w:ascii="Wingdings" w:hAnsi="Wingdings" w:hint="default"/>
      </w:rPr>
    </w:lvl>
  </w:abstractNum>
  <w:abstractNum w:abstractNumId="41" w15:restartNumberingAfterBreak="0">
    <w:nsid w:val="58A33E18"/>
    <w:multiLevelType w:val="hybridMultilevel"/>
    <w:tmpl w:val="B1B88BB6"/>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42" w15:restartNumberingAfterBreak="0">
    <w:nsid w:val="5ACD401B"/>
    <w:multiLevelType w:val="multilevel"/>
    <w:tmpl w:val="D4BA747E"/>
    <w:numStyleLink w:val="TextBullets"/>
  </w:abstractNum>
  <w:abstractNum w:abstractNumId="43" w15:restartNumberingAfterBreak="0">
    <w:nsid w:val="5D7F28B7"/>
    <w:multiLevelType w:val="hybridMultilevel"/>
    <w:tmpl w:val="E3140FC4"/>
    <w:lvl w:ilvl="0" w:tplc="131C94CC">
      <w:start w:val="1"/>
      <w:numFmt w:val="decimal"/>
      <w:pStyle w:val="TableNumberedList"/>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4" w15:restartNumberingAfterBreak="0">
    <w:nsid w:val="5DE31E94"/>
    <w:multiLevelType w:val="hybridMultilevel"/>
    <w:tmpl w:val="EA30CF72"/>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5" w15:restartNumberingAfterBreak="0">
    <w:nsid w:val="5F5D40A6"/>
    <w:multiLevelType w:val="hybridMultilevel"/>
    <w:tmpl w:val="ACE681A0"/>
    <w:lvl w:ilvl="0" w:tplc="40BAAA88">
      <w:start w:val="1"/>
      <w:numFmt w:val="bullet"/>
      <w:pStyle w:val="Bullet1"/>
      <w:lvlText w:val=""/>
      <w:lvlJc w:val="left"/>
      <w:pPr>
        <w:ind w:left="786" w:hanging="360"/>
      </w:pPr>
      <w:rPr>
        <w:rFonts w:ascii="Symbol" w:hAnsi="Symbol" w:hint="default"/>
      </w:rPr>
    </w:lvl>
    <w:lvl w:ilvl="1" w:tplc="04160003">
      <w:start w:val="1"/>
      <w:numFmt w:val="bullet"/>
      <w:lvlText w:val="o"/>
      <w:lvlJc w:val="left"/>
      <w:pPr>
        <w:ind w:left="1506" w:hanging="360"/>
      </w:pPr>
      <w:rPr>
        <w:rFonts w:ascii="Courier New" w:hAnsi="Courier New" w:cs="Courier New" w:hint="default"/>
      </w:rPr>
    </w:lvl>
    <w:lvl w:ilvl="2" w:tplc="04160005">
      <w:start w:val="1"/>
      <w:numFmt w:val="bullet"/>
      <w:lvlText w:val=""/>
      <w:lvlJc w:val="left"/>
      <w:pPr>
        <w:ind w:left="2226" w:hanging="360"/>
      </w:pPr>
      <w:rPr>
        <w:rFonts w:ascii="Wingdings" w:hAnsi="Wingdings" w:hint="default"/>
      </w:rPr>
    </w:lvl>
    <w:lvl w:ilvl="3" w:tplc="04160001">
      <w:start w:val="1"/>
      <w:numFmt w:val="bullet"/>
      <w:pStyle w:val="Bullet3"/>
      <w:lvlText w:val=""/>
      <w:lvlJc w:val="left"/>
      <w:pPr>
        <w:ind w:left="2946" w:hanging="360"/>
      </w:pPr>
      <w:rPr>
        <w:rFonts w:ascii="Symbol" w:hAnsi="Symbol" w:hint="default"/>
      </w:rPr>
    </w:lvl>
    <w:lvl w:ilvl="4" w:tplc="04160003">
      <w:start w:val="1"/>
      <w:numFmt w:val="bullet"/>
      <w:pStyle w:val="Bullet4"/>
      <w:lvlText w:val="o"/>
      <w:lvlJc w:val="left"/>
      <w:pPr>
        <w:ind w:left="3666" w:hanging="360"/>
      </w:pPr>
      <w:rPr>
        <w:rFonts w:ascii="Courier New" w:hAnsi="Courier New" w:cs="Courier New" w:hint="default"/>
      </w:rPr>
    </w:lvl>
    <w:lvl w:ilvl="5" w:tplc="04160005" w:tentative="1">
      <w:start w:val="1"/>
      <w:numFmt w:val="bullet"/>
      <w:lvlText w:val=""/>
      <w:lvlJc w:val="left"/>
      <w:pPr>
        <w:ind w:left="4386" w:hanging="360"/>
      </w:pPr>
      <w:rPr>
        <w:rFonts w:ascii="Wingdings" w:hAnsi="Wingdings" w:hint="default"/>
      </w:rPr>
    </w:lvl>
    <w:lvl w:ilvl="6" w:tplc="04160001" w:tentative="1">
      <w:start w:val="1"/>
      <w:numFmt w:val="bullet"/>
      <w:lvlText w:val=""/>
      <w:lvlJc w:val="left"/>
      <w:pPr>
        <w:ind w:left="5106" w:hanging="360"/>
      </w:pPr>
      <w:rPr>
        <w:rFonts w:ascii="Symbol" w:hAnsi="Symbol" w:hint="default"/>
      </w:rPr>
    </w:lvl>
    <w:lvl w:ilvl="7" w:tplc="04160003" w:tentative="1">
      <w:start w:val="1"/>
      <w:numFmt w:val="bullet"/>
      <w:lvlText w:val="o"/>
      <w:lvlJc w:val="left"/>
      <w:pPr>
        <w:ind w:left="5826" w:hanging="360"/>
      </w:pPr>
      <w:rPr>
        <w:rFonts w:ascii="Courier New" w:hAnsi="Courier New" w:cs="Courier New" w:hint="default"/>
      </w:rPr>
    </w:lvl>
    <w:lvl w:ilvl="8" w:tplc="04160005" w:tentative="1">
      <w:start w:val="1"/>
      <w:numFmt w:val="bullet"/>
      <w:lvlText w:val=""/>
      <w:lvlJc w:val="left"/>
      <w:pPr>
        <w:ind w:left="6546" w:hanging="360"/>
      </w:pPr>
      <w:rPr>
        <w:rFonts w:ascii="Wingdings" w:hAnsi="Wingdings" w:hint="default"/>
      </w:rPr>
    </w:lvl>
  </w:abstractNum>
  <w:abstractNum w:abstractNumId="46" w15:restartNumberingAfterBreak="0">
    <w:nsid w:val="62390078"/>
    <w:multiLevelType w:val="hybridMultilevel"/>
    <w:tmpl w:val="3ACAB198"/>
    <w:lvl w:ilvl="0" w:tplc="B5EE012A">
      <w:start w:val="1"/>
      <w:numFmt w:val="bullet"/>
      <w:lvlText w:val=""/>
      <w:lvlJc w:val="left"/>
      <w:pPr>
        <w:ind w:left="720" w:hanging="360"/>
      </w:pPr>
      <w:rPr>
        <w:rFonts w:ascii="Symbol" w:hAnsi="Symbol" w:hint="default"/>
      </w:rPr>
    </w:lvl>
    <w:lvl w:ilvl="1" w:tplc="EDF69680" w:tentative="1">
      <w:start w:val="1"/>
      <w:numFmt w:val="bullet"/>
      <w:lvlText w:val="o"/>
      <w:lvlJc w:val="left"/>
      <w:pPr>
        <w:ind w:left="1440" w:hanging="360"/>
      </w:pPr>
      <w:rPr>
        <w:rFonts w:ascii="Courier New" w:hAnsi="Courier New" w:cs="Courier New" w:hint="default"/>
      </w:rPr>
    </w:lvl>
    <w:lvl w:ilvl="2" w:tplc="159E9210" w:tentative="1">
      <w:start w:val="1"/>
      <w:numFmt w:val="bullet"/>
      <w:lvlText w:val=""/>
      <w:lvlJc w:val="left"/>
      <w:pPr>
        <w:ind w:left="2160" w:hanging="360"/>
      </w:pPr>
      <w:rPr>
        <w:rFonts w:ascii="Wingdings" w:hAnsi="Wingdings" w:hint="default"/>
      </w:rPr>
    </w:lvl>
    <w:lvl w:ilvl="3" w:tplc="0A48C11A" w:tentative="1">
      <w:start w:val="1"/>
      <w:numFmt w:val="bullet"/>
      <w:lvlText w:val=""/>
      <w:lvlJc w:val="left"/>
      <w:pPr>
        <w:ind w:left="2880" w:hanging="360"/>
      </w:pPr>
      <w:rPr>
        <w:rFonts w:ascii="Symbol" w:hAnsi="Symbol" w:hint="default"/>
      </w:rPr>
    </w:lvl>
    <w:lvl w:ilvl="4" w:tplc="B0006518" w:tentative="1">
      <w:start w:val="1"/>
      <w:numFmt w:val="bullet"/>
      <w:lvlText w:val="o"/>
      <w:lvlJc w:val="left"/>
      <w:pPr>
        <w:ind w:left="3600" w:hanging="360"/>
      </w:pPr>
      <w:rPr>
        <w:rFonts w:ascii="Courier New" w:hAnsi="Courier New" w:cs="Courier New" w:hint="default"/>
      </w:rPr>
    </w:lvl>
    <w:lvl w:ilvl="5" w:tplc="CACC7EAA" w:tentative="1">
      <w:start w:val="1"/>
      <w:numFmt w:val="bullet"/>
      <w:lvlText w:val=""/>
      <w:lvlJc w:val="left"/>
      <w:pPr>
        <w:ind w:left="4320" w:hanging="360"/>
      </w:pPr>
      <w:rPr>
        <w:rFonts w:ascii="Wingdings" w:hAnsi="Wingdings" w:hint="default"/>
      </w:rPr>
    </w:lvl>
    <w:lvl w:ilvl="6" w:tplc="DC5898E0" w:tentative="1">
      <w:start w:val="1"/>
      <w:numFmt w:val="bullet"/>
      <w:lvlText w:val=""/>
      <w:lvlJc w:val="left"/>
      <w:pPr>
        <w:ind w:left="5040" w:hanging="360"/>
      </w:pPr>
      <w:rPr>
        <w:rFonts w:ascii="Symbol" w:hAnsi="Symbol" w:hint="default"/>
      </w:rPr>
    </w:lvl>
    <w:lvl w:ilvl="7" w:tplc="58BA7036" w:tentative="1">
      <w:start w:val="1"/>
      <w:numFmt w:val="bullet"/>
      <w:lvlText w:val="o"/>
      <w:lvlJc w:val="left"/>
      <w:pPr>
        <w:ind w:left="5760" w:hanging="360"/>
      </w:pPr>
      <w:rPr>
        <w:rFonts w:ascii="Courier New" w:hAnsi="Courier New" w:cs="Courier New" w:hint="default"/>
      </w:rPr>
    </w:lvl>
    <w:lvl w:ilvl="8" w:tplc="5412AB44" w:tentative="1">
      <w:start w:val="1"/>
      <w:numFmt w:val="bullet"/>
      <w:lvlText w:val=""/>
      <w:lvlJc w:val="left"/>
      <w:pPr>
        <w:ind w:left="6480" w:hanging="360"/>
      </w:pPr>
      <w:rPr>
        <w:rFonts w:ascii="Wingdings" w:hAnsi="Wingdings" w:hint="default"/>
      </w:rPr>
    </w:lvl>
  </w:abstractNum>
  <w:abstractNum w:abstractNumId="47" w15:restartNumberingAfterBreak="0">
    <w:nsid w:val="62633672"/>
    <w:multiLevelType w:val="hybridMultilevel"/>
    <w:tmpl w:val="EE0282C2"/>
    <w:lvl w:ilvl="0" w:tplc="73366172">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8" w15:restartNumberingAfterBreak="0">
    <w:nsid w:val="62692B7B"/>
    <w:multiLevelType w:val="multilevel"/>
    <w:tmpl w:val="96666592"/>
    <w:lvl w:ilvl="0">
      <w:start w:val="1"/>
      <w:numFmt w:val="decimal"/>
      <w:lvlText w:val="%1"/>
      <w:lvlJc w:val="left"/>
      <w:pPr>
        <w:ind w:left="660" w:hanging="660"/>
      </w:pPr>
      <w:rPr>
        <w:rFonts w:ascii="Arial" w:eastAsiaTheme="minorHAnsi" w:hAnsi="Arial" w:hint="default"/>
        <w:b/>
        <w:color w:val="00B0F0" w:themeColor="hyperlink"/>
        <w:sz w:val="21"/>
        <w:u w:val="single"/>
      </w:rPr>
    </w:lvl>
    <w:lvl w:ilvl="1">
      <w:start w:val="1"/>
      <w:numFmt w:val="decimal"/>
      <w:lvlText w:val="%1.%2"/>
      <w:lvlJc w:val="left"/>
      <w:pPr>
        <w:ind w:left="1089" w:hanging="660"/>
      </w:pPr>
      <w:rPr>
        <w:rFonts w:ascii="Arial" w:eastAsiaTheme="minorHAnsi" w:hAnsi="Arial" w:hint="default"/>
        <w:b/>
        <w:color w:val="00B0F0" w:themeColor="hyperlink"/>
        <w:sz w:val="21"/>
        <w:u w:val="single"/>
      </w:rPr>
    </w:lvl>
    <w:lvl w:ilvl="2">
      <w:start w:val="1"/>
      <w:numFmt w:val="decimal"/>
      <w:lvlText w:val="%1.%2.%3"/>
      <w:lvlJc w:val="left"/>
      <w:pPr>
        <w:ind w:left="1578" w:hanging="720"/>
      </w:pPr>
      <w:rPr>
        <w:rFonts w:ascii="Arial" w:eastAsiaTheme="minorHAnsi" w:hAnsi="Arial" w:hint="default"/>
        <w:b/>
        <w:color w:val="00B0F0" w:themeColor="hyperlink"/>
        <w:sz w:val="21"/>
        <w:u w:val="single"/>
      </w:rPr>
    </w:lvl>
    <w:lvl w:ilvl="3">
      <w:start w:val="1"/>
      <w:numFmt w:val="decimal"/>
      <w:lvlText w:val="%1.%2.%3.%4"/>
      <w:lvlJc w:val="left"/>
      <w:pPr>
        <w:ind w:left="2007" w:hanging="720"/>
      </w:pPr>
      <w:rPr>
        <w:rFonts w:ascii="Arial" w:eastAsiaTheme="minorHAnsi" w:hAnsi="Arial" w:hint="default"/>
        <w:b/>
        <w:color w:val="00B0F0" w:themeColor="hyperlink"/>
        <w:sz w:val="21"/>
        <w:u w:val="single"/>
      </w:rPr>
    </w:lvl>
    <w:lvl w:ilvl="4">
      <w:start w:val="1"/>
      <w:numFmt w:val="decimal"/>
      <w:lvlText w:val="%1.%2.%3.%4.%5"/>
      <w:lvlJc w:val="left"/>
      <w:pPr>
        <w:ind w:left="2796" w:hanging="1080"/>
      </w:pPr>
      <w:rPr>
        <w:rFonts w:ascii="Arial" w:eastAsiaTheme="minorHAnsi" w:hAnsi="Arial" w:hint="default"/>
        <w:b/>
        <w:color w:val="00B0F0" w:themeColor="hyperlink"/>
        <w:sz w:val="21"/>
        <w:u w:val="single"/>
      </w:rPr>
    </w:lvl>
    <w:lvl w:ilvl="5">
      <w:start w:val="1"/>
      <w:numFmt w:val="decimal"/>
      <w:lvlText w:val="%1.%2.%3.%4.%5.%6"/>
      <w:lvlJc w:val="left"/>
      <w:pPr>
        <w:ind w:left="3225" w:hanging="1080"/>
      </w:pPr>
      <w:rPr>
        <w:rFonts w:ascii="Arial" w:eastAsiaTheme="minorHAnsi" w:hAnsi="Arial" w:hint="default"/>
        <w:b/>
        <w:color w:val="00B0F0" w:themeColor="hyperlink"/>
        <w:sz w:val="21"/>
        <w:u w:val="single"/>
      </w:rPr>
    </w:lvl>
    <w:lvl w:ilvl="6">
      <w:start w:val="1"/>
      <w:numFmt w:val="decimal"/>
      <w:lvlText w:val="%1.%2.%3.%4.%5.%6.%7"/>
      <w:lvlJc w:val="left"/>
      <w:pPr>
        <w:ind w:left="4014" w:hanging="1440"/>
      </w:pPr>
      <w:rPr>
        <w:rFonts w:ascii="Arial" w:eastAsiaTheme="minorHAnsi" w:hAnsi="Arial" w:hint="default"/>
        <w:b/>
        <w:color w:val="00B0F0" w:themeColor="hyperlink"/>
        <w:sz w:val="21"/>
        <w:u w:val="single"/>
      </w:rPr>
    </w:lvl>
    <w:lvl w:ilvl="7">
      <w:start w:val="1"/>
      <w:numFmt w:val="decimal"/>
      <w:lvlText w:val="%1.%2.%3.%4.%5.%6.%7.%8"/>
      <w:lvlJc w:val="left"/>
      <w:pPr>
        <w:ind w:left="4443" w:hanging="1440"/>
      </w:pPr>
      <w:rPr>
        <w:rFonts w:ascii="Arial" w:eastAsiaTheme="minorHAnsi" w:hAnsi="Arial" w:hint="default"/>
        <w:b/>
        <w:color w:val="00B0F0" w:themeColor="hyperlink"/>
        <w:sz w:val="21"/>
        <w:u w:val="single"/>
      </w:rPr>
    </w:lvl>
    <w:lvl w:ilvl="8">
      <w:start w:val="1"/>
      <w:numFmt w:val="decimal"/>
      <w:lvlText w:val="%1.%2.%3.%4.%5.%6.%7.%8.%9"/>
      <w:lvlJc w:val="left"/>
      <w:pPr>
        <w:ind w:left="5232" w:hanging="1800"/>
      </w:pPr>
      <w:rPr>
        <w:rFonts w:ascii="Arial" w:eastAsiaTheme="minorHAnsi" w:hAnsi="Arial" w:hint="default"/>
        <w:b/>
        <w:color w:val="00B0F0" w:themeColor="hyperlink"/>
        <w:sz w:val="21"/>
        <w:u w:val="single"/>
      </w:rPr>
    </w:lvl>
  </w:abstractNum>
  <w:abstractNum w:abstractNumId="49" w15:restartNumberingAfterBreak="0">
    <w:nsid w:val="62EE20C0"/>
    <w:multiLevelType w:val="hybridMultilevel"/>
    <w:tmpl w:val="1F681FBA"/>
    <w:lvl w:ilvl="0" w:tplc="0416000F">
      <w:start w:val="1"/>
      <w:numFmt w:val="decimal"/>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50" w15:restartNumberingAfterBreak="0">
    <w:nsid w:val="63F153F3"/>
    <w:multiLevelType w:val="hybridMultilevel"/>
    <w:tmpl w:val="D74ADB4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1" w15:restartNumberingAfterBreak="0">
    <w:nsid w:val="68240173"/>
    <w:multiLevelType w:val="multilevel"/>
    <w:tmpl w:val="A2869250"/>
    <w:numStyleLink w:val="TableBullets"/>
  </w:abstractNum>
  <w:abstractNum w:abstractNumId="52" w15:restartNumberingAfterBreak="0">
    <w:nsid w:val="6EC70E83"/>
    <w:multiLevelType w:val="hybridMultilevel"/>
    <w:tmpl w:val="F81AAC7E"/>
    <w:lvl w:ilvl="0" w:tplc="60C85D0C">
      <w:start w:val="1"/>
      <w:numFmt w:val="upperLetter"/>
      <w:pStyle w:val="Appendix"/>
      <w:lvlText w:val="Appendix %1:"/>
      <w:lvlJc w:val="left"/>
      <w:pPr>
        <w:ind w:left="36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53" w15:restartNumberingAfterBreak="0">
    <w:nsid w:val="6FAB44A6"/>
    <w:multiLevelType w:val="multilevel"/>
    <w:tmpl w:val="5856526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pStyle w:val="Heading5NotNumbered"/>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4" w15:restartNumberingAfterBreak="0">
    <w:nsid w:val="71F47611"/>
    <w:multiLevelType w:val="multilevel"/>
    <w:tmpl w:val="D4BA747E"/>
    <w:styleLink w:val="TextBullets"/>
    <w:lvl w:ilvl="0">
      <w:start w:val="1"/>
      <w:numFmt w:val="none"/>
      <w:lvlText w:val=""/>
      <w:lvlJc w:val="left"/>
      <w:pPr>
        <w:ind w:left="0" w:firstLine="0"/>
      </w:pPr>
      <w:rPr>
        <w:rFonts w:hint="default"/>
      </w:rPr>
    </w:lvl>
    <w:lvl w:ilvl="1">
      <w:start w:val="1"/>
      <w:numFmt w:val="bullet"/>
      <w:lvlText w:val=""/>
      <w:lvlJc w:val="left"/>
      <w:pPr>
        <w:ind w:left="216" w:hanging="216"/>
      </w:pPr>
      <w:rPr>
        <w:rFonts w:ascii="Symbol" w:hAnsi="Symbol" w:hint="default"/>
      </w:rPr>
    </w:lvl>
    <w:lvl w:ilvl="2">
      <w:start w:val="1"/>
      <w:numFmt w:val="bullet"/>
      <w:lvlText w:val="−"/>
      <w:lvlJc w:val="left"/>
      <w:pPr>
        <w:ind w:left="432" w:hanging="216"/>
      </w:pPr>
      <w:rPr>
        <w:rFonts w:ascii="Arial" w:hAnsi="Arial" w:hint="default"/>
      </w:rPr>
    </w:lvl>
    <w:lvl w:ilvl="3">
      <w:start w:val="1"/>
      <w:numFmt w:val="bullet"/>
      <w:lvlText w:val=""/>
      <w:lvlJc w:val="left"/>
      <w:pPr>
        <w:tabs>
          <w:tab w:val="num" w:pos="432"/>
        </w:tabs>
        <w:ind w:left="648" w:hanging="216"/>
      </w:pPr>
      <w:rPr>
        <w:rFonts w:ascii="Symbol" w:hAnsi="Symbol" w:hint="default"/>
      </w:rPr>
    </w:lvl>
    <w:lvl w:ilvl="4">
      <w:start w:val="1"/>
      <w:numFmt w:val="bullet"/>
      <w:lvlText w:val="−"/>
      <w:lvlJc w:val="left"/>
      <w:pPr>
        <w:ind w:left="864" w:hanging="216"/>
      </w:pPr>
      <w:rPr>
        <w:rFonts w:ascii="Arial" w:hAnsi="Arial" w:hint="default"/>
      </w:rPr>
    </w:lvl>
    <w:lvl w:ilvl="5">
      <w:start w:val="1"/>
      <w:numFmt w:val="none"/>
      <w:lvlText w:val=""/>
      <w:lvlJc w:val="left"/>
      <w:pPr>
        <w:ind w:left="1296" w:hanging="216"/>
      </w:pPr>
      <w:rPr>
        <w:rFonts w:hint="default"/>
      </w:rPr>
    </w:lvl>
    <w:lvl w:ilvl="6">
      <w:start w:val="1"/>
      <w:numFmt w:val="none"/>
      <w:lvlText w:val="%7"/>
      <w:lvlJc w:val="left"/>
      <w:pPr>
        <w:ind w:left="1512" w:hanging="216"/>
      </w:pPr>
      <w:rPr>
        <w:rFonts w:hint="default"/>
      </w:rPr>
    </w:lvl>
    <w:lvl w:ilvl="7">
      <w:start w:val="1"/>
      <w:numFmt w:val="none"/>
      <w:lvlText w:val="%8"/>
      <w:lvlJc w:val="left"/>
      <w:pPr>
        <w:ind w:left="1728" w:hanging="216"/>
      </w:pPr>
      <w:rPr>
        <w:rFonts w:hint="default"/>
      </w:rPr>
    </w:lvl>
    <w:lvl w:ilvl="8">
      <w:start w:val="1"/>
      <w:numFmt w:val="none"/>
      <w:lvlText w:val="%9"/>
      <w:lvlJc w:val="left"/>
      <w:pPr>
        <w:ind w:left="1944" w:hanging="216"/>
      </w:pPr>
      <w:rPr>
        <w:rFonts w:hint="default"/>
      </w:rPr>
    </w:lvl>
  </w:abstractNum>
  <w:abstractNum w:abstractNumId="55" w15:restartNumberingAfterBreak="0">
    <w:nsid w:val="721D114C"/>
    <w:multiLevelType w:val="hybridMultilevel"/>
    <w:tmpl w:val="FCD0698C"/>
    <w:lvl w:ilvl="0" w:tplc="ADF6683C">
      <w:start w:val="1"/>
      <w:numFmt w:val="decimalZero"/>
      <w:lvlText w:val="%1."/>
      <w:lvlJc w:val="left"/>
      <w:pPr>
        <w:ind w:left="1080" w:hanging="720"/>
      </w:pPr>
      <w:rPr>
        <w:rFonts w:hint="default"/>
      </w:rPr>
    </w:lvl>
    <w:lvl w:ilvl="1" w:tplc="28E07676" w:tentative="1">
      <w:start w:val="1"/>
      <w:numFmt w:val="lowerLetter"/>
      <w:lvlText w:val="%2."/>
      <w:lvlJc w:val="left"/>
      <w:pPr>
        <w:ind w:left="1440" w:hanging="360"/>
      </w:pPr>
    </w:lvl>
    <w:lvl w:ilvl="2" w:tplc="30BCE98E" w:tentative="1">
      <w:start w:val="1"/>
      <w:numFmt w:val="lowerRoman"/>
      <w:lvlText w:val="%3."/>
      <w:lvlJc w:val="right"/>
      <w:pPr>
        <w:ind w:left="2160" w:hanging="180"/>
      </w:pPr>
    </w:lvl>
    <w:lvl w:ilvl="3" w:tplc="B1325BF0" w:tentative="1">
      <w:start w:val="1"/>
      <w:numFmt w:val="decimal"/>
      <w:lvlText w:val="%4."/>
      <w:lvlJc w:val="left"/>
      <w:pPr>
        <w:ind w:left="2880" w:hanging="360"/>
      </w:pPr>
    </w:lvl>
    <w:lvl w:ilvl="4" w:tplc="5E429BE8" w:tentative="1">
      <w:start w:val="1"/>
      <w:numFmt w:val="lowerLetter"/>
      <w:lvlText w:val="%5."/>
      <w:lvlJc w:val="left"/>
      <w:pPr>
        <w:ind w:left="3600" w:hanging="360"/>
      </w:pPr>
    </w:lvl>
    <w:lvl w:ilvl="5" w:tplc="8654BF1C" w:tentative="1">
      <w:start w:val="1"/>
      <w:numFmt w:val="lowerRoman"/>
      <w:lvlText w:val="%6."/>
      <w:lvlJc w:val="right"/>
      <w:pPr>
        <w:ind w:left="4320" w:hanging="180"/>
      </w:pPr>
    </w:lvl>
    <w:lvl w:ilvl="6" w:tplc="27EA96C4" w:tentative="1">
      <w:start w:val="1"/>
      <w:numFmt w:val="decimal"/>
      <w:lvlText w:val="%7."/>
      <w:lvlJc w:val="left"/>
      <w:pPr>
        <w:ind w:left="5040" w:hanging="360"/>
      </w:pPr>
    </w:lvl>
    <w:lvl w:ilvl="7" w:tplc="77DC8DE8" w:tentative="1">
      <w:start w:val="1"/>
      <w:numFmt w:val="lowerLetter"/>
      <w:lvlText w:val="%8."/>
      <w:lvlJc w:val="left"/>
      <w:pPr>
        <w:ind w:left="5760" w:hanging="360"/>
      </w:pPr>
    </w:lvl>
    <w:lvl w:ilvl="8" w:tplc="63206170" w:tentative="1">
      <w:start w:val="1"/>
      <w:numFmt w:val="lowerRoman"/>
      <w:lvlText w:val="%9."/>
      <w:lvlJc w:val="right"/>
      <w:pPr>
        <w:ind w:left="6480" w:hanging="180"/>
      </w:pPr>
    </w:lvl>
  </w:abstractNum>
  <w:abstractNum w:abstractNumId="56" w15:restartNumberingAfterBreak="0">
    <w:nsid w:val="734438CB"/>
    <w:multiLevelType w:val="hybridMultilevel"/>
    <w:tmpl w:val="EDBE2AE6"/>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57" w15:restartNumberingAfterBreak="1">
    <w:nsid w:val="73DA54B5"/>
    <w:multiLevelType w:val="hybridMultilevel"/>
    <w:tmpl w:val="E35A8EB6"/>
    <w:lvl w:ilvl="0" w:tplc="F4422AB6">
      <w:start w:val="1"/>
      <w:numFmt w:val="bullet"/>
      <w:lvlText w:val=""/>
      <w:lvlJc w:val="left"/>
      <w:pPr>
        <w:ind w:left="1166" w:hanging="360"/>
      </w:pPr>
      <w:rPr>
        <w:rFonts w:ascii="Symbol" w:hAnsi="Symbol" w:hint="default"/>
        <w:caps w:val="0"/>
        <w:strike w:val="0"/>
        <w:dstrike w:val="0"/>
        <w:vanish w:val="0"/>
        <w:color w:val="auto"/>
        <w:vertAlign w:val="baseline"/>
      </w:rPr>
    </w:lvl>
    <w:lvl w:ilvl="1" w:tplc="04160019" w:tentative="1">
      <w:start w:val="1"/>
      <w:numFmt w:val="bullet"/>
      <w:lvlText w:val="o"/>
      <w:lvlJc w:val="left"/>
      <w:pPr>
        <w:ind w:left="1886" w:hanging="360"/>
      </w:pPr>
      <w:rPr>
        <w:rFonts w:ascii="Courier New" w:hAnsi="Courier New" w:cs="Courier New" w:hint="default"/>
      </w:rPr>
    </w:lvl>
    <w:lvl w:ilvl="2" w:tplc="0416001B" w:tentative="1">
      <w:start w:val="1"/>
      <w:numFmt w:val="bullet"/>
      <w:lvlText w:val=""/>
      <w:lvlJc w:val="left"/>
      <w:pPr>
        <w:ind w:left="2606" w:hanging="360"/>
      </w:pPr>
      <w:rPr>
        <w:rFonts w:ascii="Wingdings" w:hAnsi="Wingdings" w:hint="default"/>
      </w:rPr>
    </w:lvl>
    <w:lvl w:ilvl="3" w:tplc="0416000F" w:tentative="1">
      <w:start w:val="1"/>
      <w:numFmt w:val="bullet"/>
      <w:lvlText w:val=""/>
      <w:lvlJc w:val="left"/>
      <w:pPr>
        <w:ind w:left="3326" w:hanging="360"/>
      </w:pPr>
      <w:rPr>
        <w:rFonts w:ascii="Symbol" w:hAnsi="Symbol" w:hint="default"/>
      </w:rPr>
    </w:lvl>
    <w:lvl w:ilvl="4" w:tplc="04160019" w:tentative="1">
      <w:start w:val="1"/>
      <w:numFmt w:val="bullet"/>
      <w:lvlText w:val="o"/>
      <w:lvlJc w:val="left"/>
      <w:pPr>
        <w:ind w:left="4046" w:hanging="360"/>
      </w:pPr>
      <w:rPr>
        <w:rFonts w:ascii="Courier New" w:hAnsi="Courier New" w:cs="Courier New" w:hint="default"/>
      </w:rPr>
    </w:lvl>
    <w:lvl w:ilvl="5" w:tplc="0416001B" w:tentative="1">
      <w:start w:val="1"/>
      <w:numFmt w:val="bullet"/>
      <w:lvlText w:val=""/>
      <w:lvlJc w:val="left"/>
      <w:pPr>
        <w:ind w:left="4766" w:hanging="360"/>
      </w:pPr>
      <w:rPr>
        <w:rFonts w:ascii="Wingdings" w:hAnsi="Wingdings" w:hint="default"/>
      </w:rPr>
    </w:lvl>
    <w:lvl w:ilvl="6" w:tplc="0416000F" w:tentative="1">
      <w:start w:val="1"/>
      <w:numFmt w:val="bullet"/>
      <w:lvlText w:val=""/>
      <w:lvlJc w:val="left"/>
      <w:pPr>
        <w:ind w:left="5486" w:hanging="360"/>
      </w:pPr>
      <w:rPr>
        <w:rFonts w:ascii="Symbol" w:hAnsi="Symbol" w:hint="default"/>
      </w:rPr>
    </w:lvl>
    <w:lvl w:ilvl="7" w:tplc="04160019" w:tentative="1">
      <w:start w:val="1"/>
      <w:numFmt w:val="bullet"/>
      <w:lvlText w:val="o"/>
      <w:lvlJc w:val="left"/>
      <w:pPr>
        <w:ind w:left="6206" w:hanging="360"/>
      </w:pPr>
      <w:rPr>
        <w:rFonts w:ascii="Courier New" w:hAnsi="Courier New" w:cs="Courier New" w:hint="default"/>
      </w:rPr>
    </w:lvl>
    <w:lvl w:ilvl="8" w:tplc="0416001B" w:tentative="1">
      <w:start w:val="1"/>
      <w:numFmt w:val="bullet"/>
      <w:lvlText w:val=""/>
      <w:lvlJc w:val="left"/>
      <w:pPr>
        <w:ind w:left="6926" w:hanging="360"/>
      </w:pPr>
      <w:rPr>
        <w:rFonts w:ascii="Wingdings" w:hAnsi="Wingdings" w:hint="default"/>
      </w:rPr>
    </w:lvl>
  </w:abstractNum>
  <w:abstractNum w:abstractNumId="58" w15:restartNumberingAfterBreak="0">
    <w:nsid w:val="786F0870"/>
    <w:multiLevelType w:val="hybridMultilevel"/>
    <w:tmpl w:val="DCE040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9" w15:restartNumberingAfterBreak="0">
    <w:nsid w:val="794362AC"/>
    <w:multiLevelType w:val="hybridMultilevel"/>
    <w:tmpl w:val="571C3DA0"/>
    <w:lvl w:ilvl="0" w:tplc="1409000F">
      <w:start w:val="1"/>
      <w:numFmt w:val="decimal"/>
      <w:lvlText w:val="%1."/>
      <w:lvlJc w:val="left"/>
      <w:pPr>
        <w:ind w:left="644" w:hanging="360"/>
      </w:pPr>
    </w:lvl>
    <w:lvl w:ilvl="1" w:tplc="14090019">
      <w:start w:val="1"/>
      <w:numFmt w:val="lowerLetter"/>
      <w:lvlText w:val="%2."/>
      <w:lvlJc w:val="left"/>
      <w:pPr>
        <w:ind w:left="1364" w:hanging="360"/>
      </w:pPr>
    </w:lvl>
    <w:lvl w:ilvl="2" w:tplc="1409001B" w:tentative="1">
      <w:start w:val="1"/>
      <w:numFmt w:val="lowerRoman"/>
      <w:lvlText w:val="%3."/>
      <w:lvlJc w:val="right"/>
      <w:pPr>
        <w:ind w:left="2084" w:hanging="180"/>
      </w:pPr>
    </w:lvl>
    <w:lvl w:ilvl="3" w:tplc="1409000F" w:tentative="1">
      <w:start w:val="1"/>
      <w:numFmt w:val="decimal"/>
      <w:lvlText w:val="%4."/>
      <w:lvlJc w:val="left"/>
      <w:pPr>
        <w:ind w:left="2804" w:hanging="360"/>
      </w:pPr>
    </w:lvl>
    <w:lvl w:ilvl="4" w:tplc="14090019" w:tentative="1">
      <w:start w:val="1"/>
      <w:numFmt w:val="lowerLetter"/>
      <w:lvlText w:val="%5."/>
      <w:lvlJc w:val="left"/>
      <w:pPr>
        <w:ind w:left="3524" w:hanging="360"/>
      </w:pPr>
    </w:lvl>
    <w:lvl w:ilvl="5" w:tplc="1409001B" w:tentative="1">
      <w:start w:val="1"/>
      <w:numFmt w:val="lowerRoman"/>
      <w:lvlText w:val="%6."/>
      <w:lvlJc w:val="right"/>
      <w:pPr>
        <w:ind w:left="4244" w:hanging="180"/>
      </w:pPr>
    </w:lvl>
    <w:lvl w:ilvl="6" w:tplc="1409000F" w:tentative="1">
      <w:start w:val="1"/>
      <w:numFmt w:val="decimal"/>
      <w:lvlText w:val="%7."/>
      <w:lvlJc w:val="left"/>
      <w:pPr>
        <w:ind w:left="4964" w:hanging="360"/>
      </w:pPr>
    </w:lvl>
    <w:lvl w:ilvl="7" w:tplc="14090019" w:tentative="1">
      <w:start w:val="1"/>
      <w:numFmt w:val="lowerLetter"/>
      <w:lvlText w:val="%8."/>
      <w:lvlJc w:val="left"/>
      <w:pPr>
        <w:ind w:left="5684" w:hanging="360"/>
      </w:pPr>
    </w:lvl>
    <w:lvl w:ilvl="8" w:tplc="1409001B" w:tentative="1">
      <w:start w:val="1"/>
      <w:numFmt w:val="lowerRoman"/>
      <w:lvlText w:val="%9."/>
      <w:lvlJc w:val="right"/>
      <w:pPr>
        <w:ind w:left="6404" w:hanging="180"/>
      </w:pPr>
    </w:lvl>
  </w:abstractNum>
  <w:abstractNum w:abstractNumId="60" w15:restartNumberingAfterBreak="0">
    <w:nsid w:val="7A031DF9"/>
    <w:multiLevelType w:val="multilevel"/>
    <w:tmpl w:val="BCA46B6E"/>
    <w:numStyleLink w:val="Outlines"/>
  </w:abstractNum>
  <w:num w:numId="1" w16cid:durableId="1674064026">
    <w:abstractNumId w:val="54"/>
  </w:num>
  <w:num w:numId="2" w16cid:durableId="1534728352">
    <w:abstractNumId w:val="20"/>
  </w:num>
  <w:num w:numId="3" w16cid:durableId="452090360">
    <w:abstractNumId w:val="16"/>
  </w:num>
  <w:num w:numId="4" w16cid:durableId="1051030999">
    <w:abstractNumId w:val="10"/>
  </w:num>
  <w:num w:numId="5" w16cid:durableId="854080978">
    <w:abstractNumId w:val="60"/>
  </w:num>
  <w:num w:numId="6" w16cid:durableId="1912422226">
    <w:abstractNumId w:val="9"/>
  </w:num>
  <w:num w:numId="7" w16cid:durableId="1886333920">
    <w:abstractNumId w:val="7"/>
  </w:num>
  <w:num w:numId="8" w16cid:durableId="827138891">
    <w:abstractNumId w:val="6"/>
  </w:num>
  <w:num w:numId="9" w16cid:durableId="1592932549">
    <w:abstractNumId w:val="5"/>
  </w:num>
  <w:num w:numId="10" w16cid:durableId="2144276019">
    <w:abstractNumId w:val="4"/>
  </w:num>
  <w:num w:numId="11" w16cid:durableId="1047559362">
    <w:abstractNumId w:val="8"/>
  </w:num>
  <w:num w:numId="12" w16cid:durableId="1051881292">
    <w:abstractNumId w:val="3"/>
  </w:num>
  <w:num w:numId="13" w16cid:durableId="1273517719">
    <w:abstractNumId w:val="2"/>
  </w:num>
  <w:num w:numId="14" w16cid:durableId="1251084907">
    <w:abstractNumId w:val="1"/>
  </w:num>
  <w:num w:numId="15" w16cid:durableId="1824539340">
    <w:abstractNumId w:val="0"/>
  </w:num>
  <w:num w:numId="16" w16cid:durableId="1487091332">
    <w:abstractNumId w:val="45"/>
  </w:num>
  <w:num w:numId="17" w16cid:durableId="1285424710">
    <w:abstractNumId w:val="12"/>
  </w:num>
  <w:num w:numId="18" w16cid:durableId="657611578">
    <w:abstractNumId w:val="52"/>
  </w:num>
  <w:num w:numId="19" w16cid:durableId="1258825201">
    <w:abstractNumId w:val="21"/>
  </w:num>
  <w:num w:numId="20" w16cid:durableId="1865703612">
    <w:abstractNumId w:val="50"/>
  </w:num>
  <w:num w:numId="21" w16cid:durableId="1968581145">
    <w:abstractNumId w:val="38"/>
  </w:num>
  <w:num w:numId="22" w16cid:durableId="1195390407">
    <w:abstractNumId w:val="11"/>
  </w:num>
  <w:num w:numId="23" w16cid:durableId="1692217366">
    <w:abstractNumId w:val="53"/>
  </w:num>
  <w:num w:numId="24" w16cid:durableId="430325232">
    <w:abstractNumId w:val="39"/>
  </w:num>
  <w:num w:numId="25" w16cid:durableId="1521816379">
    <w:abstractNumId w:val="37"/>
    <w:lvlOverride w:ilvl="0">
      <w:startOverride w:val="1"/>
    </w:lvlOverride>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2023507163">
    <w:abstractNumId w:val="58"/>
  </w:num>
  <w:num w:numId="27" w16cid:durableId="1734966218">
    <w:abstractNumId w:val="37"/>
  </w:num>
  <w:num w:numId="28" w16cid:durableId="887229001">
    <w:abstractNumId w:val="41"/>
  </w:num>
  <w:num w:numId="29" w16cid:durableId="649017065">
    <w:abstractNumId w:val="32"/>
  </w:num>
  <w:num w:numId="30" w16cid:durableId="1474446562">
    <w:abstractNumId w:val="22"/>
  </w:num>
  <w:num w:numId="31" w16cid:durableId="66389266">
    <w:abstractNumId w:val="19"/>
  </w:num>
  <w:num w:numId="32" w16cid:durableId="663053191">
    <w:abstractNumId w:val="28"/>
  </w:num>
  <w:num w:numId="33" w16cid:durableId="199589718">
    <w:abstractNumId w:val="51"/>
  </w:num>
  <w:num w:numId="34" w16cid:durableId="1059669137">
    <w:abstractNumId w:val="42"/>
  </w:num>
  <w:num w:numId="35" w16cid:durableId="1875775509">
    <w:abstractNumId w:val="40"/>
  </w:num>
  <w:num w:numId="36" w16cid:durableId="282002769">
    <w:abstractNumId w:val="34"/>
  </w:num>
  <w:num w:numId="37" w16cid:durableId="1167136259">
    <w:abstractNumId w:val="26"/>
  </w:num>
  <w:num w:numId="38" w16cid:durableId="979072073">
    <w:abstractNumId w:val="24"/>
  </w:num>
  <w:num w:numId="39" w16cid:durableId="437022291">
    <w:abstractNumId w:val="39"/>
    <w:lvlOverride w:ilvl="0">
      <w:lvl w:ilvl="0">
        <w:start w:val="1"/>
        <w:numFmt w:val="decimal"/>
        <w:pStyle w:val="Heading1"/>
        <w:lvlText w:val="%1.0"/>
        <w:lvlJc w:val="left"/>
        <w:pPr>
          <w:ind w:left="1224" w:hanging="1224"/>
        </w:pPr>
        <w:rPr>
          <w:rFonts w:hint="default"/>
        </w:rPr>
      </w:lvl>
    </w:lvlOverride>
  </w:num>
  <w:num w:numId="40" w16cid:durableId="68967782">
    <w:abstractNumId w:val="35"/>
  </w:num>
  <w:num w:numId="41" w16cid:durableId="1184708049">
    <w:abstractNumId w:val="18"/>
  </w:num>
  <w:num w:numId="42" w16cid:durableId="2031713120">
    <w:abstractNumId w:val="14"/>
  </w:num>
  <w:num w:numId="43" w16cid:durableId="149029385">
    <w:abstractNumId w:val="57"/>
  </w:num>
  <w:num w:numId="44" w16cid:durableId="586380269">
    <w:abstractNumId w:val="17"/>
  </w:num>
  <w:num w:numId="45" w16cid:durableId="1793404206">
    <w:abstractNumId w:val="31"/>
  </w:num>
  <w:num w:numId="46" w16cid:durableId="1398166287">
    <w:abstractNumId w:val="30"/>
  </w:num>
  <w:num w:numId="47" w16cid:durableId="1680812445">
    <w:abstractNumId w:val="13"/>
  </w:num>
  <w:num w:numId="48" w16cid:durableId="1354182938">
    <w:abstractNumId w:val="55"/>
  </w:num>
  <w:num w:numId="49" w16cid:durableId="719792973">
    <w:abstractNumId w:val="33"/>
  </w:num>
  <w:num w:numId="50" w16cid:durableId="482431905">
    <w:abstractNumId w:val="46"/>
  </w:num>
  <w:num w:numId="51" w16cid:durableId="1285690623">
    <w:abstractNumId w:val="48"/>
  </w:num>
  <w:num w:numId="52" w16cid:durableId="1288589802">
    <w:abstractNumId w:val="49"/>
  </w:num>
  <w:num w:numId="53" w16cid:durableId="231501927">
    <w:abstractNumId w:val="59"/>
  </w:num>
  <w:num w:numId="54" w16cid:durableId="974719142">
    <w:abstractNumId w:val="23"/>
  </w:num>
  <w:num w:numId="55" w16cid:durableId="2035492787">
    <w:abstractNumId w:val="56"/>
  </w:num>
  <w:num w:numId="56" w16cid:durableId="689720277">
    <w:abstractNumId w:val="27"/>
  </w:num>
  <w:num w:numId="57" w16cid:durableId="715784941">
    <w:abstractNumId w:val="36"/>
  </w:num>
  <w:num w:numId="58" w16cid:durableId="1508249646">
    <w:abstractNumId w:val="29"/>
  </w:num>
  <w:num w:numId="59" w16cid:durableId="53044266">
    <w:abstractNumId w:val="47"/>
  </w:num>
  <w:num w:numId="60" w16cid:durableId="1859999501">
    <w:abstractNumId w:val="25"/>
  </w:num>
  <w:num w:numId="61" w16cid:durableId="1509520087">
    <w:abstractNumId w:val="39"/>
    <w:lvlOverride w:ilvl="0">
      <w:lvl w:ilvl="0">
        <w:start w:val="1"/>
        <w:numFmt w:val="decimal"/>
        <w:pStyle w:val="Heading1"/>
        <w:lvlText w:val="%1.0"/>
        <w:lvlJc w:val="left"/>
        <w:pPr>
          <w:ind w:left="1224" w:hanging="1224"/>
        </w:pPr>
        <w:rPr>
          <w:rFonts w:hint="default"/>
        </w:rPr>
      </w:lvl>
    </w:lvlOverride>
  </w:num>
  <w:num w:numId="62" w16cid:durableId="1081560771">
    <w:abstractNumId w:val="39"/>
    <w:lvlOverride w:ilvl="0">
      <w:lvl w:ilvl="0">
        <w:start w:val="1"/>
        <w:numFmt w:val="decimal"/>
        <w:pStyle w:val="Heading1"/>
        <w:lvlText w:val="%1.0"/>
        <w:lvlJc w:val="left"/>
        <w:pPr>
          <w:ind w:left="1224" w:hanging="1224"/>
        </w:pPr>
        <w:rPr>
          <w:rFonts w:hint="default"/>
        </w:rPr>
      </w:lvl>
    </w:lvlOverride>
  </w:num>
  <w:num w:numId="63" w16cid:durableId="1790776600">
    <w:abstractNumId w:val="39"/>
  </w:num>
  <w:num w:numId="64" w16cid:durableId="213539728">
    <w:abstractNumId w:val="43"/>
  </w:num>
  <w:num w:numId="65" w16cid:durableId="857431595">
    <w:abstractNumId w:val="44"/>
  </w:num>
  <w:num w:numId="66" w16cid:durableId="1308361998">
    <w:abstractNumId w:val="15"/>
  </w:num>
  <w:numIdMacAtCleanup w:val="5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4"/>
  <w:proofState w:spelling="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ocumentProtection w:formatting="1" w:enforcement="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75C8D"/>
    <w:rsid w:val="000001FE"/>
    <w:rsid w:val="000002BA"/>
    <w:rsid w:val="000002CA"/>
    <w:rsid w:val="000002F0"/>
    <w:rsid w:val="00000309"/>
    <w:rsid w:val="00000582"/>
    <w:rsid w:val="000006B7"/>
    <w:rsid w:val="0000082C"/>
    <w:rsid w:val="000009E0"/>
    <w:rsid w:val="00000BDE"/>
    <w:rsid w:val="000011A3"/>
    <w:rsid w:val="00001329"/>
    <w:rsid w:val="000014A2"/>
    <w:rsid w:val="00001565"/>
    <w:rsid w:val="0000173F"/>
    <w:rsid w:val="000019EC"/>
    <w:rsid w:val="00001A27"/>
    <w:rsid w:val="00001AB1"/>
    <w:rsid w:val="00001B16"/>
    <w:rsid w:val="00001F32"/>
    <w:rsid w:val="00001FF2"/>
    <w:rsid w:val="000023DB"/>
    <w:rsid w:val="000024A2"/>
    <w:rsid w:val="000028A8"/>
    <w:rsid w:val="00002C5A"/>
    <w:rsid w:val="00002D4F"/>
    <w:rsid w:val="00002DD4"/>
    <w:rsid w:val="00002E37"/>
    <w:rsid w:val="00003140"/>
    <w:rsid w:val="0000322B"/>
    <w:rsid w:val="000034A7"/>
    <w:rsid w:val="000034FD"/>
    <w:rsid w:val="00003B7F"/>
    <w:rsid w:val="00003DB5"/>
    <w:rsid w:val="000042A0"/>
    <w:rsid w:val="0000440F"/>
    <w:rsid w:val="00004541"/>
    <w:rsid w:val="000047A0"/>
    <w:rsid w:val="0000480B"/>
    <w:rsid w:val="00004830"/>
    <w:rsid w:val="00004897"/>
    <w:rsid w:val="00004AA6"/>
    <w:rsid w:val="00004C55"/>
    <w:rsid w:val="00004C5F"/>
    <w:rsid w:val="00004E4A"/>
    <w:rsid w:val="00004E65"/>
    <w:rsid w:val="00004EC5"/>
    <w:rsid w:val="00005175"/>
    <w:rsid w:val="000052E4"/>
    <w:rsid w:val="000053B8"/>
    <w:rsid w:val="00005422"/>
    <w:rsid w:val="00005490"/>
    <w:rsid w:val="000059C8"/>
    <w:rsid w:val="00005AAB"/>
    <w:rsid w:val="00005BDA"/>
    <w:rsid w:val="00006111"/>
    <w:rsid w:val="0000629A"/>
    <w:rsid w:val="00006441"/>
    <w:rsid w:val="000066D7"/>
    <w:rsid w:val="00006C2A"/>
    <w:rsid w:val="00006C75"/>
    <w:rsid w:val="00006D32"/>
    <w:rsid w:val="00006DC0"/>
    <w:rsid w:val="00006E1E"/>
    <w:rsid w:val="00006FC6"/>
    <w:rsid w:val="0000719A"/>
    <w:rsid w:val="000071C7"/>
    <w:rsid w:val="000072A6"/>
    <w:rsid w:val="000072D4"/>
    <w:rsid w:val="000072ED"/>
    <w:rsid w:val="00007550"/>
    <w:rsid w:val="00007592"/>
    <w:rsid w:val="0000788F"/>
    <w:rsid w:val="00007936"/>
    <w:rsid w:val="00007A2D"/>
    <w:rsid w:val="00010050"/>
    <w:rsid w:val="00010242"/>
    <w:rsid w:val="000102F8"/>
    <w:rsid w:val="00010348"/>
    <w:rsid w:val="000103A7"/>
    <w:rsid w:val="00010471"/>
    <w:rsid w:val="000104B1"/>
    <w:rsid w:val="000104E3"/>
    <w:rsid w:val="0001055D"/>
    <w:rsid w:val="00010641"/>
    <w:rsid w:val="0001084A"/>
    <w:rsid w:val="00010A04"/>
    <w:rsid w:val="00010D76"/>
    <w:rsid w:val="00010E96"/>
    <w:rsid w:val="00010F40"/>
    <w:rsid w:val="000111A8"/>
    <w:rsid w:val="00011372"/>
    <w:rsid w:val="00011543"/>
    <w:rsid w:val="00011546"/>
    <w:rsid w:val="000117F5"/>
    <w:rsid w:val="000117FC"/>
    <w:rsid w:val="00011980"/>
    <w:rsid w:val="000119A5"/>
    <w:rsid w:val="000119F7"/>
    <w:rsid w:val="00011BCE"/>
    <w:rsid w:val="00011E1D"/>
    <w:rsid w:val="0001202F"/>
    <w:rsid w:val="0001209F"/>
    <w:rsid w:val="00012459"/>
    <w:rsid w:val="000126F3"/>
    <w:rsid w:val="000127C9"/>
    <w:rsid w:val="000127F7"/>
    <w:rsid w:val="00012995"/>
    <w:rsid w:val="00012CF4"/>
    <w:rsid w:val="00012DC9"/>
    <w:rsid w:val="00012DF3"/>
    <w:rsid w:val="00012E19"/>
    <w:rsid w:val="00012F18"/>
    <w:rsid w:val="00013138"/>
    <w:rsid w:val="000132AC"/>
    <w:rsid w:val="00013554"/>
    <w:rsid w:val="0001371C"/>
    <w:rsid w:val="00013895"/>
    <w:rsid w:val="000138A4"/>
    <w:rsid w:val="000139A9"/>
    <w:rsid w:val="000139C9"/>
    <w:rsid w:val="00013B07"/>
    <w:rsid w:val="00014006"/>
    <w:rsid w:val="00014108"/>
    <w:rsid w:val="00014175"/>
    <w:rsid w:val="0001436A"/>
    <w:rsid w:val="000143E9"/>
    <w:rsid w:val="00014519"/>
    <w:rsid w:val="00014525"/>
    <w:rsid w:val="00014564"/>
    <w:rsid w:val="000145C6"/>
    <w:rsid w:val="0001467B"/>
    <w:rsid w:val="0001467F"/>
    <w:rsid w:val="0001492F"/>
    <w:rsid w:val="00014B06"/>
    <w:rsid w:val="00014B3C"/>
    <w:rsid w:val="00014B74"/>
    <w:rsid w:val="00014C4A"/>
    <w:rsid w:val="00014CCB"/>
    <w:rsid w:val="0001509E"/>
    <w:rsid w:val="000152EA"/>
    <w:rsid w:val="00015436"/>
    <w:rsid w:val="000155E7"/>
    <w:rsid w:val="000155F0"/>
    <w:rsid w:val="00015615"/>
    <w:rsid w:val="00015680"/>
    <w:rsid w:val="00015944"/>
    <w:rsid w:val="00015ADC"/>
    <w:rsid w:val="00015C8E"/>
    <w:rsid w:val="00015CE6"/>
    <w:rsid w:val="00015DFF"/>
    <w:rsid w:val="00015F17"/>
    <w:rsid w:val="000161AC"/>
    <w:rsid w:val="00016368"/>
    <w:rsid w:val="00016685"/>
    <w:rsid w:val="000166B2"/>
    <w:rsid w:val="0001679E"/>
    <w:rsid w:val="00016819"/>
    <w:rsid w:val="000168ED"/>
    <w:rsid w:val="00016A35"/>
    <w:rsid w:val="00016B5C"/>
    <w:rsid w:val="00016B7C"/>
    <w:rsid w:val="00016CA3"/>
    <w:rsid w:val="00016CA5"/>
    <w:rsid w:val="00016CBA"/>
    <w:rsid w:val="00016EA6"/>
    <w:rsid w:val="000176CB"/>
    <w:rsid w:val="0001773F"/>
    <w:rsid w:val="00017DEE"/>
    <w:rsid w:val="00017E1D"/>
    <w:rsid w:val="00017F44"/>
    <w:rsid w:val="00017FBC"/>
    <w:rsid w:val="00020112"/>
    <w:rsid w:val="0002039F"/>
    <w:rsid w:val="000203B6"/>
    <w:rsid w:val="000205AD"/>
    <w:rsid w:val="0002070D"/>
    <w:rsid w:val="0002071C"/>
    <w:rsid w:val="00020C55"/>
    <w:rsid w:val="00020E90"/>
    <w:rsid w:val="0002101E"/>
    <w:rsid w:val="00021837"/>
    <w:rsid w:val="000219AB"/>
    <w:rsid w:val="00021A34"/>
    <w:rsid w:val="00021CD0"/>
    <w:rsid w:val="00021F2F"/>
    <w:rsid w:val="00021F6E"/>
    <w:rsid w:val="000220C8"/>
    <w:rsid w:val="00022599"/>
    <w:rsid w:val="00022873"/>
    <w:rsid w:val="00022ABB"/>
    <w:rsid w:val="00022F43"/>
    <w:rsid w:val="00022FFB"/>
    <w:rsid w:val="00023141"/>
    <w:rsid w:val="00023201"/>
    <w:rsid w:val="0002341F"/>
    <w:rsid w:val="0002344E"/>
    <w:rsid w:val="00023460"/>
    <w:rsid w:val="0002350D"/>
    <w:rsid w:val="000238B5"/>
    <w:rsid w:val="000238F3"/>
    <w:rsid w:val="00023C57"/>
    <w:rsid w:val="00023EDD"/>
    <w:rsid w:val="000240A1"/>
    <w:rsid w:val="000242E7"/>
    <w:rsid w:val="000244DB"/>
    <w:rsid w:val="000246A7"/>
    <w:rsid w:val="00024A4C"/>
    <w:rsid w:val="00024B27"/>
    <w:rsid w:val="00024B2D"/>
    <w:rsid w:val="00024B59"/>
    <w:rsid w:val="00024EF6"/>
    <w:rsid w:val="00024F4A"/>
    <w:rsid w:val="00024F67"/>
    <w:rsid w:val="00024F7C"/>
    <w:rsid w:val="00025226"/>
    <w:rsid w:val="000254A5"/>
    <w:rsid w:val="00025590"/>
    <w:rsid w:val="0002594A"/>
    <w:rsid w:val="00025A21"/>
    <w:rsid w:val="00025A47"/>
    <w:rsid w:val="00025BA5"/>
    <w:rsid w:val="00025BE7"/>
    <w:rsid w:val="00025CD6"/>
    <w:rsid w:val="00025CF9"/>
    <w:rsid w:val="00025ED8"/>
    <w:rsid w:val="00025FB5"/>
    <w:rsid w:val="00026016"/>
    <w:rsid w:val="00026274"/>
    <w:rsid w:val="000262E8"/>
    <w:rsid w:val="00026350"/>
    <w:rsid w:val="000268D4"/>
    <w:rsid w:val="00026937"/>
    <w:rsid w:val="00026D78"/>
    <w:rsid w:val="00026E71"/>
    <w:rsid w:val="00027594"/>
    <w:rsid w:val="000275B0"/>
    <w:rsid w:val="00027604"/>
    <w:rsid w:val="000276D1"/>
    <w:rsid w:val="000276E1"/>
    <w:rsid w:val="00027749"/>
    <w:rsid w:val="00027AA9"/>
    <w:rsid w:val="00027D17"/>
    <w:rsid w:val="00027DB2"/>
    <w:rsid w:val="00027FEB"/>
    <w:rsid w:val="00030092"/>
    <w:rsid w:val="000300C9"/>
    <w:rsid w:val="0003015B"/>
    <w:rsid w:val="000302FB"/>
    <w:rsid w:val="0003057E"/>
    <w:rsid w:val="000306B8"/>
    <w:rsid w:val="0003080C"/>
    <w:rsid w:val="0003088E"/>
    <w:rsid w:val="000309B6"/>
    <w:rsid w:val="00030B4F"/>
    <w:rsid w:val="00030DD6"/>
    <w:rsid w:val="00030E2A"/>
    <w:rsid w:val="00030EB8"/>
    <w:rsid w:val="00031035"/>
    <w:rsid w:val="000310A5"/>
    <w:rsid w:val="00031127"/>
    <w:rsid w:val="0003167B"/>
    <w:rsid w:val="000316F3"/>
    <w:rsid w:val="000317E6"/>
    <w:rsid w:val="000317EF"/>
    <w:rsid w:val="00031976"/>
    <w:rsid w:val="00031AFA"/>
    <w:rsid w:val="00031D7B"/>
    <w:rsid w:val="00031F88"/>
    <w:rsid w:val="00031FE0"/>
    <w:rsid w:val="000321D4"/>
    <w:rsid w:val="00032243"/>
    <w:rsid w:val="00032395"/>
    <w:rsid w:val="000323F2"/>
    <w:rsid w:val="00032447"/>
    <w:rsid w:val="000327C2"/>
    <w:rsid w:val="00032905"/>
    <w:rsid w:val="000329E6"/>
    <w:rsid w:val="00032A3B"/>
    <w:rsid w:val="00032BED"/>
    <w:rsid w:val="00032C1F"/>
    <w:rsid w:val="00032D75"/>
    <w:rsid w:val="00032FBC"/>
    <w:rsid w:val="000330DD"/>
    <w:rsid w:val="00033239"/>
    <w:rsid w:val="00033242"/>
    <w:rsid w:val="00033312"/>
    <w:rsid w:val="0003335A"/>
    <w:rsid w:val="000333AF"/>
    <w:rsid w:val="00033413"/>
    <w:rsid w:val="0003348A"/>
    <w:rsid w:val="000335B3"/>
    <w:rsid w:val="0003367D"/>
    <w:rsid w:val="0003369F"/>
    <w:rsid w:val="000336D1"/>
    <w:rsid w:val="000338A4"/>
    <w:rsid w:val="00033A2B"/>
    <w:rsid w:val="00033A66"/>
    <w:rsid w:val="00033F5E"/>
    <w:rsid w:val="00034173"/>
    <w:rsid w:val="00034263"/>
    <w:rsid w:val="000344A3"/>
    <w:rsid w:val="000344EF"/>
    <w:rsid w:val="0003502F"/>
    <w:rsid w:val="000350A5"/>
    <w:rsid w:val="0003522D"/>
    <w:rsid w:val="00035616"/>
    <w:rsid w:val="0003597D"/>
    <w:rsid w:val="000359C1"/>
    <w:rsid w:val="00035CFD"/>
    <w:rsid w:val="00035D57"/>
    <w:rsid w:val="00035E47"/>
    <w:rsid w:val="00035F7D"/>
    <w:rsid w:val="00035FAC"/>
    <w:rsid w:val="00036075"/>
    <w:rsid w:val="0003644B"/>
    <w:rsid w:val="0003669B"/>
    <w:rsid w:val="00036795"/>
    <w:rsid w:val="00036894"/>
    <w:rsid w:val="00036BC0"/>
    <w:rsid w:val="00036C7E"/>
    <w:rsid w:val="0003717B"/>
    <w:rsid w:val="00037322"/>
    <w:rsid w:val="000373A2"/>
    <w:rsid w:val="0003742C"/>
    <w:rsid w:val="00037458"/>
    <w:rsid w:val="00037474"/>
    <w:rsid w:val="00037553"/>
    <w:rsid w:val="00037622"/>
    <w:rsid w:val="00037A0C"/>
    <w:rsid w:val="00037C0A"/>
    <w:rsid w:val="00037E80"/>
    <w:rsid w:val="00037F48"/>
    <w:rsid w:val="00037FEB"/>
    <w:rsid w:val="0004015E"/>
    <w:rsid w:val="000401C6"/>
    <w:rsid w:val="000401F4"/>
    <w:rsid w:val="0004026A"/>
    <w:rsid w:val="000403FE"/>
    <w:rsid w:val="000405C0"/>
    <w:rsid w:val="000405E5"/>
    <w:rsid w:val="0004066E"/>
    <w:rsid w:val="000407F6"/>
    <w:rsid w:val="00040878"/>
    <w:rsid w:val="00040A00"/>
    <w:rsid w:val="00040B9D"/>
    <w:rsid w:val="00040D76"/>
    <w:rsid w:val="00040DA9"/>
    <w:rsid w:val="00040DEA"/>
    <w:rsid w:val="00040FB7"/>
    <w:rsid w:val="0004112E"/>
    <w:rsid w:val="0004119F"/>
    <w:rsid w:val="000413DD"/>
    <w:rsid w:val="00041454"/>
    <w:rsid w:val="0004152B"/>
    <w:rsid w:val="00041591"/>
    <w:rsid w:val="0004167C"/>
    <w:rsid w:val="0004177C"/>
    <w:rsid w:val="00041939"/>
    <w:rsid w:val="00041B73"/>
    <w:rsid w:val="00041BA5"/>
    <w:rsid w:val="00041BBB"/>
    <w:rsid w:val="00041DB7"/>
    <w:rsid w:val="00042166"/>
    <w:rsid w:val="000421F9"/>
    <w:rsid w:val="00042362"/>
    <w:rsid w:val="000425D8"/>
    <w:rsid w:val="0004272E"/>
    <w:rsid w:val="0004289C"/>
    <w:rsid w:val="00042943"/>
    <w:rsid w:val="0004294F"/>
    <w:rsid w:val="00042DDD"/>
    <w:rsid w:val="00042E63"/>
    <w:rsid w:val="00042E9F"/>
    <w:rsid w:val="000430C9"/>
    <w:rsid w:val="00043273"/>
    <w:rsid w:val="0004329A"/>
    <w:rsid w:val="0004333E"/>
    <w:rsid w:val="00043340"/>
    <w:rsid w:val="000433AA"/>
    <w:rsid w:val="00043452"/>
    <w:rsid w:val="00043464"/>
    <w:rsid w:val="00043522"/>
    <w:rsid w:val="000435CE"/>
    <w:rsid w:val="00043AFF"/>
    <w:rsid w:val="00043F15"/>
    <w:rsid w:val="000440EC"/>
    <w:rsid w:val="00044131"/>
    <w:rsid w:val="000441B0"/>
    <w:rsid w:val="00044207"/>
    <w:rsid w:val="000442CA"/>
    <w:rsid w:val="000443CE"/>
    <w:rsid w:val="000443D7"/>
    <w:rsid w:val="000443FF"/>
    <w:rsid w:val="0004441F"/>
    <w:rsid w:val="000445D7"/>
    <w:rsid w:val="00044952"/>
    <w:rsid w:val="00044972"/>
    <w:rsid w:val="00044B99"/>
    <w:rsid w:val="00044BC7"/>
    <w:rsid w:val="00045003"/>
    <w:rsid w:val="0004554E"/>
    <w:rsid w:val="000455E9"/>
    <w:rsid w:val="000455F8"/>
    <w:rsid w:val="00045707"/>
    <w:rsid w:val="00045AC2"/>
    <w:rsid w:val="00045C47"/>
    <w:rsid w:val="00045E2F"/>
    <w:rsid w:val="00045F27"/>
    <w:rsid w:val="00045F5E"/>
    <w:rsid w:val="00046146"/>
    <w:rsid w:val="000461F3"/>
    <w:rsid w:val="00046207"/>
    <w:rsid w:val="00046228"/>
    <w:rsid w:val="000462DB"/>
    <w:rsid w:val="000464B2"/>
    <w:rsid w:val="0004672B"/>
    <w:rsid w:val="000468F9"/>
    <w:rsid w:val="00046A53"/>
    <w:rsid w:val="00046BD5"/>
    <w:rsid w:val="00046BF9"/>
    <w:rsid w:val="00046C7D"/>
    <w:rsid w:val="00046CEF"/>
    <w:rsid w:val="00046D77"/>
    <w:rsid w:val="00047076"/>
    <w:rsid w:val="0004722F"/>
    <w:rsid w:val="000473CF"/>
    <w:rsid w:val="0004757B"/>
    <w:rsid w:val="000475CC"/>
    <w:rsid w:val="00047739"/>
    <w:rsid w:val="00047818"/>
    <w:rsid w:val="00047868"/>
    <w:rsid w:val="00047979"/>
    <w:rsid w:val="00047A60"/>
    <w:rsid w:val="00047B11"/>
    <w:rsid w:val="00047EB5"/>
    <w:rsid w:val="000500E8"/>
    <w:rsid w:val="000502B8"/>
    <w:rsid w:val="000505D0"/>
    <w:rsid w:val="0005079C"/>
    <w:rsid w:val="000507C2"/>
    <w:rsid w:val="0005089D"/>
    <w:rsid w:val="000508A9"/>
    <w:rsid w:val="00050902"/>
    <w:rsid w:val="00050A3A"/>
    <w:rsid w:val="00050BEF"/>
    <w:rsid w:val="00050E72"/>
    <w:rsid w:val="00050EEB"/>
    <w:rsid w:val="00051006"/>
    <w:rsid w:val="000513ED"/>
    <w:rsid w:val="00051611"/>
    <w:rsid w:val="000516F7"/>
    <w:rsid w:val="00051B25"/>
    <w:rsid w:val="00051B50"/>
    <w:rsid w:val="00051EF3"/>
    <w:rsid w:val="00051F04"/>
    <w:rsid w:val="00051F73"/>
    <w:rsid w:val="00052068"/>
    <w:rsid w:val="000520FF"/>
    <w:rsid w:val="0005219A"/>
    <w:rsid w:val="000521C4"/>
    <w:rsid w:val="00052280"/>
    <w:rsid w:val="0005239E"/>
    <w:rsid w:val="0005260D"/>
    <w:rsid w:val="00052800"/>
    <w:rsid w:val="000528FF"/>
    <w:rsid w:val="00052B4A"/>
    <w:rsid w:val="00052B60"/>
    <w:rsid w:val="00052E4B"/>
    <w:rsid w:val="00052E61"/>
    <w:rsid w:val="00052F8B"/>
    <w:rsid w:val="0005334E"/>
    <w:rsid w:val="00053477"/>
    <w:rsid w:val="000535FB"/>
    <w:rsid w:val="00053656"/>
    <w:rsid w:val="00053693"/>
    <w:rsid w:val="00053943"/>
    <w:rsid w:val="000539AB"/>
    <w:rsid w:val="000540F5"/>
    <w:rsid w:val="0005422C"/>
    <w:rsid w:val="00054274"/>
    <w:rsid w:val="000542D6"/>
    <w:rsid w:val="000546E4"/>
    <w:rsid w:val="00054A68"/>
    <w:rsid w:val="00054B44"/>
    <w:rsid w:val="00054D59"/>
    <w:rsid w:val="00054D69"/>
    <w:rsid w:val="00055225"/>
    <w:rsid w:val="0005532A"/>
    <w:rsid w:val="000555DA"/>
    <w:rsid w:val="00055703"/>
    <w:rsid w:val="0005578E"/>
    <w:rsid w:val="000558A4"/>
    <w:rsid w:val="00055A0A"/>
    <w:rsid w:val="00055A31"/>
    <w:rsid w:val="00055D06"/>
    <w:rsid w:val="00055D8E"/>
    <w:rsid w:val="000560B3"/>
    <w:rsid w:val="000562F7"/>
    <w:rsid w:val="000566BC"/>
    <w:rsid w:val="0005672F"/>
    <w:rsid w:val="0005692C"/>
    <w:rsid w:val="00056986"/>
    <w:rsid w:val="00056AD5"/>
    <w:rsid w:val="00056C2A"/>
    <w:rsid w:val="00056E4C"/>
    <w:rsid w:val="00056EE6"/>
    <w:rsid w:val="00057024"/>
    <w:rsid w:val="00057129"/>
    <w:rsid w:val="0005727D"/>
    <w:rsid w:val="000573C6"/>
    <w:rsid w:val="0005756E"/>
    <w:rsid w:val="00057646"/>
    <w:rsid w:val="0005776F"/>
    <w:rsid w:val="0005788C"/>
    <w:rsid w:val="00057A41"/>
    <w:rsid w:val="00057AD3"/>
    <w:rsid w:val="00057B53"/>
    <w:rsid w:val="00057BE0"/>
    <w:rsid w:val="00057C8E"/>
    <w:rsid w:val="00057CCA"/>
    <w:rsid w:val="00057D55"/>
    <w:rsid w:val="0006015F"/>
    <w:rsid w:val="00060173"/>
    <w:rsid w:val="000603DE"/>
    <w:rsid w:val="0006049A"/>
    <w:rsid w:val="0006063D"/>
    <w:rsid w:val="000606CF"/>
    <w:rsid w:val="00060885"/>
    <w:rsid w:val="00060964"/>
    <w:rsid w:val="00060A4F"/>
    <w:rsid w:val="00060BB9"/>
    <w:rsid w:val="00060C60"/>
    <w:rsid w:val="00060CC6"/>
    <w:rsid w:val="000610E0"/>
    <w:rsid w:val="000614A6"/>
    <w:rsid w:val="000615FB"/>
    <w:rsid w:val="0006178A"/>
    <w:rsid w:val="000617C3"/>
    <w:rsid w:val="00061A47"/>
    <w:rsid w:val="00061A80"/>
    <w:rsid w:val="00061C26"/>
    <w:rsid w:val="00061D8E"/>
    <w:rsid w:val="00061F37"/>
    <w:rsid w:val="00062063"/>
    <w:rsid w:val="0006206D"/>
    <w:rsid w:val="00062653"/>
    <w:rsid w:val="00062A4F"/>
    <w:rsid w:val="00062C5D"/>
    <w:rsid w:val="00062C6F"/>
    <w:rsid w:val="00062D25"/>
    <w:rsid w:val="00062D6D"/>
    <w:rsid w:val="00062EE6"/>
    <w:rsid w:val="00062F0F"/>
    <w:rsid w:val="0006315B"/>
    <w:rsid w:val="000632A9"/>
    <w:rsid w:val="000633FE"/>
    <w:rsid w:val="0006342D"/>
    <w:rsid w:val="0006392B"/>
    <w:rsid w:val="00063976"/>
    <w:rsid w:val="000639A6"/>
    <w:rsid w:val="00063A69"/>
    <w:rsid w:val="00063F0F"/>
    <w:rsid w:val="00063F79"/>
    <w:rsid w:val="000640A7"/>
    <w:rsid w:val="000640D2"/>
    <w:rsid w:val="00064346"/>
    <w:rsid w:val="00064666"/>
    <w:rsid w:val="0006469C"/>
    <w:rsid w:val="0006485F"/>
    <w:rsid w:val="00064A26"/>
    <w:rsid w:val="00064B15"/>
    <w:rsid w:val="00064CC0"/>
    <w:rsid w:val="00064DB7"/>
    <w:rsid w:val="00064E6C"/>
    <w:rsid w:val="00064EB8"/>
    <w:rsid w:val="00065344"/>
    <w:rsid w:val="0006553B"/>
    <w:rsid w:val="00065648"/>
    <w:rsid w:val="000656F9"/>
    <w:rsid w:val="000657BB"/>
    <w:rsid w:val="000658BF"/>
    <w:rsid w:val="000658E8"/>
    <w:rsid w:val="00065B9D"/>
    <w:rsid w:val="00065C61"/>
    <w:rsid w:val="00066003"/>
    <w:rsid w:val="0006612A"/>
    <w:rsid w:val="00066155"/>
    <w:rsid w:val="0006623B"/>
    <w:rsid w:val="000662E1"/>
    <w:rsid w:val="0006638C"/>
    <w:rsid w:val="000664C3"/>
    <w:rsid w:val="000664FE"/>
    <w:rsid w:val="000665FA"/>
    <w:rsid w:val="00066C26"/>
    <w:rsid w:val="00066CD4"/>
    <w:rsid w:val="00066D44"/>
    <w:rsid w:val="00067143"/>
    <w:rsid w:val="0006744D"/>
    <w:rsid w:val="00067592"/>
    <w:rsid w:val="000677F0"/>
    <w:rsid w:val="00067CB7"/>
    <w:rsid w:val="00067D32"/>
    <w:rsid w:val="00067EA8"/>
    <w:rsid w:val="00067EC4"/>
    <w:rsid w:val="00067EF7"/>
    <w:rsid w:val="00067F98"/>
    <w:rsid w:val="000701F5"/>
    <w:rsid w:val="000702CC"/>
    <w:rsid w:val="0007048D"/>
    <w:rsid w:val="0007050D"/>
    <w:rsid w:val="000709C0"/>
    <w:rsid w:val="00070C97"/>
    <w:rsid w:val="00070D5B"/>
    <w:rsid w:val="00070DCE"/>
    <w:rsid w:val="00070FAC"/>
    <w:rsid w:val="0007120A"/>
    <w:rsid w:val="00071339"/>
    <w:rsid w:val="000719B5"/>
    <w:rsid w:val="00071C6D"/>
    <w:rsid w:val="00071CCC"/>
    <w:rsid w:val="00071EF9"/>
    <w:rsid w:val="00072201"/>
    <w:rsid w:val="000723EE"/>
    <w:rsid w:val="000724DD"/>
    <w:rsid w:val="000724E9"/>
    <w:rsid w:val="00072857"/>
    <w:rsid w:val="00072932"/>
    <w:rsid w:val="00072AE0"/>
    <w:rsid w:val="00072C45"/>
    <w:rsid w:val="00072D1A"/>
    <w:rsid w:val="00073119"/>
    <w:rsid w:val="00073152"/>
    <w:rsid w:val="00073184"/>
    <w:rsid w:val="000731D7"/>
    <w:rsid w:val="00073235"/>
    <w:rsid w:val="000732C2"/>
    <w:rsid w:val="0007331E"/>
    <w:rsid w:val="00073429"/>
    <w:rsid w:val="0007343A"/>
    <w:rsid w:val="000734BB"/>
    <w:rsid w:val="0007357D"/>
    <w:rsid w:val="000738A2"/>
    <w:rsid w:val="000738E6"/>
    <w:rsid w:val="000739ED"/>
    <w:rsid w:val="00073ADC"/>
    <w:rsid w:val="00073DFC"/>
    <w:rsid w:val="00074270"/>
    <w:rsid w:val="000744B6"/>
    <w:rsid w:val="00074792"/>
    <w:rsid w:val="00074814"/>
    <w:rsid w:val="00074941"/>
    <w:rsid w:val="00074A50"/>
    <w:rsid w:val="00074BA9"/>
    <w:rsid w:val="00074C87"/>
    <w:rsid w:val="00074DEC"/>
    <w:rsid w:val="00075677"/>
    <w:rsid w:val="00075A91"/>
    <w:rsid w:val="00075AF1"/>
    <w:rsid w:val="00075FB1"/>
    <w:rsid w:val="00076086"/>
    <w:rsid w:val="000761E5"/>
    <w:rsid w:val="0007645C"/>
    <w:rsid w:val="000765E2"/>
    <w:rsid w:val="00076651"/>
    <w:rsid w:val="000766BC"/>
    <w:rsid w:val="00076BFC"/>
    <w:rsid w:val="00076EBB"/>
    <w:rsid w:val="00076F15"/>
    <w:rsid w:val="00076F67"/>
    <w:rsid w:val="0007700C"/>
    <w:rsid w:val="00077093"/>
    <w:rsid w:val="000772F3"/>
    <w:rsid w:val="00077628"/>
    <w:rsid w:val="00077666"/>
    <w:rsid w:val="0007778F"/>
    <w:rsid w:val="000778FE"/>
    <w:rsid w:val="00077907"/>
    <w:rsid w:val="00077A39"/>
    <w:rsid w:val="00077BA5"/>
    <w:rsid w:val="00077CA9"/>
    <w:rsid w:val="00077DBD"/>
    <w:rsid w:val="00080124"/>
    <w:rsid w:val="0008013B"/>
    <w:rsid w:val="0008029C"/>
    <w:rsid w:val="0008032A"/>
    <w:rsid w:val="00080336"/>
    <w:rsid w:val="000803B8"/>
    <w:rsid w:val="00080675"/>
    <w:rsid w:val="000807A6"/>
    <w:rsid w:val="0008092B"/>
    <w:rsid w:val="00080D37"/>
    <w:rsid w:val="00081014"/>
    <w:rsid w:val="000810DF"/>
    <w:rsid w:val="00081430"/>
    <w:rsid w:val="00081463"/>
    <w:rsid w:val="0008162D"/>
    <w:rsid w:val="00081699"/>
    <w:rsid w:val="00081786"/>
    <w:rsid w:val="000817A0"/>
    <w:rsid w:val="000818B1"/>
    <w:rsid w:val="000818CC"/>
    <w:rsid w:val="00081A30"/>
    <w:rsid w:val="00081EF9"/>
    <w:rsid w:val="0008201F"/>
    <w:rsid w:val="000820E5"/>
    <w:rsid w:val="0008239B"/>
    <w:rsid w:val="000823FD"/>
    <w:rsid w:val="000825E4"/>
    <w:rsid w:val="0008261A"/>
    <w:rsid w:val="000828AB"/>
    <w:rsid w:val="00082A8A"/>
    <w:rsid w:val="00082B17"/>
    <w:rsid w:val="00082E55"/>
    <w:rsid w:val="00082E81"/>
    <w:rsid w:val="00082F63"/>
    <w:rsid w:val="00082FB1"/>
    <w:rsid w:val="000830DF"/>
    <w:rsid w:val="000830E4"/>
    <w:rsid w:val="0008377C"/>
    <w:rsid w:val="000838C9"/>
    <w:rsid w:val="00083DAA"/>
    <w:rsid w:val="00083F8C"/>
    <w:rsid w:val="00083FF6"/>
    <w:rsid w:val="000841E8"/>
    <w:rsid w:val="0008442B"/>
    <w:rsid w:val="00084675"/>
    <w:rsid w:val="00084D59"/>
    <w:rsid w:val="00084D82"/>
    <w:rsid w:val="00084F9C"/>
    <w:rsid w:val="00085090"/>
    <w:rsid w:val="000850AE"/>
    <w:rsid w:val="000850DD"/>
    <w:rsid w:val="000850F4"/>
    <w:rsid w:val="00085176"/>
    <w:rsid w:val="00085347"/>
    <w:rsid w:val="00085949"/>
    <w:rsid w:val="00085B50"/>
    <w:rsid w:val="00085B52"/>
    <w:rsid w:val="00085D6E"/>
    <w:rsid w:val="00085E41"/>
    <w:rsid w:val="00085F7F"/>
    <w:rsid w:val="000860FB"/>
    <w:rsid w:val="0008616A"/>
    <w:rsid w:val="0008645F"/>
    <w:rsid w:val="00086554"/>
    <w:rsid w:val="000866CE"/>
    <w:rsid w:val="0008688C"/>
    <w:rsid w:val="0008691B"/>
    <w:rsid w:val="0008702E"/>
    <w:rsid w:val="000872E5"/>
    <w:rsid w:val="00087575"/>
    <w:rsid w:val="00087738"/>
    <w:rsid w:val="0008778B"/>
    <w:rsid w:val="00087A32"/>
    <w:rsid w:val="00087F2D"/>
    <w:rsid w:val="00090388"/>
    <w:rsid w:val="000903D7"/>
    <w:rsid w:val="00090679"/>
    <w:rsid w:val="00090865"/>
    <w:rsid w:val="0009090A"/>
    <w:rsid w:val="00090A91"/>
    <w:rsid w:val="00090B08"/>
    <w:rsid w:val="00090E04"/>
    <w:rsid w:val="00090ED4"/>
    <w:rsid w:val="0009107A"/>
    <w:rsid w:val="00091153"/>
    <w:rsid w:val="000914B0"/>
    <w:rsid w:val="0009172B"/>
    <w:rsid w:val="00091755"/>
    <w:rsid w:val="00091B71"/>
    <w:rsid w:val="00091C69"/>
    <w:rsid w:val="00091D66"/>
    <w:rsid w:val="00091FED"/>
    <w:rsid w:val="00092474"/>
    <w:rsid w:val="000926B1"/>
    <w:rsid w:val="00092727"/>
    <w:rsid w:val="00092781"/>
    <w:rsid w:val="000927D0"/>
    <w:rsid w:val="00092A4E"/>
    <w:rsid w:val="00092BD2"/>
    <w:rsid w:val="00092C05"/>
    <w:rsid w:val="000930CE"/>
    <w:rsid w:val="000932A8"/>
    <w:rsid w:val="0009331C"/>
    <w:rsid w:val="0009339D"/>
    <w:rsid w:val="000934C5"/>
    <w:rsid w:val="00093548"/>
    <w:rsid w:val="0009373F"/>
    <w:rsid w:val="000937A3"/>
    <w:rsid w:val="00093972"/>
    <w:rsid w:val="00093B6D"/>
    <w:rsid w:val="00093D27"/>
    <w:rsid w:val="00093ED6"/>
    <w:rsid w:val="00094140"/>
    <w:rsid w:val="000941F4"/>
    <w:rsid w:val="00094283"/>
    <w:rsid w:val="0009438D"/>
    <w:rsid w:val="00094397"/>
    <w:rsid w:val="000943ED"/>
    <w:rsid w:val="00094432"/>
    <w:rsid w:val="00094549"/>
    <w:rsid w:val="00094589"/>
    <w:rsid w:val="00094800"/>
    <w:rsid w:val="000948DA"/>
    <w:rsid w:val="00094C5A"/>
    <w:rsid w:val="00094C65"/>
    <w:rsid w:val="00094F05"/>
    <w:rsid w:val="00094F5F"/>
    <w:rsid w:val="000952BB"/>
    <w:rsid w:val="000953FB"/>
    <w:rsid w:val="0009594F"/>
    <w:rsid w:val="000959B4"/>
    <w:rsid w:val="00096082"/>
    <w:rsid w:val="00096464"/>
    <w:rsid w:val="000967D4"/>
    <w:rsid w:val="000968B9"/>
    <w:rsid w:val="0009699D"/>
    <w:rsid w:val="00096BDA"/>
    <w:rsid w:val="00096DE4"/>
    <w:rsid w:val="00096F6C"/>
    <w:rsid w:val="00097391"/>
    <w:rsid w:val="00097917"/>
    <w:rsid w:val="00097A4D"/>
    <w:rsid w:val="00097A74"/>
    <w:rsid w:val="00097B55"/>
    <w:rsid w:val="00097B75"/>
    <w:rsid w:val="00097C3D"/>
    <w:rsid w:val="00097D2D"/>
    <w:rsid w:val="00097D3F"/>
    <w:rsid w:val="00097DF6"/>
    <w:rsid w:val="00097EFC"/>
    <w:rsid w:val="00097FD4"/>
    <w:rsid w:val="000A03F5"/>
    <w:rsid w:val="000A043B"/>
    <w:rsid w:val="000A0517"/>
    <w:rsid w:val="000A05B2"/>
    <w:rsid w:val="000A05BF"/>
    <w:rsid w:val="000A0AA4"/>
    <w:rsid w:val="000A1245"/>
    <w:rsid w:val="000A148D"/>
    <w:rsid w:val="000A17A0"/>
    <w:rsid w:val="000A18FB"/>
    <w:rsid w:val="000A19D7"/>
    <w:rsid w:val="000A1B10"/>
    <w:rsid w:val="000A1B3B"/>
    <w:rsid w:val="000A1C06"/>
    <w:rsid w:val="000A1EFE"/>
    <w:rsid w:val="000A1F28"/>
    <w:rsid w:val="000A1F87"/>
    <w:rsid w:val="000A2268"/>
    <w:rsid w:val="000A263D"/>
    <w:rsid w:val="000A27E3"/>
    <w:rsid w:val="000A2936"/>
    <w:rsid w:val="000A2B62"/>
    <w:rsid w:val="000A2BDC"/>
    <w:rsid w:val="000A2BF0"/>
    <w:rsid w:val="000A3009"/>
    <w:rsid w:val="000A319B"/>
    <w:rsid w:val="000A32C8"/>
    <w:rsid w:val="000A3332"/>
    <w:rsid w:val="000A3808"/>
    <w:rsid w:val="000A383C"/>
    <w:rsid w:val="000A39CB"/>
    <w:rsid w:val="000A3ACD"/>
    <w:rsid w:val="000A4080"/>
    <w:rsid w:val="000A4365"/>
    <w:rsid w:val="000A4377"/>
    <w:rsid w:val="000A43E2"/>
    <w:rsid w:val="000A4458"/>
    <w:rsid w:val="000A477D"/>
    <w:rsid w:val="000A4AA1"/>
    <w:rsid w:val="000A4DB4"/>
    <w:rsid w:val="000A4F92"/>
    <w:rsid w:val="000A50B2"/>
    <w:rsid w:val="000A51E4"/>
    <w:rsid w:val="000A5557"/>
    <w:rsid w:val="000A56D9"/>
    <w:rsid w:val="000A56FF"/>
    <w:rsid w:val="000A5725"/>
    <w:rsid w:val="000A5790"/>
    <w:rsid w:val="000A5AA6"/>
    <w:rsid w:val="000A5ABB"/>
    <w:rsid w:val="000A5ACB"/>
    <w:rsid w:val="000A5B7F"/>
    <w:rsid w:val="000A5D3A"/>
    <w:rsid w:val="000A5D97"/>
    <w:rsid w:val="000A5E0A"/>
    <w:rsid w:val="000A5EAB"/>
    <w:rsid w:val="000A5EB1"/>
    <w:rsid w:val="000A602A"/>
    <w:rsid w:val="000A6214"/>
    <w:rsid w:val="000A636F"/>
    <w:rsid w:val="000A6487"/>
    <w:rsid w:val="000A6532"/>
    <w:rsid w:val="000A65E8"/>
    <w:rsid w:val="000A6647"/>
    <w:rsid w:val="000A6819"/>
    <w:rsid w:val="000A688F"/>
    <w:rsid w:val="000A6C04"/>
    <w:rsid w:val="000A6ED2"/>
    <w:rsid w:val="000A6F12"/>
    <w:rsid w:val="000A7023"/>
    <w:rsid w:val="000A7396"/>
    <w:rsid w:val="000A757E"/>
    <w:rsid w:val="000A759F"/>
    <w:rsid w:val="000A793D"/>
    <w:rsid w:val="000A798F"/>
    <w:rsid w:val="000A7993"/>
    <w:rsid w:val="000A79A9"/>
    <w:rsid w:val="000A7A80"/>
    <w:rsid w:val="000A7CD2"/>
    <w:rsid w:val="000B009B"/>
    <w:rsid w:val="000B01F3"/>
    <w:rsid w:val="000B02E3"/>
    <w:rsid w:val="000B05EE"/>
    <w:rsid w:val="000B073B"/>
    <w:rsid w:val="000B0747"/>
    <w:rsid w:val="000B0826"/>
    <w:rsid w:val="000B0865"/>
    <w:rsid w:val="000B0A44"/>
    <w:rsid w:val="000B0AA4"/>
    <w:rsid w:val="000B0C1E"/>
    <w:rsid w:val="000B0DFA"/>
    <w:rsid w:val="000B0E59"/>
    <w:rsid w:val="000B11CF"/>
    <w:rsid w:val="000B14CB"/>
    <w:rsid w:val="000B1663"/>
    <w:rsid w:val="000B199A"/>
    <w:rsid w:val="000B19D8"/>
    <w:rsid w:val="000B1AFC"/>
    <w:rsid w:val="000B1CEC"/>
    <w:rsid w:val="000B1EC5"/>
    <w:rsid w:val="000B1EFE"/>
    <w:rsid w:val="000B221F"/>
    <w:rsid w:val="000B2713"/>
    <w:rsid w:val="000B282F"/>
    <w:rsid w:val="000B29A5"/>
    <w:rsid w:val="000B2A73"/>
    <w:rsid w:val="000B2AA4"/>
    <w:rsid w:val="000B2CED"/>
    <w:rsid w:val="000B32B9"/>
    <w:rsid w:val="000B34AC"/>
    <w:rsid w:val="000B3632"/>
    <w:rsid w:val="000B3698"/>
    <w:rsid w:val="000B37AA"/>
    <w:rsid w:val="000B37B6"/>
    <w:rsid w:val="000B3A88"/>
    <w:rsid w:val="000B3E12"/>
    <w:rsid w:val="000B3E68"/>
    <w:rsid w:val="000B3EBD"/>
    <w:rsid w:val="000B408E"/>
    <w:rsid w:val="000B4129"/>
    <w:rsid w:val="000B473D"/>
    <w:rsid w:val="000B47C5"/>
    <w:rsid w:val="000B4826"/>
    <w:rsid w:val="000B49F0"/>
    <w:rsid w:val="000B49FE"/>
    <w:rsid w:val="000B4A88"/>
    <w:rsid w:val="000B4BCD"/>
    <w:rsid w:val="000B4DD3"/>
    <w:rsid w:val="000B4F7B"/>
    <w:rsid w:val="000B50E2"/>
    <w:rsid w:val="000B518D"/>
    <w:rsid w:val="000B5288"/>
    <w:rsid w:val="000B5313"/>
    <w:rsid w:val="000B534B"/>
    <w:rsid w:val="000B5549"/>
    <w:rsid w:val="000B5571"/>
    <w:rsid w:val="000B55E6"/>
    <w:rsid w:val="000B563E"/>
    <w:rsid w:val="000B56A5"/>
    <w:rsid w:val="000B58C2"/>
    <w:rsid w:val="000B58E2"/>
    <w:rsid w:val="000B5ABD"/>
    <w:rsid w:val="000B5C08"/>
    <w:rsid w:val="000B5F17"/>
    <w:rsid w:val="000B5FCA"/>
    <w:rsid w:val="000B5FD3"/>
    <w:rsid w:val="000B6611"/>
    <w:rsid w:val="000B6700"/>
    <w:rsid w:val="000B6AA1"/>
    <w:rsid w:val="000B6D00"/>
    <w:rsid w:val="000B6E29"/>
    <w:rsid w:val="000B6F34"/>
    <w:rsid w:val="000B71BE"/>
    <w:rsid w:val="000B726F"/>
    <w:rsid w:val="000B732D"/>
    <w:rsid w:val="000B7471"/>
    <w:rsid w:val="000B7533"/>
    <w:rsid w:val="000B7620"/>
    <w:rsid w:val="000B7797"/>
    <w:rsid w:val="000B7E72"/>
    <w:rsid w:val="000C01E1"/>
    <w:rsid w:val="000C040C"/>
    <w:rsid w:val="000C0414"/>
    <w:rsid w:val="000C061D"/>
    <w:rsid w:val="000C07F4"/>
    <w:rsid w:val="000C0927"/>
    <w:rsid w:val="000C0B28"/>
    <w:rsid w:val="000C128F"/>
    <w:rsid w:val="000C12A6"/>
    <w:rsid w:val="000C15E9"/>
    <w:rsid w:val="000C1605"/>
    <w:rsid w:val="000C1660"/>
    <w:rsid w:val="000C17A1"/>
    <w:rsid w:val="000C18C4"/>
    <w:rsid w:val="000C19BF"/>
    <w:rsid w:val="000C1A56"/>
    <w:rsid w:val="000C1C30"/>
    <w:rsid w:val="000C1C9F"/>
    <w:rsid w:val="000C1CBE"/>
    <w:rsid w:val="000C1D88"/>
    <w:rsid w:val="000C1D9D"/>
    <w:rsid w:val="000C1FDE"/>
    <w:rsid w:val="000C221E"/>
    <w:rsid w:val="000C2746"/>
    <w:rsid w:val="000C2998"/>
    <w:rsid w:val="000C2D1A"/>
    <w:rsid w:val="000C2FB8"/>
    <w:rsid w:val="000C3277"/>
    <w:rsid w:val="000C34EF"/>
    <w:rsid w:val="000C37C0"/>
    <w:rsid w:val="000C3828"/>
    <w:rsid w:val="000C38EB"/>
    <w:rsid w:val="000C394D"/>
    <w:rsid w:val="000C4001"/>
    <w:rsid w:val="000C4111"/>
    <w:rsid w:val="000C4150"/>
    <w:rsid w:val="000C4474"/>
    <w:rsid w:val="000C4572"/>
    <w:rsid w:val="000C4676"/>
    <w:rsid w:val="000C4687"/>
    <w:rsid w:val="000C49F0"/>
    <w:rsid w:val="000C4B24"/>
    <w:rsid w:val="000C4F5C"/>
    <w:rsid w:val="000C508F"/>
    <w:rsid w:val="000C5351"/>
    <w:rsid w:val="000C53AD"/>
    <w:rsid w:val="000C53DB"/>
    <w:rsid w:val="000C5551"/>
    <w:rsid w:val="000C5747"/>
    <w:rsid w:val="000C596B"/>
    <w:rsid w:val="000C5C6A"/>
    <w:rsid w:val="000C5D41"/>
    <w:rsid w:val="000C6246"/>
    <w:rsid w:val="000C6950"/>
    <w:rsid w:val="000C69AF"/>
    <w:rsid w:val="000C6A51"/>
    <w:rsid w:val="000C6B52"/>
    <w:rsid w:val="000C6EAE"/>
    <w:rsid w:val="000C6F46"/>
    <w:rsid w:val="000C7009"/>
    <w:rsid w:val="000C7101"/>
    <w:rsid w:val="000C719F"/>
    <w:rsid w:val="000C729F"/>
    <w:rsid w:val="000C72AF"/>
    <w:rsid w:val="000C73CD"/>
    <w:rsid w:val="000C7AF2"/>
    <w:rsid w:val="000C7C50"/>
    <w:rsid w:val="000C7CE4"/>
    <w:rsid w:val="000C7DD1"/>
    <w:rsid w:val="000C7E56"/>
    <w:rsid w:val="000C7F9B"/>
    <w:rsid w:val="000D00E9"/>
    <w:rsid w:val="000D0407"/>
    <w:rsid w:val="000D0547"/>
    <w:rsid w:val="000D0B3B"/>
    <w:rsid w:val="000D0C33"/>
    <w:rsid w:val="000D0E5F"/>
    <w:rsid w:val="000D0FCC"/>
    <w:rsid w:val="000D1064"/>
    <w:rsid w:val="000D106D"/>
    <w:rsid w:val="000D1075"/>
    <w:rsid w:val="000D114B"/>
    <w:rsid w:val="000D14A6"/>
    <w:rsid w:val="000D1750"/>
    <w:rsid w:val="000D1BD4"/>
    <w:rsid w:val="000D1BF6"/>
    <w:rsid w:val="000D1CEF"/>
    <w:rsid w:val="000D1E9B"/>
    <w:rsid w:val="000D214A"/>
    <w:rsid w:val="000D241B"/>
    <w:rsid w:val="000D2624"/>
    <w:rsid w:val="000D2898"/>
    <w:rsid w:val="000D292E"/>
    <w:rsid w:val="000D2AEA"/>
    <w:rsid w:val="000D2BD8"/>
    <w:rsid w:val="000D2E42"/>
    <w:rsid w:val="000D2F0E"/>
    <w:rsid w:val="000D2FFF"/>
    <w:rsid w:val="000D30C8"/>
    <w:rsid w:val="000D3538"/>
    <w:rsid w:val="000D35BE"/>
    <w:rsid w:val="000D3886"/>
    <w:rsid w:val="000D3F9C"/>
    <w:rsid w:val="000D40F2"/>
    <w:rsid w:val="000D421C"/>
    <w:rsid w:val="000D4345"/>
    <w:rsid w:val="000D43E0"/>
    <w:rsid w:val="000D463C"/>
    <w:rsid w:val="000D46B4"/>
    <w:rsid w:val="000D493A"/>
    <w:rsid w:val="000D4B85"/>
    <w:rsid w:val="000D4CC1"/>
    <w:rsid w:val="000D4F11"/>
    <w:rsid w:val="000D4F33"/>
    <w:rsid w:val="000D4FC1"/>
    <w:rsid w:val="000D546C"/>
    <w:rsid w:val="000D559D"/>
    <w:rsid w:val="000D55CD"/>
    <w:rsid w:val="000D5873"/>
    <w:rsid w:val="000D58D3"/>
    <w:rsid w:val="000D5926"/>
    <w:rsid w:val="000D5B84"/>
    <w:rsid w:val="000D5BBB"/>
    <w:rsid w:val="000D605D"/>
    <w:rsid w:val="000D6118"/>
    <w:rsid w:val="000D659C"/>
    <w:rsid w:val="000D664E"/>
    <w:rsid w:val="000D6783"/>
    <w:rsid w:val="000D6F25"/>
    <w:rsid w:val="000D7023"/>
    <w:rsid w:val="000D72A9"/>
    <w:rsid w:val="000D746C"/>
    <w:rsid w:val="000D7472"/>
    <w:rsid w:val="000D7873"/>
    <w:rsid w:val="000D7B7E"/>
    <w:rsid w:val="000D7D1D"/>
    <w:rsid w:val="000D7DAB"/>
    <w:rsid w:val="000D7F1A"/>
    <w:rsid w:val="000E01B6"/>
    <w:rsid w:val="000E0296"/>
    <w:rsid w:val="000E042C"/>
    <w:rsid w:val="000E0688"/>
    <w:rsid w:val="000E080D"/>
    <w:rsid w:val="000E0981"/>
    <w:rsid w:val="000E09EB"/>
    <w:rsid w:val="000E09EC"/>
    <w:rsid w:val="000E0B98"/>
    <w:rsid w:val="000E12CA"/>
    <w:rsid w:val="000E15EE"/>
    <w:rsid w:val="000E1B41"/>
    <w:rsid w:val="000E1BB1"/>
    <w:rsid w:val="000E1D51"/>
    <w:rsid w:val="000E1E8E"/>
    <w:rsid w:val="000E2082"/>
    <w:rsid w:val="000E2143"/>
    <w:rsid w:val="000E2594"/>
    <w:rsid w:val="000E2789"/>
    <w:rsid w:val="000E27D0"/>
    <w:rsid w:val="000E28C9"/>
    <w:rsid w:val="000E2C60"/>
    <w:rsid w:val="000E2DD9"/>
    <w:rsid w:val="000E2F72"/>
    <w:rsid w:val="000E2FE7"/>
    <w:rsid w:val="000E3092"/>
    <w:rsid w:val="000E30EA"/>
    <w:rsid w:val="000E34A9"/>
    <w:rsid w:val="000E354F"/>
    <w:rsid w:val="000E3AD6"/>
    <w:rsid w:val="000E3B48"/>
    <w:rsid w:val="000E3D11"/>
    <w:rsid w:val="000E3F80"/>
    <w:rsid w:val="000E4260"/>
    <w:rsid w:val="000E44A3"/>
    <w:rsid w:val="000E4630"/>
    <w:rsid w:val="000E4718"/>
    <w:rsid w:val="000E4810"/>
    <w:rsid w:val="000E4951"/>
    <w:rsid w:val="000E497A"/>
    <w:rsid w:val="000E4B38"/>
    <w:rsid w:val="000E4BD8"/>
    <w:rsid w:val="000E4BE2"/>
    <w:rsid w:val="000E4DBD"/>
    <w:rsid w:val="000E4E37"/>
    <w:rsid w:val="000E51DB"/>
    <w:rsid w:val="000E549D"/>
    <w:rsid w:val="000E5764"/>
    <w:rsid w:val="000E582E"/>
    <w:rsid w:val="000E5A88"/>
    <w:rsid w:val="000E5AB6"/>
    <w:rsid w:val="000E5FC2"/>
    <w:rsid w:val="000E603C"/>
    <w:rsid w:val="000E6168"/>
    <w:rsid w:val="000E659A"/>
    <w:rsid w:val="000E6781"/>
    <w:rsid w:val="000E6A9D"/>
    <w:rsid w:val="000E6B29"/>
    <w:rsid w:val="000E6B32"/>
    <w:rsid w:val="000E6CA6"/>
    <w:rsid w:val="000E6CA9"/>
    <w:rsid w:val="000E707E"/>
    <w:rsid w:val="000E710D"/>
    <w:rsid w:val="000E7251"/>
    <w:rsid w:val="000E76F9"/>
    <w:rsid w:val="000E7806"/>
    <w:rsid w:val="000E7883"/>
    <w:rsid w:val="000E7A82"/>
    <w:rsid w:val="000F0207"/>
    <w:rsid w:val="000F0224"/>
    <w:rsid w:val="000F05EF"/>
    <w:rsid w:val="000F0622"/>
    <w:rsid w:val="000F07A6"/>
    <w:rsid w:val="000F0B39"/>
    <w:rsid w:val="000F0F82"/>
    <w:rsid w:val="000F0FC8"/>
    <w:rsid w:val="000F1087"/>
    <w:rsid w:val="000F10FC"/>
    <w:rsid w:val="000F1123"/>
    <w:rsid w:val="000F11E6"/>
    <w:rsid w:val="000F12DF"/>
    <w:rsid w:val="000F131B"/>
    <w:rsid w:val="000F14A6"/>
    <w:rsid w:val="000F14EF"/>
    <w:rsid w:val="000F16AF"/>
    <w:rsid w:val="000F16DC"/>
    <w:rsid w:val="000F16E9"/>
    <w:rsid w:val="000F17FC"/>
    <w:rsid w:val="000F1862"/>
    <w:rsid w:val="000F1B03"/>
    <w:rsid w:val="000F1D01"/>
    <w:rsid w:val="000F1D3D"/>
    <w:rsid w:val="000F1EDB"/>
    <w:rsid w:val="000F1F4A"/>
    <w:rsid w:val="000F205A"/>
    <w:rsid w:val="000F22A6"/>
    <w:rsid w:val="000F259A"/>
    <w:rsid w:val="000F25FA"/>
    <w:rsid w:val="000F2816"/>
    <w:rsid w:val="000F28BC"/>
    <w:rsid w:val="000F2A1F"/>
    <w:rsid w:val="000F2D45"/>
    <w:rsid w:val="000F2D66"/>
    <w:rsid w:val="000F2EE1"/>
    <w:rsid w:val="000F3311"/>
    <w:rsid w:val="000F352E"/>
    <w:rsid w:val="000F3587"/>
    <w:rsid w:val="000F370C"/>
    <w:rsid w:val="000F3799"/>
    <w:rsid w:val="000F3CA8"/>
    <w:rsid w:val="000F3D43"/>
    <w:rsid w:val="000F3F46"/>
    <w:rsid w:val="000F404E"/>
    <w:rsid w:val="000F41ED"/>
    <w:rsid w:val="000F4989"/>
    <w:rsid w:val="000F4A27"/>
    <w:rsid w:val="000F4F41"/>
    <w:rsid w:val="000F4F9C"/>
    <w:rsid w:val="000F5100"/>
    <w:rsid w:val="000F5285"/>
    <w:rsid w:val="000F544B"/>
    <w:rsid w:val="000F54FD"/>
    <w:rsid w:val="000F552F"/>
    <w:rsid w:val="000F562B"/>
    <w:rsid w:val="000F573E"/>
    <w:rsid w:val="000F57C0"/>
    <w:rsid w:val="000F59A7"/>
    <w:rsid w:val="000F59B9"/>
    <w:rsid w:val="000F5E0D"/>
    <w:rsid w:val="000F5EA6"/>
    <w:rsid w:val="000F604A"/>
    <w:rsid w:val="000F60C6"/>
    <w:rsid w:val="000F6257"/>
    <w:rsid w:val="000F6719"/>
    <w:rsid w:val="000F6738"/>
    <w:rsid w:val="000F684B"/>
    <w:rsid w:val="000F68E1"/>
    <w:rsid w:val="000F6A24"/>
    <w:rsid w:val="000F6A90"/>
    <w:rsid w:val="000F6C6C"/>
    <w:rsid w:val="000F6CFB"/>
    <w:rsid w:val="000F6DF1"/>
    <w:rsid w:val="000F73BE"/>
    <w:rsid w:val="000F7570"/>
    <w:rsid w:val="000F75C4"/>
    <w:rsid w:val="000F7991"/>
    <w:rsid w:val="000F79A4"/>
    <w:rsid w:val="000F7D15"/>
    <w:rsid w:val="000F7D3C"/>
    <w:rsid w:val="000F7D58"/>
    <w:rsid w:val="00100012"/>
    <w:rsid w:val="00100098"/>
    <w:rsid w:val="00100099"/>
    <w:rsid w:val="001001E7"/>
    <w:rsid w:val="001003C4"/>
    <w:rsid w:val="00100482"/>
    <w:rsid w:val="00100BBF"/>
    <w:rsid w:val="00100C97"/>
    <w:rsid w:val="00100CE2"/>
    <w:rsid w:val="00100D28"/>
    <w:rsid w:val="00100D95"/>
    <w:rsid w:val="00100E7C"/>
    <w:rsid w:val="00100F9E"/>
    <w:rsid w:val="0010126D"/>
    <w:rsid w:val="001014ED"/>
    <w:rsid w:val="001015A6"/>
    <w:rsid w:val="001015E3"/>
    <w:rsid w:val="00101682"/>
    <w:rsid w:val="00101C81"/>
    <w:rsid w:val="00101DAD"/>
    <w:rsid w:val="001022AE"/>
    <w:rsid w:val="00102805"/>
    <w:rsid w:val="001029C5"/>
    <w:rsid w:val="00102C4D"/>
    <w:rsid w:val="00102D70"/>
    <w:rsid w:val="00102E5D"/>
    <w:rsid w:val="00102F30"/>
    <w:rsid w:val="00102F70"/>
    <w:rsid w:val="00102FEF"/>
    <w:rsid w:val="00103056"/>
    <w:rsid w:val="00103130"/>
    <w:rsid w:val="00103274"/>
    <w:rsid w:val="0010361D"/>
    <w:rsid w:val="00103770"/>
    <w:rsid w:val="001037B0"/>
    <w:rsid w:val="001038C0"/>
    <w:rsid w:val="00103A51"/>
    <w:rsid w:val="00103B0E"/>
    <w:rsid w:val="00103C04"/>
    <w:rsid w:val="00103C5C"/>
    <w:rsid w:val="00103D33"/>
    <w:rsid w:val="00103DAF"/>
    <w:rsid w:val="00103FD0"/>
    <w:rsid w:val="00104030"/>
    <w:rsid w:val="001043E4"/>
    <w:rsid w:val="00104504"/>
    <w:rsid w:val="001045F0"/>
    <w:rsid w:val="001048D9"/>
    <w:rsid w:val="00104C30"/>
    <w:rsid w:val="00104E91"/>
    <w:rsid w:val="0010509A"/>
    <w:rsid w:val="0010520E"/>
    <w:rsid w:val="001052D3"/>
    <w:rsid w:val="00105389"/>
    <w:rsid w:val="00105535"/>
    <w:rsid w:val="00105958"/>
    <w:rsid w:val="00105AF8"/>
    <w:rsid w:val="00105B9D"/>
    <w:rsid w:val="00105BF4"/>
    <w:rsid w:val="00105C18"/>
    <w:rsid w:val="00105CE9"/>
    <w:rsid w:val="00105F06"/>
    <w:rsid w:val="001062F9"/>
    <w:rsid w:val="0010638D"/>
    <w:rsid w:val="00106578"/>
    <w:rsid w:val="00106613"/>
    <w:rsid w:val="00106A82"/>
    <w:rsid w:val="00106CE3"/>
    <w:rsid w:val="00106DB6"/>
    <w:rsid w:val="00106E4E"/>
    <w:rsid w:val="00107003"/>
    <w:rsid w:val="001070ED"/>
    <w:rsid w:val="00107554"/>
    <w:rsid w:val="00107812"/>
    <w:rsid w:val="00107878"/>
    <w:rsid w:val="00107890"/>
    <w:rsid w:val="00107921"/>
    <w:rsid w:val="00107C49"/>
    <w:rsid w:val="00107FF0"/>
    <w:rsid w:val="0011011E"/>
    <w:rsid w:val="00110183"/>
    <w:rsid w:val="00110276"/>
    <w:rsid w:val="001104E8"/>
    <w:rsid w:val="001107FA"/>
    <w:rsid w:val="00110933"/>
    <w:rsid w:val="00110989"/>
    <w:rsid w:val="00110B97"/>
    <w:rsid w:val="00110CD2"/>
    <w:rsid w:val="00110CFB"/>
    <w:rsid w:val="00110DC9"/>
    <w:rsid w:val="00110E30"/>
    <w:rsid w:val="00110EC5"/>
    <w:rsid w:val="0011114D"/>
    <w:rsid w:val="00111182"/>
    <w:rsid w:val="001112EB"/>
    <w:rsid w:val="0011153B"/>
    <w:rsid w:val="00111598"/>
    <w:rsid w:val="0011166C"/>
    <w:rsid w:val="001116CF"/>
    <w:rsid w:val="00111755"/>
    <w:rsid w:val="001119B7"/>
    <w:rsid w:val="00111D30"/>
    <w:rsid w:val="00111D9B"/>
    <w:rsid w:val="001125C3"/>
    <w:rsid w:val="0011265D"/>
    <w:rsid w:val="001127C7"/>
    <w:rsid w:val="001128D9"/>
    <w:rsid w:val="00112BBB"/>
    <w:rsid w:val="00113525"/>
    <w:rsid w:val="00113557"/>
    <w:rsid w:val="00113577"/>
    <w:rsid w:val="00113653"/>
    <w:rsid w:val="00113782"/>
    <w:rsid w:val="00113840"/>
    <w:rsid w:val="001138FE"/>
    <w:rsid w:val="00113ABF"/>
    <w:rsid w:val="00113DB9"/>
    <w:rsid w:val="00113DC5"/>
    <w:rsid w:val="00113DE1"/>
    <w:rsid w:val="00113E07"/>
    <w:rsid w:val="00113E33"/>
    <w:rsid w:val="001141A5"/>
    <w:rsid w:val="00114266"/>
    <w:rsid w:val="0011435E"/>
    <w:rsid w:val="0011452B"/>
    <w:rsid w:val="0011456A"/>
    <w:rsid w:val="001145EF"/>
    <w:rsid w:val="00114AC1"/>
    <w:rsid w:val="00114B76"/>
    <w:rsid w:val="00114BA5"/>
    <w:rsid w:val="00114F55"/>
    <w:rsid w:val="00114F69"/>
    <w:rsid w:val="001150AD"/>
    <w:rsid w:val="001150E2"/>
    <w:rsid w:val="0011514C"/>
    <w:rsid w:val="001151A8"/>
    <w:rsid w:val="00115502"/>
    <w:rsid w:val="0011571A"/>
    <w:rsid w:val="00115873"/>
    <w:rsid w:val="00115895"/>
    <w:rsid w:val="001158A8"/>
    <w:rsid w:val="00115A34"/>
    <w:rsid w:val="00115B9A"/>
    <w:rsid w:val="00115BAE"/>
    <w:rsid w:val="00115C79"/>
    <w:rsid w:val="00115E39"/>
    <w:rsid w:val="00116849"/>
    <w:rsid w:val="00116AC8"/>
    <w:rsid w:val="00116C09"/>
    <w:rsid w:val="00116C70"/>
    <w:rsid w:val="00116D15"/>
    <w:rsid w:val="00116D1C"/>
    <w:rsid w:val="00116D2A"/>
    <w:rsid w:val="00116FED"/>
    <w:rsid w:val="0011733F"/>
    <w:rsid w:val="001173C0"/>
    <w:rsid w:val="00117527"/>
    <w:rsid w:val="0011753A"/>
    <w:rsid w:val="00117643"/>
    <w:rsid w:val="001176AA"/>
    <w:rsid w:val="001177BF"/>
    <w:rsid w:val="00117961"/>
    <w:rsid w:val="00117CBD"/>
    <w:rsid w:val="00117D5E"/>
    <w:rsid w:val="001200C6"/>
    <w:rsid w:val="001203B8"/>
    <w:rsid w:val="00120437"/>
    <w:rsid w:val="00120678"/>
    <w:rsid w:val="00120944"/>
    <w:rsid w:val="00120BED"/>
    <w:rsid w:val="00120C53"/>
    <w:rsid w:val="00120DC2"/>
    <w:rsid w:val="00120DE2"/>
    <w:rsid w:val="00120E6F"/>
    <w:rsid w:val="00120E77"/>
    <w:rsid w:val="00120FD0"/>
    <w:rsid w:val="00121006"/>
    <w:rsid w:val="00121196"/>
    <w:rsid w:val="001213D1"/>
    <w:rsid w:val="001213E3"/>
    <w:rsid w:val="001214A7"/>
    <w:rsid w:val="00121569"/>
    <w:rsid w:val="00121666"/>
    <w:rsid w:val="001216F5"/>
    <w:rsid w:val="0012182E"/>
    <w:rsid w:val="00121892"/>
    <w:rsid w:val="00121A1C"/>
    <w:rsid w:val="00121A57"/>
    <w:rsid w:val="00121D49"/>
    <w:rsid w:val="00121DC4"/>
    <w:rsid w:val="00121E2B"/>
    <w:rsid w:val="0012221B"/>
    <w:rsid w:val="001222C8"/>
    <w:rsid w:val="001225A9"/>
    <w:rsid w:val="001225EB"/>
    <w:rsid w:val="0012299E"/>
    <w:rsid w:val="00122A1E"/>
    <w:rsid w:val="00122AEB"/>
    <w:rsid w:val="00122B0B"/>
    <w:rsid w:val="00122C36"/>
    <w:rsid w:val="00122F0E"/>
    <w:rsid w:val="00122F90"/>
    <w:rsid w:val="00123002"/>
    <w:rsid w:val="001231C0"/>
    <w:rsid w:val="0012349C"/>
    <w:rsid w:val="001235D5"/>
    <w:rsid w:val="001236E3"/>
    <w:rsid w:val="001237FB"/>
    <w:rsid w:val="00123961"/>
    <w:rsid w:val="00123B34"/>
    <w:rsid w:val="00123B6C"/>
    <w:rsid w:val="00123D26"/>
    <w:rsid w:val="00123D80"/>
    <w:rsid w:val="00123F51"/>
    <w:rsid w:val="0012401B"/>
    <w:rsid w:val="001242B1"/>
    <w:rsid w:val="0012458C"/>
    <w:rsid w:val="001248E7"/>
    <w:rsid w:val="0012499A"/>
    <w:rsid w:val="001249D9"/>
    <w:rsid w:val="001249E4"/>
    <w:rsid w:val="00124AFB"/>
    <w:rsid w:val="00124CC3"/>
    <w:rsid w:val="00124F2F"/>
    <w:rsid w:val="00124F76"/>
    <w:rsid w:val="0012507B"/>
    <w:rsid w:val="001251A0"/>
    <w:rsid w:val="001252A0"/>
    <w:rsid w:val="001252E2"/>
    <w:rsid w:val="001254C4"/>
    <w:rsid w:val="00125567"/>
    <w:rsid w:val="0012576D"/>
    <w:rsid w:val="00125C44"/>
    <w:rsid w:val="00125DBF"/>
    <w:rsid w:val="00125E8C"/>
    <w:rsid w:val="00125FA1"/>
    <w:rsid w:val="0012679C"/>
    <w:rsid w:val="001268A3"/>
    <w:rsid w:val="00126933"/>
    <w:rsid w:val="0012695D"/>
    <w:rsid w:val="00126B16"/>
    <w:rsid w:val="00126B40"/>
    <w:rsid w:val="00126BEF"/>
    <w:rsid w:val="00126E39"/>
    <w:rsid w:val="001272CD"/>
    <w:rsid w:val="00127332"/>
    <w:rsid w:val="00127413"/>
    <w:rsid w:val="001274D4"/>
    <w:rsid w:val="001276F1"/>
    <w:rsid w:val="00127B4C"/>
    <w:rsid w:val="00127E9E"/>
    <w:rsid w:val="00127F9D"/>
    <w:rsid w:val="001301D1"/>
    <w:rsid w:val="00130702"/>
    <w:rsid w:val="00130743"/>
    <w:rsid w:val="001307D6"/>
    <w:rsid w:val="00130832"/>
    <w:rsid w:val="00130A6D"/>
    <w:rsid w:val="00130DCA"/>
    <w:rsid w:val="00130E82"/>
    <w:rsid w:val="001310E6"/>
    <w:rsid w:val="0013137C"/>
    <w:rsid w:val="0013143B"/>
    <w:rsid w:val="001314BF"/>
    <w:rsid w:val="001315CF"/>
    <w:rsid w:val="0013168A"/>
    <w:rsid w:val="00131711"/>
    <w:rsid w:val="0013183C"/>
    <w:rsid w:val="001318B0"/>
    <w:rsid w:val="00131987"/>
    <w:rsid w:val="00131C42"/>
    <w:rsid w:val="00131E14"/>
    <w:rsid w:val="001320A9"/>
    <w:rsid w:val="001320B5"/>
    <w:rsid w:val="001320FD"/>
    <w:rsid w:val="001321AA"/>
    <w:rsid w:val="0013289F"/>
    <w:rsid w:val="001328A1"/>
    <w:rsid w:val="00132914"/>
    <w:rsid w:val="00132A2A"/>
    <w:rsid w:val="00132B5F"/>
    <w:rsid w:val="00132BC2"/>
    <w:rsid w:val="0013314A"/>
    <w:rsid w:val="00133512"/>
    <w:rsid w:val="00133579"/>
    <w:rsid w:val="0013363B"/>
    <w:rsid w:val="00133678"/>
    <w:rsid w:val="00133752"/>
    <w:rsid w:val="001339D2"/>
    <w:rsid w:val="00133B01"/>
    <w:rsid w:val="00133B25"/>
    <w:rsid w:val="00133C87"/>
    <w:rsid w:val="00133D64"/>
    <w:rsid w:val="00133F3C"/>
    <w:rsid w:val="00134772"/>
    <w:rsid w:val="001347DF"/>
    <w:rsid w:val="0013485A"/>
    <w:rsid w:val="001348FD"/>
    <w:rsid w:val="001349B4"/>
    <w:rsid w:val="00134BC2"/>
    <w:rsid w:val="00134CD2"/>
    <w:rsid w:val="00134E4F"/>
    <w:rsid w:val="0013536B"/>
    <w:rsid w:val="001354FE"/>
    <w:rsid w:val="001359B0"/>
    <w:rsid w:val="00135A1F"/>
    <w:rsid w:val="00135AB5"/>
    <w:rsid w:val="00135B7C"/>
    <w:rsid w:val="00135C77"/>
    <w:rsid w:val="00135FC9"/>
    <w:rsid w:val="0013605C"/>
    <w:rsid w:val="00136220"/>
    <w:rsid w:val="00136263"/>
    <w:rsid w:val="001364FC"/>
    <w:rsid w:val="00136BB4"/>
    <w:rsid w:val="00136C15"/>
    <w:rsid w:val="00136DBB"/>
    <w:rsid w:val="00136DBD"/>
    <w:rsid w:val="00136E7E"/>
    <w:rsid w:val="00137053"/>
    <w:rsid w:val="00137090"/>
    <w:rsid w:val="00137142"/>
    <w:rsid w:val="0013717C"/>
    <w:rsid w:val="001373CB"/>
    <w:rsid w:val="00137424"/>
    <w:rsid w:val="00137473"/>
    <w:rsid w:val="00137499"/>
    <w:rsid w:val="0013788B"/>
    <w:rsid w:val="00137AE6"/>
    <w:rsid w:val="00137BB9"/>
    <w:rsid w:val="00137D1B"/>
    <w:rsid w:val="001402C0"/>
    <w:rsid w:val="00140782"/>
    <w:rsid w:val="00140B62"/>
    <w:rsid w:val="0014108B"/>
    <w:rsid w:val="001410FD"/>
    <w:rsid w:val="001411AE"/>
    <w:rsid w:val="00141263"/>
    <w:rsid w:val="001414A9"/>
    <w:rsid w:val="00141ABC"/>
    <w:rsid w:val="00141BF9"/>
    <w:rsid w:val="0014210B"/>
    <w:rsid w:val="0014252F"/>
    <w:rsid w:val="00142584"/>
    <w:rsid w:val="0014269A"/>
    <w:rsid w:val="00142A20"/>
    <w:rsid w:val="00142AEF"/>
    <w:rsid w:val="00142B62"/>
    <w:rsid w:val="00142C94"/>
    <w:rsid w:val="00142CD1"/>
    <w:rsid w:val="00142F2B"/>
    <w:rsid w:val="00142F4E"/>
    <w:rsid w:val="00142F5C"/>
    <w:rsid w:val="00143027"/>
    <w:rsid w:val="001430F8"/>
    <w:rsid w:val="00143104"/>
    <w:rsid w:val="001435D4"/>
    <w:rsid w:val="001439D7"/>
    <w:rsid w:val="00143B9A"/>
    <w:rsid w:val="00143C70"/>
    <w:rsid w:val="00143D3A"/>
    <w:rsid w:val="00143F27"/>
    <w:rsid w:val="001440C6"/>
    <w:rsid w:val="00144170"/>
    <w:rsid w:val="0014426F"/>
    <w:rsid w:val="00144462"/>
    <w:rsid w:val="00144532"/>
    <w:rsid w:val="00144734"/>
    <w:rsid w:val="0014473B"/>
    <w:rsid w:val="0014478E"/>
    <w:rsid w:val="001447BB"/>
    <w:rsid w:val="0014480A"/>
    <w:rsid w:val="00144AAF"/>
    <w:rsid w:val="00144B37"/>
    <w:rsid w:val="00144DA4"/>
    <w:rsid w:val="00144E48"/>
    <w:rsid w:val="00144FD0"/>
    <w:rsid w:val="00145029"/>
    <w:rsid w:val="0014522A"/>
    <w:rsid w:val="00145379"/>
    <w:rsid w:val="001453C9"/>
    <w:rsid w:val="00145417"/>
    <w:rsid w:val="00145423"/>
    <w:rsid w:val="001455AB"/>
    <w:rsid w:val="0014562A"/>
    <w:rsid w:val="001456B1"/>
    <w:rsid w:val="00145A1F"/>
    <w:rsid w:val="00145AAA"/>
    <w:rsid w:val="00145E7F"/>
    <w:rsid w:val="0014601E"/>
    <w:rsid w:val="001462A8"/>
    <w:rsid w:val="001463BD"/>
    <w:rsid w:val="001465C9"/>
    <w:rsid w:val="00146648"/>
    <w:rsid w:val="00146799"/>
    <w:rsid w:val="00146C17"/>
    <w:rsid w:val="00147003"/>
    <w:rsid w:val="00147188"/>
    <w:rsid w:val="001472AB"/>
    <w:rsid w:val="001475D2"/>
    <w:rsid w:val="001476FD"/>
    <w:rsid w:val="0014775A"/>
    <w:rsid w:val="00147892"/>
    <w:rsid w:val="001479DD"/>
    <w:rsid w:val="00147B61"/>
    <w:rsid w:val="00147B73"/>
    <w:rsid w:val="00147DDC"/>
    <w:rsid w:val="00147FF6"/>
    <w:rsid w:val="001503A5"/>
    <w:rsid w:val="001504A9"/>
    <w:rsid w:val="001504DD"/>
    <w:rsid w:val="001504E6"/>
    <w:rsid w:val="00150AEE"/>
    <w:rsid w:val="00150CEA"/>
    <w:rsid w:val="00150EF0"/>
    <w:rsid w:val="00151044"/>
    <w:rsid w:val="001510D0"/>
    <w:rsid w:val="001514AE"/>
    <w:rsid w:val="001515D8"/>
    <w:rsid w:val="001517E4"/>
    <w:rsid w:val="00151A7D"/>
    <w:rsid w:val="00151D1C"/>
    <w:rsid w:val="00152407"/>
    <w:rsid w:val="001524F2"/>
    <w:rsid w:val="00152642"/>
    <w:rsid w:val="001528FE"/>
    <w:rsid w:val="00152AAF"/>
    <w:rsid w:val="001531D6"/>
    <w:rsid w:val="001532AD"/>
    <w:rsid w:val="00153303"/>
    <w:rsid w:val="0015344E"/>
    <w:rsid w:val="00153477"/>
    <w:rsid w:val="001536DD"/>
    <w:rsid w:val="001537C8"/>
    <w:rsid w:val="001537CA"/>
    <w:rsid w:val="0015385F"/>
    <w:rsid w:val="001538C9"/>
    <w:rsid w:val="00153A10"/>
    <w:rsid w:val="00153A4F"/>
    <w:rsid w:val="00153C88"/>
    <w:rsid w:val="00153D96"/>
    <w:rsid w:val="00154023"/>
    <w:rsid w:val="0015409C"/>
    <w:rsid w:val="0015416F"/>
    <w:rsid w:val="001541F0"/>
    <w:rsid w:val="001543BA"/>
    <w:rsid w:val="001543F7"/>
    <w:rsid w:val="001545C7"/>
    <w:rsid w:val="00154A16"/>
    <w:rsid w:val="00154BC9"/>
    <w:rsid w:val="00154C7F"/>
    <w:rsid w:val="00155260"/>
    <w:rsid w:val="001552F9"/>
    <w:rsid w:val="001553BF"/>
    <w:rsid w:val="00155446"/>
    <w:rsid w:val="00155470"/>
    <w:rsid w:val="00155C9A"/>
    <w:rsid w:val="00155D2E"/>
    <w:rsid w:val="00155DE5"/>
    <w:rsid w:val="00155DE7"/>
    <w:rsid w:val="00155E8A"/>
    <w:rsid w:val="00155FDB"/>
    <w:rsid w:val="001560B5"/>
    <w:rsid w:val="00156217"/>
    <w:rsid w:val="0015655A"/>
    <w:rsid w:val="001566C8"/>
    <w:rsid w:val="0015681D"/>
    <w:rsid w:val="00156828"/>
    <w:rsid w:val="001568EC"/>
    <w:rsid w:val="00156991"/>
    <w:rsid w:val="00156B74"/>
    <w:rsid w:val="00156D0F"/>
    <w:rsid w:val="00156D76"/>
    <w:rsid w:val="0015727E"/>
    <w:rsid w:val="0015740E"/>
    <w:rsid w:val="00157538"/>
    <w:rsid w:val="00157678"/>
    <w:rsid w:val="00157727"/>
    <w:rsid w:val="00157755"/>
    <w:rsid w:val="001578CF"/>
    <w:rsid w:val="00157C47"/>
    <w:rsid w:val="00157D1F"/>
    <w:rsid w:val="00157DAA"/>
    <w:rsid w:val="00157EB5"/>
    <w:rsid w:val="00160163"/>
    <w:rsid w:val="00160167"/>
    <w:rsid w:val="001601C5"/>
    <w:rsid w:val="001601C8"/>
    <w:rsid w:val="00160332"/>
    <w:rsid w:val="0016033D"/>
    <w:rsid w:val="0016050B"/>
    <w:rsid w:val="001606E0"/>
    <w:rsid w:val="001607C0"/>
    <w:rsid w:val="00160908"/>
    <w:rsid w:val="00160A0C"/>
    <w:rsid w:val="00160AEE"/>
    <w:rsid w:val="00160B75"/>
    <w:rsid w:val="00160C21"/>
    <w:rsid w:val="0016114D"/>
    <w:rsid w:val="0016124E"/>
    <w:rsid w:val="0016139A"/>
    <w:rsid w:val="001613FA"/>
    <w:rsid w:val="001614A8"/>
    <w:rsid w:val="00161545"/>
    <w:rsid w:val="001617CC"/>
    <w:rsid w:val="00161AFE"/>
    <w:rsid w:val="00161D98"/>
    <w:rsid w:val="001620C1"/>
    <w:rsid w:val="00162125"/>
    <w:rsid w:val="00162166"/>
    <w:rsid w:val="001625C0"/>
    <w:rsid w:val="0016289C"/>
    <w:rsid w:val="001628C5"/>
    <w:rsid w:val="00162B2D"/>
    <w:rsid w:val="00162DA5"/>
    <w:rsid w:val="00162DC2"/>
    <w:rsid w:val="00162E27"/>
    <w:rsid w:val="00162F0E"/>
    <w:rsid w:val="00162F14"/>
    <w:rsid w:val="00163000"/>
    <w:rsid w:val="00163185"/>
    <w:rsid w:val="00163208"/>
    <w:rsid w:val="00163218"/>
    <w:rsid w:val="0016326E"/>
    <w:rsid w:val="00163609"/>
    <w:rsid w:val="00163686"/>
    <w:rsid w:val="00163B81"/>
    <w:rsid w:val="00163CCF"/>
    <w:rsid w:val="00163CD5"/>
    <w:rsid w:val="00163CFA"/>
    <w:rsid w:val="00163D50"/>
    <w:rsid w:val="00163E9F"/>
    <w:rsid w:val="00163EAE"/>
    <w:rsid w:val="00163EBA"/>
    <w:rsid w:val="0016410B"/>
    <w:rsid w:val="0016434C"/>
    <w:rsid w:val="0016498F"/>
    <w:rsid w:val="00164C73"/>
    <w:rsid w:val="00164CC9"/>
    <w:rsid w:val="00164E3A"/>
    <w:rsid w:val="00164FFE"/>
    <w:rsid w:val="001655CB"/>
    <w:rsid w:val="00165694"/>
    <w:rsid w:val="00165827"/>
    <w:rsid w:val="0016583F"/>
    <w:rsid w:val="001659F0"/>
    <w:rsid w:val="00165A03"/>
    <w:rsid w:val="00165A59"/>
    <w:rsid w:val="00165B77"/>
    <w:rsid w:val="00165DE3"/>
    <w:rsid w:val="00165E8F"/>
    <w:rsid w:val="00165FA2"/>
    <w:rsid w:val="001661AE"/>
    <w:rsid w:val="001663EF"/>
    <w:rsid w:val="001665AF"/>
    <w:rsid w:val="00166654"/>
    <w:rsid w:val="00166A48"/>
    <w:rsid w:val="00166B11"/>
    <w:rsid w:val="00166B9B"/>
    <w:rsid w:val="00166E35"/>
    <w:rsid w:val="00167169"/>
    <w:rsid w:val="00167287"/>
    <w:rsid w:val="0016751B"/>
    <w:rsid w:val="0016757D"/>
    <w:rsid w:val="001675DA"/>
    <w:rsid w:val="0016762D"/>
    <w:rsid w:val="00167652"/>
    <w:rsid w:val="0016767D"/>
    <w:rsid w:val="001676C4"/>
    <w:rsid w:val="00167711"/>
    <w:rsid w:val="00167A1A"/>
    <w:rsid w:val="00167BB8"/>
    <w:rsid w:val="00167C45"/>
    <w:rsid w:val="00167CEF"/>
    <w:rsid w:val="00167DC2"/>
    <w:rsid w:val="00167E01"/>
    <w:rsid w:val="00167ECA"/>
    <w:rsid w:val="00170248"/>
    <w:rsid w:val="00170741"/>
    <w:rsid w:val="001708E9"/>
    <w:rsid w:val="00170C2A"/>
    <w:rsid w:val="00170E61"/>
    <w:rsid w:val="00170F85"/>
    <w:rsid w:val="001710C8"/>
    <w:rsid w:val="001710E2"/>
    <w:rsid w:val="00171255"/>
    <w:rsid w:val="001712B9"/>
    <w:rsid w:val="001713BE"/>
    <w:rsid w:val="00171898"/>
    <w:rsid w:val="00171AD1"/>
    <w:rsid w:val="00171F64"/>
    <w:rsid w:val="001720B8"/>
    <w:rsid w:val="00172948"/>
    <w:rsid w:val="00172A25"/>
    <w:rsid w:val="00172A28"/>
    <w:rsid w:val="00172B81"/>
    <w:rsid w:val="00172C16"/>
    <w:rsid w:val="00172CEB"/>
    <w:rsid w:val="00172F0D"/>
    <w:rsid w:val="00173321"/>
    <w:rsid w:val="0017387A"/>
    <w:rsid w:val="0017392A"/>
    <w:rsid w:val="00173A32"/>
    <w:rsid w:val="00173DCF"/>
    <w:rsid w:val="00173F9C"/>
    <w:rsid w:val="00173FEA"/>
    <w:rsid w:val="001740A8"/>
    <w:rsid w:val="0017417A"/>
    <w:rsid w:val="00174276"/>
    <w:rsid w:val="001742CB"/>
    <w:rsid w:val="0017481C"/>
    <w:rsid w:val="001749A4"/>
    <w:rsid w:val="00174AD0"/>
    <w:rsid w:val="00174B68"/>
    <w:rsid w:val="00174B96"/>
    <w:rsid w:val="00174C95"/>
    <w:rsid w:val="00174CC5"/>
    <w:rsid w:val="00174F61"/>
    <w:rsid w:val="00174F78"/>
    <w:rsid w:val="00175337"/>
    <w:rsid w:val="00175354"/>
    <w:rsid w:val="00175402"/>
    <w:rsid w:val="001757F5"/>
    <w:rsid w:val="00175943"/>
    <w:rsid w:val="00175DEF"/>
    <w:rsid w:val="001760E1"/>
    <w:rsid w:val="001761C7"/>
    <w:rsid w:val="001763FA"/>
    <w:rsid w:val="0017644B"/>
    <w:rsid w:val="00176719"/>
    <w:rsid w:val="00176792"/>
    <w:rsid w:val="0017696B"/>
    <w:rsid w:val="00176C57"/>
    <w:rsid w:val="0017717B"/>
    <w:rsid w:val="00177287"/>
    <w:rsid w:val="00177295"/>
    <w:rsid w:val="001775E2"/>
    <w:rsid w:val="001777AF"/>
    <w:rsid w:val="00177814"/>
    <w:rsid w:val="00177867"/>
    <w:rsid w:val="00177A14"/>
    <w:rsid w:val="00177A1D"/>
    <w:rsid w:val="00177BA1"/>
    <w:rsid w:val="0018037C"/>
    <w:rsid w:val="0018085D"/>
    <w:rsid w:val="001808CD"/>
    <w:rsid w:val="00180913"/>
    <w:rsid w:val="0018093D"/>
    <w:rsid w:val="00180A83"/>
    <w:rsid w:val="00180C0F"/>
    <w:rsid w:val="00181218"/>
    <w:rsid w:val="00181333"/>
    <w:rsid w:val="0018146C"/>
    <w:rsid w:val="001815DC"/>
    <w:rsid w:val="00181685"/>
    <w:rsid w:val="00181AB7"/>
    <w:rsid w:val="00181AE9"/>
    <w:rsid w:val="00181B80"/>
    <w:rsid w:val="0018218B"/>
    <w:rsid w:val="00182740"/>
    <w:rsid w:val="00182758"/>
    <w:rsid w:val="001827C9"/>
    <w:rsid w:val="0018281C"/>
    <w:rsid w:val="001828AB"/>
    <w:rsid w:val="00182A83"/>
    <w:rsid w:val="00182C66"/>
    <w:rsid w:val="00182C78"/>
    <w:rsid w:val="00182D63"/>
    <w:rsid w:val="00183172"/>
    <w:rsid w:val="0018336E"/>
    <w:rsid w:val="00183499"/>
    <w:rsid w:val="001834E5"/>
    <w:rsid w:val="0018358B"/>
    <w:rsid w:val="00183703"/>
    <w:rsid w:val="00183727"/>
    <w:rsid w:val="0018380F"/>
    <w:rsid w:val="00183839"/>
    <w:rsid w:val="00183917"/>
    <w:rsid w:val="00183B80"/>
    <w:rsid w:val="00183EFE"/>
    <w:rsid w:val="00183FCD"/>
    <w:rsid w:val="00183FDD"/>
    <w:rsid w:val="0018411D"/>
    <w:rsid w:val="0018417B"/>
    <w:rsid w:val="00184315"/>
    <w:rsid w:val="001843EA"/>
    <w:rsid w:val="00184437"/>
    <w:rsid w:val="0018450E"/>
    <w:rsid w:val="001845A4"/>
    <w:rsid w:val="00184673"/>
    <w:rsid w:val="001848B7"/>
    <w:rsid w:val="00184A1E"/>
    <w:rsid w:val="00184B07"/>
    <w:rsid w:val="00184C23"/>
    <w:rsid w:val="00185042"/>
    <w:rsid w:val="00185046"/>
    <w:rsid w:val="00185114"/>
    <w:rsid w:val="0018533B"/>
    <w:rsid w:val="00185606"/>
    <w:rsid w:val="00185707"/>
    <w:rsid w:val="00185708"/>
    <w:rsid w:val="001857FE"/>
    <w:rsid w:val="001858FD"/>
    <w:rsid w:val="00185944"/>
    <w:rsid w:val="00185B0A"/>
    <w:rsid w:val="00185C2B"/>
    <w:rsid w:val="00185CF7"/>
    <w:rsid w:val="00185DB8"/>
    <w:rsid w:val="00185F7E"/>
    <w:rsid w:val="00186080"/>
    <w:rsid w:val="001860FD"/>
    <w:rsid w:val="00186339"/>
    <w:rsid w:val="0018636D"/>
    <w:rsid w:val="00186701"/>
    <w:rsid w:val="00186858"/>
    <w:rsid w:val="0018685D"/>
    <w:rsid w:val="00186AAA"/>
    <w:rsid w:val="00186B31"/>
    <w:rsid w:val="00186B8B"/>
    <w:rsid w:val="00186BB0"/>
    <w:rsid w:val="00186D9C"/>
    <w:rsid w:val="001872BE"/>
    <w:rsid w:val="001872EA"/>
    <w:rsid w:val="0018736C"/>
    <w:rsid w:val="00187376"/>
    <w:rsid w:val="001874CD"/>
    <w:rsid w:val="001874E6"/>
    <w:rsid w:val="00187622"/>
    <w:rsid w:val="001878B0"/>
    <w:rsid w:val="0018793E"/>
    <w:rsid w:val="00187D41"/>
    <w:rsid w:val="00187E27"/>
    <w:rsid w:val="00187E56"/>
    <w:rsid w:val="00187F05"/>
    <w:rsid w:val="00190024"/>
    <w:rsid w:val="0019023E"/>
    <w:rsid w:val="0019033D"/>
    <w:rsid w:val="00190659"/>
    <w:rsid w:val="001907CC"/>
    <w:rsid w:val="00190BCF"/>
    <w:rsid w:val="00190DDD"/>
    <w:rsid w:val="00190EBD"/>
    <w:rsid w:val="00190F4A"/>
    <w:rsid w:val="00191253"/>
    <w:rsid w:val="001912D1"/>
    <w:rsid w:val="00191453"/>
    <w:rsid w:val="00191482"/>
    <w:rsid w:val="00191520"/>
    <w:rsid w:val="0019185E"/>
    <w:rsid w:val="00191CA1"/>
    <w:rsid w:val="00191E94"/>
    <w:rsid w:val="00191F82"/>
    <w:rsid w:val="00192091"/>
    <w:rsid w:val="001926F7"/>
    <w:rsid w:val="00192B4B"/>
    <w:rsid w:val="00192F19"/>
    <w:rsid w:val="00192FE5"/>
    <w:rsid w:val="00192FEE"/>
    <w:rsid w:val="00193584"/>
    <w:rsid w:val="001936EB"/>
    <w:rsid w:val="0019391F"/>
    <w:rsid w:val="00193A4D"/>
    <w:rsid w:val="00193A72"/>
    <w:rsid w:val="00193D6F"/>
    <w:rsid w:val="00193E2D"/>
    <w:rsid w:val="00193EFC"/>
    <w:rsid w:val="00194044"/>
    <w:rsid w:val="001942B4"/>
    <w:rsid w:val="00194375"/>
    <w:rsid w:val="00194398"/>
    <w:rsid w:val="00194537"/>
    <w:rsid w:val="001945F5"/>
    <w:rsid w:val="001949B9"/>
    <w:rsid w:val="00194E70"/>
    <w:rsid w:val="00194F99"/>
    <w:rsid w:val="00195243"/>
    <w:rsid w:val="001952E9"/>
    <w:rsid w:val="001954AE"/>
    <w:rsid w:val="00195561"/>
    <w:rsid w:val="00195583"/>
    <w:rsid w:val="0019597D"/>
    <w:rsid w:val="001959E8"/>
    <w:rsid w:val="00195A91"/>
    <w:rsid w:val="00195ADD"/>
    <w:rsid w:val="00195AFC"/>
    <w:rsid w:val="00195B29"/>
    <w:rsid w:val="00195B37"/>
    <w:rsid w:val="00195B85"/>
    <w:rsid w:val="00195BA0"/>
    <w:rsid w:val="00195C81"/>
    <w:rsid w:val="00195CD1"/>
    <w:rsid w:val="00195E8A"/>
    <w:rsid w:val="00195FA9"/>
    <w:rsid w:val="001963CD"/>
    <w:rsid w:val="001965FA"/>
    <w:rsid w:val="00196996"/>
    <w:rsid w:val="00196C19"/>
    <w:rsid w:val="0019754A"/>
    <w:rsid w:val="001975C2"/>
    <w:rsid w:val="00197796"/>
    <w:rsid w:val="0019787C"/>
    <w:rsid w:val="001979BF"/>
    <w:rsid w:val="00197C61"/>
    <w:rsid w:val="00197C83"/>
    <w:rsid w:val="00197D0D"/>
    <w:rsid w:val="00197D3E"/>
    <w:rsid w:val="00197D45"/>
    <w:rsid w:val="00197F6E"/>
    <w:rsid w:val="001A0136"/>
    <w:rsid w:val="001A015C"/>
    <w:rsid w:val="001A06A1"/>
    <w:rsid w:val="001A094C"/>
    <w:rsid w:val="001A0A49"/>
    <w:rsid w:val="001A0B0F"/>
    <w:rsid w:val="001A0B88"/>
    <w:rsid w:val="001A0D6C"/>
    <w:rsid w:val="001A0F95"/>
    <w:rsid w:val="001A0FAE"/>
    <w:rsid w:val="001A11B4"/>
    <w:rsid w:val="001A134A"/>
    <w:rsid w:val="001A1A71"/>
    <w:rsid w:val="001A1B18"/>
    <w:rsid w:val="001A1B82"/>
    <w:rsid w:val="001A1BC2"/>
    <w:rsid w:val="001A1BE7"/>
    <w:rsid w:val="001A1C16"/>
    <w:rsid w:val="001A1DCD"/>
    <w:rsid w:val="001A1F61"/>
    <w:rsid w:val="001A20F4"/>
    <w:rsid w:val="001A229F"/>
    <w:rsid w:val="001A23B3"/>
    <w:rsid w:val="001A246A"/>
    <w:rsid w:val="001A2475"/>
    <w:rsid w:val="001A2870"/>
    <w:rsid w:val="001A28A9"/>
    <w:rsid w:val="001A2949"/>
    <w:rsid w:val="001A299A"/>
    <w:rsid w:val="001A2AD5"/>
    <w:rsid w:val="001A2AE1"/>
    <w:rsid w:val="001A2B46"/>
    <w:rsid w:val="001A2CF1"/>
    <w:rsid w:val="001A2DE5"/>
    <w:rsid w:val="001A2F7B"/>
    <w:rsid w:val="001A30CD"/>
    <w:rsid w:val="001A312D"/>
    <w:rsid w:val="001A322E"/>
    <w:rsid w:val="001A340B"/>
    <w:rsid w:val="001A3638"/>
    <w:rsid w:val="001A3821"/>
    <w:rsid w:val="001A388C"/>
    <w:rsid w:val="001A3902"/>
    <w:rsid w:val="001A3E8B"/>
    <w:rsid w:val="001A3F85"/>
    <w:rsid w:val="001A3FA9"/>
    <w:rsid w:val="001A4015"/>
    <w:rsid w:val="001A4075"/>
    <w:rsid w:val="001A415C"/>
    <w:rsid w:val="001A41D7"/>
    <w:rsid w:val="001A422F"/>
    <w:rsid w:val="001A4560"/>
    <w:rsid w:val="001A46EF"/>
    <w:rsid w:val="001A4970"/>
    <w:rsid w:val="001A4A66"/>
    <w:rsid w:val="001A4DF0"/>
    <w:rsid w:val="001A4F60"/>
    <w:rsid w:val="001A5039"/>
    <w:rsid w:val="001A5161"/>
    <w:rsid w:val="001A518C"/>
    <w:rsid w:val="001A539A"/>
    <w:rsid w:val="001A53F6"/>
    <w:rsid w:val="001A559C"/>
    <w:rsid w:val="001A56B3"/>
    <w:rsid w:val="001A5C71"/>
    <w:rsid w:val="001A5C86"/>
    <w:rsid w:val="001A6271"/>
    <w:rsid w:val="001A62A5"/>
    <w:rsid w:val="001A6413"/>
    <w:rsid w:val="001A6568"/>
    <w:rsid w:val="001A656C"/>
    <w:rsid w:val="001A65CE"/>
    <w:rsid w:val="001A6677"/>
    <w:rsid w:val="001A691C"/>
    <w:rsid w:val="001A69D1"/>
    <w:rsid w:val="001A6B2D"/>
    <w:rsid w:val="001A6C56"/>
    <w:rsid w:val="001A6E73"/>
    <w:rsid w:val="001A6EEF"/>
    <w:rsid w:val="001A6F5F"/>
    <w:rsid w:val="001A6F7B"/>
    <w:rsid w:val="001A7399"/>
    <w:rsid w:val="001A7461"/>
    <w:rsid w:val="001A750C"/>
    <w:rsid w:val="001A760D"/>
    <w:rsid w:val="001A78C3"/>
    <w:rsid w:val="001A7984"/>
    <w:rsid w:val="001A79EF"/>
    <w:rsid w:val="001A7AAF"/>
    <w:rsid w:val="001A7ADC"/>
    <w:rsid w:val="001A7B55"/>
    <w:rsid w:val="001A7B6F"/>
    <w:rsid w:val="001A7CA4"/>
    <w:rsid w:val="001A7DF9"/>
    <w:rsid w:val="001A7E59"/>
    <w:rsid w:val="001A7FA0"/>
    <w:rsid w:val="001B0253"/>
    <w:rsid w:val="001B02B0"/>
    <w:rsid w:val="001B0317"/>
    <w:rsid w:val="001B049E"/>
    <w:rsid w:val="001B056B"/>
    <w:rsid w:val="001B0577"/>
    <w:rsid w:val="001B0633"/>
    <w:rsid w:val="001B0667"/>
    <w:rsid w:val="001B06C9"/>
    <w:rsid w:val="001B07F8"/>
    <w:rsid w:val="001B086F"/>
    <w:rsid w:val="001B0ABD"/>
    <w:rsid w:val="001B0BBB"/>
    <w:rsid w:val="001B0C91"/>
    <w:rsid w:val="001B0CD0"/>
    <w:rsid w:val="001B0CE7"/>
    <w:rsid w:val="001B1417"/>
    <w:rsid w:val="001B1437"/>
    <w:rsid w:val="001B1446"/>
    <w:rsid w:val="001B15D9"/>
    <w:rsid w:val="001B18F0"/>
    <w:rsid w:val="001B1988"/>
    <w:rsid w:val="001B1B2E"/>
    <w:rsid w:val="001B1C8F"/>
    <w:rsid w:val="001B214F"/>
    <w:rsid w:val="001B2256"/>
    <w:rsid w:val="001B233F"/>
    <w:rsid w:val="001B26C2"/>
    <w:rsid w:val="001B28BE"/>
    <w:rsid w:val="001B28F3"/>
    <w:rsid w:val="001B2B74"/>
    <w:rsid w:val="001B2D48"/>
    <w:rsid w:val="001B2D5D"/>
    <w:rsid w:val="001B2DAE"/>
    <w:rsid w:val="001B2DF2"/>
    <w:rsid w:val="001B2E43"/>
    <w:rsid w:val="001B30E2"/>
    <w:rsid w:val="001B333E"/>
    <w:rsid w:val="001B33B8"/>
    <w:rsid w:val="001B3501"/>
    <w:rsid w:val="001B37D7"/>
    <w:rsid w:val="001B38AF"/>
    <w:rsid w:val="001B38E5"/>
    <w:rsid w:val="001B390B"/>
    <w:rsid w:val="001B39E7"/>
    <w:rsid w:val="001B3AA2"/>
    <w:rsid w:val="001B3E2F"/>
    <w:rsid w:val="001B40BE"/>
    <w:rsid w:val="001B4169"/>
    <w:rsid w:val="001B4384"/>
    <w:rsid w:val="001B4736"/>
    <w:rsid w:val="001B4796"/>
    <w:rsid w:val="001B4B3E"/>
    <w:rsid w:val="001B4C7C"/>
    <w:rsid w:val="001B4DD2"/>
    <w:rsid w:val="001B4DEB"/>
    <w:rsid w:val="001B5075"/>
    <w:rsid w:val="001B50FA"/>
    <w:rsid w:val="001B53DE"/>
    <w:rsid w:val="001B5861"/>
    <w:rsid w:val="001B59F7"/>
    <w:rsid w:val="001B5AE1"/>
    <w:rsid w:val="001B5DD9"/>
    <w:rsid w:val="001B5E39"/>
    <w:rsid w:val="001B5FDE"/>
    <w:rsid w:val="001B5FF1"/>
    <w:rsid w:val="001B604A"/>
    <w:rsid w:val="001B6065"/>
    <w:rsid w:val="001B60F2"/>
    <w:rsid w:val="001B61DE"/>
    <w:rsid w:val="001B63D7"/>
    <w:rsid w:val="001B6980"/>
    <w:rsid w:val="001B699E"/>
    <w:rsid w:val="001B6B27"/>
    <w:rsid w:val="001B6D11"/>
    <w:rsid w:val="001B6D8E"/>
    <w:rsid w:val="001B6F2C"/>
    <w:rsid w:val="001B6F6A"/>
    <w:rsid w:val="001B70BC"/>
    <w:rsid w:val="001B714C"/>
    <w:rsid w:val="001B7171"/>
    <w:rsid w:val="001B71B0"/>
    <w:rsid w:val="001B73C3"/>
    <w:rsid w:val="001B74D0"/>
    <w:rsid w:val="001B7F18"/>
    <w:rsid w:val="001C0136"/>
    <w:rsid w:val="001C026C"/>
    <w:rsid w:val="001C02BF"/>
    <w:rsid w:val="001C0444"/>
    <w:rsid w:val="001C04E9"/>
    <w:rsid w:val="001C055B"/>
    <w:rsid w:val="001C066F"/>
    <w:rsid w:val="001C08E2"/>
    <w:rsid w:val="001C08FF"/>
    <w:rsid w:val="001C09FA"/>
    <w:rsid w:val="001C0B4F"/>
    <w:rsid w:val="001C0E25"/>
    <w:rsid w:val="001C0FCE"/>
    <w:rsid w:val="001C1102"/>
    <w:rsid w:val="001C1148"/>
    <w:rsid w:val="001C115C"/>
    <w:rsid w:val="001C119D"/>
    <w:rsid w:val="001C121D"/>
    <w:rsid w:val="001C1A03"/>
    <w:rsid w:val="001C1B8A"/>
    <w:rsid w:val="001C1D6D"/>
    <w:rsid w:val="001C1DE9"/>
    <w:rsid w:val="001C1E5E"/>
    <w:rsid w:val="001C1E7E"/>
    <w:rsid w:val="001C1F3E"/>
    <w:rsid w:val="001C204D"/>
    <w:rsid w:val="001C208B"/>
    <w:rsid w:val="001C2399"/>
    <w:rsid w:val="001C24EC"/>
    <w:rsid w:val="001C25BA"/>
    <w:rsid w:val="001C2B97"/>
    <w:rsid w:val="001C2D85"/>
    <w:rsid w:val="001C2FD4"/>
    <w:rsid w:val="001C30E3"/>
    <w:rsid w:val="001C34E9"/>
    <w:rsid w:val="001C355B"/>
    <w:rsid w:val="001C374F"/>
    <w:rsid w:val="001C37F1"/>
    <w:rsid w:val="001C3CB5"/>
    <w:rsid w:val="001C3E64"/>
    <w:rsid w:val="001C406A"/>
    <w:rsid w:val="001C409C"/>
    <w:rsid w:val="001C4394"/>
    <w:rsid w:val="001C465B"/>
    <w:rsid w:val="001C46C5"/>
    <w:rsid w:val="001C4913"/>
    <w:rsid w:val="001C5006"/>
    <w:rsid w:val="001C520F"/>
    <w:rsid w:val="001C5210"/>
    <w:rsid w:val="001C5224"/>
    <w:rsid w:val="001C5309"/>
    <w:rsid w:val="001C5383"/>
    <w:rsid w:val="001C54A1"/>
    <w:rsid w:val="001C5B85"/>
    <w:rsid w:val="001C5E1D"/>
    <w:rsid w:val="001C60AE"/>
    <w:rsid w:val="001C63EB"/>
    <w:rsid w:val="001C66F8"/>
    <w:rsid w:val="001C6714"/>
    <w:rsid w:val="001C671D"/>
    <w:rsid w:val="001C67C2"/>
    <w:rsid w:val="001C6D03"/>
    <w:rsid w:val="001C6D6E"/>
    <w:rsid w:val="001C705B"/>
    <w:rsid w:val="001C7244"/>
    <w:rsid w:val="001C748E"/>
    <w:rsid w:val="001C758F"/>
    <w:rsid w:val="001C76A6"/>
    <w:rsid w:val="001C7715"/>
    <w:rsid w:val="001C77E7"/>
    <w:rsid w:val="001C78E2"/>
    <w:rsid w:val="001C7C92"/>
    <w:rsid w:val="001C7CAD"/>
    <w:rsid w:val="001D011D"/>
    <w:rsid w:val="001D027B"/>
    <w:rsid w:val="001D02A5"/>
    <w:rsid w:val="001D055E"/>
    <w:rsid w:val="001D0583"/>
    <w:rsid w:val="001D0753"/>
    <w:rsid w:val="001D083C"/>
    <w:rsid w:val="001D0925"/>
    <w:rsid w:val="001D09EF"/>
    <w:rsid w:val="001D0A5C"/>
    <w:rsid w:val="001D0FCA"/>
    <w:rsid w:val="001D105F"/>
    <w:rsid w:val="001D16B2"/>
    <w:rsid w:val="001D16E8"/>
    <w:rsid w:val="001D19C6"/>
    <w:rsid w:val="001D1D90"/>
    <w:rsid w:val="001D1DA1"/>
    <w:rsid w:val="001D1EAE"/>
    <w:rsid w:val="001D222E"/>
    <w:rsid w:val="001D2279"/>
    <w:rsid w:val="001D266A"/>
    <w:rsid w:val="001D27DE"/>
    <w:rsid w:val="001D28F0"/>
    <w:rsid w:val="001D2C33"/>
    <w:rsid w:val="001D2CE0"/>
    <w:rsid w:val="001D2D2F"/>
    <w:rsid w:val="001D3186"/>
    <w:rsid w:val="001D3251"/>
    <w:rsid w:val="001D350F"/>
    <w:rsid w:val="001D35BA"/>
    <w:rsid w:val="001D37E5"/>
    <w:rsid w:val="001D3A2B"/>
    <w:rsid w:val="001D3CD3"/>
    <w:rsid w:val="001D4063"/>
    <w:rsid w:val="001D417C"/>
    <w:rsid w:val="001D4562"/>
    <w:rsid w:val="001D47FD"/>
    <w:rsid w:val="001D49A1"/>
    <w:rsid w:val="001D4A08"/>
    <w:rsid w:val="001D4AE2"/>
    <w:rsid w:val="001D4CA9"/>
    <w:rsid w:val="001D4DBD"/>
    <w:rsid w:val="001D4E36"/>
    <w:rsid w:val="001D4EAD"/>
    <w:rsid w:val="001D504A"/>
    <w:rsid w:val="001D520C"/>
    <w:rsid w:val="001D523B"/>
    <w:rsid w:val="001D525B"/>
    <w:rsid w:val="001D5290"/>
    <w:rsid w:val="001D5624"/>
    <w:rsid w:val="001D5BB3"/>
    <w:rsid w:val="001D60C8"/>
    <w:rsid w:val="001D615B"/>
    <w:rsid w:val="001D617F"/>
    <w:rsid w:val="001D62E5"/>
    <w:rsid w:val="001D63CF"/>
    <w:rsid w:val="001D6578"/>
    <w:rsid w:val="001D67D7"/>
    <w:rsid w:val="001D67EA"/>
    <w:rsid w:val="001D6813"/>
    <w:rsid w:val="001D69F7"/>
    <w:rsid w:val="001D6DDC"/>
    <w:rsid w:val="001D6DEB"/>
    <w:rsid w:val="001D6EAF"/>
    <w:rsid w:val="001D6F06"/>
    <w:rsid w:val="001D735F"/>
    <w:rsid w:val="001D7378"/>
    <w:rsid w:val="001D74BF"/>
    <w:rsid w:val="001D7576"/>
    <w:rsid w:val="001D7720"/>
    <w:rsid w:val="001D77CC"/>
    <w:rsid w:val="001D7B8B"/>
    <w:rsid w:val="001D7BB8"/>
    <w:rsid w:val="001E017D"/>
    <w:rsid w:val="001E01FD"/>
    <w:rsid w:val="001E0A65"/>
    <w:rsid w:val="001E0BFF"/>
    <w:rsid w:val="001E0CF9"/>
    <w:rsid w:val="001E0F26"/>
    <w:rsid w:val="001E0F38"/>
    <w:rsid w:val="001E0F3B"/>
    <w:rsid w:val="001E1031"/>
    <w:rsid w:val="001E1760"/>
    <w:rsid w:val="001E19FF"/>
    <w:rsid w:val="001E1DAC"/>
    <w:rsid w:val="001E1E38"/>
    <w:rsid w:val="001E1F35"/>
    <w:rsid w:val="001E2975"/>
    <w:rsid w:val="001E29E1"/>
    <w:rsid w:val="001E2EFC"/>
    <w:rsid w:val="001E2FED"/>
    <w:rsid w:val="001E30BC"/>
    <w:rsid w:val="001E32B7"/>
    <w:rsid w:val="001E35AD"/>
    <w:rsid w:val="001E366D"/>
    <w:rsid w:val="001E38F2"/>
    <w:rsid w:val="001E3BCC"/>
    <w:rsid w:val="001E3D42"/>
    <w:rsid w:val="001E3E90"/>
    <w:rsid w:val="001E411A"/>
    <w:rsid w:val="001E41AE"/>
    <w:rsid w:val="001E4480"/>
    <w:rsid w:val="001E450B"/>
    <w:rsid w:val="001E4767"/>
    <w:rsid w:val="001E48D2"/>
    <w:rsid w:val="001E49F7"/>
    <w:rsid w:val="001E4C25"/>
    <w:rsid w:val="001E4CEC"/>
    <w:rsid w:val="001E555C"/>
    <w:rsid w:val="001E57C3"/>
    <w:rsid w:val="001E58E5"/>
    <w:rsid w:val="001E5A13"/>
    <w:rsid w:val="001E5A84"/>
    <w:rsid w:val="001E5AA0"/>
    <w:rsid w:val="001E5BF4"/>
    <w:rsid w:val="001E5CAF"/>
    <w:rsid w:val="001E5FFD"/>
    <w:rsid w:val="001E607E"/>
    <w:rsid w:val="001E639F"/>
    <w:rsid w:val="001E666D"/>
    <w:rsid w:val="001E676F"/>
    <w:rsid w:val="001E67AD"/>
    <w:rsid w:val="001E6906"/>
    <w:rsid w:val="001E6B48"/>
    <w:rsid w:val="001E6BBF"/>
    <w:rsid w:val="001E6D28"/>
    <w:rsid w:val="001E6EC1"/>
    <w:rsid w:val="001E6ECB"/>
    <w:rsid w:val="001E71EE"/>
    <w:rsid w:val="001E7222"/>
    <w:rsid w:val="001E7242"/>
    <w:rsid w:val="001E7390"/>
    <w:rsid w:val="001E746B"/>
    <w:rsid w:val="001E750A"/>
    <w:rsid w:val="001E78FC"/>
    <w:rsid w:val="001E793B"/>
    <w:rsid w:val="001E7DC7"/>
    <w:rsid w:val="001F0216"/>
    <w:rsid w:val="001F0262"/>
    <w:rsid w:val="001F048D"/>
    <w:rsid w:val="001F0746"/>
    <w:rsid w:val="001F09E9"/>
    <w:rsid w:val="001F09FC"/>
    <w:rsid w:val="001F0D56"/>
    <w:rsid w:val="001F0D69"/>
    <w:rsid w:val="001F0E8A"/>
    <w:rsid w:val="001F10A5"/>
    <w:rsid w:val="001F10C5"/>
    <w:rsid w:val="001F1296"/>
    <w:rsid w:val="001F12DE"/>
    <w:rsid w:val="001F1337"/>
    <w:rsid w:val="001F1416"/>
    <w:rsid w:val="001F1560"/>
    <w:rsid w:val="001F16AF"/>
    <w:rsid w:val="001F176D"/>
    <w:rsid w:val="001F17F9"/>
    <w:rsid w:val="001F1A07"/>
    <w:rsid w:val="001F1A98"/>
    <w:rsid w:val="001F1C00"/>
    <w:rsid w:val="001F1C67"/>
    <w:rsid w:val="001F1D1B"/>
    <w:rsid w:val="001F1DF7"/>
    <w:rsid w:val="001F1FA2"/>
    <w:rsid w:val="001F2006"/>
    <w:rsid w:val="001F20FA"/>
    <w:rsid w:val="001F2353"/>
    <w:rsid w:val="001F2598"/>
    <w:rsid w:val="001F2859"/>
    <w:rsid w:val="001F287E"/>
    <w:rsid w:val="001F28AB"/>
    <w:rsid w:val="001F2C3A"/>
    <w:rsid w:val="001F2E0C"/>
    <w:rsid w:val="001F2F4F"/>
    <w:rsid w:val="001F2F5F"/>
    <w:rsid w:val="001F3154"/>
    <w:rsid w:val="001F31A6"/>
    <w:rsid w:val="001F31E7"/>
    <w:rsid w:val="001F3465"/>
    <w:rsid w:val="001F34AF"/>
    <w:rsid w:val="001F34F2"/>
    <w:rsid w:val="001F38B4"/>
    <w:rsid w:val="001F3906"/>
    <w:rsid w:val="001F3AF7"/>
    <w:rsid w:val="001F3BFF"/>
    <w:rsid w:val="001F3C1D"/>
    <w:rsid w:val="001F3DCE"/>
    <w:rsid w:val="001F3DE0"/>
    <w:rsid w:val="001F3EFC"/>
    <w:rsid w:val="001F3FE5"/>
    <w:rsid w:val="001F4654"/>
    <w:rsid w:val="001F4656"/>
    <w:rsid w:val="001F498B"/>
    <w:rsid w:val="001F4BB6"/>
    <w:rsid w:val="001F4BC0"/>
    <w:rsid w:val="001F4E29"/>
    <w:rsid w:val="001F4EAC"/>
    <w:rsid w:val="001F55A2"/>
    <w:rsid w:val="001F56E5"/>
    <w:rsid w:val="001F573C"/>
    <w:rsid w:val="001F585A"/>
    <w:rsid w:val="001F5947"/>
    <w:rsid w:val="001F5A3F"/>
    <w:rsid w:val="001F64AF"/>
    <w:rsid w:val="001F64C6"/>
    <w:rsid w:val="001F6934"/>
    <w:rsid w:val="001F6AAE"/>
    <w:rsid w:val="001F6B95"/>
    <w:rsid w:val="001F6E96"/>
    <w:rsid w:val="001F6FF4"/>
    <w:rsid w:val="001F71A5"/>
    <w:rsid w:val="001F71E4"/>
    <w:rsid w:val="001F71EA"/>
    <w:rsid w:val="001F723F"/>
    <w:rsid w:val="001F743B"/>
    <w:rsid w:val="001F75DA"/>
    <w:rsid w:val="001F7846"/>
    <w:rsid w:val="001F796A"/>
    <w:rsid w:val="001F7B61"/>
    <w:rsid w:val="001F7C64"/>
    <w:rsid w:val="001F7CA3"/>
    <w:rsid w:val="001F7DA2"/>
    <w:rsid w:val="001F7EB7"/>
    <w:rsid w:val="001F7EDF"/>
    <w:rsid w:val="001F7F34"/>
    <w:rsid w:val="001F7F97"/>
    <w:rsid w:val="002000B5"/>
    <w:rsid w:val="002001AE"/>
    <w:rsid w:val="0020026A"/>
    <w:rsid w:val="002004DF"/>
    <w:rsid w:val="002005AE"/>
    <w:rsid w:val="00200659"/>
    <w:rsid w:val="00200978"/>
    <w:rsid w:val="00200A44"/>
    <w:rsid w:val="002010D2"/>
    <w:rsid w:val="00201247"/>
    <w:rsid w:val="00201305"/>
    <w:rsid w:val="0020139D"/>
    <w:rsid w:val="002015A3"/>
    <w:rsid w:val="00201658"/>
    <w:rsid w:val="00201990"/>
    <w:rsid w:val="00201B4B"/>
    <w:rsid w:val="00201C5F"/>
    <w:rsid w:val="00201E31"/>
    <w:rsid w:val="00201E73"/>
    <w:rsid w:val="002020F0"/>
    <w:rsid w:val="00202130"/>
    <w:rsid w:val="002021E5"/>
    <w:rsid w:val="002023B5"/>
    <w:rsid w:val="0020249F"/>
    <w:rsid w:val="002027D4"/>
    <w:rsid w:val="002028EF"/>
    <w:rsid w:val="002029BA"/>
    <w:rsid w:val="00202DC6"/>
    <w:rsid w:val="00202F5D"/>
    <w:rsid w:val="00202FC6"/>
    <w:rsid w:val="00203283"/>
    <w:rsid w:val="0020346B"/>
    <w:rsid w:val="002037B9"/>
    <w:rsid w:val="002038FC"/>
    <w:rsid w:val="00203F0D"/>
    <w:rsid w:val="00204073"/>
    <w:rsid w:val="00204100"/>
    <w:rsid w:val="00204150"/>
    <w:rsid w:val="00204243"/>
    <w:rsid w:val="00204642"/>
    <w:rsid w:val="00204645"/>
    <w:rsid w:val="002048B2"/>
    <w:rsid w:val="0020494E"/>
    <w:rsid w:val="00204A01"/>
    <w:rsid w:val="00204F3C"/>
    <w:rsid w:val="00205470"/>
    <w:rsid w:val="0020584E"/>
    <w:rsid w:val="00205889"/>
    <w:rsid w:val="002058DA"/>
    <w:rsid w:val="00205B13"/>
    <w:rsid w:val="002060C6"/>
    <w:rsid w:val="00206112"/>
    <w:rsid w:val="002062EA"/>
    <w:rsid w:val="0020633E"/>
    <w:rsid w:val="002064E5"/>
    <w:rsid w:val="0020675C"/>
    <w:rsid w:val="002067C8"/>
    <w:rsid w:val="0020688B"/>
    <w:rsid w:val="00206A1F"/>
    <w:rsid w:val="00206ADB"/>
    <w:rsid w:val="00206BA5"/>
    <w:rsid w:val="00206BB3"/>
    <w:rsid w:val="00206C9D"/>
    <w:rsid w:val="00206CF4"/>
    <w:rsid w:val="00206D26"/>
    <w:rsid w:val="00206DAE"/>
    <w:rsid w:val="00206E79"/>
    <w:rsid w:val="00206EFA"/>
    <w:rsid w:val="00206F6A"/>
    <w:rsid w:val="00206FA0"/>
    <w:rsid w:val="002071DF"/>
    <w:rsid w:val="00207601"/>
    <w:rsid w:val="00207680"/>
    <w:rsid w:val="00207699"/>
    <w:rsid w:val="0020773F"/>
    <w:rsid w:val="00207CBB"/>
    <w:rsid w:val="00210180"/>
    <w:rsid w:val="002102BC"/>
    <w:rsid w:val="0021053D"/>
    <w:rsid w:val="0021098A"/>
    <w:rsid w:val="00210C3F"/>
    <w:rsid w:val="00210DAE"/>
    <w:rsid w:val="00210FDB"/>
    <w:rsid w:val="002110B7"/>
    <w:rsid w:val="002110E9"/>
    <w:rsid w:val="00211244"/>
    <w:rsid w:val="002114DB"/>
    <w:rsid w:val="0021161F"/>
    <w:rsid w:val="00211714"/>
    <w:rsid w:val="002118BB"/>
    <w:rsid w:val="002119E0"/>
    <w:rsid w:val="00211B9C"/>
    <w:rsid w:val="00211B9D"/>
    <w:rsid w:val="00211BDF"/>
    <w:rsid w:val="00211C39"/>
    <w:rsid w:val="002120E9"/>
    <w:rsid w:val="002120FC"/>
    <w:rsid w:val="002121AD"/>
    <w:rsid w:val="002123F9"/>
    <w:rsid w:val="00212705"/>
    <w:rsid w:val="00212787"/>
    <w:rsid w:val="0021288D"/>
    <w:rsid w:val="00212939"/>
    <w:rsid w:val="00212A84"/>
    <w:rsid w:val="00212B18"/>
    <w:rsid w:val="00212B8D"/>
    <w:rsid w:val="0021308A"/>
    <w:rsid w:val="00213093"/>
    <w:rsid w:val="002134EE"/>
    <w:rsid w:val="00213518"/>
    <w:rsid w:val="00213B82"/>
    <w:rsid w:val="00213CFD"/>
    <w:rsid w:val="0021410E"/>
    <w:rsid w:val="0021469E"/>
    <w:rsid w:val="002146DF"/>
    <w:rsid w:val="00214858"/>
    <w:rsid w:val="00214861"/>
    <w:rsid w:val="00214B5A"/>
    <w:rsid w:val="00214CCF"/>
    <w:rsid w:val="00214EF9"/>
    <w:rsid w:val="0021502C"/>
    <w:rsid w:val="00215171"/>
    <w:rsid w:val="00215246"/>
    <w:rsid w:val="00215501"/>
    <w:rsid w:val="00215566"/>
    <w:rsid w:val="00215658"/>
    <w:rsid w:val="00215A08"/>
    <w:rsid w:val="00215BFB"/>
    <w:rsid w:val="00215C9A"/>
    <w:rsid w:val="00215ED3"/>
    <w:rsid w:val="00216195"/>
    <w:rsid w:val="002162CA"/>
    <w:rsid w:val="00216618"/>
    <w:rsid w:val="00216AB8"/>
    <w:rsid w:val="00216B3B"/>
    <w:rsid w:val="00216BF3"/>
    <w:rsid w:val="00216C39"/>
    <w:rsid w:val="00216D27"/>
    <w:rsid w:val="00216FCB"/>
    <w:rsid w:val="002173A9"/>
    <w:rsid w:val="002173DC"/>
    <w:rsid w:val="00217AF0"/>
    <w:rsid w:val="00217C22"/>
    <w:rsid w:val="00217CBB"/>
    <w:rsid w:val="00217EB6"/>
    <w:rsid w:val="00217F88"/>
    <w:rsid w:val="00220035"/>
    <w:rsid w:val="0022010E"/>
    <w:rsid w:val="00220116"/>
    <w:rsid w:val="0022011C"/>
    <w:rsid w:val="002201C8"/>
    <w:rsid w:val="00220373"/>
    <w:rsid w:val="00220470"/>
    <w:rsid w:val="0022047E"/>
    <w:rsid w:val="00220590"/>
    <w:rsid w:val="00220626"/>
    <w:rsid w:val="00220681"/>
    <w:rsid w:val="0022080F"/>
    <w:rsid w:val="002208CA"/>
    <w:rsid w:val="00220A14"/>
    <w:rsid w:val="00220B4C"/>
    <w:rsid w:val="00220DCB"/>
    <w:rsid w:val="00220FEB"/>
    <w:rsid w:val="0022112B"/>
    <w:rsid w:val="00221341"/>
    <w:rsid w:val="002213D6"/>
    <w:rsid w:val="002216D0"/>
    <w:rsid w:val="0022176B"/>
    <w:rsid w:val="0022184C"/>
    <w:rsid w:val="002218B7"/>
    <w:rsid w:val="0022198C"/>
    <w:rsid w:val="00221C8F"/>
    <w:rsid w:val="00221FF3"/>
    <w:rsid w:val="0022234D"/>
    <w:rsid w:val="0022234F"/>
    <w:rsid w:val="00222777"/>
    <w:rsid w:val="00222877"/>
    <w:rsid w:val="002229E6"/>
    <w:rsid w:val="00222C1B"/>
    <w:rsid w:val="00222D23"/>
    <w:rsid w:val="00222E97"/>
    <w:rsid w:val="002233CF"/>
    <w:rsid w:val="00223405"/>
    <w:rsid w:val="002235FA"/>
    <w:rsid w:val="002236C8"/>
    <w:rsid w:val="00223744"/>
    <w:rsid w:val="00223760"/>
    <w:rsid w:val="00223B42"/>
    <w:rsid w:val="00223BE9"/>
    <w:rsid w:val="00223C76"/>
    <w:rsid w:val="00223C90"/>
    <w:rsid w:val="00223CE0"/>
    <w:rsid w:val="00223E02"/>
    <w:rsid w:val="00223E24"/>
    <w:rsid w:val="00223FD9"/>
    <w:rsid w:val="0022462D"/>
    <w:rsid w:val="00224823"/>
    <w:rsid w:val="00224A61"/>
    <w:rsid w:val="00224D0A"/>
    <w:rsid w:val="00224D7D"/>
    <w:rsid w:val="00224F2A"/>
    <w:rsid w:val="00225876"/>
    <w:rsid w:val="002258FE"/>
    <w:rsid w:val="00225B7F"/>
    <w:rsid w:val="00225ED4"/>
    <w:rsid w:val="002262B5"/>
    <w:rsid w:val="002264BF"/>
    <w:rsid w:val="00226522"/>
    <w:rsid w:val="00226639"/>
    <w:rsid w:val="00226903"/>
    <w:rsid w:val="00226B33"/>
    <w:rsid w:val="00226C72"/>
    <w:rsid w:val="00226EAA"/>
    <w:rsid w:val="00226FD4"/>
    <w:rsid w:val="0022707F"/>
    <w:rsid w:val="002270A8"/>
    <w:rsid w:val="00227CE4"/>
    <w:rsid w:val="00227DDC"/>
    <w:rsid w:val="00227F7D"/>
    <w:rsid w:val="002301BC"/>
    <w:rsid w:val="002304E4"/>
    <w:rsid w:val="002304FC"/>
    <w:rsid w:val="00230537"/>
    <w:rsid w:val="00230599"/>
    <w:rsid w:val="002305A8"/>
    <w:rsid w:val="00230711"/>
    <w:rsid w:val="00230725"/>
    <w:rsid w:val="0023079F"/>
    <w:rsid w:val="002307FE"/>
    <w:rsid w:val="0023091C"/>
    <w:rsid w:val="002310EA"/>
    <w:rsid w:val="00231199"/>
    <w:rsid w:val="0023121E"/>
    <w:rsid w:val="0023139E"/>
    <w:rsid w:val="002313BF"/>
    <w:rsid w:val="00231526"/>
    <w:rsid w:val="002315BC"/>
    <w:rsid w:val="002318BC"/>
    <w:rsid w:val="00231AE8"/>
    <w:rsid w:val="00231B32"/>
    <w:rsid w:val="00231DA8"/>
    <w:rsid w:val="00231E09"/>
    <w:rsid w:val="00232146"/>
    <w:rsid w:val="0023239D"/>
    <w:rsid w:val="002323F6"/>
    <w:rsid w:val="00232540"/>
    <w:rsid w:val="00232B15"/>
    <w:rsid w:val="00232B3E"/>
    <w:rsid w:val="00232BCD"/>
    <w:rsid w:val="00232C60"/>
    <w:rsid w:val="00232C98"/>
    <w:rsid w:val="00233097"/>
    <w:rsid w:val="00233181"/>
    <w:rsid w:val="002331B7"/>
    <w:rsid w:val="0023343D"/>
    <w:rsid w:val="00233448"/>
    <w:rsid w:val="002339C5"/>
    <w:rsid w:val="00233A39"/>
    <w:rsid w:val="00233A54"/>
    <w:rsid w:val="00233B71"/>
    <w:rsid w:val="00233C67"/>
    <w:rsid w:val="00233D87"/>
    <w:rsid w:val="00233DED"/>
    <w:rsid w:val="00233FAF"/>
    <w:rsid w:val="002340B6"/>
    <w:rsid w:val="00234201"/>
    <w:rsid w:val="002343EE"/>
    <w:rsid w:val="00234458"/>
    <w:rsid w:val="0023473E"/>
    <w:rsid w:val="00234ABA"/>
    <w:rsid w:val="00234AD9"/>
    <w:rsid w:val="00234BC2"/>
    <w:rsid w:val="00234BDE"/>
    <w:rsid w:val="00234BEF"/>
    <w:rsid w:val="00235002"/>
    <w:rsid w:val="00235043"/>
    <w:rsid w:val="002350D5"/>
    <w:rsid w:val="0023513C"/>
    <w:rsid w:val="00235199"/>
    <w:rsid w:val="002351FA"/>
    <w:rsid w:val="002355B3"/>
    <w:rsid w:val="002355F8"/>
    <w:rsid w:val="002358D6"/>
    <w:rsid w:val="0023591E"/>
    <w:rsid w:val="00235964"/>
    <w:rsid w:val="00235B0C"/>
    <w:rsid w:val="00235B48"/>
    <w:rsid w:val="00235B58"/>
    <w:rsid w:val="00235D57"/>
    <w:rsid w:val="00235F3C"/>
    <w:rsid w:val="002361AA"/>
    <w:rsid w:val="002365B1"/>
    <w:rsid w:val="002368A9"/>
    <w:rsid w:val="002368D2"/>
    <w:rsid w:val="00236965"/>
    <w:rsid w:val="00236AEE"/>
    <w:rsid w:val="00236D26"/>
    <w:rsid w:val="00236F00"/>
    <w:rsid w:val="00236F87"/>
    <w:rsid w:val="00237025"/>
    <w:rsid w:val="0023736C"/>
    <w:rsid w:val="00237464"/>
    <w:rsid w:val="002377F5"/>
    <w:rsid w:val="00237BF7"/>
    <w:rsid w:val="00237CA0"/>
    <w:rsid w:val="00237F5F"/>
    <w:rsid w:val="0024067F"/>
    <w:rsid w:val="002408FC"/>
    <w:rsid w:val="00240900"/>
    <w:rsid w:val="00240901"/>
    <w:rsid w:val="0024091A"/>
    <w:rsid w:val="00240A32"/>
    <w:rsid w:val="00240C7F"/>
    <w:rsid w:val="00240DEF"/>
    <w:rsid w:val="00240EC7"/>
    <w:rsid w:val="00240F07"/>
    <w:rsid w:val="002410FD"/>
    <w:rsid w:val="002412E4"/>
    <w:rsid w:val="002413EC"/>
    <w:rsid w:val="00241428"/>
    <w:rsid w:val="0024144C"/>
    <w:rsid w:val="00241578"/>
    <w:rsid w:val="0024165A"/>
    <w:rsid w:val="00241831"/>
    <w:rsid w:val="0024184F"/>
    <w:rsid w:val="00241A9A"/>
    <w:rsid w:val="00241AAE"/>
    <w:rsid w:val="00241D52"/>
    <w:rsid w:val="00241D5F"/>
    <w:rsid w:val="00241F3B"/>
    <w:rsid w:val="00242033"/>
    <w:rsid w:val="00242414"/>
    <w:rsid w:val="0024270D"/>
    <w:rsid w:val="00242CCB"/>
    <w:rsid w:val="00242EE1"/>
    <w:rsid w:val="00243373"/>
    <w:rsid w:val="0024338F"/>
    <w:rsid w:val="00243436"/>
    <w:rsid w:val="00243437"/>
    <w:rsid w:val="002436C1"/>
    <w:rsid w:val="0024374C"/>
    <w:rsid w:val="0024384C"/>
    <w:rsid w:val="00243D7A"/>
    <w:rsid w:val="00243D9A"/>
    <w:rsid w:val="00243EB5"/>
    <w:rsid w:val="0024402D"/>
    <w:rsid w:val="00244274"/>
    <w:rsid w:val="00244376"/>
    <w:rsid w:val="002444FC"/>
    <w:rsid w:val="00244550"/>
    <w:rsid w:val="0024461A"/>
    <w:rsid w:val="00244699"/>
    <w:rsid w:val="00244736"/>
    <w:rsid w:val="00244BB9"/>
    <w:rsid w:val="00244BE2"/>
    <w:rsid w:val="00244DC7"/>
    <w:rsid w:val="00244F62"/>
    <w:rsid w:val="00244F65"/>
    <w:rsid w:val="00245033"/>
    <w:rsid w:val="00245053"/>
    <w:rsid w:val="0024505E"/>
    <w:rsid w:val="0024513B"/>
    <w:rsid w:val="002451CE"/>
    <w:rsid w:val="00245555"/>
    <w:rsid w:val="002456FF"/>
    <w:rsid w:val="002458E1"/>
    <w:rsid w:val="00245968"/>
    <w:rsid w:val="002459F4"/>
    <w:rsid w:val="00245B14"/>
    <w:rsid w:val="00245B3C"/>
    <w:rsid w:val="00245C82"/>
    <w:rsid w:val="00245D59"/>
    <w:rsid w:val="00245D8A"/>
    <w:rsid w:val="00245EEF"/>
    <w:rsid w:val="0024620F"/>
    <w:rsid w:val="00246480"/>
    <w:rsid w:val="00246A08"/>
    <w:rsid w:val="00246B66"/>
    <w:rsid w:val="00246B6B"/>
    <w:rsid w:val="00246BF7"/>
    <w:rsid w:val="00246C44"/>
    <w:rsid w:val="00246D05"/>
    <w:rsid w:val="00246E82"/>
    <w:rsid w:val="0024731F"/>
    <w:rsid w:val="00247501"/>
    <w:rsid w:val="0024753E"/>
    <w:rsid w:val="0024756E"/>
    <w:rsid w:val="0024760D"/>
    <w:rsid w:val="0024772E"/>
    <w:rsid w:val="00247899"/>
    <w:rsid w:val="00247A1E"/>
    <w:rsid w:val="00247AF6"/>
    <w:rsid w:val="00247B12"/>
    <w:rsid w:val="00247C76"/>
    <w:rsid w:val="00247DD4"/>
    <w:rsid w:val="0025001C"/>
    <w:rsid w:val="0025047F"/>
    <w:rsid w:val="00250730"/>
    <w:rsid w:val="002507B7"/>
    <w:rsid w:val="00250AE4"/>
    <w:rsid w:val="00250C63"/>
    <w:rsid w:val="00250DA5"/>
    <w:rsid w:val="00250F49"/>
    <w:rsid w:val="00250F85"/>
    <w:rsid w:val="00250FD7"/>
    <w:rsid w:val="00251086"/>
    <w:rsid w:val="0025162C"/>
    <w:rsid w:val="00251716"/>
    <w:rsid w:val="002517F5"/>
    <w:rsid w:val="00251A6C"/>
    <w:rsid w:val="00251B5E"/>
    <w:rsid w:val="00251E7F"/>
    <w:rsid w:val="00252162"/>
    <w:rsid w:val="00252370"/>
    <w:rsid w:val="002523CE"/>
    <w:rsid w:val="00252426"/>
    <w:rsid w:val="00252508"/>
    <w:rsid w:val="0025253A"/>
    <w:rsid w:val="00252661"/>
    <w:rsid w:val="00252673"/>
    <w:rsid w:val="00252A6B"/>
    <w:rsid w:val="00252CBF"/>
    <w:rsid w:val="00252DBB"/>
    <w:rsid w:val="00252F13"/>
    <w:rsid w:val="00252F8D"/>
    <w:rsid w:val="00253101"/>
    <w:rsid w:val="002531A8"/>
    <w:rsid w:val="00253213"/>
    <w:rsid w:val="00253557"/>
    <w:rsid w:val="0025359B"/>
    <w:rsid w:val="0025361A"/>
    <w:rsid w:val="002538D4"/>
    <w:rsid w:val="00253E5B"/>
    <w:rsid w:val="0025419A"/>
    <w:rsid w:val="00254BA0"/>
    <w:rsid w:val="00254E35"/>
    <w:rsid w:val="00254F2E"/>
    <w:rsid w:val="0025551C"/>
    <w:rsid w:val="0025552F"/>
    <w:rsid w:val="0025553B"/>
    <w:rsid w:val="002557E7"/>
    <w:rsid w:val="002558DD"/>
    <w:rsid w:val="00255A67"/>
    <w:rsid w:val="00255A76"/>
    <w:rsid w:val="00255CA6"/>
    <w:rsid w:val="00256005"/>
    <w:rsid w:val="00256031"/>
    <w:rsid w:val="00256525"/>
    <w:rsid w:val="00256543"/>
    <w:rsid w:val="002565AA"/>
    <w:rsid w:val="002566E6"/>
    <w:rsid w:val="0025673D"/>
    <w:rsid w:val="00256936"/>
    <w:rsid w:val="002569C0"/>
    <w:rsid w:val="00256A90"/>
    <w:rsid w:val="00256BB0"/>
    <w:rsid w:val="00256EA1"/>
    <w:rsid w:val="00256EB6"/>
    <w:rsid w:val="00256F54"/>
    <w:rsid w:val="002570B5"/>
    <w:rsid w:val="0025757C"/>
    <w:rsid w:val="00257656"/>
    <w:rsid w:val="00257724"/>
    <w:rsid w:val="00257837"/>
    <w:rsid w:val="0025793D"/>
    <w:rsid w:val="00257A73"/>
    <w:rsid w:val="00257B17"/>
    <w:rsid w:val="00257BCD"/>
    <w:rsid w:val="00257C5F"/>
    <w:rsid w:val="00257DAE"/>
    <w:rsid w:val="00257DF2"/>
    <w:rsid w:val="00257E21"/>
    <w:rsid w:val="0026022C"/>
    <w:rsid w:val="00260382"/>
    <w:rsid w:val="002604B4"/>
    <w:rsid w:val="00260963"/>
    <w:rsid w:val="002609DA"/>
    <w:rsid w:val="00260AC8"/>
    <w:rsid w:val="00260B93"/>
    <w:rsid w:val="00260BA7"/>
    <w:rsid w:val="00260DFC"/>
    <w:rsid w:val="00260E84"/>
    <w:rsid w:val="00260F54"/>
    <w:rsid w:val="00260FD9"/>
    <w:rsid w:val="0026103C"/>
    <w:rsid w:val="00261072"/>
    <w:rsid w:val="00261125"/>
    <w:rsid w:val="0026127F"/>
    <w:rsid w:val="002613A9"/>
    <w:rsid w:val="002615C0"/>
    <w:rsid w:val="00261990"/>
    <w:rsid w:val="002619CC"/>
    <w:rsid w:val="00261A13"/>
    <w:rsid w:val="00261AAE"/>
    <w:rsid w:val="00261AD0"/>
    <w:rsid w:val="00261DAD"/>
    <w:rsid w:val="00261EE1"/>
    <w:rsid w:val="00261F90"/>
    <w:rsid w:val="00261FA8"/>
    <w:rsid w:val="002621E6"/>
    <w:rsid w:val="0026232B"/>
    <w:rsid w:val="002623E2"/>
    <w:rsid w:val="00262534"/>
    <w:rsid w:val="00262956"/>
    <w:rsid w:val="00262960"/>
    <w:rsid w:val="00262A41"/>
    <w:rsid w:val="00262B79"/>
    <w:rsid w:val="00262C17"/>
    <w:rsid w:val="00262E09"/>
    <w:rsid w:val="0026307A"/>
    <w:rsid w:val="002631C4"/>
    <w:rsid w:val="00263329"/>
    <w:rsid w:val="00263349"/>
    <w:rsid w:val="0026392C"/>
    <w:rsid w:val="0026395B"/>
    <w:rsid w:val="00263B5B"/>
    <w:rsid w:val="00263BF5"/>
    <w:rsid w:val="00263C36"/>
    <w:rsid w:val="00263CC1"/>
    <w:rsid w:val="00263D0D"/>
    <w:rsid w:val="00263D4F"/>
    <w:rsid w:val="00263D51"/>
    <w:rsid w:val="00264098"/>
    <w:rsid w:val="002643DC"/>
    <w:rsid w:val="00264489"/>
    <w:rsid w:val="0026464B"/>
    <w:rsid w:val="00264A68"/>
    <w:rsid w:val="00264BC4"/>
    <w:rsid w:val="0026511A"/>
    <w:rsid w:val="002652A2"/>
    <w:rsid w:val="0026549C"/>
    <w:rsid w:val="00265507"/>
    <w:rsid w:val="0026581C"/>
    <w:rsid w:val="00265EDF"/>
    <w:rsid w:val="00265EF9"/>
    <w:rsid w:val="00266171"/>
    <w:rsid w:val="002662CB"/>
    <w:rsid w:val="00266352"/>
    <w:rsid w:val="0026651F"/>
    <w:rsid w:val="002666B1"/>
    <w:rsid w:val="002666FA"/>
    <w:rsid w:val="002666FB"/>
    <w:rsid w:val="00266755"/>
    <w:rsid w:val="002667CC"/>
    <w:rsid w:val="0026696C"/>
    <w:rsid w:val="00266AC7"/>
    <w:rsid w:val="00266C55"/>
    <w:rsid w:val="00266CE9"/>
    <w:rsid w:val="00266E42"/>
    <w:rsid w:val="0026717F"/>
    <w:rsid w:val="00267206"/>
    <w:rsid w:val="00267259"/>
    <w:rsid w:val="0026733E"/>
    <w:rsid w:val="0026757D"/>
    <w:rsid w:val="00267837"/>
    <w:rsid w:val="0026796B"/>
    <w:rsid w:val="00267AA2"/>
    <w:rsid w:val="00267CBD"/>
    <w:rsid w:val="00267D17"/>
    <w:rsid w:val="00267DAC"/>
    <w:rsid w:val="00267E10"/>
    <w:rsid w:val="002700B1"/>
    <w:rsid w:val="002700E1"/>
    <w:rsid w:val="002702D1"/>
    <w:rsid w:val="00270583"/>
    <w:rsid w:val="002706CF"/>
    <w:rsid w:val="0027074A"/>
    <w:rsid w:val="0027076C"/>
    <w:rsid w:val="002708C1"/>
    <w:rsid w:val="00270ACB"/>
    <w:rsid w:val="00270B34"/>
    <w:rsid w:val="00270B9E"/>
    <w:rsid w:val="00270E8F"/>
    <w:rsid w:val="00270FC6"/>
    <w:rsid w:val="00270FEB"/>
    <w:rsid w:val="0027104C"/>
    <w:rsid w:val="002710C3"/>
    <w:rsid w:val="002712EE"/>
    <w:rsid w:val="0027134F"/>
    <w:rsid w:val="002713FE"/>
    <w:rsid w:val="0027147B"/>
    <w:rsid w:val="002716DB"/>
    <w:rsid w:val="00271782"/>
    <w:rsid w:val="0027183F"/>
    <w:rsid w:val="00271857"/>
    <w:rsid w:val="002718EF"/>
    <w:rsid w:val="00271A9D"/>
    <w:rsid w:val="00271C25"/>
    <w:rsid w:val="00271E06"/>
    <w:rsid w:val="00271E1A"/>
    <w:rsid w:val="00272190"/>
    <w:rsid w:val="002728B1"/>
    <w:rsid w:val="002729AE"/>
    <w:rsid w:val="00272A7F"/>
    <w:rsid w:val="00272B36"/>
    <w:rsid w:val="00272EB5"/>
    <w:rsid w:val="0027304C"/>
    <w:rsid w:val="00273117"/>
    <w:rsid w:val="0027363F"/>
    <w:rsid w:val="00273768"/>
    <w:rsid w:val="00273AB6"/>
    <w:rsid w:val="00273B28"/>
    <w:rsid w:val="00273C8F"/>
    <w:rsid w:val="00273CEB"/>
    <w:rsid w:val="00274033"/>
    <w:rsid w:val="00274180"/>
    <w:rsid w:val="00274186"/>
    <w:rsid w:val="00274188"/>
    <w:rsid w:val="0027441E"/>
    <w:rsid w:val="00274862"/>
    <w:rsid w:val="002748ED"/>
    <w:rsid w:val="00274915"/>
    <w:rsid w:val="00274ACD"/>
    <w:rsid w:val="00274AEA"/>
    <w:rsid w:val="00274B3A"/>
    <w:rsid w:val="00274B68"/>
    <w:rsid w:val="00274D73"/>
    <w:rsid w:val="00274F4E"/>
    <w:rsid w:val="002750AC"/>
    <w:rsid w:val="0027570E"/>
    <w:rsid w:val="00275A08"/>
    <w:rsid w:val="00275C0C"/>
    <w:rsid w:val="00275CAD"/>
    <w:rsid w:val="00275FA4"/>
    <w:rsid w:val="00276041"/>
    <w:rsid w:val="002761E6"/>
    <w:rsid w:val="0027620C"/>
    <w:rsid w:val="00276248"/>
    <w:rsid w:val="0027678E"/>
    <w:rsid w:val="002767BB"/>
    <w:rsid w:val="00276888"/>
    <w:rsid w:val="002768B8"/>
    <w:rsid w:val="00276A61"/>
    <w:rsid w:val="00276AE9"/>
    <w:rsid w:val="00276B3D"/>
    <w:rsid w:val="00276BE8"/>
    <w:rsid w:val="0027746F"/>
    <w:rsid w:val="00277491"/>
    <w:rsid w:val="00277688"/>
    <w:rsid w:val="002779BA"/>
    <w:rsid w:val="00277AE0"/>
    <w:rsid w:val="00277D58"/>
    <w:rsid w:val="00277D91"/>
    <w:rsid w:val="00277EA8"/>
    <w:rsid w:val="00277F46"/>
    <w:rsid w:val="002801BE"/>
    <w:rsid w:val="002801DC"/>
    <w:rsid w:val="002801F5"/>
    <w:rsid w:val="002808D5"/>
    <w:rsid w:val="00280ABB"/>
    <w:rsid w:val="00281089"/>
    <w:rsid w:val="00281163"/>
    <w:rsid w:val="00281491"/>
    <w:rsid w:val="002815EB"/>
    <w:rsid w:val="0028171B"/>
    <w:rsid w:val="0028172F"/>
    <w:rsid w:val="00281AD2"/>
    <w:rsid w:val="00281B28"/>
    <w:rsid w:val="00281B36"/>
    <w:rsid w:val="00281C90"/>
    <w:rsid w:val="00281DE8"/>
    <w:rsid w:val="00281FAA"/>
    <w:rsid w:val="00282032"/>
    <w:rsid w:val="002820F3"/>
    <w:rsid w:val="00282144"/>
    <w:rsid w:val="002821B8"/>
    <w:rsid w:val="00282241"/>
    <w:rsid w:val="0028255C"/>
    <w:rsid w:val="00282616"/>
    <w:rsid w:val="00282729"/>
    <w:rsid w:val="0028283D"/>
    <w:rsid w:val="00282868"/>
    <w:rsid w:val="00282BB1"/>
    <w:rsid w:val="00282C3A"/>
    <w:rsid w:val="00282D66"/>
    <w:rsid w:val="00282D71"/>
    <w:rsid w:val="00282EBC"/>
    <w:rsid w:val="0028303E"/>
    <w:rsid w:val="0028315F"/>
    <w:rsid w:val="00283205"/>
    <w:rsid w:val="00283303"/>
    <w:rsid w:val="00283477"/>
    <w:rsid w:val="002835FB"/>
    <w:rsid w:val="002838A0"/>
    <w:rsid w:val="002838AD"/>
    <w:rsid w:val="00283960"/>
    <w:rsid w:val="00283A60"/>
    <w:rsid w:val="00283C10"/>
    <w:rsid w:val="00283FD5"/>
    <w:rsid w:val="00284089"/>
    <w:rsid w:val="0028448E"/>
    <w:rsid w:val="00284635"/>
    <w:rsid w:val="002846E0"/>
    <w:rsid w:val="00284A82"/>
    <w:rsid w:val="00284B87"/>
    <w:rsid w:val="00284E39"/>
    <w:rsid w:val="00284E87"/>
    <w:rsid w:val="00284F8B"/>
    <w:rsid w:val="00284FA8"/>
    <w:rsid w:val="00285235"/>
    <w:rsid w:val="0028527C"/>
    <w:rsid w:val="002853FA"/>
    <w:rsid w:val="00285716"/>
    <w:rsid w:val="00285727"/>
    <w:rsid w:val="00285762"/>
    <w:rsid w:val="002857A5"/>
    <w:rsid w:val="00285914"/>
    <w:rsid w:val="00285936"/>
    <w:rsid w:val="00285DF5"/>
    <w:rsid w:val="00285DF6"/>
    <w:rsid w:val="002864EE"/>
    <w:rsid w:val="002868ED"/>
    <w:rsid w:val="00286AFB"/>
    <w:rsid w:val="00286C3D"/>
    <w:rsid w:val="00286F3A"/>
    <w:rsid w:val="0028707F"/>
    <w:rsid w:val="0028774C"/>
    <w:rsid w:val="0028780C"/>
    <w:rsid w:val="00287885"/>
    <w:rsid w:val="00287898"/>
    <w:rsid w:val="002879AF"/>
    <w:rsid w:val="002879FB"/>
    <w:rsid w:val="002902E2"/>
    <w:rsid w:val="002903D4"/>
    <w:rsid w:val="00290475"/>
    <w:rsid w:val="00290521"/>
    <w:rsid w:val="0029058F"/>
    <w:rsid w:val="002906E0"/>
    <w:rsid w:val="00290CB4"/>
    <w:rsid w:val="00290E60"/>
    <w:rsid w:val="00290E9A"/>
    <w:rsid w:val="00290EF7"/>
    <w:rsid w:val="00290F5E"/>
    <w:rsid w:val="00291020"/>
    <w:rsid w:val="00291280"/>
    <w:rsid w:val="00291486"/>
    <w:rsid w:val="00291594"/>
    <w:rsid w:val="002915A3"/>
    <w:rsid w:val="0029161F"/>
    <w:rsid w:val="002916D8"/>
    <w:rsid w:val="00291AA8"/>
    <w:rsid w:val="00291AFD"/>
    <w:rsid w:val="00291C9E"/>
    <w:rsid w:val="00291DBB"/>
    <w:rsid w:val="00291E70"/>
    <w:rsid w:val="00292168"/>
    <w:rsid w:val="002921C5"/>
    <w:rsid w:val="002922B1"/>
    <w:rsid w:val="00292378"/>
    <w:rsid w:val="002925D1"/>
    <w:rsid w:val="00292768"/>
    <w:rsid w:val="0029280D"/>
    <w:rsid w:val="002929CC"/>
    <w:rsid w:val="002929F6"/>
    <w:rsid w:val="00292A40"/>
    <w:rsid w:val="00292A52"/>
    <w:rsid w:val="00292CC4"/>
    <w:rsid w:val="00292D84"/>
    <w:rsid w:val="002930B0"/>
    <w:rsid w:val="0029336F"/>
    <w:rsid w:val="002933DE"/>
    <w:rsid w:val="0029346F"/>
    <w:rsid w:val="002936E2"/>
    <w:rsid w:val="0029393D"/>
    <w:rsid w:val="00293BC0"/>
    <w:rsid w:val="00293F37"/>
    <w:rsid w:val="002941BF"/>
    <w:rsid w:val="002941EC"/>
    <w:rsid w:val="00294811"/>
    <w:rsid w:val="00294C5B"/>
    <w:rsid w:val="0029518A"/>
    <w:rsid w:val="002952F2"/>
    <w:rsid w:val="0029580C"/>
    <w:rsid w:val="00295811"/>
    <w:rsid w:val="00295DD7"/>
    <w:rsid w:val="00295EA1"/>
    <w:rsid w:val="00295FA4"/>
    <w:rsid w:val="002963C4"/>
    <w:rsid w:val="002964A1"/>
    <w:rsid w:val="002964C7"/>
    <w:rsid w:val="0029652C"/>
    <w:rsid w:val="00296713"/>
    <w:rsid w:val="00296895"/>
    <w:rsid w:val="00296958"/>
    <w:rsid w:val="00296A54"/>
    <w:rsid w:val="00296B5B"/>
    <w:rsid w:val="00296D3E"/>
    <w:rsid w:val="00296E5F"/>
    <w:rsid w:val="00297036"/>
    <w:rsid w:val="00297102"/>
    <w:rsid w:val="002972BC"/>
    <w:rsid w:val="002973AA"/>
    <w:rsid w:val="00297523"/>
    <w:rsid w:val="002976A5"/>
    <w:rsid w:val="002977C1"/>
    <w:rsid w:val="00297FBE"/>
    <w:rsid w:val="002A00E9"/>
    <w:rsid w:val="002A01C6"/>
    <w:rsid w:val="002A02F7"/>
    <w:rsid w:val="002A0646"/>
    <w:rsid w:val="002A0850"/>
    <w:rsid w:val="002A09E3"/>
    <w:rsid w:val="002A0A1C"/>
    <w:rsid w:val="002A0BC7"/>
    <w:rsid w:val="002A0C7D"/>
    <w:rsid w:val="002A0DE9"/>
    <w:rsid w:val="002A0E23"/>
    <w:rsid w:val="002A0EAA"/>
    <w:rsid w:val="002A1561"/>
    <w:rsid w:val="002A1587"/>
    <w:rsid w:val="002A15D3"/>
    <w:rsid w:val="002A1A12"/>
    <w:rsid w:val="002A1B58"/>
    <w:rsid w:val="002A1B9C"/>
    <w:rsid w:val="002A1C20"/>
    <w:rsid w:val="002A1D06"/>
    <w:rsid w:val="002A1DAD"/>
    <w:rsid w:val="002A209C"/>
    <w:rsid w:val="002A2758"/>
    <w:rsid w:val="002A29FF"/>
    <w:rsid w:val="002A2BB0"/>
    <w:rsid w:val="002A2DF9"/>
    <w:rsid w:val="002A32AF"/>
    <w:rsid w:val="002A32F5"/>
    <w:rsid w:val="002A33C0"/>
    <w:rsid w:val="002A345E"/>
    <w:rsid w:val="002A34AE"/>
    <w:rsid w:val="002A37B2"/>
    <w:rsid w:val="002A3837"/>
    <w:rsid w:val="002A397B"/>
    <w:rsid w:val="002A3AF1"/>
    <w:rsid w:val="002A415B"/>
    <w:rsid w:val="002A4586"/>
    <w:rsid w:val="002A45A2"/>
    <w:rsid w:val="002A464D"/>
    <w:rsid w:val="002A4723"/>
    <w:rsid w:val="002A4791"/>
    <w:rsid w:val="002A4829"/>
    <w:rsid w:val="002A4840"/>
    <w:rsid w:val="002A4AFA"/>
    <w:rsid w:val="002A4CAA"/>
    <w:rsid w:val="002A4EE9"/>
    <w:rsid w:val="002A4F30"/>
    <w:rsid w:val="002A540E"/>
    <w:rsid w:val="002A549F"/>
    <w:rsid w:val="002A5581"/>
    <w:rsid w:val="002A5653"/>
    <w:rsid w:val="002A58F6"/>
    <w:rsid w:val="002A5CDE"/>
    <w:rsid w:val="002A5DDB"/>
    <w:rsid w:val="002A613E"/>
    <w:rsid w:val="002A6319"/>
    <w:rsid w:val="002A63E9"/>
    <w:rsid w:val="002A648F"/>
    <w:rsid w:val="002A656D"/>
    <w:rsid w:val="002A65D0"/>
    <w:rsid w:val="002A662F"/>
    <w:rsid w:val="002A6692"/>
    <w:rsid w:val="002A675D"/>
    <w:rsid w:val="002A675E"/>
    <w:rsid w:val="002A67CB"/>
    <w:rsid w:val="002A6859"/>
    <w:rsid w:val="002A6E55"/>
    <w:rsid w:val="002A713A"/>
    <w:rsid w:val="002A71AF"/>
    <w:rsid w:val="002A741F"/>
    <w:rsid w:val="002A74E5"/>
    <w:rsid w:val="002A76F3"/>
    <w:rsid w:val="002A7713"/>
    <w:rsid w:val="002A7A28"/>
    <w:rsid w:val="002A7BA5"/>
    <w:rsid w:val="002A7CA7"/>
    <w:rsid w:val="002A7E10"/>
    <w:rsid w:val="002A7E95"/>
    <w:rsid w:val="002A7EDF"/>
    <w:rsid w:val="002B00DA"/>
    <w:rsid w:val="002B0398"/>
    <w:rsid w:val="002B04A8"/>
    <w:rsid w:val="002B0756"/>
    <w:rsid w:val="002B07DF"/>
    <w:rsid w:val="002B0A00"/>
    <w:rsid w:val="002B0B03"/>
    <w:rsid w:val="002B0DFE"/>
    <w:rsid w:val="002B0E60"/>
    <w:rsid w:val="002B0E82"/>
    <w:rsid w:val="002B0FE5"/>
    <w:rsid w:val="002B1080"/>
    <w:rsid w:val="002B1180"/>
    <w:rsid w:val="002B13B1"/>
    <w:rsid w:val="002B16FC"/>
    <w:rsid w:val="002B1BEF"/>
    <w:rsid w:val="002B1F53"/>
    <w:rsid w:val="002B2107"/>
    <w:rsid w:val="002B21CF"/>
    <w:rsid w:val="002B2206"/>
    <w:rsid w:val="002B23FF"/>
    <w:rsid w:val="002B26B8"/>
    <w:rsid w:val="002B2753"/>
    <w:rsid w:val="002B2816"/>
    <w:rsid w:val="002B29E3"/>
    <w:rsid w:val="002B2AEF"/>
    <w:rsid w:val="002B2BBE"/>
    <w:rsid w:val="002B2CFE"/>
    <w:rsid w:val="002B2FDF"/>
    <w:rsid w:val="002B32F7"/>
    <w:rsid w:val="002B345B"/>
    <w:rsid w:val="002B3542"/>
    <w:rsid w:val="002B35AF"/>
    <w:rsid w:val="002B374E"/>
    <w:rsid w:val="002B3782"/>
    <w:rsid w:val="002B38BD"/>
    <w:rsid w:val="002B3A07"/>
    <w:rsid w:val="002B3B5C"/>
    <w:rsid w:val="002B3DB4"/>
    <w:rsid w:val="002B3E05"/>
    <w:rsid w:val="002B3F5D"/>
    <w:rsid w:val="002B4109"/>
    <w:rsid w:val="002B44A6"/>
    <w:rsid w:val="002B465A"/>
    <w:rsid w:val="002B49F9"/>
    <w:rsid w:val="002B4D87"/>
    <w:rsid w:val="002B4FD2"/>
    <w:rsid w:val="002B501F"/>
    <w:rsid w:val="002B53F6"/>
    <w:rsid w:val="002B5453"/>
    <w:rsid w:val="002B5482"/>
    <w:rsid w:val="002B56C7"/>
    <w:rsid w:val="002B5B7C"/>
    <w:rsid w:val="002B5C30"/>
    <w:rsid w:val="002B5C38"/>
    <w:rsid w:val="002B5E0C"/>
    <w:rsid w:val="002B6132"/>
    <w:rsid w:val="002B62A5"/>
    <w:rsid w:val="002B64E6"/>
    <w:rsid w:val="002B6981"/>
    <w:rsid w:val="002B6C6B"/>
    <w:rsid w:val="002B73E9"/>
    <w:rsid w:val="002B74A9"/>
    <w:rsid w:val="002B75C8"/>
    <w:rsid w:val="002B760C"/>
    <w:rsid w:val="002B7653"/>
    <w:rsid w:val="002B78E2"/>
    <w:rsid w:val="002B7C3D"/>
    <w:rsid w:val="002B7E45"/>
    <w:rsid w:val="002B7E93"/>
    <w:rsid w:val="002B7F3E"/>
    <w:rsid w:val="002C027D"/>
    <w:rsid w:val="002C03FB"/>
    <w:rsid w:val="002C07C7"/>
    <w:rsid w:val="002C0893"/>
    <w:rsid w:val="002C08F7"/>
    <w:rsid w:val="002C0920"/>
    <w:rsid w:val="002C0A22"/>
    <w:rsid w:val="002C0CFD"/>
    <w:rsid w:val="002C124A"/>
    <w:rsid w:val="002C139B"/>
    <w:rsid w:val="002C156C"/>
    <w:rsid w:val="002C1613"/>
    <w:rsid w:val="002C1998"/>
    <w:rsid w:val="002C1CC0"/>
    <w:rsid w:val="002C2210"/>
    <w:rsid w:val="002C222D"/>
    <w:rsid w:val="002C2471"/>
    <w:rsid w:val="002C28E2"/>
    <w:rsid w:val="002C2991"/>
    <w:rsid w:val="002C2A3E"/>
    <w:rsid w:val="002C2C01"/>
    <w:rsid w:val="002C2CD0"/>
    <w:rsid w:val="002C2E3D"/>
    <w:rsid w:val="002C3177"/>
    <w:rsid w:val="002C31D1"/>
    <w:rsid w:val="002C3217"/>
    <w:rsid w:val="002C32D1"/>
    <w:rsid w:val="002C3329"/>
    <w:rsid w:val="002C341C"/>
    <w:rsid w:val="002C3447"/>
    <w:rsid w:val="002C3637"/>
    <w:rsid w:val="002C3751"/>
    <w:rsid w:val="002C3A6F"/>
    <w:rsid w:val="002C3B4C"/>
    <w:rsid w:val="002C3EA0"/>
    <w:rsid w:val="002C41D5"/>
    <w:rsid w:val="002C43E5"/>
    <w:rsid w:val="002C43FD"/>
    <w:rsid w:val="002C45B0"/>
    <w:rsid w:val="002C4714"/>
    <w:rsid w:val="002C4730"/>
    <w:rsid w:val="002C4BE1"/>
    <w:rsid w:val="002C4C68"/>
    <w:rsid w:val="002C50EE"/>
    <w:rsid w:val="002C5185"/>
    <w:rsid w:val="002C5312"/>
    <w:rsid w:val="002C53D7"/>
    <w:rsid w:val="002C57A6"/>
    <w:rsid w:val="002C5864"/>
    <w:rsid w:val="002C5A24"/>
    <w:rsid w:val="002C5FA8"/>
    <w:rsid w:val="002C63CE"/>
    <w:rsid w:val="002C665A"/>
    <w:rsid w:val="002C694D"/>
    <w:rsid w:val="002C697A"/>
    <w:rsid w:val="002C6A30"/>
    <w:rsid w:val="002C6AB7"/>
    <w:rsid w:val="002C6AD3"/>
    <w:rsid w:val="002C6C70"/>
    <w:rsid w:val="002C6C7A"/>
    <w:rsid w:val="002C6F76"/>
    <w:rsid w:val="002C719F"/>
    <w:rsid w:val="002C738C"/>
    <w:rsid w:val="002C745F"/>
    <w:rsid w:val="002C75B6"/>
    <w:rsid w:val="002C79C0"/>
    <w:rsid w:val="002C7AC1"/>
    <w:rsid w:val="002C7C62"/>
    <w:rsid w:val="002C7CB7"/>
    <w:rsid w:val="002D048C"/>
    <w:rsid w:val="002D0784"/>
    <w:rsid w:val="002D07BD"/>
    <w:rsid w:val="002D07C0"/>
    <w:rsid w:val="002D0979"/>
    <w:rsid w:val="002D0A2B"/>
    <w:rsid w:val="002D0CB5"/>
    <w:rsid w:val="002D0FE9"/>
    <w:rsid w:val="002D13F7"/>
    <w:rsid w:val="002D1490"/>
    <w:rsid w:val="002D158F"/>
    <w:rsid w:val="002D16F3"/>
    <w:rsid w:val="002D16F7"/>
    <w:rsid w:val="002D186A"/>
    <w:rsid w:val="002D18A6"/>
    <w:rsid w:val="002D18CE"/>
    <w:rsid w:val="002D1DB9"/>
    <w:rsid w:val="002D1F3C"/>
    <w:rsid w:val="002D1F83"/>
    <w:rsid w:val="002D2539"/>
    <w:rsid w:val="002D25D7"/>
    <w:rsid w:val="002D2886"/>
    <w:rsid w:val="002D28F2"/>
    <w:rsid w:val="002D2BCF"/>
    <w:rsid w:val="002D2BFB"/>
    <w:rsid w:val="002D2CDF"/>
    <w:rsid w:val="002D2D8C"/>
    <w:rsid w:val="002D2F1C"/>
    <w:rsid w:val="002D2F65"/>
    <w:rsid w:val="002D3025"/>
    <w:rsid w:val="002D302F"/>
    <w:rsid w:val="002D31A2"/>
    <w:rsid w:val="002D3278"/>
    <w:rsid w:val="002D32FC"/>
    <w:rsid w:val="002D3599"/>
    <w:rsid w:val="002D37D9"/>
    <w:rsid w:val="002D382F"/>
    <w:rsid w:val="002D383A"/>
    <w:rsid w:val="002D38EC"/>
    <w:rsid w:val="002D3CA5"/>
    <w:rsid w:val="002D3E5E"/>
    <w:rsid w:val="002D3E83"/>
    <w:rsid w:val="002D3ED5"/>
    <w:rsid w:val="002D40DA"/>
    <w:rsid w:val="002D4155"/>
    <w:rsid w:val="002D4348"/>
    <w:rsid w:val="002D47BE"/>
    <w:rsid w:val="002D4B23"/>
    <w:rsid w:val="002D4B47"/>
    <w:rsid w:val="002D4C51"/>
    <w:rsid w:val="002D4C71"/>
    <w:rsid w:val="002D4FF1"/>
    <w:rsid w:val="002D511C"/>
    <w:rsid w:val="002D5372"/>
    <w:rsid w:val="002D543A"/>
    <w:rsid w:val="002D5858"/>
    <w:rsid w:val="002D58C4"/>
    <w:rsid w:val="002D5EC4"/>
    <w:rsid w:val="002D5FAD"/>
    <w:rsid w:val="002D60A8"/>
    <w:rsid w:val="002D61D1"/>
    <w:rsid w:val="002D61F3"/>
    <w:rsid w:val="002D655F"/>
    <w:rsid w:val="002D660C"/>
    <w:rsid w:val="002D68B3"/>
    <w:rsid w:val="002D68D4"/>
    <w:rsid w:val="002D6D24"/>
    <w:rsid w:val="002D6D82"/>
    <w:rsid w:val="002D6F7B"/>
    <w:rsid w:val="002D6FAE"/>
    <w:rsid w:val="002D72CB"/>
    <w:rsid w:val="002D72E9"/>
    <w:rsid w:val="002D73ED"/>
    <w:rsid w:val="002D75C2"/>
    <w:rsid w:val="002D7740"/>
    <w:rsid w:val="002D797D"/>
    <w:rsid w:val="002D798A"/>
    <w:rsid w:val="002D7B5A"/>
    <w:rsid w:val="002D7BEE"/>
    <w:rsid w:val="002D7C5A"/>
    <w:rsid w:val="002D7EFC"/>
    <w:rsid w:val="002E02AD"/>
    <w:rsid w:val="002E0350"/>
    <w:rsid w:val="002E057A"/>
    <w:rsid w:val="002E0603"/>
    <w:rsid w:val="002E0689"/>
    <w:rsid w:val="002E070C"/>
    <w:rsid w:val="002E0762"/>
    <w:rsid w:val="002E084C"/>
    <w:rsid w:val="002E08D4"/>
    <w:rsid w:val="002E0A61"/>
    <w:rsid w:val="002E0BD4"/>
    <w:rsid w:val="002E0D1E"/>
    <w:rsid w:val="002E10E0"/>
    <w:rsid w:val="002E16F9"/>
    <w:rsid w:val="002E1770"/>
    <w:rsid w:val="002E1C6A"/>
    <w:rsid w:val="002E1D73"/>
    <w:rsid w:val="002E1F5E"/>
    <w:rsid w:val="002E1FE7"/>
    <w:rsid w:val="002E2023"/>
    <w:rsid w:val="002E2105"/>
    <w:rsid w:val="002E2479"/>
    <w:rsid w:val="002E24B0"/>
    <w:rsid w:val="002E256A"/>
    <w:rsid w:val="002E2C5B"/>
    <w:rsid w:val="002E2C8A"/>
    <w:rsid w:val="002E2CE4"/>
    <w:rsid w:val="002E2E7F"/>
    <w:rsid w:val="002E2F76"/>
    <w:rsid w:val="002E2FBF"/>
    <w:rsid w:val="002E2FE6"/>
    <w:rsid w:val="002E31F3"/>
    <w:rsid w:val="002E3506"/>
    <w:rsid w:val="002E3565"/>
    <w:rsid w:val="002E38A7"/>
    <w:rsid w:val="002E394A"/>
    <w:rsid w:val="002E3DAD"/>
    <w:rsid w:val="002E401F"/>
    <w:rsid w:val="002E40B4"/>
    <w:rsid w:val="002E40FF"/>
    <w:rsid w:val="002E41AA"/>
    <w:rsid w:val="002E42A6"/>
    <w:rsid w:val="002E445A"/>
    <w:rsid w:val="002E4695"/>
    <w:rsid w:val="002E47C2"/>
    <w:rsid w:val="002E495A"/>
    <w:rsid w:val="002E49BF"/>
    <w:rsid w:val="002E4B41"/>
    <w:rsid w:val="002E4B85"/>
    <w:rsid w:val="002E4F37"/>
    <w:rsid w:val="002E500B"/>
    <w:rsid w:val="002E510E"/>
    <w:rsid w:val="002E5134"/>
    <w:rsid w:val="002E51ED"/>
    <w:rsid w:val="002E525D"/>
    <w:rsid w:val="002E53CB"/>
    <w:rsid w:val="002E5446"/>
    <w:rsid w:val="002E548C"/>
    <w:rsid w:val="002E5632"/>
    <w:rsid w:val="002E580A"/>
    <w:rsid w:val="002E5A3D"/>
    <w:rsid w:val="002E5D65"/>
    <w:rsid w:val="002E5E03"/>
    <w:rsid w:val="002E5EEB"/>
    <w:rsid w:val="002E5FAF"/>
    <w:rsid w:val="002E61A2"/>
    <w:rsid w:val="002E62D3"/>
    <w:rsid w:val="002E67BC"/>
    <w:rsid w:val="002E6866"/>
    <w:rsid w:val="002E6917"/>
    <w:rsid w:val="002E6963"/>
    <w:rsid w:val="002E6A68"/>
    <w:rsid w:val="002E6B26"/>
    <w:rsid w:val="002E6D0D"/>
    <w:rsid w:val="002E6EBA"/>
    <w:rsid w:val="002E6F78"/>
    <w:rsid w:val="002E732B"/>
    <w:rsid w:val="002E73FE"/>
    <w:rsid w:val="002E7424"/>
    <w:rsid w:val="002E7552"/>
    <w:rsid w:val="002E7640"/>
    <w:rsid w:val="002E77C1"/>
    <w:rsid w:val="002E7804"/>
    <w:rsid w:val="002E7824"/>
    <w:rsid w:val="002E797E"/>
    <w:rsid w:val="002E7B2A"/>
    <w:rsid w:val="002E7CC7"/>
    <w:rsid w:val="002E7F51"/>
    <w:rsid w:val="002F00AD"/>
    <w:rsid w:val="002F0182"/>
    <w:rsid w:val="002F03B6"/>
    <w:rsid w:val="002F03B8"/>
    <w:rsid w:val="002F042D"/>
    <w:rsid w:val="002F04BD"/>
    <w:rsid w:val="002F06E0"/>
    <w:rsid w:val="002F071E"/>
    <w:rsid w:val="002F07A8"/>
    <w:rsid w:val="002F09D1"/>
    <w:rsid w:val="002F0C2A"/>
    <w:rsid w:val="002F0EF1"/>
    <w:rsid w:val="002F0F02"/>
    <w:rsid w:val="002F0FD1"/>
    <w:rsid w:val="002F1098"/>
    <w:rsid w:val="002F111B"/>
    <w:rsid w:val="002F1192"/>
    <w:rsid w:val="002F1200"/>
    <w:rsid w:val="002F138E"/>
    <w:rsid w:val="002F17B7"/>
    <w:rsid w:val="002F18F0"/>
    <w:rsid w:val="002F1D24"/>
    <w:rsid w:val="002F1E26"/>
    <w:rsid w:val="002F1E63"/>
    <w:rsid w:val="002F2310"/>
    <w:rsid w:val="002F234F"/>
    <w:rsid w:val="002F2433"/>
    <w:rsid w:val="002F259B"/>
    <w:rsid w:val="002F2781"/>
    <w:rsid w:val="002F28C7"/>
    <w:rsid w:val="002F2AEC"/>
    <w:rsid w:val="002F2DD9"/>
    <w:rsid w:val="002F309C"/>
    <w:rsid w:val="002F3101"/>
    <w:rsid w:val="002F3158"/>
    <w:rsid w:val="002F3224"/>
    <w:rsid w:val="002F33EC"/>
    <w:rsid w:val="002F3492"/>
    <w:rsid w:val="002F35EF"/>
    <w:rsid w:val="002F379D"/>
    <w:rsid w:val="002F3A22"/>
    <w:rsid w:val="002F3A47"/>
    <w:rsid w:val="002F3B43"/>
    <w:rsid w:val="002F3CA8"/>
    <w:rsid w:val="002F3F6B"/>
    <w:rsid w:val="002F40A3"/>
    <w:rsid w:val="002F4295"/>
    <w:rsid w:val="002F4618"/>
    <w:rsid w:val="002F49BE"/>
    <w:rsid w:val="002F4CD1"/>
    <w:rsid w:val="002F5141"/>
    <w:rsid w:val="002F53DC"/>
    <w:rsid w:val="002F574F"/>
    <w:rsid w:val="002F595D"/>
    <w:rsid w:val="002F5C10"/>
    <w:rsid w:val="002F5CFB"/>
    <w:rsid w:val="002F602C"/>
    <w:rsid w:val="002F616E"/>
    <w:rsid w:val="002F621C"/>
    <w:rsid w:val="002F627D"/>
    <w:rsid w:val="002F6506"/>
    <w:rsid w:val="002F6681"/>
    <w:rsid w:val="002F68E6"/>
    <w:rsid w:val="002F6B6D"/>
    <w:rsid w:val="002F6D6E"/>
    <w:rsid w:val="002F701F"/>
    <w:rsid w:val="002F7043"/>
    <w:rsid w:val="002F7137"/>
    <w:rsid w:val="002F7209"/>
    <w:rsid w:val="002F72A2"/>
    <w:rsid w:val="002F72D1"/>
    <w:rsid w:val="002F72FD"/>
    <w:rsid w:val="002F7366"/>
    <w:rsid w:val="002F7416"/>
    <w:rsid w:val="002F75C6"/>
    <w:rsid w:val="002F7694"/>
    <w:rsid w:val="002F7816"/>
    <w:rsid w:val="002F7A74"/>
    <w:rsid w:val="002F7A92"/>
    <w:rsid w:val="002F7AC7"/>
    <w:rsid w:val="002F7B89"/>
    <w:rsid w:val="002F7B9E"/>
    <w:rsid w:val="002F7C3A"/>
    <w:rsid w:val="002F7C75"/>
    <w:rsid w:val="002F7CF7"/>
    <w:rsid w:val="002F7D4C"/>
    <w:rsid w:val="002F7D78"/>
    <w:rsid w:val="002F7EED"/>
    <w:rsid w:val="002F7F04"/>
    <w:rsid w:val="00300126"/>
    <w:rsid w:val="0030039F"/>
    <w:rsid w:val="003004E2"/>
    <w:rsid w:val="00300547"/>
    <w:rsid w:val="003005B2"/>
    <w:rsid w:val="0030068F"/>
    <w:rsid w:val="0030082B"/>
    <w:rsid w:val="00300AE9"/>
    <w:rsid w:val="00300E24"/>
    <w:rsid w:val="00300F01"/>
    <w:rsid w:val="00300F30"/>
    <w:rsid w:val="003010B3"/>
    <w:rsid w:val="003012E7"/>
    <w:rsid w:val="0030150D"/>
    <w:rsid w:val="003017CD"/>
    <w:rsid w:val="003018FB"/>
    <w:rsid w:val="00301AE9"/>
    <w:rsid w:val="00301EAA"/>
    <w:rsid w:val="00301ED6"/>
    <w:rsid w:val="00301FCF"/>
    <w:rsid w:val="00301FF0"/>
    <w:rsid w:val="0030206F"/>
    <w:rsid w:val="003020D9"/>
    <w:rsid w:val="0030211E"/>
    <w:rsid w:val="003026E7"/>
    <w:rsid w:val="00302732"/>
    <w:rsid w:val="00302734"/>
    <w:rsid w:val="00302879"/>
    <w:rsid w:val="00302898"/>
    <w:rsid w:val="003029CF"/>
    <w:rsid w:val="00302C06"/>
    <w:rsid w:val="00302C70"/>
    <w:rsid w:val="00303175"/>
    <w:rsid w:val="003032E3"/>
    <w:rsid w:val="0030338D"/>
    <w:rsid w:val="003036DC"/>
    <w:rsid w:val="00303701"/>
    <w:rsid w:val="0030373A"/>
    <w:rsid w:val="0030381A"/>
    <w:rsid w:val="00303AE2"/>
    <w:rsid w:val="00303AF5"/>
    <w:rsid w:val="00303B94"/>
    <w:rsid w:val="00303C99"/>
    <w:rsid w:val="00303D61"/>
    <w:rsid w:val="003040EE"/>
    <w:rsid w:val="00304221"/>
    <w:rsid w:val="003042B4"/>
    <w:rsid w:val="00304785"/>
    <w:rsid w:val="00304800"/>
    <w:rsid w:val="00304801"/>
    <w:rsid w:val="00304A96"/>
    <w:rsid w:val="00304AA7"/>
    <w:rsid w:val="00304B2E"/>
    <w:rsid w:val="00304BDC"/>
    <w:rsid w:val="00304C21"/>
    <w:rsid w:val="00304C9B"/>
    <w:rsid w:val="00304FBC"/>
    <w:rsid w:val="003050E0"/>
    <w:rsid w:val="00305256"/>
    <w:rsid w:val="0030545F"/>
    <w:rsid w:val="00305737"/>
    <w:rsid w:val="003057A4"/>
    <w:rsid w:val="00305893"/>
    <w:rsid w:val="003058A6"/>
    <w:rsid w:val="00305AE2"/>
    <w:rsid w:val="00305B7B"/>
    <w:rsid w:val="00305C5D"/>
    <w:rsid w:val="00306189"/>
    <w:rsid w:val="003062D6"/>
    <w:rsid w:val="0030650C"/>
    <w:rsid w:val="00306BE2"/>
    <w:rsid w:val="00306CAC"/>
    <w:rsid w:val="00306D2E"/>
    <w:rsid w:val="003071E2"/>
    <w:rsid w:val="00307201"/>
    <w:rsid w:val="0030739E"/>
    <w:rsid w:val="00307622"/>
    <w:rsid w:val="003077DE"/>
    <w:rsid w:val="00307B51"/>
    <w:rsid w:val="0031009D"/>
    <w:rsid w:val="003101B6"/>
    <w:rsid w:val="003105A5"/>
    <w:rsid w:val="00310613"/>
    <w:rsid w:val="00310614"/>
    <w:rsid w:val="00310643"/>
    <w:rsid w:val="0031085C"/>
    <w:rsid w:val="00310AE9"/>
    <w:rsid w:val="00310AEC"/>
    <w:rsid w:val="00310B4B"/>
    <w:rsid w:val="00310B86"/>
    <w:rsid w:val="00311093"/>
    <w:rsid w:val="00311150"/>
    <w:rsid w:val="0031121F"/>
    <w:rsid w:val="0031133D"/>
    <w:rsid w:val="003118CA"/>
    <w:rsid w:val="0031193C"/>
    <w:rsid w:val="00311C3D"/>
    <w:rsid w:val="00311F2D"/>
    <w:rsid w:val="00311FD6"/>
    <w:rsid w:val="0031210A"/>
    <w:rsid w:val="003121D4"/>
    <w:rsid w:val="00312351"/>
    <w:rsid w:val="003126DD"/>
    <w:rsid w:val="003129EE"/>
    <w:rsid w:val="00312AAD"/>
    <w:rsid w:val="00312AD3"/>
    <w:rsid w:val="00312C6B"/>
    <w:rsid w:val="00312CB6"/>
    <w:rsid w:val="00312CC0"/>
    <w:rsid w:val="00312F13"/>
    <w:rsid w:val="00312FA8"/>
    <w:rsid w:val="00313142"/>
    <w:rsid w:val="00313189"/>
    <w:rsid w:val="00313405"/>
    <w:rsid w:val="00313677"/>
    <w:rsid w:val="00313697"/>
    <w:rsid w:val="00313837"/>
    <w:rsid w:val="0031386E"/>
    <w:rsid w:val="003138B3"/>
    <w:rsid w:val="00313ABD"/>
    <w:rsid w:val="00313B2D"/>
    <w:rsid w:val="003141A2"/>
    <w:rsid w:val="003146DB"/>
    <w:rsid w:val="00314843"/>
    <w:rsid w:val="00314914"/>
    <w:rsid w:val="00314B21"/>
    <w:rsid w:val="00314EC8"/>
    <w:rsid w:val="00314F6B"/>
    <w:rsid w:val="0031502B"/>
    <w:rsid w:val="0031518A"/>
    <w:rsid w:val="00315268"/>
    <w:rsid w:val="003157C1"/>
    <w:rsid w:val="003159DF"/>
    <w:rsid w:val="00315B48"/>
    <w:rsid w:val="00315DF3"/>
    <w:rsid w:val="00315E53"/>
    <w:rsid w:val="00315E68"/>
    <w:rsid w:val="00315E91"/>
    <w:rsid w:val="00316322"/>
    <w:rsid w:val="00316484"/>
    <w:rsid w:val="0031649D"/>
    <w:rsid w:val="003164BF"/>
    <w:rsid w:val="003165AA"/>
    <w:rsid w:val="0031684F"/>
    <w:rsid w:val="003168CC"/>
    <w:rsid w:val="003169BE"/>
    <w:rsid w:val="00316A62"/>
    <w:rsid w:val="00316F0B"/>
    <w:rsid w:val="00317137"/>
    <w:rsid w:val="0031728B"/>
    <w:rsid w:val="00317412"/>
    <w:rsid w:val="00317524"/>
    <w:rsid w:val="0031752A"/>
    <w:rsid w:val="00317734"/>
    <w:rsid w:val="0031776E"/>
    <w:rsid w:val="003179FA"/>
    <w:rsid w:val="00317AC1"/>
    <w:rsid w:val="00317CBF"/>
    <w:rsid w:val="00317E17"/>
    <w:rsid w:val="00317F42"/>
    <w:rsid w:val="00317F70"/>
    <w:rsid w:val="00317FCD"/>
    <w:rsid w:val="003200DE"/>
    <w:rsid w:val="003202C5"/>
    <w:rsid w:val="003206FC"/>
    <w:rsid w:val="00320955"/>
    <w:rsid w:val="00320988"/>
    <w:rsid w:val="003209BC"/>
    <w:rsid w:val="00320D7C"/>
    <w:rsid w:val="00321027"/>
    <w:rsid w:val="00321056"/>
    <w:rsid w:val="00321315"/>
    <w:rsid w:val="003215AF"/>
    <w:rsid w:val="0032169D"/>
    <w:rsid w:val="00321885"/>
    <w:rsid w:val="00321BD0"/>
    <w:rsid w:val="00321CB3"/>
    <w:rsid w:val="00321D7B"/>
    <w:rsid w:val="00321E77"/>
    <w:rsid w:val="00321F58"/>
    <w:rsid w:val="00322014"/>
    <w:rsid w:val="003222BB"/>
    <w:rsid w:val="003223D9"/>
    <w:rsid w:val="003226C2"/>
    <w:rsid w:val="0032272C"/>
    <w:rsid w:val="00322788"/>
    <w:rsid w:val="00322B8F"/>
    <w:rsid w:val="00322D99"/>
    <w:rsid w:val="00322DD7"/>
    <w:rsid w:val="00322E58"/>
    <w:rsid w:val="0032310B"/>
    <w:rsid w:val="003231BA"/>
    <w:rsid w:val="003233AE"/>
    <w:rsid w:val="003235D1"/>
    <w:rsid w:val="00323801"/>
    <w:rsid w:val="003238B3"/>
    <w:rsid w:val="003239D0"/>
    <w:rsid w:val="00323A68"/>
    <w:rsid w:val="00323C74"/>
    <w:rsid w:val="00323E8E"/>
    <w:rsid w:val="00323F0A"/>
    <w:rsid w:val="00323F8C"/>
    <w:rsid w:val="0032400D"/>
    <w:rsid w:val="00324293"/>
    <w:rsid w:val="00324340"/>
    <w:rsid w:val="003243B0"/>
    <w:rsid w:val="00324646"/>
    <w:rsid w:val="003246A5"/>
    <w:rsid w:val="003247B3"/>
    <w:rsid w:val="003247B9"/>
    <w:rsid w:val="00324872"/>
    <w:rsid w:val="00324984"/>
    <w:rsid w:val="00324B79"/>
    <w:rsid w:val="00324C13"/>
    <w:rsid w:val="00324C33"/>
    <w:rsid w:val="00324D56"/>
    <w:rsid w:val="00324E95"/>
    <w:rsid w:val="0032504B"/>
    <w:rsid w:val="003251CA"/>
    <w:rsid w:val="0032525B"/>
    <w:rsid w:val="003252DB"/>
    <w:rsid w:val="003257B3"/>
    <w:rsid w:val="00325957"/>
    <w:rsid w:val="00325C0A"/>
    <w:rsid w:val="00325CE0"/>
    <w:rsid w:val="00325EE8"/>
    <w:rsid w:val="00326045"/>
    <w:rsid w:val="00326067"/>
    <w:rsid w:val="0032652A"/>
    <w:rsid w:val="00326587"/>
    <w:rsid w:val="003267C0"/>
    <w:rsid w:val="00326846"/>
    <w:rsid w:val="003268D6"/>
    <w:rsid w:val="00326AEC"/>
    <w:rsid w:val="00326C64"/>
    <w:rsid w:val="00326DC0"/>
    <w:rsid w:val="00326E01"/>
    <w:rsid w:val="00326ED3"/>
    <w:rsid w:val="00326EF1"/>
    <w:rsid w:val="00326F3A"/>
    <w:rsid w:val="00327013"/>
    <w:rsid w:val="00327584"/>
    <w:rsid w:val="003275B2"/>
    <w:rsid w:val="003276FB"/>
    <w:rsid w:val="003277A0"/>
    <w:rsid w:val="003277A9"/>
    <w:rsid w:val="00327872"/>
    <w:rsid w:val="00327874"/>
    <w:rsid w:val="003279D0"/>
    <w:rsid w:val="00327E2F"/>
    <w:rsid w:val="0033003C"/>
    <w:rsid w:val="00330425"/>
    <w:rsid w:val="00330500"/>
    <w:rsid w:val="0033065C"/>
    <w:rsid w:val="003309E3"/>
    <w:rsid w:val="00330A65"/>
    <w:rsid w:val="00330E6D"/>
    <w:rsid w:val="00330F92"/>
    <w:rsid w:val="00331006"/>
    <w:rsid w:val="0033103F"/>
    <w:rsid w:val="003310C7"/>
    <w:rsid w:val="003311FE"/>
    <w:rsid w:val="00331376"/>
    <w:rsid w:val="0033155A"/>
    <w:rsid w:val="00331567"/>
    <w:rsid w:val="00331AA5"/>
    <w:rsid w:val="00331AF5"/>
    <w:rsid w:val="00331B4C"/>
    <w:rsid w:val="00331C99"/>
    <w:rsid w:val="00331DD1"/>
    <w:rsid w:val="00331F0A"/>
    <w:rsid w:val="00331FCD"/>
    <w:rsid w:val="0033200E"/>
    <w:rsid w:val="00332107"/>
    <w:rsid w:val="0033210A"/>
    <w:rsid w:val="0033215F"/>
    <w:rsid w:val="00332576"/>
    <w:rsid w:val="003326D8"/>
    <w:rsid w:val="003329BA"/>
    <w:rsid w:val="00332B02"/>
    <w:rsid w:val="00332DB8"/>
    <w:rsid w:val="00332E5B"/>
    <w:rsid w:val="003333E4"/>
    <w:rsid w:val="0033352C"/>
    <w:rsid w:val="00333534"/>
    <w:rsid w:val="003336FD"/>
    <w:rsid w:val="00333893"/>
    <w:rsid w:val="003339FF"/>
    <w:rsid w:val="00333A01"/>
    <w:rsid w:val="00333A0C"/>
    <w:rsid w:val="00333B36"/>
    <w:rsid w:val="00333B7D"/>
    <w:rsid w:val="00333D0D"/>
    <w:rsid w:val="00334090"/>
    <w:rsid w:val="0033415B"/>
    <w:rsid w:val="00334358"/>
    <w:rsid w:val="0033438D"/>
    <w:rsid w:val="0033439B"/>
    <w:rsid w:val="00334868"/>
    <w:rsid w:val="003348E2"/>
    <w:rsid w:val="00334A28"/>
    <w:rsid w:val="00335029"/>
    <w:rsid w:val="0033516C"/>
    <w:rsid w:val="003351F1"/>
    <w:rsid w:val="00335366"/>
    <w:rsid w:val="003355BB"/>
    <w:rsid w:val="00335729"/>
    <w:rsid w:val="00335799"/>
    <w:rsid w:val="00335923"/>
    <w:rsid w:val="00335E13"/>
    <w:rsid w:val="00335ED0"/>
    <w:rsid w:val="00335F07"/>
    <w:rsid w:val="00335F13"/>
    <w:rsid w:val="00335F1B"/>
    <w:rsid w:val="00336021"/>
    <w:rsid w:val="00336051"/>
    <w:rsid w:val="00336209"/>
    <w:rsid w:val="00336439"/>
    <w:rsid w:val="0033676A"/>
    <w:rsid w:val="003367B3"/>
    <w:rsid w:val="00336832"/>
    <w:rsid w:val="00336BDE"/>
    <w:rsid w:val="00336F83"/>
    <w:rsid w:val="00336FB6"/>
    <w:rsid w:val="003370B2"/>
    <w:rsid w:val="003371BC"/>
    <w:rsid w:val="00337205"/>
    <w:rsid w:val="00337397"/>
    <w:rsid w:val="00337412"/>
    <w:rsid w:val="003376A7"/>
    <w:rsid w:val="003378A7"/>
    <w:rsid w:val="00337974"/>
    <w:rsid w:val="00337CBA"/>
    <w:rsid w:val="00337F01"/>
    <w:rsid w:val="00340075"/>
    <w:rsid w:val="00340262"/>
    <w:rsid w:val="0034044F"/>
    <w:rsid w:val="003404A3"/>
    <w:rsid w:val="003404DB"/>
    <w:rsid w:val="0034054C"/>
    <w:rsid w:val="0034059B"/>
    <w:rsid w:val="003405C4"/>
    <w:rsid w:val="00340781"/>
    <w:rsid w:val="00340808"/>
    <w:rsid w:val="00340832"/>
    <w:rsid w:val="0034086C"/>
    <w:rsid w:val="003408EE"/>
    <w:rsid w:val="00340972"/>
    <w:rsid w:val="00340AB0"/>
    <w:rsid w:val="00340B03"/>
    <w:rsid w:val="003410D1"/>
    <w:rsid w:val="00341272"/>
    <w:rsid w:val="00341291"/>
    <w:rsid w:val="0034137F"/>
    <w:rsid w:val="0034157E"/>
    <w:rsid w:val="00341604"/>
    <w:rsid w:val="00341737"/>
    <w:rsid w:val="003418EB"/>
    <w:rsid w:val="003418FD"/>
    <w:rsid w:val="00341985"/>
    <w:rsid w:val="00341B2D"/>
    <w:rsid w:val="00341BAF"/>
    <w:rsid w:val="00341E0B"/>
    <w:rsid w:val="00341F7D"/>
    <w:rsid w:val="0034204A"/>
    <w:rsid w:val="003423B0"/>
    <w:rsid w:val="00342499"/>
    <w:rsid w:val="0034273D"/>
    <w:rsid w:val="0034287B"/>
    <w:rsid w:val="003428EA"/>
    <w:rsid w:val="00342948"/>
    <w:rsid w:val="0034297D"/>
    <w:rsid w:val="00342A65"/>
    <w:rsid w:val="00342C87"/>
    <w:rsid w:val="00342D90"/>
    <w:rsid w:val="00342E8B"/>
    <w:rsid w:val="00342EF3"/>
    <w:rsid w:val="0034301B"/>
    <w:rsid w:val="003430D6"/>
    <w:rsid w:val="0034335A"/>
    <w:rsid w:val="003437DD"/>
    <w:rsid w:val="003438AC"/>
    <w:rsid w:val="00343A64"/>
    <w:rsid w:val="00343C66"/>
    <w:rsid w:val="00343D87"/>
    <w:rsid w:val="00343E28"/>
    <w:rsid w:val="003440DC"/>
    <w:rsid w:val="003441F9"/>
    <w:rsid w:val="0034422D"/>
    <w:rsid w:val="0034423D"/>
    <w:rsid w:val="003443EE"/>
    <w:rsid w:val="00344460"/>
    <w:rsid w:val="00344AD0"/>
    <w:rsid w:val="00344B7A"/>
    <w:rsid w:val="00344BA1"/>
    <w:rsid w:val="00344BD4"/>
    <w:rsid w:val="00344E1F"/>
    <w:rsid w:val="00344E85"/>
    <w:rsid w:val="00344F63"/>
    <w:rsid w:val="003450C9"/>
    <w:rsid w:val="00345118"/>
    <w:rsid w:val="003453AB"/>
    <w:rsid w:val="0034546C"/>
    <w:rsid w:val="00345691"/>
    <w:rsid w:val="00345EC5"/>
    <w:rsid w:val="00346070"/>
    <w:rsid w:val="003461BB"/>
    <w:rsid w:val="00346220"/>
    <w:rsid w:val="003463C3"/>
    <w:rsid w:val="0034654E"/>
    <w:rsid w:val="00346692"/>
    <w:rsid w:val="003466B0"/>
    <w:rsid w:val="00346AA7"/>
    <w:rsid w:val="00346AAA"/>
    <w:rsid w:val="00346C8F"/>
    <w:rsid w:val="00346FF2"/>
    <w:rsid w:val="0034700F"/>
    <w:rsid w:val="0034712F"/>
    <w:rsid w:val="003475C6"/>
    <w:rsid w:val="003475DE"/>
    <w:rsid w:val="003476FF"/>
    <w:rsid w:val="003478A5"/>
    <w:rsid w:val="00347901"/>
    <w:rsid w:val="00347A96"/>
    <w:rsid w:val="00347B22"/>
    <w:rsid w:val="00347B61"/>
    <w:rsid w:val="00347BA6"/>
    <w:rsid w:val="00347CC0"/>
    <w:rsid w:val="00347E10"/>
    <w:rsid w:val="00347F10"/>
    <w:rsid w:val="00347F20"/>
    <w:rsid w:val="00350113"/>
    <w:rsid w:val="00350391"/>
    <w:rsid w:val="003504E2"/>
    <w:rsid w:val="0035058F"/>
    <w:rsid w:val="00350725"/>
    <w:rsid w:val="00350A02"/>
    <w:rsid w:val="00350D51"/>
    <w:rsid w:val="00350DA0"/>
    <w:rsid w:val="00350E7C"/>
    <w:rsid w:val="00350EE0"/>
    <w:rsid w:val="003513B1"/>
    <w:rsid w:val="003517CA"/>
    <w:rsid w:val="00351822"/>
    <w:rsid w:val="00351849"/>
    <w:rsid w:val="003518B7"/>
    <w:rsid w:val="003519C4"/>
    <w:rsid w:val="00351C71"/>
    <w:rsid w:val="00351D9B"/>
    <w:rsid w:val="0035206C"/>
    <w:rsid w:val="00352159"/>
    <w:rsid w:val="003521EA"/>
    <w:rsid w:val="0035243D"/>
    <w:rsid w:val="003524CC"/>
    <w:rsid w:val="003525E6"/>
    <w:rsid w:val="003526B8"/>
    <w:rsid w:val="00352FA5"/>
    <w:rsid w:val="00352FB1"/>
    <w:rsid w:val="0035308D"/>
    <w:rsid w:val="00353291"/>
    <w:rsid w:val="003532DA"/>
    <w:rsid w:val="00353424"/>
    <w:rsid w:val="00353478"/>
    <w:rsid w:val="00353862"/>
    <w:rsid w:val="003538EC"/>
    <w:rsid w:val="00353902"/>
    <w:rsid w:val="00353C6D"/>
    <w:rsid w:val="00353F3B"/>
    <w:rsid w:val="0035415A"/>
    <w:rsid w:val="00354411"/>
    <w:rsid w:val="00354581"/>
    <w:rsid w:val="003546B2"/>
    <w:rsid w:val="003546B7"/>
    <w:rsid w:val="003546F4"/>
    <w:rsid w:val="003549F9"/>
    <w:rsid w:val="00354DD3"/>
    <w:rsid w:val="00354EAC"/>
    <w:rsid w:val="00354F90"/>
    <w:rsid w:val="0035503E"/>
    <w:rsid w:val="0035526C"/>
    <w:rsid w:val="0035535F"/>
    <w:rsid w:val="003553EF"/>
    <w:rsid w:val="00355753"/>
    <w:rsid w:val="00355879"/>
    <w:rsid w:val="00355B24"/>
    <w:rsid w:val="00355C7F"/>
    <w:rsid w:val="00355EB3"/>
    <w:rsid w:val="00355FEC"/>
    <w:rsid w:val="00356283"/>
    <w:rsid w:val="0035655C"/>
    <w:rsid w:val="00356613"/>
    <w:rsid w:val="00356881"/>
    <w:rsid w:val="003569D3"/>
    <w:rsid w:val="00356A74"/>
    <w:rsid w:val="00356C7F"/>
    <w:rsid w:val="00356D30"/>
    <w:rsid w:val="00356DCC"/>
    <w:rsid w:val="00356F34"/>
    <w:rsid w:val="0035703B"/>
    <w:rsid w:val="00357272"/>
    <w:rsid w:val="0035745C"/>
    <w:rsid w:val="00357467"/>
    <w:rsid w:val="0035792A"/>
    <w:rsid w:val="00357ACD"/>
    <w:rsid w:val="00357B1E"/>
    <w:rsid w:val="00357B51"/>
    <w:rsid w:val="00357D43"/>
    <w:rsid w:val="003600BC"/>
    <w:rsid w:val="00360996"/>
    <w:rsid w:val="003609DF"/>
    <w:rsid w:val="00361036"/>
    <w:rsid w:val="003610B9"/>
    <w:rsid w:val="00361374"/>
    <w:rsid w:val="003613AA"/>
    <w:rsid w:val="0036154C"/>
    <w:rsid w:val="0036186A"/>
    <w:rsid w:val="003619F4"/>
    <w:rsid w:val="00361B66"/>
    <w:rsid w:val="00361C8E"/>
    <w:rsid w:val="00361CBB"/>
    <w:rsid w:val="00362060"/>
    <w:rsid w:val="003620A6"/>
    <w:rsid w:val="0036213A"/>
    <w:rsid w:val="00362159"/>
    <w:rsid w:val="003622E6"/>
    <w:rsid w:val="003624CB"/>
    <w:rsid w:val="00362654"/>
    <w:rsid w:val="00362791"/>
    <w:rsid w:val="0036293B"/>
    <w:rsid w:val="00362C84"/>
    <w:rsid w:val="00362CB0"/>
    <w:rsid w:val="00362CB1"/>
    <w:rsid w:val="00362D60"/>
    <w:rsid w:val="003634E7"/>
    <w:rsid w:val="0036350C"/>
    <w:rsid w:val="00363539"/>
    <w:rsid w:val="003636A5"/>
    <w:rsid w:val="003638E2"/>
    <w:rsid w:val="00364230"/>
    <w:rsid w:val="003643F1"/>
    <w:rsid w:val="0036440E"/>
    <w:rsid w:val="0036480A"/>
    <w:rsid w:val="0036489B"/>
    <w:rsid w:val="003648BD"/>
    <w:rsid w:val="00364902"/>
    <w:rsid w:val="0036496C"/>
    <w:rsid w:val="00364B86"/>
    <w:rsid w:val="00364B90"/>
    <w:rsid w:val="00364D62"/>
    <w:rsid w:val="00364FDD"/>
    <w:rsid w:val="00365154"/>
    <w:rsid w:val="00365318"/>
    <w:rsid w:val="00365405"/>
    <w:rsid w:val="00365458"/>
    <w:rsid w:val="00365C86"/>
    <w:rsid w:val="00365CF5"/>
    <w:rsid w:val="00365ECB"/>
    <w:rsid w:val="00366003"/>
    <w:rsid w:val="00366052"/>
    <w:rsid w:val="00366117"/>
    <w:rsid w:val="0036640C"/>
    <w:rsid w:val="00366421"/>
    <w:rsid w:val="0036658A"/>
    <w:rsid w:val="00366740"/>
    <w:rsid w:val="0036678A"/>
    <w:rsid w:val="00366864"/>
    <w:rsid w:val="00366882"/>
    <w:rsid w:val="00366CC9"/>
    <w:rsid w:val="00366F5E"/>
    <w:rsid w:val="0036705C"/>
    <w:rsid w:val="0036717C"/>
    <w:rsid w:val="00367203"/>
    <w:rsid w:val="0036721C"/>
    <w:rsid w:val="0036738E"/>
    <w:rsid w:val="00367478"/>
    <w:rsid w:val="0036751C"/>
    <w:rsid w:val="00367583"/>
    <w:rsid w:val="00367740"/>
    <w:rsid w:val="00367859"/>
    <w:rsid w:val="003678D9"/>
    <w:rsid w:val="00367972"/>
    <w:rsid w:val="00367B23"/>
    <w:rsid w:val="00367FAF"/>
    <w:rsid w:val="00370724"/>
    <w:rsid w:val="0037079F"/>
    <w:rsid w:val="00370897"/>
    <w:rsid w:val="003708D3"/>
    <w:rsid w:val="00370A26"/>
    <w:rsid w:val="00370BCE"/>
    <w:rsid w:val="00370D2B"/>
    <w:rsid w:val="00371267"/>
    <w:rsid w:val="00371630"/>
    <w:rsid w:val="003716B5"/>
    <w:rsid w:val="003716CB"/>
    <w:rsid w:val="00371AEB"/>
    <w:rsid w:val="003722B2"/>
    <w:rsid w:val="00372360"/>
    <w:rsid w:val="003724EC"/>
    <w:rsid w:val="0037256F"/>
    <w:rsid w:val="00372580"/>
    <w:rsid w:val="0037262F"/>
    <w:rsid w:val="00372899"/>
    <w:rsid w:val="00372C89"/>
    <w:rsid w:val="00372CDF"/>
    <w:rsid w:val="00372D18"/>
    <w:rsid w:val="00372EFB"/>
    <w:rsid w:val="00373111"/>
    <w:rsid w:val="0037314D"/>
    <w:rsid w:val="0037317F"/>
    <w:rsid w:val="003731D4"/>
    <w:rsid w:val="00373B49"/>
    <w:rsid w:val="0037413D"/>
    <w:rsid w:val="003741F1"/>
    <w:rsid w:val="00375284"/>
    <w:rsid w:val="00375377"/>
    <w:rsid w:val="00375591"/>
    <w:rsid w:val="003759DF"/>
    <w:rsid w:val="00375ACD"/>
    <w:rsid w:val="00375BCD"/>
    <w:rsid w:val="00375C8D"/>
    <w:rsid w:val="00375E29"/>
    <w:rsid w:val="00375E6C"/>
    <w:rsid w:val="00375FDD"/>
    <w:rsid w:val="00376284"/>
    <w:rsid w:val="003762CF"/>
    <w:rsid w:val="0037641B"/>
    <w:rsid w:val="003765CE"/>
    <w:rsid w:val="003766FB"/>
    <w:rsid w:val="00376821"/>
    <w:rsid w:val="00376ABA"/>
    <w:rsid w:val="00376C7E"/>
    <w:rsid w:val="00376CE3"/>
    <w:rsid w:val="00376D33"/>
    <w:rsid w:val="00377345"/>
    <w:rsid w:val="003773AB"/>
    <w:rsid w:val="00377608"/>
    <w:rsid w:val="003778C3"/>
    <w:rsid w:val="003779BF"/>
    <w:rsid w:val="00377CA8"/>
    <w:rsid w:val="00377DB4"/>
    <w:rsid w:val="00377FF7"/>
    <w:rsid w:val="0038007D"/>
    <w:rsid w:val="00380263"/>
    <w:rsid w:val="003808ED"/>
    <w:rsid w:val="00380A1A"/>
    <w:rsid w:val="00380C1B"/>
    <w:rsid w:val="00380D49"/>
    <w:rsid w:val="00380D90"/>
    <w:rsid w:val="00380E9D"/>
    <w:rsid w:val="00380F89"/>
    <w:rsid w:val="00381866"/>
    <w:rsid w:val="00381C78"/>
    <w:rsid w:val="00381E73"/>
    <w:rsid w:val="0038259E"/>
    <w:rsid w:val="00382780"/>
    <w:rsid w:val="00382821"/>
    <w:rsid w:val="00382866"/>
    <w:rsid w:val="0038287C"/>
    <w:rsid w:val="003828CF"/>
    <w:rsid w:val="00382B16"/>
    <w:rsid w:val="00382E3E"/>
    <w:rsid w:val="0038302E"/>
    <w:rsid w:val="0038376A"/>
    <w:rsid w:val="003838C7"/>
    <w:rsid w:val="00383B48"/>
    <w:rsid w:val="00383C63"/>
    <w:rsid w:val="00383C99"/>
    <w:rsid w:val="00383D6A"/>
    <w:rsid w:val="00383F7B"/>
    <w:rsid w:val="003840BC"/>
    <w:rsid w:val="003843A8"/>
    <w:rsid w:val="00384483"/>
    <w:rsid w:val="003847AA"/>
    <w:rsid w:val="003847AB"/>
    <w:rsid w:val="003847D7"/>
    <w:rsid w:val="0038483B"/>
    <w:rsid w:val="00384B59"/>
    <w:rsid w:val="00384CD1"/>
    <w:rsid w:val="0038525D"/>
    <w:rsid w:val="00385494"/>
    <w:rsid w:val="00385514"/>
    <w:rsid w:val="003856AE"/>
    <w:rsid w:val="0038576D"/>
    <w:rsid w:val="00385BF1"/>
    <w:rsid w:val="00385D85"/>
    <w:rsid w:val="00385F8F"/>
    <w:rsid w:val="00385F9A"/>
    <w:rsid w:val="0038602B"/>
    <w:rsid w:val="003861C3"/>
    <w:rsid w:val="003862DF"/>
    <w:rsid w:val="0038652D"/>
    <w:rsid w:val="00386937"/>
    <w:rsid w:val="00386A69"/>
    <w:rsid w:val="00386AB6"/>
    <w:rsid w:val="00386D7E"/>
    <w:rsid w:val="00386E0B"/>
    <w:rsid w:val="00386E33"/>
    <w:rsid w:val="00386FB8"/>
    <w:rsid w:val="0038725A"/>
    <w:rsid w:val="003873A4"/>
    <w:rsid w:val="00387424"/>
    <w:rsid w:val="00387535"/>
    <w:rsid w:val="00387666"/>
    <w:rsid w:val="00387984"/>
    <w:rsid w:val="00387E04"/>
    <w:rsid w:val="00387F89"/>
    <w:rsid w:val="0039006F"/>
    <w:rsid w:val="003901A9"/>
    <w:rsid w:val="003904F6"/>
    <w:rsid w:val="0039056F"/>
    <w:rsid w:val="0039068F"/>
    <w:rsid w:val="003906C5"/>
    <w:rsid w:val="003907E7"/>
    <w:rsid w:val="00390824"/>
    <w:rsid w:val="00390831"/>
    <w:rsid w:val="003908FB"/>
    <w:rsid w:val="00390CDC"/>
    <w:rsid w:val="00390D99"/>
    <w:rsid w:val="0039109A"/>
    <w:rsid w:val="00391441"/>
    <w:rsid w:val="00391505"/>
    <w:rsid w:val="0039154F"/>
    <w:rsid w:val="00391589"/>
    <w:rsid w:val="00391749"/>
    <w:rsid w:val="00391893"/>
    <w:rsid w:val="0039194C"/>
    <w:rsid w:val="00391C07"/>
    <w:rsid w:val="00391C72"/>
    <w:rsid w:val="00391D6C"/>
    <w:rsid w:val="00391D9F"/>
    <w:rsid w:val="00391DE9"/>
    <w:rsid w:val="00392188"/>
    <w:rsid w:val="00392353"/>
    <w:rsid w:val="003923F2"/>
    <w:rsid w:val="00392702"/>
    <w:rsid w:val="003927BD"/>
    <w:rsid w:val="0039287A"/>
    <w:rsid w:val="003928C6"/>
    <w:rsid w:val="00392A32"/>
    <w:rsid w:val="00392A9A"/>
    <w:rsid w:val="00392BD6"/>
    <w:rsid w:val="0039389D"/>
    <w:rsid w:val="00393A19"/>
    <w:rsid w:val="00393A9E"/>
    <w:rsid w:val="00393EEF"/>
    <w:rsid w:val="00393FB4"/>
    <w:rsid w:val="00394034"/>
    <w:rsid w:val="003946F1"/>
    <w:rsid w:val="003946FE"/>
    <w:rsid w:val="00394742"/>
    <w:rsid w:val="0039476D"/>
    <w:rsid w:val="00394855"/>
    <w:rsid w:val="00394C05"/>
    <w:rsid w:val="00394D53"/>
    <w:rsid w:val="00394DC0"/>
    <w:rsid w:val="00394EC5"/>
    <w:rsid w:val="00395016"/>
    <w:rsid w:val="003952BF"/>
    <w:rsid w:val="003953D8"/>
    <w:rsid w:val="00395402"/>
    <w:rsid w:val="00395548"/>
    <w:rsid w:val="00395713"/>
    <w:rsid w:val="003957D1"/>
    <w:rsid w:val="003957EF"/>
    <w:rsid w:val="00395A0D"/>
    <w:rsid w:val="00395CE9"/>
    <w:rsid w:val="00395D55"/>
    <w:rsid w:val="00395DC4"/>
    <w:rsid w:val="00395F95"/>
    <w:rsid w:val="003961AD"/>
    <w:rsid w:val="00396332"/>
    <w:rsid w:val="0039648D"/>
    <w:rsid w:val="003965BD"/>
    <w:rsid w:val="003966B2"/>
    <w:rsid w:val="0039686F"/>
    <w:rsid w:val="00396894"/>
    <w:rsid w:val="00396D13"/>
    <w:rsid w:val="00396D8C"/>
    <w:rsid w:val="00396EBC"/>
    <w:rsid w:val="00396F0C"/>
    <w:rsid w:val="00397485"/>
    <w:rsid w:val="00397504"/>
    <w:rsid w:val="00397519"/>
    <w:rsid w:val="00397559"/>
    <w:rsid w:val="00397665"/>
    <w:rsid w:val="00397716"/>
    <w:rsid w:val="003977C3"/>
    <w:rsid w:val="00397976"/>
    <w:rsid w:val="00397B1B"/>
    <w:rsid w:val="00397CAD"/>
    <w:rsid w:val="00397E9F"/>
    <w:rsid w:val="003A01DC"/>
    <w:rsid w:val="003A02D9"/>
    <w:rsid w:val="003A0318"/>
    <w:rsid w:val="003A0330"/>
    <w:rsid w:val="003A0346"/>
    <w:rsid w:val="003A0393"/>
    <w:rsid w:val="003A058D"/>
    <w:rsid w:val="003A05B8"/>
    <w:rsid w:val="003A0928"/>
    <w:rsid w:val="003A0B28"/>
    <w:rsid w:val="003A0CE2"/>
    <w:rsid w:val="003A0D4F"/>
    <w:rsid w:val="003A0DBA"/>
    <w:rsid w:val="003A0E3B"/>
    <w:rsid w:val="003A0E8D"/>
    <w:rsid w:val="003A118D"/>
    <w:rsid w:val="003A1440"/>
    <w:rsid w:val="003A1678"/>
    <w:rsid w:val="003A19BF"/>
    <w:rsid w:val="003A1AB0"/>
    <w:rsid w:val="003A1AE2"/>
    <w:rsid w:val="003A1B25"/>
    <w:rsid w:val="003A1B82"/>
    <w:rsid w:val="003A1C68"/>
    <w:rsid w:val="003A1EC0"/>
    <w:rsid w:val="003A1FDA"/>
    <w:rsid w:val="003A2394"/>
    <w:rsid w:val="003A26E1"/>
    <w:rsid w:val="003A2835"/>
    <w:rsid w:val="003A29DA"/>
    <w:rsid w:val="003A2AC8"/>
    <w:rsid w:val="003A2BBE"/>
    <w:rsid w:val="003A2DDD"/>
    <w:rsid w:val="003A335F"/>
    <w:rsid w:val="003A3864"/>
    <w:rsid w:val="003A38E0"/>
    <w:rsid w:val="003A3940"/>
    <w:rsid w:val="003A3984"/>
    <w:rsid w:val="003A3EB3"/>
    <w:rsid w:val="003A414E"/>
    <w:rsid w:val="003A41B9"/>
    <w:rsid w:val="003A421D"/>
    <w:rsid w:val="003A4403"/>
    <w:rsid w:val="003A4B80"/>
    <w:rsid w:val="003A4EA0"/>
    <w:rsid w:val="003A4F1A"/>
    <w:rsid w:val="003A4F51"/>
    <w:rsid w:val="003A503C"/>
    <w:rsid w:val="003A50CF"/>
    <w:rsid w:val="003A5169"/>
    <w:rsid w:val="003A51A3"/>
    <w:rsid w:val="003A5201"/>
    <w:rsid w:val="003A534D"/>
    <w:rsid w:val="003A54CB"/>
    <w:rsid w:val="003A5667"/>
    <w:rsid w:val="003A582F"/>
    <w:rsid w:val="003A5842"/>
    <w:rsid w:val="003A5976"/>
    <w:rsid w:val="003A5B3E"/>
    <w:rsid w:val="003A5B57"/>
    <w:rsid w:val="003A5CF0"/>
    <w:rsid w:val="003A5EB5"/>
    <w:rsid w:val="003A5FA8"/>
    <w:rsid w:val="003A6199"/>
    <w:rsid w:val="003A61C6"/>
    <w:rsid w:val="003A6270"/>
    <w:rsid w:val="003A62A0"/>
    <w:rsid w:val="003A63D2"/>
    <w:rsid w:val="003A650F"/>
    <w:rsid w:val="003A682F"/>
    <w:rsid w:val="003A69C1"/>
    <w:rsid w:val="003A6CCD"/>
    <w:rsid w:val="003A73BE"/>
    <w:rsid w:val="003A73DB"/>
    <w:rsid w:val="003A748E"/>
    <w:rsid w:val="003A759E"/>
    <w:rsid w:val="003A764B"/>
    <w:rsid w:val="003A7738"/>
    <w:rsid w:val="003A7854"/>
    <w:rsid w:val="003A790D"/>
    <w:rsid w:val="003A79F6"/>
    <w:rsid w:val="003A7B11"/>
    <w:rsid w:val="003A7E05"/>
    <w:rsid w:val="003A7E4C"/>
    <w:rsid w:val="003A7EB9"/>
    <w:rsid w:val="003A7FB3"/>
    <w:rsid w:val="003B0029"/>
    <w:rsid w:val="003B00CF"/>
    <w:rsid w:val="003B01B7"/>
    <w:rsid w:val="003B027C"/>
    <w:rsid w:val="003B02A0"/>
    <w:rsid w:val="003B02F8"/>
    <w:rsid w:val="003B05A7"/>
    <w:rsid w:val="003B0651"/>
    <w:rsid w:val="003B0876"/>
    <w:rsid w:val="003B08BF"/>
    <w:rsid w:val="003B0BCB"/>
    <w:rsid w:val="003B0D3D"/>
    <w:rsid w:val="003B0EB4"/>
    <w:rsid w:val="003B11F2"/>
    <w:rsid w:val="003B12DB"/>
    <w:rsid w:val="003B14A4"/>
    <w:rsid w:val="003B14CF"/>
    <w:rsid w:val="003B1847"/>
    <w:rsid w:val="003B196D"/>
    <w:rsid w:val="003B19C7"/>
    <w:rsid w:val="003B1AFD"/>
    <w:rsid w:val="003B1F00"/>
    <w:rsid w:val="003B1F1D"/>
    <w:rsid w:val="003B219D"/>
    <w:rsid w:val="003B2211"/>
    <w:rsid w:val="003B2235"/>
    <w:rsid w:val="003B2352"/>
    <w:rsid w:val="003B235F"/>
    <w:rsid w:val="003B236D"/>
    <w:rsid w:val="003B2573"/>
    <w:rsid w:val="003B25C1"/>
    <w:rsid w:val="003B2649"/>
    <w:rsid w:val="003B2759"/>
    <w:rsid w:val="003B2885"/>
    <w:rsid w:val="003B2920"/>
    <w:rsid w:val="003B3045"/>
    <w:rsid w:val="003B30D0"/>
    <w:rsid w:val="003B3429"/>
    <w:rsid w:val="003B352D"/>
    <w:rsid w:val="003B35FA"/>
    <w:rsid w:val="003B3777"/>
    <w:rsid w:val="003B3891"/>
    <w:rsid w:val="003B3E91"/>
    <w:rsid w:val="003B42F3"/>
    <w:rsid w:val="003B4476"/>
    <w:rsid w:val="003B44DB"/>
    <w:rsid w:val="003B4515"/>
    <w:rsid w:val="003B466E"/>
    <w:rsid w:val="003B46AA"/>
    <w:rsid w:val="003B4B71"/>
    <w:rsid w:val="003B4BE8"/>
    <w:rsid w:val="003B4D7C"/>
    <w:rsid w:val="003B4EE1"/>
    <w:rsid w:val="003B503F"/>
    <w:rsid w:val="003B5B18"/>
    <w:rsid w:val="003B5B94"/>
    <w:rsid w:val="003B5C40"/>
    <w:rsid w:val="003B5C9E"/>
    <w:rsid w:val="003B5DB3"/>
    <w:rsid w:val="003B5E9F"/>
    <w:rsid w:val="003B5F77"/>
    <w:rsid w:val="003B6312"/>
    <w:rsid w:val="003B6678"/>
    <w:rsid w:val="003B66D2"/>
    <w:rsid w:val="003B6855"/>
    <w:rsid w:val="003B687C"/>
    <w:rsid w:val="003B6AC7"/>
    <w:rsid w:val="003B6D20"/>
    <w:rsid w:val="003B6E9E"/>
    <w:rsid w:val="003B7096"/>
    <w:rsid w:val="003B711F"/>
    <w:rsid w:val="003B7299"/>
    <w:rsid w:val="003B7398"/>
    <w:rsid w:val="003B7460"/>
    <w:rsid w:val="003B7520"/>
    <w:rsid w:val="003B7619"/>
    <w:rsid w:val="003B789A"/>
    <w:rsid w:val="003B7AD9"/>
    <w:rsid w:val="003B7BF4"/>
    <w:rsid w:val="003B7DC9"/>
    <w:rsid w:val="003B7F15"/>
    <w:rsid w:val="003C0051"/>
    <w:rsid w:val="003C0159"/>
    <w:rsid w:val="003C03E2"/>
    <w:rsid w:val="003C098A"/>
    <w:rsid w:val="003C0992"/>
    <w:rsid w:val="003C0A29"/>
    <w:rsid w:val="003C0ADB"/>
    <w:rsid w:val="003C0B7A"/>
    <w:rsid w:val="003C0B99"/>
    <w:rsid w:val="003C0BFF"/>
    <w:rsid w:val="003C0E4B"/>
    <w:rsid w:val="003C0F56"/>
    <w:rsid w:val="003C10D5"/>
    <w:rsid w:val="003C1275"/>
    <w:rsid w:val="003C142D"/>
    <w:rsid w:val="003C1797"/>
    <w:rsid w:val="003C1904"/>
    <w:rsid w:val="003C1AC1"/>
    <w:rsid w:val="003C1E42"/>
    <w:rsid w:val="003C2052"/>
    <w:rsid w:val="003C214A"/>
    <w:rsid w:val="003C247F"/>
    <w:rsid w:val="003C2564"/>
    <w:rsid w:val="003C25FD"/>
    <w:rsid w:val="003C2A6E"/>
    <w:rsid w:val="003C2DFF"/>
    <w:rsid w:val="003C2FB4"/>
    <w:rsid w:val="003C2FD0"/>
    <w:rsid w:val="003C302E"/>
    <w:rsid w:val="003C316F"/>
    <w:rsid w:val="003C31FD"/>
    <w:rsid w:val="003C3395"/>
    <w:rsid w:val="003C354F"/>
    <w:rsid w:val="003C386E"/>
    <w:rsid w:val="003C3B8C"/>
    <w:rsid w:val="003C3C41"/>
    <w:rsid w:val="003C3DF2"/>
    <w:rsid w:val="003C4172"/>
    <w:rsid w:val="003C42D6"/>
    <w:rsid w:val="003C4322"/>
    <w:rsid w:val="003C433C"/>
    <w:rsid w:val="003C45C3"/>
    <w:rsid w:val="003C4734"/>
    <w:rsid w:val="003C473B"/>
    <w:rsid w:val="003C477D"/>
    <w:rsid w:val="003C4BB6"/>
    <w:rsid w:val="003C4C7B"/>
    <w:rsid w:val="003C4DDA"/>
    <w:rsid w:val="003C4ECA"/>
    <w:rsid w:val="003C5015"/>
    <w:rsid w:val="003C5144"/>
    <w:rsid w:val="003C5344"/>
    <w:rsid w:val="003C545D"/>
    <w:rsid w:val="003C555C"/>
    <w:rsid w:val="003C55BF"/>
    <w:rsid w:val="003C570C"/>
    <w:rsid w:val="003C5B46"/>
    <w:rsid w:val="003C5C77"/>
    <w:rsid w:val="003C5CBA"/>
    <w:rsid w:val="003C5DAF"/>
    <w:rsid w:val="003C60A8"/>
    <w:rsid w:val="003C618D"/>
    <w:rsid w:val="003C6442"/>
    <w:rsid w:val="003C661B"/>
    <w:rsid w:val="003C66B9"/>
    <w:rsid w:val="003C6705"/>
    <w:rsid w:val="003C6730"/>
    <w:rsid w:val="003C67E6"/>
    <w:rsid w:val="003C684B"/>
    <w:rsid w:val="003C687E"/>
    <w:rsid w:val="003C6893"/>
    <w:rsid w:val="003C6BCD"/>
    <w:rsid w:val="003C6D9F"/>
    <w:rsid w:val="003C71EE"/>
    <w:rsid w:val="003C7293"/>
    <w:rsid w:val="003C76B0"/>
    <w:rsid w:val="003C788B"/>
    <w:rsid w:val="003C794F"/>
    <w:rsid w:val="003C79AE"/>
    <w:rsid w:val="003C7B8A"/>
    <w:rsid w:val="003C7C06"/>
    <w:rsid w:val="003C7F6A"/>
    <w:rsid w:val="003D027F"/>
    <w:rsid w:val="003D04C4"/>
    <w:rsid w:val="003D05AF"/>
    <w:rsid w:val="003D08C9"/>
    <w:rsid w:val="003D0AD6"/>
    <w:rsid w:val="003D131B"/>
    <w:rsid w:val="003D14A1"/>
    <w:rsid w:val="003D1547"/>
    <w:rsid w:val="003D16FF"/>
    <w:rsid w:val="003D17B0"/>
    <w:rsid w:val="003D18D3"/>
    <w:rsid w:val="003D1A18"/>
    <w:rsid w:val="003D1AC5"/>
    <w:rsid w:val="003D1F24"/>
    <w:rsid w:val="003D203C"/>
    <w:rsid w:val="003D20B9"/>
    <w:rsid w:val="003D2270"/>
    <w:rsid w:val="003D243D"/>
    <w:rsid w:val="003D24E5"/>
    <w:rsid w:val="003D251E"/>
    <w:rsid w:val="003D25B4"/>
    <w:rsid w:val="003D2645"/>
    <w:rsid w:val="003D2B1B"/>
    <w:rsid w:val="003D2E9E"/>
    <w:rsid w:val="003D3012"/>
    <w:rsid w:val="003D302B"/>
    <w:rsid w:val="003D30B0"/>
    <w:rsid w:val="003D30D0"/>
    <w:rsid w:val="003D31A8"/>
    <w:rsid w:val="003D31C5"/>
    <w:rsid w:val="003D34B4"/>
    <w:rsid w:val="003D3785"/>
    <w:rsid w:val="003D3786"/>
    <w:rsid w:val="003D3C3F"/>
    <w:rsid w:val="003D3D28"/>
    <w:rsid w:val="003D3D31"/>
    <w:rsid w:val="003D40D2"/>
    <w:rsid w:val="003D40FC"/>
    <w:rsid w:val="003D427B"/>
    <w:rsid w:val="003D447C"/>
    <w:rsid w:val="003D448B"/>
    <w:rsid w:val="003D44A4"/>
    <w:rsid w:val="003D45A1"/>
    <w:rsid w:val="003D4897"/>
    <w:rsid w:val="003D4A37"/>
    <w:rsid w:val="003D4E17"/>
    <w:rsid w:val="003D511C"/>
    <w:rsid w:val="003D5CF7"/>
    <w:rsid w:val="003D5EE9"/>
    <w:rsid w:val="003D5F6E"/>
    <w:rsid w:val="003D602D"/>
    <w:rsid w:val="003D618F"/>
    <w:rsid w:val="003D622D"/>
    <w:rsid w:val="003D6374"/>
    <w:rsid w:val="003D63C1"/>
    <w:rsid w:val="003D6540"/>
    <w:rsid w:val="003D66D5"/>
    <w:rsid w:val="003D6735"/>
    <w:rsid w:val="003D67B7"/>
    <w:rsid w:val="003D67CD"/>
    <w:rsid w:val="003D69B0"/>
    <w:rsid w:val="003D6A2B"/>
    <w:rsid w:val="003D6A87"/>
    <w:rsid w:val="003D6AB9"/>
    <w:rsid w:val="003D6C45"/>
    <w:rsid w:val="003D6C52"/>
    <w:rsid w:val="003D72B9"/>
    <w:rsid w:val="003D7665"/>
    <w:rsid w:val="003D78DC"/>
    <w:rsid w:val="003D7929"/>
    <w:rsid w:val="003D7A86"/>
    <w:rsid w:val="003D7B94"/>
    <w:rsid w:val="003D7B98"/>
    <w:rsid w:val="003D7C3D"/>
    <w:rsid w:val="003D7CAA"/>
    <w:rsid w:val="003E00B2"/>
    <w:rsid w:val="003E0127"/>
    <w:rsid w:val="003E0163"/>
    <w:rsid w:val="003E01D2"/>
    <w:rsid w:val="003E02E2"/>
    <w:rsid w:val="003E03FD"/>
    <w:rsid w:val="003E0671"/>
    <w:rsid w:val="003E075C"/>
    <w:rsid w:val="003E0934"/>
    <w:rsid w:val="003E0950"/>
    <w:rsid w:val="003E0C02"/>
    <w:rsid w:val="003E0C7E"/>
    <w:rsid w:val="003E0D87"/>
    <w:rsid w:val="003E0EE3"/>
    <w:rsid w:val="003E13EC"/>
    <w:rsid w:val="003E16F6"/>
    <w:rsid w:val="003E189B"/>
    <w:rsid w:val="003E1DD4"/>
    <w:rsid w:val="003E1F92"/>
    <w:rsid w:val="003E207E"/>
    <w:rsid w:val="003E211A"/>
    <w:rsid w:val="003E2299"/>
    <w:rsid w:val="003E2394"/>
    <w:rsid w:val="003E2691"/>
    <w:rsid w:val="003E273A"/>
    <w:rsid w:val="003E2A96"/>
    <w:rsid w:val="003E2AF4"/>
    <w:rsid w:val="003E2B14"/>
    <w:rsid w:val="003E2FBF"/>
    <w:rsid w:val="003E30E5"/>
    <w:rsid w:val="003E30EB"/>
    <w:rsid w:val="003E3445"/>
    <w:rsid w:val="003E344C"/>
    <w:rsid w:val="003E368D"/>
    <w:rsid w:val="003E38C9"/>
    <w:rsid w:val="003E3B30"/>
    <w:rsid w:val="003E3C78"/>
    <w:rsid w:val="003E3C95"/>
    <w:rsid w:val="003E3CA0"/>
    <w:rsid w:val="003E3D5D"/>
    <w:rsid w:val="003E3FDD"/>
    <w:rsid w:val="003E40AF"/>
    <w:rsid w:val="003E421B"/>
    <w:rsid w:val="003E448B"/>
    <w:rsid w:val="003E44C1"/>
    <w:rsid w:val="003E47A6"/>
    <w:rsid w:val="003E48DC"/>
    <w:rsid w:val="003E49A7"/>
    <w:rsid w:val="003E51FC"/>
    <w:rsid w:val="003E5785"/>
    <w:rsid w:val="003E59B3"/>
    <w:rsid w:val="003E5AF3"/>
    <w:rsid w:val="003E5C66"/>
    <w:rsid w:val="003E5CF9"/>
    <w:rsid w:val="003E5DF2"/>
    <w:rsid w:val="003E5F45"/>
    <w:rsid w:val="003E5FA8"/>
    <w:rsid w:val="003E5FDD"/>
    <w:rsid w:val="003E604D"/>
    <w:rsid w:val="003E6400"/>
    <w:rsid w:val="003E6574"/>
    <w:rsid w:val="003E6AA2"/>
    <w:rsid w:val="003E6AA9"/>
    <w:rsid w:val="003E6B09"/>
    <w:rsid w:val="003E6D09"/>
    <w:rsid w:val="003E6E44"/>
    <w:rsid w:val="003E6FBC"/>
    <w:rsid w:val="003E761C"/>
    <w:rsid w:val="003E7765"/>
    <w:rsid w:val="003E7824"/>
    <w:rsid w:val="003E78BD"/>
    <w:rsid w:val="003E7A0A"/>
    <w:rsid w:val="003E7AEF"/>
    <w:rsid w:val="003E7CE7"/>
    <w:rsid w:val="003F019B"/>
    <w:rsid w:val="003F02C5"/>
    <w:rsid w:val="003F06DD"/>
    <w:rsid w:val="003F0887"/>
    <w:rsid w:val="003F0A00"/>
    <w:rsid w:val="003F0AA4"/>
    <w:rsid w:val="003F0E29"/>
    <w:rsid w:val="003F1301"/>
    <w:rsid w:val="003F143C"/>
    <w:rsid w:val="003F1441"/>
    <w:rsid w:val="003F145D"/>
    <w:rsid w:val="003F148B"/>
    <w:rsid w:val="003F19EC"/>
    <w:rsid w:val="003F19FF"/>
    <w:rsid w:val="003F1A59"/>
    <w:rsid w:val="003F1E84"/>
    <w:rsid w:val="003F1F7B"/>
    <w:rsid w:val="003F1FCD"/>
    <w:rsid w:val="003F2024"/>
    <w:rsid w:val="003F20E4"/>
    <w:rsid w:val="003F210F"/>
    <w:rsid w:val="003F21C5"/>
    <w:rsid w:val="003F2350"/>
    <w:rsid w:val="003F2449"/>
    <w:rsid w:val="003F2525"/>
    <w:rsid w:val="003F262E"/>
    <w:rsid w:val="003F267D"/>
    <w:rsid w:val="003F2687"/>
    <w:rsid w:val="003F26D0"/>
    <w:rsid w:val="003F26D3"/>
    <w:rsid w:val="003F2870"/>
    <w:rsid w:val="003F298C"/>
    <w:rsid w:val="003F29DA"/>
    <w:rsid w:val="003F2A92"/>
    <w:rsid w:val="003F2B90"/>
    <w:rsid w:val="003F2C11"/>
    <w:rsid w:val="003F2D98"/>
    <w:rsid w:val="003F2E7C"/>
    <w:rsid w:val="003F311C"/>
    <w:rsid w:val="003F3311"/>
    <w:rsid w:val="003F337F"/>
    <w:rsid w:val="003F34AC"/>
    <w:rsid w:val="003F3667"/>
    <w:rsid w:val="003F3677"/>
    <w:rsid w:val="003F3689"/>
    <w:rsid w:val="003F3B35"/>
    <w:rsid w:val="003F3F8F"/>
    <w:rsid w:val="003F42E5"/>
    <w:rsid w:val="003F4384"/>
    <w:rsid w:val="003F43E3"/>
    <w:rsid w:val="003F43ED"/>
    <w:rsid w:val="003F4540"/>
    <w:rsid w:val="003F46D2"/>
    <w:rsid w:val="003F4BDF"/>
    <w:rsid w:val="003F4C8E"/>
    <w:rsid w:val="003F4CB7"/>
    <w:rsid w:val="003F4D7E"/>
    <w:rsid w:val="003F4DF7"/>
    <w:rsid w:val="003F4F75"/>
    <w:rsid w:val="003F50D8"/>
    <w:rsid w:val="003F51A2"/>
    <w:rsid w:val="003F5391"/>
    <w:rsid w:val="003F540B"/>
    <w:rsid w:val="003F5474"/>
    <w:rsid w:val="003F5505"/>
    <w:rsid w:val="003F551C"/>
    <w:rsid w:val="003F57F6"/>
    <w:rsid w:val="003F591A"/>
    <w:rsid w:val="003F5A57"/>
    <w:rsid w:val="003F5BFD"/>
    <w:rsid w:val="003F5EE7"/>
    <w:rsid w:val="003F6174"/>
    <w:rsid w:val="003F61A0"/>
    <w:rsid w:val="003F62C5"/>
    <w:rsid w:val="003F62CB"/>
    <w:rsid w:val="003F62E5"/>
    <w:rsid w:val="003F664B"/>
    <w:rsid w:val="003F67B2"/>
    <w:rsid w:val="003F68ED"/>
    <w:rsid w:val="003F6A6B"/>
    <w:rsid w:val="003F6B10"/>
    <w:rsid w:val="003F6C40"/>
    <w:rsid w:val="003F6E26"/>
    <w:rsid w:val="003F6F87"/>
    <w:rsid w:val="003F7135"/>
    <w:rsid w:val="003F71F4"/>
    <w:rsid w:val="003F738C"/>
    <w:rsid w:val="003F73FE"/>
    <w:rsid w:val="003F742F"/>
    <w:rsid w:val="003F7809"/>
    <w:rsid w:val="003F7867"/>
    <w:rsid w:val="003F7CFF"/>
    <w:rsid w:val="003F7EAA"/>
    <w:rsid w:val="0040014D"/>
    <w:rsid w:val="00400322"/>
    <w:rsid w:val="00400890"/>
    <w:rsid w:val="00400975"/>
    <w:rsid w:val="004009F2"/>
    <w:rsid w:val="00400A60"/>
    <w:rsid w:val="00400C7F"/>
    <w:rsid w:val="00400D31"/>
    <w:rsid w:val="00400D9A"/>
    <w:rsid w:val="00400DD3"/>
    <w:rsid w:val="00400ED7"/>
    <w:rsid w:val="00400FC5"/>
    <w:rsid w:val="004011C2"/>
    <w:rsid w:val="004016B6"/>
    <w:rsid w:val="00401854"/>
    <w:rsid w:val="0040194A"/>
    <w:rsid w:val="00401A52"/>
    <w:rsid w:val="00401A89"/>
    <w:rsid w:val="00401C6B"/>
    <w:rsid w:val="00402092"/>
    <w:rsid w:val="0040211E"/>
    <w:rsid w:val="00402342"/>
    <w:rsid w:val="0040234F"/>
    <w:rsid w:val="004023D7"/>
    <w:rsid w:val="0040241F"/>
    <w:rsid w:val="004025CC"/>
    <w:rsid w:val="0040272A"/>
    <w:rsid w:val="0040275D"/>
    <w:rsid w:val="00402D37"/>
    <w:rsid w:val="00402E59"/>
    <w:rsid w:val="00402F29"/>
    <w:rsid w:val="00403054"/>
    <w:rsid w:val="00403121"/>
    <w:rsid w:val="00403131"/>
    <w:rsid w:val="004031D7"/>
    <w:rsid w:val="004032BF"/>
    <w:rsid w:val="004032F1"/>
    <w:rsid w:val="00403355"/>
    <w:rsid w:val="004033F1"/>
    <w:rsid w:val="00403462"/>
    <w:rsid w:val="0040370E"/>
    <w:rsid w:val="00403848"/>
    <w:rsid w:val="004038D1"/>
    <w:rsid w:val="00403CB5"/>
    <w:rsid w:val="00403F99"/>
    <w:rsid w:val="00404055"/>
    <w:rsid w:val="004040C6"/>
    <w:rsid w:val="0040410B"/>
    <w:rsid w:val="004041D1"/>
    <w:rsid w:val="004044B1"/>
    <w:rsid w:val="00404593"/>
    <w:rsid w:val="0040459C"/>
    <w:rsid w:val="004045F9"/>
    <w:rsid w:val="00404627"/>
    <w:rsid w:val="0040477A"/>
    <w:rsid w:val="00404B7F"/>
    <w:rsid w:val="00404DA2"/>
    <w:rsid w:val="00404F65"/>
    <w:rsid w:val="00405087"/>
    <w:rsid w:val="004051BD"/>
    <w:rsid w:val="004056F1"/>
    <w:rsid w:val="00405971"/>
    <w:rsid w:val="00405F92"/>
    <w:rsid w:val="00406238"/>
    <w:rsid w:val="00406376"/>
    <w:rsid w:val="004067B0"/>
    <w:rsid w:val="0040680D"/>
    <w:rsid w:val="004069A9"/>
    <w:rsid w:val="004069AB"/>
    <w:rsid w:val="00406C4D"/>
    <w:rsid w:val="00406D07"/>
    <w:rsid w:val="00406EBC"/>
    <w:rsid w:val="004074D4"/>
    <w:rsid w:val="00407671"/>
    <w:rsid w:val="004077BC"/>
    <w:rsid w:val="004077DB"/>
    <w:rsid w:val="00407805"/>
    <w:rsid w:val="004079AA"/>
    <w:rsid w:val="00407B28"/>
    <w:rsid w:val="00407BDA"/>
    <w:rsid w:val="00407D3B"/>
    <w:rsid w:val="00407DD1"/>
    <w:rsid w:val="00407FA9"/>
    <w:rsid w:val="00410345"/>
    <w:rsid w:val="0041041D"/>
    <w:rsid w:val="00410679"/>
    <w:rsid w:val="0041083B"/>
    <w:rsid w:val="004109BA"/>
    <w:rsid w:val="00410B0F"/>
    <w:rsid w:val="00410C36"/>
    <w:rsid w:val="00410CAB"/>
    <w:rsid w:val="00410EEE"/>
    <w:rsid w:val="004112E8"/>
    <w:rsid w:val="004114ED"/>
    <w:rsid w:val="00411585"/>
    <w:rsid w:val="004116E8"/>
    <w:rsid w:val="0041190E"/>
    <w:rsid w:val="0041191A"/>
    <w:rsid w:val="004119F1"/>
    <w:rsid w:val="00411D2D"/>
    <w:rsid w:val="00411FBA"/>
    <w:rsid w:val="004120E6"/>
    <w:rsid w:val="004121CD"/>
    <w:rsid w:val="0041252D"/>
    <w:rsid w:val="004126D4"/>
    <w:rsid w:val="00412723"/>
    <w:rsid w:val="00412880"/>
    <w:rsid w:val="00412896"/>
    <w:rsid w:val="004128CF"/>
    <w:rsid w:val="004131A5"/>
    <w:rsid w:val="0041323A"/>
    <w:rsid w:val="0041349B"/>
    <w:rsid w:val="004136B7"/>
    <w:rsid w:val="0041373E"/>
    <w:rsid w:val="004137BE"/>
    <w:rsid w:val="00413A4B"/>
    <w:rsid w:val="00413BC3"/>
    <w:rsid w:val="00413CA5"/>
    <w:rsid w:val="00413E1E"/>
    <w:rsid w:val="0041407E"/>
    <w:rsid w:val="004142F6"/>
    <w:rsid w:val="0041467B"/>
    <w:rsid w:val="004146D4"/>
    <w:rsid w:val="00414A44"/>
    <w:rsid w:val="00414A79"/>
    <w:rsid w:val="00414B66"/>
    <w:rsid w:val="00414C92"/>
    <w:rsid w:val="004150A3"/>
    <w:rsid w:val="004151FA"/>
    <w:rsid w:val="004157C5"/>
    <w:rsid w:val="004159B6"/>
    <w:rsid w:val="00415BE0"/>
    <w:rsid w:val="00415C39"/>
    <w:rsid w:val="00415C62"/>
    <w:rsid w:val="00415D91"/>
    <w:rsid w:val="00415DEE"/>
    <w:rsid w:val="004160D1"/>
    <w:rsid w:val="004161BB"/>
    <w:rsid w:val="004162A9"/>
    <w:rsid w:val="00416312"/>
    <w:rsid w:val="0041638A"/>
    <w:rsid w:val="0041664C"/>
    <w:rsid w:val="0041669E"/>
    <w:rsid w:val="00416725"/>
    <w:rsid w:val="0041675B"/>
    <w:rsid w:val="00416836"/>
    <w:rsid w:val="00416D50"/>
    <w:rsid w:val="00416DFA"/>
    <w:rsid w:val="00416E6B"/>
    <w:rsid w:val="00416F42"/>
    <w:rsid w:val="004170C7"/>
    <w:rsid w:val="00417125"/>
    <w:rsid w:val="0041761B"/>
    <w:rsid w:val="004176BF"/>
    <w:rsid w:val="0041799D"/>
    <w:rsid w:val="00417BF4"/>
    <w:rsid w:val="00417DFD"/>
    <w:rsid w:val="00420042"/>
    <w:rsid w:val="00420061"/>
    <w:rsid w:val="004200ED"/>
    <w:rsid w:val="0042048C"/>
    <w:rsid w:val="00420C4D"/>
    <w:rsid w:val="00420D92"/>
    <w:rsid w:val="00420E31"/>
    <w:rsid w:val="004211CD"/>
    <w:rsid w:val="00421260"/>
    <w:rsid w:val="00421393"/>
    <w:rsid w:val="004213E9"/>
    <w:rsid w:val="00421617"/>
    <w:rsid w:val="0042161E"/>
    <w:rsid w:val="00421689"/>
    <w:rsid w:val="004216D8"/>
    <w:rsid w:val="00421734"/>
    <w:rsid w:val="0042178D"/>
    <w:rsid w:val="0042182E"/>
    <w:rsid w:val="00421840"/>
    <w:rsid w:val="00421901"/>
    <w:rsid w:val="00421A03"/>
    <w:rsid w:val="00421BA6"/>
    <w:rsid w:val="00421BE3"/>
    <w:rsid w:val="00421CCF"/>
    <w:rsid w:val="00421E26"/>
    <w:rsid w:val="00421EC3"/>
    <w:rsid w:val="0042200F"/>
    <w:rsid w:val="00422034"/>
    <w:rsid w:val="0042217D"/>
    <w:rsid w:val="00422301"/>
    <w:rsid w:val="00422706"/>
    <w:rsid w:val="0042287E"/>
    <w:rsid w:val="0042289D"/>
    <w:rsid w:val="00422AEB"/>
    <w:rsid w:val="00422BED"/>
    <w:rsid w:val="00422CB3"/>
    <w:rsid w:val="00422CFB"/>
    <w:rsid w:val="00422D14"/>
    <w:rsid w:val="00422ED1"/>
    <w:rsid w:val="00422F44"/>
    <w:rsid w:val="00422FAF"/>
    <w:rsid w:val="00423146"/>
    <w:rsid w:val="00423189"/>
    <w:rsid w:val="00423206"/>
    <w:rsid w:val="00423598"/>
    <w:rsid w:val="004236D8"/>
    <w:rsid w:val="00423755"/>
    <w:rsid w:val="00423CB7"/>
    <w:rsid w:val="00423CFF"/>
    <w:rsid w:val="00423D80"/>
    <w:rsid w:val="00423E53"/>
    <w:rsid w:val="0042430A"/>
    <w:rsid w:val="00424827"/>
    <w:rsid w:val="00424984"/>
    <w:rsid w:val="00424C07"/>
    <w:rsid w:val="00425046"/>
    <w:rsid w:val="0042548E"/>
    <w:rsid w:val="00425494"/>
    <w:rsid w:val="004254B0"/>
    <w:rsid w:val="0042564D"/>
    <w:rsid w:val="00425669"/>
    <w:rsid w:val="004256F1"/>
    <w:rsid w:val="0042572D"/>
    <w:rsid w:val="004259DA"/>
    <w:rsid w:val="004259E8"/>
    <w:rsid w:val="00425A16"/>
    <w:rsid w:val="00425AB8"/>
    <w:rsid w:val="00425C55"/>
    <w:rsid w:val="00425EF4"/>
    <w:rsid w:val="00425F03"/>
    <w:rsid w:val="00425F0B"/>
    <w:rsid w:val="0042629A"/>
    <w:rsid w:val="004263C8"/>
    <w:rsid w:val="00426490"/>
    <w:rsid w:val="0042650D"/>
    <w:rsid w:val="004267E5"/>
    <w:rsid w:val="00426F74"/>
    <w:rsid w:val="004270C2"/>
    <w:rsid w:val="0042725F"/>
    <w:rsid w:val="0042742A"/>
    <w:rsid w:val="004274C0"/>
    <w:rsid w:val="004275FE"/>
    <w:rsid w:val="0042764D"/>
    <w:rsid w:val="004277D7"/>
    <w:rsid w:val="00427A7E"/>
    <w:rsid w:val="00427C1E"/>
    <w:rsid w:val="00427E02"/>
    <w:rsid w:val="00427E15"/>
    <w:rsid w:val="00427F53"/>
    <w:rsid w:val="0043041E"/>
    <w:rsid w:val="0043047C"/>
    <w:rsid w:val="00430497"/>
    <w:rsid w:val="00430590"/>
    <w:rsid w:val="00430623"/>
    <w:rsid w:val="004306B6"/>
    <w:rsid w:val="00430D34"/>
    <w:rsid w:val="00430EE4"/>
    <w:rsid w:val="0043123C"/>
    <w:rsid w:val="00431286"/>
    <w:rsid w:val="00431370"/>
    <w:rsid w:val="0043183E"/>
    <w:rsid w:val="0043198C"/>
    <w:rsid w:val="00431BED"/>
    <w:rsid w:val="00431D60"/>
    <w:rsid w:val="00432027"/>
    <w:rsid w:val="00432113"/>
    <w:rsid w:val="004321D5"/>
    <w:rsid w:val="004322B4"/>
    <w:rsid w:val="004322F5"/>
    <w:rsid w:val="004328C1"/>
    <w:rsid w:val="004329B4"/>
    <w:rsid w:val="00432A4D"/>
    <w:rsid w:val="00432DDF"/>
    <w:rsid w:val="00432FF0"/>
    <w:rsid w:val="00433327"/>
    <w:rsid w:val="004333B0"/>
    <w:rsid w:val="004334D0"/>
    <w:rsid w:val="0043353B"/>
    <w:rsid w:val="004335A9"/>
    <w:rsid w:val="0043390C"/>
    <w:rsid w:val="00433950"/>
    <w:rsid w:val="00433993"/>
    <w:rsid w:val="00433A0B"/>
    <w:rsid w:val="00433D0A"/>
    <w:rsid w:val="00433E20"/>
    <w:rsid w:val="00433F50"/>
    <w:rsid w:val="0043411B"/>
    <w:rsid w:val="004342BA"/>
    <w:rsid w:val="00434570"/>
    <w:rsid w:val="0043482F"/>
    <w:rsid w:val="004348E0"/>
    <w:rsid w:val="00434AE7"/>
    <w:rsid w:val="00434B2C"/>
    <w:rsid w:val="00434C43"/>
    <w:rsid w:val="00434C54"/>
    <w:rsid w:val="00434D2D"/>
    <w:rsid w:val="00434F15"/>
    <w:rsid w:val="00434F90"/>
    <w:rsid w:val="00434FD9"/>
    <w:rsid w:val="004354F4"/>
    <w:rsid w:val="0043556B"/>
    <w:rsid w:val="004357CF"/>
    <w:rsid w:val="004359BE"/>
    <w:rsid w:val="004359BF"/>
    <w:rsid w:val="00435BD7"/>
    <w:rsid w:val="00435DC5"/>
    <w:rsid w:val="00435DE5"/>
    <w:rsid w:val="00435E53"/>
    <w:rsid w:val="004360DB"/>
    <w:rsid w:val="004361C0"/>
    <w:rsid w:val="004362A6"/>
    <w:rsid w:val="004363A1"/>
    <w:rsid w:val="00436596"/>
    <w:rsid w:val="00436812"/>
    <w:rsid w:val="0043688C"/>
    <w:rsid w:val="004369E2"/>
    <w:rsid w:val="00436ABB"/>
    <w:rsid w:val="00436B74"/>
    <w:rsid w:val="00436E18"/>
    <w:rsid w:val="00436F9F"/>
    <w:rsid w:val="0043703E"/>
    <w:rsid w:val="004371F0"/>
    <w:rsid w:val="0043731A"/>
    <w:rsid w:val="00437409"/>
    <w:rsid w:val="00437492"/>
    <w:rsid w:val="004374CF"/>
    <w:rsid w:val="004376E9"/>
    <w:rsid w:val="004377CF"/>
    <w:rsid w:val="00437888"/>
    <w:rsid w:val="004378FD"/>
    <w:rsid w:val="004379D3"/>
    <w:rsid w:val="00437A75"/>
    <w:rsid w:val="00437AE2"/>
    <w:rsid w:val="00437B0B"/>
    <w:rsid w:val="00437DE5"/>
    <w:rsid w:val="00437E57"/>
    <w:rsid w:val="004400EC"/>
    <w:rsid w:val="0044028B"/>
    <w:rsid w:val="00440384"/>
    <w:rsid w:val="00440524"/>
    <w:rsid w:val="00440708"/>
    <w:rsid w:val="0044075B"/>
    <w:rsid w:val="00440A75"/>
    <w:rsid w:val="00440E05"/>
    <w:rsid w:val="00440F0B"/>
    <w:rsid w:val="00440FB8"/>
    <w:rsid w:val="004411F9"/>
    <w:rsid w:val="00441248"/>
    <w:rsid w:val="0044164E"/>
    <w:rsid w:val="00441773"/>
    <w:rsid w:val="00441B18"/>
    <w:rsid w:val="00441B33"/>
    <w:rsid w:val="00441BEF"/>
    <w:rsid w:val="00441D15"/>
    <w:rsid w:val="00441DDE"/>
    <w:rsid w:val="00441F1C"/>
    <w:rsid w:val="00441F68"/>
    <w:rsid w:val="00442282"/>
    <w:rsid w:val="004422EA"/>
    <w:rsid w:val="00442561"/>
    <w:rsid w:val="004426B1"/>
    <w:rsid w:val="00442742"/>
    <w:rsid w:val="00442DE9"/>
    <w:rsid w:val="00442EBE"/>
    <w:rsid w:val="00443050"/>
    <w:rsid w:val="00443303"/>
    <w:rsid w:val="0044335D"/>
    <w:rsid w:val="00443494"/>
    <w:rsid w:val="0044365F"/>
    <w:rsid w:val="00443890"/>
    <w:rsid w:val="004438EB"/>
    <w:rsid w:val="00443ABF"/>
    <w:rsid w:val="00443BDD"/>
    <w:rsid w:val="00444046"/>
    <w:rsid w:val="00444143"/>
    <w:rsid w:val="004441CB"/>
    <w:rsid w:val="00444248"/>
    <w:rsid w:val="00444928"/>
    <w:rsid w:val="00444976"/>
    <w:rsid w:val="00445101"/>
    <w:rsid w:val="00445530"/>
    <w:rsid w:val="004455B7"/>
    <w:rsid w:val="004455BB"/>
    <w:rsid w:val="004455C4"/>
    <w:rsid w:val="004458AE"/>
    <w:rsid w:val="00445A4E"/>
    <w:rsid w:val="00445B15"/>
    <w:rsid w:val="00445D85"/>
    <w:rsid w:val="00445DC7"/>
    <w:rsid w:val="00445E27"/>
    <w:rsid w:val="00445F58"/>
    <w:rsid w:val="00445FA9"/>
    <w:rsid w:val="0044600B"/>
    <w:rsid w:val="00446150"/>
    <w:rsid w:val="00446895"/>
    <w:rsid w:val="0044695A"/>
    <w:rsid w:val="00446C7A"/>
    <w:rsid w:val="00446CE1"/>
    <w:rsid w:val="004471AE"/>
    <w:rsid w:val="0044728C"/>
    <w:rsid w:val="004476B6"/>
    <w:rsid w:val="004477DC"/>
    <w:rsid w:val="00447EA0"/>
    <w:rsid w:val="00447EC0"/>
    <w:rsid w:val="00450117"/>
    <w:rsid w:val="0045021F"/>
    <w:rsid w:val="004502B0"/>
    <w:rsid w:val="00450349"/>
    <w:rsid w:val="00450404"/>
    <w:rsid w:val="004504D3"/>
    <w:rsid w:val="00450547"/>
    <w:rsid w:val="004507C0"/>
    <w:rsid w:val="00450D8B"/>
    <w:rsid w:val="00450DA2"/>
    <w:rsid w:val="00450F19"/>
    <w:rsid w:val="00451066"/>
    <w:rsid w:val="004510A5"/>
    <w:rsid w:val="004510A9"/>
    <w:rsid w:val="00451107"/>
    <w:rsid w:val="0045136E"/>
    <w:rsid w:val="004516FA"/>
    <w:rsid w:val="004517DC"/>
    <w:rsid w:val="00451999"/>
    <w:rsid w:val="00451D5A"/>
    <w:rsid w:val="00451DB3"/>
    <w:rsid w:val="00451FDE"/>
    <w:rsid w:val="0045202B"/>
    <w:rsid w:val="00452063"/>
    <w:rsid w:val="004522C5"/>
    <w:rsid w:val="00452471"/>
    <w:rsid w:val="004524A3"/>
    <w:rsid w:val="00452669"/>
    <w:rsid w:val="0045279F"/>
    <w:rsid w:val="004527CF"/>
    <w:rsid w:val="00452805"/>
    <w:rsid w:val="00452815"/>
    <w:rsid w:val="00452B83"/>
    <w:rsid w:val="00452BF3"/>
    <w:rsid w:val="00452CB4"/>
    <w:rsid w:val="00452DB4"/>
    <w:rsid w:val="00452F1E"/>
    <w:rsid w:val="00453221"/>
    <w:rsid w:val="00453244"/>
    <w:rsid w:val="004532BD"/>
    <w:rsid w:val="0045335F"/>
    <w:rsid w:val="004534C1"/>
    <w:rsid w:val="0045355E"/>
    <w:rsid w:val="00453C6B"/>
    <w:rsid w:val="00453DBD"/>
    <w:rsid w:val="00454054"/>
    <w:rsid w:val="004542B7"/>
    <w:rsid w:val="00454555"/>
    <w:rsid w:val="004547E8"/>
    <w:rsid w:val="00454EE3"/>
    <w:rsid w:val="004552C3"/>
    <w:rsid w:val="004553A7"/>
    <w:rsid w:val="0045544C"/>
    <w:rsid w:val="00455565"/>
    <w:rsid w:val="00455715"/>
    <w:rsid w:val="00455862"/>
    <w:rsid w:val="00455BC5"/>
    <w:rsid w:val="00455CC8"/>
    <w:rsid w:val="00455CE4"/>
    <w:rsid w:val="00455E0D"/>
    <w:rsid w:val="004560DA"/>
    <w:rsid w:val="0045614C"/>
    <w:rsid w:val="00456266"/>
    <w:rsid w:val="00456280"/>
    <w:rsid w:val="004562C6"/>
    <w:rsid w:val="0045642C"/>
    <w:rsid w:val="004564C9"/>
    <w:rsid w:val="00456532"/>
    <w:rsid w:val="00456624"/>
    <w:rsid w:val="00456BB7"/>
    <w:rsid w:val="00456BE2"/>
    <w:rsid w:val="00456CB2"/>
    <w:rsid w:val="00456E34"/>
    <w:rsid w:val="00456F37"/>
    <w:rsid w:val="00457025"/>
    <w:rsid w:val="0045707C"/>
    <w:rsid w:val="004570D0"/>
    <w:rsid w:val="004575DC"/>
    <w:rsid w:val="0045777C"/>
    <w:rsid w:val="00457AE5"/>
    <w:rsid w:val="00457C5B"/>
    <w:rsid w:val="00457FD0"/>
    <w:rsid w:val="0046011E"/>
    <w:rsid w:val="00460377"/>
    <w:rsid w:val="004603DB"/>
    <w:rsid w:val="004605AD"/>
    <w:rsid w:val="00460867"/>
    <w:rsid w:val="0046098A"/>
    <w:rsid w:val="0046098C"/>
    <w:rsid w:val="00460BCC"/>
    <w:rsid w:val="00460F0C"/>
    <w:rsid w:val="0046112C"/>
    <w:rsid w:val="00461168"/>
    <w:rsid w:val="0046140C"/>
    <w:rsid w:val="0046148D"/>
    <w:rsid w:val="00461788"/>
    <w:rsid w:val="00461796"/>
    <w:rsid w:val="004618A6"/>
    <w:rsid w:val="00461AE9"/>
    <w:rsid w:val="00461D1A"/>
    <w:rsid w:val="00461DD9"/>
    <w:rsid w:val="00461F41"/>
    <w:rsid w:val="0046213B"/>
    <w:rsid w:val="0046216F"/>
    <w:rsid w:val="004621D4"/>
    <w:rsid w:val="0046284B"/>
    <w:rsid w:val="00462B98"/>
    <w:rsid w:val="00462CF7"/>
    <w:rsid w:val="00462E2F"/>
    <w:rsid w:val="00462FFB"/>
    <w:rsid w:val="0046303C"/>
    <w:rsid w:val="0046325D"/>
    <w:rsid w:val="00463403"/>
    <w:rsid w:val="0046345B"/>
    <w:rsid w:val="00463598"/>
    <w:rsid w:val="00463720"/>
    <w:rsid w:val="00463D4E"/>
    <w:rsid w:val="00463E69"/>
    <w:rsid w:val="00463E9A"/>
    <w:rsid w:val="0046483D"/>
    <w:rsid w:val="00464AB3"/>
    <w:rsid w:val="00464AEE"/>
    <w:rsid w:val="00464FBD"/>
    <w:rsid w:val="00465064"/>
    <w:rsid w:val="00465169"/>
    <w:rsid w:val="0046543A"/>
    <w:rsid w:val="0046568D"/>
    <w:rsid w:val="00465741"/>
    <w:rsid w:val="004657A7"/>
    <w:rsid w:val="00465E8F"/>
    <w:rsid w:val="00465ECC"/>
    <w:rsid w:val="00465F67"/>
    <w:rsid w:val="00466050"/>
    <w:rsid w:val="00466140"/>
    <w:rsid w:val="00466182"/>
    <w:rsid w:val="00466372"/>
    <w:rsid w:val="0046651D"/>
    <w:rsid w:val="00466668"/>
    <w:rsid w:val="0046690A"/>
    <w:rsid w:val="00466A8A"/>
    <w:rsid w:val="00466BE3"/>
    <w:rsid w:val="00466C7C"/>
    <w:rsid w:val="00466CB0"/>
    <w:rsid w:val="00466E20"/>
    <w:rsid w:val="00466F58"/>
    <w:rsid w:val="004672A0"/>
    <w:rsid w:val="00467575"/>
    <w:rsid w:val="00467810"/>
    <w:rsid w:val="00467A23"/>
    <w:rsid w:val="00467A54"/>
    <w:rsid w:val="00467AF9"/>
    <w:rsid w:val="00467DBC"/>
    <w:rsid w:val="00470219"/>
    <w:rsid w:val="00470246"/>
    <w:rsid w:val="0047062E"/>
    <w:rsid w:val="00470764"/>
    <w:rsid w:val="004708F6"/>
    <w:rsid w:val="00470940"/>
    <w:rsid w:val="00470943"/>
    <w:rsid w:val="00470A84"/>
    <w:rsid w:val="00470AEF"/>
    <w:rsid w:val="00470B6A"/>
    <w:rsid w:val="00470D75"/>
    <w:rsid w:val="00470E7F"/>
    <w:rsid w:val="00470EE3"/>
    <w:rsid w:val="004710C2"/>
    <w:rsid w:val="00471241"/>
    <w:rsid w:val="0047150B"/>
    <w:rsid w:val="004717E3"/>
    <w:rsid w:val="004719DB"/>
    <w:rsid w:val="00471B86"/>
    <w:rsid w:val="00471BF2"/>
    <w:rsid w:val="00471C91"/>
    <w:rsid w:val="00471D08"/>
    <w:rsid w:val="00471F46"/>
    <w:rsid w:val="00472048"/>
    <w:rsid w:val="004720C8"/>
    <w:rsid w:val="00472186"/>
    <w:rsid w:val="00472263"/>
    <w:rsid w:val="00472279"/>
    <w:rsid w:val="00472BB8"/>
    <w:rsid w:val="00472C27"/>
    <w:rsid w:val="00472DBA"/>
    <w:rsid w:val="0047307A"/>
    <w:rsid w:val="004730FD"/>
    <w:rsid w:val="00473156"/>
    <w:rsid w:val="00473276"/>
    <w:rsid w:val="00473305"/>
    <w:rsid w:val="0047353B"/>
    <w:rsid w:val="004738EA"/>
    <w:rsid w:val="00473B36"/>
    <w:rsid w:val="00473D69"/>
    <w:rsid w:val="00473E21"/>
    <w:rsid w:val="00473F90"/>
    <w:rsid w:val="0047437A"/>
    <w:rsid w:val="00474474"/>
    <w:rsid w:val="004745CA"/>
    <w:rsid w:val="0047489E"/>
    <w:rsid w:val="00474A5B"/>
    <w:rsid w:val="00474B38"/>
    <w:rsid w:val="00474BBA"/>
    <w:rsid w:val="00474CCE"/>
    <w:rsid w:val="00474F54"/>
    <w:rsid w:val="00475011"/>
    <w:rsid w:val="00475068"/>
    <w:rsid w:val="0047530B"/>
    <w:rsid w:val="00475691"/>
    <w:rsid w:val="0047581D"/>
    <w:rsid w:val="00475831"/>
    <w:rsid w:val="00475A48"/>
    <w:rsid w:val="00475ACA"/>
    <w:rsid w:val="00475E0A"/>
    <w:rsid w:val="00476427"/>
    <w:rsid w:val="004764AE"/>
    <w:rsid w:val="00476736"/>
    <w:rsid w:val="00476739"/>
    <w:rsid w:val="00476793"/>
    <w:rsid w:val="00476899"/>
    <w:rsid w:val="0047693F"/>
    <w:rsid w:val="00476E4E"/>
    <w:rsid w:val="00476E95"/>
    <w:rsid w:val="00476EA1"/>
    <w:rsid w:val="00476EB9"/>
    <w:rsid w:val="00476FAE"/>
    <w:rsid w:val="00476FD4"/>
    <w:rsid w:val="00476FDF"/>
    <w:rsid w:val="00477092"/>
    <w:rsid w:val="00477113"/>
    <w:rsid w:val="00477A53"/>
    <w:rsid w:val="00477C71"/>
    <w:rsid w:val="004802A0"/>
    <w:rsid w:val="00480369"/>
    <w:rsid w:val="00480401"/>
    <w:rsid w:val="004804AB"/>
    <w:rsid w:val="004806F5"/>
    <w:rsid w:val="00480B5F"/>
    <w:rsid w:val="00480B87"/>
    <w:rsid w:val="00480BFC"/>
    <w:rsid w:val="00480CCE"/>
    <w:rsid w:val="00480CD1"/>
    <w:rsid w:val="00480E34"/>
    <w:rsid w:val="00480FE8"/>
    <w:rsid w:val="004810B7"/>
    <w:rsid w:val="00481346"/>
    <w:rsid w:val="00481670"/>
    <w:rsid w:val="004816BF"/>
    <w:rsid w:val="004816C8"/>
    <w:rsid w:val="004817F8"/>
    <w:rsid w:val="004818F7"/>
    <w:rsid w:val="00481A7C"/>
    <w:rsid w:val="00481B59"/>
    <w:rsid w:val="00481CF5"/>
    <w:rsid w:val="00481E80"/>
    <w:rsid w:val="00482696"/>
    <w:rsid w:val="0048283C"/>
    <w:rsid w:val="00482842"/>
    <w:rsid w:val="00482BB3"/>
    <w:rsid w:val="00482C10"/>
    <w:rsid w:val="00482DF1"/>
    <w:rsid w:val="00482E0F"/>
    <w:rsid w:val="00482F34"/>
    <w:rsid w:val="0048326C"/>
    <w:rsid w:val="00483339"/>
    <w:rsid w:val="0048340C"/>
    <w:rsid w:val="0048351B"/>
    <w:rsid w:val="00483531"/>
    <w:rsid w:val="0048375A"/>
    <w:rsid w:val="00483A27"/>
    <w:rsid w:val="00483A2A"/>
    <w:rsid w:val="00483E5A"/>
    <w:rsid w:val="00483F3E"/>
    <w:rsid w:val="004841DB"/>
    <w:rsid w:val="00484245"/>
    <w:rsid w:val="00484431"/>
    <w:rsid w:val="00484485"/>
    <w:rsid w:val="00484709"/>
    <w:rsid w:val="00484736"/>
    <w:rsid w:val="0048483C"/>
    <w:rsid w:val="004848C2"/>
    <w:rsid w:val="004848ED"/>
    <w:rsid w:val="00484AAE"/>
    <w:rsid w:val="00484ACC"/>
    <w:rsid w:val="00484F6F"/>
    <w:rsid w:val="00485147"/>
    <w:rsid w:val="00485165"/>
    <w:rsid w:val="00485298"/>
    <w:rsid w:val="004852FF"/>
    <w:rsid w:val="0048543A"/>
    <w:rsid w:val="004854D4"/>
    <w:rsid w:val="004856F4"/>
    <w:rsid w:val="0048575B"/>
    <w:rsid w:val="00485BF9"/>
    <w:rsid w:val="00485C11"/>
    <w:rsid w:val="00485C49"/>
    <w:rsid w:val="00485E84"/>
    <w:rsid w:val="00485F09"/>
    <w:rsid w:val="0048606A"/>
    <w:rsid w:val="004860BD"/>
    <w:rsid w:val="004864AA"/>
    <w:rsid w:val="004864F3"/>
    <w:rsid w:val="00486542"/>
    <w:rsid w:val="0048693B"/>
    <w:rsid w:val="00486B86"/>
    <w:rsid w:val="00486D73"/>
    <w:rsid w:val="00486FB4"/>
    <w:rsid w:val="00486FE1"/>
    <w:rsid w:val="00487077"/>
    <w:rsid w:val="004870CC"/>
    <w:rsid w:val="00487338"/>
    <w:rsid w:val="0048734E"/>
    <w:rsid w:val="00487447"/>
    <w:rsid w:val="004874C1"/>
    <w:rsid w:val="004875EA"/>
    <w:rsid w:val="00487A98"/>
    <w:rsid w:val="00487E5A"/>
    <w:rsid w:val="00487F77"/>
    <w:rsid w:val="00490048"/>
    <w:rsid w:val="00490853"/>
    <w:rsid w:val="0049086F"/>
    <w:rsid w:val="00490890"/>
    <w:rsid w:val="0049091A"/>
    <w:rsid w:val="00490C13"/>
    <w:rsid w:val="00490DA9"/>
    <w:rsid w:val="00491092"/>
    <w:rsid w:val="0049119B"/>
    <w:rsid w:val="004913C2"/>
    <w:rsid w:val="00491420"/>
    <w:rsid w:val="00491477"/>
    <w:rsid w:val="00491678"/>
    <w:rsid w:val="00491899"/>
    <w:rsid w:val="00491B67"/>
    <w:rsid w:val="00491BCF"/>
    <w:rsid w:val="00491D4B"/>
    <w:rsid w:val="00491DFF"/>
    <w:rsid w:val="004922EB"/>
    <w:rsid w:val="0049231C"/>
    <w:rsid w:val="00492321"/>
    <w:rsid w:val="00492654"/>
    <w:rsid w:val="00492805"/>
    <w:rsid w:val="0049294D"/>
    <w:rsid w:val="0049295F"/>
    <w:rsid w:val="00492A83"/>
    <w:rsid w:val="00492B5F"/>
    <w:rsid w:val="00493054"/>
    <w:rsid w:val="004932B5"/>
    <w:rsid w:val="00493374"/>
    <w:rsid w:val="004936DE"/>
    <w:rsid w:val="00493A3E"/>
    <w:rsid w:val="00493B2E"/>
    <w:rsid w:val="00493B5F"/>
    <w:rsid w:val="00493B8F"/>
    <w:rsid w:val="00493D1A"/>
    <w:rsid w:val="00493D45"/>
    <w:rsid w:val="00493E2F"/>
    <w:rsid w:val="004941CD"/>
    <w:rsid w:val="0049441D"/>
    <w:rsid w:val="004944CD"/>
    <w:rsid w:val="00494592"/>
    <w:rsid w:val="004946E6"/>
    <w:rsid w:val="00494976"/>
    <w:rsid w:val="00494C79"/>
    <w:rsid w:val="00494D52"/>
    <w:rsid w:val="00494E0B"/>
    <w:rsid w:val="00494EF4"/>
    <w:rsid w:val="00494F7A"/>
    <w:rsid w:val="00494FBD"/>
    <w:rsid w:val="004951E6"/>
    <w:rsid w:val="004952A7"/>
    <w:rsid w:val="004954A8"/>
    <w:rsid w:val="004955AF"/>
    <w:rsid w:val="004955D0"/>
    <w:rsid w:val="004959BA"/>
    <w:rsid w:val="004959CD"/>
    <w:rsid w:val="004959FD"/>
    <w:rsid w:val="00495A98"/>
    <w:rsid w:val="00495C21"/>
    <w:rsid w:val="00495CD9"/>
    <w:rsid w:val="00495DA8"/>
    <w:rsid w:val="00495F6B"/>
    <w:rsid w:val="0049614C"/>
    <w:rsid w:val="004961BD"/>
    <w:rsid w:val="00496252"/>
    <w:rsid w:val="0049674E"/>
    <w:rsid w:val="004969C9"/>
    <w:rsid w:val="00496A78"/>
    <w:rsid w:val="00496AC4"/>
    <w:rsid w:val="00496F95"/>
    <w:rsid w:val="00497183"/>
    <w:rsid w:val="0049726D"/>
    <w:rsid w:val="00497B41"/>
    <w:rsid w:val="00497B54"/>
    <w:rsid w:val="00497D32"/>
    <w:rsid w:val="004A001C"/>
    <w:rsid w:val="004A0156"/>
    <w:rsid w:val="004A0242"/>
    <w:rsid w:val="004A0494"/>
    <w:rsid w:val="004A0579"/>
    <w:rsid w:val="004A08B1"/>
    <w:rsid w:val="004A0BB2"/>
    <w:rsid w:val="004A0C41"/>
    <w:rsid w:val="004A0C57"/>
    <w:rsid w:val="004A0E8A"/>
    <w:rsid w:val="004A10E2"/>
    <w:rsid w:val="004A1246"/>
    <w:rsid w:val="004A148E"/>
    <w:rsid w:val="004A14AD"/>
    <w:rsid w:val="004A15DC"/>
    <w:rsid w:val="004A1607"/>
    <w:rsid w:val="004A1682"/>
    <w:rsid w:val="004A1828"/>
    <w:rsid w:val="004A18D1"/>
    <w:rsid w:val="004A1BCC"/>
    <w:rsid w:val="004A21D1"/>
    <w:rsid w:val="004A250B"/>
    <w:rsid w:val="004A2555"/>
    <w:rsid w:val="004A2672"/>
    <w:rsid w:val="004A2960"/>
    <w:rsid w:val="004A2B59"/>
    <w:rsid w:val="004A2D0D"/>
    <w:rsid w:val="004A2F63"/>
    <w:rsid w:val="004A2F87"/>
    <w:rsid w:val="004A31DF"/>
    <w:rsid w:val="004A33AF"/>
    <w:rsid w:val="004A348E"/>
    <w:rsid w:val="004A34E0"/>
    <w:rsid w:val="004A3562"/>
    <w:rsid w:val="004A3636"/>
    <w:rsid w:val="004A364B"/>
    <w:rsid w:val="004A36CB"/>
    <w:rsid w:val="004A3EEE"/>
    <w:rsid w:val="004A4122"/>
    <w:rsid w:val="004A434D"/>
    <w:rsid w:val="004A43B8"/>
    <w:rsid w:val="004A45B0"/>
    <w:rsid w:val="004A4669"/>
    <w:rsid w:val="004A48C2"/>
    <w:rsid w:val="004A48DC"/>
    <w:rsid w:val="004A4AFD"/>
    <w:rsid w:val="004A507F"/>
    <w:rsid w:val="004A54B4"/>
    <w:rsid w:val="004A58A5"/>
    <w:rsid w:val="004A58EC"/>
    <w:rsid w:val="004A5AC0"/>
    <w:rsid w:val="004A5C76"/>
    <w:rsid w:val="004A5FC3"/>
    <w:rsid w:val="004A6519"/>
    <w:rsid w:val="004A67CD"/>
    <w:rsid w:val="004A6967"/>
    <w:rsid w:val="004A6B33"/>
    <w:rsid w:val="004A6C30"/>
    <w:rsid w:val="004A6C61"/>
    <w:rsid w:val="004A6DEA"/>
    <w:rsid w:val="004A6E17"/>
    <w:rsid w:val="004A6EAC"/>
    <w:rsid w:val="004A74DC"/>
    <w:rsid w:val="004A7581"/>
    <w:rsid w:val="004A761A"/>
    <w:rsid w:val="004A769E"/>
    <w:rsid w:val="004A79BE"/>
    <w:rsid w:val="004A7A66"/>
    <w:rsid w:val="004A7AF9"/>
    <w:rsid w:val="004A7BF7"/>
    <w:rsid w:val="004A7C9A"/>
    <w:rsid w:val="004A7F90"/>
    <w:rsid w:val="004B00D0"/>
    <w:rsid w:val="004B040F"/>
    <w:rsid w:val="004B06E9"/>
    <w:rsid w:val="004B06F1"/>
    <w:rsid w:val="004B09C4"/>
    <w:rsid w:val="004B0A06"/>
    <w:rsid w:val="004B0BDF"/>
    <w:rsid w:val="004B0C28"/>
    <w:rsid w:val="004B0CE1"/>
    <w:rsid w:val="004B0F64"/>
    <w:rsid w:val="004B0FC9"/>
    <w:rsid w:val="004B0FE2"/>
    <w:rsid w:val="004B1167"/>
    <w:rsid w:val="004B11C8"/>
    <w:rsid w:val="004B14A4"/>
    <w:rsid w:val="004B14AA"/>
    <w:rsid w:val="004B198C"/>
    <w:rsid w:val="004B19C1"/>
    <w:rsid w:val="004B1CBF"/>
    <w:rsid w:val="004B2019"/>
    <w:rsid w:val="004B2295"/>
    <w:rsid w:val="004B25BE"/>
    <w:rsid w:val="004B25DE"/>
    <w:rsid w:val="004B2619"/>
    <w:rsid w:val="004B2675"/>
    <w:rsid w:val="004B28A1"/>
    <w:rsid w:val="004B2982"/>
    <w:rsid w:val="004B2B51"/>
    <w:rsid w:val="004B2C99"/>
    <w:rsid w:val="004B2F4E"/>
    <w:rsid w:val="004B2F5E"/>
    <w:rsid w:val="004B32C0"/>
    <w:rsid w:val="004B32F8"/>
    <w:rsid w:val="004B334F"/>
    <w:rsid w:val="004B33CF"/>
    <w:rsid w:val="004B3414"/>
    <w:rsid w:val="004B34B6"/>
    <w:rsid w:val="004B36FD"/>
    <w:rsid w:val="004B37B1"/>
    <w:rsid w:val="004B3955"/>
    <w:rsid w:val="004B3A75"/>
    <w:rsid w:val="004B3A7E"/>
    <w:rsid w:val="004B3B2A"/>
    <w:rsid w:val="004B3E58"/>
    <w:rsid w:val="004B3FAA"/>
    <w:rsid w:val="004B403E"/>
    <w:rsid w:val="004B417E"/>
    <w:rsid w:val="004B436B"/>
    <w:rsid w:val="004B47B1"/>
    <w:rsid w:val="004B4972"/>
    <w:rsid w:val="004B4BCB"/>
    <w:rsid w:val="004B4D39"/>
    <w:rsid w:val="004B4E1A"/>
    <w:rsid w:val="004B4E6C"/>
    <w:rsid w:val="004B4E7B"/>
    <w:rsid w:val="004B4F03"/>
    <w:rsid w:val="004B51FA"/>
    <w:rsid w:val="004B53BD"/>
    <w:rsid w:val="004B5429"/>
    <w:rsid w:val="004B543A"/>
    <w:rsid w:val="004B558A"/>
    <w:rsid w:val="004B561A"/>
    <w:rsid w:val="004B570C"/>
    <w:rsid w:val="004B57EA"/>
    <w:rsid w:val="004B5859"/>
    <w:rsid w:val="004B586F"/>
    <w:rsid w:val="004B5A95"/>
    <w:rsid w:val="004B5AB1"/>
    <w:rsid w:val="004B5AF4"/>
    <w:rsid w:val="004B5EA3"/>
    <w:rsid w:val="004B60D1"/>
    <w:rsid w:val="004B6202"/>
    <w:rsid w:val="004B6260"/>
    <w:rsid w:val="004B6289"/>
    <w:rsid w:val="004B646F"/>
    <w:rsid w:val="004B65F8"/>
    <w:rsid w:val="004B6617"/>
    <w:rsid w:val="004B670C"/>
    <w:rsid w:val="004B69A6"/>
    <w:rsid w:val="004B6B6B"/>
    <w:rsid w:val="004B6F77"/>
    <w:rsid w:val="004B7074"/>
    <w:rsid w:val="004B70FC"/>
    <w:rsid w:val="004B7174"/>
    <w:rsid w:val="004B72DA"/>
    <w:rsid w:val="004B737C"/>
    <w:rsid w:val="004B7392"/>
    <w:rsid w:val="004B76B5"/>
    <w:rsid w:val="004B789A"/>
    <w:rsid w:val="004B7C39"/>
    <w:rsid w:val="004B7C58"/>
    <w:rsid w:val="004B7CB4"/>
    <w:rsid w:val="004B7DE4"/>
    <w:rsid w:val="004B7EBA"/>
    <w:rsid w:val="004B7FAC"/>
    <w:rsid w:val="004C0216"/>
    <w:rsid w:val="004C0223"/>
    <w:rsid w:val="004C022D"/>
    <w:rsid w:val="004C0709"/>
    <w:rsid w:val="004C0727"/>
    <w:rsid w:val="004C0794"/>
    <w:rsid w:val="004C0879"/>
    <w:rsid w:val="004C0AC6"/>
    <w:rsid w:val="004C0BB0"/>
    <w:rsid w:val="004C0EB7"/>
    <w:rsid w:val="004C0F7B"/>
    <w:rsid w:val="004C10E7"/>
    <w:rsid w:val="004C14FF"/>
    <w:rsid w:val="004C16A7"/>
    <w:rsid w:val="004C1899"/>
    <w:rsid w:val="004C1977"/>
    <w:rsid w:val="004C19D1"/>
    <w:rsid w:val="004C1C85"/>
    <w:rsid w:val="004C1CAA"/>
    <w:rsid w:val="004C1D27"/>
    <w:rsid w:val="004C1EAC"/>
    <w:rsid w:val="004C20A3"/>
    <w:rsid w:val="004C2140"/>
    <w:rsid w:val="004C230E"/>
    <w:rsid w:val="004C2383"/>
    <w:rsid w:val="004C2506"/>
    <w:rsid w:val="004C279F"/>
    <w:rsid w:val="004C288C"/>
    <w:rsid w:val="004C29A0"/>
    <w:rsid w:val="004C2A01"/>
    <w:rsid w:val="004C2E0E"/>
    <w:rsid w:val="004C2FD8"/>
    <w:rsid w:val="004C307C"/>
    <w:rsid w:val="004C3126"/>
    <w:rsid w:val="004C319A"/>
    <w:rsid w:val="004C32BA"/>
    <w:rsid w:val="004C337D"/>
    <w:rsid w:val="004C34ED"/>
    <w:rsid w:val="004C353E"/>
    <w:rsid w:val="004C359D"/>
    <w:rsid w:val="004C3660"/>
    <w:rsid w:val="004C37D3"/>
    <w:rsid w:val="004C37F7"/>
    <w:rsid w:val="004C3884"/>
    <w:rsid w:val="004C3981"/>
    <w:rsid w:val="004C3986"/>
    <w:rsid w:val="004C3DC3"/>
    <w:rsid w:val="004C3F6C"/>
    <w:rsid w:val="004C40D4"/>
    <w:rsid w:val="004C46C7"/>
    <w:rsid w:val="004C47D9"/>
    <w:rsid w:val="004C486F"/>
    <w:rsid w:val="004C4875"/>
    <w:rsid w:val="004C491A"/>
    <w:rsid w:val="004C49D4"/>
    <w:rsid w:val="004C4E0B"/>
    <w:rsid w:val="004C4E6E"/>
    <w:rsid w:val="004C4ECC"/>
    <w:rsid w:val="004C517B"/>
    <w:rsid w:val="004C530A"/>
    <w:rsid w:val="004C53BC"/>
    <w:rsid w:val="004C53D0"/>
    <w:rsid w:val="004C53D3"/>
    <w:rsid w:val="004C55C3"/>
    <w:rsid w:val="004C5A0A"/>
    <w:rsid w:val="004C5EF0"/>
    <w:rsid w:val="004C61A7"/>
    <w:rsid w:val="004C62B9"/>
    <w:rsid w:val="004C632E"/>
    <w:rsid w:val="004C65B5"/>
    <w:rsid w:val="004C681E"/>
    <w:rsid w:val="004C6908"/>
    <w:rsid w:val="004C6AB5"/>
    <w:rsid w:val="004C6B3A"/>
    <w:rsid w:val="004C6CE9"/>
    <w:rsid w:val="004C6EE6"/>
    <w:rsid w:val="004C6F76"/>
    <w:rsid w:val="004C7135"/>
    <w:rsid w:val="004C7153"/>
    <w:rsid w:val="004C7242"/>
    <w:rsid w:val="004C731D"/>
    <w:rsid w:val="004C741F"/>
    <w:rsid w:val="004C75B7"/>
    <w:rsid w:val="004C7893"/>
    <w:rsid w:val="004C78CC"/>
    <w:rsid w:val="004C78DD"/>
    <w:rsid w:val="004D003C"/>
    <w:rsid w:val="004D011F"/>
    <w:rsid w:val="004D02D1"/>
    <w:rsid w:val="004D04B7"/>
    <w:rsid w:val="004D0A83"/>
    <w:rsid w:val="004D0AEC"/>
    <w:rsid w:val="004D0C71"/>
    <w:rsid w:val="004D0CB0"/>
    <w:rsid w:val="004D0D2F"/>
    <w:rsid w:val="004D0E9C"/>
    <w:rsid w:val="004D107A"/>
    <w:rsid w:val="004D1151"/>
    <w:rsid w:val="004D12BD"/>
    <w:rsid w:val="004D12CC"/>
    <w:rsid w:val="004D1320"/>
    <w:rsid w:val="004D197A"/>
    <w:rsid w:val="004D1AF1"/>
    <w:rsid w:val="004D1CAA"/>
    <w:rsid w:val="004D1CC0"/>
    <w:rsid w:val="004D1CE1"/>
    <w:rsid w:val="004D1FAC"/>
    <w:rsid w:val="004D239A"/>
    <w:rsid w:val="004D25B1"/>
    <w:rsid w:val="004D267C"/>
    <w:rsid w:val="004D2926"/>
    <w:rsid w:val="004D2963"/>
    <w:rsid w:val="004D2A6E"/>
    <w:rsid w:val="004D2AB9"/>
    <w:rsid w:val="004D2B42"/>
    <w:rsid w:val="004D2E4B"/>
    <w:rsid w:val="004D2E6F"/>
    <w:rsid w:val="004D30DD"/>
    <w:rsid w:val="004D320C"/>
    <w:rsid w:val="004D3231"/>
    <w:rsid w:val="004D3278"/>
    <w:rsid w:val="004D327D"/>
    <w:rsid w:val="004D32C9"/>
    <w:rsid w:val="004D341F"/>
    <w:rsid w:val="004D3647"/>
    <w:rsid w:val="004D368E"/>
    <w:rsid w:val="004D3780"/>
    <w:rsid w:val="004D3909"/>
    <w:rsid w:val="004D3961"/>
    <w:rsid w:val="004D3AD8"/>
    <w:rsid w:val="004D3DD7"/>
    <w:rsid w:val="004D402D"/>
    <w:rsid w:val="004D4231"/>
    <w:rsid w:val="004D43FB"/>
    <w:rsid w:val="004D4484"/>
    <w:rsid w:val="004D4616"/>
    <w:rsid w:val="004D4657"/>
    <w:rsid w:val="004D468A"/>
    <w:rsid w:val="004D48DB"/>
    <w:rsid w:val="004D4982"/>
    <w:rsid w:val="004D4AFE"/>
    <w:rsid w:val="004D5202"/>
    <w:rsid w:val="004D551A"/>
    <w:rsid w:val="004D569A"/>
    <w:rsid w:val="004D572A"/>
    <w:rsid w:val="004D5A5B"/>
    <w:rsid w:val="004D5D2D"/>
    <w:rsid w:val="004D5E66"/>
    <w:rsid w:val="004D5E82"/>
    <w:rsid w:val="004D6128"/>
    <w:rsid w:val="004D62AC"/>
    <w:rsid w:val="004D6345"/>
    <w:rsid w:val="004D6634"/>
    <w:rsid w:val="004D6887"/>
    <w:rsid w:val="004D6951"/>
    <w:rsid w:val="004D6C79"/>
    <w:rsid w:val="004D738E"/>
    <w:rsid w:val="004D73A9"/>
    <w:rsid w:val="004D7588"/>
    <w:rsid w:val="004D75D1"/>
    <w:rsid w:val="004D75F9"/>
    <w:rsid w:val="004D7724"/>
    <w:rsid w:val="004D78B1"/>
    <w:rsid w:val="004D78FC"/>
    <w:rsid w:val="004D7B87"/>
    <w:rsid w:val="004D7F73"/>
    <w:rsid w:val="004D7FE7"/>
    <w:rsid w:val="004E019E"/>
    <w:rsid w:val="004E0239"/>
    <w:rsid w:val="004E0287"/>
    <w:rsid w:val="004E034A"/>
    <w:rsid w:val="004E0464"/>
    <w:rsid w:val="004E056E"/>
    <w:rsid w:val="004E0663"/>
    <w:rsid w:val="004E0717"/>
    <w:rsid w:val="004E0E5B"/>
    <w:rsid w:val="004E0FB6"/>
    <w:rsid w:val="004E1044"/>
    <w:rsid w:val="004E1331"/>
    <w:rsid w:val="004E174E"/>
    <w:rsid w:val="004E181F"/>
    <w:rsid w:val="004E1D4D"/>
    <w:rsid w:val="004E1EB3"/>
    <w:rsid w:val="004E208B"/>
    <w:rsid w:val="004E24ED"/>
    <w:rsid w:val="004E24F8"/>
    <w:rsid w:val="004E2578"/>
    <w:rsid w:val="004E2766"/>
    <w:rsid w:val="004E2798"/>
    <w:rsid w:val="004E2B0C"/>
    <w:rsid w:val="004E2B9A"/>
    <w:rsid w:val="004E2BDE"/>
    <w:rsid w:val="004E2C03"/>
    <w:rsid w:val="004E2D3C"/>
    <w:rsid w:val="004E2DD6"/>
    <w:rsid w:val="004E2E1A"/>
    <w:rsid w:val="004E2F40"/>
    <w:rsid w:val="004E3085"/>
    <w:rsid w:val="004E341A"/>
    <w:rsid w:val="004E36FD"/>
    <w:rsid w:val="004E3706"/>
    <w:rsid w:val="004E371F"/>
    <w:rsid w:val="004E3728"/>
    <w:rsid w:val="004E37D2"/>
    <w:rsid w:val="004E3A87"/>
    <w:rsid w:val="004E3B61"/>
    <w:rsid w:val="004E3B71"/>
    <w:rsid w:val="004E3C79"/>
    <w:rsid w:val="004E3D98"/>
    <w:rsid w:val="004E3EE8"/>
    <w:rsid w:val="004E3FD9"/>
    <w:rsid w:val="004E4028"/>
    <w:rsid w:val="004E40C6"/>
    <w:rsid w:val="004E41C3"/>
    <w:rsid w:val="004E4468"/>
    <w:rsid w:val="004E4472"/>
    <w:rsid w:val="004E465B"/>
    <w:rsid w:val="004E491D"/>
    <w:rsid w:val="004E4AF5"/>
    <w:rsid w:val="004E4CAE"/>
    <w:rsid w:val="004E4CE0"/>
    <w:rsid w:val="004E4F1E"/>
    <w:rsid w:val="004E4F50"/>
    <w:rsid w:val="004E4FC1"/>
    <w:rsid w:val="004E50F1"/>
    <w:rsid w:val="004E513A"/>
    <w:rsid w:val="004E51C0"/>
    <w:rsid w:val="004E5243"/>
    <w:rsid w:val="004E5332"/>
    <w:rsid w:val="004E5464"/>
    <w:rsid w:val="004E55B9"/>
    <w:rsid w:val="004E58E2"/>
    <w:rsid w:val="004E5AC3"/>
    <w:rsid w:val="004E5B73"/>
    <w:rsid w:val="004E5D41"/>
    <w:rsid w:val="004E5F7D"/>
    <w:rsid w:val="004E66CB"/>
    <w:rsid w:val="004E6B89"/>
    <w:rsid w:val="004E6E1F"/>
    <w:rsid w:val="004E7380"/>
    <w:rsid w:val="004E7414"/>
    <w:rsid w:val="004E7580"/>
    <w:rsid w:val="004E77DA"/>
    <w:rsid w:val="004E77F4"/>
    <w:rsid w:val="004E7901"/>
    <w:rsid w:val="004E790F"/>
    <w:rsid w:val="004E7E61"/>
    <w:rsid w:val="004F00C6"/>
    <w:rsid w:val="004F0219"/>
    <w:rsid w:val="004F043B"/>
    <w:rsid w:val="004F06FF"/>
    <w:rsid w:val="004F0844"/>
    <w:rsid w:val="004F0919"/>
    <w:rsid w:val="004F098E"/>
    <w:rsid w:val="004F1232"/>
    <w:rsid w:val="004F1400"/>
    <w:rsid w:val="004F16CA"/>
    <w:rsid w:val="004F1711"/>
    <w:rsid w:val="004F17D8"/>
    <w:rsid w:val="004F1A6D"/>
    <w:rsid w:val="004F1AF5"/>
    <w:rsid w:val="004F1D2F"/>
    <w:rsid w:val="004F1D3E"/>
    <w:rsid w:val="004F1DA9"/>
    <w:rsid w:val="004F2060"/>
    <w:rsid w:val="004F2745"/>
    <w:rsid w:val="004F2822"/>
    <w:rsid w:val="004F2925"/>
    <w:rsid w:val="004F296E"/>
    <w:rsid w:val="004F304B"/>
    <w:rsid w:val="004F305C"/>
    <w:rsid w:val="004F3157"/>
    <w:rsid w:val="004F3263"/>
    <w:rsid w:val="004F3386"/>
    <w:rsid w:val="004F3423"/>
    <w:rsid w:val="004F349E"/>
    <w:rsid w:val="004F3825"/>
    <w:rsid w:val="004F38BB"/>
    <w:rsid w:val="004F3AFF"/>
    <w:rsid w:val="004F3D67"/>
    <w:rsid w:val="004F40F6"/>
    <w:rsid w:val="004F41B9"/>
    <w:rsid w:val="004F4255"/>
    <w:rsid w:val="004F4371"/>
    <w:rsid w:val="004F43BA"/>
    <w:rsid w:val="004F44AB"/>
    <w:rsid w:val="004F4937"/>
    <w:rsid w:val="004F496E"/>
    <w:rsid w:val="004F49B9"/>
    <w:rsid w:val="004F50B5"/>
    <w:rsid w:val="004F5164"/>
    <w:rsid w:val="004F5886"/>
    <w:rsid w:val="004F5932"/>
    <w:rsid w:val="004F5AA5"/>
    <w:rsid w:val="004F6097"/>
    <w:rsid w:val="004F6214"/>
    <w:rsid w:val="004F6256"/>
    <w:rsid w:val="004F65C9"/>
    <w:rsid w:val="004F689C"/>
    <w:rsid w:val="004F6AA2"/>
    <w:rsid w:val="004F6B37"/>
    <w:rsid w:val="004F6E18"/>
    <w:rsid w:val="004F6FC6"/>
    <w:rsid w:val="004F70FC"/>
    <w:rsid w:val="004F7551"/>
    <w:rsid w:val="004F797D"/>
    <w:rsid w:val="004F7C8A"/>
    <w:rsid w:val="004F7E34"/>
    <w:rsid w:val="0050001D"/>
    <w:rsid w:val="00500090"/>
    <w:rsid w:val="0050016F"/>
    <w:rsid w:val="00500297"/>
    <w:rsid w:val="005002DE"/>
    <w:rsid w:val="005002F3"/>
    <w:rsid w:val="005002F4"/>
    <w:rsid w:val="00500348"/>
    <w:rsid w:val="005005A8"/>
    <w:rsid w:val="00500E93"/>
    <w:rsid w:val="00500EA4"/>
    <w:rsid w:val="0050130A"/>
    <w:rsid w:val="005013CE"/>
    <w:rsid w:val="00501489"/>
    <w:rsid w:val="0050149F"/>
    <w:rsid w:val="005018E2"/>
    <w:rsid w:val="00501A0B"/>
    <w:rsid w:val="00501AA5"/>
    <w:rsid w:val="00501BC0"/>
    <w:rsid w:val="00501C27"/>
    <w:rsid w:val="00501CB9"/>
    <w:rsid w:val="00501E7A"/>
    <w:rsid w:val="00501FC7"/>
    <w:rsid w:val="00502250"/>
    <w:rsid w:val="00502397"/>
    <w:rsid w:val="005023B5"/>
    <w:rsid w:val="00502406"/>
    <w:rsid w:val="00502416"/>
    <w:rsid w:val="00502669"/>
    <w:rsid w:val="00502850"/>
    <w:rsid w:val="0050287F"/>
    <w:rsid w:val="00502903"/>
    <w:rsid w:val="00502B21"/>
    <w:rsid w:val="00502CF8"/>
    <w:rsid w:val="00502CFE"/>
    <w:rsid w:val="00503092"/>
    <w:rsid w:val="005031D2"/>
    <w:rsid w:val="0050323C"/>
    <w:rsid w:val="0050325C"/>
    <w:rsid w:val="005032DB"/>
    <w:rsid w:val="0050349C"/>
    <w:rsid w:val="00503920"/>
    <w:rsid w:val="00503A6E"/>
    <w:rsid w:val="00504043"/>
    <w:rsid w:val="0050404B"/>
    <w:rsid w:val="005041CD"/>
    <w:rsid w:val="00504279"/>
    <w:rsid w:val="00504311"/>
    <w:rsid w:val="00504402"/>
    <w:rsid w:val="00504452"/>
    <w:rsid w:val="00504525"/>
    <w:rsid w:val="00504591"/>
    <w:rsid w:val="005046BB"/>
    <w:rsid w:val="00504871"/>
    <w:rsid w:val="00504A1F"/>
    <w:rsid w:val="00505245"/>
    <w:rsid w:val="005053B9"/>
    <w:rsid w:val="005053F0"/>
    <w:rsid w:val="005058B0"/>
    <w:rsid w:val="005058D4"/>
    <w:rsid w:val="005059E8"/>
    <w:rsid w:val="00505C29"/>
    <w:rsid w:val="00505C91"/>
    <w:rsid w:val="00505DEB"/>
    <w:rsid w:val="00505F9F"/>
    <w:rsid w:val="00506002"/>
    <w:rsid w:val="0050612F"/>
    <w:rsid w:val="005061B7"/>
    <w:rsid w:val="0050625A"/>
    <w:rsid w:val="005062EB"/>
    <w:rsid w:val="00506361"/>
    <w:rsid w:val="00506986"/>
    <w:rsid w:val="00506997"/>
    <w:rsid w:val="00506BEA"/>
    <w:rsid w:val="00506E79"/>
    <w:rsid w:val="00506F84"/>
    <w:rsid w:val="00507170"/>
    <w:rsid w:val="0050719A"/>
    <w:rsid w:val="005071CA"/>
    <w:rsid w:val="00507381"/>
    <w:rsid w:val="0050743A"/>
    <w:rsid w:val="0050758A"/>
    <w:rsid w:val="00507C56"/>
    <w:rsid w:val="00507E8F"/>
    <w:rsid w:val="00507F13"/>
    <w:rsid w:val="0051014B"/>
    <w:rsid w:val="005102E4"/>
    <w:rsid w:val="005104D8"/>
    <w:rsid w:val="00510581"/>
    <w:rsid w:val="0051058B"/>
    <w:rsid w:val="00510718"/>
    <w:rsid w:val="0051080D"/>
    <w:rsid w:val="005109E3"/>
    <w:rsid w:val="00510B36"/>
    <w:rsid w:val="00510C95"/>
    <w:rsid w:val="00510E89"/>
    <w:rsid w:val="0051103F"/>
    <w:rsid w:val="005117DC"/>
    <w:rsid w:val="00511BF8"/>
    <w:rsid w:val="00511D52"/>
    <w:rsid w:val="00511E79"/>
    <w:rsid w:val="00511E99"/>
    <w:rsid w:val="00511EB1"/>
    <w:rsid w:val="00511F38"/>
    <w:rsid w:val="00511FC5"/>
    <w:rsid w:val="005120E9"/>
    <w:rsid w:val="00512253"/>
    <w:rsid w:val="005127D1"/>
    <w:rsid w:val="0051299D"/>
    <w:rsid w:val="00512DDF"/>
    <w:rsid w:val="00512E28"/>
    <w:rsid w:val="00512EA0"/>
    <w:rsid w:val="00512F14"/>
    <w:rsid w:val="00513445"/>
    <w:rsid w:val="0051371C"/>
    <w:rsid w:val="00513858"/>
    <w:rsid w:val="00513A37"/>
    <w:rsid w:val="00513CAD"/>
    <w:rsid w:val="00513D03"/>
    <w:rsid w:val="005140FE"/>
    <w:rsid w:val="0051487D"/>
    <w:rsid w:val="00514898"/>
    <w:rsid w:val="00514957"/>
    <w:rsid w:val="00514A55"/>
    <w:rsid w:val="00514C95"/>
    <w:rsid w:val="00514CCF"/>
    <w:rsid w:val="00515032"/>
    <w:rsid w:val="00515136"/>
    <w:rsid w:val="0051513E"/>
    <w:rsid w:val="00515434"/>
    <w:rsid w:val="00515538"/>
    <w:rsid w:val="00515632"/>
    <w:rsid w:val="005156F3"/>
    <w:rsid w:val="00515919"/>
    <w:rsid w:val="00515C1F"/>
    <w:rsid w:val="00515C87"/>
    <w:rsid w:val="00515D83"/>
    <w:rsid w:val="00515DC9"/>
    <w:rsid w:val="00515F36"/>
    <w:rsid w:val="00515FBD"/>
    <w:rsid w:val="00515FF1"/>
    <w:rsid w:val="0051606B"/>
    <w:rsid w:val="00516267"/>
    <w:rsid w:val="005162CF"/>
    <w:rsid w:val="005166EC"/>
    <w:rsid w:val="00516858"/>
    <w:rsid w:val="00516F22"/>
    <w:rsid w:val="005170B3"/>
    <w:rsid w:val="0051736B"/>
    <w:rsid w:val="005174F2"/>
    <w:rsid w:val="00517583"/>
    <w:rsid w:val="005175EA"/>
    <w:rsid w:val="005177C5"/>
    <w:rsid w:val="005177F3"/>
    <w:rsid w:val="00517951"/>
    <w:rsid w:val="00517A5D"/>
    <w:rsid w:val="00517BC4"/>
    <w:rsid w:val="00517DBE"/>
    <w:rsid w:val="00517E14"/>
    <w:rsid w:val="00517FE9"/>
    <w:rsid w:val="0052001B"/>
    <w:rsid w:val="00520065"/>
    <w:rsid w:val="0052010F"/>
    <w:rsid w:val="005202E1"/>
    <w:rsid w:val="005203EC"/>
    <w:rsid w:val="00520759"/>
    <w:rsid w:val="00520808"/>
    <w:rsid w:val="0052080F"/>
    <w:rsid w:val="00520825"/>
    <w:rsid w:val="005208A0"/>
    <w:rsid w:val="00520C11"/>
    <w:rsid w:val="00520D81"/>
    <w:rsid w:val="00520DA7"/>
    <w:rsid w:val="00520E20"/>
    <w:rsid w:val="0052128F"/>
    <w:rsid w:val="00521343"/>
    <w:rsid w:val="0052150B"/>
    <w:rsid w:val="00521592"/>
    <w:rsid w:val="00521954"/>
    <w:rsid w:val="00521967"/>
    <w:rsid w:val="00521970"/>
    <w:rsid w:val="00521979"/>
    <w:rsid w:val="00521B26"/>
    <w:rsid w:val="00521D72"/>
    <w:rsid w:val="005220CF"/>
    <w:rsid w:val="00522241"/>
    <w:rsid w:val="005222D1"/>
    <w:rsid w:val="00522457"/>
    <w:rsid w:val="005224D6"/>
    <w:rsid w:val="005225A4"/>
    <w:rsid w:val="00522934"/>
    <w:rsid w:val="00522A0D"/>
    <w:rsid w:val="00522AF7"/>
    <w:rsid w:val="00522B42"/>
    <w:rsid w:val="00522B82"/>
    <w:rsid w:val="00522E68"/>
    <w:rsid w:val="00522EA2"/>
    <w:rsid w:val="00522FAA"/>
    <w:rsid w:val="005230F2"/>
    <w:rsid w:val="00523640"/>
    <w:rsid w:val="005236B5"/>
    <w:rsid w:val="0052380E"/>
    <w:rsid w:val="00523911"/>
    <w:rsid w:val="0052396B"/>
    <w:rsid w:val="00523B0E"/>
    <w:rsid w:val="00523C12"/>
    <w:rsid w:val="00523C3D"/>
    <w:rsid w:val="00523CE7"/>
    <w:rsid w:val="00523F81"/>
    <w:rsid w:val="00523FD1"/>
    <w:rsid w:val="0052420E"/>
    <w:rsid w:val="00524280"/>
    <w:rsid w:val="00524349"/>
    <w:rsid w:val="00524407"/>
    <w:rsid w:val="005244A8"/>
    <w:rsid w:val="005244C5"/>
    <w:rsid w:val="0052469F"/>
    <w:rsid w:val="0052482F"/>
    <w:rsid w:val="00524A3D"/>
    <w:rsid w:val="00524B38"/>
    <w:rsid w:val="00524B46"/>
    <w:rsid w:val="00524B53"/>
    <w:rsid w:val="00524B77"/>
    <w:rsid w:val="00524C09"/>
    <w:rsid w:val="005252C3"/>
    <w:rsid w:val="005253D2"/>
    <w:rsid w:val="00525493"/>
    <w:rsid w:val="0052550C"/>
    <w:rsid w:val="0052566F"/>
    <w:rsid w:val="005256C8"/>
    <w:rsid w:val="0052597D"/>
    <w:rsid w:val="00525AFD"/>
    <w:rsid w:val="00525FE6"/>
    <w:rsid w:val="005262EF"/>
    <w:rsid w:val="00526438"/>
    <w:rsid w:val="0052644D"/>
    <w:rsid w:val="0052659B"/>
    <w:rsid w:val="0052673B"/>
    <w:rsid w:val="005269E5"/>
    <w:rsid w:val="00526A63"/>
    <w:rsid w:val="005273F6"/>
    <w:rsid w:val="005274B2"/>
    <w:rsid w:val="0052751A"/>
    <w:rsid w:val="00527753"/>
    <w:rsid w:val="00527A83"/>
    <w:rsid w:val="00527A99"/>
    <w:rsid w:val="00527CFB"/>
    <w:rsid w:val="00527CFC"/>
    <w:rsid w:val="00527E4C"/>
    <w:rsid w:val="0053024E"/>
    <w:rsid w:val="0053078B"/>
    <w:rsid w:val="00530F02"/>
    <w:rsid w:val="005310BA"/>
    <w:rsid w:val="0053180E"/>
    <w:rsid w:val="0053181F"/>
    <w:rsid w:val="00531834"/>
    <w:rsid w:val="00531DDE"/>
    <w:rsid w:val="00531E11"/>
    <w:rsid w:val="0053202B"/>
    <w:rsid w:val="0053203A"/>
    <w:rsid w:val="005320A8"/>
    <w:rsid w:val="00532130"/>
    <w:rsid w:val="005322BB"/>
    <w:rsid w:val="005324F0"/>
    <w:rsid w:val="00532568"/>
    <w:rsid w:val="0053258E"/>
    <w:rsid w:val="0053283B"/>
    <w:rsid w:val="0053299D"/>
    <w:rsid w:val="00532A1F"/>
    <w:rsid w:val="00532A81"/>
    <w:rsid w:val="00532CEE"/>
    <w:rsid w:val="005330D0"/>
    <w:rsid w:val="0053345E"/>
    <w:rsid w:val="0053369F"/>
    <w:rsid w:val="005336A7"/>
    <w:rsid w:val="005339DC"/>
    <w:rsid w:val="00533CA3"/>
    <w:rsid w:val="00533DF2"/>
    <w:rsid w:val="00533F1D"/>
    <w:rsid w:val="0053474E"/>
    <w:rsid w:val="00534867"/>
    <w:rsid w:val="005349D4"/>
    <w:rsid w:val="00534A0D"/>
    <w:rsid w:val="00535013"/>
    <w:rsid w:val="00535207"/>
    <w:rsid w:val="005352EB"/>
    <w:rsid w:val="0053543C"/>
    <w:rsid w:val="0053546C"/>
    <w:rsid w:val="00535823"/>
    <w:rsid w:val="005359BA"/>
    <w:rsid w:val="00535C68"/>
    <w:rsid w:val="00535DF6"/>
    <w:rsid w:val="00535EBE"/>
    <w:rsid w:val="005360B9"/>
    <w:rsid w:val="0053623C"/>
    <w:rsid w:val="005366F8"/>
    <w:rsid w:val="00536742"/>
    <w:rsid w:val="005369B1"/>
    <w:rsid w:val="00536A54"/>
    <w:rsid w:val="00536C0D"/>
    <w:rsid w:val="00536C12"/>
    <w:rsid w:val="00536D99"/>
    <w:rsid w:val="00536E28"/>
    <w:rsid w:val="00536FF5"/>
    <w:rsid w:val="00537025"/>
    <w:rsid w:val="0053715E"/>
    <w:rsid w:val="005371C2"/>
    <w:rsid w:val="00537287"/>
    <w:rsid w:val="005372D1"/>
    <w:rsid w:val="00537438"/>
    <w:rsid w:val="00537467"/>
    <w:rsid w:val="0053763E"/>
    <w:rsid w:val="0053775F"/>
    <w:rsid w:val="005377D6"/>
    <w:rsid w:val="00537956"/>
    <w:rsid w:val="00537977"/>
    <w:rsid w:val="00537C39"/>
    <w:rsid w:val="00537E69"/>
    <w:rsid w:val="00537FDD"/>
    <w:rsid w:val="0054006D"/>
    <w:rsid w:val="005403E2"/>
    <w:rsid w:val="00540496"/>
    <w:rsid w:val="005404E2"/>
    <w:rsid w:val="005405AC"/>
    <w:rsid w:val="00540B3A"/>
    <w:rsid w:val="00540D79"/>
    <w:rsid w:val="00541B85"/>
    <w:rsid w:val="00541E5D"/>
    <w:rsid w:val="00541E5E"/>
    <w:rsid w:val="00541FFE"/>
    <w:rsid w:val="00542230"/>
    <w:rsid w:val="00542273"/>
    <w:rsid w:val="005422C9"/>
    <w:rsid w:val="0054250D"/>
    <w:rsid w:val="0054255D"/>
    <w:rsid w:val="0054260E"/>
    <w:rsid w:val="005428FA"/>
    <w:rsid w:val="005429AB"/>
    <w:rsid w:val="00542F96"/>
    <w:rsid w:val="0054319B"/>
    <w:rsid w:val="005432EA"/>
    <w:rsid w:val="005433B9"/>
    <w:rsid w:val="00543544"/>
    <w:rsid w:val="0054392F"/>
    <w:rsid w:val="00543A6F"/>
    <w:rsid w:val="00543AEB"/>
    <w:rsid w:val="00543B6F"/>
    <w:rsid w:val="00543B76"/>
    <w:rsid w:val="00543D9E"/>
    <w:rsid w:val="00543E58"/>
    <w:rsid w:val="00543E8D"/>
    <w:rsid w:val="00543F35"/>
    <w:rsid w:val="00544048"/>
    <w:rsid w:val="00544240"/>
    <w:rsid w:val="0054427A"/>
    <w:rsid w:val="005442ED"/>
    <w:rsid w:val="005442F9"/>
    <w:rsid w:val="005444A1"/>
    <w:rsid w:val="00544573"/>
    <w:rsid w:val="005448C1"/>
    <w:rsid w:val="00544951"/>
    <w:rsid w:val="00544B1D"/>
    <w:rsid w:val="00544B70"/>
    <w:rsid w:val="00544BD8"/>
    <w:rsid w:val="00544D4C"/>
    <w:rsid w:val="00544DEA"/>
    <w:rsid w:val="00544ED7"/>
    <w:rsid w:val="0054514B"/>
    <w:rsid w:val="005453DE"/>
    <w:rsid w:val="00545522"/>
    <w:rsid w:val="005455D4"/>
    <w:rsid w:val="005456EF"/>
    <w:rsid w:val="005459B2"/>
    <w:rsid w:val="00545A56"/>
    <w:rsid w:val="00545D3E"/>
    <w:rsid w:val="005461AC"/>
    <w:rsid w:val="00546429"/>
    <w:rsid w:val="005464D4"/>
    <w:rsid w:val="00546508"/>
    <w:rsid w:val="00546559"/>
    <w:rsid w:val="00546584"/>
    <w:rsid w:val="005466E6"/>
    <w:rsid w:val="00546A8F"/>
    <w:rsid w:val="00546B9F"/>
    <w:rsid w:val="00546C64"/>
    <w:rsid w:val="0054709E"/>
    <w:rsid w:val="00547271"/>
    <w:rsid w:val="005472F2"/>
    <w:rsid w:val="0054758F"/>
    <w:rsid w:val="005475DC"/>
    <w:rsid w:val="00547687"/>
    <w:rsid w:val="005478EE"/>
    <w:rsid w:val="00547B2B"/>
    <w:rsid w:val="00547F94"/>
    <w:rsid w:val="005502E6"/>
    <w:rsid w:val="00550A07"/>
    <w:rsid w:val="00550B56"/>
    <w:rsid w:val="00550D32"/>
    <w:rsid w:val="00550E5A"/>
    <w:rsid w:val="00550FBE"/>
    <w:rsid w:val="0055134A"/>
    <w:rsid w:val="005514D0"/>
    <w:rsid w:val="005515EC"/>
    <w:rsid w:val="00551834"/>
    <w:rsid w:val="0055188B"/>
    <w:rsid w:val="00551961"/>
    <w:rsid w:val="00551B04"/>
    <w:rsid w:val="00551B16"/>
    <w:rsid w:val="00551E65"/>
    <w:rsid w:val="00551F60"/>
    <w:rsid w:val="00551F90"/>
    <w:rsid w:val="00552451"/>
    <w:rsid w:val="0055268B"/>
    <w:rsid w:val="00552C46"/>
    <w:rsid w:val="00552C69"/>
    <w:rsid w:val="00552D7E"/>
    <w:rsid w:val="00552E19"/>
    <w:rsid w:val="00553124"/>
    <w:rsid w:val="00553323"/>
    <w:rsid w:val="00553358"/>
    <w:rsid w:val="00553492"/>
    <w:rsid w:val="00553555"/>
    <w:rsid w:val="00553628"/>
    <w:rsid w:val="0055387B"/>
    <w:rsid w:val="005538A4"/>
    <w:rsid w:val="00553C36"/>
    <w:rsid w:val="00553C67"/>
    <w:rsid w:val="00553CEB"/>
    <w:rsid w:val="00553F04"/>
    <w:rsid w:val="00554014"/>
    <w:rsid w:val="0055410E"/>
    <w:rsid w:val="00554439"/>
    <w:rsid w:val="00554502"/>
    <w:rsid w:val="00554538"/>
    <w:rsid w:val="0055456E"/>
    <w:rsid w:val="0055485E"/>
    <w:rsid w:val="005549DA"/>
    <w:rsid w:val="00554AC9"/>
    <w:rsid w:val="00554C57"/>
    <w:rsid w:val="00554C8F"/>
    <w:rsid w:val="00554CB8"/>
    <w:rsid w:val="00554E31"/>
    <w:rsid w:val="00554FE9"/>
    <w:rsid w:val="00555521"/>
    <w:rsid w:val="005555B5"/>
    <w:rsid w:val="005556BF"/>
    <w:rsid w:val="00555A37"/>
    <w:rsid w:val="00555B11"/>
    <w:rsid w:val="00555DF8"/>
    <w:rsid w:val="00555E09"/>
    <w:rsid w:val="00555E3C"/>
    <w:rsid w:val="00556011"/>
    <w:rsid w:val="005560B9"/>
    <w:rsid w:val="005561B9"/>
    <w:rsid w:val="00556258"/>
    <w:rsid w:val="00556267"/>
    <w:rsid w:val="005563BB"/>
    <w:rsid w:val="005564D5"/>
    <w:rsid w:val="005565B1"/>
    <w:rsid w:val="0055663B"/>
    <w:rsid w:val="00556700"/>
    <w:rsid w:val="00556A5B"/>
    <w:rsid w:val="00556AD9"/>
    <w:rsid w:val="00556BF1"/>
    <w:rsid w:val="00556DD3"/>
    <w:rsid w:val="00556EB0"/>
    <w:rsid w:val="0055710B"/>
    <w:rsid w:val="00557215"/>
    <w:rsid w:val="005576C2"/>
    <w:rsid w:val="005577F6"/>
    <w:rsid w:val="00557A37"/>
    <w:rsid w:val="00557ABD"/>
    <w:rsid w:val="00557B07"/>
    <w:rsid w:val="00557B36"/>
    <w:rsid w:val="00557D2C"/>
    <w:rsid w:val="00557FAD"/>
    <w:rsid w:val="0056013D"/>
    <w:rsid w:val="005603D1"/>
    <w:rsid w:val="00560569"/>
    <w:rsid w:val="005605E5"/>
    <w:rsid w:val="00560751"/>
    <w:rsid w:val="005609C0"/>
    <w:rsid w:val="00560A76"/>
    <w:rsid w:val="00560AE4"/>
    <w:rsid w:val="00560CCD"/>
    <w:rsid w:val="00560DBB"/>
    <w:rsid w:val="00560EA4"/>
    <w:rsid w:val="0056118F"/>
    <w:rsid w:val="005612BB"/>
    <w:rsid w:val="00561451"/>
    <w:rsid w:val="005614A2"/>
    <w:rsid w:val="005615C6"/>
    <w:rsid w:val="00561651"/>
    <w:rsid w:val="005617B4"/>
    <w:rsid w:val="00561909"/>
    <w:rsid w:val="00561925"/>
    <w:rsid w:val="005619EF"/>
    <w:rsid w:val="00561A20"/>
    <w:rsid w:val="00561C13"/>
    <w:rsid w:val="00561CDF"/>
    <w:rsid w:val="00561D23"/>
    <w:rsid w:val="00561D74"/>
    <w:rsid w:val="005621E7"/>
    <w:rsid w:val="0056244C"/>
    <w:rsid w:val="00562454"/>
    <w:rsid w:val="00562677"/>
    <w:rsid w:val="005626E1"/>
    <w:rsid w:val="00562AE8"/>
    <w:rsid w:val="00562DF3"/>
    <w:rsid w:val="00562E21"/>
    <w:rsid w:val="00562F30"/>
    <w:rsid w:val="005633A5"/>
    <w:rsid w:val="00563779"/>
    <w:rsid w:val="005637E5"/>
    <w:rsid w:val="0056389E"/>
    <w:rsid w:val="00563D09"/>
    <w:rsid w:val="00563E41"/>
    <w:rsid w:val="00563FF7"/>
    <w:rsid w:val="0056404B"/>
    <w:rsid w:val="0056438D"/>
    <w:rsid w:val="0056469C"/>
    <w:rsid w:val="0056490C"/>
    <w:rsid w:val="00564A7D"/>
    <w:rsid w:val="0056511E"/>
    <w:rsid w:val="0056513E"/>
    <w:rsid w:val="00565173"/>
    <w:rsid w:val="005652E2"/>
    <w:rsid w:val="005654DC"/>
    <w:rsid w:val="00565545"/>
    <w:rsid w:val="00565AB7"/>
    <w:rsid w:val="00565BD1"/>
    <w:rsid w:val="00565CBB"/>
    <w:rsid w:val="005662EA"/>
    <w:rsid w:val="005665E5"/>
    <w:rsid w:val="00566716"/>
    <w:rsid w:val="00566840"/>
    <w:rsid w:val="005668B2"/>
    <w:rsid w:val="00566916"/>
    <w:rsid w:val="0056693A"/>
    <w:rsid w:val="00566A60"/>
    <w:rsid w:val="00566AC7"/>
    <w:rsid w:val="00566B12"/>
    <w:rsid w:val="00566B18"/>
    <w:rsid w:val="00566B80"/>
    <w:rsid w:val="00566BFD"/>
    <w:rsid w:val="00566FF0"/>
    <w:rsid w:val="0056707A"/>
    <w:rsid w:val="00567156"/>
    <w:rsid w:val="005671B2"/>
    <w:rsid w:val="00567247"/>
    <w:rsid w:val="00567600"/>
    <w:rsid w:val="00567670"/>
    <w:rsid w:val="005676F1"/>
    <w:rsid w:val="00567A64"/>
    <w:rsid w:val="00567AAF"/>
    <w:rsid w:val="00567B59"/>
    <w:rsid w:val="00567C3C"/>
    <w:rsid w:val="00567E38"/>
    <w:rsid w:val="005701C2"/>
    <w:rsid w:val="005702D6"/>
    <w:rsid w:val="0057060B"/>
    <w:rsid w:val="0057083B"/>
    <w:rsid w:val="005708A7"/>
    <w:rsid w:val="00570ACB"/>
    <w:rsid w:val="00570AE6"/>
    <w:rsid w:val="00570FA4"/>
    <w:rsid w:val="005710F6"/>
    <w:rsid w:val="005712A9"/>
    <w:rsid w:val="005714A7"/>
    <w:rsid w:val="005716DD"/>
    <w:rsid w:val="0057178A"/>
    <w:rsid w:val="00571A46"/>
    <w:rsid w:val="00571AE8"/>
    <w:rsid w:val="00571B16"/>
    <w:rsid w:val="00571B6A"/>
    <w:rsid w:val="00571D56"/>
    <w:rsid w:val="00571DC4"/>
    <w:rsid w:val="00571EAC"/>
    <w:rsid w:val="00571EBF"/>
    <w:rsid w:val="00571EDE"/>
    <w:rsid w:val="00571FF2"/>
    <w:rsid w:val="005721F6"/>
    <w:rsid w:val="00572328"/>
    <w:rsid w:val="005723B8"/>
    <w:rsid w:val="00572525"/>
    <w:rsid w:val="00572824"/>
    <w:rsid w:val="00572B56"/>
    <w:rsid w:val="00572BB1"/>
    <w:rsid w:val="00572CD8"/>
    <w:rsid w:val="00572ECD"/>
    <w:rsid w:val="0057319C"/>
    <w:rsid w:val="005732BC"/>
    <w:rsid w:val="005734D8"/>
    <w:rsid w:val="005735BD"/>
    <w:rsid w:val="005735E6"/>
    <w:rsid w:val="005735F7"/>
    <w:rsid w:val="00573602"/>
    <w:rsid w:val="005736FD"/>
    <w:rsid w:val="0057370D"/>
    <w:rsid w:val="005739A9"/>
    <w:rsid w:val="00574018"/>
    <w:rsid w:val="00574146"/>
    <w:rsid w:val="005741C6"/>
    <w:rsid w:val="00574209"/>
    <w:rsid w:val="005746C5"/>
    <w:rsid w:val="005746FB"/>
    <w:rsid w:val="0057492D"/>
    <w:rsid w:val="005749FB"/>
    <w:rsid w:val="00574A0B"/>
    <w:rsid w:val="00574C25"/>
    <w:rsid w:val="00574DA2"/>
    <w:rsid w:val="00574E5F"/>
    <w:rsid w:val="00574F32"/>
    <w:rsid w:val="005750CD"/>
    <w:rsid w:val="005751A6"/>
    <w:rsid w:val="0057532D"/>
    <w:rsid w:val="0057533B"/>
    <w:rsid w:val="005754AC"/>
    <w:rsid w:val="005758C5"/>
    <w:rsid w:val="00575E47"/>
    <w:rsid w:val="00575F85"/>
    <w:rsid w:val="00576082"/>
    <w:rsid w:val="00576150"/>
    <w:rsid w:val="0057618B"/>
    <w:rsid w:val="005763F9"/>
    <w:rsid w:val="0057666A"/>
    <w:rsid w:val="00576C1E"/>
    <w:rsid w:val="00576CC2"/>
    <w:rsid w:val="00576EE2"/>
    <w:rsid w:val="00577126"/>
    <w:rsid w:val="00577156"/>
    <w:rsid w:val="00577189"/>
    <w:rsid w:val="00577293"/>
    <w:rsid w:val="00577356"/>
    <w:rsid w:val="0057739B"/>
    <w:rsid w:val="00577441"/>
    <w:rsid w:val="005775AC"/>
    <w:rsid w:val="00577704"/>
    <w:rsid w:val="0057787F"/>
    <w:rsid w:val="005778BA"/>
    <w:rsid w:val="00577BF8"/>
    <w:rsid w:val="00577C00"/>
    <w:rsid w:val="00578632"/>
    <w:rsid w:val="005803F1"/>
    <w:rsid w:val="00580688"/>
    <w:rsid w:val="00580AB5"/>
    <w:rsid w:val="00580CAC"/>
    <w:rsid w:val="00580D48"/>
    <w:rsid w:val="00580E30"/>
    <w:rsid w:val="00580FAB"/>
    <w:rsid w:val="00581055"/>
    <w:rsid w:val="005813BD"/>
    <w:rsid w:val="0058147B"/>
    <w:rsid w:val="005814B2"/>
    <w:rsid w:val="00581663"/>
    <w:rsid w:val="005816B2"/>
    <w:rsid w:val="005818F9"/>
    <w:rsid w:val="005819D6"/>
    <w:rsid w:val="0058204D"/>
    <w:rsid w:val="00582108"/>
    <w:rsid w:val="0058228D"/>
    <w:rsid w:val="005824C5"/>
    <w:rsid w:val="0058268E"/>
    <w:rsid w:val="00582991"/>
    <w:rsid w:val="00582A0E"/>
    <w:rsid w:val="00582A26"/>
    <w:rsid w:val="00582A46"/>
    <w:rsid w:val="00582DC7"/>
    <w:rsid w:val="005830AC"/>
    <w:rsid w:val="005830CB"/>
    <w:rsid w:val="0058313D"/>
    <w:rsid w:val="005831C0"/>
    <w:rsid w:val="00583251"/>
    <w:rsid w:val="005839E1"/>
    <w:rsid w:val="00583BBA"/>
    <w:rsid w:val="00583CE5"/>
    <w:rsid w:val="00583E42"/>
    <w:rsid w:val="00583E69"/>
    <w:rsid w:val="005840D2"/>
    <w:rsid w:val="0058410C"/>
    <w:rsid w:val="00584251"/>
    <w:rsid w:val="0058425A"/>
    <w:rsid w:val="0058435C"/>
    <w:rsid w:val="00584487"/>
    <w:rsid w:val="005845AD"/>
    <w:rsid w:val="00584831"/>
    <w:rsid w:val="00584988"/>
    <w:rsid w:val="005849C0"/>
    <w:rsid w:val="00584B13"/>
    <w:rsid w:val="00584C0B"/>
    <w:rsid w:val="00584C56"/>
    <w:rsid w:val="00584D20"/>
    <w:rsid w:val="00584D40"/>
    <w:rsid w:val="00584E45"/>
    <w:rsid w:val="0058540F"/>
    <w:rsid w:val="005854BD"/>
    <w:rsid w:val="00585503"/>
    <w:rsid w:val="005859C7"/>
    <w:rsid w:val="00585E05"/>
    <w:rsid w:val="00585F4C"/>
    <w:rsid w:val="0058600E"/>
    <w:rsid w:val="00586097"/>
    <w:rsid w:val="0058617F"/>
    <w:rsid w:val="0058618D"/>
    <w:rsid w:val="0058631B"/>
    <w:rsid w:val="005863AF"/>
    <w:rsid w:val="00586562"/>
    <w:rsid w:val="00586627"/>
    <w:rsid w:val="00586A39"/>
    <w:rsid w:val="00586C85"/>
    <w:rsid w:val="00586D50"/>
    <w:rsid w:val="00586E9C"/>
    <w:rsid w:val="00586F30"/>
    <w:rsid w:val="00586F7F"/>
    <w:rsid w:val="00586FBA"/>
    <w:rsid w:val="0058736E"/>
    <w:rsid w:val="005874F8"/>
    <w:rsid w:val="005875EE"/>
    <w:rsid w:val="00587D7F"/>
    <w:rsid w:val="00587E94"/>
    <w:rsid w:val="00587F23"/>
    <w:rsid w:val="00590274"/>
    <w:rsid w:val="005903D3"/>
    <w:rsid w:val="005904E3"/>
    <w:rsid w:val="00590C28"/>
    <w:rsid w:val="00590CFA"/>
    <w:rsid w:val="00590FA8"/>
    <w:rsid w:val="0059109D"/>
    <w:rsid w:val="00591294"/>
    <w:rsid w:val="005913A2"/>
    <w:rsid w:val="00591739"/>
    <w:rsid w:val="00591760"/>
    <w:rsid w:val="005918E2"/>
    <w:rsid w:val="005919A4"/>
    <w:rsid w:val="00591A4E"/>
    <w:rsid w:val="00591AFC"/>
    <w:rsid w:val="00591BF0"/>
    <w:rsid w:val="00592143"/>
    <w:rsid w:val="00592CE2"/>
    <w:rsid w:val="00592D19"/>
    <w:rsid w:val="00592DE4"/>
    <w:rsid w:val="00592F9F"/>
    <w:rsid w:val="00592FA9"/>
    <w:rsid w:val="0059307A"/>
    <w:rsid w:val="00593092"/>
    <w:rsid w:val="005930C3"/>
    <w:rsid w:val="0059341E"/>
    <w:rsid w:val="0059350C"/>
    <w:rsid w:val="0059363F"/>
    <w:rsid w:val="0059366F"/>
    <w:rsid w:val="005937B3"/>
    <w:rsid w:val="00593928"/>
    <w:rsid w:val="00593AF7"/>
    <w:rsid w:val="00593E32"/>
    <w:rsid w:val="005940A6"/>
    <w:rsid w:val="0059426B"/>
    <w:rsid w:val="005942DC"/>
    <w:rsid w:val="00594409"/>
    <w:rsid w:val="00594480"/>
    <w:rsid w:val="005944EC"/>
    <w:rsid w:val="00594837"/>
    <w:rsid w:val="00594844"/>
    <w:rsid w:val="00594B7A"/>
    <w:rsid w:val="00595039"/>
    <w:rsid w:val="005955D6"/>
    <w:rsid w:val="005956C2"/>
    <w:rsid w:val="005959F8"/>
    <w:rsid w:val="00595A09"/>
    <w:rsid w:val="00595C07"/>
    <w:rsid w:val="00595C2B"/>
    <w:rsid w:val="00595D23"/>
    <w:rsid w:val="00596296"/>
    <w:rsid w:val="005964F9"/>
    <w:rsid w:val="0059653C"/>
    <w:rsid w:val="00596717"/>
    <w:rsid w:val="00596865"/>
    <w:rsid w:val="00596872"/>
    <w:rsid w:val="00596CD3"/>
    <w:rsid w:val="00596D62"/>
    <w:rsid w:val="0059736F"/>
    <w:rsid w:val="0059738E"/>
    <w:rsid w:val="00597498"/>
    <w:rsid w:val="00597811"/>
    <w:rsid w:val="005978F5"/>
    <w:rsid w:val="00597A38"/>
    <w:rsid w:val="00597AA8"/>
    <w:rsid w:val="00597B30"/>
    <w:rsid w:val="00597DC2"/>
    <w:rsid w:val="00597E1B"/>
    <w:rsid w:val="005A0224"/>
    <w:rsid w:val="005A0483"/>
    <w:rsid w:val="005A0558"/>
    <w:rsid w:val="005A05C8"/>
    <w:rsid w:val="005A09F7"/>
    <w:rsid w:val="005A0AC6"/>
    <w:rsid w:val="005A0D19"/>
    <w:rsid w:val="005A0D31"/>
    <w:rsid w:val="005A0E89"/>
    <w:rsid w:val="005A0FAB"/>
    <w:rsid w:val="005A1196"/>
    <w:rsid w:val="005A11BC"/>
    <w:rsid w:val="005A16F3"/>
    <w:rsid w:val="005A198A"/>
    <w:rsid w:val="005A1A12"/>
    <w:rsid w:val="005A1BC7"/>
    <w:rsid w:val="005A1C25"/>
    <w:rsid w:val="005A1FDA"/>
    <w:rsid w:val="005A20B6"/>
    <w:rsid w:val="005A20C6"/>
    <w:rsid w:val="005A21BC"/>
    <w:rsid w:val="005A2247"/>
    <w:rsid w:val="005A238C"/>
    <w:rsid w:val="005A246F"/>
    <w:rsid w:val="005A2604"/>
    <w:rsid w:val="005A2E08"/>
    <w:rsid w:val="005A2E58"/>
    <w:rsid w:val="005A2F6B"/>
    <w:rsid w:val="005A30A6"/>
    <w:rsid w:val="005A31D1"/>
    <w:rsid w:val="005A321F"/>
    <w:rsid w:val="005A330D"/>
    <w:rsid w:val="005A333A"/>
    <w:rsid w:val="005A33BA"/>
    <w:rsid w:val="005A33D0"/>
    <w:rsid w:val="005A33E6"/>
    <w:rsid w:val="005A3464"/>
    <w:rsid w:val="005A383A"/>
    <w:rsid w:val="005A3852"/>
    <w:rsid w:val="005A3C30"/>
    <w:rsid w:val="005A3FA1"/>
    <w:rsid w:val="005A40F1"/>
    <w:rsid w:val="005A420B"/>
    <w:rsid w:val="005A4B43"/>
    <w:rsid w:val="005A4DC6"/>
    <w:rsid w:val="005A5308"/>
    <w:rsid w:val="005A55E3"/>
    <w:rsid w:val="005A55F9"/>
    <w:rsid w:val="005A5669"/>
    <w:rsid w:val="005A5823"/>
    <w:rsid w:val="005A5D20"/>
    <w:rsid w:val="005A5D3D"/>
    <w:rsid w:val="005A5F86"/>
    <w:rsid w:val="005A605E"/>
    <w:rsid w:val="005A62F5"/>
    <w:rsid w:val="005A6358"/>
    <w:rsid w:val="005A653A"/>
    <w:rsid w:val="005A6826"/>
    <w:rsid w:val="005A6897"/>
    <w:rsid w:val="005A6A1D"/>
    <w:rsid w:val="005A6D9A"/>
    <w:rsid w:val="005A70D2"/>
    <w:rsid w:val="005A73F2"/>
    <w:rsid w:val="005A74A9"/>
    <w:rsid w:val="005A75F0"/>
    <w:rsid w:val="005A7D05"/>
    <w:rsid w:val="005A7D2F"/>
    <w:rsid w:val="005A7D48"/>
    <w:rsid w:val="005A7D6C"/>
    <w:rsid w:val="005B00C4"/>
    <w:rsid w:val="005B0203"/>
    <w:rsid w:val="005B0753"/>
    <w:rsid w:val="005B0791"/>
    <w:rsid w:val="005B07E2"/>
    <w:rsid w:val="005B091C"/>
    <w:rsid w:val="005B0C9A"/>
    <w:rsid w:val="005B12D2"/>
    <w:rsid w:val="005B12D5"/>
    <w:rsid w:val="005B15DD"/>
    <w:rsid w:val="005B1B7A"/>
    <w:rsid w:val="005B1E02"/>
    <w:rsid w:val="005B1F5A"/>
    <w:rsid w:val="005B1FC8"/>
    <w:rsid w:val="005B2070"/>
    <w:rsid w:val="005B20F0"/>
    <w:rsid w:val="005B2254"/>
    <w:rsid w:val="005B22F5"/>
    <w:rsid w:val="005B23FE"/>
    <w:rsid w:val="005B24DD"/>
    <w:rsid w:val="005B2573"/>
    <w:rsid w:val="005B25EE"/>
    <w:rsid w:val="005B2763"/>
    <w:rsid w:val="005B2AA8"/>
    <w:rsid w:val="005B2BCA"/>
    <w:rsid w:val="005B2D2E"/>
    <w:rsid w:val="005B2D5F"/>
    <w:rsid w:val="005B31D3"/>
    <w:rsid w:val="005B33F8"/>
    <w:rsid w:val="005B348F"/>
    <w:rsid w:val="005B35E9"/>
    <w:rsid w:val="005B369A"/>
    <w:rsid w:val="005B38EC"/>
    <w:rsid w:val="005B3927"/>
    <w:rsid w:val="005B3E98"/>
    <w:rsid w:val="005B4067"/>
    <w:rsid w:val="005B43C7"/>
    <w:rsid w:val="005B4410"/>
    <w:rsid w:val="005B441F"/>
    <w:rsid w:val="005B4BE1"/>
    <w:rsid w:val="005B4FBA"/>
    <w:rsid w:val="005B5584"/>
    <w:rsid w:val="005B5811"/>
    <w:rsid w:val="005B58FC"/>
    <w:rsid w:val="005B596D"/>
    <w:rsid w:val="005B597E"/>
    <w:rsid w:val="005B6146"/>
    <w:rsid w:val="005B628F"/>
    <w:rsid w:val="005B637B"/>
    <w:rsid w:val="005B65E6"/>
    <w:rsid w:val="005B661A"/>
    <w:rsid w:val="005B66D2"/>
    <w:rsid w:val="005B6AA0"/>
    <w:rsid w:val="005B6AF0"/>
    <w:rsid w:val="005B6B6D"/>
    <w:rsid w:val="005B6BDD"/>
    <w:rsid w:val="005B6CA5"/>
    <w:rsid w:val="005B6D97"/>
    <w:rsid w:val="005B6DF2"/>
    <w:rsid w:val="005B6F22"/>
    <w:rsid w:val="005B6FFB"/>
    <w:rsid w:val="005B70C5"/>
    <w:rsid w:val="005B736C"/>
    <w:rsid w:val="005B75A6"/>
    <w:rsid w:val="005B75C3"/>
    <w:rsid w:val="005B765C"/>
    <w:rsid w:val="005B7708"/>
    <w:rsid w:val="005B784F"/>
    <w:rsid w:val="005B7B83"/>
    <w:rsid w:val="005B7C91"/>
    <w:rsid w:val="005B7CEE"/>
    <w:rsid w:val="005B7DE8"/>
    <w:rsid w:val="005B7F1A"/>
    <w:rsid w:val="005C0028"/>
    <w:rsid w:val="005C012B"/>
    <w:rsid w:val="005C02C8"/>
    <w:rsid w:val="005C0610"/>
    <w:rsid w:val="005C06AF"/>
    <w:rsid w:val="005C0B7B"/>
    <w:rsid w:val="005C0DD3"/>
    <w:rsid w:val="005C0F2D"/>
    <w:rsid w:val="005C1002"/>
    <w:rsid w:val="005C12BB"/>
    <w:rsid w:val="005C132E"/>
    <w:rsid w:val="005C13DE"/>
    <w:rsid w:val="005C1406"/>
    <w:rsid w:val="005C1408"/>
    <w:rsid w:val="005C143A"/>
    <w:rsid w:val="005C1738"/>
    <w:rsid w:val="005C18F9"/>
    <w:rsid w:val="005C19DA"/>
    <w:rsid w:val="005C1B19"/>
    <w:rsid w:val="005C1B28"/>
    <w:rsid w:val="005C1CCC"/>
    <w:rsid w:val="005C1CE7"/>
    <w:rsid w:val="005C1D1C"/>
    <w:rsid w:val="005C1D55"/>
    <w:rsid w:val="005C1E0A"/>
    <w:rsid w:val="005C1E4C"/>
    <w:rsid w:val="005C248F"/>
    <w:rsid w:val="005C24F2"/>
    <w:rsid w:val="005C24F5"/>
    <w:rsid w:val="005C2974"/>
    <w:rsid w:val="005C2A66"/>
    <w:rsid w:val="005C2AE5"/>
    <w:rsid w:val="005C2CD3"/>
    <w:rsid w:val="005C2DA4"/>
    <w:rsid w:val="005C2DF9"/>
    <w:rsid w:val="005C2E4C"/>
    <w:rsid w:val="005C30AC"/>
    <w:rsid w:val="005C30E0"/>
    <w:rsid w:val="005C3110"/>
    <w:rsid w:val="005C3320"/>
    <w:rsid w:val="005C35DC"/>
    <w:rsid w:val="005C3653"/>
    <w:rsid w:val="005C3720"/>
    <w:rsid w:val="005C39C0"/>
    <w:rsid w:val="005C3A14"/>
    <w:rsid w:val="005C3AB5"/>
    <w:rsid w:val="005C3D90"/>
    <w:rsid w:val="005C3F2C"/>
    <w:rsid w:val="005C400D"/>
    <w:rsid w:val="005C4074"/>
    <w:rsid w:val="005C426D"/>
    <w:rsid w:val="005C436C"/>
    <w:rsid w:val="005C4379"/>
    <w:rsid w:val="005C4475"/>
    <w:rsid w:val="005C4523"/>
    <w:rsid w:val="005C4638"/>
    <w:rsid w:val="005C4BB6"/>
    <w:rsid w:val="005C4F85"/>
    <w:rsid w:val="005C5332"/>
    <w:rsid w:val="005C54F4"/>
    <w:rsid w:val="005C57F4"/>
    <w:rsid w:val="005C5A9E"/>
    <w:rsid w:val="005C5BF9"/>
    <w:rsid w:val="005C5DD4"/>
    <w:rsid w:val="005C5F95"/>
    <w:rsid w:val="005C5FF7"/>
    <w:rsid w:val="005C629C"/>
    <w:rsid w:val="005C6902"/>
    <w:rsid w:val="005C6D17"/>
    <w:rsid w:val="005C6D25"/>
    <w:rsid w:val="005C6E78"/>
    <w:rsid w:val="005C70F7"/>
    <w:rsid w:val="005C710C"/>
    <w:rsid w:val="005C715D"/>
    <w:rsid w:val="005C75A5"/>
    <w:rsid w:val="005C769B"/>
    <w:rsid w:val="005C794B"/>
    <w:rsid w:val="005C7998"/>
    <w:rsid w:val="005C79FA"/>
    <w:rsid w:val="005C7C0C"/>
    <w:rsid w:val="005C7D32"/>
    <w:rsid w:val="005D00A3"/>
    <w:rsid w:val="005D00B9"/>
    <w:rsid w:val="005D042A"/>
    <w:rsid w:val="005D058F"/>
    <w:rsid w:val="005D0810"/>
    <w:rsid w:val="005D130B"/>
    <w:rsid w:val="005D1553"/>
    <w:rsid w:val="005D15E7"/>
    <w:rsid w:val="005D1607"/>
    <w:rsid w:val="005D16D0"/>
    <w:rsid w:val="005D170E"/>
    <w:rsid w:val="005D1845"/>
    <w:rsid w:val="005D1B8C"/>
    <w:rsid w:val="005D1BC3"/>
    <w:rsid w:val="005D1CED"/>
    <w:rsid w:val="005D1E3F"/>
    <w:rsid w:val="005D1F0B"/>
    <w:rsid w:val="005D1F96"/>
    <w:rsid w:val="005D22CB"/>
    <w:rsid w:val="005D22FA"/>
    <w:rsid w:val="005D23CB"/>
    <w:rsid w:val="005D2478"/>
    <w:rsid w:val="005D25C4"/>
    <w:rsid w:val="005D270F"/>
    <w:rsid w:val="005D2750"/>
    <w:rsid w:val="005D278B"/>
    <w:rsid w:val="005D298A"/>
    <w:rsid w:val="005D2A78"/>
    <w:rsid w:val="005D2D21"/>
    <w:rsid w:val="005D2FAE"/>
    <w:rsid w:val="005D3032"/>
    <w:rsid w:val="005D32E9"/>
    <w:rsid w:val="005D3410"/>
    <w:rsid w:val="005D345F"/>
    <w:rsid w:val="005D348E"/>
    <w:rsid w:val="005D3BF5"/>
    <w:rsid w:val="005D3C6F"/>
    <w:rsid w:val="005D3D64"/>
    <w:rsid w:val="005D3DF4"/>
    <w:rsid w:val="005D3E16"/>
    <w:rsid w:val="005D3E25"/>
    <w:rsid w:val="005D3F29"/>
    <w:rsid w:val="005D424D"/>
    <w:rsid w:val="005D4586"/>
    <w:rsid w:val="005D4683"/>
    <w:rsid w:val="005D4763"/>
    <w:rsid w:val="005D47C1"/>
    <w:rsid w:val="005D49AA"/>
    <w:rsid w:val="005D49C1"/>
    <w:rsid w:val="005D4C75"/>
    <w:rsid w:val="005D4CE8"/>
    <w:rsid w:val="005D4EB9"/>
    <w:rsid w:val="005D4FB8"/>
    <w:rsid w:val="005D522E"/>
    <w:rsid w:val="005D5328"/>
    <w:rsid w:val="005D56C2"/>
    <w:rsid w:val="005D5D57"/>
    <w:rsid w:val="005D5D8F"/>
    <w:rsid w:val="005D5DF1"/>
    <w:rsid w:val="005D5E3C"/>
    <w:rsid w:val="005D624F"/>
    <w:rsid w:val="005D628D"/>
    <w:rsid w:val="005D6305"/>
    <w:rsid w:val="005D6495"/>
    <w:rsid w:val="005D64C3"/>
    <w:rsid w:val="005D681E"/>
    <w:rsid w:val="005D6AB9"/>
    <w:rsid w:val="005D6D82"/>
    <w:rsid w:val="005D6DAC"/>
    <w:rsid w:val="005D7096"/>
    <w:rsid w:val="005D70BE"/>
    <w:rsid w:val="005D71DF"/>
    <w:rsid w:val="005D7365"/>
    <w:rsid w:val="005D759A"/>
    <w:rsid w:val="005D7A03"/>
    <w:rsid w:val="005D7CE1"/>
    <w:rsid w:val="005E0108"/>
    <w:rsid w:val="005E019B"/>
    <w:rsid w:val="005E028D"/>
    <w:rsid w:val="005E0C84"/>
    <w:rsid w:val="005E0E17"/>
    <w:rsid w:val="005E0FD1"/>
    <w:rsid w:val="005E120B"/>
    <w:rsid w:val="005E15E6"/>
    <w:rsid w:val="005E189A"/>
    <w:rsid w:val="005E1A6F"/>
    <w:rsid w:val="005E1AFD"/>
    <w:rsid w:val="005E1C2C"/>
    <w:rsid w:val="005E21B9"/>
    <w:rsid w:val="005E2292"/>
    <w:rsid w:val="005E2314"/>
    <w:rsid w:val="005E23CD"/>
    <w:rsid w:val="005E23D0"/>
    <w:rsid w:val="005E25B8"/>
    <w:rsid w:val="005E2841"/>
    <w:rsid w:val="005E2952"/>
    <w:rsid w:val="005E29A2"/>
    <w:rsid w:val="005E2DA7"/>
    <w:rsid w:val="005E2E5F"/>
    <w:rsid w:val="005E31E6"/>
    <w:rsid w:val="005E328D"/>
    <w:rsid w:val="005E32AD"/>
    <w:rsid w:val="005E32E1"/>
    <w:rsid w:val="005E33E0"/>
    <w:rsid w:val="005E3589"/>
    <w:rsid w:val="005E36B9"/>
    <w:rsid w:val="005E3907"/>
    <w:rsid w:val="005E3909"/>
    <w:rsid w:val="005E3B4A"/>
    <w:rsid w:val="005E3B4C"/>
    <w:rsid w:val="005E3F91"/>
    <w:rsid w:val="005E40D9"/>
    <w:rsid w:val="005E4102"/>
    <w:rsid w:val="005E424B"/>
    <w:rsid w:val="005E429B"/>
    <w:rsid w:val="005E459D"/>
    <w:rsid w:val="005E462C"/>
    <w:rsid w:val="005E47E1"/>
    <w:rsid w:val="005E49FA"/>
    <w:rsid w:val="005E4A8D"/>
    <w:rsid w:val="005E4BC9"/>
    <w:rsid w:val="005E4CD2"/>
    <w:rsid w:val="005E4DD3"/>
    <w:rsid w:val="005E4E39"/>
    <w:rsid w:val="005E4E8B"/>
    <w:rsid w:val="005E510A"/>
    <w:rsid w:val="005E512B"/>
    <w:rsid w:val="005E5666"/>
    <w:rsid w:val="005E56B1"/>
    <w:rsid w:val="005E56B9"/>
    <w:rsid w:val="005E5AF5"/>
    <w:rsid w:val="005E5D2E"/>
    <w:rsid w:val="005E5D4A"/>
    <w:rsid w:val="005E5DB4"/>
    <w:rsid w:val="005E5F94"/>
    <w:rsid w:val="005E5FC5"/>
    <w:rsid w:val="005E64C9"/>
    <w:rsid w:val="005E676D"/>
    <w:rsid w:val="005E67C1"/>
    <w:rsid w:val="005E685C"/>
    <w:rsid w:val="005E6B42"/>
    <w:rsid w:val="005E6B4F"/>
    <w:rsid w:val="005E6CAB"/>
    <w:rsid w:val="005E6E8F"/>
    <w:rsid w:val="005E71CC"/>
    <w:rsid w:val="005E72B6"/>
    <w:rsid w:val="005E7762"/>
    <w:rsid w:val="005E78F5"/>
    <w:rsid w:val="005E78F9"/>
    <w:rsid w:val="005E79F3"/>
    <w:rsid w:val="005E7A69"/>
    <w:rsid w:val="005E7ACE"/>
    <w:rsid w:val="005E7DDC"/>
    <w:rsid w:val="005F002E"/>
    <w:rsid w:val="005F0673"/>
    <w:rsid w:val="005F089C"/>
    <w:rsid w:val="005F0A18"/>
    <w:rsid w:val="005F0A6B"/>
    <w:rsid w:val="005F1702"/>
    <w:rsid w:val="005F1C88"/>
    <w:rsid w:val="005F1CC8"/>
    <w:rsid w:val="005F1CE6"/>
    <w:rsid w:val="005F1DF7"/>
    <w:rsid w:val="005F1E54"/>
    <w:rsid w:val="005F1EA8"/>
    <w:rsid w:val="005F215A"/>
    <w:rsid w:val="005F22F5"/>
    <w:rsid w:val="005F2308"/>
    <w:rsid w:val="005F2846"/>
    <w:rsid w:val="005F2934"/>
    <w:rsid w:val="005F2986"/>
    <w:rsid w:val="005F2B1A"/>
    <w:rsid w:val="005F2DFE"/>
    <w:rsid w:val="005F2E94"/>
    <w:rsid w:val="005F2F04"/>
    <w:rsid w:val="005F2F08"/>
    <w:rsid w:val="005F2F17"/>
    <w:rsid w:val="005F2FDF"/>
    <w:rsid w:val="005F3036"/>
    <w:rsid w:val="005F30CB"/>
    <w:rsid w:val="005F31A9"/>
    <w:rsid w:val="005F33C9"/>
    <w:rsid w:val="005F3462"/>
    <w:rsid w:val="005F3592"/>
    <w:rsid w:val="005F377D"/>
    <w:rsid w:val="005F3888"/>
    <w:rsid w:val="005F39AB"/>
    <w:rsid w:val="005F3A67"/>
    <w:rsid w:val="005F3D5C"/>
    <w:rsid w:val="005F3E7B"/>
    <w:rsid w:val="005F41A5"/>
    <w:rsid w:val="005F4203"/>
    <w:rsid w:val="005F4215"/>
    <w:rsid w:val="005F44D4"/>
    <w:rsid w:val="005F450F"/>
    <w:rsid w:val="005F4553"/>
    <w:rsid w:val="005F47C5"/>
    <w:rsid w:val="005F49C0"/>
    <w:rsid w:val="005F4AA0"/>
    <w:rsid w:val="005F4B22"/>
    <w:rsid w:val="005F4EAC"/>
    <w:rsid w:val="005F4F53"/>
    <w:rsid w:val="005F5063"/>
    <w:rsid w:val="005F5373"/>
    <w:rsid w:val="005F5458"/>
    <w:rsid w:val="005F547D"/>
    <w:rsid w:val="005F54D1"/>
    <w:rsid w:val="005F55A4"/>
    <w:rsid w:val="005F55B0"/>
    <w:rsid w:val="005F56C9"/>
    <w:rsid w:val="005F575C"/>
    <w:rsid w:val="005F598A"/>
    <w:rsid w:val="005F599F"/>
    <w:rsid w:val="005F5A6C"/>
    <w:rsid w:val="005F5AFD"/>
    <w:rsid w:val="005F5D5E"/>
    <w:rsid w:val="005F5DED"/>
    <w:rsid w:val="005F5FC3"/>
    <w:rsid w:val="005F5FFE"/>
    <w:rsid w:val="005F622A"/>
    <w:rsid w:val="005F6390"/>
    <w:rsid w:val="005F63D4"/>
    <w:rsid w:val="005F64DA"/>
    <w:rsid w:val="005F659A"/>
    <w:rsid w:val="005F676D"/>
    <w:rsid w:val="005F6859"/>
    <w:rsid w:val="005F6AAE"/>
    <w:rsid w:val="005F6D89"/>
    <w:rsid w:val="005F6D93"/>
    <w:rsid w:val="005F6EB9"/>
    <w:rsid w:val="005F6EE7"/>
    <w:rsid w:val="005F706B"/>
    <w:rsid w:val="005F716C"/>
    <w:rsid w:val="005F7390"/>
    <w:rsid w:val="005F73BA"/>
    <w:rsid w:val="005F73DA"/>
    <w:rsid w:val="005F73E2"/>
    <w:rsid w:val="005F748B"/>
    <w:rsid w:val="005F7553"/>
    <w:rsid w:val="005F76A1"/>
    <w:rsid w:val="005F76A7"/>
    <w:rsid w:val="005F7811"/>
    <w:rsid w:val="005F78EE"/>
    <w:rsid w:val="005F7B22"/>
    <w:rsid w:val="005F7BC9"/>
    <w:rsid w:val="005F7E5C"/>
    <w:rsid w:val="005F7F26"/>
    <w:rsid w:val="005F7F33"/>
    <w:rsid w:val="005F7F3F"/>
    <w:rsid w:val="005F7F49"/>
    <w:rsid w:val="00600010"/>
    <w:rsid w:val="0060001C"/>
    <w:rsid w:val="00600065"/>
    <w:rsid w:val="00600141"/>
    <w:rsid w:val="006007F1"/>
    <w:rsid w:val="00600859"/>
    <w:rsid w:val="006008E1"/>
    <w:rsid w:val="00600FBF"/>
    <w:rsid w:val="00601064"/>
    <w:rsid w:val="006010DD"/>
    <w:rsid w:val="00601251"/>
    <w:rsid w:val="00601372"/>
    <w:rsid w:val="00601704"/>
    <w:rsid w:val="006018DD"/>
    <w:rsid w:val="00601A80"/>
    <w:rsid w:val="00601CB4"/>
    <w:rsid w:val="00601E05"/>
    <w:rsid w:val="00601E0C"/>
    <w:rsid w:val="00601EC6"/>
    <w:rsid w:val="00602021"/>
    <w:rsid w:val="0060202F"/>
    <w:rsid w:val="006020EF"/>
    <w:rsid w:val="006023F5"/>
    <w:rsid w:val="0060266B"/>
    <w:rsid w:val="00602A53"/>
    <w:rsid w:val="00602AC1"/>
    <w:rsid w:val="00602B0C"/>
    <w:rsid w:val="00602BA2"/>
    <w:rsid w:val="00602CFC"/>
    <w:rsid w:val="0060307B"/>
    <w:rsid w:val="00603267"/>
    <w:rsid w:val="0060353F"/>
    <w:rsid w:val="00603568"/>
    <w:rsid w:val="006038DD"/>
    <w:rsid w:val="00603959"/>
    <w:rsid w:val="00603A53"/>
    <w:rsid w:val="00603B8E"/>
    <w:rsid w:val="00603BC5"/>
    <w:rsid w:val="00603E1F"/>
    <w:rsid w:val="00603F92"/>
    <w:rsid w:val="006043BB"/>
    <w:rsid w:val="00604621"/>
    <w:rsid w:val="00604AD9"/>
    <w:rsid w:val="00604BCA"/>
    <w:rsid w:val="006054D2"/>
    <w:rsid w:val="00605634"/>
    <w:rsid w:val="0060588A"/>
    <w:rsid w:val="00605967"/>
    <w:rsid w:val="00605C56"/>
    <w:rsid w:val="00605CCA"/>
    <w:rsid w:val="0060629F"/>
    <w:rsid w:val="006063E2"/>
    <w:rsid w:val="006063E9"/>
    <w:rsid w:val="00606642"/>
    <w:rsid w:val="006068E9"/>
    <w:rsid w:val="00606AD2"/>
    <w:rsid w:val="00606C22"/>
    <w:rsid w:val="00606CBE"/>
    <w:rsid w:val="00606DAA"/>
    <w:rsid w:val="0060726C"/>
    <w:rsid w:val="0060730A"/>
    <w:rsid w:val="00607825"/>
    <w:rsid w:val="006078B0"/>
    <w:rsid w:val="006078EC"/>
    <w:rsid w:val="00607A10"/>
    <w:rsid w:val="00607A61"/>
    <w:rsid w:val="00607D6E"/>
    <w:rsid w:val="00610166"/>
    <w:rsid w:val="006102A5"/>
    <w:rsid w:val="00610A7D"/>
    <w:rsid w:val="00610BA7"/>
    <w:rsid w:val="00610F7F"/>
    <w:rsid w:val="006110DA"/>
    <w:rsid w:val="00611306"/>
    <w:rsid w:val="00611380"/>
    <w:rsid w:val="00611539"/>
    <w:rsid w:val="00611542"/>
    <w:rsid w:val="00611713"/>
    <w:rsid w:val="00611D81"/>
    <w:rsid w:val="00611F50"/>
    <w:rsid w:val="00612157"/>
    <w:rsid w:val="006125E3"/>
    <w:rsid w:val="006126DE"/>
    <w:rsid w:val="00612949"/>
    <w:rsid w:val="00612B25"/>
    <w:rsid w:val="00612C7A"/>
    <w:rsid w:val="00612E4E"/>
    <w:rsid w:val="00612FDB"/>
    <w:rsid w:val="006132A9"/>
    <w:rsid w:val="0061340C"/>
    <w:rsid w:val="00613663"/>
    <w:rsid w:val="006139ED"/>
    <w:rsid w:val="00613AF5"/>
    <w:rsid w:val="00613C69"/>
    <w:rsid w:val="00613DAB"/>
    <w:rsid w:val="00613F53"/>
    <w:rsid w:val="00613FC9"/>
    <w:rsid w:val="00613FDF"/>
    <w:rsid w:val="00614001"/>
    <w:rsid w:val="0061411D"/>
    <w:rsid w:val="00614280"/>
    <w:rsid w:val="00614307"/>
    <w:rsid w:val="006143C8"/>
    <w:rsid w:val="00614523"/>
    <w:rsid w:val="006146B9"/>
    <w:rsid w:val="00614970"/>
    <w:rsid w:val="00614A86"/>
    <w:rsid w:val="00614ACE"/>
    <w:rsid w:val="00614CA7"/>
    <w:rsid w:val="006152A2"/>
    <w:rsid w:val="00615369"/>
    <w:rsid w:val="00615464"/>
    <w:rsid w:val="006154DD"/>
    <w:rsid w:val="00615717"/>
    <w:rsid w:val="00615898"/>
    <w:rsid w:val="006159AC"/>
    <w:rsid w:val="00615AB8"/>
    <w:rsid w:val="00615B2C"/>
    <w:rsid w:val="00615E8E"/>
    <w:rsid w:val="006163EF"/>
    <w:rsid w:val="00616A01"/>
    <w:rsid w:val="00616AFD"/>
    <w:rsid w:val="00616CC6"/>
    <w:rsid w:val="00616D02"/>
    <w:rsid w:val="00617055"/>
    <w:rsid w:val="00617134"/>
    <w:rsid w:val="0061721A"/>
    <w:rsid w:val="006172AE"/>
    <w:rsid w:val="00617516"/>
    <w:rsid w:val="00617678"/>
    <w:rsid w:val="00617B87"/>
    <w:rsid w:val="0062006F"/>
    <w:rsid w:val="0062019C"/>
    <w:rsid w:val="006201FD"/>
    <w:rsid w:val="006203E0"/>
    <w:rsid w:val="00620782"/>
    <w:rsid w:val="0062078B"/>
    <w:rsid w:val="00620A0C"/>
    <w:rsid w:val="00620A0E"/>
    <w:rsid w:val="006210DF"/>
    <w:rsid w:val="00621163"/>
    <w:rsid w:val="0062129A"/>
    <w:rsid w:val="00621310"/>
    <w:rsid w:val="0062138D"/>
    <w:rsid w:val="00621435"/>
    <w:rsid w:val="00621454"/>
    <w:rsid w:val="0062152D"/>
    <w:rsid w:val="00621617"/>
    <w:rsid w:val="0062162B"/>
    <w:rsid w:val="00621864"/>
    <w:rsid w:val="00621A07"/>
    <w:rsid w:val="00621CE2"/>
    <w:rsid w:val="0062202A"/>
    <w:rsid w:val="006220A2"/>
    <w:rsid w:val="00622277"/>
    <w:rsid w:val="0062231F"/>
    <w:rsid w:val="00622563"/>
    <w:rsid w:val="006226C6"/>
    <w:rsid w:val="006227DE"/>
    <w:rsid w:val="006227DF"/>
    <w:rsid w:val="0062292F"/>
    <w:rsid w:val="0062303B"/>
    <w:rsid w:val="006236B7"/>
    <w:rsid w:val="0062391A"/>
    <w:rsid w:val="00623BB1"/>
    <w:rsid w:val="00623BC2"/>
    <w:rsid w:val="00623DBC"/>
    <w:rsid w:val="00623E16"/>
    <w:rsid w:val="00623E86"/>
    <w:rsid w:val="0062406E"/>
    <w:rsid w:val="00624328"/>
    <w:rsid w:val="006243C6"/>
    <w:rsid w:val="00624819"/>
    <w:rsid w:val="006249E5"/>
    <w:rsid w:val="00624A66"/>
    <w:rsid w:val="00624B97"/>
    <w:rsid w:val="006250FB"/>
    <w:rsid w:val="006252EF"/>
    <w:rsid w:val="00625514"/>
    <w:rsid w:val="0062559B"/>
    <w:rsid w:val="00625690"/>
    <w:rsid w:val="00625869"/>
    <w:rsid w:val="0062591C"/>
    <w:rsid w:val="006259D8"/>
    <w:rsid w:val="00625B9C"/>
    <w:rsid w:val="00625E0D"/>
    <w:rsid w:val="00625E1B"/>
    <w:rsid w:val="00625FE0"/>
    <w:rsid w:val="00626135"/>
    <w:rsid w:val="00626197"/>
    <w:rsid w:val="006262AC"/>
    <w:rsid w:val="0062635E"/>
    <w:rsid w:val="00626389"/>
    <w:rsid w:val="00626447"/>
    <w:rsid w:val="00626565"/>
    <w:rsid w:val="00626668"/>
    <w:rsid w:val="00626868"/>
    <w:rsid w:val="006268C5"/>
    <w:rsid w:val="006269AB"/>
    <w:rsid w:val="00626A2B"/>
    <w:rsid w:val="00626AC3"/>
    <w:rsid w:val="00626B78"/>
    <w:rsid w:val="00626BB1"/>
    <w:rsid w:val="00626FF5"/>
    <w:rsid w:val="006270B8"/>
    <w:rsid w:val="006272DC"/>
    <w:rsid w:val="006274A8"/>
    <w:rsid w:val="00627623"/>
    <w:rsid w:val="0062783E"/>
    <w:rsid w:val="006279CC"/>
    <w:rsid w:val="00627C64"/>
    <w:rsid w:val="00627DCA"/>
    <w:rsid w:val="00627E10"/>
    <w:rsid w:val="00627EFC"/>
    <w:rsid w:val="00630A91"/>
    <w:rsid w:val="00630AEF"/>
    <w:rsid w:val="00630C6B"/>
    <w:rsid w:val="0063102F"/>
    <w:rsid w:val="006310F4"/>
    <w:rsid w:val="006312DE"/>
    <w:rsid w:val="006313A6"/>
    <w:rsid w:val="00631760"/>
    <w:rsid w:val="00631ABC"/>
    <w:rsid w:val="0063212C"/>
    <w:rsid w:val="00632388"/>
    <w:rsid w:val="006323D8"/>
    <w:rsid w:val="0063260B"/>
    <w:rsid w:val="006326D7"/>
    <w:rsid w:val="0063270D"/>
    <w:rsid w:val="00632ADC"/>
    <w:rsid w:val="0063305E"/>
    <w:rsid w:val="00633251"/>
    <w:rsid w:val="006332A3"/>
    <w:rsid w:val="0063334B"/>
    <w:rsid w:val="006336A7"/>
    <w:rsid w:val="006337A0"/>
    <w:rsid w:val="00633854"/>
    <w:rsid w:val="00633B42"/>
    <w:rsid w:val="00633C38"/>
    <w:rsid w:val="00633C64"/>
    <w:rsid w:val="00633D7D"/>
    <w:rsid w:val="00633DA8"/>
    <w:rsid w:val="00633E17"/>
    <w:rsid w:val="00634154"/>
    <w:rsid w:val="00634236"/>
    <w:rsid w:val="00634481"/>
    <w:rsid w:val="006348E9"/>
    <w:rsid w:val="006349DB"/>
    <w:rsid w:val="00634A11"/>
    <w:rsid w:val="00634B10"/>
    <w:rsid w:val="00634BBC"/>
    <w:rsid w:val="00634C26"/>
    <w:rsid w:val="00635757"/>
    <w:rsid w:val="006357C5"/>
    <w:rsid w:val="0063597C"/>
    <w:rsid w:val="00635BBC"/>
    <w:rsid w:val="00635D45"/>
    <w:rsid w:val="00635ED9"/>
    <w:rsid w:val="00636140"/>
    <w:rsid w:val="0063625D"/>
    <w:rsid w:val="006362C6"/>
    <w:rsid w:val="00636530"/>
    <w:rsid w:val="006365EF"/>
    <w:rsid w:val="00636672"/>
    <w:rsid w:val="00636847"/>
    <w:rsid w:val="006369CB"/>
    <w:rsid w:val="00636BAC"/>
    <w:rsid w:val="00636C5C"/>
    <w:rsid w:val="00637197"/>
    <w:rsid w:val="0063782F"/>
    <w:rsid w:val="00637839"/>
    <w:rsid w:val="00637AE9"/>
    <w:rsid w:val="00637B1C"/>
    <w:rsid w:val="00637B5D"/>
    <w:rsid w:val="00637B9E"/>
    <w:rsid w:val="00637EA1"/>
    <w:rsid w:val="00637F8B"/>
    <w:rsid w:val="006401D6"/>
    <w:rsid w:val="00640340"/>
    <w:rsid w:val="00640402"/>
    <w:rsid w:val="00640628"/>
    <w:rsid w:val="00640735"/>
    <w:rsid w:val="0064079A"/>
    <w:rsid w:val="0064081F"/>
    <w:rsid w:val="006408C9"/>
    <w:rsid w:val="00640B70"/>
    <w:rsid w:val="00640CD6"/>
    <w:rsid w:val="00640CDE"/>
    <w:rsid w:val="00640EC8"/>
    <w:rsid w:val="00640F74"/>
    <w:rsid w:val="00640FB2"/>
    <w:rsid w:val="006418CF"/>
    <w:rsid w:val="0064190C"/>
    <w:rsid w:val="00641968"/>
    <w:rsid w:val="00641ADC"/>
    <w:rsid w:val="00641AF2"/>
    <w:rsid w:val="00641B6F"/>
    <w:rsid w:val="00641BAE"/>
    <w:rsid w:val="00641C48"/>
    <w:rsid w:val="00641C6A"/>
    <w:rsid w:val="00641D15"/>
    <w:rsid w:val="00641DA7"/>
    <w:rsid w:val="00641E62"/>
    <w:rsid w:val="00642406"/>
    <w:rsid w:val="00642478"/>
    <w:rsid w:val="006425A6"/>
    <w:rsid w:val="006426E8"/>
    <w:rsid w:val="00642B25"/>
    <w:rsid w:val="00642B84"/>
    <w:rsid w:val="0064310E"/>
    <w:rsid w:val="0064331D"/>
    <w:rsid w:val="006436D4"/>
    <w:rsid w:val="0064382A"/>
    <w:rsid w:val="00643843"/>
    <w:rsid w:val="00643AF4"/>
    <w:rsid w:val="00643B1C"/>
    <w:rsid w:val="00643B8F"/>
    <w:rsid w:val="00643F14"/>
    <w:rsid w:val="00643F4C"/>
    <w:rsid w:val="00643F65"/>
    <w:rsid w:val="006442E2"/>
    <w:rsid w:val="00644383"/>
    <w:rsid w:val="0064447B"/>
    <w:rsid w:val="00644656"/>
    <w:rsid w:val="00644683"/>
    <w:rsid w:val="00644871"/>
    <w:rsid w:val="00644BEC"/>
    <w:rsid w:val="00644EE5"/>
    <w:rsid w:val="00644FD7"/>
    <w:rsid w:val="0064523C"/>
    <w:rsid w:val="00645544"/>
    <w:rsid w:val="00645550"/>
    <w:rsid w:val="00645C89"/>
    <w:rsid w:val="00645D07"/>
    <w:rsid w:val="006462C8"/>
    <w:rsid w:val="00646423"/>
    <w:rsid w:val="00646AEE"/>
    <w:rsid w:val="00646F43"/>
    <w:rsid w:val="0064730F"/>
    <w:rsid w:val="00647323"/>
    <w:rsid w:val="00647495"/>
    <w:rsid w:val="006474E5"/>
    <w:rsid w:val="00647519"/>
    <w:rsid w:val="0064754B"/>
    <w:rsid w:val="006475EA"/>
    <w:rsid w:val="00647643"/>
    <w:rsid w:val="00647683"/>
    <w:rsid w:val="006476D8"/>
    <w:rsid w:val="00647C34"/>
    <w:rsid w:val="006505FC"/>
    <w:rsid w:val="00650852"/>
    <w:rsid w:val="00650A8F"/>
    <w:rsid w:val="00650D99"/>
    <w:rsid w:val="00650FF3"/>
    <w:rsid w:val="00651076"/>
    <w:rsid w:val="006511CA"/>
    <w:rsid w:val="00651351"/>
    <w:rsid w:val="00651435"/>
    <w:rsid w:val="00651478"/>
    <w:rsid w:val="0065147C"/>
    <w:rsid w:val="0065167F"/>
    <w:rsid w:val="00651729"/>
    <w:rsid w:val="006517B6"/>
    <w:rsid w:val="00651A1B"/>
    <w:rsid w:val="00651A28"/>
    <w:rsid w:val="00651AB7"/>
    <w:rsid w:val="00651DD6"/>
    <w:rsid w:val="00651E8E"/>
    <w:rsid w:val="00651EF2"/>
    <w:rsid w:val="0065210E"/>
    <w:rsid w:val="0065220D"/>
    <w:rsid w:val="0065224B"/>
    <w:rsid w:val="00652256"/>
    <w:rsid w:val="006522E1"/>
    <w:rsid w:val="006523B5"/>
    <w:rsid w:val="006527B8"/>
    <w:rsid w:val="0065285A"/>
    <w:rsid w:val="006528DA"/>
    <w:rsid w:val="006528FC"/>
    <w:rsid w:val="00652960"/>
    <w:rsid w:val="00652B42"/>
    <w:rsid w:val="00652D60"/>
    <w:rsid w:val="00652E37"/>
    <w:rsid w:val="00652E3C"/>
    <w:rsid w:val="00652E52"/>
    <w:rsid w:val="00652E98"/>
    <w:rsid w:val="0065307C"/>
    <w:rsid w:val="00653120"/>
    <w:rsid w:val="00653132"/>
    <w:rsid w:val="00653293"/>
    <w:rsid w:val="006532D2"/>
    <w:rsid w:val="006535B8"/>
    <w:rsid w:val="006536F2"/>
    <w:rsid w:val="006537FB"/>
    <w:rsid w:val="00653A59"/>
    <w:rsid w:val="00653B0A"/>
    <w:rsid w:val="00653B8B"/>
    <w:rsid w:val="00653C17"/>
    <w:rsid w:val="00653D29"/>
    <w:rsid w:val="00653D7C"/>
    <w:rsid w:val="00653F1C"/>
    <w:rsid w:val="0065400E"/>
    <w:rsid w:val="006543C5"/>
    <w:rsid w:val="00654633"/>
    <w:rsid w:val="0065467A"/>
    <w:rsid w:val="00654A52"/>
    <w:rsid w:val="00654BBF"/>
    <w:rsid w:val="00654C9B"/>
    <w:rsid w:val="00654DAE"/>
    <w:rsid w:val="00655013"/>
    <w:rsid w:val="006551EC"/>
    <w:rsid w:val="006553DF"/>
    <w:rsid w:val="00655553"/>
    <w:rsid w:val="0065572D"/>
    <w:rsid w:val="00655831"/>
    <w:rsid w:val="006559B1"/>
    <w:rsid w:val="00655AEA"/>
    <w:rsid w:val="00655AF3"/>
    <w:rsid w:val="00655E65"/>
    <w:rsid w:val="00656158"/>
    <w:rsid w:val="006562B2"/>
    <w:rsid w:val="006563A7"/>
    <w:rsid w:val="00656616"/>
    <w:rsid w:val="0065667B"/>
    <w:rsid w:val="00656AF7"/>
    <w:rsid w:val="00656C62"/>
    <w:rsid w:val="00656DFA"/>
    <w:rsid w:val="00656EDD"/>
    <w:rsid w:val="00656F49"/>
    <w:rsid w:val="00657000"/>
    <w:rsid w:val="006570B7"/>
    <w:rsid w:val="0065748A"/>
    <w:rsid w:val="00657606"/>
    <w:rsid w:val="006576CD"/>
    <w:rsid w:val="006577D3"/>
    <w:rsid w:val="006578EA"/>
    <w:rsid w:val="00657DB1"/>
    <w:rsid w:val="00657DE2"/>
    <w:rsid w:val="00660988"/>
    <w:rsid w:val="00660D93"/>
    <w:rsid w:val="00660EE3"/>
    <w:rsid w:val="00661122"/>
    <w:rsid w:val="00661130"/>
    <w:rsid w:val="00661247"/>
    <w:rsid w:val="0066161F"/>
    <w:rsid w:val="00661703"/>
    <w:rsid w:val="006617E3"/>
    <w:rsid w:val="006618C0"/>
    <w:rsid w:val="00661F66"/>
    <w:rsid w:val="0066208A"/>
    <w:rsid w:val="0066208D"/>
    <w:rsid w:val="00662220"/>
    <w:rsid w:val="0066231A"/>
    <w:rsid w:val="006628CA"/>
    <w:rsid w:val="0066291B"/>
    <w:rsid w:val="00662A06"/>
    <w:rsid w:val="00662D61"/>
    <w:rsid w:val="00662E07"/>
    <w:rsid w:val="00662E78"/>
    <w:rsid w:val="00662FC3"/>
    <w:rsid w:val="00663020"/>
    <w:rsid w:val="00663324"/>
    <w:rsid w:val="00663357"/>
    <w:rsid w:val="00663579"/>
    <w:rsid w:val="0066367A"/>
    <w:rsid w:val="006636F3"/>
    <w:rsid w:val="00663B95"/>
    <w:rsid w:val="00663C0D"/>
    <w:rsid w:val="00663D73"/>
    <w:rsid w:val="00663EB4"/>
    <w:rsid w:val="00663FA3"/>
    <w:rsid w:val="006640B1"/>
    <w:rsid w:val="0066414D"/>
    <w:rsid w:val="0066424E"/>
    <w:rsid w:val="0066431F"/>
    <w:rsid w:val="00664386"/>
    <w:rsid w:val="006643A6"/>
    <w:rsid w:val="00664662"/>
    <w:rsid w:val="0066490A"/>
    <w:rsid w:val="00664C17"/>
    <w:rsid w:val="00664E3D"/>
    <w:rsid w:val="00664E50"/>
    <w:rsid w:val="00664FCD"/>
    <w:rsid w:val="00664FEC"/>
    <w:rsid w:val="006650EA"/>
    <w:rsid w:val="00665212"/>
    <w:rsid w:val="006652BA"/>
    <w:rsid w:val="006654F1"/>
    <w:rsid w:val="00665B97"/>
    <w:rsid w:val="00665BEC"/>
    <w:rsid w:val="00665D00"/>
    <w:rsid w:val="00665ED7"/>
    <w:rsid w:val="006661BA"/>
    <w:rsid w:val="006663BD"/>
    <w:rsid w:val="006664B6"/>
    <w:rsid w:val="006665AB"/>
    <w:rsid w:val="0066665B"/>
    <w:rsid w:val="00666F1D"/>
    <w:rsid w:val="0066700E"/>
    <w:rsid w:val="006670E1"/>
    <w:rsid w:val="0066734A"/>
    <w:rsid w:val="0066764E"/>
    <w:rsid w:val="006677D8"/>
    <w:rsid w:val="00667831"/>
    <w:rsid w:val="00667B54"/>
    <w:rsid w:val="00667D83"/>
    <w:rsid w:val="00667EB5"/>
    <w:rsid w:val="00667ED2"/>
    <w:rsid w:val="00670084"/>
    <w:rsid w:val="006702D2"/>
    <w:rsid w:val="0067086E"/>
    <w:rsid w:val="00670AA7"/>
    <w:rsid w:val="00670ACB"/>
    <w:rsid w:val="00670B68"/>
    <w:rsid w:val="00670D6A"/>
    <w:rsid w:val="0067118C"/>
    <w:rsid w:val="00671565"/>
    <w:rsid w:val="006716A9"/>
    <w:rsid w:val="006717FA"/>
    <w:rsid w:val="00671B34"/>
    <w:rsid w:val="00671CDF"/>
    <w:rsid w:val="00671D1C"/>
    <w:rsid w:val="00671D78"/>
    <w:rsid w:val="00671FB3"/>
    <w:rsid w:val="00671FBC"/>
    <w:rsid w:val="0067220A"/>
    <w:rsid w:val="00672554"/>
    <w:rsid w:val="0067264B"/>
    <w:rsid w:val="006726A4"/>
    <w:rsid w:val="006726AE"/>
    <w:rsid w:val="00672726"/>
    <w:rsid w:val="006727B6"/>
    <w:rsid w:val="006728C4"/>
    <w:rsid w:val="006729BD"/>
    <w:rsid w:val="00672AB2"/>
    <w:rsid w:val="00672B9F"/>
    <w:rsid w:val="00672BE3"/>
    <w:rsid w:val="00672DB6"/>
    <w:rsid w:val="00672F04"/>
    <w:rsid w:val="006730E0"/>
    <w:rsid w:val="006730E1"/>
    <w:rsid w:val="006731EF"/>
    <w:rsid w:val="006732B2"/>
    <w:rsid w:val="0067337A"/>
    <w:rsid w:val="0067341C"/>
    <w:rsid w:val="00673452"/>
    <w:rsid w:val="006735D7"/>
    <w:rsid w:val="0067399A"/>
    <w:rsid w:val="00673A3A"/>
    <w:rsid w:val="00673A5F"/>
    <w:rsid w:val="00673AAF"/>
    <w:rsid w:val="006744C2"/>
    <w:rsid w:val="00674952"/>
    <w:rsid w:val="00674C41"/>
    <w:rsid w:val="00674C6A"/>
    <w:rsid w:val="00674D66"/>
    <w:rsid w:val="00674F10"/>
    <w:rsid w:val="006752F2"/>
    <w:rsid w:val="00675431"/>
    <w:rsid w:val="00675487"/>
    <w:rsid w:val="00675917"/>
    <w:rsid w:val="006760DA"/>
    <w:rsid w:val="00676990"/>
    <w:rsid w:val="00676D61"/>
    <w:rsid w:val="006770FF"/>
    <w:rsid w:val="006773CB"/>
    <w:rsid w:val="00677674"/>
    <w:rsid w:val="006777A4"/>
    <w:rsid w:val="00677876"/>
    <w:rsid w:val="00677AD8"/>
    <w:rsid w:val="00677C06"/>
    <w:rsid w:val="00677C43"/>
    <w:rsid w:val="00677CE6"/>
    <w:rsid w:val="00677EE6"/>
    <w:rsid w:val="006803A7"/>
    <w:rsid w:val="006803CD"/>
    <w:rsid w:val="006803D4"/>
    <w:rsid w:val="00680683"/>
    <w:rsid w:val="006806D8"/>
    <w:rsid w:val="00680836"/>
    <w:rsid w:val="00680924"/>
    <w:rsid w:val="00680AD5"/>
    <w:rsid w:val="00680B6F"/>
    <w:rsid w:val="00680C68"/>
    <w:rsid w:val="00680CCB"/>
    <w:rsid w:val="00680FC1"/>
    <w:rsid w:val="006810CB"/>
    <w:rsid w:val="0068118D"/>
    <w:rsid w:val="00681343"/>
    <w:rsid w:val="00681405"/>
    <w:rsid w:val="00681463"/>
    <w:rsid w:val="00681B70"/>
    <w:rsid w:val="00681BBA"/>
    <w:rsid w:val="00681CE3"/>
    <w:rsid w:val="00681D28"/>
    <w:rsid w:val="00681DB3"/>
    <w:rsid w:val="00681E06"/>
    <w:rsid w:val="00681F18"/>
    <w:rsid w:val="00682191"/>
    <w:rsid w:val="0068234B"/>
    <w:rsid w:val="006824B6"/>
    <w:rsid w:val="0068266A"/>
    <w:rsid w:val="00682776"/>
    <w:rsid w:val="0068294E"/>
    <w:rsid w:val="00682AAB"/>
    <w:rsid w:val="00683298"/>
    <w:rsid w:val="00683463"/>
    <w:rsid w:val="006835E4"/>
    <w:rsid w:val="006836C6"/>
    <w:rsid w:val="0068389F"/>
    <w:rsid w:val="00683990"/>
    <w:rsid w:val="006839DD"/>
    <w:rsid w:val="00683B23"/>
    <w:rsid w:val="00683C50"/>
    <w:rsid w:val="00683D61"/>
    <w:rsid w:val="00683E07"/>
    <w:rsid w:val="00683FD3"/>
    <w:rsid w:val="00683FEB"/>
    <w:rsid w:val="00684009"/>
    <w:rsid w:val="006842FB"/>
    <w:rsid w:val="00684387"/>
    <w:rsid w:val="006843DE"/>
    <w:rsid w:val="006843F7"/>
    <w:rsid w:val="00684670"/>
    <w:rsid w:val="006846BB"/>
    <w:rsid w:val="0068476D"/>
    <w:rsid w:val="0068493B"/>
    <w:rsid w:val="00684A41"/>
    <w:rsid w:val="00684EF5"/>
    <w:rsid w:val="0068506A"/>
    <w:rsid w:val="00685162"/>
    <w:rsid w:val="0068516B"/>
    <w:rsid w:val="006856FD"/>
    <w:rsid w:val="0068573E"/>
    <w:rsid w:val="00685CB5"/>
    <w:rsid w:val="00685CE1"/>
    <w:rsid w:val="00685D06"/>
    <w:rsid w:val="00685D43"/>
    <w:rsid w:val="00685FE7"/>
    <w:rsid w:val="00686051"/>
    <w:rsid w:val="006860C1"/>
    <w:rsid w:val="00686123"/>
    <w:rsid w:val="00686173"/>
    <w:rsid w:val="00686336"/>
    <w:rsid w:val="006864A1"/>
    <w:rsid w:val="00686793"/>
    <w:rsid w:val="00686995"/>
    <w:rsid w:val="00686C7B"/>
    <w:rsid w:val="00686D0B"/>
    <w:rsid w:val="00686F3B"/>
    <w:rsid w:val="00686FE7"/>
    <w:rsid w:val="00687271"/>
    <w:rsid w:val="00687394"/>
    <w:rsid w:val="006874C9"/>
    <w:rsid w:val="006877A9"/>
    <w:rsid w:val="00687AA5"/>
    <w:rsid w:val="00687B26"/>
    <w:rsid w:val="00687BEC"/>
    <w:rsid w:val="00687C2D"/>
    <w:rsid w:val="00687C68"/>
    <w:rsid w:val="00687E4F"/>
    <w:rsid w:val="00687E9F"/>
    <w:rsid w:val="00687EA5"/>
    <w:rsid w:val="00687F12"/>
    <w:rsid w:val="0069014C"/>
    <w:rsid w:val="00690368"/>
    <w:rsid w:val="0069061A"/>
    <w:rsid w:val="0069070B"/>
    <w:rsid w:val="00690858"/>
    <w:rsid w:val="0069085D"/>
    <w:rsid w:val="00690871"/>
    <w:rsid w:val="006908FB"/>
    <w:rsid w:val="006909B9"/>
    <w:rsid w:val="00690A6E"/>
    <w:rsid w:val="00690C8A"/>
    <w:rsid w:val="00690E43"/>
    <w:rsid w:val="00690E6A"/>
    <w:rsid w:val="00691046"/>
    <w:rsid w:val="006910CE"/>
    <w:rsid w:val="00691124"/>
    <w:rsid w:val="00691260"/>
    <w:rsid w:val="0069138D"/>
    <w:rsid w:val="00691649"/>
    <w:rsid w:val="00691AB1"/>
    <w:rsid w:val="00691B6F"/>
    <w:rsid w:val="00691BCF"/>
    <w:rsid w:val="00691D95"/>
    <w:rsid w:val="00691E94"/>
    <w:rsid w:val="00691EF4"/>
    <w:rsid w:val="0069239E"/>
    <w:rsid w:val="006925D9"/>
    <w:rsid w:val="006929E3"/>
    <w:rsid w:val="00692B90"/>
    <w:rsid w:val="00692BC4"/>
    <w:rsid w:val="006934CC"/>
    <w:rsid w:val="006938C5"/>
    <w:rsid w:val="00693923"/>
    <w:rsid w:val="006939D8"/>
    <w:rsid w:val="00693A21"/>
    <w:rsid w:val="00693AC4"/>
    <w:rsid w:val="00693CB3"/>
    <w:rsid w:val="00693DBF"/>
    <w:rsid w:val="00693E71"/>
    <w:rsid w:val="00693F36"/>
    <w:rsid w:val="00694054"/>
    <w:rsid w:val="00694537"/>
    <w:rsid w:val="0069482F"/>
    <w:rsid w:val="00694998"/>
    <w:rsid w:val="00694A90"/>
    <w:rsid w:val="00694B6F"/>
    <w:rsid w:val="00694B89"/>
    <w:rsid w:val="00694D90"/>
    <w:rsid w:val="00694D96"/>
    <w:rsid w:val="006950A2"/>
    <w:rsid w:val="00695104"/>
    <w:rsid w:val="006951C3"/>
    <w:rsid w:val="00695225"/>
    <w:rsid w:val="00695331"/>
    <w:rsid w:val="00695712"/>
    <w:rsid w:val="00695756"/>
    <w:rsid w:val="006957D5"/>
    <w:rsid w:val="006958CD"/>
    <w:rsid w:val="00695CB6"/>
    <w:rsid w:val="00695D84"/>
    <w:rsid w:val="00695F3E"/>
    <w:rsid w:val="0069621F"/>
    <w:rsid w:val="006962E1"/>
    <w:rsid w:val="0069638C"/>
    <w:rsid w:val="00696405"/>
    <w:rsid w:val="00696498"/>
    <w:rsid w:val="0069654A"/>
    <w:rsid w:val="00696580"/>
    <w:rsid w:val="00696780"/>
    <w:rsid w:val="00696842"/>
    <w:rsid w:val="00696C28"/>
    <w:rsid w:val="00696C8F"/>
    <w:rsid w:val="00696E30"/>
    <w:rsid w:val="00696F44"/>
    <w:rsid w:val="00697026"/>
    <w:rsid w:val="006970E1"/>
    <w:rsid w:val="0069733E"/>
    <w:rsid w:val="00697784"/>
    <w:rsid w:val="0069782A"/>
    <w:rsid w:val="00697D2D"/>
    <w:rsid w:val="00697DB1"/>
    <w:rsid w:val="00697E10"/>
    <w:rsid w:val="00697E27"/>
    <w:rsid w:val="00697EE8"/>
    <w:rsid w:val="00697F27"/>
    <w:rsid w:val="00697F88"/>
    <w:rsid w:val="006A0103"/>
    <w:rsid w:val="006A034B"/>
    <w:rsid w:val="006A062A"/>
    <w:rsid w:val="006A06A9"/>
    <w:rsid w:val="006A0CA8"/>
    <w:rsid w:val="006A0CBF"/>
    <w:rsid w:val="006A0DB6"/>
    <w:rsid w:val="006A0FA9"/>
    <w:rsid w:val="006A0FAF"/>
    <w:rsid w:val="006A1003"/>
    <w:rsid w:val="006A101A"/>
    <w:rsid w:val="006A101C"/>
    <w:rsid w:val="006A10E7"/>
    <w:rsid w:val="006A11D5"/>
    <w:rsid w:val="006A1372"/>
    <w:rsid w:val="006A13FF"/>
    <w:rsid w:val="006A15EB"/>
    <w:rsid w:val="006A189E"/>
    <w:rsid w:val="006A18D1"/>
    <w:rsid w:val="006A1986"/>
    <w:rsid w:val="006A19B6"/>
    <w:rsid w:val="006A1C00"/>
    <w:rsid w:val="006A21BF"/>
    <w:rsid w:val="006A225A"/>
    <w:rsid w:val="006A24BE"/>
    <w:rsid w:val="006A26B5"/>
    <w:rsid w:val="006A28E2"/>
    <w:rsid w:val="006A28E6"/>
    <w:rsid w:val="006A2A6B"/>
    <w:rsid w:val="006A2CA7"/>
    <w:rsid w:val="006A2CCE"/>
    <w:rsid w:val="006A313E"/>
    <w:rsid w:val="006A31C2"/>
    <w:rsid w:val="006A3B0E"/>
    <w:rsid w:val="006A3C7E"/>
    <w:rsid w:val="006A3D1C"/>
    <w:rsid w:val="006A3D87"/>
    <w:rsid w:val="006A3E6F"/>
    <w:rsid w:val="006A409C"/>
    <w:rsid w:val="006A4161"/>
    <w:rsid w:val="006A4455"/>
    <w:rsid w:val="006A457F"/>
    <w:rsid w:val="006A4583"/>
    <w:rsid w:val="006A48DA"/>
    <w:rsid w:val="006A4C01"/>
    <w:rsid w:val="006A4E48"/>
    <w:rsid w:val="006A521F"/>
    <w:rsid w:val="006A5581"/>
    <w:rsid w:val="006A5587"/>
    <w:rsid w:val="006A55AC"/>
    <w:rsid w:val="006A55BF"/>
    <w:rsid w:val="006A55FD"/>
    <w:rsid w:val="006A5937"/>
    <w:rsid w:val="006A594A"/>
    <w:rsid w:val="006A597F"/>
    <w:rsid w:val="006A5A42"/>
    <w:rsid w:val="006A5A71"/>
    <w:rsid w:val="006A5ABE"/>
    <w:rsid w:val="006A5AE0"/>
    <w:rsid w:val="006A5D1F"/>
    <w:rsid w:val="006A5D64"/>
    <w:rsid w:val="006A5DCC"/>
    <w:rsid w:val="006A5E81"/>
    <w:rsid w:val="006A6039"/>
    <w:rsid w:val="006A6096"/>
    <w:rsid w:val="006A6137"/>
    <w:rsid w:val="006A61B8"/>
    <w:rsid w:val="006A6226"/>
    <w:rsid w:val="006A6312"/>
    <w:rsid w:val="006A6337"/>
    <w:rsid w:val="006A659C"/>
    <w:rsid w:val="006A65A6"/>
    <w:rsid w:val="006A6724"/>
    <w:rsid w:val="006A696E"/>
    <w:rsid w:val="006A6B82"/>
    <w:rsid w:val="006A6FC2"/>
    <w:rsid w:val="006A7109"/>
    <w:rsid w:val="006A712B"/>
    <w:rsid w:val="006A7172"/>
    <w:rsid w:val="006A7601"/>
    <w:rsid w:val="006A7622"/>
    <w:rsid w:val="006A7A0F"/>
    <w:rsid w:val="006A7C68"/>
    <w:rsid w:val="006A7E89"/>
    <w:rsid w:val="006A7E95"/>
    <w:rsid w:val="006A7F48"/>
    <w:rsid w:val="006B0938"/>
    <w:rsid w:val="006B094B"/>
    <w:rsid w:val="006B0951"/>
    <w:rsid w:val="006B0C7E"/>
    <w:rsid w:val="006B0D15"/>
    <w:rsid w:val="006B0D93"/>
    <w:rsid w:val="006B0DA7"/>
    <w:rsid w:val="006B0F6D"/>
    <w:rsid w:val="006B0FD4"/>
    <w:rsid w:val="006B100A"/>
    <w:rsid w:val="006B110C"/>
    <w:rsid w:val="006B1126"/>
    <w:rsid w:val="006B1251"/>
    <w:rsid w:val="006B12B9"/>
    <w:rsid w:val="006B13B5"/>
    <w:rsid w:val="006B1402"/>
    <w:rsid w:val="006B1496"/>
    <w:rsid w:val="006B14DC"/>
    <w:rsid w:val="006B150D"/>
    <w:rsid w:val="006B1554"/>
    <w:rsid w:val="006B1585"/>
    <w:rsid w:val="006B16DD"/>
    <w:rsid w:val="006B19D6"/>
    <w:rsid w:val="006B1A48"/>
    <w:rsid w:val="006B1DDD"/>
    <w:rsid w:val="006B2003"/>
    <w:rsid w:val="006B200F"/>
    <w:rsid w:val="006B228D"/>
    <w:rsid w:val="006B24A4"/>
    <w:rsid w:val="006B262E"/>
    <w:rsid w:val="006B27A7"/>
    <w:rsid w:val="006B299E"/>
    <w:rsid w:val="006B2A18"/>
    <w:rsid w:val="006B2AFD"/>
    <w:rsid w:val="006B2F56"/>
    <w:rsid w:val="006B3235"/>
    <w:rsid w:val="006B3328"/>
    <w:rsid w:val="006B3379"/>
    <w:rsid w:val="006B34F5"/>
    <w:rsid w:val="006B369B"/>
    <w:rsid w:val="006B3C11"/>
    <w:rsid w:val="006B3C97"/>
    <w:rsid w:val="006B40CB"/>
    <w:rsid w:val="006B4119"/>
    <w:rsid w:val="006B4363"/>
    <w:rsid w:val="006B43F2"/>
    <w:rsid w:val="006B43F7"/>
    <w:rsid w:val="006B44C7"/>
    <w:rsid w:val="006B46D9"/>
    <w:rsid w:val="006B483A"/>
    <w:rsid w:val="006B4B34"/>
    <w:rsid w:val="006B4F67"/>
    <w:rsid w:val="006B5268"/>
    <w:rsid w:val="006B5361"/>
    <w:rsid w:val="006B5A3A"/>
    <w:rsid w:val="006B5C51"/>
    <w:rsid w:val="006B5F34"/>
    <w:rsid w:val="006B633C"/>
    <w:rsid w:val="006B652D"/>
    <w:rsid w:val="006B6544"/>
    <w:rsid w:val="006B660C"/>
    <w:rsid w:val="006B675B"/>
    <w:rsid w:val="006B67B1"/>
    <w:rsid w:val="006B6839"/>
    <w:rsid w:val="006B6879"/>
    <w:rsid w:val="006B6D47"/>
    <w:rsid w:val="006B6DAB"/>
    <w:rsid w:val="006B6DD1"/>
    <w:rsid w:val="006B709E"/>
    <w:rsid w:val="006B7131"/>
    <w:rsid w:val="006B737D"/>
    <w:rsid w:val="006B766B"/>
    <w:rsid w:val="006B766C"/>
    <w:rsid w:val="006B7809"/>
    <w:rsid w:val="006B7B14"/>
    <w:rsid w:val="006B7BA3"/>
    <w:rsid w:val="006B7C17"/>
    <w:rsid w:val="006B7DE7"/>
    <w:rsid w:val="006B7E4C"/>
    <w:rsid w:val="006B7EEB"/>
    <w:rsid w:val="006C0309"/>
    <w:rsid w:val="006C037C"/>
    <w:rsid w:val="006C03EA"/>
    <w:rsid w:val="006C0472"/>
    <w:rsid w:val="006C047B"/>
    <w:rsid w:val="006C062C"/>
    <w:rsid w:val="006C0914"/>
    <w:rsid w:val="006C0BB0"/>
    <w:rsid w:val="006C0C26"/>
    <w:rsid w:val="006C0D13"/>
    <w:rsid w:val="006C11EF"/>
    <w:rsid w:val="006C12E5"/>
    <w:rsid w:val="006C1453"/>
    <w:rsid w:val="006C14DF"/>
    <w:rsid w:val="006C15CC"/>
    <w:rsid w:val="006C1928"/>
    <w:rsid w:val="006C1A2B"/>
    <w:rsid w:val="006C1D3E"/>
    <w:rsid w:val="006C1E7F"/>
    <w:rsid w:val="006C1F87"/>
    <w:rsid w:val="006C1FA7"/>
    <w:rsid w:val="006C214D"/>
    <w:rsid w:val="006C225C"/>
    <w:rsid w:val="006C23B2"/>
    <w:rsid w:val="006C25E5"/>
    <w:rsid w:val="006C27EB"/>
    <w:rsid w:val="006C28AB"/>
    <w:rsid w:val="006C29D5"/>
    <w:rsid w:val="006C29E3"/>
    <w:rsid w:val="006C2CBD"/>
    <w:rsid w:val="006C2D24"/>
    <w:rsid w:val="006C310E"/>
    <w:rsid w:val="006C34D0"/>
    <w:rsid w:val="006C3585"/>
    <w:rsid w:val="006C364B"/>
    <w:rsid w:val="006C36AB"/>
    <w:rsid w:val="006C3B10"/>
    <w:rsid w:val="006C4215"/>
    <w:rsid w:val="006C437D"/>
    <w:rsid w:val="006C4589"/>
    <w:rsid w:val="006C4810"/>
    <w:rsid w:val="006C495F"/>
    <w:rsid w:val="006C4BFF"/>
    <w:rsid w:val="006C4C4F"/>
    <w:rsid w:val="006C4D5A"/>
    <w:rsid w:val="006C4DD6"/>
    <w:rsid w:val="006C4EC7"/>
    <w:rsid w:val="006C4ECF"/>
    <w:rsid w:val="006C4FC5"/>
    <w:rsid w:val="006C513F"/>
    <w:rsid w:val="006C5318"/>
    <w:rsid w:val="006C587B"/>
    <w:rsid w:val="006C58D7"/>
    <w:rsid w:val="006C5F90"/>
    <w:rsid w:val="006C6029"/>
    <w:rsid w:val="006C604F"/>
    <w:rsid w:val="006C6114"/>
    <w:rsid w:val="006C67E0"/>
    <w:rsid w:val="006C6841"/>
    <w:rsid w:val="006C6905"/>
    <w:rsid w:val="006C6B39"/>
    <w:rsid w:val="006C6C77"/>
    <w:rsid w:val="006C6CE6"/>
    <w:rsid w:val="006C6FD1"/>
    <w:rsid w:val="006C74AF"/>
    <w:rsid w:val="006C7990"/>
    <w:rsid w:val="006C7B27"/>
    <w:rsid w:val="006C7BB5"/>
    <w:rsid w:val="006C7C32"/>
    <w:rsid w:val="006C7CA1"/>
    <w:rsid w:val="006C7D11"/>
    <w:rsid w:val="006C7E86"/>
    <w:rsid w:val="006D00FF"/>
    <w:rsid w:val="006D0310"/>
    <w:rsid w:val="006D0509"/>
    <w:rsid w:val="006D0802"/>
    <w:rsid w:val="006D0DD5"/>
    <w:rsid w:val="006D0EFB"/>
    <w:rsid w:val="006D1152"/>
    <w:rsid w:val="006D129E"/>
    <w:rsid w:val="006D1431"/>
    <w:rsid w:val="006D148B"/>
    <w:rsid w:val="006D14B6"/>
    <w:rsid w:val="006D1B81"/>
    <w:rsid w:val="006D1C04"/>
    <w:rsid w:val="006D1C12"/>
    <w:rsid w:val="006D1DFE"/>
    <w:rsid w:val="006D1FCC"/>
    <w:rsid w:val="006D2100"/>
    <w:rsid w:val="006D22AE"/>
    <w:rsid w:val="006D246C"/>
    <w:rsid w:val="006D24A4"/>
    <w:rsid w:val="006D25F4"/>
    <w:rsid w:val="006D2693"/>
    <w:rsid w:val="006D2816"/>
    <w:rsid w:val="006D2B6F"/>
    <w:rsid w:val="006D2D65"/>
    <w:rsid w:val="006D2DD9"/>
    <w:rsid w:val="006D3736"/>
    <w:rsid w:val="006D3749"/>
    <w:rsid w:val="006D383A"/>
    <w:rsid w:val="006D38EF"/>
    <w:rsid w:val="006D3901"/>
    <w:rsid w:val="006D3AB1"/>
    <w:rsid w:val="006D3B8C"/>
    <w:rsid w:val="006D3C3C"/>
    <w:rsid w:val="006D3CFE"/>
    <w:rsid w:val="006D3EF0"/>
    <w:rsid w:val="006D41F9"/>
    <w:rsid w:val="006D4653"/>
    <w:rsid w:val="006D4763"/>
    <w:rsid w:val="006D47D4"/>
    <w:rsid w:val="006D4842"/>
    <w:rsid w:val="006D489C"/>
    <w:rsid w:val="006D4A29"/>
    <w:rsid w:val="006D4A64"/>
    <w:rsid w:val="006D4AFB"/>
    <w:rsid w:val="006D4B99"/>
    <w:rsid w:val="006D4B9C"/>
    <w:rsid w:val="006D4C31"/>
    <w:rsid w:val="006D544A"/>
    <w:rsid w:val="006D554F"/>
    <w:rsid w:val="006D559B"/>
    <w:rsid w:val="006D57A0"/>
    <w:rsid w:val="006D5891"/>
    <w:rsid w:val="006D58B4"/>
    <w:rsid w:val="006D5A51"/>
    <w:rsid w:val="006D5BEF"/>
    <w:rsid w:val="006D5F12"/>
    <w:rsid w:val="006D5FDB"/>
    <w:rsid w:val="006D5FE6"/>
    <w:rsid w:val="006D64E8"/>
    <w:rsid w:val="006D6502"/>
    <w:rsid w:val="006D6794"/>
    <w:rsid w:val="006D6814"/>
    <w:rsid w:val="006D6A07"/>
    <w:rsid w:val="006D6AEF"/>
    <w:rsid w:val="006D6B13"/>
    <w:rsid w:val="006D6B91"/>
    <w:rsid w:val="006D7201"/>
    <w:rsid w:val="006D72F4"/>
    <w:rsid w:val="006D74BF"/>
    <w:rsid w:val="006D74DF"/>
    <w:rsid w:val="006D79DE"/>
    <w:rsid w:val="006D7A9A"/>
    <w:rsid w:val="006D7FF8"/>
    <w:rsid w:val="006E00A7"/>
    <w:rsid w:val="006E0259"/>
    <w:rsid w:val="006E039D"/>
    <w:rsid w:val="006E03E5"/>
    <w:rsid w:val="006E0A3E"/>
    <w:rsid w:val="006E0B02"/>
    <w:rsid w:val="006E0DA1"/>
    <w:rsid w:val="006E0FA2"/>
    <w:rsid w:val="006E16C1"/>
    <w:rsid w:val="006E17A6"/>
    <w:rsid w:val="006E1A71"/>
    <w:rsid w:val="006E1EB0"/>
    <w:rsid w:val="006E1F4F"/>
    <w:rsid w:val="006E2033"/>
    <w:rsid w:val="006E2144"/>
    <w:rsid w:val="006E2180"/>
    <w:rsid w:val="006E229A"/>
    <w:rsid w:val="006E2300"/>
    <w:rsid w:val="006E24C9"/>
    <w:rsid w:val="006E2519"/>
    <w:rsid w:val="006E251A"/>
    <w:rsid w:val="006E27E7"/>
    <w:rsid w:val="006E2883"/>
    <w:rsid w:val="006E28B2"/>
    <w:rsid w:val="006E2B4E"/>
    <w:rsid w:val="006E2D1E"/>
    <w:rsid w:val="006E2D6C"/>
    <w:rsid w:val="006E2F20"/>
    <w:rsid w:val="006E2F42"/>
    <w:rsid w:val="006E2FC9"/>
    <w:rsid w:val="006E2FF4"/>
    <w:rsid w:val="006E315D"/>
    <w:rsid w:val="006E330B"/>
    <w:rsid w:val="006E344E"/>
    <w:rsid w:val="006E36B4"/>
    <w:rsid w:val="006E3B19"/>
    <w:rsid w:val="006E3B8D"/>
    <w:rsid w:val="006E3BCB"/>
    <w:rsid w:val="006E4057"/>
    <w:rsid w:val="006E40A0"/>
    <w:rsid w:val="006E40ED"/>
    <w:rsid w:val="006E4579"/>
    <w:rsid w:val="006E45CC"/>
    <w:rsid w:val="006E49E2"/>
    <w:rsid w:val="006E4E19"/>
    <w:rsid w:val="006E51E0"/>
    <w:rsid w:val="006E5277"/>
    <w:rsid w:val="006E52BC"/>
    <w:rsid w:val="006E5341"/>
    <w:rsid w:val="006E5A9A"/>
    <w:rsid w:val="006E5BDE"/>
    <w:rsid w:val="006E5D84"/>
    <w:rsid w:val="006E5E80"/>
    <w:rsid w:val="006E605A"/>
    <w:rsid w:val="006E6088"/>
    <w:rsid w:val="006E6291"/>
    <w:rsid w:val="006E62D1"/>
    <w:rsid w:val="006E6311"/>
    <w:rsid w:val="006E64A1"/>
    <w:rsid w:val="006E64B6"/>
    <w:rsid w:val="006E653E"/>
    <w:rsid w:val="006E6644"/>
    <w:rsid w:val="006E66A1"/>
    <w:rsid w:val="006E70B9"/>
    <w:rsid w:val="006E75A1"/>
    <w:rsid w:val="006E76CB"/>
    <w:rsid w:val="006E7743"/>
    <w:rsid w:val="006E78D3"/>
    <w:rsid w:val="006E795F"/>
    <w:rsid w:val="006E7B40"/>
    <w:rsid w:val="006E7C25"/>
    <w:rsid w:val="006E7C82"/>
    <w:rsid w:val="006E7DC5"/>
    <w:rsid w:val="006E7F6F"/>
    <w:rsid w:val="006F01D1"/>
    <w:rsid w:val="006F0227"/>
    <w:rsid w:val="006F0648"/>
    <w:rsid w:val="006F0659"/>
    <w:rsid w:val="006F0780"/>
    <w:rsid w:val="006F08C6"/>
    <w:rsid w:val="006F0982"/>
    <w:rsid w:val="006F0BBD"/>
    <w:rsid w:val="006F0C4A"/>
    <w:rsid w:val="006F0CA8"/>
    <w:rsid w:val="006F1007"/>
    <w:rsid w:val="006F1090"/>
    <w:rsid w:val="006F11D8"/>
    <w:rsid w:val="006F1266"/>
    <w:rsid w:val="006F1272"/>
    <w:rsid w:val="006F1644"/>
    <w:rsid w:val="006F19DF"/>
    <w:rsid w:val="006F1B2D"/>
    <w:rsid w:val="006F1EB1"/>
    <w:rsid w:val="006F1F00"/>
    <w:rsid w:val="006F2001"/>
    <w:rsid w:val="006F24A7"/>
    <w:rsid w:val="006F2EF1"/>
    <w:rsid w:val="006F2F45"/>
    <w:rsid w:val="006F3063"/>
    <w:rsid w:val="006F31B6"/>
    <w:rsid w:val="006F3218"/>
    <w:rsid w:val="006F33F9"/>
    <w:rsid w:val="006F3504"/>
    <w:rsid w:val="006F3DD2"/>
    <w:rsid w:val="006F3E78"/>
    <w:rsid w:val="006F401B"/>
    <w:rsid w:val="006F4067"/>
    <w:rsid w:val="006F414E"/>
    <w:rsid w:val="006F41E5"/>
    <w:rsid w:val="006F4478"/>
    <w:rsid w:val="006F458D"/>
    <w:rsid w:val="006F45C7"/>
    <w:rsid w:val="006F490E"/>
    <w:rsid w:val="006F493A"/>
    <w:rsid w:val="006F4C51"/>
    <w:rsid w:val="006F4C95"/>
    <w:rsid w:val="006F4CFA"/>
    <w:rsid w:val="006F4D4F"/>
    <w:rsid w:val="006F4DA1"/>
    <w:rsid w:val="006F4E70"/>
    <w:rsid w:val="006F5019"/>
    <w:rsid w:val="006F5164"/>
    <w:rsid w:val="006F51B4"/>
    <w:rsid w:val="006F5540"/>
    <w:rsid w:val="006F5790"/>
    <w:rsid w:val="006F593D"/>
    <w:rsid w:val="006F5A3B"/>
    <w:rsid w:val="006F5B94"/>
    <w:rsid w:val="006F5E8A"/>
    <w:rsid w:val="006F5EEC"/>
    <w:rsid w:val="006F6260"/>
    <w:rsid w:val="006F64FD"/>
    <w:rsid w:val="006F662A"/>
    <w:rsid w:val="006F66C7"/>
    <w:rsid w:val="006F673F"/>
    <w:rsid w:val="006F68AF"/>
    <w:rsid w:val="006F6B91"/>
    <w:rsid w:val="006F6C4A"/>
    <w:rsid w:val="006F6D28"/>
    <w:rsid w:val="006F6EED"/>
    <w:rsid w:val="006F6F8B"/>
    <w:rsid w:val="006F70A4"/>
    <w:rsid w:val="006F70FF"/>
    <w:rsid w:val="006F71BC"/>
    <w:rsid w:val="006F765B"/>
    <w:rsid w:val="006F7803"/>
    <w:rsid w:val="006F78DA"/>
    <w:rsid w:val="006F7BBF"/>
    <w:rsid w:val="006F7DD9"/>
    <w:rsid w:val="006F7F8D"/>
    <w:rsid w:val="006F7FAB"/>
    <w:rsid w:val="00700128"/>
    <w:rsid w:val="0070013B"/>
    <w:rsid w:val="007001F3"/>
    <w:rsid w:val="0070028D"/>
    <w:rsid w:val="00700443"/>
    <w:rsid w:val="00700470"/>
    <w:rsid w:val="0070088B"/>
    <w:rsid w:val="00700F60"/>
    <w:rsid w:val="00700F9F"/>
    <w:rsid w:val="007010EA"/>
    <w:rsid w:val="007012B9"/>
    <w:rsid w:val="007013A1"/>
    <w:rsid w:val="007013E7"/>
    <w:rsid w:val="0070155F"/>
    <w:rsid w:val="00701718"/>
    <w:rsid w:val="0070174E"/>
    <w:rsid w:val="00701850"/>
    <w:rsid w:val="007018EC"/>
    <w:rsid w:val="00701A25"/>
    <w:rsid w:val="007020E9"/>
    <w:rsid w:val="007020EF"/>
    <w:rsid w:val="007021EF"/>
    <w:rsid w:val="007025AB"/>
    <w:rsid w:val="0070286C"/>
    <w:rsid w:val="00702FE4"/>
    <w:rsid w:val="007031DA"/>
    <w:rsid w:val="00703391"/>
    <w:rsid w:val="007033B3"/>
    <w:rsid w:val="00703469"/>
    <w:rsid w:val="0070364C"/>
    <w:rsid w:val="0070372D"/>
    <w:rsid w:val="00703934"/>
    <w:rsid w:val="00703945"/>
    <w:rsid w:val="00703DBC"/>
    <w:rsid w:val="00703DD8"/>
    <w:rsid w:val="00703F02"/>
    <w:rsid w:val="00704156"/>
    <w:rsid w:val="00704213"/>
    <w:rsid w:val="00704231"/>
    <w:rsid w:val="007043D7"/>
    <w:rsid w:val="0070455F"/>
    <w:rsid w:val="0070460C"/>
    <w:rsid w:val="007046F5"/>
    <w:rsid w:val="007048B3"/>
    <w:rsid w:val="00704904"/>
    <w:rsid w:val="00704F5C"/>
    <w:rsid w:val="007050C6"/>
    <w:rsid w:val="00705261"/>
    <w:rsid w:val="00705A88"/>
    <w:rsid w:val="00705F1F"/>
    <w:rsid w:val="00706067"/>
    <w:rsid w:val="0070613C"/>
    <w:rsid w:val="00706474"/>
    <w:rsid w:val="007064A5"/>
    <w:rsid w:val="00706556"/>
    <w:rsid w:val="00706638"/>
    <w:rsid w:val="00706838"/>
    <w:rsid w:val="007069AD"/>
    <w:rsid w:val="00706FEA"/>
    <w:rsid w:val="00707154"/>
    <w:rsid w:val="0070730F"/>
    <w:rsid w:val="007074FF"/>
    <w:rsid w:val="00707565"/>
    <w:rsid w:val="007076BF"/>
    <w:rsid w:val="00707897"/>
    <w:rsid w:val="007078C1"/>
    <w:rsid w:val="00707AD5"/>
    <w:rsid w:val="00707AF8"/>
    <w:rsid w:val="00707B39"/>
    <w:rsid w:val="00707C4D"/>
    <w:rsid w:val="00707CD4"/>
    <w:rsid w:val="00707D58"/>
    <w:rsid w:val="00707E30"/>
    <w:rsid w:val="00707F66"/>
    <w:rsid w:val="00707F70"/>
    <w:rsid w:val="00710089"/>
    <w:rsid w:val="007100B4"/>
    <w:rsid w:val="007100D4"/>
    <w:rsid w:val="007102E4"/>
    <w:rsid w:val="00710445"/>
    <w:rsid w:val="0071049F"/>
    <w:rsid w:val="0071070F"/>
    <w:rsid w:val="0071080E"/>
    <w:rsid w:val="007109DE"/>
    <w:rsid w:val="00710AFA"/>
    <w:rsid w:val="00710B1E"/>
    <w:rsid w:val="00710CCF"/>
    <w:rsid w:val="00710D4F"/>
    <w:rsid w:val="007112B9"/>
    <w:rsid w:val="007112EB"/>
    <w:rsid w:val="00711347"/>
    <w:rsid w:val="007113DF"/>
    <w:rsid w:val="00711400"/>
    <w:rsid w:val="0071168D"/>
    <w:rsid w:val="00711743"/>
    <w:rsid w:val="007119E0"/>
    <w:rsid w:val="007119E9"/>
    <w:rsid w:val="00711AAB"/>
    <w:rsid w:val="00712175"/>
    <w:rsid w:val="00712189"/>
    <w:rsid w:val="00712266"/>
    <w:rsid w:val="0071233B"/>
    <w:rsid w:val="0071240B"/>
    <w:rsid w:val="007128C9"/>
    <w:rsid w:val="0071295F"/>
    <w:rsid w:val="00712B3C"/>
    <w:rsid w:val="00712CF8"/>
    <w:rsid w:val="00712D5A"/>
    <w:rsid w:val="00712EFD"/>
    <w:rsid w:val="00713012"/>
    <w:rsid w:val="007130EF"/>
    <w:rsid w:val="00713162"/>
    <w:rsid w:val="007134BA"/>
    <w:rsid w:val="007135D2"/>
    <w:rsid w:val="00713932"/>
    <w:rsid w:val="00713A75"/>
    <w:rsid w:val="00713F14"/>
    <w:rsid w:val="00713F8E"/>
    <w:rsid w:val="007140CF"/>
    <w:rsid w:val="007140D9"/>
    <w:rsid w:val="007141C0"/>
    <w:rsid w:val="007144B9"/>
    <w:rsid w:val="00714613"/>
    <w:rsid w:val="00714964"/>
    <w:rsid w:val="007149F1"/>
    <w:rsid w:val="00714CD5"/>
    <w:rsid w:val="00715388"/>
    <w:rsid w:val="0071558F"/>
    <w:rsid w:val="00715A88"/>
    <w:rsid w:val="00715C10"/>
    <w:rsid w:val="00715EB9"/>
    <w:rsid w:val="00715FB0"/>
    <w:rsid w:val="007161C7"/>
    <w:rsid w:val="00716439"/>
    <w:rsid w:val="00716446"/>
    <w:rsid w:val="00716646"/>
    <w:rsid w:val="00716668"/>
    <w:rsid w:val="007166EB"/>
    <w:rsid w:val="007166F6"/>
    <w:rsid w:val="007168E2"/>
    <w:rsid w:val="007169C6"/>
    <w:rsid w:val="00716A6A"/>
    <w:rsid w:val="00716E19"/>
    <w:rsid w:val="007174CD"/>
    <w:rsid w:val="007176A3"/>
    <w:rsid w:val="007179DF"/>
    <w:rsid w:val="00717E2A"/>
    <w:rsid w:val="007200BB"/>
    <w:rsid w:val="007203E3"/>
    <w:rsid w:val="00720510"/>
    <w:rsid w:val="007205BC"/>
    <w:rsid w:val="00720656"/>
    <w:rsid w:val="0072099F"/>
    <w:rsid w:val="00720A43"/>
    <w:rsid w:val="00720A53"/>
    <w:rsid w:val="00720A6C"/>
    <w:rsid w:val="00720B1C"/>
    <w:rsid w:val="00720E5A"/>
    <w:rsid w:val="00720EDA"/>
    <w:rsid w:val="00720EF1"/>
    <w:rsid w:val="00720F58"/>
    <w:rsid w:val="00721086"/>
    <w:rsid w:val="007211B5"/>
    <w:rsid w:val="007212DC"/>
    <w:rsid w:val="0072154D"/>
    <w:rsid w:val="0072156D"/>
    <w:rsid w:val="007216B6"/>
    <w:rsid w:val="00721AC2"/>
    <w:rsid w:val="00721B38"/>
    <w:rsid w:val="00721C42"/>
    <w:rsid w:val="00721E2C"/>
    <w:rsid w:val="007221F3"/>
    <w:rsid w:val="0072228A"/>
    <w:rsid w:val="0072232B"/>
    <w:rsid w:val="0072234A"/>
    <w:rsid w:val="00722517"/>
    <w:rsid w:val="00722637"/>
    <w:rsid w:val="007229D8"/>
    <w:rsid w:val="00722A39"/>
    <w:rsid w:val="00722B7C"/>
    <w:rsid w:val="00722E7C"/>
    <w:rsid w:val="0072309E"/>
    <w:rsid w:val="0072339D"/>
    <w:rsid w:val="0072346C"/>
    <w:rsid w:val="007236B3"/>
    <w:rsid w:val="007238BA"/>
    <w:rsid w:val="007239B8"/>
    <w:rsid w:val="00723B36"/>
    <w:rsid w:val="00723C68"/>
    <w:rsid w:val="00723CE1"/>
    <w:rsid w:val="00723DA1"/>
    <w:rsid w:val="00723E7F"/>
    <w:rsid w:val="0072419C"/>
    <w:rsid w:val="0072454C"/>
    <w:rsid w:val="007246D1"/>
    <w:rsid w:val="007249BC"/>
    <w:rsid w:val="00724BB9"/>
    <w:rsid w:val="00725186"/>
    <w:rsid w:val="007251E1"/>
    <w:rsid w:val="00725404"/>
    <w:rsid w:val="00725691"/>
    <w:rsid w:val="007256A0"/>
    <w:rsid w:val="00725A39"/>
    <w:rsid w:val="00725A60"/>
    <w:rsid w:val="00725B60"/>
    <w:rsid w:val="00725B8C"/>
    <w:rsid w:val="0072605F"/>
    <w:rsid w:val="0072606D"/>
    <w:rsid w:val="007260A4"/>
    <w:rsid w:val="007262B1"/>
    <w:rsid w:val="007263D2"/>
    <w:rsid w:val="00726473"/>
    <w:rsid w:val="007264E9"/>
    <w:rsid w:val="00726B1E"/>
    <w:rsid w:val="00726F26"/>
    <w:rsid w:val="007271C0"/>
    <w:rsid w:val="0072724F"/>
    <w:rsid w:val="00727526"/>
    <w:rsid w:val="007277F0"/>
    <w:rsid w:val="00727834"/>
    <w:rsid w:val="00727BB1"/>
    <w:rsid w:val="00727E8C"/>
    <w:rsid w:val="00727F16"/>
    <w:rsid w:val="00727F79"/>
    <w:rsid w:val="007303CB"/>
    <w:rsid w:val="00730994"/>
    <w:rsid w:val="00730B0F"/>
    <w:rsid w:val="00730CE8"/>
    <w:rsid w:val="00730DE8"/>
    <w:rsid w:val="00730E01"/>
    <w:rsid w:val="00730E59"/>
    <w:rsid w:val="0073133D"/>
    <w:rsid w:val="00731820"/>
    <w:rsid w:val="00731B0D"/>
    <w:rsid w:val="00731B43"/>
    <w:rsid w:val="007322F3"/>
    <w:rsid w:val="00732558"/>
    <w:rsid w:val="007326E4"/>
    <w:rsid w:val="00732747"/>
    <w:rsid w:val="007327A9"/>
    <w:rsid w:val="007328C2"/>
    <w:rsid w:val="00732A9C"/>
    <w:rsid w:val="00732C87"/>
    <w:rsid w:val="00733216"/>
    <w:rsid w:val="007333F0"/>
    <w:rsid w:val="00733552"/>
    <w:rsid w:val="007335D2"/>
    <w:rsid w:val="0073374D"/>
    <w:rsid w:val="00733C6B"/>
    <w:rsid w:val="00733E93"/>
    <w:rsid w:val="00733F4D"/>
    <w:rsid w:val="0073424B"/>
    <w:rsid w:val="00734439"/>
    <w:rsid w:val="00734460"/>
    <w:rsid w:val="007346CA"/>
    <w:rsid w:val="00734A8E"/>
    <w:rsid w:val="00734C67"/>
    <w:rsid w:val="00734D2D"/>
    <w:rsid w:val="00734DAD"/>
    <w:rsid w:val="00734F27"/>
    <w:rsid w:val="00734F88"/>
    <w:rsid w:val="007350E5"/>
    <w:rsid w:val="007350FD"/>
    <w:rsid w:val="00735156"/>
    <w:rsid w:val="007352C7"/>
    <w:rsid w:val="00735524"/>
    <w:rsid w:val="007355CF"/>
    <w:rsid w:val="007355FD"/>
    <w:rsid w:val="00735706"/>
    <w:rsid w:val="0073576F"/>
    <w:rsid w:val="00735B8B"/>
    <w:rsid w:val="00735C1E"/>
    <w:rsid w:val="00735C73"/>
    <w:rsid w:val="00735D89"/>
    <w:rsid w:val="00735E2E"/>
    <w:rsid w:val="00735EF6"/>
    <w:rsid w:val="00735FFD"/>
    <w:rsid w:val="007360EC"/>
    <w:rsid w:val="007361DC"/>
    <w:rsid w:val="0073621B"/>
    <w:rsid w:val="007363DE"/>
    <w:rsid w:val="007364E5"/>
    <w:rsid w:val="007366B6"/>
    <w:rsid w:val="00736775"/>
    <w:rsid w:val="0073685B"/>
    <w:rsid w:val="00736876"/>
    <w:rsid w:val="00736DC9"/>
    <w:rsid w:val="007370E4"/>
    <w:rsid w:val="00737190"/>
    <w:rsid w:val="007372FA"/>
    <w:rsid w:val="007373CA"/>
    <w:rsid w:val="0073772A"/>
    <w:rsid w:val="007377FE"/>
    <w:rsid w:val="00737990"/>
    <w:rsid w:val="00737B4B"/>
    <w:rsid w:val="00737DA4"/>
    <w:rsid w:val="00737E12"/>
    <w:rsid w:val="00737E63"/>
    <w:rsid w:val="00737FA1"/>
    <w:rsid w:val="007400AD"/>
    <w:rsid w:val="007401DC"/>
    <w:rsid w:val="007401E9"/>
    <w:rsid w:val="007402FC"/>
    <w:rsid w:val="0074030A"/>
    <w:rsid w:val="00740354"/>
    <w:rsid w:val="007403DF"/>
    <w:rsid w:val="007404EF"/>
    <w:rsid w:val="007405DA"/>
    <w:rsid w:val="0074074B"/>
    <w:rsid w:val="00740CAE"/>
    <w:rsid w:val="00740DA1"/>
    <w:rsid w:val="00741422"/>
    <w:rsid w:val="00741622"/>
    <w:rsid w:val="007416A8"/>
    <w:rsid w:val="0074187B"/>
    <w:rsid w:val="00741975"/>
    <w:rsid w:val="00741B6C"/>
    <w:rsid w:val="00741F0C"/>
    <w:rsid w:val="00742364"/>
    <w:rsid w:val="007423EF"/>
    <w:rsid w:val="007424B1"/>
    <w:rsid w:val="00742A5E"/>
    <w:rsid w:val="00742AF7"/>
    <w:rsid w:val="00742B98"/>
    <w:rsid w:val="00743009"/>
    <w:rsid w:val="007430F1"/>
    <w:rsid w:val="00743372"/>
    <w:rsid w:val="007434F2"/>
    <w:rsid w:val="00743632"/>
    <w:rsid w:val="00743980"/>
    <w:rsid w:val="00743A39"/>
    <w:rsid w:val="00743A42"/>
    <w:rsid w:val="00743B24"/>
    <w:rsid w:val="00743C72"/>
    <w:rsid w:val="00743D19"/>
    <w:rsid w:val="00744363"/>
    <w:rsid w:val="007446B9"/>
    <w:rsid w:val="00744796"/>
    <w:rsid w:val="00744AB4"/>
    <w:rsid w:val="00744B8C"/>
    <w:rsid w:val="00744CFF"/>
    <w:rsid w:val="00744E0E"/>
    <w:rsid w:val="0074516B"/>
    <w:rsid w:val="0074559B"/>
    <w:rsid w:val="007455B1"/>
    <w:rsid w:val="00745614"/>
    <w:rsid w:val="007457B4"/>
    <w:rsid w:val="00745A5A"/>
    <w:rsid w:val="007462E2"/>
    <w:rsid w:val="00746364"/>
    <w:rsid w:val="007467E0"/>
    <w:rsid w:val="00746991"/>
    <w:rsid w:val="00746A55"/>
    <w:rsid w:val="0074738E"/>
    <w:rsid w:val="007474DD"/>
    <w:rsid w:val="0074750A"/>
    <w:rsid w:val="007475A5"/>
    <w:rsid w:val="007477AA"/>
    <w:rsid w:val="00747A86"/>
    <w:rsid w:val="00747B06"/>
    <w:rsid w:val="00747CF2"/>
    <w:rsid w:val="00747D24"/>
    <w:rsid w:val="00747F49"/>
    <w:rsid w:val="0075037D"/>
    <w:rsid w:val="007505B1"/>
    <w:rsid w:val="00750677"/>
    <w:rsid w:val="0075095C"/>
    <w:rsid w:val="00750A21"/>
    <w:rsid w:val="00750A32"/>
    <w:rsid w:val="00750B28"/>
    <w:rsid w:val="00750CDA"/>
    <w:rsid w:val="0075103A"/>
    <w:rsid w:val="0075113B"/>
    <w:rsid w:val="0075134A"/>
    <w:rsid w:val="00751399"/>
    <w:rsid w:val="00751432"/>
    <w:rsid w:val="0075161D"/>
    <w:rsid w:val="0075177C"/>
    <w:rsid w:val="00751855"/>
    <w:rsid w:val="00751DC9"/>
    <w:rsid w:val="00751DE6"/>
    <w:rsid w:val="00751E19"/>
    <w:rsid w:val="00751E9C"/>
    <w:rsid w:val="00751F22"/>
    <w:rsid w:val="00751FA6"/>
    <w:rsid w:val="0075218C"/>
    <w:rsid w:val="007521C6"/>
    <w:rsid w:val="007523E8"/>
    <w:rsid w:val="007524E3"/>
    <w:rsid w:val="00752592"/>
    <w:rsid w:val="007526C8"/>
    <w:rsid w:val="00752B4E"/>
    <w:rsid w:val="00752B69"/>
    <w:rsid w:val="00752B83"/>
    <w:rsid w:val="00752CD4"/>
    <w:rsid w:val="00752E1B"/>
    <w:rsid w:val="00752E79"/>
    <w:rsid w:val="00752F1F"/>
    <w:rsid w:val="00752FA6"/>
    <w:rsid w:val="00752FD1"/>
    <w:rsid w:val="00753073"/>
    <w:rsid w:val="007533A8"/>
    <w:rsid w:val="00753528"/>
    <w:rsid w:val="00753622"/>
    <w:rsid w:val="00753651"/>
    <w:rsid w:val="00753F04"/>
    <w:rsid w:val="00753F21"/>
    <w:rsid w:val="007541E2"/>
    <w:rsid w:val="007543CA"/>
    <w:rsid w:val="0075479F"/>
    <w:rsid w:val="007547AA"/>
    <w:rsid w:val="00754838"/>
    <w:rsid w:val="00754B5D"/>
    <w:rsid w:val="00754C0F"/>
    <w:rsid w:val="00754DA7"/>
    <w:rsid w:val="00754EE3"/>
    <w:rsid w:val="00754F40"/>
    <w:rsid w:val="00754F9D"/>
    <w:rsid w:val="00755079"/>
    <w:rsid w:val="007554AE"/>
    <w:rsid w:val="00755553"/>
    <w:rsid w:val="007556F7"/>
    <w:rsid w:val="007557A6"/>
    <w:rsid w:val="00755AFD"/>
    <w:rsid w:val="007560A3"/>
    <w:rsid w:val="007560EF"/>
    <w:rsid w:val="00756183"/>
    <w:rsid w:val="007561BB"/>
    <w:rsid w:val="00756835"/>
    <w:rsid w:val="0075698E"/>
    <w:rsid w:val="00756F3B"/>
    <w:rsid w:val="00757059"/>
    <w:rsid w:val="00757386"/>
    <w:rsid w:val="00757563"/>
    <w:rsid w:val="007577AF"/>
    <w:rsid w:val="007578C7"/>
    <w:rsid w:val="0075790E"/>
    <w:rsid w:val="0075796E"/>
    <w:rsid w:val="00757A1C"/>
    <w:rsid w:val="00757A39"/>
    <w:rsid w:val="00757C55"/>
    <w:rsid w:val="00757D66"/>
    <w:rsid w:val="00757DAA"/>
    <w:rsid w:val="00757E25"/>
    <w:rsid w:val="00757E7B"/>
    <w:rsid w:val="00760067"/>
    <w:rsid w:val="007601D5"/>
    <w:rsid w:val="0076024C"/>
    <w:rsid w:val="007603A6"/>
    <w:rsid w:val="00760583"/>
    <w:rsid w:val="007605EA"/>
    <w:rsid w:val="00760AB1"/>
    <w:rsid w:val="007610A5"/>
    <w:rsid w:val="007613D2"/>
    <w:rsid w:val="007614AA"/>
    <w:rsid w:val="007615A5"/>
    <w:rsid w:val="00761873"/>
    <w:rsid w:val="00761B23"/>
    <w:rsid w:val="00761BD6"/>
    <w:rsid w:val="00761FA1"/>
    <w:rsid w:val="007620CC"/>
    <w:rsid w:val="007620DB"/>
    <w:rsid w:val="00762602"/>
    <w:rsid w:val="00762626"/>
    <w:rsid w:val="007626B5"/>
    <w:rsid w:val="00762750"/>
    <w:rsid w:val="007627B3"/>
    <w:rsid w:val="00762845"/>
    <w:rsid w:val="00762A8B"/>
    <w:rsid w:val="00762B5F"/>
    <w:rsid w:val="00762B85"/>
    <w:rsid w:val="00762E95"/>
    <w:rsid w:val="00762F7B"/>
    <w:rsid w:val="00763057"/>
    <w:rsid w:val="0076312A"/>
    <w:rsid w:val="007634AF"/>
    <w:rsid w:val="007634C9"/>
    <w:rsid w:val="007634E4"/>
    <w:rsid w:val="007634F8"/>
    <w:rsid w:val="00763646"/>
    <w:rsid w:val="0076385F"/>
    <w:rsid w:val="00763B08"/>
    <w:rsid w:val="00763B38"/>
    <w:rsid w:val="00763E32"/>
    <w:rsid w:val="00763E4D"/>
    <w:rsid w:val="00763F2A"/>
    <w:rsid w:val="00763FD4"/>
    <w:rsid w:val="007641FF"/>
    <w:rsid w:val="00764233"/>
    <w:rsid w:val="00764329"/>
    <w:rsid w:val="0076443D"/>
    <w:rsid w:val="00764524"/>
    <w:rsid w:val="00764548"/>
    <w:rsid w:val="00764B0B"/>
    <w:rsid w:val="007650B1"/>
    <w:rsid w:val="007650DE"/>
    <w:rsid w:val="00765133"/>
    <w:rsid w:val="00765878"/>
    <w:rsid w:val="00765BD6"/>
    <w:rsid w:val="00765C80"/>
    <w:rsid w:val="00765CFE"/>
    <w:rsid w:val="00765EFE"/>
    <w:rsid w:val="00766032"/>
    <w:rsid w:val="0076605D"/>
    <w:rsid w:val="007660CA"/>
    <w:rsid w:val="00766102"/>
    <w:rsid w:val="00766A52"/>
    <w:rsid w:val="00766A56"/>
    <w:rsid w:val="00766F65"/>
    <w:rsid w:val="0076736D"/>
    <w:rsid w:val="007675CC"/>
    <w:rsid w:val="0076770A"/>
    <w:rsid w:val="00767A28"/>
    <w:rsid w:val="00767E8B"/>
    <w:rsid w:val="00767FCA"/>
    <w:rsid w:val="00770043"/>
    <w:rsid w:val="00770297"/>
    <w:rsid w:val="007703BA"/>
    <w:rsid w:val="007704BE"/>
    <w:rsid w:val="00770654"/>
    <w:rsid w:val="00770740"/>
    <w:rsid w:val="00770773"/>
    <w:rsid w:val="0077083C"/>
    <w:rsid w:val="00770865"/>
    <w:rsid w:val="0077088C"/>
    <w:rsid w:val="00770A96"/>
    <w:rsid w:val="00770CBA"/>
    <w:rsid w:val="00770D87"/>
    <w:rsid w:val="007710DF"/>
    <w:rsid w:val="00771389"/>
    <w:rsid w:val="007716D8"/>
    <w:rsid w:val="00771825"/>
    <w:rsid w:val="00771AAF"/>
    <w:rsid w:val="00771B1C"/>
    <w:rsid w:val="00771D05"/>
    <w:rsid w:val="007721C1"/>
    <w:rsid w:val="0077229E"/>
    <w:rsid w:val="0077235E"/>
    <w:rsid w:val="00772806"/>
    <w:rsid w:val="00772856"/>
    <w:rsid w:val="007728B9"/>
    <w:rsid w:val="007728BB"/>
    <w:rsid w:val="00772971"/>
    <w:rsid w:val="00772C26"/>
    <w:rsid w:val="00772D92"/>
    <w:rsid w:val="00772E35"/>
    <w:rsid w:val="00772E79"/>
    <w:rsid w:val="00772F7E"/>
    <w:rsid w:val="007732F9"/>
    <w:rsid w:val="00773593"/>
    <w:rsid w:val="0077365F"/>
    <w:rsid w:val="00773A44"/>
    <w:rsid w:val="00773A92"/>
    <w:rsid w:val="00773C33"/>
    <w:rsid w:val="00773CBF"/>
    <w:rsid w:val="00773DE2"/>
    <w:rsid w:val="00773E9C"/>
    <w:rsid w:val="00773F87"/>
    <w:rsid w:val="00774049"/>
    <w:rsid w:val="007740B8"/>
    <w:rsid w:val="00774111"/>
    <w:rsid w:val="007741AE"/>
    <w:rsid w:val="0077438A"/>
    <w:rsid w:val="007745B9"/>
    <w:rsid w:val="007746D7"/>
    <w:rsid w:val="007747A1"/>
    <w:rsid w:val="00774866"/>
    <w:rsid w:val="00774919"/>
    <w:rsid w:val="00774A7E"/>
    <w:rsid w:val="00774D9C"/>
    <w:rsid w:val="00774E06"/>
    <w:rsid w:val="00774EA1"/>
    <w:rsid w:val="00774FBF"/>
    <w:rsid w:val="007751D0"/>
    <w:rsid w:val="00775253"/>
    <w:rsid w:val="007752E4"/>
    <w:rsid w:val="007753A0"/>
    <w:rsid w:val="0077569A"/>
    <w:rsid w:val="00775967"/>
    <w:rsid w:val="00775A6C"/>
    <w:rsid w:val="00775B44"/>
    <w:rsid w:val="00775B96"/>
    <w:rsid w:val="00775C1C"/>
    <w:rsid w:val="00775C2A"/>
    <w:rsid w:val="00775C75"/>
    <w:rsid w:val="00775E8B"/>
    <w:rsid w:val="0077646E"/>
    <w:rsid w:val="007764A6"/>
    <w:rsid w:val="0077661B"/>
    <w:rsid w:val="0077687D"/>
    <w:rsid w:val="00776885"/>
    <w:rsid w:val="007768DB"/>
    <w:rsid w:val="00776C1E"/>
    <w:rsid w:val="00776EDB"/>
    <w:rsid w:val="00776F82"/>
    <w:rsid w:val="00777220"/>
    <w:rsid w:val="00777335"/>
    <w:rsid w:val="00777539"/>
    <w:rsid w:val="007778C1"/>
    <w:rsid w:val="00777A03"/>
    <w:rsid w:val="00777BE2"/>
    <w:rsid w:val="00777EA7"/>
    <w:rsid w:val="00777F85"/>
    <w:rsid w:val="0078010B"/>
    <w:rsid w:val="00780550"/>
    <w:rsid w:val="0078060E"/>
    <w:rsid w:val="00780649"/>
    <w:rsid w:val="00780836"/>
    <w:rsid w:val="00780D40"/>
    <w:rsid w:val="00780D8E"/>
    <w:rsid w:val="00780E48"/>
    <w:rsid w:val="00780EDD"/>
    <w:rsid w:val="00781122"/>
    <w:rsid w:val="007812F4"/>
    <w:rsid w:val="007813A6"/>
    <w:rsid w:val="0078152A"/>
    <w:rsid w:val="00781651"/>
    <w:rsid w:val="007816CD"/>
    <w:rsid w:val="00781725"/>
    <w:rsid w:val="00781A2F"/>
    <w:rsid w:val="00781A74"/>
    <w:rsid w:val="00781D80"/>
    <w:rsid w:val="00781E42"/>
    <w:rsid w:val="00781EB9"/>
    <w:rsid w:val="00781FEC"/>
    <w:rsid w:val="007820F5"/>
    <w:rsid w:val="00782164"/>
    <w:rsid w:val="00782234"/>
    <w:rsid w:val="007825D2"/>
    <w:rsid w:val="0078261F"/>
    <w:rsid w:val="007826F4"/>
    <w:rsid w:val="0078284D"/>
    <w:rsid w:val="0078284F"/>
    <w:rsid w:val="007829B9"/>
    <w:rsid w:val="00782A51"/>
    <w:rsid w:val="00782B0B"/>
    <w:rsid w:val="00782B13"/>
    <w:rsid w:val="00782ED0"/>
    <w:rsid w:val="00782FAB"/>
    <w:rsid w:val="00783079"/>
    <w:rsid w:val="00783145"/>
    <w:rsid w:val="0078340D"/>
    <w:rsid w:val="0078340F"/>
    <w:rsid w:val="0078359D"/>
    <w:rsid w:val="00783AC3"/>
    <w:rsid w:val="00783B0D"/>
    <w:rsid w:val="00783B3E"/>
    <w:rsid w:val="00783D11"/>
    <w:rsid w:val="00783E1D"/>
    <w:rsid w:val="0078410C"/>
    <w:rsid w:val="007842B0"/>
    <w:rsid w:val="0078443B"/>
    <w:rsid w:val="007846CE"/>
    <w:rsid w:val="007846FB"/>
    <w:rsid w:val="007847E8"/>
    <w:rsid w:val="007849A8"/>
    <w:rsid w:val="00784AB7"/>
    <w:rsid w:val="00784CBC"/>
    <w:rsid w:val="00784F98"/>
    <w:rsid w:val="00784FE8"/>
    <w:rsid w:val="007852B9"/>
    <w:rsid w:val="00785528"/>
    <w:rsid w:val="0078564A"/>
    <w:rsid w:val="0078565B"/>
    <w:rsid w:val="007856C9"/>
    <w:rsid w:val="0078578C"/>
    <w:rsid w:val="00785884"/>
    <w:rsid w:val="00785A79"/>
    <w:rsid w:val="00785AD6"/>
    <w:rsid w:val="00785B28"/>
    <w:rsid w:val="00785C61"/>
    <w:rsid w:val="00785E33"/>
    <w:rsid w:val="00785EE4"/>
    <w:rsid w:val="007860E3"/>
    <w:rsid w:val="0078626E"/>
    <w:rsid w:val="007862BB"/>
    <w:rsid w:val="00786302"/>
    <w:rsid w:val="0078638A"/>
    <w:rsid w:val="00786395"/>
    <w:rsid w:val="00786456"/>
    <w:rsid w:val="007867F2"/>
    <w:rsid w:val="0078690B"/>
    <w:rsid w:val="00786D9C"/>
    <w:rsid w:val="00786DF8"/>
    <w:rsid w:val="00787036"/>
    <w:rsid w:val="007870EB"/>
    <w:rsid w:val="007871BF"/>
    <w:rsid w:val="007871DE"/>
    <w:rsid w:val="0078736C"/>
    <w:rsid w:val="0078764E"/>
    <w:rsid w:val="00787749"/>
    <w:rsid w:val="00787D59"/>
    <w:rsid w:val="0079013D"/>
    <w:rsid w:val="00790238"/>
    <w:rsid w:val="0079037D"/>
    <w:rsid w:val="00790537"/>
    <w:rsid w:val="00790862"/>
    <w:rsid w:val="00790868"/>
    <w:rsid w:val="00790994"/>
    <w:rsid w:val="00790D9F"/>
    <w:rsid w:val="00790F45"/>
    <w:rsid w:val="00791088"/>
    <w:rsid w:val="007911B2"/>
    <w:rsid w:val="00791399"/>
    <w:rsid w:val="0079143B"/>
    <w:rsid w:val="007917B6"/>
    <w:rsid w:val="00791963"/>
    <w:rsid w:val="00791BB6"/>
    <w:rsid w:val="00791C50"/>
    <w:rsid w:val="00791CF9"/>
    <w:rsid w:val="00791D86"/>
    <w:rsid w:val="00791E7C"/>
    <w:rsid w:val="00791EB8"/>
    <w:rsid w:val="00791EC3"/>
    <w:rsid w:val="007924BC"/>
    <w:rsid w:val="0079256D"/>
    <w:rsid w:val="007930F3"/>
    <w:rsid w:val="007932D0"/>
    <w:rsid w:val="007934E1"/>
    <w:rsid w:val="007934FA"/>
    <w:rsid w:val="0079352A"/>
    <w:rsid w:val="00793570"/>
    <w:rsid w:val="00793B5C"/>
    <w:rsid w:val="00793B6C"/>
    <w:rsid w:val="00793D50"/>
    <w:rsid w:val="00793DDB"/>
    <w:rsid w:val="00793DDE"/>
    <w:rsid w:val="00793F37"/>
    <w:rsid w:val="00794087"/>
    <w:rsid w:val="0079443E"/>
    <w:rsid w:val="00794912"/>
    <w:rsid w:val="00794940"/>
    <w:rsid w:val="00794D0D"/>
    <w:rsid w:val="00795370"/>
    <w:rsid w:val="007954A3"/>
    <w:rsid w:val="007954C5"/>
    <w:rsid w:val="0079555B"/>
    <w:rsid w:val="0079582A"/>
    <w:rsid w:val="00795ADD"/>
    <w:rsid w:val="00795EDD"/>
    <w:rsid w:val="00795EF3"/>
    <w:rsid w:val="00795FCE"/>
    <w:rsid w:val="007960BB"/>
    <w:rsid w:val="007962C9"/>
    <w:rsid w:val="00796376"/>
    <w:rsid w:val="0079647C"/>
    <w:rsid w:val="00796891"/>
    <w:rsid w:val="0079694F"/>
    <w:rsid w:val="00796A4F"/>
    <w:rsid w:val="00796B95"/>
    <w:rsid w:val="00796C1C"/>
    <w:rsid w:val="00796C53"/>
    <w:rsid w:val="00797068"/>
    <w:rsid w:val="00797108"/>
    <w:rsid w:val="0079710A"/>
    <w:rsid w:val="00797426"/>
    <w:rsid w:val="0079746D"/>
    <w:rsid w:val="00797777"/>
    <w:rsid w:val="0079791D"/>
    <w:rsid w:val="00797AA3"/>
    <w:rsid w:val="00797B7C"/>
    <w:rsid w:val="00797F51"/>
    <w:rsid w:val="00797FB6"/>
    <w:rsid w:val="00797FCF"/>
    <w:rsid w:val="007A03E0"/>
    <w:rsid w:val="007A08D6"/>
    <w:rsid w:val="007A0C65"/>
    <w:rsid w:val="007A0CAE"/>
    <w:rsid w:val="007A0CE6"/>
    <w:rsid w:val="007A0D10"/>
    <w:rsid w:val="007A17A8"/>
    <w:rsid w:val="007A1B1A"/>
    <w:rsid w:val="007A2102"/>
    <w:rsid w:val="007A2406"/>
    <w:rsid w:val="007A2460"/>
    <w:rsid w:val="007A26ED"/>
    <w:rsid w:val="007A2738"/>
    <w:rsid w:val="007A2819"/>
    <w:rsid w:val="007A2849"/>
    <w:rsid w:val="007A2997"/>
    <w:rsid w:val="007A2C0E"/>
    <w:rsid w:val="007A2C77"/>
    <w:rsid w:val="007A2DD9"/>
    <w:rsid w:val="007A30ED"/>
    <w:rsid w:val="007A333C"/>
    <w:rsid w:val="007A34D3"/>
    <w:rsid w:val="007A3728"/>
    <w:rsid w:val="007A37E2"/>
    <w:rsid w:val="007A3966"/>
    <w:rsid w:val="007A3A37"/>
    <w:rsid w:val="007A3B68"/>
    <w:rsid w:val="007A3D01"/>
    <w:rsid w:val="007A4028"/>
    <w:rsid w:val="007A405C"/>
    <w:rsid w:val="007A43D1"/>
    <w:rsid w:val="007A43E5"/>
    <w:rsid w:val="007A463F"/>
    <w:rsid w:val="007A4696"/>
    <w:rsid w:val="007A48B1"/>
    <w:rsid w:val="007A4AB2"/>
    <w:rsid w:val="007A4BBB"/>
    <w:rsid w:val="007A4BCE"/>
    <w:rsid w:val="007A4C2B"/>
    <w:rsid w:val="007A4DE1"/>
    <w:rsid w:val="007A4E2D"/>
    <w:rsid w:val="007A4ECE"/>
    <w:rsid w:val="007A51C5"/>
    <w:rsid w:val="007A51D8"/>
    <w:rsid w:val="007A56C3"/>
    <w:rsid w:val="007A5881"/>
    <w:rsid w:val="007A5957"/>
    <w:rsid w:val="007A5F42"/>
    <w:rsid w:val="007A5F8F"/>
    <w:rsid w:val="007A5F9B"/>
    <w:rsid w:val="007A5FF2"/>
    <w:rsid w:val="007A60F9"/>
    <w:rsid w:val="007A613A"/>
    <w:rsid w:val="007A63CD"/>
    <w:rsid w:val="007A6505"/>
    <w:rsid w:val="007A6629"/>
    <w:rsid w:val="007A6715"/>
    <w:rsid w:val="007A68D5"/>
    <w:rsid w:val="007A6BA5"/>
    <w:rsid w:val="007A6BD0"/>
    <w:rsid w:val="007A6F01"/>
    <w:rsid w:val="007A7107"/>
    <w:rsid w:val="007A71A3"/>
    <w:rsid w:val="007A757D"/>
    <w:rsid w:val="007A7941"/>
    <w:rsid w:val="007A79BB"/>
    <w:rsid w:val="007A7FE9"/>
    <w:rsid w:val="007B0B0E"/>
    <w:rsid w:val="007B0D48"/>
    <w:rsid w:val="007B0DCB"/>
    <w:rsid w:val="007B0E33"/>
    <w:rsid w:val="007B0EC7"/>
    <w:rsid w:val="007B11EB"/>
    <w:rsid w:val="007B124A"/>
    <w:rsid w:val="007B12B5"/>
    <w:rsid w:val="007B15F0"/>
    <w:rsid w:val="007B1B21"/>
    <w:rsid w:val="007B1BD2"/>
    <w:rsid w:val="007B232E"/>
    <w:rsid w:val="007B2449"/>
    <w:rsid w:val="007B27B0"/>
    <w:rsid w:val="007B2921"/>
    <w:rsid w:val="007B2953"/>
    <w:rsid w:val="007B2976"/>
    <w:rsid w:val="007B2BEF"/>
    <w:rsid w:val="007B2D03"/>
    <w:rsid w:val="007B347C"/>
    <w:rsid w:val="007B353B"/>
    <w:rsid w:val="007B35BE"/>
    <w:rsid w:val="007B3A19"/>
    <w:rsid w:val="007B3AE2"/>
    <w:rsid w:val="007B3B44"/>
    <w:rsid w:val="007B3B6A"/>
    <w:rsid w:val="007B3C30"/>
    <w:rsid w:val="007B3DA9"/>
    <w:rsid w:val="007B403C"/>
    <w:rsid w:val="007B427A"/>
    <w:rsid w:val="007B45D3"/>
    <w:rsid w:val="007B463D"/>
    <w:rsid w:val="007B4702"/>
    <w:rsid w:val="007B4790"/>
    <w:rsid w:val="007B4804"/>
    <w:rsid w:val="007B481E"/>
    <w:rsid w:val="007B4851"/>
    <w:rsid w:val="007B48B1"/>
    <w:rsid w:val="007B4A91"/>
    <w:rsid w:val="007B4CFF"/>
    <w:rsid w:val="007B4EB5"/>
    <w:rsid w:val="007B4F0E"/>
    <w:rsid w:val="007B4F94"/>
    <w:rsid w:val="007B500C"/>
    <w:rsid w:val="007B55C1"/>
    <w:rsid w:val="007B5901"/>
    <w:rsid w:val="007B5A7F"/>
    <w:rsid w:val="007B5B7B"/>
    <w:rsid w:val="007B6083"/>
    <w:rsid w:val="007B643A"/>
    <w:rsid w:val="007B6603"/>
    <w:rsid w:val="007B66EA"/>
    <w:rsid w:val="007B6B3B"/>
    <w:rsid w:val="007B6BC4"/>
    <w:rsid w:val="007B6C93"/>
    <w:rsid w:val="007B6EF7"/>
    <w:rsid w:val="007B6F56"/>
    <w:rsid w:val="007B7108"/>
    <w:rsid w:val="007B718D"/>
    <w:rsid w:val="007B7211"/>
    <w:rsid w:val="007B76DB"/>
    <w:rsid w:val="007B76F2"/>
    <w:rsid w:val="007B7913"/>
    <w:rsid w:val="007B7ECD"/>
    <w:rsid w:val="007B7F37"/>
    <w:rsid w:val="007C045F"/>
    <w:rsid w:val="007C0645"/>
    <w:rsid w:val="007C06A5"/>
    <w:rsid w:val="007C0B65"/>
    <w:rsid w:val="007C0BFB"/>
    <w:rsid w:val="007C0C9A"/>
    <w:rsid w:val="007C0F15"/>
    <w:rsid w:val="007C0F87"/>
    <w:rsid w:val="007C1137"/>
    <w:rsid w:val="007C1138"/>
    <w:rsid w:val="007C16F8"/>
    <w:rsid w:val="007C1748"/>
    <w:rsid w:val="007C1791"/>
    <w:rsid w:val="007C1A1F"/>
    <w:rsid w:val="007C1B1C"/>
    <w:rsid w:val="007C1B56"/>
    <w:rsid w:val="007C1F6D"/>
    <w:rsid w:val="007C204C"/>
    <w:rsid w:val="007C23F8"/>
    <w:rsid w:val="007C2474"/>
    <w:rsid w:val="007C26DE"/>
    <w:rsid w:val="007C28B2"/>
    <w:rsid w:val="007C293B"/>
    <w:rsid w:val="007C2A22"/>
    <w:rsid w:val="007C2A92"/>
    <w:rsid w:val="007C301C"/>
    <w:rsid w:val="007C3168"/>
    <w:rsid w:val="007C3388"/>
    <w:rsid w:val="007C3670"/>
    <w:rsid w:val="007C3A64"/>
    <w:rsid w:val="007C3A97"/>
    <w:rsid w:val="007C3CC0"/>
    <w:rsid w:val="007C3D7D"/>
    <w:rsid w:val="007C3E14"/>
    <w:rsid w:val="007C3E91"/>
    <w:rsid w:val="007C3F21"/>
    <w:rsid w:val="007C4049"/>
    <w:rsid w:val="007C4122"/>
    <w:rsid w:val="007C41CA"/>
    <w:rsid w:val="007C43AE"/>
    <w:rsid w:val="007C44F8"/>
    <w:rsid w:val="007C46EB"/>
    <w:rsid w:val="007C4C3E"/>
    <w:rsid w:val="007C4D6A"/>
    <w:rsid w:val="007C4D94"/>
    <w:rsid w:val="007C4E35"/>
    <w:rsid w:val="007C5061"/>
    <w:rsid w:val="007C5164"/>
    <w:rsid w:val="007C5273"/>
    <w:rsid w:val="007C56F5"/>
    <w:rsid w:val="007C571C"/>
    <w:rsid w:val="007C59BE"/>
    <w:rsid w:val="007C5D50"/>
    <w:rsid w:val="007C6174"/>
    <w:rsid w:val="007C618F"/>
    <w:rsid w:val="007C6196"/>
    <w:rsid w:val="007C6432"/>
    <w:rsid w:val="007C6475"/>
    <w:rsid w:val="007C6720"/>
    <w:rsid w:val="007C681A"/>
    <w:rsid w:val="007C696F"/>
    <w:rsid w:val="007C69F7"/>
    <w:rsid w:val="007C6AE4"/>
    <w:rsid w:val="007C70AF"/>
    <w:rsid w:val="007C7262"/>
    <w:rsid w:val="007C74F6"/>
    <w:rsid w:val="007C7567"/>
    <w:rsid w:val="007C76DD"/>
    <w:rsid w:val="007C786D"/>
    <w:rsid w:val="007C787C"/>
    <w:rsid w:val="007C7A95"/>
    <w:rsid w:val="007C7BD8"/>
    <w:rsid w:val="007C7CB6"/>
    <w:rsid w:val="007C7D2A"/>
    <w:rsid w:val="007C7DF2"/>
    <w:rsid w:val="007C7F96"/>
    <w:rsid w:val="007D0215"/>
    <w:rsid w:val="007D0259"/>
    <w:rsid w:val="007D05D5"/>
    <w:rsid w:val="007D07C1"/>
    <w:rsid w:val="007D0BB2"/>
    <w:rsid w:val="007D0E56"/>
    <w:rsid w:val="007D0ED5"/>
    <w:rsid w:val="007D0EDE"/>
    <w:rsid w:val="007D115E"/>
    <w:rsid w:val="007D142B"/>
    <w:rsid w:val="007D1551"/>
    <w:rsid w:val="007D178E"/>
    <w:rsid w:val="007D1C3B"/>
    <w:rsid w:val="007D1CA8"/>
    <w:rsid w:val="007D1DA7"/>
    <w:rsid w:val="007D2186"/>
    <w:rsid w:val="007D234B"/>
    <w:rsid w:val="007D25A4"/>
    <w:rsid w:val="007D2618"/>
    <w:rsid w:val="007D27B7"/>
    <w:rsid w:val="007D29CC"/>
    <w:rsid w:val="007D2A65"/>
    <w:rsid w:val="007D2AE6"/>
    <w:rsid w:val="007D2B0C"/>
    <w:rsid w:val="007D2CB2"/>
    <w:rsid w:val="007D2E5F"/>
    <w:rsid w:val="007D2F4B"/>
    <w:rsid w:val="007D3021"/>
    <w:rsid w:val="007D307B"/>
    <w:rsid w:val="007D31A8"/>
    <w:rsid w:val="007D31D2"/>
    <w:rsid w:val="007D3452"/>
    <w:rsid w:val="007D34BA"/>
    <w:rsid w:val="007D34D8"/>
    <w:rsid w:val="007D37E7"/>
    <w:rsid w:val="007D3886"/>
    <w:rsid w:val="007D38D8"/>
    <w:rsid w:val="007D3C84"/>
    <w:rsid w:val="007D420F"/>
    <w:rsid w:val="007D42C3"/>
    <w:rsid w:val="007D42E2"/>
    <w:rsid w:val="007D4317"/>
    <w:rsid w:val="007D437D"/>
    <w:rsid w:val="007D4526"/>
    <w:rsid w:val="007D4C1A"/>
    <w:rsid w:val="007D4E30"/>
    <w:rsid w:val="007D52DB"/>
    <w:rsid w:val="007D5302"/>
    <w:rsid w:val="007D536B"/>
    <w:rsid w:val="007D5484"/>
    <w:rsid w:val="007D5547"/>
    <w:rsid w:val="007D57C4"/>
    <w:rsid w:val="007D5927"/>
    <w:rsid w:val="007D5E5F"/>
    <w:rsid w:val="007D5F4E"/>
    <w:rsid w:val="007D64EC"/>
    <w:rsid w:val="007D650D"/>
    <w:rsid w:val="007D6550"/>
    <w:rsid w:val="007D65E1"/>
    <w:rsid w:val="007D6630"/>
    <w:rsid w:val="007D668C"/>
    <w:rsid w:val="007D6B34"/>
    <w:rsid w:val="007D6E23"/>
    <w:rsid w:val="007D7054"/>
    <w:rsid w:val="007D7075"/>
    <w:rsid w:val="007D7087"/>
    <w:rsid w:val="007D71F3"/>
    <w:rsid w:val="007D720B"/>
    <w:rsid w:val="007D7553"/>
    <w:rsid w:val="007D7652"/>
    <w:rsid w:val="007D78DE"/>
    <w:rsid w:val="007D797A"/>
    <w:rsid w:val="007D7AC1"/>
    <w:rsid w:val="007D7B56"/>
    <w:rsid w:val="007D7D4C"/>
    <w:rsid w:val="007D7D58"/>
    <w:rsid w:val="007D7E14"/>
    <w:rsid w:val="007D7E31"/>
    <w:rsid w:val="007D7EB1"/>
    <w:rsid w:val="007D7EF0"/>
    <w:rsid w:val="007D7F7F"/>
    <w:rsid w:val="007E0027"/>
    <w:rsid w:val="007E01AA"/>
    <w:rsid w:val="007E01FC"/>
    <w:rsid w:val="007E024D"/>
    <w:rsid w:val="007E02CE"/>
    <w:rsid w:val="007E039E"/>
    <w:rsid w:val="007E03C3"/>
    <w:rsid w:val="007E0526"/>
    <w:rsid w:val="007E07CF"/>
    <w:rsid w:val="007E0B4A"/>
    <w:rsid w:val="007E0F8C"/>
    <w:rsid w:val="007E1057"/>
    <w:rsid w:val="007E1155"/>
    <w:rsid w:val="007E1425"/>
    <w:rsid w:val="007E145D"/>
    <w:rsid w:val="007E157A"/>
    <w:rsid w:val="007E1C02"/>
    <w:rsid w:val="007E1CCF"/>
    <w:rsid w:val="007E20B2"/>
    <w:rsid w:val="007E20C7"/>
    <w:rsid w:val="007E21ED"/>
    <w:rsid w:val="007E22EA"/>
    <w:rsid w:val="007E23DA"/>
    <w:rsid w:val="007E258B"/>
    <w:rsid w:val="007E2591"/>
    <w:rsid w:val="007E26FB"/>
    <w:rsid w:val="007E299B"/>
    <w:rsid w:val="007E29A8"/>
    <w:rsid w:val="007E2A82"/>
    <w:rsid w:val="007E2B1A"/>
    <w:rsid w:val="007E2E34"/>
    <w:rsid w:val="007E2EEF"/>
    <w:rsid w:val="007E32D7"/>
    <w:rsid w:val="007E3445"/>
    <w:rsid w:val="007E3546"/>
    <w:rsid w:val="007E366B"/>
    <w:rsid w:val="007E37C0"/>
    <w:rsid w:val="007E3C93"/>
    <w:rsid w:val="007E3D10"/>
    <w:rsid w:val="007E3E60"/>
    <w:rsid w:val="007E43E4"/>
    <w:rsid w:val="007E44EF"/>
    <w:rsid w:val="007E48BE"/>
    <w:rsid w:val="007E49EA"/>
    <w:rsid w:val="007E4B69"/>
    <w:rsid w:val="007E4FF2"/>
    <w:rsid w:val="007E504C"/>
    <w:rsid w:val="007E51B2"/>
    <w:rsid w:val="007E527D"/>
    <w:rsid w:val="007E538C"/>
    <w:rsid w:val="007E53DE"/>
    <w:rsid w:val="007E5500"/>
    <w:rsid w:val="007E57C2"/>
    <w:rsid w:val="007E5933"/>
    <w:rsid w:val="007E5AEF"/>
    <w:rsid w:val="007E5D03"/>
    <w:rsid w:val="007E5D66"/>
    <w:rsid w:val="007E5E44"/>
    <w:rsid w:val="007E5E81"/>
    <w:rsid w:val="007E602C"/>
    <w:rsid w:val="007E6036"/>
    <w:rsid w:val="007E62BB"/>
    <w:rsid w:val="007E64DB"/>
    <w:rsid w:val="007E65D8"/>
    <w:rsid w:val="007E6754"/>
    <w:rsid w:val="007E67BD"/>
    <w:rsid w:val="007E67C8"/>
    <w:rsid w:val="007E685D"/>
    <w:rsid w:val="007E6AD9"/>
    <w:rsid w:val="007E6BA3"/>
    <w:rsid w:val="007E6BBC"/>
    <w:rsid w:val="007E6BDB"/>
    <w:rsid w:val="007E6C10"/>
    <w:rsid w:val="007E716A"/>
    <w:rsid w:val="007E752A"/>
    <w:rsid w:val="007E7580"/>
    <w:rsid w:val="007E760A"/>
    <w:rsid w:val="007E76D2"/>
    <w:rsid w:val="007E79CF"/>
    <w:rsid w:val="007E7A15"/>
    <w:rsid w:val="007E7C89"/>
    <w:rsid w:val="007E7D74"/>
    <w:rsid w:val="007F03AC"/>
    <w:rsid w:val="007F0482"/>
    <w:rsid w:val="007F078B"/>
    <w:rsid w:val="007F08B4"/>
    <w:rsid w:val="007F090F"/>
    <w:rsid w:val="007F0AEF"/>
    <w:rsid w:val="007F0B76"/>
    <w:rsid w:val="007F0C4E"/>
    <w:rsid w:val="007F0F3A"/>
    <w:rsid w:val="007F0F59"/>
    <w:rsid w:val="007F0F99"/>
    <w:rsid w:val="007F0FB3"/>
    <w:rsid w:val="007F0FF4"/>
    <w:rsid w:val="007F0FFD"/>
    <w:rsid w:val="007F103D"/>
    <w:rsid w:val="007F1055"/>
    <w:rsid w:val="007F10A5"/>
    <w:rsid w:val="007F124B"/>
    <w:rsid w:val="007F1413"/>
    <w:rsid w:val="007F16FD"/>
    <w:rsid w:val="007F1A02"/>
    <w:rsid w:val="007F1B52"/>
    <w:rsid w:val="007F1BDD"/>
    <w:rsid w:val="007F1D0E"/>
    <w:rsid w:val="007F1E3C"/>
    <w:rsid w:val="007F1F43"/>
    <w:rsid w:val="007F201D"/>
    <w:rsid w:val="007F212F"/>
    <w:rsid w:val="007F283D"/>
    <w:rsid w:val="007F2844"/>
    <w:rsid w:val="007F2854"/>
    <w:rsid w:val="007F2A67"/>
    <w:rsid w:val="007F2A7A"/>
    <w:rsid w:val="007F2B9F"/>
    <w:rsid w:val="007F2F39"/>
    <w:rsid w:val="007F3015"/>
    <w:rsid w:val="007F3162"/>
    <w:rsid w:val="007F31DC"/>
    <w:rsid w:val="007F33EE"/>
    <w:rsid w:val="007F3539"/>
    <w:rsid w:val="007F36C0"/>
    <w:rsid w:val="007F36F4"/>
    <w:rsid w:val="007F377B"/>
    <w:rsid w:val="007F384C"/>
    <w:rsid w:val="007F38BB"/>
    <w:rsid w:val="007F3930"/>
    <w:rsid w:val="007F3A47"/>
    <w:rsid w:val="007F3CEB"/>
    <w:rsid w:val="007F3D11"/>
    <w:rsid w:val="007F3F31"/>
    <w:rsid w:val="007F4074"/>
    <w:rsid w:val="007F407F"/>
    <w:rsid w:val="007F45D1"/>
    <w:rsid w:val="007F47A4"/>
    <w:rsid w:val="007F488E"/>
    <w:rsid w:val="007F4927"/>
    <w:rsid w:val="007F49B5"/>
    <w:rsid w:val="007F4A7D"/>
    <w:rsid w:val="007F4E60"/>
    <w:rsid w:val="007F4E63"/>
    <w:rsid w:val="007F5076"/>
    <w:rsid w:val="007F512A"/>
    <w:rsid w:val="007F5295"/>
    <w:rsid w:val="007F5735"/>
    <w:rsid w:val="007F58D0"/>
    <w:rsid w:val="007F5CD9"/>
    <w:rsid w:val="007F5E58"/>
    <w:rsid w:val="007F6038"/>
    <w:rsid w:val="007F6110"/>
    <w:rsid w:val="007F617B"/>
    <w:rsid w:val="007F6510"/>
    <w:rsid w:val="007F6DBF"/>
    <w:rsid w:val="007F6DEC"/>
    <w:rsid w:val="007F70FA"/>
    <w:rsid w:val="007F72C6"/>
    <w:rsid w:val="007F7775"/>
    <w:rsid w:val="007F7812"/>
    <w:rsid w:val="007F7CA7"/>
    <w:rsid w:val="007F7D7F"/>
    <w:rsid w:val="007F7E4A"/>
    <w:rsid w:val="007F7E68"/>
    <w:rsid w:val="007F7ED3"/>
    <w:rsid w:val="007F7EEF"/>
    <w:rsid w:val="007F7F26"/>
    <w:rsid w:val="008001A6"/>
    <w:rsid w:val="008003D3"/>
    <w:rsid w:val="008007B5"/>
    <w:rsid w:val="008009A1"/>
    <w:rsid w:val="00800AAD"/>
    <w:rsid w:val="00800AEF"/>
    <w:rsid w:val="00800BBF"/>
    <w:rsid w:val="00800F25"/>
    <w:rsid w:val="0080145E"/>
    <w:rsid w:val="0080161A"/>
    <w:rsid w:val="00801644"/>
    <w:rsid w:val="0080188E"/>
    <w:rsid w:val="00801A7F"/>
    <w:rsid w:val="00801E0B"/>
    <w:rsid w:val="00802073"/>
    <w:rsid w:val="008020A7"/>
    <w:rsid w:val="008020FD"/>
    <w:rsid w:val="00802264"/>
    <w:rsid w:val="00802389"/>
    <w:rsid w:val="008027B4"/>
    <w:rsid w:val="0080283D"/>
    <w:rsid w:val="008028A1"/>
    <w:rsid w:val="00802CEF"/>
    <w:rsid w:val="00802F3B"/>
    <w:rsid w:val="00802FB0"/>
    <w:rsid w:val="00803075"/>
    <w:rsid w:val="00803259"/>
    <w:rsid w:val="00803483"/>
    <w:rsid w:val="00803B02"/>
    <w:rsid w:val="00803C86"/>
    <w:rsid w:val="00803D4B"/>
    <w:rsid w:val="00803D9D"/>
    <w:rsid w:val="00803F75"/>
    <w:rsid w:val="00804124"/>
    <w:rsid w:val="00804415"/>
    <w:rsid w:val="008044D1"/>
    <w:rsid w:val="008044FD"/>
    <w:rsid w:val="00804577"/>
    <w:rsid w:val="008046AF"/>
    <w:rsid w:val="008046DB"/>
    <w:rsid w:val="00804DF5"/>
    <w:rsid w:val="00805025"/>
    <w:rsid w:val="0080517A"/>
    <w:rsid w:val="008052C9"/>
    <w:rsid w:val="00805686"/>
    <w:rsid w:val="008056E3"/>
    <w:rsid w:val="00805855"/>
    <w:rsid w:val="008059C6"/>
    <w:rsid w:val="00805A10"/>
    <w:rsid w:val="00805D37"/>
    <w:rsid w:val="00805DF2"/>
    <w:rsid w:val="00805EF0"/>
    <w:rsid w:val="00805F37"/>
    <w:rsid w:val="008060EF"/>
    <w:rsid w:val="008061A5"/>
    <w:rsid w:val="00806338"/>
    <w:rsid w:val="00806394"/>
    <w:rsid w:val="0080654D"/>
    <w:rsid w:val="0080655D"/>
    <w:rsid w:val="00806724"/>
    <w:rsid w:val="00806CFF"/>
    <w:rsid w:val="00806F17"/>
    <w:rsid w:val="00806F88"/>
    <w:rsid w:val="00807388"/>
    <w:rsid w:val="0080739A"/>
    <w:rsid w:val="008073C3"/>
    <w:rsid w:val="008074D8"/>
    <w:rsid w:val="008075BB"/>
    <w:rsid w:val="00807824"/>
    <w:rsid w:val="00807861"/>
    <w:rsid w:val="008078C3"/>
    <w:rsid w:val="008079CF"/>
    <w:rsid w:val="00807F19"/>
    <w:rsid w:val="00807FC6"/>
    <w:rsid w:val="008101C3"/>
    <w:rsid w:val="008101EC"/>
    <w:rsid w:val="00810229"/>
    <w:rsid w:val="008103D6"/>
    <w:rsid w:val="00810548"/>
    <w:rsid w:val="00810602"/>
    <w:rsid w:val="00810607"/>
    <w:rsid w:val="008106BA"/>
    <w:rsid w:val="00810708"/>
    <w:rsid w:val="00810866"/>
    <w:rsid w:val="008109A4"/>
    <w:rsid w:val="00810A2D"/>
    <w:rsid w:val="00810F00"/>
    <w:rsid w:val="00810FF9"/>
    <w:rsid w:val="008110AC"/>
    <w:rsid w:val="00811168"/>
    <w:rsid w:val="00811784"/>
    <w:rsid w:val="008117EA"/>
    <w:rsid w:val="008119C6"/>
    <w:rsid w:val="00812229"/>
    <w:rsid w:val="008124D7"/>
    <w:rsid w:val="00812756"/>
    <w:rsid w:val="0081279E"/>
    <w:rsid w:val="008127A7"/>
    <w:rsid w:val="00812BEF"/>
    <w:rsid w:val="00812C82"/>
    <w:rsid w:val="00812DC7"/>
    <w:rsid w:val="00812FA7"/>
    <w:rsid w:val="008130FF"/>
    <w:rsid w:val="00813215"/>
    <w:rsid w:val="008132B1"/>
    <w:rsid w:val="008138B7"/>
    <w:rsid w:val="00813A40"/>
    <w:rsid w:val="00813AC2"/>
    <w:rsid w:val="00813BBB"/>
    <w:rsid w:val="00813E5C"/>
    <w:rsid w:val="00813F3E"/>
    <w:rsid w:val="00814282"/>
    <w:rsid w:val="0081440F"/>
    <w:rsid w:val="0081453D"/>
    <w:rsid w:val="008145DC"/>
    <w:rsid w:val="00814661"/>
    <w:rsid w:val="008148B8"/>
    <w:rsid w:val="0081490A"/>
    <w:rsid w:val="00814958"/>
    <w:rsid w:val="008149F4"/>
    <w:rsid w:val="00814B3D"/>
    <w:rsid w:val="00814BC6"/>
    <w:rsid w:val="00814C16"/>
    <w:rsid w:val="00814CCF"/>
    <w:rsid w:val="00814D2E"/>
    <w:rsid w:val="00814D6D"/>
    <w:rsid w:val="00814E0D"/>
    <w:rsid w:val="00814E44"/>
    <w:rsid w:val="00814F16"/>
    <w:rsid w:val="0081539A"/>
    <w:rsid w:val="008154FD"/>
    <w:rsid w:val="008156CB"/>
    <w:rsid w:val="0081571E"/>
    <w:rsid w:val="00815728"/>
    <w:rsid w:val="00815AFF"/>
    <w:rsid w:val="00815BBD"/>
    <w:rsid w:val="00815BC0"/>
    <w:rsid w:val="00815CA2"/>
    <w:rsid w:val="00815D77"/>
    <w:rsid w:val="00815DB7"/>
    <w:rsid w:val="00815E1E"/>
    <w:rsid w:val="00815EA9"/>
    <w:rsid w:val="0081612A"/>
    <w:rsid w:val="0081616F"/>
    <w:rsid w:val="008163EA"/>
    <w:rsid w:val="00816509"/>
    <w:rsid w:val="008165B1"/>
    <w:rsid w:val="00816703"/>
    <w:rsid w:val="0081685D"/>
    <w:rsid w:val="00816878"/>
    <w:rsid w:val="00816AB7"/>
    <w:rsid w:val="00816B01"/>
    <w:rsid w:val="008171F0"/>
    <w:rsid w:val="008178BE"/>
    <w:rsid w:val="00817A5C"/>
    <w:rsid w:val="00817B16"/>
    <w:rsid w:val="00817B37"/>
    <w:rsid w:val="0082052B"/>
    <w:rsid w:val="008205CD"/>
    <w:rsid w:val="008208BC"/>
    <w:rsid w:val="00820A93"/>
    <w:rsid w:val="00820AC1"/>
    <w:rsid w:val="00820AD9"/>
    <w:rsid w:val="00820B71"/>
    <w:rsid w:val="00820D15"/>
    <w:rsid w:val="00820DC5"/>
    <w:rsid w:val="00821038"/>
    <w:rsid w:val="0082109E"/>
    <w:rsid w:val="008212C4"/>
    <w:rsid w:val="00821555"/>
    <w:rsid w:val="0082156E"/>
    <w:rsid w:val="0082184F"/>
    <w:rsid w:val="00821922"/>
    <w:rsid w:val="008219DB"/>
    <w:rsid w:val="00821B1A"/>
    <w:rsid w:val="00821E04"/>
    <w:rsid w:val="00822123"/>
    <w:rsid w:val="00822225"/>
    <w:rsid w:val="00822415"/>
    <w:rsid w:val="008225B9"/>
    <w:rsid w:val="0082262D"/>
    <w:rsid w:val="0082262E"/>
    <w:rsid w:val="008228DD"/>
    <w:rsid w:val="00822AB2"/>
    <w:rsid w:val="00822ECB"/>
    <w:rsid w:val="00822F06"/>
    <w:rsid w:val="00822F23"/>
    <w:rsid w:val="00823159"/>
    <w:rsid w:val="0082317F"/>
    <w:rsid w:val="0082359F"/>
    <w:rsid w:val="008235B4"/>
    <w:rsid w:val="00823619"/>
    <w:rsid w:val="00823972"/>
    <w:rsid w:val="00824002"/>
    <w:rsid w:val="00824109"/>
    <w:rsid w:val="0082422B"/>
    <w:rsid w:val="00824281"/>
    <w:rsid w:val="0082436F"/>
    <w:rsid w:val="0082445E"/>
    <w:rsid w:val="008244FE"/>
    <w:rsid w:val="00824CFE"/>
    <w:rsid w:val="00824DF9"/>
    <w:rsid w:val="00825012"/>
    <w:rsid w:val="00825174"/>
    <w:rsid w:val="008252C5"/>
    <w:rsid w:val="00825826"/>
    <w:rsid w:val="00825BFB"/>
    <w:rsid w:val="00825C28"/>
    <w:rsid w:val="00825C67"/>
    <w:rsid w:val="00825CD5"/>
    <w:rsid w:val="00825E40"/>
    <w:rsid w:val="00825F3B"/>
    <w:rsid w:val="00825F7A"/>
    <w:rsid w:val="0082629E"/>
    <w:rsid w:val="00826395"/>
    <w:rsid w:val="008263DB"/>
    <w:rsid w:val="008263FA"/>
    <w:rsid w:val="00826427"/>
    <w:rsid w:val="00826473"/>
    <w:rsid w:val="008267A3"/>
    <w:rsid w:val="008267BE"/>
    <w:rsid w:val="008269D8"/>
    <w:rsid w:val="00826CC3"/>
    <w:rsid w:val="00826F05"/>
    <w:rsid w:val="008270F0"/>
    <w:rsid w:val="0082739D"/>
    <w:rsid w:val="008273F7"/>
    <w:rsid w:val="008275C2"/>
    <w:rsid w:val="0082764C"/>
    <w:rsid w:val="0082773A"/>
    <w:rsid w:val="008277F0"/>
    <w:rsid w:val="008279C9"/>
    <w:rsid w:val="00827C05"/>
    <w:rsid w:val="00827FCB"/>
    <w:rsid w:val="008307E6"/>
    <w:rsid w:val="00830957"/>
    <w:rsid w:val="00830AFA"/>
    <w:rsid w:val="00830C96"/>
    <w:rsid w:val="0083110C"/>
    <w:rsid w:val="008313C7"/>
    <w:rsid w:val="008318BB"/>
    <w:rsid w:val="00831C4A"/>
    <w:rsid w:val="00831C7F"/>
    <w:rsid w:val="00831DC1"/>
    <w:rsid w:val="0083218E"/>
    <w:rsid w:val="008321DB"/>
    <w:rsid w:val="0083224D"/>
    <w:rsid w:val="00832295"/>
    <w:rsid w:val="0083242A"/>
    <w:rsid w:val="00832616"/>
    <w:rsid w:val="0083269B"/>
    <w:rsid w:val="008326DA"/>
    <w:rsid w:val="0083276A"/>
    <w:rsid w:val="00832AA6"/>
    <w:rsid w:val="00832C43"/>
    <w:rsid w:val="00832E0A"/>
    <w:rsid w:val="00832E99"/>
    <w:rsid w:val="00832ECF"/>
    <w:rsid w:val="00833081"/>
    <w:rsid w:val="008330D8"/>
    <w:rsid w:val="008333BB"/>
    <w:rsid w:val="008334CD"/>
    <w:rsid w:val="0083376E"/>
    <w:rsid w:val="00833843"/>
    <w:rsid w:val="00833BD3"/>
    <w:rsid w:val="00833F45"/>
    <w:rsid w:val="00834118"/>
    <w:rsid w:val="008341A4"/>
    <w:rsid w:val="00834376"/>
    <w:rsid w:val="008344A3"/>
    <w:rsid w:val="008345C6"/>
    <w:rsid w:val="0083466F"/>
    <w:rsid w:val="008347F6"/>
    <w:rsid w:val="008347F7"/>
    <w:rsid w:val="00834A05"/>
    <w:rsid w:val="00834B74"/>
    <w:rsid w:val="00834DF1"/>
    <w:rsid w:val="00834EC3"/>
    <w:rsid w:val="00834F0B"/>
    <w:rsid w:val="00834F83"/>
    <w:rsid w:val="00834F9D"/>
    <w:rsid w:val="0083511D"/>
    <w:rsid w:val="00835136"/>
    <w:rsid w:val="0083533A"/>
    <w:rsid w:val="008357D4"/>
    <w:rsid w:val="008359CE"/>
    <w:rsid w:val="00835C81"/>
    <w:rsid w:val="00835D02"/>
    <w:rsid w:val="00835D84"/>
    <w:rsid w:val="00835E2A"/>
    <w:rsid w:val="00835E81"/>
    <w:rsid w:val="00836077"/>
    <w:rsid w:val="008360BE"/>
    <w:rsid w:val="008361AA"/>
    <w:rsid w:val="00836626"/>
    <w:rsid w:val="0083665F"/>
    <w:rsid w:val="00836B51"/>
    <w:rsid w:val="00836D0D"/>
    <w:rsid w:val="00836D81"/>
    <w:rsid w:val="00836E1C"/>
    <w:rsid w:val="00836F8A"/>
    <w:rsid w:val="008373AF"/>
    <w:rsid w:val="00837437"/>
    <w:rsid w:val="008375F4"/>
    <w:rsid w:val="00837841"/>
    <w:rsid w:val="0083797C"/>
    <w:rsid w:val="008379CD"/>
    <w:rsid w:val="00837B63"/>
    <w:rsid w:val="00837BCB"/>
    <w:rsid w:val="00837F1C"/>
    <w:rsid w:val="00837F52"/>
    <w:rsid w:val="00840045"/>
    <w:rsid w:val="008400FA"/>
    <w:rsid w:val="00840124"/>
    <w:rsid w:val="0084027B"/>
    <w:rsid w:val="00840311"/>
    <w:rsid w:val="00840328"/>
    <w:rsid w:val="0084032F"/>
    <w:rsid w:val="008404A0"/>
    <w:rsid w:val="00840695"/>
    <w:rsid w:val="008408D2"/>
    <w:rsid w:val="00840B15"/>
    <w:rsid w:val="00840B5C"/>
    <w:rsid w:val="00840B89"/>
    <w:rsid w:val="00840D6B"/>
    <w:rsid w:val="00841039"/>
    <w:rsid w:val="008411DF"/>
    <w:rsid w:val="00841372"/>
    <w:rsid w:val="00841558"/>
    <w:rsid w:val="0084167D"/>
    <w:rsid w:val="008416C4"/>
    <w:rsid w:val="00841AD2"/>
    <w:rsid w:val="00841BFD"/>
    <w:rsid w:val="00841D3A"/>
    <w:rsid w:val="00841D3C"/>
    <w:rsid w:val="00842093"/>
    <w:rsid w:val="008420F2"/>
    <w:rsid w:val="008420FD"/>
    <w:rsid w:val="00842115"/>
    <w:rsid w:val="00842280"/>
    <w:rsid w:val="008424B0"/>
    <w:rsid w:val="0084252D"/>
    <w:rsid w:val="00842539"/>
    <w:rsid w:val="00842A00"/>
    <w:rsid w:val="00842A9C"/>
    <w:rsid w:val="00842C2F"/>
    <w:rsid w:val="00842F84"/>
    <w:rsid w:val="00842FE3"/>
    <w:rsid w:val="0084325C"/>
    <w:rsid w:val="008432CD"/>
    <w:rsid w:val="008436B2"/>
    <w:rsid w:val="008439F3"/>
    <w:rsid w:val="00843A00"/>
    <w:rsid w:val="00843A5F"/>
    <w:rsid w:val="00843A6A"/>
    <w:rsid w:val="00843C58"/>
    <w:rsid w:val="00843ED1"/>
    <w:rsid w:val="00843F02"/>
    <w:rsid w:val="00843F10"/>
    <w:rsid w:val="008442B6"/>
    <w:rsid w:val="008442EC"/>
    <w:rsid w:val="00844528"/>
    <w:rsid w:val="00844582"/>
    <w:rsid w:val="0084479F"/>
    <w:rsid w:val="00844BDF"/>
    <w:rsid w:val="00845008"/>
    <w:rsid w:val="008451F6"/>
    <w:rsid w:val="00845247"/>
    <w:rsid w:val="00845262"/>
    <w:rsid w:val="00845332"/>
    <w:rsid w:val="0084578B"/>
    <w:rsid w:val="00845BF3"/>
    <w:rsid w:val="00845E05"/>
    <w:rsid w:val="008461A1"/>
    <w:rsid w:val="0084652F"/>
    <w:rsid w:val="008465A9"/>
    <w:rsid w:val="00846671"/>
    <w:rsid w:val="008468B7"/>
    <w:rsid w:val="00846A8B"/>
    <w:rsid w:val="00846C08"/>
    <w:rsid w:val="00846E4D"/>
    <w:rsid w:val="00846EC5"/>
    <w:rsid w:val="00847103"/>
    <w:rsid w:val="0084774E"/>
    <w:rsid w:val="008477B6"/>
    <w:rsid w:val="008478FE"/>
    <w:rsid w:val="00847A9F"/>
    <w:rsid w:val="00847BAD"/>
    <w:rsid w:val="00847DBC"/>
    <w:rsid w:val="00847EB1"/>
    <w:rsid w:val="00847EF3"/>
    <w:rsid w:val="008502FD"/>
    <w:rsid w:val="008504A4"/>
    <w:rsid w:val="0085064E"/>
    <w:rsid w:val="00850722"/>
    <w:rsid w:val="00850728"/>
    <w:rsid w:val="00850837"/>
    <w:rsid w:val="00850A4A"/>
    <w:rsid w:val="00850A9D"/>
    <w:rsid w:val="00850B11"/>
    <w:rsid w:val="00850B78"/>
    <w:rsid w:val="00850BD8"/>
    <w:rsid w:val="00850CC1"/>
    <w:rsid w:val="00850D77"/>
    <w:rsid w:val="00850DE4"/>
    <w:rsid w:val="00851519"/>
    <w:rsid w:val="0085160E"/>
    <w:rsid w:val="0085162C"/>
    <w:rsid w:val="00851777"/>
    <w:rsid w:val="00851852"/>
    <w:rsid w:val="008518D8"/>
    <w:rsid w:val="00851C5A"/>
    <w:rsid w:val="00851D1A"/>
    <w:rsid w:val="00851D84"/>
    <w:rsid w:val="00851DB2"/>
    <w:rsid w:val="00851F22"/>
    <w:rsid w:val="0085245D"/>
    <w:rsid w:val="008524E1"/>
    <w:rsid w:val="0085266C"/>
    <w:rsid w:val="008529B3"/>
    <w:rsid w:val="00852A05"/>
    <w:rsid w:val="00852C15"/>
    <w:rsid w:val="00852C76"/>
    <w:rsid w:val="00852FFB"/>
    <w:rsid w:val="0085305D"/>
    <w:rsid w:val="00853216"/>
    <w:rsid w:val="00853226"/>
    <w:rsid w:val="008533EF"/>
    <w:rsid w:val="00853582"/>
    <w:rsid w:val="0085360B"/>
    <w:rsid w:val="0085368F"/>
    <w:rsid w:val="008536A9"/>
    <w:rsid w:val="00853A98"/>
    <w:rsid w:val="00853BF8"/>
    <w:rsid w:val="00853D62"/>
    <w:rsid w:val="008540A0"/>
    <w:rsid w:val="0085420A"/>
    <w:rsid w:val="0085420D"/>
    <w:rsid w:val="008545E9"/>
    <w:rsid w:val="00854B83"/>
    <w:rsid w:val="00854C25"/>
    <w:rsid w:val="00854D43"/>
    <w:rsid w:val="00854EBB"/>
    <w:rsid w:val="0085525E"/>
    <w:rsid w:val="008552A2"/>
    <w:rsid w:val="008552AA"/>
    <w:rsid w:val="0085532D"/>
    <w:rsid w:val="00855355"/>
    <w:rsid w:val="00855871"/>
    <w:rsid w:val="008558E3"/>
    <w:rsid w:val="008559F1"/>
    <w:rsid w:val="00855CFF"/>
    <w:rsid w:val="00855DE4"/>
    <w:rsid w:val="00856152"/>
    <w:rsid w:val="0085635E"/>
    <w:rsid w:val="008563C1"/>
    <w:rsid w:val="0085665C"/>
    <w:rsid w:val="0085672C"/>
    <w:rsid w:val="0085680E"/>
    <w:rsid w:val="00856A5B"/>
    <w:rsid w:val="00856BC0"/>
    <w:rsid w:val="00856C36"/>
    <w:rsid w:val="00856D6A"/>
    <w:rsid w:val="00856E0B"/>
    <w:rsid w:val="00856EF2"/>
    <w:rsid w:val="00857053"/>
    <w:rsid w:val="0085709A"/>
    <w:rsid w:val="008570AA"/>
    <w:rsid w:val="008570B7"/>
    <w:rsid w:val="00857173"/>
    <w:rsid w:val="008571B3"/>
    <w:rsid w:val="00857222"/>
    <w:rsid w:val="008572FC"/>
    <w:rsid w:val="0085787A"/>
    <w:rsid w:val="0085792B"/>
    <w:rsid w:val="00857B69"/>
    <w:rsid w:val="00857C02"/>
    <w:rsid w:val="00857D52"/>
    <w:rsid w:val="00857F78"/>
    <w:rsid w:val="00857F87"/>
    <w:rsid w:val="00860459"/>
    <w:rsid w:val="00860536"/>
    <w:rsid w:val="00860972"/>
    <w:rsid w:val="00860B4D"/>
    <w:rsid w:val="00860D5E"/>
    <w:rsid w:val="00860DD3"/>
    <w:rsid w:val="00860E7A"/>
    <w:rsid w:val="00860EDA"/>
    <w:rsid w:val="00860F6C"/>
    <w:rsid w:val="00860FC6"/>
    <w:rsid w:val="008612CD"/>
    <w:rsid w:val="00861462"/>
    <w:rsid w:val="00861586"/>
    <w:rsid w:val="00861A61"/>
    <w:rsid w:val="00861B3C"/>
    <w:rsid w:val="00861CED"/>
    <w:rsid w:val="0086237C"/>
    <w:rsid w:val="008624FD"/>
    <w:rsid w:val="008626A9"/>
    <w:rsid w:val="008627D2"/>
    <w:rsid w:val="00862824"/>
    <w:rsid w:val="00862BAF"/>
    <w:rsid w:val="00862BBD"/>
    <w:rsid w:val="00862C18"/>
    <w:rsid w:val="00862C7A"/>
    <w:rsid w:val="00862CCB"/>
    <w:rsid w:val="00862D6E"/>
    <w:rsid w:val="00862EC9"/>
    <w:rsid w:val="0086303C"/>
    <w:rsid w:val="008630DA"/>
    <w:rsid w:val="00863AF4"/>
    <w:rsid w:val="00863BCE"/>
    <w:rsid w:val="00863F1D"/>
    <w:rsid w:val="008640DA"/>
    <w:rsid w:val="00864150"/>
    <w:rsid w:val="00864194"/>
    <w:rsid w:val="0086438F"/>
    <w:rsid w:val="008644AC"/>
    <w:rsid w:val="008644CD"/>
    <w:rsid w:val="008644D2"/>
    <w:rsid w:val="00864579"/>
    <w:rsid w:val="008645B4"/>
    <w:rsid w:val="008645F1"/>
    <w:rsid w:val="008647CF"/>
    <w:rsid w:val="0086484D"/>
    <w:rsid w:val="00864A7D"/>
    <w:rsid w:val="00864B7D"/>
    <w:rsid w:val="00864BC0"/>
    <w:rsid w:val="00864C75"/>
    <w:rsid w:val="00864D41"/>
    <w:rsid w:val="00864DA9"/>
    <w:rsid w:val="00864EA7"/>
    <w:rsid w:val="0086512C"/>
    <w:rsid w:val="0086541C"/>
    <w:rsid w:val="008654F5"/>
    <w:rsid w:val="0086557F"/>
    <w:rsid w:val="008655B7"/>
    <w:rsid w:val="008655F9"/>
    <w:rsid w:val="00865A9B"/>
    <w:rsid w:val="00865EF4"/>
    <w:rsid w:val="00865F30"/>
    <w:rsid w:val="00866091"/>
    <w:rsid w:val="00866434"/>
    <w:rsid w:val="00866488"/>
    <w:rsid w:val="00866511"/>
    <w:rsid w:val="0086654B"/>
    <w:rsid w:val="0086657D"/>
    <w:rsid w:val="0086683B"/>
    <w:rsid w:val="008668CD"/>
    <w:rsid w:val="00866DA3"/>
    <w:rsid w:val="00867056"/>
    <w:rsid w:val="008671D1"/>
    <w:rsid w:val="00867632"/>
    <w:rsid w:val="008676D4"/>
    <w:rsid w:val="008676E0"/>
    <w:rsid w:val="008677E2"/>
    <w:rsid w:val="0086780D"/>
    <w:rsid w:val="00867A86"/>
    <w:rsid w:val="00867B95"/>
    <w:rsid w:val="00867C37"/>
    <w:rsid w:val="00870001"/>
    <w:rsid w:val="008701BA"/>
    <w:rsid w:val="008704E7"/>
    <w:rsid w:val="0087054B"/>
    <w:rsid w:val="00870626"/>
    <w:rsid w:val="00870727"/>
    <w:rsid w:val="00870838"/>
    <w:rsid w:val="00870D14"/>
    <w:rsid w:val="00870D4B"/>
    <w:rsid w:val="00870F0C"/>
    <w:rsid w:val="00870FAC"/>
    <w:rsid w:val="008715CF"/>
    <w:rsid w:val="00871608"/>
    <w:rsid w:val="00871748"/>
    <w:rsid w:val="00871C03"/>
    <w:rsid w:val="00871E52"/>
    <w:rsid w:val="00871EA8"/>
    <w:rsid w:val="00871FDB"/>
    <w:rsid w:val="00872052"/>
    <w:rsid w:val="00872161"/>
    <w:rsid w:val="0087232C"/>
    <w:rsid w:val="008723EE"/>
    <w:rsid w:val="00872524"/>
    <w:rsid w:val="0087260C"/>
    <w:rsid w:val="0087268D"/>
    <w:rsid w:val="008726F1"/>
    <w:rsid w:val="008727EE"/>
    <w:rsid w:val="0087285C"/>
    <w:rsid w:val="0087286F"/>
    <w:rsid w:val="008728FF"/>
    <w:rsid w:val="00872917"/>
    <w:rsid w:val="008729C8"/>
    <w:rsid w:val="008730C2"/>
    <w:rsid w:val="0087328A"/>
    <w:rsid w:val="0087343E"/>
    <w:rsid w:val="0087361E"/>
    <w:rsid w:val="00873953"/>
    <w:rsid w:val="00873A0B"/>
    <w:rsid w:val="00873BBE"/>
    <w:rsid w:val="00873C70"/>
    <w:rsid w:val="0087407B"/>
    <w:rsid w:val="008743F0"/>
    <w:rsid w:val="0087458D"/>
    <w:rsid w:val="008745DB"/>
    <w:rsid w:val="008746E8"/>
    <w:rsid w:val="00874793"/>
    <w:rsid w:val="00874794"/>
    <w:rsid w:val="0087485C"/>
    <w:rsid w:val="00874974"/>
    <w:rsid w:val="008749A6"/>
    <w:rsid w:val="008749B9"/>
    <w:rsid w:val="00874A0A"/>
    <w:rsid w:val="00874ABC"/>
    <w:rsid w:val="00874B07"/>
    <w:rsid w:val="00874B2B"/>
    <w:rsid w:val="00874C09"/>
    <w:rsid w:val="00874D3B"/>
    <w:rsid w:val="00874E1D"/>
    <w:rsid w:val="00874FA5"/>
    <w:rsid w:val="00875063"/>
    <w:rsid w:val="0087531C"/>
    <w:rsid w:val="0087542D"/>
    <w:rsid w:val="008756C1"/>
    <w:rsid w:val="00875A83"/>
    <w:rsid w:val="00875C83"/>
    <w:rsid w:val="00875DEB"/>
    <w:rsid w:val="00875E81"/>
    <w:rsid w:val="00876035"/>
    <w:rsid w:val="00876208"/>
    <w:rsid w:val="0087636F"/>
    <w:rsid w:val="0087644C"/>
    <w:rsid w:val="008764C1"/>
    <w:rsid w:val="00876910"/>
    <w:rsid w:val="00876980"/>
    <w:rsid w:val="008769D5"/>
    <w:rsid w:val="00876B24"/>
    <w:rsid w:val="00876D15"/>
    <w:rsid w:val="00876DC2"/>
    <w:rsid w:val="00876F8D"/>
    <w:rsid w:val="00877233"/>
    <w:rsid w:val="00877574"/>
    <w:rsid w:val="00877579"/>
    <w:rsid w:val="008775C1"/>
    <w:rsid w:val="00877771"/>
    <w:rsid w:val="00877AAE"/>
    <w:rsid w:val="00877E37"/>
    <w:rsid w:val="00877EE7"/>
    <w:rsid w:val="00877F4B"/>
    <w:rsid w:val="00877FA6"/>
    <w:rsid w:val="00877FDC"/>
    <w:rsid w:val="008804FF"/>
    <w:rsid w:val="00880AB1"/>
    <w:rsid w:val="00880C2F"/>
    <w:rsid w:val="00880CB5"/>
    <w:rsid w:val="00880F45"/>
    <w:rsid w:val="008812F1"/>
    <w:rsid w:val="008814AF"/>
    <w:rsid w:val="00881593"/>
    <w:rsid w:val="00881783"/>
    <w:rsid w:val="00881B5F"/>
    <w:rsid w:val="00881F08"/>
    <w:rsid w:val="00881F80"/>
    <w:rsid w:val="00882168"/>
    <w:rsid w:val="008821DE"/>
    <w:rsid w:val="0088221F"/>
    <w:rsid w:val="00882259"/>
    <w:rsid w:val="00882397"/>
    <w:rsid w:val="008823C2"/>
    <w:rsid w:val="0088284F"/>
    <w:rsid w:val="0088298A"/>
    <w:rsid w:val="00882D71"/>
    <w:rsid w:val="008830D3"/>
    <w:rsid w:val="0088368C"/>
    <w:rsid w:val="008836AB"/>
    <w:rsid w:val="008836DE"/>
    <w:rsid w:val="0088371A"/>
    <w:rsid w:val="0088373C"/>
    <w:rsid w:val="00883A9F"/>
    <w:rsid w:val="00883B58"/>
    <w:rsid w:val="00883B5D"/>
    <w:rsid w:val="00883C0D"/>
    <w:rsid w:val="00883CAB"/>
    <w:rsid w:val="00883D52"/>
    <w:rsid w:val="00883DC6"/>
    <w:rsid w:val="00884344"/>
    <w:rsid w:val="00884443"/>
    <w:rsid w:val="0088467A"/>
    <w:rsid w:val="00884755"/>
    <w:rsid w:val="008848AC"/>
    <w:rsid w:val="008848DE"/>
    <w:rsid w:val="0088494B"/>
    <w:rsid w:val="00884B6C"/>
    <w:rsid w:val="00884C09"/>
    <w:rsid w:val="00884D38"/>
    <w:rsid w:val="00884E8F"/>
    <w:rsid w:val="008850F6"/>
    <w:rsid w:val="0088513C"/>
    <w:rsid w:val="00885272"/>
    <w:rsid w:val="00885553"/>
    <w:rsid w:val="0088584F"/>
    <w:rsid w:val="0088593A"/>
    <w:rsid w:val="00885A91"/>
    <w:rsid w:val="00885CDE"/>
    <w:rsid w:val="00885CE4"/>
    <w:rsid w:val="00885D54"/>
    <w:rsid w:val="00885D67"/>
    <w:rsid w:val="00885EAB"/>
    <w:rsid w:val="00885FFF"/>
    <w:rsid w:val="00886013"/>
    <w:rsid w:val="008866EC"/>
    <w:rsid w:val="00886808"/>
    <w:rsid w:val="00886AAE"/>
    <w:rsid w:val="00886C0E"/>
    <w:rsid w:val="00886D12"/>
    <w:rsid w:val="00886D4B"/>
    <w:rsid w:val="00886E67"/>
    <w:rsid w:val="0088764A"/>
    <w:rsid w:val="008876BB"/>
    <w:rsid w:val="00887AF9"/>
    <w:rsid w:val="00887BA8"/>
    <w:rsid w:val="00887BAA"/>
    <w:rsid w:val="00887BEE"/>
    <w:rsid w:val="00887C0E"/>
    <w:rsid w:val="00887CB0"/>
    <w:rsid w:val="00887D2A"/>
    <w:rsid w:val="00887E25"/>
    <w:rsid w:val="00887F44"/>
    <w:rsid w:val="00887FA5"/>
    <w:rsid w:val="00887FE2"/>
    <w:rsid w:val="00890031"/>
    <w:rsid w:val="00890112"/>
    <w:rsid w:val="00890479"/>
    <w:rsid w:val="0089075A"/>
    <w:rsid w:val="00890861"/>
    <w:rsid w:val="00890A7B"/>
    <w:rsid w:val="00890B03"/>
    <w:rsid w:val="00890E09"/>
    <w:rsid w:val="00890E71"/>
    <w:rsid w:val="0089102B"/>
    <w:rsid w:val="00891443"/>
    <w:rsid w:val="008915D4"/>
    <w:rsid w:val="008915E3"/>
    <w:rsid w:val="0089164D"/>
    <w:rsid w:val="00891689"/>
    <w:rsid w:val="008917FB"/>
    <w:rsid w:val="00891A32"/>
    <w:rsid w:val="00891A8D"/>
    <w:rsid w:val="00891AF6"/>
    <w:rsid w:val="00891F77"/>
    <w:rsid w:val="008920D8"/>
    <w:rsid w:val="00892179"/>
    <w:rsid w:val="008921B7"/>
    <w:rsid w:val="00892353"/>
    <w:rsid w:val="00892541"/>
    <w:rsid w:val="0089254F"/>
    <w:rsid w:val="00892821"/>
    <w:rsid w:val="008929CB"/>
    <w:rsid w:val="00892AE8"/>
    <w:rsid w:val="00892B8B"/>
    <w:rsid w:val="00892B92"/>
    <w:rsid w:val="00892D06"/>
    <w:rsid w:val="00892EBE"/>
    <w:rsid w:val="00892F7D"/>
    <w:rsid w:val="00893106"/>
    <w:rsid w:val="008933E0"/>
    <w:rsid w:val="008934E4"/>
    <w:rsid w:val="008935A7"/>
    <w:rsid w:val="00893638"/>
    <w:rsid w:val="0089392A"/>
    <w:rsid w:val="00893A1C"/>
    <w:rsid w:val="00893A39"/>
    <w:rsid w:val="00893A71"/>
    <w:rsid w:val="00893B58"/>
    <w:rsid w:val="00893C32"/>
    <w:rsid w:val="00893D46"/>
    <w:rsid w:val="00893FCB"/>
    <w:rsid w:val="00894346"/>
    <w:rsid w:val="008943D1"/>
    <w:rsid w:val="00894513"/>
    <w:rsid w:val="00894664"/>
    <w:rsid w:val="00894751"/>
    <w:rsid w:val="008948D0"/>
    <w:rsid w:val="00894B36"/>
    <w:rsid w:val="00894BF9"/>
    <w:rsid w:val="00894E52"/>
    <w:rsid w:val="00894F20"/>
    <w:rsid w:val="008953E9"/>
    <w:rsid w:val="00895531"/>
    <w:rsid w:val="0089569C"/>
    <w:rsid w:val="008957AB"/>
    <w:rsid w:val="00895898"/>
    <w:rsid w:val="008958E0"/>
    <w:rsid w:val="008959A0"/>
    <w:rsid w:val="00895A8D"/>
    <w:rsid w:val="00895C29"/>
    <w:rsid w:val="00895CD2"/>
    <w:rsid w:val="00896136"/>
    <w:rsid w:val="008961BB"/>
    <w:rsid w:val="00896323"/>
    <w:rsid w:val="00896335"/>
    <w:rsid w:val="00896393"/>
    <w:rsid w:val="008965BB"/>
    <w:rsid w:val="008965BC"/>
    <w:rsid w:val="00896640"/>
    <w:rsid w:val="008968D5"/>
    <w:rsid w:val="00896B1E"/>
    <w:rsid w:val="00896C07"/>
    <w:rsid w:val="00896DD2"/>
    <w:rsid w:val="00897198"/>
    <w:rsid w:val="008971BF"/>
    <w:rsid w:val="00897352"/>
    <w:rsid w:val="00897511"/>
    <w:rsid w:val="008976C7"/>
    <w:rsid w:val="00897714"/>
    <w:rsid w:val="00897797"/>
    <w:rsid w:val="00897844"/>
    <w:rsid w:val="00897911"/>
    <w:rsid w:val="00897D40"/>
    <w:rsid w:val="00897DA9"/>
    <w:rsid w:val="00897E7F"/>
    <w:rsid w:val="00897FCA"/>
    <w:rsid w:val="008A02BF"/>
    <w:rsid w:val="008A031F"/>
    <w:rsid w:val="008A048E"/>
    <w:rsid w:val="008A0600"/>
    <w:rsid w:val="008A0801"/>
    <w:rsid w:val="008A0A0F"/>
    <w:rsid w:val="008A0E69"/>
    <w:rsid w:val="008A1200"/>
    <w:rsid w:val="008A155F"/>
    <w:rsid w:val="008A1850"/>
    <w:rsid w:val="008A19F5"/>
    <w:rsid w:val="008A1A82"/>
    <w:rsid w:val="008A1BAD"/>
    <w:rsid w:val="008A1D50"/>
    <w:rsid w:val="008A1E6A"/>
    <w:rsid w:val="008A1F9A"/>
    <w:rsid w:val="008A20FD"/>
    <w:rsid w:val="008A230F"/>
    <w:rsid w:val="008A234E"/>
    <w:rsid w:val="008A2389"/>
    <w:rsid w:val="008A23CA"/>
    <w:rsid w:val="008A25BC"/>
    <w:rsid w:val="008A26B2"/>
    <w:rsid w:val="008A295F"/>
    <w:rsid w:val="008A2A3D"/>
    <w:rsid w:val="008A2BC8"/>
    <w:rsid w:val="008A3039"/>
    <w:rsid w:val="008A31DD"/>
    <w:rsid w:val="008A31F2"/>
    <w:rsid w:val="008A338B"/>
    <w:rsid w:val="008A34BD"/>
    <w:rsid w:val="008A34C9"/>
    <w:rsid w:val="008A34CB"/>
    <w:rsid w:val="008A359B"/>
    <w:rsid w:val="008A3667"/>
    <w:rsid w:val="008A36C5"/>
    <w:rsid w:val="008A36F1"/>
    <w:rsid w:val="008A3797"/>
    <w:rsid w:val="008A3876"/>
    <w:rsid w:val="008A390E"/>
    <w:rsid w:val="008A3A2A"/>
    <w:rsid w:val="008A3B9F"/>
    <w:rsid w:val="008A3E52"/>
    <w:rsid w:val="008A4104"/>
    <w:rsid w:val="008A41C7"/>
    <w:rsid w:val="008A41E0"/>
    <w:rsid w:val="008A4258"/>
    <w:rsid w:val="008A42CC"/>
    <w:rsid w:val="008A43B2"/>
    <w:rsid w:val="008A446E"/>
    <w:rsid w:val="008A4599"/>
    <w:rsid w:val="008A4838"/>
    <w:rsid w:val="008A4A6A"/>
    <w:rsid w:val="008A4B1B"/>
    <w:rsid w:val="008A4B5D"/>
    <w:rsid w:val="008A4D89"/>
    <w:rsid w:val="008A4D8C"/>
    <w:rsid w:val="008A4E7D"/>
    <w:rsid w:val="008A4F68"/>
    <w:rsid w:val="008A4FE0"/>
    <w:rsid w:val="008A509B"/>
    <w:rsid w:val="008A51DE"/>
    <w:rsid w:val="008A55BC"/>
    <w:rsid w:val="008A55D0"/>
    <w:rsid w:val="008A5CE8"/>
    <w:rsid w:val="008A5DC4"/>
    <w:rsid w:val="008A5DDC"/>
    <w:rsid w:val="008A5FBD"/>
    <w:rsid w:val="008A6242"/>
    <w:rsid w:val="008A6271"/>
    <w:rsid w:val="008A651E"/>
    <w:rsid w:val="008A66C5"/>
    <w:rsid w:val="008A679B"/>
    <w:rsid w:val="008A68D8"/>
    <w:rsid w:val="008A6AC3"/>
    <w:rsid w:val="008A6B9B"/>
    <w:rsid w:val="008A6E3F"/>
    <w:rsid w:val="008A6FA6"/>
    <w:rsid w:val="008A70AC"/>
    <w:rsid w:val="008A754D"/>
    <w:rsid w:val="008A7687"/>
    <w:rsid w:val="008A76FB"/>
    <w:rsid w:val="008A784B"/>
    <w:rsid w:val="008A7A6F"/>
    <w:rsid w:val="008A7C5B"/>
    <w:rsid w:val="008A7D99"/>
    <w:rsid w:val="008A7F82"/>
    <w:rsid w:val="008B005E"/>
    <w:rsid w:val="008B0161"/>
    <w:rsid w:val="008B01E9"/>
    <w:rsid w:val="008B027A"/>
    <w:rsid w:val="008B02D6"/>
    <w:rsid w:val="008B032A"/>
    <w:rsid w:val="008B040C"/>
    <w:rsid w:val="008B0DC5"/>
    <w:rsid w:val="008B0ED2"/>
    <w:rsid w:val="008B1207"/>
    <w:rsid w:val="008B12FC"/>
    <w:rsid w:val="008B160A"/>
    <w:rsid w:val="008B171D"/>
    <w:rsid w:val="008B1A59"/>
    <w:rsid w:val="008B1D5A"/>
    <w:rsid w:val="008B1D6A"/>
    <w:rsid w:val="008B1D91"/>
    <w:rsid w:val="008B201A"/>
    <w:rsid w:val="008B2541"/>
    <w:rsid w:val="008B2704"/>
    <w:rsid w:val="008B2705"/>
    <w:rsid w:val="008B2793"/>
    <w:rsid w:val="008B28FE"/>
    <w:rsid w:val="008B293D"/>
    <w:rsid w:val="008B2BCF"/>
    <w:rsid w:val="008B2E9E"/>
    <w:rsid w:val="008B38EF"/>
    <w:rsid w:val="008B39CC"/>
    <w:rsid w:val="008B3A9F"/>
    <w:rsid w:val="008B3B99"/>
    <w:rsid w:val="008B3C93"/>
    <w:rsid w:val="008B4515"/>
    <w:rsid w:val="008B455D"/>
    <w:rsid w:val="008B45A5"/>
    <w:rsid w:val="008B4854"/>
    <w:rsid w:val="008B4885"/>
    <w:rsid w:val="008B4A13"/>
    <w:rsid w:val="008B4B86"/>
    <w:rsid w:val="008B4C81"/>
    <w:rsid w:val="008B4DF1"/>
    <w:rsid w:val="008B56F0"/>
    <w:rsid w:val="008B57BC"/>
    <w:rsid w:val="008B57D9"/>
    <w:rsid w:val="008B5E39"/>
    <w:rsid w:val="008B60C6"/>
    <w:rsid w:val="008B6172"/>
    <w:rsid w:val="008B6340"/>
    <w:rsid w:val="008B6444"/>
    <w:rsid w:val="008B6532"/>
    <w:rsid w:val="008B667A"/>
    <w:rsid w:val="008B6680"/>
    <w:rsid w:val="008B668B"/>
    <w:rsid w:val="008B6707"/>
    <w:rsid w:val="008B6822"/>
    <w:rsid w:val="008B6A1D"/>
    <w:rsid w:val="008B6B05"/>
    <w:rsid w:val="008B6B26"/>
    <w:rsid w:val="008B6F4D"/>
    <w:rsid w:val="008B7062"/>
    <w:rsid w:val="008B7087"/>
    <w:rsid w:val="008B728D"/>
    <w:rsid w:val="008B7291"/>
    <w:rsid w:val="008B76AA"/>
    <w:rsid w:val="008B7870"/>
    <w:rsid w:val="008B7929"/>
    <w:rsid w:val="008B7DAA"/>
    <w:rsid w:val="008B7DC9"/>
    <w:rsid w:val="008B7DD7"/>
    <w:rsid w:val="008B7EF2"/>
    <w:rsid w:val="008B7F82"/>
    <w:rsid w:val="008C0026"/>
    <w:rsid w:val="008C0062"/>
    <w:rsid w:val="008C0173"/>
    <w:rsid w:val="008C0607"/>
    <w:rsid w:val="008C0C10"/>
    <w:rsid w:val="008C0C4D"/>
    <w:rsid w:val="008C0CD9"/>
    <w:rsid w:val="008C0F21"/>
    <w:rsid w:val="008C107B"/>
    <w:rsid w:val="008C113B"/>
    <w:rsid w:val="008C11AB"/>
    <w:rsid w:val="008C13AD"/>
    <w:rsid w:val="008C152E"/>
    <w:rsid w:val="008C15E6"/>
    <w:rsid w:val="008C1C85"/>
    <w:rsid w:val="008C1D6E"/>
    <w:rsid w:val="008C2065"/>
    <w:rsid w:val="008C2290"/>
    <w:rsid w:val="008C23F2"/>
    <w:rsid w:val="008C2422"/>
    <w:rsid w:val="008C2615"/>
    <w:rsid w:val="008C2690"/>
    <w:rsid w:val="008C26C2"/>
    <w:rsid w:val="008C26D8"/>
    <w:rsid w:val="008C27F6"/>
    <w:rsid w:val="008C2812"/>
    <w:rsid w:val="008C29D1"/>
    <w:rsid w:val="008C2A10"/>
    <w:rsid w:val="008C2CC1"/>
    <w:rsid w:val="008C2D78"/>
    <w:rsid w:val="008C2DCC"/>
    <w:rsid w:val="008C2EF8"/>
    <w:rsid w:val="008C2F2F"/>
    <w:rsid w:val="008C315C"/>
    <w:rsid w:val="008C3460"/>
    <w:rsid w:val="008C3477"/>
    <w:rsid w:val="008C3521"/>
    <w:rsid w:val="008C3557"/>
    <w:rsid w:val="008C3858"/>
    <w:rsid w:val="008C3A7D"/>
    <w:rsid w:val="008C3A82"/>
    <w:rsid w:val="008C3AD5"/>
    <w:rsid w:val="008C3B79"/>
    <w:rsid w:val="008C3DC6"/>
    <w:rsid w:val="008C3EE2"/>
    <w:rsid w:val="008C3F0D"/>
    <w:rsid w:val="008C3FEC"/>
    <w:rsid w:val="008C409C"/>
    <w:rsid w:val="008C42B9"/>
    <w:rsid w:val="008C445B"/>
    <w:rsid w:val="008C44EE"/>
    <w:rsid w:val="008C46FA"/>
    <w:rsid w:val="008C4BCA"/>
    <w:rsid w:val="008C4E93"/>
    <w:rsid w:val="008C50BA"/>
    <w:rsid w:val="008C518A"/>
    <w:rsid w:val="008C56F5"/>
    <w:rsid w:val="008C5770"/>
    <w:rsid w:val="008C57B8"/>
    <w:rsid w:val="008C5850"/>
    <w:rsid w:val="008C59B3"/>
    <w:rsid w:val="008C5A90"/>
    <w:rsid w:val="008C5B1E"/>
    <w:rsid w:val="008C5BC2"/>
    <w:rsid w:val="008C5CE8"/>
    <w:rsid w:val="008C5D68"/>
    <w:rsid w:val="008C5FB7"/>
    <w:rsid w:val="008C61D0"/>
    <w:rsid w:val="008C63F7"/>
    <w:rsid w:val="008C64EE"/>
    <w:rsid w:val="008C669A"/>
    <w:rsid w:val="008C66C8"/>
    <w:rsid w:val="008C6700"/>
    <w:rsid w:val="008C6816"/>
    <w:rsid w:val="008C6CC7"/>
    <w:rsid w:val="008C6E72"/>
    <w:rsid w:val="008C6EC7"/>
    <w:rsid w:val="008C6F26"/>
    <w:rsid w:val="008C6F52"/>
    <w:rsid w:val="008C6F5C"/>
    <w:rsid w:val="008C6F8A"/>
    <w:rsid w:val="008C70AC"/>
    <w:rsid w:val="008C76BC"/>
    <w:rsid w:val="008C76BE"/>
    <w:rsid w:val="008C78E6"/>
    <w:rsid w:val="008C7A1D"/>
    <w:rsid w:val="008C7D0C"/>
    <w:rsid w:val="008C7E99"/>
    <w:rsid w:val="008C7F60"/>
    <w:rsid w:val="008D02FE"/>
    <w:rsid w:val="008D0422"/>
    <w:rsid w:val="008D05EC"/>
    <w:rsid w:val="008D07D7"/>
    <w:rsid w:val="008D08B2"/>
    <w:rsid w:val="008D08CE"/>
    <w:rsid w:val="008D0AC7"/>
    <w:rsid w:val="008D0C9C"/>
    <w:rsid w:val="008D0EDC"/>
    <w:rsid w:val="008D10F6"/>
    <w:rsid w:val="008D1249"/>
    <w:rsid w:val="008D1253"/>
    <w:rsid w:val="008D1335"/>
    <w:rsid w:val="008D1BD0"/>
    <w:rsid w:val="008D2225"/>
    <w:rsid w:val="008D24EE"/>
    <w:rsid w:val="008D2598"/>
    <w:rsid w:val="008D2639"/>
    <w:rsid w:val="008D26A5"/>
    <w:rsid w:val="008D28C3"/>
    <w:rsid w:val="008D2B65"/>
    <w:rsid w:val="008D2D82"/>
    <w:rsid w:val="008D2E92"/>
    <w:rsid w:val="008D2F5C"/>
    <w:rsid w:val="008D326D"/>
    <w:rsid w:val="008D3459"/>
    <w:rsid w:val="008D35A8"/>
    <w:rsid w:val="008D3A24"/>
    <w:rsid w:val="008D3A3D"/>
    <w:rsid w:val="008D3B03"/>
    <w:rsid w:val="008D3C1B"/>
    <w:rsid w:val="008D3E36"/>
    <w:rsid w:val="008D4088"/>
    <w:rsid w:val="008D4427"/>
    <w:rsid w:val="008D4B12"/>
    <w:rsid w:val="008D4EBD"/>
    <w:rsid w:val="008D553F"/>
    <w:rsid w:val="008D5561"/>
    <w:rsid w:val="008D5610"/>
    <w:rsid w:val="008D565E"/>
    <w:rsid w:val="008D5894"/>
    <w:rsid w:val="008D5958"/>
    <w:rsid w:val="008D5DB5"/>
    <w:rsid w:val="008D60AB"/>
    <w:rsid w:val="008D6137"/>
    <w:rsid w:val="008D633D"/>
    <w:rsid w:val="008D67FA"/>
    <w:rsid w:val="008D6BA0"/>
    <w:rsid w:val="008D6BA6"/>
    <w:rsid w:val="008D6BD9"/>
    <w:rsid w:val="008D6D00"/>
    <w:rsid w:val="008D7014"/>
    <w:rsid w:val="008D710E"/>
    <w:rsid w:val="008D7240"/>
    <w:rsid w:val="008D755B"/>
    <w:rsid w:val="008D79A0"/>
    <w:rsid w:val="008D7B40"/>
    <w:rsid w:val="008D7CF5"/>
    <w:rsid w:val="008D7D37"/>
    <w:rsid w:val="008E006F"/>
    <w:rsid w:val="008E00AD"/>
    <w:rsid w:val="008E02F7"/>
    <w:rsid w:val="008E0609"/>
    <w:rsid w:val="008E0748"/>
    <w:rsid w:val="008E07C7"/>
    <w:rsid w:val="008E081E"/>
    <w:rsid w:val="008E0BE0"/>
    <w:rsid w:val="008E0C22"/>
    <w:rsid w:val="008E0C97"/>
    <w:rsid w:val="008E0CB4"/>
    <w:rsid w:val="008E0D6F"/>
    <w:rsid w:val="008E0F00"/>
    <w:rsid w:val="008E1171"/>
    <w:rsid w:val="008E11C4"/>
    <w:rsid w:val="008E1268"/>
    <w:rsid w:val="008E1612"/>
    <w:rsid w:val="008E1971"/>
    <w:rsid w:val="008E1B5D"/>
    <w:rsid w:val="008E1BCA"/>
    <w:rsid w:val="008E1C14"/>
    <w:rsid w:val="008E1E02"/>
    <w:rsid w:val="008E213A"/>
    <w:rsid w:val="008E2285"/>
    <w:rsid w:val="008E2414"/>
    <w:rsid w:val="008E25F6"/>
    <w:rsid w:val="008E2790"/>
    <w:rsid w:val="008E2BF8"/>
    <w:rsid w:val="008E2DB0"/>
    <w:rsid w:val="008E2EBB"/>
    <w:rsid w:val="008E2F9F"/>
    <w:rsid w:val="008E31DA"/>
    <w:rsid w:val="008E342A"/>
    <w:rsid w:val="008E3525"/>
    <w:rsid w:val="008E38D1"/>
    <w:rsid w:val="008E40CE"/>
    <w:rsid w:val="008E412C"/>
    <w:rsid w:val="008E4559"/>
    <w:rsid w:val="008E460F"/>
    <w:rsid w:val="008E463D"/>
    <w:rsid w:val="008E48D2"/>
    <w:rsid w:val="008E4AE5"/>
    <w:rsid w:val="008E4C29"/>
    <w:rsid w:val="008E4D07"/>
    <w:rsid w:val="008E4EB9"/>
    <w:rsid w:val="008E50BC"/>
    <w:rsid w:val="008E5164"/>
    <w:rsid w:val="008E52EB"/>
    <w:rsid w:val="008E52F6"/>
    <w:rsid w:val="008E5489"/>
    <w:rsid w:val="008E54A7"/>
    <w:rsid w:val="008E54E3"/>
    <w:rsid w:val="008E5865"/>
    <w:rsid w:val="008E58FA"/>
    <w:rsid w:val="008E5B32"/>
    <w:rsid w:val="008E5B7C"/>
    <w:rsid w:val="008E5EBC"/>
    <w:rsid w:val="008E60AB"/>
    <w:rsid w:val="008E62AF"/>
    <w:rsid w:val="008E6369"/>
    <w:rsid w:val="008E6455"/>
    <w:rsid w:val="008E65F5"/>
    <w:rsid w:val="008E68D6"/>
    <w:rsid w:val="008E6D1C"/>
    <w:rsid w:val="008E72A2"/>
    <w:rsid w:val="008E733A"/>
    <w:rsid w:val="008E7463"/>
    <w:rsid w:val="008E74DA"/>
    <w:rsid w:val="008E783C"/>
    <w:rsid w:val="008E785C"/>
    <w:rsid w:val="008E794A"/>
    <w:rsid w:val="008E7AD5"/>
    <w:rsid w:val="008E7C04"/>
    <w:rsid w:val="008F0093"/>
    <w:rsid w:val="008F0173"/>
    <w:rsid w:val="008F04F4"/>
    <w:rsid w:val="008F0729"/>
    <w:rsid w:val="008F0914"/>
    <w:rsid w:val="008F09A7"/>
    <w:rsid w:val="008F09FD"/>
    <w:rsid w:val="008F0A5E"/>
    <w:rsid w:val="008F0AB8"/>
    <w:rsid w:val="008F0BC3"/>
    <w:rsid w:val="008F0CD2"/>
    <w:rsid w:val="008F0E6B"/>
    <w:rsid w:val="008F0EE3"/>
    <w:rsid w:val="008F1054"/>
    <w:rsid w:val="008F1098"/>
    <w:rsid w:val="008F12D8"/>
    <w:rsid w:val="008F14D3"/>
    <w:rsid w:val="008F1663"/>
    <w:rsid w:val="008F166C"/>
    <w:rsid w:val="008F1697"/>
    <w:rsid w:val="008F1853"/>
    <w:rsid w:val="008F1A62"/>
    <w:rsid w:val="008F1A8B"/>
    <w:rsid w:val="008F1C8B"/>
    <w:rsid w:val="008F1CD3"/>
    <w:rsid w:val="008F1FB2"/>
    <w:rsid w:val="008F21B2"/>
    <w:rsid w:val="008F2372"/>
    <w:rsid w:val="008F239D"/>
    <w:rsid w:val="008F24AD"/>
    <w:rsid w:val="008F2514"/>
    <w:rsid w:val="008F2834"/>
    <w:rsid w:val="008F285A"/>
    <w:rsid w:val="008F2B65"/>
    <w:rsid w:val="008F2BFD"/>
    <w:rsid w:val="008F2C51"/>
    <w:rsid w:val="008F3135"/>
    <w:rsid w:val="008F34C5"/>
    <w:rsid w:val="008F34FD"/>
    <w:rsid w:val="008F372A"/>
    <w:rsid w:val="008F3752"/>
    <w:rsid w:val="008F396D"/>
    <w:rsid w:val="008F3B0B"/>
    <w:rsid w:val="008F3CFF"/>
    <w:rsid w:val="008F3D2D"/>
    <w:rsid w:val="008F3EE2"/>
    <w:rsid w:val="008F3F5D"/>
    <w:rsid w:val="008F4390"/>
    <w:rsid w:val="008F4426"/>
    <w:rsid w:val="008F497E"/>
    <w:rsid w:val="008F4991"/>
    <w:rsid w:val="008F4A62"/>
    <w:rsid w:val="008F4BBD"/>
    <w:rsid w:val="008F4C66"/>
    <w:rsid w:val="008F4FDD"/>
    <w:rsid w:val="008F5258"/>
    <w:rsid w:val="008F5343"/>
    <w:rsid w:val="008F552D"/>
    <w:rsid w:val="008F556B"/>
    <w:rsid w:val="008F5580"/>
    <w:rsid w:val="008F57E5"/>
    <w:rsid w:val="008F585E"/>
    <w:rsid w:val="008F5863"/>
    <w:rsid w:val="008F5ABC"/>
    <w:rsid w:val="008F5B56"/>
    <w:rsid w:val="008F5D7A"/>
    <w:rsid w:val="008F5E86"/>
    <w:rsid w:val="008F64D3"/>
    <w:rsid w:val="008F68E6"/>
    <w:rsid w:val="008F6B4D"/>
    <w:rsid w:val="008F6BA9"/>
    <w:rsid w:val="008F6BE6"/>
    <w:rsid w:val="008F6C81"/>
    <w:rsid w:val="008F6D57"/>
    <w:rsid w:val="008F6DEB"/>
    <w:rsid w:val="008F713E"/>
    <w:rsid w:val="008F7201"/>
    <w:rsid w:val="008F74E3"/>
    <w:rsid w:val="008F76A0"/>
    <w:rsid w:val="008F7B77"/>
    <w:rsid w:val="008F7C0B"/>
    <w:rsid w:val="008F7DA6"/>
    <w:rsid w:val="008F7DC1"/>
    <w:rsid w:val="00900186"/>
    <w:rsid w:val="00900281"/>
    <w:rsid w:val="0090067C"/>
    <w:rsid w:val="0090078E"/>
    <w:rsid w:val="00900796"/>
    <w:rsid w:val="0090094A"/>
    <w:rsid w:val="00900A24"/>
    <w:rsid w:val="00900A28"/>
    <w:rsid w:val="00900AA3"/>
    <w:rsid w:val="00900B06"/>
    <w:rsid w:val="00900B22"/>
    <w:rsid w:val="00900BA4"/>
    <w:rsid w:val="00900DAD"/>
    <w:rsid w:val="00900EE3"/>
    <w:rsid w:val="00901165"/>
    <w:rsid w:val="009011C5"/>
    <w:rsid w:val="0090125C"/>
    <w:rsid w:val="00901422"/>
    <w:rsid w:val="00901965"/>
    <w:rsid w:val="00901A26"/>
    <w:rsid w:val="00901A41"/>
    <w:rsid w:val="00901CC5"/>
    <w:rsid w:val="00901DC3"/>
    <w:rsid w:val="00901EF1"/>
    <w:rsid w:val="0090203B"/>
    <w:rsid w:val="009020F9"/>
    <w:rsid w:val="009022F1"/>
    <w:rsid w:val="0090251D"/>
    <w:rsid w:val="00902799"/>
    <w:rsid w:val="009028CE"/>
    <w:rsid w:val="009028F1"/>
    <w:rsid w:val="009029CF"/>
    <w:rsid w:val="00902A52"/>
    <w:rsid w:val="00902A65"/>
    <w:rsid w:val="00902AFF"/>
    <w:rsid w:val="00902B6E"/>
    <w:rsid w:val="00902B8E"/>
    <w:rsid w:val="00902F04"/>
    <w:rsid w:val="00902F27"/>
    <w:rsid w:val="00902F7F"/>
    <w:rsid w:val="009030E2"/>
    <w:rsid w:val="009039AF"/>
    <w:rsid w:val="00903E56"/>
    <w:rsid w:val="00903ECC"/>
    <w:rsid w:val="009041C8"/>
    <w:rsid w:val="009046D5"/>
    <w:rsid w:val="009046EC"/>
    <w:rsid w:val="00904763"/>
    <w:rsid w:val="009048B1"/>
    <w:rsid w:val="00904A19"/>
    <w:rsid w:val="00904C1B"/>
    <w:rsid w:val="00904C7E"/>
    <w:rsid w:val="00904D4C"/>
    <w:rsid w:val="00904F75"/>
    <w:rsid w:val="0090510D"/>
    <w:rsid w:val="0090517E"/>
    <w:rsid w:val="009051BD"/>
    <w:rsid w:val="009053C7"/>
    <w:rsid w:val="009055DD"/>
    <w:rsid w:val="0090566E"/>
    <w:rsid w:val="009058BE"/>
    <w:rsid w:val="00905A78"/>
    <w:rsid w:val="00905B1D"/>
    <w:rsid w:val="00905F8E"/>
    <w:rsid w:val="009067D6"/>
    <w:rsid w:val="0090680C"/>
    <w:rsid w:val="009069BE"/>
    <w:rsid w:val="00906BBA"/>
    <w:rsid w:val="00906F90"/>
    <w:rsid w:val="009070A1"/>
    <w:rsid w:val="009071D7"/>
    <w:rsid w:val="00907328"/>
    <w:rsid w:val="00907480"/>
    <w:rsid w:val="0090750C"/>
    <w:rsid w:val="00907906"/>
    <w:rsid w:val="009079BD"/>
    <w:rsid w:val="00907BFE"/>
    <w:rsid w:val="00907C6D"/>
    <w:rsid w:val="00907CC6"/>
    <w:rsid w:val="00907D63"/>
    <w:rsid w:val="00907EC3"/>
    <w:rsid w:val="00910045"/>
    <w:rsid w:val="0091013C"/>
    <w:rsid w:val="0091019C"/>
    <w:rsid w:val="009102DD"/>
    <w:rsid w:val="00910434"/>
    <w:rsid w:val="00910754"/>
    <w:rsid w:val="009108AA"/>
    <w:rsid w:val="00910E59"/>
    <w:rsid w:val="00910E5D"/>
    <w:rsid w:val="00910F47"/>
    <w:rsid w:val="00911122"/>
    <w:rsid w:val="009111DC"/>
    <w:rsid w:val="009113FE"/>
    <w:rsid w:val="00911516"/>
    <w:rsid w:val="00911566"/>
    <w:rsid w:val="009116A2"/>
    <w:rsid w:val="00911776"/>
    <w:rsid w:val="00911829"/>
    <w:rsid w:val="00911A39"/>
    <w:rsid w:val="00911B0C"/>
    <w:rsid w:val="00911D9E"/>
    <w:rsid w:val="00911DDF"/>
    <w:rsid w:val="00911F69"/>
    <w:rsid w:val="00911F8F"/>
    <w:rsid w:val="00912356"/>
    <w:rsid w:val="00912508"/>
    <w:rsid w:val="00912584"/>
    <w:rsid w:val="00912626"/>
    <w:rsid w:val="00912674"/>
    <w:rsid w:val="0091294B"/>
    <w:rsid w:val="00912B94"/>
    <w:rsid w:val="00912BCF"/>
    <w:rsid w:val="00912CC9"/>
    <w:rsid w:val="00912EAF"/>
    <w:rsid w:val="00912F33"/>
    <w:rsid w:val="0091306E"/>
    <w:rsid w:val="00913182"/>
    <w:rsid w:val="00913239"/>
    <w:rsid w:val="00913288"/>
    <w:rsid w:val="00913448"/>
    <w:rsid w:val="00913646"/>
    <w:rsid w:val="00913859"/>
    <w:rsid w:val="0091391C"/>
    <w:rsid w:val="00913A1A"/>
    <w:rsid w:val="00913CC2"/>
    <w:rsid w:val="00913E34"/>
    <w:rsid w:val="00913F31"/>
    <w:rsid w:val="00914289"/>
    <w:rsid w:val="009144A0"/>
    <w:rsid w:val="009145FA"/>
    <w:rsid w:val="009147E5"/>
    <w:rsid w:val="00914A6A"/>
    <w:rsid w:val="00914D5E"/>
    <w:rsid w:val="00915299"/>
    <w:rsid w:val="00915514"/>
    <w:rsid w:val="009156B0"/>
    <w:rsid w:val="009157A0"/>
    <w:rsid w:val="0091581E"/>
    <w:rsid w:val="00915E61"/>
    <w:rsid w:val="00915FCD"/>
    <w:rsid w:val="00916092"/>
    <w:rsid w:val="00916293"/>
    <w:rsid w:val="0091639E"/>
    <w:rsid w:val="0091644E"/>
    <w:rsid w:val="009165DF"/>
    <w:rsid w:val="00916750"/>
    <w:rsid w:val="009168F0"/>
    <w:rsid w:val="00916945"/>
    <w:rsid w:val="00916985"/>
    <w:rsid w:val="009169BF"/>
    <w:rsid w:val="00916BF4"/>
    <w:rsid w:val="00916EC0"/>
    <w:rsid w:val="00916EE2"/>
    <w:rsid w:val="00916FAC"/>
    <w:rsid w:val="0091708D"/>
    <w:rsid w:val="0091726D"/>
    <w:rsid w:val="00917360"/>
    <w:rsid w:val="00917526"/>
    <w:rsid w:val="009175ED"/>
    <w:rsid w:val="0091770D"/>
    <w:rsid w:val="00917B67"/>
    <w:rsid w:val="00920058"/>
    <w:rsid w:val="0092021D"/>
    <w:rsid w:val="0092037E"/>
    <w:rsid w:val="0092041B"/>
    <w:rsid w:val="00920466"/>
    <w:rsid w:val="009204F4"/>
    <w:rsid w:val="00920527"/>
    <w:rsid w:val="00920621"/>
    <w:rsid w:val="009206EB"/>
    <w:rsid w:val="00920831"/>
    <w:rsid w:val="0092085F"/>
    <w:rsid w:val="00920A45"/>
    <w:rsid w:val="00920C7E"/>
    <w:rsid w:val="00920E1D"/>
    <w:rsid w:val="00920E31"/>
    <w:rsid w:val="00920E60"/>
    <w:rsid w:val="00921152"/>
    <w:rsid w:val="00921372"/>
    <w:rsid w:val="009215FF"/>
    <w:rsid w:val="00921630"/>
    <w:rsid w:val="00921783"/>
    <w:rsid w:val="00921819"/>
    <w:rsid w:val="00921914"/>
    <w:rsid w:val="00921A1C"/>
    <w:rsid w:val="00921AEE"/>
    <w:rsid w:val="00921C49"/>
    <w:rsid w:val="00921DEF"/>
    <w:rsid w:val="00921EB7"/>
    <w:rsid w:val="009223B5"/>
    <w:rsid w:val="009223C3"/>
    <w:rsid w:val="00922703"/>
    <w:rsid w:val="00922731"/>
    <w:rsid w:val="009227CA"/>
    <w:rsid w:val="009228D8"/>
    <w:rsid w:val="00922A90"/>
    <w:rsid w:val="00922C18"/>
    <w:rsid w:val="00922DF2"/>
    <w:rsid w:val="00922E77"/>
    <w:rsid w:val="00922ECC"/>
    <w:rsid w:val="00922FCD"/>
    <w:rsid w:val="0092300F"/>
    <w:rsid w:val="009230B2"/>
    <w:rsid w:val="00923179"/>
    <w:rsid w:val="0092364F"/>
    <w:rsid w:val="009236A4"/>
    <w:rsid w:val="0092385C"/>
    <w:rsid w:val="009239D3"/>
    <w:rsid w:val="00923D9F"/>
    <w:rsid w:val="00923E06"/>
    <w:rsid w:val="00923EB7"/>
    <w:rsid w:val="00923ECE"/>
    <w:rsid w:val="00923F28"/>
    <w:rsid w:val="00924296"/>
    <w:rsid w:val="009243F7"/>
    <w:rsid w:val="00924452"/>
    <w:rsid w:val="0092453C"/>
    <w:rsid w:val="00924779"/>
    <w:rsid w:val="00924B12"/>
    <w:rsid w:val="00924D2F"/>
    <w:rsid w:val="00925115"/>
    <w:rsid w:val="00925275"/>
    <w:rsid w:val="00925399"/>
    <w:rsid w:val="0092551E"/>
    <w:rsid w:val="009255BC"/>
    <w:rsid w:val="0092571C"/>
    <w:rsid w:val="00925AE2"/>
    <w:rsid w:val="00925D90"/>
    <w:rsid w:val="0092602F"/>
    <w:rsid w:val="00926098"/>
    <w:rsid w:val="009262DC"/>
    <w:rsid w:val="009263DE"/>
    <w:rsid w:val="0092652F"/>
    <w:rsid w:val="00926808"/>
    <w:rsid w:val="009269D5"/>
    <w:rsid w:val="00926B4B"/>
    <w:rsid w:val="00926B62"/>
    <w:rsid w:val="00926C23"/>
    <w:rsid w:val="00926DEA"/>
    <w:rsid w:val="00926FE9"/>
    <w:rsid w:val="0092706B"/>
    <w:rsid w:val="00927221"/>
    <w:rsid w:val="00927368"/>
    <w:rsid w:val="00927470"/>
    <w:rsid w:val="00927599"/>
    <w:rsid w:val="00927616"/>
    <w:rsid w:val="00927623"/>
    <w:rsid w:val="00927760"/>
    <w:rsid w:val="009278E4"/>
    <w:rsid w:val="00927DE5"/>
    <w:rsid w:val="00927F01"/>
    <w:rsid w:val="00927FF6"/>
    <w:rsid w:val="009300B5"/>
    <w:rsid w:val="009300FB"/>
    <w:rsid w:val="009303E7"/>
    <w:rsid w:val="00930543"/>
    <w:rsid w:val="009305C9"/>
    <w:rsid w:val="00930667"/>
    <w:rsid w:val="009306AA"/>
    <w:rsid w:val="009307D5"/>
    <w:rsid w:val="009308A4"/>
    <w:rsid w:val="009308BF"/>
    <w:rsid w:val="00930AC5"/>
    <w:rsid w:val="00930D5F"/>
    <w:rsid w:val="00930E06"/>
    <w:rsid w:val="009310D0"/>
    <w:rsid w:val="0093111D"/>
    <w:rsid w:val="009312C4"/>
    <w:rsid w:val="00931447"/>
    <w:rsid w:val="009315BC"/>
    <w:rsid w:val="00931668"/>
    <w:rsid w:val="009317AB"/>
    <w:rsid w:val="00931EA2"/>
    <w:rsid w:val="00931F12"/>
    <w:rsid w:val="00931F46"/>
    <w:rsid w:val="00932060"/>
    <w:rsid w:val="00932326"/>
    <w:rsid w:val="0093235F"/>
    <w:rsid w:val="00932370"/>
    <w:rsid w:val="009323CD"/>
    <w:rsid w:val="009323F4"/>
    <w:rsid w:val="0093240E"/>
    <w:rsid w:val="0093260C"/>
    <w:rsid w:val="009327BC"/>
    <w:rsid w:val="0093295B"/>
    <w:rsid w:val="00932AAC"/>
    <w:rsid w:val="00932BD1"/>
    <w:rsid w:val="00932C93"/>
    <w:rsid w:val="00932CBC"/>
    <w:rsid w:val="00932E02"/>
    <w:rsid w:val="00932E5B"/>
    <w:rsid w:val="0093305A"/>
    <w:rsid w:val="00933177"/>
    <w:rsid w:val="00933346"/>
    <w:rsid w:val="0093356B"/>
    <w:rsid w:val="0093369E"/>
    <w:rsid w:val="0093393F"/>
    <w:rsid w:val="00933D97"/>
    <w:rsid w:val="00933E7D"/>
    <w:rsid w:val="0093406E"/>
    <w:rsid w:val="00934327"/>
    <w:rsid w:val="0093437C"/>
    <w:rsid w:val="009343B3"/>
    <w:rsid w:val="009348A6"/>
    <w:rsid w:val="00934947"/>
    <w:rsid w:val="00934B1A"/>
    <w:rsid w:val="00934B70"/>
    <w:rsid w:val="00934E9D"/>
    <w:rsid w:val="00934EBB"/>
    <w:rsid w:val="00934F39"/>
    <w:rsid w:val="00934FD7"/>
    <w:rsid w:val="00935005"/>
    <w:rsid w:val="00935042"/>
    <w:rsid w:val="00935238"/>
    <w:rsid w:val="009352FD"/>
    <w:rsid w:val="00935545"/>
    <w:rsid w:val="009355EC"/>
    <w:rsid w:val="009357C6"/>
    <w:rsid w:val="00935A92"/>
    <w:rsid w:val="00935B7D"/>
    <w:rsid w:val="00935C16"/>
    <w:rsid w:val="00935F29"/>
    <w:rsid w:val="00936040"/>
    <w:rsid w:val="00936082"/>
    <w:rsid w:val="00936084"/>
    <w:rsid w:val="009360C3"/>
    <w:rsid w:val="009361D0"/>
    <w:rsid w:val="00936746"/>
    <w:rsid w:val="0093683C"/>
    <w:rsid w:val="0093692D"/>
    <w:rsid w:val="00936A24"/>
    <w:rsid w:val="00936A39"/>
    <w:rsid w:val="00936A3E"/>
    <w:rsid w:val="00936BA8"/>
    <w:rsid w:val="00936C98"/>
    <w:rsid w:val="00936D58"/>
    <w:rsid w:val="00936D73"/>
    <w:rsid w:val="00936DB4"/>
    <w:rsid w:val="00936DC4"/>
    <w:rsid w:val="009370B2"/>
    <w:rsid w:val="00937291"/>
    <w:rsid w:val="009372D5"/>
    <w:rsid w:val="009372D7"/>
    <w:rsid w:val="009372E8"/>
    <w:rsid w:val="0093736C"/>
    <w:rsid w:val="00937BC1"/>
    <w:rsid w:val="00937DD1"/>
    <w:rsid w:val="00937F2C"/>
    <w:rsid w:val="009406C4"/>
    <w:rsid w:val="00940850"/>
    <w:rsid w:val="009408B4"/>
    <w:rsid w:val="00940979"/>
    <w:rsid w:val="00940AD9"/>
    <w:rsid w:val="00940AFA"/>
    <w:rsid w:val="00940BEA"/>
    <w:rsid w:val="00940DA5"/>
    <w:rsid w:val="0094101C"/>
    <w:rsid w:val="0094131F"/>
    <w:rsid w:val="00941372"/>
    <w:rsid w:val="00941528"/>
    <w:rsid w:val="00941968"/>
    <w:rsid w:val="00941AC6"/>
    <w:rsid w:val="00941BCD"/>
    <w:rsid w:val="00941C21"/>
    <w:rsid w:val="00942015"/>
    <w:rsid w:val="009422BB"/>
    <w:rsid w:val="009428D4"/>
    <w:rsid w:val="00942A00"/>
    <w:rsid w:val="00942B1C"/>
    <w:rsid w:val="00942B26"/>
    <w:rsid w:val="00942D4D"/>
    <w:rsid w:val="00942F0F"/>
    <w:rsid w:val="00942F9E"/>
    <w:rsid w:val="0094321A"/>
    <w:rsid w:val="009433C2"/>
    <w:rsid w:val="009434AF"/>
    <w:rsid w:val="009434E6"/>
    <w:rsid w:val="00943551"/>
    <w:rsid w:val="009436B0"/>
    <w:rsid w:val="009436BA"/>
    <w:rsid w:val="00943A5A"/>
    <w:rsid w:val="00943BD3"/>
    <w:rsid w:val="00943EA8"/>
    <w:rsid w:val="00943F97"/>
    <w:rsid w:val="00944193"/>
    <w:rsid w:val="009441FB"/>
    <w:rsid w:val="00944245"/>
    <w:rsid w:val="009442C0"/>
    <w:rsid w:val="0094436A"/>
    <w:rsid w:val="00944515"/>
    <w:rsid w:val="009445CD"/>
    <w:rsid w:val="00944724"/>
    <w:rsid w:val="0094487B"/>
    <w:rsid w:val="00944893"/>
    <w:rsid w:val="009449C3"/>
    <w:rsid w:val="00944CE2"/>
    <w:rsid w:val="00944EE1"/>
    <w:rsid w:val="00945032"/>
    <w:rsid w:val="009450E6"/>
    <w:rsid w:val="00945136"/>
    <w:rsid w:val="00945142"/>
    <w:rsid w:val="009451F5"/>
    <w:rsid w:val="0094525E"/>
    <w:rsid w:val="0094529C"/>
    <w:rsid w:val="009454FC"/>
    <w:rsid w:val="009455D0"/>
    <w:rsid w:val="009455D6"/>
    <w:rsid w:val="00945638"/>
    <w:rsid w:val="00945673"/>
    <w:rsid w:val="00945709"/>
    <w:rsid w:val="009457A9"/>
    <w:rsid w:val="009457B6"/>
    <w:rsid w:val="00945807"/>
    <w:rsid w:val="0094597B"/>
    <w:rsid w:val="009459A5"/>
    <w:rsid w:val="00945DB8"/>
    <w:rsid w:val="00945F3D"/>
    <w:rsid w:val="0094612E"/>
    <w:rsid w:val="009462A1"/>
    <w:rsid w:val="009464A9"/>
    <w:rsid w:val="00946749"/>
    <w:rsid w:val="0094683A"/>
    <w:rsid w:val="0094698A"/>
    <w:rsid w:val="00946D8C"/>
    <w:rsid w:val="00946F82"/>
    <w:rsid w:val="00947658"/>
    <w:rsid w:val="0094785F"/>
    <w:rsid w:val="00947B7B"/>
    <w:rsid w:val="00947BBD"/>
    <w:rsid w:val="0095000D"/>
    <w:rsid w:val="00950081"/>
    <w:rsid w:val="00950216"/>
    <w:rsid w:val="0095050B"/>
    <w:rsid w:val="00950986"/>
    <w:rsid w:val="00950AF3"/>
    <w:rsid w:val="00950AFD"/>
    <w:rsid w:val="00950EB8"/>
    <w:rsid w:val="00950F66"/>
    <w:rsid w:val="00951021"/>
    <w:rsid w:val="0095104C"/>
    <w:rsid w:val="00951136"/>
    <w:rsid w:val="00951329"/>
    <w:rsid w:val="009513A1"/>
    <w:rsid w:val="009514A2"/>
    <w:rsid w:val="009514C5"/>
    <w:rsid w:val="00951595"/>
    <w:rsid w:val="009519E9"/>
    <w:rsid w:val="00951A8C"/>
    <w:rsid w:val="00951C36"/>
    <w:rsid w:val="00951C4C"/>
    <w:rsid w:val="00951F5F"/>
    <w:rsid w:val="0095203D"/>
    <w:rsid w:val="0095213A"/>
    <w:rsid w:val="0095215C"/>
    <w:rsid w:val="009521D1"/>
    <w:rsid w:val="00952322"/>
    <w:rsid w:val="0095262D"/>
    <w:rsid w:val="009528BB"/>
    <w:rsid w:val="00952BA8"/>
    <w:rsid w:val="00952C73"/>
    <w:rsid w:val="00952D1E"/>
    <w:rsid w:val="00952D5A"/>
    <w:rsid w:val="00952F5F"/>
    <w:rsid w:val="00952FEA"/>
    <w:rsid w:val="009530AA"/>
    <w:rsid w:val="009531D5"/>
    <w:rsid w:val="0095327B"/>
    <w:rsid w:val="00953596"/>
    <w:rsid w:val="009536F9"/>
    <w:rsid w:val="00953749"/>
    <w:rsid w:val="00953845"/>
    <w:rsid w:val="00953877"/>
    <w:rsid w:val="00953888"/>
    <w:rsid w:val="00953905"/>
    <w:rsid w:val="0095398F"/>
    <w:rsid w:val="00953E16"/>
    <w:rsid w:val="009541AE"/>
    <w:rsid w:val="0095434A"/>
    <w:rsid w:val="009543B9"/>
    <w:rsid w:val="009544A2"/>
    <w:rsid w:val="0095451D"/>
    <w:rsid w:val="0095467F"/>
    <w:rsid w:val="009548EB"/>
    <w:rsid w:val="00954A50"/>
    <w:rsid w:val="00954ACA"/>
    <w:rsid w:val="00954B06"/>
    <w:rsid w:val="00954DA6"/>
    <w:rsid w:val="00954DE7"/>
    <w:rsid w:val="00954DF7"/>
    <w:rsid w:val="00954EDC"/>
    <w:rsid w:val="009550F3"/>
    <w:rsid w:val="00955178"/>
    <w:rsid w:val="009553AD"/>
    <w:rsid w:val="00955517"/>
    <w:rsid w:val="00955531"/>
    <w:rsid w:val="0095559E"/>
    <w:rsid w:val="009555A6"/>
    <w:rsid w:val="0095570B"/>
    <w:rsid w:val="00956046"/>
    <w:rsid w:val="00956678"/>
    <w:rsid w:val="009566C6"/>
    <w:rsid w:val="009567C9"/>
    <w:rsid w:val="00956B57"/>
    <w:rsid w:val="00956CB4"/>
    <w:rsid w:val="00956CC8"/>
    <w:rsid w:val="00956D5E"/>
    <w:rsid w:val="00956D65"/>
    <w:rsid w:val="00956DC6"/>
    <w:rsid w:val="00956E3C"/>
    <w:rsid w:val="00957187"/>
    <w:rsid w:val="0095738D"/>
    <w:rsid w:val="00957452"/>
    <w:rsid w:val="00957576"/>
    <w:rsid w:val="00957649"/>
    <w:rsid w:val="00957782"/>
    <w:rsid w:val="00957B46"/>
    <w:rsid w:val="00957B66"/>
    <w:rsid w:val="00957DD2"/>
    <w:rsid w:val="00957ECD"/>
    <w:rsid w:val="009603BE"/>
    <w:rsid w:val="00960B7C"/>
    <w:rsid w:val="00960BD3"/>
    <w:rsid w:val="00960CA4"/>
    <w:rsid w:val="009611BE"/>
    <w:rsid w:val="0096142B"/>
    <w:rsid w:val="009614CD"/>
    <w:rsid w:val="0096173C"/>
    <w:rsid w:val="009617D2"/>
    <w:rsid w:val="009617D3"/>
    <w:rsid w:val="00961977"/>
    <w:rsid w:val="00961A5E"/>
    <w:rsid w:val="00961B06"/>
    <w:rsid w:val="00961BF9"/>
    <w:rsid w:val="00961F19"/>
    <w:rsid w:val="00961FAC"/>
    <w:rsid w:val="009620E5"/>
    <w:rsid w:val="009621C5"/>
    <w:rsid w:val="00962299"/>
    <w:rsid w:val="009623A7"/>
    <w:rsid w:val="00962405"/>
    <w:rsid w:val="0096247C"/>
    <w:rsid w:val="00962709"/>
    <w:rsid w:val="00962960"/>
    <w:rsid w:val="0096299D"/>
    <w:rsid w:val="00962AB1"/>
    <w:rsid w:val="00962BC2"/>
    <w:rsid w:val="00962BEE"/>
    <w:rsid w:val="00962BF6"/>
    <w:rsid w:val="00962C30"/>
    <w:rsid w:val="00962D68"/>
    <w:rsid w:val="00962F2B"/>
    <w:rsid w:val="00962F5E"/>
    <w:rsid w:val="00963276"/>
    <w:rsid w:val="009632FE"/>
    <w:rsid w:val="009634DB"/>
    <w:rsid w:val="009635CF"/>
    <w:rsid w:val="0096366F"/>
    <w:rsid w:val="00963C2D"/>
    <w:rsid w:val="00963CFC"/>
    <w:rsid w:val="00963CFE"/>
    <w:rsid w:val="00963DF6"/>
    <w:rsid w:val="00964209"/>
    <w:rsid w:val="009644AD"/>
    <w:rsid w:val="00964582"/>
    <w:rsid w:val="00964DFE"/>
    <w:rsid w:val="00964E19"/>
    <w:rsid w:val="009651A5"/>
    <w:rsid w:val="009653CB"/>
    <w:rsid w:val="009654E4"/>
    <w:rsid w:val="0096551F"/>
    <w:rsid w:val="0096579D"/>
    <w:rsid w:val="00965B6B"/>
    <w:rsid w:val="00965C21"/>
    <w:rsid w:val="00965EC4"/>
    <w:rsid w:val="00965F3C"/>
    <w:rsid w:val="00966095"/>
    <w:rsid w:val="00966162"/>
    <w:rsid w:val="009661A4"/>
    <w:rsid w:val="00966300"/>
    <w:rsid w:val="0096630C"/>
    <w:rsid w:val="0096630D"/>
    <w:rsid w:val="0096643D"/>
    <w:rsid w:val="00966543"/>
    <w:rsid w:val="009665E7"/>
    <w:rsid w:val="0096665E"/>
    <w:rsid w:val="009666BC"/>
    <w:rsid w:val="00966711"/>
    <w:rsid w:val="0096687B"/>
    <w:rsid w:val="00966990"/>
    <w:rsid w:val="00966A2E"/>
    <w:rsid w:val="00966BAF"/>
    <w:rsid w:val="00966E59"/>
    <w:rsid w:val="009672B8"/>
    <w:rsid w:val="00967309"/>
    <w:rsid w:val="009674F5"/>
    <w:rsid w:val="009677B7"/>
    <w:rsid w:val="009679A3"/>
    <w:rsid w:val="00967E00"/>
    <w:rsid w:val="00967EB1"/>
    <w:rsid w:val="009700E3"/>
    <w:rsid w:val="009703C4"/>
    <w:rsid w:val="00970470"/>
    <w:rsid w:val="00970755"/>
    <w:rsid w:val="00970BD4"/>
    <w:rsid w:val="00970C09"/>
    <w:rsid w:val="00970D8F"/>
    <w:rsid w:val="00970E10"/>
    <w:rsid w:val="00970E2A"/>
    <w:rsid w:val="00970E5B"/>
    <w:rsid w:val="00970EB0"/>
    <w:rsid w:val="0097105C"/>
    <w:rsid w:val="009711AF"/>
    <w:rsid w:val="00971362"/>
    <w:rsid w:val="00971400"/>
    <w:rsid w:val="009715BC"/>
    <w:rsid w:val="009716D2"/>
    <w:rsid w:val="009717AF"/>
    <w:rsid w:val="009718AB"/>
    <w:rsid w:val="009719D6"/>
    <w:rsid w:val="00971A32"/>
    <w:rsid w:val="00971A5A"/>
    <w:rsid w:val="00971C35"/>
    <w:rsid w:val="00971C36"/>
    <w:rsid w:val="00971DE6"/>
    <w:rsid w:val="00971EDC"/>
    <w:rsid w:val="00971EFC"/>
    <w:rsid w:val="00971F2C"/>
    <w:rsid w:val="0097210B"/>
    <w:rsid w:val="0097254F"/>
    <w:rsid w:val="00972593"/>
    <w:rsid w:val="00972822"/>
    <w:rsid w:val="009728B3"/>
    <w:rsid w:val="00972916"/>
    <w:rsid w:val="00972D7E"/>
    <w:rsid w:val="0097319C"/>
    <w:rsid w:val="0097328F"/>
    <w:rsid w:val="009732ED"/>
    <w:rsid w:val="0097336B"/>
    <w:rsid w:val="009733E4"/>
    <w:rsid w:val="009738AC"/>
    <w:rsid w:val="009738EF"/>
    <w:rsid w:val="009738F6"/>
    <w:rsid w:val="00973950"/>
    <w:rsid w:val="009739F0"/>
    <w:rsid w:val="00973A42"/>
    <w:rsid w:val="00973B25"/>
    <w:rsid w:val="00973CEF"/>
    <w:rsid w:val="00973E7E"/>
    <w:rsid w:val="00973E88"/>
    <w:rsid w:val="00973F86"/>
    <w:rsid w:val="00973FD4"/>
    <w:rsid w:val="00974094"/>
    <w:rsid w:val="00974131"/>
    <w:rsid w:val="00974312"/>
    <w:rsid w:val="00974419"/>
    <w:rsid w:val="009744D7"/>
    <w:rsid w:val="00974769"/>
    <w:rsid w:val="009747FB"/>
    <w:rsid w:val="00974C2E"/>
    <w:rsid w:val="00974C72"/>
    <w:rsid w:val="00974D9D"/>
    <w:rsid w:val="00974DF5"/>
    <w:rsid w:val="00974F17"/>
    <w:rsid w:val="0097502B"/>
    <w:rsid w:val="009750FD"/>
    <w:rsid w:val="00975332"/>
    <w:rsid w:val="00975584"/>
    <w:rsid w:val="009757CF"/>
    <w:rsid w:val="00975A79"/>
    <w:rsid w:val="00975D33"/>
    <w:rsid w:val="00975ED6"/>
    <w:rsid w:val="00975FE7"/>
    <w:rsid w:val="0097614B"/>
    <w:rsid w:val="009761B4"/>
    <w:rsid w:val="00976207"/>
    <w:rsid w:val="00976256"/>
    <w:rsid w:val="00976392"/>
    <w:rsid w:val="009763C9"/>
    <w:rsid w:val="009763CD"/>
    <w:rsid w:val="00976426"/>
    <w:rsid w:val="009767B7"/>
    <w:rsid w:val="00976906"/>
    <w:rsid w:val="0097690D"/>
    <w:rsid w:val="00976979"/>
    <w:rsid w:val="00976CCC"/>
    <w:rsid w:val="00976EA0"/>
    <w:rsid w:val="00976F25"/>
    <w:rsid w:val="0097708E"/>
    <w:rsid w:val="009770A6"/>
    <w:rsid w:val="00977282"/>
    <w:rsid w:val="009775D3"/>
    <w:rsid w:val="009777EB"/>
    <w:rsid w:val="00977995"/>
    <w:rsid w:val="00977A0B"/>
    <w:rsid w:val="00977C65"/>
    <w:rsid w:val="00980186"/>
    <w:rsid w:val="00980225"/>
    <w:rsid w:val="0098035F"/>
    <w:rsid w:val="00980371"/>
    <w:rsid w:val="00980388"/>
    <w:rsid w:val="009806D0"/>
    <w:rsid w:val="00980CC8"/>
    <w:rsid w:val="00980CE3"/>
    <w:rsid w:val="00980E83"/>
    <w:rsid w:val="00980EC4"/>
    <w:rsid w:val="00980ECC"/>
    <w:rsid w:val="00980F15"/>
    <w:rsid w:val="00981052"/>
    <w:rsid w:val="00981054"/>
    <w:rsid w:val="00981099"/>
    <w:rsid w:val="009810E3"/>
    <w:rsid w:val="009810EA"/>
    <w:rsid w:val="0098111B"/>
    <w:rsid w:val="0098119C"/>
    <w:rsid w:val="0098125A"/>
    <w:rsid w:val="0098159B"/>
    <w:rsid w:val="00981C25"/>
    <w:rsid w:val="00981CEF"/>
    <w:rsid w:val="00981D21"/>
    <w:rsid w:val="00982113"/>
    <w:rsid w:val="0098215D"/>
    <w:rsid w:val="0098223F"/>
    <w:rsid w:val="00982546"/>
    <w:rsid w:val="0098277D"/>
    <w:rsid w:val="0098295D"/>
    <w:rsid w:val="00982AA0"/>
    <w:rsid w:val="00982D40"/>
    <w:rsid w:val="00982D5A"/>
    <w:rsid w:val="00982FF9"/>
    <w:rsid w:val="0098300B"/>
    <w:rsid w:val="00983066"/>
    <w:rsid w:val="009832C3"/>
    <w:rsid w:val="009833DC"/>
    <w:rsid w:val="0098346F"/>
    <w:rsid w:val="0098395E"/>
    <w:rsid w:val="00983988"/>
    <w:rsid w:val="00983A59"/>
    <w:rsid w:val="00983BBD"/>
    <w:rsid w:val="00983E4F"/>
    <w:rsid w:val="00984342"/>
    <w:rsid w:val="0098438B"/>
    <w:rsid w:val="00984488"/>
    <w:rsid w:val="00984898"/>
    <w:rsid w:val="009849C9"/>
    <w:rsid w:val="00984CD3"/>
    <w:rsid w:val="00984E75"/>
    <w:rsid w:val="0098511D"/>
    <w:rsid w:val="009851B5"/>
    <w:rsid w:val="0098530D"/>
    <w:rsid w:val="0098534A"/>
    <w:rsid w:val="009854AF"/>
    <w:rsid w:val="009855C2"/>
    <w:rsid w:val="00985FA9"/>
    <w:rsid w:val="00986069"/>
    <w:rsid w:val="00986133"/>
    <w:rsid w:val="009861AB"/>
    <w:rsid w:val="00986287"/>
    <w:rsid w:val="0098638B"/>
    <w:rsid w:val="009863B5"/>
    <w:rsid w:val="009863CA"/>
    <w:rsid w:val="009864F3"/>
    <w:rsid w:val="0098650A"/>
    <w:rsid w:val="009865D3"/>
    <w:rsid w:val="00986600"/>
    <w:rsid w:val="0098662B"/>
    <w:rsid w:val="009866DE"/>
    <w:rsid w:val="00986765"/>
    <w:rsid w:val="009868F1"/>
    <w:rsid w:val="00986ADD"/>
    <w:rsid w:val="00986AEE"/>
    <w:rsid w:val="00986E7D"/>
    <w:rsid w:val="009870E8"/>
    <w:rsid w:val="00987D42"/>
    <w:rsid w:val="00987DB4"/>
    <w:rsid w:val="00987E38"/>
    <w:rsid w:val="00990043"/>
    <w:rsid w:val="0099007D"/>
    <w:rsid w:val="009902EA"/>
    <w:rsid w:val="0099044C"/>
    <w:rsid w:val="009904CE"/>
    <w:rsid w:val="00990745"/>
    <w:rsid w:val="00990A0D"/>
    <w:rsid w:val="00990A61"/>
    <w:rsid w:val="00990A85"/>
    <w:rsid w:val="00990AF7"/>
    <w:rsid w:val="00990B47"/>
    <w:rsid w:val="00990E29"/>
    <w:rsid w:val="009911C6"/>
    <w:rsid w:val="0099125B"/>
    <w:rsid w:val="009912CF"/>
    <w:rsid w:val="00991728"/>
    <w:rsid w:val="00991940"/>
    <w:rsid w:val="00991989"/>
    <w:rsid w:val="00991D55"/>
    <w:rsid w:val="00991DD2"/>
    <w:rsid w:val="00991DFE"/>
    <w:rsid w:val="00991EA8"/>
    <w:rsid w:val="009923B2"/>
    <w:rsid w:val="009923EB"/>
    <w:rsid w:val="0099240F"/>
    <w:rsid w:val="009925DB"/>
    <w:rsid w:val="0099277E"/>
    <w:rsid w:val="009927A1"/>
    <w:rsid w:val="00992948"/>
    <w:rsid w:val="009929AA"/>
    <w:rsid w:val="00992AD7"/>
    <w:rsid w:val="00992BDE"/>
    <w:rsid w:val="00992C05"/>
    <w:rsid w:val="00992DD9"/>
    <w:rsid w:val="009931C9"/>
    <w:rsid w:val="009937FF"/>
    <w:rsid w:val="0099393D"/>
    <w:rsid w:val="00993A16"/>
    <w:rsid w:val="00993BC1"/>
    <w:rsid w:val="00993D1D"/>
    <w:rsid w:val="00994275"/>
    <w:rsid w:val="009942FD"/>
    <w:rsid w:val="00994314"/>
    <w:rsid w:val="00994491"/>
    <w:rsid w:val="009944FA"/>
    <w:rsid w:val="00994526"/>
    <w:rsid w:val="009946F1"/>
    <w:rsid w:val="0099480D"/>
    <w:rsid w:val="00994B03"/>
    <w:rsid w:val="00994CD6"/>
    <w:rsid w:val="009952A1"/>
    <w:rsid w:val="00995413"/>
    <w:rsid w:val="0099552B"/>
    <w:rsid w:val="009958A4"/>
    <w:rsid w:val="009959AC"/>
    <w:rsid w:val="00995B33"/>
    <w:rsid w:val="00995B6A"/>
    <w:rsid w:val="00995C19"/>
    <w:rsid w:val="00995DDB"/>
    <w:rsid w:val="00995DE6"/>
    <w:rsid w:val="00995E11"/>
    <w:rsid w:val="00995F39"/>
    <w:rsid w:val="009961CA"/>
    <w:rsid w:val="00996273"/>
    <w:rsid w:val="0099639F"/>
    <w:rsid w:val="00996491"/>
    <w:rsid w:val="0099653F"/>
    <w:rsid w:val="0099655D"/>
    <w:rsid w:val="009965E3"/>
    <w:rsid w:val="0099663C"/>
    <w:rsid w:val="00996665"/>
    <w:rsid w:val="009966BE"/>
    <w:rsid w:val="00996B3B"/>
    <w:rsid w:val="00996C7E"/>
    <w:rsid w:val="009970C0"/>
    <w:rsid w:val="00997263"/>
    <w:rsid w:val="009972CF"/>
    <w:rsid w:val="00997AF9"/>
    <w:rsid w:val="00997FB5"/>
    <w:rsid w:val="009A0131"/>
    <w:rsid w:val="009A01CA"/>
    <w:rsid w:val="009A023E"/>
    <w:rsid w:val="009A06BA"/>
    <w:rsid w:val="009A0927"/>
    <w:rsid w:val="009A0DE5"/>
    <w:rsid w:val="009A1072"/>
    <w:rsid w:val="009A11FD"/>
    <w:rsid w:val="009A12E2"/>
    <w:rsid w:val="009A1E4D"/>
    <w:rsid w:val="009A217A"/>
    <w:rsid w:val="009A2276"/>
    <w:rsid w:val="009A22B6"/>
    <w:rsid w:val="009A27A8"/>
    <w:rsid w:val="009A2A40"/>
    <w:rsid w:val="009A2CEB"/>
    <w:rsid w:val="009A2D81"/>
    <w:rsid w:val="009A2E20"/>
    <w:rsid w:val="009A2EDC"/>
    <w:rsid w:val="009A2FCE"/>
    <w:rsid w:val="009A306D"/>
    <w:rsid w:val="009A322D"/>
    <w:rsid w:val="009A3339"/>
    <w:rsid w:val="009A334B"/>
    <w:rsid w:val="009A3476"/>
    <w:rsid w:val="009A363C"/>
    <w:rsid w:val="009A3775"/>
    <w:rsid w:val="009A3B7A"/>
    <w:rsid w:val="009A3E4B"/>
    <w:rsid w:val="009A3FC9"/>
    <w:rsid w:val="009A401D"/>
    <w:rsid w:val="009A4172"/>
    <w:rsid w:val="009A4308"/>
    <w:rsid w:val="009A44D2"/>
    <w:rsid w:val="009A45DF"/>
    <w:rsid w:val="009A468D"/>
    <w:rsid w:val="009A46A2"/>
    <w:rsid w:val="009A4784"/>
    <w:rsid w:val="009A48FF"/>
    <w:rsid w:val="009A4A5B"/>
    <w:rsid w:val="009A4B16"/>
    <w:rsid w:val="009A4C7C"/>
    <w:rsid w:val="009A4CCE"/>
    <w:rsid w:val="009A4E7A"/>
    <w:rsid w:val="009A4F65"/>
    <w:rsid w:val="009A52FC"/>
    <w:rsid w:val="009A54EA"/>
    <w:rsid w:val="009A5726"/>
    <w:rsid w:val="009A5944"/>
    <w:rsid w:val="009A5A7C"/>
    <w:rsid w:val="009A5AD6"/>
    <w:rsid w:val="009A5C85"/>
    <w:rsid w:val="009A5D7E"/>
    <w:rsid w:val="009A5E6F"/>
    <w:rsid w:val="009A5FA7"/>
    <w:rsid w:val="009A5FA8"/>
    <w:rsid w:val="009A6300"/>
    <w:rsid w:val="009A63C0"/>
    <w:rsid w:val="009A69FF"/>
    <w:rsid w:val="009A6AE0"/>
    <w:rsid w:val="009A6B02"/>
    <w:rsid w:val="009A6B7A"/>
    <w:rsid w:val="009A6C92"/>
    <w:rsid w:val="009A6F18"/>
    <w:rsid w:val="009A7465"/>
    <w:rsid w:val="009A7574"/>
    <w:rsid w:val="009A7744"/>
    <w:rsid w:val="009A778E"/>
    <w:rsid w:val="009A7944"/>
    <w:rsid w:val="009A79F5"/>
    <w:rsid w:val="009A7BA7"/>
    <w:rsid w:val="009A7D3E"/>
    <w:rsid w:val="009A7D4B"/>
    <w:rsid w:val="009A7D97"/>
    <w:rsid w:val="009A7F6B"/>
    <w:rsid w:val="009B00D3"/>
    <w:rsid w:val="009B010C"/>
    <w:rsid w:val="009B01E1"/>
    <w:rsid w:val="009B0259"/>
    <w:rsid w:val="009B031A"/>
    <w:rsid w:val="009B06D8"/>
    <w:rsid w:val="009B07EB"/>
    <w:rsid w:val="009B0845"/>
    <w:rsid w:val="009B0B47"/>
    <w:rsid w:val="009B0B4D"/>
    <w:rsid w:val="009B0E06"/>
    <w:rsid w:val="009B0E2C"/>
    <w:rsid w:val="009B0FB1"/>
    <w:rsid w:val="009B10A5"/>
    <w:rsid w:val="009B1140"/>
    <w:rsid w:val="009B1186"/>
    <w:rsid w:val="009B1193"/>
    <w:rsid w:val="009B12B1"/>
    <w:rsid w:val="009B1386"/>
    <w:rsid w:val="009B199E"/>
    <w:rsid w:val="009B1A99"/>
    <w:rsid w:val="009B1B12"/>
    <w:rsid w:val="009B1C8C"/>
    <w:rsid w:val="009B1DA2"/>
    <w:rsid w:val="009B1E15"/>
    <w:rsid w:val="009B1F39"/>
    <w:rsid w:val="009B2401"/>
    <w:rsid w:val="009B259D"/>
    <w:rsid w:val="009B25D5"/>
    <w:rsid w:val="009B2604"/>
    <w:rsid w:val="009B275A"/>
    <w:rsid w:val="009B2814"/>
    <w:rsid w:val="009B2BDE"/>
    <w:rsid w:val="009B2C26"/>
    <w:rsid w:val="009B2D33"/>
    <w:rsid w:val="009B2F7D"/>
    <w:rsid w:val="009B3431"/>
    <w:rsid w:val="009B3487"/>
    <w:rsid w:val="009B3514"/>
    <w:rsid w:val="009B363C"/>
    <w:rsid w:val="009B384D"/>
    <w:rsid w:val="009B38DE"/>
    <w:rsid w:val="009B3AFE"/>
    <w:rsid w:val="009B3B45"/>
    <w:rsid w:val="009B3B5D"/>
    <w:rsid w:val="009B3C08"/>
    <w:rsid w:val="009B3CBB"/>
    <w:rsid w:val="009B3F41"/>
    <w:rsid w:val="009B4139"/>
    <w:rsid w:val="009B45EC"/>
    <w:rsid w:val="009B4656"/>
    <w:rsid w:val="009B46EF"/>
    <w:rsid w:val="009B4959"/>
    <w:rsid w:val="009B4C29"/>
    <w:rsid w:val="009B4D57"/>
    <w:rsid w:val="009B4E19"/>
    <w:rsid w:val="009B4E58"/>
    <w:rsid w:val="009B4E8B"/>
    <w:rsid w:val="009B4FBD"/>
    <w:rsid w:val="009B5075"/>
    <w:rsid w:val="009B521B"/>
    <w:rsid w:val="009B5226"/>
    <w:rsid w:val="009B5544"/>
    <w:rsid w:val="009B5B23"/>
    <w:rsid w:val="009B5D46"/>
    <w:rsid w:val="009B5D52"/>
    <w:rsid w:val="009B5D5B"/>
    <w:rsid w:val="009B5E00"/>
    <w:rsid w:val="009B5F77"/>
    <w:rsid w:val="009B5FB6"/>
    <w:rsid w:val="009B5FCA"/>
    <w:rsid w:val="009B62B1"/>
    <w:rsid w:val="009B632D"/>
    <w:rsid w:val="009B6452"/>
    <w:rsid w:val="009B676B"/>
    <w:rsid w:val="009B6B9B"/>
    <w:rsid w:val="009B7060"/>
    <w:rsid w:val="009B70B2"/>
    <w:rsid w:val="009B7528"/>
    <w:rsid w:val="009B75B0"/>
    <w:rsid w:val="009B7948"/>
    <w:rsid w:val="009C00E2"/>
    <w:rsid w:val="009C07A7"/>
    <w:rsid w:val="009C09F9"/>
    <w:rsid w:val="009C0A23"/>
    <w:rsid w:val="009C0BC4"/>
    <w:rsid w:val="009C0CEF"/>
    <w:rsid w:val="009C0DC1"/>
    <w:rsid w:val="009C108C"/>
    <w:rsid w:val="009C1638"/>
    <w:rsid w:val="009C165F"/>
    <w:rsid w:val="009C1904"/>
    <w:rsid w:val="009C1949"/>
    <w:rsid w:val="009C19FB"/>
    <w:rsid w:val="009C1ABF"/>
    <w:rsid w:val="009C1FD8"/>
    <w:rsid w:val="009C203F"/>
    <w:rsid w:val="009C212E"/>
    <w:rsid w:val="009C218D"/>
    <w:rsid w:val="009C21D2"/>
    <w:rsid w:val="009C22D1"/>
    <w:rsid w:val="009C2521"/>
    <w:rsid w:val="009C268A"/>
    <w:rsid w:val="009C289D"/>
    <w:rsid w:val="009C304B"/>
    <w:rsid w:val="009C306A"/>
    <w:rsid w:val="009C30D9"/>
    <w:rsid w:val="009C3937"/>
    <w:rsid w:val="009C3A71"/>
    <w:rsid w:val="009C3AF1"/>
    <w:rsid w:val="009C3BB8"/>
    <w:rsid w:val="009C3F60"/>
    <w:rsid w:val="009C4496"/>
    <w:rsid w:val="009C44D4"/>
    <w:rsid w:val="009C47BC"/>
    <w:rsid w:val="009C499F"/>
    <w:rsid w:val="009C4B70"/>
    <w:rsid w:val="009C4CDE"/>
    <w:rsid w:val="009C4DBD"/>
    <w:rsid w:val="009C4EB4"/>
    <w:rsid w:val="009C5004"/>
    <w:rsid w:val="009C50A3"/>
    <w:rsid w:val="009C53F6"/>
    <w:rsid w:val="009C5720"/>
    <w:rsid w:val="009C58D2"/>
    <w:rsid w:val="009C5C95"/>
    <w:rsid w:val="009C5C96"/>
    <w:rsid w:val="009C5F3C"/>
    <w:rsid w:val="009C6000"/>
    <w:rsid w:val="009C6591"/>
    <w:rsid w:val="009C65E1"/>
    <w:rsid w:val="009C675F"/>
    <w:rsid w:val="009C67A1"/>
    <w:rsid w:val="009C6B5A"/>
    <w:rsid w:val="009C6C37"/>
    <w:rsid w:val="009C71A4"/>
    <w:rsid w:val="009C749F"/>
    <w:rsid w:val="009C759B"/>
    <w:rsid w:val="009C7721"/>
    <w:rsid w:val="009C782E"/>
    <w:rsid w:val="009C7855"/>
    <w:rsid w:val="009C7C5B"/>
    <w:rsid w:val="009C7E93"/>
    <w:rsid w:val="009D0142"/>
    <w:rsid w:val="009D04BD"/>
    <w:rsid w:val="009D0694"/>
    <w:rsid w:val="009D06D6"/>
    <w:rsid w:val="009D07D8"/>
    <w:rsid w:val="009D07DF"/>
    <w:rsid w:val="009D0877"/>
    <w:rsid w:val="009D0993"/>
    <w:rsid w:val="009D0C7A"/>
    <w:rsid w:val="009D0D52"/>
    <w:rsid w:val="009D0EC4"/>
    <w:rsid w:val="009D0EDE"/>
    <w:rsid w:val="009D140F"/>
    <w:rsid w:val="009D143F"/>
    <w:rsid w:val="009D1513"/>
    <w:rsid w:val="009D17E5"/>
    <w:rsid w:val="009D1CDC"/>
    <w:rsid w:val="009D1D0B"/>
    <w:rsid w:val="009D1F3D"/>
    <w:rsid w:val="009D2191"/>
    <w:rsid w:val="009D225E"/>
    <w:rsid w:val="009D24A0"/>
    <w:rsid w:val="009D277D"/>
    <w:rsid w:val="009D27BD"/>
    <w:rsid w:val="009D27F4"/>
    <w:rsid w:val="009D2826"/>
    <w:rsid w:val="009D28EC"/>
    <w:rsid w:val="009D2D58"/>
    <w:rsid w:val="009D2E43"/>
    <w:rsid w:val="009D2FF6"/>
    <w:rsid w:val="009D303B"/>
    <w:rsid w:val="009D30D1"/>
    <w:rsid w:val="009D33C3"/>
    <w:rsid w:val="009D33F0"/>
    <w:rsid w:val="009D36C6"/>
    <w:rsid w:val="009D3D00"/>
    <w:rsid w:val="009D3EA5"/>
    <w:rsid w:val="009D4228"/>
    <w:rsid w:val="009D437B"/>
    <w:rsid w:val="009D4575"/>
    <w:rsid w:val="009D46CB"/>
    <w:rsid w:val="009D4754"/>
    <w:rsid w:val="009D48BD"/>
    <w:rsid w:val="009D4AB3"/>
    <w:rsid w:val="009D4CC8"/>
    <w:rsid w:val="009D4D4D"/>
    <w:rsid w:val="009D4EEE"/>
    <w:rsid w:val="009D5588"/>
    <w:rsid w:val="009D55BF"/>
    <w:rsid w:val="009D5A4C"/>
    <w:rsid w:val="009D5C6F"/>
    <w:rsid w:val="009D5E01"/>
    <w:rsid w:val="009D610C"/>
    <w:rsid w:val="009D61E7"/>
    <w:rsid w:val="009D640C"/>
    <w:rsid w:val="009D649E"/>
    <w:rsid w:val="009D6536"/>
    <w:rsid w:val="009D65A5"/>
    <w:rsid w:val="009D67F6"/>
    <w:rsid w:val="009D68F4"/>
    <w:rsid w:val="009D6AC4"/>
    <w:rsid w:val="009D6B55"/>
    <w:rsid w:val="009D6BD8"/>
    <w:rsid w:val="009D6E32"/>
    <w:rsid w:val="009D6E9C"/>
    <w:rsid w:val="009D6F32"/>
    <w:rsid w:val="009D6FF5"/>
    <w:rsid w:val="009D7072"/>
    <w:rsid w:val="009D719C"/>
    <w:rsid w:val="009D71CE"/>
    <w:rsid w:val="009D7230"/>
    <w:rsid w:val="009D7296"/>
    <w:rsid w:val="009D731A"/>
    <w:rsid w:val="009D7503"/>
    <w:rsid w:val="009D759F"/>
    <w:rsid w:val="009D783A"/>
    <w:rsid w:val="009D78EE"/>
    <w:rsid w:val="009D7AE3"/>
    <w:rsid w:val="009D7BA0"/>
    <w:rsid w:val="009D7D8D"/>
    <w:rsid w:val="009D7E2C"/>
    <w:rsid w:val="009D7E41"/>
    <w:rsid w:val="009D7F02"/>
    <w:rsid w:val="009E011A"/>
    <w:rsid w:val="009E01B4"/>
    <w:rsid w:val="009E0614"/>
    <w:rsid w:val="009E06FA"/>
    <w:rsid w:val="009E07D6"/>
    <w:rsid w:val="009E0857"/>
    <w:rsid w:val="009E087C"/>
    <w:rsid w:val="009E0D92"/>
    <w:rsid w:val="009E0E6B"/>
    <w:rsid w:val="009E0FB1"/>
    <w:rsid w:val="009E114D"/>
    <w:rsid w:val="009E115F"/>
    <w:rsid w:val="009E13FA"/>
    <w:rsid w:val="009E1430"/>
    <w:rsid w:val="009E1700"/>
    <w:rsid w:val="009E1BB9"/>
    <w:rsid w:val="009E1C6A"/>
    <w:rsid w:val="009E1D50"/>
    <w:rsid w:val="009E1E08"/>
    <w:rsid w:val="009E1E20"/>
    <w:rsid w:val="009E236D"/>
    <w:rsid w:val="009E23DF"/>
    <w:rsid w:val="009E23FB"/>
    <w:rsid w:val="009E24ED"/>
    <w:rsid w:val="009E265A"/>
    <w:rsid w:val="009E27BB"/>
    <w:rsid w:val="009E2828"/>
    <w:rsid w:val="009E2959"/>
    <w:rsid w:val="009E2DA4"/>
    <w:rsid w:val="009E2F21"/>
    <w:rsid w:val="009E3210"/>
    <w:rsid w:val="009E32D3"/>
    <w:rsid w:val="009E335D"/>
    <w:rsid w:val="009E35C6"/>
    <w:rsid w:val="009E365C"/>
    <w:rsid w:val="009E37D3"/>
    <w:rsid w:val="009E3801"/>
    <w:rsid w:val="009E3B00"/>
    <w:rsid w:val="009E3C62"/>
    <w:rsid w:val="009E3F5C"/>
    <w:rsid w:val="009E3FCD"/>
    <w:rsid w:val="009E40B4"/>
    <w:rsid w:val="009E40D0"/>
    <w:rsid w:val="009E4591"/>
    <w:rsid w:val="009E45F9"/>
    <w:rsid w:val="009E4977"/>
    <w:rsid w:val="009E4AAC"/>
    <w:rsid w:val="009E4B67"/>
    <w:rsid w:val="009E5069"/>
    <w:rsid w:val="009E522C"/>
    <w:rsid w:val="009E5429"/>
    <w:rsid w:val="009E5471"/>
    <w:rsid w:val="009E591A"/>
    <w:rsid w:val="009E5A2F"/>
    <w:rsid w:val="009E5A73"/>
    <w:rsid w:val="009E5BAF"/>
    <w:rsid w:val="009E5D3B"/>
    <w:rsid w:val="009E5D64"/>
    <w:rsid w:val="009E5DBE"/>
    <w:rsid w:val="009E5E5E"/>
    <w:rsid w:val="009E5EF8"/>
    <w:rsid w:val="009E6055"/>
    <w:rsid w:val="009E60E9"/>
    <w:rsid w:val="009E61E7"/>
    <w:rsid w:val="009E6392"/>
    <w:rsid w:val="009E63D3"/>
    <w:rsid w:val="009E63F7"/>
    <w:rsid w:val="009E6638"/>
    <w:rsid w:val="009E66BC"/>
    <w:rsid w:val="009E671D"/>
    <w:rsid w:val="009E6929"/>
    <w:rsid w:val="009E6A94"/>
    <w:rsid w:val="009E6AFE"/>
    <w:rsid w:val="009E7101"/>
    <w:rsid w:val="009E7192"/>
    <w:rsid w:val="009E725D"/>
    <w:rsid w:val="009E734C"/>
    <w:rsid w:val="009E7587"/>
    <w:rsid w:val="009E775B"/>
    <w:rsid w:val="009E7785"/>
    <w:rsid w:val="009E7A91"/>
    <w:rsid w:val="009E7AC4"/>
    <w:rsid w:val="009E7B5A"/>
    <w:rsid w:val="009E7B8E"/>
    <w:rsid w:val="009E7BE5"/>
    <w:rsid w:val="009E7C7A"/>
    <w:rsid w:val="009E7D22"/>
    <w:rsid w:val="009E7E3F"/>
    <w:rsid w:val="009E7E92"/>
    <w:rsid w:val="009E7ED1"/>
    <w:rsid w:val="009F0497"/>
    <w:rsid w:val="009F0589"/>
    <w:rsid w:val="009F061E"/>
    <w:rsid w:val="009F077A"/>
    <w:rsid w:val="009F07AC"/>
    <w:rsid w:val="009F0A16"/>
    <w:rsid w:val="009F0C4A"/>
    <w:rsid w:val="009F0C4C"/>
    <w:rsid w:val="009F0D92"/>
    <w:rsid w:val="009F10B5"/>
    <w:rsid w:val="009F1125"/>
    <w:rsid w:val="009F15D0"/>
    <w:rsid w:val="009F15DB"/>
    <w:rsid w:val="009F15DE"/>
    <w:rsid w:val="009F168A"/>
    <w:rsid w:val="009F18AE"/>
    <w:rsid w:val="009F1929"/>
    <w:rsid w:val="009F1A62"/>
    <w:rsid w:val="009F1B6A"/>
    <w:rsid w:val="009F204E"/>
    <w:rsid w:val="009F21DF"/>
    <w:rsid w:val="009F234B"/>
    <w:rsid w:val="009F23E0"/>
    <w:rsid w:val="009F2626"/>
    <w:rsid w:val="009F2651"/>
    <w:rsid w:val="009F26B3"/>
    <w:rsid w:val="009F2A10"/>
    <w:rsid w:val="009F2F8A"/>
    <w:rsid w:val="009F3222"/>
    <w:rsid w:val="009F327B"/>
    <w:rsid w:val="009F335D"/>
    <w:rsid w:val="009F3381"/>
    <w:rsid w:val="009F33B1"/>
    <w:rsid w:val="009F35BD"/>
    <w:rsid w:val="009F373A"/>
    <w:rsid w:val="009F379C"/>
    <w:rsid w:val="009F41A2"/>
    <w:rsid w:val="009F4300"/>
    <w:rsid w:val="009F4A04"/>
    <w:rsid w:val="009F4B2A"/>
    <w:rsid w:val="009F4CCF"/>
    <w:rsid w:val="009F4D22"/>
    <w:rsid w:val="009F4EB0"/>
    <w:rsid w:val="009F54DD"/>
    <w:rsid w:val="009F57D5"/>
    <w:rsid w:val="009F596E"/>
    <w:rsid w:val="009F59FF"/>
    <w:rsid w:val="009F5CF6"/>
    <w:rsid w:val="009F5E40"/>
    <w:rsid w:val="009F5FE4"/>
    <w:rsid w:val="009F6098"/>
    <w:rsid w:val="009F6133"/>
    <w:rsid w:val="009F6337"/>
    <w:rsid w:val="009F6343"/>
    <w:rsid w:val="009F63EB"/>
    <w:rsid w:val="009F654C"/>
    <w:rsid w:val="009F67B4"/>
    <w:rsid w:val="009F67E8"/>
    <w:rsid w:val="009F6937"/>
    <w:rsid w:val="009F6C4D"/>
    <w:rsid w:val="009F735B"/>
    <w:rsid w:val="009F746B"/>
    <w:rsid w:val="009F7612"/>
    <w:rsid w:val="009F78F9"/>
    <w:rsid w:val="009F7B92"/>
    <w:rsid w:val="009F7BA3"/>
    <w:rsid w:val="009F7C51"/>
    <w:rsid w:val="009F7EC7"/>
    <w:rsid w:val="009F7FB0"/>
    <w:rsid w:val="00A00089"/>
    <w:rsid w:val="00A000E0"/>
    <w:rsid w:val="00A0059D"/>
    <w:rsid w:val="00A00809"/>
    <w:rsid w:val="00A0092C"/>
    <w:rsid w:val="00A00A05"/>
    <w:rsid w:val="00A00D27"/>
    <w:rsid w:val="00A00D52"/>
    <w:rsid w:val="00A01009"/>
    <w:rsid w:val="00A0125B"/>
    <w:rsid w:val="00A0133A"/>
    <w:rsid w:val="00A015A9"/>
    <w:rsid w:val="00A015F9"/>
    <w:rsid w:val="00A01944"/>
    <w:rsid w:val="00A01D29"/>
    <w:rsid w:val="00A01DCF"/>
    <w:rsid w:val="00A01E64"/>
    <w:rsid w:val="00A01F58"/>
    <w:rsid w:val="00A021D1"/>
    <w:rsid w:val="00A0222A"/>
    <w:rsid w:val="00A0225F"/>
    <w:rsid w:val="00A0230F"/>
    <w:rsid w:val="00A024C7"/>
    <w:rsid w:val="00A024D5"/>
    <w:rsid w:val="00A024FC"/>
    <w:rsid w:val="00A02ABD"/>
    <w:rsid w:val="00A02D1F"/>
    <w:rsid w:val="00A02D86"/>
    <w:rsid w:val="00A02DFA"/>
    <w:rsid w:val="00A02EC2"/>
    <w:rsid w:val="00A02EFA"/>
    <w:rsid w:val="00A0312C"/>
    <w:rsid w:val="00A032B9"/>
    <w:rsid w:val="00A03300"/>
    <w:rsid w:val="00A035DD"/>
    <w:rsid w:val="00A038C4"/>
    <w:rsid w:val="00A0391E"/>
    <w:rsid w:val="00A03945"/>
    <w:rsid w:val="00A039F8"/>
    <w:rsid w:val="00A03DED"/>
    <w:rsid w:val="00A03E40"/>
    <w:rsid w:val="00A03F58"/>
    <w:rsid w:val="00A03F86"/>
    <w:rsid w:val="00A04204"/>
    <w:rsid w:val="00A04404"/>
    <w:rsid w:val="00A04456"/>
    <w:rsid w:val="00A044A9"/>
    <w:rsid w:val="00A045D8"/>
    <w:rsid w:val="00A04604"/>
    <w:rsid w:val="00A046EF"/>
    <w:rsid w:val="00A04C33"/>
    <w:rsid w:val="00A04E5B"/>
    <w:rsid w:val="00A04ED9"/>
    <w:rsid w:val="00A04EF6"/>
    <w:rsid w:val="00A04EFD"/>
    <w:rsid w:val="00A05022"/>
    <w:rsid w:val="00A050DA"/>
    <w:rsid w:val="00A050EA"/>
    <w:rsid w:val="00A05127"/>
    <w:rsid w:val="00A055D5"/>
    <w:rsid w:val="00A05666"/>
    <w:rsid w:val="00A0579D"/>
    <w:rsid w:val="00A059EB"/>
    <w:rsid w:val="00A05ACD"/>
    <w:rsid w:val="00A05B53"/>
    <w:rsid w:val="00A05FC9"/>
    <w:rsid w:val="00A062D7"/>
    <w:rsid w:val="00A065E2"/>
    <w:rsid w:val="00A06701"/>
    <w:rsid w:val="00A06715"/>
    <w:rsid w:val="00A06741"/>
    <w:rsid w:val="00A068E5"/>
    <w:rsid w:val="00A06984"/>
    <w:rsid w:val="00A06B6D"/>
    <w:rsid w:val="00A06CD5"/>
    <w:rsid w:val="00A06D89"/>
    <w:rsid w:val="00A074C8"/>
    <w:rsid w:val="00A07699"/>
    <w:rsid w:val="00A078F8"/>
    <w:rsid w:val="00A0792A"/>
    <w:rsid w:val="00A10163"/>
    <w:rsid w:val="00A102AE"/>
    <w:rsid w:val="00A103CB"/>
    <w:rsid w:val="00A104D0"/>
    <w:rsid w:val="00A1050C"/>
    <w:rsid w:val="00A105B0"/>
    <w:rsid w:val="00A105F1"/>
    <w:rsid w:val="00A10924"/>
    <w:rsid w:val="00A1094E"/>
    <w:rsid w:val="00A10AAC"/>
    <w:rsid w:val="00A10B89"/>
    <w:rsid w:val="00A10D9C"/>
    <w:rsid w:val="00A10EFD"/>
    <w:rsid w:val="00A10F1C"/>
    <w:rsid w:val="00A10FA2"/>
    <w:rsid w:val="00A1108E"/>
    <w:rsid w:val="00A113A4"/>
    <w:rsid w:val="00A113F5"/>
    <w:rsid w:val="00A114C0"/>
    <w:rsid w:val="00A116A3"/>
    <w:rsid w:val="00A11757"/>
    <w:rsid w:val="00A117E1"/>
    <w:rsid w:val="00A119CE"/>
    <w:rsid w:val="00A11A21"/>
    <w:rsid w:val="00A11A71"/>
    <w:rsid w:val="00A11B37"/>
    <w:rsid w:val="00A11D85"/>
    <w:rsid w:val="00A11E1C"/>
    <w:rsid w:val="00A11E33"/>
    <w:rsid w:val="00A11E67"/>
    <w:rsid w:val="00A11E6A"/>
    <w:rsid w:val="00A12179"/>
    <w:rsid w:val="00A122A9"/>
    <w:rsid w:val="00A122E1"/>
    <w:rsid w:val="00A12396"/>
    <w:rsid w:val="00A125FB"/>
    <w:rsid w:val="00A127E0"/>
    <w:rsid w:val="00A12926"/>
    <w:rsid w:val="00A12960"/>
    <w:rsid w:val="00A12B28"/>
    <w:rsid w:val="00A12BA3"/>
    <w:rsid w:val="00A12C4E"/>
    <w:rsid w:val="00A12C7B"/>
    <w:rsid w:val="00A12DDF"/>
    <w:rsid w:val="00A131A8"/>
    <w:rsid w:val="00A132A6"/>
    <w:rsid w:val="00A132B1"/>
    <w:rsid w:val="00A1359B"/>
    <w:rsid w:val="00A135C1"/>
    <w:rsid w:val="00A13743"/>
    <w:rsid w:val="00A1377E"/>
    <w:rsid w:val="00A137E6"/>
    <w:rsid w:val="00A138ED"/>
    <w:rsid w:val="00A13E77"/>
    <w:rsid w:val="00A13E7E"/>
    <w:rsid w:val="00A14474"/>
    <w:rsid w:val="00A14568"/>
    <w:rsid w:val="00A14D20"/>
    <w:rsid w:val="00A14E97"/>
    <w:rsid w:val="00A15491"/>
    <w:rsid w:val="00A15AC7"/>
    <w:rsid w:val="00A15B5D"/>
    <w:rsid w:val="00A15D25"/>
    <w:rsid w:val="00A15E56"/>
    <w:rsid w:val="00A161D8"/>
    <w:rsid w:val="00A1633F"/>
    <w:rsid w:val="00A16642"/>
    <w:rsid w:val="00A16737"/>
    <w:rsid w:val="00A16873"/>
    <w:rsid w:val="00A16923"/>
    <w:rsid w:val="00A16AE1"/>
    <w:rsid w:val="00A16AFF"/>
    <w:rsid w:val="00A16B42"/>
    <w:rsid w:val="00A16FC1"/>
    <w:rsid w:val="00A17236"/>
    <w:rsid w:val="00A17473"/>
    <w:rsid w:val="00A17572"/>
    <w:rsid w:val="00A17610"/>
    <w:rsid w:val="00A1764D"/>
    <w:rsid w:val="00A176C1"/>
    <w:rsid w:val="00A179F9"/>
    <w:rsid w:val="00A17CDC"/>
    <w:rsid w:val="00A17DB7"/>
    <w:rsid w:val="00A17ECE"/>
    <w:rsid w:val="00A200D2"/>
    <w:rsid w:val="00A2054D"/>
    <w:rsid w:val="00A205C6"/>
    <w:rsid w:val="00A206C2"/>
    <w:rsid w:val="00A20976"/>
    <w:rsid w:val="00A20A2C"/>
    <w:rsid w:val="00A20A52"/>
    <w:rsid w:val="00A20F3D"/>
    <w:rsid w:val="00A20FFA"/>
    <w:rsid w:val="00A210A9"/>
    <w:rsid w:val="00A210AB"/>
    <w:rsid w:val="00A21109"/>
    <w:rsid w:val="00A2164A"/>
    <w:rsid w:val="00A21683"/>
    <w:rsid w:val="00A2168B"/>
    <w:rsid w:val="00A219D5"/>
    <w:rsid w:val="00A21C5E"/>
    <w:rsid w:val="00A22152"/>
    <w:rsid w:val="00A221C7"/>
    <w:rsid w:val="00A2224C"/>
    <w:rsid w:val="00A223DF"/>
    <w:rsid w:val="00A2263F"/>
    <w:rsid w:val="00A22792"/>
    <w:rsid w:val="00A22855"/>
    <w:rsid w:val="00A228C1"/>
    <w:rsid w:val="00A228F1"/>
    <w:rsid w:val="00A22B91"/>
    <w:rsid w:val="00A22E62"/>
    <w:rsid w:val="00A22F23"/>
    <w:rsid w:val="00A22F5E"/>
    <w:rsid w:val="00A231EE"/>
    <w:rsid w:val="00A23248"/>
    <w:rsid w:val="00A232B8"/>
    <w:rsid w:val="00A23449"/>
    <w:rsid w:val="00A23461"/>
    <w:rsid w:val="00A23778"/>
    <w:rsid w:val="00A23879"/>
    <w:rsid w:val="00A2391B"/>
    <w:rsid w:val="00A23A83"/>
    <w:rsid w:val="00A23B3B"/>
    <w:rsid w:val="00A23CF2"/>
    <w:rsid w:val="00A23E1B"/>
    <w:rsid w:val="00A23F89"/>
    <w:rsid w:val="00A240FF"/>
    <w:rsid w:val="00A24100"/>
    <w:rsid w:val="00A24104"/>
    <w:rsid w:val="00A24520"/>
    <w:rsid w:val="00A24840"/>
    <w:rsid w:val="00A24979"/>
    <w:rsid w:val="00A24B35"/>
    <w:rsid w:val="00A24CE9"/>
    <w:rsid w:val="00A24F5C"/>
    <w:rsid w:val="00A24FAD"/>
    <w:rsid w:val="00A251B1"/>
    <w:rsid w:val="00A252B5"/>
    <w:rsid w:val="00A252C6"/>
    <w:rsid w:val="00A2535D"/>
    <w:rsid w:val="00A253A2"/>
    <w:rsid w:val="00A25765"/>
    <w:rsid w:val="00A25829"/>
    <w:rsid w:val="00A25A10"/>
    <w:rsid w:val="00A25CFB"/>
    <w:rsid w:val="00A25EA9"/>
    <w:rsid w:val="00A2626E"/>
    <w:rsid w:val="00A26283"/>
    <w:rsid w:val="00A262B6"/>
    <w:rsid w:val="00A2630B"/>
    <w:rsid w:val="00A26537"/>
    <w:rsid w:val="00A2655C"/>
    <w:rsid w:val="00A26684"/>
    <w:rsid w:val="00A26936"/>
    <w:rsid w:val="00A26B0B"/>
    <w:rsid w:val="00A26CB7"/>
    <w:rsid w:val="00A26CBE"/>
    <w:rsid w:val="00A26FDC"/>
    <w:rsid w:val="00A271D3"/>
    <w:rsid w:val="00A27798"/>
    <w:rsid w:val="00A277A6"/>
    <w:rsid w:val="00A278A5"/>
    <w:rsid w:val="00A27902"/>
    <w:rsid w:val="00A27C85"/>
    <w:rsid w:val="00A27CF4"/>
    <w:rsid w:val="00A27F84"/>
    <w:rsid w:val="00A27F93"/>
    <w:rsid w:val="00A3083F"/>
    <w:rsid w:val="00A30DA7"/>
    <w:rsid w:val="00A30E91"/>
    <w:rsid w:val="00A30F0F"/>
    <w:rsid w:val="00A3106C"/>
    <w:rsid w:val="00A3107F"/>
    <w:rsid w:val="00A31340"/>
    <w:rsid w:val="00A31478"/>
    <w:rsid w:val="00A314E2"/>
    <w:rsid w:val="00A31C14"/>
    <w:rsid w:val="00A31C3F"/>
    <w:rsid w:val="00A31C49"/>
    <w:rsid w:val="00A3208B"/>
    <w:rsid w:val="00A323CC"/>
    <w:rsid w:val="00A32434"/>
    <w:rsid w:val="00A3248C"/>
    <w:rsid w:val="00A324BE"/>
    <w:rsid w:val="00A3259E"/>
    <w:rsid w:val="00A326E7"/>
    <w:rsid w:val="00A327E7"/>
    <w:rsid w:val="00A3281B"/>
    <w:rsid w:val="00A328DF"/>
    <w:rsid w:val="00A32AD0"/>
    <w:rsid w:val="00A32DB7"/>
    <w:rsid w:val="00A331A7"/>
    <w:rsid w:val="00A331B3"/>
    <w:rsid w:val="00A331D7"/>
    <w:rsid w:val="00A33584"/>
    <w:rsid w:val="00A337B6"/>
    <w:rsid w:val="00A33870"/>
    <w:rsid w:val="00A33A6B"/>
    <w:rsid w:val="00A33BF6"/>
    <w:rsid w:val="00A33C5B"/>
    <w:rsid w:val="00A33CAB"/>
    <w:rsid w:val="00A33F74"/>
    <w:rsid w:val="00A34653"/>
    <w:rsid w:val="00A34CA3"/>
    <w:rsid w:val="00A34D49"/>
    <w:rsid w:val="00A34FCF"/>
    <w:rsid w:val="00A3529D"/>
    <w:rsid w:val="00A35753"/>
    <w:rsid w:val="00A35F6A"/>
    <w:rsid w:val="00A3608E"/>
    <w:rsid w:val="00A360DF"/>
    <w:rsid w:val="00A36321"/>
    <w:rsid w:val="00A36332"/>
    <w:rsid w:val="00A3648D"/>
    <w:rsid w:val="00A3649B"/>
    <w:rsid w:val="00A364DA"/>
    <w:rsid w:val="00A36768"/>
    <w:rsid w:val="00A36933"/>
    <w:rsid w:val="00A36AE4"/>
    <w:rsid w:val="00A36AF0"/>
    <w:rsid w:val="00A36B21"/>
    <w:rsid w:val="00A36B2B"/>
    <w:rsid w:val="00A36CF5"/>
    <w:rsid w:val="00A36E31"/>
    <w:rsid w:val="00A3743F"/>
    <w:rsid w:val="00A3751C"/>
    <w:rsid w:val="00A3758F"/>
    <w:rsid w:val="00A3765F"/>
    <w:rsid w:val="00A376AE"/>
    <w:rsid w:val="00A376D5"/>
    <w:rsid w:val="00A3777C"/>
    <w:rsid w:val="00A3793B"/>
    <w:rsid w:val="00A37D71"/>
    <w:rsid w:val="00A37EB2"/>
    <w:rsid w:val="00A37FBC"/>
    <w:rsid w:val="00A37FD9"/>
    <w:rsid w:val="00A37FDE"/>
    <w:rsid w:val="00A40146"/>
    <w:rsid w:val="00A401A0"/>
    <w:rsid w:val="00A401DF"/>
    <w:rsid w:val="00A402B1"/>
    <w:rsid w:val="00A40311"/>
    <w:rsid w:val="00A40432"/>
    <w:rsid w:val="00A40573"/>
    <w:rsid w:val="00A40CE9"/>
    <w:rsid w:val="00A40D30"/>
    <w:rsid w:val="00A40DCC"/>
    <w:rsid w:val="00A40E73"/>
    <w:rsid w:val="00A40FE6"/>
    <w:rsid w:val="00A41239"/>
    <w:rsid w:val="00A415CE"/>
    <w:rsid w:val="00A41658"/>
    <w:rsid w:val="00A416DB"/>
    <w:rsid w:val="00A416E1"/>
    <w:rsid w:val="00A42015"/>
    <w:rsid w:val="00A42301"/>
    <w:rsid w:val="00A4247A"/>
    <w:rsid w:val="00A4285E"/>
    <w:rsid w:val="00A42C22"/>
    <w:rsid w:val="00A42C48"/>
    <w:rsid w:val="00A42F86"/>
    <w:rsid w:val="00A430EF"/>
    <w:rsid w:val="00A43145"/>
    <w:rsid w:val="00A431BF"/>
    <w:rsid w:val="00A43278"/>
    <w:rsid w:val="00A43345"/>
    <w:rsid w:val="00A43407"/>
    <w:rsid w:val="00A4364C"/>
    <w:rsid w:val="00A4373E"/>
    <w:rsid w:val="00A437C2"/>
    <w:rsid w:val="00A439C8"/>
    <w:rsid w:val="00A43CD5"/>
    <w:rsid w:val="00A43F4C"/>
    <w:rsid w:val="00A43FF0"/>
    <w:rsid w:val="00A4400E"/>
    <w:rsid w:val="00A44722"/>
    <w:rsid w:val="00A44DA8"/>
    <w:rsid w:val="00A44FB8"/>
    <w:rsid w:val="00A4509C"/>
    <w:rsid w:val="00A451D4"/>
    <w:rsid w:val="00A456FC"/>
    <w:rsid w:val="00A457A7"/>
    <w:rsid w:val="00A45B6B"/>
    <w:rsid w:val="00A45CAC"/>
    <w:rsid w:val="00A45E61"/>
    <w:rsid w:val="00A46157"/>
    <w:rsid w:val="00A464B8"/>
    <w:rsid w:val="00A464FD"/>
    <w:rsid w:val="00A46663"/>
    <w:rsid w:val="00A4669F"/>
    <w:rsid w:val="00A466F4"/>
    <w:rsid w:val="00A46A08"/>
    <w:rsid w:val="00A46A19"/>
    <w:rsid w:val="00A46C45"/>
    <w:rsid w:val="00A46E6C"/>
    <w:rsid w:val="00A47017"/>
    <w:rsid w:val="00A4747E"/>
    <w:rsid w:val="00A475DE"/>
    <w:rsid w:val="00A47A10"/>
    <w:rsid w:val="00A47BCB"/>
    <w:rsid w:val="00A47CE8"/>
    <w:rsid w:val="00A47E52"/>
    <w:rsid w:val="00A5069A"/>
    <w:rsid w:val="00A509AC"/>
    <w:rsid w:val="00A50AD3"/>
    <w:rsid w:val="00A50B54"/>
    <w:rsid w:val="00A50D87"/>
    <w:rsid w:val="00A50E84"/>
    <w:rsid w:val="00A50F3E"/>
    <w:rsid w:val="00A51302"/>
    <w:rsid w:val="00A5136E"/>
    <w:rsid w:val="00A514B3"/>
    <w:rsid w:val="00A516B9"/>
    <w:rsid w:val="00A5173D"/>
    <w:rsid w:val="00A51A10"/>
    <w:rsid w:val="00A51C98"/>
    <w:rsid w:val="00A51CF3"/>
    <w:rsid w:val="00A51D27"/>
    <w:rsid w:val="00A51F99"/>
    <w:rsid w:val="00A5230E"/>
    <w:rsid w:val="00A5231C"/>
    <w:rsid w:val="00A523FA"/>
    <w:rsid w:val="00A52430"/>
    <w:rsid w:val="00A52573"/>
    <w:rsid w:val="00A526EB"/>
    <w:rsid w:val="00A52758"/>
    <w:rsid w:val="00A527C1"/>
    <w:rsid w:val="00A527DA"/>
    <w:rsid w:val="00A5283E"/>
    <w:rsid w:val="00A528EA"/>
    <w:rsid w:val="00A52B32"/>
    <w:rsid w:val="00A52C59"/>
    <w:rsid w:val="00A52D77"/>
    <w:rsid w:val="00A52E70"/>
    <w:rsid w:val="00A5301D"/>
    <w:rsid w:val="00A5377E"/>
    <w:rsid w:val="00A539B2"/>
    <w:rsid w:val="00A53A0E"/>
    <w:rsid w:val="00A53A3A"/>
    <w:rsid w:val="00A53D40"/>
    <w:rsid w:val="00A53EAF"/>
    <w:rsid w:val="00A54183"/>
    <w:rsid w:val="00A541E7"/>
    <w:rsid w:val="00A544BD"/>
    <w:rsid w:val="00A5469D"/>
    <w:rsid w:val="00A54973"/>
    <w:rsid w:val="00A54C2C"/>
    <w:rsid w:val="00A54DCB"/>
    <w:rsid w:val="00A55062"/>
    <w:rsid w:val="00A55389"/>
    <w:rsid w:val="00A553BF"/>
    <w:rsid w:val="00A555AF"/>
    <w:rsid w:val="00A55602"/>
    <w:rsid w:val="00A55761"/>
    <w:rsid w:val="00A55AE5"/>
    <w:rsid w:val="00A55AEB"/>
    <w:rsid w:val="00A55B3A"/>
    <w:rsid w:val="00A56017"/>
    <w:rsid w:val="00A560D4"/>
    <w:rsid w:val="00A56178"/>
    <w:rsid w:val="00A562BC"/>
    <w:rsid w:val="00A56308"/>
    <w:rsid w:val="00A566E9"/>
    <w:rsid w:val="00A5671A"/>
    <w:rsid w:val="00A567C9"/>
    <w:rsid w:val="00A567CE"/>
    <w:rsid w:val="00A56828"/>
    <w:rsid w:val="00A56842"/>
    <w:rsid w:val="00A5685B"/>
    <w:rsid w:val="00A5686A"/>
    <w:rsid w:val="00A56975"/>
    <w:rsid w:val="00A5698F"/>
    <w:rsid w:val="00A56A40"/>
    <w:rsid w:val="00A56AB0"/>
    <w:rsid w:val="00A56C17"/>
    <w:rsid w:val="00A56CCA"/>
    <w:rsid w:val="00A56D87"/>
    <w:rsid w:val="00A56ECE"/>
    <w:rsid w:val="00A5706E"/>
    <w:rsid w:val="00A57087"/>
    <w:rsid w:val="00A570F5"/>
    <w:rsid w:val="00A5720D"/>
    <w:rsid w:val="00A572CC"/>
    <w:rsid w:val="00A5765D"/>
    <w:rsid w:val="00A601AE"/>
    <w:rsid w:val="00A60253"/>
    <w:rsid w:val="00A60274"/>
    <w:rsid w:val="00A60463"/>
    <w:rsid w:val="00A605E2"/>
    <w:rsid w:val="00A6067F"/>
    <w:rsid w:val="00A6086B"/>
    <w:rsid w:val="00A60939"/>
    <w:rsid w:val="00A60A5E"/>
    <w:rsid w:val="00A60AA5"/>
    <w:rsid w:val="00A61101"/>
    <w:rsid w:val="00A61245"/>
    <w:rsid w:val="00A61485"/>
    <w:rsid w:val="00A614AC"/>
    <w:rsid w:val="00A6174C"/>
    <w:rsid w:val="00A61855"/>
    <w:rsid w:val="00A61928"/>
    <w:rsid w:val="00A61AD4"/>
    <w:rsid w:val="00A61FE3"/>
    <w:rsid w:val="00A622F3"/>
    <w:rsid w:val="00A6237D"/>
    <w:rsid w:val="00A6242F"/>
    <w:rsid w:val="00A62684"/>
    <w:rsid w:val="00A62689"/>
    <w:rsid w:val="00A628B7"/>
    <w:rsid w:val="00A62AD8"/>
    <w:rsid w:val="00A62B86"/>
    <w:rsid w:val="00A62C87"/>
    <w:rsid w:val="00A62ECF"/>
    <w:rsid w:val="00A62EDE"/>
    <w:rsid w:val="00A62EEB"/>
    <w:rsid w:val="00A631E6"/>
    <w:rsid w:val="00A6341B"/>
    <w:rsid w:val="00A6343B"/>
    <w:rsid w:val="00A6357C"/>
    <w:rsid w:val="00A63641"/>
    <w:rsid w:val="00A63995"/>
    <w:rsid w:val="00A63F58"/>
    <w:rsid w:val="00A64145"/>
    <w:rsid w:val="00A6416C"/>
    <w:rsid w:val="00A64407"/>
    <w:rsid w:val="00A64634"/>
    <w:rsid w:val="00A64781"/>
    <w:rsid w:val="00A6480F"/>
    <w:rsid w:val="00A64855"/>
    <w:rsid w:val="00A648F4"/>
    <w:rsid w:val="00A64989"/>
    <w:rsid w:val="00A649FA"/>
    <w:rsid w:val="00A6521D"/>
    <w:rsid w:val="00A654F2"/>
    <w:rsid w:val="00A65516"/>
    <w:rsid w:val="00A655B0"/>
    <w:rsid w:val="00A65784"/>
    <w:rsid w:val="00A65B5B"/>
    <w:rsid w:val="00A65BD1"/>
    <w:rsid w:val="00A65E8E"/>
    <w:rsid w:val="00A660CE"/>
    <w:rsid w:val="00A66210"/>
    <w:rsid w:val="00A6656A"/>
    <w:rsid w:val="00A66892"/>
    <w:rsid w:val="00A66CFD"/>
    <w:rsid w:val="00A66EFE"/>
    <w:rsid w:val="00A670CC"/>
    <w:rsid w:val="00A67107"/>
    <w:rsid w:val="00A671AE"/>
    <w:rsid w:val="00A673A6"/>
    <w:rsid w:val="00A6740D"/>
    <w:rsid w:val="00A67465"/>
    <w:rsid w:val="00A67783"/>
    <w:rsid w:val="00A6788D"/>
    <w:rsid w:val="00A67E83"/>
    <w:rsid w:val="00A7001A"/>
    <w:rsid w:val="00A70024"/>
    <w:rsid w:val="00A70041"/>
    <w:rsid w:val="00A70291"/>
    <w:rsid w:val="00A70333"/>
    <w:rsid w:val="00A706FD"/>
    <w:rsid w:val="00A707CB"/>
    <w:rsid w:val="00A7088E"/>
    <w:rsid w:val="00A708D7"/>
    <w:rsid w:val="00A70A24"/>
    <w:rsid w:val="00A70BB9"/>
    <w:rsid w:val="00A70BC1"/>
    <w:rsid w:val="00A70DA8"/>
    <w:rsid w:val="00A712AB"/>
    <w:rsid w:val="00A7135B"/>
    <w:rsid w:val="00A71417"/>
    <w:rsid w:val="00A714A0"/>
    <w:rsid w:val="00A71599"/>
    <w:rsid w:val="00A71697"/>
    <w:rsid w:val="00A716A2"/>
    <w:rsid w:val="00A71D40"/>
    <w:rsid w:val="00A71E7B"/>
    <w:rsid w:val="00A720B6"/>
    <w:rsid w:val="00A72315"/>
    <w:rsid w:val="00A72348"/>
    <w:rsid w:val="00A724AC"/>
    <w:rsid w:val="00A72611"/>
    <w:rsid w:val="00A72675"/>
    <w:rsid w:val="00A72682"/>
    <w:rsid w:val="00A7294A"/>
    <w:rsid w:val="00A72B0E"/>
    <w:rsid w:val="00A72C8C"/>
    <w:rsid w:val="00A72CAD"/>
    <w:rsid w:val="00A72FE7"/>
    <w:rsid w:val="00A731CA"/>
    <w:rsid w:val="00A732D3"/>
    <w:rsid w:val="00A732F4"/>
    <w:rsid w:val="00A73332"/>
    <w:rsid w:val="00A7343E"/>
    <w:rsid w:val="00A73692"/>
    <w:rsid w:val="00A7379A"/>
    <w:rsid w:val="00A7392B"/>
    <w:rsid w:val="00A73B72"/>
    <w:rsid w:val="00A74271"/>
    <w:rsid w:val="00A742B4"/>
    <w:rsid w:val="00A7437F"/>
    <w:rsid w:val="00A74414"/>
    <w:rsid w:val="00A7442C"/>
    <w:rsid w:val="00A746A1"/>
    <w:rsid w:val="00A749FE"/>
    <w:rsid w:val="00A74A9F"/>
    <w:rsid w:val="00A74B3E"/>
    <w:rsid w:val="00A74DC4"/>
    <w:rsid w:val="00A74E2A"/>
    <w:rsid w:val="00A74F33"/>
    <w:rsid w:val="00A74FB7"/>
    <w:rsid w:val="00A75214"/>
    <w:rsid w:val="00A75305"/>
    <w:rsid w:val="00A7571A"/>
    <w:rsid w:val="00A75AF2"/>
    <w:rsid w:val="00A75EED"/>
    <w:rsid w:val="00A75EFA"/>
    <w:rsid w:val="00A7600B"/>
    <w:rsid w:val="00A7605B"/>
    <w:rsid w:val="00A765AA"/>
    <w:rsid w:val="00A76831"/>
    <w:rsid w:val="00A768D5"/>
    <w:rsid w:val="00A76972"/>
    <w:rsid w:val="00A76C2B"/>
    <w:rsid w:val="00A76EFC"/>
    <w:rsid w:val="00A76F5C"/>
    <w:rsid w:val="00A7704A"/>
    <w:rsid w:val="00A7715C"/>
    <w:rsid w:val="00A772AC"/>
    <w:rsid w:val="00A77836"/>
    <w:rsid w:val="00A7789E"/>
    <w:rsid w:val="00A77B4F"/>
    <w:rsid w:val="00A77C2E"/>
    <w:rsid w:val="00A77C6F"/>
    <w:rsid w:val="00A77D0A"/>
    <w:rsid w:val="00A77DB1"/>
    <w:rsid w:val="00A77FF4"/>
    <w:rsid w:val="00A8001A"/>
    <w:rsid w:val="00A804E2"/>
    <w:rsid w:val="00A80502"/>
    <w:rsid w:val="00A8081D"/>
    <w:rsid w:val="00A808BA"/>
    <w:rsid w:val="00A80978"/>
    <w:rsid w:val="00A809F5"/>
    <w:rsid w:val="00A80B71"/>
    <w:rsid w:val="00A80B94"/>
    <w:rsid w:val="00A80D14"/>
    <w:rsid w:val="00A80D28"/>
    <w:rsid w:val="00A810B9"/>
    <w:rsid w:val="00A81377"/>
    <w:rsid w:val="00A81822"/>
    <w:rsid w:val="00A81A04"/>
    <w:rsid w:val="00A81A8E"/>
    <w:rsid w:val="00A81BFD"/>
    <w:rsid w:val="00A81DEA"/>
    <w:rsid w:val="00A81EA0"/>
    <w:rsid w:val="00A81ECA"/>
    <w:rsid w:val="00A8200E"/>
    <w:rsid w:val="00A820E8"/>
    <w:rsid w:val="00A8218D"/>
    <w:rsid w:val="00A8239E"/>
    <w:rsid w:val="00A824AD"/>
    <w:rsid w:val="00A8261B"/>
    <w:rsid w:val="00A827DC"/>
    <w:rsid w:val="00A82849"/>
    <w:rsid w:val="00A82877"/>
    <w:rsid w:val="00A829A0"/>
    <w:rsid w:val="00A82DD1"/>
    <w:rsid w:val="00A830DF"/>
    <w:rsid w:val="00A83152"/>
    <w:rsid w:val="00A8317A"/>
    <w:rsid w:val="00A83243"/>
    <w:rsid w:val="00A8349E"/>
    <w:rsid w:val="00A834F8"/>
    <w:rsid w:val="00A83638"/>
    <w:rsid w:val="00A83719"/>
    <w:rsid w:val="00A83807"/>
    <w:rsid w:val="00A83809"/>
    <w:rsid w:val="00A83A23"/>
    <w:rsid w:val="00A83C3A"/>
    <w:rsid w:val="00A840CB"/>
    <w:rsid w:val="00A84253"/>
    <w:rsid w:val="00A842C1"/>
    <w:rsid w:val="00A847D3"/>
    <w:rsid w:val="00A8481D"/>
    <w:rsid w:val="00A84942"/>
    <w:rsid w:val="00A84952"/>
    <w:rsid w:val="00A84E68"/>
    <w:rsid w:val="00A84EE7"/>
    <w:rsid w:val="00A8536F"/>
    <w:rsid w:val="00A8544A"/>
    <w:rsid w:val="00A85575"/>
    <w:rsid w:val="00A85B0E"/>
    <w:rsid w:val="00A85BEA"/>
    <w:rsid w:val="00A85E65"/>
    <w:rsid w:val="00A85E6A"/>
    <w:rsid w:val="00A86068"/>
    <w:rsid w:val="00A86274"/>
    <w:rsid w:val="00A86325"/>
    <w:rsid w:val="00A863D1"/>
    <w:rsid w:val="00A86607"/>
    <w:rsid w:val="00A86986"/>
    <w:rsid w:val="00A86C95"/>
    <w:rsid w:val="00A86F8B"/>
    <w:rsid w:val="00A87288"/>
    <w:rsid w:val="00A873B3"/>
    <w:rsid w:val="00A87656"/>
    <w:rsid w:val="00A87A5D"/>
    <w:rsid w:val="00A87D23"/>
    <w:rsid w:val="00A9002C"/>
    <w:rsid w:val="00A90074"/>
    <w:rsid w:val="00A9009B"/>
    <w:rsid w:val="00A90164"/>
    <w:rsid w:val="00A90238"/>
    <w:rsid w:val="00A90650"/>
    <w:rsid w:val="00A906BC"/>
    <w:rsid w:val="00A90730"/>
    <w:rsid w:val="00A90928"/>
    <w:rsid w:val="00A90935"/>
    <w:rsid w:val="00A9097D"/>
    <w:rsid w:val="00A90B37"/>
    <w:rsid w:val="00A90DF9"/>
    <w:rsid w:val="00A91094"/>
    <w:rsid w:val="00A910C8"/>
    <w:rsid w:val="00A9110A"/>
    <w:rsid w:val="00A91394"/>
    <w:rsid w:val="00A915D9"/>
    <w:rsid w:val="00A91670"/>
    <w:rsid w:val="00A91792"/>
    <w:rsid w:val="00A91C01"/>
    <w:rsid w:val="00A91C8D"/>
    <w:rsid w:val="00A91D1A"/>
    <w:rsid w:val="00A91DF8"/>
    <w:rsid w:val="00A91E12"/>
    <w:rsid w:val="00A92158"/>
    <w:rsid w:val="00A924EE"/>
    <w:rsid w:val="00A924FF"/>
    <w:rsid w:val="00A92526"/>
    <w:rsid w:val="00A92B61"/>
    <w:rsid w:val="00A92CB3"/>
    <w:rsid w:val="00A92D03"/>
    <w:rsid w:val="00A92E04"/>
    <w:rsid w:val="00A92EFF"/>
    <w:rsid w:val="00A93350"/>
    <w:rsid w:val="00A9377D"/>
    <w:rsid w:val="00A9389E"/>
    <w:rsid w:val="00A93A04"/>
    <w:rsid w:val="00A93B71"/>
    <w:rsid w:val="00A93BCC"/>
    <w:rsid w:val="00A93D7A"/>
    <w:rsid w:val="00A93E80"/>
    <w:rsid w:val="00A941C6"/>
    <w:rsid w:val="00A94279"/>
    <w:rsid w:val="00A94287"/>
    <w:rsid w:val="00A9463A"/>
    <w:rsid w:val="00A94962"/>
    <w:rsid w:val="00A94D2E"/>
    <w:rsid w:val="00A94D34"/>
    <w:rsid w:val="00A9504B"/>
    <w:rsid w:val="00A95056"/>
    <w:rsid w:val="00A951BE"/>
    <w:rsid w:val="00A951C5"/>
    <w:rsid w:val="00A952AF"/>
    <w:rsid w:val="00A952DE"/>
    <w:rsid w:val="00A95413"/>
    <w:rsid w:val="00A95A0F"/>
    <w:rsid w:val="00A95CF6"/>
    <w:rsid w:val="00A95D2C"/>
    <w:rsid w:val="00A95DAD"/>
    <w:rsid w:val="00A95E3F"/>
    <w:rsid w:val="00A95E7C"/>
    <w:rsid w:val="00A9605C"/>
    <w:rsid w:val="00A96089"/>
    <w:rsid w:val="00A960BE"/>
    <w:rsid w:val="00A961FF"/>
    <w:rsid w:val="00A96225"/>
    <w:rsid w:val="00A9696F"/>
    <w:rsid w:val="00A96D1C"/>
    <w:rsid w:val="00A96F62"/>
    <w:rsid w:val="00A96FFC"/>
    <w:rsid w:val="00A97269"/>
    <w:rsid w:val="00A97432"/>
    <w:rsid w:val="00A97633"/>
    <w:rsid w:val="00A97878"/>
    <w:rsid w:val="00A97A5A"/>
    <w:rsid w:val="00A97A69"/>
    <w:rsid w:val="00A97B9D"/>
    <w:rsid w:val="00A97C19"/>
    <w:rsid w:val="00A97C29"/>
    <w:rsid w:val="00A97C83"/>
    <w:rsid w:val="00A97D60"/>
    <w:rsid w:val="00AA002D"/>
    <w:rsid w:val="00AA059C"/>
    <w:rsid w:val="00AA059F"/>
    <w:rsid w:val="00AA0760"/>
    <w:rsid w:val="00AA08E6"/>
    <w:rsid w:val="00AA0A2B"/>
    <w:rsid w:val="00AA0A66"/>
    <w:rsid w:val="00AA0ADA"/>
    <w:rsid w:val="00AA0BDB"/>
    <w:rsid w:val="00AA0BE0"/>
    <w:rsid w:val="00AA0C64"/>
    <w:rsid w:val="00AA0C8A"/>
    <w:rsid w:val="00AA1087"/>
    <w:rsid w:val="00AA1268"/>
    <w:rsid w:val="00AA12D7"/>
    <w:rsid w:val="00AA1791"/>
    <w:rsid w:val="00AA1880"/>
    <w:rsid w:val="00AA1AD4"/>
    <w:rsid w:val="00AA1C2A"/>
    <w:rsid w:val="00AA2162"/>
    <w:rsid w:val="00AA21BC"/>
    <w:rsid w:val="00AA22A5"/>
    <w:rsid w:val="00AA2B55"/>
    <w:rsid w:val="00AA2F4C"/>
    <w:rsid w:val="00AA31B1"/>
    <w:rsid w:val="00AA3527"/>
    <w:rsid w:val="00AA3A39"/>
    <w:rsid w:val="00AA3B14"/>
    <w:rsid w:val="00AA3D79"/>
    <w:rsid w:val="00AA3DE4"/>
    <w:rsid w:val="00AA3ECE"/>
    <w:rsid w:val="00AA3F05"/>
    <w:rsid w:val="00AA3F0B"/>
    <w:rsid w:val="00AA4165"/>
    <w:rsid w:val="00AA474D"/>
    <w:rsid w:val="00AA4774"/>
    <w:rsid w:val="00AA4855"/>
    <w:rsid w:val="00AA4F86"/>
    <w:rsid w:val="00AA5311"/>
    <w:rsid w:val="00AA5314"/>
    <w:rsid w:val="00AA5618"/>
    <w:rsid w:val="00AA5622"/>
    <w:rsid w:val="00AA5BE3"/>
    <w:rsid w:val="00AA5CF3"/>
    <w:rsid w:val="00AA5DDB"/>
    <w:rsid w:val="00AA6230"/>
    <w:rsid w:val="00AA6339"/>
    <w:rsid w:val="00AA658B"/>
    <w:rsid w:val="00AA66A7"/>
    <w:rsid w:val="00AA675D"/>
    <w:rsid w:val="00AA68C8"/>
    <w:rsid w:val="00AA6A2F"/>
    <w:rsid w:val="00AA6F2F"/>
    <w:rsid w:val="00AA6F58"/>
    <w:rsid w:val="00AA717A"/>
    <w:rsid w:val="00AA78D3"/>
    <w:rsid w:val="00AA79C2"/>
    <w:rsid w:val="00AA7BB2"/>
    <w:rsid w:val="00AA7D57"/>
    <w:rsid w:val="00AA7FF1"/>
    <w:rsid w:val="00AB01C0"/>
    <w:rsid w:val="00AB0722"/>
    <w:rsid w:val="00AB0756"/>
    <w:rsid w:val="00AB078A"/>
    <w:rsid w:val="00AB0ACC"/>
    <w:rsid w:val="00AB0B9A"/>
    <w:rsid w:val="00AB0DB5"/>
    <w:rsid w:val="00AB1010"/>
    <w:rsid w:val="00AB103D"/>
    <w:rsid w:val="00AB105B"/>
    <w:rsid w:val="00AB10E4"/>
    <w:rsid w:val="00AB12F0"/>
    <w:rsid w:val="00AB1786"/>
    <w:rsid w:val="00AB1885"/>
    <w:rsid w:val="00AB1B9F"/>
    <w:rsid w:val="00AB1C44"/>
    <w:rsid w:val="00AB1C84"/>
    <w:rsid w:val="00AB1E1C"/>
    <w:rsid w:val="00AB2063"/>
    <w:rsid w:val="00AB21C3"/>
    <w:rsid w:val="00AB21D2"/>
    <w:rsid w:val="00AB21DF"/>
    <w:rsid w:val="00AB2264"/>
    <w:rsid w:val="00AB22F3"/>
    <w:rsid w:val="00AB22FB"/>
    <w:rsid w:val="00AB23D0"/>
    <w:rsid w:val="00AB2526"/>
    <w:rsid w:val="00AB265C"/>
    <w:rsid w:val="00AB2871"/>
    <w:rsid w:val="00AB2899"/>
    <w:rsid w:val="00AB299B"/>
    <w:rsid w:val="00AB2BD0"/>
    <w:rsid w:val="00AB2E00"/>
    <w:rsid w:val="00AB3073"/>
    <w:rsid w:val="00AB371D"/>
    <w:rsid w:val="00AB3770"/>
    <w:rsid w:val="00AB3882"/>
    <w:rsid w:val="00AB3F5B"/>
    <w:rsid w:val="00AB3FFE"/>
    <w:rsid w:val="00AB4347"/>
    <w:rsid w:val="00AB43CC"/>
    <w:rsid w:val="00AB4472"/>
    <w:rsid w:val="00AB449A"/>
    <w:rsid w:val="00AB44B9"/>
    <w:rsid w:val="00AB46BE"/>
    <w:rsid w:val="00AB48BB"/>
    <w:rsid w:val="00AB49A1"/>
    <w:rsid w:val="00AB4F7C"/>
    <w:rsid w:val="00AB5085"/>
    <w:rsid w:val="00AB50DC"/>
    <w:rsid w:val="00AB5272"/>
    <w:rsid w:val="00AB5339"/>
    <w:rsid w:val="00AB545A"/>
    <w:rsid w:val="00AB5812"/>
    <w:rsid w:val="00AB5818"/>
    <w:rsid w:val="00AB5915"/>
    <w:rsid w:val="00AB5917"/>
    <w:rsid w:val="00AB591B"/>
    <w:rsid w:val="00AB5D44"/>
    <w:rsid w:val="00AB5FFC"/>
    <w:rsid w:val="00AB5FFD"/>
    <w:rsid w:val="00AB6086"/>
    <w:rsid w:val="00AB63D5"/>
    <w:rsid w:val="00AB6456"/>
    <w:rsid w:val="00AB6818"/>
    <w:rsid w:val="00AB681A"/>
    <w:rsid w:val="00AB68A6"/>
    <w:rsid w:val="00AB6912"/>
    <w:rsid w:val="00AB6956"/>
    <w:rsid w:val="00AB69D4"/>
    <w:rsid w:val="00AB6A02"/>
    <w:rsid w:val="00AB6AE5"/>
    <w:rsid w:val="00AB6C7A"/>
    <w:rsid w:val="00AB6D35"/>
    <w:rsid w:val="00AB6D5A"/>
    <w:rsid w:val="00AB721B"/>
    <w:rsid w:val="00AB7420"/>
    <w:rsid w:val="00AB74AE"/>
    <w:rsid w:val="00AB76D1"/>
    <w:rsid w:val="00AB7704"/>
    <w:rsid w:val="00AB77CB"/>
    <w:rsid w:val="00AB7985"/>
    <w:rsid w:val="00AB7AF4"/>
    <w:rsid w:val="00AB7EE9"/>
    <w:rsid w:val="00AC0093"/>
    <w:rsid w:val="00AC00C3"/>
    <w:rsid w:val="00AC0371"/>
    <w:rsid w:val="00AC08FD"/>
    <w:rsid w:val="00AC0B95"/>
    <w:rsid w:val="00AC0CD0"/>
    <w:rsid w:val="00AC0DFC"/>
    <w:rsid w:val="00AC0E7E"/>
    <w:rsid w:val="00AC110A"/>
    <w:rsid w:val="00AC1149"/>
    <w:rsid w:val="00AC1575"/>
    <w:rsid w:val="00AC1655"/>
    <w:rsid w:val="00AC1B86"/>
    <w:rsid w:val="00AC1C2B"/>
    <w:rsid w:val="00AC1DF2"/>
    <w:rsid w:val="00AC1E29"/>
    <w:rsid w:val="00AC1F21"/>
    <w:rsid w:val="00AC1FA3"/>
    <w:rsid w:val="00AC213A"/>
    <w:rsid w:val="00AC24C5"/>
    <w:rsid w:val="00AC2599"/>
    <w:rsid w:val="00AC264D"/>
    <w:rsid w:val="00AC2769"/>
    <w:rsid w:val="00AC291E"/>
    <w:rsid w:val="00AC2E81"/>
    <w:rsid w:val="00AC31FE"/>
    <w:rsid w:val="00AC329B"/>
    <w:rsid w:val="00AC35C5"/>
    <w:rsid w:val="00AC36C4"/>
    <w:rsid w:val="00AC3803"/>
    <w:rsid w:val="00AC387D"/>
    <w:rsid w:val="00AC3ABA"/>
    <w:rsid w:val="00AC3B93"/>
    <w:rsid w:val="00AC3CF8"/>
    <w:rsid w:val="00AC3DE9"/>
    <w:rsid w:val="00AC3FBB"/>
    <w:rsid w:val="00AC4200"/>
    <w:rsid w:val="00AC429A"/>
    <w:rsid w:val="00AC45E7"/>
    <w:rsid w:val="00AC46FD"/>
    <w:rsid w:val="00AC4781"/>
    <w:rsid w:val="00AC47D3"/>
    <w:rsid w:val="00AC491E"/>
    <w:rsid w:val="00AC4EDF"/>
    <w:rsid w:val="00AC5242"/>
    <w:rsid w:val="00AC5286"/>
    <w:rsid w:val="00AC55C1"/>
    <w:rsid w:val="00AC56AF"/>
    <w:rsid w:val="00AC5B38"/>
    <w:rsid w:val="00AC5DBB"/>
    <w:rsid w:val="00AC5F12"/>
    <w:rsid w:val="00AC61F3"/>
    <w:rsid w:val="00AC62DF"/>
    <w:rsid w:val="00AC63A5"/>
    <w:rsid w:val="00AC63DA"/>
    <w:rsid w:val="00AC64C2"/>
    <w:rsid w:val="00AC669F"/>
    <w:rsid w:val="00AC66BF"/>
    <w:rsid w:val="00AC67BA"/>
    <w:rsid w:val="00AC68A2"/>
    <w:rsid w:val="00AC69B2"/>
    <w:rsid w:val="00AC6A78"/>
    <w:rsid w:val="00AC6BDB"/>
    <w:rsid w:val="00AC6D30"/>
    <w:rsid w:val="00AC6FCB"/>
    <w:rsid w:val="00AC73BC"/>
    <w:rsid w:val="00AC73BE"/>
    <w:rsid w:val="00AC7437"/>
    <w:rsid w:val="00AC7967"/>
    <w:rsid w:val="00AC7CA8"/>
    <w:rsid w:val="00AC7CEB"/>
    <w:rsid w:val="00AC7D87"/>
    <w:rsid w:val="00AC7F45"/>
    <w:rsid w:val="00AD0061"/>
    <w:rsid w:val="00AD01AC"/>
    <w:rsid w:val="00AD07AB"/>
    <w:rsid w:val="00AD09E3"/>
    <w:rsid w:val="00AD0C87"/>
    <w:rsid w:val="00AD0C98"/>
    <w:rsid w:val="00AD0EFC"/>
    <w:rsid w:val="00AD0F57"/>
    <w:rsid w:val="00AD0F81"/>
    <w:rsid w:val="00AD1006"/>
    <w:rsid w:val="00AD10AB"/>
    <w:rsid w:val="00AD129A"/>
    <w:rsid w:val="00AD15AE"/>
    <w:rsid w:val="00AD15D0"/>
    <w:rsid w:val="00AD1614"/>
    <w:rsid w:val="00AD1797"/>
    <w:rsid w:val="00AD1D70"/>
    <w:rsid w:val="00AD1EE1"/>
    <w:rsid w:val="00AD209A"/>
    <w:rsid w:val="00AD2235"/>
    <w:rsid w:val="00AD2275"/>
    <w:rsid w:val="00AD2462"/>
    <w:rsid w:val="00AD2630"/>
    <w:rsid w:val="00AD299B"/>
    <w:rsid w:val="00AD2B1B"/>
    <w:rsid w:val="00AD2B49"/>
    <w:rsid w:val="00AD2B94"/>
    <w:rsid w:val="00AD2DBF"/>
    <w:rsid w:val="00AD2ED4"/>
    <w:rsid w:val="00AD2FAA"/>
    <w:rsid w:val="00AD2FBB"/>
    <w:rsid w:val="00AD30EC"/>
    <w:rsid w:val="00AD3515"/>
    <w:rsid w:val="00AD3597"/>
    <w:rsid w:val="00AD36A0"/>
    <w:rsid w:val="00AD3753"/>
    <w:rsid w:val="00AD387C"/>
    <w:rsid w:val="00AD3A11"/>
    <w:rsid w:val="00AD3A17"/>
    <w:rsid w:val="00AD3C3F"/>
    <w:rsid w:val="00AD3DEE"/>
    <w:rsid w:val="00AD3E2A"/>
    <w:rsid w:val="00AD3FB9"/>
    <w:rsid w:val="00AD413D"/>
    <w:rsid w:val="00AD4162"/>
    <w:rsid w:val="00AD4575"/>
    <w:rsid w:val="00AD477B"/>
    <w:rsid w:val="00AD48E5"/>
    <w:rsid w:val="00AD4913"/>
    <w:rsid w:val="00AD4B0F"/>
    <w:rsid w:val="00AD4BAD"/>
    <w:rsid w:val="00AD4CEA"/>
    <w:rsid w:val="00AD4D87"/>
    <w:rsid w:val="00AD4EF7"/>
    <w:rsid w:val="00AD539D"/>
    <w:rsid w:val="00AD543B"/>
    <w:rsid w:val="00AD5889"/>
    <w:rsid w:val="00AD59D0"/>
    <w:rsid w:val="00AD5B1A"/>
    <w:rsid w:val="00AD5B85"/>
    <w:rsid w:val="00AD5DA7"/>
    <w:rsid w:val="00AD5E24"/>
    <w:rsid w:val="00AD5E45"/>
    <w:rsid w:val="00AD610F"/>
    <w:rsid w:val="00AD6295"/>
    <w:rsid w:val="00AD642C"/>
    <w:rsid w:val="00AD6593"/>
    <w:rsid w:val="00AD6598"/>
    <w:rsid w:val="00AD6667"/>
    <w:rsid w:val="00AD671F"/>
    <w:rsid w:val="00AD6770"/>
    <w:rsid w:val="00AD681B"/>
    <w:rsid w:val="00AD6858"/>
    <w:rsid w:val="00AD6A05"/>
    <w:rsid w:val="00AD6A3D"/>
    <w:rsid w:val="00AD6AE8"/>
    <w:rsid w:val="00AD6C80"/>
    <w:rsid w:val="00AD710F"/>
    <w:rsid w:val="00AD711E"/>
    <w:rsid w:val="00AD7141"/>
    <w:rsid w:val="00AD724D"/>
    <w:rsid w:val="00AD7476"/>
    <w:rsid w:val="00AD7586"/>
    <w:rsid w:val="00AD75E0"/>
    <w:rsid w:val="00AD76B6"/>
    <w:rsid w:val="00AD77D7"/>
    <w:rsid w:val="00AD799C"/>
    <w:rsid w:val="00AD79B0"/>
    <w:rsid w:val="00AD7B82"/>
    <w:rsid w:val="00AD7CBD"/>
    <w:rsid w:val="00AD7CCB"/>
    <w:rsid w:val="00AD7D45"/>
    <w:rsid w:val="00AD7E40"/>
    <w:rsid w:val="00AD7F50"/>
    <w:rsid w:val="00AD7F55"/>
    <w:rsid w:val="00AD7FBD"/>
    <w:rsid w:val="00AE031C"/>
    <w:rsid w:val="00AE082E"/>
    <w:rsid w:val="00AE08CC"/>
    <w:rsid w:val="00AE0B54"/>
    <w:rsid w:val="00AE0FDE"/>
    <w:rsid w:val="00AE10ED"/>
    <w:rsid w:val="00AE11B1"/>
    <w:rsid w:val="00AE11CC"/>
    <w:rsid w:val="00AE11EB"/>
    <w:rsid w:val="00AE1251"/>
    <w:rsid w:val="00AE1261"/>
    <w:rsid w:val="00AE12BF"/>
    <w:rsid w:val="00AE12FA"/>
    <w:rsid w:val="00AE13D1"/>
    <w:rsid w:val="00AE1496"/>
    <w:rsid w:val="00AE15E0"/>
    <w:rsid w:val="00AE176A"/>
    <w:rsid w:val="00AE180B"/>
    <w:rsid w:val="00AE19A4"/>
    <w:rsid w:val="00AE1A32"/>
    <w:rsid w:val="00AE1AFA"/>
    <w:rsid w:val="00AE1FDE"/>
    <w:rsid w:val="00AE209C"/>
    <w:rsid w:val="00AE2114"/>
    <w:rsid w:val="00AE22F1"/>
    <w:rsid w:val="00AE244A"/>
    <w:rsid w:val="00AE264D"/>
    <w:rsid w:val="00AE2861"/>
    <w:rsid w:val="00AE2DB8"/>
    <w:rsid w:val="00AE325D"/>
    <w:rsid w:val="00AE349E"/>
    <w:rsid w:val="00AE34DF"/>
    <w:rsid w:val="00AE3852"/>
    <w:rsid w:val="00AE38F0"/>
    <w:rsid w:val="00AE39E3"/>
    <w:rsid w:val="00AE3CFE"/>
    <w:rsid w:val="00AE42EF"/>
    <w:rsid w:val="00AE4451"/>
    <w:rsid w:val="00AE4491"/>
    <w:rsid w:val="00AE467B"/>
    <w:rsid w:val="00AE46C4"/>
    <w:rsid w:val="00AE471C"/>
    <w:rsid w:val="00AE4826"/>
    <w:rsid w:val="00AE490D"/>
    <w:rsid w:val="00AE4AE5"/>
    <w:rsid w:val="00AE4EAD"/>
    <w:rsid w:val="00AE50CD"/>
    <w:rsid w:val="00AE513F"/>
    <w:rsid w:val="00AE570A"/>
    <w:rsid w:val="00AE589C"/>
    <w:rsid w:val="00AE5D89"/>
    <w:rsid w:val="00AE60AB"/>
    <w:rsid w:val="00AE6190"/>
    <w:rsid w:val="00AE639F"/>
    <w:rsid w:val="00AE6523"/>
    <w:rsid w:val="00AE654E"/>
    <w:rsid w:val="00AE65A3"/>
    <w:rsid w:val="00AE66CE"/>
    <w:rsid w:val="00AE67D6"/>
    <w:rsid w:val="00AE68BC"/>
    <w:rsid w:val="00AE6BEE"/>
    <w:rsid w:val="00AE6D92"/>
    <w:rsid w:val="00AE6E39"/>
    <w:rsid w:val="00AE7164"/>
    <w:rsid w:val="00AE7200"/>
    <w:rsid w:val="00AE7566"/>
    <w:rsid w:val="00AE781D"/>
    <w:rsid w:val="00AE7D2B"/>
    <w:rsid w:val="00AE7E74"/>
    <w:rsid w:val="00AF0183"/>
    <w:rsid w:val="00AF0263"/>
    <w:rsid w:val="00AF05E2"/>
    <w:rsid w:val="00AF0603"/>
    <w:rsid w:val="00AF0649"/>
    <w:rsid w:val="00AF0722"/>
    <w:rsid w:val="00AF07B3"/>
    <w:rsid w:val="00AF07EA"/>
    <w:rsid w:val="00AF0946"/>
    <w:rsid w:val="00AF0CD8"/>
    <w:rsid w:val="00AF0E70"/>
    <w:rsid w:val="00AF0E90"/>
    <w:rsid w:val="00AF0F01"/>
    <w:rsid w:val="00AF1544"/>
    <w:rsid w:val="00AF166C"/>
    <w:rsid w:val="00AF19B1"/>
    <w:rsid w:val="00AF1A0E"/>
    <w:rsid w:val="00AF1A3B"/>
    <w:rsid w:val="00AF1B50"/>
    <w:rsid w:val="00AF1CAC"/>
    <w:rsid w:val="00AF1E4A"/>
    <w:rsid w:val="00AF1EF9"/>
    <w:rsid w:val="00AF2173"/>
    <w:rsid w:val="00AF2179"/>
    <w:rsid w:val="00AF22BF"/>
    <w:rsid w:val="00AF2354"/>
    <w:rsid w:val="00AF26CA"/>
    <w:rsid w:val="00AF26E5"/>
    <w:rsid w:val="00AF28AA"/>
    <w:rsid w:val="00AF2C9A"/>
    <w:rsid w:val="00AF2CE2"/>
    <w:rsid w:val="00AF2F03"/>
    <w:rsid w:val="00AF33A4"/>
    <w:rsid w:val="00AF362B"/>
    <w:rsid w:val="00AF36EA"/>
    <w:rsid w:val="00AF3718"/>
    <w:rsid w:val="00AF3772"/>
    <w:rsid w:val="00AF3B23"/>
    <w:rsid w:val="00AF3B3D"/>
    <w:rsid w:val="00AF3D66"/>
    <w:rsid w:val="00AF3DDF"/>
    <w:rsid w:val="00AF3E8B"/>
    <w:rsid w:val="00AF3F04"/>
    <w:rsid w:val="00AF40F3"/>
    <w:rsid w:val="00AF42D6"/>
    <w:rsid w:val="00AF431E"/>
    <w:rsid w:val="00AF433A"/>
    <w:rsid w:val="00AF44FD"/>
    <w:rsid w:val="00AF45E7"/>
    <w:rsid w:val="00AF4654"/>
    <w:rsid w:val="00AF4660"/>
    <w:rsid w:val="00AF469F"/>
    <w:rsid w:val="00AF46AD"/>
    <w:rsid w:val="00AF474F"/>
    <w:rsid w:val="00AF49DD"/>
    <w:rsid w:val="00AF4B21"/>
    <w:rsid w:val="00AF4C88"/>
    <w:rsid w:val="00AF4DA7"/>
    <w:rsid w:val="00AF4E71"/>
    <w:rsid w:val="00AF5350"/>
    <w:rsid w:val="00AF546B"/>
    <w:rsid w:val="00AF56A7"/>
    <w:rsid w:val="00AF56F7"/>
    <w:rsid w:val="00AF57D3"/>
    <w:rsid w:val="00AF588D"/>
    <w:rsid w:val="00AF5970"/>
    <w:rsid w:val="00AF5A71"/>
    <w:rsid w:val="00AF5AE1"/>
    <w:rsid w:val="00AF5B54"/>
    <w:rsid w:val="00AF5CD0"/>
    <w:rsid w:val="00AF6093"/>
    <w:rsid w:val="00AF6499"/>
    <w:rsid w:val="00AF66BF"/>
    <w:rsid w:val="00AF66C7"/>
    <w:rsid w:val="00AF677F"/>
    <w:rsid w:val="00AF6B35"/>
    <w:rsid w:val="00AF6D2C"/>
    <w:rsid w:val="00AF71B8"/>
    <w:rsid w:val="00AF7396"/>
    <w:rsid w:val="00AF763B"/>
    <w:rsid w:val="00AF7751"/>
    <w:rsid w:val="00AF7A61"/>
    <w:rsid w:val="00AF7CD8"/>
    <w:rsid w:val="00AF7D1E"/>
    <w:rsid w:val="00AF7D65"/>
    <w:rsid w:val="00AF7F38"/>
    <w:rsid w:val="00AF7FAC"/>
    <w:rsid w:val="00B0033C"/>
    <w:rsid w:val="00B003C0"/>
    <w:rsid w:val="00B00515"/>
    <w:rsid w:val="00B0061D"/>
    <w:rsid w:val="00B00788"/>
    <w:rsid w:val="00B00957"/>
    <w:rsid w:val="00B00A11"/>
    <w:rsid w:val="00B00A56"/>
    <w:rsid w:val="00B00BEE"/>
    <w:rsid w:val="00B00C2E"/>
    <w:rsid w:val="00B00C61"/>
    <w:rsid w:val="00B00C97"/>
    <w:rsid w:val="00B00CE9"/>
    <w:rsid w:val="00B00D8D"/>
    <w:rsid w:val="00B00E37"/>
    <w:rsid w:val="00B01157"/>
    <w:rsid w:val="00B0118C"/>
    <w:rsid w:val="00B014F9"/>
    <w:rsid w:val="00B015A3"/>
    <w:rsid w:val="00B01604"/>
    <w:rsid w:val="00B01616"/>
    <w:rsid w:val="00B01842"/>
    <w:rsid w:val="00B01AD5"/>
    <w:rsid w:val="00B01BC3"/>
    <w:rsid w:val="00B01C45"/>
    <w:rsid w:val="00B01F2D"/>
    <w:rsid w:val="00B020E7"/>
    <w:rsid w:val="00B0217F"/>
    <w:rsid w:val="00B02319"/>
    <w:rsid w:val="00B023C3"/>
    <w:rsid w:val="00B02503"/>
    <w:rsid w:val="00B0258D"/>
    <w:rsid w:val="00B0263A"/>
    <w:rsid w:val="00B0263B"/>
    <w:rsid w:val="00B027DE"/>
    <w:rsid w:val="00B02A21"/>
    <w:rsid w:val="00B02B2F"/>
    <w:rsid w:val="00B02BD5"/>
    <w:rsid w:val="00B02D6E"/>
    <w:rsid w:val="00B02FD5"/>
    <w:rsid w:val="00B02FFB"/>
    <w:rsid w:val="00B03067"/>
    <w:rsid w:val="00B030BA"/>
    <w:rsid w:val="00B032C1"/>
    <w:rsid w:val="00B032CA"/>
    <w:rsid w:val="00B03925"/>
    <w:rsid w:val="00B03CC4"/>
    <w:rsid w:val="00B03E6E"/>
    <w:rsid w:val="00B03E7F"/>
    <w:rsid w:val="00B041E5"/>
    <w:rsid w:val="00B04369"/>
    <w:rsid w:val="00B045D6"/>
    <w:rsid w:val="00B04683"/>
    <w:rsid w:val="00B046F7"/>
    <w:rsid w:val="00B0473B"/>
    <w:rsid w:val="00B04E74"/>
    <w:rsid w:val="00B0515B"/>
    <w:rsid w:val="00B053B3"/>
    <w:rsid w:val="00B053F9"/>
    <w:rsid w:val="00B0556A"/>
    <w:rsid w:val="00B05674"/>
    <w:rsid w:val="00B05B3C"/>
    <w:rsid w:val="00B05C9C"/>
    <w:rsid w:val="00B05D0A"/>
    <w:rsid w:val="00B05E85"/>
    <w:rsid w:val="00B0605C"/>
    <w:rsid w:val="00B0673A"/>
    <w:rsid w:val="00B06752"/>
    <w:rsid w:val="00B06926"/>
    <w:rsid w:val="00B06989"/>
    <w:rsid w:val="00B070E2"/>
    <w:rsid w:val="00B07288"/>
    <w:rsid w:val="00B07333"/>
    <w:rsid w:val="00B074BD"/>
    <w:rsid w:val="00B074CF"/>
    <w:rsid w:val="00B0758B"/>
    <w:rsid w:val="00B078C0"/>
    <w:rsid w:val="00B07A3F"/>
    <w:rsid w:val="00B07B32"/>
    <w:rsid w:val="00B07CD1"/>
    <w:rsid w:val="00B1008E"/>
    <w:rsid w:val="00B10686"/>
    <w:rsid w:val="00B10AF9"/>
    <w:rsid w:val="00B10B16"/>
    <w:rsid w:val="00B10BDE"/>
    <w:rsid w:val="00B10D01"/>
    <w:rsid w:val="00B10DA2"/>
    <w:rsid w:val="00B10FF3"/>
    <w:rsid w:val="00B110D0"/>
    <w:rsid w:val="00B1119B"/>
    <w:rsid w:val="00B118AC"/>
    <w:rsid w:val="00B11A9E"/>
    <w:rsid w:val="00B11F42"/>
    <w:rsid w:val="00B12162"/>
    <w:rsid w:val="00B12281"/>
    <w:rsid w:val="00B1239D"/>
    <w:rsid w:val="00B12511"/>
    <w:rsid w:val="00B126FE"/>
    <w:rsid w:val="00B12781"/>
    <w:rsid w:val="00B12973"/>
    <w:rsid w:val="00B12993"/>
    <w:rsid w:val="00B12DBB"/>
    <w:rsid w:val="00B12E17"/>
    <w:rsid w:val="00B13081"/>
    <w:rsid w:val="00B136C5"/>
    <w:rsid w:val="00B138C0"/>
    <w:rsid w:val="00B13989"/>
    <w:rsid w:val="00B13CE9"/>
    <w:rsid w:val="00B13CF2"/>
    <w:rsid w:val="00B13D78"/>
    <w:rsid w:val="00B13F95"/>
    <w:rsid w:val="00B13FBD"/>
    <w:rsid w:val="00B14030"/>
    <w:rsid w:val="00B1415E"/>
    <w:rsid w:val="00B1455B"/>
    <w:rsid w:val="00B1491B"/>
    <w:rsid w:val="00B1499B"/>
    <w:rsid w:val="00B14B14"/>
    <w:rsid w:val="00B14B6A"/>
    <w:rsid w:val="00B14CC2"/>
    <w:rsid w:val="00B14E26"/>
    <w:rsid w:val="00B14EEA"/>
    <w:rsid w:val="00B150A3"/>
    <w:rsid w:val="00B15627"/>
    <w:rsid w:val="00B15629"/>
    <w:rsid w:val="00B15734"/>
    <w:rsid w:val="00B15801"/>
    <w:rsid w:val="00B15832"/>
    <w:rsid w:val="00B158B7"/>
    <w:rsid w:val="00B158E1"/>
    <w:rsid w:val="00B163AE"/>
    <w:rsid w:val="00B163E8"/>
    <w:rsid w:val="00B1642C"/>
    <w:rsid w:val="00B1648F"/>
    <w:rsid w:val="00B16522"/>
    <w:rsid w:val="00B165F4"/>
    <w:rsid w:val="00B16B3B"/>
    <w:rsid w:val="00B16CFF"/>
    <w:rsid w:val="00B16D90"/>
    <w:rsid w:val="00B16DF9"/>
    <w:rsid w:val="00B16E49"/>
    <w:rsid w:val="00B16FDC"/>
    <w:rsid w:val="00B17496"/>
    <w:rsid w:val="00B1760A"/>
    <w:rsid w:val="00B1795D"/>
    <w:rsid w:val="00B17995"/>
    <w:rsid w:val="00B17CA9"/>
    <w:rsid w:val="00B17DA5"/>
    <w:rsid w:val="00B17DD6"/>
    <w:rsid w:val="00B200D2"/>
    <w:rsid w:val="00B2014C"/>
    <w:rsid w:val="00B2027F"/>
    <w:rsid w:val="00B20391"/>
    <w:rsid w:val="00B206A5"/>
    <w:rsid w:val="00B20AC9"/>
    <w:rsid w:val="00B20D47"/>
    <w:rsid w:val="00B20DAD"/>
    <w:rsid w:val="00B20EE9"/>
    <w:rsid w:val="00B20F0A"/>
    <w:rsid w:val="00B21121"/>
    <w:rsid w:val="00B2120B"/>
    <w:rsid w:val="00B213E4"/>
    <w:rsid w:val="00B2174C"/>
    <w:rsid w:val="00B21C2C"/>
    <w:rsid w:val="00B21C81"/>
    <w:rsid w:val="00B21E68"/>
    <w:rsid w:val="00B220A5"/>
    <w:rsid w:val="00B2226F"/>
    <w:rsid w:val="00B22491"/>
    <w:rsid w:val="00B228D6"/>
    <w:rsid w:val="00B22C90"/>
    <w:rsid w:val="00B22DB6"/>
    <w:rsid w:val="00B22E0A"/>
    <w:rsid w:val="00B22F1C"/>
    <w:rsid w:val="00B23055"/>
    <w:rsid w:val="00B2321F"/>
    <w:rsid w:val="00B23274"/>
    <w:rsid w:val="00B23495"/>
    <w:rsid w:val="00B23801"/>
    <w:rsid w:val="00B239D0"/>
    <w:rsid w:val="00B23BB1"/>
    <w:rsid w:val="00B24039"/>
    <w:rsid w:val="00B241AD"/>
    <w:rsid w:val="00B242C4"/>
    <w:rsid w:val="00B242E0"/>
    <w:rsid w:val="00B244CD"/>
    <w:rsid w:val="00B247F4"/>
    <w:rsid w:val="00B24B7D"/>
    <w:rsid w:val="00B2526A"/>
    <w:rsid w:val="00B25288"/>
    <w:rsid w:val="00B2530A"/>
    <w:rsid w:val="00B254FD"/>
    <w:rsid w:val="00B2552F"/>
    <w:rsid w:val="00B25913"/>
    <w:rsid w:val="00B25AC6"/>
    <w:rsid w:val="00B25BA5"/>
    <w:rsid w:val="00B25BFC"/>
    <w:rsid w:val="00B25C98"/>
    <w:rsid w:val="00B25EE9"/>
    <w:rsid w:val="00B262F9"/>
    <w:rsid w:val="00B263A2"/>
    <w:rsid w:val="00B26674"/>
    <w:rsid w:val="00B266B7"/>
    <w:rsid w:val="00B2676B"/>
    <w:rsid w:val="00B26811"/>
    <w:rsid w:val="00B269E4"/>
    <w:rsid w:val="00B26A3F"/>
    <w:rsid w:val="00B26A95"/>
    <w:rsid w:val="00B26EF7"/>
    <w:rsid w:val="00B26F7A"/>
    <w:rsid w:val="00B270D6"/>
    <w:rsid w:val="00B27273"/>
    <w:rsid w:val="00B2758F"/>
    <w:rsid w:val="00B2761F"/>
    <w:rsid w:val="00B2768D"/>
    <w:rsid w:val="00B2778E"/>
    <w:rsid w:val="00B27903"/>
    <w:rsid w:val="00B2799C"/>
    <w:rsid w:val="00B27A9A"/>
    <w:rsid w:val="00B27CC1"/>
    <w:rsid w:val="00B27E59"/>
    <w:rsid w:val="00B300AC"/>
    <w:rsid w:val="00B30580"/>
    <w:rsid w:val="00B305A1"/>
    <w:rsid w:val="00B305C0"/>
    <w:rsid w:val="00B308C4"/>
    <w:rsid w:val="00B30998"/>
    <w:rsid w:val="00B30ADC"/>
    <w:rsid w:val="00B30D75"/>
    <w:rsid w:val="00B30FE8"/>
    <w:rsid w:val="00B31170"/>
    <w:rsid w:val="00B311A1"/>
    <w:rsid w:val="00B311B1"/>
    <w:rsid w:val="00B311B2"/>
    <w:rsid w:val="00B312CB"/>
    <w:rsid w:val="00B312E7"/>
    <w:rsid w:val="00B3142A"/>
    <w:rsid w:val="00B314BA"/>
    <w:rsid w:val="00B3161E"/>
    <w:rsid w:val="00B3184C"/>
    <w:rsid w:val="00B31A6C"/>
    <w:rsid w:val="00B31BEF"/>
    <w:rsid w:val="00B31C29"/>
    <w:rsid w:val="00B31CC1"/>
    <w:rsid w:val="00B320E6"/>
    <w:rsid w:val="00B32282"/>
    <w:rsid w:val="00B32433"/>
    <w:rsid w:val="00B32575"/>
    <w:rsid w:val="00B32641"/>
    <w:rsid w:val="00B3275A"/>
    <w:rsid w:val="00B3279E"/>
    <w:rsid w:val="00B32816"/>
    <w:rsid w:val="00B32E80"/>
    <w:rsid w:val="00B32EA6"/>
    <w:rsid w:val="00B32FCE"/>
    <w:rsid w:val="00B33365"/>
    <w:rsid w:val="00B3353B"/>
    <w:rsid w:val="00B33583"/>
    <w:rsid w:val="00B337EE"/>
    <w:rsid w:val="00B33888"/>
    <w:rsid w:val="00B33A0B"/>
    <w:rsid w:val="00B33ACB"/>
    <w:rsid w:val="00B33C76"/>
    <w:rsid w:val="00B3401E"/>
    <w:rsid w:val="00B3404D"/>
    <w:rsid w:val="00B34222"/>
    <w:rsid w:val="00B34340"/>
    <w:rsid w:val="00B347D1"/>
    <w:rsid w:val="00B34989"/>
    <w:rsid w:val="00B34A42"/>
    <w:rsid w:val="00B34D1E"/>
    <w:rsid w:val="00B34E72"/>
    <w:rsid w:val="00B34F23"/>
    <w:rsid w:val="00B34F84"/>
    <w:rsid w:val="00B35015"/>
    <w:rsid w:val="00B35269"/>
    <w:rsid w:val="00B3547A"/>
    <w:rsid w:val="00B3547E"/>
    <w:rsid w:val="00B3555A"/>
    <w:rsid w:val="00B35670"/>
    <w:rsid w:val="00B35708"/>
    <w:rsid w:val="00B3578E"/>
    <w:rsid w:val="00B3581C"/>
    <w:rsid w:val="00B35AB5"/>
    <w:rsid w:val="00B35BD4"/>
    <w:rsid w:val="00B35BDC"/>
    <w:rsid w:val="00B35D71"/>
    <w:rsid w:val="00B35FF4"/>
    <w:rsid w:val="00B36067"/>
    <w:rsid w:val="00B3610F"/>
    <w:rsid w:val="00B36469"/>
    <w:rsid w:val="00B364D3"/>
    <w:rsid w:val="00B36874"/>
    <w:rsid w:val="00B3696A"/>
    <w:rsid w:val="00B36A33"/>
    <w:rsid w:val="00B36AE1"/>
    <w:rsid w:val="00B372D1"/>
    <w:rsid w:val="00B373DE"/>
    <w:rsid w:val="00B3755E"/>
    <w:rsid w:val="00B379AE"/>
    <w:rsid w:val="00B37A4B"/>
    <w:rsid w:val="00B37A99"/>
    <w:rsid w:val="00B37BD7"/>
    <w:rsid w:val="00B37DFF"/>
    <w:rsid w:val="00B403AA"/>
    <w:rsid w:val="00B403C8"/>
    <w:rsid w:val="00B404CF"/>
    <w:rsid w:val="00B40533"/>
    <w:rsid w:val="00B40632"/>
    <w:rsid w:val="00B40678"/>
    <w:rsid w:val="00B40757"/>
    <w:rsid w:val="00B4095B"/>
    <w:rsid w:val="00B40B1F"/>
    <w:rsid w:val="00B40B7B"/>
    <w:rsid w:val="00B40BD9"/>
    <w:rsid w:val="00B40C9C"/>
    <w:rsid w:val="00B40D58"/>
    <w:rsid w:val="00B40F33"/>
    <w:rsid w:val="00B41198"/>
    <w:rsid w:val="00B412F3"/>
    <w:rsid w:val="00B41759"/>
    <w:rsid w:val="00B41916"/>
    <w:rsid w:val="00B41C6A"/>
    <w:rsid w:val="00B41DF8"/>
    <w:rsid w:val="00B41F4D"/>
    <w:rsid w:val="00B41FC9"/>
    <w:rsid w:val="00B42012"/>
    <w:rsid w:val="00B42274"/>
    <w:rsid w:val="00B42332"/>
    <w:rsid w:val="00B424FF"/>
    <w:rsid w:val="00B4268A"/>
    <w:rsid w:val="00B429BD"/>
    <w:rsid w:val="00B42AE7"/>
    <w:rsid w:val="00B42B20"/>
    <w:rsid w:val="00B42C23"/>
    <w:rsid w:val="00B42CAB"/>
    <w:rsid w:val="00B42D3E"/>
    <w:rsid w:val="00B43607"/>
    <w:rsid w:val="00B43621"/>
    <w:rsid w:val="00B4371D"/>
    <w:rsid w:val="00B4379F"/>
    <w:rsid w:val="00B43AA8"/>
    <w:rsid w:val="00B43B0C"/>
    <w:rsid w:val="00B43BAE"/>
    <w:rsid w:val="00B43C6A"/>
    <w:rsid w:val="00B43E8F"/>
    <w:rsid w:val="00B43F8B"/>
    <w:rsid w:val="00B43FB0"/>
    <w:rsid w:val="00B44034"/>
    <w:rsid w:val="00B441ED"/>
    <w:rsid w:val="00B4468F"/>
    <w:rsid w:val="00B4475C"/>
    <w:rsid w:val="00B44762"/>
    <w:rsid w:val="00B448F3"/>
    <w:rsid w:val="00B4492B"/>
    <w:rsid w:val="00B44988"/>
    <w:rsid w:val="00B44A41"/>
    <w:rsid w:val="00B44B6B"/>
    <w:rsid w:val="00B45096"/>
    <w:rsid w:val="00B453BD"/>
    <w:rsid w:val="00B4560B"/>
    <w:rsid w:val="00B45976"/>
    <w:rsid w:val="00B459BB"/>
    <w:rsid w:val="00B45E85"/>
    <w:rsid w:val="00B460F5"/>
    <w:rsid w:val="00B4691A"/>
    <w:rsid w:val="00B46A57"/>
    <w:rsid w:val="00B46BEB"/>
    <w:rsid w:val="00B46D83"/>
    <w:rsid w:val="00B46D9C"/>
    <w:rsid w:val="00B46F3F"/>
    <w:rsid w:val="00B47277"/>
    <w:rsid w:val="00B47311"/>
    <w:rsid w:val="00B47A4A"/>
    <w:rsid w:val="00B47B2A"/>
    <w:rsid w:val="00B47B3B"/>
    <w:rsid w:val="00B47CC4"/>
    <w:rsid w:val="00B47E25"/>
    <w:rsid w:val="00B47FD3"/>
    <w:rsid w:val="00B47FF8"/>
    <w:rsid w:val="00B504DD"/>
    <w:rsid w:val="00B505A0"/>
    <w:rsid w:val="00B505AB"/>
    <w:rsid w:val="00B50956"/>
    <w:rsid w:val="00B509EB"/>
    <w:rsid w:val="00B50AA6"/>
    <w:rsid w:val="00B50FBE"/>
    <w:rsid w:val="00B5107E"/>
    <w:rsid w:val="00B5127E"/>
    <w:rsid w:val="00B5133D"/>
    <w:rsid w:val="00B5143A"/>
    <w:rsid w:val="00B51486"/>
    <w:rsid w:val="00B515AD"/>
    <w:rsid w:val="00B516F2"/>
    <w:rsid w:val="00B51758"/>
    <w:rsid w:val="00B517D1"/>
    <w:rsid w:val="00B51832"/>
    <w:rsid w:val="00B5185B"/>
    <w:rsid w:val="00B51BE7"/>
    <w:rsid w:val="00B51C51"/>
    <w:rsid w:val="00B51F59"/>
    <w:rsid w:val="00B5212A"/>
    <w:rsid w:val="00B52356"/>
    <w:rsid w:val="00B524F2"/>
    <w:rsid w:val="00B52906"/>
    <w:rsid w:val="00B52AE5"/>
    <w:rsid w:val="00B52B81"/>
    <w:rsid w:val="00B52BB9"/>
    <w:rsid w:val="00B52C2D"/>
    <w:rsid w:val="00B52DA1"/>
    <w:rsid w:val="00B53164"/>
    <w:rsid w:val="00B531BE"/>
    <w:rsid w:val="00B53658"/>
    <w:rsid w:val="00B53930"/>
    <w:rsid w:val="00B539A6"/>
    <w:rsid w:val="00B53BC7"/>
    <w:rsid w:val="00B53BCA"/>
    <w:rsid w:val="00B53DCF"/>
    <w:rsid w:val="00B5400B"/>
    <w:rsid w:val="00B54191"/>
    <w:rsid w:val="00B5442F"/>
    <w:rsid w:val="00B54439"/>
    <w:rsid w:val="00B5444B"/>
    <w:rsid w:val="00B54450"/>
    <w:rsid w:val="00B54487"/>
    <w:rsid w:val="00B5481D"/>
    <w:rsid w:val="00B54A8D"/>
    <w:rsid w:val="00B54AFB"/>
    <w:rsid w:val="00B54B88"/>
    <w:rsid w:val="00B54CAB"/>
    <w:rsid w:val="00B54E89"/>
    <w:rsid w:val="00B54F11"/>
    <w:rsid w:val="00B54F3A"/>
    <w:rsid w:val="00B54FFD"/>
    <w:rsid w:val="00B550B8"/>
    <w:rsid w:val="00B555EF"/>
    <w:rsid w:val="00B5564B"/>
    <w:rsid w:val="00B55767"/>
    <w:rsid w:val="00B5581F"/>
    <w:rsid w:val="00B55914"/>
    <w:rsid w:val="00B55B32"/>
    <w:rsid w:val="00B55CBE"/>
    <w:rsid w:val="00B55CF3"/>
    <w:rsid w:val="00B55DC3"/>
    <w:rsid w:val="00B55E5E"/>
    <w:rsid w:val="00B5606A"/>
    <w:rsid w:val="00B560E7"/>
    <w:rsid w:val="00B560E9"/>
    <w:rsid w:val="00B56289"/>
    <w:rsid w:val="00B56351"/>
    <w:rsid w:val="00B567F1"/>
    <w:rsid w:val="00B56835"/>
    <w:rsid w:val="00B568CD"/>
    <w:rsid w:val="00B56B60"/>
    <w:rsid w:val="00B56C19"/>
    <w:rsid w:val="00B56C6F"/>
    <w:rsid w:val="00B56C8A"/>
    <w:rsid w:val="00B56E61"/>
    <w:rsid w:val="00B56FFE"/>
    <w:rsid w:val="00B5704F"/>
    <w:rsid w:val="00B57224"/>
    <w:rsid w:val="00B572E5"/>
    <w:rsid w:val="00B57734"/>
    <w:rsid w:val="00B5777D"/>
    <w:rsid w:val="00B57919"/>
    <w:rsid w:val="00B57AB6"/>
    <w:rsid w:val="00B57C47"/>
    <w:rsid w:val="00B57C63"/>
    <w:rsid w:val="00B57CF5"/>
    <w:rsid w:val="00B57CFE"/>
    <w:rsid w:val="00B57D28"/>
    <w:rsid w:val="00B57DF2"/>
    <w:rsid w:val="00B602DD"/>
    <w:rsid w:val="00B6030C"/>
    <w:rsid w:val="00B60369"/>
    <w:rsid w:val="00B60537"/>
    <w:rsid w:val="00B606D0"/>
    <w:rsid w:val="00B60758"/>
    <w:rsid w:val="00B60A30"/>
    <w:rsid w:val="00B60CE4"/>
    <w:rsid w:val="00B60DAA"/>
    <w:rsid w:val="00B6117C"/>
    <w:rsid w:val="00B61197"/>
    <w:rsid w:val="00B6125F"/>
    <w:rsid w:val="00B61293"/>
    <w:rsid w:val="00B618DE"/>
    <w:rsid w:val="00B61931"/>
    <w:rsid w:val="00B6197E"/>
    <w:rsid w:val="00B619B6"/>
    <w:rsid w:val="00B619F1"/>
    <w:rsid w:val="00B61A88"/>
    <w:rsid w:val="00B61B1A"/>
    <w:rsid w:val="00B61C94"/>
    <w:rsid w:val="00B61F4F"/>
    <w:rsid w:val="00B6206A"/>
    <w:rsid w:val="00B621A9"/>
    <w:rsid w:val="00B62629"/>
    <w:rsid w:val="00B6268A"/>
    <w:rsid w:val="00B628C0"/>
    <w:rsid w:val="00B62998"/>
    <w:rsid w:val="00B62A8B"/>
    <w:rsid w:val="00B62BD0"/>
    <w:rsid w:val="00B62C4B"/>
    <w:rsid w:val="00B6302A"/>
    <w:rsid w:val="00B63262"/>
    <w:rsid w:val="00B63568"/>
    <w:rsid w:val="00B636F7"/>
    <w:rsid w:val="00B64136"/>
    <w:rsid w:val="00B6417D"/>
    <w:rsid w:val="00B64196"/>
    <w:rsid w:val="00B64267"/>
    <w:rsid w:val="00B64364"/>
    <w:rsid w:val="00B6442D"/>
    <w:rsid w:val="00B64673"/>
    <w:rsid w:val="00B64702"/>
    <w:rsid w:val="00B64861"/>
    <w:rsid w:val="00B64A54"/>
    <w:rsid w:val="00B64DE2"/>
    <w:rsid w:val="00B64E91"/>
    <w:rsid w:val="00B64F1E"/>
    <w:rsid w:val="00B6506F"/>
    <w:rsid w:val="00B65672"/>
    <w:rsid w:val="00B65783"/>
    <w:rsid w:val="00B65788"/>
    <w:rsid w:val="00B6581F"/>
    <w:rsid w:val="00B658C4"/>
    <w:rsid w:val="00B658FC"/>
    <w:rsid w:val="00B659A7"/>
    <w:rsid w:val="00B659C5"/>
    <w:rsid w:val="00B65CC3"/>
    <w:rsid w:val="00B65F2F"/>
    <w:rsid w:val="00B65F67"/>
    <w:rsid w:val="00B66104"/>
    <w:rsid w:val="00B66180"/>
    <w:rsid w:val="00B664DF"/>
    <w:rsid w:val="00B66740"/>
    <w:rsid w:val="00B66753"/>
    <w:rsid w:val="00B66875"/>
    <w:rsid w:val="00B66A36"/>
    <w:rsid w:val="00B67039"/>
    <w:rsid w:val="00B6713C"/>
    <w:rsid w:val="00B67484"/>
    <w:rsid w:val="00B67569"/>
    <w:rsid w:val="00B67743"/>
    <w:rsid w:val="00B6774E"/>
    <w:rsid w:val="00B679A2"/>
    <w:rsid w:val="00B679A5"/>
    <w:rsid w:val="00B67D1D"/>
    <w:rsid w:val="00B70022"/>
    <w:rsid w:val="00B701CD"/>
    <w:rsid w:val="00B7042B"/>
    <w:rsid w:val="00B7053C"/>
    <w:rsid w:val="00B705B0"/>
    <w:rsid w:val="00B70718"/>
    <w:rsid w:val="00B707B6"/>
    <w:rsid w:val="00B708B3"/>
    <w:rsid w:val="00B708D2"/>
    <w:rsid w:val="00B70944"/>
    <w:rsid w:val="00B70963"/>
    <w:rsid w:val="00B70A58"/>
    <w:rsid w:val="00B70F10"/>
    <w:rsid w:val="00B70F17"/>
    <w:rsid w:val="00B71179"/>
    <w:rsid w:val="00B71185"/>
    <w:rsid w:val="00B711AD"/>
    <w:rsid w:val="00B71355"/>
    <w:rsid w:val="00B71601"/>
    <w:rsid w:val="00B718FF"/>
    <w:rsid w:val="00B7216E"/>
    <w:rsid w:val="00B721E6"/>
    <w:rsid w:val="00B723B8"/>
    <w:rsid w:val="00B723C4"/>
    <w:rsid w:val="00B724D1"/>
    <w:rsid w:val="00B72AED"/>
    <w:rsid w:val="00B730BF"/>
    <w:rsid w:val="00B73109"/>
    <w:rsid w:val="00B731DA"/>
    <w:rsid w:val="00B731F1"/>
    <w:rsid w:val="00B73276"/>
    <w:rsid w:val="00B7327A"/>
    <w:rsid w:val="00B73860"/>
    <w:rsid w:val="00B73BCD"/>
    <w:rsid w:val="00B73DDA"/>
    <w:rsid w:val="00B73F07"/>
    <w:rsid w:val="00B74080"/>
    <w:rsid w:val="00B740E1"/>
    <w:rsid w:val="00B74230"/>
    <w:rsid w:val="00B7454A"/>
    <w:rsid w:val="00B747C7"/>
    <w:rsid w:val="00B74A2C"/>
    <w:rsid w:val="00B74A51"/>
    <w:rsid w:val="00B74A62"/>
    <w:rsid w:val="00B74A8D"/>
    <w:rsid w:val="00B74BC6"/>
    <w:rsid w:val="00B74BCA"/>
    <w:rsid w:val="00B74C08"/>
    <w:rsid w:val="00B74C6F"/>
    <w:rsid w:val="00B74CB1"/>
    <w:rsid w:val="00B74F04"/>
    <w:rsid w:val="00B75153"/>
    <w:rsid w:val="00B75287"/>
    <w:rsid w:val="00B7528A"/>
    <w:rsid w:val="00B752EF"/>
    <w:rsid w:val="00B75427"/>
    <w:rsid w:val="00B7550C"/>
    <w:rsid w:val="00B7566A"/>
    <w:rsid w:val="00B756A3"/>
    <w:rsid w:val="00B759BD"/>
    <w:rsid w:val="00B75D98"/>
    <w:rsid w:val="00B760D8"/>
    <w:rsid w:val="00B7628C"/>
    <w:rsid w:val="00B76607"/>
    <w:rsid w:val="00B768A6"/>
    <w:rsid w:val="00B76A7E"/>
    <w:rsid w:val="00B76BF9"/>
    <w:rsid w:val="00B76F81"/>
    <w:rsid w:val="00B7708B"/>
    <w:rsid w:val="00B7743A"/>
    <w:rsid w:val="00B77445"/>
    <w:rsid w:val="00B77496"/>
    <w:rsid w:val="00B77795"/>
    <w:rsid w:val="00B777FA"/>
    <w:rsid w:val="00B77C32"/>
    <w:rsid w:val="00B77C6C"/>
    <w:rsid w:val="00B77D65"/>
    <w:rsid w:val="00B77E31"/>
    <w:rsid w:val="00B77E94"/>
    <w:rsid w:val="00B801B3"/>
    <w:rsid w:val="00B8020D"/>
    <w:rsid w:val="00B803CA"/>
    <w:rsid w:val="00B803DF"/>
    <w:rsid w:val="00B8047B"/>
    <w:rsid w:val="00B8056F"/>
    <w:rsid w:val="00B806AB"/>
    <w:rsid w:val="00B807A2"/>
    <w:rsid w:val="00B80843"/>
    <w:rsid w:val="00B80A0A"/>
    <w:rsid w:val="00B80B1F"/>
    <w:rsid w:val="00B80B65"/>
    <w:rsid w:val="00B80B81"/>
    <w:rsid w:val="00B80D17"/>
    <w:rsid w:val="00B80D1B"/>
    <w:rsid w:val="00B80D5E"/>
    <w:rsid w:val="00B80DB9"/>
    <w:rsid w:val="00B811A6"/>
    <w:rsid w:val="00B811EF"/>
    <w:rsid w:val="00B81332"/>
    <w:rsid w:val="00B813DB"/>
    <w:rsid w:val="00B8143B"/>
    <w:rsid w:val="00B8165C"/>
    <w:rsid w:val="00B817C8"/>
    <w:rsid w:val="00B81EAF"/>
    <w:rsid w:val="00B820A9"/>
    <w:rsid w:val="00B825A0"/>
    <w:rsid w:val="00B825D7"/>
    <w:rsid w:val="00B82610"/>
    <w:rsid w:val="00B827DE"/>
    <w:rsid w:val="00B828A5"/>
    <w:rsid w:val="00B829EA"/>
    <w:rsid w:val="00B829F1"/>
    <w:rsid w:val="00B82B72"/>
    <w:rsid w:val="00B82BF8"/>
    <w:rsid w:val="00B82D50"/>
    <w:rsid w:val="00B8358B"/>
    <w:rsid w:val="00B83634"/>
    <w:rsid w:val="00B8392A"/>
    <w:rsid w:val="00B83F88"/>
    <w:rsid w:val="00B841C9"/>
    <w:rsid w:val="00B84600"/>
    <w:rsid w:val="00B8465C"/>
    <w:rsid w:val="00B8484D"/>
    <w:rsid w:val="00B84B28"/>
    <w:rsid w:val="00B84DA1"/>
    <w:rsid w:val="00B85092"/>
    <w:rsid w:val="00B850FD"/>
    <w:rsid w:val="00B85122"/>
    <w:rsid w:val="00B852D7"/>
    <w:rsid w:val="00B853CD"/>
    <w:rsid w:val="00B8544B"/>
    <w:rsid w:val="00B85C74"/>
    <w:rsid w:val="00B85DD7"/>
    <w:rsid w:val="00B85F9E"/>
    <w:rsid w:val="00B86004"/>
    <w:rsid w:val="00B8612D"/>
    <w:rsid w:val="00B861A0"/>
    <w:rsid w:val="00B862DF"/>
    <w:rsid w:val="00B8650A"/>
    <w:rsid w:val="00B86828"/>
    <w:rsid w:val="00B86A14"/>
    <w:rsid w:val="00B86AD5"/>
    <w:rsid w:val="00B86B24"/>
    <w:rsid w:val="00B86B5D"/>
    <w:rsid w:val="00B86C54"/>
    <w:rsid w:val="00B86C84"/>
    <w:rsid w:val="00B86D6A"/>
    <w:rsid w:val="00B87273"/>
    <w:rsid w:val="00B8729D"/>
    <w:rsid w:val="00B87343"/>
    <w:rsid w:val="00B874F4"/>
    <w:rsid w:val="00B87531"/>
    <w:rsid w:val="00B87C6B"/>
    <w:rsid w:val="00B87E26"/>
    <w:rsid w:val="00B90178"/>
    <w:rsid w:val="00B902CC"/>
    <w:rsid w:val="00B905D7"/>
    <w:rsid w:val="00B90694"/>
    <w:rsid w:val="00B908F3"/>
    <w:rsid w:val="00B90C35"/>
    <w:rsid w:val="00B90C6B"/>
    <w:rsid w:val="00B90E1E"/>
    <w:rsid w:val="00B90F61"/>
    <w:rsid w:val="00B90F6A"/>
    <w:rsid w:val="00B910FF"/>
    <w:rsid w:val="00B91229"/>
    <w:rsid w:val="00B912AD"/>
    <w:rsid w:val="00B913A6"/>
    <w:rsid w:val="00B915A9"/>
    <w:rsid w:val="00B91849"/>
    <w:rsid w:val="00B91D58"/>
    <w:rsid w:val="00B91F07"/>
    <w:rsid w:val="00B92037"/>
    <w:rsid w:val="00B920A4"/>
    <w:rsid w:val="00B920C2"/>
    <w:rsid w:val="00B92286"/>
    <w:rsid w:val="00B922B5"/>
    <w:rsid w:val="00B92453"/>
    <w:rsid w:val="00B92755"/>
    <w:rsid w:val="00B927D9"/>
    <w:rsid w:val="00B92ADD"/>
    <w:rsid w:val="00B93185"/>
    <w:rsid w:val="00B93196"/>
    <w:rsid w:val="00B93383"/>
    <w:rsid w:val="00B9351C"/>
    <w:rsid w:val="00B938FE"/>
    <w:rsid w:val="00B9397C"/>
    <w:rsid w:val="00B93A65"/>
    <w:rsid w:val="00B93A66"/>
    <w:rsid w:val="00B9404E"/>
    <w:rsid w:val="00B940E2"/>
    <w:rsid w:val="00B941D1"/>
    <w:rsid w:val="00B945A1"/>
    <w:rsid w:val="00B947BD"/>
    <w:rsid w:val="00B948AB"/>
    <w:rsid w:val="00B94901"/>
    <w:rsid w:val="00B94B58"/>
    <w:rsid w:val="00B94B63"/>
    <w:rsid w:val="00B94BDD"/>
    <w:rsid w:val="00B94EA1"/>
    <w:rsid w:val="00B956B8"/>
    <w:rsid w:val="00B957D2"/>
    <w:rsid w:val="00B9583B"/>
    <w:rsid w:val="00B95BE8"/>
    <w:rsid w:val="00B95C7F"/>
    <w:rsid w:val="00B95EE8"/>
    <w:rsid w:val="00B960A5"/>
    <w:rsid w:val="00B961A0"/>
    <w:rsid w:val="00B965C6"/>
    <w:rsid w:val="00B965CD"/>
    <w:rsid w:val="00B9671C"/>
    <w:rsid w:val="00B96957"/>
    <w:rsid w:val="00B96C19"/>
    <w:rsid w:val="00B96F79"/>
    <w:rsid w:val="00B97254"/>
    <w:rsid w:val="00B97255"/>
    <w:rsid w:val="00B9727E"/>
    <w:rsid w:val="00B973AD"/>
    <w:rsid w:val="00B97515"/>
    <w:rsid w:val="00B9751B"/>
    <w:rsid w:val="00B97573"/>
    <w:rsid w:val="00B97613"/>
    <w:rsid w:val="00B97691"/>
    <w:rsid w:val="00B976AB"/>
    <w:rsid w:val="00B9782A"/>
    <w:rsid w:val="00B97929"/>
    <w:rsid w:val="00BA04E4"/>
    <w:rsid w:val="00BA05F1"/>
    <w:rsid w:val="00BA0623"/>
    <w:rsid w:val="00BA0898"/>
    <w:rsid w:val="00BA0A95"/>
    <w:rsid w:val="00BA0C83"/>
    <w:rsid w:val="00BA0C8C"/>
    <w:rsid w:val="00BA0CA6"/>
    <w:rsid w:val="00BA0E72"/>
    <w:rsid w:val="00BA105C"/>
    <w:rsid w:val="00BA10B0"/>
    <w:rsid w:val="00BA11AF"/>
    <w:rsid w:val="00BA1281"/>
    <w:rsid w:val="00BA1294"/>
    <w:rsid w:val="00BA14E9"/>
    <w:rsid w:val="00BA189C"/>
    <w:rsid w:val="00BA19F8"/>
    <w:rsid w:val="00BA1B70"/>
    <w:rsid w:val="00BA1E44"/>
    <w:rsid w:val="00BA1F4C"/>
    <w:rsid w:val="00BA219E"/>
    <w:rsid w:val="00BA228B"/>
    <w:rsid w:val="00BA2303"/>
    <w:rsid w:val="00BA2472"/>
    <w:rsid w:val="00BA2649"/>
    <w:rsid w:val="00BA2691"/>
    <w:rsid w:val="00BA27F0"/>
    <w:rsid w:val="00BA2867"/>
    <w:rsid w:val="00BA2921"/>
    <w:rsid w:val="00BA2957"/>
    <w:rsid w:val="00BA2A36"/>
    <w:rsid w:val="00BA2AD7"/>
    <w:rsid w:val="00BA2B26"/>
    <w:rsid w:val="00BA2DED"/>
    <w:rsid w:val="00BA2DF7"/>
    <w:rsid w:val="00BA2E77"/>
    <w:rsid w:val="00BA2F56"/>
    <w:rsid w:val="00BA2FFF"/>
    <w:rsid w:val="00BA30E7"/>
    <w:rsid w:val="00BA3133"/>
    <w:rsid w:val="00BA3200"/>
    <w:rsid w:val="00BA337B"/>
    <w:rsid w:val="00BA3502"/>
    <w:rsid w:val="00BA394C"/>
    <w:rsid w:val="00BA3CF4"/>
    <w:rsid w:val="00BA3D35"/>
    <w:rsid w:val="00BA3F90"/>
    <w:rsid w:val="00BA409D"/>
    <w:rsid w:val="00BA4155"/>
    <w:rsid w:val="00BA4380"/>
    <w:rsid w:val="00BA484D"/>
    <w:rsid w:val="00BA4A52"/>
    <w:rsid w:val="00BA4BB6"/>
    <w:rsid w:val="00BA4C3F"/>
    <w:rsid w:val="00BA4DC5"/>
    <w:rsid w:val="00BA4E2B"/>
    <w:rsid w:val="00BA5119"/>
    <w:rsid w:val="00BA5426"/>
    <w:rsid w:val="00BA54F9"/>
    <w:rsid w:val="00BA57AA"/>
    <w:rsid w:val="00BA592A"/>
    <w:rsid w:val="00BA5BF5"/>
    <w:rsid w:val="00BA5CE2"/>
    <w:rsid w:val="00BA5F90"/>
    <w:rsid w:val="00BA61E4"/>
    <w:rsid w:val="00BA6320"/>
    <w:rsid w:val="00BA642B"/>
    <w:rsid w:val="00BA6889"/>
    <w:rsid w:val="00BA68A2"/>
    <w:rsid w:val="00BA6A26"/>
    <w:rsid w:val="00BA6D62"/>
    <w:rsid w:val="00BA6F13"/>
    <w:rsid w:val="00BA70CC"/>
    <w:rsid w:val="00BA725B"/>
    <w:rsid w:val="00BA72D4"/>
    <w:rsid w:val="00BA73C4"/>
    <w:rsid w:val="00BA73C7"/>
    <w:rsid w:val="00BA786F"/>
    <w:rsid w:val="00BA7A17"/>
    <w:rsid w:val="00BA7B97"/>
    <w:rsid w:val="00BA7E20"/>
    <w:rsid w:val="00BB04B7"/>
    <w:rsid w:val="00BB063B"/>
    <w:rsid w:val="00BB0676"/>
    <w:rsid w:val="00BB0760"/>
    <w:rsid w:val="00BB07BA"/>
    <w:rsid w:val="00BB081A"/>
    <w:rsid w:val="00BB082A"/>
    <w:rsid w:val="00BB0940"/>
    <w:rsid w:val="00BB09B5"/>
    <w:rsid w:val="00BB0AF9"/>
    <w:rsid w:val="00BB0BDC"/>
    <w:rsid w:val="00BB1035"/>
    <w:rsid w:val="00BB1273"/>
    <w:rsid w:val="00BB12F6"/>
    <w:rsid w:val="00BB1351"/>
    <w:rsid w:val="00BB13B3"/>
    <w:rsid w:val="00BB1971"/>
    <w:rsid w:val="00BB19E8"/>
    <w:rsid w:val="00BB1A49"/>
    <w:rsid w:val="00BB1B2E"/>
    <w:rsid w:val="00BB1BA4"/>
    <w:rsid w:val="00BB1BBB"/>
    <w:rsid w:val="00BB1D58"/>
    <w:rsid w:val="00BB1F5B"/>
    <w:rsid w:val="00BB2063"/>
    <w:rsid w:val="00BB20BF"/>
    <w:rsid w:val="00BB217F"/>
    <w:rsid w:val="00BB21E0"/>
    <w:rsid w:val="00BB291F"/>
    <w:rsid w:val="00BB2C6A"/>
    <w:rsid w:val="00BB32C4"/>
    <w:rsid w:val="00BB32D8"/>
    <w:rsid w:val="00BB33BC"/>
    <w:rsid w:val="00BB3415"/>
    <w:rsid w:val="00BB39D2"/>
    <w:rsid w:val="00BB39DC"/>
    <w:rsid w:val="00BB40AD"/>
    <w:rsid w:val="00BB4536"/>
    <w:rsid w:val="00BB45A3"/>
    <w:rsid w:val="00BB4682"/>
    <w:rsid w:val="00BB46CF"/>
    <w:rsid w:val="00BB4A47"/>
    <w:rsid w:val="00BB4B07"/>
    <w:rsid w:val="00BB4B42"/>
    <w:rsid w:val="00BB4D13"/>
    <w:rsid w:val="00BB4E4D"/>
    <w:rsid w:val="00BB50A1"/>
    <w:rsid w:val="00BB519D"/>
    <w:rsid w:val="00BB527F"/>
    <w:rsid w:val="00BB53CA"/>
    <w:rsid w:val="00BB5420"/>
    <w:rsid w:val="00BB58F5"/>
    <w:rsid w:val="00BB597A"/>
    <w:rsid w:val="00BB5A1F"/>
    <w:rsid w:val="00BB5BE5"/>
    <w:rsid w:val="00BB5DA1"/>
    <w:rsid w:val="00BB5E4C"/>
    <w:rsid w:val="00BB5E9B"/>
    <w:rsid w:val="00BB5FC9"/>
    <w:rsid w:val="00BB61E0"/>
    <w:rsid w:val="00BB645B"/>
    <w:rsid w:val="00BB646B"/>
    <w:rsid w:val="00BB6470"/>
    <w:rsid w:val="00BB6A7A"/>
    <w:rsid w:val="00BB6AC7"/>
    <w:rsid w:val="00BB6B21"/>
    <w:rsid w:val="00BB6DDC"/>
    <w:rsid w:val="00BB7302"/>
    <w:rsid w:val="00BB770A"/>
    <w:rsid w:val="00BB78FC"/>
    <w:rsid w:val="00BB7A82"/>
    <w:rsid w:val="00BB7AD1"/>
    <w:rsid w:val="00BB7B42"/>
    <w:rsid w:val="00BB7C62"/>
    <w:rsid w:val="00BB7DB1"/>
    <w:rsid w:val="00BB7DCC"/>
    <w:rsid w:val="00BB7E48"/>
    <w:rsid w:val="00BB7E5C"/>
    <w:rsid w:val="00BB7F3C"/>
    <w:rsid w:val="00BB7F48"/>
    <w:rsid w:val="00BC0069"/>
    <w:rsid w:val="00BC0418"/>
    <w:rsid w:val="00BC0560"/>
    <w:rsid w:val="00BC05C1"/>
    <w:rsid w:val="00BC0617"/>
    <w:rsid w:val="00BC0C0D"/>
    <w:rsid w:val="00BC0DEF"/>
    <w:rsid w:val="00BC0FCF"/>
    <w:rsid w:val="00BC1025"/>
    <w:rsid w:val="00BC10F8"/>
    <w:rsid w:val="00BC138E"/>
    <w:rsid w:val="00BC1483"/>
    <w:rsid w:val="00BC1494"/>
    <w:rsid w:val="00BC1522"/>
    <w:rsid w:val="00BC1539"/>
    <w:rsid w:val="00BC164B"/>
    <w:rsid w:val="00BC17A2"/>
    <w:rsid w:val="00BC18EA"/>
    <w:rsid w:val="00BC1988"/>
    <w:rsid w:val="00BC1B4A"/>
    <w:rsid w:val="00BC1BB1"/>
    <w:rsid w:val="00BC2096"/>
    <w:rsid w:val="00BC212D"/>
    <w:rsid w:val="00BC217B"/>
    <w:rsid w:val="00BC226C"/>
    <w:rsid w:val="00BC29F0"/>
    <w:rsid w:val="00BC2B9B"/>
    <w:rsid w:val="00BC2F45"/>
    <w:rsid w:val="00BC2FF9"/>
    <w:rsid w:val="00BC326F"/>
    <w:rsid w:val="00BC3286"/>
    <w:rsid w:val="00BC32BF"/>
    <w:rsid w:val="00BC352E"/>
    <w:rsid w:val="00BC35D2"/>
    <w:rsid w:val="00BC3E8F"/>
    <w:rsid w:val="00BC3EE7"/>
    <w:rsid w:val="00BC3F00"/>
    <w:rsid w:val="00BC3F15"/>
    <w:rsid w:val="00BC3FDC"/>
    <w:rsid w:val="00BC4102"/>
    <w:rsid w:val="00BC46C9"/>
    <w:rsid w:val="00BC4C24"/>
    <w:rsid w:val="00BC4C93"/>
    <w:rsid w:val="00BC4E5A"/>
    <w:rsid w:val="00BC506D"/>
    <w:rsid w:val="00BC51B2"/>
    <w:rsid w:val="00BC5232"/>
    <w:rsid w:val="00BC52CE"/>
    <w:rsid w:val="00BC52DE"/>
    <w:rsid w:val="00BC541F"/>
    <w:rsid w:val="00BC5617"/>
    <w:rsid w:val="00BC581F"/>
    <w:rsid w:val="00BC5883"/>
    <w:rsid w:val="00BC58C5"/>
    <w:rsid w:val="00BC5A3C"/>
    <w:rsid w:val="00BC603F"/>
    <w:rsid w:val="00BC625B"/>
    <w:rsid w:val="00BC6262"/>
    <w:rsid w:val="00BC66B5"/>
    <w:rsid w:val="00BC67F8"/>
    <w:rsid w:val="00BC6BCC"/>
    <w:rsid w:val="00BC6BE9"/>
    <w:rsid w:val="00BC6C98"/>
    <w:rsid w:val="00BC7069"/>
    <w:rsid w:val="00BC725E"/>
    <w:rsid w:val="00BC7535"/>
    <w:rsid w:val="00BC7573"/>
    <w:rsid w:val="00BC7930"/>
    <w:rsid w:val="00BC7A4C"/>
    <w:rsid w:val="00BC7C68"/>
    <w:rsid w:val="00BC7CAC"/>
    <w:rsid w:val="00BC7D5B"/>
    <w:rsid w:val="00BC7E40"/>
    <w:rsid w:val="00BC7E44"/>
    <w:rsid w:val="00BC7F46"/>
    <w:rsid w:val="00BD0235"/>
    <w:rsid w:val="00BD0481"/>
    <w:rsid w:val="00BD06A9"/>
    <w:rsid w:val="00BD06FA"/>
    <w:rsid w:val="00BD0700"/>
    <w:rsid w:val="00BD0CE1"/>
    <w:rsid w:val="00BD0D28"/>
    <w:rsid w:val="00BD0DB6"/>
    <w:rsid w:val="00BD1059"/>
    <w:rsid w:val="00BD11BA"/>
    <w:rsid w:val="00BD13B9"/>
    <w:rsid w:val="00BD161F"/>
    <w:rsid w:val="00BD1633"/>
    <w:rsid w:val="00BD1966"/>
    <w:rsid w:val="00BD1983"/>
    <w:rsid w:val="00BD1C5C"/>
    <w:rsid w:val="00BD1C87"/>
    <w:rsid w:val="00BD1D0A"/>
    <w:rsid w:val="00BD1DB4"/>
    <w:rsid w:val="00BD2553"/>
    <w:rsid w:val="00BD2644"/>
    <w:rsid w:val="00BD2665"/>
    <w:rsid w:val="00BD27AD"/>
    <w:rsid w:val="00BD27CB"/>
    <w:rsid w:val="00BD27CD"/>
    <w:rsid w:val="00BD2CA2"/>
    <w:rsid w:val="00BD2FF6"/>
    <w:rsid w:val="00BD2FFC"/>
    <w:rsid w:val="00BD3098"/>
    <w:rsid w:val="00BD3139"/>
    <w:rsid w:val="00BD33FD"/>
    <w:rsid w:val="00BD3414"/>
    <w:rsid w:val="00BD356C"/>
    <w:rsid w:val="00BD35D2"/>
    <w:rsid w:val="00BD367D"/>
    <w:rsid w:val="00BD372C"/>
    <w:rsid w:val="00BD378B"/>
    <w:rsid w:val="00BD38A5"/>
    <w:rsid w:val="00BD39DC"/>
    <w:rsid w:val="00BD3AA3"/>
    <w:rsid w:val="00BD3B3D"/>
    <w:rsid w:val="00BD3B8F"/>
    <w:rsid w:val="00BD3CA5"/>
    <w:rsid w:val="00BD3CC4"/>
    <w:rsid w:val="00BD3CD8"/>
    <w:rsid w:val="00BD3DA7"/>
    <w:rsid w:val="00BD3FA2"/>
    <w:rsid w:val="00BD4444"/>
    <w:rsid w:val="00BD450B"/>
    <w:rsid w:val="00BD4596"/>
    <w:rsid w:val="00BD45ED"/>
    <w:rsid w:val="00BD4697"/>
    <w:rsid w:val="00BD46EE"/>
    <w:rsid w:val="00BD4971"/>
    <w:rsid w:val="00BD4A1B"/>
    <w:rsid w:val="00BD4A71"/>
    <w:rsid w:val="00BD4CE6"/>
    <w:rsid w:val="00BD518B"/>
    <w:rsid w:val="00BD5374"/>
    <w:rsid w:val="00BD540C"/>
    <w:rsid w:val="00BD542A"/>
    <w:rsid w:val="00BD5671"/>
    <w:rsid w:val="00BD56B8"/>
    <w:rsid w:val="00BD594C"/>
    <w:rsid w:val="00BD5968"/>
    <w:rsid w:val="00BD596E"/>
    <w:rsid w:val="00BD5A0C"/>
    <w:rsid w:val="00BD5D2D"/>
    <w:rsid w:val="00BD5DD9"/>
    <w:rsid w:val="00BD5E4F"/>
    <w:rsid w:val="00BD5EF7"/>
    <w:rsid w:val="00BD5FB4"/>
    <w:rsid w:val="00BD6458"/>
    <w:rsid w:val="00BD669C"/>
    <w:rsid w:val="00BD683F"/>
    <w:rsid w:val="00BD6BEA"/>
    <w:rsid w:val="00BD6C0E"/>
    <w:rsid w:val="00BD6C1C"/>
    <w:rsid w:val="00BD6C9A"/>
    <w:rsid w:val="00BD6CB2"/>
    <w:rsid w:val="00BD6D40"/>
    <w:rsid w:val="00BD718F"/>
    <w:rsid w:val="00BD7362"/>
    <w:rsid w:val="00BD73FB"/>
    <w:rsid w:val="00BD7404"/>
    <w:rsid w:val="00BD769D"/>
    <w:rsid w:val="00BD774E"/>
    <w:rsid w:val="00BD7830"/>
    <w:rsid w:val="00BD7A3D"/>
    <w:rsid w:val="00BD7D10"/>
    <w:rsid w:val="00BD7D9E"/>
    <w:rsid w:val="00BE0500"/>
    <w:rsid w:val="00BE08DF"/>
    <w:rsid w:val="00BE08E6"/>
    <w:rsid w:val="00BE09DB"/>
    <w:rsid w:val="00BE0B94"/>
    <w:rsid w:val="00BE0D16"/>
    <w:rsid w:val="00BE0D2E"/>
    <w:rsid w:val="00BE11C3"/>
    <w:rsid w:val="00BE1452"/>
    <w:rsid w:val="00BE177F"/>
    <w:rsid w:val="00BE1FFE"/>
    <w:rsid w:val="00BE20A1"/>
    <w:rsid w:val="00BE2187"/>
    <w:rsid w:val="00BE21BE"/>
    <w:rsid w:val="00BE2242"/>
    <w:rsid w:val="00BE23C6"/>
    <w:rsid w:val="00BE2466"/>
    <w:rsid w:val="00BE248F"/>
    <w:rsid w:val="00BE277A"/>
    <w:rsid w:val="00BE277D"/>
    <w:rsid w:val="00BE2887"/>
    <w:rsid w:val="00BE296D"/>
    <w:rsid w:val="00BE29DE"/>
    <w:rsid w:val="00BE2AA3"/>
    <w:rsid w:val="00BE2BD7"/>
    <w:rsid w:val="00BE2D56"/>
    <w:rsid w:val="00BE30B0"/>
    <w:rsid w:val="00BE364C"/>
    <w:rsid w:val="00BE365C"/>
    <w:rsid w:val="00BE38DB"/>
    <w:rsid w:val="00BE3952"/>
    <w:rsid w:val="00BE3A0A"/>
    <w:rsid w:val="00BE3E97"/>
    <w:rsid w:val="00BE4124"/>
    <w:rsid w:val="00BE450D"/>
    <w:rsid w:val="00BE4618"/>
    <w:rsid w:val="00BE4619"/>
    <w:rsid w:val="00BE462A"/>
    <w:rsid w:val="00BE4892"/>
    <w:rsid w:val="00BE48CB"/>
    <w:rsid w:val="00BE4904"/>
    <w:rsid w:val="00BE49AE"/>
    <w:rsid w:val="00BE4C89"/>
    <w:rsid w:val="00BE4E43"/>
    <w:rsid w:val="00BE4F74"/>
    <w:rsid w:val="00BE50C8"/>
    <w:rsid w:val="00BE50E2"/>
    <w:rsid w:val="00BE5125"/>
    <w:rsid w:val="00BE54C6"/>
    <w:rsid w:val="00BE584E"/>
    <w:rsid w:val="00BE586E"/>
    <w:rsid w:val="00BE5B27"/>
    <w:rsid w:val="00BE5C0E"/>
    <w:rsid w:val="00BE5CAB"/>
    <w:rsid w:val="00BE6482"/>
    <w:rsid w:val="00BE66CD"/>
    <w:rsid w:val="00BE699E"/>
    <w:rsid w:val="00BE6A16"/>
    <w:rsid w:val="00BE6A91"/>
    <w:rsid w:val="00BE6B9B"/>
    <w:rsid w:val="00BE6E22"/>
    <w:rsid w:val="00BE7112"/>
    <w:rsid w:val="00BE734C"/>
    <w:rsid w:val="00BE76E7"/>
    <w:rsid w:val="00BE77FD"/>
    <w:rsid w:val="00BE7A87"/>
    <w:rsid w:val="00BE7E9E"/>
    <w:rsid w:val="00BE7F0B"/>
    <w:rsid w:val="00BE7FAA"/>
    <w:rsid w:val="00BF0410"/>
    <w:rsid w:val="00BF05FC"/>
    <w:rsid w:val="00BF0663"/>
    <w:rsid w:val="00BF0777"/>
    <w:rsid w:val="00BF0C16"/>
    <w:rsid w:val="00BF0D59"/>
    <w:rsid w:val="00BF0DE2"/>
    <w:rsid w:val="00BF1047"/>
    <w:rsid w:val="00BF1131"/>
    <w:rsid w:val="00BF141F"/>
    <w:rsid w:val="00BF148F"/>
    <w:rsid w:val="00BF162F"/>
    <w:rsid w:val="00BF17C4"/>
    <w:rsid w:val="00BF19D3"/>
    <w:rsid w:val="00BF1AE2"/>
    <w:rsid w:val="00BF1AFD"/>
    <w:rsid w:val="00BF1B25"/>
    <w:rsid w:val="00BF1E86"/>
    <w:rsid w:val="00BF1EE8"/>
    <w:rsid w:val="00BF1F00"/>
    <w:rsid w:val="00BF1F5A"/>
    <w:rsid w:val="00BF2026"/>
    <w:rsid w:val="00BF2199"/>
    <w:rsid w:val="00BF21F2"/>
    <w:rsid w:val="00BF253E"/>
    <w:rsid w:val="00BF261F"/>
    <w:rsid w:val="00BF2B83"/>
    <w:rsid w:val="00BF2D40"/>
    <w:rsid w:val="00BF2DC7"/>
    <w:rsid w:val="00BF2DE5"/>
    <w:rsid w:val="00BF30E9"/>
    <w:rsid w:val="00BF3398"/>
    <w:rsid w:val="00BF39A0"/>
    <w:rsid w:val="00BF3BB9"/>
    <w:rsid w:val="00BF3CDB"/>
    <w:rsid w:val="00BF3E26"/>
    <w:rsid w:val="00BF3F4B"/>
    <w:rsid w:val="00BF406B"/>
    <w:rsid w:val="00BF4242"/>
    <w:rsid w:val="00BF4342"/>
    <w:rsid w:val="00BF4369"/>
    <w:rsid w:val="00BF43DF"/>
    <w:rsid w:val="00BF43EE"/>
    <w:rsid w:val="00BF44C9"/>
    <w:rsid w:val="00BF4744"/>
    <w:rsid w:val="00BF4910"/>
    <w:rsid w:val="00BF4B3D"/>
    <w:rsid w:val="00BF4CD4"/>
    <w:rsid w:val="00BF4F4C"/>
    <w:rsid w:val="00BF5526"/>
    <w:rsid w:val="00BF55C2"/>
    <w:rsid w:val="00BF5686"/>
    <w:rsid w:val="00BF56EE"/>
    <w:rsid w:val="00BF57FD"/>
    <w:rsid w:val="00BF5827"/>
    <w:rsid w:val="00BF5A26"/>
    <w:rsid w:val="00BF5A67"/>
    <w:rsid w:val="00BF5C60"/>
    <w:rsid w:val="00BF5C87"/>
    <w:rsid w:val="00BF5DEC"/>
    <w:rsid w:val="00BF5E06"/>
    <w:rsid w:val="00BF5E8B"/>
    <w:rsid w:val="00BF5EB4"/>
    <w:rsid w:val="00BF61CF"/>
    <w:rsid w:val="00BF61DD"/>
    <w:rsid w:val="00BF6287"/>
    <w:rsid w:val="00BF69EC"/>
    <w:rsid w:val="00BF6A99"/>
    <w:rsid w:val="00BF6C34"/>
    <w:rsid w:val="00BF6FA0"/>
    <w:rsid w:val="00BF70B7"/>
    <w:rsid w:val="00BF724F"/>
    <w:rsid w:val="00BF7425"/>
    <w:rsid w:val="00BF7433"/>
    <w:rsid w:val="00BF7707"/>
    <w:rsid w:val="00BF7B91"/>
    <w:rsid w:val="00BF7E3D"/>
    <w:rsid w:val="00BF7FDB"/>
    <w:rsid w:val="00C00295"/>
    <w:rsid w:val="00C005A2"/>
    <w:rsid w:val="00C007FE"/>
    <w:rsid w:val="00C008F1"/>
    <w:rsid w:val="00C0093B"/>
    <w:rsid w:val="00C0093D"/>
    <w:rsid w:val="00C009BE"/>
    <w:rsid w:val="00C00AF1"/>
    <w:rsid w:val="00C00BDD"/>
    <w:rsid w:val="00C00DD7"/>
    <w:rsid w:val="00C00E55"/>
    <w:rsid w:val="00C00EA3"/>
    <w:rsid w:val="00C00F9F"/>
    <w:rsid w:val="00C00FFB"/>
    <w:rsid w:val="00C010AD"/>
    <w:rsid w:val="00C01517"/>
    <w:rsid w:val="00C01655"/>
    <w:rsid w:val="00C0175F"/>
    <w:rsid w:val="00C017D3"/>
    <w:rsid w:val="00C01A27"/>
    <w:rsid w:val="00C01DA1"/>
    <w:rsid w:val="00C01F18"/>
    <w:rsid w:val="00C020D6"/>
    <w:rsid w:val="00C02137"/>
    <w:rsid w:val="00C02317"/>
    <w:rsid w:val="00C0231A"/>
    <w:rsid w:val="00C02341"/>
    <w:rsid w:val="00C023C2"/>
    <w:rsid w:val="00C023E4"/>
    <w:rsid w:val="00C023FD"/>
    <w:rsid w:val="00C025CE"/>
    <w:rsid w:val="00C028E6"/>
    <w:rsid w:val="00C0292C"/>
    <w:rsid w:val="00C02963"/>
    <w:rsid w:val="00C02A83"/>
    <w:rsid w:val="00C02A86"/>
    <w:rsid w:val="00C02B65"/>
    <w:rsid w:val="00C02C13"/>
    <w:rsid w:val="00C02E29"/>
    <w:rsid w:val="00C02ED9"/>
    <w:rsid w:val="00C02EFF"/>
    <w:rsid w:val="00C03255"/>
    <w:rsid w:val="00C033BE"/>
    <w:rsid w:val="00C03487"/>
    <w:rsid w:val="00C03878"/>
    <w:rsid w:val="00C039BF"/>
    <w:rsid w:val="00C03AAD"/>
    <w:rsid w:val="00C03B42"/>
    <w:rsid w:val="00C03EF6"/>
    <w:rsid w:val="00C04058"/>
    <w:rsid w:val="00C04147"/>
    <w:rsid w:val="00C04293"/>
    <w:rsid w:val="00C046A6"/>
    <w:rsid w:val="00C046F2"/>
    <w:rsid w:val="00C047B0"/>
    <w:rsid w:val="00C04ACA"/>
    <w:rsid w:val="00C04AFA"/>
    <w:rsid w:val="00C04BBB"/>
    <w:rsid w:val="00C05160"/>
    <w:rsid w:val="00C05207"/>
    <w:rsid w:val="00C05215"/>
    <w:rsid w:val="00C052FA"/>
    <w:rsid w:val="00C0540C"/>
    <w:rsid w:val="00C0547A"/>
    <w:rsid w:val="00C0562F"/>
    <w:rsid w:val="00C05804"/>
    <w:rsid w:val="00C05A8E"/>
    <w:rsid w:val="00C05E52"/>
    <w:rsid w:val="00C05E7F"/>
    <w:rsid w:val="00C061C0"/>
    <w:rsid w:val="00C06238"/>
    <w:rsid w:val="00C06255"/>
    <w:rsid w:val="00C06343"/>
    <w:rsid w:val="00C06355"/>
    <w:rsid w:val="00C0636F"/>
    <w:rsid w:val="00C063E5"/>
    <w:rsid w:val="00C06480"/>
    <w:rsid w:val="00C067EB"/>
    <w:rsid w:val="00C068DA"/>
    <w:rsid w:val="00C06F2A"/>
    <w:rsid w:val="00C0706C"/>
    <w:rsid w:val="00C071E1"/>
    <w:rsid w:val="00C07364"/>
    <w:rsid w:val="00C073A0"/>
    <w:rsid w:val="00C073FF"/>
    <w:rsid w:val="00C07922"/>
    <w:rsid w:val="00C07A3B"/>
    <w:rsid w:val="00C07A55"/>
    <w:rsid w:val="00C07A56"/>
    <w:rsid w:val="00C07A73"/>
    <w:rsid w:val="00C07BE4"/>
    <w:rsid w:val="00C07EEC"/>
    <w:rsid w:val="00C07F99"/>
    <w:rsid w:val="00C07FFB"/>
    <w:rsid w:val="00C101A0"/>
    <w:rsid w:val="00C10547"/>
    <w:rsid w:val="00C107A3"/>
    <w:rsid w:val="00C107C6"/>
    <w:rsid w:val="00C108EB"/>
    <w:rsid w:val="00C10B64"/>
    <w:rsid w:val="00C10C6E"/>
    <w:rsid w:val="00C10CF7"/>
    <w:rsid w:val="00C10DED"/>
    <w:rsid w:val="00C111A6"/>
    <w:rsid w:val="00C1131E"/>
    <w:rsid w:val="00C11504"/>
    <w:rsid w:val="00C1161D"/>
    <w:rsid w:val="00C116BD"/>
    <w:rsid w:val="00C119C0"/>
    <w:rsid w:val="00C11A9C"/>
    <w:rsid w:val="00C11D4C"/>
    <w:rsid w:val="00C11D5C"/>
    <w:rsid w:val="00C1220B"/>
    <w:rsid w:val="00C1220D"/>
    <w:rsid w:val="00C122E6"/>
    <w:rsid w:val="00C123A4"/>
    <w:rsid w:val="00C1240C"/>
    <w:rsid w:val="00C12445"/>
    <w:rsid w:val="00C1249A"/>
    <w:rsid w:val="00C1259C"/>
    <w:rsid w:val="00C125FA"/>
    <w:rsid w:val="00C12AA1"/>
    <w:rsid w:val="00C12D46"/>
    <w:rsid w:val="00C12E1B"/>
    <w:rsid w:val="00C13120"/>
    <w:rsid w:val="00C1355D"/>
    <w:rsid w:val="00C135B9"/>
    <w:rsid w:val="00C135CD"/>
    <w:rsid w:val="00C13990"/>
    <w:rsid w:val="00C139F7"/>
    <w:rsid w:val="00C13A77"/>
    <w:rsid w:val="00C13ADB"/>
    <w:rsid w:val="00C13B2B"/>
    <w:rsid w:val="00C13DAE"/>
    <w:rsid w:val="00C13FFD"/>
    <w:rsid w:val="00C14026"/>
    <w:rsid w:val="00C14073"/>
    <w:rsid w:val="00C14230"/>
    <w:rsid w:val="00C142C2"/>
    <w:rsid w:val="00C14441"/>
    <w:rsid w:val="00C1447B"/>
    <w:rsid w:val="00C144E3"/>
    <w:rsid w:val="00C1451F"/>
    <w:rsid w:val="00C14BEA"/>
    <w:rsid w:val="00C14D2A"/>
    <w:rsid w:val="00C14E1C"/>
    <w:rsid w:val="00C14F9E"/>
    <w:rsid w:val="00C1518F"/>
    <w:rsid w:val="00C151BC"/>
    <w:rsid w:val="00C15515"/>
    <w:rsid w:val="00C155B2"/>
    <w:rsid w:val="00C15677"/>
    <w:rsid w:val="00C1574A"/>
    <w:rsid w:val="00C15928"/>
    <w:rsid w:val="00C15E3C"/>
    <w:rsid w:val="00C15FCA"/>
    <w:rsid w:val="00C16058"/>
    <w:rsid w:val="00C160CD"/>
    <w:rsid w:val="00C16129"/>
    <w:rsid w:val="00C161AC"/>
    <w:rsid w:val="00C16257"/>
    <w:rsid w:val="00C1628A"/>
    <w:rsid w:val="00C163BF"/>
    <w:rsid w:val="00C16437"/>
    <w:rsid w:val="00C16608"/>
    <w:rsid w:val="00C1663A"/>
    <w:rsid w:val="00C1667B"/>
    <w:rsid w:val="00C16768"/>
    <w:rsid w:val="00C1680D"/>
    <w:rsid w:val="00C168BA"/>
    <w:rsid w:val="00C169D9"/>
    <w:rsid w:val="00C16A35"/>
    <w:rsid w:val="00C16C83"/>
    <w:rsid w:val="00C16E72"/>
    <w:rsid w:val="00C16F82"/>
    <w:rsid w:val="00C16F93"/>
    <w:rsid w:val="00C1728E"/>
    <w:rsid w:val="00C17529"/>
    <w:rsid w:val="00C17696"/>
    <w:rsid w:val="00C17A9E"/>
    <w:rsid w:val="00C17B06"/>
    <w:rsid w:val="00C17B7B"/>
    <w:rsid w:val="00C17CC8"/>
    <w:rsid w:val="00C17D00"/>
    <w:rsid w:val="00C17D77"/>
    <w:rsid w:val="00C17D93"/>
    <w:rsid w:val="00C17DAD"/>
    <w:rsid w:val="00C17E75"/>
    <w:rsid w:val="00C17F46"/>
    <w:rsid w:val="00C20000"/>
    <w:rsid w:val="00C2009E"/>
    <w:rsid w:val="00C202DA"/>
    <w:rsid w:val="00C20324"/>
    <w:rsid w:val="00C20496"/>
    <w:rsid w:val="00C20740"/>
    <w:rsid w:val="00C2097C"/>
    <w:rsid w:val="00C20A44"/>
    <w:rsid w:val="00C20BB2"/>
    <w:rsid w:val="00C20D7B"/>
    <w:rsid w:val="00C21037"/>
    <w:rsid w:val="00C2108A"/>
    <w:rsid w:val="00C21468"/>
    <w:rsid w:val="00C21588"/>
    <w:rsid w:val="00C21697"/>
    <w:rsid w:val="00C219A4"/>
    <w:rsid w:val="00C21A67"/>
    <w:rsid w:val="00C21EA1"/>
    <w:rsid w:val="00C2208D"/>
    <w:rsid w:val="00C22376"/>
    <w:rsid w:val="00C2258F"/>
    <w:rsid w:val="00C2272A"/>
    <w:rsid w:val="00C22BD7"/>
    <w:rsid w:val="00C22CF4"/>
    <w:rsid w:val="00C22EEA"/>
    <w:rsid w:val="00C22F54"/>
    <w:rsid w:val="00C22FB8"/>
    <w:rsid w:val="00C22FC7"/>
    <w:rsid w:val="00C2307A"/>
    <w:rsid w:val="00C2307F"/>
    <w:rsid w:val="00C2319D"/>
    <w:rsid w:val="00C233E2"/>
    <w:rsid w:val="00C237B3"/>
    <w:rsid w:val="00C2393E"/>
    <w:rsid w:val="00C23ABB"/>
    <w:rsid w:val="00C23B39"/>
    <w:rsid w:val="00C23D74"/>
    <w:rsid w:val="00C23E84"/>
    <w:rsid w:val="00C23EBB"/>
    <w:rsid w:val="00C24018"/>
    <w:rsid w:val="00C241A3"/>
    <w:rsid w:val="00C2428E"/>
    <w:rsid w:val="00C243AC"/>
    <w:rsid w:val="00C245D2"/>
    <w:rsid w:val="00C246C4"/>
    <w:rsid w:val="00C247F3"/>
    <w:rsid w:val="00C2482A"/>
    <w:rsid w:val="00C24947"/>
    <w:rsid w:val="00C24990"/>
    <w:rsid w:val="00C249F7"/>
    <w:rsid w:val="00C25121"/>
    <w:rsid w:val="00C25297"/>
    <w:rsid w:val="00C25353"/>
    <w:rsid w:val="00C2552E"/>
    <w:rsid w:val="00C257FF"/>
    <w:rsid w:val="00C25B42"/>
    <w:rsid w:val="00C25DC9"/>
    <w:rsid w:val="00C25DFE"/>
    <w:rsid w:val="00C26091"/>
    <w:rsid w:val="00C261B0"/>
    <w:rsid w:val="00C261CE"/>
    <w:rsid w:val="00C26345"/>
    <w:rsid w:val="00C26363"/>
    <w:rsid w:val="00C26408"/>
    <w:rsid w:val="00C264F3"/>
    <w:rsid w:val="00C26638"/>
    <w:rsid w:val="00C269E6"/>
    <w:rsid w:val="00C26B8E"/>
    <w:rsid w:val="00C26DA0"/>
    <w:rsid w:val="00C2706B"/>
    <w:rsid w:val="00C2777B"/>
    <w:rsid w:val="00C27A77"/>
    <w:rsid w:val="00C27FAB"/>
    <w:rsid w:val="00C30190"/>
    <w:rsid w:val="00C3026F"/>
    <w:rsid w:val="00C3035A"/>
    <w:rsid w:val="00C303FD"/>
    <w:rsid w:val="00C3066D"/>
    <w:rsid w:val="00C307E8"/>
    <w:rsid w:val="00C30863"/>
    <w:rsid w:val="00C30D57"/>
    <w:rsid w:val="00C30DD2"/>
    <w:rsid w:val="00C30ED9"/>
    <w:rsid w:val="00C30F29"/>
    <w:rsid w:val="00C317CC"/>
    <w:rsid w:val="00C318A9"/>
    <w:rsid w:val="00C318F6"/>
    <w:rsid w:val="00C31C2D"/>
    <w:rsid w:val="00C31F45"/>
    <w:rsid w:val="00C31FE7"/>
    <w:rsid w:val="00C321BB"/>
    <w:rsid w:val="00C32367"/>
    <w:rsid w:val="00C323D3"/>
    <w:rsid w:val="00C32402"/>
    <w:rsid w:val="00C32479"/>
    <w:rsid w:val="00C3267B"/>
    <w:rsid w:val="00C3277D"/>
    <w:rsid w:val="00C32A16"/>
    <w:rsid w:val="00C32B00"/>
    <w:rsid w:val="00C32F4F"/>
    <w:rsid w:val="00C3306B"/>
    <w:rsid w:val="00C333DE"/>
    <w:rsid w:val="00C33857"/>
    <w:rsid w:val="00C33907"/>
    <w:rsid w:val="00C33C7B"/>
    <w:rsid w:val="00C33D33"/>
    <w:rsid w:val="00C33E0A"/>
    <w:rsid w:val="00C3404D"/>
    <w:rsid w:val="00C340E5"/>
    <w:rsid w:val="00C341FF"/>
    <w:rsid w:val="00C34640"/>
    <w:rsid w:val="00C3494F"/>
    <w:rsid w:val="00C34AAF"/>
    <w:rsid w:val="00C34C04"/>
    <w:rsid w:val="00C34D93"/>
    <w:rsid w:val="00C3549F"/>
    <w:rsid w:val="00C35562"/>
    <w:rsid w:val="00C3558D"/>
    <w:rsid w:val="00C35916"/>
    <w:rsid w:val="00C35930"/>
    <w:rsid w:val="00C35C9A"/>
    <w:rsid w:val="00C35D54"/>
    <w:rsid w:val="00C35E74"/>
    <w:rsid w:val="00C36177"/>
    <w:rsid w:val="00C365E2"/>
    <w:rsid w:val="00C36616"/>
    <w:rsid w:val="00C36673"/>
    <w:rsid w:val="00C3684C"/>
    <w:rsid w:val="00C36937"/>
    <w:rsid w:val="00C3698C"/>
    <w:rsid w:val="00C36D33"/>
    <w:rsid w:val="00C36F71"/>
    <w:rsid w:val="00C372F9"/>
    <w:rsid w:val="00C373A8"/>
    <w:rsid w:val="00C37535"/>
    <w:rsid w:val="00C37729"/>
    <w:rsid w:val="00C377EE"/>
    <w:rsid w:val="00C378A1"/>
    <w:rsid w:val="00C37C4F"/>
    <w:rsid w:val="00C40030"/>
    <w:rsid w:val="00C403E5"/>
    <w:rsid w:val="00C4051C"/>
    <w:rsid w:val="00C40576"/>
    <w:rsid w:val="00C40702"/>
    <w:rsid w:val="00C4098A"/>
    <w:rsid w:val="00C40B25"/>
    <w:rsid w:val="00C40BCA"/>
    <w:rsid w:val="00C40D93"/>
    <w:rsid w:val="00C40F98"/>
    <w:rsid w:val="00C4143A"/>
    <w:rsid w:val="00C415C0"/>
    <w:rsid w:val="00C416A3"/>
    <w:rsid w:val="00C418E5"/>
    <w:rsid w:val="00C41DAF"/>
    <w:rsid w:val="00C41FD7"/>
    <w:rsid w:val="00C420BC"/>
    <w:rsid w:val="00C4211A"/>
    <w:rsid w:val="00C4236D"/>
    <w:rsid w:val="00C4245F"/>
    <w:rsid w:val="00C425DC"/>
    <w:rsid w:val="00C42785"/>
    <w:rsid w:val="00C42993"/>
    <w:rsid w:val="00C42A39"/>
    <w:rsid w:val="00C42BEB"/>
    <w:rsid w:val="00C42C46"/>
    <w:rsid w:val="00C43022"/>
    <w:rsid w:val="00C43024"/>
    <w:rsid w:val="00C430FF"/>
    <w:rsid w:val="00C43201"/>
    <w:rsid w:val="00C432F0"/>
    <w:rsid w:val="00C4331F"/>
    <w:rsid w:val="00C434EF"/>
    <w:rsid w:val="00C43911"/>
    <w:rsid w:val="00C43F7F"/>
    <w:rsid w:val="00C43F92"/>
    <w:rsid w:val="00C44425"/>
    <w:rsid w:val="00C4443A"/>
    <w:rsid w:val="00C444BD"/>
    <w:rsid w:val="00C44879"/>
    <w:rsid w:val="00C44BCD"/>
    <w:rsid w:val="00C44F6B"/>
    <w:rsid w:val="00C451C4"/>
    <w:rsid w:val="00C452A0"/>
    <w:rsid w:val="00C453DC"/>
    <w:rsid w:val="00C45494"/>
    <w:rsid w:val="00C45534"/>
    <w:rsid w:val="00C4561B"/>
    <w:rsid w:val="00C45A3F"/>
    <w:rsid w:val="00C45ABA"/>
    <w:rsid w:val="00C45B0C"/>
    <w:rsid w:val="00C45E37"/>
    <w:rsid w:val="00C46031"/>
    <w:rsid w:val="00C4649D"/>
    <w:rsid w:val="00C46635"/>
    <w:rsid w:val="00C46708"/>
    <w:rsid w:val="00C46786"/>
    <w:rsid w:val="00C46836"/>
    <w:rsid w:val="00C46A52"/>
    <w:rsid w:val="00C46BD7"/>
    <w:rsid w:val="00C46C06"/>
    <w:rsid w:val="00C46C32"/>
    <w:rsid w:val="00C46C4A"/>
    <w:rsid w:val="00C46D62"/>
    <w:rsid w:val="00C47360"/>
    <w:rsid w:val="00C473BD"/>
    <w:rsid w:val="00C47488"/>
    <w:rsid w:val="00C47547"/>
    <w:rsid w:val="00C4754B"/>
    <w:rsid w:val="00C479A0"/>
    <w:rsid w:val="00C47BC2"/>
    <w:rsid w:val="00C47BEF"/>
    <w:rsid w:val="00C47CE1"/>
    <w:rsid w:val="00C47D20"/>
    <w:rsid w:val="00C47E37"/>
    <w:rsid w:val="00C47F23"/>
    <w:rsid w:val="00C47F72"/>
    <w:rsid w:val="00C500EC"/>
    <w:rsid w:val="00C501C4"/>
    <w:rsid w:val="00C50629"/>
    <w:rsid w:val="00C507D2"/>
    <w:rsid w:val="00C50873"/>
    <w:rsid w:val="00C50A11"/>
    <w:rsid w:val="00C50AEA"/>
    <w:rsid w:val="00C50CF4"/>
    <w:rsid w:val="00C50DFA"/>
    <w:rsid w:val="00C50EA5"/>
    <w:rsid w:val="00C50F49"/>
    <w:rsid w:val="00C50FE9"/>
    <w:rsid w:val="00C51158"/>
    <w:rsid w:val="00C51200"/>
    <w:rsid w:val="00C5121A"/>
    <w:rsid w:val="00C512C3"/>
    <w:rsid w:val="00C512EB"/>
    <w:rsid w:val="00C51423"/>
    <w:rsid w:val="00C514F2"/>
    <w:rsid w:val="00C5160F"/>
    <w:rsid w:val="00C516B1"/>
    <w:rsid w:val="00C51706"/>
    <w:rsid w:val="00C51717"/>
    <w:rsid w:val="00C51847"/>
    <w:rsid w:val="00C51C19"/>
    <w:rsid w:val="00C51FE1"/>
    <w:rsid w:val="00C522C5"/>
    <w:rsid w:val="00C52697"/>
    <w:rsid w:val="00C526C1"/>
    <w:rsid w:val="00C5279F"/>
    <w:rsid w:val="00C5282D"/>
    <w:rsid w:val="00C528A7"/>
    <w:rsid w:val="00C52CF0"/>
    <w:rsid w:val="00C52DD7"/>
    <w:rsid w:val="00C52E50"/>
    <w:rsid w:val="00C53232"/>
    <w:rsid w:val="00C5338A"/>
    <w:rsid w:val="00C534FC"/>
    <w:rsid w:val="00C53767"/>
    <w:rsid w:val="00C53828"/>
    <w:rsid w:val="00C53DF0"/>
    <w:rsid w:val="00C53F63"/>
    <w:rsid w:val="00C542D0"/>
    <w:rsid w:val="00C54567"/>
    <w:rsid w:val="00C54C99"/>
    <w:rsid w:val="00C54D69"/>
    <w:rsid w:val="00C54DF3"/>
    <w:rsid w:val="00C54FC5"/>
    <w:rsid w:val="00C5529A"/>
    <w:rsid w:val="00C5542C"/>
    <w:rsid w:val="00C55434"/>
    <w:rsid w:val="00C5581E"/>
    <w:rsid w:val="00C558D6"/>
    <w:rsid w:val="00C559C6"/>
    <w:rsid w:val="00C55E9E"/>
    <w:rsid w:val="00C55FFE"/>
    <w:rsid w:val="00C5604F"/>
    <w:rsid w:val="00C56302"/>
    <w:rsid w:val="00C5632C"/>
    <w:rsid w:val="00C5669F"/>
    <w:rsid w:val="00C56788"/>
    <w:rsid w:val="00C56900"/>
    <w:rsid w:val="00C56A78"/>
    <w:rsid w:val="00C56DC6"/>
    <w:rsid w:val="00C56DE4"/>
    <w:rsid w:val="00C56EA5"/>
    <w:rsid w:val="00C56EFB"/>
    <w:rsid w:val="00C56F8F"/>
    <w:rsid w:val="00C56F9D"/>
    <w:rsid w:val="00C57052"/>
    <w:rsid w:val="00C572EA"/>
    <w:rsid w:val="00C573F6"/>
    <w:rsid w:val="00C57547"/>
    <w:rsid w:val="00C57793"/>
    <w:rsid w:val="00C57859"/>
    <w:rsid w:val="00C57B93"/>
    <w:rsid w:val="00C57D72"/>
    <w:rsid w:val="00C57F5A"/>
    <w:rsid w:val="00C57FDA"/>
    <w:rsid w:val="00C601C6"/>
    <w:rsid w:val="00C60212"/>
    <w:rsid w:val="00C6032D"/>
    <w:rsid w:val="00C604D3"/>
    <w:rsid w:val="00C6072A"/>
    <w:rsid w:val="00C60791"/>
    <w:rsid w:val="00C607D4"/>
    <w:rsid w:val="00C60856"/>
    <w:rsid w:val="00C60A01"/>
    <w:rsid w:val="00C60ADA"/>
    <w:rsid w:val="00C60B57"/>
    <w:rsid w:val="00C60C70"/>
    <w:rsid w:val="00C60E62"/>
    <w:rsid w:val="00C60FFF"/>
    <w:rsid w:val="00C61305"/>
    <w:rsid w:val="00C613B2"/>
    <w:rsid w:val="00C6169A"/>
    <w:rsid w:val="00C616EC"/>
    <w:rsid w:val="00C6172F"/>
    <w:rsid w:val="00C61861"/>
    <w:rsid w:val="00C6195F"/>
    <w:rsid w:val="00C619FC"/>
    <w:rsid w:val="00C61B52"/>
    <w:rsid w:val="00C61F5B"/>
    <w:rsid w:val="00C620FC"/>
    <w:rsid w:val="00C62316"/>
    <w:rsid w:val="00C62528"/>
    <w:rsid w:val="00C626AF"/>
    <w:rsid w:val="00C6273F"/>
    <w:rsid w:val="00C62741"/>
    <w:rsid w:val="00C6288A"/>
    <w:rsid w:val="00C62924"/>
    <w:rsid w:val="00C629C8"/>
    <w:rsid w:val="00C62A4E"/>
    <w:rsid w:val="00C62B01"/>
    <w:rsid w:val="00C62B17"/>
    <w:rsid w:val="00C62B52"/>
    <w:rsid w:val="00C62C32"/>
    <w:rsid w:val="00C62D0E"/>
    <w:rsid w:val="00C62E8B"/>
    <w:rsid w:val="00C63147"/>
    <w:rsid w:val="00C631C4"/>
    <w:rsid w:val="00C634C3"/>
    <w:rsid w:val="00C63529"/>
    <w:rsid w:val="00C637A8"/>
    <w:rsid w:val="00C63AD4"/>
    <w:rsid w:val="00C63AE5"/>
    <w:rsid w:val="00C63BD6"/>
    <w:rsid w:val="00C63D4B"/>
    <w:rsid w:val="00C64097"/>
    <w:rsid w:val="00C640AA"/>
    <w:rsid w:val="00C64A65"/>
    <w:rsid w:val="00C64AEE"/>
    <w:rsid w:val="00C64F27"/>
    <w:rsid w:val="00C65068"/>
    <w:rsid w:val="00C6551F"/>
    <w:rsid w:val="00C65839"/>
    <w:rsid w:val="00C65909"/>
    <w:rsid w:val="00C659AF"/>
    <w:rsid w:val="00C65A1D"/>
    <w:rsid w:val="00C65C23"/>
    <w:rsid w:val="00C65CC6"/>
    <w:rsid w:val="00C66045"/>
    <w:rsid w:val="00C6604A"/>
    <w:rsid w:val="00C66205"/>
    <w:rsid w:val="00C664A5"/>
    <w:rsid w:val="00C665F7"/>
    <w:rsid w:val="00C66676"/>
    <w:rsid w:val="00C667D5"/>
    <w:rsid w:val="00C669A6"/>
    <w:rsid w:val="00C669B1"/>
    <w:rsid w:val="00C66D18"/>
    <w:rsid w:val="00C66E4D"/>
    <w:rsid w:val="00C6702A"/>
    <w:rsid w:val="00C67046"/>
    <w:rsid w:val="00C670B6"/>
    <w:rsid w:val="00C672B9"/>
    <w:rsid w:val="00C6731A"/>
    <w:rsid w:val="00C67473"/>
    <w:rsid w:val="00C67492"/>
    <w:rsid w:val="00C67626"/>
    <w:rsid w:val="00C67660"/>
    <w:rsid w:val="00C677BF"/>
    <w:rsid w:val="00C679A4"/>
    <w:rsid w:val="00C67A80"/>
    <w:rsid w:val="00C67AA2"/>
    <w:rsid w:val="00C67C15"/>
    <w:rsid w:val="00C67F28"/>
    <w:rsid w:val="00C70017"/>
    <w:rsid w:val="00C7020E"/>
    <w:rsid w:val="00C70210"/>
    <w:rsid w:val="00C7059E"/>
    <w:rsid w:val="00C7065A"/>
    <w:rsid w:val="00C70718"/>
    <w:rsid w:val="00C707A6"/>
    <w:rsid w:val="00C70E28"/>
    <w:rsid w:val="00C70E61"/>
    <w:rsid w:val="00C70FA9"/>
    <w:rsid w:val="00C7101D"/>
    <w:rsid w:val="00C71049"/>
    <w:rsid w:val="00C710C6"/>
    <w:rsid w:val="00C714CA"/>
    <w:rsid w:val="00C71570"/>
    <w:rsid w:val="00C717C5"/>
    <w:rsid w:val="00C71B93"/>
    <w:rsid w:val="00C71BC2"/>
    <w:rsid w:val="00C71D2E"/>
    <w:rsid w:val="00C71ECF"/>
    <w:rsid w:val="00C71F93"/>
    <w:rsid w:val="00C7205F"/>
    <w:rsid w:val="00C721BC"/>
    <w:rsid w:val="00C724AE"/>
    <w:rsid w:val="00C7255E"/>
    <w:rsid w:val="00C7261A"/>
    <w:rsid w:val="00C726A0"/>
    <w:rsid w:val="00C726A5"/>
    <w:rsid w:val="00C726D5"/>
    <w:rsid w:val="00C72773"/>
    <w:rsid w:val="00C7283E"/>
    <w:rsid w:val="00C72B91"/>
    <w:rsid w:val="00C73017"/>
    <w:rsid w:val="00C73453"/>
    <w:rsid w:val="00C73E01"/>
    <w:rsid w:val="00C73EA6"/>
    <w:rsid w:val="00C73ED1"/>
    <w:rsid w:val="00C74051"/>
    <w:rsid w:val="00C7425B"/>
    <w:rsid w:val="00C743DD"/>
    <w:rsid w:val="00C74496"/>
    <w:rsid w:val="00C7466B"/>
    <w:rsid w:val="00C746A0"/>
    <w:rsid w:val="00C74791"/>
    <w:rsid w:val="00C74944"/>
    <w:rsid w:val="00C749DE"/>
    <w:rsid w:val="00C74CA0"/>
    <w:rsid w:val="00C74CD4"/>
    <w:rsid w:val="00C74CD5"/>
    <w:rsid w:val="00C74E6F"/>
    <w:rsid w:val="00C75096"/>
    <w:rsid w:val="00C75393"/>
    <w:rsid w:val="00C7545F"/>
    <w:rsid w:val="00C75573"/>
    <w:rsid w:val="00C75686"/>
    <w:rsid w:val="00C757B0"/>
    <w:rsid w:val="00C758BE"/>
    <w:rsid w:val="00C759BD"/>
    <w:rsid w:val="00C75AC8"/>
    <w:rsid w:val="00C75B45"/>
    <w:rsid w:val="00C75D46"/>
    <w:rsid w:val="00C75FBE"/>
    <w:rsid w:val="00C7607F"/>
    <w:rsid w:val="00C760AC"/>
    <w:rsid w:val="00C760FC"/>
    <w:rsid w:val="00C76212"/>
    <w:rsid w:val="00C76662"/>
    <w:rsid w:val="00C767B7"/>
    <w:rsid w:val="00C769B6"/>
    <w:rsid w:val="00C76AEA"/>
    <w:rsid w:val="00C76C09"/>
    <w:rsid w:val="00C76CE0"/>
    <w:rsid w:val="00C76D85"/>
    <w:rsid w:val="00C76F18"/>
    <w:rsid w:val="00C77175"/>
    <w:rsid w:val="00C7732D"/>
    <w:rsid w:val="00C77385"/>
    <w:rsid w:val="00C774A6"/>
    <w:rsid w:val="00C776E6"/>
    <w:rsid w:val="00C77779"/>
    <w:rsid w:val="00C77BCC"/>
    <w:rsid w:val="00C77CA4"/>
    <w:rsid w:val="00C77D3F"/>
    <w:rsid w:val="00C77D40"/>
    <w:rsid w:val="00C77D6C"/>
    <w:rsid w:val="00C77E75"/>
    <w:rsid w:val="00C77F22"/>
    <w:rsid w:val="00C80783"/>
    <w:rsid w:val="00C8082B"/>
    <w:rsid w:val="00C80973"/>
    <w:rsid w:val="00C80A20"/>
    <w:rsid w:val="00C80A54"/>
    <w:rsid w:val="00C80B92"/>
    <w:rsid w:val="00C80D09"/>
    <w:rsid w:val="00C80DFD"/>
    <w:rsid w:val="00C8101E"/>
    <w:rsid w:val="00C810B5"/>
    <w:rsid w:val="00C81101"/>
    <w:rsid w:val="00C81402"/>
    <w:rsid w:val="00C81429"/>
    <w:rsid w:val="00C81474"/>
    <w:rsid w:val="00C816C4"/>
    <w:rsid w:val="00C81761"/>
    <w:rsid w:val="00C818CE"/>
    <w:rsid w:val="00C8199B"/>
    <w:rsid w:val="00C81A71"/>
    <w:rsid w:val="00C81B28"/>
    <w:rsid w:val="00C81D41"/>
    <w:rsid w:val="00C81F39"/>
    <w:rsid w:val="00C8206F"/>
    <w:rsid w:val="00C82135"/>
    <w:rsid w:val="00C8239A"/>
    <w:rsid w:val="00C824B2"/>
    <w:rsid w:val="00C825F7"/>
    <w:rsid w:val="00C82792"/>
    <w:rsid w:val="00C829DD"/>
    <w:rsid w:val="00C82C40"/>
    <w:rsid w:val="00C82F90"/>
    <w:rsid w:val="00C82F9D"/>
    <w:rsid w:val="00C83171"/>
    <w:rsid w:val="00C833A4"/>
    <w:rsid w:val="00C837C7"/>
    <w:rsid w:val="00C83BDC"/>
    <w:rsid w:val="00C83C07"/>
    <w:rsid w:val="00C840DC"/>
    <w:rsid w:val="00C841BA"/>
    <w:rsid w:val="00C841CC"/>
    <w:rsid w:val="00C84724"/>
    <w:rsid w:val="00C8480F"/>
    <w:rsid w:val="00C84F69"/>
    <w:rsid w:val="00C8504E"/>
    <w:rsid w:val="00C854A6"/>
    <w:rsid w:val="00C855C4"/>
    <w:rsid w:val="00C8565E"/>
    <w:rsid w:val="00C859AB"/>
    <w:rsid w:val="00C85A10"/>
    <w:rsid w:val="00C85AD5"/>
    <w:rsid w:val="00C85BFE"/>
    <w:rsid w:val="00C85EB2"/>
    <w:rsid w:val="00C85EE8"/>
    <w:rsid w:val="00C861F1"/>
    <w:rsid w:val="00C8621E"/>
    <w:rsid w:val="00C8652A"/>
    <w:rsid w:val="00C865D7"/>
    <w:rsid w:val="00C86A93"/>
    <w:rsid w:val="00C86C65"/>
    <w:rsid w:val="00C86D26"/>
    <w:rsid w:val="00C86DD6"/>
    <w:rsid w:val="00C87038"/>
    <w:rsid w:val="00C87159"/>
    <w:rsid w:val="00C87227"/>
    <w:rsid w:val="00C8730E"/>
    <w:rsid w:val="00C87516"/>
    <w:rsid w:val="00C875A7"/>
    <w:rsid w:val="00C87719"/>
    <w:rsid w:val="00C87806"/>
    <w:rsid w:val="00C87951"/>
    <w:rsid w:val="00C87BCB"/>
    <w:rsid w:val="00C87C0B"/>
    <w:rsid w:val="00C87D0C"/>
    <w:rsid w:val="00C90182"/>
    <w:rsid w:val="00C90299"/>
    <w:rsid w:val="00C902FD"/>
    <w:rsid w:val="00C903BD"/>
    <w:rsid w:val="00C903C0"/>
    <w:rsid w:val="00C9049F"/>
    <w:rsid w:val="00C9050A"/>
    <w:rsid w:val="00C90C8C"/>
    <w:rsid w:val="00C90D53"/>
    <w:rsid w:val="00C90ECA"/>
    <w:rsid w:val="00C90F66"/>
    <w:rsid w:val="00C911B8"/>
    <w:rsid w:val="00C91493"/>
    <w:rsid w:val="00C916F6"/>
    <w:rsid w:val="00C91811"/>
    <w:rsid w:val="00C91864"/>
    <w:rsid w:val="00C918E1"/>
    <w:rsid w:val="00C91965"/>
    <w:rsid w:val="00C91BAD"/>
    <w:rsid w:val="00C92049"/>
    <w:rsid w:val="00C92231"/>
    <w:rsid w:val="00C92288"/>
    <w:rsid w:val="00C92551"/>
    <w:rsid w:val="00C926CA"/>
    <w:rsid w:val="00C92770"/>
    <w:rsid w:val="00C92846"/>
    <w:rsid w:val="00C92B94"/>
    <w:rsid w:val="00C92CC2"/>
    <w:rsid w:val="00C92F21"/>
    <w:rsid w:val="00C9315D"/>
    <w:rsid w:val="00C932BF"/>
    <w:rsid w:val="00C93405"/>
    <w:rsid w:val="00C935CB"/>
    <w:rsid w:val="00C93635"/>
    <w:rsid w:val="00C93662"/>
    <w:rsid w:val="00C937BE"/>
    <w:rsid w:val="00C93C9F"/>
    <w:rsid w:val="00C93D3E"/>
    <w:rsid w:val="00C93E4C"/>
    <w:rsid w:val="00C93EAA"/>
    <w:rsid w:val="00C947B8"/>
    <w:rsid w:val="00C9487D"/>
    <w:rsid w:val="00C94914"/>
    <w:rsid w:val="00C94DA2"/>
    <w:rsid w:val="00C94E30"/>
    <w:rsid w:val="00C95086"/>
    <w:rsid w:val="00C9512C"/>
    <w:rsid w:val="00C95159"/>
    <w:rsid w:val="00C95646"/>
    <w:rsid w:val="00C9570A"/>
    <w:rsid w:val="00C95726"/>
    <w:rsid w:val="00C9572F"/>
    <w:rsid w:val="00C95795"/>
    <w:rsid w:val="00C95A6E"/>
    <w:rsid w:val="00C95B8E"/>
    <w:rsid w:val="00C95BC5"/>
    <w:rsid w:val="00C95CC2"/>
    <w:rsid w:val="00C95CE4"/>
    <w:rsid w:val="00C95D92"/>
    <w:rsid w:val="00C95F42"/>
    <w:rsid w:val="00C95FBB"/>
    <w:rsid w:val="00C96163"/>
    <w:rsid w:val="00C96360"/>
    <w:rsid w:val="00C96A51"/>
    <w:rsid w:val="00C96C20"/>
    <w:rsid w:val="00C96E7E"/>
    <w:rsid w:val="00C96EE6"/>
    <w:rsid w:val="00C96F0A"/>
    <w:rsid w:val="00C9702E"/>
    <w:rsid w:val="00C97089"/>
    <w:rsid w:val="00C9709C"/>
    <w:rsid w:val="00C970C5"/>
    <w:rsid w:val="00C970D9"/>
    <w:rsid w:val="00C97202"/>
    <w:rsid w:val="00C972AE"/>
    <w:rsid w:val="00C972C1"/>
    <w:rsid w:val="00C9766D"/>
    <w:rsid w:val="00C977CC"/>
    <w:rsid w:val="00C9790E"/>
    <w:rsid w:val="00C97D53"/>
    <w:rsid w:val="00C97DCE"/>
    <w:rsid w:val="00C97DD7"/>
    <w:rsid w:val="00C97EDA"/>
    <w:rsid w:val="00C9B4B2"/>
    <w:rsid w:val="00CA00B9"/>
    <w:rsid w:val="00CA00E7"/>
    <w:rsid w:val="00CA03BF"/>
    <w:rsid w:val="00CA03DF"/>
    <w:rsid w:val="00CA04C7"/>
    <w:rsid w:val="00CA078E"/>
    <w:rsid w:val="00CA0A33"/>
    <w:rsid w:val="00CA0FCD"/>
    <w:rsid w:val="00CA11D3"/>
    <w:rsid w:val="00CA124F"/>
    <w:rsid w:val="00CA154F"/>
    <w:rsid w:val="00CA1550"/>
    <w:rsid w:val="00CA183A"/>
    <w:rsid w:val="00CA1901"/>
    <w:rsid w:val="00CA1A1F"/>
    <w:rsid w:val="00CA1ABE"/>
    <w:rsid w:val="00CA1D05"/>
    <w:rsid w:val="00CA1F09"/>
    <w:rsid w:val="00CA20C3"/>
    <w:rsid w:val="00CA20DD"/>
    <w:rsid w:val="00CA2221"/>
    <w:rsid w:val="00CA247F"/>
    <w:rsid w:val="00CA288F"/>
    <w:rsid w:val="00CA2912"/>
    <w:rsid w:val="00CA293C"/>
    <w:rsid w:val="00CA2B13"/>
    <w:rsid w:val="00CA2C75"/>
    <w:rsid w:val="00CA2DD7"/>
    <w:rsid w:val="00CA3087"/>
    <w:rsid w:val="00CA328F"/>
    <w:rsid w:val="00CA333F"/>
    <w:rsid w:val="00CA338F"/>
    <w:rsid w:val="00CA358F"/>
    <w:rsid w:val="00CA3736"/>
    <w:rsid w:val="00CA37EF"/>
    <w:rsid w:val="00CA381E"/>
    <w:rsid w:val="00CA3A9B"/>
    <w:rsid w:val="00CA3B3E"/>
    <w:rsid w:val="00CA4166"/>
    <w:rsid w:val="00CA474D"/>
    <w:rsid w:val="00CA47F8"/>
    <w:rsid w:val="00CA4E84"/>
    <w:rsid w:val="00CA523D"/>
    <w:rsid w:val="00CA53BF"/>
    <w:rsid w:val="00CA556F"/>
    <w:rsid w:val="00CA572A"/>
    <w:rsid w:val="00CA58C6"/>
    <w:rsid w:val="00CA5B40"/>
    <w:rsid w:val="00CA5E91"/>
    <w:rsid w:val="00CA5F8E"/>
    <w:rsid w:val="00CA5FE4"/>
    <w:rsid w:val="00CA611B"/>
    <w:rsid w:val="00CA6446"/>
    <w:rsid w:val="00CA6483"/>
    <w:rsid w:val="00CA64EC"/>
    <w:rsid w:val="00CA695F"/>
    <w:rsid w:val="00CA69C2"/>
    <w:rsid w:val="00CA6DDA"/>
    <w:rsid w:val="00CA6F97"/>
    <w:rsid w:val="00CA7024"/>
    <w:rsid w:val="00CA734E"/>
    <w:rsid w:val="00CA73C9"/>
    <w:rsid w:val="00CA7412"/>
    <w:rsid w:val="00CA74DC"/>
    <w:rsid w:val="00CA7501"/>
    <w:rsid w:val="00CA7555"/>
    <w:rsid w:val="00CA77B1"/>
    <w:rsid w:val="00CA7C05"/>
    <w:rsid w:val="00CA7DDA"/>
    <w:rsid w:val="00CA7F61"/>
    <w:rsid w:val="00CB0047"/>
    <w:rsid w:val="00CB01D8"/>
    <w:rsid w:val="00CB0259"/>
    <w:rsid w:val="00CB0429"/>
    <w:rsid w:val="00CB0492"/>
    <w:rsid w:val="00CB0761"/>
    <w:rsid w:val="00CB07CF"/>
    <w:rsid w:val="00CB0C3E"/>
    <w:rsid w:val="00CB0D8A"/>
    <w:rsid w:val="00CB0DA3"/>
    <w:rsid w:val="00CB0ECF"/>
    <w:rsid w:val="00CB0F42"/>
    <w:rsid w:val="00CB0F51"/>
    <w:rsid w:val="00CB1230"/>
    <w:rsid w:val="00CB129E"/>
    <w:rsid w:val="00CB13DD"/>
    <w:rsid w:val="00CB1452"/>
    <w:rsid w:val="00CB1619"/>
    <w:rsid w:val="00CB172F"/>
    <w:rsid w:val="00CB17E0"/>
    <w:rsid w:val="00CB1979"/>
    <w:rsid w:val="00CB19A9"/>
    <w:rsid w:val="00CB19C0"/>
    <w:rsid w:val="00CB1A14"/>
    <w:rsid w:val="00CB1E92"/>
    <w:rsid w:val="00CB1ECD"/>
    <w:rsid w:val="00CB1FCA"/>
    <w:rsid w:val="00CB1FE6"/>
    <w:rsid w:val="00CB21CA"/>
    <w:rsid w:val="00CB22BE"/>
    <w:rsid w:val="00CB235B"/>
    <w:rsid w:val="00CB2412"/>
    <w:rsid w:val="00CB26C3"/>
    <w:rsid w:val="00CB27DF"/>
    <w:rsid w:val="00CB2D66"/>
    <w:rsid w:val="00CB2D67"/>
    <w:rsid w:val="00CB2E0C"/>
    <w:rsid w:val="00CB3167"/>
    <w:rsid w:val="00CB31E6"/>
    <w:rsid w:val="00CB31F2"/>
    <w:rsid w:val="00CB328A"/>
    <w:rsid w:val="00CB3359"/>
    <w:rsid w:val="00CB33E0"/>
    <w:rsid w:val="00CB366D"/>
    <w:rsid w:val="00CB3692"/>
    <w:rsid w:val="00CB3695"/>
    <w:rsid w:val="00CB373F"/>
    <w:rsid w:val="00CB3974"/>
    <w:rsid w:val="00CB3D93"/>
    <w:rsid w:val="00CB3E7A"/>
    <w:rsid w:val="00CB3F2E"/>
    <w:rsid w:val="00CB3F31"/>
    <w:rsid w:val="00CB42A1"/>
    <w:rsid w:val="00CB4896"/>
    <w:rsid w:val="00CB4ACD"/>
    <w:rsid w:val="00CB4B1D"/>
    <w:rsid w:val="00CB5156"/>
    <w:rsid w:val="00CB5294"/>
    <w:rsid w:val="00CB562D"/>
    <w:rsid w:val="00CB588D"/>
    <w:rsid w:val="00CB590D"/>
    <w:rsid w:val="00CB598A"/>
    <w:rsid w:val="00CB59AC"/>
    <w:rsid w:val="00CB5A46"/>
    <w:rsid w:val="00CB5A87"/>
    <w:rsid w:val="00CB5B62"/>
    <w:rsid w:val="00CB5DF3"/>
    <w:rsid w:val="00CB5F3E"/>
    <w:rsid w:val="00CB5F94"/>
    <w:rsid w:val="00CB5FE4"/>
    <w:rsid w:val="00CB623D"/>
    <w:rsid w:val="00CB6663"/>
    <w:rsid w:val="00CB66F3"/>
    <w:rsid w:val="00CB6713"/>
    <w:rsid w:val="00CB6779"/>
    <w:rsid w:val="00CB6A24"/>
    <w:rsid w:val="00CB6DEE"/>
    <w:rsid w:val="00CB6F85"/>
    <w:rsid w:val="00CB7045"/>
    <w:rsid w:val="00CB7169"/>
    <w:rsid w:val="00CB7E62"/>
    <w:rsid w:val="00CB7F6C"/>
    <w:rsid w:val="00CC0023"/>
    <w:rsid w:val="00CC0207"/>
    <w:rsid w:val="00CC0267"/>
    <w:rsid w:val="00CC0268"/>
    <w:rsid w:val="00CC0429"/>
    <w:rsid w:val="00CC04D0"/>
    <w:rsid w:val="00CC06C3"/>
    <w:rsid w:val="00CC06F2"/>
    <w:rsid w:val="00CC0796"/>
    <w:rsid w:val="00CC0A35"/>
    <w:rsid w:val="00CC0AB3"/>
    <w:rsid w:val="00CC0F92"/>
    <w:rsid w:val="00CC10F4"/>
    <w:rsid w:val="00CC11BE"/>
    <w:rsid w:val="00CC16F7"/>
    <w:rsid w:val="00CC1973"/>
    <w:rsid w:val="00CC1ACF"/>
    <w:rsid w:val="00CC21A8"/>
    <w:rsid w:val="00CC2308"/>
    <w:rsid w:val="00CC274E"/>
    <w:rsid w:val="00CC2759"/>
    <w:rsid w:val="00CC2776"/>
    <w:rsid w:val="00CC2812"/>
    <w:rsid w:val="00CC2942"/>
    <w:rsid w:val="00CC2995"/>
    <w:rsid w:val="00CC29AB"/>
    <w:rsid w:val="00CC3383"/>
    <w:rsid w:val="00CC33CB"/>
    <w:rsid w:val="00CC33F5"/>
    <w:rsid w:val="00CC3645"/>
    <w:rsid w:val="00CC3706"/>
    <w:rsid w:val="00CC3783"/>
    <w:rsid w:val="00CC3A33"/>
    <w:rsid w:val="00CC3D0A"/>
    <w:rsid w:val="00CC3D61"/>
    <w:rsid w:val="00CC454C"/>
    <w:rsid w:val="00CC4567"/>
    <w:rsid w:val="00CC45DA"/>
    <w:rsid w:val="00CC45E2"/>
    <w:rsid w:val="00CC45FB"/>
    <w:rsid w:val="00CC47C2"/>
    <w:rsid w:val="00CC4861"/>
    <w:rsid w:val="00CC4ADB"/>
    <w:rsid w:val="00CC4B48"/>
    <w:rsid w:val="00CC4C95"/>
    <w:rsid w:val="00CC4ED4"/>
    <w:rsid w:val="00CC513D"/>
    <w:rsid w:val="00CC53AD"/>
    <w:rsid w:val="00CC5760"/>
    <w:rsid w:val="00CC5C2A"/>
    <w:rsid w:val="00CC5DEA"/>
    <w:rsid w:val="00CC5F2E"/>
    <w:rsid w:val="00CC6142"/>
    <w:rsid w:val="00CC6206"/>
    <w:rsid w:val="00CC62E5"/>
    <w:rsid w:val="00CC62F4"/>
    <w:rsid w:val="00CC6472"/>
    <w:rsid w:val="00CC6780"/>
    <w:rsid w:val="00CC67F1"/>
    <w:rsid w:val="00CC6804"/>
    <w:rsid w:val="00CC6B0B"/>
    <w:rsid w:val="00CC6BBA"/>
    <w:rsid w:val="00CC7058"/>
    <w:rsid w:val="00CC70E4"/>
    <w:rsid w:val="00CC7175"/>
    <w:rsid w:val="00CC71DD"/>
    <w:rsid w:val="00CC7464"/>
    <w:rsid w:val="00CC7951"/>
    <w:rsid w:val="00CD0160"/>
    <w:rsid w:val="00CD0333"/>
    <w:rsid w:val="00CD03F2"/>
    <w:rsid w:val="00CD047E"/>
    <w:rsid w:val="00CD0528"/>
    <w:rsid w:val="00CD0554"/>
    <w:rsid w:val="00CD0598"/>
    <w:rsid w:val="00CD05C4"/>
    <w:rsid w:val="00CD0634"/>
    <w:rsid w:val="00CD06B8"/>
    <w:rsid w:val="00CD0739"/>
    <w:rsid w:val="00CD0800"/>
    <w:rsid w:val="00CD0A72"/>
    <w:rsid w:val="00CD0A8D"/>
    <w:rsid w:val="00CD0C88"/>
    <w:rsid w:val="00CD0D54"/>
    <w:rsid w:val="00CD0D63"/>
    <w:rsid w:val="00CD0E58"/>
    <w:rsid w:val="00CD131B"/>
    <w:rsid w:val="00CD1556"/>
    <w:rsid w:val="00CD15C2"/>
    <w:rsid w:val="00CD1B66"/>
    <w:rsid w:val="00CD1D17"/>
    <w:rsid w:val="00CD1D1B"/>
    <w:rsid w:val="00CD1FF4"/>
    <w:rsid w:val="00CD20A2"/>
    <w:rsid w:val="00CD2175"/>
    <w:rsid w:val="00CD2335"/>
    <w:rsid w:val="00CD2371"/>
    <w:rsid w:val="00CD2644"/>
    <w:rsid w:val="00CD2798"/>
    <w:rsid w:val="00CD2AED"/>
    <w:rsid w:val="00CD2BC0"/>
    <w:rsid w:val="00CD2ED0"/>
    <w:rsid w:val="00CD3008"/>
    <w:rsid w:val="00CD3051"/>
    <w:rsid w:val="00CD3120"/>
    <w:rsid w:val="00CD31F8"/>
    <w:rsid w:val="00CD3255"/>
    <w:rsid w:val="00CD3315"/>
    <w:rsid w:val="00CD36FE"/>
    <w:rsid w:val="00CD37EC"/>
    <w:rsid w:val="00CD38B7"/>
    <w:rsid w:val="00CD394B"/>
    <w:rsid w:val="00CD398E"/>
    <w:rsid w:val="00CD3C4A"/>
    <w:rsid w:val="00CD3CAE"/>
    <w:rsid w:val="00CD3D56"/>
    <w:rsid w:val="00CD3F4B"/>
    <w:rsid w:val="00CD4889"/>
    <w:rsid w:val="00CD4896"/>
    <w:rsid w:val="00CD4B4D"/>
    <w:rsid w:val="00CD4D5A"/>
    <w:rsid w:val="00CD50BD"/>
    <w:rsid w:val="00CD5249"/>
    <w:rsid w:val="00CD5333"/>
    <w:rsid w:val="00CD542D"/>
    <w:rsid w:val="00CD56C3"/>
    <w:rsid w:val="00CD58AB"/>
    <w:rsid w:val="00CD5997"/>
    <w:rsid w:val="00CD5BF0"/>
    <w:rsid w:val="00CD5CDD"/>
    <w:rsid w:val="00CD5E33"/>
    <w:rsid w:val="00CD5EE8"/>
    <w:rsid w:val="00CD65E8"/>
    <w:rsid w:val="00CD6ADD"/>
    <w:rsid w:val="00CD6BA7"/>
    <w:rsid w:val="00CD6BED"/>
    <w:rsid w:val="00CD6BF2"/>
    <w:rsid w:val="00CD6E3E"/>
    <w:rsid w:val="00CD6FB4"/>
    <w:rsid w:val="00CD708A"/>
    <w:rsid w:val="00CD7282"/>
    <w:rsid w:val="00CD72B9"/>
    <w:rsid w:val="00CD740F"/>
    <w:rsid w:val="00CD7423"/>
    <w:rsid w:val="00CD7495"/>
    <w:rsid w:val="00CD774B"/>
    <w:rsid w:val="00CD7BF9"/>
    <w:rsid w:val="00CD7C42"/>
    <w:rsid w:val="00CE005F"/>
    <w:rsid w:val="00CE0567"/>
    <w:rsid w:val="00CE06E4"/>
    <w:rsid w:val="00CE073B"/>
    <w:rsid w:val="00CE07D7"/>
    <w:rsid w:val="00CE0809"/>
    <w:rsid w:val="00CE0833"/>
    <w:rsid w:val="00CE086E"/>
    <w:rsid w:val="00CE0924"/>
    <w:rsid w:val="00CE09BE"/>
    <w:rsid w:val="00CE0AD6"/>
    <w:rsid w:val="00CE0B25"/>
    <w:rsid w:val="00CE0D12"/>
    <w:rsid w:val="00CE0D9A"/>
    <w:rsid w:val="00CE0E47"/>
    <w:rsid w:val="00CE0FB5"/>
    <w:rsid w:val="00CE1127"/>
    <w:rsid w:val="00CE139F"/>
    <w:rsid w:val="00CE16F0"/>
    <w:rsid w:val="00CE17C0"/>
    <w:rsid w:val="00CE1AE8"/>
    <w:rsid w:val="00CE1BB3"/>
    <w:rsid w:val="00CE1E2B"/>
    <w:rsid w:val="00CE1F79"/>
    <w:rsid w:val="00CE1FA3"/>
    <w:rsid w:val="00CE207C"/>
    <w:rsid w:val="00CE20F5"/>
    <w:rsid w:val="00CE21BC"/>
    <w:rsid w:val="00CE2268"/>
    <w:rsid w:val="00CE2449"/>
    <w:rsid w:val="00CE2722"/>
    <w:rsid w:val="00CE2734"/>
    <w:rsid w:val="00CE2879"/>
    <w:rsid w:val="00CE2894"/>
    <w:rsid w:val="00CE28E8"/>
    <w:rsid w:val="00CE29E3"/>
    <w:rsid w:val="00CE2A31"/>
    <w:rsid w:val="00CE2AC9"/>
    <w:rsid w:val="00CE2AD8"/>
    <w:rsid w:val="00CE2F8C"/>
    <w:rsid w:val="00CE315A"/>
    <w:rsid w:val="00CE319B"/>
    <w:rsid w:val="00CE3484"/>
    <w:rsid w:val="00CE373F"/>
    <w:rsid w:val="00CE3983"/>
    <w:rsid w:val="00CE3CEB"/>
    <w:rsid w:val="00CE3EEC"/>
    <w:rsid w:val="00CE3FE3"/>
    <w:rsid w:val="00CE41D0"/>
    <w:rsid w:val="00CE4300"/>
    <w:rsid w:val="00CE445F"/>
    <w:rsid w:val="00CE4564"/>
    <w:rsid w:val="00CE466B"/>
    <w:rsid w:val="00CE4701"/>
    <w:rsid w:val="00CE489C"/>
    <w:rsid w:val="00CE4A1C"/>
    <w:rsid w:val="00CE4BA5"/>
    <w:rsid w:val="00CE4CA2"/>
    <w:rsid w:val="00CE4E8A"/>
    <w:rsid w:val="00CE4F5F"/>
    <w:rsid w:val="00CE4FEC"/>
    <w:rsid w:val="00CE5016"/>
    <w:rsid w:val="00CE5249"/>
    <w:rsid w:val="00CE5968"/>
    <w:rsid w:val="00CE59CC"/>
    <w:rsid w:val="00CE5D64"/>
    <w:rsid w:val="00CE5EAA"/>
    <w:rsid w:val="00CE60A7"/>
    <w:rsid w:val="00CE61D7"/>
    <w:rsid w:val="00CE62ED"/>
    <w:rsid w:val="00CE63A2"/>
    <w:rsid w:val="00CE63C1"/>
    <w:rsid w:val="00CE641A"/>
    <w:rsid w:val="00CE660B"/>
    <w:rsid w:val="00CE67CB"/>
    <w:rsid w:val="00CE6841"/>
    <w:rsid w:val="00CE6BEB"/>
    <w:rsid w:val="00CE6D9F"/>
    <w:rsid w:val="00CE6E0C"/>
    <w:rsid w:val="00CE6E7C"/>
    <w:rsid w:val="00CE7030"/>
    <w:rsid w:val="00CE71FB"/>
    <w:rsid w:val="00CE7291"/>
    <w:rsid w:val="00CE75C6"/>
    <w:rsid w:val="00CE7696"/>
    <w:rsid w:val="00CE76A4"/>
    <w:rsid w:val="00CE7984"/>
    <w:rsid w:val="00CE7B06"/>
    <w:rsid w:val="00CE7B2E"/>
    <w:rsid w:val="00CE7BBF"/>
    <w:rsid w:val="00CE7D0B"/>
    <w:rsid w:val="00CF01D2"/>
    <w:rsid w:val="00CF0222"/>
    <w:rsid w:val="00CF0258"/>
    <w:rsid w:val="00CF02DE"/>
    <w:rsid w:val="00CF04FA"/>
    <w:rsid w:val="00CF07B2"/>
    <w:rsid w:val="00CF0929"/>
    <w:rsid w:val="00CF0C8F"/>
    <w:rsid w:val="00CF0D52"/>
    <w:rsid w:val="00CF0D71"/>
    <w:rsid w:val="00CF105C"/>
    <w:rsid w:val="00CF12A0"/>
    <w:rsid w:val="00CF13B7"/>
    <w:rsid w:val="00CF13DC"/>
    <w:rsid w:val="00CF141E"/>
    <w:rsid w:val="00CF14FE"/>
    <w:rsid w:val="00CF17D1"/>
    <w:rsid w:val="00CF17EF"/>
    <w:rsid w:val="00CF18E3"/>
    <w:rsid w:val="00CF1956"/>
    <w:rsid w:val="00CF1BC1"/>
    <w:rsid w:val="00CF1EBA"/>
    <w:rsid w:val="00CF1F1B"/>
    <w:rsid w:val="00CF1FE6"/>
    <w:rsid w:val="00CF22F6"/>
    <w:rsid w:val="00CF245F"/>
    <w:rsid w:val="00CF2499"/>
    <w:rsid w:val="00CF2689"/>
    <w:rsid w:val="00CF2940"/>
    <w:rsid w:val="00CF2946"/>
    <w:rsid w:val="00CF29B8"/>
    <w:rsid w:val="00CF2AE8"/>
    <w:rsid w:val="00CF2B55"/>
    <w:rsid w:val="00CF2DCC"/>
    <w:rsid w:val="00CF30F4"/>
    <w:rsid w:val="00CF312E"/>
    <w:rsid w:val="00CF3224"/>
    <w:rsid w:val="00CF3225"/>
    <w:rsid w:val="00CF3415"/>
    <w:rsid w:val="00CF3538"/>
    <w:rsid w:val="00CF365E"/>
    <w:rsid w:val="00CF3853"/>
    <w:rsid w:val="00CF3B01"/>
    <w:rsid w:val="00CF3BC4"/>
    <w:rsid w:val="00CF3BD5"/>
    <w:rsid w:val="00CF3BE0"/>
    <w:rsid w:val="00CF4296"/>
    <w:rsid w:val="00CF4358"/>
    <w:rsid w:val="00CF452F"/>
    <w:rsid w:val="00CF4719"/>
    <w:rsid w:val="00CF4AD8"/>
    <w:rsid w:val="00CF4EA9"/>
    <w:rsid w:val="00CF4EB0"/>
    <w:rsid w:val="00CF5096"/>
    <w:rsid w:val="00CF54C2"/>
    <w:rsid w:val="00CF557B"/>
    <w:rsid w:val="00CF5635"/>
    <w:rsid w:val="00CF591C"/>
    <w:rsid w:val="00CF5D96"/>
    <w:rsid w:val="00CF633C"/>
    <w:rsid w:val="00CF6545"/>
    <w:rsid w:val="00CF6636"/>
    <w:rsid w:val="00CF677A"/>
    <w:rsid w:val="00CF6A39"/>
    <w:rsid w:val="00CF6B8A"/>
    <w:rsid w:val="00CF6D17"/>
    <w:rsid w:val="00CF7273"/>
    <w:rsid w:val="00CF7312"/>
    <w:rsid w:val="00CF752D"/>
    <w:rsid w:val="00CF77CF"/>
    <w:rsid w:val="00CF792A"/>
    <w:rsid w:val="00CF7A8D"/>
    <w:rsid w:val="00CF7A90"/>
    <w:rsid w:val="00CF7C37"/>
    <w:rsid w:val="00CF7DB3"/>
    <w:rsid w:val="00CF7DC5"/>
    <w:rsid w:val="00CF7EEB"/>
    <w:rsid w:val="00D001F0"/>
    <w:rsid w:val="00D001FE"/>
    <w:rsid w:val="00D003DB"/>
    <w:rsid w:val="00D00531"/>
    <w:rsid w:val="00D005C2"/>
    <w:rsid w:val="00D006CB"/>
    <w:rsid w:val="00D007AA"/>
    <w:rsid w:val="00D00A68"/>
    <w:rsid w:val="00D00BF8"/>
    <w:rsid w:val="00D0111D"/>
    <w:rsid w:val="00D013B5"/>
    <w:rsid w:val="00D015C7"/>
    <w:rsid w:val="00D0163F"/>
    <w:rsid w:val="00D0170F"/>
    <w:rsid w:val="00D0189C"/>
    <w:rsid w:val="00D01BEB"/>
    <w:rsid w:val="00D01E4C"/>
    <w:rsid w:val="00D01ED8"/>
    <w:rsid w:val="00D021E6"/>
    <w:rsid w:val="00D02384"/>
    <w:rsid w:val="00D02408"/>
    <w:rsid w:val="00D026DB"/>
    <w:rsid w:val="00D02A2B"/>
    <w:rsid w:val="00D02B90"/>
    <w:rsid w:val="00D0312B"/>
    <w:rsid w:val="00D03483"/>
    <w:rsid w:val="00D03643"/>
    <w:rsid w:val="00D03AB6"/>
    <w:rsid w:val="00D03AC0"/>
    <w:rsid w:val="00D03ACA"/>
    <w:rsid w:val="00D03B1E"/>
    <w:rsid w:val="00D03B90"/>
    <w:rsid w:val="00D03C84"/>
    <w:rsid w:val="00D03CC6"/>
    <w:rsid w:val="00D03FA1"/>
    <w:rsid w:val="00D041A1"/>
    <w:rsid w:val="00D041A6"/>
    <w:rsid w:val="00D041C4"/>
    <w:rsid w:val="00D04250"/>
    <w:rsid w:val="00D0454B"/>
    <w:rsid w:val="00D04612"/>
    <w:rsid w:val="00D048E9"/>
    <w:rsid w:val="00D04BB1"/>
    <w:rsid w:val="00D04DFF"/>
    <w:rsid w:val="00D04FEA"/>
    <w:rsid w:val="00D051DE"/>
    <w:rsid w:val="00D05320"/>
    <w:rsid w:val="00D055A5"/>
    <w:rsid w:val="00D0561B"/>
    <w:rsid w:val="00D0588A"/>
    <w:rsid w:val="00D05B04"/>
    <w:rsid w:val="00D05BF1"/>
    <w:rsid w:val="00D05D88"/>
    <w:rsid w:val="00D06010"/>
    <w:rsid w:val="00D06164"/>
    <w:rsid w:val="00D0619D"/>
    <w:rsid w:val="00D061D0"/>
    <w:rsid w:val="00D061E8"/>
    <w:rsid w:val="00D0621B"/>
    <w:rsid w:val="00D0621E"/>
    <w:rsid w:val="00D063D4"/>
    <w:rsid w:val="00D0668D"/>
    <w:rsid w:val="00D06AF8"/>
    <w:rsid w:val="00D06C1C"/>
    <w:rsid w:val="00D06C25"/>
    <w:rsid w:val="00D06D65"/>
    <w:rsid w:val="00D06EBB"/>
    <w:rsid w:val="00D070A0"/>
    <w:rsid w:val="00D070D9"/>
    <w:rsid w:val="00D0720A"/>
    <w:rsid w:val="00D0722F"/>
    <w:rsid w:val="00D075CD"/>
    <w:rsid w:val="00D0776D"/>
    <w:rsid w:val="00D077A0"/>
    <w:rsid w:val="00D1004A"/>
    <w:rsid w:val="00D100E6"/>
    <w:rsid w:val="00D1013C"/>
    <w:rsid w:val="00D10163"/>
    <w:rsid w:val="00D10273"/>
    <w:rsid w:val="00D102CE"/>
    <w:rsid w:val="00D10394"/>
    <w:rsid w:val="00D10561"/>
    <w:rsid w:val="00D106A2"/>
    <w:rsid w:val="00D106D5"/>
    <w:rsid w:val="00D10794"/>
    <w:rsid w:val="00D108A9"/>
    <w:rsid w:val="00D109FD"/>
    <w:rsid w:val="00D10A75"/>
    <w:rsid w:val="00D10ADF"/>
    <w:rsid w:val="00D10C21"/>
    <w:rsid w:val="00D10E17"/>
    <w:rsid w:val="00D11208"/>
    <w:rsid w:val="00D11619"/>
    <w:rsid w:val="00D118A7"/>
    <w:rsid w:val="00D11B55"/>
    <w:rsid w:val="00D11D0B"/>
    <w:rsid w:val="00D11DDB"/>
    <w:rsid w:val="00D11EFE"/>
    <w:rsid w:val="00D126C2"/>
    <w:rsid w:val="00D127E4"/>
    <w:rsid w:val="00D128CE"/>
    <w:rsid w:val="00D12969"/>
    <w:rsid w:val="00D12BEB"/>
    <w:rsid w:val="00D12C7B"/>
    <w:rsid w:val="00D12EE1"/>
    <w:rsid w:val="00D1385C"/>
    <w:rsid w:val="00D13907"/>
    <w:rsid w:val="00D139A3"/>
    <w:rsid w:val="00D13B32"/>
    <w:rsid w:val="00D13CB9"/>
    <w:rsid w:val="00D1435A"/>
    <w:rsid w:val="00D143C5"/>
    <w:rsid w:val="00D143E6"/>
    <w:rsid w:val="00D148C3"/>
    <w:rsid w:val="00D148F8"/>
    <w:rsid w:val="00D14978"/>
    <w:rsid w:val="00D149AD"/>
    <w:rsid w:val="00D14A02"/>
    <w:rsid w:val="00D14A3C"/>
    <w:rsid w:val="00D14A97"/>
    <w:rsid w:val="00D14FC4"/>
    <w:rsid w:val="00D1507E"/>
    <w:rsid w:val="00D151AA"/>
    <w:rsid w:val="00D151C4"/>
    <w:rsid w:val="00D15382"/>
    <w:rsid w:val="00D154AC"/>
    <w:rsid w:val="00D1571D"/>
    <w:rsid w:val="00D15885"/>
    <w:rsid w:val="00D15D68"/>
    <w:rsid w:val="00D1601D"/>
    <w:rsid w:val="00D161B3"/>
    <w:rsid w:val="00D16266"/>
    <w:rsid w:val="00D163EE"/>
    <w:rsid w:val="00D16570"/>
    <w:rsid w:val="00D16634"/>
    <w:rsid w:val="00D166EB"/>
    <w:rsid w:val="00D16B9A"/>
    <w:rsid w:val="00D16C55"/>
    <w:rsid w:val="00D16D03"/>
    <w:rsid w:val="00D16FD3"/>
    <w:rsid w:val="00D1713A"/>
    <w:rsid w:val="00D172C7"/>
    <w:rsid w:val="00D1731B"/>
    <w:rsid w:val="00D173A4"/>
    <w:rsid w:val="00D173E0"/>
    <w:rsid w:val="00D17576"/>
    <w:rsid w:val="00D175AF"/>
    <w:rsid w:val="00D175DA"/>
    <w:rsid w:val="00D1775D"/>
    <w:rsid w:val="00D17B4A"/>
    <w:rsid w:val="00D17C86"/>
    <w:rsid w:val="00D17C9F"/>
    <w:rsid w:val="00D17DAD"/>
    <w:rsid w:val="00D17E37"/>
    <w:rsid w:val="00D200BE"/>
    <w:rsid w:val="00D2013B"/>
    <w:rsid w:val="00D20156"/>
    <w:rsid w:val="00D203C6"/>
    <w:rsid w:val="00D2071F"/>
    <w:rsid w:val="00D20F24"/>
    <w:rsid w:val="00D21183"/>
    <w:rsid w:val="00D211B1"/>
    <w:rsid w:val="00D2152F"/>
    <w:rsid w:val="00D216AB"/>
    <w:rsid w:val="00D21727"/>
    <w:rsid w:val="00D218C2"/>
    <w:rsid w:val="00D21A53"/>
    <w:rsid w:val="00D21EB9"/>
    <w:rsid w:val="00D220F7"/>
    <w:rsid w:val="00D22281"/>
    <w:rsid w:val="00D22589"/>
    <w:rsid w:val="00D2271A"/>
    <w:rsid w:val="00D22AAC"/>
    <w:rsid w:val="00D22B0D"/>
    <w:rsid w:val="00D22C0C"/>
    <w:rsid w:val="00D22C75"/>
    <w:rsid w:val="00D22DF3"/>
    <w:rsid w:val="00D22E68"/>
    <w:rsid w:val="00D2331A"/>
    <w:rsid w:val="00D237F8"/>
    <w:rsid w:val="00D23844"/>
    <w:rsid w:val="00D238C3"/>
    <w:rsid w:val="00D239AA"/>
    <w:rsid w:val="00D23A46"/>
    <w:rsid w:val="00D23B16"/>
    <w:rsid w:val="00D23C39"/>
    <w:rsid w:val="00D23DC6"/>
    <w:rsid w:val="00D23F09"/>
    <w:rsid w:val="00D241F8"/>
    <w:rsid w:val="00D2427E"/>
    <w:rsid w:val="00D24419"/>
    <w:rsid w:val="00D2445F"/>
    <w:rsid w:val="00D244DC"/>
    <w:rsid w:val="00D244E2"/>
    <w:rsid w:val="00D24683"/>
    <w:rsid w:val="00D2472A"/>
    <w:rsid w:val="00D24844"/>
    <w:rsid w:val="00D24B86"/>
    <w:rsid w:val="00D251C0"/>
    <w:rsid w:val="00D251CC"/>
    <w:rsid w:val="00D252FC"/>
    <w:rsid w:val="00D25393"/>
    <w:rsid w:val="00D2539F"/>
    <w:rsid w:val="00D255F2"/>
    <w:rsid w:val="00D25A79"/>
    <w:rsid w:val="00D25AF9"/>
    <w:rsid w:val="00D25C8E"/>
    <w:rsid w:val="00D25D6F"/>
    <w:rsid w:val="00D25E36"/>
    <w:rsid w:val="00D25F77"/>
    <w:rsid w:val="00D26029"/>
    <w:rsid w:val="00D2635D"/>
    <w:rsid w:val="00D26893"/>
    <w:rsid w:val="00D2691F"/>
    <w:rsid w:val="00D26B51"/>
    <w:rsid w:val="00D26C24"/>
    <w:rsid w:val="00D26CBB"/>
    <w:rsid w:val="00D26D8C"/>
    <w:rsid w:val="00D26DF7"/>
    <w:rsid w:val="00D27375"/>
    <w:rsid w:val="00D2742B"/>
    <w:rsid w:val="00D2751A"/>
    <w:rsid w:val="00D27626"/>
    <w:rsid w:val="00D276F9"/>
    <w:rsid w:val="00D2792E"/>
    <w:rsid w:val="00D27C3C"/>
    <w:rsid w:val="00D27C60"/>
    <w:rsid w:val="00D27EF8"/>
    <w:rsid w:val="00D300AA"/>
    <w:rsid w:val="00D302AF"/>
    <w:rsid w:val="00D305B0"/>
    <w:rsid w:val="00D30606"/>
    <w:rsid w:val="00D3097A"/>
    <w:rsid w:val="00D30A65"/>
    <w:rsid w:val="00D30DD0"/>
    <w:rsid w:val="00D30DD7"/>
    <w:rsid w:val="00D31008"/>
    <w:rsid w:val="00D313E0"/>
    <w:rsid w:val="00D317B0"/>
    <w:rsid w:val="00D319CF"/>
    <w:rsid w:val="00D31A4C"/>
    <w:rsid w:val="00D31AD4"/>
    <w:rsid w:val="00D31B74"/>
    <w:rsid w:val="00D31D2F"/>
    <w:rsid w:val="00D31E31"/>
    <w:rsid w:val="00D31EF5"/>
    <w:rsid w:val="00D31FD4"/>
    <w:rsid w:val="00D325F7"/>
    <w:rsid w:val="00D32788"/>
    <w:rsid w:val="00D32817"/>
    <w:rsid w:val="00D32898"/>
    <w:rsid w:val="00D32D21"/>
    <w:rsid w:val="00D32D5A"/>
    <w:rsid w:val="00D3348A"/>
    <w:rsid w:val="00D3350E"/>
    <w:rsid w:val="00D33612"/>
    <w:rsid w:val="00D3375B"/>
    <w:rsid w:val="00D33D4F"/>
    <w:rsid w:val="00D33E8D"/>
    <w:rsid w:val="00D33EC6"/>
    <w:rsid w:val="00D3466E"/>
    <w:rsid w:val="00D346CF"/>
    <w:rsid w:val="00D34748"/>
    <w:rsid w:val="00D3497F"/>
    <w:rsid w:val="00D34CD3"/>
    <w:rsid w:val="00D34D21"/>
    <w:rsid w:val="00D3510C"/>
    <w:rsid w:val="00D35145"/>
    <w:rsid w:val="00D35165"/>
    <w:rsid w:val="00D3516F"/>
    <w:rsid w:val="00D351B4"/>
    <w:rsid w:val="00D351BE"/>
    <w:rsid w:val="00D352B0"/>
    <w:rsid w:val="00D355A3"/>
    <w:rsid w:val="00D356AF"/>
    <w:rsid w:val="00D356E5"/>
    <w:rsid w:val="00D3587A"/>
    <w:rsid w:val="00D3598E"/>
    <w:rsid w:val="00D35A01"/>
    <w:rsid w:val="00D35BB5"/>
    <w:rsid w:val="00D35BEE"/>
    <w:rsid w:val="00D35D89"/>
    <w:rsid w:val="00D35E61"/>
    <w:rsid w:val="00D36093"/>
    <w:rsid w:val="00D361CE"/>
    <w:rsid w:val="00D36319"/>
    <w:rsid w:val="00D36355"/>
    <w:rsid w:val="00D36452"/>
    <w:rsid w:val="00D36453"/>
    <w:rsid w:val="00D364B6"/>
    <w:rsid w:val="00D3651E"/>
    <w:rsid w:val="00D36579"/>
    <w:rsid w:val="00D36617"/>
    <w:rsid w:val="00D368ED"/>
    <w:rsid w:val="00D36BB9"/>
    <w:rsid w:val="00D36BFE"/>
    <w:rsid w:val="00D36D2F"/>
    <w:rsid w:val="00D37130"/>
    <w:rsid w:val="00D37191"/>
    <w:rsid w:val="00D379B4"/>
    <w:rsid w:val="00D37AA7"/>
    <w:rsid w:val="00D37C99"/>
    <w:rsid w:val="00D404BB"/>
    <w:rsid w:val="00D40945"/>
    <w:rsid w:val="00D4100A"/>
    <w:rsid w:val="00D4119C"/>
    <w:rsid w:val="00D41567"/>
    <w:rsid w:val="00D419C7"/>
    <w:rsid w:val="00D41AA8"/>
    <w:rsid w:val="00D41CA8"/>
    <w:rsid w:val="00D41E69"/>
    <w:rsid w:val="00D42033"/>
    <w:rsid w:val="00D4223A"/>
    <w:rsid w:val="00D4229B"/>
    <w:rsid w:val="00D42534"/>
    <w:rsid w:val="00D42683"/>
    <w:rsid w:val="00D42B73"/>
    <w:rsid w:val="00D42CF0"/>
    <w:rsid w:val="00D42E4A"/>
    <w:rsid w:val="00D431EE"/>
    <w:rsid w:val="00D433DA"/>
    <w:rsid w:val="00D4370B"/>
    <w:rsid w:val="00D437E9"/>
    <w:rsid w:val="00D438F6"/>
    <w:rsid w:val="00D43974"/>
    <w:rsid w:val="00D43996"/>
    <w:rsid w:val="00D43A78"/>
    <w:rsid w:val="00D43AC0"/>
    <w:rsid w:val="00D4410F"/>
    <w:rsid w:val="00D44279"/>
    <w:rsid w:val="00D44517"/>
    <w:rsid w:val="00D44556"/>
    <w:rsid w:val="00D44722"/>
    <w:rsid w:val="00D44763"/>
    <w:rsid w:val="00D4490F"/>
    <w:rsid w:val="00D44BA4"/>
    <w:rsid w:val="00D44CAF"/>
    <w:rsid w:val="00D44CDF"/>
    <w:rsid w:val="00D44CFB"/>
    <w:rsid w:val="00D44DB1"/>
    <w:rsid w:val="00D44E33"/>
    <w:rsid w:val="00D44E3D"/>
    <w:rsid w:val="00D44EFA"/>
    <w:rsid w:val="00D44FF7"/>
    <w:rsid w:val="00D4508F"/>
    <w:rsid w:val="00D45124"/>
    <w:rsid w:val="00D451AE"/>
    <w:rsid w:val="00D45238"/>
    <w:rsid w:val="00D454EB"/>
    <w:rsid w:val="00D456C9"/>
    <w:rsid w:val="00D456CA"/>
    <w:rsid w:val="00D458D1"/>
    <w:rsid w:val="00D45BA7"/>
    <w:rsid w:val="00D45D08"/>
    <w:rsid w:val="00D45EA7"/>
    <w:rsid w:val="00D45EDE"/>
    <w:rsid w:val="00D46250"/>
    <w:rsid w:val="00D4629D"/>
    <w:rsid w:val="00D46304"/>
    <w:rsid w:val="00D4649A"/>
    <w:rsid w:val="00D4662C"/>
    <w:rsid w:val="00D46709"/>
    <w:rsid w:val="00D46757"/>
    <w:rsid w:val="00D46BF3"/>
    <w:rsid w:val="00D46DC6"/>
    <w:rsid w:val="00D4706A"/>
    <w:rsid w:val="00D470AD"/>
    <w:rsid w:val="00D471C4"/>
    <w:rsid w:val="00D4735D"/>
    <w:rsid w:val="00D47395"/>
    <w:rsid w:val="00D476DC"/>
    <w:rsid w:val="00D47754"/>
    <w:rsid w:val="00D4794B"/>
    <w:rsid w:val="00D47D3F"/>
    <w:rsid w:val="00D47FA7"/>
    <w:rsid w:val="00D500ED"/>
    <w:rsid w:val="00D50281"/>
    <w:rsid w:val="00D50521"/>
    <w:rsid w:val="00D5054A"/>
    <w:rsid w:val="00D5056C"/>
    <w:rsid w:val="00D50643"/>
    <w:rsid w:val="00D5091E"/>
    <w:rsid w:val="00D509DC"/>
    <w:rsid w:val="00D50A7A"/>
    <w:rsid w:val="00D50F52"/>
    <w:rsid w:val="00D50F7A"/>
    <w:rsid w:val="00D511AB"/>
    <w:rsid w:val="00D5127F"/>
    <w:rsid w:val="00D51558"/>
    <w:rsid w:val="00D51650"/>
    <w:rsid w:val="00D516B4"/>
    <w:rsid w:val="00D517BA"/>
    <w:rsid w:val="00D518B2"/>
    <w:rsid w:val="00D518EF"/>
    <w:rsid w:val="00D5195E"/>
    <w:rsid w:val="00D51993"/>
    <w:rsid w:val="00D51A59"/>
    <w:rsid w:val="00D51AA2"/>
    <w:rsid w:val="00D51C38"/>
    <w:rsid w:val="00D51CE9"/>
    <w:rsid w:val="00D51E6F"/>
    <w:rsid w:val="00D52004"/>
    <w:rsid w:val="00D52096"/>
    <w:rsid w:val="00D5215D"/>
    <w:rsid w:val="00D5216B"/>
    <w:rsid w:val="00D5245F"/>
    <w:rsid w:val="00D524AB"/>
    <w:rsid w:val="00D52576"/>
    <w:rsid w:val="00D52804"/>
    <w:rsid w:val="00D52A3A"/>
    <w:rsid w:val="00D52B19"/>
    <w:rsid w:val="00D52C73"/>
    <w:rsid w:val="00D52EC0"/>
    <w:rsid w:val="00D531FB"/>
    <w:rsid w:val="00D5347B"/>
    <w:rsid w:val="00D534C1"/>
    <w:rsid w:val="00D535A7"/>
    <w:rsid w:val="00D5388C"/>
    <w:rsid w:val="00D539E3"/>
    <w:rsid w:val="00D53A7E"/>
    <w:rsid w:val="00D53D3F"/>
    <w:rsid w:val="00D53D41"/>
    <w:rsid w:val="00D53F14"/>
    <w:rsid w:val="00D5436B"/>
    <w:rsid w:val="00D54999"/>
    <w:rsid w:val="00D54BA1"/>
    <w:rsid w:val="00D54E1F"/>
    <w:rsid w:val="00D54E27"/>
    <w:rsid w:val="00D54EEE"/>
    <w:rsid w:val="00D55104"/>
    <w:rsid w:val="00D5515C"/>
    <w:rsid w:val="00D5528D"/>
    <w:rsid w:val="00D55314"/>
    <w:rsid w:val="00D553E1"/>
    <w:rsid w:val="00D55418"/>
    <w:rsid w:val="00D55447"/>
    <w:rsid w:val="00D5556B"/>
    <w:rsid w:val="00D55663"/>
    <w:rsid w:val="00D5578B"/>
    <w:rsid w:val="00D55C86"/>
    <w:rsid w:val="00D5604E"/>
    <w:rsid w:val="00D56252"/>
    <w:rsid w:val="00D56273"/>
    <w:rsid w:val="00D56437"/>
    <w:rsid w:val="00D566F7"/>
    <w:rsid w:val="00D567FF"/>
    <w:rsid w:val="00D569EB"/>
    <w:rsid w:val="00D56BED"/>
    <w:rsid w:val="00D56FF1"/>
    <w:rsid w:val="00D5707A"/>
    <w:rsid w:val="00D570EF"/>
    <w:rsid w:val="00D570FB"/>
    <w:rsid w:val="00D57219"/>
    <w:rsid w:val="00D574F8"/>
    <w:rsid w:val="00D57B6D"/>
    <w:rsid w:val="00D57CCD"/>
    <w:rsid w:val="00D57CD5"/>
    <w:rsid w:val="00D57E99"/>
    <w:rsid w:val="00D60295"/>
    <w:rsid w:val="00D60341"/>
    <w:rsid w:val="00D60447"/>
    <w:rsid w:val="00D60494"/>
    <w:rsid w:val="00D604BB"/>
    <w:rsid w:val="00D606BA"/>
    <w:rsid w:val="00D60B48"/>
    <w:rsid w:val="00D60C68"/>
    <w:rsid w:val="00D60DE2"/>
    <w:rsid w:val="00D60EB4"/>
    <w:rsid w:val="00D60FB5"/>
    <w:rsid w:val="00D6130E"/>
    <w:rsid w:val="00D61443"/>
    <w:rsid w:val="00D6172C"/>
    <w:rsid w:val="00D6178D"/>
    <w:rsid w:val="00D618C3"/>
    <w:rsid w:val="00D61BF3"/>
    <w:rsid w:val="00D61D05"/>
    <w:rsid w:val="00D61D0E"/>
    <w:rsid w:val="00D61FB2"/>
    <w:rsid w:val="00D62012"/>
    <w:rsid w:val="00D6212B"/>
    <w:rsid w:val="00D62820"/>
    <w:rsid w:val="00D6293B"/>
    <w:rsid w:val="00D629C3"/>
    <w:rsid w:val="00D62AB6"/>
    <w:rsid w:val="00D62E4A"/>
    <w:rsid w:val="00D63021"/>
    <w:rsid w:val="00D631FA"/>
    <w:rsid w:val="00D632C1"/>
    <w:rsid w:val="00D63389"/>
    <w:rsid w:val="00D6375D"/>
    <w:rsid w:val="00D63B0A"/>
    <w:rsid w:val="00D63C0E"/>
    <w:rsid w:val="00D63DDF"/>
    <w:rsid w:val="00D63F79"/>
    <w:rsid w:val="00D63FBD"/>
    <w:rsid w:val="00D642D4"/>
    <w:rsid w:val="00D6445D"/>
    <w:rsid w:val="00D644A8"/>
    <w:rsid w:val="00D6463A"/>
    <w:rsid w:val="00D647B4"/>
    <w:rsid w:val="00D64B35"/>
    <w:rsid w:val="00D64BEB"/>
    <w:rsid w:val="00D64C8E"/>
    <w:rsid w:val="00D64CEA"/>
    <w:rsid w:val="00D64E01"/>
    <w:rsid w:val="00D64E17"/>
    <w:rsid w:val="00D6502E"/>
    <w:rsid w:val="00D655D7"/>
    <w:rsid w:val="00D655E2"/>
    <w:rsid w:val="00D65C98"/>
    <w:rsid w:val="00D65CA8"/>
    <w:rsid w:val="00D65D70"/>
    <w:rsid w:val="00D65DEE"/>
    <w:rsid w:val="00D660C3"/>
    <w:rsid w:val="00D6615B"/>
    <w:rsid w:val="00D66344"/>
    <w:rsid w:val="00D664E3"/>
    <w:rsid w:val="00D6678E"/>
    <w:rsid w:val="00D66B77"/>
    <w:rsid w:val="00D66C1B"/>
    <w:rsid w:val="00D66CDC"/>
    <w:rsid w:val="00D66FD1"/>
    <w:rsid w:val="00D67053"/>
    <w:rsid w:val="00D670D3"/>
    <w:rsid w:val="00D6711D"/>
    <w:rsid w:val="00D67168"/>
    <w:rsid w:val="00D671B6"/>
    <w:rsid w:val="00D676EE"/>
    <w:rsid w:val="00D67A00"/>
    <w:rsid w:val="00D67A65"/>
    <w:rsid w:val="00D67DEA"/>
    <w:rsid w:val="00D70AFA"/>
    <w:rsid w:val="00D70B09"/>
    <w:rsid w:val="00D70D6D"/>
    <w:rsid w:val="00D70E5D"/>
    <w:rsid w:val="00D70EBD"/>
    <w:rsid w:val="00D710A5"/>
    <w:rsid w:val="00D71325"/>
    <w:rsid w:val="00D71334"/>
    <w:rsid w:val="00D71354"/>
    <w:rsid w:val="00D71616"/>
    <w:rsid w:val="00D717F0"/>
    <w:rsid w:val="00D7181E"/>
    <w:rsid w:val="00D7188E"/>
    <w:rsid w:val="00D71892"/>
    <w:rsid w:val="00D7189F"/>
    <w:rsid w:val="00D718A4"/>
    <w:rsid w:val="00D718E0"/>
    <w:rsid w:val="00D71A64"/>
    <w:rsid w:val="00D71C41"/>
    <w:rsid w:val="00D7225B"/>
    <w:rsid w:val="00D72389"/>
    <w:rsid w:val="00D72735"/>
    <w:rsid w:val="00D7297F"/>
    <w:rsid w:val="00D72AE1"/>
    <w:rsid w:val="00D72B61"/>
    <w:rsid w:val="00D72BFA"/>
    <w:rsid w:val="00D72E21"/>
    <w:rsid w:val="00D72F1B"/>
    <w:rsid w:val="00D72F73"/>
    <w:rsid w:val="00D73024"/>
    <w:rsid w:val="00D733CC"/>
    <w:rsid w:val="00D734DB"/>
    <w:rsid w:val="00D73701"/>
    <w:rsid w:val="00D737FF"/>
    <w:rsid w:val="00D73952"/>
    <w:rsid w:val="00D73A11"/>
    <w:rsid w:val="00D73E2F"/>
    <w:rsid w:val="00D73E72"/>
    <w:rsid w:val="00D73F82"/>
    <w:rsid w:val="00D740F3"/>
    <w:rsid w:val="00D74491"/>
    <w:rsid w:val="00D74629"/>
    <w:rsid w:val="00D7470F"/>
    <w:rsid w:val="00D74749"/>
    <w:rsid w:val="00D7479E"/>
    <w:rsid w:val="00D74A9B"/>
    <w:rsid w:val="00D74E36"/>
    <w:rsid w:val="00D74F0C"/>
    <w:rsid w:val="00D75347"/>
    <w:rsid w:val="00D75580"/>
    <w:rsid w:val="00D75635"/>
    <w:rsid w:val="00D75789"/>
    <w:rsid w:val="00D758EF"/>
    <w:rsid w:val="00D75940"/>
    <w:rsid w:val="00D75D06"/>
    <w:rsid w:val="00D7611F"/>
    <w:rsid w:val="00D7623F"/>
    <w:rsid w:val="00D762EA"/>
    <w:rsid w:val="00D7671E"/>
    <w:rsid w:val="00D76B00"/>
    <w:rsid w:val="00D76C05"/>
    <w:rsid w:val="00D76C43"/>
    <w:rsid w:val="00D76E86"/>
    <w:rsid w:val="00D76F11"/>
    <w:rsid w:val="00D76FEF"/>
    <w:rsid w:val="00D7701D"/>
    <w:rsid w:val="00D77272"/>
    <w:rsid w:val="00D772EE"/>
    <w:rsid w:val="00D77466"/>
    <w:rsid w:val="00D774EE"/>
    <w:rsid w:val="00D775F9"/>
    <w:rsid w:val="00D7766D"/>
    <w:rsid w:val="00D77713"/>
    <w:rsid w:val="00D777CB"/>
    <w:rsid w:val="00D77822"/>
    <w:rsid w:val="00D77895"/>
    <w:rsid w:val="00D77E49"/>
    <w:rsid w:val="00D77E4E"/>
    <w:rsid w:val="00D8018D"/>
    <w:rsid w:val="00D801C9"/>
    <w:rsid w:val="00D80234"/>
    <w:rsid w:val="00D80360"/>
    <w:rsid w:val="00D80615"/>
    <w:rsid w:val="00D806DF"/>
    <w:rsid w:val="00D80770"/>
    <w:rsid w:val="00D80A18"/>
    <w:rsid w:val="00D80C82"/>
    <w:rsid w:val="00D80E1C"/>
    <w:rsid w:val="00D80E47"/>
    <w:rsid w:val="00D80EAD"/>
    <w:rsid w:val="00D810AF"/>
    <w:rsid w:val="00D81409"/>
    <w:rsid w:val="00D8142C"/>
    <w:rsid w:val="00D8152D"/>
    <w:rsid w:val="00D81653"/>
    <w:rsid w:val="00D818CE"/>
    <w:rsid w:val="00D81C00"/>
    <w:rsid w:val="00D81F1D"/>
    <w:rsid w:val="00D81F2A"/>
    <w:rsid w:val="00D81FF9"/>
    <w:rsid w:val="00D821A3"/>
    <w:rsid w:val="00D8224D"/>
    <w:rsid w:val="00D8231A"/>
    <w:rsid w:val="00D82443"/>
    <w:rsid w:val="00D824AD"/>
    <w:rsid w:val="00D825BD"/>
    <w:rsid w:val="00D82621"/>
    <w:rsid w:val="00D8276D"/>
    <w:rsid w:val="00D82853"/>
    <w:rsid w:val="00D82A0A"/>
    <w:rsid w:val="00D82ACA"/>
    <w:rsid w:val="00D82B0D"/>
    <w:rsid w:val="00D82CCA"/>
    <w:rsid w:val="00D82EDB"/>
    <w:rsid w:val="00D83229"/>
    <w:rsid w:val="00D8348F"/>
    <w:rsid w:val="00D83527"/>
    <w:rsid w:val="00D8363D"/>
    <w:rsid w:val="00D8375F"/>
    <w:rsid w:val="00D83B5A"/>
    <w:rsid w:val="00D83BAC"/>
    <w:rsid w:val="00D83C74"/>
    <w:rsid w:val="00D841A9"/>
    <w:rsid w:val="00D8428F"/>
    <w:rsid w:val="00D842C6"/>
    <w:rsid w:val="00D843AC"/>
    <w:rsid w:val="00D84410"/>
    <w:rsid w:val="00D8446B"/>
    <w:rsid w:val="00D8464E"/>
    <w:rsid w:val="00D84979"/>
    <w:rsid w:val="00D84A20"/>
    <w:rsid w:val="00D84C46"/>
    <w:rsid w:val="00D84D03"/>
    <w:rsid w:val="00D84D16"/>
    <w:rsid w:val="00D84EEC"/>
    <w:rsid w:val="00D84F57"/>
    <w:rsid w:val="00D8505C"/>
    <w:rsid w:val="00D85485"/>
    <w:rsid w:val="00D857EA"/>
    <w:rsid w:val="00D857EF"/>
    <w:rsid w:val="00D8583D"/>
    <w:rsid w:val="00D85A2E"/>
    <w:rsid w:val="00D85B6E"/>
    <w:rsid w:val="00D85C81"/>
    <w:rsid w:val="00D85DC9"/>
    <w:rsid w:val="00D8609B"/>
    <w:rsid w:val="00D860A6"/>
    <w:rsid w:val="00D86190"/>
    <w:rsid w:val="00D861C6"/>
    <w:rsid w:val="00D86274"/>
    <w:rsid w:val="00D8631D"/>
    <w:rsid w:val="00D86750"/>
    <w:rsid w:val="00D86B1E"/>
    <w:rsid w:val="00D86C0F"/>
    <w:rsid w:val="00D86C96"/>
    <w:rsid w:val="00D86D81"/>
    <w:rsid w:val="00D86E39"/>
    <w:rsid w:val="00D86E51"/>
    <w:rsid w:val="00D873E9"/>
    <w:rsid w:val="00D87404"/>
    <w:rsid w:val="00D8756A"/>
    <w:rsid w:val="00D877BE"/>
    <w:rsid w:val="00D8789F"/>
    <w:rsid w:val="00D87A7B"/>
    <w:rsid w:val="00D87B8F"/>
    <w:rsid w:val="00D87D4F"/>
    <w:rsid w:val="00D87E45"/>
    <w:rsid w:val="00D87EDD"/>
    <w:rsid w:val="00D87EF1"/>
    <w:rsid w:val="00D87F31"/>
    <w:rsid w:val="00D9027A"/>
    <w:rsid w:val="00D9039D"/>
    <w:rsid w:val="00D90468"/>
    <w:rsid w:val="00D907F8"/>
    <w:rsid w:val="00D908A9"/>
    <w:rsid w:val="00D90926"/>
    <w:rsid w:val="00D909E5"/>
    <w:rsid w:val="00D90BD3"/>
    <w:rsid w:val="00D90C67"/>
    <w:rsid w:val="00D90D38"/>
    <w:rsid w:val="00D90D75"/>
    <w:rsid w:val="00D90DF8"/>
    <w:rsid w:val="00D90E5B"/>
    <w:rsid w:val="00D91265"/>
    <w:rsid w:val="00D91295"/>
    <w:rsid w:val="00D912F8"/>
    <w:rsid w:val="00D913B4"/>
    <w:rsid w:val="00D91486"/>
    <w:rsid w:val="00D91889"/>
    <w:rsid w:val="00D91A4B"/>
    <w:rsid w:val="00D91A85"/>
    <w:rsid w:val="00D91B89"/>
    <w:rsid w:val="00D91C8D"/>
    <w:rsid w:val="00D92088"/>
    <w:rsid w:val="00D920BF"/>
    <w:rsid w:val="00D92240"/>
    <w:rsid w:val="00D92378"/>
    <w:rsid w:val="00D9240A"/>
    <w:rsid w:val="00D924E6"/>
    <w:rsid w:val="00D92666"/>
    <w:rsid w:val="00D928A0"/>
    <w:rsid w:val="00D92BDC"/>
    <w:rsid w:val="00D92C15"/>
    <w:rsid w:val="00D92E73"/>
    <w:rsid w:val="00D92EF6"/>
    <w:rsid w:val="00D92FE7"/>
    <w:rsid w:val="00D93077"/>
    <w:rsid w:val="00D930D3"/>
    <w:rsid w:val="00D93123"/>
    <w:rsid w:val="00D935D4"/>
    <w:rsid w:val="00D935EB"/>
    <w:rsid w:val="00D9368C"/>
    <w:rsid w:val="00D9369D"/>
    <w:rsid w:val="00D93837"/>
    <w:rsid w:val="00D9392E"/>
    <w:rsid w:val="00D93D0D"/>
    <w:rsid w:val="00D93E41"/>
    <w:rsid w:val="00D93F0B"/>
    <w:rsid w:val="00D93F2C"/>
    <w:rsid w:val="00D940C5"/>
    <w:rsid w:val="00D9419E"/>
    <w:rsid w:val="00D945FE"/>
    <w:rsid w:val="00D9491A"/>
    <w:rsid w:val="00D94979"/>
    <w:rsid w:val="00D94B0D"/>
    <w:rsid w:val="00D94CFA"/>
    <w:rsid w:val="00D952A7"/>
    <w:rsid w:val="00D953B2"/>
    <w:rsid w:val="00D9583A"/>
    <w:rsid w:val="00D95874"/>
    <w:rsid w:val="00D95D22"/>
    <w:rsid w:val="00D95D94"/>
    <w:rsid w:val="00D95E1E"/>
    <w:rsid w:val="00D95EC0"/>
    <w:rsid w:val="00D9605B"/>
    <w:rsid w:val="00D962DE"/>
    <w:rsid w:val="00D9633C"/>
    <w:rsid w:val="00D96359"/>
    <w:rsid w:val="00D96417"/>
    <w:rsid w:val="00D96632"/>
    <w:rsid w:val="00D96637"/>
    <w:rsid w:val="00D9675D"/>
    <w:rsid w:val="00D96780"/>
    <w:rsid w:val="00D9691C"/>
    <w:rsid w:val="00D9697B"/>
    <w:rsid w:val="00D96A7F"/>
    <w:rsid w:val="00D96AD3"/>
    <w:rsid w:val="00D96B1D"/>
    <w:rsid w:val="00D96FDD"/>
    <w:rsid w:val="00D971F5"/>
    <w:rsid w:val="00D9737B"/>
    <w:rsid w:val="00D9737E"/>
    <w:rsid w:val="00D973EC"/>
    <w:rsid w:val="00D974EF"/>
    <w:rsid w:val="00D97864"/>
    <w:rsid w:val="00D97B96"/>
    <w:rsid w:val="00D97D50"/>
    <w:rsid w:val="00D97DB2"/>
    <w:rsid w:val="00D97FA7"/>
    <w:rsid w:val="00D97FD9"/>
    <w:rsid w:val="00DA0026"/>
    <w:rsid w:val="00DA0068"/>
    <w:rsid w:val="00DA00E4"/>
    <w:rsid w:val="00DA026F"/>
    <w:rsid w:val="00DA0475"/>
    <w:rsid w:val="00DA0583"/>
    <w:rsid w:val="00DA0DCD"/>
    <w:rsid w:val="00DA0E66"/>
    <w:rsid w:val="00DA1158"/>
    <w:rsid w:val="00DA1166"/>
    <w:rsid w:val="00DA11D0"/>
    <w:rsid w:val="00DA1666"/>
    <w:rsid w:val="00DA1705"/>
    <w:rsid w:val="00DA1B66"/>
    <w:rsid w:val="00DA2049"/>
    <w:rsid w:val="00DA227D"/>
    <w:rsid w:val="00DA2398"/>
    <w:rsid w:val="00DA25B8"/>
    <w:rsid w:val="00DA28FA"/>
    <w:rsid w:val="00DA29D4"/>
    <w:rsid w:val="00DA2A83"/>
    <w:rsid w:val="00DA2BAF"/>
    <w:rsid w:val="00DA2D83"/>
    <w:rsid w:val="00DA2E64"/>
    <w:rsid w:val="00DA2EB9"/>
    <w:rsid w:val="00DA2FC3"/>
    <w:rsid w:val="00DA3198"/>
    <w:rsid w:val="00DA320B"/>
    <w:rsid w:val="00DA3400"/>
    <w:rsid w:val="00DA37C1"/>
    <w:rsid w:val="00DA3899"/>
    <w:rsid w:val="00DA38BA"/>
    <w:rsid w:val="00DA38D3"/>
    <w:rsid w:val="00DA3A73"/>
    <w:rsid w:val="00DA3B98"/>
    <w:rsid w:val="00DA3D63"/>
    <w:rsid w:val="00DA3EE3"/>
    <w:rsid w:val="00DA3F22"/>
    <w:rsid w:val="00DA415D"/>
    <w:rsid w:val="00DA45A3"/>
    <w:rsid w:val="00DA4879"/>
    <w:rsid w:val="00DA4AA1"/>
    <w:rsid w:val="00DA4C87"/>
    <w:rsid w:val="00DA4F36"/>
    <w:rsid w:val="00DA5030"/>
    <w:rsid w:val="00DA506B"/>
    <w:rsid w:val="00DA532D"/>
    <w:rsid w:val="00DA58B6"/>
    <w:rsid w:val="00DA58E8"/>
    <w:rsid w:val="00DA5D24"/>
    <w:rsid w:val="00DA5E07"/>
    <w:rsid w:val="00DA6337"/>
    <w:rsid w:val="00DA6435"/>
    <w:rsid w:val="00DA66BD"/>
    <w:rsid w:val="00DA6AEF"/>
    <w:rsid w:val="00DA6CFA"/>
    <w:rsid w:val="00DA6DC2"/>
    <w:rsid w:val="00DA7095"/>
    <w:rsid w:val="00DA7129"/>
    <w:rsid w:val="00DA717A"/>
    <w:rsid w:val="00DA727B"/>
    <w:rsid w:val="00DA7298"/>
    <w:rsid w:val="00DA72E8"/>
    <w:rsid w:val="00DA73CA"/>
    <w:rsid w:val="00DA75D4"/>
    <w:rsid w:val="00DA78F4"/>
    <w:rsid w:val="00DA79BF"/>
    <w:rsid w:val="00DA7A2D"/>
    <w:rsid w:val="00DA7A8E"/>
    <w:rsid w:val="00DA7CEF"/>
    <w:rsid w:val="00DA7DBA"/>
    <w:rsid w:val="00DA7F7D"/>
    <w:rsid w:val="00DA7FB4"/>
    <w:rsid w:val="00DB0001"/>
    <w:rsid w:val="00DB0083"/>
    <w:rsid w:val="00DB008B"/>
    <w:rsid w:val="00DB018B"/>
    <w:rsid w:val="00DB0285"/>
    <w:rsid w:val="00DB03AB"/>
    <w:rsid w:val="00DB0671"/>
    <w:rsid w:val="00DB0874"/>
    <w:rsid w:val="00DB0A58"/>
    <w:rsid w:val="00DB0EE3"/>
    <w:rsid w:val="00DB1099"/>
    <w:rsid w:val="00DB14D7"/>
    <w:rsid w:val="00DB1595"/>
    <w:rsid w:val="00DB17D2"/>
    <w:rsid w:val="00DB1865"/>
    <w:rsid w:val="00DB1D18"/>
    <w:rsid w:val="00DB2182"/>
    <w:rsid w:val="00DB2262"/>
    <w:rsid w:val="00DB228C"/>
    <w:rsid w:val="00DB2381"/>
    <w:rsid w:val="00DB2391"/>
    <w:rsid w:val="00DB23EE"/>
    <w:rsid w:val="00DB2492"/>
    <w:rsid w:val="00DB24AD"/>
    <w:rsid w:val="00DB278A"/>
    <w:rsid w:val="00DB2898"/>
    <w:rsid w:val="00DB2969"/>
    <w:rsid w:val="00DB2B44"/>
    <w:rsid w:val="00DB2C0D"/>
    <w:rsid w:val="00DB2D28"/>
    <w:rsid w:val="00DB2DF2"/>
    <w:rsid w:val="00DB2F38"/>
    <w:rsid w:val="00DB2F97"/>
    <w:rsid w:val="00DB3012"/>
    <w:rsid w:val="00DB3031"/>
    <w:rsid w:val="00DB304F"/>
    <w:rsid w:val="00DB3511"/>
    <w:rsid w:val="00DB3638"/>
    <w:rsid w:val="00DB364C"/>
    <w:rsid w:val="00DB3789"/>
    <w:rsid w:val="00DB379A"/>
    <w:rsid w:val="00DB37A4"/>
    <w:rsid w:val="00DB3FB7"/>
    <w:rsid w:val="00DB3FD2"/>
    <w:rsid w:val="00DB407C"/>
    <w:rsid w:val="00DB44E8"/>
    <w:rsid w:val="00DB47CA"/>
    <w:rsid w:val="00DB47FB"/>
    <w:rsid w:val="00DB4BA8"/>
    <w:rsid w:val="00DB4C38"/>
    <w:rsid w:val="00DB4C96"/>
    <w:rsid w:val="00DB4CAE"/>
    <w:rsid w:val="00DB4D3D"/>
    <w:rsid w:val="00DB4DE1"/>
    <w:rsid w:val="00DB4F7A"/>
    <w:rsid w:val="00DB50A6"/>
    <w:rsid w:val="00DB53AF"/>
    <w:rsid w:val="00DB53DB"/>
    <w:rsid w:val="00DB53F8"/>
    <w:rsid w:val="00DB5A4D"/>
    <w:rsid w:val="00DB5FE6"/>
    <w:rsid w:val="00DB60B2"/>
    <w:rsid w:val="00DB6503"/>
    <w:rsid w:val="00DB6570"/>
    <w:rsid w:val="00DB660D"/>
    <w:rsid w:val="00DB6689"/>
    <w:rsid w:val="00DB6BF8"/>
    <w:rsid w:val="00DB6F88"/>
    <w:rsid w:val="00DB6FE5"/>
    <w:rsid w:val="00DB700D"/>
    <w:rsid w:val="00DB70F8"/>
    <w:rsid w:val="00DB7105"/>
    <w:rsid w:val="00DB7230"/>
    <w:rsid w:val="00DB72FC"/>
    <w:rsid w:val="00DB760B"/>
    <w:rsid w:val="00DB76AB"/>
    <w:rsid w:val="00DB7972"/>
    <w:rsid w:val="00DB7973"/>
    <w:rsid w:val="00DB7A95"/>
    <w:rsid w:val="00DB7C30"/>
    <w:rsid w:val="00DC01C9"/>
    <w:rsid w:val="00DC032F"/>
    <w:rsid w:val="00DC036B"/>
    <w:rsid w:val="00DC063B"/>
    <w:rsid w:val="00DC06DC"/>
    <w:rsid w:val="00DC071D"/>
    <w:rsid w:val="00DC0762"/>
    <w:rsid w:val="00DC07FF"/>
    <w:rsid w:val="00DC080E"/>
    <w:rsid w:val="00DC08E4"/>
    <w:rsid w:val="00DC0A43"/>
    <w:rsid w:val="00DC0AA2"/>
    <w:rsid w:val="00DC0AE5"/>
    <w:rsid w:val="00DC0C98"/>
    <w:rsid w:val="00DC0D8C"/>
    <w:rsid w:val="00DC0E08"/>
    <w:rsid w:val="00DC0E89"/>
    <w:rsid w:val="00DC107D"/>
    <w:rsid w:val="00DC10B9"/>
    <w:rsid w:val="00DC1712"/>
    <w:rsid w:val="00DC18A8"/>
    <w:rsid w:val="00DC1AC5"/>
    <w:rsid w:val="00DC1B04"/>
    <w:rsid w:val="00DC1C22"/>
    <w:rsid w:val="00DC1DBE"/>
    <w:rsid w:val="00DC1F54"/>
    <w:rsid w:val="00DC1F7D"/>
    <w:rsid w:val="00DC2158"/>
    <w:rsid w:val="00DC21BF"/>
    <w:rsid w:val="00DC2350"/>
    <w:rsid w:val="00DC27B4"/>
    <w:rsid w:val="00DC2A4F"/>
    <w:rsid w:val="00DC2A5F"/>
    <w:rsid w:val="00DC2CA1"/>
    <w:rsid w:val="00DC32E6"/>
    <w:rsid w:val="00DC377B"/>
    <w:rsid w:val="00DC37B9"/>
    <w:rsid w:val="00DC3899"/>
    <w:rsid w:val="00DC39EA"/>
    <w:rsid w:val="00DC3C01"/>
    <w:rsid w:val="00DC3E68"/>
    <w:rsid w:val="00DC3E86"/>
    <w:rsid w:val="00DC3EF4"/>
    <w:rsid w:val="00DC3F42"/>
    <w:rsid w:val="00DC40E2"/>
    <w:rsid w:val="00DC4122"/>
    <w:rsid w:val="00DC424B"/>
    <w:rsid w:val="00DC4390"/>
    <w:rsid w:val="00DC451A"/>
    <w:rsid w:val="00DC4664"/>
    <w:rsid w:val="00DC467C"/>
    <w:rsid w:val="00DC483D"/>
    <w:rsid w:val="00DC4905"/>
    <w:rsid w:val="00DC4B07"/>
    <w:rsid w:val="00DC4DF8"/>
    <w:rsid w:val="00DC4F3E"/>
    <w:rsid w:val="00DC4F45"/>
    <w:rsid w:val="00DC5288"/>
    <w:rsid w:val="00DC54FA"/>
    <w:rsid w:val="00DC5545"/>
    <w:rsid w:val="00DC56A9"/>
    <w:rsid w:val="00DC5804"/>
    <w:rsid w:val="00DC5A0A"/>
    <w:rsid w:val="00DC5E1A"/>
    <w:rsid w:val="00DC601E"/>
    <w:rsid w:val="00DC60FA"/>
    <w:rsid w:val="00DC6131"/>
    <w:rsid w:val="00DC626C"/>
    <w:rsid w:val="00DC631B"/>
    <w:rsid w:val="00DC63DE"/>
    <w:rsid w:val="00DC6750"/>
    <w:rsid w:val="00DC680D"/>
    <w:rsid w:val="00DC6B38"/>
    <w:rsid w:val="00DC6CD6"/>
    <w:rsid w:val="00DC6D7A"/>
    <w:rsid w:val="00DC7046"/>
    <w:rsid w:val="00DC7224"/>
    <w:rsid w:val="00DC73ED"/>
    <w:rsid w:val="00DC7591"/>
    <w:rsid w:val="00DC7779"/>
    <w:rsid w:val="00DC7A53"/>
    <w:rsid w:val="00DC7B6C"/>
    <w:rsid w:val="00DD0094"/>
    <w:rsid w:val="00DD00A3"/>
    <w:rsid w:val="00DD00C7"/>
    <w:rsid w:val="00DD0205"/>
    <w:rsid w:val="00DD0229"/>
    <w:rsid w:val="00DD02CE"/>
    <w:rsid w:val="00DD0455"/>
    <w:rsid w:val="00DD07E4"/>
    <w:rsid w:val="00DD087E"/>
    <w:rsid w:val="00DD0AA1"/>
    <w:rsid w:val="00DD0BFF"/>
    <w:rsid w:val="00DD0C2B"/>
    <w:rsid w:val="00DD0D29"/>
    <w:rsid w:val="00DD0E6C"/>
    <w:rsid w:val="00DD10B8"/>
    <w:rsid w:val="00DD1139"/>
    <w:rsid w:val="00DD18D7"/>
    <w:rsid w:val="00DD1986"/>
    <w:rsid w:val="00DD1A05"/>
    <w:rsid w:val="00DD1D78"/>
    <w:rsid w:val="00DD1F10"/>
    <w:rsid w:val="00DD2076"/>
    <w:rsid w:val="00DD20AC"/>
    <w:rsid w:val="00DD20CB"/>
    <w:rsid w:val="00DD20DE"/>
    <w:rsid w:val="00DD2133"/>
    <w:rsid w:val="00DD224B"/>
    <w:rsid w:val="00DD24CF"/>
    <w:rsid w:val="00DD25BB"/>
    <w:rsid w:val="00DD25F1"/>
    <w:rsid w:val="00DD261D"/>
    <w:rsid w:val="00DD267C"/>
    <w:rsid w:val="00DD27F2"/>
    <w:rsid w:val="00DD29E4"/>
    <w:rsid w:val="00DD2ADD"/>
    <w:rsid w:val="00DD2C88"/>
    <w:rsid w:val="00DD2E87"/>
    <w:rsid w:val="00DD2E99"/>
    <w:rsid w:val="00DD3061"/>
    <w:rsid w:val="00DD31C4"/>
    <w:rsid w:val="00DD3469"/>
    <w:rsid w:val="00DD3507"/>
    <w:rsid w:val="00DD361D"/>
    <w:rsid w:val="00DD367D"/>
    <w:rsid w:val="00DD37CC"/>
    <w:rsid w:val="00DD385E"/>
    <w:rsid w:val="00DD3B30"/>
    <w:rsid w:val="00DD3C30"/>
    <w:rsid w:val="00DD3F57"/>
    <w:rsid w:val="00DD420F"/>
    <w:rsid w:val="00DD45A3"/>
    <w:rsid w:val="00DD478B"/>
    <w:rsid w:val="00DD4B2F"/>
    <w:rsid w:val="00DD4B9F"/>
    <w:rsid w:val="00DD4C46"/>
    <w:rsid w:val="00DD4D8C"/>
    <w:rsid w:val="00DD4FBC"/>
    <w:rsid w:val="00DD5240"/>
    <w:rsid w:val="00DD53DF"/>
    <w:rsid w:val="00DD5642"/>
    <w:rsid w:val="00DD5658"/>
    <w:rsid w:val="00DD5832"/>
    <w:rsid w:val="00DD5B76"/>
    <w:rsid w:val="00DD5B93"/>
    <w:rsid w:val="00DD5BF2"/>
    <w:rsid w:val="00DD6528"/>
    <w:rsid w:val="00DD6804"/>
    <w:rsid w:val="00DD6811"/>
    <w:rsid w:val="00DD6A1E"/>
    <w:rsid w:val="00DD6A77"/>
    <w:rsid w:val="00DD6A79"/>
    <w:rsid w:val="00DD6B5F"/>
    <w:rsid w:val="00DD6B8A"/>
    <w:rsid w:val="00DD6BAD"/>
    <w:rsid w:val="00DD6BFE"/>
    <w:rsid w:val="00DD6CE2"/>
    <w:rsid w:val="00DD6E9B"/>
    <w:rsid w:val="00DD6FA1"/>
    <w:rsid w:val="00DD70FE"/>
    <w:rsid w:val="00DD72DF"/>
    <w:rsid w:val="00DD73F9"/>
    <w:rsid w:val="00DD7444"/>
    <w:rsid w:val="00DD77FC"/>
    <w:rsid w:val="00DD785E"/>
    <w:rsid w:val="00DD7A34"/>
    <w:rsid w:val="00DD7A3C"/>
    <w:rsid w:val="00DD7AEA"/>
    <w:rsid w:val="00DD7C9D"/>
    <w:rsid w:val="00DD7CA3"/>
    <w:rsid w:val="00DD7CAA"/>
    <w:rsid w:val="00DD7D4D"/>
    <w:rsid w:val="00DD7E03"/>
    <w:rsid w:val="00DD7E58"/>
    <w:rsid w:val="00DE0053"/>
    <w:rsid w:val="00DE0122"/>
    <w:rsid w:val="00DE017F"/>
    <w:rsid w:val="00DE0389"/>
    <w:rsid w:val="00DE04B6"/>
    <w:rsid w:val="00DE05C9"/>
    <w:rsid w:val="00DE08E7"/>
    <w:rsid w:val="00DE0985"/>
    <w:rsid w:val="00DE0C20"/>
    <w:rsid w:val="00DE0FF6"/>
    <w:rsid w:val="00DE174B"/>
    <w:rsid w:val="00DE1936"/>
    <w:rsid w:val="00DE1985"/>
    <w:rsid w:val="00DE1AE2"/>
    <w:rsid w:val="00DE1BCD"/>
    <w:rsid w:val="00DE1F0B"/>
    <w:rsid w:val="00DE1FB4"/>
    <w:rsid w:val="00DE20B7"/>
    <w:rsid w:val="00DE2570"/>
    <w:rsid w:val="00DE2854"/>
    <w:rsid w:val="00DE2ADB"/>
    <w:rsid w:val="00DE2C9C"/>
    <w:rsid w:val="00DE2CCB"/>
    <w:rsid w:val="00DE2D00"/>
    <w:rsid w:val="00DE2DC4"/>
    <w:rsid w:val="00DE2E45"/>
    <w:rsid w:val="00DE3002"/>
    <w:rsid w:val="00DE306B"/>
    <w:rsid w:val="00DE3115"/>
    <w:rsid w:val="00DE32F7"/>
    <w:rsid w:val="00DE36B3"/>
    <w:rsid w:val="00DE37F9"/>
    <w:rsid w:val="00DE3981"/>
    <w:rsid w:val="00DE3A58"/>
    <w:rsid w:val="00DE3A6F"/>
    <w:rsid w:val="00DE420A"/>
    <w:rsid w:val="00DE422A"/>
    <w:rsid w:val="00DE4323"/>
    <w:rsid w:val="00DE4393"/>
    <w:rsid w:val="00DE4669"/>
    <w:rsid w:val="00DE47DB"/>
    <w:rsid w:val="00DE492B"/>
    <w:rsid w:val="00DE4B3E"/>
    <w:rsid w:val="00DE4B8C"/>
    <w:rsid w:val="00DE4C6E"/>
    <w:rsid w:val="00DE4CA4"/>
    <w:rsid w:val="00DE4D38"/>
    <w:rsid w:val="00DE4DA7"/>
    <w:rsid w:val="00DE50F4"/>
    <w:rsid w:val="00DE514F"/>
    <w:rsid w:val="00DE54EB"/>
    <w:rsid w:val="00DE5506"/>
    <w:rsid w:val="00DE58FB"/>
    <w:rsid w:val="00DE5EBD"/>
    <w:rsid w:val="00DE5FB9"/>
    <w:rsid w:val="00DE5FC2"/>
    <w:rsid w:val="00DE600D"/>
    <w:rsid w:val="00DE60FA"/>
    <w:rsid w:val="00DE6173"/>
    <w:rsid w:val="00DE6263"/>
    <w:rsid w:val="00DE62D7"/>
    <w:rsid w:val="00DE6485"/>
    <w:rsid w:val="00DE650C"/>
    <w:rsid w:val="00DE6909"/>
    <w:rsid w:val="00DE6932"/>
    <w:rsid w:val="00DE6C07"/>
    <w:rsid w:val="00DE7723"/>
    <w:rsid w:val="00DE7764"/>
    <w:rsid w:val="00DE7AC6"/>
    <w:rsid w:val="00DE7DF3"/>
    <w:rsid w:val="00DE7F91"/>
    <w:rsid w:val="00DF0181"/>
    <w:rsid w:val="00DF034A"/>
    <w:rsid w:val="00DF048B"/>
    <w:rsid w:val="00DF048F"/>
    <w:rsid w:val="00DF061E"/>
    <w:rsid w:val="00DF0626"/>
    <w:rsid w:val="00DF063A"/>
    <w:rsid w:val="00DF095E"/>
    <w:rsid w:val="00DF0CF9"/>
    <w:rsid w:val="00DF105E"/>
    <w:rsid w:val="00DF1074"/>
    <w:rsid w:val="00DF1145"/>
    <w:rsid w:val="00DF118A"/>
    <w:rsid w:val="00DF12F3"/>
    <w:rsid w:val="00DF1348"/>
    <w:rsid w:val="00DF1706"/>
    <w:rsid w:val="00DF1DED"/>
    <w:rsid w:val="00DF1E89"/>
    <w:rsid w:val="00DF2183"/>
    <w:rsid w:val="00DF21A4"/>
    <w:rsid w:val="00DF2400"/>
    <w:rsid w:val="00DF26D7"/>
    <w:rsid w:val="00DF26EF"/>
    <w:rsid w:val="00DF282F"/>
    <w:rsid w:val="00DF2882"/>
    <w:rsid w:val="00DF2B1E"/>
    <w:rsid w:val="00DF2B8C"/>
    <w:rsid w:val="00DF2CD7"/>
    <w:rsid w:val="00DF2D45"/>
    <w:rsid w:val="00DF2D48"/>
    <w:rsid w:val="00DF2FB3"/>
    <w:rsid w:val="00DF30BC"/>
    <w:rsid w:val="00DF342C"/>
    <w:rsid w:val="00DF3461"/>
    <w:rsid w:val="00DF34A7"/>
    <w:rsid w:val="00DF35BE"/>
    <w:rsid w:val="00DF3609"/>
    <w:rsid w:val="00DF36B4"/>
    <w:rsid w:val="00DF3754"/>
    <w:rsid w:val="00DF3990"/>
    <w:rsid w:val="00DF3B87"/>
    <w:rsid w:val="00DF3C15"/>
    <w:rsid w:val="00DF3DD2"/>
    <w:rsid w:val="00DF3E79"/>
    <w:rsid w:val="00DF3F1B"/>
    <w:rsid w:val="00DF4579"/>
    <w:rsid w:val="00DF45BA"/>
    <w:rsid w:val="00DF4633"/>
    <w:rsid w:val="00DF4967"/>
    <w:rsid w:val="00DF49E3"/>
    <w:rsid w:val="00DF4ACF"/>
    <w:rsid w:val="00DF4C86"/>
    <w:rsid w:val="00DF4DC1"/>
    <w:rsid w:val="00DF4DFF"/>
    <w:rsid w:val="00DF4E60"/>
    <w:rsid w:val="00DF50C4"/>
    <w:rsid w:val="00DF522C"/>
    <w:rsid w:val="00DF54A2"/>
    <w:rsid w:val="00DF552C"/>
    <w:rsid w:val="00DF55E7"/>
    <w:rsid w:val="00DF5639"/>
    <w:rsid w:val="00DF56A5"/>
    <w:rsid w:val="00DF58DD"/>
    <w:rsid w:val="00DF5D2C"/>
    <w:rsid w:val="00DF60F6"/>
    <w:rsid w:val="00DF6458"/>
    <w:rsid w:val="00DF65B5"/>
    <w:rsid w:val="00DF6649"/>
    <w:rsid w:val="00DF664B"/>
    <w:rsid w:val="00DF6697"/>
    <w:rsid w:val="00DF66F6"/>
    <w:rsid w:val="00DF6953"/>
    <w:rsid w:val="00DF6AFF"/>
    <w:rsid w:val="00DF71FF"/>
    <w:rsid w:val="00DF73A3"/>
    <w:rsid w:val="00DF762A"/>
    <w:rsid w:val="00DF76BD"/>
    <w:rsid w:val="00DF7725"/>
    <w:rsid w:val="00DF788F"/>
    <w:rsid w:val="00DF7DE4"/>
    <w:rsid w:val="00DF7F3E"/>
    <w:rsid w:val="00E0020A"/>
    <w:rsid w:val="00E0054F"/>
    <w:rsid w:val="00E00614"/>
    <w:rsid w:val="00E007B2"/>
    <w:rsid w:val="00E007CD"/>
    <w:rsid w:val="00E00BA0"/>
    <w:rsid w:val="00E00CA0"/>
    <w:rsid w:val="00E00D57"/>
    <w:rsid w:val="00E00E45"/>
    <w:rsid w:val="00E00FE3"/>
    <w:rsid w:val="00E00FE4"/>
    <w:rsid w:val="00E01154"/>
    <w:rsid w:val="00E01304"/>
    <w:rsid w:val="00E013CE"/>
    <w:rsid w:val="00E0169E"/>
    <w:rsid w:val="00E0183E"/>
    <w:rsid w:val="00E018BC"/>
    <w:rsid w:val="00E0194C"/>
    <w:rsid w:val="00E01B9F"/>
    <w:rsid w:val="00E01E24"/>
    <w:rsid w:val="00E01EEC"/>
    <w:rsid w:val="00E01F60"/>
    <w:rsid w:val="00E01FD2"/>
    <w:rsid w:val="00E020B2"/>
    <w:rsid w:val="00E0276E"/>
    <w:rsid w:val="00E02964"/>
    <w:rsid w:val="00E029A4"/>
    <w:rsid w:val="00E029DD"/>
    <w:rsid w:val="00E02A80"/>
    <w:rsid w:val="00E02CD1"/>
    <w:rsid w:val="00E02FB2"/>
    <w:rsid w:val="00E0302B"/>
    <w:rsid w:val="00E03131"/>
    <w:rsid w:val="00E031C2"/>
    <w:rsid w:val="00E034B7"/>
    <w:rsid w:val="00E034C0"/>
    <w:rsid w:val="00E03AD5"/>
    <w:rsid w:val="00E03AF7"/>
    <w:rsid w:val="00E03AFF"/>
    <w:rsid w:val="00E03FA1"/>
    <w:rsid w:val="00E04044"/>
    <w:rsid w:val="00E042B7"/>
    <w:rsid w:val="00E046CF"/>
    <w:rsid w:val="00E04D40"/>
    <w:rsid w:val="00E04D48"/>
    <w:rsid w:val="00E04F1D"/>
    <w:rsid w:val="00E05074"/>
    <w:rsid w:val="00E05079"/>
    <w:rsid w:val="00E050E7"/>
    <w:rsid w:val="00E0522D"/>
    <w:rsid w:val="00E054BC"/>
    <w:rsid w:val="00E0560E"/>
    <w:rsid w:val="00E05876"/>
    <w:rsid w:val="00E058E1"/>
    <w:rsid w:val="00E059D2"/>
    <w:rsid w:val="00E05A6B"/>
    <w:rsid w:val="00E05B35"/>
    <w:rsid w:val="00E05DE3"/>
    <w:rsid w:val="00E05E95"/>
    <w:rsid w:val="00E05F28"/>
    <w:rsid w:val="00E05F68"/>
    <w:rsid w:val="00E060B9"/>
    <w:rsid w:val="00E0656F"/>
    <w:rsid w:val="00E06A2A"/>
    <w:rsid w:val="00E06AF2"/>
    <w:rsid w:val="00E06B39"/>
    <w:rsid w:val="00E06B60"/>
    <w:rsid w:val="00E06DBD"/>
    <w:rsid w:val="00E06ECB"/>
    <w:rsid w:val="00E07131"/>
    <w:rsid w:val="00E072EF"/>
    <w:rsid w:val="00E0738C"/>
    <w:rsid w:val="00E07506"/>
    <w:rsid w:val="00E075F2"/>
    <w:rsid w:val="00E0760A"/>
    <w:rsid w:val="00E07712"/>
    <w:rsid w:val="00E0783D"/>
    <w:rsid w:val="00E0798B"/>
    <w:rsid w:val="00E07A59"/>
    <w:rsid w:val="00E07C0E"/>
    <w:rsid w:val="00E07CB5"/>
    <w:rsid w:val="00E07F28"/>
    <w:rsid w:val="00E1028F"/>
    <w:rsid w:val="00E10326"/>
    <w:rsid w:val="00E1041E"/>
    <w:rsid w:val="00E10913"/>
    <w:rsid w:val="00E10946"/>
    <w:rsid w:val="00E10C88"/>
    <w:rsid w:val="00E10D36"/>
    <w:rsid w:val="00E10D5E"/>
    <w:rsid w:val="00E10D9C"/>
    <w:rsid w:val="00E110B0"/>
    <w:rsid w:val="00E110F7"/>
    <w:rsid w:val="00E11771"/>
    <w:rsid w:val="00E117EB"/>
    <w:rsid w:val="00E118A8"/>
    <w:rsid w:val="00E11AB8"/>
    <w:rsid w:val="00E11EB2"/>
    <w:rsid w:val="00E11EC4"/>
    <w:rsid w:val="00E12445"/>
    <w:rsid w:val="00E12542"/>
    <w:rsid w:val="00E127AA"/>
    <w:rsid w:val="00E1298D"/>
    <w:rsid w:val="00E12B29"/>
    <w:rsid w:val="00E12D4A"/>
    <w:rsid w:val="00E13167"/>
    <w:rsid w:val="00E13178"/>
    <w:rsid w:val="00E13187"/>
    <w:rsid w:val="00E132F2"/>
    <w:rsid w:val="00E13355"/>
    <w:rsid w:val="00E137BF"/>
    <w:rsid w:val="00E138FD"/>
    <w:rsid w:val="00E13927"/>
    <w:rsid w:val="00E13B49"/>
    <w:rsid w:val="00E13C6B"/>
    <w:rsid w:val="00E13E9D"/>
    <w:rsid w:val="00E13F5B"/>
    <w:rsid w:val="00E13FB3"/>
    <w:rsid w:val="00E1419B"/>
    <w:rsid w:val="00E143FA"/>
    <w:rsid w:val="00E1444E"/>
    <w:rsid w:val="00E1452E"/>
    <w:rsid w:val="00E1458C"/>
    <w:rsid w:val="00E14836"/>
    <w:rsid w:val="00E149A8"/>
    <w:rsid w:val="00E14AE1"/>
    <w:rsid w:val="00E14C0E"/>
    <w:rsid w:val="00E15047"/>
    <w:rsid w:val="00E150DB"/>
    <w:rsid w:val="00E151A9"/>
    <w:rsid w:val="00E15376"/>
    <w:rsid w:val="00E153BF"/>
    <w:rsid w:val="00E15401"/>
    <w:rsid w:val="00E154ED"/>
    <w:rsid w:val="00E15503"/>
    <w:rsid w:val="00E158C5"/>
    <w:rsid w:val="00E15A4F"/>
    <w:rsid w:val="00E15A5F"/>
    <w:rsid w:val="00E15AE2"/>
    <w:rsid w:val="00E15B03"/>
    <w:rsid w:val="00E15D4A"/>
    <w:rsid w:val="00E15DBA"/>
    <w:rsid w:val="00E15E7D"/>
    <w:rsid w:val="00E15FD0"/>
    <w:rsid w:val="00E16037"/>
    <w:rsid w:val="00E166FF"/>
    <w:rsid w:val="00E169E4"/>
    <w:rsid w:val="00E16B4B"/>
    <w:rsid w:val="00E16B6D"/>
    <w:rsid w:val="00E16C00"/>
    <w:rsid w:val="00E16D1D"/>
    <w:rsid w:val="00E16F69"/>
    <w:rsid w:val="00E17033"/>
    <w:rsid w:val="00E17072"/>
    <w:rsid w:val="00E17312"/>
    <w:rsid w:val="00E1742E"/>
    <w:rsid w:val="00E1780F"/>
    <w:rsid w:val="00E17829"/>
    <w:rsid w:val="00E17CF9"/>
    <w:rsid w:val="00E17E70"/>
    <w:rsid w:val="00E2006D"/>
    <w:rsid w:val="00E201EE"/>
    <w:rsid w:val="00E20255"/>
    <w:rsid w:val="00E20428"/>
    <w:rsid w:val="00E20440"/>
    <w:rsid w:val="00E205ED"/>
    <w:rsid w:val="00E207B7"/>
    <w:rsid w:val="00E2098B"/>
    <w:rsid w:val="00E20A37"/>
    <w:rsid w:val="00E20A64"/>
    <w:rsid w:val="00E20C98"/>
    <w:rsid w:val="00E21050"/>
    <w:rsid w:val="00E21286"/>
    <w:rsid w:val="00E213DC"/>
    <w:rsid w:val="00E215A8"/>
    <w:rsid w:val="00E2163C"/>
    <w:rsid w:val="00E21889"/>
    <w:rsid w:val="00E219B9"/>
    <w:rsid w:val="00E21A33"/>
    <w:rsid w:val="00E21A43"/>
    <w:rsid w:val="00E21B25"/>
    <w:rsid w:val="00E21C91"/>
    <w:rsid w:val="00E21CD2"/>
    <w:rsid w:val="00E21D2A"/>
    <w:rsid w:val="00E21E81"/>
    <w:rsid w:val="00E21F70"/>
    <w:rsid w:val="00E2205A"/>
    <w:rsid w:val="00E2216D"/>
    <w:rsid w:val="00E225A5"/>
    <w:rsid w:val="00E225C4"/>
    <w:rsid w:val="00E2267F"/>
    <w:rsid w:val="00E227E2"/>
    <w:rsid w:val="00E22C86"/>
    <w:rsid w:val="00E22EB0"/>
    <w:rsid w:val="00E22EFC"/>
    <w:rsid w:val="00E22EFE"/>
    <w:rsid w:val="00E22F0F"/>
    <w:rsid w:val="00E23138"/>
    <w:rsid w:val="00E2349D"/>
    <w:rsid w:val="00E234EB"/>
    <w:rsid w:val="00E23516"/>
    <w:rsid w:val="00E2351C"/>
    <w:rsid w:val="00E23595"/>
    <w:rsid w:val="00E237AC"/>
    <w:rsid w:val="00E23A2F"/>
    <w:rsid w:val="00E23D27"/>
    <w:rsid w:val="00E23FE2"/>
    <w:rsid w:val="00E24139"/>
    <w:rsid w:val="00E24273"/>
    <w:rsid w:val="00E24313"/>
    <w:rsid w:val="00E24492"/>
    <w:rsid w:val="00E24654"/>
    <w:rsid w:val="00E246F5"/>
    <w:rsid w:val="00E24B07"/>
    <w:rsid w:val="00E24B5D"/>
    <w:rsid w:val="00E24CD7"/>
    <w:rsid w:val="00E24F67"/>
    <w:rsid w:val="00E250C9"/>
    <w:rsid w:val="00E251C8"/>
    <w:rsid w:val="00E252C0"/>
    <w:rsid w:val="00E25390"/>
    <w:rsid w:val="00E25AA5"/>
    <w:rsid w:val="00E25C02"/>
    <w:rsid w:val="00E25E74"/>
    <w:rsid w:val="00E25F7B"/>
    <w:rsid w:val="00E2616D"/>
    <w:rsid w:val="00E26175"/>
    <w:rsid w:val="00E261BF"/>
    <w:rsid w:val="00E26208"/>
    <w:rsid w:val="00E26266"/>
    <w:rsid w:val="00E265DE"/>
    <w:rsid w:val="00E266EB"/>
    <w:rsid w:val="00E26713"/>
    <w:rsid w:val="00E26B73"/>
    <w:rsid w:val="00E26BC5"/>
    <w:rsid w:val="00E26D73"/>
    <w:rsid w:val="00E26DFF"/>
    <w:rsid w:val="00E26EC7"/>
    <w:rsid w:val="00E26EF0"/>
    <w:rsid w:val="00E27057"/>
    <w:rsid w:val="00E271E1"/>
    <w:rsid w:val="00E27340"/>
    <w:rsid w:val="00E273EC"/>
    <w:rsid w:val="00E27486"/>
    <w:rsid w:val="00E27A96"/>
    <w:rsid w:val="00E27D6A"/>
    <w:rsid w:val="00E27E5B"/>
    <w:rsid w:val="00E27F4B"/>
    <w:rsid w:val="00E30016"/>
    <w:rsid w:val="00E300C9"/>
    <w:rsid w:val="00E3011B"/>
    <w:rsid w:val="00E301B4"/>
    <w:rsid w:val="00E3031A"/>
    <w:rsid w:val="00E3034F"/>
    <w:rsid w:val="00E30485"/>
    <w:rsid w:val="00E305B1"/>
    <w:rsid w:val="00E30707"/>
    <w:rsid w:val="00E30E45"/>
    <w:rsid w:val="00E310A6"/>
    <w:rsid w:val="00E310C2"/>
    <w:rsid w:val="00E310F2"/>
    <w:rsid w:val="00E3113C"/>
    <w:rsid w:val="00E311B7"/>
    <w:rsid w:val="00E31693"/>
    <w:rsid w:val="00E317E8"/>
    <w:rsid w:val="00E31966"/>
    <w:rsid w:val="00E319F8"/>
    <w:rsid w:val="00E31A6D"/>
    <w:rsid w:val="00E31BB8"/>
    <w:rsid w:val="00E31D9E"/>
    <w:rsid w:val="00E31E81"/>
    <w:rsid w:val="00E320AA"/>
    <w:rsid w:val="00E32206"/>
    <w:rsid w:val="00E32221"/>
    <w:rsid w:val="00E325C4"/>
    <w:rsid w:val="00E32674"/>
    <w:rsid w:val="00E329C7"/>
    <w:rsid w:val="00E32A20"/>
    <w:rsid w:val="00E32A7D"/>
    <w:rsid w:val="00E32B8A"/>
    <w:rsid w:val="00E32F83"/>
    <w:rsid w:val="00E330CB"/>
    <w:rsid w:val="00E33195"/>
    <w:rsid w:val="00E334F2"/>
    <w:rsid w:val="00E33621"/>
    <w:rsid w:val="00E3371A"/>
    <w:rsid w:val="00E33B5A"/>
    <w:rsid w:val="00E33C24"/>
    <w:rsid w:val="00E33D36"/>
    <w:rsid w:val="00E340B1"/>
    <w:rsid w:val="00E340DC"/>
    <w:rsid w:val="00E34156"/>
    <w:rsid w:val="00E34710"/>
    <w:rsid w:val="00E347B5"/>
    <w:rsid w:val="00E3494F"/>
    <w:rsid w:val="00E349AF"/>
    <w:rsid w:val="00E34A9C"/>
    <w:rsid w:val="00E34D2B"/>
    <w:rsid w:val="00E34F6B"/>
    <w:rsid w:val="00E34FF1"/>
    <w:rsid w:val="00E35199"/>
    <w:rsid w:val="00E3525B"/>
    <w:rsid w:val="00E353AA"/>
    <w:rsid w:val="00E353BC"/>
    <w:rsid w:val="00E35432"/>
    <w:rsid w:val="00E35531"/>
    <w:rsid w:val="00E359CB"/>
    <w:rsid w:val="00E35B32"/>
    <w:rsid w:val="00E35B55"/>
    <w:rsid w:val="00E35BC0"/>
    <w:rsid w:val="00E35EA8"/>
    <w:rsid w:val="00E36027"/>
    <w:rsid w:val="00E36094"/>
    <w:rsid w:val="00E3617F"/>
    <w:rsid w:val="00E363FF"/>
    <w:rsid w:val="00E36A89"/>
    <w:rsid w:val="00E36D67"/>
    <w:rsid w:val="00E36E4D"/>
    <w:rsid w:val="00E36EAE"/>
    <w:rsid w:val="00E37098"/>
    <w:rsid w:val="00E370CD"/>
    <w:rsid w:val="00E37120"/>
    <w:rsid w:val="00E37432"/>
    <w:rsid w:val="00E376E7"/>
    <w:rsid w:val="00E37746"/>
    <w:rsid w:val="00E37BE5"/>
    <w:rsid w:val="00E37C69"/>
    <w:rsid w:val="00E4007F"/>
    <w:rsid w:val="00E401CB"/>
    <w:rsid w:val="00E40221"/>
    <w:rsid w:val="00E402C4"/>
    <w:rsid w:val="00E40418"/>
    <w:rsid w:val="00E4087B"/>
    <w:rsid w:val="00E40AD3"/>
    <w:rsid w:val="00E40BA3"/>
    <w:rsid w:val="00E40C29"/>
    <w:rsid w:val="00E40DAE"/>
    <w:rsid w:val="00E40E43"/>
    <w:rsid w:val="00E40EEC"/>
    <w:rsid w:val="00E4145F"/>
    <w:rsid w:val="00E41614"/>
    <w:rsid w:val="00E4190F"/>
    <w:rsid w:val="00E419EC"/>
    <w:rsid w:val="00E41A81"/>
    <w:rsid w:val="00E41B37"/>
    <w:rsid w:val="00E41C38"/>
    <w:rsid w:val="00E41C43"/>
    <w:rsid w:val="00E41CF9"/>
    <w:rsid w:val="00E41CFC"/>
    <w:rsid w:val="00E41E19"/>
    <w:rsid w:val="00E41E9A"/>
    <w:rsid w:val="00E41F51"/>
    <w:rsid w:val="00E41FE9"/>
    <w:rsid w:val="00E42142"/>
    <w:rsid w:val="00E42430"/>
    <w:rsid w:val="00E42473"/>
    <w:rsid w:val="00E42522"/>
    <w:rsid w:val="00E42871"/>
    <w:rsid w:val="00E4292D"/>
    <w:rsid w:val="00E42D39"/>
    <w:rsid w:val="00E42DAD"/>
    <w:rsid w:val="00E42E6B"/>
    <w:rsid w:val="00E43069"/>
    <w:rsid w:val="00E43312"/>
    <w:rsid w:val="00E434B7"/>
    <w:rsid w:val="00E43571"/>
    <w:rsid w:val="00E4363E"/>
    <w:rsid w:val="00E438CE"/>
    <w:rsid w:val="00E43C1F"/>
    <w:rsid w:val="00E43CCB"/>
    <w:rsid w:val="00E43E6E"/>
    <w:rsid w:val="00E43F31"/>
    <w:rsid w:val="00E43FF8"/>
    <w:rsid w:val="00E44009"/>
    <w:rsid w:val="00E44233"/>
    <w:rsid w:val="00E442D5"/>
    <w:rsid w:val="00E443D5"/>
    <w:rsid w:val="00E4455E"/>
    <w:rsid w:val="00E447A2"/>
    <w:rsid w:val="00E4486B"/>
    <w:rsid w:val="00E44BBE"/>
    <w:rsid w:val="00E44C5E"/>
    <w:rsid w:val="00E44D25"/>
    <w:rsid w:val="00E44DA6"/>
    <w:rsid w:val="00E44F41"/>
    <w:rsid w:val="00E44F93"/>
    <w:rsid w:val="00E45210"/>
    <w:rsid w:val="00E453E0"/>
    <w:rsid w:val="00E4540A"/>
    <w:rsid w:val="00E454FD"/>
    <w:rsid w:val="00E455A5"/>
    <w:rsid w:val="00E455D1"/>
    <w:rsid w:val="00E456C3"/>
    <w:rsid w:val="00E456C7"/>
    <w:rsid w:val="00E456F2"/>
    <w:rsid w:val="00E45732"/>
    <w:rsid w:val="00E46258"/>
    <w:rsid w:val="00E462B9"/>
    <w:rsid w:val="00E46894"/>
    <w:rsid w:val="00E46BB0"/>
    <w:rsid w:val="00E46D4B"/>
    <w:rsid w:val="00E46EC5"/>
    <w:rsid w:val="00E46F9D"/>
    <w:rsid w:val="00E47347"/>
    <w:rsid w:val="00E47358"/>
    <w:rsid w:val="00E473DA"/>
    <w:rsid w:val="00E477A6"/>
    <w:rsid w:val="00E477CB"/>
    <w:rsid w:val="00E47897"/>
    <w:rsid w:val="00E47943"/>
    <w:rsid w:val="00E479BF"/>
    <w:rsid w:val="00E47BA6"/>
    <w:rsid w:val="00E504AA"/>
    <w:rsid w:val="00E50524"/>
    <w:rsid w:val="00E505A9"/>
    <w:rsid w:val="00E5064D"/>
    <w:rsid w:val="00E50965"/>
    <w:rsid w:val="00E5096A"/>
    <w:rsid w:val="00E50A53"/>
    <w:rsid w:val="00E50C8D"/>
    <w:rsid w:val="00E50D09"/>
    <w:rsid w:val="00E50DCE"/>
    <w:rsid w:val="00E50E43"/>
    <w:rsid w:val="00E50EF1"/>
    <w:rsid w:val="00E5127C"/>
    <w:rsid w:val="00E5141E"/>
    <w:rsid w:val="00E51515"/>
    <w:rsid w:val="00E517C8"/>
    <w:rsid w:val="00E5186F"/>
    <w:rsid w:val="00E5187B"/>
    <w:rsid w:val="00E5198A"/>
    <w:rsid w:val="00E5246F"/>
    <w:rsid w:val="00E524A5"/>
    <w:rsid w:val="00E526FD"/>
    <w:rsid w:val="00E529C0"/>
    <w:rsid w:val="00E529CA"/>
    <w:rsid w:val="00E52BE0"/>
    <w:rsid w:val="00E52CE1"/>
    <w:rsid w:val="00E52D72"/>
    <w:rsid w:val="00E52DC9"/>
    <w:rsid w:val="00E52DE2"/>
    <w:rsid w:val="00E53111"/>
    <w:rsid w:val="00E53244"/>
    <w:rsid w:val="00E53502"/>
    <w:rsid w:val="00E53556"/>
    <w:rsid w:val="00E53A44"/>
    <w:rsid w:val="00E53B89"/>
    <w:rsid w:val="00E53C2D"/>
    <w:rsid w:val="00E53C5F"/>
    <w:rsid w:val="00E53CDE"/>
    <w:rsid w:val="00E53FF8"/>
    <w:rsid w:val="00E54620"/>
    <w:rsid w:val="00E54753"/>
    <w:rsid w:val="00E54C6B"/>
    <w:rsid w:val="00E54ECF"/>
    <w:rsid w:val="00E55074"/>
    <w:rsid w:val="00E5524A"/>
    <w:rsid w:val="00E5558C"/>
    <w:rsid w:val="00E55631"/>
    <w:rsid w:val="00E55754"/>
    <w:rsid w:val="00E557FF"/>
    <w:rsid w:val="00E55E1A"/>
    <w:rsid w:val="00E55EDA"/>
    <w:rsid w:val="00E55F81"/>
    <w:rsid w:val="00E5635B"/>
    <w:rsid w:val="00E5672F"/>
    <w:rsid w:val="00E5674E"/>
    <w:rsid w:val="00E568CD"/>
    <w:rsid w:val="00E56C4E"/>
    <w:rsid w:val="00E57011"/>
    <w:rsid w:val="00E570D1"/>
    <w:rsid w:val="00E57301"/>
    <w:rsid w:val="00E57363"/>
    <w:rsid w:val="00E5760F"/>
    <w:rsid w:val="00E578B9"/>
    <w:rsid w:val="00E579A7"/>
    <w:rsid w:val="00E57E03"/>
    <w:rsid w:val="00E57FDA"/>
    <w:rsid w:val="00E57FDB"/>
    <w:rsid w:val="00E600E7"/>
    <w:rsid w:val="00E600E9"/>
    <w:rsid w:val="00E60147"/>
    <w:rsid w:val="00E6053B"/>
    <w:rsid w:val="00E60588"/>
    <w:rsid w:val="00E60988"/>
    <w:rsid w:val="00E60A9F"/>
    <w:rsid w:val="00E60AA7"/>
    <w:rsid w:val="00E60CF7"/>
    <w:rsid w:val="00E60E13"/>
    <w:rsid w:val="00E60EBB"/>
    <w:rsid w:val="00E6119A"/>
    <w:rsid w:val="00E6128A"/>
    <w:rsid w:val="00E61730"/>
    <w:rsid w:val="00E6183D"/>
    <w:rsid w:val="00E61BA9"/>
    <w:rsid w:val="00E61C4D"/>
    <w:rsid w:val="00E626C2"/>
    <w:rsid w:val="00E628C4"/>
    <w:rsid w:val="00E628F0"/>
    <w:rsid w:val="00E6293E"/>
    <w:rsid w:val="00E62ADE"/>
    <w:rsid w:val="00E62AE2"/>
    <w:rsid w:val="00E62C37"/>
    <w:rsid w:val="00E63026"/>
    <w:rsid w:val="00E630B2"/>
    <w:rsid w:val="00E631CF"/>
    <w:rsid w:val="00E631D0"/>
    <w:rsid w:val="00E6327C"/>
    <w:rsid w:val="00E633FF"/>
    <w:rsid w:val="00E638CF"/>
    <w:rsid w:val="00E63DD0"/>
    <w:rsid w:val="00E63F70"/>
    <w:rsid w:val="00E6418E"/>
    <w:rsid w:val="00E6443D"/>
    <w:rsid w:val="00E6445D"/>
    <w:rsid w:val="00E646CB"/>
    <w:rsid w:val="00E648D5"/>
    <w:rsid w:val="00E64AB3"/>
    <w:rsid w:val="00E64CCD"/>
    <w:rsid w:val="00E64DD0"/>
    <w:rsid w:val="00E64F04"/>
    <w:rsid w:val="00E64FAE"/>
    <w:rsid w:val="00E65013"/>
    <w:rsid w:val="00E650A6"/>
    <w:rsid w:val="00E650B9"/>
    <w:rsid w:val="00E651B8"/>
    <w:rsid w:val="00E65205"/>
    <w:rsid w:val="00E65656"/>
    <w:rsid w:val="00E65688"/>
    <w:rsid w:val="00E656A0"/>
    <w:rsid w:val="00E656C2"/>
    <w:rsid w:val="00E65802"/>
    <w:rsid w:val="00E659EA"/>
    <w:rsid w:val="00E65CB1"/>
    <w:rsid w:val="00E65D75"/>
    <w:rsid w:val="00E65E42"/>
    <w:rsid w:val="00E65E88"/>
    <w:rsid w:val="00E65FBE"/>
    <w:rsid w:val="00E66145"/>
    <w:rsid w:val="00E66167"/>
    <w:rsid w:val="00E66265"/>
    <w:rsid w:val="00E66861"/>
    <w:rsid w:val="00E66AA9"/>
    <w:rsid w:val="00E66C9F"/>
    <w:rsid w:val="00E66D68"/>
    <w:rsid w:val="00E66EC4"/>
    <w:rsid w:val="00E66EFB"/>
    <w:rsid w:val="00E66FB0"/>
    <w:rsid w:val="00E6728C"/>
    <w:rsid w:val="00E673E2"/>
    <w:rsid w:val="00E6745B"/>
    <w:rsid w:val="00E67960"/>
    <w:rsid w:val="00E67AF8"/>
    <w:rsid w:val="00E67D69"/>
    <w:rsid w:val="00E67FDC"/>
    <w:rsid w:val="00E70219"/>
    <w:rsid w:val="00E70375"/>
    <w:rsid w:val="00E704EE"/>
    <w:rsid w:val="00E707D2"/>
    <w:rsid w:val="00E707E1"/>
    <w:rsid w:val="00E70A2D"/>
    <w:rsid w:val="00E70A36"/>
    <w:rsid w:val="00E70A6A"/>
    <w:rsid w:val="00E70B53"/>
    <w:rsid w:val="00E70D32"/>
    <w:rsid w:val="00E70E29"/>
    <w:rsid w:val="00E71328"/>
    <w:rsid w:val="00E71397"/>
    <w:rsid w:val="00E71542"/>
    <w:rsid w:val="00E71850"/>
    <w:rsid w:val="00E71888"/>
    <w:rsid w:val="00E719D3"/>
    <w:rsid w:val="00E71A03"/>
    <w:rsid w:val="00E71A10"/>
    <w:rsid w:val="00E71CA1"/>
    <w:rsid w:val="00E71ECF"/>
    <w:rsid w:val="00E71F0B"/>
    <w:rsid w:val="00E71FC0"/>
    <w:rsid w:val="00E7210E"/>
    <w:rsid w:val="00E72199"/>
    <w:rsid w:val="00E721E5"/>
    <w:rsid w:val="00E722D8"/>
    <w:rsid w:val="00E7240D"/>
    <w:rsid w:val="00E7245D"/>
    <w:rsid w:val="00E7270E"/>
    <w:rsid w:val="00E727CA"/>
    <w:rsid w:val="00E72846"/>
    <w:rsid w:val="00E72C70"/>
    <w:rsid w:val="00E72D63"/>
    <w:rsid w:val="00E72E1E"/>
    <w:rsid w:val="00E72E51"/>
    <w:rsid w:val="00E7303F"/>
    <w:rsid w:val="00E732F4"/>
    <w:rsid w:val="00E73AC5"/>
    <w:rsid w:val="00E73CE9"/>
    <w:rsid w:val="00E74024"/>
    <w:rsid w:val="00E741C7"/>
    <w:rsid w:val="00E741C9"/>
    <w:rsid w:val="00E743C3"/>
    <w:rsid w:val="00E74608"/>
    <w:rsid w:val="00E746C8"/>
    <w:rsid w:val="00E749CF"/>
    <w:rsid w:val="00E74DFC"/>
    <w:rsid w:val="00E75010"/>
    <w:rsid w:val="00E7518E"/>
    <w:rsid w:val="00E754A8"/>
    <w:rsid w:val="00E758D6"/>
    <w:rsid w:val="00E75A2B"/>
    <w:rsid w:val="00E75B12"/>
    <w:rsid w:val="00E75D6F"/>
    <w:rsid w:val="00E75F6B"/>
    <w:rsid w:val="00E75FEC"/>
    <w:rsid w:val="00E7601B"/>
    <w:rsid w:val="00E7669D"/>
    <w:rsid w:val="00E76750"/>
    <w:rsid w:val="00E76E2D"/>
    <w:rsid w:val="00E7715B"/>
    <w:rsid w:val="00E77193"/>
    <w:rsid w:val="00E774A3"/>
    <w:rsid w:val="00E776FC"/>
    <w:rsid w:val="00E77719"/>
    <w:rsid w:val="00E7785E"/>
    <w:rsid w:val="00E77A20"/>
    <w:rsid w:val="00E77A51"/>
    <w:rsid w:val="00E77C2A"/>
    <w:rsid w:val="00E77C2C"/>
    <w:rsid w:val="00E77D23"/>
    <w:rsid w:val="00E800E8"/>
    <w:rsid w:val="00E8016F"/>
    <w:rsid w:val="00E8033F"/>
    <w:rsid w:val="00E803A5"/>
    <w:rsid w:val="00E806F9"/>
    <w:rsid w:val="00E80866"/>
    <w:rsid w:val="00E80D15"/>
    <w:rsid w:val="00E80E88"/>
    <w:rsid w:val="00E81046"/>
    <w:rsid w:val="00E812E8"/>
    <w:rsid w:val="00E8135B"/>
    <w:rsid w:val="00E81579"/>
    <w:rsid w:val="00E8171A"/>
    <w:rsid w:val="00E817A3"/>
    <w:rsid w:val="00E818D0"/>
    <w:rsid w:val="00E818E2"/>
    <w:rsid w:val="00E819B1"/>
    <w:rsid w:val="00E81A26"/>
    <w:rsid w:val="00E81BE7"/>
    <w:rsid w:val="00E81DB3"/>
    <w:rsid w:val="00E81E6E"/>
    <w:rsid w:val="00E822EC"/>
    <w:rsid w:val="00E82361"/>
    <w:rsid w:val="00E8252E"/>
    <w:rsid w:val="00E825F0"/>
    <w:rsid w:val="00E8263F"/>
    <w:rsid w:val="00E82707"/>
    <w:rsid w:val="00E82830"/>
    <w:rsid w:val="00E8287A"/>
    <w:rsid w:val="00E829DA"/>
    <w:rsid w:val="00E82AB6"/>
    <w:rsid w:val="00E82C5C"/>
    <w:rsid w:val="00E82D31"/>
    <w:rsid w:val="00E82E51"/>
    <w:rsid w:val="00E82F9E"/>
    <w:rsid w:val="00E82FC8"/>
    <w:rsid w:val="00E8323A"/>
    <w:rsid w:val="00E83370"/>
    <w:rsid w:val="00E833F8"/>
    <w:rsid w:val="00E8344E"/>
    <w:rsid w:val="00E8345B"/>
    <w:rsid w:val="00E834FF"/>
    <w:rsid w:val="00E83508"/>
    <w:rsid w:val="00E83776"/>
    <w:rsid w:val="00E8377E"/>
    <w:rsid w:val="00E8382A"/>
    <w:rsid w:val="00E83A2E"/>
    <w:rsid w:val="00E83ACC"/>
    <w:rsid w:val="00E83C49"/>
    <w:rsid w:val="00E83D03"/>
    <w:rsid w:val="00E84123"/>
    <w:rsid w:val="00E842DD"/>
    <w:rsid w:val="00E84395"/>
    <w:rsid w:val="00E84472"/>
    <w:rsid w:val="00E84B44"/>
    <w:rsid w:val="00E85339"/>
    <w:rsid w:val="00E854DF"/>
    <w:rsid w:val="00E85F3A"/>
    <w:rsid w:val="00E85FA3"/>
    <w:rsid w:val="00E8606C"/>
    <w:rsid w:val="00E86215"/>
    <w:rsid w:val="00E8625D"/>
    <w:rsid w:val="00E862F0"/>
    <w:rsid w:val="00E86358"/>
    <w:rsid w:val="00E86446"/>
    <w:rsid w:val="00E864DE"/>
    <w:rsid w:val="00E86688"/>
    <w:rsid w:val="00E866AF"/>
    <w:rsid w:val="00E86789"/>
    <w:rsid w:val="00E867C3"/>
    <w:rsid w:val="00E86827"/>
    <w:rsid w:val="00E8688F"/>
    <w:rsid w:val="00E86E8C"/>
    <w:rsid w:val="00E875A3"/>
    <w:rsid w:val="00E875F4"/>
    <w:rsid w:val="00E8791B"/>
    <w:rsid w:val="00E87AE0"/>
    <w:rsid w:val="00E87AE1"/>
    <w:rsid w:val="00E87BB2"/>
    <w:rsid w:val="00E87E65"/>
    <w:rsid w:val="00E87ECB"/>
    <w:rsid w:val="00E87F08"/>
    <w:rsid w:val="00E87FEE"/>
    <w:rsid w:val="00E900DC"/>
    <w:rsid w:val="00E902BA"/>
    <w:rsid w:val="00E9054B"/>
    <w:rsid w:val="00E9083E"/>
    <w:rsid w:val="00E90AC9"/>
    <w:rsid w:val="00E90B7D"/>
    <w:rsid w:val="00E90D0F"/>
    <w:rsid w:val="00E90D99"/>
    <w:rsid w:val="00E90D9B"/>
    <w:rsid w:val="00E90E59"/>
    <w:rsid w:val="00E90F2B"/>
    <w:rsid w:val="00E90F95"/>
    <w:rsid w:val="00E9117F"/>
    <w:rsid w:val="00E9144B"/>
    <w:rsid w:val="00E914BC"/>
    <w:rsid w:val="00E914D6"/>
    <w:rsid w:val="00E915C7"/>
    <w:rsid w:val="00E916F1"/>
    <w:rsid w:val="00E91885"/>
    <w:rsid w:val="00E918B0"/>
    <w:rsid w:val="00E9195C"/>
    <w:rsid w:val="00E91D7E"/>
    <w:rsid w:val="00E91E9C"/>
    <w:rsid w:val="00E92202"/>
    <w:rsid w:val="00E922C0"/>
    <w:rsid w:val="00E922E1"/>
    <w:rsid w:val="00E92364"/>
    <w:rsid w:val="00E923D6"/>
    <w:rsid w:val="00E9268B"/>
    <w:rsid w:val="00E9269C"/>
    <w:rsid w:val="00E9271F"/>
    <w:rsid w:val="00E927C6"/>
    <w:rsid w:val="00E92811"/>
    <w:rsid w:val="00E92A36"/>
    <w:rsid w:val="00E92D65"/>
    <w:rsid w:val="00E92EA2"/>
    <w:rsid w:val="00E92F50"/>
    <w:rsid w:val="00E930CF"/>
    <w:rsid w:val="00E93194"/>
    <w:rsid w:val="00E935E4"/>
    <w:rsid w:val="00E936D9"/>
    <w:rsid w:val="00E9371C"/>
    <w:rsid w:val="00E93A9B"/>
    <w:rsid w:val="00E93F7B"/>
    <w:rsid w:val="00E9400E"/>
    <w:rsid w:val="00E94044"/>
    <w:rsid w:val="00E940D1"/>
    <w:rsid w:val="00E9421E"/>
    <w:rsid w:val="00E94247"/>
    <w:rsid w:val="00E946B7"/>
    <w:rsid w:val="00E9475A"/>
    <w:rsid w:val="00E94998"/>
    <w:rsid w:val="00E94C0B"/>
    <w:rsid w:val="00E94DD5"/>
    <w:rsid w:val="00E95017"/>
    <w:rsid w:val="00E9510E"/>
    <w:rsid w:val="00E952C9"/>
    <w:rsid w:val="00E953F9"/>
    <w:rsid w:val="00E9548F"/>
    <w:rsid w:val="00E95506"/>
    <w:rsid w:val="00E9554A"/>
    <w:rsid w:val="00E9584E"/>
    <w:rsid w:val="00E95A39"/>
    <w:rsid w:val="00E95A66"/>
    <w:rsid w:val="00E95B2E"/>
    <w:rsid w:val="00E95B6C"/>
    <w:rsid w:val="00E95C78"/>
    <w:rsid w:val="00E95D79"/>
    <w:rsid w:val="00E960DC"/>
    <w:rsid w:val="00E9618F"/>
    <w:rsid w:val="00E96225"/>
    <w:rsid w:val="00E9628F"/>
    <w:rsid w:val="00E96978"/>
    <w:rsid w:val="00E96A7F"/>
    <w:rsid w:val="00E96A9D"/>
    <w:rsid w:val="00E96DE8"/>
    <w:rsid w:val="00E96F0B"/>
    <w:rsid w:val="00E96F44"/>
    <w:rsid w:val="00E97207"/>
    <w:rsid w:val="00E9726A"/>
    <w:rsid w:val="00E973C1"/>
    <w:rsid w:val="00E9759B"/>
    <w:rsid w:val="00E9769F"/>
    <w:rsid w:val="00E978E3"/>
    <w:rsid w:val="00E97BF5"/>
    <w:rsid w:val="00E97C3F"/>
    <w:rsid w:val="00E97DEC"/>
    <w:rsid w:val="00E97E9C"/>
    <w:rsid w:val="00EA00B7"/>
    <w:rsid w:val="00EA01AC"/>
    <w:rsid w:val="00EA01C2"/>
    <w:rsid w:val="00EA02A5"/>
    <w:rsid w:val="00EA0525"/>
    <w:rsid w:val="00EA07E3"/>
    <w:rsid w:val="00EA0A95"/>
    <w:rsid w:val="00EA0CD9"/>
    <w:rsid w:val="00EA0DC7"/>
    <w:rsid w:val="00EA10D3"/>
    <w:rsid w:val="00EA10DC"/>
    <w:rsid w:val="00EA1215"/>
    <w:rsid w:val="00EA1510"/>
    <w:rsid w:val="00EA1592"/>
    <w:rsid w:val="00EA169E"/>
    <w:rsid w:val="00EA1B50"/>
    <w:rsid w:val="00EA1C8E"/>
    <w:rsid w:val="00EA1D47"/>
    <w:rsid w:val="00EA1F81"/>
    <w:rsid w:val="00EA228E"/>
    <w:rsid w:val="00EA2341"/>
    <w:rsid w:val="00EA25CE"/>
    <w:rsid w:val="00EA264B"/>
    <w:rsid w:val="00EA2BEF"/>
    <w:rsid w:val="00EA2C01"/>
    <w:rsid w:val="00EA2F1E"/>
    <w:rsid w:val="00EA2F93"/>
    <w:rsid w:val="00EA309B"/>
    <w:rsid w:val="00EA30DA"/>
    <w:rsid w:val="00EA32F4"/>
    <w:rsid w:val="00EA3A0E"/>
    <w:rsid w:val="00EA3AFE"/>
    <w:rsid w:val="00EA3B95"/>
    <w:rsid w:val="00EA3BA4"/>
    <w:rsid w:val="00EA3C3B"/>
    <w:rsid w:val="00EA40B4"/>
    <w:rsid w:val="00EA423B"/>
    <w:rsid w:val="00EA440D"/>
    <w:rsid w:val="00EA4497"/>
    <w:rsid w:val="00EA465C"/>
    <w:rsid w:val="00EA4824"/>
    <w:rsid w:val="00EA49C7"/>
    <w:rsid w:val="00EA4C1D"/>
    <w:rsid w:val="00EA4C9A"/>
    <w:rsid w:val="00EA4DA1"/>
    <w:rsid w:val="00EA4E67"/>
    <w:rsid w:val="00EA4F15"/>
    <w:rsid w:val="00EA4FE8"/>
    <w:rsid w:val="00EA51CB"/>
    <w:rsid w:val="00EA524F"/>
    <w:rsid w:val="00EA5254"/>
    <w:rsid w:val="00EA5311"/>
    <w:rsid w:val="00EA549A"/>
    <w:rsid w:val="00EA54E3"/>
    <w:rsid w:val="00EA55C3"/>
    <w:rsid w:val="00EA5A79"/>
    <w:rsid w:val="00EA5D38"/>
    <w:rsid w:val="00EA5F0A"/>
    <w:rsid w:val="00EA5F9A"/>
    <w:rsid w:val="00EA628B"/>
    <w:rsid w:val="00EA6319"/>
    <w:rsid w:val="00EA6784"/>
    <w:rsid w:val="00EA6CC2"/>
    <w:rsid w:val="00EA6D0B"/>
    <w:rsid w:val="00EA6DBF"/>
    <w:rsid w:val="00EA7093"/>
    <w:rsid w:val="00EA7128"/>
    <w:rsid w:val="00EA718C"/>
    <w:rsid w:val="00EA7255"/>
    <w:rsid w:val="00EA731C"/>
    <w:rsid w:val="00EA75C5"/>
    <w:rsid w:val="00EA767B"/>
    <w:rsid w:val="00EA76F9"/>
    <w:rsid w:val="00EA77F5"/>
    <w:rsid w:val="00EA781D"/>
    <w:rsid w:val="00EA7946"/>
    <w:rsid w:val="00EA7B44"/>
    <w:rsid w:val="00EA7BBC"/>
    <w:rsid w:val="00EA7C31"/>
    <w:rsid w:val="00EA7E8A"/>
    <w:rsid w:val="00EA7F95"/>
    <w:rsid w:val="00EA7FC8"/>
    <w:rsid w:val="00EB00C6"/>
    <w:rsid w:val="00EB00F8"/>
    <w:rsid w:val="00EB02A1"/>
    <w:rsid w:val="00EB0400"/>
    <w:rsid w:val="00EB0594"/>
    <w:rsid w:val="00EB08EF"/>
    <w:rsid w:val="00EB0ACD"/>
    <w:rsid w:val="00EB0B6E"/>
    <w:rsid w:val="00EB0C52"/>
    <w:rsid w:val="00EB1114"/>
    <w:rsid w:val="00EB1156"/>
    <w:rsid w:val="00EB11FC"/>
    <w:rsid w:val="00EB124E"/>
    <w:rsid w:val="00EB133E"/>
    <w:rsid w:val="00EB13BC"/>
    <w:rsid w:val="00EB14F0"/>
    <w:rsid w:val="00EB1810"/>
    <w:rsid w:val="00EB18F3"/>
    <w:rsid w:val="00EB1DEE"/>
    <w:rsid w:val="00EB1E52"/>
    <w:rsid w:val="00EB22EB"/>
    <w:rsid w:val="00EB2562"/>
    <w:rsid w:val="00EB259F"/>
    <w:rsid w:val="00EB262F"/>
    <w:rsid w:val="00EB26E5"/>
    <w:rsid w:val="00EB2952"/>
    <w:rsid w:val="00EB2B4A"/>
    <w:rsid w:val="00EB2B6F"/>
    <w:rsid w:val="00EB2BD7"/>
    <w:rsid w:val="00EB2FE7"/>
    <w:rsid w:val="00EB3245"/>
    <w:rsid w:val="00EB3336"/>
    <w:rsid w:val="00EB3493"/>
    <w:rsid w:val="00EB3508"/>
    <w:rsid w:val="00EB3576"/>
    <w:rsid w:val="00EB35FE"/>
    <w:rsid w:val="00EB3A24"/>
    <w:rsid w:val="00EB3B47"/>
    <w:rsid w:val="00EB3B6B"/>
    <w:rsid w:val="00EB3B7D"/>
    <w:rsid w:val="00EB3C02"/>
    <w:rsid w:val="00EB3D89"/>
    <w:rsid w:val="00EB3E30"/>
    <w:rsid w:val="00EB3FB5"/>
    <w:rsid w:val="00EB3FED"/>
    <w:rsid w:val="00EB4042"/>
    <w:rsid w:val="00EB40B7"/>
    <w:rsid w:val="00EB40D1"/>
    <w:rsid w:val="00EB42F4"/>
    <w:rsid w:val="00EB4590"/>
    <w:rsid w:val="00EB463D"/>
    <w:rsid w:val="00EB46AC"/>
    <w:rsid w:val="00EB46EF"/>
    <w:rsid w:val="00EB470C"/>
    <w:rsid w:val="00EB4823"/>
    <w:rsid w:val="00EB4942"/>
    <w:rsid w:val="00EB49FA"/>
    <w:rsid w:val="00EB4A19"/>
    <w:rsid w:val="00EB4B15"/>
    <w:rsid w:val="00EB4E47"/>
    <w:rsid w:val="00EB4ECA"/>
    <w:rsid w:val="00EB4F65"/>
    <w:rsid w:val="00EB5155"/>
    <w:rsid w:val="00EB52EF"/>
    <w:rsid w:val="00EB5839"/>
    <w:rsid w:val="00EB58E6"/>
    <w:rsid w:val="00EB595B"/>
    <w:rsid w:val="00EB5A7A"/>
    <w:rsid w:val="00EB5A91"/>
    <w:rsid w:val="00EB5A92"/>
    <w:rsid w:val="00EB5B93"/>
    <w:rsid w:val="00EB5C91"/>
    <w:rsid w:val="00EB5DE9"/>
    <w:rsid w:val="00EB5E1E"/>
    <w:rsid w:val="00EB6028"/>
    <w:rsid w:val="00EB6056"/>
    <w:rsid w:val="00EB6206"/>
    <w:rsid w:val="00EB6703"/>
    <w:rsid w:val="00EB6707"/>
    <w:rsid w:val="00EB68B9"/>
    <w:rsid w:val="00EB6A49"/>
    <w:rsid w:val="00EB6B23"/>
    <w:rsid w:val="00EB6C46"/>
    <w:rsid w:val="00EB6CB0"/>
    <w:rsid w:val="00EB70E4"/>
    <w:rsid w:val="00EB72D8"/>
    <w:rsid w:val="00EB7323"/>
    <w:rsid w:val="00EB7360"/>
    <w:rsid w:val="00EB7433"/>
    <w:rsid w:val="00EB743D"/>
    <w:rsid w:val="00EB7724"/>
    <w:rsid w:val="00EB7781"/>
    <w:rsid w:val="00EB7825"/>
    <w:rsid w:val="00EB7AA6"/>
    <w:rsid w:val="00EB7ADE"/>
    <w:rsid w:val="00EB7FB9"/>
    <w:rsid w:val="00EC00D7"/>
    <w:rsid w:val="00EC0285"/>
    <w:rsid w:val="00EC09E6"/>
    <w:rsid w:val="00EC0B9F"/>
    <w:rsid w:val="00EC0D93"/>
    <w:rsid w:val="00EC0E3E"/>
    <w:rsid w:val="00EC1151"/>
    <w:rsid w:val="00EC11D7"/>
    <w:rsid w:val="00EC1353"/>
    <w:rsid w:val="00EC16BE"/>
    <w:rsid w:val="00EC1A43"/>
    <w:rsid w:val="00EC1F06"/>
    <w:rsid w:val="00EC1FAC"/>
    <w:rsid w:val="00EC21FC"/>
    <w:rsid w:val="00EC2659"/>
    <w:rsid w:val="00EC2A7A"/>
    <w:rsid w:val="00EC2EFE"/>
    <w:rsid w:val="00EC303A"/>
    <w:rsid w:val="00EC30D4"/>
    <w:rsid w:val="00EC30DA"/>
    <w:rsid w:val="00EC31BD"/>
    <w:rsid w:val="00EC324A"/>
    <w:rsid w:val="00EC32FE"/>
    <w:rsid w:val="00EC33C4"/>
    <w:rsid w:val="00EC342C"/>
    <w:rsid w:val="00EC3432"/>
    <w:rsid w:val="00EC3A1C"/>
    <w:rsid w:val="00EC3A24"/>
    <w:rsid w:val="00EC3C8A"/>
    <w:rsid w:val="00EC3DCB"/>
    <w:rsid w:val="00EC3DCD"/>
    <w:rsid w:val="00EC3F23"/>
    <w:rsid w:val="00EC409E"/>
    <w:rsid w:val="00EC42EC"/>
    <w:rsid w:val="00EC47A6"/>
    <w:rsid w:val="00EC47BC"/>
    <w:rsid w:val="00EC47C3"/>
    <w:rsid w:val="00EC484A"/>
    <w:rsid w:val="00EC4905"/>
    <w:rsid w:val="00EC4918"/>
    <w:rsid w:val="00EC49C6"/>
    <w:rsid w:val="00EC4A20"/>
    <w:rsid w:val="00EC4AB8"/>
    <w:rsid w:val="00EC50B2"/>
    <w:rsid w:val="00EC5361"/>
    <w:rsid w:val="00EC53EF"/>
    <w:rsid w:val="00EC540A"/>
    <w:rsid w:val="00EC55AE"/>
    <w:rsid w:val="00EC5679"/>
    <w:rsid w:val="00EC5755"/>
    <w:rsid w:val="00EC5798"/>
    <w:rsid w:val="00EC579A"/>
    <w:rsid w:val="00EC5891"/>
    <w:rsid w:val="00EC58E7"/>
    <w:rsid w:val="00EC5B96"/>
    <w:rsid w:val="00EC5B9E"/>
    <w:rsid w:val="00EC5CFF"/>
    <w:rsid w:val="00EC5FF5"/>
    <w:rsid w:val="00EC60D5"/>
    <w:rsid w:val="00EC6176"/>
    <w:rsid w:val="00EC6237"/>
    <w:rsid w:val="00EC634D"/>
    <w:rsid w:val="00EC6413"/>
    <w:rsid w:val="00EC6692"/>
    <w:rsid w:val="00EC671D"/>
    <w:rsid w:val="00EC67BD"/>
    <w:rsid w:val="00EC6852"/>
    <w:rsid w:val="00EC6BE7"/>
    <w:rsid w:val="00EC6DAD"/>
    <w:rsid w:val="00EC6DAE"/>
    <w:rsid w:val="00EC6E0C"/>
    <w:rsid w:val="00EC6EA2"/>
    <w:rsid w:val="00EC6F66"/>
    <w:rsid w:val="00EC7530"/>
    <w:rsid w:val="00EC767C"/>
    <w:rsid w:val="00EC787D"/>
    <w:rsid w:val="00EC7A82"/>
    <w:rsid w:val="00EC7D79"/>
    <w:rsid w:val="00ED02C4"/>
    <w:rsid w:val="00ED032C"/>
    <w:rsid w:val="00ED0728"/>
    <w:rsid w:val="00ED078D"/>
    <w:rsid w:val="00ED07A4"/>
    <w:rsid w:val="00ED07EC"/>
    <w:rsid w:val="00ED0929"/>
    <w:rsid w:val="00ED0A99"/>
    <w:rsid w:val="00ED0E8F"/>
    <w:rsid w:val="00ED0F08"/>
    <w:rsid w:val="00ED1661"/>
    <w:rsid w:val="00ED17E4"/>
    <w:rsid w:val="00ED184E"/>
    <w:rsid w:val="00ED18F2"/>
    <w:rsid w:val="00ED19FE"/>
    <w:rsid w:val="00ED1A38"/>
    <w:rsid w:val="00ED1AE1"/>
    <w:rsid w:val="00ED1C4B"/>
    <w:rsid w:val="00ED1CAF"/>
    <w:rsid w:val="00ED214C"/>
    <w:rsid w:val="00ED21C3"/>
    <w:rsid w:val="00ED22DE"/>
    <w:rsid w:val="00ED233D"/>
    <w:rsid w:val="00ED276B"/>
    <w:rsid w:val="00ED2935"/>
    <w:rsid w:val="00ED2C08"/>
    <w:rsid w:val="00ED2E85"/>
    <w:rsid w:val="00ED2F76"/>
    <w:rsid w:val="00ED300C"/>
    <w:rsid w:val="00ED30CD"/>
    <w:rsid w:val="00ED3104"/>
    <w:rsid w:val="00ED32A4"/>
    <w:rsid w:val="00ED32D2"/>
    <w:rsid w:val="00ED3336"/>
    <w:rsid w:val="00ED3539"/>
    <w:rsid w:val="00ED36F2"/>
    <w:rsid w:val="00ED37FF"/>
    <w:rsid w:val="00ED38E8"/>
    <w:rsid w:val="00ED3A70"/>
    <w:rsid w:val="00ED3D4C"/>
    <w:rsid w:val="00ED3D9F"/>
    <w:rsid w:val="00ED410E"/>
    <w:rsid w:val="00ED42B8"/>
    <w:rsid w:val="00ED433B"/>
    <w:rsid w:val="00ED476D"/>
    <w:rsid w:val="00ED47FF"/>
    <w:rsid w:val="00ED4993"/>
    <w:rsid w:val="00ED4B2D"/>
    <w:rsid w:val="00ED4DA8"/>
    <w:rsid w:val="00ED4E51"/>
    <w:rsid w:val="00ED4F7C"/>
    <w:rsid w:val="00ED4F8E"/>
    <w:rsid w:val="00ED51EF"/>
    <w:rsid w:val="00ED534F"/>
    <w:rsid w:val="00ED53E6"/>
    <w:rsid w:val="00ED5447"/>
    <w:rsid w:val="00ED5C1E"/>
    <w:rsid w:val="00ED5CCF"/>
    <w:rsid w:val="00ED5E22"/>
    <w:rsid w:val="00ED5F5E"/>
    <w:rsid w:val="00ED613E"/>
    <w:rsid w:val="00ED61CB"/>
    <w:rsid w:val="00ED6247"/>
    <w:rsid w:val="00ED6389"/>
    <w:rsid w:val="00ED6674"/>
    <w:rsid w:val="00ED6A0B"/>
    <w:rsid w:val="00ED6C40"/>
    <w:rsid w:val="00ED6DFC"/>
    <w:rsid w:val="00ED6E35"/>
    <w:rsid w:val="00ED6F22"/>
    <w:rsid w:val="00ED740A"/>
    <w:rsid w:val="00ED77DB"/>
    <w:rsid w:val="00ED78AE"/>
    <w:rsid w:val="00ED7A64"/>
    <w:rsid w:val="00ED7A6F"/>
    <w:rsid w:val="00ED7AC3"/>
    <w:rsid w:val="00ED7E0E"/>
    <w:rsid w:val="00ED7F55"/>
    <w:rsid w:val="00EE0137"/>
    <w:rsid w:val="00EE018D"/>
    <w:rsid w:val="00EE0B0F"/>
    <w:rsid w:val="00EE0B42"/>
    <w:rsid w:val="00EE0EF4"/>
    <w:rsid w:val="00EE0FC2"/>
    <w:rsid w:val="00EE1069"/>
    <w:rsid w:val="00EE1222"/>
    <w:rsid w:val="00EE151C"/>
    <w:rsid w:val="00EE17C6"/>
    <w:rsid w:val="00EE18FC"/>
    <w:rsid w:val="00EE1965"/>
    <w:rsid w:val="00EE1A2D"/>
    <w:rsid w:val="00EE1C8D"/>
    <w:rsid w:val="00EE1EFD"/>
    <w:rsid w:val="00EE1F5A"/>
    <w:rsid w:val="00EE2040"/>
    <w:rsid w:val="00EE2476"/>
    <w:rsid w:val="00EE290B"/>
    <w:rsid w:val="00EE2917"/>
    <w:rsid w:val="00EE29AA"/>
    <w:rsid w:val="00EE3118"/>
    <w:rsid w:val="00EE3200"/>
    <w:rsid w:val="00EE3501"/>
    <w:rsid w:val="00EE3640"/>
    <w:rsid w:val="00EE3915"/>
    <w:rsid w:val="00EE3B41"/>
    <w:rsid w:val="00EE3BA2"/>
    <w:rsid w:val="00EE3C6F"/>
    <w:rsid w:val="00EE3C79"/>
    <w:rsid w:val="00EE3E15"/>
    <w:rsid w:val="00EE3E89"/>
    <w:rsid w:val="00EE40F4"/>
    <w:rsid w:val="00EE418A"/>
    <w:rsid w:val="00EE431A"/>
    <w:rsid w:val="00EE43C2"/>
    <w:rsid w:val="00EE444C"/>
    <w:rsid w:val="00EE4537"/>
    <w:rsid w:val="00EE4908"/>
    <w:rsid w:val="00EE4CCF"/>
    <w:rsid w:val="00EE4E5B"/>
    <w:rsid w:val="00EE5161"/>
    <w:rsid w:val="00EE5337"/>
    <w:rsid w:val="00EE536F"/>
    <w:rsid w:val="00EE56B5"/>
    <w:rsid w:val="00EE56EB"/>
    <w:rsid w:val="00EE5B7A"/>
    <w:rsid w:val="00EE5DE2"/>
    <w:rsid w:val="00EE5F5C"/>
    <w:rsid w:val="00EE605E"/>
    <w:rsid w:val="00EE64B7"/>
    <w:rsid w:val="00EE656A"/>
    <w:rsid w:val="00EE6594"/>
    <w:rsid w:val="00EE6823"/>
    <w:rsid w:val="00EE6AF2"/>
    <w:rsid w:val="00EE6BC1"/>
    <w:rsid w:val="00EE6DDC"/>
    <w:rsid w:val="00EE6E50"/>
    <w:rsid w:val="00EE6FBE"/>
    <w:rsid w:val="00EE70BA"/>
    <w:rsid w:val="00EE70E6"/>
    <w:rsid w:val="00EE71CB"/>
    <w:rsid w:val="00EE72BA"/>
    <w:rsid w:val="00EE7512"/>
    <w:rsid w:val="00EE76BB"/>
    <w:rsid w:val="00EE78E4"/>
    <w:rsid w:val="00EE79C2"/>
    <w:rsid w:val="00EE7A94"/>
    <w:rsid w:val="00EE7D53"/>
    <w:rsid w:val="00EF00C7"/>
    <w:rsid w:val="00EF0165"/>
    <w:rsid w:val="00EF0340"/>
    <w:rsid w:val="00EF03E1"/>
    <w:rsid w:val="00EF05F7"/>
    <w:rsid w:val="00EF06E3"/>
    <w:rsid w:val="00EF078D"/>
    <w:rsid w:val="00EF0911"/>
    <w:rsid w:val="00EF0AA6"/>
    <w:rsid w:val="00EF0AEB"/>
    <w:rsid w:val="00EF0B54"/>
    <w:rsid w:val="00EF0DB3"/>
    <w:rsid w:val="00EF0FBF"/>
    <w:rsid w:val="00EF0FEC"/>
    <w:rsid w:val="00EF1086"/>
    <w:rsid w:val="00EF1505"/>
    <w:rsid w:val="00EF1567"/>
    <w:rsid w:val="00EF168C"/>
    <w:rsid w:val="00EF17D8"/>
    <w:rsid w:val="00EF2003"/>
    <w:rsid w:val="00EF2126"/>
    <w:rsid w:val="00EF2300"/>
    <w:rsid w:val="00EF240C"/>
    <w:rsid w:val="00EF2456"/>
    <w:rsid w:val="00EF24D5"/>
    <w:rsid w:val="00EF2687"/>
    <w:rsid w:val="00EF283E"/>
    <w:rsid w:val="00EF2905"/>
    <w:rsid w:val="00EF29D1"/>
    <w:rsid w:val="00EF2A31"/>
    <w:rsid w:val="00EF3114"/>
    <w:rsid w:val="00EF31D5"/>
    <w:rsid w:val="00EF3913"/>
    <w:rsid w:val="00EF3965"/>
    <w:rsid w:val="00EF397F"/>
    <w:rsid w:val="00EF3D4B"/>
    <w:rsid w:val="00EF3D81"/>
    <w:rsid w:val="00EF439F"/>
    <w:rsid w:val="00EF451E"/>
    <w:rsid w:val="00EF4995"/>
    <w:rsid w:val="00EF4ABA"/>
    <w:rsid w:val="00EF4C5D"/>
    <w:rsid w:val="00EF5156"/>
    <w:rsid w:val="00EF5174"/>
    <w:rsid w:val="00EF531A"/>
    <w:rsid w:val="00EF5338"/>
    <w:rsid w:val="00EF55C9"/>
    <w:rsid w:val="00EF5847"/>
    <w:rsid w:val="00EF5A4D"/>
    <w:rsid w:val="00EF5B86"/>
    <w:rsid w:val="00EF5C49"/>
    <w:rsid w:val="00EF5E95"/>
    <w:rsid w:val="00EF5EBA"/>
    <w:rsid w:val="00EF643C"/>
    <w:rsid w:val="00EF6842"/>
    <w:rsid w:val="00EF6D12"/>
    <w:rsid w:val="00EF6F1C"/>
    <w:rsid w:val="00EF700E"/>
    <w:rsid w:val="00EF706A"/>
    <w:rsid w:val="00EF706F"/>
    <w:rsid w:val="00EF70B0"/>
    <w:rsid w:val="00EF73C9"/>
    <w:rsid w:val="00EF7431"/>
    <w:rsid w:val="00EF744A"/>
    <w:rsid w:val="00EF74A0"/>
    <w:rsid w:val="00EF783B"/>
    <w:rsid w:val="00EF7955"/>
    <w:rsid w:val="00EF7AAE"/>
    <w:rsid w:val="00EF7B8F"/>
    <w:rsid w:val="00EF7D95"/>
    <w:rsid w:val="00EF7DF9"/>
    <w:rsid w:val="00EF7E34"/>
    <w:rsid w:val="00F0008D"/>
    <w:rsid w:val="00F001AC"/>
    <w:rsid w:val="00F001AF"/>
    <w:rsid w:val="00F003AA"/>
    <w:rsid w:val="00F00473"/>
    <w:rsid w:val="00F004A3"/>
    <w:rsid w:val="00F009CC"/>
    <w:rsid w:val="00F00BF7"/>
    <w:rsid w:val="00F00E6C"/>
    <w:rsid w:val="00F01005"/>
    <w:rsid w:val="00F016B1"/>
    <w:rsid w:val="00F017D5"/>
    <w:rsid w:val="00F01BB1"/>
    <w:rsid w:val="00F01D0B"/>
    <w:rsid w:val="00F01D55"/>
    <w:rsid w:val="00F02BD8"/>
    <w:rsid w:val="00F02CCD"/>
    <w:rsid w:val="00F02DF6"/>
    <w:rsid w:val="00F031F6"/>
    <w:rsid w:val="00F03525"/>
    <w:rsid w:val="00F036BD"/>
    <w:rsid w:val="00F03759"/>
    <w:rsid w:val="00F0380B"/>
    <w:rsid w:val="00F038A3"/>
    <w:rsid w:val="00F03AAF"/>
    <w:rsid w:val="00F03B1D"/>
    <w:rsid w:val="00F03CBF"/>
    <w:rsid w:val="00F03EB6"/>
    <w:rsid w:val="00F03EDA"/>
    <w:rsid w:val="00F040A2"/>
    <w:rsid w:val="00F04790"/>
    <w:rsid w:val="00F04811"/>
    <w:rsid w:val="00F049E5"/>
    <w:rsid w:val="00F04B5A"/>
    <w:rsid w:val="00F04BEB"/>
    <w:rsid w:val="00F04E6B"/>
    <w:rsid w:val="00F04EF3"/>
    <w:rsid w:val="00F05417"/>
    <w:rsid w:val="00F055AF"/>
    <w:rsid w:val="00F055DD"/>
    <w:rsid w:val="00F055FC"/>
    <w:rsid w:val="00F05708"/>
    <w:rsid w:val="00F05719"/>
    <w:rsid w:val="00F0577F"/>
    <w:rsid w:val="00F05AEA"/>
    <w:rsid w:val="00F05B0A"/>
    <w:rsid w:val="00F061CA"/>
    <w:rsid w:val="00F063F2"/>
    <w:rsid w:val="00F0642E"/>
    <w:rsid w:val="00F0664F"/>
    <w:rsid w:val="00F06780"/>
    <w:rsid w:val="00F0691F"/>
    <w:rsid w:val="00F06BB4"/>
    <w:rsid w:val="00F06D24"/>
    <w:rsid w:val="00F06E3B"/>
    <w:rsid w:val="00F06FFC"/>
    <w:rsid w:val="00F07272"/>
    <w:rsid w:val="00F0738D"/>
    <w:rsid w:val="00F073EB"/>
    <w:rsid w:val="00F07678"/>
    <w:rsid w:val="00F076EC"/>
    <w:rsid w:val="00F07B48"/>
    <w:rsid w:val="00F07C1C"/>
    <w:rsid w:val="00F07E83"/>
    <w:rsid w:val="00F07F49"/>
    <w:rsid w:val="00F07FAC"/>
    <w:rsid w:val="00F10122"/>
    <w:rsid w:val="00F1026F"/>
    <w:rsid w:val="00F10376"/>
    <w:rsid w:val="00F10421"/>
    <w:rsid w:val="00F10428"/>
    <w:rsid w:val="00F10568"/>
    <w:rsid w:val="00F1056C"/>
    <w:rsid w:val="00F10699"/>
    <w:rsid w:val="00F106CA"/>
    <w:rsid w:val="00F109E4"/>
    <w:rsid w:val="00F10A9E"/>
    <w:rsid w:val="00F10D69"/>
    <w:rsid w:val="00F1108B"/>
    <w:rsid w:val="00F110A7"/>
    <w:rsid w:val="00F11401"/>
    <w:rsid w:val="00F11441"/>
    <w:rsid w:val="00F1168F"/>
    <w:rsid w:val="00F1186B"/>
    <w:rsid w:val="00F11A84"/>
    <w:rsid w:val="00F11B3C"/>
    <w:rsid w:val="00F11C37"/>
    <w:rsid w:val="00F11CFF"/>
    <w:rsid w:val="00F11D51"/>
    <w:rsid w:val="00F12400"/>
    <w:rsid w:val="00F1252E"/>
    <w:rsid w:val="00F12552"/>
    <w:rsid w:val="00F12664"/>
    <w:rsid w:val="00F127F2"/>
    <w:rsid w:val="00F12A68"/>
    <w:rsid w:val="00F12A69"/>
    <w:rsid w:val="00F12B33"/>
    <w:rsid w:val="00F12BB2"/>
    <w:rsid w:val="00F12DCB"/>
    <w:rsid w:val="00F12DCD"/>
    <w:rsid w:val="00F13371"/>
    <w:rsid w:val="00F13672"/>
    <w:rsid w:val="00F13695"/>
    <w:rsid w:val="00F1389C"/>
    <w:rsid w:val="00F138A2"/>
    <w:rsid w:val="00F13945"/>
    <w:rsid w:val="00F1396B"/>
    <w:rsid w:val="00F13A1B"/>
    <w:rsid w:val="00F13AC9"/>
    <w:rsid w:val="00F13C2A"/>
    <w:rsid w:val="00F13E1E"/>
    <w:rsid w:val="00F13EC3"/>
    <w:rsid w:val="00F13FC0"/>
    <w:rsid w:val="00F14036"/>
    <w:rsid w:val="00F14456"/>
    <w:rsid w:val="00F14501"/>
    <w:rsid w:val="00F147A5"/>
    <w:rsid w:val="00F147CF"/>
    <w:rsid w:val="00F1482E"/>
    <w:rsid w:val="00F14958"/>
    <w:rsid w:val="00F14D57"/>
    <w:rsid w:val="00F15275"/>
    <w:rsid w:val="00F15485"/>
    <w:rsid w:val="00F15720"/>
    <w:rsid w:val="00F15AA3"/>
    <w:rsid w:val="00F15AF9"/>
    <w:rsid w:val="00F15BF7"/>
    <w:rsid w:val="00F15D9E"/>
    <w:rsid w:val="00F160AC"/>
    <w:rsid w:val="00F1610A"/>
    <w:rsid w:val="00F161B4"/>
    <w:rsid w:val="00F161CC"/>
    <w:rsid w:val="00F16BF9"/>
    <w:rsid w:val="00F16D44"/>
    <w:rsid w:val="00F16EB4"/>
    <w:rsid w:val="00F16ED6"/>
    <w:rsid w:val="00F171F6"/>
    <w:rsid w:val="00F1752D"/>
    <w:rsid w:val="00F177DB"/>
    <w:rsid w:val="00F1792B"/>
    <w:rsid w:val="00F17A42"/>
    <w:rsid w:val="00F17AC0"/>
    <w:rsid w:val="00F17D25"/>
    <w:rsid w:val="00F17E25"/>
    <w:rsid w:val="00F17F11"/>
    <w:rsid w:val="00F17F7E"/>
    <w:rsid w:val="00F20374"/>
    <w:rsid w:val="00F203F1"/>
    <w:rsid w:val="00F2056C"/>
    <w:rsid w:val="00F20632"/>
    <w:rsid w:val="00F20689"/>
    <w:rsid w:val="00F20879"/>
    <w:rsid w:val="00F20968"/>
    <w:rsid w:val="00F20969"/>
    <w:rsid w:val="00F20BD0"/>
    <w:rsid w:val="00F20C0B"/>
    <w:rsid w:val="00F20F0B"/>
    <w:rsid w:val="00F20FB5"/>
    <w:rsid w:val="00F21048"/>
    <w:rsid w:val="00F210D1"/>
    <w:rsid w:val="00F21573"/>
    <w:rsid w:val="00F21693"/>
    <w:rsid w:val="00F21978"/>
    <w:rsid w:val="00F21C58"/>
    <w:rsid w:val="00F21CD0"/>
    <w:rsid w:val="00F21CEA"/>
    <w:rsid w:val="00F21D22"/>
    <w:rsid w:val="00F22189"/>
    <w:rsid w:val="00F2224D"/>
    <w:rsid w:val="00F22265"/>
    <w:rsid w:val="00F224CE"/>
    <w:rsid w:val="00F226BB"/>
    <w:rsid w:val="00F22B4E"/>
    <w:rsid w:val="00F22C58"/>
    <w:rsid w:val="00F22CBE"/>
    <w:rsid w:val="00F22D4B"/>
    <w:rsid w:val="00F22EAE"/>
    <w:rsid w:val="00F22FF6"/>
    <w:rsid w:val="00F23012"/>
    <w:rsid w:val="00F2325A"/>
    <w:rsid w:val="00F2330B"/>
    <w:rsid w:val="00F23320"/>
    <w:rsid w:val="00F23535"/>
    <w:rsid w:val="00F23565"/>
    <w:rsid w:val="00F23791"/>
    <w:rsid w:val="00F23825"/>
    <w:rsid w:val="00F2387F"/>
    <w:rsid w:val="00F238C4"/>
    <w:rsid w:val="00F23962"/>
    <w:rsid w:val="00F23BC0"/>
    <w:rsid w:val="00F23CC0"/>
    <w:rsid w:val="00F24032"/>
    <w:rsid w:val="00F2403F"/>
    <w:rsid w:val="00F240E0"/>
    <w:rsid w:val="00F24160"/>
    <w:rsid w:val="00F245BB"/>
    <w:rsid w:val="00F245DA"/>
    <w:rsid w:val="00F245F2"/>
    <w:rsid w:val="00F24AD7"/>
    <w:rsid w:val="00F24CE1"/>
    <w:rsid w:val="00F24D6D"/>
    <w:rsid w:val="00F24F33"/>
    <w:rsid w:val="00F255FB"/>
    <w:rsid w:val="00F25B3D"/>
    <w:rsid w:val="00F25B4D"/>
    <w:rsid w:val="00F25BBF"/>
    <w:rsid w:val="00F26016"/>
    <w:rsid w:val="00F2618E"/>
    <w:rsid w:val="00F26354"/>
    <w:rsid w:val="00F26679"/>
    <w:rsid w:val="00F26745"/>
    <w:rsid w:val="00F268CD"/>
    <w:rsid w:val="00F2692C"/>
    <w:rsid w:val="00F26AAD"/>
    <w:rsid w:val="00F26B53"/>
    <w:rsid w:val="00F26C47"/>
    <w:rsid w:val="00F26CF4"/>
    <w:rsid w:val="00F26DEC"/>
    <w:rsid w:val="00F272E8"/>
    <w:rsid w:val="00F27346"/>
    <w:rsid w:val="00F273A6"/>
    <w:rsid w:val="00F27531"/>
    <w:rsid w:val="00F27861"/>
    <w:rsid w:val="00F27DFE"/>
    <w:rsid w:val="00F27EB4"/>
    <w:rsid w:val="00F27F9D"/>
    <w:rsid w:val="00F27FA0"/>
    <w:rsid w:val="00F27FB0"/>
    <w:rsid w:val="00F30208"/>
    <w:rsid w:val="00F304B6"/>
    <w:rsid w:val="00F30616"/>
    <w:rsid w:val="00F306E7"/>
    <w:rsid w:val="00F30A47"/>
    <w:rsid w:val="00F30A78"/>
    <w:rsid w:val="00F30AC1"/>
    <w:rsid w:val="00F30ACE"/>
    <w:rsid w:val="00F30C5F"/>
    <w:rsid w:val="00F30E5F"/>
    <w:rsid w:val="00F312A5"/>
    <w:rsid w:val="00F3152E"/>
    <w:rsid w:val="00F3173D"/>
    <w:rsid w:val="00F31795"/>
    <w:rsid w:val="00F317E5"/>
    <w:rsid w:val="00F318EC"/>
    <w:rsid w:val="00F31B43"/>
    <w:rsid w:val="00F31D55"/>
    <w:rsid w:val="00F31E02"/>
    <w:rsid w:val="00F31E93"/>
    <w:rsid w:val="00F31F43"/>
    <w:rsid w:val="00F31F9D"/>
    <w:rsid w:val="00F3201D"/>
    <w:rsid w:val="00F32061"/>
    <w:rsid w:val="00F32233"/>
    <w:rsid w:val="00F32472"/>
    <w:rsid w:val="00F327FE"/>
    <w:rsid w:val="00F3296E"/>
    <w:rsid w:val="00F32F6E"/>
    <w:rsid w:val="00F32FC3"/>
    <w:rsid w:val="00F3321F"/>
    <w:rsid w:val="00F334A7"/>
    <w:rsid w:val="00F33579"/>
    <w:rsid w:val="00F33629"/>
    <w:rsid w:val="00F336A3"/>
    <w:rsid w:val="00F3382B"/>
    <w:rsid w:val="00F3386F"/>
    <w:rsid w:val="00F33895"/>
    <w:rsid w:val="00F338EF"/>
    <w:rsid w:val="00F33902"/>
    <w:rsid w:val="00F33A00"/>
    <w:rsid w:val="00F33FE8"/>
    <w:rsid w:val="00F340E6"/>
    <w:rsid w:val="00F34181"/>
    <w:rsid w:val="00F341DD"/>
    <w:rsid w:val="00F34413"/>
    <w:rsid w:val="00F3442C"/>
    <w:rsid w:val="00F34864"/>
    <w:rsid w:val="00F34AF4"/>
    <w:rsid w:val="00F34DC8"/>
    <w:rsid w:val="00F351D4"/>
    <w:rsid w:val="00F35382"/>
    <w:rsid w:val="00F35460"/>
    <w:rsid w:val="00F3547A"/>
    <w:rsid w:val="00F35647"/>
    <w:rsid w:val="00F35660"/>
    <w:rsid w:val="00F3586F"/>
    <w:rsid w:val="00F3588A"/>
    <w:rsid w:val="00F359A9"/>
    <w:rsid w:val="00F35B23"/>
    <w:rsid w:val="00F3607D"/>
    <w:rsid w:val="00F3616B"/>
    <w:rsid w:val="00F36221"/>
    <w:rsid w:val="00F36338"/>
    <w:rsid w:val="00F36756"/>
    <w:rsid w:val="00F36833"/>
    <w:rsid w:val="00F36864"/>
    <w:rsid w:val="00F368BF"/>
    <w:rsid w:val="00F368D6"/>
    <w:rsid w:val="00F36956"/>
    <w:rsid w:val="00F369A9"/>
    <w:rsid w:val="00F369F7"/>
    <w:rsid w:val="00F36A1D"/>
    <w:rsid w:val="00F36C58"/>
    <w:rsid w:val="00F36D48"/>
    <w:rsid w:val="00F36D9F"/>
    <w:rsid w:val="00F36DDE"/>
    <w:rsid w:val="00F3725E"/>
    <w:rsid w:val="00F3729A"/>
    <w:rsid w:val="00F3736C"/>
    <w:rsid w:val="00F3742E"/>
    <w:rsid w:val="00F37670"/>
    <w:rsid w:val="00F379AE"/>
    <w:rsid w:val="00F379D4"/>
    <w:rsid w:val="00F379E0"/>
    <w:rsid w:val="00F37A12"/>
    <w:rsid w:val="00F37AA6"/>
    <w:rsid w:val="00F37BFC"/>
    <w:rsid w:val="00F37DC5"/>
    <w:rsid w:val="00F4006B"/>
    <w:rsid w:val="00F4013A"/>
    <w:rsid w:val="00F402F8"/>
    <w:rsid w:val="00F408D5"/>
    <w:rsid w:val="00F40D3E"/>
    <w:rsid w:val="00F40D82"/>
    <w:rsid w:val="00F40EB7"/>
    <w:rsid w:val="00F40F4E"/>
    <w:rsid w:val="00F40FB4"/>
    <w:rsid w:val="00F412C5"/>
    <w:rsid w:val="00F413A0"/>
    <w:rsid w:val="00F417D0"/>
    <w:rsid w:val="00F4190E"/>
    <w:rsid w:val="00F41E13"/>
    <w:rsid w:val="00F42360"/>
    <w:rsid w:val="00F42423"/>
    <w:rsid w:val="00F4266A"/>
    <w:rsid w:val="00F428FD"/>
    <w:rsid w:val="00F42930"/>
    <w:rsid w:val="00F4294F"/>
    <w:rsid w:val="00F42BE6"/>
    <w:rsid w:val="00F43135"/>
    <w:rsid w:val="00F4325F"/>
    <w:rsid w:val="00F433E4"/>
    <w:rsid w:val="00F4346E"/>
    <w:rsid w:val="00F434F5"/>
    <w:rsid w:val="00F4359A"/>
    <w:rsid w:val="00F438E2"/>
    <w:rsid w:val="00F43913"/>
    <w:rsid w:val="00F439CA"/>
    <w:rsid w:val="00F43A45"/>
    <w:rsid w:val="00F43BB9"/>
    <w:rsid w:val="00F43C11"/>
    <w:rsid w:val="00F440BD"/>
    <w:rsid w:val="00F44116"/>
    <w:rsid w:val="00F44481"/>
    <w:rsid w:val="00F44724"/>
    <w:rsid w:val="00F448C6"/>
    <w:rsid w:val="00F44A98"/>
    <w:rsid w:val="00F44D82"/>
    <w:rsid w:val="00F44E22"/>
    <w:rsid w:val="00F44F78"/>
    <w:rsid w:val="00F44F7D"/>
    <w:rsid w:val="00F450F0"/>
    <w:rsid w:val="00F4526B"/>
    <w:rsid w:val="00F453EC"/>
    <w:rsid w:val="00F454BD"/>
    <w:rsid w:val="00F4575D"/>
    <w:rsid w:val="00F4582F"/>
    <w:rsid w:val="00F458F0"/>
    <w:rsid w:val="00F4597D"/>
    <w:rsid w:val="00F45F66"/>
    <w:rsid w:val="00F45FD4"/>
    <w:rsid w:val="00F46094"/>
    <w:rsid w:val="00F462ED"/>
    <w:rsid w:val="00F463D6"/>
    <w:rsid w:val="00F46592"/>
    <w:rsid w:val="00F465F5"/>
    <w:rsid w:val="00F466E2"/>
    <w:rsid w:val="00F46868"/>
    <w:rsid w:val="00F46930"/>
    <w:rsid w:val="00F46A02"/>
    <w:rsid w:val="00F46A03"/>
    <w:rsid w:val="00F46E5A"/>
    <w:rsid w:val="00F46F1A"/>
    <w:rsid w:val="00F4712A"/>
    <w:rsid w:val="00F47279"/>
    <w:rsid w:val="00F472CD"/>
    <w:rsid w:val="00F4784F"/>
    <w:rsid w:val="00F478C3"/>
    <w:rsid w:val="00F47CBA"/>
    <w:rsid w:val="00F47CCE"/>
    <w:rsid w:val="00F47EE4"/>
    <w:rsid w:val="00F50077"/>
    <w:rsid w:val="00F500AE"/>
    <w:rsid w:val="00F5011B"/>
    <w:rsid w:val="00F50179"/>
    <w:rsid w:val="00F50395"/>
    <w:rsid w:val="00F50508"/>
    <w:rsid w:val="00F505BC"/>
    <w:rsid w:val="00F5082A"/>
    <w:rsid w:val="00F50914"/>
    <w:rsid w:val="00F5099B"/>
    <w:rsid w:val="00F50C31"/>
    <w:rsid w:val="00F50DE1"/>
    <w:rsid w:val="00F50FF8"/>
    <w:rsid w:val="00F5110C"/>
    <w:rsid w:val="00F511CF"/>
    <w:rsid w:val="00F5136D"/>
    <w:rsid w:val="00F5143E"/>
    <w:rsid w:val="00F51749"/>
    <w:rsid w:val="00F517BC"/>
    <w:rsid w:val="00F519F6"/>
    <w:rsid w:val="00F51B15"/>
    <w:rsid w:val="00F51BA4"/>
    <w:rsid w:val="00F51D21"/>
    <w:rsid w:val="00F51E10"/>
    <w:rsid w:val="00F51F6B"/>
    <w:rsid w:val="00F51FC6"/>
    <w:rsid w:val="00F5203A"/>
    <w:rsid w:val="00F5207B"/>
    <w:rsid w:val="00F520B9"/>
    <w:rsid w:val="00F5221A"/>
    <w:rsid w:val="00F52507"/>
    <w:rsid w:val="00F52632"/>
    <w:rsid w:val="00F5287D"/>
    <w:rsid w:val="00F52896"/>
    <w:rsid w:val="00F52A0B"/>
    <w:rsid w:val="00F52A36"/>
    <w:rsid w:val="00F52A37"/>
    <w:rsid w:val="00F52C0B"/>
    <w:rsid w:val="00F52CBC"/>
    <w:rsid w:val="00F52E66"/>
    <w:rsid w:val="00F53059"/>
    <w:rsid w:val="00F530AE"/>
    <w:rsid w:val="00F53270"/>
    <w:rsid w:val="00F532A5"/>
    <w:rsid w:val="00F5343F"/>
    <w:rsid w:val="00F5349C"/>
    <w:rsid w:val="00F53660"/>
    <w:rsid w:val="00F53722"/>
    <w:rsid w:val="00F53796"/>
    <w:rsid w:val="00F53A5D"/>
    <w:rsid w:val="00F53B23"/>
    <w:rsid w:val="00F53B51"/>
    <w:rsid w:val="00F53D0E"/>
    <w:rsid w:val="00F53EC8"/>
    <w:rsid w:val="00F541CB"/>
    <w:rsid w:val="00F5434E"/>
    <w:rsid w:val="00F54377"/>
    <w:rsid w:val="00F5438F"/>
    <w:rsid w:val="00F545AA"/>
    <w:rsid w:val="00F54754"/>
    <w:rsid w:val="00F54A09"/>
    <w:rsid w:val="00F552A7"/>
    <w:rsid w:val="00F55452"/>
    <w:rsid w:val="00F55570"/>
    <w:rsid w:val="00F55939"/>
    <w:rsid w:val="00F55F0A"/>
    <w:rsid w:val="00F5606F"/>
    <w:rsid w:val="00F560BD"/>
    <w:rsid w:val="00F562FF"/>
    <w:rsid w:val="00F564C5"/>
    <w:rsid w:val="00F567E7"/>
    <w:rsid w:val="00F56B79"/>
    <w:rsid w:val="00F56D2B"/>
    <w:rsid w:val="00F56D79"/>
    <w:rsid w:val="00F56E19"/>
    <w:rsid w:val="00F5702B"/>
    <w:rsid w:val="00F574B7"/>
    <w:rsid w:val="00F576B4"/>
    <w:rsid w:val="00F576F8"/>
    <w:rsid w:val="00F579C6"/>
    <w:rsid w:val="00F57B2A"/>
    <w:rsid w:val="00F57BDB"/>
    <w:rsid w:val="00F57DDF"/>
    <w:rsid w:val="00F57E69"/>
    <w:rsid w:val="00F6001A"/>
    <w:rsid w:val="00F601E5"/>
    <w:rsid w:val="00F60716"/>
    <w:rsid w:val="00F6081E"/>
    <w:rsid w:val="00F60966"/>
    <w:rsid w:val="00F60A64"/>
    <w:rsid w:val="00F60D4F"/>
    <w:rsid w:val="00F60E03"/>
    <w:rsid w:val="00F60E8D"/>
    <w:rsid w:val="00F60FEE"/>
    <w:rsid w:val="00F6122F"/>
    <w:rsid w:val="00F6149F"/>
    <w:rsid w:val="00F615EB"/>
    <w:rsid w:val="00F616E1"/>
    <w:rsid w:val="00F61AB5"/>
    <w:rsid w:val="00F61DD1"/>
    <w:rsid w:val="00F61EBD"/>
    <w:rsid w:val="00F61F69"/>
    <w:rsid w:val="00F622E6"/>
    <w:rsid w:val="00F624AE"/>
    <w:rsid w:val="00F6252C"/>
    <w:rsid w:val="00F625BB"/>
    <w:rsid w:val="00F628A6"/>
    <w:rsid w:val="00F62B3B"/>
    <w:rsid w:val="00F62D79"/>
    <w:rsid w:val="00F62E3C"/>
    <w:rsid w:val="00F62ECA"/>
    <w:rsid w:val="00F62F6B"/>
    <w:rsid w:val="00F6314F"/>
    <w:rsid w:val="00F631E3"/>
    <w:rsid w:val="00F63243"/>
    <w:rsid w:val="00F6327F"/>
    <w:rsid w:val="00F635E9"/>
    <w:rsid w:val="00F63707"/>
    <w:rsid w:val="00F6385E"/>
    <w:rsid w:val="00F63D7E"/>
    <w:rsid w:val="00F64365"/>
    <w:rsid w:val="00F6477C"/>
    <w:rsid w:val="00F649D8"/>
    <w:rsid w:val="00F64AE9"/>
    <w:rsid w:val="00F64CCE"/>
    <w:rsid w:val="00F64D99"/>
    <w:rsid w:val="00F6514F"/>
    <w:rsid w:val="00F6519E"/>
    <w:rsid w:val="00F656E7"/>
    <w:rsid w:val="00F65AE8"/>
    <w:rsid w:val="00F65B6B"/>
    <w:rsid w:val="00F65C3E"/>
    <w:rsid w:val="00F65C7A"/>
    <w:rsid w:val="00F6600F"/>
    <w:rsid w:val="00F6636B"/>
    <w:rsid w:val="00F6671B"/>
    <w:rsid w:val="00F66830"/>
    <w:rsid w:val="00F6689B"/>
    <w:rsid w:val="00F66A1F"/>
    <w:rsid w:val="00F66A94"/>
    <w:rsid w:val="00F66C82"/>
    <w:rsid w:val="00F66DCE"/>
    <w:rsid w:val="00F66F20"/>
    <w:rsid w:val="00F66F45"/>
    <w:rsid w:val="00F674C7"/>
    <w:rsid w:val="00F67656"/>
    <w:rsid w:val="00F67EEB"/>
    <w:rsid w:val="00F700AF"/>
    <w:rsid w:val="00F704B1"/>
    <w:rsid w:val="00F705C5"/>
    <w:rsid w:val="00F705E5"/>
    <w:rsid w:val="00F705E8"/>
    <w:rsid w:val="00F70721"/>
    <w:rsid w:val="00F707A9"/>
    <w:rsid w:val="00F70807"/>
    <w:rsid w:val="00F70ABA"/>
    <w:rsid w:val="00F70AE9"/>
    <w:rsid w:val="00F70C68"/>
    <w:rsid w:val="00F70DEA"/>
    <w:rsid w:val="00F70E1D"/>
    <w:rsid w:val="00F71196"/>
    <w:rsid w:val="00F71339"/>
    <w:rsid w:val="00F714C0"/>
    <w:rsid w:val="00F71796"/>
    <w:rsid w:val="00F71A8D"/>
    <w:rsid w:val="00F71A98"/>
    <w:rsid w:val="00F71AC4"/>
    <w:rsid w:val="00F71BDF"/>
    <w:rsid w:val="00F71CC9"/>
    <w:rsid w:val="00F71E8B"/>
    <w:rsid w:val="00F71F7B"/>
    <w:rsid w:val="00F72109"/>
    <w:rsid w:val="00F721B9"/>
    <w:rsid w:val="00F722E0"/>
    <w:rsid w:val="00F724AA"/>
    <w:rsid w:val="00F724F6"/>
    <w:rsid w:val="00F728B7"/>
    <w:rsid w:val="00F72902"/>
    <w:rsid w:val="00F729C6"/>
    <w:rsid w:val="00F72C23"/>
    <w:rsid w:val="00F72D65"/>
    <w:rsid w:val="00F72DAB"/>
    <w:rsid w:val="00F72F53"/>
    <w:rsid w:val="00F73150"/>
    <w:rsid w:val="00F73248"/>
    <w:rsid w:val="00F73789"/>
    <w:rsid w:val="00F737B4"/>
    <w:rsid w:val="00F7383D"/>
    <w:rsid w:val="00F738AC"/>
    <w:rsid w:val="00F73905"/>
    <w:rsid w:val="00F7396B"/>
    <w:rsid w:val="00F73A36"/>
    <w:rsid w:val="00F73B68"/>
    <w:rsid w:val="00F73C22"/>
    <w:rsid w:val="00F73C4A"/>
    <w:rsid w:val="00F73F15"/>
    <w:rsid w:val="00F7424D"/>
    <w:rsid w:val="00F74259"/>
    <w:rsid w:val="00F743E6"/>
    <w:rsid w:val="00F744AD"/>
    <w:rsid w:val="00F744CE"/>
    <w:rsid w:val="00F74733"/>
    <w:rsid w:val="00F7489F"/>
    <w:rsid w:val="00F748B3"/>
    <w:rsid w:val="00F74AA4"/>
    <w:rsid w:val="00F74AF3"/>
    <w:rsid w:val="00F74B1E"/>
    <w:rsid w:val="00F74C41"/>
    <w:rsid w:val="00F74C67"/>
    <w:rsid w:val="00F74CC5"/>
    <w:rsid w:val="00F74CC6"/>
    <w:rsid w:val="00F74D15"/>
    <w:rsid w:val="00F74F10"/>
    <w:rsid w:val="00F75121"/>
    <w:rsid w:val="00F75148"/>
    <w:rsid w:val="00F75197"/>
    <w:rsid w:val="00F75255"/>
    <w:rsid w:val="00F752B4"/>
    <w:rsid w:val="00F753E1"/>
    <w:rsid w:val="00F75941"/>
    <w:rsid w:val="00F75948"/>
    <w:rsid w:val="00F75AEB"/>
    <w:rsid w:val="00F75B68"/>
    <w:rsid w:val="00F75C48"/>
    <w:rsid w:val="00F75C49"/>
    <w:rsid w:val="00F7606F"/>
    <w:rsid w:val="00F761B1"/>
    <w:rsid w:val="00F7627C"/>
    <w:rsid w:val="00F7663C"/>
    <w:rsid w:val="00F76802"/>
    <w:rsid w:val="00F76816"/>
    <w:rsid w:val="00F768A1"/>
    <w:rsid w:val="00F76A26"/>
    <w:rsid w:val="00F76AFA"/>
    <w:rsid w:val="00F76BEB"/>
    <w:rsid w:val="00F76D7B"/>
    <w:rsid w:val="00F76E5D"/>
    <w:rsid w:val="00F76F6E"/>
    <w:rsid w:val="00F7702A"/>
    <w:rsid w:val="00F770A8"/>
    <w:rsid w:val="00F771C8"/>
    <w:rsid w:val="00F772DC"/>
    <w:rsid w:val="00F77513"/>
    <w:rsid w:val="00F7753D"/>
    <w:rsid w:val="00F77662"/>
    <w:rsid w:val="00F776F6"/>
    <w:rsid w:val="00F77963"/>
    <w:rsid w:val="00F77A4F"/>
    <w:rsid w:val="00F77AA9"/>
    <w:rsid w:val="00F77CD6"/>
    <w:rsid w:val="00F77F86"/>
    <w:rsid w:val="00F8017B"/>
    <w:rsid w:val="00F801E9"/>
    <w:rsid w:val="00F804B0"/>
    <w:rsid w:val="00F80841"/>
    <w:rsid w:val="00F80AAF"/>
    <w:rsid w:val="00F80B6E"/>
    <w:rsid w:val="00F80E9F"/>
    <w:rsid w:val="00F81040"/>
    <w:rsid w:val="00F81091"/>
    <w:rsid w:val="00F81136"/>
    <w:rsid w:val="00F8123A"/>
    <w:rsid w:val="00F814AA"/>
    <w:rsid w:val="00F8157E"/>
    <w:rsid w:val="00F818C1"/>
    <w:rsid w:val="00F81A98"/>
    <w:rsid w:val="00F81BCF"/>
    <w:rsid w:val="00F81F54"/>
    <w:rsid w:val="00F820ED"/>
    <w:rsid w:val="00F822AB"/>
    <w:rsid w:val="00F82445"/>
    <w:rsid w:val="00F825E1"/>
    <w:rsid w:val="00F82693"/>
    <w:rsid w:val="00F82B42"/>
    <w:rsid w:val="00F82B61"/>
    <w:rsid w:val="00F82C96"/>
    <w:rsid w:val="00F82DE0"/>
    <w:rsid w:val="00F83177"/>
    <w:rsid w:val="00F83225"/>
    <w:rsid w:val="00F832B1"/>
    <w:rsid w:val="00F834C0"/>
    <w:rsid w:val="00F83560"/>
    <w:rsid w:val="00F835C3"/>
    <w:rsid w:val="00F83621"/>
    <w:rsid w:val="00F8366F"/>
    <w:rsid w:val="00F838AB"/>
    <w:rsid w:val="00F8396B"/>
    <w:rsid w:val="00F8396F"/>
    <w:rsid w:val="00F83B8C"/>
    <w:rsid w:val="00F83CFD"/>
    <w:rsid w:val="00F83DD7"/>
    <w:rsid w:val="00F83F5A"/>
    <w:rsid w:val="00F840D6"/>
    <w:rsid w:val="00F8428A"/>
    <w:rsid w:val="00F8428F"/>
    <w:rsid w:val="00F843EB"/>
    <w:rsid w:val="00F84761"/>
    <w:rsid w:val="00F84980"/>
    <w:rsid w:val="00F84B57"/>
    <w:rsid w:val="00F84C0D"/>
    <w:rsid w:val="00F84CB1"/>
    <w:rsid w:val="00F84D9A"/>
    <w:rsid w:val="00F84E89"/>
    <w:rsid w:val="00F84E9D"/>
    <w:rsid w:val="00F85366"/>
    <w:rsid w:val="00F853A2"/>
    <w:rsid w:val="00F853A7"/>
    <w:rsid w:val="00F8554F"/>
    <w:rsid w:val="00F8574C"/>
    <w:rsid w:val="00F85781"/>
    <w:rsid w:val="00F857B9"/>
    <w:rsid w:val="00F85848"/>
    <w:rsid w:val="00F85905"/>
    <w:rsid w:val="00F85945"/>
    <w:rsid w:val="00F859AE"/>
    <w:rsid w:val="00F85E52"/>
    <w:rsid w:val="00F85EC8"/>
    <w:rsid w:val="00F86411"/>
    <w:rsid w:val="00F8668B"/>
    <w:rsid w:val="00F86A7D"/>
    <w:rsid w:val="00F86AC2"/>
    <w:rsid w:val="00F86AC5"/>
    <w:rsid w:val="00F86BC5"/>
    <w:rsid w:val="00F86C6D"/>
    <w:rsid w:val="00F86C6F"/>
    <w:rsid w:val="00F86D72"/>
    <w:rsid w:val="00F87093"/>
    <w:rsid w:val="00F87096"/>
    <w:rsid w:val="00F870DC"/>
    <w:rsid w:val="00F874A0"/>
    <w:rsid w:val="00F87572"/>
    <w:rsid w:val="00F8780B"/>
    <w:rsid w:val="00F87855"/>
    <w:rsid w:val="00F87D07"/>
    <w:rsid w:val="00F87DB3"/>
    <w:rsid w:val="00F87DD3"/>
    <w:rsid w:val="00F87DDB"/>
    <w:rsid w:val="00F87E54"/>
    <w:rsid w:val="00F87E7A"/>
    <w:rsid w:val="00F87FFE"/>
    <w:rsid w:val="00F902C1"/>
    <w:rsid w:val="00F90417"/>
    <w:rsid w:val="00F90465"/>
    <w:rsid w:val="00F9054B"/>
    <w:rsid w:val="00F90554"/>
    <w:rsid w:val="00F9076E"/>
    <w:rsid w:val="00F909D2"/>
    <w:rsid w:val="00F90AFD"/>
    <w:rsid w:val="00F90DEF"/>
    <w:rsid w:val="00F90E68"/>
    <w:rsid w:val="00F90F33"/>
    <w:rsid w:val="00F910C5"/>
    <w:rsid w:val="00F911A6"/>
    <w:rsid w:val="00F912C2"/>
    <w:rsid w:val="00F9134C"/>
    <w:rsid w:val="00F913BF"/>
    <w:rsid w:val="00F914C0"/>
    <w:rsid w:val="00F91557"/>
    <w:rsid w:val="00F91A48"/>
    <w:rsid w:val="00F91AED"/>
    <w:rsid w:val="00F91CF3"/>
    <w:rsid w:val="00F91D62"/>
    <w:rsid w:val="00F91FBB"/>
    <w:rsid w:val="00F921AE"/>
    <w:rsid w:val="00F921CB"/>
    <w:rsid w:val="00F923BD"/>
    <w:rsid w:val="00F92499"/>
    <w:rsid w:val="00F925E8"/>
    <w:rsid w:val="00F929DD"/>
    <w:rsid w:val="00F92CB3"/>
    <w:rsid w:val="00F92F24"/>
    <w:rsid w:val="00F92FBF"/>
    <w:rsid w:val="00F934CB"/>
    <w:rsid w:val="00F93597"/>
    <w:rsid w:val="00F935F4"/>
    <w:rsid w:val="00F937E7"/>
    <w:rsid w:val="00F939C3"/>
    <w:rsid w:val="00F93A05"/>
    <w:rsid w:val="00F93A29"/>
    <w:rsid w:val="00F93B29"/>
    <w:rsid w:val="00F93B89"/>
    <w:rsid w:val="00F93B9F"/>
    <w:rsid w:val="00F93F2F"/>
    <w:rsid w:val="00F9404F"/>
    <w:rsid w:val="00F94457"/>
    <w:rsid w:val="00F9458B"/>
    <w:rsid w:val="00F945B1"/>
    <w:rsid w:val="00F94654"/>
    <w:rsid w:val="00F9467E"/>
    <w:rsid w:val="00F947F7"/>
    <w:rsid w:val="00F9481D"/>
    <w:rsid w:val="00F948E6"/>
    <w:rsid w:val="00F94AC8"/>
    <w:rsid w:val="00F94C18"/>
    <w:rsid w:val="00F94CF7"/>
    <w:rsid w:val="00F94D18"/>
    <w:rsid w:val="00F94E58"/>
    <w:rsid w:val="00F94F47"/>
    <w:rsid w:val="00F9529C"/>
    <w:rsid w:val="00F952B3"/>
    <w:rsid w:val="00F953E8"/>
    <w:rsid w:val="00F9543F"/>
    <w:rsid w:val="00F955A7"/>
    <w:rsid w:val="00F95701"/>
    <w:rsid w:val="00F957BE"/>
    <w:rsid w:val="00F95A32"/>
    <w:rsid w:val="00F95B3B"/>
    <w:rsid w:val="00F95BCB"/>
    <w:rsid w:val="00F95F59"/>
    <w:rsid w:val="00F95F73"/>
    <w:rsid w:val="00F960FC"/>
    <w:rsid w:val="00F96101"/>
    <w:rsid w:val="00F961B0"/>
    <w:rsid w:val="00F96216"/>
    <w:rsid w:val="00F963F0"/>
    <w:rsid w:val="00F964AE"/>
    <w:rsid w:val="00F96596"/>
    <w:rsid w:val="00F9666D"/>
    <w:rsid w:val="00F968B2"/>
    <w:rsid w:val="00F96A31"/>
    <w:rsid w:val="00F96C7D"/>
    <w:rsid w:val="00F96CCA"/>
    <w:rsid w:val="00F96CD1"/>
    <w:rsid w:val="00F96ED0"/>
    <w:rsid w:val="00F97293"/>
    <w:rsid w:val="00F972F4"/>
    <w:rsid w:val="00F97607"/>
    <w:rsid w:val="00F9765F"/>
    <w:rsid w:val="00F9777C"/>
    <w:rsid w:val="00F97EE0"/>
    <w:rsid w:val="00FA0168"/>
    <w:rsid w:val="00FA03A4"/>
    <w:rsid w:val="00FA05B7"/>
    <w:rsid w:val="00FA0971"/>
    <w:rsid w:val="00FA0A40"/>
    <w:rsid w:val="00FA0AE9"/>
    <w:rsid w:val="00FA0BB7"/>
    <w:rsid w:val="00FA0C34"/>
    <w:rsid w:val="00FA0EBA"/>
    <w:rsid w:val="00FA10EF"/>
    <w:rsid w:val="00FA14D2"/>
    <w:rsid w:val="00FA15C0"/>
    <w:rsid w:val="00FA16B7"/>
    <w:rsid w:val="00FA16BE"/>
    <w:rsid w:val="00FA17D4"/>
    <w:rsid w:val="00FA18EC"/>
    <w:rsid w:val="00FA1949"/>
    <w:rsid w:val="00FA1B53"/>
    <w:rsid w:val="00FA1B6E"/>
    <w:rsid w:val="00FA1CEE"/>
    <w:rsid w:val="00FA1D29"/>
    <w:rsid w:val="00FA1D3E"/>
    <w:rsid w:val="00FA1DDF"/>
    <w:rsid w:val="00FA1E29"/>
    <w:rsid w:val="00FA1ED6"/>
    <w:rsid w:val="00FA20CD"/>
    <w:rsid w:val="00FA225F"/>
    <w:rsid w:val="00FA2405"/>
    <w:rsid w:val="00FA24D3"/>
    <w:rsid w:val="00FA2A2D"/>
    <w:rsid w:val="00FA2EE7"/>
    <w:rsid w:val="00FA3118"/>
    <w:rsid w:val="00FA3706"/>
    <w:rsid w:val="00FA39D6"/>
    <w:rsid w:val="00FA3C75"/>
    <w:rsid w:val="00FA3DBF"/>
    <w:rsid w:val="00FA3EE7"/>
    <w:rsid w:val="00FA3F88"/>
    <w:rsid w:val="00FA4343"/>
    <w:rsid w:val="00FA4448"/>
    <w:rsid w:val="00FA4E9A"/>
    <w:rsid w:val="00FA5395"/>
    <w:rsid w:val="00FA541E"/>
    <w:rsid w:val="00FA5505"/>
    <w:rsid w:val="00FA561D"/>
    <w:rsid w:val="00FA5DFA"/>
    <w:rsid w:val="00FA5EB1"/>
    <w:rsid w:val="00FA5FDD"/>
    <w:rsid w:val="00FA61C5"/>
    <w:rsid w:val="00FA6309"/>
    <w:rsid w:val="00FA6319"/>
    <w:rsid w:val="00FA65F7"/>
    <w:rsid w:val="00FA66CB"/>
    <w:rsid w:val="00FA6D99"/>
    <w:rsid w:val="00FA6F63"/>
    <w:rsid w:val="00FA6F67"/>
    <w:rsid w:val="00FA7201"/>
    <w:rsid w:val="00FA73B2"/>
    <w:rsid w:val="00FA7542"/>
    <w:rsid w:val="00FA78F8"/>
    <w:rsid w:val="00FA7A79"/>
    <w:rsid w:val="00FA7BCD"/>
    <w:rsid w:val="00FA7C88"/>
    <w:rsid w:val="00FA7DCC"/>
    <w:rsid w:val="00FA7E75"/>
    <w:rsid w:val="00FA7E9D"/>
    <w:rsid w:val="00FB0038"/>
    <w:rsid w:val="00FB0160"/>
    <w:rsid w:val="00FB0275"/>
    <w:rsid w:val="00FB04F1"/>
    <w:rsid w:val="00FB070A"/>
    <w:rsid w:val="00FB080E"/>
    <w:rsid w:val="00FB0A0E"/>
    <w:rsid w:val="00FB0C21"/>
    <w:rsid w:val="00FB0D5B"/>
    <w:rsid w:val="00FB0DE4"/>
    <w:rsid w:val="00FB1259"/>
    <w:rsid w:val="00FB152E"/>
    <w:rsid w:val="00FB178C"/>
    <w:rsid w:val="00FB1BF1"/>
    <w:rsid w:val="00FB1CBF"/>
    <w:rsid w:val="00FB1F7C"/>
    <w:rsid w:val="00FB20B6"/>
    <w:rsid w:val="00FB23C8"/>
    <w:rsid w:val="00FB246C"/>
    <w:rsid w:val="00FB2748"/>
    <w:rsid w:val="00FB284E"/>
    <w:rsid w:val="00FB2893"/>
    <w:rsid w:val="00FB293D"/>
    <w:rsid w:val="00FB29C2"/>
    <w:rsid w:val="00FB2B48"/>
    <w:rsid w:val="00FB2D4A"/>
    <w:rsid w:val="00FB2DCE"/>
    <w:rsid w:val="00FB2F8B"/>
    <w:rsid w:val="00FB330F"/>
    <w:rsid w:val="00FB3ADC"/>
    <w:rsid w:val="00FB3BB9"/>
    <w:rsid w:val="00FB3C3C"/>
    <w:rsid w:val="00FB3DDF"/>
    <w:rsid w:val="00FB4005"/>
    <w:rsid w:val="00FB4568"/>
    <w:rsid w:val="00FB4A24"/>
    <w:rsid w:val="00FB4A3D"/>
    <w:rsid w:val="00FB56ED"/>
    <w:rsid w:val="00FB572E"/>
    <w:rsid w:val="00FB5A95"/>
    <w:rsid w:val="00FB5D0D"/>
    <w:rsid w:val="00FB5D76"/>
    <w:rsid w:val="00FB5ECC"/>
    <w:rsid w:val="00FB6423"/>
    <w:rsid w:val="00FB6514"/>
    <w:rsid w:val="00FB6621"/>
    <w:rsid w:val="00FB6818"/>
    <w:rsid w:val="00FB6B44"/>
    <w:rsid w:val="00FB6BCB"/>
    <w:rsid w:val="00FB6DBA"/>
    <w:rsid w:val="00FB6ED2"/>
    <w:rsid w:val="00FB73E9"/>
    <w:rsid w:val="00FB74DC"/>
    <w:rsid w:val="00FB7635"/>
    <w:rsid w:val="00FB78F7"/>
    <w:rsid w:val="00FB7A8B"/>
    <w:rsid w:val="00FB7C25"/>
    <w:rsid w:val="00FC000D"/>
    <w:rsid w:val="00FC0056"/>
    <w:rsid w:val="00FC0325"/>
    <w:rsid w:val="00FC0743"/>
    <w:rsid w:val="00FC0783"/>
    <w:rsid w:val="00FC08E6"/>
    <w:rsid w:val="00FC0C60"/>
    <w:rsid w:val="00FC0ECB"/>
    <w:rsid w:val="00FC0F2B"/>
    <w:rsid w:val="00FC0F9A"/>
    <w:rsid w:val="00FC10B0"/>
    <w:rsid w:val="00FC10FA"/>
    <w:rsid w:val="00FC12DB"/>
    <w:rsid w:val="00FC15BD"/>
    <w:rsid w:val="00FC16F7"/>
    <w:rsid w:val="00FC1991"/>
    <w:rsid w:val="00FC1C3C"/>
    <w:rsid w:val="00FC1CCB"/>
    <w:rsid w:val="00FC217E"/>
    <w:rsid w:val="00FC2201"/>
    <w:rsid w:val="00FC2250"/>
    <w:rsid w:val="00FC2571"/>
    <w:rsid w:val="00FC26DC"/>
    <w:rsid w:val="00FC2724"/>
    <w:rsid w:val="00FC2C23"/>
    <w:rsid w:val="00FC2D1C"/>
    <w:rsid w:val="00FC2DBF"/>
    <w:rsid w:val="00FC2DE5"/>
    <w:rsid w:val="00FC2E28"/>
    <w:rsid w:val="00FC2E49"/>
    <w:rsid w:val="00FC32D4"/>
    <w:rsid w:val="00FC3411"/>
    <w:rsid w:val="00FC345A"/>
    <w:rsid w:val="00FC35B9"/>
    <w:rsid w:val="00FC35BB"/>
    <w:rsid w:val="00FC3676"/>
    <w:rsid w:val="00FC36A5"/>
    <w:rsid w:val="00FC37D0"/>
    <w:rsid w:val="00FC3AC6"/>
    <w:rsid w:val="00FC3B88"/>
    <w:rsid w:val="00FC3C85"/>
    <w:rsid w:val="00FC3DF2"/>
    <w:rsid w:val="00FC3F83"/>
    <w:rsid w:val="00FC42BC"/>
    <w:rsid w:val="00FC42DC"/>
    <w:rsid w:val="00FC42E3"/>
    <w:rsid w:val="00FC443E"/>
    <w:rsid w:val="00FC4669"/>
    <w:rsid w:val="00FC474B"/>
    <w:rsid w:val="00FC4927"/>
    <w:rsid w:val="00FC49F8"/>
    <w:rsid w:val="00FC4A87"/>
    <w:rsid w:val="00FC4A94"/>
    <w:rsid w:val="00FC4C82"/>
    <w:rsid w:val="00FC4D3B"/>
    <w:rsid w:val="00FC4D5B"/>
    <w:rsid w:val="00FC4E24"/>
    <w:rsid w:val="00FC5150"/>
    <w:rsid w:val="00FC51C3"/>
    <w:rsid w:val="00FC543F"/>
    <w:rsid w:val="00FC54BB"/>
    <w:rsid w:val="00FC54E8"/>
    <w:rsid w:val="00FC5525"/>
    <w:rsid w:val="00FC558A"/>
    <w:rsid w:val="00FC56AE"/>
    <w:rsid w:val="00FC5757"/>
    <w:rsid w:val="00FC5A3F"/>
    <w:rsid w:val="00FC5F76"/>
    <w:rsid w:val="00FC60C1"/>
    <w:rsid w:val="00FC644C"/>
    <w:rsid w:val="00FC6489"/>
    <w:rsid w:val="00FC6768"/>
    <w:rsid w:val="00FC682A"/>
    <w:rsid w:val="00FC68F1"/>
    <w:rsid w:val="00FC6AF1"/>
    <w:rsid w:val="00FC6B69"/>
    <w:rsid w:val="00FC6CF1"/>
    <w:rsid w:val="00FC6DFE"/>
    <w:rsid w:val="00FC6FA1"/>
    <w:rsid w:val="00FC718C"/>
    <w:rsid w:val="00FC72FE"/>
    <w:rsid w:val="00FC7644"/>
    <w:rsid w:val="00FC787A"/>
    <w:rsid w:val="00FC7AFE"/>
    <w:rsid w:val="00FC7BF8"/>
    <w:rsid w:val="00FC7D33"/>
    <w:rsid w:val="00FC7F7D"/>
    <w:rsid w:val="00FD005C"/>
    <w:rsid w:val="00FD034B"/>
    <w:rsid w:val="00FD037F"/>
    <w:rsid w:val="00FD04B6"/>
    <w:rsid w:val="00FD051B"/>
    <w:rsid w:val="00FD063A"/>
    <w:rsid w:val="00FD0718"/>
    <w:rsid w:val="00FD0785"/>
    <w:rsid w:val="00FD080B"/>
    <w:rsid w:val="00FD0878"/>
    <w:rsid w:val="00FD0CFC"/>
    <w:rsid w:val="00FD0D9A"/>
    <w:rsid w:val="00FD0E6B"/>
    <w:rsid w:val="00FD0FB0"/>
    <w:rsid w:val="00FD1070"/>
    <w:rsid w:val="00FD10DA"/>
    <w:rsid w:val="00FD121A"/>
    <w:rsid w:val="00FD1292"/>
    <w:rsid w:val="00FD14B8"/>
    <w:rsid w:val="00FD14DC"/>
    <w:rsid w:val="00FD16A7"/>
    <w:rsid w:val="00FD188A"/>
    <w:rsid w:val="00FD18B9"/>
    <w:rsid w:val="00FD19F9"/>
    <w:rsid w:val="00FD1BBD"/>
    <w:rsid w:val="00FD1E50"/>
    <w:rsid w:val="00FD1E81"/>
    <w:rsid w:val="00FD21E5"/>
    <w:rsid w:val="00FD22B9"/>
    <w:rsid w:val="00FD2663"/>
    <w:rsid w:val="00FD29D0"/>
    <w:rsid w:val="00FD2FB0"/>
    <w:rsid w:val="00FD2FE8"/>
    <w:rsid w:val="00FD2FF1"/>
    <w:rsid w:val="00FD3037"/>
    <w:rsid w:val="00FD31D2"/>
    <w:rsid w:val="00FD3206"/>
    <w:rsid w:val="00FD3338"/>
    <w:rsid w:val="00FD3359"/>
    <w:rsid w:val="00FD360A"/>
    <w:rsid w:val="00FD36B3"/>
    <w:rsid w:val="00FD3791"/>
    <w:rsid w:val="00FD38D7"/>
    <w:rsid w:val="00FD3AC1"/>
    <w:rsid w:val="00FD3B85"/>
    <w:rsid w:val="00FD3BEF"/>
    <w:rsid w:val="00FD3E3B"/>
    <w:rsid w:val="00FD418B"/>
    <w:rsid w:val="00FD452F"/>
    <w:rsid w:val="00FD4603"/>
    <w:rsid w:val="00FD489F"/>
    <w:rsid w:val="00FD4C59"/>
    <w:rsid w:val="00FD4C73"/>
    <w:rsid w:val="00FD4D0C"/>
    <w:rsid w:val="00FD4DE1"/>
    <w:rsid w:val="00FD4F2D"/>
    <w:rsid w:val="00FD5078"/>
    <w:rsid w:val="00FD53D9"/>
    <w:rsid w:val="00FD5438"/>
    <w:rsid w:val="00FD5558"/>
    <w:rsid w:val="00FD55C3"/>
    <w:rsid w:val="00FD58DB"/>
    <w:rsid w:val="00FD58FA"/>
    <w:rsid w:val="00FD5A08"/>
    <w:rsid w:val="00FD5A5D"/>
    <w:rsid w:val="00FD5B77"/>
    <w:rsid w:val="00FD5E33"/>
    <w:rsid w:val="00FD5F4D"/>
    <w:rsid w:val="00FD6039"/>
    <w:rsid w:val="00FD6092"/>
    <w:rsid w:val="00FD618E"/>
    <w:rsid w:val="00FD634B"/>
    <w:rsid w:val="00FD6659"/>
    <w:rsid w:val="00FD668F"/>
    <w:rsid w:val="00FD67F9"/>
    <w:rsid w:val="00FD6A18"/>
    <w:rsid w:val="00FD6B95"/>
    <w:rsid w:val="00FD6E93"/>
    <w:rsid w:val="00FD6FC4"/>
    <w:rsid w:val="00FD702E"/>
    <w:rsid w:val="00FD716B"/>
    <w:rsid w:val="00FD7284"/>
    <w:rsid w:val="00FD7310"/>
    <w:rsid w:val="00FD74B1"/>
    <w:rsid w:val="00FD764E"/>
    <w:rsid w:val="00FD7713"/>
    <w:rsid w:val="00FD785F"/>
    <w:rsid w:val="00FD7950"/>
    <w:rsid w:val="00FD7A50"/>
    <w:rsid w:val="00FD7AAA"/>
    <w:rsid w:val="00FD7C12"/>
    <w:rsid w:val="00FD7D45"/>
    <w:rsid w:val="00FD7E5A"/>
    <w:rsid w:val="00FE0252"/>
    <w:rsid w:val="00FE02A6"/>
    <w:rsid w:val="00FE042A"/>
    <w:rsid w:val="00FE0520"/>
    <w:rsid w:val="00FE0B0F"/>
    <w:rsid w:val="00FE0C7B"/>
    <w:rsid w:val="00FE13B1"/>
    <w:rsid w:val="00FE166F"/>
    <w:rsid w:val="00FE16F0"/>
    <w:rsid w:val="00FE197D"/>
    <w:rsid w:val="00FE1A5F"/>
    <w:rsid w:val="00FE2016"/>
    <w:rsid w:val="00FE207E"/>
    <w:rsid w:val="00FE2180"/>
    <w:rsid w:val="00FE230B"/>
    <w:rsid w:val="00FE23B0"/>
    <w:rsid w:val="00FE24D7"/>
    <w:rsid w:val="00FE2583"/>
    <w:rsid w:val="00FE270A"/>
    <w:rsid w:val="00FE283F"/>
    <w:rsid w:val="00FE2940"/>
    <w:rsid w:val="00FE2969"/>
    <w:rsid w:val="00FE2989"/>
    <w:rsid w:val="00FE29AA"/>
    <w:rsid w:val="00FE2A3A"/>
    <w:rsid w:val="00FE2D2C"/>
    <w:rsid w:val="00FE2DCD"/>
    <w:rsid w:val="00FE2E43"/>
    <w:rsid w:val="00FE2FC9"/>
    <w:rsid w:val="00FE3233"/>
    <w:rsid w:val="00FE323E"/>
    <w:rsid w:val="00FE32D3"/>
    <w:rsid w:val="00FE340B"/>
    <w:rsid w:val="00FE3513"/>
    <w:rsid w:val="00FE35A6"/>
    <w:rsid w:val="00FE3697"/>
    <w:rsid w:val="00FE37AD"/>
    <w:rsid w:val="00FE39D3"/>
    <w:rsid w:val="00FE3BD6"/>
    <w:rsid w:val="00FE3BD7"/>
    <w:rsid w:val="00FE3C39"/>
    <w:rsid w:val="00FE3E49"/>
    <w:rsid w:val="00FE3E7B"/>
    <w:rsid w:val="00FE407D"/>
    <w:rsid w:val="00FE407F"/>
    <w:rsid w:val="00FE4221"/>
    <w:rsid w:val="00FE42B0"/>
    <w:rsid w:val="00FE42E1"/>
    <w:rsid w:val="00FE4423"/>
    <w:rsid w:val="00FE4847"/>
    <w:rsid w:val="00FE485C"/>
    <w:rsid w:val="00FE4A90"/>
    <w:rsid w:val="00FE4B3A"/>
    <w:rsid w:val="00FE4BA0"/>
    <w:rsid w:val="00FE4CEA"/>
    <w:rsid w:val="00FE4D5D"/>
    <w:rsid w:val="00FE5163"/>
    <w:rsid w:val="00FE51B7"/>
    <w:rsid w:val="00FE54CC"/>
    <w:rsid w:val="00FE54E3"/>
    <w:rsid w:val="00FE550A"/>
    <w:rsid w:val="00FE5545"/>
    <w:rsid w:val="00FE56BE"/>
    <w:rsid w:val="00FE574D"/>
    <w:rsid w:val="00FE5F9A"/>
    <w:rsid w:val="00FE637E"/>
    <w:rsid w:val="00FE642F"/>
    <w:rsid w:val="00FE66FA"/>
    <w:rsid w:val="00FE674D"/>
    <w:rsid w:val="00FE6900"/>
    <w:rsid w:val="00FE6998"/>
    <w:rsid w:val="00FE6AA3"/>
    <w:rsid w:val="00FE6C31"/>
    <w:rsid w:val="00FE6D7F"/>
    <w:rsid w:val="00FE6E51"/>
    <w:rsid w:val="00FE6EC6"/>
    <w:rsid w:val="00FE717E"/>
    <w:rsid w:val="00FE74B2"/>
    <w:rsid w:val="00FE751C"/>
    <w:rsid w:val="00FE780B"/>
    <w:rsid w:val="00FE78B3"/>
    <w:rsid w:val="00FE79AF"/>
    <w:rsid w:val="00FE7D24"/>
    <w:rsid w:val="00FE7F81"/>
    <w:rsid w:val="00FF0392"/>
    <w:rsid w:val="00FF051D"/>
    <w:rsid w:val="00FF054A"/>
    <w:rsid w:val="00FF066A"/>
    <w:rsid w:val="00FF0724"/>
    <w:rsid w:val="00FF07A7"/>
    <w:rsid w:val="00FF0868"/>
    <w:rsid w:val="00FF08F1"/>
    <w:rsid w:val="00FF1108"/>
    <w:rsid w:val="00FF1329"/>
    <w:rsid w:val="00FF146D"/>
    <w:rsid w:val="00FF147F"/>
    <w:rsid w:val="00FF149F"/>
    <w:rsid w:val="00FF1561"/>
    <w:rsid w:val="00FF165C"/>
    <w:rsid w:val="00FF1DA6"/>
    <w:rsid w:val="00FF217C"/>
    <w:rsid w:val="00FF21F3"/>
    <w:rsid w:val="00FF22ED"/>
    <w:rsid w:val="00FF2335"/>
    <w:rsid w:val="00FF235C"/>
    <w:rsid w:val="00FF2633"/>
    <w:rsid w:val="00FF2682"/>
    <w:rsid w:val="00FF2849"/>
    <w:rsid w:val="00FF2B3E"/>
    <w:rsid w:val="00FF2B5D"/>
    <w:rsid w:val="00FF2BE2"/>
    <w:rsid w:val="00FF3125"/>
    <w:rsid w:val="00FF3560"/>
    <w:rsid w:val="00FF36AF"/>
    <w:rsid w:val="00FF376E"/>
    <w:rsid w:val="00FF3784"/>
    <w:rsid w:val="00FF3861"/>
    <w:rsid w:val="00FF3953"/>
    <w:rsid w:val="00FF3AAA"/>
    <w:rsid w:val="00FF3AB8"/>
    <w:rsid w:val="00FF3C69"/>
    <w:rsid w:val="00FF3FF0"/>
    <w:rsid w:val="00FF40F1"/>
    <w:rsid w:val="00FF4184"/>
    <w:rsid w:val="00FF4726"/>
    <w:rsid w:val="00FF49A4"/>
    <w:rsid w:val="00FF4C36"/>
    <w:rsid w:val="00FF4F2B"/>
    <w:rsid w:val="00FF4F47"/>
    <w:rsid w:val="00FF51CE"/>
    <w:rsid w:val="00FF5310"/>
    <w:rsid w:val="00FF538C"/>
    <w:rsid w:val="00FF5677"/>
    <w:rsid w:val="00FF5747"/>
    <w:rsid w:val="00FF5843"/>
    <w:rsid w:val="00FF5A1A"/>
    <w:rsid w:val="00FF5A62"/>
    <w:rsid w:val="00FF5B1E"/>
    <w:rsid w:val="00FF5C0A"/>
    <w:rsid w:val="00FF5E2B"/>
    <w:rsid w:val="00FF5FFE"/>
    <w:rsid w:val="00FF60F8"/>
    <w:rsid w:val="00FF612F"/>
    <w:rsid w:val="00FF62A5"/>
    <w:rsid w:val="00FF64E7"/>
    <w:rsid w:val="00FF65BC"/>
    <w:rsid w:val="00FF68DE"/>
    <w:rsid w:val="00FF698A"/>
    <w:rsid w:val="00FF6A52"/>
    <w:rsid w:val="00FF6B02"/>
    <w:rsid w:val="00FF6B4B"/>
    <w:rsid w:val="00FF6E0F"/>
    <w:rsid w:val="00FF6FA0"/>
    <w:rsid w:val="00FF7013"/>
    <w:rsid w:val="00FF71CC"/>
    <w:rsid w:val="00FF7233"/>
    <w:rsid w:val="00FF7464"/>
    <w:rsid w:val="00FF7485"/>
    <w:rsid w:val="00FF74AC"/>
    <w:rsid w:val="00FF76D7"/>
    <w:rsid w:val="00FF794A"/>
    <w:rsid w:val="00FF7B08"/>
    <w:rsid w:val="00FF7B7E"/>
    <w:rsid w:val="00FF7C79"/>
    <w:rsid w:val="00FF7CE5"/>
    <w:rsid w:val="00FF7EA3"/>
    <w:rsid w:val="02F055A3"/>
    <w:rsid w:val="03995F50"/>
    <w:rsid w:val="03AB0D26"/>
    <w:rsid w:val="06441E2C"/>
    <w:rsid w:val="064BF5BA"/>
    <w:rsid w:val="06E9F2A2"/>
    <w:rsid w:val="071E0CD8"/>
    <w:rsid w:val="0789EA8D"/>
    <w:rsid w:val="07DF4170"/>
    <w:rsid w:val="087A7286"/>
    <w:rsid w:val="087EDCEF"/>
    <w:rsid w:val="09C8D261"/>
    <w:rsid w:val="0AA1B1A8"/>
    <w:rsid w:val="0BE0B647"/>
    <w:rsid w:val="0C075ABA"/>
    <w:rsid w:val="0CC551A3"/>
    <w:rsid w:val="0D527925"/>
    <w:rsid w:val="0DC0A438"/>
    <w:rsid w:val="0E901FC9"/>
    <w:rsid w:val="0FCE1E72"/>
    <w:rsid w:val="10072E57"/>
    <w:rsid w:val="102DC6F2"/>
    <w:rsid w:val="11EED8BF"/>
    <w:rsid w:val="128FAF0A"/>
    <w:rsid w:val="134F5605"/>
    <w:rsid w:val="1354D664"/>
    <w:rsid w:val="135F3FE5"/>
    <w:rsid w:val="176D5619"/>
    <w:rsid w:val="1771F665"/>
    <w:rsid w:val="177BADE4"/>
    <w:rsid w:val="17853F09"/>
    <w:rsid w:val="18193E46"/>
    <w:rsid w:val="18478270"/>
    <w:rsid w:val="18635310"/>
    <w:rsid w:val="19AE363F"/>
    <w:rsid w:val="19AFADBD"/>
    <w:rsid w:val="1AB08DAB"/>
    <w:rsid w:val="1C19B6A4"/>
    <w:rsid w:val="1C80DD41"/>
    <w:rsid w:val="1CBFE192"/>
    <w:rsid w:val="1D3B825E"/>
    <w:rsid w:val="1E6ED7C8"/>
    <w:rsid w:val="1F7EC05E"/>
    <w:rsid w:val="20A003D3"/>
    <w:rsid w:val="20B208A9"/>
    <w:rsid w:val="20CE68F1"/>
    <w:rsid w:val="2168A4EA"/>
    <w:rsid w:val="21AA86D5"/>
    <w:rsid w:val="21BF4103"/>
    <w:rsid w:val="222D1D8F"/>
    <w:rsid w:val="2260548B"/>
    <w:rsid w:val="22D75E51"/>
    <w:rsid w:val="23B34833"/>
    <w:rsid w:val="24583936"/>
    <w:rsid w:val="246A49F3"/>
    <w:rsid w:val="24D6DE1B"/>
    <w:rsid w:val="2526D178"/>
    <w:rsid w:val="25325B56"/>
    <w:rsid w:val="25F14E55"/>
    <w:rsid w:val="2732D73D"/>
    <w:rsid w:val="2A1A962D"/>
    <w:rsid w:val="2A25CD59"/>
    <w:rsid w:val="2BD71270"/>
    <w:rsid w:val="2C9852D6"/>
    <w:rsid w:val="2D4C65E5"/>
    <w:rsid w:val="2D6508D0"/>
    <w:rsid w:val="3146DE19"/>
    <w:rsid w:val="322B1CDB"/>
    <w:rsid w:val="3235B476"/>
    <w:rsid w:val="34D622F9"/>
    <w:rsid w:val="356F5768"/>
    <w:rsid w:val="35CCA4F2"/>
    <w:rsid w:val="3607AE3E"/>
    <w:rsid w:val="36471653"/>
    <w:rsid w:val="3684D03E"/>
    <w:rsid w:val="37097A99"/>
    <w:rsid w:val="3908FCF4"/>
    <w:rsid w:val="39F0AFFA"/>
    <w:rsid w:val="3AE321C9"/>
    <w:rsid w:val="3B363483"/>
    <w:rsid w:val="3B4C04E2"/>
    <w:rsid w:val="3B4ECD0E"/>
    <w:rsid w:val="3B6E996A"/>
    <w:rsid w:val="3C42D24B"/>
    <w:rsid w:val="3C9A1AB9"/>
    <w:rsid w:val="3D32096C"/>
    <w:rsid w:val="3D3F0040"/>
    <w:rsid w:val="3E138342"/>
    <w:rsid w:val="4055D7A2"/>
    <w:rsid w:val="41E1A6B8"/>
    <w:rsid w:val="41E7BD6C"/>
    <w:rsid w:val="42A92196"/>
    <w:rsid w:val="4334B7EC"/>
    <w:rsid w:val="435478CE"/>
    <w:rsid w:val="43A5BC31"/>
    <w:rsid w:val="43DB70B0"/>
    <w:rsid w:val="44428C51"/>
    <w:rsid w:val="4501E8E1"/>
    <w:rsid w:val="4B0130A2"/>
    <w:rsid w:val="4BD228E3"/>
    <w:rsid w:val="4BECD4AD"/>
    <w:rsid w:val="4CBDB07B"/>
    <w:rsid w:val="4ED1E7C5"/>
    <w:rsid w:val="4EEC8304"/>
    <w:rsid w:val="4FDC3475"/>
    <w:rsid w:val="5021ACBF"/>
    <w:rsid w:val="51F7C0BE"/>
    <w:rsid w:val="52036858"/>
    <w:rsid w:val="523427FE"/>
    <w:rsid w:val="537C9476"/>
    <w:rsid w:val="54D73493"/>
    <w:rsid w:val="55BBD067"/>
    <w:rsid w:val="569E2B7D"/>
    <w:rsid w:val="572D8B89"/>
    <w:rsid w:val="58C06399"/>
    <w:rsid w:val="59EE40D7"/>
    <w:rsid w:val="5A08950B"/>
    <w:rsid w:val="5B67CE0E"/>
    <w:rsid w:val="5C10752A"/>
    <w:rsid w:val="5CB5D868"/>
    <w:rsid w:val="5CBEBC20"/>
    <w:rsid w:val="5D7FBF31"/>
    <w:rsid w:val="5DA66BBC"/>
    <w:rsid w:val="60050796"/>
    <w:rsid w:val="60B577A2"/>
    <w:rsid w:val="6196E351"/>
    <w:rsid w:val="6235BECB"/>
    <w:rsid w:val="629C4DA5"/>
    <w:rsid w:val="62A5E7EF"/>
    <w:rsid w:val="6313DD89"/>
    <w:rsid w:val="634F410E"/>
    <w:rsid w:val="647D498F"/>
    <w:rsid w:val="64A096B7"/>
    <w:rsid w:val="654A59F3"/>
    <w:rsid w:val="65617462"/>
    <w:rsid w:val="65F87BA4"/>
    <w:rsid w:val="6642BBDB"/>
    <w:rsid w:val="66BA6299"/>
    <w:rsid w:val="67295F3C"/>
    <w:rsid w:val="677AE0FC"/>
    <w:rsid w:val="68153C33"/>
    <w:rsid w:val="68A1CE7D"/>
    <w:rsid w:val="6A0F9CB1"/>
    <w:rsid w:val="6AFF27F4"/>
    <w:rsid w:val="6B980686"/>
    <w:rsid w:val="6C2080AF"/>
    <w:rsid w:val="6E1637BF"/>
    <w:rsid w:val="6F02F944"/>
    <w:rsid w:val="6F65EEDA"/>
    <w:rsid w:val="70C36E60"/>
    <w:rsid w:val="72D537BE"/>
    <w:rsid w:val="73F91A96"/>
    <w:rsid w:val="741E393E"/>
    <w:rsid w:val="742F6C07"/>
    <w:rsid w:val="75047D97"/>
    <w:rsid w:val="77B17A66"/>
    <w:rsid w:val="780E3D31"/>
    <w:rsid w:val="783A6C6F"/>
    <w:rsid w:val="78EA70A6"/>
    <w:rsid w:val="795295B2"/>
    <w:rsid w:val="7A3039F2"/>
    <w:rsid w:val="7BB77977"/>
    <w:rsid w:val="7C109A35"/>
    <w:rsid w:val="7C51030D"/>
    <w:rsid w:val="7CA369F7"/>
    <w:rsid w:val="7E0B4BFA"/>
    <w:rsid w:val="7ED8DA79"/>
    <w:rsid w:val="7F30C5DE"/>
    <w:rsid w:val="7F4CE0F8"/>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20FAC59"/>
  <w15:chartTrackingRefBased/>
  <w15:docId w15:val="{FA68B407-E298-40DA-B1B2-64723E7AA54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en-US" w:eastAsia="en-US" w:bidi="ar-SA"/>
      </w:rPr>
    </w:rPrDefault>
    <w:pPrDefault>
      <w:pPr>
        <w:spacing w:after="240" w:line="276" w:lineRule="auto"/>
      </w:pPr>
    </w:pPrDefault>
  </w:docDefaults>
  <w:latentStyles w:defLockedState="0" w:defUIPriority="99" w:defSemiHidden="0" w:defUnhideWhenUsed="0" w:defQFormat="0" w:count="376">
    <w:lsdException w:name="Normal" w:uiPriority="39"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2"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24"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27"/>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Default Text"/>
    <w:uiPriority w:val="39"/>
    <w:qFormat/>
    <w:rsid w:val="00743A39"/>
    <w:pPr>
      <w:jc w:val="both"/>
    </w:pPr>
    <w:rPr>
      <w:rFonts w:eastAsiaTheme="minorEastAsia"/>
      <w:sz w:val="22"/>
      <w:lang w:val="en-AU" w:eastAsia="zh-CN"/>
    </w:rPr>
  </w:style>
  <w:style w:type="paragraph" w:styleId="Heading1">
    <w:name w:val="heading 1"/>
    <w:next w:val="Text"/>
    <w:link w:val="Heading1Char"/>
    <w:uiPriority w:val="9"/>
    <w:qFormat/>
    <w:rsid w:val="00D26C24"/>
    <w:pPr>
      <w:keepNext/>
      <w:pageBreakBefore/>
      <w:numPr>
        <w:numId w:val="24"/>
      </w:numPr>
      <w:spacing w:line="192" w:lineRule="auto"/>
      <w:ind w:left="1225" w:hanging="1225"/>
      <w:outlineLvl w:val="0"/>
    </w:pPr>
    <w:rPr>
      <w:rFonts w:ascii="Arial" w:eastAsiaTheme="minorEastAsia" w:hAnsi="Arial"/>
      <w:b/>
      <w:caps/>
      <w:color w:val="007E00" w:themeColor="accent3"/>
      <w:kern w:val="28"/>
      <w:sz w:val="48"/>
      <w:szCs w:val="56"/>
      <w:lang w:eastAsia="zh-CN"/>
    </w:rPr>
  </w:style>
  <w:style w:type="paragraph" w:styleId="Heading2">
    <w:name w:val="heading 2"/>
    <w:next w:val="Text"/>
    <w:link w:val="Heading2Char"/>
    <w:uiPriority w:val="9"/>
    <w:qFormat/>
    <w:rsid w:val="001B6F6A"/>
    <w:pPr>
      <w:keepNext/>
      <w:numPr>
        <w:ilvl w:val="1"/>
        <w:numId w:val="24"/>
      </w:numPr>
      <w:spacing w:before="360" w:after="60" w:line="204" w:lineRule="auto"/>
      <w:outlineLvl w:val="1"/>
    </w:pPr>
    <w:rPr>
      <w:rFonts w:ascii="Arial" w:eastAsiaTheme="minorEastAsia" w:hAnsi="Arial"/>
      <w:b/>
      <w:bCs/>
      <w:color w:val="007E00" w:themeColor="accent3"/>
      <w:sz w:val="40"/>
      <w:szCs w:val="40"/>
      <w:lang w:eastAsia="zh-CN"/>
    </w:rPr>
  </w:style>
  <w:style w:type="paragraph" w:styleId="Heading3">
    <w:name w:val="heading 3"/>
    <w:next w:val="Text"/>
    <w:link w:val="Heading3Char"/>
    <w:uiPriority w:val="9"/>
    <w:qFormat/>
    <w:rsid w:val="001B6F6A"/>
    <w:pPr>
      <w:keepNext/>
      <w:numPr>
        <w:ilvl w:val="2"/>
        <w:numId w:val="24"/>
      </w:numPr>
      <w:spacing w:before="360" w:after="60" w:line="204" w:lineRule="auto"/>
      <w:ind w:left="1225" w:hanging="1225"/>
      <w:outlineLvl w:val="2"/>
    </w:pPr>
    <w:rPr>
      <w:rFonts w:ascii="Arial" w:eastAsiaTheme="minorEastAsia" w:hAnsi="Arial"/>
      <w:b/>
      <w:color w:val="007E00" w:themeColor="accent3"/>
      <w:kern w:val="28"/>
      <w:sz w:val="36"/>
      <w:szCs w:val="32"/>
      <w:lang w:eastAsia="zh-CN"/>
    </w:rPr>
  </w:style>
  <w:style w:type="paragraph" w:styleId="Heading4">
    <w:name w:val="heading 4"/>
    <w:next w:val="Text"/>
    <w:link w:val="Heading4Char"/>
    <w:uiPriority w:val="9"/>
    <w:qFormat/>
    <w:rsid w:val="007954C5"/>
    <w:pPr>
      <w:keepNext/>
      <w:numPr>
        <w:ilvl w:val="3"/>
        <w:numId w:val="24"/>
      </w:numPr>
      <w:spacing w:before="360" w:after="60" w:line="204" w:lineRule="auto"/>
      <w:outlineLvl w:val="3"/>
    </w:pPr>
    <w:rPr>
      <w:rFonts w:ascii="Arial" w:eastAsiaTheme="minorEastAsia" w:hAnsi="Arial"/>
      <w:b/>
      <w:bCs/>
      <w:color w:val="78B800" w:themeColor="accent1"/>
      <w:kern w:val="28"/>
      <w:sz w:val="28"/>
      <w:szCs w:val="28"/>
      <w:lang w:val="en-GB" w:eastAsia="zh-CN"/>
    </w:rPr>
  </w:style>
  <w:style w:type="paragraph" w:styleId="Heading5">
    <w:name w:val="heading 5"/>
    <w:basedOn w:val="Heading5NotNumbered"/>
    <w:next w:val="Text"/>
    <w:link w:val="Heading5Char"/>
    <w:uiPriority w:val="9"/>
    <w:rsid w:val="007954C5"/>
  </w:style>
  <w:style w:type="paragraph" w:styleId="Heading6">
    <w:name w:val="heading 6"/>
    <w:next w:val="Text"/>
    <w:link w:val="Heading6Char"/>
    <w:uiPriority w:val="9"/>
    <w:rsid w:val="007954C5"/>
    <w:pPr>
      <w:keepNext/>
      <w:spacing w:before="360" w:after="60" w:line="204" w:lineRule="auto"/>
      <w:outlineLvl w:val="5"/>
    </w:pPr>
    <w:rPr>
      <w:rFonts w:ascii="Arial" w:eastAsiaTheme="minorEastAsia" w:hAnsi="Arial"/>
      <w:b/>
      <w:bCs/>
      <w:color w:val="36424A" w:themeColor="accent2"/>
      <w:sz w:val="24"/>
      <w:szCs w:val="24"/>
      <w:lang w:eastAsia="zh-CN"/>
    </w:rPr>
  </w:style>
  <w:style w:type="paragraph" w:styleId="Heading7">
    <w:name w:val="heading 7"/>
    <w:next w:val="Text"/>
    <w:link w:val="Heading7Char"/>
    <w:uiPriority w:val="9"/>
    <w:rsid w:val="007954C5"/>
    <w:pPr>
      <w:keepNext/>
      <w:spacing w:before="360" w:after="60" w:line="240" w:lineRule="auto"/>
      <w:outlineLvl w:val="6"/>
    </w:pPr>
    <w:rPr>
      <w:rFonts w:eastAsiaTheme="minorEastAsia" w:cstheme="minorHAnsi"/>
      <w:b/>
      <w:bCs/>
      <w:color w:val="36424A" w:themeColor="accent2"/>
      <w:sz w:val="24"/>
      <w:szCs w:val="24"/>
      <w:lang w:eastAsia="zh-CN"/>
    </w:rPr>
  </w:style>
  <w:style w:type="paragraph" w:styleId="Heading8">
    <w:name w:val="heading 8"/>
    <w:next w:val="Text"/>
    <w:link w:val="Heading8Char"/>
    <w:uiPriority w:val="9"/>
    <w:rsid w:val="007954C5"/>
    <w:pPr>
      <w:keepNext/>
      <w:spacing w:before="360" w:after="60" w:line="204" w:lineRule="auto"/>
      <w:outlineLvl w:val="7"/>
    </w:pPr>
    <w:rPr>
      <w:rFonts w:asciiTheme="majorHAnsi" w:eastAsiaTheme="minorEastAsia" w:hAnsiTheme="majorHAnsi"/>
      <w:lang w:eastAsia="zh-CN"/>
    </w:rPr>
  </w:style>
  <w:style w:type="paragraph" w:styleId="Heading9">
    <w:name w:val="heading 9"/>
    <w:next w:val="Text"/>
    <w:link w:val="Heading9Char"/>
    <w:uiPriority w:val="9"/>
    <w:rsid w:val="007954C5"/>
    <w:pPr>
      <w:spacing w:before="360" w:after="60" w:line="240" w:lineRule="auto"/>
      <w:outlineLvl w:val="8"/>
    </w:pPr>
    <w:rPr>
      <w:rFonts w:eastAsiaTheme="minorEastAsia"/>
      <w:b/>
      <w:bCs/>
      <w:lang w:eastAsia="zh-CN"/>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ext">
    <w:name w:val="Text"/>
    <w:link w:val="TextChar"/>
    <w:qFormat/>
    <w:rsid w:val="007954C5"/>
    <w:pPr>
      <w:jc w:val="both"/>
    </w:pPr>
    <w:rPr>
      <w:rFonts w:eastAsiaTheme="minorEastAsia"/>
      <w:sz w:val="22"/>
      <w:lang w:eastAsia="zh-CN"/>
    </w:rPr>
  </w:style>
  <w:style w:type="character" w:customStyle="1" w:styleId="Heading2Char">
    <w:name w:val="Heading 2 Char"/>
    <w:basedOn w:val="DefaultParagraphFont"/>
    <w:link w:val="Heading2"/>
    <w:uiPriority w:val="9"/>
    <w:rsid w:val="007954C5"/>
    <w:rPr>
      <w:rFonts w:ascii="Arial" w:eastAsiaTheme="minorEastAsia" w:hAnsi="Arial"/>
      <w:b/>
      <w:bCs/>
      <w:color w:val="007E00" w:themeColor="accent3"/>
      <w:sz w:val="40"/>
      <w:szCs w:val="40"/>
      <w:lang w:eastAsia="zh-CN"/>
    </w:rPr>
  </w:style>
  <w:style w:type="paragraph" w:customStyle="1" w:styleId="TextBeforeBullets">
    <w:name w:val="Text Before Bullets"/>
    <w:basedOn w:val="Text"/>
    <w:uiPriority w:val="1"/>
    <w:rsid w:val="007954C5"/>
    <w:pPr>
      <w:spacing w:after="60"/>
    </w:pPr>
  </w:style>
  <w:style w:type="paragraph" w:customStyle="1" w:styleId="Bullet1">
    <w:name w:val="Bullet 1"/>
    <w:basedOn w:val="Text"/>
    <w:link w:val="Bullet1Char"/>
    <w:uiPriority w:val="99"/>
    <w:qFormat/>
    <w:rsid w:val="007954C5"/>
    <w:pPr>
      <w:numPr>
        <w:numId w:val="16"/>
      </w:numPr>
      <w:spacing w:before="120" w:after="120"/>
      <w:ind w:left="431" w:hanging="431"/>
    </w:pPr>
  </w:style>
  <w:style w:type="numbering" w:customStyle="1" w:styleId="TextBullets">
    <w:name w:val="Text Bullets"/>
    <w:uiPriority w:val="99"/>
    <w:rsid w:val="007954C5"/>
    <w:pPr>
      <w:numPr>
        <w:numId w:val="1"/>
      </w:numPr>
    </w:pPr>
  </w:style>
  <w:style w:type="paragraph" w:customStyle="1" w:styleId="Bullet2">
    <w:name w:val="Bullet 2"/>
    <w:basedOn w:val="Bullet1"/>
    <w:uiPriority w:val="2"/>
    <w:rsid w:val="007954C5"/>
    <w:pPr>
      <w:numPr>
        <w:numId w:val="17"/>
      </w:numPr>
      <w:ind w:left="998" w:hanging="431"/>
    </w:pPr>
  </w:style>
  <w:style w:type="paragraph" w:customStyle="1" w:styleId="Bullet3">
    <w:name w:val="Bullet 3"/>
    <w:basedOn w:val="Bullet1"/>
    <w:uiPriority w:val="1"/>
    <w:rsid w:val="007954C5"/>
    <w:pPr>
      <w:numPr>
        <w:ilvl w:val="3"/>
      </w:numPr>
      <w:ind w:left="998" w:hanging="431"/>
    </w:pPr>
  </w:style>
  <w:style w:type="paragraph" w:customStyle="1" w:styleId="Bullet4">
    <w:name w:val="Bullet 4"/>
    <w:basedOn w:val="Bullet1"/>
    <w:uiPriority w:val="2"/>
    <w:rsid w:val="007954C5"/>
    <w:pPr>
      <w:numPr>
        <w:ilvl w:val="4"/>
      </w:numPr>
      <w:tabs>
        <w:tab w:val="num" w:pos="360"/>
      </w:tabs>
      <w:ind w:left="1282" w:hanging="431"/>
    </w:pPr>
  </w:style>
  <w:style w:type="paragraph" w:customStyle="1" w:styleId="Bullet1-Last">
    <w:name w:val="Bullet 1 - Last"/>
    <w:basedOn w:val="Bullet1"/>
    <w:uiPriority w:val="2"/>
    <w:rsid w:val="007954C5"/>
  </w:style>
  <w:style w:type="paragraph" w:customStyle="1" w:styleId="Bullet2-Last">
    <w:name w:val="Bullet 2 - Last"/>
    <w:basedOn w:val="Bullet2"/>
    <w:uiPriority w:val="2"/>
    <w:rsid w:val="007954C5"/>
  </w:style>
  <w:style w:type="paragraph" w:customStyle="1" w:styleId="Bullet3-Last">
    <w:name w:val="Bullet 3 - Last"/>
    <w:basedOn w:val="Bullet3"/>
    <w:uiPriority w:val="2"/>
    <w:rsid w:val="007954C5"/>
  </w:style>
  <w:style w:type="paragraph" w:customStyle="1" w:styleId="Bullet4-Last">
    <w:name w:val="Bullet 4 - Last"/>
    <w:basedOn w:val="Bullet4"/>
    <w:uiPriority w:val="2"/>
    <w:rsid w:val="007954C5"/>
  </w:style>
  <w:style w:type="paragraph" w:customStyle="1" w:styleId="Bullet-Number">
    <w:name w:val="Bullet - Number"/>
    <w:basedOn w:val="Bullet1"/>
    <w:uiPriority w:val="6"/>
    <w:rsid w:val="00C96A51"/>
    <w:pPr>
      <w:numPr>
        <w:numId w:val="0"/>
      </w:numPr>
      <w:ind w:left="431" w:hanging="431"/>
    </w:pPr>
  </w:style>
  <w:style w:type="paragraph" w:customStyle="1" w:styleId="Bullet-Alpha">
    <w:name w:val="Bullet - Alpha"/>
    <w:basedOn w:val="Bullet-Number"/>
    <w:uiPriority w:val="6"/>
    <w:rsid w:val="00C96A51"/>
    <w:pPr>
      <w:numPr>
        <w:ilvl w:val="1"/>
      </w:numPr>
      <w:ind w:left="431" w:hanging="431"/>
    </w:pPr>
  </w:style>
  <w:style w:type="numbering" w:customStyle="1" w:styleId="Outlines">
    <w:name w:val="Outlines"/>
    <w:uiPriority w:val="99"/>
    <w:rsid w:val="007954C5"/>
    <w:pPr>
      <w:numPr>
        <w:numId w:val="2"/>
      </w:numPr>
    </w:pPr>
  </w:style>
  <w:style w:type="paragraph" w:styleId="Caption">
    <w:name w:val="caption"/>
    <w:basedOn w:val="Normal"/>
    <w:next w:val="TableFigureTitle"/>
    <w:uiPriority w:val="8"/>
    <w:rsid w:val="007954C5"/>
    <w:pPr>
      <w:keepNext/>
      <w:spacing w:after="120"/>
      <w:jc w:val="left"/>
    </w:pPr>
    <w:rPr>
      <w:b/>
      <w:iCs/>
      <w:szCs w:val="18"/>
    </w:rPr>
  </w:style>
  <w:style w:type="character" w:styleId="CommentReference">
    <w:name w:val="annotation reference"/>
    <w:basedOn w:val="DefaultParagraphFont"/>
    <w:uiPriority w:val="99"/>
    <w:semiHidden/>
    <w:unhideWhenUsed/>
    <w:rsid w:val="007954C5"/>
    <w:rPr>
      <w:sz w:val="16"/>
      <w:szCs w:val="16"/>
    </w:rPr>
  </w:style>
  <w:style w:type="paragraph" w:styleId="CommentText">
    <w:name w:val="annotation text"/>
    <w:basedOn w:val="Normal"/>
    <w:link w:val="CommentTextChar"/>
    <w:uiPriority w:val="99"/>
    <w:unhideWhenUsed/>
    <w:rsid w:val="007954C5"/>
    <w:pPr>
      <w:spacing w:line="240" w:lineRule="auto"/>
    </w:pPr>
  </w:style>
  <w:style w:type="table" w:styleId="TableGrid">
    <w:name w:val="Table Grid"/>
    <w:basedOn w:val="TableNormal"/>
    <w:uiPriority w:val="39"/>
    <w:rsid w:val="007954C5"/>
    <w:pPr>
      <w:spacing w:after="0" w:line="240" w:lineRule="auto"/>
    </w:pPr>
    <w:rPr>
      <w:rFonts w:eastAsiaTheme="minorEastAsia"/>
      <w:lang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
    <w:name w:val="Table Text"/>
    <w:link w:val="TableTextChar"/>
    <w:uiPriority w:val="1"/>
    <w:qFormat/>
    <w:rsid w:val="00361374"/>
    <w:pPr>
      <w:numPr>
        <w:numId w:val="25"/>
      </w:numPr>
      <w:spacing w:after="120"/>
      <w:jc w:val="both"/>
    </w:pPr>
    <w:rPr>
      <w:rFonts w:eastAsiaTheme="minorEastAsia"/>
      <w:sz w:val="22"/>
      <w:lang w:eastAsia="zh-CN"/>
    </w:rPr>
  </w:style>
  <w:style w:type="paragraph" w:customStyle="1" w:styleId="TableFigure-Header">
    <w:name w:val="Table/Figure - Header"/>
    <w:next w:val="TableFigureTitle"/>
    <w:link w:val="TableFigure-HeaderChar"/>
    <w:qFormat/>
    <w:rsid w:val="005577F6"/>
    <w:pPr>
      <w:spacing w:before="60" w:after="60" w:line="204" w:lineRule="auto"/>
    </w:pPr>
    <w:rPr>
      <w:rFonts w:ascii="Arial" w:eastAsiaTheme="minorEastAsia" w:hAnsi="Arial"/>
      <w:b/>
      <w:sz w:val="22"/>
      <w:lang w:eastAsia="zh-CN"/>
    </w:rPr>
  </w:style>
  <w:style w:type="paragraph" w:customStyle="1" w:styleId="TableSubhead">
    <w:name w:val="Table Subhead"/>
    <w:uiPriority w:val="2"/>
    <w:rsid w:val="007954C5"/>
    <w:pPr>
      <w:spacing w:after="60" w:line="240" w:lineRule="auto"/>
    </w:pPr>
    <w:rPr>
      <w:rFonts w:eastAsiaTheme="minorEastAsia"/>
      <w:b/>
      <w:sz w:val="18"/>
      <w:lang w:eastAsia="zh-CN"/>
    </w:rPr>
  </w:style>
  <w:style w:type="paragraph" w:customStyle="1" w:styleId="TableBullet1">
    <w:name w:val="Table Bullet 1"/>
    <w:basedOn w:val="TableText"/>
    <w:link w:val="TableBullet1Char"/>
    <w:uiPriority w:val="2"/>
    <w:qFormat/>
    <w:rsid w:val="007954C5"/>
    <w:pPr>
      <w:numPr>
        <w:ilvl w:val="1"/>
      </w:numPr>
      <w:spacing w:after="60"/>
    </w:pPr>
  </w:style>
  <w:style w:type="paragraph" w:customStyle="1" w:styleId="TableBullet2">
    <w:name w:val="Table Bullet 2"/>
    <w:basedOn w:val="TableText"/>
    <w:uiPriority w:val="4"/>
    <w:rsid w:val="007954C5"/>
    <w:pPr>
      <w:numPr>
        <w:ilvl w:val="2"/>
      </w:numPr>
      <w:tabs>
        <w:tab w:val="num" w:pos="360"/>
      </w:tabs>
      <w:spacing w:after="60"/>
      <w:ind w:left="0" w:firstLine="0"/>
    </w:pPr>
  </w:style>
  <w:style w:type="numbering" w:customStyle="1" w:styleId="TableBullets">
    <w:name w:val="Table Bullets"/>
    <w:uiPriority w:val="99"/>
    <w:rsid w:val="007954C5"/>
    <w:pPr>
      <w:numPr>
        <w:numId w:val="3"/>
      </w:numPr>
    </w:pPr>
  </w:style>
  <w:style w:type="table" w:customStyle="1" w:styleId="BasicTable">
    <w:name w:val="Basic Table"/>
    <w:basedOn w:val="TableGrid"/>
    <w:uiPriority w:val="99"/>
    <w:rsid w:val="007954C5"/>
    <w:rPr>
      <w:sz w:val="21"/>
    </w:rPr>
    <w:tblPr>
      <w:tblStyleRowBandSize w:val="1"/>
      <w:tblStyleColBandSize w:val="1"/>
      <w:tblBorders>
        <w:top w:val="single" w:sz="4" w:space="0" w:color="EBECED" w:themeColor="text2"/>
        <w:left w:val="single" w:sz="4" w:space="0" w:color="EBECED" w:themeColor="text2"/>
        <w:bottom w:val="single" w:sz="4" w:space="0" w:color="EBECED" w:themeColor="text2"/>
        <w:right w:val="single" w:sz="4" w:space="0" w:color="EBECED" w:themeColor="text2"/>
        <w:insideH w:val="single" w:sz="4" w:space="0" w:color="EBECED" w:themeColor="text2"/>
        <w:insideV w:val="single" w:sz="4" w:space="0" w:color="EBECED" w:themeColor="text2"/>
      </w:tblBorders>
      <w:tblCellMar>
        <w:top w:w="72" w:type="dxa"/>
        <w:left w:w="72" w:type="dxa"/>
        <w:right w:w="72" w:type="dxa"/>
      </w:tblCellMar>
    </w:tblPr>
    <w:tcPr>
      <w:shd w:val="clear" w:color="auto" w:fill="FFFFFF" w:themeFill="background1"/>
      <w:vAlign w:val="center"/>
    </w:tcPr>
    <w:tblStylePr w:type="firstRow">
      <w:rPr>
        <w:color w:val="auto"/>
      </w:rPr>
      <w:tblPr/>
      <w:tcPr>
        <w:tcBorders>
          <w:top w:val="single" w:sz="4" w:space="0" w:color="EBECED" w:themeColor="text2"/>
          <w:left w:val="single" w:sz="4" w:space="0" w:color="EBECED" w:themeColor="text2"/>
          <w:bottom w:val="single" w:sz="36" w:space="0" w:color="78B800" w:themeColor="accent1"/>
          <w:right w:val="single" w:sz="4" w:space="0" w:color="EBECED" w:themeColor="text2"/>
          <w:insideH w:val="nil"/>
          <w:insideV w:val="single" w:sz="4" w:space="0" w:color="EBECED" w:themeColor="text2"/>
          <w:tl2br w:val="nil"/>
          <w:tr2bl w:val="nil"/>
        </w:tcBorders>
        <w:shd w:val="clear" w:color="auto" w:fill="FFFFFF" w:themeFill="background1"/>
      </w:tcPr>
    </w:tblStylePr>
    <w:tblStylePr w:type="lastRow">
      <w:rPr>
        <w:b/>
      </w:rPr>
      <w:tblPr/>
      <w:tcPr>
        <w:shd w:val="clear" w:color="auto" w:fill="F5F9EF" w:themeFill="accent5" w:themeFillTint="33"/>
      </w:tcPr>
    </w:tblStylePr>
    <w:tblStylePr w:type="firstCol">
      <w:rPr>
        <w:b w:val="0"/>
      </w:rPr>
    </w:tblStylePr>
    <w:tblStylePr w:type="lastCol">
      <w:tblPr/>
      <w:tcPr>
        <w:shd w:val="clear" w:color="auto" w:fill="F5F9EF" w:themeFill="accent5" w:themeFillTint="33"/>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rsid w:val="007954C5"/>
    <w:pPr>
      <w:spacing w:after="0" w:line="240" w:lineRule="auto"/>
    </w:pPr>
    <w:rPr>
      <w:rFonts w:eastAsiaTheme="minorEastAsia"/>
      <w:lang w:eastAsia="zh-CN"/>
    </w:rPr>
    <w:tblPr>
      <w:tblStyleRowBandSize w:val="1"/>
      <w:tblStyleColBandSize w:val="1"/>
    </w:tblPr>
    <w:tblStylePr w:type="firstRow">
      <w:rPr>
        <w:b/>
        <w:bCs/>
        <w:caps/>
      </w:rPr>
      <w:tblPr/>
      <w:tcPr>
        <w:tcBorders>
          <w:bottom w:val="single" w:sz="4" w:space="0" w:color="FFFFF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FFFFF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BasicTable2">
    <w:name w:val="Basic Table 2"/>
    <w:basedOn w:val="BasicTable"/>
    <w:uiPriority w:val="99"/>
    <w:rsid w:val="007954C5"/>
    <w:tblPr>
      <w:tblBorders>
        <w:top w:val="none" w:sz="0" w:space="0" w:color="auto"/>
        <w:left w:val="none" w:sz="0" w:space="0" w:color="auto"/>
        <w:bottom w:val="none" w:sz="0" w:space="0" w:color="auto"/>
        <w:right w:val="none" w:sz="0" w:space="0" w:color="auto"/>
        <w:insideH w:val="single" w:sz="6" w:space="0" w:color="EBECED" w:themeColor="text2"/>
        <w:insideV w:val="single" w:sz="6" w:space="0" w:color="EBECED" w:themeColor="text2"/>
      </w:tblBorders>
    </w:tblPr>
    <w:tcPr>
      <w:shd w:val="clear" w:color="auto" w:fill="auto"/>
    </w:tcPr>
    <w:tblStylePr w:type="firstRow">
      <w:rPr>
        <w:color w:val="FFFFFF" w:themeColor="text1"/>
      </w:rPr>
      <w:tblPr/>
      <w:tcPr>
        <w:tcBorders>
          <w:top w:val="single" w:sz="4" w:space="0" w:color="EBECED" w:themeColor="text2"/>
          <w:left w:val="single" w:sz="4" w:space="0" w:color="EBECED" w:themeColor="text2"/>
          <w:bottom w:val="single" w:sz="24" w:space="0" w:color="78B800" w:themeColor="accent1"/>
          <w:right w:val="single" w:sz="4" w:space="0" w:color="EBECED" w:themeColor="text2"/>
          <w:insideH w:val="nil"/>
          <w:insideV w:val="single" w:sz="4" w:space="0" w:color="EBECED" w:themeColor="text2"/>
          <w:tl2br w:val="nil"/>
          <w:tr2bl w:val="nil"/>
        </w:tcBorders>
        <w:shd w:val="clear" w:color="auto" w:fill="FFFFFF" w:themeFill="background1"/>
      </w:tcPr>
    </w:tblStylePr>
    <w:tblStylePr w:type="lastRow">
      <w:rPr>
        <w:b/>
      </w:rPr>
      <w:tblPr/>
      <w:tcPr>
        <w:shd w:val="clear" w:color="auto" w:fill="D1E3B0" w:themeFill="accent5"/>
      </w:tcPr>
    </w:tblStylePr>
    <w:tblStylePr w:type="firstCol">
      <w:rPr>
        <w:b w:val="0"/>
        <w:u w:val="none"/>
      </w:rPr>
    </w:tblStylePr>
    <w:tblStylePr w:type="lastCol">
      <w:tblPr/>
      <w:tcPr>
        <w:shd w:val="clear" w:color="auto" w:fill="F5F9EF" w:themeFill="accent5" w:themeFillTint="33"/>
      </w:tcPr>
    </w:tblStylePr>
    <w:tblStylePr w:type="band1Vert">
      <w:tblPr/>
      <w:tcPr>
        <w:shd w:val="clear" w:color="auto" w:fill="F2F2F2" w:themeFill="background1" w:themeFillShade="F2"/>
      </w:tcPr>
    </w:tblStylePr>
    <w:tblStylePr w:type="band1Horz">
      <w:rPr>
        <w:rFonts w:asciiTheme="minorHAnsi" w:hAnsiTheme="minorHAnsi"/>
      </w:rPr>
      <w:tblPr/>
      <w:tcPr>
        <w:shd w:val="clear" w:color="auto" w:fill="D1E3B0" w:themeFill="accent5"/>
      </w:tcPr>
    </w:tblStylePr>
    <w:tblStylePr w:type="band2Horz">
      <w:tblPr/>
      <w:tcPr>
        <w:shd w:val="clear" w:color="auto" w:fill="FFFFFF" w:themeFill="background1"/>
      </w:tcPr>
    </w:tblStylePr>
  </w:style>
  <w:style w:type="table" w:styleId="TableGridLight">
    <w:name w:val="Grid Table Light"/>
    <w:basedOn w:val="TableNormal"/>
    <w:uiPriority w:val="40"/>
    <w:rsid w:val="007954C5"/>
    <w:pPr>
      <w:spacing w:after="0" w:line="240" w:lineRule="auto"/>
    </w:pPr>
    <w:rPr>
      <w:rFonts w:eastAsiaTheme="minorEastAsia"/>
      <w:lang w:eastAsia="zh-CN"/>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TableText-Bold">
    <w:name w:val="Table Text - Bold"/>
    <w:basedOn w:val="TableTextChar"/>
    <w:uiPriority w:val="2"/>
    <w:rsid w:val="007954C5"/>
    <w:rPr>
      <w:rFonts w:eastAsiaTheme="minorEastAsia"/>
      <w:b/>
      <w:color w:val="auto"/>
      <w:sz w:val="22"/>
      <w:lang w:eastAsia="zh-CN"/>
    </w:rPr>
  </w:style>
  <w:style w:type="table" w:styleId="PlainTable5">
    <w:name w:val="Plain Table 5"/>
    <w:basedOn w:val="TableNormal"/>
    <w:uiPriority w:val="45"/>
    <w:rsid w:val="007954C5"/>
    <w:pPr>
      <w:spacing w:after="0" w:line="240" w:lineRule="auto"/>
    </w:pPr>
    <w:rPr>
      <w:rFonts w:eastAsiaTheme="minorEastAsia"/>
      <w:lang w:eastAsia="zh-CN"/>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FFF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FFF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FFF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FFF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Heading1Char">
    <w:name w:val="Heading 1 Char"/>
    <w:basedOn w:val="DefaultParagraphFont"/>
    <w:link w:val="Heading1"/>
    <w:uiPriority w:val="9"/>
    <w:rsid w:val="007954C5"/>
    <w:rPr>
      <w:rFonts w:ascii="Arial" w:eastAsiaTheme="minorEastAsia" w:hAnsi="Arial"/>
      <w:b/>
      <w:caps/>
      <w:color w:val="007E00" w:themeColor="accent3"/>
      <w:kern w:val="28"/>
      <w:sz w:val="48"/>
      <w:szCs w:val="56"/>
      <w:lang w:eastAsia="zh-CN"/>
    </w:rPr>
  </w:style>
  <w:style w:type="character" w:customStyle="1" w:styleId="Heading3Char">
    <w:name w:val="Heading 3 Char"/>
    <w:basedOn w:val="DefaultParagraphFont"/>
    <w:link w:val="Heading3"/>
    <w:uiPriority w:val="9"/>
    <w:rsid w:val="007954C5"/>
    <w:rPr>
      <w:rFonts w:ascii="Arial" w:eastAsiaTheme="minorEastAsia" w:hAnsi="Arial"/>
      <w:b/>
      <w:color w:val="007E00" w:themeColor="accent3"/>
      <w:kern w:val="28"/>
      <w:sz w:val="36"/>
      <w:szCs w:val="32"/>
      <w:lang w:eastAsia="zh-CN"/>
    </w:rPr>
  </w:style>
  <w:style w:type="character" w:customStyle="1" w:styleId="Heading4Char">
    <w:name w:val="Heading 4 Char"/>
    <w:basedOn w:val="DefaultParagraphFont"/>
    <w:link w:val="Heading4"/>
    <w:uiPriority w:val="9"/>
    <w:rsid w:val="007954C5"/>
    <w:rPr>
      <w:rFonts w:ascii="Arial" w:eastAsiaTheme="minorEastAsia" w:hAnsi="Arial"/>
      <w:b/>
      <w:bCs/>
      <w:color w:val="78B800" w:themeColor="accent1"/>
      <w:kern w:val="28"/>
      <w:sz w:val="28"/>
      <w:szCs w:val="28"/>
      <w:lang w:val="en-GB" w:eastAsia="zh-CN"/>
    </w:rPr>
  </w:style>
  <w:style w:type="character" w:customStyle="1" w:styleId="Heading5Char">
    <w:name w:val="Heading 5 Char"/>
    <w:basedOn w:val="DefaultParagraphFont"/>
    <w:link w:val="Heading5"/>
    <w:uiPriority w:val="9"/>
    <w:rsid w:val="007954C5"/>
    <w:rPr>
      <w:rFonts w:ascii="Arial" w:eastAsiaTheme="minorEastAsia" w:hAnsi="Arial"/>
      <w:b/>
      <w:bCs/>
      <w:color w:val="78B800" w:themeColor="accent1"/>
      <w:sz w:val="24"/>
      <w:szCs w:val="24"/>
      <w:lang w:val="en-GB" w:eastAsia="zh-CN"/>
    </w:rPr>
  </w:style>
  <w:style w:type="character" w:customStyle="1" w:styleId="Heading6Char">
    <w:name w:val="Heading 6 Char"/>
    <w:basedOn w:val="DefaultParagraphFont"/>
    <w:link w:val="Heading6"/>
    <w:uiPriority w:val="9"/>
    <w:rsid w:val="007954C5"/>
    <w:rPr>
      <w:rFonts w:ascii="Arial" w:eastAsiaTheme="minorEastAsia" w:hAnsi="Arial"/>
      <w:b/>
      <w:bCs/>
      <w:color w:val="36424A" w:themeColor="accent2"/>
      <w:sz w:val="24"/>
      <w:szCs w:val="24"/>
      <w:lang w:eastAsia="zh-CN"/>
    </w:rPr>
  </w:style>
  <w:style w:type="character" w:customStyle="1" w:styleId="Heading7Char">
    <w:name w:val="Heading 7 Char"/>
    <w:basedOn w:val="DefaultParagraphFont"/>
    <w:link w:val="Heading7"/>
    <w:uiPriority w:val="9"/>
    <w:rsid w:val="007954C5"/>
    <w:rPr>
      <w:rFonts w:eastAsiaTheme="minorEastAsia" w:cstheme="minorHAnsi"/>
      <w:b/>
      <w:bCs/>
      <w:color w:val="36424A" w:themeColor="accent2"/>
      <w:sz w:val="24"/>
      <w:szCs w:val="24"/>
      <w:lang w:eastAsia="zh-CN"/>
    </w:rPr>
  </w:style>
  <w:style w:type="character" w:customStyle="1" w:styleId="Heading8Char">
    <w:name w:val="Heading 8 Char"/>
    <w:basedOn w:val="DefaultParagraphFont"/>
    <w:link w:val="Heading8"/>
    <w:uiPriority w:val="9"/>
    <w:rsid w:val="007954C5"/>
    <w:rPr>
      <w:rFonts w:asciiTheme="majorHAnsi" w:eastAsiaTheme="minorEastAsia" w:hAnsiTheme="majorHAnsi"/>
      <w:lang w:eastAsia="zh-CN"/>
    </w:rPr>
  </w:style>
  <w:style w:type="character" w:customStyle="1" w:styleId="Heading9Char">
    <w:name w:val="Heading 9 Char"/>
    <w:basedOn w:val="DefaultParagraphFont"/>
    <w:link w:val="Heading9"/>
    <w:uiPriority w:val="9"/>
    <w:rsid w:val="007954C5"/>
    <w:rPr>
      <w:rFonts w:eastAsiaTheme="minorEastAsia"/>
      <w:b/>
      <w:bCs/>
      <w:lang w:eastAsia="zh-CN"/>
    </w:rPr>
  </w:style>
  <w:style w:type="numbering" w:customStyle="1" w:styleId="NumberedHeadings">
    <w:name w:val="Numbered Headings"/>
    <w:uiPriority w:val="99"/>
    <w:rsid w:val="007954C5"/>
    <w:pPr>
      <w:numPr>
        <w:numId w:val="4"/>
      </w:numPr>
    </w:pPr>
  </w:style>
  <w:style w:type="paragraph" w:styleId="Header">
    <w:name w:val="header"/>
    <w:basedOn w:val="Normal"/>
    <w:link w:val="HeaderChar"/>
    <w:uiPriority w:val="2"/>
    <w:rsid w:val="007954C5"/>
    <w:pPr>
      <w:tabs>
        <w:tab w:val="center" w:pos="4680"/>
        <w:tab w:val="right" w:pos="9360"/>
      </w:tabs>
      <w:spacing w:after="0" w:line="240" w:lineRule="auto"/>
      <w:jc w:val="left"/>
    </w:pPr>
    <w:rPr>
      <w:rFonts w:cstheme="minorHAnsi"/>
      <w:noProof/>
      <w:color w:val="78B800" w:themeColor="accent1"/>
      <w:sz w:val="16"/>
      <w:szCs w:val="16"/>
    </w:rPr>
  </w:style>
  <w:style w:type="character" w:customStyle="1" w:styleId="HeaderChar">
    <w:name w:val="Header Char"/>
    <w:basedOn w:val="DefaultParagraphFont"/>
    <w:link w:val="Header"/>
    <w:uiPriority w:val="2"/>
    <w:rsid w:val="007954C5"/>
    <w:rPr>
      <w:rFonts w:eastAsiaTheme="minorEastAsia" w:cstheme="minorHAnsi"/>
      <w:noProof/>
      <w:color w:val="78B800" w:themeColor="accent1"/>
      <w:sz w:val="16"/>
      <w:szCs w:val="16"/>
      <w:lang w:val="en-AU" w:eastAsia="zh-CN"/>
    </w:rPr>
  </w:style>
  <w:style w:type="paragraph" w:styleId="Footer">
    <w:name w:val="footer"/>
    <w:basedOn w:val="Normal"/>
    <w:link w:val="FooterChar"/>
    <w:uiPriority w:val="99"/>
    <w:rsid w:val="007954C5"/>
    <w:pPr>
      <w:tabs>
        <w:tab w:val="center" w:pos="4680"/>
        <w:tab w:val="right" w:pos="9360"/>
      </w:tabs>
      <w:spacing w:after="0" w:line="240" w:lineRule="auto"/>
    </w:pPr>
    <w:rPr>
      <w:color w:val="FFFFFF" w:themeColor="text1" w:themeTint="80"/>
      <w:sz w:val="12"/>
      <w:szCs w:val="12"/>
    </w:rPr>
  </w:style>
  <w:style w:type="character" w:customStyle="1" w:styleId="FooterChar">
    <w:name w:val="Footer Char"/>
    <w:basedOn w:val="DefaultParagraphFont"/>
    <w:link w:val="Footer"/>
    <w:uiPriority w:val="99"/>
    <w:rsid w:val="007954C5"/>
    <w:rPr>
      <w:rFonts w:eastAsiaTheme="minorEastAsia"/>
      <w:color w:val="FFFFFF" w:themeColor="text1" w:themeTint="80"/>
      <w:sz w:val="12"/>
      <w:szCs w:val="12"/>
      <w:lang w:val="en-AU" w:eastAsia="zh-CN"/>
    </w:rPr>
  </w:style>
  <w:style w:type="paragraph" w:customStyle="1" w:styleId="TOCHeader">
    <w:name w:val="TOC Header"/>
    <w:next w:val="Text"/>
    <w:uiPriority w:val="15"/>
    <w:rsid w:val="007954C5"/>
    <w:rPr>
      <w:rFonts w:asciiTheme="majorHAnsi" w:eastAsiaTheme="minorEastAsia" w:hAnsiTheme="majorHAnsi"/>
      <w:color w:val="36424A" w:themeColor="accent2"/>
      <w:sz w:val="36"/>
      <w:szCs w:val="24"/>
      <w:lang w:eastAsia="zh-CN"/>
    </w:rPr>
  </w:style>
  <w:style w:type="paragraph" w:styleId="TOCHeading">
    <w:name w:val="TOC Heading"/>
    <w:basedOn w:val="Heading1"/>
    <w:next w:val="Normal"/>
    <w:uiPriority w:val="39"/>
    <w:unhideWhenUsed/>
    <w:qFormat/>
    <w:rsid w:val="007954C5"/>
    <w:pPr>
      <w:keepLines/>
      <w:pageBreakBefore w:val="0"/>
      <w:numPr>
        <w:numId w:val="0"/>
      </w:numPr>
      <w:spacing w:before="240" w:after="0" w:line="259" w:lineRule="auto"/>
      <w:outlineLvl w:val="9"/>
    </w:pPr>
    <w:rPr>
      <w:rFonts w:eastAsiaTheme="majorEastAsia" w:cstheme="majorBidi"/>
      <w:kern w:val="0"/>
      <w:sz w:val="32"/>
      <w:szCs w:val="32"/>
    </w:rPr>
  </w:style>
  <w:style w:type="paragraph" w:styleId="TOC2">
    <w:name w:val="toc 2"/>
    <w:uiPriority w:val="39"/>
    <w:rsid w:val="007954C5"/>
    <w:pPr>
      <w:tabs>
        <w:tab w:val="right" w:leader="dot" w:pos="9350"/>
      </w:tabs>
      <w:spacing w:after="120" w:line="240" w:lineRule="auto"/>
      <w:ind w:left="1080" w:hanging="547"/>
    </w:pPr>
    <w:rPr>
      <w:rFonts w:eastAsiaTheme="minorEastAsia" w:cs="Times New Roman"/>
      <w:noProof/>
      <w:sz w:val="21"/>
      <w:szCs w:val="22"/>
      <w:lang w:eastAsia="zh-CN"/>
    </w:rPr>
  </w:style>
  <w:style w:type="paragraph" w:styleId="TOC1">
    <w:name w:val="toc 1"/>
    <w:uiPriority w:val="39"/>
    <w:rsid w:val="007954C5"/>
    <w:pPr>
      <w:tabs>
        <w:tab w:val="left" w:pos="540"/>
        <w:tab w:val="right" w:leader="dot" w:pos="9350"/>
      </w:tabs>
      <w:spacing w:before="360" w:after="120" w:line="240" w:lineRule="auto"/>
      <w:ind w:left="720" w:hanging="720"/>
    </w:pPr>
    <w:rPr>
      <w:rFonts w:eastAsiaTheme="minorEastAsia" w:cs="Times New Roman"/>
      <w:b/>
      <w:noProof/>
      <w:sz w:val="21"/>
      <w:szCs w:val="22"/>
      <w:lang w:eastAsia="zh-CN"/>
    </w:rPr>
  </w:style>
  <w:style w:type="paragraph" w:styleId="TOC3">
    <w:name w:val="toc 3"/>
    <w:uiPriority w:val="39"/>
    <w:rsid w:val="007954C5"/>
    <w:pPr>
      <w:tabs>
        <w:tab w:val="right" w:leader="dot" w:pos="9350"/>
      </w:tabs>
      <w:spacing w:after="120" w:line="240" w:lineRule="auto"/>
      <w:ind w:left="1797" w:hanging="720"/>
    </w:pPr>
    <w:rPr>
      <w:rFonts w:eastAsiaTheme="minorEastAsia" w:cs="Times New Roman"/>
      <w:noProof/>
      <w:sz w:val="21"/>
      <w:szCs w:val="22"/>
      <w:lang w:eastAsia="zh-CN"/>
    </w:rPr>
  </w:style>
  <w:style w:type="paragraph" w:styleId="Quote">
    <w:name w:val="Quote"/>
    <w:basedOn w:val="Text"/>
    <w:next w:val="Normal"/>
    <w:link w:val="QuoteChar"/>
    <w:uiPriority w:val="29"/>
    <w:qFormat/>
    <w:rsid w:val="007954C5"/>
    <w:pPr>
      <w:spacing w:before="480" w:after="480" w:line="240" w:lineRule="auto"/>
      <w:ind w:left="851" w:right="851"/>
    </w:pPr>
    <w:rPr>
      <w:rFonts w:ascii="Arial" w:hAnsi="Arial"/>
      <w:i/>
      <w:szCs w:val="28"/>
    </w:rPr>
  </w:style>
  <w:style w:type="table" w:customStyle="1" w:styleId="ACTableDesign">
    <w:name w:val="A+C Table Design"/>
    <w:basedOn w:val="TableNormal"/>
    <w:uiPriority w:val="99"/>
    <w:rsid w:val="007954C5"/>
    <w:pPr>
      <w:spacing w:before="120" w:after="120" w:line="240" w:lineRule="auto"/>
    </w:pPr>
    <w:rPr>
      <w:rFonts w:eastAsiaTheme="minorEastAsia"/>
      <w:color w:val="36424A" w:themeColor="background2"/>
      <w:sz w:val="21"/>
      <w:lang w:eastAsia="zh-CN"/>
    </w:rPr>
    <w:tblPr>
      <w:tblStyleRowBandSize w:val="1"/>
      <w:tblStyleColBandSize w:val="1"/>
      <w:tblBorders>
        <w:top w:val="single" w:sz="2" w:space="0" w:color="36424A" w:themeColor="accent2"/>
        <w:left w:val="single" w:sz="2" w:space="0" w:color="36424A" w:themeColor="accent2"/>
        <w:bottom w:val="single" w:sz="2" w:space="0" w:color="36424A" w:themeColor="accent2"/>
        <w:right w:val="single" w:sz="2" w:space="0" w:color="36424A" w:themeColor="accent2"/>
        <w:insideH w:val="single" w:sz="2" w:space="0" w:color="36424A" w:themeColor="accent2"/>
        <w:insideV w:val="single" w:sz="2" w:space="0" w:color="36424A" w:themeColor="accent2"/>
      </w:tblBorders>
    </w:tblPr>
    <w:tcPr>
      <w:vAlign w:val="center"/>
    </w:tcPr>
    <w:tblStylePr w:type="firstRow">
      <w:pPr>
        <w:jc w:val="left"/>
      </w:pPr>
      <w:rPr>
        <w:rFonts w:ascii="Arial" w:hAnsi="Arial"/>
        <w:b/>
        <w:color w:val="FFFFFF" w:themeColor="text1"/>
        <w:sz w:val="21"/>
      </w:rPr>
      <w:tblPr/>
      <w:tcPr>
        <w:shd w:val="clear" w:color="auto" w:fill="78B800" w:themeFill="accent1"/>
      </w:tcPr>
    </w:tblStylePr>
    <w:tblStylePr w:type="lastRow">
      <w:rPr>
        <w:rFonts w:ascii="Arial" w:hAnsi="Arial"/>
        <w:sz w:val="21"/>
      </w:rPr>
    </w:tblStylePr>
    <w:tblStylePr w:type="firstCol">
      <w:rPr>
        <w:rFonts w:ascii="Arial" w:hAnsi="Arial"/>
        <w:sz w:val="21"/>
      </w:rPr>
    </w:tblStylePr>
    <w:tblStylePr w:type="lastCol">
      <w:rPr>
        <w:rFonts w:ascii="Arial" w:hAnsi="Arial"/>
        <w:sz w:val="21"/>
      </w:rPr>
    </w:tblStylePr>
    <w:tblStylePr w:type="band1Vert">
      <w:rPr>
        <w:rFonts w:ascii="Arial" w:hAnsi="Arial"/>
        <w:sz w:val="21"/>
      </w:rPr>
    </w:tblStylePr>
    <w:tblStylePr w:type="band2Vert">
      <w:rPr>
        <w:rFonts w:ascii="Arial" w:hAnsi="Arial"/>
        <w:sz w:val="21"/>
      </w:rPr>
    </w:tblStylePr>
    <w:tblStylePr w:type="band1Horz">
      <w:rPr>
        <w:rFonts w:ascii="Arial" w:hAnsi="Arial"/>
        <w:sz w:val="21"/>
      </w:rPr>
      <w:tblPr/>
      <w:tcPr>
        <w:shd w:val="clear" w:color="auto" w:fill="FFFFFF" w:themeFill="background1"/>
      </w:tcPr>
    </w:tblStylePr>
    <w:tblStylePr w:type="band2Horz">
      <w:rPr>
        <w:rFonts w:ascii="Arial" w:hAnsi="Arial"/>
        <w:sz w:val="21"/>
      </w:rPr>
      <w:tblPr/>
      <w:tcPr>
        <w:shd w:val="clear" w:color="auto" w:fill="EBECED" w:themeFill="text2"/>
      </w:tcPr>
    </w:tblStylePr>
  </w:style>
  <w:style w:type="paragraph" w:customStyle="1" w:styleId="Graphic">
    <w:name w:val="Graphic"/>
    <w:uiPriority w:val="8"/>
    <w:rsid w:val="007954C5"/>
    <w:pPr>
      <w:spacing w:before="120" w:after="120" w:line="240" w:lineRule="auto"/>
      <w:jc w:val="center"/>
    </w:pPr>
    <w:rPr>
      <w:rFonts w:eastAsiaTheme="minorEastAsia"/>
      <w:noProof/>
      <w:lang w:eastAsia="zh-CN"/>
    </w:rPr>
  </w:style>
  <w:style w:type="character" w:customStyle="1" w:styleId="QuoteChar">
    <w:name w:val="Quote Char"/>
    <w:basedOn w:val="DefaultParagraphFont"/>
    <w:link w:val="Quote"/>
    <w:uiPriority w:val="29"/>
    <w:rsid w:val="007954C5"/>
    <w:rPr>
      <w:rFonts w:ascii="Arial" w:eastAsiaTheme="minorEastAsia" w:hAnsi="Arial"/>
      <w:i/>
      <w:sz w:val="22"/>
      <w:szCs w:val="28"/>
      <w:lang w:eastAsia="zh-CN"/>
    </w:rPr>
  </w:style>
  <w:style w:type="table" w:styleId="PlainTable4">
    <w:name w:val="Plain Table 4"/>
    <w:basedOn w:val="TableNormal"/>
    <w:uiPriority w:val="44"/>
    <w:rsid w:val="007954C5"/>
    <w:pPr>
      <w:spacing w:after="0" w:line="240" w:lineRule="auto"/>
    </w:pPr>
    <w:rPr>
      <w:rFonts w:eastAsiaTheme="minorEastAsia"/>
      <w:lang w:eastAsia="zh-CN"/>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styleId="Hyperlink">
    <w:name w:val="Hyperlink"/>
    <w:basedOn w:val="DefaultParagraphFont"/>
    <w:uiPriority w:val="99"/>
    <w:unhideWhenUsed/>
    <w:rsid w:val="00303175"/>
    <w:rPr>
      <w:rFonts w:ascii="Arial" w:hAnsi="Arial"/>
      <w:b/>
      <w:color w:val="0070C0"/>
      <w:u w:val="single"/>
    </w:rPr>
  </w:style>
  <w:style w:type="character" w:customStyle="1" w:styleId="Text-Bold">
    <w:name w:val="Text - Bold"/>
    <w:basedOn w:val="DefaultParagraphFont"/>
    <w:uiPriority w:val="1"/>
    <w:qFormat/>
    <w:rsid w:val="007954C5"/>
    <w:rPr>
      <w:b/>
      <w:color w:val="auto"/>
    </w:rPr>
  </w:style>
  <w:style w:type="character" w:customStyle="1" w:styleId="Text-Italic">
    <w:name w:val="Text - Italic"/>
    <w:basedOn w:val="DefaultParagraphFont"/>
    <w:uiPriority w:val="1"/>
    <w:qFormat/>
    <w:rsid w:val="007954C5"/>
    <w:rPr>
      <w:i/>
      <w:color w:val="auto"/>
    </w:rPr>
  </w:style>
  <w:style w:type="paragraph" w:customStyle="1" w:styleId="CoverTitle">
    <w:name w:val="Cover Title"/>
    <w:link w:val="CoverTitleChar"/>
    <w:rsid w:val="007954C5"/>
    <w:pPr>
      <w:spacing w:before="120" w:after="120" w:line="192" w:lineRule="auto"/>
    </w:pPr>
    <w:rPr>
      <w:rFonts w:ascii="Arial" w:eastAsiaTheme="minorEastAsia" w:hAnsi="Arial"/>
      <w:b/>
      <w:color w:val="FFFFFF" w:themeColor="background1"/>
      <w:sz w:val="80"/>
      <w:szCs w:val="96"/>
      <w:lang w:eastAsia="zh-CN"/>
    </w:rPr>
  </w:style>
  <w:style w:type="paragraph" w:customStyle="1" w:styleId="CoverSubtitle">
    <w:name w:val="Cover Subtitle"/>
    <w:basedOn w:val="CoverTitle"/>
    <w:link w:val="CoverSubtitleChar"/>
    <w:uiPriority w:val="39"/>
    <w:qFormat/>
    <w:rsid w:val="007954C5"/>
    <w:rPr>
      <w:b w:val="0"/>
      <w:sz w:val="36"/>
      <w:szCs w:val="36"/>
      <w:lang w:val="en-GB"/>
    </w:rPr>
  </w:style>
  <w:style w:type="paragraph" w:customStyle="1" w:styleId="CoverDate">
    <w:name w:val="Cover Date"/>
    <w:basedOn w:val="CoverSubtitle"/>
    <w:link w:val="CoverDateChar"/>
    <w:uiPriority w:val="39"/>
    <w:qFormat/>
    <w:rsid w:val="007954C5"/>
    <w:rPr>
      <w:i/>
      <w:iCs/>
      <w:sz w:val="28"/>
      <w:szCs w:val="28"/>
    </w:rPr>
  </w:style>
  <w:style w:type="paragraph" w:customStyle="1" w:styleId="TitlePageTitle">
    <w:name w:val="Title Page Title"/>
    <w:uiPriority w:val="39"/>
    <w:rsid w:val="007954C5"/>
    <w:pPr>
      <w:spacing w:before="360" w:after="360" w:line="204" w:lineRule="auto"/>
    </w:pPr>
    <w:rPr>
      <w:rFonts w:asciiTheme="majorHAnsi" w:eastAsiaTheme="minorEastAsia" w:hAnsiTheme="majorHAnsi"/>
      <w:sz w:val="44"/>
      <w:szCs w:val="44"/>
      <w:lang w:eastAsia="zh-CN"/>
    </w:rPr>
  </w:style>
  <w:style w:type="character" w:customStyle="1" w:styleId="CommentTextChar">
    <w:name w:val="Comment Text Char"/>
    <w:basedOn w:val="DefaultParagraphFont"/>
    <w:link w:val="CommentText"/>
    <w:uiPriority w:val="99"/>
    <w:rsid w:val="007954C5"/>
    <w:rPr>
      <w:rFonts w:eastAsiaTheme="minorEastAsia"/>
      <w:sz w:val="22"/>
      <w:lang w:val="en-AU" w:eastAsia="zh-CN"/>
    </w:rPr>
  </w:style>
  <w:style w:type="paragraph" w:styleId="CommentSubject">
    <w:name w:val="annotation subject"/>
    <w:basedOn w:val="CommentText"/>
    <w:next w:val="CommentText"/>
    <w:link w:val="CommentSubjectChar"/>
    <w:uiPriority w:val="99"/>
    <w:semiHidden/>
    <w:unhideWhenUsed/>
    <w:rsid w:val="007954C5"/>
    <w:rPr>
      <w:b/>
      <w:bCs/>
    </w:rPr>
  </w:style>
  <w:style w:type="character" w:customStyle="1" w:styleId="CommentSubjectChar">
    <w:name w:val="Comment Subject Char"/>
    <w:basedOn w:val="CommentTextChar"/>
    <w:link w:val="CommentSubject"/>
    <w:uiPriority w:val="99"/>
    <w:semiHidden/>
    <w:rsid w:val="007954C5"/>
    <w:rPr>
      <w:rFonts w:eastAsiaTheme="minorEastAsia"/>
      <w:b/>
      <w:bCs/>
      <w:sz w:val="22"/>
      <w:lang w:val="en-AU" w:eastAsia="zh-CN"/>
    </w:rPr>
  </w:style>
  <w:style w:type="paragraph" w:styleId="BalloonText">
    <w:name w:val="Balloon Text"/>
    <w:basedOn w:val="Normal"/>
    <w:link w:val="BalloonTextChar"/>
    <w:uiPriority w:val="99"/>
    <w:semiHidden/>
    <w:unhideWhenUsed/>
    <w:rsid w:val="007954C5"/>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954C5"/>
    <w:rPr>
      <w:rFonts w:ascii="Segoe UI" w:eastAsiaTheme="minorEastAsia" w:hAnsi="Segoe UI" w:cs="Segoe UI"/>
      <w:sz w:val="18"/>
      <w:szCs w:val="18"/>
      <w:lang w:val="en-AU" w:eastAsia="zh-CN"/>
    </w:rPr>
  </w:style>
  <w:style w:type="paragraph" w:styleId="Bibliography">
    <w:name w:val="Bibliography"/>
    <w:basedOn w:val="Normal"/>
    <w:next w:val="Normal"/>
    <w:uiPriority w:val="37"/>
    <w:semiHidden/>
    <w:unhideWhenUsed/>
    <w:rsid w:val="007954C5"/>
  </w:style>
  <w:style w:type="paragraph" w:styleId="BlockText">
    <w:name w:val="Block Text"/>
    <w:basedOn w:val="Normal"/>
    <w:uiPriority w:val="99"/>
    <w:semiHidden/>
    <w:unhideWhenUsed/>
    <w:rsid w:val="007954C5"/>
    <w:pPr>
      <w:pBdr>
        <w:top w:val="single" w:sz="2" w:space="10" w:color="78B800" w:themeColor="accent1"/>
        <w:left w:val="single" w:sz="2" w:space="10" w:color="78B800" w:themeColor="accent1"/>
        <w:bottom w:val="single" w:sz="2" w:space="10" w:color="78B800" w:themeColor="accent1"/>
        <w:right w:val="single" w:sz="2" w:space="10" w:color="78B800" w:themeColor="accent1"/>
      </w:pBdr>
      <w:ind w:left="1152" w:right="1152"/>
    </w:pPr>
    <w:rPr>
      <w:i/>
      <w:iCs/>
      <w:color w:val="78B800" w:themeColor="accent1"/>
    </w:rPr>
  </w:style>
  <w:style w:type="paragraph" w:styleId="BodyText">
    <w:name w:val="Body Text"/>
    <w:basedOn w:val="Normal"/>
    <w:link w:val="BodyTextChar"/>
    <w:uiPriority w:val="99"/>
    <w:semiHidden/>
    <w:unhideWhenUsed/>
    <w:rsid w:val="007954C5"/>
    <w:pPr>
      <w:spacing w:after="120"/>
    </w:pPr>
  </w:style>
  <w:style w:type="character" w:customStyle="1" w:styleId="BodyTextChar">
    <w:name w:val="Body Text Char"/>
    <w:basedOn w:val="DefaultParagraphFont"/>
    <w:link w:val="BodyText"/>
    <w:uiPriority w:val="99"/>
    <w:semiHidden/>
    <w:rsid w:val="007954C5"/>
    <w:rPr>
      <w:rFonts w:eastAsiaTheme="minorEastAsia"/>
      <w:sz w:val="22"/>
      <w:lang w:val="en-AU" w:eastAsia="zh-CN"/>
    </w:rPr>
  </w:style>
  <w:style w:type="paragraph" w:styleId="BodyText2">
    <w:name w:val="Body Text 2"/>
    <w:basedOn w:val="Normal"/>
    <w:link w:val="BodyText2Char"/>
    <w:uiPriority w:val="99"/>
    <w:semiHidden/>
    <w:unhideWhenUsed/>
    <w:rsid w:val="007954C5"/>
    <w:pPr>
      <w:spacing w:after="120" w:line="480" w:lineRule="auto"/>
    </w:pPr>
  </w:style>
  <w:style w:type="character" w:customStyle="1" w:styleId="BodyText2Char">
    <w:name w:val="Body Text 2 Char"/>
    <w:basedOn w:val="DefaultParagraphFont"/>
    <w:link w:val="BodyText2"/>
    <w:uiPriority w:val="99"/>
    <w:semiHidden/>
    <w:rsid w:val="007954C5"/>
    <w:rPr>
      <w:rFonts w:eastAsiaTheme="minorEastAsia"/>
      <w:sz w:val="22"/>
      <w:lang w:val="en-AU" w:eastAsia="zh-CN"/>
    </w:rPr>
  </w:style>
  <w:style w:type="paragraph" w:styleId="BodyText3">
    <w:name w:val="Body Text 3"/>
    <w:basedOn w:val="Normal"/>
    <w:link w:val="BodyText3Char"/>
    <w:uiPriority w:val="99"/>
    <w:semiHidden/>
    <w:unhideWhenUsed/>
    <w:rsid w:val="007954C5"/>
    <w:pPr>
      <w:spacing w:after="120"/>
    </w:pPr>
    <w:rPr>
      <w:sz w:val="16"/>
      <w:szCs w:val="16"/>
    </w:rPr>
  </w:style>
  <w:style w:type="character" w:customStyle="1" w:styleId="BodyText3Char">
    <w:name w:val="Body Text 3 Char"/>
    <w:basedOn w:val="DefaultParagraphFont"/>
    <w:link w:val="BodyText3"/>
    <w:uiPriority w:val="99"/>
    <w:semiHidden/>
    <w:rsid w:val="007954C5"/>
    <w:rPr>
      <w:rFonts w:eastAsiaTheme="minorEastAsia"/>
      <w:sz w:val="16"/>
      <w:szCs w:val="16"/>
      <w:lang w:val="en-AU" w:eastAsia="zh-CN"/>
    </w:rPr>
  </w:style>
  <w:style w:type="paragraph" w:styleId="BodyTextFirstIndent">
    <w:name w:val="Body Text First Indent"/>
    <w:basedOn w:val="BodyText"/>
    <w:link w:val="BodyTextFirstIndentChar"/>
    <w:uiPriority w:val="99"/>
    <w:semiHidden/>
    <w:unhideWhenUsed/>
    <w:rsid w:val="007954C5"/>
    <w:pPr>
      <w:spacing w:after="240"/>
      <w:ind w:firstLine="360"/>
    </w:pPr>
  </w:style>
  <w:style w:type="character" w:customStyle="1" w:styleId="BodyTextFirstIndentChar">
    <w:name w:val="Body Text First Indent Char"/>
    <w:basedOn w:val="BodyTextChar"/>
    <w:link w:val="BodyTextFirstIndent"/>
    <w:uiPriority w:val="99"/>
    <w:semiHidden/>
    <w:rsid w:val="007954C5"/>
    <w:rPr>
      <w:rFonts w:eastAsiaTheme="minorEastAsia"/>
      <w:sz w:val="22"/>
      <w:lang w:val="en-AU" w:eastAsia="zh-CN"/>
    </w:rPr>
  </w:style>
  <w:style w:type="paragraph" w:styleId="BodyTextIndent">
    <w:name w:val="Body Text Indent"/>
    <w:basedOn w:val="Normal"/>
    <w:link w:val="BodyTextIndentChar"/>
    <w:uiPriority w:val="99"/>
    <w:semiHidden/>
    <w:unhideWhenUsed/>
    <w:rsid w:val="007954C5"/>
    <w:pPr>
      <w:spacing w:after="120"/>
      <w:ind w:left="360"/>
    </w:pPr>
  </w:style>
  <w:style w:type="character" w:customStyle="1" w:styleId="BodyTextIndentChar">
    <w:name w:val="Body Text Indent Char"/>
    <w:basedOn w:val="DefaultParagraphFont"/>
    <w:link w:val="BodyTextIndent"/>
    <w:uiPriority w:val="99"/>
    <w:semiHidden/>
    <w:rsid w:val="007954C5"/>
    <w:rPr>
      <w:rFonts w:eastAsiaTheme="minorEastAsia"/>
      <w:sz w:val="22"/>
      <w:lang w:val="en-AU" w:eastAsia="zh-CN"/>
    </w:rPr>
  </w:style>
  <w:style w:type="paragraph" w:styleId="BodyTextFirstIndent2">
    <w:name w:val="Body Text First Indent 2"/>
    <w:basedOn w:val="BodyTextIndent"/>
    <w:link w:val="BodyTextFirstIndent2Char"/>
    <w:uiPriority w:val="99"/>
    <w:semiHidden/>
    <w:unhideWhenUsed/>
    <w:rsid w:val="007954C5"/>
    <w:pPr>
      <w:spacing w:after="240"/>
      <w:ind w:firstLine="360"/>
    </w:pPr>
  </w:style>
  <w:style w:type="character" w:customStyle="1" w:styleId="BodyTextFirstIndent2Char">
    <w:name w:val="Body Text First Indent 2 Char"/>
    <w:basedOn w:val="BodyTextIndentChar"/>
    <w:link w:val="BodyTextFirstIndent2"/>
    <w:uiPriority w:val="99"/>
    <w:semiHidden/>
    <w:rsid w:val="007954C5"/>
    <w:rPr>
      <w:rFonts w:eastAsiaTheme="minorEastAsia"/>
      <w:sz w:val="22"/>
      <w:lang w:val="en-AU" w:eastAsia="zh-CN"/>
    </w:rPr>
  </w:style>
  <w:style w:type="paragraph" w:styleId="BodyTextIndent2">
    <w:name w:val="Body Text Indent 2"/>
    <w:basedOn w:val="Normal"/>
    <w:link w:val="BodyTextIndent2Char"/>
    <w:uiPriority w:val="99"/>
    <w:semiHidden/>
    <w:unhideWhenUsed/>
    <w:rsid w:val="007954C5"/>
    <w:pPr>
      <w:spacing w:after="120" w:line="480" w:lineRule="auto"/>
      <w:ind w:left="360"/>
    </w:pPr>
  </w:style>
  <w:style w:type="character" w:customStyle="1" w:styleId="BodyTextIndent2Char">
    <w:name w:val="Body Text Indent 2 Char"/>
    <w:basedOn w:val="DefaultParagraphFont"/>
    <w:link w:val="BodyTextIndent2"/>
    <w:uiPriority w:val="99"/>
    <w:semiHidden/>
    <w:rsid w:val="007954C5"/>
    <w:rPr>
      <w:rFonts w:eastAsiaTheme="minorEastAsia"/>
      <w:sz w:val="22"/>
      <w:lang w:val="en-AU" w:eastAsia="zh-CN"/>
    </w:rPr>
  </w:style>
  <w:style w:type="paragraph" w:styleId="BodyTextIndent3">
    <w:name w:val="Body Text Indent 3"/>
    <w:basedOn w:val="Normal"/>
    <w:link w:val="BodyTextIndent3Char"/>
    <w:uiPriority w:val="99"/>
    <w:semiHidden/>
    <w:unhideWhenUsed/>
    <w:rsid w:val="007954C5"/>
    <w:pPr>
      <w:spacing w:after="120"/>
      <w:ind w:left="360"/>
    </w:pPr>
    <w:rPr>
      <w:sz w:val="16"/>
      <w:szCs w:val="16"/>
    </w:rPr>
  </w:style>
  <w:style w:type="character" w:customStyle="1" w:styleId="BodyTextIndent3Char">
    <w:name w:val="Body Text Indent 3 Char"/>
    <w:basedOn w:val="DefaultParagraphFont"/>
    <w:link w:val="BodyTextIndent3"/>
    <w:uiPriority w:val="99"/>
    <w:semiHidden/>
    <w:rsid w:val="007954C5"/>
    <w:rPr>
      <w:rFonts w:eastAsiaTheme="minorEastAsia"/>
      <w:sz w:val="16"/>
      <w:szCs w:val="16"/>
      <w:lang w:val="en-AU" w:eastAsia="zh-CN"/>
    </w:rPr>
  </w:style>
  <w:style w:type="paragraph" w:styleId="Closing">
    <w:name w:val="Closing"/>
    <w:basedOn w:val="Normal"/>
    <w:link w:val="ClosingChar"/>
    <w:uiPriority w:val="99"/>
    <w:semiHidden/>
    <w:unhideWhenUsed/>
    <w:rsid w:val="007954C5"/>
    <w:pPr>
      <w:spacing w:after="0" w:line="240" w:lineRule="auto"/>
      <w:ind w:left="4320"/>
    </w:pPr>
  </w:style>
  <w:style w:type="character" w:customStyle="1" w:styleId="ClosingChar">
    <w:name w:val="Closing Char"/>
    <w:basedOn w:val="DefaultParagraphFont"/>
    <w:link w:val="Closing"/>
    <w:uiPriority w:val="99"/>
    <w:semiHidden/>
    <w:rsid w:val="007954C5"/>
    <w:rPr>
      <w:rFonts w:eastAsiaTheme="minorEastAsia"/>
      <w:sz w:val="22"/>
      <w:lang w:val="en-AU" w:eastAsia="zh-CN"/>
    </w:rPr>
  </w:style>
  <w:style w:type="paragraph" w:styleId="Date">
    <w:name w:val="Date"/>
    <w:basedOn w:val="Normal"/>
    <w:next w:val="Normal"/>
    <w:link w:val="DateChar"/>
    <w:uiPriority w:val="99"/>
    <w:semiHidden/>
    <w:unhideWhenUsed/>
    <w:rsid w:val="007954C5"/>
  </w:style>
  <w:style w:type="character" w:customStyle="1" w:styleId="DateChar">
    <w:name w:val="Date Char"/>
    <w:basedOn w:val="DefaultParagraphFont"/>
    <w:link w:val="Date"/>
    <w:uiPriority w:val="99"/>
    <w:semiHidden/>
    <w:rsid w:val="007954C5"/>
    <w:rPr>
      <w:rFonts w:eastAsiaTheme="minorEastAsia"/>
      <w:sz w:val="22"/>
      <w:lang w:val="en-AU" w:eastAsia="zh-CN"/>
    </w:rPr>
  </w:style>
  <w:style w:type="paragraph" w:styleId="DocumentMap">
    <w:name w:val="Document Map"/>
    <w:basedOn w:val="Normal"/>
    <w:link w:val="DocumentMapChar"/>
    <w:uiPriority w:val="99"/>
    <w:semiHidden/>
    <w:unhideWhenUsed/>
    <w:rsid w:val="007954C5"/>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7954C5"/>
    <w:rPr>
      <w:rFonts w:ascii="Segoe UI" w:eastAsiaTheme="minorEastAsia" w:hAnsi="Segoe UI" w:cs="Segoe UI"/>
      <w:sz w:val="16"/>
      <w:szCs w:val="16"/>
      <w:lang w:val="en-AU" w:eastAsia="zh-CN"/>
    </w:rPr>
  </w:style>
  <w:style w:type="paragraph" w:styleId="E-mailSignature">
    <w:name w:val="E-mail Signature"/>
    <w:basedOn w:val="Normal"/>
    <w:link w:val="E-mailSignatureChar"/>
    <w:uiPriority w:val="99"/>
    <w:semiHidden/>
    <w:unhideWhenUsed/>
    <w:rsid w:val="007954C5"/>
    <w:pPr>
      <w:spacing w:after="0" w:line="240" w:lineRule="auto"/>
    </w:pPr>
  </w:style>
  <w:style w:type="character" w:customStyle="1" w:styleId="E-mailSignatureChar">
    <w:name w:val="E-mail Signature Char"/>
    <w:basedOn w:val="DefaultParagraphFont"/>
    <w:link w:val="E-mailSignature"/>
    <w:uiPriority w:val="99"/>
    <w:semiHidden/>
    <w:rsid w:val="007954C5"/>
    <w:rPr>
      <w:rFonts w:eastAsiaTheme="minorEastAsia"/>
      <w:sz w:val="22"/>
      <w:lang w:val="en-AU" w:eastAsia="zh-CN"/>
    </w:rPr>
  </w:style>
  <w:style w:type="paragraph" w:styleId="EndnoteText">
    <w:name w:val="endnote text"/>
    <w:basedOn w:val="Normal"/>
    <w:link w:val="EndnoteTextChar"/>
    <w:uiPriority w:val="99"/>
    <w:semiHidden/>
    <w:unhideWhenUsed/>
    <w:rsid w:val="007954C5"/>
    <w:pPr>
      <w:spacing w:after="0" w:line="240" w:lineRule="auto"/>
    </w:pPr>
  </w:style>
  <w:style w:type="character" w:customStyle="1" w:styleId="EndnoteTextChar">
    <w:name w:val="Endnote Text Char"/>
    <w:basedOn w:val="DefaultParagraphFont"/>
    <w:link w:val="EndnoteText"/>
    <w:uiPriority w:val="99"/>
    <w:semiHidden/>
    <w:rsid w:val="007954C5"/>
    <w:rPr>
      <w:rFonts w:eastAsiaTheme="minorEastAsia"/>
      <w:sz w:val="22"/>
      <w:lang w:val="en-AU" w:eastAsia="zh-CN"/>
    </w:rPr>
  </w:style>
  <w:style w:type="paragraph" w:styleId="EnvelopeAddress">
    <w:name w:val="envelope address"/>
    <w:basedOn w:val="Normal"/>
    <w:uiPriority w:val="99"/>
    <w:semiHidden/>
    <w:unhideWhenUsed/>
    <w:rsid w:val="007954C5"/>
    <w:pPr>
      <w:framePr w:w="7920" w:h="1980" w:hRule="exact" w:hSpace="180"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7954C5"/>
    <w:pPr>
      <w:spacing w:after="0" w:line="240" w:lineRule="auto"/>
    </w:pPr>
    <w:rPr>
      <w:rFonts w:asciiTheme="majorHAnsi" w:eastAsiaTheme="majorEastAsia" w:hAnsiTheme="majorHAnsi" w:cstheme="majorBidi"/>
    </w:rPr>
  </w:style>
  <w:style w:type="paragraph" w:styleId="FootnoteText">
    <w:name w:val="footnote text"/>
    <w:basedOn w:val="Normal"/>
    <w:link w:val="FootnoteTextChar"/>
    <w:uiPriority w:val="99"/>
    <w:unhideWhenUsed/>
    <w:rsid w:val="007954C5"/>
    <w:pPr>
      <w:spacing w:after="0" w:line="240" w:lineRule="auto"/>
    </w:pPr>
  </w:style>
  <w:style w:type="character" w:customStyle="1" w:styleId="FootnoteTextChar">
    <w:name w:val="Footnote Text Char"/>
    <w:basedOn w:val="DefaultParagraphFont"/>
    <w:link w:val="FootnoteText"/>
    <w:uiPriority w:val="99"/>
    <w:rsid w:val="007954C5"/>
    <w:rPr>
      <w:rFonts w:eastAsiaTheme="minorEastAsia"/>
      <w:sz w:val="22"/>
      <w:lang w:val="en-AU" w:eastAsia="zh-CN"/>
    </w:rPr>
  </w:style>
  <w:style w:type="paragraph" w:styleId="HTMLAddress">
    <w:name w:val="HTML Address"/>
    <w:basedOn w:val="Normal"/>
    <w:link w:val="HTMLAddressChar"/>
    <w:uiPriority w:val="99"/>
    <w:semiHidden/>
    <w:unhideWhenUsed/>
    <w:rsid w:val="007954C5"/>
    <w:pPr>
      <w:spacing w:after="0" w:line="240" w:lineRule="auto"/>
    </w:pPr>
    <w:rPr>
      <w:i/>
      <w:iCs/>
    </w:rPr>
  </w:style>
  <w:style w:type="character" w:customStyle="1" w:styleId="HTMLAddressChar">
    <w:name w:val="HTML Address Char"/>
    <w:basedOn w:val="DefaultParagraphFont"/>
    <w:link w:val="HTMLAddress"/>
    <w:uiPriority w:val="99"/>
    <w:semiHidden/>
    <w:rsid w:val="007954C5"/>
    <w:rPr>
      <w:rFonts w:eastAsiaTheme="minorEastAsia"/>
      <w:i/>
      <w:iCs/>
      <w:sz w:val="22"/>
      <w:lang w:val="en-AU" w:eastAsia="zh-CN"/>
    </w:rPr>
  </w:style>
  <w:style w:type="paragraph" w:styleId="HTMLPreformatted">
    <w:name w:val="HTML Preformatted"/>
    <w:basedOn w:val="Normal"/>
    <w:link w:val="HTMLPreformattedChar"/>
    <w:uiPriority w:val="99"/>
    <w:semiHidden/>
    <w:unhideWhenUsed/>
    <w:rsid w:val="007954C5"/>
    <w:pPr>
      <w:spacing w:after="0" w:line="240" w:lineRule="auto"/>
    </w:pPr>
    <w:rPr>
      <w:rFonts w:ascii="Consolas" w:hAnsi="Consolas"/>
    </w:rPr>
  </w:style>
  <w:style w:type="character" w:customStyle="1" w:styleId="HTMLPreformattedChar">
    <w:name w:val="HTML Preformatted Char"/>
    <w:basedOn w:val="DefaultParagraphFont"/>
    <w:link w:val="HTMLPreformatted"/>
    <w:uiPriority w:val="99"/>
    <w:semiHidden/>
    <w:rsid w:val="007954C5"/>
    <w:rPr>
      <w:rFonts w:ascii="Consolas" w:eastAsiaTheme="minorEastAsia" w:hAnsi="Consolas"/>
      <w:sz w:val="22"/>
      <w:lang w:val="en-AU" w:eastAsia="zh-CN"/>
    </w:rPr>
  </w:style>
  <w:style w:type="paragraph" w:styleId="Index1">
    <w:name w:val="index 1"/>
    <w:basedOn w:val="Normal"/>
    <w:next w:val="Normal"/>
    <w:uiPriority w:val="99"/>
    <w:semiHidden/>
    <w:unhideWhenUsed/>
    <w:rsid w:val="007954C5"/>
    <w:pPr>
      <w:spacing w:after="0" w:line="240" w:lineRule="auto"/>
      <w:ind w:left="200" w:hanging="200"/>
    </w:pPr>
  </w:style>
  <w:style w:type="paragraph" w:styleId="Index2">
    <w:name w:val="index 2"/>
    <w:basedOn w:val="Normal"/>
    <w:next w:val="Normal"/>
    <w:uiPriority w:val="99"/>
    <w:semiHidden/>
    <w:unhideWhenUsed/>
    <w:rsid w:val="007954C5"/>
    <w:pPr>
      <w:spacing w:after="0" w:line="240" w:lineRule="auto"/>
      <w:ind w:left="400" w:hanging="200"/>
    </w:pPr>
  </w:style>
  <w:style w:type="paragraph" w:styleId="Index3">
    <w:name w:val="index 3"/>
    <w:basedOn w:val="Normal"/>
    <w:next w:val="Normal"/>
    <w:uiPriority w:val="99"/>
    <w:semiHidden/>
    <w:unhideWhenUsed/>
    <w:rsid w:val="007954C5"/>
    <w:pPr>
      <w:spacing w:after="0" w:line="240" w:lineRule="auto"/>
      <w:ind w:left="600" w:hanging="200"/>
    </w:pPr>
  </w:style>
  <w:style w:type="paragraph" w:styleId="Index4">
    <w:name w:val="index 4"/>
    <w:basedOn w:val="Normal"/>
    <w:next w:val="Normal"/>
    <w:uiPriority w:val="99"/>
    <w:semiHidden/>
    <w:unhideWhenUsed/>
    <w:rsid w:val="007954C5"/>
    <w:pPr>
      <w:spacing w:after="0" w:line="240" w:lineRule="auto"/>
      <w:ind w:left="800" w:hanging="200"/>
    </w:pPr>
  </w:style>
  <w:style w:type="paragraph" w:styleId="Index5">
    <w:name w:val="index 5"/>
    <w:basedOn w:val="Normal"/>
    <w:next w:val="Normal"/>
    <w:uiPriority w:val="99"/>
    <w:semiHidden/>
    <w:unhideWhenUsed/>
    <w:rsid w:val="007954C5"/>
    <w:pPr>
      <w:spacing w:after="0" w:line="240" w:lineRule="auto"/>
      <w:ind w:left="1000" w:hanging="200"/>
    </w:pPr>
  </w:style>
  <w:style w:type="paragraph" w:styleId="Index6">
    <w:name w:val="index 6"/>
    <w:basedOn w:val="Normal"/>
    <w:next w:val="Normal"/>
    <w:uiPriority w:val="99"/>
    <w:semiHidden/>
    <w:unhideWhenUsed/>
    <w:rsid w:val="007954C5"/>
    <w:pPr>
      <w:spacing w:after="0" w:line="240" w:lineRule="auto"/>
      <w:ind w:left="1200" w:hanging="200"/>
    </w:pPr>
  </w:style>
  <w:style w:type="paragraph" w:styleId="Index7">
    <w:name w:val="index 7"/>
    <w:basedOn w:val="Normal"/>
    <w:next w:val="Normal"/>
    <w:uiPriority w:val="99"/>
    <w:semiHidden/>
    <w:unhideWhenUsed/>
    <w:rsid w:val="007954C5"/>
    <w:pPr>
      <w:spacing w:after="0" w:line="240" w:lineRule="auto"/>
      <w:ind w:left="1400" w:hanging="200"/>
    </w:pPr>
  </w:style>
  <w:style w:type="paragraph" w:styleId="Index8">
    <w:name w:val="index 8"/>
    <w:basedOn w:val="Normal"/>
    <w:next w:val="Normal"/>
    <w:uiPriority w:val="99"/>
    <w:semiHidden/>
    <w:unhideWhenUsed/>
    <w:rsid w:val="007954C5"/>
    <w:pPr>
      <w:spacing w:after="0" w:line="240" w:lineRule="auto"/>
      <w:ind w:left="1600" w:hanging="200"/>
    </w:pPr>
  </w:style>
  <w:style w:type="paragraph" w:styleId="Index9">
    <w:name w:val="index 9"/>
    <w:basedOn w:val="Normal"/>
    <w:next w:val="Normal"/>
    <w:uiPriority w:val="99"/>
    <w:semiHidden/>
    <w:unhideWhenUsed/>
    <w:rsid w:val="007954C5"/>
    <w:pPr>
      <w:spacing w:after="0" w:line="240" w:lineRule="auto"/>
      <w:ind w:left="1800" w:hanging="200"/>
    </w:pPr>
  </w:style>
  <w:style w:type="paragraph" w:styleId="IndexHeading">
    <w:name w:val="index heading"/>
    <w:basedOn w:val="Normal"/>
    <w:next w:val="Index1"/>
    <w:uiPriority w:val="99"/>
    <w:semiHidden/>
    <w:unhideWhenUsed/>
    <w:rsid w:val="007954C5"/>
    <w:rPr>
      <w:rFonts w:asciiTheme="majorHAnsi" w:eastAsiaTheme="majorEastAsia" w:hAnsiTheme="majorHAnsi" w:cstheme="majorBidi"/>
      <w:b/>
      <w:bCs/>
    </w:rPr>
  </w:style>
  <w:style w:type="paragraph" w:styleId="IntenseQuote">
    <w:name w:val="Intense Quote"/>
    <w:basedOn w:val="Normal"/>
    <w:next w:val="Normal"/>
    <w:link w:val="IntenseQuoteChar"/>
    <w:uiPriority w:val="30"/>
    <w:semiHidden/>
    <w:rsid w:val="007954C5"/>
    <w:pPr>
      <w:pBdr>
        <w:top w:val="single" w:sz="4" w:space="10" w:color="78B800" w:themeColor="accent1"/>
        <w:bottom w:val="single" w:sz="4" w:space="10" w:color="78B800" w:themeColor="accent1"/>
      </w:pBdr>
      <w:spacing w:before="360" w:after="360"/>
      <w:ind w:left="864" w:right="864"/>
      <w:jc w:val="center"/>
    </w:pPr>
    <w:rPr>
      <w:i/>
      <w:iCs/>
      <w:color w:val="78B800" w:themeColor="accent1"/>
    </w:rPr>
  </w:style>
  <w:style w:type="character" w:customStyle="1" w:styleId="IntenseQuoteChar">
    <w:name w:val="Intense Quote Char"/>
    <w:basedOn w:val="DefaultParagraphFont"/>
    <w:link w:val="IntenseQuote"/>
    <w:uiPriority w:val="30"/>
    <w:semiHidden/>
    <w:rsid w:val="007954C5"/>
    <w:rPr>
      <w:rFonts w:eastAsiaTheme="minorEastAsia"/>
      <w:i/>
      <w:iCs/>
      <w:color w:val="78B800" w:themeColor="accent1"/>
      <w:sz w:val="22"/>
      <w:lang w:val="en-AU" w:eastAsia="zh-CN"/>
    </w:rPr>
  </w:style>
  <w:style w:type="paragraph" w:styleId="List">
    <w:name w:val="List"/>
    <w:basedOn w:val="Normal"/>
    <w:uiPriority w:val="99"/>
    <w:semiHidden/>
    <w:unhideWhenUsed/>
    <w:rsid w:val="007954C5"/>
    <w:pPr>
      <w:ind w:left="360" w:hanging="360"/>
      <w:contextualSpacing/>
    </w:pPr>
  </w:style>
  <w:style w:type="paragraph" w:styleId="List2">
    <w:name w:val="List 2"/>
    <w:basedOn w:val="Normal"/>
    <w:uiPriority w:val="99"/>
    <w:semiHidden/>
    <w:unhideWhenUsed/>
    <w:rsid w:val="007954C5"/>
    <w:pPr>
      <w:ind w:left="720" w:hanging="360"/>
      <w:contextualSpacing/>
    </w:pPr>
  </w:style>
  <w:style w:type="paragraph" w:styleId="List3">
    <w:name w:val="List 3"/>
    <w:basedOn w:val="Normal"/>
    <w:uiPriority w:val="99"/>
    <w:semiHidden/>
    <w:unhideWhenUsed/>
    <w:rsid w:val="007954C5"/>
    <w:pPr>
      <w:ind w:left="1080" w:hanging="360"/>
      <w:contextualSpacing/>
    </w:pPr>
  </w:style>
  <w:style w:type="paragraph" w:styleId="List4">
    <w:name w:val="List 4"/>
    <w:basedOn w:val="Normal"/>
    <w:uiPriority w:val="99"/>
    <w:semiHidden/>
    <w:unhideWhenUsed/>
    <w:rsid w:val="007954C5"/>
    <w:pPr>
      <w:ind w:left="1440" w:hanging="360"/>
      <w:contextualSpacing/>
    </w:pPr>
  </w:style>
  <w:style w:type="paragraph" w:styleId="List5">
    <w:name w:val="List 5"/>
    <w:basedOn w:val="Normal"/>
    <w:uiPriority w:val="99"/>
    <w:semiHidden/>
    <w:unhideWhenUsed/>
    <w:rsid w:val="007954C5"/>
    <w:pPr>
      <w:ind w:left="1800" w:hanging="360"/>
      <w:contextualSpacing/>
    </w:pPr>
  </w:style>
  <w:style w:type="paragraph" w:styleId="ListBullet">
    <w:name w:val="List Bullet"/>
    <w:basedOn w:val="Normal"/>
    <w:uiPriority w:val="99"/>
    <w:semiHidden/>
    <w:unhideWhenUsed/>
    <w:rsid w:val="007954C5"/>
    <w:pPr>
      <w:numPr>
        <w:numId w:val="6"/>
      </w:numPr>
      <w:contextualSpacing/>
    </w:pPr>
  </w:style>
  <w:style w:type="paragraph" w:styleId="ListBullet2">
    <w:name w:val="List Bullet 2"/>
    <w:basedOn w:val="Normal"/>
    <w:uiPriority w:val="99"/>
    <w:semiHidden/>
    <w:unhideWhenUsed/>
    <w:rsid w:val="007954C5"/>
    <w:pPr>
      <w:numPr>
        <w:numId w:val="7"/>
      </w:numPr>
      <w:contextualSpacing/>
    </w:pPr>
  </w:style>
  <w:style w:type="paragraph" w:styleId="ListBullet3">
    <w:name w:val="List Bullet 3"/>
    <w:basedOn w:val="Normal"/>
    <w:uiPriority w:val="99"/>
    <w:semiHidden/>
    <w:unhideWhenUsed/>
    <w:rsid w:val="007954C5"/>
    <w:pPr>
      <w:numPr>
        <w:numId w:val="8"/>
      </w:numPr>
      <w:contextualSpacing/>
    </w:pPr>
  </w:style>
  <w:style w:type="paragraph" w:styleId="ListBullet4">
    <w:name w:val="List Bullet 4"/>
    <w:basedOn w:val="Normal"/>
    <w:uiPriority w:val="99"/>
    <w:semiHidden/>
    <w:unhideWhenUsed/>
    <w:rsid w:val="007954C5"/>
    <w:pPr>
      <w:numPr>
        <w:numId w:val="9"/>
      </w:numPr>
      <w:contextualSpacing/>
    </w:pPr>
  </w:style>
  <w:style w:type="paragraph" w:styleId="ListBullet5">
    <w:name w:val="List Bullet 5"/>
    <w:basedOn w:val="Normal"/>
    <w:uiPriority w:val="99"/>
    <w:semiHidden/>
    <w:unhideWhenUsed/>
    <w:rsid w:val="007954C5"/>
    <w:pPr>
      <w:numPr>
        <w:numId w:val="10"/>
      </w:numPr>
      <w:contextualSpacing/>
    </w:pPr>
  </w:style>
  <w:style w:type="paragraph" w:styleId="ListContinue">
    <w:name w:val="List Continue"/>
    <w:basedOn w:val="Normal"/>
    <w:uiPriority w:val="99"/>
    <w:semiHidden/>
    <w:unhideWhenUsed/>
    <w:rsid w:val="007954C5"/>
    <w:pPr>
      <w:spacing w:after="120"/>
      <w:ind w:left="360"/>
      <w:contextualSpacing/>
    </w:pPr>
  </w:style>
  <w:style w:type="paragraph" w:styleId="ListContinue2">
    <w:name w:val="List Continue 2"/>
    <w:basedOn w:val="Normal"/>
    <w:uiPriority w:val="99"/>
    <w:semiHidden/>
    <w:unhideWhenUsed/>
    <w:rsid w:val="007954C5"/>
    <w:pPr>
      <w:spacing w:after="120"/>
      <w:ind w:left="720"/>
      <w:contextualSpacing/>
    </w:pPr>
  </w:style>
  <w:style w:type="paragraph" w:styleId="ListContinue3">
    <w:name w:val="List Continue 3"/>
    <w:basedOn w:val="Normal"/>
    <w:uiPriority w:val="99"/>
    <w:semiHidden/>
    <w:unhideWhenUsed/>
    <w:rsid w:val="007954C5"/>
    <w:pPr>
      <w:spacing w:after="120"/>
      <w:ind w:left="1080"/>
      <w:contextualSpacing/>
    </w:pPr>
  </w:style>
  <w:style w:type="paragraph" w:styleId="ListContinue4">
    <w:name w:val="List Continue 4"/>
    <w:basedOn w:val="Normal"/>
    <w:uiPriority w:val="99"/>
    <w:semiHidden/>
    <w:unhideWhenUsed/>
    <w:rsid w:val="007954C5"/>
    <w:pPr>
      <w:spacing w:after="120"/>
      <w:ind w:left="1440"/>
      <w:contextualSpacing/>
    </w:pPr>
  </w:style>
  <w:style w:type="paragraph" w:styleId="ListContinue5">
    <w:name w:val="List Continue 5"/>
    <w:basedOn w:val="Normal"/>
    <w:uiPriority w:val="99"/>
    <w:semiHidden/>
    <w:unhideWhenUsed/>
    <w:rsid w:val="007954C5"/>
    <w:pPr>
      <w:spacing w:after="120"/>
      <w:ind w:left="1800"/>
      <w:contextualSpacing/>
    </w:pPr>
  </w:style>
  <w:style w:type="paragraph" w:styleId="ListNumber">
    <w:name w:val="List Number"/>
    <w:basedOn w:val="Normal"/>
    <w:uiPriority w:val="99"/>
    <w:semiHidden/>
    <w:unhideWhenUsed/>
    <w:rsid w:val="007954C5"/>
    <w:pPr>
      <w:numPr>
        <w:numId w:val="11"/>
      </w:numPr>
      <w:contextualSpacing/>
    </w:pPr>
  </w:style>
  <w:style w:type="paragraph" w:styleId="ListNumber2">
    <w:name w:val="List Number 2"/>
    <w:basedOn w:val="Normal"/>
    <w:uiPriority w:val="99"/>
    <w:semiHidden/>
    <w:unhideWhenUsed/>
    <w:rsid w:val="007954C5"/>
    <w:pPr>
      <w:numPr>
        <w:numId w:val="12"/>
      </w:numPr>
      <w:contextualSpacing/>
    </w:pPr>
  </w:style>
  <w:style w:type="paragraph" w:styleId="ListNumber3">
    <w:name w:val="List Number 3"/>
    <w:basedOn w:val="Normal"/>
    <w:uiPriority w:val="99"/>
    <w:semiHidden/>
    <w:unhideWhenUsed/>
    <w:rsid w:val="007954C5"/>
    <w:pPr>
      <w:numPr>
        <w:numId w:val="13"/>
      </w:numPr>
      <w:contextualSpacing/>
    </w:pPr>
  </w:style>
  <w:style w:type="paragraph" w:styleId="ListNumber4">
    <w:name w:val="List Number 4"/>
    <w:basedOn w:val="Normal"/>
    <w:uiPriority w:val="99"/>
    <w:semiHidden/>
    <w:unhideWhenUsed/>
    <w:rsid w:val="007954C5"/>
    <w:pPr>
      <w:numPr>
        <w:numId w:val="14"/>
      </w:numPr>
      <w:contextualSpacing/>
    </w:pPr>
  </w:style>
  <w:style w:type="paragraph" w:styleId="ListNumber5">
    <w:name w:val="List Number 5"/>
    <w:basedOn w:val="Normal"/>
    <w:uiPriority w:val="99"/>
    <w:semiHidden/>
    <w:unhideWhenUsed/>
    <w:rsid w:val="007954C5"/>
    <w:pPr>
      <w:numPr>
        <w:numId w:val="15"/>
      </w:numPr>
      <w:contextualSpacing/>
    </w:pPr>
  </w:style>
  <w:style w:type="paragraph" w:styleId="ListParagraph">
    <w:name w:val="List Paragraph"/>
    <w:basedOn w:val="Normal"/>
    <w:uiPriority w:val="34"/>
    <w:qFormat/>
    <w:rsid w:val="007954C5"/>
    <w:pPr>
      <w:ind w:left="431"/>
      <w:contextualSpacing/>
    </w:pPr>
  </w:style>
  <w:style w:type="paragraph" w:styleId="MacroText">
    <w:name w:val="macro"/>
    <w:link w:val="MacroTextChar"/>
    <w:uiPriority w:val="99"/>
    <w:semiHidden/>
    <w:unhideWhenUsed/>
    <w:rsid w:val="007954C5"/>
    <w:pPr>
      <w:tabs>
        <w:tab w:val="left" w:pos="480"/>
        <w:tab w:val="left" w:pos="960"/>
        <w:tab w:val="left" w:pos="1440"/>
        <w:tab w:val="left" w:pos="1920"/>
        <w:tab w:val="left" w:pos="2400"/>
        <w:tab w:val="left" w:pos="2880"/>
        <w:tab w:val="left" w:pos="3360"/>
        <w:tab w:val="left" w:pos="3840"/>
        <w:tab w:val="left" w:pos="4320"/>
      </w:tabs>
      <w:spacing w:after="0"/>
    </w:pPr>
    <w:rPr>
      <w:rFonts w:ascii="Consolas" w:eastAsiaTheme="minorEastAsia" w:hAnsi="Consolas"/>
      <w:color w:val="FF0000"/>
      <w:lang w:eastAsia="zh-CN"/>
    </w:rPr>
  </w:style>
  <w:style w:type="character" w:customStyle="1" w:styleId="MacroTextChar">
    <w:name w:val="Macro Text Char"/>
    <w:basedOn w:val="DefaultParagraphFont"/>
    <w:link w:val="MacroText"/>
    <w:uiPriority w:val="99"/>
    <w:semiHidden/>
    <w:rsid w:val="007954C5"/>
    <w:rPr>
      <w:rFonts w:ascii="Consolas" w:eastAsiaTheme="minorEastAsia" w:hAnsi="Consolas"/>
      <w:color w:val="FF0000"/>
      <w:lang w:eastAsia="zh-CN"/>
    </w:rPr>
  </w:style>
  <w:style w:type="paragraph" w:styleId="MessageHeader">
    <w:name w:val="Message Header"/>
    <w:basedOn w:val="Normal"/>
    <w:link w:val="MessageHeaderChar"/>
    <w:uiPriority w:val="99"/>
    <w:semiHidden/>
    <w:unhideWhenUsed/>
    <w:rsid w:val="007954C5"/>
    <w:pPr>
      <w:pBdr>
        <w:top w:val="single" w:sz="6" w:space="1" w:color="auto"/>
        <w:left w:val="single" w:sz="6" w:space="1" w:color="auto"/>
        <w:bottom w:val="single" w:sz="6" w:space="1" w:color="auto"/>
        <w:right w:val="single" w:sz="6" w:space="1" w:color="auto"/>
      </w:pBdr>
      <w:shd w:val="pct20" w:color="auto" w:fill="auto"/>
      <w:spacing w:after="0" w:line="240" w:lineRule="auto"/>
      <w:ind w:left="1080" w:hanging="1080"/>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7954C5"/>
    <w:rPr>
      <w:rFonts w:asciiTheme="majorHAnsi" w:eastAsiaTheme="majorEastAsia" w:hAnsiTheme="majorHAnsi" w:cstheme="majorBidi"/>
      <w:sz w:val="24"/>
      <w:szCs w:val="24"/>
      <w:shd w:val="pct20" w:color="auto" w:fill="auto"/>
      <w:lang w:val="en-AU" w:eastAsia="zh-CN"/>
    </w:rPr>
  </w:style>
  <w:style w:type="paragraph" w:styleId="NoSpacing">
    <w:name w:val="No Spacing"/>
    <w:link w:val="NoSpacingChar"/>
    <w:uiPriority w:val="1"/>
    <w:unhideWhenUsed/>
    <w:qFormat/>
    <w:rsid w:val="007954C5"/>
    <w:pPr>
      <w:spacing w:after="0" w:line="240" w:lineRule="auto"/>
    </w:pPr>
    <w:rPr>
      <w:rFonts w:eastAsiaTheme="minorEastAsia"/>
      <w:color w:val="FF0000"/>
      <w:lang w:eastAsia="zh-CN"/>
    </w:rPr>
  </w:style>
  <w:style w:type="paragraph" w:styleId="NormalWeb">
    <w:name w:val="Normal (Web)"/>
    <w:basedOn w:val="Normal"/>
    <w:uiPriority w:val="99"/>
    <w:semiHidden/>
    <w:unhideWhenUsed/>
    <w:rsid w:val="007954C5"/>
    <w:rPr>
      <w:rFonts w:ascii="Times New Roman" w:hAnsi="Times New Roman" w:cs="Times New Roman"/>
      <w:sz w:val="24"/>
      <w:szCs w:val="24"/>
    </w:rPr>
  </w:style>
  <w:style w:type="paragraph" w:styleId="NormalIndent">
    <w:name w:val="Normal Indent"/>
    <w:basedOn w:val="Normal"/>
    <w:uiPriority w:val="99"/>
    <w:semiHidden/>
    <w:unhideWhenUsed/>
    <w:rsid w:val="007954C5"/>
    <w:pPr>
      <w:ind w:left="720"/>
    </w:pPr>
  </w:style>
  <w:style w:type="paragraph" w:styleId="NoteHeading">
    <w:name w:val="Note Heading"/>
    <w:basedOn w:val="Normal"/>
    <w:next w:val="Normal"/>
    <w:link w:val="NoteHeadingChar"/>
    <w:uiPriority w:val="99"/>
    <w:semiHidden/>
    <w:unhideWhenUsed/>
    <w:rsid w:val="007954C5"/>
    <w:pPr>
      <w:spacing w:after="0" w:line="240" w:lineRule="auto"/>
    </w:pPr>
  </w:style>
  <w:style w:type="character" w:customStyle="1" w:styleId="NoteHeadingChar">
    <w:name w:val="Note Heading Char"/>
    <w:basedOn w:val="DefaultParagraphFont"/>
    <w:link w:val="NoteHeading"/>
    <w:uiPriority w:val="99"/>
    <w:semiHidden/>
    <w:rsid w:val="007954C5"/>
    <w:rPr>
      <w:rFonts w:eastAsiaTheme="minorEastAsia"/>
      <w:sz w:val="22"/>
      <w:lang w:val="en-AU" w:eastAsia="zh-CN"/>
    </w:rPr>
  </w:style>
  <w:style w:type="paragraph" w:styleId="PlainText">
    <w:name w:val="Plain Text"/>
    <w:basedOn w:val="Normal"/>
    <w:link w:val="PlainTextChar"/>
    <w:uiPriority w:val="99"/>
    <w:semiHidden/>
    <w:unhideWhenUsed/>
    <w:rsid w:val="007954C5"/>
    <w:pPr>
      <w:spacing w:after="0" w:line="240" w:lineRule="auto"/>
    </w:pPr>
    <w:rPr>
      <w:rFonts w:ascii="Consolas" w:hAnsi="Consolas"/>
      <w:szCs w:val="21"/>
    </w:rPr>
  </w:style>
  <w:style w:type="character" w:customStyle="1" w:styleId="PlainTextChar">
    <w:name w:val="Plain Text Char"/>
    <w:basedOn w:val="DefaultParagraphFont"/>
    <w:link w:val="PlainText"/>
    <w:uiPriority w:val="99"/>
    <w:semiHidden/>
    <w:rsid w:val="007954C5"/>
    <w:rPr>
      <w:rFonts w:ascii="Consolas" w:eastAsiaTheme="minorEastAsia" w:hAnsi="Consolas"/>
      <w:sz w:val="22"/>
      <w:szCs w:val="21"/>
      <w:lang w:val="en-AU" w:eastAsia="zh-CN"/>
    </w:rPr>
  </w:style>
  <w:style w:type="paragraph" w:styleId="Salutation">
    <w:name w:val="Salutation"/>
    <w:basedOn w:val="Normal"/>
    <w:next w:val="Normal"/>
    <w:link w:val="SalutationChar"/>
    <w:uiPriority w:val="99"/>
    <w:semiHidden/>
    <w:unhideWhenUsed/>
    <w:rsid w:val="007954C5"/>
  </w:style>
  <w:style w:type="character" w:customStyle="1" w:styleId="SalutationChar">
    <w:name w:val="Salutation Char"/>
    <w:basedOn w:val="DefaultParagraphFont"/>
    <w:link w:val="Salutation"/>
    <w:uiPriority w:val="99"/>
    <w:semiHidden/>
    <w:rsid w:val="007954C5"/>
    <w:rPr>
      <w:rFonts w:eastAsiaTheme="minorEastAsia"/>
      <w:sz w:val="22"/>
      <w:lang w:val="en-AU" w:eastAsia="zh-CN"/>
    </w:rPr>
  </w:style>
  <w:style w:type="paragraph" w:styleId="Signature">
    <w:name w:val="Signature"/>
    <w:basedOn w:val="Normal"/>
    <w:link w:val="SignatureChar"/>
    <w:uiPriority w:val="99"/>
    <w:semiHidden/>
    <w:unhideWhenUsed/>
    <w:rsid w:val="007954C5"/>
    <w:pPr>
      <w:spacing w:after="0" w:line="240" w:lineRule="auto"/>
      <w:ind w:left="4320"/>
    </w:pPr>
  </w:style>
  <w:style w:type="character" w:customStyle="1" w:styleId="SignatureChar">
    <w:name w:val="Signature Char"/>
    <w:basedOn w:val="DefaultParagraphFont"/>
    <w:link w:val="Signature"/>
    <w:uiPriority w:val="99"/>
    <w:semiHidden/>
    <w:rsid w:val="007954C5"/>
    <w:rPr>
      <w:rFonts w:eastAsiaTheme="minorEastAsia"/>
      <w:sz w:val="22"/>
      <w:lang w:val="en-AU" w:eastAsia="zh-CN"/>
    </w:rPr>
  </w:style>
  <w:style w:type="paragraph" w:styleId="Subtitle">
    <w:name w:val="Subtitle"/>
    <w:basedOn w:val="Normal"/>
    <w:next w:val="Normal"/>
    <w:link w:val="SubtitleChar"/>
    <w:uiPriority w:val="27"/>
    <w:semiHidden/>
    <w:rsid w:val="007954C5"/>
    <w:pPr>
      <w:numPr>
        <w:ilvl w:val="1"/>
      </w:numPr>
      <w:spacing w:after="160"/>
    </w:pPr>
    <w:rPr>
      <w:color w:val="FFFFFF" w:themeColor="text1" w:themeTint="A5"/>
      <w:spacing w:val="15"/>
      <w:szCs w:val="22"/>
    </w:rPr>
  </w:style>
  <w:style w:type="character" w:customStyle="1" w:styleId="SubtitleChar">
    <w:name w:val="Subtitle Char"/>
    <w:basedOn w:val="DefaultParagraphFont"/>
    <w:link w:val="Subtitle"/>
    <w:uiPriority w:val="27"/>
    <w:semiHidden/>
    <w:rsid w:val="007954C5"/>
    <w:rPr>
      <w:rFonts w:eastAsiaTheme="minorEastAsia"/>
      <w:color w:val="FFFFFF" w:themeColor="text1" w:themeTint="A5"/>
      <w:spacing w:val="15"/>
      <w:sz w:val="22"/>
      <w:szCs w:val="22"/>
      <w:lang w:val="en-AU" w:eastAsia="zh-CN"/>
    </w:rPr>
  </w:style>
  <w:style w:type="paragraph" w:styleId="TableofAuthorities">
    <w:name w:val="table of authorities"/>
    <w:basedOn w:val="Normal"/>
    <w:next w:val="Normal"/>
    <w:uiPriority w:val="99"/>
    <w:semiHidden/>
    <w:unhideWhenUsed/>
    <w:rsid w:val="007954C5"/>
    <w:pPr>
      <w:spacing w:after="0"/>
      <w:ind w:left="200" w:hanging="200"/>
    </w:pPr>
  </w:style>
  <w:style w:type="paragraph" w:styleId="TableofFigures">
    <w:name w:val="table of figures"/>
    <w:basedOn w:val="TOC2"/>
    <w:next w:val="Normal"/>
    <w:uiPriority w:val="99"/>
    <w:unhideWhenUsed/>
    <w:rsid w:val="007954C5"/>
    <w:pPr>
      <w:spacing w:after="0"/>
    </w:pPr>
  </w:style>
  <w:style w:type="paragraph" w:styleId="Title">
    <w:name w:val="Title"/>
    <w:basedOn w:val="Normal"/>
    <w:next w:val="Normal"/>
    <w:link w:val="TitleChar"/>
    <w:uiPriority w:val="24"/>
    <w:unhideWhenUsed/>
    <w:rsid w:val="007954C5"/>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24"/>
    <w:rsid w:val="007954C5"/>
    <w:rPr>
      <w:rFonts w:asciiTheme="majorHAnsi" w:eastAsiaTheme="majorEastAsia" w:hAnsiTheme="majorHAnsi" w:cstheme="majorBidi"/>
      <w:spacing w:val="-10"/>
      <w:kern w:val="28"/>
      <w:sz w:val="56"/>
      <w:szCs w:val="56"/>
      <w:lang w:val="en-AU" w:eastAsia="zh-CN"/>
    </w:rPr>
  </w:style>
  <w:style w:type="paragraph" w:styleId="TOAHeading">
    <w:name w:val="toa heading"/>
    <w:basedOn w:val="Normal"/>
    <w:next w:val="Normal"/>
    <w:uiPriority w:val="99"/>
    <w:semiHidden/>
    <w:unhideWhenUsed/>
    <w:rsid w:val="007954C5"/>
    <w:pPr>
      <w:spacing w:before="120"/>
    </w:pPr>
    <w:rPr>
      <w:rFonts w:asciiTheme="majorHAnsi" w:eastAsiaTheme="majorEastAsia" w:hAnsiTheme="majorHAnsi" w:cstheme="majorBidi"/>
      <w:b/>
      <w:bCs/>
      <w:sz w:val="24"/>
      <w:szCs w:val="24"/>
    </w:rPr>
  </w:style>
  <w:style w:type="table" w:customStyle="1" w:styleId="GlossaryTable">
    <w:name w:val="Glossary Table"/>
    <w:basedOn w:val="ACTableDesign"/>
    <w:uiPriority w:val="99"/>
    <w:rsid w:val="007954C5"/>
    <w:pPr>
      <w:spacing w:after="0"/>
    </w:pPr>
    <w:tblPr>
      <w:tblBorders>
        <w:top w:val="none" w:sz="0" w:space="0" w:color="auto"/>
        <w:left w:val="none" w:sz="0" w:space="0" w:color="auto"/>
        <w:bottom w:val="none" w:sz="0" w:space="0" w:color="auto"/>
        <w:right w:val="none" w:sz="0" w:space="0" w:color="auto"/>
        <w:insideH w:val="none" w:sz="0" w:space="0" w:color="auto"/>
        <w:insideV w:val="none" w:sz="0" w:space="0" w:color="auto"/>
      </w:tblBorders>
    </w:tblPr>
    <w:tblStylePr w:type="firstRow">
      <w:pPr>
        <w:jc w:val="left"/>
      </w:pPr>
      <w:rPr>
        <w:rFonts w:ascii="Arial" w:hAnsi="Arial"/>
        <w:b w:val="0"/>
        <w:color w:val="FFFFFF" w:themeColor="text1"/>
        <w:sz w:val="21"/>
      </w:rPr>
      <w:tblPr/>
      <w:tcPr>
        <w:shd w:val="clear" w:color="auto" w:fill="78B800" w:themeFill="accent1"/>
      </w:tcPr>
    </w:tblStylePr>
    <w:tblStylePr w:type="lastRow">
      <w:rPr>
        <w:rFonts w:ascii="Arial" w:hAnsi="Arial"/>
        <w:sz w:val="21"/>
      </w:rPr>
    </w:tblStylePr>
    <w:tblStylePr w:type="firstCol">
      <w:rPr>
        <w:rFonts w:ascii="Arial" w:hAnsi="Arial"/>
        <w:sz w:val="21"/>
      </w:rPr>
    </w:tblStylePr>
    <w:tblStylePr w:type="lastCol">
      <w:rPr>
        <w:rFonts w:ascii="Arial" w:hAnsi="Arial"/>
        <w:sz w:val="21"/>
      </w:rPr>
    </w:tblStylePr>
    <w:tblStylePr w:type="band1Vert">
      <w:rPr>
        <w:rFonts w:ascii="Arial" w:hAnsi="Arial"/>
        <w:sz w:val="21"/>
      </w:rPr>
    </w:tblStylePr>
    <w:tblStylePr w:type="band2Vert">
      <w:rPr>
        <w:rFonts w:ascii="Arial" w:hAnsi="Arial"/>
        <w:sz w:val="21"/>
      </w:rPr>
    </w:tblStylePr>
    <w:tblStylePr w:type="band1Horz">
      <w:rPr>
        <w:rFonts w:ascii="Arial" w:hAnsi="Arial"/>
        <w:sz w:val="21"/>
      </w:rPr>
      <w:tblPr/>
      <w:tcPr>
        <w:shd w:val="clear" w:color="auto" w:fill="FFFFFF" w:themeFill="background1"/>
      </w:tcPr>
    </w:tblStylePr>
    <w:tblStylePr w:type="band2Horz">
      <w:rPr>
        <w:rFonts w:ascii="Arial" w:hAnsi="Arial"/>
        <w:sz w:val="21"/>
      </w:rPr>
      <w:tblPr/>
      <w:tcPr>
        <w:shd w:val="clear" w:color="auto" w:fill="ECF3DF" w:themeFill="accent5" w:themeFillTint="66"/>
      </w:tcPr>
    </w:tblStylePr>
  </w:style>
  <w:style w:type="paragraph" w:customStyle="1" w:styleId="Heading5NotNumbered">
    <w:name w:val="Heading 5 (Not Numbered)"/>
    <w:basedOn w:val="Heading6"/>
    <w:link w:val="Heading5NotNumberedChar"/>
    <w:uiPriority w:val="39"/>
    <w:rsid w:val="007954C5"/>
    <w:pPr>
      <w:numPr>
        <w:ilvl w:val="4"/>
        <w:numId w:val="23"/>
      </w:numPr>
      <w:spacing w:after="240"/>
      <w:ind w:left="1225" w:hanging="1225"/>
      <w:outlineLvl w:val="4"/>
    </w:pPr>
    <w:rPr>
      <w:color w:val="78B800" w:themeColor="accent1"/>
      <w:lang w:val="en-GB"/>
    </w:rPr>
  </w:style>
  <w:style w:type="paragraph" w:styleId="TOC6">
    <w:name w:val="toc 6"/>
    <w:basedOn w:val="Normal"/>
    <w:next w:val="Normal"/>
    <w:uiPriority w:val="39"/>
    <w:unhideWhenUsed/>
    <w:rsid w:val="007954C5"/>
    <w:pPr>
      <w:spacing w:after="120" w:line="240" w:lineRule="auto"/>
      <w:ind w:left="544" w:hanging="544"/>
    </w:pPr>
    <w:rPr>
      <w:b/>
      <w:color w:val="FFFFFF" w:themeColor="text1"/>
    </w:rPr>
  </w:style>
  <w:style w:type="paragraph" w:styleId="TOC8">
    <w:name w:val="toc 8"/>
    <w:basedOn w:val="Normal"/>
    <w:next w:val="Normal"/>
    <w:uiPriority w:val="39"/>
    <w:semiHidden/>
    <w:unhideWhenUsed/>
    <w:rsid w:val="007954C5"/>
    <w:pPr>
      <w:spacing w:after="100"/>
      <w:ind w:left="1400"/>
    </w:pPr>
  </w:style>
  <w:style w:type="paragraph" w:styleId="TOC9">
    <w:name w:val="toc 9"/>
    <w:basedOn w:val="Normal"/>
    <w:next w:val="Normal"/>
    <w:uiPriority w:val="39"/>
    <w:semiHidden/>
    <w:unhideWhenUsed/>
    <w:rsid w:val="007954C5"/>
    <w:pPr>
      <w:spacing w:after="100"/>
      <w:ind w:left="1600"/>
    </w:pPr>
  </w:style>
  <w:style w:type="character" w:customStyle="1" w:styleId="TextHighlight">
    <w:name w:val="Text Highlight"/>
    <w:basedOn w:val="DefaultParagraphFont"/>
    <w:uiPriority w:val="1"/>
    <w:rsid w:val="007954C5"/>
    <w:rPr>
      <w:color w:val="auto"/>
      <w:bdr w:val="none" w:sz="0" w:space="0" w:color="auto"/>
      <w:shd w:val="clear" w:color="auto" w:fill="FFFF00"/>
    </w:rPr>
  </w:style>
  <w:style w:type="character" w:customStyle="1" w:styleId="TextChar">
    <w:name w:val="Text Char"/>
    <w:basedOn w:val="DefaultParagraphFont"/>
    <w:link w:val="Text"/>
    <w:rsid w:val="007954C5"/>
    <w:rPr>
      <w:rFonts w:eastAsiaTheme="minorEastAsia"/>
      <w:sz w:val="22"/>
      <w:lang w:eastAsia="zh-CN"/>
    </w:rPr>
  </w:style>
  <w:style w:type="character" w:customStyle="1" w:styleId="TableTextChar">
    <w:name w:val="Table Text Char"/>
    <w:basedOn w:val="DefaultParagraphFont"/>
    <w:link w:val="TableText"/>
    <w:uiPriority w:val="1"/>
    <w:rsid w:val="00361374"/>
    <w:rPr>
      <w:rFonts w:eastAsiaTheme="minorEastAsia"/>
      <w:sz w:val="22"/>
      <w:lang w:eastAsia="zh-CN"/>
    </w:rPr>
  </w:style>
  <w:style w:type="character" w:customStyle="1" w:styleId="TableText-Italic">
    <w:name w:val="Table Text - Italic"/>
    <w:basedOn w:val="TableTextChar"/>
    <w:uiPriority w:val="1"/>
    <w:rsid w:val="007954C5"/>
    <w:rPr>
      <w:rFonts w:eastAsiaTheme="minorEastAsia"/>
      <w:i/>
      <w:color w:val="auto"/>
      <w:sz w:val="22"/>
      <w:lang w:eastAsia="zh-CN"/>
    </w:rPr>
  </w:style>
  <w:style w:type="character" w:customStyle="1" w:styleId="TableBullet1Char">
    <w:name w:val="Table Bullet 1 Char"/>
    <w:basedOn w:val="TableTextChar"/>
    <w:link w:val="TableBullet1"/>
    <w:uiPriority w:val="2"/>
    <w:rsid w:val="007954C5"/>
    <w:rPr>
      <w:rFonts w:eastAsiaTheme="minorEastAsia"/>
      <w:sz w:val="22"/>
      <w:lang w:eastAsia="zh-CN"/>
    </w:rPr>
  </w:style>
  <w:style w:type="character" w:customStyle="1" w:styleId="Bullet1Char">
    <w:name w:val="Bullet 1 Char"/>
    <w:aliases w:val="List Paragraph Char,Bullets Char,Rec para Char,Dot pt Char,F5 List Paragraph Char,List Paragraph1 Char,No Spacing1 Char,List Paragraph Char Char Char Char,Indicator Text Char,Numbered Para 1 Char,Colorful List - Accent 11 Char,Bullet Char"/>
    <w:basedOn w:val="DefaultParagraphFont"/>
    <w:link w:val="Bullet1"/>
    <w:uiPriority w:val="99"/>
    <w:rsid w:val="007954C5"/>
    <w:rPr>
      <w:rFonts w:eastAsiaTheme="minorEastAsia"/>
      <w:sz w:val="22"/>
      <w:lang w:eastAsia="zh-CN"/>
    </w:rPr>
  </w:style>
  <w:style w:type="character" w:customStyle="1" w:styleId="TableFigure-HeaderChar">
    <w:name w:val="Table/Figure - Header Char"/>
    <w:basedOn w:val="DefaultParagraphFont"/>
    <w:link w:val="TableFigure-Header"/>
    <w:rsid w:val="005577F6"/>
    <w:rPr>
      <w:rFonts w:ascii="Arial" w:eastAsiaTheme="minorEastAsia" w:hAnsi="Arial"/>
      <w:b/>
      <w:sz w:val="22"/>
      <w:lang w:eastAsia="zh-CN"/>
    </w:rPr>
  </w:style>
  <w:style w:type="character" w:styleId="UnresolvedMention">
    <w:name w:val="Unresolved Mention"/>
    <w:basedOn w:val="DefaultParagraphFont"/>
    <w:uiPriority w:val="99"/>
    <w:unhideWhenUsed/>
    <w:rsid w:val="007954C5"/>
    <w:rPr>
      <w:color w:val="605E5C"/>
      <w:shd w:val="clear" w:color="auto" w:fill="E1DFDD"/>
    </w:rPr>
  </w:style>
  <w:style w:type="character" w:customStyle="1" w:styleId="CoverTitleChar">
    <w:name w:val="Cover Title Char"/>
    <w:basedOn w:val="DefaultParagraphFont"/>
    <w:link w:val="CoverTitle"/>
    <w:rsid w:val="007954C5"/>
    <w:rPr>
      <w:rFonts w:ascii="Arial" w:eastAsiaTheme="minorEastAsia" w:hAnsi="Arial"/>
      <w:b/>
      <w:color w:val="FFFFFF" w:themeColor="background1"/>
      <w:sz w:val="80"/>
      <w:szCs w:val="96"/>
      <w:lang w:eastAsia="zh-CN"/>
    </w:rPr>
  </w:style>
  <w:style w:type="character" w:customStyle="1" w:styleId="CoverSubtitleChar">
    <w:name w:val="Cover Subtitle Char"/>
    <w:basedOn w:val="CoverTitleChar"/>
    <w:link w:val="CoverSubtitle"/>
    <w:uiPriority w:val="39"/>
    <w:rsid w:val="007954C5"/>
    <w:rPr>
      <w:rFonts w:ascii="Arial" w:eastAsiaTheme="minorEastAsia" w:hAnsi="Arial"/>
      <w:b w:val="0"/>
      <w:color w:val="FFFFFF" w:themeColor="background1"/>
      <w:sz w:val="36"/>
      <w:szCs w:val="36"/>
      <w:lang w:val="en-GB" w:eastAsia="zh-CN"/>
    </w:rPr>
  </w:style>
  <w:style w:type="table" w:styleId="PlainTable2">
    <w:name w:val="Plain Table 2"/>
    <w:basedOn w:val="TableNormal"/>
    <w:uiPriority w:val="42"/>
    <w:rsid w:val="007954C5"/>
    <w:pPr>
      <w:spacing w:after="0" w:line="240" w:lineRule="auto"/>
    </w:pPr>
    <w:rPr>
      <w:rFonts w:eastAsiaTheme="minorEastAsia"/>
      <w:lang w:eastAsia="zh-CN"/>
    </w:rPr>
    <w:tblPr>
      <w:tblStyleRowBandSize w:val="1"/>
      <w:tblStyleColBandSize w:val="1"/>
      <w:tblBorders>
        <w:top w:val="single" w:sz="4" w:space="0" w:color="FFFFFF" w:themeColor="text1" w:themeTint="80"/>
        <w:bottom w:val="single" w:sz="4" w:space="0" w:color="FFFFFF" w:themeColor="text1" w:themeTint="80"/>
      </w:tblBorders>
    </w:tblPr>
    <w:tblStylePr w:type="firstRow">
      <w:rPr>
        <w:b/>
        <w:bCs/>
      </w:rPr>
      <w:tblPr/>
      <w:tcPr>
        <w:tcBorders>
          <w:bottom w:val="single" w:sz="4" w:space="0" w:color="FFFFFF" w:themeColor="text1" w:themeTint="80"/>
        </w:tcBorders>
      </w:tcPr>
    </w:tblStylePr>
    <w:tblStylePr w:type="lastRow">
      <w:rPr>
        <w:b/>
        <w:bCs/>
      </w:rPr>
      <w:tblPr/>
      <w:tcPr>
        <w:tcBorders>
          <w:top w:val="single" w:sz="4" w:space="0" w:color="FFFFFF" w:themeColor="text1" w:themeTint="80"/>
        </w:tcBorders>
      </w:tcPr>
    </w:tblStylePr>
    <w:tblStylePr w:type="firstCol">
      <w:rPr>
        <w:b/>
        <w:bCs/>
      </w:rPr>
    </w:tblStylePr>
    <w:tblStylePr w:type="lastCol">
      <w:rPr>
        <w:b/>
        <w:bCs/>
      </w:rPr>
    </w:tblStylePr>
    <w:tblStylePr w:type="band1Vert">
      <w:tblPr/>
      <w:tcPr>
        <w:tcBorders>
          <w:left w:val="single" w:sz="4" w:space="0" w:color="FFFFFF" w:themeColor="text1" w:themeTint="80"/>
          <w:right w:val="single" w:sz="4" w:space="0" w:color="FFFFFF" w:themeColor="text1" w:themeTint="80"/>
        </w:tcBorders>
      </w:tcPr>
    </w:tblStylePr>
    <w:tblStylePr w:type="band2Vert">
      <w:tblPr/>
      <w:tcPr>
        <w:tcBorders>
          <w:left w:val="single" w:sz="4" w:space="0" w:color="FFFFFF" w:themeColor="text1" w:themeTint="80"/>
          <w:right w:val="single" w:sz="4" w:space="0" w:color="FFFFFF" w:themeColor="text1" w:themeTint="80"/>
        </w:tcBorders>
      </w:tcPr>
    </w:tblStylePr>
    <w:tblStylePr w:type="band1Horz">
      <w:tblPr/>
      <w:tcPr>
        <w:tcBorders>
          <w:top w:val="single" w:sz="4" w:space="0" w:color="FFFFFF" w:themeColor="text1" w:themeTint="80"/>
          <w:bottom w:val="single" w:sz="4" w:space="0" w:color="FFFFFF" w:themeColor="text1" w:themeTint="80"/>
        </w:tcBorders>
      </w:tcPr>
    </w:tblStylePr>
  </w:style>
  <w:style w:type="character" w:customStyle="1" w:styleId="CoverDateChar">
    <w:name w:val="Cover Date Char"/>
    <w:basedOn w:val="CoverSubtitleChar"/>
    <w:link w:val="CoverDate"/>
    <w:uiPriority w:val="39"/>
    <w:rsid w:val="007954C5"/>
    <w:rPr>
      <w:rFonts w:ascii="Arial" w:eastAsiaTheme="minorEastAsia" w:hAnsi="Arial"/>
      <w:b w:val="0"/>
      <w:i/>
      <w:iCs/>
      <w:color w:val="FFFFFF" w:themeColor="background1"/>
      <w:sz w:val="28"/>
      <w:szCs w:val="28"/>
      <w:lang w:val="en-GB" w:eastAsia="zh-CN"/>
    </w:rPr>
  </w:style>
  <w:style w:type="table" w:styleId="PlainTable1">
    <w:name w:val="Plain Table 1"/>
    <w:basedOn w:val="TableNormal"/>
    <w:uiPriority w:val="41"/>
    <w:rsid w:val="007954C5"/>
    <w:pPr>
      <w:spacing w:before="120" w:after="120" w:line="240" w:lineRule="auto"/>
    </w:pPr>
    <w:rPr>
      <w:rFonts w:eastAsiaTheme="minorEastAsia"/>
      <w:sz w:val="21"/>
      <w:lang w:eastAsia="zh-CN"/>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TableBody-text">
    <w:name w:val="Table Body-text"/>
    <w:basedOn w:val="Normal"/>
    <w:link w:val="TableBody-textChar"/>
    <w:qFormat/>
    <w:rsid w:val="007954C5"/>
    <w:pPr>
      <w:spacing w:before="80" w:after="80" w:line="259" w:lineRule="auto"/>
    </w:pPr>
    <w:rPr>
      <w:rFonts w:ascii="Calibri" w:hAnsi="Calibri"/>
      <w:color w:val="EBECED" w:themeColor="accent4"/>
      <w:szCs w:val="22"/>
    </w:rPr>
  </w:style>
  <w:style w:type="character" w:customStyle="1" w:styleId="TableBody-textChar">
    <w:name w:val="Table Body-text Char"/>
    <w:basedOn w:val="DefaultParagraphFont"/>
    <w:link w:val="TableBody-text"/>
    <w:rsid w:val="007954C5"/>
    <w:rPr>
      <w:rFonts w:ascii="Calibri" w:eastAsiaTheme="minorEastAsia" w:hAnsi="Calibri"/>
      <w:color w:val="EBECED" w:themeColor="accent4"/>
      <w:sz w:val="22"/>
      <w:szCs w:val="22"/>
      <w:lang w:val="en-AU" w:eastAsia="zh-CN"/>
    </w:rPr>
  </w:style>
  <w:style w:type="paragraph" w:styleId="TOC4">
    <w:name w:val="toc 4"/>
    <w:basedOn w:val="Normal"/>
    <w:next w:val="Normal"/>
    <w:autoRedefine/>
    <w:uiPriority w:val="39"/>
    <w:unhideWhenUsed/>
    <w:rsid w:val="007954C5"/>
    <w:pPr>
      <w:spacing w:after="120" w:line="240" w:lineRule="auto"/>
      <w:ind w:left="1797" w:hanging="720"/>
    </w:pPr>
    <w:rPr>
      <w:color w:val="FFFFFF" w:themeColor="text1"/>
    </w:rPr>
  </w:style>
  <w:style w:type="character" w:customStyle="1" w:styleId="Heading5NotNumberedChar">
    <w:name w:val="Heading 5 (Not Numbered) Char"/>
    <w:basedOn w:val="Heading6Char"/>
    <w:link w:val="Heading5NotNumbered"/>
    <w:uiPriority w:val="39"/>
    <w:rsid w:val="007954C5"/>
    <w:rPr>
      <w:rFonts w:ascii="Arial" w:eastAsiaTheme="minorEastAsia" w:hAnsi="Arial"/>
      <w:b/>
      <w:bCs/>
      <w:color w:val="78B800" w:themeColor="accent1"/>
      <w:sz w:val="24"/>
      <w:szCs w:val="24"/>
      <w:lang w:val="en-GB" w:eastAsia="zh-CN"/>
    </w:rPr>
  </w:style>
  <w:style w:type="paragraph" w:customStyle="1" w:styleId="Appendix">
    <w:name w:val="Appendix"/>
    <w:basedOn w:val="Heading7"/>
    <w:link w:val="AppendixChar"/>
    <w:uiPriority w:val="39"/>
    <w:qFormat/>
    <w:rsid w:val="007954C5"/>
    <w:pPr>
      <w:numPr>
        <w:numId w:val="18"/>
      </w:numPr>
      <w:outlineLvl w:val="0"/>
    </w:pPr>
    <w:rPr>
      <w:lang w:val="en-GB"/>
    </w:rPr>
  </w:style>
  <w:style w:type="paragraph" w:styleId="TOC5">
    <w:name w:val="toc 5"/>
    <w:basedOn w:val="Normal"/>
    <w:next w:val="Normal"/>
    <w:autoRedefine/>
    <w:uiPriority w:val="39"/>
    <w:unhideWhenUsed/>
    <w:rsid w:val="007954C5"/>
    <w:pPr>
      <w:tabs>
        <w:tab w:val="left" w:pos="1797"/>
        <w:tab w:val="right" w:leader="dot" w:pos="9019"/>
      </w:tabs>
      <w:spacing w:after="120" w:line="240" w:lineRule="auto"/>
      <w:ind w:left="1797" w:hanging="720"/>
    </w:pPr>
  </w:style>
  <w:style w:type="character" w:customStyle="1" w:styleId="AppendixChar">
    <w:name w:val="Appendix Char"/>
    <w:basedOn w:val="Heading7Char"/>
    <w:link w:val="Appendix"/>
    <w:uiPriority w:val="39"/>
    <w:rsid w:val="007954C5"/>
    <w:rPr>
      <w:rFonts w:eastAsiaTheme="minorEastAsia" w:cstheme="minorHAnsi"/>
      <w:b/>
      <w:bCs/>
      <w:color w:val="36424A" w:themeColor="accent2"/>
      <w:sz w:val="24"/>
      <w:szCs w:val="24"/>
      <w:lang w:val="en-GB" w:eastAsia="zh-CN"/>
    </w:rPr>
  </w:style>
  <w:style w:type="paragraph" w:customStyle="1" w:styleId="NumberedHeading1">
    <w:name w:val="Numbered Heading 1"/>
    <w:basedOn w:val="ListParagraph"/>
    <w:next w:val="BodyText"/>
    <w:link w:val="NumberedHeading1Char"/>
    <w:uiPriority w:val="2"/>
    <w:qFormat/>
    <w:rsid w:val="007954C5"/>
    <w:pPr>
      <w:keepNext/>
      <w:numPr>
        <w:numId w:val="19"/>
      </w:numPr>
      <w:spacing w:before="360" w:line="259" w:lineRule="auto"/>
      <w:contextualSpacing w:val="0"/>
      <w:outlineLvl w:val="0"/>
    </w:pPr>
    <w:rPr>
      <w:rFonts w:asciiTheme="majorHAnsi" w:hAnsiTheme="majorHAnsi"/>
      <w:b/>
      <w:caps/>
      <w:color w:val="EBECED" w:themeColor="text2"/>
      <w:kern w:val="28"/>
      <w:sz w:val="28"/>
      <w:szCs w:val="22"/>
    </w:rPr>
  </w:style>
  <w:style w:type="paragraph" w:customStyle="1" w:styleId="NumberedHeading2">
    <w:name w:val="Numbered Heading 2"/>
    <w:basedOn w:val="ListParagraph"/>
    <w:next w:val="BodyText"/>
    <w:uiPriority w:val="2"/>
    <w:qFormat/>
    <w:rsid w:val="007954C5"/>
    <w:pPr>
      <w:keepNext/>
      <w:numPr>
        <w:ilvl w:val="1"/>
        <w:numId w:val="19"/>
      </w:numPr>
      <w:spacing w:before="360" w:after="120" w:line="259" w:lineRule="auto"/>
      <w:contextualSpacing w:val="0"/>
      <w:outlineLvl w:val="1"/>
    </w:pPr>
    <w:rPr>
      <w:rFonts w:asciiTheme="majorHAnsi" w:hAnsiTheme="majorHAnsi"/>
      <w:b/>
      <w:color w:val="EBECED" w:themeColor="text2"/>
      <w:sz w:val="28"/>
      <w:szCs w:val="22"/>
    </w:rPr>
  </w:style>
  <w:style w:type="character" w:customStyle="1" w:styleId="NumberedHeading1Char">
    <w:name w:val="Numbered Heading 1 Char"/>
    <w:basedOn w:val="Heading1Char"/>
    <w:link w:val="NumberedHeading1"/>
    <w:uiPriority w:val="2"/>
    <w:rsid w:val="007954C5"/>
    <w:rPr>
      <w:rFonts w:asciiTheme="majorHAnsi" w:eastAsiaTheme="minorEastAsia" w:hAnsiTheme="majorHAnsi"/>
      <w:b/>
      <w:caps/>
      <w:color w:val="EBECED" w:themeColor="text2"/>
      <w:kern w:val="28"/>
      <w:sz w:val="28"/>
      <w:szCs w:val="22"/>
      <w:lang w:val="en-AU" w:eastAsia="zh-CN"/>
    </w:rPr>
  </w:style>
  <w:style w:type="paragraph" w:customStyle="1" w:styleId="NumberedHeading3">
    <w:name w:val="Numbered Heading 3"/>
    <w:basedOn w:val="ListParagraph"/>
    <w:uiPriority w:val="2"/>
    <w:qFormat/>
    <w:rsid w:val="007954C5"/>
    <w:pPr>
      <w:keepNext/>
      <w:numPr>
        <w:ilvl w:val="2"/>
        <w:numId w:val="19"/>
      </w:numPr>
      <w:spacing w:before="240" w:after="120" w:line="259" w:lineRule="auto"/>
      <w:contextualSpacing w:val="0"/>
      <w:outlineLvl w:val="2"/>
    </w:pPr>
    <w:rPr>
      <w:rFonts w:asciiTheme="majorHAnsi" w:hAnsiTheme="majorHAnsi"/>
      <w:b/>
      <w:color w:val="EBECED" w:themeColor="text2"/>
      <w:sz w:val="24"/>
      <w:szCs w:val="22"/>
    </w:rPr>
  </w:style>
  <w:style w:type="paragraph" w:customStyle="1" w:styleId="NumberedHeading4">
    <w:name w:val="Numbered Heading 4"/>
    <w:basedOn w:val="ListParagraph"/>
    <w:next w:val="BodyText"/>
    <w:uiPriority w:val="2"/>
    <w:unhideWhenUsed/>
    <w:rsid w:val="007954C5"/>
    <w:pPr>
      <w:keepNext/>
      <w:numPr>
        <w:ilvl w:val="3"/>
        <w:numId w:val="19"/>
      </w:numPr>
      <w:spacing w:before="120" w:after="120" w:line="259" w:lineRule="auto"/>
      <w:contextualSpacing w:val="0"/>
      <w:outlineLvl w:val="3"/>
    </w:pPr>
    <w:rPr>
      <w:rFonts w:asciiTheme="majorHAnsi" w:hAnsiTheme="majorHAnsi"/>
      <w:b/>
      <w:i/>
      <w:color w:val="EBECED" w:themeColor="text2"/>
      <w:sz w:val="24"/>
      <w:szCs w:val="22"/>
    </w:rPr>
  </w:style>
  <w:style w:type="table" w:styleId="GridTable4">
    <w:name w:val="Grid Table 4"/>
    <w:basedOn w:val="TableNormal"/>
    <w:uiPriority w:val="49"/>
    <w:rsid w:val="007954C5"/>
    <w:pPr>
      <w:spacing w:after="0" w:line="240" w:lineRule="auto"/>
    </w:pPr>
    <w:rPr>
      <w:rFonts w:eastAsiaTheme="minorEastAsia"/>
      <w:sz w:val="22"/>
      <w:szCs w:val="22"/>
      <w:lang w:val="en-NZ" w:eastAsia="zh-CN"/>
    </w:rPr>
    <w:tblPr>
      <w:tblStyleRowBandSize w:val="1"/>
      <w:tblStyleColBandSize w:val="1"/>
      <w:tblBorders>
        <w:top w:val="single" w:sz="4" w:space="0" w:color="FFFFFF" w:themeColor="text1" w:themeTint="99"/>
        <w:left w:val="single" w:sz="4" w:space="0" w:color="FFFFFF" w:themeColor="text1" w:themeTint="99"/>
        <w:bottom w:val="single" w:sz="4" w:space="0" w:color="FFFFFF" w:themeColor="text1" w:themeTint="99"/>
        <w:right w:val="single" w:sz="4" w:space="0" w:color="FFFFFF" w:themeColor="text1" w:themeTint="99"/>
        <w:insideH w:val="single" w:sz="4" w:space="0" w:color="FFFFFF" w:themeColor="text1" w:themeTint="99"/>
        <w:insideV w:val="single" w:sz="4" w:space="0" w:color="FFFFFF" w:themeColor="text1" w:themeTint="99"/>
      </w:tblBorders>
    </w:tblPr>
    <w:tblStylePr w:type="firstRow">
      <w:rPr>
        <w:b/>
        <w:bCs/>
        <w:color w:val="FFFFFF" w:themeColor="background1"/>
      </w:rPr>
      <w:tblPr/>
      <w:tcPr>
        <w:tcBorders>
          <w:top w:val="single" w:sz="4" w:space="0" w:color="FFFFFF" w:themeColor="text1"/>
          <w:left w:val="single" w:sz="4" w:space="0" w:color="FFFFFF" w:themeColor="text1"/>
          <w:bottom w:val="single" w:sz="4" w:space="0" w:color="FFFFFF" w:themeColor="text1"/>
          <w:right w:val="single" w:sz="4" w:space="0" w:color="FFFFFF" w:themeColor="text1"/>
          <w:insideH w:val="nil"/>
          <w:insideV w:val="nil"/>
        </w:tcBorders>
        <w:shd w:val="clear" w:color="auto" w:fill="FFFFFF" w:themeFill="text1"/>
      </w:tcPr>
    </w:tblStylePr>
    <w:tblStylePr w:type="lastRow">
      <w:rPr>
        <w:b/>
        <w:bCs/>
      </w:rPr>
      <w:tblPr/>
      <w:tcPr>
        <w:tcBorders>
          <w:top w:val="double" w:sz="4" w:space="0" w:color="FFFFFF" w:themeColor="text1"/>
        </w:tcBorders>
      </w:tcPr>
    </w:tblStylePr>
    <w:tblStylePr w:type="firstCol">
      <w:rPr>
        <w:b/>
        <w:bCs/>
      </w:rPr>
    </w:tblStylePr>
    <w:tblStylePr w:type="lastCol">
      <w:rPr>
        <w:b/>
        <w:bCs/>
      </w:rPr>
    </w:tblStylePr>
    <w:tblStylePr w:type="band1Vert">
      <w:tblPr/>
      <w:tcPr>
        <w:shd w:val="clear" w:color="auto" w:fill="FFFFFF" w:themeFill="text1" w:themeFillTint="33"/>
      </w:tcPr>
    </w:tblStylePr>
    <w:tblStylePr w:type="band1Horz">
      <w:tblPr/>
      <w:tcPr>
        <w:shd w:val="clear" w:color="auto" w:fill="FFFFFF" w:themeFill="text1" w:themeFillTint="33"/>
      </w:tcPr>
    </w:tblStylePr>
  </w:style>
  <w:style w:type="paragraph" w:customStyle="1" w:styleId="Text-BodyHeading">
    <w:name w:val="Text - Body Heading"/>
    <w:basedOn w:val="Text"/>
    <w:link w:val="Text-BodyHeadingChar"/>
    <w:uiPriority w:val="39"/>
    <w:qFormat/>
    <w:rsid w:val="007954C5"/>
    <w:rPr>
      <w:b/>
      <w:bCs/>
      <w:lang w:val="en-GB"/>
    </w:rPr>
  </w:style>
  <w:style w:type="table" w:customStyle="1" w:styleId="TableDesign">
    <w:name w:val="Table Design"/>
    <w:basedOn w:val="TableNormal"/>
    <w:uiPriority w:val="99"/>
    <w:rsid w:val="007954C5"/>
    <w:pPr>
      <w:spacing w:before="120" w:after="120" w:line="240" w:lineRule="auto"/>
    </w:pPr>
    <w:rPr>
      <w:rFonts w:eastAsiaTheme="minorEastAsia"/>
      <w:color w:val="FFFFFF" w:themeColor="text1"/>
      <w:sz w:val="21"/>
      <w:lang w:eastAsia="zh-CN"/>
    </w:rPr>
    <w:tblPr>
      <w:tblStyleRowBandSize w:val="1"/>
      <w:tblStyleColBandSize w:val="1"/>
      <w:tblBorders>
        <w:top w:val="single" w:sz="2" w:space="0" w:color="36424A" w:themeColor="accent2"/>
        <w:left w:val="single" w:sz="2" w:space="0" w:color="36424A" w:themeColor="accent2"/>
        <w:bottom w:val="single" w:sz="2" w:space="0" w:color="36424A" w:themeColor="accent2"/>
        <w:right w:val="single" w:sz="2" w:space="0" w:color="36424A" w:themeColor="accent2"/>
        <w:insideH w:val="single" w:sz="2" w:space="0" w:color="36424A" w:themeColor="accent2"/>
        <w:insideV w:val="single" w:sz="2" w:space="0" w:color="36424A" w:themeColor="accent2"/>
      </w:tblBorders>
    </w:tblPr>
    <w:tcPr>
      <w:vAlign w:val="center"/>
    </w:tcPr>
    <w:tblStylePr w:type="firstRow">
      <w:pPr>
        <w:jc w:val="left"/>
      </w:pPr>
      <w:rPr>
        <w:rFonts w:ascii="Arial" w:hAnsi="Arial"/>
        <w:b w:val="0"/>
        <w:color w:val="FFFFFF" w:themeColor="background1"/>
        <w:sz w:val="21"/>
      </w:rPr>
      <w:tblPr/>
      <w:tcPr>
        <w:shd w:val="clear" w:color="auto" w:fill="EBECED" w:themeFill="accent4"/>
      </w:tcPr>
    </w:tblStylePr>
    <w:tblStylePr w:type="lastRow">
      <w:rPr>
        <w:rFonts w:ascii="Arial" w:hAnsi="Arial"/>
        <w:sz w:val="21"/>
      </w:rPr>
    </w:tblStylePr>
    <w:tblStylePr w:type="firstCol">
      <w:rPr>
        <w:rFonts w:ascii="Arial" w:hAnsi="Arial"/>
        <w:sz w:val="21"/>
      </w:rPr>
    </w:tblStylePr>
    <w:tblStylePr w:type="lastCol">
      <w:rPr>
        <w:rFonts w:ascii="Arial" w:hAnsi="Arial"/>
        <w:sz w:val="21"/>
      </w:rPr>
    </w:tblStylePr>
    <w:tblStylePr w:type="band1Vert">
      <w:rPr>
        <w:rFonts w:ascii="Arial" w:hAnsi="Arial"/>
        <w:sz w:val="21"/>
      </w:rPr>
    </w:tblStylePr>
    <w:tblStylePr w:type="band2Vert">
      <w:rPr>
        <w:rFonts w:ascii="Arial" w:hAnsi="Arial"/>
        <w:sz w:val="21"/>
      </w:rPr>
    </w:tblStylePr>
    <w:tblStylePr w:type="band1Horz">
      <w:rPr>
        <w:rFonts w:ascii="Arial" w:hAnsi="Arial"/>
        <w:sz w:val="21"/>
      </w:rPr>
      <w:tblPr/>
      <w:tcPr>
        <w:shd w:val="clear" w:color="auto" w:fill="FFFFFF" w:themeFill="background1"/>
      </w:tcPr>
    </w:tblStylePr>
    <w:tblStylePr w:type="band2Horz">
      <w:rPr>
        <w:rFonts w:ascii="Arial" w:hAnsi="Arial"/>
        <w:sz w:val="21"/>
      </w:rPr>
      <w:tblPr/>
      <w:tcPr>
        <w:shd w:val="clear" w:color="auto" w:fill="ECF3DF" w:themeFill="accent5" w:themeFillTint="66"/>
      </w:tcPr>
    </w:tblStylePr>
  </w:style>
  <w:style w:type="character" w:customStyle="1" w:styleId="Text-BodyHeadingChar">
    <w:name w:val="Text - Body Heading Char"/>
    <w:basedOn w:val="TextChar"/>
    <w:link w:val="Text-BodyHeading"/>
    <w:uiPriority w:val="39"/>
    <w:rsid w:val="007954C5"/>
    <w:rPr>
      <w:rFonts w:eastAsiaTheme="minorEastAsia"/>
      <w:b/>
      <w:bCs/>
      <w:sz w:val="22"/>
      <w:lang w:val="en-GB" w:eastAsia="zh-CN"/>
    </w:rPr>
  </w:style>
  <w:style w:type="table" w:customStyle="1" w:styleId="ACTableDesign2">
    <w:name w:val="A+C Table Design 2"/>
    <w:basedOn w:val="ACTableDesign"/>
    <w:uiPriority w:val="99"/>
    <w:rsid w:val="007954C5"/>
    <w:pPr>
      <w:spacing w:after="0"/>
    </w:pPr>
    <w:tblPr/>
    <w:tblStylePr w:type="firstRow">
      <w:pPr>
        <w:jc w:val="left"/>
      </w:pPr>
      <w:rPr>
        <w:rFonts w:ascii="Arial" w:hAnsi="Arial"/>
        <w:b w:val="0"/>
        <w:color w:val="FFFFFF" w:themeColor="background1"/>
        <w:sz w:val="21"/>
      </w:rPr>
      <w:tblPr/>
      <w:tcPr>
        <w:shd w:val="clear" w:color="auto" w:fill="36424A" w:themeFill="accent2"/>
      </w:tcPr>
    </w:tblStylePr>
    <w:tblStylePr w:type="lastRow">
      <w:rPr>
        <w:rFonts w:ascii="Arial" w:hAnsi="Arial"/>
        <w:sz w:val="21"/>
      </w:rPr>
    </w:tblStylePr>
    <w:tblStylePr w:type="firstCol">
      <w:rPr>
        <w:rFonts w:ascii="Arial" w:hAnsi="Arial"/>
        <w:sz w:val="21"/>
      </w:rPr>
    </w:tblStylePr>
    <w:tblStylePr w:type="lastCol">
      <w:rPr>
        <w:rFonts w:ascii="Arial" w:hAnsi="Arial"/>
        <w:sz w:val="21"/>
      </w:rPr>
    </w:tblStylePr>
    <w:tblStylePr w:type="band1Vert">
      <w:rPr>
        <w:rFonts w:ascii="Arial" w:hAnsi="Arial"/>
        <w:sz w:val="21"/>
      </w:rPr>
    </w:tblStylePr>
    <w:tblStylePr w:type="band2Vert">
      <w:rPr>
        <w:rFonts w:ascii="Arial" w:hAnsi="Arial"/>
        <w:sz w:val="21"/>
      </w:rPr>
    </w:tblStylePr>
    <w:tblStylePr w:type="band1Horz">
      <w:rPr>
        <w:rFonts w:ascii="Arial" w:hAnsi="Arial"/>
        <w:sz w:val="21"/>
      </w:rPr>
      <w:tblPr/>
      <w:tcPr>
        <w:shd w:val="clear" w:color="auto" w:fill="FFFFFF" w:themeFill="background1"/>
      </w:tcPr>
    </w:tblStylePr>
    <w:tblStylePr w:type="band2Horz">
      <w:rPr>
        <w:rFonts w:ascii="Arial" w:hAnsi="Arial"/>
        <w:sz w:val="21"/>
      </w:rPr>
      <w:tblPr/>
      <w:tcPr>
        <w:shd w:val="clear" w:color="auto" w:fill="D1E3B0" w:themeFill="accent5"/>
      </w:tcPr>
    </w:tblStylePr>
  </w:style>
  <w:style w:type="paragraph" w:customStyle="1" w:styleId="TableFigureTitle">
    <w:name w:val="Table/Figure Title"/>
    <w:basedOn w:val="Text"/>
    <w:next w:val="TableFigure-Notes"/>
    <w:link w:val="TableFigureTitleChar"/>
    <w:uiPriority w:val="39"/>
    <w:qFormat/>
    <w:rsid w:val="00B35BDC"/>
    <w:pPr>
      <w:framePr w:hSpace="180" w:wrap="around" w:vAnchor="text" w:hAnchor="text" w:y="1"/>
      <w:spacing w:after="120" w:line="240" w:lineRule="auto"/>
      <w:suppressOverlap/>
    </w:pPr>
    <w:rPr>
      <w:rFonts w:ascii="Arial" w:hAnsi="Arial"/>
      <w:b/>
      <w:bCs/>
      <w:iCs/>
      <w:color w:val="000000"/>
      <w:lang w:val="en-AU"/>
    </w:rPr>
  </w:style>
  <w:style w:type="paragraph" w:customStyle="1" w:styleId="TableFigure-Notes">
    <w:name w:val="Table/Figure - Notes"/>
    <w:basedOn w:val="Text"/>
    <w:link w:val="TableFigure-NotesChar"/>
    <w:uiPriority w:val="39"/>
    <w:qFormat/>
    <w:rsid w:val="007954C5"/>
    <w:rPr>
      <w:sz w:val="18"/>
      <w:szCs w:val="18"/>
    </w:rPr>
  </w:style>
  <w:style w:type="character" w:customStyle="1" w:styleId="TableFigureTitleChar">
    <w:name w:val="Table/Figure Title Char"/>
    <w:basedOn w:val="TextChar"/>
    <w:link w:val="TableFigureTitle"/>
    <w:uiPriority w:val="39"/>
    <w:rsid w:val="00B35BDC"/>
    <w:rPr>
      <w:rFonts w:ascii="Arial" w:eastAsiaTheme="minorEastAsia" w:hAnsi="Arial"/>
      <w:b/>
      <w:bCs/>
      <w:iCs/>
      <w:color w:val="000000"/>
      <w:sz w:val="22"/>
      <w:lang w:val="en-AU" w:eastAsia="zh-CN"/>
    </w:rPr>
  </w:style>
  <w:style w:type="character" w:customStyle="1" w:styleId="TableFigure-NotesChar">
    <w:name w:val="Table/Figure - Notes Char"/>
    <w:basedOn w:val="TextChar"/>
    <w:link w:val="TableFigure-Notes"/>
    <w:uiPriority w:val="39"/>
    <w:rsid w:val="007954C5"/>
    <w:rPr>
      <w:rFonts w:eastAsiaTheme="minorEastAsia"/>
      <w:sz w:val="18"/>
      <w:szCs w:val="18"/>
      <w:lang w:eastAsia="zh-CN"/>
    </w:rPr>
  </w:style>
  <w:style w:type="paragraph" w:customStyle="1" w:styleId="Heading1NoPageBreak">
    <w:name w:val="Heading 1 (No Page Break)"/>
    <w:basedOn w:val="Heading1"/>
    <w:uiPriority w:val="39"/>
    <w:rsid w:val="007954C5"/>
    <w:pPr>
      <w:pageBreakBefore w:val="0"/>
    </w:pPr>
  </w:style>
  <w:style w:type="paragraph" w:customStyle="1" w:styleId="Text-2column">
    <w:name w:val="Text - 2 column"/>
    <w:basedOn w:val="Text"/>
    <w:next w:val="Text"/>
    <w:uiPriority w:val="39"/>
    <w:rsid w:val="007954C5"/>
    <w:rPr>
      <w:lang w:val="en-NZ"/>
    </w:rPr>
  </w:style>
  <w:style w:type="table" w:customStyle="1" w:styleId="ACTableDesign3">
    <w:name w:val="A+C Table Design 3"/>
    <w:basedOn w:val="ACTableDesign2"/>
    <w:uiPriority w:val="99"/>
    <w:rsid w:val="007954C5"/>
    <w:tblPr/>
    <w:tblStylePr w:type="firstRow">
      <w:pPr>
        <w:jc w:val="left"/>
      </w:pPr>
      <w:rPr>
        <w:rFonts w:ascii="Arial" w:hAnsi="Arial"/>
        <w:b w:val="0"/>
        <w:color w:val="FFFFFF" w:themeColor="background1"/>
        <w:sz w:val="21"/>
      </w:rPr>
      <w:tblPr/>
      <w:tcPr>
        <w:shd w:val="clear" w:color="auto" w:fill="EBECED" w:themeFill="accent4"/>
      </w:tcPr>
    </w:tblStylePr>
    <w:tblStylePr w:type="lastRow">
      <w:rPr>
        <w:rFonts w:ascii="Arial" w:hAnsi="Arial"/>
        <w:sz w:val="21"/>
      </w:rPr>
    </w:tblStylePr>
    <w:tblStylePr w:type="firstCol">
      <w:rPr>
        <w:rFonts w:ascii="Arial" w:hAnsi="Arial"/>
        <w:sz w:val="21"/>
      </w:rPr>
    </w:tblStylePr>
    <w:tblStylePr w:type="lastCol">
      <w:rPr>
        <w:rFonts w:ascii="Arial" w:hAnsi="Arial"/>
        <w:sz w:val="21"/>
      </w:rPr>
    </w:tblStylePr>
    <w:tblStylePr w:type="band1Vert">
      <w:rPr>
        <w:rFonts w:ascii="Arial" w:hAnsi="Arial"/>
        <w:sz w:val="21"/>
      </w:rPr>
    </w:tblStylePr>
    <w:tblStylePr w:type="band2Vert">
      <w:rPr>
        <w:rFonts w:ascii="Arial" w:hAnsi="Arial"/>
        <w:sz w:val="21"/>
      </w:rPr>
    </w:tblStylePr>
    <w:tblStylePr w:type="band1Horz">
      <w:rPr>
        <w:rFonts w:ascii="Arial" w:hAnsi="Arial"/>
        <w:sz w:val="21"/>
      </w:rPr>
      <w:tblPr/>
      <w:tcPr>
        <w:shd w:val="clear" w:color="auto" w:fill="FFFFFF" w:themeFill="background1"/>
      </w:tcPr>
    </w:tblStylePr>
    <w:tblStylePr w:type="band2Horz">
      <w:rPr>
        <w:rFonts w:ascii="Arial" w:hAnsi="Arial"/>
        <w:sz w:val="21"/>
      </w:rPr>
      <w:tblPr/>
      <w:tcPr>
        <w:shd w:val="clear" w:color="auto" w:fill="D1E3B0" w:themeFill="accent5"/>
      </w:tcPr>
    </w:tblStylePr>
  </w:style>
  <w:style w:type="character" w:customStyle="1" w:styleId="NoSpacingChar">
    <w:name w:val="No Spacing Char"/>
    <w:basedOn w:val="DefaultParagraphFont"/>
    <w:link w:val="NoSpacing"/>
    <w:uiPriority w:val="1"/>
    <w:rsid w:val="007954C5"/>
    <w:rPr>
      <w:rFonts w:eastAsiaTheme="minorEastAsia"/>
      <w:color w:val="FF0000"/>
      <w:lang w:eastAsia="zh-CN"/>
    </w:rPr>
  </w:style>
  <w:style w:type="paragraph" w:customStyle="1" w:styleId="Heading1NotNumbered">
    <w:name w:val="Heading 1 (Not Numbered)"/>
    <w:basedOn w:val="Heading1"/>
    <w:next w:val="Normal"/>
    <w:uiPriority w:val="39"/>
    <w:rsid w:val="007954C5"/>
    <w:pPr>
      <w:pageBreakBefore w:val="0"/>
      <w:numPr>
        <w:numId w:val="0"/>
      </w:numPr>
      <w:ind w:left="1225" w:hanging="1225"/>
    </w:pPr>
  </w:style>
  <w:style w:type="paragraph" w:customStyle="1" w:styleId="Heading2NotNumbered">
    <w:name w:val="Heading 2 (Not Numbered)"/>
    <w:basedOn w:val="Heading2"/>
    <w:next w:val="Normal"/>
    <w:uiPriority w:val="39"/>
    <w:rsid w:val="007954C5"/>
    <w:pPr>
      <w:numPr>
        <w:ilvl w:val="0"/>
        <w:numId w:val="0"/>
      </w:numPr>
      <w:ind w:left="1224" w:hanging="1224"/>
    </w:pPr>
  </w:style>
  <w:style w:type="paragraph" w:customStyle="1" w:styleId="Heading3NotNumbered">
    <w:name w:val="Heading 3 (Not Numbered)"/>
    <w:basedOn w:val="Heading3"/>
    <w:next w:val="Normal"/>
    <w:uiPriority w:val="39"/>
    <w:rsid w:val="007954C5"/>
    <w:pPr>
      <w:numPr>
        <w:ilvl w:val="0"/>
        <w:numId w:val="0"/>
      </w:numPr>
      <w:ind w:left="1225" w:hanging="1225"/>
    </w:pPr>
  </w:style>
  <w:style w:type="paragraph" w:customStyle="1" w:styleId="Heading4NotNumbered">
    <w:name w:val="Heading 4 (Not Numbered)"/>
    <w:basedOn w:val="Heading4"/>
    <w:uiPriority w:val="39"/>
    <w:rsid w:val="00A42301"/>
    <w:pPr>
      <w:numPr>
        <w:ilvl w:val="0"/>
        <w:numId w:val="0"/>
      </w:numPr>
      <w:spacing w:after="120"/>
    </w:pPr>
    <w:rPr>
      <w:color w:val="000000"/>
      <w:sz w:val="24"/>
      <w:szCs w:val="24"/>
    </w:rPr>
  </w:style>
  <w:style w:type="paragraph" w:customStyle="1" w:styleId="InstructionsHeader">
    <w:name w:val="Instructions Header"/>
    <w:basedOn w:val="Normal"/>
    <w:next w:val="InstructionsBody"/>
    <w:uiPriority w:val="39"/>
    <w:qFormat/>
    <w:rsid w:val="007954C5"/>
    <w:pPr>
      <w:pBdr>
        <w:top w:val="single" w:sz="6" w:space="3" w:color="77B800"/>
        <w:left w:val="single" w:sz="6" w:space="3" w:color="77B800"/>
        <w:bottom w:val="single" w:sz="6" w:space="3" w:color="77B800"/>
        <w:right w:val="single" w:sz="6" w:space="3" w:color="77B800"/>
      </w:pBdr>
      <w:spacing w:before="120" w:after="120" w:line="259" w:lineRule="auto"/>
    </w:pPr>
    <w:rPr>
      <w:rFonts w:ascii="Arial" w:eastAsia="Arial" w:hAnsi="Arial" w:cs="Times New Roman"/>
      <w:b/>
      <w:bCs/>
      <w:color w:val="77B800"/>
      <w:szCs w:val="22"/>
    </w:rPr>
  </w:style>
  <w:style w:type="paragraph" w:customStyle="1" w:styleId="InstructionsBody">
    <w:name w:val="Instructions Body"/>
    <w:basedOn w:val="Normal"/>
    <w:next w:val="Normal"/>
    <w:uiPriority w:val="39"/>
    <w:qFormat/>
    <w:rsid w:val="007954C5"/>
    <w:pPr>
      <w:pBdr>
        <w:top w:val="single" w:sz="6" w:space="3" w:color="77B800"/>
        <w:left w:val="single" w:sz="6" w:space="3" w:color="77B800"/>
        <w:bottom w:val="single" w:sz="6" w:space="3" w:color="77B800"/>
        <w:right w:val="single" w:sz="6" w:space="3" w:color="77B800"/>
      </w:pBdr>
      <w:shd w:val="clear" w:color="auto" w:fill="E7FFBD"/>
      <w:spacing w:before="120" w:after="120" w:line="259" w:lineRule="auto"/>
    </w:pPr>
    <w:rPr>
      <w:rFonts w:ascii="Arial" w:eastAsia="Arial" w:hAnsi="Arial" w:cs="Times New Roman"/>
      <w:color w:val="000000"/>
      <w:szCs w:val="22"/>
    </w:rPr>
  </w:style>
  <w:style w:type="paragraph" w:customStyle="1" w:styleId="AcknowledgementofCountry">
    <w:name w:val="Acknowledgement of Country"/>
    <w:basedOn w:val="Normal"/>
    <w:link w:val="AcknowledgementofCountryChar"/>
    <w:uiPriority w:val="39"/>
    <w:qFormat/>
    <w:rsid w:val="007954C5"/>
    <w:pPr>
      <w:spacing w:after="0"/>
      <w:jc w:val="left"/>
    </w:pPr>
    <w:rPr>
      <w:color w:val="FFFFFF" w:themeColor="text1"/>
      <w:sz w:val="21"/>
    </w:rPr>
  </w:style>
  <w:style w:type="character" w:customStyle="1" w:styleId="AcknowledgementofCountryChar">
    <w:name w:val="Acknowledgement of Country Char"/>
    <w:basedOn w:val="DefaultParagraphFont"/>
    <w:link w:val="AcknowledgementofCountry"/>
    <w:uiPriority w:val="39"/>
    <w:rsid w:val="007954C5"/>
    <w:rPr>
      <w:rFonts w:eastAsiaTheme="minorEastAsia"/>
      <w:color w:val="FFFFFF" w:themeColor="text1"/>
      <w:sz w:val="21"/>
      <w:lang w:val="en-AU" w:eastAsia="zh-CN"/>
    </w:rPr>
  </w:style>
  <w:style w:type="character" w:styleId="FootnoteReference">
    <w:name w:val="footnote reference"/>
    <w:basedOn w:val="DefaultParagraphFont"/>
    <w:uiPriority w:val="99"/>
    <w:semiHidden/>
    <w:unhideWhenUsed/>
    <w:rsid w:val="00C96A51"/>
    <w:rPr>
      <w:vertAlign w:val="superscript"/>
    </w:rPr>
  </w:style>
  <w:style w:type="character" w:styleId="Mention">
    <w:name w:val="Mention"/>
    <w:basedOn w:val="DefaultParagraphFont"/>
    <w:uiPriority w:val="99"/>
    <w:unhideWhenUsed/>
    <w:rsid w:val="00350E7C"/>
    <w:rPr>
      <w:color w:val="2B579A"/>
      <w:shd w:val="clear" w:color="auto" w:fill="E1DFDD"/>
    </w:rPr>
  </w:style>
  <w:style w:type="paragraph" w:styleId="Revision">
    <w:name w:val="Revision"/>
    <w:hidden/>
    <w:uiPriority w:val="99"/>
    <w:semiHidden/>
    <w:rsid w:val="00397B1B"/>
    <w:pPr>
      <w:spacing w:after="0" w:line="240" w:lineRule="auto"/>
    </w:pPr>
    <w:rPr>
      <w:sz w:val="22"/>
      <w:lang w:val="en-NZ"/>
    </w:rPr>
  </w:style>
  <w:style w:type="character" w:styleId="FollowedHyperlink">
    <w:name w:val="FollowedHyperlink"/>
    <w:basedOn w:val="DefaultParagraphFont"/>
    <w:uiPriority w:val="99"/>
    <w:semiHidden/>
    <w:unhideWhenUsed/>
    <w:rsid w:val="0003367D"/>
    <w:rPr>
      <w:color w:val="78B800" w:themeColor="followedHyperlink"/>
      <w:u w:val="single"/>
    </w:rPr>
  </w:style>
  <w:style w:type="table" w:customStyle="1" w:styleId="ACTableDesign1">
    <w:name w:val="A+C Table Design1"/>
    <w:basedOn w:val="TableNormal"/>
    <w:uiPriority w:val="99"/>
    <w:rsid w:val="007954C5"/>
    <w:pPr>
      <w:spacing w:before="120" w:after="120" w:line="240" w:lineRule="auto"/>
    </w:pPr>
    <w:rPr>
      <w:rFonts w:ascii="Arial" w:eastAsia="Arial" w:hAnsi="Arial" w:cs="Times New Roman"/>
      <w:color w:val="36424A" w:themeColor="background2"/>
      <w:sz w:val="21"/>
      <w:lang w:eastAsia="zh-CN"/>
    </w:rPr>
    <w:tblPr>
      <w:tblStyleRowBandSize w:val="1"/>
      <w:tblStyleColBandSize w:val="1"/>
      <w:tblInd w:w="0" w:type="nil"/>
      <w:tblBorders>
        <w:top w:val="single" w:sz="2" w:space="0" w:color="36424A" w:themeColor="accent2"/>
        <w:left w:val="single" w:sz="2" w:space="0" w:color="36424A" w:themeColor="accent2"/>
        <w:bottom w:val="single" w:sz="2" w:space="0" w:color="36424A" w:themeColor="accent2"/>
        <w:right w:val="single" w:sz="2" w:space="0" w:color="36424A" w:themeColor="accent2"/>
        <w:insideH w:val="single" w:sz="2" w:space="0" w:color="36424A" w:themeColor="accent2"/>
        <w:insideV w:val="single" w:sz="2" w:space="0" w:color="36424A" w:themeColor="accent2"/>
      </w:tblBorders>
    </w:tblPr>
    <w:tcPr>
      <w:vAlign w:val="center"/>
    </w:tcPr>
    <w:tblStylePr w:type="firstRow">
      <w:pPr>
        <w:jc w:val="left"/>
      </w:pPr>
      <w:rPr>
        <w:rFonts w:ascii="Arial" w:hAnsi="Arial" w:cs="Arial" w:hint="default"/>
        <w:b w:val="0"/>
        <w:color w:val="FFFFFF" w:themeColor="text1"/>
        <w:sz w:val="21"/>
        <w:szCs w:val="21"/>
      </w:rPr>
      <w:tblPr/>
      <w:tcPr>
        <w:shd w:val="clear" w:color="auto" w:fill="78B800" w:themeFill="accent1"/>
      </w:tcPr>
    </w:tblStylePr>
    <w:tblStylePr w:type="lastRow">
      <w:rPr>
        <w:rFonts w:ascii="Arial" w:hAnsi="Arial" w:cs="Arial" w:hint="default"/>
        <w:sz w:val="21"/>
        <w:szCs w:val="21"/>
      </w:rPr>
    </w:tblStylePr>
    <w:tblStylePr w:type="firstCol">
      <w:rPr>
        <w:rFonts w:ascii="Arial" w:hAnsi="Arial" w:cs="Arial" w:hint="default"/>
        <w:sz w:val="21"/>
        <w:szCs w:val="21"/>
      </w:rPr>
    </w:tblStylePr>
    <w:tblStylePr w:type="lastCol">
      <w:rPr>
        <w:rFonts w:ascii="Arial" w:hAnsi="Arial" w:cs="Arial" w:hint="default"/>
        <w:sz w:val="21"/>
        <w:szCs w:val="21"/>
      </w:rPr>
    </w:tblStylePr>
    <w:tblStylePr w:type="band1Vert">
      <w:rPr>
        <w:rFonts w:ascii="Arial" w:hAnsi="Arial" w:cs="Arial" w:hint="default"/>
        <w:sz w:val="21"/>
        <w:szCs w:val="21"/>
      </w:rPr>
    </w:tblStylePr>
    <w:tblStylePr w:type="band2Vert">
      <w:rPr>
        <w:rFonts w:ascii="Arial" w:hAnsi="Arial" w:cs="Arial" w:hint="default"/>
        <w:sz w:val="21"/>
        <w:szCs w:val="21"/>
      </w:rPr>
    </w:tblStylePr>
    <w:tblStylePr w:type="band1Horz">
      <w:rPr>
        <w:rFonts w:ascii="Arial" w:hAnsi="Arial" w:cs="Arial" w:hint="default"/>
        <w:sz w:val="21"/>
        <w:szCs w:val="21"/>
      </w:rPr>
      <w:tblPr/>
      <w:tcPr>
        <w:shd w:val="clear" w:color="auto" w:fill="FFFFFF" w:themeFill="background1"/>
      </w:tcPr>
    </w:tblStylePr>
    <w:tblStylePr w:type="band2Horz">
      <w:rPr>
        <w:rFonts w:ascii="Arial" w:hAnsi="Arial" w:cs="Arial" w:hint="default"/>
        <w:sz w:val="21"/>
        <w:szCs w:val="21"/>
      </w:rPr>
      <w:tblPr/>
      <w:tcPr>
        <w:shd w:val="clear" w:color="auto" w:fill="EBECED" w:themeFill="text2"/>
      </w:tcPr>
    </w:tblStylePr>
  </w:style>
  <w:style w:type="table" w:customStyle="1" w:styleId="TableGrid1">
    <w:name w:val="Table Grid1"/>
    <w:basedOn w:val="TableNormal"/>
    <w:next w:val="TableGrid"/>
    <w:uiPriority w:val="39"/>
    <w:rsid w:val="00630A91"/>
    <w:pPr>
      <w:spacing w:after="0" w:line="240" w:lineRule="auto"/>
    </w:pPr>
    <w:rPr>
      <w:rFonts w:eastAsia="SimSun"/>
      <w:lang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Outline-Number">
    <w:name w:val="Outline - Number"/>
    <w:basedOn w:val="Bullet1"/>
    <w:uiPriority w:val="6"/>
    <w:rsid w:val="007954C5"/>
    <w:pPr>
      <w:numPr>
        <w:numId w:val="5"/>
      </w:numPr>
      <w:ind w:left="431" w:hanging="431"/>
    </w:pPr>
  </w:style>
  <w:style w:type="paragraph" w:customStyle="1" w:styleId="Outline-Alpha">
    <w:name w:val="Outline - Alpha"/>
    <w:basedOn w:val="Outline-Number"/>
    <w:uiPriority w:val="6"/>
    <w:rsid w:val="007954C5"/>
    <w:pPr>
      <w:numPr>
        <w:ilvl w:val="1"/>
      </w:numPr>
    </w:pPr>
  </w:style>
  <w:style w:type="paragraph" w:customStyle="1" w:styleId="00-2505221003DoNotUse">
    <w:name w:val="00- 25.05.22 1003 ( Do Not Use)"/>
    <w:basedOn w:val="Text"/>
    <w:link w:val="00-2505221003DoNotUseChar"/>
    <w:uiPriority w:val="39"/>
    <w:qFormat/>
    <w:rsid w:val="007954C5"/>
    <w:rPr>
      <w:lang w:val="en-NZ"/>
    </w:rPr>
  </w:style>
  <w:style w:type="character" w:customStyle="1" w:styleId="00-2505221003DoNotUseChar">
    <w:name w:val="00- 25.05.22 1003 ( Do Not Use) Char"/>
    <w:basedOn w:val="TextChar"/>
    <w:link w:val="00-2505221003DoNotUse"/>
    <w:uiPriority w:val="39"/>
    <w:rsid w:val="007954C5"/>
    <w:rPr>
      <w:rFonts w:eastAsiaTheme="minorEastAsia"/>
      <w:sz w:val="22"/>
      <w:lang w:val="en-NZ" w:eastAsia="zh-CN"/>
    </w:rPr>
  </w:style>
  <w:style w:type="numbering" w:customStyle="1" w:styleId="TableBullets1">
    <w:name w:val="Table Bullets1"/>
    <w:uiPriority w:val="99"/>
    <w:rsid w:val="007954C5"/>
  </w:style>
  <w:style w:type="paragraph" w:customStyle="1" w:styleId="TableHeaderBlack">
    <w:name w:val="Table Header (Black)"/>
    <w:basedOn w:val="Normal"/>
    <w:link w:val="TableHeaderBlackChar"/>
    <w:uiPriority w:val="39"/>
    <w:qFormat/>
    <w:rsid w:val="00361374"/>
    <w:pPr>
      <w:spacing w:before="80" w:after="80" w:line="256" w:lineRule="auto"/>
      <w:jc w:val="left"/>
    </w:pPr>
    <w:rPr>
      <w:rFonts w:ascii="Arial" w:eastAsia="Arial" w:hAnsi="Arial" w:cs="Times New Roman"/>
      <w:b/>
      <w:color w:val="000000"/>
      <w:szCs w:val="24"/>
    </w:rPr>
  </w:style>
  <w:style w:type="paragraph" w:customStyle="1" w:styleId="TableHeaderWhite">
    <w:name w:val="Table Header (White)"/>
    <w:basedOn w:val="TableHeaderBlack"/>
    <w:link w:val="TableHeaderWhiteChar"/>
    <w:uiPriority w:val="39"/>
    <w:qFormat/>
    <w:rsid w:val="007954C5"/>
    <w:rPr>
      <w:bCs/>
      <w:color w:val="FFFFFF" w:themeColor="background1"/>
    </w:rPr>
  </w:style>
  <w:style w:type="character" w:customStyle="1" w:styleId="TableHeaderBlackChar">
    <w:name w:val="Table Header (Black) Char"/>
    <w:basedOn w:val="DefaultParagraphFont"/>
    <w:link w:val="TableHeaderBlack"/>
    <w:uiPriority w:val="39"/>
    <w:rsid w:val="00361374"/>
    <w:rPr>
      <w:rFonts w:ascii="Arial" w:eastAsia="Arial" w:hAnsi="Arial" w:cs="Times New Roman"/>
      <w:b/>
      <w:color w:val="000000"/>
      <w:sz w:val="22"/>
      <w:szCs w:val="24"/>
      <w:lang w:val="en-AU" w:eastAsia="zh-CN"/>
    </w:rPr>
  </w:style>
  <w:style w:type="character" w:customStyle="1" w:styleId="TableHeaderWhiteChar">
    <w:name w:val="Table Header (White) Char"/>
    <w:basedOn w:val="TableHeaderBlackChar"/>
    <w:link w:val="TableHeaderWhite"/>
    <w:uiPriority w:val="39"/>
    <w:rsid w:val="007954C5"/>
    <w:rPr>
      <w:rFonts w:ascii="Arial" w:eastAsia="Arial" w:hAnsi="Arial" w:cs="Times New Roman"/>
      <w:b/>
      <w:bCs/>
      <w:color w:val="FFFFFF" w:themeColor="background1"/>
      <w:sz w:val="22"/>
      <w:szCs w:val="24"/>
      <w:lang w:val="en-AU" w:eastAsia="zh-CN"/>
    </w:rPr>
  </w:style>
  <w:style w:type="character" w:customStyle="1" w:styleId="dotlistIcons">
    <w:name w:val="(dot list) Icons"/>
    <w:basedOn w:val="DefaultParagraphFont"/>
    <w:uiPriority w:val="1"/>
    <w:rsid w:val="00BA228B"/>
    <w:rPr>
      <w:b/>
      <w:color w:val="319E0F"/>
      <w:sz w:val="48"/>
    </w:rPr>
  </w:style>
  <w:style w:type="paragraph" w:customStyle="1" w:styleId="TableNumberedList">
    <w:name w:val="Table Numbered List"/>
    <w:basedOn w:val="TableFigureTitle"/>
    <w:uiPriority w:val="39"/>
    <w:qFormat/>
    <w:rsid w:val="00B22DB6"/>
    <w:pPr>
      <w:framePr w:wrap="around"/>
      <w:numPr>
        <w:numId w:val="64"/>
      </w:numPr>
      <w:spacing w:before="120"/>
      <w:ind w:left="464" w:hanging="425"/>
    </w:pPr>
    <w:rPr>
      <w:b w:val="0"/>
      <w:iCs w:val="0"/>
    </w:rPr>
  </w:style>
  <w:style w:type="character" w:styleId="Strong">
    <w:name w:val="Strong"/>
    <w:basedOn w:val="DefaultParagraphFont"/>
    <w:uiPriority w:val="22"/>
    <w:semiHidden/>
    <w:rsid w:val="00743A39"/>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5658766">
      <w:bodyDiv w:val="1"/>
      <w:marLeft w:val="0"/>
      <w:marRight w:val="0"/>
      <w:marTop w:val="0"/>
      <w:marBottom w:val="0"/>
      <w:divBdr>
        <w:top w:val="none" w:sz="0" w:space="0" w:color="auto"/>
        <w:left w:val="none" w:sz="0" w:space="0" w:color="auto"/>
        <w:bottom w:val="none" w:sz="0" w:space="0" w:color="auto"/>
        <w:right w:val="none" w:sz="0" w:space="0" w:color="auto"/>
      </w:divBdr>
      <w:divsChild>
        <w:div w:id="1351837280">
          <w:marLeft w:val="446"/>
          <w:marRight w:val="0"/>
          <w:marTop w:val="0"/>
          <w:marBottom w:val="0"/>
          <w:divBdr>
            <w:top w:val="none" w:sz="0" w:space="0" w:color="auto"/>
            <w:left w:val="none" w:sz="0" w:space="0" w:color="auto"/>
            <w:bottom w:val="none" w:sz="0" w:space="0" w:color="auto"/>
            <w:right w:val="none" w:sz="0" w:space="0" w:color="auto"/>
          </w:divBdr>
        </w:div>
        <w:div w:id="1855072712">
          <w:marLeft w:val="446"/>
          <w:marRight w:val="0"/>
          <w:marTop w:val="0"/>
          <w:marBottom w:val="0"/>
          <w:divBdr>
            <w:top w:val="none" w:sz="0" w:space="0" w:color="auto"/>
            <w:left w:val="none" w:sz="0" w:space="0" w:color="auto"/>
            <w:bottom w:val="none" w:sz="0" w:space="0" w:color="auto"/>
            <w:right w:val="none" w:sz="0" w:space="0" w:color="auto"/>
          </w:divBdr>
        </w:div>
      </w:divsChild>
    </w:div>
    <w:div w:id="138883806">
      <w:bodyDiv w:val="1"/>
      <w:marLeft w:val="0"/>
      <w:marRight w:val="0"/>
      <w:marTop w:val="0"/>
      <w:marBottom w:val="0"/>
      <w:divBdr>
        <w:top w:val="none" w:sz="0" w:space="0" w:color="auto"/>
        <w:left w:val="none" w:sz="0" w:space="0" w:color="auto"/>
        <w:bottom w:val="none" w:sz="0" w:space="0" w:color="auto"/>
        <w:right w:val="none" w:sz="0" w:space="0" w:color="auto"/>
      </w:divBdr>
      <w:divsChild>
        <w:div w:id="333722623">
          <w:marLeft w:val="0"/>
          <w:marRight w:val="0"/>
          <w:marTop w:val="0"/>
          <w:marBottom w:val="0"/>
          <w:divBdr>
            <w:top w:val="none" w:sz="0" w:space="0" w:color="auto"/>
            <w:left w:val="none" w:sz="0" w:space="0" w:color="auto"/>
            <w:bottom w:val="none" w:sz="0" w:space="0" w:color="auto"/>
            <w:right w:val="none" w:sz="0" w:space="0" w:color="auto"/>
          </w:divBdr>
        </w:div>
        <w:div w:id="772626524">
          <w:marLeft w:val="0"/>
          <w:marRight w:val="0"/>
          <w:marTop w:val="0"/>
          <w:marBottom w:val="0"/>
          <w:divBdr>
            <w:top w:val="none" w:sz="0" w:space="0" w:color="auto"/>
            <w:left w:val="none" w:sz="0" w:space="0" w:color="auto"/>
            <w:bottom w:val="none" w:sz="0" w:space="0" w:color="auto"/>
            <w:right w:val="none" w:sz="0" w:space="0" w:color="auto"/>
          </w:divBdr>
        </w:div>
        <w:div w:id="929198565">
          <w:marLeft w:val="0"/>
          <w:marRight w:val="0"/>
          <w:marTop w:val="0"/>
          <w:marBottom w:val="0"/>
          <w:divBdr>
            <w:top w:val="none" w:sz="0" w:space="0" w:color="auto"/>
            <w:left w:val="none" w:sz="0" w:space="0" w:color="auto"/>
            <w:bottom w:val="none" w:sz="0" w:space="0" w:color="auto"/>
            <w:right w:val="none" w:sz="0" w:space="0" w:color="auto"/>
          </w:divBdr>
          <w:divsChild>
            <w:div w:id="629365199">
              <w:marLeft w:val="0"/>
              <w:marRight w:val="0"/>
              <w:marTop w:val="0"/>
              <w:marBottom w:val="0"/>
              <w:divBdr>
                <w:top w:val="none" w:sz="0" w:space="0" w:color="auto"/>
                <w:left w:val="none" w:sz="0" w:space="0" w:color="auto"/>
                <w:bottom w:val="none" w:sz="0" w:space="0" w:color="auto"/>
                <w:right w:val="none" w:sz="0" w:space="0" w:color="auto"/>
              </w:divBdr>
            </w:div>
            <w:div w:id="772045157">
              <w:marLeft w:val="0"/>
              <w:marRight w:val="0"/>
              <w:marTop w:val="0"/>
              <w:marBottom w:val="0"/>
              <w:divBdr>
                <w:top w:val="none" w:sz="0" w:space="0" w:color="auto"/>
                <w:left w:val="none" w:sz="0" w:space="0" w:color="auto"/>
                <w:bottom w:val="none" w:sz="0" w:space="0" w:color="auto"/>
                <w:right w:val="none" w:sz="0" w:space="0" w:color="auto"/>
              </w:divBdr>
            </w:div>
            <w:div w:id="777523980">
              <w:marLeft w:val="0"/>
              <w:marRight w:val="0"/>
              <w:marTop w:val="0"/>
              <w:marBottom w:val="0"/>
              <w:divBdr>
                <w:top w:val="none" w:sz="0" w:space="0" w:color="auto"/>
                <w:left w:val="none" w:sz="0" w:space="0" w:color="auto"/>
                <w:bottom w:val="none" w:sz="0" w:space="0" w:color="auto"/>
                <w:right w:val="none" w:sz="0" w:space="0" w:color="auto"/>
              </w:divBdr>
            </w:div>
            <w:div w:id="1131051692">
              <w:marLeft w:val="0"/>
              <w:marRight w:val="0"/>
              <w:marTop w:val="0"/>
              <w:marBottom w:val="0"/>
              <w:divBdr>
                <w:top w:val="none" w:sz="0" w:space="0" w:color="auto"/>
                <w:left w:val="none" w:sz="0" w:space="0" w:color="auto"/>
                <w:bottom w:val="none" w:sz="0" w:space="0" w:color="auto"/>
                <w:right w:val="none" w:sz="0" w:space="0" w:color="auto"/>
              </w:divBdr>
            </w:div>
            <w:div w:id="1341657849">
              <w:marLeft w:val="0"/>
              <w:marRight w:val="0"/>
              <w:marTop w:val="0"/>
              <w:marBottom w:val="0"/>
              <w:divBdr>
                <w:top w:val="none" w:sz="0" w:space="0" w:color="auto"/>
                <w:left w:val="none" w:sz="0" w:space="0" w:color="auto"/>
                <w:bottom w:val="none" w:sz="0" w:space="0" w:color="auto"/>
                <w:right w:val="none" w:sz="0" w:space="0" w:color="auto"/>
              </w:divBdr>
            </w:div>
            <w:div w:id="1638683787">
              <w:marLeft w:val="0"/>
              <w:marRight w:val="0"/>
              <w:marTop w:val="0"/>
              <w:marBottom w:val="0"/>
              <w:divBdr>
                <w:top w:val="none" w:sz="0" w:space="0" w:color="auto"/>
                <w:left w:val="none" w:sz="0" w:space="0" w:color="auto"/>
                <w:bottom w:val="none" w:sz="0" w:space="0" w:color="auto"/>
                <w:right w:val="none" w:sz="0" w:space="0" w:color="auto"/>
              </w:divBdr>
            </w:div>
            <w:div w:id="1780753106">
              <w:marLeft w:val="0"/>
              <w:marRight w:val="0"/>
              <w:marTop w:val="0"/>
              <w:marBottom w:val="0"/>
              <w:divBdr>
                <w:top w:val="none" w:sz="0" w:space="0" w:color="auto"/>
                <w:left w:val="none" w:sz="0" w:space="0" w:color="auto"/>
                <w:bottom w:val="none" w:sz="0" w:space="0" w:color="auto"/>
                <w:right w:val="none" w:sz="0" w:space="0" w:color="auto"/>
              </w:divBdr>
            </w:div>
            <w:div w:id="1871644847">
              <w:marLeft w:val="0"/>
              <w:marRight w:val="0"/>
              <w:marTop w:val="0"/>
              <w:marBottom w:val="0"/>
              <w:divBdr>
                <w:top w:val="none" w:sz="0" w:space="0" w:color="auto"/>
                <w:left w:val="none" w:sz="0" w:space="0" w:color="auto"/>
                <w:bottom w:val="none" w:sz="0" w:space="0" w:color="auto"/>
                <w:right w:val="none" w:sz="0" w:space="0" w:color="auto"/>
              </w:divBdr>
            </w:div>
            <w:div w:id="2016300784">
              <w:marLeft w:val="0"/>
              <w:marRight w:val="0"/>
              <w:marTop w:val="0"/>
              <w:marBottom w:val="0"/>
              <w:divBdr>
                <w:top w:val="none" w:sz="0" w:space="0" w:color="auto"/>
                <w:left w:val="none" w:sz="0" w:space="0" w:color="auto"/>
                <w:bottom w:val="none" w:sz="0" w:space="0" w:color="auto"/>
                <w:right w:val="none" w:sz="0" w:space="0" w:color="auto"/>
              </w:divBdr>
            </w:div>
          </w:divsChild>
        </w:div>
        <w:div w:id="1410808923">
          <w:marLeft w:val="0"/>
          <w:marRight w:val="0"/>
          <w:marTop w:val="0"/>
          <w:marBottom w:val="0"/>
          <w:divBdr>
            <w:top w:val="none" w:sz="0" w:space="0" w:color="auto"/>
            <w:left w:val="none" w:sz="0" w:space="0" w:color="auto"/>
            <w:bottom w:val="none" w:sz="0" w:space="0" w:color="auto"/>
            <w:right w:val="none" w:sz="0" w:space="0" w:color="auto"/>
          </w:divBdr>
        </w:div>
        <w:div w:id="1643073913">
          <w:marLeft w:val="0"/>
          <w:marRight w:val="0"/>
          <w:marTop w:val="0"/>
          <w:marBottom w:val="0"/>
          <w:divBdr>
            <w:top w:val="none" w:sz="0" w:space="0" w:color="auto"/>
            <w:left w:val="none" w:sz="0" w:space="0" w:color="auto"/>
            <w:bottom w:val="none" w:sz="0" w:space="0" w:color="auto"/>
            <w:right w:val="none" w:sz="0" w:space="0" w:color="auto"/>
          </w:divBdr>
        </w:div>
        <w:div w:id="2066491552">
          <w:marLeft w:val="0"/>
          <w:marRight w:val="0"/>
          <w:marTop w:val="0"/>
          <w:marBottom w:val="0"/>
          <w:divBdr>
            <w:top w:val="none" w:sz="0" w:space="0" w:color="auto"/>
            <w:left w:val="none" w:sz="0" w:space="0" w:color="auto"/>
            <w:bottom w:val="none" w:sz="0" w:space="0" w:color="auto"/>
            <w:right w:val="none" w:sz="0" w:space="0" w:color="auto"/>
          </w:divBdr>
          <w:divsChild>
            <w:div w:id="1945720734">
              <w:marLeft w:val="-75"/>
              <w:marRight w:val="0"/>
              <w:marTop w:val="30"/>
              <w:marBottom w:val="30"/>
              <w:divBdr>
                <w:top w:val="none" w:sz="0" w:space="0" w:color="auto"/>
                <w:left w:val="none" w:sz="0" w:space="0" w:color="auto"/>
                <w:bottom w:val="none" w:sz="0" w:space="0" w:color="auto"/>
                <w:right w:val="none" w:sz="0" w:space="0" w:color="auto"/>
              </w:divBdr>
              <w:divsChild>
                <w:div w:id="19623289">
                  <w:marLeft w:val="0"/>
                  <w:marRight w:val="0"/>
                  <w:marTop w:val="0"/>
                  <w:marBottom w:val="0"/>
                  <w:divBdr>
                    <w:top w:val="none" w:sz="0" w:space="0" w:color="auto"/>
                    <w:left w:val="none" w:sz="0" w:space="0" w:color="auto"/>
                    <w:bottom w:val="none" w:sz="0" w:space="0" w:color="auto"/>
                    <w:right w:val="none" w:sz="0" w:space="0" w:color="auto"/>
                  </w:divBdr>
                  <w:divsChild>
                    <w:div w:id="1154640576">
                      <w:marLeft w:val="0"/>
                      <w:marRight w:val="0"/>
                      <w:marTop w:val="0"/>
                      <w:marBottom w:val="0"/>
                      <w:divBdr>
                        <w:top w:val="none" w:sz="0" w:space="0" w:color="auto"/>
                        <w:left w:val="none" w:sz="0" w:space="0" w:color="auto"/>
                        <w:bottom w:val="none" w:sz="0" w:space="0" w:color="auto"/>
                        <w:right w:val="none" w:sz="0" w:space="0" w:color="auto"/>
                      </w:divBdr>
                    </w:div>
                    <w:div w:id="2121758577">
                      <w:marLeft w:val="0"/>
                      <w:marRight w:val="0"/>
                      <w:marTop w:val="0"/>
                      <w:marBottom w:val="0"/>
                      <w:divBdr>
                        <w:top w:val="none" w:sz="0" w:space="0" w:color="auto"/>
                        <w:left w:val="none" w:sz="0" w:space="0" w:color="auto"/>
                        <w:bottom w:val="none" w:sz="0" w:space="0" w:color="auto"/>
                        <w:right w:val="none" w:sz="0" w:space="0" w:color="auto"/>
                      </w:divBdr>
                    </w:div>
                  </w:divsChild>
                </w:div>
                <w:div w:id="138033855">
                  <w:marLeft w:val="0"/>
                  <w:marRight w:val="0"/>
                  <w:marTop w:val="0"/>
                  <w:marBottom w:val="0"/>
                  <w:divBdr>
                    <w:top w:val="none" w:sz="0" w:space="0" w:color="auto"/>
                    <w:left w:val="none" w:sz="0" w:space="0" w:color="auto"/>
                    <w:bottom w:val="none" w:sz="0" w:space="0" w:color="auto"/>
                    <w:right w:val="none" w:sz="0" w:space="0" w:color="auto"/>
                  </w:divBdr>
                  <w:divsChild>
                    <w:div w:id="487088934">
                      <w:marLeft w:val="0"/>
                      <w:marRight w:val="0"/>
                      <w:marTop w:val="0"/>
                      <w:marBottom w:val="0"/>
                      <w:divBdr>
                        <w:top w:val="none" w:sz="0" w:space="0" w:color="auto"/>
                        <w:left w:val="none" w:sz="0" w:space="0" w:color="auto"/>
                        <w:bottom w:val="none" w:sz="0" w:space="0" w:color="auto"/>
                        <w:right w:val="none" w:sz="0" w:space="0" w:color="auto"/>
                      </w:divBdr>
                    </w:div>
                    <w:div w:id="1440367784">
                      <w:marLeft w:val="0"/>
                      <w:marRight w:val="0"/>
                      <w:marTop w:val="0"/>
                      <w:marBottom w:val="0"/>
                      <w:divBdr>
                        <w:top w:val="none" w:sz="0" w:space="0" w:color="auto"/>
                        <w:left w:val="none" w:sz="0" w:space="0" w:color="auto"/>
                        <w:bottom w:val="none" w:sz="0" w:space="0" w:color="auto"/>
                        <w:right w:val="none" w:sz="0" w:space="0" w:color="auto"/>
                      </w:divBdr>
                    </w:div>
                  </w:divsChild>
                </w:div>
                <w:div w:id="141820075">
                  <w:marLeft w:val="0"/>
                  <w:marRight w:val="0"/>
                  <w:marTop w:val="0"/>
                  <w:marBottom w:val="0"/>
                  <w:divBdr>
                    <w:top w:val="none" w:sz="0" w:space="0" w:color="auto"/>
                    <w:left w:val="none" w:sz="0" w:space="0" w:color="auto"/>
                    <w:bottom w:val="none" w:sz="0" w:space="0" w:color="auto"/>
                    <w:right w:val="none" w:sz="0" w:space="0" w:color="auto"/>
                  </w:divBdr>
                  <w:divsChild>
                    <w:div w:id="1558281849">
                      <w:marLeft w:val="0"/>
                      <w:marRight w:val="0"/>
                      <w:marTop w:val="0"/>
                      <w:marBottom w:val="0"/>
                      <w:divBdr>
                        <w:top w:val="none" w:sz="0" w:space="0" w:color="auto"/>
                        <w:left w:val="none" w:sz="0" w:space="0" w:color="auto"/>
                        <w:bottom w:val="none" w:sz="0" w:space="0" w:color="auto"/>
                        <w:right w:val="none" w:sz="0" w:space="0" w:color="auto"/>
                      </w:divBdr>
                    </w:div>
                  </w:divsChild>
                </w:div>
                <w:div w:id="590353999">
                  <w:marLeft w:val="0"/>
                  <w:marRight w:val="0"/>
                  <w:marTop w:val="0"/>
                  <w:marBottom w:val="0"/>
                  <w:divBdr>
                    <w:top w:val="none" w:sz="0" w:space="0" w:color="auto"/>
                    <w:left w:val="none" w:sz="0" w:space="0" w:color="auto"/>
                    <w:bottom w:val="none" w:sz="0" w:space="0" w:color="auto"/>
                    <w:right w:val="none" w:sz="0" w:space="0" w:color="auto"/>
                  </w:divBdr>
                  <w:divsChild>
                    <w:div w:id="1568957161">
                      <w:marLeft w:val="0"/>
                      <w:marRight w:val="0"/>
                      <w:marTop w:val="0"/>
                      <w:marBottom w:val="0"/>
                      <w:divBdr>
                        <w:top w:val="none" w:sz="0" w:space="0" w:color="auto"/>
                        <w:left w:val="none" w:sz="0" w:space="0" w:color="auto"/>
                        <w:bottom w:val="none" w:sz="0" w:space="0" w:color="auto"/>
                        <w:right w:val="none" w:sz="0" w:space="0" w:color="auto"/>
                      </w:divBdr>
                    </w:div>
                  </w:divsChild>
                </w:div>
                <w:div w:id="1474954347">
                  <w:marLeft w:val="0"/>
                  <w:marRight w:val="0"/>
                  <w:marTop w:val="0"/>
                  <w:marBottom w:val="0"/>
                  <w:divBdr>
                    <w:top w:val="none" w:sz="0" w:space="0" w:color="auto"/>
                    <w:left w:val="none" w:sz="0" w:space="0" w:color="auto"/>
                    <w:bottom w:val="none" w:sz="0" w:space="0" w:color="auto"/>
                    <w:right w:val="none" w:sz="0" w:space="0" w:color="auto"/>
                  </w:divBdr>
                  <w:divsChild>
                    <w:div w:id="778843115">
                      <w:marLeft w:val="0"/>
                      <w:marRight w:val="0"/>
                      <w:marTop w:val="0"/>
                      <w:marBottom w:val="0"/>
                      <w:divBdr>
                        <w:top w:val="none" w:sz="0" w:space="0" w:color="auto"/>
                        <w:left w:val="none" w:sz="0" w:space="0" w:color="auto"/>
                        <w:bottom w:val="none" w:sz="0" w:space="0" w:color="auto"/>
                        <w:right w:val="none" w:sz="0" w:space="0" w:color="auto"/>
                      </w:divBdr>
                    </w:div>
                  </w:divsChild>
                </w:div>
                <w:div w:id="1559442083">
                  <w:marLeft w:val="0"/>
                  <w:marRight w:val="0"/>
                  <w:marTop w:val="0"/>
                  <w:marBottom w:val="0"/>
                  <w:divBdr>
                    <w:top w:val="none" w:sz="0" w:space="0" w:color="auto"/>
                    <w:left w:val="none" w:sz="0" w:space="0" w:color="auto"/>
                    <w:bottom w:val="none" w:sz="0" w:space="0" w:color="auto"/>
                    <w:right w:val="none" w:sz="0" w:space="0" w:color="auto"/>
                  </w:divBdr>
                  <w:divsChild>
                    <w:div w:id="1035078422">
                      <w:marLeft w:val="0"/>
                      <w:marRight w:val="0"/>
                      <w:marTop w:val="0"/>
                      <w:marBottom w:val="0"/>
                      <w:divBdr>
                        <w:top w:val="none" w:sz="0" w:space="0" w:color="auto"/>
                        <w:left w:val="none" w:sz="0" w:space="0" w:color="auto"/>
                        <w:bottom w:val="none" w:sz="0" w:space="0" w:color="auto"/>
                        <w:right w:val="none" w:sz="0" w:space="0" w:color="auto"/>
                      </w:divBdr>
                    </w:div>
                    <w:div w:id="1537811860">
                      <w:marLeft w:val="0"/>
                      <w:marRight w:val="0"/>
                      <w:marTop w:val="0"/>
                      <w:marBottom w:val="0"/>
                      <w:divBdr>
                        <w:top w:val="none" w:sz="0" w:space="0" w:color="auto"/>
                        <w:left w:val="none" w:sz="0" w:space="0" w:color="auto"/>
                        <w:bottom w:val="none" w:sz="0" w:space="0" w:color="auto"/>
                        <w:right w:val="none" w:sz="0" w:space="0" w:color="auto"/>
                      </w:divBdr>
                    </w:div>
                  </w:divsChild>
                </w:div>
                <w:div w:id="1644039410">
                  <w:marLeft w:val="0"/>
                  <w:marRight w:val="0"/>
                  <w:marTop w:val="0"/>
                  <w:marBottom w:val="0"/>
                  <w:divBdr>
                    <w:top w:val="none" w:sz="0" w:space="0" w:color="auto"/>
                    <w:left w:val="none" w:sz="0" w:space="0" w:color="auto"/>
                    <w:bottom w:val="none" w:sz="0" w:space="0" w:color="auto"/>
                    <w:right w:val="none" w:sz="0" w:space="0" w:color="auto"/>
                  </w:divBdr>
                  <w:divsChild>
                    <w:div w:id="115874140">
                      <w:marLeft w:val="0"/>
                      <w:marRight w:val="0"/>
                      <w:marTop w:val="0"/>
                      <w:marBottom w:val="0"/>
                      <w:divBdr>
                        <w:top w:val="none" w:sz="0" w:space="0" w:color="auto"/>
                        <w:left w:val="none" w:sz="0" w:space="0" w:color="auto"/>
                        <w:bottom w:val="none" w:sz="0" w:space="0" w:color="auto"/>
                        <w:right w:val="none" w:sz="0" w:space="0" w:color="auto"/>
                      </w:divBdr>
                    </w:div>
                  </w:divsChild>
                </w:div>
                <w:div w:id="1926257924">
                  <w:marLeft w:val="0"/>
                  <w:marRight w:val="0"/>
                  <w:marTop w:val="0"/>
                  <w:marBottom w:val="0"/>
                  <w:divBdr>
                    <w:top w:val="none" w:sz="0" w:space="0" w:color="auto"/>
                    <w:left w:val="none" w:sz="0" w:space="0" w:color="auto"/>
                    <w:bottom w:val="none" w:sz="0" w:space="0" w:color="auto"/>
                    <w:right w:val="none" w:sz="0" w:space="0" w:color="auto"/>
                  </w:divBdr>
                  <w:divsChild>
                    <w:div w:id="169567625">
                      <w:marLeft w:val="0"/>
                      <w:marRight w:val="0"/>
                      <w:marTop w:val="0"/>
                      <w:marBottom w:val="0"/>
                      <w:divBdr>
                        <w:top w:val="none" w:sz="0" w:space="0" w:color="auto"/>
                        <w:left w:val="none" w:sz="0" w:space="0" w:color="auto"/>
                        <w:bottom w:val="none" w:sz="0" w:space="0" w:color="auto"/>
                        <w:right w:val="none" w:sz="0" w:space="0" w:color="auto"/>
                      </w:divBdr>
                    </w:div>
                    <w:div w:id="1367487881">
                      <w:marLeft w:val="0"/>
                      <w:marRight w:val="0"/>
                      <w:marTop w:val="0"/>
                      <w:marBottom w:val="0"/>
                      <w:divBdr>
                        <w:top w:val="none" w:sz="0" w:space="0" w:color="auto"/>
                        <w:left w:val="none" w:sz="0" w:space="0" w:color="auto"/>
                        <w:bottom w:val="none" w:sz="0" w:space="0" w:color="auto"/>
                        <w:right w:val="none" w:sz="0" w:space="0" w:color="auto"/>
                      </w:divBdr>
                    </w:div>
                  </w:divsChild>
                </w:div>
                <w:div w:id="1971471565">
                  <w:marLeft w:val="0"/>
                  <w:marRight w:val="0"/>
                  <w:marTop w:val="0"/>
                  <w:marBottom w:val="0"/>
                  <w:divBdr>
                    <w:top w:val="none" w:sz="0" w:space="0" w:color="auto"/>
                    <w:left w:val="none" w:sz="0" w:space="0" w:color="auto"/>
                    <w:bottom w:val="none" w:sz="0" w:space="0" w:color="auto"/>
                    <w:right w:val="none" w:sz="0" w:space="0" w:color="auto"/>
                  </w:divBdr>
                  <w:divsChild>
                    <w:div w:id="709260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7214241">
      <w:bodyDiv w:val="1"/>
      <w:marLeft w:val="0"/>
      <w:marRight w:val="0"/>
      <w:marTop w:val="0"/>
      <w:marBottom w:val="0"/>
      <w:divBdr>
        <w:top w:val="none" w:sz="0" w:space="0" w:color="auto"/>
        <w:left w:val="none" w:sz="0" w:space="0" w:color="auto"/>
        <w:bottom w:val="none" w:sz="0" w:space="0" w:color="auto"/>
        <w:right w:val="none" w:sz="0" w:space="0" w:color="auto"/>
      </w:divBdr>
      <w:divsChild>
        <w:div w:id="1039429700">
          <w:marLeft w:val="0"/>
          <w:marRight w:val="0"/>
          <w:marTop w:val="0"/>
          <w:marBottom w:val="0"/>
          <w:divBdr>
            <w:top w:val="none" w:sz="0" w:space="0" w:color="auto"/>
            <w:left w:val="none" w:sz="0" w:space="0" w:color="auto"/>
            <w:bottom w:val="none" w:sz="0" w:space="0" w:color="auto"/>
            <w:right w:val="none" w:sz="0" w:space="0" w:color="auto"/>
          </w:divBdr>
          <w:divsChild>
            <w:div w:id="2128228994">
              <w:marLeft w:val="0"/>
              <w:marRight w:val="0"/>
              <w:marTop w:val="0"/>
              <w:marBottom w:val="0"/>
              <w:divBdr>
                <w:top w:val="none" w:sz="0" w:space="0" w:color="auto"/>
                <w:left w:val="none" w:sz="0" w:space="0" w:color="auto"/>
                <w:bottom w:val="none" w:sz="0" w:space="0" w:color="auto"/>
                <w:right w:val="none" w:sz="0" w:space="0" w:color="auto"/>
              </w:divBdr>
              <w:divsChild>
                <w:div w:id="1973292593">
                  <w:marLeft w:val="0"/>
                  <w:marRight w:val="0"/>
                  <w:marTop w:val="0"/>
                  <w:marBottom w:val="0"/>
                  <w:divBdr>
                    <w:top w:val="none" w:sz="0" w:space="0" w:color="auto"/>
                    <w:left w:val="none" w:sz="0" w:space="0" w:color="auto"/>
                    <w:bottom w:val="none" w:sz="0" w:space="0" w:color="auto"/>
                    <w:right w:val="none" w:sz="0" w:space="0" w:color="auto"/>
                  </w:divBdr>
                  <w:divsChild>
                    <w:div w:id="1041321005">
                      <w:marLeft w:val="0"/>
                      <w:marRight w:val="0"/>
                      <w:marTop w:val="0"/>
                      <w:marBottom w:val="0"/>
                      <w:divBdr>
                        <w:top w:val="none" w:sz="0" w:space="0" w:color="auto"/>
                        <w:left w:val="none" w:sz="0" w:space="0" w:color="auto"/>
                        <w:bottom w:val="none" w:sz="0" w:space="0" w:color="auto"/>
                        <w:right w:val="none" w:sz="0" w:space="0" w:color="auto"/>
                      </w:divBdr>
                      <w:divsChild>
                        <w:div w:id="1126587904">
                          <w:marLeft w:val="0"/>
                          <w:marRight w:val="0"/>
                          <w:marTop w:val="0"/>
                          <w:marBottom w:val="0"/>
                          <w:divBdr>
                            <w:top w:val="none" w:sz="0" w:space="0" w:color="auto"/>
                            <w:left w:val="none" w:sz="0" w:space="0" w:color="auto"/>
                            <w:bottom w:val="none" w:sz="0" w:space="0" w:color="auto"/>
                            <w:right w:val="none" w:sz="0" w:space="0" w:color="auto"/>
                          </w:divBdr>
                          <w:divsChild>
                            <w:div w:id="16552567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06718690">
      <w:bodyDiv w:val="1"/>
      <w:marLeft w:val="0"/>
      <w:marRight w:val="0"/>
      <w:marTop w:val="0"/>
      <w:marBottom w:val="0"/>
      <w:divBdr>
        <w:top w:val="none" w:sz="0" w:space="0" w:color="auto"/>
        <w:left w:val="none" w:sz="0" w:space="0" w:color="auto"/>
        <w:bottom w:val="none" w:sz="0" w:space="0" w:color="auto"/>
        <w:right w:val="none" w:sz="0" w:space="0" w:color="auto"/>
      </w:divBdr>
    </w:div>
    <w:div w:id="291136962">
      <w:bodyDiv w:val="1"/>
      <w:marLeft w:val="0"/>
      <w:marRight w:val="0"/>
      <w:marTop w:val="0"/>
      <w:marBottom w:val="0"/>
      <w:divBdr>
        <w:top w:val="none" w:sz="0" w:space="0" w:color="auto"/>
        <w:left w:val="none" w:sz="0" w:space="0" w:color="auto"/>
        <w:bottom w:val="none" w:sz="0" w:space="0" w:color="auto"/>
        <w:right w:val="none" w:sz="0" w:space="0" w:color="auto"/>
      </w:divBdr>
    </w:div>
    <w:div w:id="309408792">
      <w:bodyDiv w:val="1"/>
      <w:marLeft w:val="0"/>
      <w:marRight w:val="0"/>
      <w:marTop w:val="0"/>
      <w:marBottom w:val="0"/>
      <w:divBdr>
        <w:top w:val="none" w:sz="0" w:space="0" w:color="auto"/>
        <w:left w:val="none" w:sz="0" w:space="0" w:color="auto"/>
        <w:bottom w:val="none" w:sz="0" w:space="0" w:color="auto"/>
        <w:right w:val="none" w:sz="0" w:space="0" w:color="auto"/>
      </w:divBdr>
    </w:div>
    <w:div w:id="421999070">
      <w:bodyDiv w:val="1"/>
      <w:marLeft w:val="0"/>
      <w:marRight w:val="0"/>
      <w:marTop w:val="0"/>
      <w:marBottom w:val="0"/>
      <w:divBdr>
        <w:top w:val="none" w:sz="0" w:space="0" w:color="auto"/>
        <w:left w:val="none" w:sz="0" w:space="0" w:color="auto"/>
        <w:bottom w:val="none" w:sz="0" w:space="0" w:color="auto"/>
        <w:right w:val="none" w:sz="0" w:space="0" w:color="auto"/>
      </w:divBdr>
    </w:div>
    <w:div w:id="552234191">
      <w:bodyDiv w:val="1"/>
      <w:marLeft w:val="0"/>
      <w:marRight w:val="0"/>
      <w:marTop w:val="0"/>
      <w:marBottom w:val="0"/>
      <w:divBdr>
        <w:top w:val="none" w:sz="0" w:space="0" w:color="auto"/>
        <w:left w:val="none" w:sz="0" w:space="0" w:color="auto"/>
        <w:bottom w:val="none" w:sz="0" w:space="0" w:color="auto"/>
        <w:right w:val="none" w:sz="0" w:space="0" w:color="auto"/>
      </w:divBdr>
      <w:divsChild>
        <w:div w:id="1937905002">
          <w:marLeft w:val="446"/>
          <w:marRight w:val="0"/>
          <w:marTop w:val="120"/>
          <w:marBottom w:val="0"/>
          <w:divBdr>
            <w:top w:val="none" w:sz="0" w:space="0" w:color="auto"/>
            <w:left w:val="none" w:sz="0" w:space="0" w:color="auto"/>
            <w:bottom w:val="none" w:sz="0" w:space="0" w:color="auto"/>
            <w:right w:val="none" w:sz="0" w:space="0" w:color="auto"/>
          </w:divBdr>
        </w:div>
      </w:divsChild>
    </w:div>
    <w:div w:id="805439716">
      <w:bodyDiv w:val="1"/>
      <w:marLeft w:val="0"/>
      <w:marRight w:val="0"/>
      <w:marTop w:val="0"/>
      <w:marBottom w:val="0"/>
      <w:divBdr>
        <w:top w:val="none" w:sz="0" w:space="0" w:color="auto"/>
        <w:left w:val="none" w:sz="0" w:space="0" w:color="auto"/>
        <w:bottom w:val="none" w:sz="0" w:space="0" w:color="auto"/>
        <w:right w:val="none" w:sz="0" w:space="0" w:color="auto"/>
      </w:divBdr>
      <w:divsChild>
        <w:div w:id="522672789">
          <w:marLeft w:val="446"/>
          <w:marRight w:val="0"/>
          <w:marTop w:val="0"/>
          <w:marBottom w:val="0"/>
          <w:divBdr>
            <w:top w:val="none" w:sz="0" w:space="0" w:color="auto"/>
            <w:left w:val="none" w:sz="0" w:space="0" w:color="auto"/>
            <w:bottom w:val="none" w:sz="0" w:space="0" w:color="auto"/>
            <w:right w:val="none" w:sz="0" w:space="0" w:color="auto"/>
          </w:divBdr>
        </w:div>
        <w:div w:id="1772356297">
          <w:marLeft w:val="446"/>
          <w:marRight w:val="0"/>
          <w:marTop w:val="0"/>
          <w:marBottom w:val="0"/>
          <w:divBdr>
            <w:top w:val="none" w:sz="0" w:space="0" w:color="auto"/>
            <w:left w:val="none" w:sz="0" w:space="0" w:color="auto"/>
            <w:bottom w:val="none" w:sz="0" w:space="0" w:color="auto"/>
            <w:right w:val="none" w:sz="0" w:space="0" w:color="auto"/>
          </w:divBdr>
        </w:div>
      </w:divsChild>
    </w:div>
    <w:div w:id="894582840">
      <w:bodyDiv w:val="1"/>
      <w:marLeft w:val="0"/>
      <w:marRight w:val="0"/>
      <w:marTop w:val="0"/>
      <w:marBottom w:val="0"/>
      <w:divBdr>
        <w:top w:val="none" w:sz="0" w:space="0" w:color="auto"/>
        <w:left w:val="none" w:sz="0" w:space="0" w:color="auto"/>
        <w:bottom w:val="none" w:sz="0" w:space="0" w:color="auto"/>
        <w:right w:val="none" w:sz="0" w:space="0" w:color="auto"/>
      </w:divBdr>
    </w:div>
    <w:div w:id="931671047">
      <w:bodyDiv w:val="1"/>
      <w:marLeft w:val="0"/>
      <w:marRight w:val="0"/>
      <w:marTop w:val="0"/>
      <w:marBottom w:val="0"/>
      <w:divBdr>
        <w:top w:val="none" w:sz="0" w:space="0" w:color="auto"/>
        <w:left w:val="none" w:sz="0" w:space="0" w:color="auto"/>
        <w:bottom w:val="none" w:sz="0" w:space="0" w:color="auto"/>
        <w:right w:val="none" w:sz="0" w:space="0" w:color="auto"/>
      </w:divBdr>
    </w:div>
    <w:div w:id="963926383">
      <w:bodyDiv w:val="1"/>
      <w:marLeft w:val="0"/>
      <w:marRight w:val="0"/>
      <w:marTop w:val="0"/>
      <w:marBottom w:val="0"/>
      <w:divBdr>
        <w:top w:val="none" w:sz="0" w:space="0" w:color="auto"/>
        <w:left w:val="none" w:sz="0" w:space="0" w:color="auto"/>
        <w:bottom w:val="none" w:sz="0" w:space="0" w:color="auto"/>
        <w:right w:val="none" w:sz="0" w:space="0" w:color="auto"/>
      </w:divBdr>
    </w:div>
    <w:div w:id="976493500">
      <w:bodyDiv w:val="1"/>
      <w:marLeft w:val="0"/>
      <w:marRight w:val="0"/>
      <w:marTop w:val="0"/>
      <w:marBottom w:val="0"/>
      <w:divBdr>
        <w:top w:val="none" w:sz="0" w:space="0" w:color="auto"/>
        <w:left w:val="none" w:sz="0" w:space="0" w:color="auto"/>
        <w:bottom w:val="none" w:sz="0" w:space="0" w:color="auto"/>
        <w:right w:val="none" w:sz="0" w:space="0" w:color="auto"/>
      </w:divBdr>
      <w:divsChild>
        <w:div w:id="1429038015">
          <w:marLeft w:val="0"/>
          <w:marRight w:val="0"/>
          <w:marTop w:val="0"/>
          <w:marBottom w:val="0"/>
          <w:divBdr>
            <w:top w:val="none" w:sz="0" w:space="0" w:color="auto"/>
            <w:left w:val="none" w:sz="0" w:space="0" w:color="auto"/>
            <w:bottom w:val="none" w:sz="0" w:space="0" w:color="auto"/>
            <w:right w:val="none" w:sz="0" w:space="0" w:color="auto"/>
          </w:divBdr>
          <w:divsChild>
            <w:div w:id="1865441629">
              <w:marLeft w:val="0"/>
              <w:marRight w:val="0"/>
              <w:marTop w:val="0"/>
              <w:marBottom w:val="0"/>
              <w:divBdr>
                <w:top w:val="none" w:sz="0" w:space="0" w:color="auto"/>
                <w:left w:val="none" w:sz="0" w:space="0" w:color="auto"/>
                <w:bottom w:val="none" w:sz="0" w:space="0" w:color="auto"/>
                <w:right w:val="none" w:sz="0" w:space="0" w:color="auto"/>
              </w:divBdr>
              <w:divsChild>
                <w:div w:id="267197585">
                  <w:marLeft w:val="0"/>
                  <w:marRight w:val="0"/>
                  <w:marTop w:val="0"/>
                  <w:marBottom w:val="0"/>
                  <w:divBdr>
                    <w:top w:val="none" w:sz="0" w:space="0" w:color="auto"/>
                    <w:left w:val="none" w:sz="0" w:space="0" w:color="auto"/>
                    <w:bottom w:val="none" w:sz="0" w:space="0" w:color="auto"/>
                    <w:right w:val="none" w:sz="0" w:space="0" w:color="auto"/>
                  </w:divBdr>
                  <w:divsChild>
                    <w:div w:id="1949072870">
                      <w:marLeft w:val="0"/>
                      <w:marRight w:val="0"/>
                      <w:marTop w:val="0"/>
                      <w:marBottom w:val="0"/>
                      <w:divBdr>
                        <w:top w:val="none" w:sz="0" w:space="0" w:color="auto"/>
                        <w:left w:val="none" w:sz="0" w:space="0" w:color="auto"/>
                        <w:bottom w:val="none" w:sz="0" w:space="0" w:color="auto"/>
                        <w:right w:val="none" w:sz="0" w:space="0" w:color="auto"/>
                      </w:divBdr>
                      <w:divsChild>
                        <w:div w:id="789007008">
                          <w:marLeft w:val="0"/>
                          <w:marRight w:val="0"/>
                          <w:marTop w:val="0"/>
                          <w:marBottom w:val="0"/>
                          <w:divBdr>
                            <w:top w:val="none" w:sz="0" w:space="0" w:color="auto"/>
                            <w:left w:val="none" w:sz="0" w:space="0" w:color="auto"/>
                            <w:bottom w:val="none" w:sz="0" w:space="0" w:color="auto"/>
                            <w:right w:val="none" w:sz="0" w:space="0" w:color="auto"/>
                          </w:divBdr>
                          <w:divsChild>
                            <w:div w:id="1243954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33044071">
      <w:bodyDiv w:val="1"/>
      <w:marLeft w:val="0"/>
      <w:marRight w:val="0"/>
      <w:marTop w:val="0"/>
      <w:marBottom w:val="0"/>
      <w:divBdr>
        <w:top w:val="none" w:sz="0" w:space="0" w:color="auto"/>
        <w:left w:val="none" w:sz="0" w:space="0" w:color="auto"/>
        <w:bottom w:val="none" w:sz="0" w:space="0" w:color="auto"/>
        <w:right w:val="none" w:sz="0" w:space="0" w:color="auto"/>
      </w:divBdr>
    </w:div>
    <w:div w:id="1089043632">
      <w:bodyDiv w:val="1"/>
      <w:marLeft w:val="0"/>
      <w:marRight w:val="0"/>
      <w:marTop w:val="0"/>
      <w:marBottom w:val="0"/>
      <w:divBdr>
        <w:top w:val="none" w:sz="0" w:space="0" w:color="auto"/>
        <w:left w:val="none" w:sz="0" w:space="0" w:color="auto"/>
        <w:bottom w:val="none" w:sz="0" w:space="0" w:color="auto"/>
        <w:right w:val="none" w:sz="0" w:space="0" w:color="auto"/>
      </w:divBdr>
    </w:div>
    <w:div w:id="1124620897">
      <w:bodyDiv w:val="1"/>
      <w:marLeft w:val="0"/>
      <w:marRight w:val="0"/>
      <w:marTop w:val="0"/>
      <w:marBottom w:val="0"/>
      <w:divBdr>
        <w:top w:val="none" w:sz="0" w:space="0" w:color="auto"/>
        <w:left w:val="none" w:sz="0" w:space="0" w:color="auto"/>
        <w:bottom w:val="none" w:sz="0" w:space="0" w:color="auto"/>
        <w:right w:val="none" w:sz="0" w:space="0" w:color="auto"/>
      </w:divBdr>
    </w:div>
    <w:div w:id="1168520840">
      <w:bodyDiv w:val="1"/>
      <w:marLeft w:val="0"/>
      <w:marRight w:val="0"/>
      <w:marTop w:val="0"/>
      <w:marBottom w:val="0"/>
      <w:divBdr>
        <w:top w:val="none" w:sz="0" w:space="0" w:color="auto"/>
        <w:left w:val="none" w:sz="0" w:space="0" w:color="auto"/>
        <w:bottom w:val="none" w:sz="0" w:space="0" w:color="auto"/>
        <w:right w:val="none" w:sz="0" w:space="0" w:color="auto"/>
      </w:divBdr>
    </w:div>
    <w:div w:id="1266225912">
      <w:bodyDiv w:val="1"/>
      <w:marLeft w:val="0"/>
      <w:marRight w:val="0"/>
      <w:marTop w:val="0"/>
      <w:marBottom w:val="0"/>
      <w:divBdr>
        <w:top w:val="none" w:sz="0" w:space="0" w:color="auto"/>
        <w:left w:val="none" w:sz="0" w:space="0" w:color="auto"/>
        <w:bottom w:val="none" w:sz="0" w:space="0" w:color="auto"/>
        <w:right w:val="none" w:sz="0" w:space="0" w:color="auto"/>
      </w:divBdr>
    </w:div>
    <w:div w:id="1289822650">
      <w:bodyDiv w:val="1"/>
      <w:marLeft w:val="0"/>
      <w:marRight w:val="0"/>
      <w:marTop w:val="0"/>
      <w:marBottom w:val="0"/>
      <w:divBdr>
        <w:top w:val="none" w:sz="0" w:space="0" w:color="auto"/>
        <w:left w:val="none" w:sz="0" w:space="0" w:color="auto"/>
        <w:bottom w:val="none" w:sz="0" w:space="0" w:color="auto"/>
        <w:right w:val="none" w:sz="0" w:space="0" w:color="auto"/>
      </w:divBdr>
    </w:div>
    <w:div w:id="1314990710">
      <w:bodyDiv w:val="1"/>
      <w:marLeft w:val="0"/>
      <w:marRight w:val="0"/>
      <w:marTop w:val="0"/>
      <w:marBottom w:val="0"/>
      <w:divBdr>
        <w:top w:val="none" w:sz="0" w:space="0" w:color="auto"/>
        <w:left w:val="none" w:sz="0" w:space="0" w:color="auto"/>
        <w:bottom w:val="none" w:sz="0" w:space="0" w:color="auto"/>
        <w:right w:val="none" w:sz="0" w:space="0" w:color="auto"/>
      </w:divBdr>
      <w:divsChild>
        <w:div w:id="205024082">
          <w:marLeft w:val="446"/>
          <w:marRight w:val="0"/>
          <w:marTop w:val="0"/>
          <w:marBottom w:val="0"/>
          <w:divBdr>
            <w:top w:val="none" w:sz="0" w:space="0" w:color="auto"/>
            <w:left w:val="none" w:sz="0" w:space="0" w:color="auto"/>
            <w:bottom w:val="none" w:sz="0" w:space="0" w:color="auto"/>
            <w:right w:val="none" w:sz="0" w:space="0" w:color="auto"/>
          </w:divBdr>
        </w:div>
      </w:divsChild>
    </w:div>
    <w:div w:id="1454523234">
      <w:bodyDiv w:val="1"/>
      <w:marLeft w:val="0"/>
      <w:marRight w:val="0"/>
      <w:marTop w:val="0"/>
      <w:marBottom w:val="0"/>
      <w:divBdr>
        <w:top w:val="none" w:sz="0" w:space="0" w:color="auto"/>
        <w:left w:val="none" w:sz="0" w:space="0" w:color="auto"/>
        <w:bottom w:val="none" w:sz="0" w:space="0" w:color="auto"/>
        <w:right w:val="none" w:sz="0" w:space="0" w:color="auto"/>
      </w:divBdr>
    </w:div>
    <w:div w:id="1466120051">
      <w:bodyDiv w:val="1"/>
      <w:marLeft w:val="0"/>
      <w:marRight w:val="0"/>
      <w:marTop w:val="0"/>
      <w:marBottom w:val="0"/>
      <w:divBdr>
        <w:top w:val="none" w:sz="0" w:space="0" w:color="auto"/>
        <w:left w:val="none" w:sz="0" w:space="0" w:color="auto"/>
        <w:bottom w:val="none" w:sz="0" w:space="0" w:color="auto"/>
        <w:right w:val="none" w:sz="0" w:space="0" w:color="auto"/>
      </w:divBdr>
    </w:div>
    <w:div w:id="1517888387">
      <w:bodyDiv w:val="1"/>
      <w:marLeft w:val="0"/>
      <w:marRight w:val="0"/>
      <w:marTop w:val="0"/>
      <w:marBottom w:val="0"/>
      <w:divBdr>
        <w:top w:val="none" w:sz="0" w:space="0" w:color="auto"/>
        <w:left w:val="none" w:sz="0" w:space="0" w:color="auto"/>
        <w:bottom w:val="none" w:sz="0" w:space="0" w:color="auto"/>
        <w:right w:val="none" w:sz="0" w:space="0" w:color="auto"/>
      </w:divBdr>
      <w:divsChild>
        <w:div w:id="695927634">
          <w:marLeft w:val="274"/>
          <w:marRight w:val="0"/>
          <w:marTop w:val="0"/>
          <w:marBottom w:val="0"/>
          <w:divBdr>
            <w:top w:val="none" w:sz="0" w:space="0" w:color="auto"/>
            <w:left w:val="none" w:sz="0" w:space="0" w:color="auto"/>
            <w:bottom w:val="none" w:sz="0" w:space="0" w:color="auto"/>
            <w:right w:val="none" w:sz="0" w:space="0" w:color="auto"/>
          </w:divBdr>
        </w:div>
      </w:divsChild>
    </w:div>
    <w:div w:id="1564213400">
      <w:bodyDiv w:val="1"/>
      <w:marLeft w:val="0"/>
      <w:marRight w:val="0"/>
      <w:marTop w:val="0"/>
      <w:marBottom w:val="0"/>
      <w:divBdr>
        <w:top w:val="none" w:sz="0" w:space="0" w:color="auto"/>
        <w:left w:val="none" w:sz="0" w:space="0" w:color="auto"/>
        <w:bottom w:val="none" w:sz="0" w:space="0" w:color="auto"/>
        <w:right w:val="none" w:sz="0" w:space="0" w:color="auto"/>
      </w:divBdr>
    </w:div>
    <w:div w:id="1615287728">
      <w:bodyDiv w:val="1"/>
      <w:marLeft w:val="0"/>
      <w:marRight w:val="0"/>
      <w:marTop w:val="0"/>
      <w:marBottom w:val="0"/>
      <w:divBdr>
        <w:top w:val="none" w:sz="0" w:space="0" w:color="auto"/>
        <w:left w:val="none" w:sz="0" w:space="0" w:color="auto"/>
        <w:bottom w:val="none" w:sz="0" w:space="0" w:color="auto"/>
        <w:right w:val="none" w:sz="0" w:space="0" w:color="auto"/>
      </w:divBdr>
      <w:divsChild>
        <w:div w:id="961569788">
          <w:marLeft w:val="274"/>
          <w:marRight w:val="0"/>
          <w:marTop w:val="0"/>
          <w:marBottom w:val="0"/>
          <w:divBdr>
            <w:top w:val="none" w:sz="0" w:space="0" w:color="auto"/>
            <w:left w:val="none" w:sz="0" w:space="0" w:color="auto"/>
            <w:bottom w:val="none" w:sz="0" w:space="0" w:color="auto"/>
            <w:right w:val="none" w:sz="0" w:space="0" w:color="auto"/>
          </w:divBdr>
        </w:div>
      </w:divsChild>
    </w:div>
    <w:div w:id="1659071738">
      <w:bodyDiv w:val="1"/>
      <w:marLeft w:val="0"/>
      <w:marRight w:val="0"/>
      <w:marTop w:val="0"/>
      <w:marBottom w:val="0"/>
      <w:divBdr>
        <w:top w:val="none" w:sz="0" w:space="0" w:color="auto"/>
        <w:left w:val="none" w:sz="0" w:space="0" w:color="auto"/>
        <w:bottom w:val="none" w:sz="0" w:space="0" w:color="auto"/>
        <w:right w:val="none" w:sz="0" w:space="0" w:color="auto"/>
      </w:divBdr>
    </w:div>
    <w:div w:id="1668091570">
      <w:bodyDiv w:val="1"/>
      <w:marLeft w:val="0"/>
      <w:marRight w:val="0"/>
      <w:marTop w:val="0"/>
      <w:marBottom w:val="0"/>
      <w:divBdr>
        <w:top w:val="none" w:sz="0" w:space="0" w:color="auto"/>
        <w:left w:val="none" w:sz="0" w:space="0" w:color="auto"/>
        <w:bottom w:val="none" w:sz="0" w:space="0" w:color="auto"/>
        <w:right w:val="none" w:sz="0" w:space="0" w:color="auto"/>
      </w:divBdr>
    </w:div>
    <w:div w:id="1674793424">
      <w:bodyDiv w:val="1"/>
      <w:marLeft w:val="0"/>
      <w:marRight w:val="0"/>
      <w:marTop w:val="0"/>
      <w:marBottom w:val="0"/>
      <w:divBdr>
        <w:top w:val="none" w:sz="0" w:space="0" w:color="auto"/>
        <w:left w:val="none" w:sz="0" w:space="0" w:color="auto"/>
        <w:bottom w:val="none" w:sz="0" w:space="0" w:color="auto"/>
        <w:right w:val="none" w:sz="0" w:space="0" w:color="auto"/>
      </w:divBdr>
    </w:div>
    <w:div w:id="1696416501">
      <w:bodyDiv w:val="1"/>
      <w:marLeft w:val="0"/>
      <w:marRight w:val="0"/>
      <w:marTop w:val="0"/>
      <w:marBottom w:val="0"/>
      <w:divBdr>
        <w:top w:val="none" w:sz="0" w:space="0" w:color="auto"/>
        <w:left w:val="none" w:sz="0" w:space="0" w:color="auto"/>
        <w:bottom w:val="none" w:sz="0" w:space="0" w:color="auto"/>
        <w:right w:val="none" w:sz="0" w:space="0" w:color="auto"/>
      </w:divBdr>
      <w:divsChild>
        <w:div w:id="924144735">
          <w:marLeft w:val="446"/>
          <w:marRight w:val="0"/>
          <w:marTop w:val="0"/>
          <w:marBottom w:val="0"/>
          <w:divBdr>
            <w:top w:val="none" w:sz="0" w:space="0" w:color="auto"/>
            <w:left w:val="none" w:sz="0" w:space="0" w:color="auto"/>
            <w:bottom w:val="none" w:sz="0" w:space="0" w:color="auto"/>
            <w:right w:val="none" w:sz="0" w:space="0" w:color="auto"/>
          </w:divBdr>
        </w:div>
      </w:divsChild>
    </w:div>
    <w:div w:id="1710836434">
      <w:bodyDiv w:val="1"/>
      <w:marLeft w:val="0"/>
      <w:marRight w:val="0"/>
      <w:marTop w:val="0"/>
      <w:marBottom w:val="0"/>
      <w:divBdr>
        <w:top w:val="none" w:sz="0" w:space="0" w:color="auto"/>
        <w:left w:val="none" w:sz="0" w:space="0" w:color="auto"/>
        <w:bottom w:val="none" w:sz="0" w:space="0" w:color="auto"/>
        <w:right w:val="none" w:sz="0" w:space="0" w:color="auto"/>
      </w:divBdr>
    </w:div>
    <w:div w:id="1736003344">
      <w:bodyDiv w:val="1"/>
      <w:marLeft w:val="0"/>
      <w:marRight w:val="0"/>
      <w:marTop w:val="0"/>
      <w:marBottom w:val="0"/>
      <w:divBdr>
        <w:top w:val="none" w:sz="0" w:space="0" w:color="auto"/>
        <w:left w:val="none" w:sz="0" w:space="0" w:color="auto"/>
        <w:bottom w:val="none" w:sz="0" w:space="0" w:color="auto"/>
        <w:right w:val="none" w:sz="0" w:space="0" w:color="auto"/>
      </w:divBdr>
    </w:div>
    <w:div w:id="1746686973">
      <w:bodyDiv w:val="1"/>
      <w:marLeft w:val="0"/>
      <w:marRight w:val="0"/>
      <w:marTop w:val="0"/>
      <w:marBottom w:val="0"/>
      <w:divBdr>
        <w:top w:val="none" w:sz="0" w:space="0" w:color="auto"/>
        <w:left w:val="none" w:sz="0" w:space="0" w:color="auto"/>
        <w:bottom w:val="none" w:sz="0" w:space="0" w:color="auto"/>
        <w:right w:val="none" w:sz="0" w:space="0" w:color="auto"/>
      </w:divBdr>
    </w:div>
    <w:div w:id="1782989727">
      <w:bodyDiv w:val="1"/>
      <w:marLeft w:val="0"/>
      <w:marRight w:val="0"/>
      <w:marTop w:val="0"/>
      <w:marBottom w:val="0"/>
      <w:divBdr>
        <w:top w:val="none" w:sz="0" w:space="0" w:color="auto"/>
        <w:left w:val="none" w:sz="0" w:space="0" w:color="auto"/>
        <w:bottom w:val="none" w:sz="0" w:space="0" w:color="auto"/>
        <w:right w:val="none" w:sz="0" w:space="0" w:color="auto"/>
      </w:divBdr>
    </w:div>
    <w:div w:id="1787113160">
      <w:bodyDiv w:val="1"/>
      <w:marLeft w:val="0"/>
      <w:marRight w:val="0"/>
      <w:marTop w:val="0"/>
      <w:marBottom w:val="0"/>
      <w:divBdr>
        <w:top w:val="none" w:sz="0" w:space="0" w:color="auto"/>
        <w:left w:val="none" w:sz="0" w:space="0" w:color="auto"/>
        <w:bottom w:val="none" w:sz="0" w:space="0" w:color="auto"/>
        <w:right w:val="none" w:sz="0" w:space="0" w:color="auto"/>
      </w:divBdr>
      <w:divsChild>
        <w:div w:id="1262375271">
          <w:marLeft w:val="994"/>
          <w:marRight w:val="0"/>
          <w:marTop w:val="0"/>
          <w:marBottom w:val="0"/>
          <w:divBdr>
            <w:top w:val="none" w:sz="0" w:space="0" w:color="auto"/>
            <w:left w:val="none" w:sz="0" w:space="0" w:color="auto"/>
            <w:bottom w:val="none" w:sz="0" w:space="0" w:color="auto"/>
            <w:right w:val="none" w:sz="0" w:space="0" w:color="auto"/>
          </w:divBdr>
        </w:div>
      </w:divsChild>
    </w:div>
    <w:div w:id="1800493066">
      <w:bodyDiv w:val="1"/>
      <w:marLeft w:val="0"/>
      <w:marRight w:val="0"/>
      <w:marTop w:val="0"/>
      <w:marBottom w:val="0"/>
      <w:divBdr>
        <w:top w:val="none" w:sz="0" w:space="0" w:color="auto"/>
        <w:left w:val="none" w:sz="0" w:space="0" w:color="auto"/>
        <w:bottom w:val="none" w:sz="0" w:space="0" w:color="auto"/>
        <w:right w:val="none" w:sz="0" w:space="0" w:color="auto"/>
      </w:divBdr>
    </w:div>
    <w:div w:id="1829898649">
      <w:bodyDiv w:val="1"/>
      <w:marLeft w:val="0"/>
      <w:marRight w:val="0"/>
      <w:marTop w:val="0"/>
      <w:marBottom w:val="0"/>
      <w:divBdr>
        <w:top w:val="none" w:sz="0" w:space="0" w:color="auto"/>
        <w:left w:val="none" w:sz="0" w:space="0" w:color="auto"/>
        <w:bottom w:val="none" w:sz="0" w:space="0" w:color="auto"/>
        <w:right w:val="none" w:sz="0" w:space="0" w:color="auto"/>
      </w:divBdr>
    </w:div>
    <w:div w:id="1852838871">
      <w:bodyDiv w:val="1"/>
      <w:marLeft w:val="0"/>
      <w:marRight w:val="0"/>
      <w:marTop w:val="0"/>
      <w:marBottom w:val="0"/>
      <w:divBdr>
        <w:top w:val="none" w:sz="0" w:space="0" w:color="auto"/>
        <w:left w:val="none" w:sz="0" w:space="0" w:color="auto"/>
        <w:bottom w:val="none" w:sz="0" w:space="0" w:color="auto"/>
        <w:right w:val="none" w:sz="0" w:space="0" w:color="auto"/>
      </w:divBdr>
    </w:div>
    <w:div w:id="1892839089">
      <w:bodyDiv w:val="1"/>
      <w:marLeft w:val="0"/>
      <w:marRight w:val="0"/>
      <w:marTop w:val="0"/>
      <w:marBottom w:val="0"/>
      <w:divBdr>
        <w:top w:val="none" w:sz="0" w:space="0" w:color="auto"/>
        <w:left w:val="none" w:sz="0" w:space="0" w:color="auto"/>
        <w:bottom w:val="none" w:sz="0" w:space="0" w:color="auto"/>
        <w:right w:val="none" w:sz="0" w:space="0" w:color="auto"/>
      </w:divBdr>
    </w:div>
    <w:div w:id="1905674802">
      <w:bodyDiv w:val="1"/>
      <w:marLeft w:val="0"/>
      <w:marRight w:val="0"/>
      <w:marTop w:val="0"/>
      <w:marBottom w:val="0"/>
      <w:divBdr>
        <w:top w:val="none" w:sz="0" w:space="0" w:color="auto"/>
        <w:left w:val="none" w:sz="0" w:space="0" w:color="auto"/>
        <w:bottom w:val="none" w:sz="0" w:space="0" w:color="auto"/>
        <w:right w:val="none" w:sz="0" w:space="0" w:color="auto"/>
      </w:divBdr>
    </w:div>
    <w:div w:id="1941836399">
      <w:bodyDiv w:val="1"/>
      <w:marLeft w:val="0"/>
      <w:marRight w:val="0"/>
      <w:marTop w:val="0"/>
      <w:marBottom w:val="0"/>
      <w:divBdr>
        <w:top w:val="none" w:sz="0" w:space="0" w:color="auto"/>
        <w:left w:val="none" w:sz="0" w:space="0" w:color="auto"/>
        <w:bottom w:val="none" w:sz="0" w:space="0" w:color="auto"/>
        <w:right w:val="none" w:sz="0" w:space="0" w:color="auto"/>
      </w:divBdr>
    </w:div>
    <w:div w:id="1958636199">
      <w:bodyDiv w:val="1"/>
      <w:marLeft w:val="0"/>
      <w:marRight w:val="0"/>
      <w:marTop w:val="0"/>
      <w:marBottom w:val="0"/>
      <w:divBdr>
        <w:top w:val="none" w:sz="0" w:space="0" w:color="auto"/>
        <w:left w:val="none" w:sz="0" w:space="0" w:color="auto"/>
        <w:bottom w:val="none" w:sz="0" w:space="0" w:color="auto"/>
        <w:right w:val="none" w:sz="0" w:space="0" w:color="auto"/>
      </w:divBdr>
    </w:div>
    <w:div w:id="2043241069">
      <w:bodyDiv w:val="1"/>
      <w:marLeft w:val="0"/>
      <w:marRight w:val="0"/>
      <w:marTop w:val="0"/>
      <w:marBottom w:val="0"/>
      <w:divBdr>
        <w:top w:val="none" w:sz="0" w:space="0" w:color="auto"/>
        <w:left w:val="none" w:sz="0" w:space="0" w:color="auto"/>
        <w:bottom w:val="none" w:sz="0" w:space="0" w:color="auto"/>
        <w:right w:val="none" w:sz="0" w:space="0" w:color="auto"/>
      </w:divBdr>
    </w:div>
    <w:div w:id="2111536863">
      <w:bodyDiv w:val="1"/>
      <w:marLeft w:val="0"/>
      <w:marRight w:val="0"/>
      <w:marTop w:val="0"/>
      <w:marBottom w:val="0"/>
      <w:divBdr>
        <w:top w:val="none" w:sz="0" w:space="0" w:color="auto"/>
        <w:left w:val="none" w:sz="0" w:space="0" w:color="auto"/>
        <w:bottom w:val="none" w:sz="0" w:space="0" w:color="auto"/>
        <w:right w:val="none" w:sz="0" w:space="0" w:color="auto"/>
      </w:divBdr>
    </w:div>
    <w:div w:id="213451514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hyperlink" Target="https://www.bing.com/search?q=univeristeis+accord&amp;cvid=ca756ecd3b2841ea9a962dd98a3997c5&amp;gs_lcrp=EgZjaHJvbWUyBggAEEUYOTIICAEQ6QcY_FXSAQgyNDA3ajBqNKgCALACAQ&amp;FORM=ANAB01&amp;PC=HCTS" TargetMode="External"/><Relationship Id="rId26" Type="http://schemas.openxmlformats.org/officeDocument/2006/relationships/image" Target="media/image12.png"/><Relationship Id="rId39" Type="http://schemas.openxmlformats.org/officeDocument/2006/relationships/image" Target="media/image18.png"/><Relationship Id="rId21" Type="http://schemas.openxmlformats.org/officeDocument/2006/relationships/image" Target="media/image7.png"/><Relationship Id="rId34" Type="http://schemas.openxmlformats.org/officeDocument/2006/relationships/image" Target="media/image15.svg"/><Relationship Id="rId42" Type="http://schemas.openxmlformats.org/officeDocument/2006/relationships/image" Target="media/image21.svg"/><Relationship Id="rId47" Type="http://schemas.openxmlformats.org/officeDocument/2006/relationships/image" Target="media/image26.jpeg"/><Relationship Id="rId50"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5.png"/><Relationship Id="rId29" Type="http://schemas.openxmlformats.org/officeDocument/2006/relationships/hyperlink" Target="https://researchers.cdu.edu.au/en/projects/rrcp-research-institute-for-northern-agriculture-and-drought-resi" TargetMode="External"/><Relationship Id="rId11" Type="http://schemas.openxmlformats.org/officeDocument/2006/relationships/image" Target="media/image1.jpg"/><Relationship Id="rId24" Type="http://schemas.openxmlformats.org/officeDocument/2006/relationships/image" Target="media/image10.png"/><Relationship Id="rId32" Type="http://schemas.openxmlformats.org/officeDocument/2006/relationships/hyperlink" Target="https://www.unisq.edu.au/study/why-unisq/unisq-stories/testimonials/simple-hub" TargetMode="External"/><Relationship Id="rId37" Type="http://schemas.openxmlformats.org/officeDocument/2006/relationships/header" Target="header2.xml"/><Relationship Id="rId40" Type="http://schemas.openxmlformats.org/officeDocument/2006/relationships/image" Target="media/image19.png"/><Relationship Id="rId45" Type="http://schemas.openxmlformats.org/officeDocument/2006/relationships/image" Target="media/image24.png"/><Relationship Id="rId5" Type="http://schemas.openxmlformats.org/officeDocument/2006/relationships/numbering" Target="numbering.xml"/><Relationship Id="rId15" Type="http://schemas.openxmlformats.org/officeDocument/2006/relationships/hyperlink" Target="https://allenandclarke.com.au/" TargetMode="External"/><Relationship Id="rId23" Type="http://schemas.openxmlformats.org/officeDocument/2006/relationships/image" Target="media/image9.svg"/><Relationship Id="rId28" Type="http://schemas.openxmlformats.org/officeDocument/2006/relationships/hyperlink" Target="https://federation.edu.au/research/research-centres/cfnetr" TargetMode="External"/><Relationship Id="rId36" Type="http://schemas.openxmlformats.org/officeDocument/2006/relationships/footer" Target="footer1.xml"/><Relationship Id="rId49"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yperlink" Target="https://www.education.gov.au/resources/regional-education-commissioner" TargetMode="External"/><Relationship Id="rId31" Type="http://schemas.openxmlformats.org/officeDocument/2006/relationships/hyperlink" Target="https://www.csu.edu.au/research/gulbali/research/biosecurity/projects/thriive" TargetMode="External"/><Relationship Id="rId44" Type="http://schemas.openxmlformats.org/officeDocument/2006/relationships/image" Target="media/image23.sv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image" Target="media/image8.png"/><Relationship Id="rId27" Type="http://schemas.openxmlformats.org/officeDocument/2006/relationships/image" Target="media/image13.svg"/><Relationship Id="rId30" Type="http://schemas.openxmlformats.org/officeDocument/2006/relationships/hyperlink" Target="https://mannainstitute.au/" TargetMode="External"/><Relationship Id="rId35" Type="http://schemas.openxmlformats.org/officeDocument/2006/relationships/header" Target="header1.xml"/><Relationship Id="rId43" Type="http://schemas.openxmlformats.org/officeDocument/2006/relationships/image" Target="media/image22.png"/><Relationship Id="rId48" Type="http://schemas.openxmlformats.org/officeDocument/2006/relationships/image" Target="media/image27.png"/><Relationship Id="rId8" Type="http://schemas.openxmlformats.org/officeDocument/2006/relationships/webSettings" Target="webSettings.xml"/><Relationship Id="rId51" Type="http://schemas.microsoft.com/office/2019/05/relationships/documenttasks" Target="documenttasks/documenttasks1.xm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hyperlink" Target="https://www.education.gov.au/access-and-participation/resources/national-regional-rural-and-remote-tertiary-education-strategy-final-report" TargetMode="External"/><Relationship Id="rId25" Type="http://schemas.openxmlformats.org/officeDocument/2006/relationships/image" Target="media/image11.svg"/><Relationship Id="rId33" Type="http://schemas.openxmlformats.org/officeDocument/2006/relationships/image" Target="media/image14.png"/><Relationship Id="rId38" Type="http://schemas.openxmlformats.org/officeDocument/2006/relationships/image" Target="media/image17.png"/><Relationship Id="rId46" Type="http://schemas.openxmlformats.org/officeDocument/2006/relationships/image" Target="media/image25.svg"/><Relationship Id="rId20" Type="http://schemas.openxmlformats.org/officeDocument/2006/relationships/image" Target="media/image6.png"/><Relationship Id="rId41" Type="http://schemas.openxmlformats.org/officeDocument/2006/relationships/image" Target="media/image20.png"/><Relationship Id="rId1" Type="http://schemas.openxmlformats.org/officeDocument/2006/relationships/customXml" Target="../customXml/item1.xml"/><Relationship Id="rId6" Type="http://schemas.openxmlformats.org/officeDocument/2006/relationships/styles" Target="styles.xml"/></Relationships>
</file>

<file path=word/_rels/footnotes.xml.rels><?xml version="1.0" encoding="UTF-8" standalone="yes"?>
<Relationships xmlns="http://schemas.openxmlformats.org/package/2006/relationships"><Relationship Id="rId13" Type="http://schemas.openxmlformats.org/officeDocument/2006/relationships/hyperlink" Target="https://www.education.gov.au/heppp/resources/20102023-higher-education-participation-and-partnerships-program-heppp-participation-allocations" TargetMode="External"/><Relationship Id="rId18" Type="http://schemas.openxmlformats.org/officeDocument/2006/relationships/hyperlink" Target="https://www.education.gov.au/regional-university-study-hubs" TargetMode="External"/><Relationship Id="rId26" Type="http://schemas.openxmlformats.org/officeDocument/2006/relationships/hyperlink" Target="https://www.education.gov.au/higher-education-reviews-and-consultations/national-regional-rural-and-remote-education-strategy" TargetMode="External"/><Relationship Id="rId21" Type="http://schemas.openxmlformats.org/officeDocument/2006/relationships/hyperlink" Target="https://education.nsw.gov.au/about-us/strategies-and-reports/independent-evaluation-of-the-country-universities-centre-program" TargetMode="External"/><Relationship Id="rId34" Type="http://schemas.openxmlformats.org/officeDocument/2006/relationships/hyperlink" Target="https://www.education.gov.au/regional-education-commissioner/resources/report-vet-delivered-secondary-students" TargetMode="External"/><Relationship Id="rId7" Type="http://schemas.openxmlformats.org/officeDocument/2006/relationships/hyperlink" Target="https://allenandclarke.sharepoint.com/australia/Work/CTH_DOE_NAPTHINE/04%20Deliverables/Reports/Report%20drafting/,%20https:/www.indigenoushpf.gov.au/measures/2-05-education-outcomes-young-people" TargetMode="External"/><Relationship Id="rId12" Type="http://schemas.openxmlformats.org/officeDocument/2006/relationships/hyperlink" Target="https://acilallen.com.au/projects/education/evaluation-of-the-heppp-higher-education-participation-and-partnership-program" TargetMode="External"/><Relationship Id="rId17" Type="http://schemas.openxmlformats.org/officeDocument/2006/relationships/hyperlink" Target="https://www.cucsnowymonaro.edu.au/our-story/" TargetMode="External"/><Relationship Id="rId25" Type="http://schemas.openxmlformats.org/officeDocument/2006/relationships/hyperlink" Target="https://www.education.gov.au/tertiary-access-payment" TargetMode="External"/><Relationship Id="rId33" Type="http://schemas.openxmlformats.org/officeDocument/2006/relationships/hyperlink" Target="https://www.education.gov.au/regional-education-commissioner/resources/regional-education-commissioner-annual-report-2023" TargetMode="External"/><Relationship Id="rId38" Type="http://schemas.openxmlformats.org/officeDocument/2006/relationships/hyperlink" Target="https://www.education.gov.au/australian-universities-accord/resources/australian-tertiary-education-commission-atec-implementation-consultation-paper" TargetMode="External"/><Relationship Id="rId2" Type="http://schemas.openxmlformats.org/officeDocument/2006/relationships/hyperlink" Target="https://www.run.edu.au/about-us/member-universities/" TargetMode="External"/><Relationship Id="rId16" Type="http://schemas.openxmlformats.org/officeDocument/2006/relationships/hyperlink" Target="https://www.guc.edu.au/about/history/" TargetMode="External"/><Relationship Id="rId20" Type="http://schemas.openxmlformats.org/officeDocument/2006/relationships/hyperlink" Target="https://www.education.gov.au/australian-universities-accord/resources/final-report" TargetMode="External"/><Relationship Id="rId29" Type="http://schemas.openxmlformats.org/officeDocument/2006/relationships/hyperlink" Target="https://www.education.gov.au/regional-education-commissioner/resources/regional-education-commissioner-annual-report-2023" TargetMode="External"/><Relationship Id="rId1" Type="http://schemas.openxmlformats.org/officeDocument/2006/relationships/hyperlink" Target="https://www.education.gov.au/higher-education-reviews-and-consultations/national-regional-rural-and-remote-education-strategy" TargetMode="External"/><Relationship Id="rId6" Type="http://schemas.openxmlformats.org/officeDocument/2006/relationships/hyperlink" Target="https://www.education.gov.au/higher-education-statistics/resources/2022-section-11-equity-groups" TargetMode="External"/><Relationship Id="rId11" Type="http://schemas.openxmlformats.org/officeDocument/2006/relationships/hyperlink" Target="https://acilallen.com.au/projects/education/evaluation-of-the-heppp-higher-education-participation-and-partnership-program" TargetMode="External"/><Relationship Id="rId24" Type="http://schemas.openxmlformats.org/officeDocument/2006/relationships/hyperlink" Target="https://www.education.gov.au/higher-education-reviews-and-consultations/national-regional-rural-and-remote-education-strategy" TargetMode="External"/><Relationship Id="rId32" Type="http://schemas.openxmlformats.org/officeDocument/2006/relationships/hyperlink" Target="https://www.education.gov.au/regional-education-commissioner/resources/regional-education-commissioner-annual-report-2022" TargetMode="External"/><Relationship Id="rId37" Type="http://schemas.openxmlformats.org/officeDocument/2006/relationships/hyperlink" Target="https://www.education.gov.au/australian-universities-accord/resources/australian-tertiary-education-commission-atec-implementation-consultation-paper" TargetMode="External"/><Relationship Id="rId5" Type="http://schemas.openxmlformats.org/officeDocument/2006/relationships/hyperlink" Target="https://www.education.gov.au/higher-education-statistics/resources/2021-section-11-equity-groups" TargetMode="External"/><Relationship Id="rId15" Type="http://schemas.openxmlformats.org/officeDocument/2006/relationships/hyperlink" Target="https://regionaluniversitystudyhubsnetwork.edu.au/about" TargetMode="External"/><Relationship Id="rId23" Type="http://schemas.openxmlformats.org/officeDocument/2006/relationships/hyperlink" Target="https://www.education.gov.au/australian-universities-accord/resources/final-report" TargetMode="External"/><Relationship Id="rId28" Type="http://schemas.openxmlformats.org/officeDocument/2006/relationships/hyperlink" Target="https://www.education.gov.au/regional-education-commissioner/resources/regional-education-commissioner-annual-report-2023" TargetMode="External"/><Relationship Id="rId36" Type="http://schemas.openxmlformats.org/officeDocument/2006/relationships/hyperlink" Target="https://www.education.gov.au/regional-education-commissioner/resources/research-support-services-rrr-areas-good-practice-framework" TargetMode="External"/><Relationship Id="rId10" Type="http://schemas.openxmlformats.org/officeDocument/2006/relationships/hyperlink" Target="https://www.education.gov.au/heppp" TargetMode="External"/><Relationship Id="rId19" Type="http://schemas.openxmlformats.org/officeDocument/2006/relationships/hyperlink" Target="https://www.education.gov.au/regional-education-commissioner/resources/regional-education-commissioner-annual-report-2023" TargetMode="External"/><Relationship Id="rId31" Type="http://schemas.openxmlformats.org/officeDocument/2006/relationships/hyperlink" Target="https://www.education.gov.au/regional-education-commissioner/resources/regional-education-commissioner-annual-report-2023" TargetMode="External"/><Relationship Id="rId4" Type="http://schemas.openxmlformats.org/officeDocument/2006/relationships/hyperlink" Target="https://www.education.gov.au/australian-universities-accord/resources/accord-interim-report" TargetMode="External"/><Relationship Id="rId9" Type="http://schemas.openxmlformats.org/officeDocument/2006/relationships/hyperlink" Target="https://www.education.gov.au/trailblazer-universities-program" TargetMode="External"/><Relationship Id="rId14" Type="http://schemas.openxmlformats.org/officeDocument/2006/relationships/hyperlink" Target="https://www.education.gov.au/regional-university-study-hubs" TargetMode="External"/><Relationship Id="rId22" Type="http://schemas.openxmlformats.org/officeDocument/2006/relationships/hyperlink" Target="https://regionaluniversitystudyhubsnetwork.edu.au/about" TargetMode="External"/><Relationship Id="rId27" Type="http://schemas.openxmlformats.org/officeDocument/2006/relationships/hyperlink" Target="https://www.education.gov.au/australian-universities-accord/resources/final-report" TargetMode="External"/><Relationship Id="rId30" Type="http://schemas.openxmlformats.org/officeDocument/2006/relationships/hyperlink" Target="https://www.education.gov.au/australian-universities-accord/resources/final-report" TargetMode="External"/><Relationship Id="rId35" Type="http://schemas.openxmlformats.org/officeDocument/2006/relationships/hyperlink" Target="https://www.education.gov.au/regional-education-commissioner/resources/research-support-services-rrr-areas-final-report" TargetMode="External"/><Relationship Id="rId8" Type="http://schemas.openxmlformats.org/officeDocument/2006/relationships/hyperlink" Target="https://archive.budget.gov.au/2023-24/myefo/download/myefo2023%E2%80%9324.pdf" TargetMode="External"/><Relationship Id="rId3" Type="http://schemas.openxmlformats.org/officeDocument/2006/relationships/hyperlink" Target="https://www.stylemanual.gov.au/accessible-and-inclusive-content/inclusive-language/aboriginal-and-torres-strait-islander-people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6.jpeg"/></Relationships>
</file>

<file path=word/documenttasks/documenttasks1.xml><?xml version="1.0" encoding="utf-8"?>
<t:Tasks xmlns:t="http://schemas.microsoft.com/office/tasks/2019/documenttasks" xmlns:oel="http://schemas.microsoft.com/office/2019/extlst">
  <t:Task id="{3E3C0A99-5B2C-478E-A0F4-EA8F60175623}">
    <t:Anchor>
      <t:Comment id="1411823749"/>
    </t:Anchor>
    <t:History>
      <t:Event id="{309BCEAE-2842-46E3-88AD-98D9C7B6429D}" time="2024-08-16T00:56:13.476Z">
        <t:Attribution userId="S::Amanda.BROWN@education.gov.au::ee42f96d-4dfd-4196-9d3b-1d7b2d339811" userProvider="AD" userName="Amanda Brown"/>
        <t:Anchor>
          <t:Comment id="1357731755"/>
        </t:Anchor>
        <t:Create/>
      </t:Event>
      <t:Event id="{6BB6B992-83CB-4205-A2A1-8D9F3132C54E}" time="2024-08-16T00:56:13.476Z">
        <t:Attribution userId="S::Amanda.BROWN@education.gov.au::ee42f96d-4dfd-4196-9d3b-1d7b2d339811" userProvider="AD" userName="Amanda Brown"/>
        <t:Anchor>
          <t:Comment id="1357731755"/>
        </t:Anchor>
        <t:Assign userId="S::Shaunagh.Riley@education.gov.au::b687926e-0491-4acd-b665-9b7b976a435a" userProvider="AD" userName="RILEY,Shaunagh"/>
      </t:Event>
      <t:Event id="{D94A215A-E753-4DA5-910F-9BBA76D5B8D7}" time="2024-08-16T00:56:13.476Z">
        <t:Attribution userId="S::Amanda.BROWN@education.gov.au::ee42f96d-4dfd-4196-9d3b-1d7b2d339811" userProvider="AD" userName="Amanda Brown"/>
        <t:Anchor>
          <t:Comment id="1357731755"/>
        </t:Anchor>
        <t:SetTitle title="@RILEY,Shaunagh does this align with our definitions of regional?"/>
      </t:Event>
      <t:Event id="{18CB5265-0D8E-489C-8155-E85F3025B6AE}" time="2024-08-26T01:47:47.211Z">
        <t:Attribution userId="S::wmorgan@allenandclarke.com.au::1a9ee8cd-7a45-4c1d-ab19-25cf717e947e" userProvider="AD" userName="William Morgan"/>
        <t:Progress percentComplete="100"/>
      </t:Event>
    </t:History>
  </t:Task>
  <t:Task id="{7FC61D5F-DB33-4210-9144-451E0270B2E3}">
    <t:Anchor>
      <t:Comment id="943873333"/>
    </t:Anchor>
    <t:History>
      <t:Event id="{6B9FB223-36B4-4B66-ACB8-B6E2F815CE01}" time="2024-08-27T04:17:17.996Z">
        <t:Attribution userId="S::jdeo@allenandclarke.com.au::8b3d6ce7-c63a-4aba-b024-738afade97f9" userProvider="AD" userName="Jolénna Deo"/>
        <t:Anchor>
          <t:Comment id="1857258598"/>
        </t:Anchor>
        <t:Create/>
      </t:Event>
      <t:Event id="{B1372ED0-C6E0-451D-A196-D8D59785FD00}" time="2024-08-27T04:17:17.996Z">
        <t:Attribution userId="S::jdeo@allenandclarke.com.au::8b3d6ce7-c63a-4aba-b024-738afade97f9" userProvider="AD" userName="Jolénna Deo"/>
        <t:Anchor>
          <t:Comment id="1857258598"/>
        </t:Anchor>
        <t:Assign userId="S::sbyfield@allenandclarke.com.au::782c0f8a-602b-4c8c-b264-0458d5c2d89a" userProvider="AD" userName="Sam Byfield"/>
      </t:Event>
      <t:Event id="{CCEE2B98-D383-4F18-987B-3FF208B7808A}" time="2024-08-27T04:17:17.996Z">
        <t:Attribution userId="S::jdeo@allenandclarke.com.au::8b3d6ce7-c63a-4aba-b024-738afade97f9" userProvider="AD" userName="Jolénna Deo"/>
        <t:Anchor>
          <t:Comment id="1857258598"/>
        </t:Anchor>
        <t:SetTitle title="@Sam Byfield here we go "/>
      </t:Event>
    </t:History>
  </t:Task>
  <t:Task id="{88A7DD05-6F85-4658-880D-BB525C27C837}">
    <t:Anchor>
      <t:Comment id="1109045871"/>
    </t:Anchor>
    <t:History>
      <t:Event id="{1E491FEC-36D5-43A7-875C-BC3BA4BF2FB4}" time="2024-08-16T04:51:51.326Z">
        <t:Attribution userId="S::Jacqueline.Ramsay@education.gov.au::f9efdf76-b30a-415f-8529-ee00f4e163a7" userProvider="AD" userName="RAMSAY,Jacqueline"/>
        <t:Anchor>
          <t:Comment id="414637345"/>
        </t:Anchor>
        <t:Create/>
      </t:Event>
      <t:Event id="{EDBEC3EC-D609-4DA1-9428-E22073C674D2}" time="2024-08-16T04:51:51.326Z">
        <t:Attribution userId="S::Jacqueline.Ramsay@education.gov.au::f9efdf76-b30a-415f-8529-ee00f4e163a7" userProvider="AD" userName="RAMSAY,Jacqueline"/>
        <t:Anchor>
          <t:Comment id="414637345"/>
        </t:Anchor>
        <t:Assign userId="S::Bianca.Smith@education.gov.au::38464a3e-d669-4593-85be-343f69475c0a" userProvider="AD" userName="SMITH,Bianca"/>
      </t:Event>
      <t:Event id="{0E7AEA79-C53C-4B7A-A175-D47436755BA7}" time="2024-08-16T04:51:51.326Z">
        <t:Attribution userId="S::Jacqueline.Ramsay@education.gov.au::f9efdf76-b30a-415f-8529-ee00f4e163a7" userProvider="AD" userName="RAMSAY,Jacqueline"/>
        <t:Anchor>
          <t:Comment id="414637345"/>
        </t:Anchor>
        <t:SetTitle title="Hi @SMITH,Bianca , are you able to provide these to us to provide to Allen and Clarke?"/>
      </t:Event>
    </t:History>
  </t:Task>
</t:Tasks>
</file>

<file path=word/theme/theme1.xml><?xml version="1.0" encoding="utf-8"?>
<a:theme xmlns:a="http://schemas.openxmlformats.org/drawingml/2006/main" name="Office Theme">
  <a:themeElements>
    <a:clrScheme name="Allen + Clarke">
      <a:dk1>
        <a:srgbClr val="FFFFFF"/>
      </a:dk1>
      <a:lt1>
        <a:srgbClr val="FFFFFF"/>
      </a:lt1>
      <a:dk2>
        <a:srgbClr val="EBECED"/>
      </a:dk2>
      <a:lt2>
        <a:srgbClr val="36424A"/>
      </a:lt2>
      <a:accent1>
        <a:srgbClr val="78B800"/>
      </a:accent1>
      <a:accent2>
        <a:srgbClr val="36424A"/>
      </a:accent2>
      <a:accent3>
        <a:srgbClr val="007E00"/>
      </a:accent3>
      <a:accent4>
        <a:srgbClr val="EBECED"/>
      </a:accent4>
      <a:accent5>
        <a:srgbClr val="D1E3B0"/>
      </a:accent5>
      <a:accent6>
        <a:srgbClr val="82C65C"/>
      </a:accent6>
      <a:hlink>
        <a:srgbClr val="00B0F0"/>
      </a:hlink>
      <a:folHlink>
        <a:srgbClr val="78B800"/>
      </a:folHlink>
    </a:clrScheme>
    <a:fontScheme name="Allen + Clarke">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f24a5cda-31b5-465e-a0e9-d446c5f13893" xsi:nil="true"/>
    <lcf76f155ced4ddcb4097134ff3c332f xmlns="2700f5fc-3e6b-4742-826b-fe743b41963d">
      <Terms xmlns="http://schemas.microsoft.com/office/infopath/2007/PartnerControls"/>
    </lcf76f155ced4ddcb4097134ff3c332f>
    <ArchiveProject xmlns="8eb1e49f-de92-4add-a91a-fc4f60cb00b5">no</ArchiveProject>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4F6C94FAD5E26428993293E2CBC4CCE" ma:contentTypeVersion="19" ma:contentTypeDescription="Create a new document." ma:contentTypeScope="" ma:versionID="7ae4ba5122cc8b6e0490ba8eb95e20f4">
  <xsd:schema xmlns:xsd="http://www.w3.org/2001/XMLSchema" xmlns:xs="http://www.w3.org/2001/XMLSchema" xmlns:p="http://schemas.microsoft.com/office/2006/metadata/properties" xmlns:ns2="f24a5cda-31b5-465e-a0e9-d446c5f13893" xmlns:ns3="2700f5fc-3e6b-4742-826b-fe743b41963d" xmlns:ns4="8eb1e49f-de92-4add-a91a-fc4f60cb00b5" targetNamespace="http://schemas.microsoft.com/office/2006/metadata/properties" ma:root="true" ma:fieldsID="07d5a2d1b901f8975a2d4103b6d845fc" ns2:_="" ns3:_="" ns4:_="">
    <xsd:import namespace="f24a5cda-31b5-465e-a0e9-d446c5f13893"/>
    <xsd:import namespace="2700f5fc-3e6b-4742-826b-fe743b41963d"/>
    <xsd:import namespace="8eb1e49f-de92-4add-a91a-fc4f60cb00b5"/>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Location" minOccurs="0"/>
                <xsd:element ref="ns3:lcf76f155ced4ddcb4097134ff3c332f" minOccurs="0"/>
                <xsd:element ref="ns2:TaxCatchAll" minOccurs="0"/>
                <xsd:element ref="ns4:ArchiveProject"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24a5cda-31b5-465e-a0e9-d446c5f1389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f4d41c71-e73c-496d-85a1-432ea22bf1ef}" ma:internalName="TaxCatchAll" ma:showField="CatchAllData" ma:web="f24a5cda-31b5-465e-a0e9-d446c5f1389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700f5fc-3e6b-4742-826b-fe743b41963d"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dbe3efed-c0ca-4f15-ac61-7d69f3171c2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b1e49f-de92-4add-a91a-fc4f60cb00b5" elementFormDefault="qualified">
    <xsd:import namespace="http://schemas.microsoft.com/office/2006/documentManagement/types"/>
    <xsd:import namespace="http://schemas.microsoft.com/office/infopath/2007/PartnerControls"/>
    <xsd:element name="ArchiveProject" ma:index="24" nillable="true" ma:displayName="ArchiveProject" ma:default="no" ma:description="Set this to yes to Archive a Project" ma:format="Dropdown" ma:internalName="ArchiveProject">
      <xsd:simpleType>
        <xsd:restriction base="dms:Choice">
          <xsd:enumeration value="no"/>
          <xsd:enumeration value="yes"/>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17C2712-1662-444B-898B-EE104B1A89D8}">
  <ds:schemaRefs>
    <ds:schemaRef ds:uri="2700f5fc-3e6b-4742-826b-fe743b41963d"/>
    <ds:schemaRef ds:uri="http://schemas.microsoft.com/office/2006/metadata/properties"/>
    <ds:schemaRef ds:uri="http://purl.org/dc/dcmitype/"/>
    <ds:schemaRef ds:uri="f24a5cda-31b5-465e-a0e9-d446c5f13893"/>
    <ds:schemaRef ds:uri="8eb1e49f-de92-4add-a91a-fc4f60cb00b5"/>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purl.org/dc/terms/"/>
    <ds:schemaRef ds:uri="http://purl.org/dc/elements/1.1/"/>
  </ds:schemaRefs>
</ds:datastoreItem>
</file>

<file path=customXml/itemProps2.xml><?xml version="1.0" encoding="utf-8"?>
<ds:datastoreItem xmlns:ds="http://schemas.openxmlformats.org/officeDocument/2006/customXml" ds:itemID="{D48318EB-93AC-4971-8CD7-BD52BD90E8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24a5cda-31b5-465e-a0e9-d446c5f13893"/>
    <ds:schemaRef ds:uri="2700f5fc-3e6b-4742-826b-fe743b41963d"/>
    <ds:schemaRef ds:uri="8eb1e49f-de92-4add-a91a-fc4f60cb00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B5D7038-40E9-4607-B7E4-BC5D4067C9A6}">
  <ds:schemaRefs>
    <ds:schemaRef ds:uri="http://schemas.microsoft.com/sharepoint/v3/contenttype/forms"/>
  </ds:schemaRefs>
</ds:datastoreItem>
</file>

<file path=customXml/itemProps4.xml><?xml version="1.0" encoding="utf-8"?>
<ds:datastoreItem xmlns:ds="http://schemas.openxmlformats.org/officeDocument/2006/customXml" ds:itemID="{BFD7353F-FAB5-4711-9D80-6752E9A7AAF7}">
  <ds:schemaRefs>
    <ds:schemaRef ds:uri="http://schemas.openxmlformats.org/officeDocument/2006/bibliography"/>
  </ds:schemaRefs>
</ds:datastoreItem>
</file>

<file path=docMetadata/LabelInfo.xml><?xml version="1.0" encoding="utf-8"?>
<clbl:labelList xmlns:clbl="http://schemas.microsoft.com/office/2020/mipLabelMetadata">
  <clbl:label id="{f4d2c746-782d-4a39-9317-b5845e0e19fe}" enabled="0" method="" siteId="{f4d2c746-782d-4a39-9317-b5845e0e19fe}" removed="1"/>
</clbl:labelList>
</file>

<file path=docProps/app.xml><?xml version="1.0" encoding="utf-8"?>
<Properties xmlns="http://schemas.openxmlformats.org/officeDocument/2006/extended-properties" xmlns:vt="http://schemas.openxmlformats.org/officeDocument/2006/docPropsVTypes">
  <Template>Normal</Template>
  <TotalTime>0</TotalTime>
  <Pages>68</Pages>
  <Words>19814</Words>
  <Characters>112944</Characters>
  <Application>Microsoft Office Word</Application>
  <DocSecurity>0</DocSecurity>
  <Lines>941</Lines>
  <Paragraphs>264</Paragraphs>
  <ScaleCrop>false</ScaleCrop>
  <Company/>
  <LinksUpToDate>false</LinksUpToDate>
  <CharactersWithSpaces>132494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Jolénna Deo</dc:creator>
  <cp:keywords/>
  <dc:description/>
  <cp:lastModifiedBy>DOWNEY,Grace</cp:lastModifiedBy>
  <cp:revision>2</cp:revision>
  <cp:lastPrinted>2025-10-06T02:00:00Z</cp:lastPrinted>
  <dcterms:created xsi:type="dcterms:W3CDTF">2025-10-27T04:04:00Z</dcterms:created>
  <dcterms:modified xsi:type="dcterms:W3CDTF">2025-10-27T04:04:00Z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Order">
    <vt:r8>4024000</vt:r8>
  </property>
  <property fmtid="{D5CDD505-2E9C-101B-9397-08002B2CF9AE}" pid="4" name="xd_Signature">
    <vt:bool>false</vt:bool>
  </property>
  <property fmtid="{D5CDD505-2E9C-101B-9397-08002B2CF9AE}" pid="5" name="xd_ProgID">
    <vt:lpwstr/>
  </property>
  <property fmtid="{D5CDD505-2E9C-101B-9397-08002B2CF9AE}" pid="6" name="_ExtendedDescription">
    <vt:lpwstr/>
  </property>
  <property fmtid="{D5CDD505-2E9C-101B-9397-08002B2CF9AE}" pid="7" name="TriggerFlowInfo">
    <vt:lpwstr/>
  </property>
  <property fmtid="{D5CDD505-2E9C-101B-9397-08002B2CF9AE}" pid="8" name="ComplianceAssetId">
    <vt:lpwstr/>
  </property>
  <property fmtid="{D5CDD505-2E9C-101B-9397-08002B2CF9AE}" pid="9" name="TemplateUrl">
    <vt:lpwstr/>
  </property>
  <property fmtid="{D5CDD505-2E9C-101B-9397-08002B2CF9AE}" pid="10" name="_dlc_DocIdItemGuid">
    <vt:lpwstr>a9677a40-d402-45ba-b0f4-0ed3e77757d8</vt:lpwstr>
  </property>
  <property fmtid="{D5CDD505-2E9C-101B-9397-08002B2CF9AE}" pid="11" name="MSIP_Label_79d889eb-932f-4752-8739-64d25806ef64_Enabled">
    <vt:lpwstr>true</vt:lpwstr>
  </property>
  <property fmtid="{D5CDD505-2E9C-101B-9397-08002B2CF9AE}" pid="12" name="MSIP_Label_79d889eb-932f-4752-8739-64d25806ef64_SetDate">
    <vt:lpwstr>2024-07-12T02:38:52Z</vt:lpwstr>
  </property>
  <property fmtid="{D5CDD505-2E9C-101B-9397-08002B2CF9AE}" pid="13" name="MSIP_Label_79d889eb-932f-4752-8739-64d25806ef64_Method">
    <vt:lpwstr>Privileged</vt:lpwstr>
  </property>
  <property fmtid="{D5CDD505-2E9C-101B-9397-08002B2CF9AE}" pid="14" name="MSIP_Label_79d889eb-932f-4752-8739-64d25806ef64_Name">
    <vt:lpwstr>79d889eb-932f-4752-8739-64d25806ef64</vt:lpwstr>
  </property>
  <property fmtid="{D5CDD505-2E9C-101B-9397-08002B2CF9AE}" pid="15" name="MSIP_Label_79d889eb-932f-4752-8739-64d25806ef64_SiteId">
    <vt:lpwstr>dd0cfd15-4558-4b12-8bad-ea26984fc417</vt:lpwstr>
  </property>
  <property fmtid="{D5CDD505-2E9C-101B-9397-08002B2CF9AE}" pid="16" name="MSIP_Label_79d889eb-932f-4752-8739-64d25806ef64_ActionId">
    <vt:lpwstr>0e2dec18-de45-4e49-af91-2cc4740df4b4</vt:lpwstr>
  </property>
  <property fmtid="{D5CDD505-2E9C-101B-9397-08002B2CF9AE}" pid="17" name="MSIP_Label_79d889eb-932f-4752-8739-64d25806ef64_ContentBits">
    <vt:lpwstr>0</vt:lpwstr>
  </property>
  <property fmtid="{D5CDD505-2E9C-101B-9397-08002B2CF9AE}" pid="18" name="ContentTypeId">
    <vt:lpwstr>0x010100C4F6C94FAD5E26428993293E2CBC4CCE</vt:lpwstr>
  </property>
</Properties>
</file>