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 id="2147483754" r:id="rId5"/>
    <p:sldMasterId id="2147483764" r:id="rId6"/>
    <p:sldMasterId id="2147483780" r:id="rId7"/>
  </p:sldMasterIdLst>
  <p:notesMasterIdLst>
    <p:notesMasterId r:id="rId31"/>
  </p:notesMasterIdLst>
  <p:handoutMasterIdLst>
    <p:handoutMasterId r:id="rId32"/>
  </p:handoutMasterIdLst>
  <p:sldIdLst>
    <p:sldId id="3654" r:id="rId8"/>
    <p:sldId id="3820" r:id="rId9"/>
    <p:sldId id="3791" r:id="rId10"/>
    <p:sldId id="3818" r:id="rId11"/>
    <p:sldId id="3835" r:id="rId12"/>
    <p:sldId id="3754" r:id="rId13"/>
    <p:sldId id="3683" r:id="rId14"/>
    <p:sldId id="3839" r:id="rId15"/>
    <p:sldId id="3698" r:id="rId16"/>
    <p:sldId id="3840" r:id="rId17"/>
    <p:sldId id="3802" r:id="rId18"/>
    <p:sldId id="3847" r:id="rId19"/>
    <p:sldId id="3831" r:id="rId20"/>
    <p:sldId id="3821" r:id="rId21"/>
    <p:sldId id="3823" r:id="rId22"/>
    <p:sldId id="3825" r:id="rId23"/>
    <p:sldId id="3824" r:id="rId24"/>
    <p:sldId id="3822" r:id="rId25"/>
    <p:sldId id="3837" r:id="rId26"/>
    <p:sldId id="3638" r:id="rId27"/>
    <p:sldId id="3845" r:id="rId28"/>
    <p:sldId id="3846" r:id="rId29"/>
    <p:sldId id="3741" r:id="rId30"/>
  </p:sldIdLst>
  <p:sldSz cx="9144000" cy="5148263"/>
  <p:notesSz cx="6797675" cy="9926638"/>
  <p:defaultTextStyle>
    <a:defPPr>
      <a:defRPr lang="en-US"/>
    </a:defPPr>
    <a:lvl1pPr marL="0" algn="l" defTabSz="914278" rtl="0" eaLnBrk="1" latinLnBrk="0" hangingPunct="1">
      <a:defRPr sz="1800" kern="1200">
        <a:solidFill>
          <a:schemeClr val="tx1"/>
        </a:solidFill>
        <a:latin typeface="+mn-lt"/>
        <a:ea typeface="+mn-ea"/>
        <a:cs typeface="+mn-cs"/>
      </a:defRPr>
    </a:lvl1pPr>
    <a:lvl2pPr marL="457139"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5"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3"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672BE161-7E69-458D-9D07-0DAB51D9E1EF}">
          <p14:sldIdLst>
            <p14:sldId id="3654"/>
            <p14:sldId id="3820"/>
            <p14:sldId id="3791"/>
            <p14:sldId id="3818"/>
            <p14:sldId id="3835"/>
          </p14:sldIdLst>
        </p14:section>
        <p14:section name="The need for the National Code" id="{8509ABEF-99CA-47AC-823C-F59DF7B91021}">
          <p14:sldIdLst>
            <p14:sldId id="3754"/>
            <p14:sldId id="3683"/>
          </p14:sldIdLst>
        </p14:section>
        <p14:section name="Overview of the National Code" id="{090384D5-839A-4073-A666-E12A457F7EEC}">
          <p14:sldIdLst>
            <p14:sldId id="3839"/>
            <p14:sldId id="3698"/>
            <p14:sldId id="3840"/>
          </p14:sldIdLst>
        </p14:section>
        <p14:section name="The requirement and standards for Providers" id="{70BCB10B-72F7-49A9-878A-4434E760D960}">
          <p14:sldIdLst>
            <p14:sldId id="3802"/>
            <p14:sldId id="3847"/>
            <p14:sldId id="3831"/>
            <p14:sldId id="3821"/>
            <p14:sldId id="3823"/>
            <p14:sldId id="3825"/>
            <p14:sldId id="3824"/>
            <p14:sldId id="3822"/>
          </p14:sldIdLst>
        </p14:section>
        <p14:section name="How the Regulatory branch in the Department of Education will guide, monitor and enforce compliance" id="{552586FB-CEB4-49E8-91B7-2B11FBB9388F}">
          <p14:sldIdLst>
            <p14:sldId id="3837"/>
            <p14:sldId id="3638"/>
          </p14:sldIdLst>
        </p14:section>
        <p14:section name="Next Steps and Q&amp;A" id="{083E5915-01E0-4682-8F6D-15A512BEE194}">
          <p14:sldIdLst>
            <p14:sldId id="3845"/>
            <p14:sldId id="3846"/>
            <p14:sldId id="3741"/>
          </p14:sldIdLst>
        </p14:section>
      </p14:sectionLst>
    </p:ext>
    <p:ext uri="{EFAFB233-063F-42B5-8137-9DF3F51BA10A}">
      <p15:sldGuideLst xmlns:p15="http://schemas.microsoft.com/office/powerpoint/2012/main">
        <p15:guide id="1" orient="horz" pos="1622"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05D626-CCEF-F97E-A583-28737496C5D8}" name="MCMAHON,Elizabeth" initials="EM" userId="S::Elizabeth.McMahon@education.gov.au::03c40b5b-25be-47d5-a9f4-fd5cbb20a302" providerId="AD"/>
  <p188:author id="{17C72849-0267-C803-CD9F-F08515FAA1C8}" name="MCDUFF,Serina" initials="SM" userId="S::Serina.McDuff@education.gov.au::151985ca-bac3-41eb-ba8c-107656ddffce" providerId="AD"/>
  <p188:author id="{E3D06468-1D68-61F8-99BA-F01B305759AA}" name="HAMILTON,Renee" initials="HA" userId="S::renee.hamilton@education.gov.au::0a88e7f4-0793-47c1-a634-00360c9a76cb" providerId="AD"/>
  <p188:author id="{E651098C-C640-4757-B6AE-26D6F6A08FB6}" name="JONES,Beth" initials="BJ" userId="S::Beth.Jones@education.gov.au::b0c62621-70ac-4f90-89fe-4759fb9f0101" providerId="AD"/>
  <p188:author id="{E34360A2-F044-01FE-29ED-73A89952EAA3}" name="ZISSERMANN,Stephen" initials="ZI" userId="S::stephen.zissermann@education.gov.au::7b9b33bf-2141-4ea4-ace0-aba0cea0cf46" providerId="AD"/>
  <p188:author id="{144869BE-FA6A-0BCB-706D-D26DAB6A4C39}" name="CORREA BERNINI,Eda Sofia" initials="CS" userId="S::edasofia.correabernini@education.gov.au::a1577278-61f1-4947-9a22-6d5778775bbb" providerId="AD"/>
  <p188:author id="{5CA0ACD3-D031-B7E9-8B3D-4CB1500BA827}" name="BRISLANE,Joanna" initials="JB" userId="S::Joanna.Brislane@education.gov.au::c1b4741b-6cea-4fc8-8c12-5bc8d730b06d" providerId="AD"/>
  <p188:author id="{F0AEEDD8-ED8C-BDFA-F53F-54F35C5153C9}" name="ZISSERMANN,Stephen" initials="SZ" userId="S::Stephen.Zissermann@education.gov.au::7b9b33bf-2141-4ea4-ace0-aba0cea0cf46" providerId="AD"/>
  <p188:author id="{9283C6F1-BC8F-3018-4064-2DEF905D61C1}" name="COSSETTO,Sue" initials="CO" userId="S::susan.cossetto@education.gov.au::bbf4e726-6680-4d20-81e1-c3793985112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3F"/>
    <a:srgbClr val="F06463"/>
    <a:srgbClr val="012C3D"/>
    <a:srgbClr val="F16464"/>
    <a:srgbClr val="008599"/>
    <a:srgbClr val="A6A6A6"/>
    <a:srgbClr val="E5E7E4"/>
    <a:srgbClr val="FFFFFF"/>
    <a:srgbClr val="F2F7F7"/>
    <a:srgbClr val="4047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736979-1DA1-02A7-765D-84D1791CED2E}" v="12" dt="2025-10-08T20:55:18.227"/>
    <p1510:client id="{51BBB327-7A0C-DF9B-3116-7C0E25A5F3EE}" v="6" dt="2025-10-06T22:28:32.427"/>
    <p1510:client id="{EEBE5387-7C51-6F04-0561-BFF67E2450C6}" v="79" dt="2025-10-07T01:04:37.5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3" d="100"/>
          <a:sy n="153" d="100"/>
        </p:scale>
        <p:origin x="336" y="138"/>
      </p:cViewPr>
      <p:guideLst>
        <p:guide orient="horz" pos="1622"/>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60D87A-D33B-4518-8E55-1C842ADF1857}" type="doc">
      <dgm:prSet loTypeId="urn:microsoft.com/office/officeart/2005/8/layout/hChevron3" loCatId="process" qsTypeId="urn:microsoft.com/office/officeart/2005/8/quickstyle/simple1" qsCatId="simple" csTypeId="urn:microsoft.com/office/officeart/2005/8/colors/accent1_4" csCatId="accent1" phldr="1"/>
      <dgm:spPr/>
    </dgm:pt>
    <dgm:pt modelId="{038895AA-2F89-4471-BF1F-9263BD93D4BA}">
      <dgm:prSet phldrT="[Text]" custT="1"/>
      <dgm:spPr/>
      <dgm:t>
        <a:bodyPr/>
        <a:lstStyle/>
        <a:p>
          <a:r>
            <a:rPr lang="en-AU" sz="1400">
              <a:latin typeface="Aptos"/>
            </a:rPr>
            <a:t>Set Standards through National Code</a:t>
          </a:r>
        </a:p>
      </dgm:t>
    </dgm:pt>
    <dgm:pt modelId="{4FA9779D-9853-4137-90C1-375218A4961D}" type="parTrans" cxnId="{38CAAF88-1DAC-44B5-8A67-CEDAA373446B}">
      <dgm:prSet/>
      <dgm:spPr/>
      <dgm:t>
        <a:bodyPr/>
        <a:lstStyle/>
        <a:p>
          <a:endParaRPr lang="en-AU"/>
        </a:p>
      </dgm:t>
    </dgm:pt>
    <dgm:pt modelId="{B10C34B7-1748-4C41-84CF-A12F20EFB93B}" type="sibTrans" cxnId="{38CAAF88-1DAC-44B5-8A67-CEDAA373446B}">
      <dgm:prSet/>
      <dgm:spPr/>
      <dgm:t>
        <a:bodyPr/>
        <a:lstStyle/>
        <a:p>
          <a:endParaRPr lang="en-AU"/>
        </a:p>
      </dgm:t>
    </dgm:pt>
    <dgm:pt modelId="{4625EE77-AE0D-4E69-9A11-A76BCEC5FB0C}">
      <dgm:prSet phldrT="[Text]" custT="1"/>
      <dgm:spPr/>
      <dgm:t>
        <a:bodyPr/>
        <a:lstStyle/>
        <a:p>
          <a:pPr rtl="0"/>
          <a:r>
            <a:rPr lang="en-AU" sz="1200">
              <a:latin typeface="Aptos"/>
            </a:rPr>
            <a:t>Regulate to ensure compliance</a:t>
          </a:r>
        </a:p>
      </dgm:t>
    </dgm:pt>
    <dgm:pt modelId="{BB2B893E-9CD0-4F95-B962-01DBE5A6F38D}" type="parTrans" cxnId="{8B3D8008-8D55-44EB-9F81-1D7256931799}">
      <dgm:prSet/>
      <dgm:spPr/>
      <dgm:t>
        <a:bodyPr/>
        <a:lstStyle/>
        <a:p>
          <a:endParaRPr lang="en-AU"/>
        </a:p>
      </dgm:t>
    </dgm:pt>
    <dgm:pt modelId="{B25CAC75-0394-4FD3-9BF1-9DA6188873B2}" type="sibTrans" cxnId="{8B3D8008-8D55-44EB-9F81-1D7256931799}">
      <dgm:prSet/>
      <dgm:spPr/>
      <dgm:t>
        <a:bodyPr/>
        <a:lstStyle/>
        <a:p>
          <a:endParaRPr lang="en-AU"/>
        </a:p>
      </dgm:t>
    </dgm:pt>
    <dgm:pt modelId="{43447183-BDE0-4280-B87A-D804EAD97D18}">
      <dgm:prSet phldrT="[Text]"/>
      <dgm:spPr/>
      <dgm:t>
        <a:bodyPr/>
        <a:lstStyle/>
        <a:p>
          <a:r>
            <a:rPr lang="en-AU" sz="1600">
              <a:latin typeface="Aptos"/>
            </a:rPr>
            <a:t>Increase accountability and effectiveness</a:t>
          </a:r>
        </a:p>
      </dgm:t>
    </dgm:pt>
    <dgm:pt modelId="{3B484A88-593F-4498-835E-9AD7AB2F02EE}" type="parTrans" cxnId="{C9685164-9838-4D6A-9E90-84872E49DD40}">
      <dgm:prSet/>
      <dgm:spPr/>
      <dgm:t>
        <a:bodyPr/>
        <a:lstStyle/>
        <a:p>
          <a:endParaRPr lang="en-AU"/>
        </a:p>
      </dgm:t>
    </dgm:pt>
    <dgm:pt modelId="{3BC103D9-0DB4-4571-8FB7-09A1983E8037}" type="sibTrans" cxnId="{C9685164-9838-4D6A-9E90-84872E49DD40}">
      <dgm:prSet/>
      <dgm:spPr/>
      <dgm:t>
        <a:bodyPr/>
        <a:lstStyle/>
        <a:p>
          <a:endParaRPr lang="en-AU"/>
        </a:p>
      </dgm:t>
    </dgm:pt>
    <dgm:pt modelId="{576FED8C-D9A1-424D-8954-31123A9E0DEE}">
      <dgm:prSet phldrT="[Text]"/>
      <dgm:spPr/>
      <dgm:t>
        <a:bodyPr/>
        <a:lstStyle/>
        <a:p>
          <a:r>
            <a:rPr lang="en-AU" sz="1600">
              <a:latin typeface="Aptos"/>
            </a:rPr>
            <a:t>Drive change and create safer environments for staff and students </a:t>
          </a:r>
        </a:p>
      </dgm:t>
    </dgm:pt>
    <dgm:pt modelId="{797F143E-BF96-4446-B015-4FCFF2277DFF}" type="parTrans" cxnId="{B7B1684F-964B-43D3-9CA1-23A50F87BBF0}">
      <dgm:prSet/>
      <dgm:spPr/>
      <dgm:t>
        <a:bodyPr/>
        <a:lstStyle/>
        <a:p>
          <a:endParaRPr lang="en-AU"/>
        </a:p>
      </dgm:t>
    </dgm:pt>
    <dgm:pt modelId="{AD4BF715-0E52-449C-971A-F397FAC8D4C6}" type="sibTrans" cxnId="{B7B1684F-964B-43D3-9CA1-23A50F87BBF0}">
      <dgm:prSet/>
      <dgm:spPr/>
      <dgm:t>
        <a:bodyPr/>
        <a:lstStyle/>
        <a:p>
          <a:endParaRPr lang="en-AU"/>
        </a:p>
      </dgm:t>
    </dgm:pt>
    <dgm:pt modelId="{21BB80E9-1423-438D-A7EF-DF8191417154}">
      <dgm:prSet phldr="0" custT="1"/>
      <dgm:spPr/>
      <dgm:t>
        <a:bodyPr/>
        <a:lstStyle/>
        <a:p>
          <a:pPr rtl="0"/>
          <a:r>
            <a:rPr lang="en-AU" sz="1200">
              <a:latin typeface="Aptos"/>
            </a:rPr>
            <a:t>Engage + educate to support compliance</a:t>
          </a:r>
        </a:p>
      </dgm:t>
    </dgm:pt>
    <dgm:pt modelId="{B8363878-F156-48B7-8108-3282ABCE0448}" type="parTrans" cxnId="{2AAA0FA3-7915-49EE-8BD4-D2E7A76D12CE}">
      <dgm:prSet/>
      <dgm:spPr/>
      <dgm:t>
        <a:bodyPr/>
        <a:lstStyle/>
        <a:p>
          <a:endParaRPr lang="en-AU"/>
        </a:p>
      </dgm:t>
    </dgm:pt>
    <dgm:pt modelId="{A7EE4749-C676-45D6-870D-DC68E86A26BB}" type="sibTrans" cxnId="{2AAA0FA3-7915-49EE-8BD4-D2E7A76D12CE}">
      <dgm:prSet/>
      <dgm:spPr/>
      <dgm:t>
        <a:bodyPr/>
        <a:lstStyle/>
        <a:p>
          <a:endParaRPr lang="en-AU"/>
        </a:p>
      </dgm:t>
    </dgm:pt>
    <dgm:pt modelId="{F0BBB0AA-64D1-44A7-ACBE-B42C4EB5B875}" type="pres">
      <dgm:prSet presAssocID="{0460D87A-D33B-4518-8E55-1C842ADF1857}" presName="Name0" presStyleCnt="0">
        <dgm:presLayoutVars>
          <dgm:dir/>
          <dgm:resizeHandles val="exact"/>
        </dgm:presLayoutVars>
      </dgm:prSet>
      <dgm:spPr/>
    </dgm:pt>
    <dgm:pt modelId="{F6F9D91F-C0E1-46E4-BB38-8A2483ED6824}" type="pres">
      <dgm:prSet presAssocID="{038895AA-2F89-4471-BF1F-9263BD93D4BA}" presName="parTxOnly" presStyleLbl="node1" presStyleIdx="0" presStyleCnt="5">
        <dgm:presLayoutVars>
          <dgm:bulletEnabled val="1"/>
        </dgm:presLayoutVars>
      </dgm:prSet>
      <dgm:spPr/>
    </dgm:pt>
    <dgm:pt modelId="{D9DECE15-7DA4-452A-995B-C49827FE12C9}" type="pres">
      <dgm:prSet presAssocID="{B10C34B7-1748-4C41-84CF-A12F20EFB93B}" presName="parSpace" presStyleCnt="0"/>
      <dgm:spPr/>
    </dgm:pt>
    <dgm:pt modelId="{CA9C29AB-313A-4798-9BE4-C4A67A746F05}" type="pres">
      <dgm:prSet presAssocID="{21BB80E9-1423-438D-A7EF-DF8191417154}" presName="parTxOnly" presStyleLbl="node1" presStyleIdx="1" presStyleCnt="5">
        <dgm:presLayoutVars>
          <dgm:bulletEnabled val="1"/>
        </dgm:presLayoutVars>
      </dgm:prSet>
      <dgm:spPr/>
    </dgm:pt>
    <dgm:pt modelId="{31CBF204-BB6F-4018-8874-7C09124771BD}" type="pres">
      <dgm:prSet presAssocID="{A7EE4749-C676-45D6-870D-DC68E86A26BB}" presName="parSpace" presStyleCnt="0"/>
      <dgm:spPr/>
    </dgm:pt>
    <dgm:pt modelId="{2E280A81-D220-43E4-B5AE-F810CBA261FF}" type="pres">
      <dgm:prSet presAssocID="{4625EE77-AE0D-4E69-9A11-A76BCEC5FB0C}" presName="parTxOnly" presStyleLbl="node1" presStyleIdx="2" presStyleCnt="5">
        <dgm:presLayoutVars>
          <dgm:bulletEnabled val="1"/>
        </dgm:presLayoutVars>
      </dgm:prSet>
      <dgm:spPr/>
    </dgm:pt>
    <dgm:pt modelId="{E55941C2-03A2-45C2-AB69-16C4C37DC235}" type="pres">
      <dgm:prSet presAssocID="{B25CAC75-0394-4FD3-9BF1-9DA6188873B2}" presName="parSpace" presStyleCnt="0"/>
      <dgm:spPr/>
    </dgm:pt>
    <dgm:pt modelId="{E7419849-3055-4232-A79B-623844D299D2}" type="pres">
      <dgm:prSet presAssocID="{43447183-BDE0-4280-B87A-D804EAD97D18}" presName="parTxOnly" presStyleLbl="node1" presStyleIdx="3" presStyleCnt="5">
        <dgm:presLayoutVars>
          <dgm:bulletEnabled val="1"/>
        </dgm:presLayoutVars>
      </dgm:prSet>
      <dgm:spPr/>
    </dgm:pt>
    <dgm:pt modelId="{8EED835B-26E6-4B75-993D-CA7F5FCB6956}" type="pres">
      <dgm:prSet presAssocID="{3BC103D9-0DB4-4571-8FB7-09A1983E8037}" presName="parSpace" presStyleCnt="0"/>
      <dgm:spPr/>
    </dgm:pt>
    <dgm:pt modelId="{84E08134-E6C1-4AD7-AA51-7C869A994DCB}" type="pres">
      <dgm:prSet presAssocID="{576FED8C-D9A1-424D-8954-31123A9E0DEE}" presName="parTxOnly" presStyleLbl="node1" presStyleIdx="4" presStyleCnt="5">
        <dgm:presLayoutVars>
          <dgm:bulletEnabled val="1"/>
        </dgm:presLayoutVars>
      </dgm:prSet>
      <dgm:spPr/>
    </dgm:pt>
  </dgm:ptLst>
  <dgm:cxnLst>
    <dgm:cxn modelId="{916B1B07-BB11-4FCA-9399-80FEA2CFD26B}" type="presOf" srcId="{038895AA-2F89-4471-BF1F-9263BD93D4BA}" destId="{F6F9D91F-C0E1-46E4-BB38-8A2483ED6824}" srcOrd="0" destOrd="0" presId="urn:microsoft.com/office/officeart/2005/8/layout/hChevron3"/>
    <dgm:cxn modelId="{8B3D8008-8D55-44EB-9F81-1D7256931799}" srcId="{0460D87A-D33B-4518-8E55-1C842ADF1857}" destId="{4625EE77-AE0D-4E69-9A11-A76BCEC5FB0C}" srcOrd="2" destOrd="0" parTransId="{BB2B893E-9CD0-4F95-B962-01DBE5A6F38D}" sibTransId="{B25CAC75-0394-4FD3-9BF1-9DA6188873B2}"/>
    <dgm:cxn modelId="{15A37F21-6A3A-4C87-9DBB-B136B1BE1083}" type="presOf" srcId="{576FED8C-D9A1-424D-8954-31123A9E0DEE}" destId="{84E08134-E6C1-4AD7-AA51-7C869A994DCB}" srcOrd="0" destOrd="0" presId="urn:microsoft.com/office/officeart/2005/8/layout/hChevron3"/>
    <dgm:cxn modelId="{B7B4F42E-868C-49F4-A359-2179AA067F6E}" type="presOf" srcId="{21BB80E9-1423-438D-A7EF-DF8191417154}" destId="{CA9C29AB-313A-4798-9BE4-C4A67A746F05}" srcOrd="0" destOrd="0" presId="urn:microsoft.com/office/officeart/2005/8/layout/hChevron3"/>
    <dgm:cxn modelId="{C9685164-9838-4D6A-9E90-84872E49DD40}" srcId="{0460D87A-D33B-4518-8E55-1C842ADF1857}" destId="{43447183-BDE0-4280-B87A-D804EAD97D18}" srcOrd="3" destOrd="0" parTransId="{3B484A88-593F-4498-835E-9AD7AB2F02EE}" sibTransId="{3BC103D9-0DB4-4571-8FB7-09A1983E8037}"/>
    <dgm:cxn modelId="{2791CA6B-31DD-4D94-9427-6D5A5B66F9F4}" type="presOf" srcId="{4625EE77-AE0D-4E69-9A11-A76BCEC5FB0C}" destId="{2E280A81-D220-43E4-B5AE-F810CBA261FF}" srcOrd="0" destOrd="0" presId="urn:microsoft.com/office/officeart/2005/8/layout/hChevron3"/>
    <dgm:cxn modelId="{B7B1684F-964B-43D3-9CA1-23A50F87BBF0}" srcId="{0460D87A-D33B-4518-8E55-1C842ADF1857}" destId="{576FED8C-D9A1-424D-8954-31123A9E0DEE}" srcOrd="4" destOrd="0" parTransId="{797F143E-BF96-4446-B015-4FCFF2277DFF}" sibTransId="{AD4BF715-0E52-449C-971A-F397FAC8D4C6}"/>
    <dgm:cxn modelId="{38CAAF88-1DAC-44B5-8A67-CEDAA373446B}" srcId="{0460D87A-D33B-4518-8E55-1C842ADF1857}" destId="{038895AA-2F89-4471-BF1F-9263BD93D4BA}" srcOrd="0" destOrd="0" parTransId="{4FA9779D-9853-4137-90C1-375218A4961D}" sibTransId="{B10C34B7-1748-4C41-84CF-A12F20EFB93B}"/>
    <dgm:cxn modelId="{2AAA0FA3-7915-49EE-8BD4-D2E7A76D12CE}" srcId="{0460D87A-D33B-4518-8E55-1C842ADF1857}" destId="{21BB80E9-1423-438D-A7EF-DF8191417154}" srcOrd="1" destOrd="0" parTransId="{B8363878-F156-48B7-8108-3282ABCE0448}" sibTransId="{A7EE4749-C676-45D6-870D-DC68E86A26BB}"/>
    <dgm:cxn modelId="{424200F6-0C15-4B66-8BE7-C7A06BA49B9C}" type="presOf" srcId="{0460D87A-D33B-4518-8E55-1C842ADF1857}" destId="{F0BBB0AA-64D1-44A7-ACBE-B42C4EB5B875}" srcOrd="0" destOrd="0" presId="urn:microsoft.com/office/officeart/2005/8/layout/hChevron3"/>
    <dgm:cxn modelId="{4DA04BF8-9083-4C67-844A-253FBAC4621D}" type="presOf" srcId="{43447183-BDE0-4280-B87A-D804EAD97D18}" destId="{E7419849-3055-4232-A79B-623844D299D2}" srcOrd="0" destOrd="0" presId="urn:microsoft.com/office/officeart/2005/8/layout/hChevron3"/>
    <dgm:cxn modelId="{B365DE12-E379-4548-A3D0-BD57AA89703B}" type="presParOf" srcId="{F0BBB0AA-64D1-44A7-ACBE-B42C4EB5B875}" destId="{F6F9D91F-C0E1-46E4-BB38-8A2483ED6824}" srcOrd="0" destOrd="0" presId="urn:microsoft.com/office/officeart/2005/8/layout/hChevron3"/>
    <dgm:cxn modelId="{19615BCB-8475-40C1-BE40-D105C529C3ED}" type="presParOf" srcId="{F0BBB0AA-64D1-44A7-ACBE-B42C4EB5B875}" destId="{D9DECE15-7DA4-452A-995B-C49827FE12C9}" srcOrd="1" destOrd="0" presId="urn:microsoft.com/office/officeart/2005/8/layout/hChevron3"/>
    <dgm:cxn modelId="{A64277CC-D130-4F8E-8E15-7E557312333D}" type="presParOf" srcId="{F0BBB0AA-64D1-44A7-ACBE-B42C4EB5B875}" destId="{CA9C29AB-313A-4798-9BE4-C4A67A746F05}" srcOrd="2" destOrd="0" presId="urn:microsoft.com/office/officeart/2005/8/layout/hChevron3"/>
    <dgm:cxn modelId="{C4B3CD9D-3539-4771-AE15-8A9D9D836305}" type="presParOf" srcId="{F0BBB0AA-64D1-44A7-ACBE-B42C4EB5B875}" destId="{31CBF204-BB6F-4018-8874-7C09124771BD}" srcOrd="3" destOrd="0" presId="urn:microsoft.com/office/officeart/2005/8/layout/hChevron3"/>
    <dgm:cxn modelId="{554DEEC0-45DC-41B1-AE66-92BE99A067F0}" type="presParOf" srcId="{F0BBB0AA-64D1-44A7-ACBE-B42C4EB5B875}" destId="{2E280A81-D220-43E4-B5AE-F810CBA261FF}" srcOrd="4" destOrd="0" presId="urn:microsoft.com/office/officeart/2005/8/layout/hChevron3"/>
    <dgm:cxn modelId="{72A2BF34-75CA-4A42-8ADC-DBE81CFE01C8}" type="presParOf" srcId="{F0BBB0AA-64D1-44A7-ACBE-B42C4EB5B875}" destId="{E55941C2-03A2-45C2-AB69-16C4C37DC235}" srcOrd="5" destOrd="0" presId="urn:microsoft.com/office/officeart/2005/8/layout/hChevron3"/>
    <dgm:cxn modelId="{9B59DC3A-73AE-438D-9497-2D2AAE727681}" type="presParOf" srcId="{F0BBB0AA-64D1-44A7-ACBE-B42C4EB5B875}" destId="{E7419849-3055-4232-A79B-623844D299D2}" srcOrd="6" destOrd="0" presId="urn:microsoft.com/office/officeart/2005/8/layout/hChevron3"/>
    <dgm:cxn modelId="{39730EEC-951D-41A6-B426-3D6CD4F69AC7}" type="presParOf" srcId="{F0BBB0AA-64D1-44A7-ACBE-B42C4EB5B875}" destId="{8EED835B-26E6-4B75-993D-CA7F5FCB6956}" srcOrd="7" destOrd="0" presId="urn:microsoft.com/office/officeart/2005/8/layout/hChevron3"/>
    <dgm:cxn modelId="{FD8024CD-B299-4B3E-87B4-3368FD69937E}" type="presParOf" srcId="{F0BBB0AA-64D1-44A7-ACBE-B42C4EB5B875}" destId="{84E08134-E6C1-4AD7-AA51-7C869A994DCB}"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9D91F-C0E1-46E4-BB38-8A2483ED6824}">
      <dsp:nvSpPr>
        <dsp:cNvPr id="0" name=""/>
        <dsp:cNvSpPr/>
      </dsp:nvSpPr>
      <dsp:spPr>
        <a:xfrm>
          <a:off x="1060" y="1989094"/>
          <a:ext cx="2068481" cy="827392"/>
        </a:xfrm>
        <a:prstGeom prst="homePlate">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AU" sz="1400" kern="1200">
              <a:latin typeface="Aptos"/>
            </a:rPr>
            <a:t>Set Standards through National Code</a:t>
          </a:r>
        </a:p>
      </dsp:txBody>
      <dsp:txXfrm>
        <a:off x="1060" y="1989094"/>
        <a:ext cx="1861633" cy="827392"/>
      </dsp:txXfrm>
    </dsp:sp>
    <dsp:sp modelId="{CA9C29AB-313A-4798-9BE4-C4A67A746F05}">
      <dsp:nvSpPr>
        <dsp:cNvPr id="0" name=""/>
        <dsp:cNvSpPr/>
      </dsp:nvSpPr>
      <dsp:spPr>
        <a:xfrm>
          <a:off x="1655845" y="1989094"/>
          <a:ext cx="2068481" cy="827392"/>
        </a:xfrm>
        <a:prstGeom prst="chevron">
          <a:avLst/>
        </a:prstGeom>
        <a:solidFill>
          <a:schemeClr val="accent1">
            <a:shade val="50000"/>
            <a:hueOff val="159843"/>
            <a:satOff val="-30860"/>
            <a:lumOff val="215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rtl="0">
            <a:lnSpc>
              <a:spcPct val="90000"/>
            </a:lnSpc>
            <a:spcBef>
              <a:spcPct val="0"/>
            </a:spcBef>
            <a:spcAft>
              <a:spcPct val="35000"/>
            </a:spcAft>
            <a:buNone/>
          </a:pPr>
          <a:r>
            <a:rPr lang="en-AU" sz="1200" kern="1200">
              <a:latin typeface="Aptos"/>
            </a:rPr>
            <a:t>Engage + educate to support compliance</a:t>
          </a:r>
        </a:p>
      </dsp:txBody>
      <dsp:txXfrm>
        <a:off x="2069541" y="1989094"/>
        <a:ext cx="1241089" cy="827392"/>
      </dsp:txXfrm>
    </dsp:sp>
    <dsp:sp modelId="{2E280A81-D220-43E4-B5AE-F810CBA261FF}">
      <dsp:nvSpPr>
        <dsp:cNvPr id="0" name=""/>
        <dsp:cNvSpPr/>
      </dsp:nvSpPr>
      <dsp:spPr>
        <a:xfrm>
          <a:off x="3310631" y="1989094"/>
          <a:ext cx="2068481" cy="827392"/>
        </a:xfrm>
        <a:prstGeom prst="chevron">
          <a:avLst/>
        </a:prstGeom>
        <a:solidFill>
          <a:schemeClr val="accent1">
            <a:shade val="50000"/>
            <a:hueOff val="319687"/>
            <a:satOff val="-61721"/>
            <a:lumOff val="431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rtl="0">
            <a:lnSpc>
              <a:spcPct val="90000"/>
            </a:lnSpc>
            <a:spcBef>
              <a:spcPct val="0"/>
            </a:spcBef>
            <a:spcAft>
              <a:spcPct val="35000"/>
            </a:spcAft>
            <a:buNone/>
          </a:pPr>
          <a:r>
            <a:rPr lang="en-AU" sz="1200" kern="1200">
              <a:latin typeface="Aptos"/>
            </a:rPr>
            <a:t>Regulate to ensure compliance</a:t>
          </a:r>
        </a:p>
      </dsp:txBody>
      <dsp:txXfrm>
        <a:off x="3724327" y="1989094"/>
        <a:ext cx="1241089" cy="827392"/>
      </dsp:txXfrm>
    </dsp:sp>
    <dsp:sp modelId="{E7419849-3055-4232-A79B-623844D299D2}">
      <dsp:nvSpPr>
        <dsp:cNvPr id="0" name=""/>
        <dsp:cNvSpPr/>
      </dsp:nvSpPr>
      <dsp:spPr>
        <a:xfrm>
          <a:off x="4965416" y="1989094"/>
          <a:ext cx="2068481" cy="827392"/>
        </a:xfrm>
        <a:prstGeom prst="chevron">
          <a:avLst/>
        </a:prstGeom>
        <a:solidFill>
          <a:schemeClr val="accent1">
            <a:shade val="50000"/>
            <a:hueOff val="319687"/>
            <a:satOff val="-61721"/>
            <a:lumOff val="431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AU" sz="1100" kern="1200">
              <a:latin typeface="Aptos"/>
            </a:rPr>
            <a:t>Increase accountability and effectiveness</a:t>
          </a:r>
        </a:p>
      </dsp:txBody>
      <dsp:txXfrm>
        <a:off x="5379112" y="1989094"/>
        <a:ext cx="1241089" cy="827392"/>
      </dsp:txXfrm>
    </dsp:sp>
    <dsp:sp modelId="{84E08134-E6C1-4AD7-AA51-7C869A994DCB}">
      <dsp:nvSpPr>
        <dsp:cNvPr id="0" name=""/>
        <dsp:cNvSpPr/>
      </dsp:nvSpPr>
      <dsp:spPr>
        <a:xfrm>
          <a:off x="6620201" y="1989094"/>
          <a:ext cx="2068481" cy="827392"/>
        </a:xfrm>
        <a:prstGeom prst="chevron">
          <a:avLst/>
        </a:prstGeom>
        <a:solidFill>
          <a:schemeClr val="accent1">
            <a:shade val="50000"/>
            <a:hueOff val="159843"/>
            <a:satOff val="-30860"/>
            <a:lumOff val="215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AU" sz="1100" kern="1200">
              <a:latin typeface="Aptos"/>
            </a:rPr>
            <a:t>Drive change and create safer environments for staff and students </a:t>
          </a:r>
        </a:p>
      </dsp:txBody>
      <dsp:txXfrm>
        <a:off x="7033897" y="1989094"/>
        <a:ext cx="1241089" cy="82739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5558" tIns="47779" rIns="95558" bIns="47779" rtlCol="0"/>
          <a:lstStyle>
            <a:lvl1pPr algn="l">
              <a:defRPr sz="13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5558" tIns="47779" rIns="95558" bIns="47779" rtlCol="0"/>
          <a:lstStyle>
            <a:lvl1pPr algn="r">
              <a:defRPr sz="1300"/>
            </a:lvl1pPr>
          </a:lstStyle>
          <a:p>
            <a:fld id="{C8306197-B16C-4167-B4A2-43E65F1E5A01}" type="datetimeFigureOut">
              <a:rPr lang="en-US" smtClean="0"/>
              <a:t>10/15/2025</a:t>
            </a:fld>
            <a:endParaRPr lang="en-US"/>
          </a:p>
        </p:txBody>
      </p:sp>
      <p:sp>
        <p:nvSpPr>
          <p:cNvPr id="4" name="Footer Placeholder 3"/>
          <p:cNvSpPr>
            <a:spLocks noGrp="1"/>
          </p:cNvSpPr>
          <p:nvPr>
            <p:ph type="ftr" sz="quarter" idx="2"/>
          </p:nvPr>
        </p:nvSpPr>
        <p:spPr>
          <a:xfrm>
            <a:off x="0" y="9428585"/>
            <a:ext cx="2945659" cy="498055"/>
          </a:xfrm>
          <a:prstGeom prst="rect">
            <a:avLst/>
          </a:prstGeom>
        </p:spPr>
        <p:txBody>
          <a:bodyPr vert="horz" lIns="95558" tIns="47779" rIns="95558" bIns="47779" rtlCol="0" anchor="b"/>
          <a:lstStyle>
            <a:lvl1pPr algn="l">
              <a:defRPr sz="1300"/>
            </a:lvl1pPr>
          </a:lstStyle>
          <a:p>
            <a:endParaRPr lang="en-US"/>
          </a:p>
        </p:txBody>
      </p:sp>
      <p:sp>
        <p:nvSpPr>
          <p:cNvPr id="5" name="Slide Number Placeholder 4"/>
          <p:cNvSpPr>
            <a:spLocks noGrp="1"/>
          </p:cNvSpPr>
          <p:nvPr>
            <p:ph type="sldNum" sz="quarter" idx="3"/>
          </p:nvPr>
        </p:nvSpPr>
        <p:spPr>
          <a:xfrm>
            <a:off x="3850443" y="9428585"/>
            <a:ext cx="2945659" cy="498055"/>
          </a:xfrm>
          <a:prstGeom prst="rect">
            <a:avLst/>
          </a:prstGeom>
        </p:spPr>
        <p:txBody>
          <a:bodyPr vert="horz" lIns="95558" tIns="47779" rIns="95558" bIns="47779" rtlCol="0" anchor="b"/>
          <a:lstStyle>
            <a:lvl1pPr algn="r">
              <a:defRPr sz="1300"/>
            </a:lvl1pPr>
          </a:lstStyle>
          <a:p>
            <a:fld id="{24B857B0-241B-4F33-A6B9-B9EFF8928931}" type="slidenum">
              <a:rPr lang="en-US" smtClean="0"/>
              <a:t>‹#›</a:t>
            </a:fld>
            <a:endParaRPr lang="en-US"/>
          </a:p>
        </p:txBody>
      </p:sp>
    </p:spTree>
    <p:extLst>
      <p:ext uri="{BB962C8B-B14F-4D97-AF65-F5344CB8AC3E}">
        <p14:creationId xmlns:p14="http://schemas.microsoft.com/office/powerpoint/2010/main" val="988907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5558" tIns="47779" rIns="95558" bIns="47779" rtlCol="0"/>
          <a:lstStyle>
            <a:lvl1pPr algn="l">
              <a:defRPr sz="13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5558" tIns="47779" rIns="95558" bIns="47779" rtlCol="0"/>
          <a:lstStyle>
            <a:lvl1pPr algn="r">
              <a:defRPr sz="1300"/>
            </a:lvl1pPr>
          </a:lstStyle>
          <a:p>
            <a:fld id="{5878F842-560F-42A5-A306-F766D7D6B80D}" type="datetimeFigureOut">
              <a:rPr lang="en-AU" smtClean="0"/>
              <a:t>15/10/2025</a:t>
            </a:fld>
            <a:endParaRPr lang="en-AU"/>
          </a:p>
        </p:txBody>
      </p:sp>
      <p:sp>
        <p:nvSpPr>
          <p:cNvPr id="4" name="Slide Image Placeholder 3"/>
          <p:cNvSpPr>
            <a:spLocks noGrp="1" noRot="1" noChangeAspect="1"/>
          </p:cNvSpPr>
          <p:nvPr>
            <p:ph type="sldImg" idx="2"/>
          </p:nvPr>
        </p:nvSpPr>
        <p:spPr>
          <a:xfrm>
            <a:off x="425450" y="1241425"/>
            <a:ext cx="5946775" cy="3349625"/>
          </a:xfrm>
          <a:prstGeom prst="rect">
            <a:avLst/>
          </a:prstGeom>
          <a:noFill/>
          <a:ln w="12700">
            <a:solidFill>
              <a:prstClr val="black"/>
            </a:solidFill>
          </a:ln>
        </p:spPr>
        <p:txBody>
          <a:bodyPr vert="horz" lIns="95558" tIns="47779" rIns="95558" bIns="47779"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5558" tIns="47779" rIns="95558" bIns="4777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5"/>
            <a:ext cx="2945659" cy="498055"/>
          </a:xfrm>
          <a:prstGeom prst="rect">
            <a:avLst/>
          </a:prstGeom>
        </p:spPr>
        <p:txBody>
          <a:bodyPr vert="horz" lIns="95558" tIns="47779" rIns="95558" bIns="47779" rtlCol="0" anchor="b"/>
          <a:lstStyle>
            <a:lvl1pPr algn="l">
              <a:defRPr sz="1300"/>
            </a:lvl1pPr>
          </a:lstStyle>
          <a:p>
            <a:endParaRPr lang="en-AU"/>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5558" tIns="47779" rIns="95558" bIns="47779" rtlCol="0" anchor="b"/>
          <a:lstStyle>
            <a:lvl1pPr algn="r">
              <a:defRPr sz="1300"/>
            </a:lvl1pPr>
          </a:lstStyle>
          <a:p>
            <a:fld id="{3BD3FCEB-6CB7-4478-9568-E9785AFEA658}" type="slidenum">
              <a:rPr lang="en-AU" smtClean="0"/>
              <a:t>‹#›</a:t>
            </a:fld>
            <a:endParaRPr lang="en-AU"/>
          </a:p>
        </p:txBody>
      </p:sp>
    </p:spTree>
    <p:extLst>
      <p:ext uri="{BB962C8B-B14F-4D97-AF65-F5344CB8AC3E}">
        <p14:creationId xmlns:p14="http://schemas.microsoft.com/office/powerpoint/2010/main" val="3398103722"/>
      </p:ext>
    </p:extLst>
  </p:cSld>
  <p:clrMap bg1="lt1" tx1="dk1" bg2="lt2" tx2="dk2" accent1="accent1" accent2="accent2" accent3="accent3" accent4="accent4" accent5="accent5" accent6="accent6" hlink="hlink" folHlink="folHlink"/>
  <p:notesStyle>
    <a:lvl1pPr marL="0" algn="l" defTabSz="914278" rtl="0" eaLnBrk="1" latinLnBrk="0" hangingPunct="1">
      <a:defRPr sz="1200" kern="1200">
        <a:solidFill>
          <a:schemeClr val="tx1"/>
        </a:solidFill>
        <a:latin typeface="+mn-lt"/>
        <a:ea typeface="+mn-ea"/>
        <a:cs typeface="+mn-cs"/>
      </a:defRPr>
    </a:lvl1pPr>
    <a:lvl2pPr marL="457139" algn="l" defTabSz="914278" rtl="0" eaLnBrk="1" latinLnBrk="0" hangingPunct="1">
      <a:defRPr sz="1200" kern="1200">
        <a:solidFill>
          <a:schemeClr val="tx1"/>
        </a:solidFill>
        <a:latin typeface="+mn-lt"/>
        <a:ea typeface="+mn-ea"/>
        <a:cs typeface="+mn-cs"/>
      </a:defRPr>
    </a:lvl2pPr>
    <a:lvl3pPr marL="914278" algn="l" defTabSz="914278" rtl="0" eaLnBrk="1" latinLnBrk="0" hangingPunct="1">
      <a:defRPr sz="1200" kern="1200">
        <a:solidFill>
          <a:schemeClr val="tx1"/>
        </a:solidFill>
        <a:latin typeface="+mn-lt"/>
        <a:ea typeface="+mn-ea"/>
        <a:cs typeface="+mn-cs"/>
      </a:defRPr>
    </a:lvl3pPr>
    <a:lvl4pPr marL="1371417" algn="l" defTabSz="914278" rtl="0" eaLnBrk="1" latinLnBrk="0" hangingPunct="1">
      <a:defRPr sz="1200" kern="1200">
        <a:solidFill>
          <a:schemeClr val="tx1"/>
        </a:solidFill>
        <a:latin typeface="+mn-lt"/>
        <a:ea typeface="+mn-ea"/>
        <a:cs typeface="+mn-cs"/>
      </a:defRPr>
    </a:lvl4pPr>
    <a:lvl5pPr marL="1828556" algn="l" defTabSz="914278" rtl="0" eaLnBrk="1" latinLnBrk="0" hangingPunct="1">
      <a:defRPr sz="1200" kern="1200">
        <a:solidFill>
          <a:schemeClr val="tx1"/>
        </a:solidFill>
        <a:latin typeface="+mn-lt"/>
        <a:ea typeface="+mn-ea"/>
        <a:cs typeface="+mn-cs"/>
      </a:defRPr>
    </a:lvl5pPr>
    <a:lvl6pPr marL="2285695" algn="l" defTabSz="914278" rtl="0" eaLnBrk="1" latinLnBrk="0" hangingPunct="1">
      <a:defRPr sz="1200" kern="1200">
        <a:solidFill>
          <a:schemeClr val="tx1"/>
        </a:solidFill>
        <a:latin typeface="+mn-lt"/>
        <a:ea typeface="+mn-ea"/>
        <a:cs typeface="+mn-cs"/>
      </a:defRPr>
    </a:lvl6pPr>
    <a:lvl7pPr marL="2742834" algn="l" defTabSz="914278" rtl="0" eaLnBrk="1" latinLnBrk="0" hangingPunct="1">
      <a:defRPr sz="1200" kern="1200">
        <a:solidFill>
          <a:schemeClr val="tx1"/>
        </a:solidFill>
        <a:latin typeface="+mn-lt"/>
        <a:ea typeface="+mn-ea"/>
        <a:cs typeface="+mn-cs"/>
      </a:defRPr>
    </a:lvl7pPr>
    <a:lvl8pPr marL="3199973" algn="l" defTabSz="914278" rtl="0" eaLnBrk="1" latinLnBrk="0" hangingPunct="1">
      <a:defRPr sz="1200" kern="1200">
        <a:solidFill>
          <a:schemeClr val="tx1"/>
        </a:solidFill>
        <a:latin typeface="+mn-lt"/>
        <a:ea typeface="+mn-ea"/>
        <a:cs typeface="+mn-cs"/>
      </a:defRPr>
    </a:lvl8pPr>
    <a:lvl9pPr marL="3657112" algn="l" defTabSz="9142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morning everyone, and welcome to today’s webinar on the </a:t>
            </a:r>
            <a:r>
              <a:rPr lang="en-US" i="1"/>
              <a:t>National Higher Education Code to Prevent and Respond to Gender-based Violence. </a:t>
            </a:r>
            <a:endParaRPr lang="en-US"/>
          </a:p>
          <a:p>
            <a:endParaRPr lang="en-US" i="1"/>
          </a:p>
          <a:p>
            <a:r>
              <a:rPr lang="en-US"/>
              <a:t>My name is Larissa Hinds, and I am currently in the Assistant Secretary role for the Gender Based Violence Reform Branch </a:t>
            </a:r>
            <a:r>
              <a:rPr lang="en-GB"/>
              <a:t>in the Federal Department of Education. I am joined today by my colleague Jo </a:t>
            </a:r>
            <a:r>
              <a:rPr lang="en-GB" err="1"/>
              <a:t>Brislane</a:t>
            </a:r>
            <a:r>
              <a:rPr lang="en-GB"/>
              <a:t>, the Director of Education and Engagement for this Branch. </a:t>
            </a:r>
            <a:endParaRPr lang="en-US"/>
          </a:p>
          <a:p>
            <a:endParaRPr lang="en-GB"/>
          </a:p>
          <a:p>
            <a:r>
              <a:rPr lang="en-GB"/>
              <a:t>It is a privilege to help establish and lead this new specialist branch within the department, that will guide, support, and regulate higher education providers to comply with the National Code.</a:t>
            </a:r>
            <a:endParaRPr lang="en-US"/>
          </a:p>
          <a:p>
            <a:pPr algn="just"/>
            <a:endParaRPr lang="en-US" i="1">
              <a:ea typeface="Calibri"/>
              <a:cs typeface="Calibri"/>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1</a:t>
            </a:fld>
            <a:endParaRPr lang="en-AU"/>
          </a:p>
        </p:txBody>
      </p:sp>
    </p:spTree>
    <p:extLst>
      <p:ext uri="{BB962C8B-B14F-4D97-AF65-F5344CB8AC3E}">
        <p14:creationId xmlns:p14="http://schemas.microsoft.com/office/powerpoint/2010/main" val="1927907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table summarises key compliance requirements and timelines.</a:t>
            </a:r>
            <a:endParaRPr lang="en-AU"/>
          </a:p>
          <a:p>
            <a:pPr marL="165364" indent="-165364">
              <a:buFont typeface="Symbol"/>
              <a:buChar char="•"/>
            </a:pPr>
            <a:r>
              <a:rPr lang="en-GB"/>
              <a:t>There are several requirements that Table A and Table B Providers must meet from 1 January 2026 to comply with the National Code. </a:t>
            </a:r>
            <a:endParaRPr lang="en-AU"/>
          </a:p>
          <a:p>
            <a:pPr marL="165364" indent="-165364">
              <a:buFont typeface="Symbol"/>
              <a:buChar char="•"/>
            </a:pPr>
            <a:r>
              <a:rPr lang="en-GB"/>
              <a:t>Non-Table A and B Providers must comply with the National Code from 1 January 2027.</a:t>
            </a:r>
            <a:endParaRPr lang="en-AU"/>
          </a:p>
          <a:p>
            <a:pPr marL="165364" indent="-165364">
              <a:buFont typeface="Symbol"/>
              <a:buChar char="•"/>
            </a:pPr>
            <a:r>
              <a:rPr lang="en-GB"/>
              <a:t>Developing and submitting these artefacts listed on the screen does not represent full compliance with the National Code but being aware of these key dates is important for all Providers.</a:t>
            </a:r>
            <a:endParaRPr lang="en-AU"/>
          </a:p>
          <a:p>
            <a:pPr marL="165364" indent="-165364">
              <a:buFont typeface="Symbol"/>
              <a:buChar char="•"/>
            </a:pPr>
            <a:endParaRPr lang="en-GB"/>
          </a:p>
          <a:p>
            <a:r>
              <a:rPr lang="en-GB"/>
              <a:t>We will now walk through each of the seven standards, noting key requirements. Please remember the </a:t>
            </a:r>
            <a:r>
              <a:rPr lang="en-US"/>
              <a:t>National Code itself is detailed and should always be the primary reference for Providers to understand and meet their compliance requirements.</a:t>
            </a:r>
            <a:endParaRPr lang="en-AU"/>
          </a:p>
          <a:p>
            <a:endParaRPr lang="en-AU">
              <a:ea typeface="Calibri"/>
              <a:cs typeface="Calibri"/>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10</a:t>
            </a:fld>
            <a:endParaRPr lang="en-AU"/>
          </a:p>
        </p:txBody>
      </p:sp>
    </p:spTree>
    <p:extLst>
      <p:ext uri="{BB962C8B-B14F-4D97-AF65-F5344CB8AC3E}">
        <p14:creationId xmlns:p14="http://schemas.microsoft.com/office/powerpoint/2010/main" val="815647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453">
              <a:defRPr/>
            </a:pPr>
            <a:r>
              <a:rPr lang="en-GB"/>
              <a:t>Standard 1 is focused on Accountable leadership and governance. This standard reflects that action to affect cultural change required to address gender-based violence, must be led from the top and reflect a genuine ‘whole-of- organisation’ approach. This means implementing action across every level of a Providers ecosystem. Action against gender-based violence is not the sole responsibility of any one department, faculty, or team in a Provider.</a:t>
            </a:r>
            <a:endParaRPr lang="en-AU"/>
          </a:p>
          <a:p>
            <a:pPr defTabSz="955453">
              <a:defRPr/>
            </a:pPr>
            <a:endParaRPr lang="en-GB"/>
          </a:p>
          <a:p>
            <a:pPr defTabSz="955453">
              <a:defRPr/>
            </a:pPr>
            <a:r>
              <a:rPr lang="en-GB"/>
              <a:t>This standard </a:t>
            </a:r>
            <a:r>
              <a:rPr lang="en-AU"/>
              <a:t>recognises that the drivers of gender-based violence are pervasive, interconnected and will not be addressed without a coordinated approach.</a:t>
            </a:r>
            <a:endParaRPr lang="en-AU">
              <a:ea typeface="Calibri"/>
              <a:cs typeface="Calibri"/>
            </a:endParaRPr>
          </a:p>
          <a:p>
            <a:pPr defTabSz="955453">
              <a:defRPr/>
            </a:pPr>
            <a:endParaRPr lang="en-AU"/>
          </a:p>
          <a:p>
            <a:pPr defTabSz="955453">
              <a:defRPr/>
            </a:pPr>
            <a:r>
              <a:rPr lang="en-GB" i="1" u="sng"/>
              <a:t>Governance and leadership</a:t>
            </a:r>
            <a:endParaRPr lang="en-AU"/>
          </a:p>
          <a:p>
            <a:pPr defTabSz="955453">
              <a:defRPr/>
            </a:pPr>
            <a:r>
              <a:rPr lang="en-AU"/>
              <a:t>To ensure </a:t>
            </a:r>
            <a:r>
              <a:rPr lang="en-GB"/>
              <a:t>a Whole-of-Organisation commitment, </a:t>
            </a:r>
            <a:r>
              <a:rPr lang="en-AU"/>
              <a:t>a core requirement of Standard 1 is for Higher Education Principal Executive Officer, such as the Vice-Chancellor, CEO or equivalent, to be ultimately responsible for ensuring compliance with the National Code and overseeing the organisations efforts. This ensures that </a:t>
            </a:r>
            <a:r>
              <a:rPr lang="en-GB"/>
              <a:t>gender-based violence </a:t>
            </a:r>
            <a:r>
              <a:rPr lang="en-AU"/>
              <a:t>prevention and response is embedded in leadership structures and is prioritised at the highest level. </a:t>
            </a:r>
            <a:endParaRPr lang="en-AU">
              <a:ea typeface="Calibri"/>
              <a:cs typeface="Calibri"/>
            </a:endParaRPr>
          </a:p>
          <a:p>
            <a:pPr defTabSz="955453">
              <a:defRPr/>
            </a:pPr>
            <a:endParaRPr lang="en-AU"/>
          </a:p>
          <a:p>
            <a:pPr defTabSz="955453">
              <a:defRPr/>
            </a:pPr>
            <a:r>
              <a:rPr lang="en-AU" b="1"/>
              <a:t>This sets the tone for the entire organisation.  </a:t>
            </a:r>
            <a:endParaRPr lang="en-AU"/>
          </a:p>
          <a:p>
            <a:pPr defTabSz="955453">
              <a:defRPr/>
            </a:pPr>
            <a:endParaRPr lang="en-AU" b="1"/>
          </a:p>
          <a:p>
            <a:pPr defTabSz="955453">
              <a:defRPr/>
            </a:pPr>
            <a:r>
              <a:rPr lang="en-AU"/>
              <a:t>Providers must also ensure that their governing body, or a subcommittee includes someone with specific expertise in student and staff safety. </a:t>
            </a:r>
            <a:endParaRPr lang="en-AU">
              <a:ea typeface="Calibri"/>
              <a:cs typeface="Calibri"/>
            </a:endParaRPr>
          </a:p>
          <a:p>
            <a:pPr defTabSz="955453">
              <a:defRPr/>
            </a:pPr>
            <a:endParaRPr lang="en-AU"/>
          </a:p>
          <a:p>
            <a:pPr defTabSz="955453">
              <a:defRPr/>
            </a:pPr>
            <a:r>
              <a:rPr lang="en-AU"/>
              <a:t>In the context of the National Code, a Whole-of-Organisation approach refers to a coordinated and evidence-informed strategy that is implemented across all areas of a Provider’s operations, including Student Accommodation that is Directly owned, operated, and/or managed by the Provider, and Affiliated or third-party Student Accommodation Providers, where relevant. </a:t>
            </a:r>
            <a:endParaRPr lang="en-AU">
              <a:ea typeface="Calibri" panose="020F0502020204030204"/>
              <a:cs typeface="Calibri" panose="020F0502020204030204"/>
            </a:endParaRPr>
          </a:p>
          <a:p>
            <a:pPr defTabSz="955453">
              <a:defRPr/>
            </a:pPr>
            <a:endParaRPr lang="en-AU" sz="1300">
              <a:ea typeface="Calibri"/>
              <a:cs typeface="Calibri"/>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11</a:t>
            </a:fld>
            <a:endParaRPr lang="en-AU"/>
          </a:p>
        </p:txBody>
      </p:sp>
    </p:spTree>
    <p:extLst>
      <p:ext uri="{BB962C8B-B14F-4D97-AF65-F5344CB8AC3E}">
        <p14:creationId xmlns:p14="http://schemas.microsoft.com/office/powerpoint/2010/main" val="1158873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71764-C35E-C0D2-F857-189338A4BE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03CCDC-D140-C3A3-782B-A9103805FB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03A588-3FCE-C326-8604-CD64769F8599}"/>
              </a:ext>
            </a:extLst>
          </p:cNvPr>
          <p:cNvSpPr>
            <a:spLocks noGrp="1"/>
          </p:cNvSpPr>
          <p:nvPr>
            <p:ph type="body" idx="1"/>
          </p:nvPr>
        </p:nvSpPr>
        <p:spPr/>
        <p:txBody>
          <a:bodyPr/>
          <a:lstStyle/>
          <a:p>
            <a:pPr defTabSz="955453">
              <a:defRPr/>
            </a:pPr>
            <a:r>
              <a:rPr lang="en-AU"/>
              <a:t>The Whole-of-Organisation approach must be embedded in the following domains: (a) leadership, culture and environment; (b) structures, norms and practices; (c) systems and infrastructure; (d) service delivery, such as curriculum, teaching and learning; (e) Policies and Procedures; (f) management and governance; (g) community engagement; (h) business; (</a:t>
            </a:r>
            <a:r>
              <a:rPr lang="en-AU" err="1"/>
              <a:t>i</a:t>
            </a:r>
            <a:r>
              <a:rPr lang="en-AU"/>
              <a:t>) research; and (j) partnerships</a:t>
            </a:r>
          </a:p>
          <a:p>
            <a:pPr defTabSz="955453">
              <a:defRPr/>
            </a:pPr>
            <a:endParaRPr lang="en-AU"/>
          </a:p>
          <a:p>
            <a:pPr defTabSz="955453">
              <a:defRPr/>
            </a:pPr>
            <a:r>
              <a:rPr lang="en-GB" i="1" u="sng"/>
              <a:t>Whole of organisation prevention and response plan</a:t>
            </a:r>
            <a:endParaRPr lang="en-AU"/>
          </a:p>
          <a:p>
            <a:pPr defTabSz="955453">
              <a:defRPr/>
            </a:pPr>
            <a:endParaRPr lang="en-GB" i="1" u="sng"/>
          </a:p>
          <a:p>
            <a:pPr defTabSz="955453">
              <a:defRPr/>
            </a:pPr>
            <a:r>
              <a:rPr lang="en-AU"/>
              <a:t>The National Code requires Providers to develop, publish and implement a whole- of- organisation prevention and response plan. The plan must: </a:t>
            </a:r>
          </a:p>
          <a:p>
            <a:pPr marL="275606" indent="-275606" defTabSz="955453">
              <a:buFont typeface="Symbol"/>
              <a:buChar char="•"/>
              <a:defRPr/>
            </a:pPr>
            <a:r>
              <a:rPr lang="en-GB"/>
              <a:t>Detail Providers’ </a:t>
            </a:r>
            <a:r>
              <a:rPr lang="en-GB" b="1"/>
              <a:t>approach</a:t>
            </a:r>
            <a:r>
              <a:rPr lang="en-GB"/>
              <a:t> to preventing and responding to gender-based violence </a:t>
            </a:r>
            <a:endParaRPr lang="en-AU"/>
          </a:p>
          <a:p>
            <a:pPr marL="275606" indent="-275606" defTabSz="955453">
              <a:buFont typeface="Symbol"/>
              <a:buChar char="•"/>
              <a:defRPr/>
            </a:pPr>
            <a:r>
              <a:rPr lang="en-GB" b="1"/>
              <a:t>Address the factors that drive and contribute to gender-based violence </a:t>
            </a:r>
            <a:r>
              <a:rPr lang="en-GB"/>
              <a:t>(including factors that may be unique to a provider’s context)</a:t>
            </a:r>
            <a:endParaRPr lang="en-AU"/>
          </a:p>
          <a:p>
            <a:pPr marL="275606" indent="-275606" defTabSz="955453">
              <a:buFont typeface="Symbol"/>
              <a:buChar char="•"/>
              <a:defRPr/>
            </a:pPr>
            <a:r>
              <a:rPr lang="en-AU" b="1"/>
              <a:t>Reflect the needs, experience and diversity</a:t>
            </a:r>
            <a:r>
              <a:rPr lang="en-AU"/>
              <a:t> of all members of the Provider’s community - with consideration given to groups who are disproportionately affected by gender-based violence; and </a:t>
            </a:r>
            <a:endParaRPr lang="en-AU">
              <a:ea typeface="Calibri"/>
              <a:cs typeface="Calibri"/>
            </a:endParaRPr>
          </a:p>
          <a:p>
            <a:pPr marL="275606" indent="-275606" defTabSz="955453">
              <a:buFont typeface="Symbol"/>
              <a:buChar char="•"/>
              <a:defRPr/>
            </a:pPr>
            <a:r>
              <a:rPr lang="en-AU" b="1"/>
              <a:t>Document how Providers will meet the requirements</a:t>
            </a:r>
            <a:r>
              <a:rPr lang="en-AU"/>
              <a:t> of the National Code.</a:t>
            </a:r>
            <a:endParaRPr lang="en-AU">
              <a:ea typeface="Calibri"/>
              <a:cs typeface="Calibri"/>
            </a:endParaRPr>
          </a:p>
          <a:p>
            <a:pPr marL="275606" indent="-275606" defTabSz="955453">
              <a:buFont typeface="Symbol"/>
              <a:buChar char="•"/>
              <a:defRPr/>
            </a:pPr>
            <a:endParaRPr lang="en-AU">
              <a:ea typeface="Calibri"/>
              <a:cs typeface="Calibri"/>
            </a:endParaRPr>
          </a:p>
          <a:p>
            <a:pPr defTabSz="955453">
              <a:defRPr/>
            </a:pPr>
            <a:r>
              <a:rPr lang="en-GB"/>
              <a:t>Providers are also required to develop an Outcomes Framework to track and assess effectiveness and progress of actions under the Prevention and Response Plan. </a:t>
            </a:r>
            <a:endParaRPr lang="en-AU"/>
          </a:p>
          <a:p>
            <a:pPr defTabSz="955453">
              <a:defRPr/>
            </a:pPr>
            <a:endParaRPr lang="en-GB"/>
          </a:p>
          <a:p>
            <a:pPr defTabSz="955453">
              <a:defRPr/>
            </a:pPr>
            <a:r>
              <a:rPr lang="en-GB"/>
              <a:t>The requirement to publicly release the whole of organisation plan and outcomes framework, as well as submit them to the Department, aims to strengthen accountability and transparency.</a:t>
            </a:r>
            <a:endParaRPr lang="en-AU"/>
          </a:p>
          <a:p>
            <a:pPr defTabSz="955453">
              <a:defRPr/>
            </a:pPr>
            <a:endParaRPr lang="en-GB"/>
          </a:p>
          <a:p>
            <a:pPr defTabSz="955453">
              <a:defRPr/>
            </a:pPr>
            <a:r>
              <a:rPr lang="en-GB"/>
              <a:t>The Provider’s governing body will then be required to review progress against the Outcomes Framework and incident data to evaluate the effectiveness of actions, policies and plans.</a:t>
            </a:r>
            <a:endParaRPr lang="en-AU"/>
          </a:p>
          <a:p>
            <a:pPr defTabSz="955453">
              <a:defRPr/>
            </a:pPr>
            <a:endParaRPr lang="en-GB"/>
          </a:p>
          <a:p>
            <a:pPr defTabSz="955453">
              <a:defRPr/>
            </a:pPr>
            <a:r>
              <a:rPr lang="en-GB" i="1" u="sng"/>
              <a:t>Summary </a:t>
            </a:r>
            <a:endParaRPr lang="en-AU"/>
          </a:p>
          <a:p>
            <a:pPr marL="275606" indent="-275606" defTabSz="955453">
              <a:buFont typeface="Symbol"/>
              <a:buChar char="•"/>
              <a:defRPr/>
            </a:pPr>
            <a:r>
              <a:rPr lang="en-GB" i="1"/>
              <a:t>The requirements of Standard 1 are focused on the cultural change required to affect genuine change. Standard 1 requires that </a:t>
            </a:r>
            <a:r>
              <a:rPr lang="en-AU"/>
              <a:t>gender-based violence </a:t>
            </a:r>
            <a:r>
              <a:rPr lang="en-GB" i="1"/>
              <a:t>response and prevention efforts are comprehensive, coordinated and driven from the top.</a:t>
            </a:r>
            <a:endParaRPr lang="en-AU"/>
          </a:p>
          <a:p>
            <a:pPr marL="275606" indent="-275606" defTabSz="955453">
              <a:buFont typeface="Symbol"/>
              <a:buChar char="•"/>
              <a:defRPr/>
            </a:pPr>
            <a:r>
              <a:rPr lang="en-GB" i="1"/>
              <a:t>Standard 1 underscores Provider accountability for the effectiveness of </a:t>
            </a:r>
            <a:r>
              <a:rPr lang="en-AU"/>
              <a:t>gender-based violence </a:t>
            </a:r>
            <a:r>
              <a:rPr lang="en-GB" i="1"/>
              <a:t>efforts and the continuous progress towards safer environments for students and staff.  </a:t>
            </a:r>
            <a:endParaRPr lang="en-AU"/>
          </a:p>
          <a:p>
            <a:pPr defTabSz="955453">
              <a:defRPr/>
            </a:pPr>
            <a:endParaRPr lang="en-AU" sz="1300">
              <a:ea typeface="Calibri"/>
              <a:cs typeface="Calibri"/>
            </a:endParaRPr>
          </a:p>
        </p:txBody>
      </p:sp>
      <p:sp>
        <p:nvSpPr>
          <p:cNvPr id="4" name="Slide Number Placeholder 3">
            <a:extLst>
              <a:ext uri="{FF2B5EF4-FFF2-40B4-BE49-F238E27FC236}">
                <a16:creationId xmlns:a16="http://schemas.microsoft.com/office/drawing/2014/main" id="{0C260C25-D1D1-EDEE-F062-A22012C43479}"/>
              </a:ext>
            </a:extLst>
          </p:cNvPr>
          <p:cNvSpPr>
            <a:spLocks noGrp="1"/>
          </p:cNvSpPr>
          <p:nvPr>
            <p:ph type="sldNum" sz="quarter" idx="5"/>
          </p:nvPr>
        </p:nvSpPr>
        <p:spPr/>
        <p:txBody>
          <a:bodyPr/>
          <a:lstStyle/>
          <a:p>
            <a:pPr defTabSz="881821">
              <a:defRPr/>
            </a:pPr>
            <a:fld id="{3BD3FCEB-6CB7-4478-9568-E9785AFEA658}" type="slidenum">
              <a:rPr lang="en-AU">
                <a:solidFill>
                  <a:prstClr val="black"/>
                </a:solidFill>
                <a:latin typeface="Calibri" panose="020F0502020204030204"/>
              </a:rPr>
              <a:pPr defTabSz="881821">
                <a:defRPr/>
              </a:pPr>
              <a:t>12</a:t>
            </a:fld>
            <a:endParaRPr lang="en-AU">
              <a:solidFill>
                <a:prstClr val="black"/>
              </a:solidFill>
              <a:latin typeface="Calibri" panose="020F0502020204030204"/>
            </a:endParaRPr>
          </a:p>
        </p:txBody>
      </p:sp>
    </p:spTree>
    <p:extLst>
      <p:ext uri="{BB962C8B-B14F-4D97-AF65-F5344CB8AC3E}">
        <p14:creationId xmlns:p14="http://schemas.microsoft.com/office/powerpoint/2010/main" val="317603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 workplaces and education institutions, providers already have multiple legislative obligations to keep staff and students safe. The National Code seeks to build on these requirements, tailoring them to the specific context of preventing and responding to gender-based violence. </a:t>
            </a:r>
            <a:endParaRPr lang="en-AU"/>
          </a:p>
          <a:p>
            <a:endParaRPr lang="en-GB"/>
          </a:p>
          <a:p>
            <a:r>
              <a:rPr lang="en-GB"/>
              <a:t>Requirements of standard 2 include:</a:t>
            </a:r>
            <a:endParaRPr lang="en-AU"/>
          </a:p>
          <a:p>
            <a:endParaRPr lang="en-GB"/>
          </a:p>
          <a:p>
            <a:pPr marL="165364" indent="-165364">
              <a:buFont typeface="Symbol"/>
              <a:buChar char="•"/>
            </a:pPr>
            <a:r>
              <a:rPr lang="en-GB" i="1" u="sng"/>
              <a:t>Safety screening and employment processes –</a:t>
            </a:r>
            <a:endParaRPr lang="en-AU"/>
          </a:p>
          <a:p>
            <a:pPr marL="605720" lvl="1" indent="-165364">
              <a:buFont typeface="Courier New"/>
              <a:buChar char="○"/>
            </a:pPr>
            <a:r>
              <a:rPr lang="en-AU"/>
              <a:t>Providers must require prospective employees to disclose any investigations for an allegation of gender-based violence to a Provider as part of their engagement process. These disclosures do not preclude Providers from employing the candidate but allow for greater transparency and strengthen Providers’ safety procedures. </a:t>
            </a:r>
            <a:endParaRPr lang="en-AU">
              <a:ea typeface="Calibri"/>
              <a:cs typeface="Calibri"/>
            </a:endParaRPr>
          </a:p>
          <a:p>
            <a:pPr marL="605720" lvl="1" indent="-165364">
              <a:buFont typeface="Courier New"/>
              <a:buChar char="○"/>
            </a:pPr>
            <a:r>
              <a:rPr lang="en-GB"/>
              <a:t>If a Provider becomes aware that a staff member who is not an employee (such as a contractor, subcontractor, apprentice, trainee or volunteer) has been investigated or determined to have engaged in </a:t>
            </a:r>
            <a:r>
              <a:rPr lang="en-AU"/>
              <a:t> gender-based violence</a:t>
            </a:r>
            <a:r>
              <a:rPr lang="en-GB"/>
              <a:t>, Standard 2 requires Providers to consider the risk to their students and staff and take any actions to manage this risk.</a:t>
            </a:r>
            <a:endParaRPr lang="en-AU"/>
          </a:p>
          <a:p>
            <a:pPr marL="605720" lvl="1" indent="-165364">
              <a:buFont typeface="Courier New"/>
              <a:buChar char="○"/>
            </a:pPr>
            <a:endParaRPr lang="en-GB"/>
          </a:p>
          <a:p>
            <a:pPr marL="165364" indent="-165364">
              <a:buFont typeface="Symbol"/>
              <a:buChar char="•"/>
            </a:pPr>
            <a:r>
              <a:rPr lang="en-GB" i="1" u="sng"/>
              <a:t>Conflict-of-interest </a:t>
            </a:r>
            <a:endParaRPr lang="en-AU"/>
          </a:p>
          <a:p>
            <a:pPr marL="605720" lvl="1" indent="-165364">
              <a:buFont typeface="Courier New"/>
              <a:buChar char="○"/>
            </a:pPr>
            <a:r>
              <a:rPr lang="en-AU"/>
              <a:t>Gender-based violence </a:t>
            </a:r>
            <a:r>
              <a:rPr lang="en-GB"/>
              <a:t>is deeply connected to imbalances of power, and this can present in intimate relationships between staff members where one person has a supervisory or decision-making role over the other person, or where there is a staff member in a relationship with a student. To mitigate this risk, Standard 2 requires employees to declare existing or previous intimate relationships with staff members or students when there is, or is likely to be, supervisory oversight, decision-making responsibilities, or academic responsibilities.  Upon receiving a declaration a Provider must implement a conflict-of-interest management plan if one is not already in place. </a:t>
            </a:r>
            <a:endParaRPr lang="en-AU"/>
          </a:p>
          <a:p>
            <a:pPr marL="605720" lvl="1" indent="-165364">
              <a:buFont typeface="Courier New"/>
              <a:buChar char="○"/>
            </a:pPr>
            <a:endParaRPr lang="en-GB"/>
          </a:p>
          <a:p>
            <a:pPr marL="165364" indent="-165364">
              <a:buFont typeface="Symbol"/>
              <a:buChar char="•"/>
            </a:pPr>
            <a:r>
              <a:rPr lang="en-GB" i="1" u="sng"/>
              <a:t>Non-disclosure agreements</a:t>
            </a:r>
            <a:endParaRPr lang="en-AU"/>
          </a:p>
          <a:p>
            <a:pPr marL="605720" lvl="1" indent="-165364">
              <a:buFont typeface="Courier New"/>
              <a:buChar char="○"/>
            </a:pPr>
            <a:r>
              <a:rPr lang="en-GB"/>
              <a:t>The use of non-disclosure agreements and non-disparagement clauses when settling or managing gender-based violence can undermine the safety of the victim/survivor – referred to in the National Code as Disclosers - and isolate them in their silence, whilst shielding employers and protecting respondents. Standard 2 clearly prohibits the use of non-disclosure agreements, unless requested by the Discloser.</a:t>
            </a:r>
            <a:endParaRPr lang="en-AU"/>
          </a:p>
          <a:p>
            <a:pPr marL="605720" lvl="1" indent="-165364">
              <a:buFont typeface="Courier New"/>
              <a:buChar char="○"/>
            </a:pPr>
            <a:endParaRPr lang="en-GB"/>
          </a:p>
          <a:p>
            <a:pPr marL="165364" indent="-165364">
              <a:buFont typeface="Symbol"/>
              <a:buChar char="•"/>
            </a:pPr>
            <a:r>
              <a:rPr lang="en-GB" i="1" u="sng"/>
              <a:t>Policy on preventing and responding to gender-based violence:</a:t>
            </a:r>
            <a:r>
              <a:rPr lang="en-GB" b="1"/>
              <a:t> </a:t>
            </a:r>
            <a:endParaRPr lang="en-AU"/>
          </a:p>
          <a:p>
            <a:pPr marL="605720" lvl="1" indent="-165364">
              <a:buFont typeface="Courier New"/>
              <a:buChar char="○"/>
            </a:pPr>
            <a:r>
              <a:rPr lang="en-GB"/>
              <a:t>Providers are required to develop and implement a policy on preventing and responding to </a:t>
            </a:r>
            <a:r>
              <a:rPr lang="en-AU"/>
              <a:t>gender-based violence </a:t>
            </a:r>
            <a:r>
              <a:rPr lang="en-GB"/>
              <a:t>to support a consistent and coordinated approach when addressing gender-based violence across the institution. </a:t>
            </a:r>
            <a:endParaRPr lang="en-AU"/>
          </a:p>
          <a:p>
            <a:pPr marL="605720" lvl="1" indent="-165364">
              <a:buFont typeface="Courier New"/>
              <a:buChar char="○"/>
            </a:pPr>
            <a:endParaRPr lang="en-GB"/>
          </a:p>
          <a:p>
            <a:pPr marL="605720" lvl="1" indent="-165364">
              <a:buFont typeface="Courier New"/>
              <a:buChar char="○"/>
            </a:pPr>
            <a:r>
              <a:rPr lang="en-AU"/>
              <a:t>The policy must: </a:t>
            </a:r>
            <a:endParaRPr lang="en-AU">
              <a:ea typeface="Calibri"/>
              <a:cs typeface="Calibri"/>
            </a:endParaRPr>
          </a:p>
          <a:p>
            <a:pPr marL="1046690" lvl="2" indent="-165364">
              <a:buFont typeface="Wingdings"/>
              <a:buChar char="▪"/>
            </a:pPr>
            <a:r>
              <a:rPr lang="en-AU"/>
              <a:t>Be easily accessible, published and proactively promoted to staff and students. </a:t>
            </a:r>
            <a:endParaRPr lang="en-AU">
              <a:ea typeface="Calibri"/>
              <a:cs typeface="Calibri"/>
            </a:endParaRPr>
          </a:p>
          <a:p>
            <a:pPr marL="1046690" lvl="2" indent="-165364">
              <a:buFont typeface="Wingdings"/>
              <a:buChar char="▪"/>
            </a:pPr>
            <a:r>
              <a:rPr lang="en-AU"/>
              <a:t>Include information about support services, including academic supports that are available to students and staff.</a:t>
            </a:r>
            <a:endParaRPr lang="en-AU">
              <a:ea typeface="Calibri"/>
              <a:cs typeface="Calibri"/>
            </a:endParaRPr>
          </a:p>
          <a:p>
            <a:pPr marL="1046690" lvl="2" indent="-165364">
              <a:buFont typeface="Wingdings"/>
              <a:buChar char="▪"/>
            </a:pPr>
            <a:r>
              <a:rPr lang="en-AU"/>
              <a:t>Include information on procedures in relation to disclosures and formal reports of gender-based violence.</a:t>
            </a:r>
            <a:endParaRPr lang="en-AU">
              <a:ea typeface="Calibri"/>
              <a:cs typeface="Calibri"/>
            </a:endParaRPr>
          </a:p>
          <a:p>
            <a:pPr marL="1046690" lvl="2" indent="-165364">
              <a:buFont typeface="Wingdings"/>
              <a:buChar char="▪"/>
            </a:pPr>
            <a:endParaRPr lang="en-AU"/>
          </a:p>
          <a:p>
            <a:pPr marL="881326" lvl="2"/>
            <a:r>
              <a:rPr lang="en-GB" u="sng"/>
              <a:t>Summary</a:t>
            </a:r>
            <a:endParaRPr lang="en-AU">
              <a:ea typeface="Calibri" panose="020F0502020204030204"/>
              <a:cs typeface="Calibri" panose="020F0502020204030204"/>
            </a:endParaRPr>
          </a:p>
          <a:p>
            <a:pPr marL="165364" indent="-165364">
              <a:buFont typeface="Symbol"/>
              <a:buChar char="•"/>
            </a:pPr>
            <a:r>
              <a:rPr lang="en-GB"/>
              <a:t>The requirements of Standard 2 harnesses the opportunities Providers have to prevent </a:t>
            </a:r>
            <a:r>
              <a:rPr lang="en-AU"/>
              <a:t>gender-based violence </a:t>
            </a:r>
            <a:r>
              <a:rPr lang="en-GB"/>
              <a:t>from occurring by being diligent about who they employ, setting clear expectations, and managing the risks inherent in intimate relationships between staff members, and staff and students.</a:t>
            </a:r>
            <a:endParaRPr lang="en-GB">
              <a:ea typeface="Calibri"/>
              <a:cs typeface="Calibri"/>
            </a:endParaRPr>
          </a:p>
          <a:p>
            <a:endParaRPr lang="en-AU">
              <a:ea typeface="Calibri"/>
              <a:cs typeface="Calibri"/>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13</a:t>
            </a:fld>
            <a:endParaRPr lang="en-AU"/>
          </a:p>
        </p:txBody>
      </p:sp>
    </p:spTree>
    <p:extLst>
      <p:ext uri="{BB962C8B-B14F-4D97-AF65-F5344CB8AC3E}">
        <p14:creationId xmlns:p14="http://schemas.microsoft.com/office/powerpoint/2010/main" val="3323577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453">
              <a:defRPr/>
            </a:pPr>
            <a:r>
              <a:rPr lang="en-GB"/>
              <a:t>Standard 3 requires higher education providers to build institutional knowledge and capability to prevent and respond to </a:t>
            </a:r>
            <a:r>
              <a:rPr lang="en-AU"/>
              <a:t>gender-based violence</a:t>
            </a:r>
            <a:r>
              <a:rPr lang="en-GB"/>
              <a:t>. This involves embedding education, training, communication, and expertise across all levels of the organisation to foster a culture of safety, respect, and equality.</a:t>
            </a:r>
            <a:endParaRPr lang="en-US"/>
          </a:p>
          <a:p>
            <a:pPr defTabSz="955453">
              <a:defRPr/>
            </a:pPr>
            <a:endParaRPr lang="en-GB"/>
          </a:p>
          <a:p>
            <a:pPr defTabSz="955453">
              <a:defRPr/>
            </a:pPr>
            <a:r>
              <a:rPr lang="en-GB" u="sng"/>
              <a:t>Training</a:t>
            </a:r>
            <a:endParaRPr lang="en-US"/>
          </a:p>
          <a:p>
            <a:pPr defTabSz="955453">
              <a:defRPr/>
            </a:pPr>
            <a:r>
              <a:rPr lang="en-GB"/>
              <a:t>Providers are required to deliver ongoing, comprehensive, and change-oriented training to students, staff, and leadership. </a:t>
            </a:r>
            <a:r>
              <a:rPr lang="en-AU"/>
              <a:t>This training and education</a:t>
            </a:r>
            <a:r>
              <a:rPr lang="en-AU" b="1"/>
              <a:t> </a:t>
            </a:r>
            <a:r>
              <a:rPr lang="en-AU"/>
              <a:t>must build understanding of:</a:t>
            </a:r>
            <a:endParaRPr lang="en-US"/>
          </a:p>
          <a:p>
            <a:pPr marL="275606" indent="-275606" defTabSz="955453">
              <a:buFont typeface="Symbol"/>
              <a:buChar char="•"/>
              <a:defRPr/>
            </a:pPr>
            <a:r>
              <a:rPr lang="en-AU"/>
              <a:t>Factors that drive and contribute to gender-based violence, awareness of those disproportionately affected by gender-based violence, and the role that power dynamics play in gender-based violence.</a:t>
            </a:r>
            <a:endParaRPr lang="en-US"/>
          </a:p>
          <a:p>
            <a:pPr marL="275606" indent="-275606" defTabSz="955453">
              <a:buFont typeface="Symbol"/>
              <a:buChar char="•"/>
              <a:defRPr/>
            </a:pPr>
            <a:r>
              <a:rPr lang="en-AU"/>
              <a:t>healthy, respectful, safe relationships, and consent</a:t>
            </a:r>
            <a:endParaRPr lang="en-US"/>
          </a:p>
          <a:p>
            <a:pPr marL="275606" indent="-275606" defTabSz="955453">
              <a:buFont typeface="Symbol"/>
              <a:buChar char="•"/>
              <a:defRPr/>
            </a:pPr>
            <a:r>
              <a:rPr lang="en-AU"/>
              <a:t>the role of an ethical bystander and compassionate responses</a:t>
            </a:r>
            <a:endParaRPr lang="en-US"/>
          </a:p>
          <a:p>
            <a:pPr marL="275606" indent="-275606" defTabSz="955453">
              <a:buFont typeface="Symbol"/>
              <a:buChar char="•"/>
              <a:defRPr/>
            </a:pPr>
            <a:r>
              <a:rPr lang="en-AU"/>
              <a:t> supports and services available; and </a:t>
            </a:r>
            <a:endParaRPr lang="en-US"/>
          </a:p>
          <a:p>
            <a:pPr marL="275606" indent="-275606" defTabSz="955453">
              <a:buFont typeface="Symbol"/>
              <a:buChar char="•"/>
              <a:defRPr/>
            </a:pPr>
            <a:r>
              <a:rPr lang="en-AU"/>
              <a:t>the disclosure and formal reporting process.</a:t>
            </a:r>
            <a:endParaRPr lang="en-US"/>
          </a:p>
          <a:p>
            <a:pPr marL="275606" indent="-275606" defTabSz="955453">
              <a:buFont typeface="Symbol"/>
              <a:buChar char="•"/>
              <a:defRPr/>
            </a:pPr>
            <a:endParaRPr lang="en-AU"/>
          </a:p>
          <a:p>
            <a:pPr defTabSz="955453">
              <a:defRPr/>
            </a:pPr>
            <a:r>
              <a:rPr lang="en-GB"/>
              <a:t>All staff and leadership must receive specialised training on identifying and responding to disclosures of </a:t>
            </a:r>
            <a:r>
              <a:rPr lang="en-AU"/>
              <a:t>gender-based violence </a:t>
            </a:r>
            <a:r>
              <a:rPr lang="en-GB"/>
              <a:t>at least annually. This fosters an environment where Disclosers are consistently believed, treated with respect and compassion, and supported to take any further steps or supports needed.</a:t>
            </a:r>
            <a:endParaRPr lang="en-US"/>
          </a:p>
          <a:p>
            <a:pPr defTabSz="955453">
              <a:defRPr/>
            </a:pPr>
            <a:endParaRPr lang="en-GB"/>
          </a:p>
          <a:p>
            <a:pPr defTabSz="955453">
              <a:defRPr/>
            </a:pPr>
            <a:r>
              <a:rPr lang="en-GB"/>
              <a:t>Training on responding to disclosures must be:</a:t>
            </a:r>
            <a:endParaRPr lang="en-US"/>
          </a:p>
          <a:p>
            <a:pPr marL="275606" indent="-275606" defTabSz="955453">
              <a:buFont typeface="Symbol"/>
              <a:buChar char="•"/>
              <a:defRPr/>
            </a:pPr>
            <a:r>
              <a:rPr lang="en-GB"/>
              <a:t> trauma informed, person centred and consider intersectionality.</a:t>
            </a:r>
            <a:endParaRPr lang="en-US"/>
          </a:p>
          <a:p>
            <a:pPr marL="275606" indent="-275606" defTabSz="955453">
              <a:buFont typeface="Symbol"/>
              <a:buChar char="•"/>
              <a:defRPr/>
            </a:pPr>
            <a:r>
              <a:rPr lang="en-GB"/>
              <a:t>developed in collaboration with:</a:t>
            </a:r>
            <a:endParaRPr lang="en-US"/>
          </a:p>
          <a:p>
            <a:pPr marL="715963" lvl="1" indent="-275606" defTabSz="955453">
              <a:buFont typeface="Courier New"/>
              <a:buChar char="○"/>
              <a:defRPr/>
            </a:pPr>
            <a:r>
              <a:rPr lang="en-AU"/>
              <a:t>gender-based violence </a:t>
            </a:r>
            <a:r>
              <a:rPr lang="en-GB"/>
              <a:t>prevention experts</a:t>
            </a:r>
            <a:endParaRPr lang="en-US"/>
          </a:p>
          <a:p>
            <a:pPr marL="715963" lvl="1" indent="-275606" defTabSz="955453">
              <a:buFont typeface="Courier New"/>
              <a:buChar char="○"/>
              <a:defRPr/>
            </a:pPr>
            <a:r>
              <a:rPr lang="en-GB"/>
              <a:t>Students and staff</a:t>
            </a:r>
            <a:endParaRPr lang="en-US"/>
          </a:p>
          <a:p>
            <a:pPr marL="715963" lvl="1" indent="-275606" defTabSz="955453">
              <a:buFont typeface="Courier New"/>
              <a:buChar char="○"/>
              <a:defRPr/>
            </a:pPr>
            <a:r>
              <a:rPr lang="en-GB"/>
              <a:t>People with lived experience of </a:t>
            </a:r>
            <a:r>
              <a:rPr lang="en-AU"/>
              <a:t>gender-based violence.</a:t>
            </a:r>
            <a:endParaRPr lang="en-US"/>
          </a:p>
          <a:p>
            <a:pPr marL="715963" lvl="1" indent="-275606" defTabSz="955453">
              <a:buFont typeface="Courier New"/>
              <a:buChar char="○"/>
              <a:defRPr/>
            </a:pPr>
            <a:r>
              <a:rPr lang="en-GB"/>
              <a:t>And the communities disproportionately affected by </a:t>
            </a:r>
            <a:r>
              <a:rPr lang="en-AU"/>
              <a:t>gender-based violence.</a:t>
            </a:r>
            <a:endParaRPr lang="en-US"/>
          </a:p>
          <a:p>
            <a:pPr marL="440357" lvl="1" defTabSz="955453">
              <a:defRPr/>
            </a:pPr>
            <a:endParaRPr lang="en-GB" u="sng"/>
          </a:p>
          <a:p>
            <a:pPr marL="440357" lvl="1" defTabSz="955453">
              <a:buFont typeface="Courier New"/>
              <a:defRPr/>
            </a:pPr>
            <a:r>
              <a:rPr lang="en-GB" u="sng"/>
              <a:t>Communications</a:t>
            </a:r>
            <a:endParaRPr lang="en-US">
              <a:ea typeface="Calibri"/>
              <a:cs typeface="Calibri"/>
            </a:endParaRPr>
          </a:p>
          <a:p>
            <a:pPr marL="440357" lvl="1" defTabSz="955453">
              <a:defRPr/>
            </a:pPr>
            <a:r>
              <a:rPr lang="en-GB"/>
              <a:t>Social marketing and communications can be effective mechanisms for challenging harmful attitudes, behaviours and social norms, when combined with other activities designed to have impact at a community level. They can be used to promote new norms, role model respectful behaviours and make clear what is considered acceptable behaviour within an institution.  </a:t>
            </a:r>
            <a:endParaRPr lang="en-US">
              <a:ea typeface="Calibri" panose="020F0502020204030204"/>
              <a:cs typeface="Calibri" panose="020F0502020204030204"/>
            </a:endParaRPr>
          </a:p>
          <a:p>
            <a:pPr marL="440357" lvl="1" defTabSz="955453">
              <a:defRPr/>
            </a:pPr>
            <a:r>
              <a:rPr lang="en-GB"/>
              <a:t>Standard 3 requires Providers to promote and widely disseminate evidence-informed prevention communication and key messaging across study, work, living and social environments.</a:t>
            </a:r>
            <a:endParaRPr lang="en-US">
              <a:ea typeface="Calibri" panose="020F0502020204030204"/>
              <a:cs typeface="Calibri" panose="020F0502020204030204"/>
            </a:endParaRPr>
          </a:p>
          <a:p>
            <a:pPr marL="440357" lvl="1" defTabSz="955453">
              <a:defRPr/>
            </a:pPr>
            <a:r>
              <a:rPr lang="en-GB"/>
              <a:t>Communications must be sustained, multi-platform, and tailored to specific cohorts. Evaluation and continuous improvement is required to support impact.</a:t>
            </a:r>
            <a:endParaRPr lang="en-US">
              <a:ea typeface="Calibri" panose="020F0502020204030204"/>
              <a:cs typeface="Calibri" panose="020F0502020204030204"/>
            </a:endParaRPr>
          </a:p>
          <a:p>
            <a:pPr marL="440357" lvl="1" defTabSz="955453">
              <a:defRPr/>
            </a:pPr>
            <a:r>
              <a:rPr lang="en-GB"/>
              <a:t>In the context of a deliberate whole-of-organisation approach, training and communication can be powerful tools to disrupt violence and reduce harm by providing a space for learning and reflecting about current inequities, harms and how to create a more equitable, safe and inclusive society.</a:t>
            </a:r>
            <a:endParaRPr lang="en-US">
              <a:ea typeface="Calibri" panose="020F0502020204030204"/>
              <a:cs typeface="Calibri" panose="020F0502020204030204"/>
            </a:endParaRPr>
          </a:p>
          <a:p>
            <a:pPr marL="440357" lvl="1" defTabSz="955453">
              <a:defRPr/>
            </a:pPr>
            <a:endParaRPr lang="en-GB"/>
          </a:p>
          <a:p>
            <a:pPr marL="440357" lvl="1" defTabSz="955453">
              <a:defRPr/>
            </a:pPr>
            <a:r>
              <a:rPr lang="en-GB" u="sng"/>
              <a:t>Expertise</a:t>
            </a:r>
            <a:endParaRPr lang="en-US">
              <a:ea typeface="Calibri" panose="020F0502020204030204"/>
              <a:cs typeface="Calibri" panose="020F0502020204030204"/>
            </a:endParaRPr>
          </a:p>
          <a:p>
            <a:pPr marL="440357" lvl="1" defTabSz="955453">
              <a:defRPr/>
            </a:pPr>
            <a:r>
              <a:rPr lang="en-GB"/>
              <a:t>Standard 3 also includes requirements related to the expertise and experience staff need to undertake two vital functions – risk assessments and responding to formal reports.   </a:t>
            </a:r>
            <a:endParaRPr lang="en-US">
              <a:ea typeface="Calibri" panose="020F0502020204030204"/>
              <a:cs typeface="Calibri" panose="020F0502020204030204"/>
            </a:endParaRPr>
          </a:p>
          <a:p>
            <a:pPr marL="440357" lvl="1" defTabSz="955453">
              <a:defRPr/>
            </a:pPr>
            <a:r>
              <a:rPr lang="en-GB"/>
              <a:t>Providers must ensure Staff involved in responding to Formal Reports, conducting investigations, or determining a disciplinary proceeding have:   </a:t>
            </a:r>
            <a:endParaRPr lang="en-US">
              <a:ea typeface="Calibri" panose="020F0502020204030204"/>
              <a:cs typeface="Calibri" panose="020F0502020204030204"/>
            </a:endParaRPr>
          </a:p>
          <a:p>
            <a:pPr marL="275606" indent="-275606" defTabSz="955453">
              <a:buFont typeface="Symbol"/>
              <a:buChar char="•"/>
              <a:defRPr/>
            </a:pPr>
            <a:r>
              <a:rPr lang="en-GB"/>
              <a:t>Knowledge of </a:t>
            </a:r>
            <a:r>
              <a:rPr lang="en-AU"/>
              <a:t>gender-based violence </a:t>
            </a:r>
            <a:r>
              <a:rPr lang="en-GB"/>
              <a:t>dynamics and impacts</a:t>
            </a:r>
            <a:endParaRPr lang="en-US"/>
          </a:p>
          <a:p>
            <a:pPr marL="275606" indent="-275606" defTabSz="955453">
              <a:buFont typeface="Symbol"/>
              <a:buChar char="•"/>
              <a:defRPr/>
            </a:pPr>
            <a:r>
              <a:rPr lang="en-GB"/>
              <a:t>Experience in trauma-informed, person-centred responses</a:t>
            </a:r>
            <a:endParaRPr lang="en-US"/>
          </a:p>
          <a:p>
            <a:pPr marL="275606" indent="-275606" defTabSz="955453">
              <a:buFont typeface="Symbol"/>
              <a:buChar char="•"/>
              <a:defRPr/>
            </a:pPr>
            <a:r>
              <a:rPr lang="en-GB"/>
              <a:t>Competency with diverse cohorts</a:t>
            </a:r>
            <a:endParaRPr lang="en-US"/>
          </a:p>
          <a:p>
            <a:pPr marL="275606" indent="-275606" defTabSz="955453">
              <a:buFont typeface="Symbol"/>
              <a:buChar char="•"/>
              <a:defRPr/>
            </a:pPr>
            <a:r>
              <a:rPr lang="en-GB"/>
              <a:t>Skills in procedural fairness, statement handling, and disclosure management</a:t>
            </a:r>
            <a:endParaRPr lang="en-US"/>
          </a:p>
          <a:p>
            <a:pPr marL="275606" indent="-275606" defTabSz="955453">
              <a:buFont typeface="Symbol"/>
              <a:buChar char="•"/>
              <a:defRPr/>
            </a:pPr>
            <a:endParaRPr lang="en-GB"/>
          </a:p>
          <a:p>
            <a:pPr defTabSz="955453">
              <a:defRPr/>
            </a:pPr>
            <a:r>
              <a:rPr lang="en-GB"/>
              <a:t>These staff must undertake training in the above areas once every three years.</a:t>
            </a:r>
            <a:endParaRPr lang="en-US"/>
          </a:p>
          <a:p>
            <a:pPr defTabSz="955453">
              <a:defRPr/>
            </a:pPr>
            <a:endParaRPr lang="en-GB"/>
          </a:p>
          <a:p>
            <a:pPr defTabSz="955453">
              <a:defRPr/>
            </a:pPr>
            <a:r>
              <a:rPr lang="en-GB"/>
              <a:t>If internal capacity is deemed insufficient, external experts will need to be engaged.</a:t>
            </a:r>
            <a:endParaRPr lang="en-US"/>
          </a:p>
          <a:p>
            <a:pPr defTabSz="955453">
              <a:defRPr/>
            </a:pPr>
            <a:endParaRPr lang="en-GB"/>
          </a:p>
          <a:p>
            <a:pPr defTabSz="955453">
              <a:defRPr/>
            </a:pPr>
            <a:r>
              <a:rPr lang="en-GB" u="sng"/>
              <a:t>Summary</a:t>
            </a:r>
            <a:endParaRPr lang="en-US"/>
          </a:p>
          <a:p>
            <a:pPr defTabSz="955453">
              <a:defRPr/>
            </a:pPr>
            <a:r>
              <a:rPr lang="en-GB"/>
              <a:t>Standard 3 focuses on building institutional capability to prevent and respond to </a:t>
            </a:r>
            <a:r>
              <a:rPr lang="en-AU"/>
              <a:t>gender-based violence</a:t>
            </a:r>
            <a:r>
              <a:rPr lang="en-GB"/>
              <a:t> through:</a:t>
            </a:r>
            <a:endParaRPr lang="en-US"/>
          </a:p>
          <a:p>
            <a:pPr marL="715963" lvl="1" indent="-275606" defTabSz="955453">
              <a:buFont typeface="Aptos"/>
              <a:buChar char="○"/>
              <a:defRPr/>
            </a:pPr>
            <a:r>
              <a:rPr lang="en-GB"/>
              <a:t>comprehensive, trauma-informed education and training for students, staff, and leadership; </a:t>
            </a:r>
            <a:endParaRPr lang="en-US"/>
          </a:p>
          <a:p>
            <a:pPr marL="715963" lvl="1" indent="-275606" defTabSz="955453">
              <a:buFont typeface="Aptos"/>
              <a:buChar char="○"/>
              <a:defRPr/>
            </a:pPr>
            <a:r>
              <a:rPr lang="en-GB"/>
              <a:t>tailored communication initiatives; and </a:t>
            </a:r>
            <a:endParaRPr lang="en-US"/>
          </a:p>
          <a:p>
            <a:pPr marL="715963" lvl="1" indent="-275606" defTabSz="955453">
              <a:buFont typeface="Aptos"/>
              <a:buChar char="○"/>
              <a:defRPr/>
            </a:pPr>
            <a:r>
              <a:rPr lang="en-GB"/>
              <a:t>ensuring staff involved in disclosures, risk assessments, and investigations have the necessary expertise and experience to fulfil their roles. </a:t>
            </a:r>
            <a:endParaRPr lang="en-US"/>
          </a:p>
          <a:p>
            <a:pPr defTabSz="955453">
              <a:defRPr/>
            </a:pPr>
            <a:endParaRPr lang="en-US" sz="1300">
              <a:ea typeface="Calibri"/>
              <a:cs typeface="Calibri"/>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14</a:t>
            </a:fld>
            <a:endParaRPr lang="en-AU"/>
          </a:p>
        </p:txBody>
      </p:sp>
    </p:spTree>
    <p:extLst>
      <p:ext uri="{BB962C8B-B14F-4D97-AF65-F5344CB8AC3E}">
        <p14:creationId xmlns:p14="http://schemas.microsoft.com/office/powerpoint/2010/main" val="3245594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Standard 4 requires Providers to deliver safe, trauma-informed, and person-centred responses and support services to students and staff who experience </a:t>
            </a:r>
            <a:r>
              <a:rPr lang="en-AU"/>
              <a:t>gender-based violence</a:t>
            </a:r>
            <a:r>
              <a:rPr lang="en-GB"/>
              <a:t>. </a:t>
            </a:r>
            <a:endParaRPr lang="en-AU"/>
          </a:p>
          <a:p>
            <a:r>
              <a:rPr lang="en-GB"/>
              <a:t>Providers must prioritise the safety, dignity, and wellbeing of Disclosers - to ensure continuity of care and provide tailored support throughout their enrolment or employment.</a:t>
            </a:r>
            <a:endParaRPr lang="en-AU"/>
          </a:p>
          <a:p>
            <a:endParaRPr lang="en-AU"/>
          </a:p>
          <a:p>
            <a:r>
              <a:rPr lang="en-GB"/>
              <a:t>Relevant to their context, Providers must make internal or external support services available for staff and students.</a:t>
            </a:r>
            <a:endParaRPr lang="en-AU"/>
          </a:p>
          <a:p>
            <a:endParaRPr lang="en-AU"/>
          </a:p>
          <a:p>
            <a:r>
              <a:rPr lang="en-GB"/>
              <a:t>Providers must actively promote and make widely available information about how students and staff can access policies, procedures and support services. The information needs to be easy to find and navigate, simple to understand, and published online. It needs to be able to be translated into different languages that reflect the needs of their student and staff cohorts.   </a:t>
            </a:r>
            <a:endParaRPr lang="en-AU"/>
          </a:p>
          <a:p>
            <a:endParaRPr lang="en-AU"/>
          </a:p>
          <a:p>
            <a:r>
              <a:rPr lang="en-GB"/>
              <a:t>Providers must assign both the Discloser and Respondent to a staff member who has the relevant expertise and experience. And the views and wishes of the Discloser need to be strongly considered whilst balancing them with the Providers responsibility towards staff and student safety. </a:t>
            </a:r>
            <a:endParaRPr lang="en-AU"/>
          </a:p>
          <a:p>
            <a:r>
              <a:rPr lang="en-GB"/>
              <a:t>Disclosers must retain the same staff member throughout their support journey to avoid re-traumatisation. If a change is necessary, Providers must ensure proper handover and inform the Discloser promptly.</a:t>
            </a:r>
            <a:endParaRPr lang="en-AU"/>
          </a:p>
          <a:p>
            <a:endParaRPr lang="en-AU"/>
          </a:p>
          <a:p>
            <a:r>
              <a:rPr lang="en-GB"/>
              <a:t>Providers are required to offer support for academic adjustments for students, and work adjustments for staff members. </a:t>
            </a:r>
            <a:endParaRPr lang="en-AU"/>
          </a:p>
          <a:p>
            <a:endParaRPr lang="en-AU"/>
          </a:p>
          <a:p>
            <a:r>
              <a:rPr lang="en-GB"/>
              <a:t>In addition to providing support services, Providers are expected to undertake ongoing monitoring and evaluation of the effectiveness of their services. As part of this monitoring, Providers will be expected to determine if the services require changing.</a:t>
            </a:r>
            <a:endParaRPr lang="en-AU"/>
          </a:p>
          <a:p>
            <a:endParaRPr lang="en-AU"/>
          </a:p>
          <a:p>
            <a:r>
              <a:rPr lang="en-GB" u="sng"/>
              <a:t>Summary</a:t>
            </a:r>
            <a:endParaRPr lang="en-AU"/>
          </a:p>
          <a:p>
            <a:pPr marL="165364" indent="-165364">
              <a:buFont typeface="Symbol"/>
              <a:buChar char="•"/>
            </a:pPr>
            <a:r>
              <a:rPr lang="en-GB"/>
              <a:t>Standard 4 requires Providers to deliver trauma-informed, person-centred responses and supports to students and staff who experience g</a:t>
            </a:r>
            <a:r>
              <a:rPr lang="en-AU"/>
              <a:t>ender-based violence</a:t>
            </a:r>
            <a:r>
              <a:rPr lang="en-GB"/>
              <a:t> </a:t>
            </a:r>
            <a:endParaRPr lang="en-AU"/>
          </a:p>
          <a:p>
            <a:pPr marL="165364" indent="-165364">
              <a:buFont typeface="Symbol"/>
              <a:buChar char="•"/>
            </a:pPr>
            <a:r>
              <a:rPr lang="en-GB"/>
              <a:t>Providers must offer tailored support by ensuring staff have relevant expertise, promoting access to services, providing for academic and workplace adjustments and extending support to those impacted by violence. </a:t>
            </a:r>
            <a:endParaRPr lang="en-AU"/>
          </a:p>
          <a:p>
            <a:pPr marL="165364" indent="-165364">
              <a:buFont typeface="Symbol"/>
              <a:buChar char="•"/>
            </a:pPr>
            <a:r>
              <a:rPr lang="en-GB"/>
              <a:t>All services must be regularly evaluated and adapted to meet the evolving needs of the community.</a:t>
            </a:r>
            <a:endParaRPr lang="en-AU"/>
          </a:p>
          <a:p>
            <a:endParaRPr lang="en-AU">
              <a:ea typeface="Calibri"/>
              <a:cs typeface="Calibri"/>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15</a:t>
            </a:fld>
            <a:endParaRPr lang="en-AU"/>
          </a:p>
        </p:txBody>
      </p:sp>
    </p:spTree>
    <p:extLst>
      <p:ext uri="{BB962C8B-B14F-4D97-AF65-F5344CB8AC3E}">
        <p14:creationId xmlns:p14="http://schemas.microsoft.com/office/powerpoint/2010/main" val="2730616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Standard 5 requires Providers to implement safe, timely, and trauma-informed processes for managing disclosures, formal reports, investigations, and disciplinary actions related to </a:t>
            </a:r>
            <a:r>
              <a:rPr lang="en-AU"/>
              <a:t>gender-based violence</a:t>
            </a:r>
            <a:r>
              <a:rPr lang="en-GB"/>
              <a:t>.</a:t>
            </a:r>
            <a:endParaRPr lang="en-AU"/>
          </a:p>
          <a:p>
            <a:endParaRPr lang="en-AU"/>
          </a:p>
          <a:p>
            <a:r>
              <a:rPr lang="en-GB"/>
              <a:t>It requires Providers to ensure that all processes are accessible, person-centred, and guided by procedural fairness. Disclosures can be made by a student, staff, or third parties, and must be responded to regardless of where the incident occurred; including on campus, at home, online, or during placements and events.</a:t>
            </a:r>
            <a:endParaRPr lang="en-AU"/>
          </a:p>
          <a:p>
            <a:endParaRPr lang="en-AU"/>
          </a:p>
          <a:p>
            <a:r>
              <a:rPr lang="en-GB"/>
              <a:t>The requirements of Standard 5 include: </a:t>
            </a:r>
            <a:endParaRPr lang="en-AU"/>
          </a:p>
          <a:p>
            <a:pPr marL="275606" indent="-275606">
              <a:buFont typeface="Symbol"/>
              <a:buChar char="•"/>
            </a:pPr>
            <a:r>
              <a:rPr lang="en-GB"/>
              <a:t>Providers are required to offer multiple accessible channels for disclosure and formal reporting, including anonymous options, and clearly communicate how and where reports can be made.</a:t>
            </a:r>
            <a:endParaRPr lang="en-AU"/>
          </a:p>
          <a:p>
            <a:pPr marL="275606" indent="-275606">
              <a:buFont typeface="Symbol"/>
              <a:buChar char="•"/>
            </a:pPr>
            <a:r>
              <a:rPr lang="en-GB"/>
              <a:t>Staff must be trained to respond sensitively and appropriately to disclosures, and Providers must offer a range of proportionate response options, including safety measures, resolution pathways, and investigations.</a:t>
            </a:r>
            <a:endParaRPr lang="en-AU"/>
          </a:p>
          <a:p>
            <a:pPr marL="275606" indent="-275606">
              <a:buFont typeface="Symbol"/>
              <a:buChar char="•"/>
            </a:pPr>
            <a:r>
              <a:rPr lang="en-GB"/>
              <a:t>Processes for responding to gender-based violence disclosures or reports must be designed to avoid re-traumatisation, ensuring that Disclosers are not further harmed by inadequate, insensitive, or repetitive procedures.</a:t>
            </a:r>
            <a:endParaRPr lang="en-AU"/>
          </a:p>
          <a:p>
            <a:pPr marL="275606" indent="-275606">
              <a:buFont typeface="Symbol"/>
              <a:buChar char="•"/>
            </a:pPr>
            <a:r>
              <a:rPr lang="en-GB"/>
              <a:t>Providers are required to investigate any formal reports, and these investigations must be conducted using a trauma-informed approach.</a:t>
            </a:r>
            <a:endParaRPr lang="en-AU"/>
          </a:p>
          <a:p>
            <a:pPr marL="275606" indent="-275606">
              <a:buFont typeface="Symbol"/>
              <a:buChar char="•"/>
            </a:pPr>
            <a:r>
              <a:rPr lang="en-GB"/>
              <a:t>Disciplinary processes must be completed within 45 business days, with appeals resolved within 20 business days. Outcomes must be communicated clearly to both parties, and Disclosers must be informed of their rights to make complaints, including to the National Student Ombudsman.</a:t>
            </a:r>
            <a:endParaRPr lang="en-AU"/>
          </a:p>
          <a:p>
            <a:pPr marL="275606" indent="-275606">
              <a:buFont typeface="Symbol"/>
              <a:buChar char="•"/>
            </a:pPr>
            <a:r>
              <a:rPr lang="en-GB"/>
              <a:t>Procedural fairness must be upheld by informing Respondents of allegations, allowing them to respond, and ensuring decisions are unbiased.</a:t>
            </a:r>
            <a:endParaRPr lang="en-AU"/>
          </a:p>
          <a:p>
            <a:endParaRPr lang="en-AU"/>
          </a:p>
          <a:p>
            <a:r>
              <a:rPr lang="en-GB" i="1" u="sng"/>
              <a:t>Summary </a:t>
            </a:r>
            <a:endParaRPr lang="en-AU"/>
          </a:p>
          <a:p>
            <a:pPr marL="275606" indent="-275606">
              <a:buFont typeface="Symbol"/>
              <a:buChar char="•"/>
            </a:pPr>
            <a:r>
              <a:rPr lang="en-GB"/>
              <a:t>Standard 5 requires Providers to implement safe, timely, and trauma-informed processes for managing disclosures of </a:t>
            </a:r>
            <a:r>
              <a:rPr lang="en-AU"/>
              <a:t>gender-based violence</a:t>
            </a:r>
            <a:r>
              <a:rPr lang="en-GB"/>
              <a:t> and progressing formal reports, investigations, and disciplinary actions. </a:t>
            </a:r>
            <a:endParaRPr lang="en-AU"/>
          </a:p>
          <a:p>
            <a:pPr marL="275606" indent="-275606">
              <a:buFont typeface="Symbol"/>
              <a:buChar char="•"/>
            </a:pPr>
            <a:r>
              <a:rPr lang="en-GB"/>
              <a:t>All actions must be person-centred, transparent, and designed to minimise harm while holding Respondents accountable.</a:t>
            </a:r>
            <a:endParaRPr lang="en-AU"/>
          </a:p>
          <a:p>
            <a:endParaRPr lang="en-AU" sz="1300">
              <a:ea typeface="Calibri"/>
              <a:cs typeface="Calibri"/>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16</a:t>
            </a:fld>
            <a:endParaRPr lang="en-AU"/>
          </a:p>
        </p:txBody>
      </p:sp>
    </p:spTree>
    <p:extLst>
      <p:ext uri="{BB962C8B-B14F-4D97-AF65-F5344CB8AC3E}">
        <p14:creationId xmlns:p14="http://schemas.microsoft.com/office/powerpoint/2010/main" val="3337993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Standard 6 aims to strengthen data collection systems and expand evidence on the incidence of </a:t>
            </a:r>
            <a:r>
              <a:rPr lang="en-AU"/>
              <a:t>gender-based violence</a:t>
            </a:r>
            <a:r>
              <a:rPr lang="en-GB"/>
              <a:t> within and across Higher education providers. There is currently limited reliable and consistent national data in relation to </a:t>
            </a:r>
            <a:r>
              <a:rPr lang="en-AU"/>
              <a:t>gender-based violence</a:t>
            </a:r>
            <a:r>
              <a:rPr lang="en-GB"/>
              <a:t> in higher education settings and this can limit the effectiveness of prevention and response efforts.  </a:t>
            </a:r>
            <a:endParaRPr lang="en-US"/>
          </a:p>
          <a:p>
            <a:endParaRPr lang="en-US"/>
          </a:p>
          <a:p>
            <a:r>
              <a:rPr lang="en-GB"/>
              <a:t>Robust data and evidence is key to not only responding to incidents appropriately but doing so in a way that is informed, transparent, and continually improving. Standard 6 clearly states that Providers must collect, report, and use data to inform their approach to preventing and responding to </a:t>
            </a:r>
            <a:r>
              <a:rPr lang="en-AU"/>
              <a:t>gender-based violence</a:t>
            </a:r>
            <a:r>
              <a:rPr lang="en-GB"/>
              <a:t>.</a:t>
            </a:r>
            <a:endParaRPr lang="en-US"/>
          </a:p>
          <a:p>
            <a:r>
              <a:rPr lang="en-GB"/>
              <a:t>Providers are required to:</a:t>
            </a:r>
            <a:endParaRPr lang="en-US"/>
          </a:p>
          <a:p>
            <a:pPr marL="275606" indent="-275606">
              <a:buFont typeface="Symbol"/>
              <a:buChar char="•"/>
            </a:pPr>
            <a:r>
              <a:rPr lang="en-GB"/>
              <a:t>Strengthen data systems to understand </a:t>
            </a:r>
            <a:r>
              <a:rPr lang="en-AU"/>
              <a:t>gender-based violence</a:t>
            </a:r>
            <a:r>
              <a:rPr lang="en-GB"/>
              <a:t> prevalence and impact</a:t>
            </a:r>
            <a:endParaRPr lang="en-US"/>
          </a:p>
          <a:p>
            <a:pPr marL="275606" indent="-275606">
              <a:buFont typeface="Symbol"/>
              <a:buChar char="•"/>
            </a:pPr>
            <a:r>
              <a:rPr lang="en-GB"/>
              <a:t>Identify needs across diverse groups</a:t>
            </a:r>
            <a:endParaRPr lang="en-US"/>
          </a:p>
          <a:p>
            <a:pPr marL="275606" indent="-275606">
              <a:buFont typeface="Symbol"/>
              <a:buChar char="•"/>
            </a:pPr>
            <a:r>
              <a:rPr lang="en-GB"/>
              <a:t>Measure progress to inform their policies and practices</a:t>
            </a:r>
            <a:endParaRPr lang="en-US"/>
          </a:p>
          <a:p>
            <a:pPr marL="275606" indent="-275606">
              <a:buFont typeface="Symbol"/>
              <a:buChar char="•"/>
            </a:pPr>
            <a:r>
              <a:rPr lang="en-GB"/>
              <a:t>And contribute to the national evidence base</a:t>
            </a:r>
            <a:endParaRPr lang="en-US"/>
          </a:p>
          <a:p>
            <a:endParaRPr lang="en-US"/>
          </a:p>
          <a:p>
            <a:r>
              <a:rPr lang="en-GB"/>
              <a:t>Providers must report annually to the Department by providing: </a:t>
            </a:r>
            <a:endParaRPr lang="en-US"/>
          </a:p>
          <a:p>
            <a:pPr marL="275606" indent="-275606">
              <a:buFont typeface="Symbol"/>
              <a:buChar char="•"/>
            </a:pPr>
            <a:r>
              <a:rPr lang="en-GB"/>
              <a:t>De-identified data on </a:t>
            </a:r>
            <a:r>
              <a:rPr lang="en-AU"/>
              <a:t>gender-based violence</a:t>
            </a:r>
            <a:r>
              <a:rPr lang="en-GB"/>
              <a:t> experienced by students and staff.</a:t>
            </a:r>
            <a:endParaRPr lang="en-US"/>
          </a:p>
          <a:p>
            <a:pPr marL="275606" indent="-275606">
              <a:buFont typeface="Symbol"/>
              <a:buChar char="•"/>
            </a:pPr>
            <a:r>
              <a:rPr lang="en-GB"/>
              <a:t>Information on how disclosures and formal reports are managed.</a:t>
            </a:r>
            <a:endParaRPr lang="en-US"/>
          </a:p>
          <a:p>
            <a:endParaRPr lang="en-US"/>
          </a:p>
          <a:p>
            <a:r>
              <a:rPr lang="en-GB"/>
              <a:t>All data must be collected in a way that is safe, trauma-informed, and person-centred, and that complies with privacy laws.</a:t>
            </a:r>
            <a:endParaRPr lang="en-US"/>
          </a:p>
          <a:p>
            <a:endParaRPr lang="en-US"/>
          </a:p>
          <a:p>
            <a:r>
              <a:rPr lang="en-GB"/>
              <a:t>A Provider must ensure that all data collected in accordance with standard 6 is used to inform and strengthen their Whole-of-Organisation approach to preventing and responding to </a:t>
            </a:r>
            <a:r>
              <a:rPr lang="en-AU"/>
              <a:t>gender-based violence</a:t>
            </a:r>
            <a:r>
              <a:rPr lang="en-GB"/>
              <a:t>, including the Prevention and Response Plan and outcomes framework.</a:t>
            </a:r>
            <a:endParaRPr lang="en-US"/>
          </a:p>
          <a:p>
            <a:endParaRPr lang="en-US"/>
          </a:p>
          <a:p>
            <a:r>
              <a:rPr lang="en-GB" i="1" u="sng"/>
              <a:t>Summary</a:t>
            </a:r>
            <a:endParaRPr lang="en-US"/>
          </a:p>
          <a:p>
            <a:pPr marL="275606" indent="-275606">
              <a:buFont typeface="Symbol"/>
              <a:buChar char="•"/>
            </a:pPr>
            <a:r>
              <a:rPr lang="en-GB"/>
              <a:t>The requirements of Standard 6 seek to ensure </a:t>
            </a:r>
            <a:r>
              <a:rPr lang="en-AU"/>
              <a:t>gender-based violence</a:t>
            </a:r>
            <a:r>
              <a:rPr lang="en-GB"/>
              <a:t> efforts are data and evidence informed. And that such data is collected, shared and reviewed in a way that demonstrates accountability, informs continuous improvement, and contributes to a national evidence base for preventing and responding to </a:t>
            </a:r>
            <a:r>
              <a:rPr lang="en-AU"/>
              <a:t>gender-based violence</a:t>
            </a:r>
            <a:r>
              <a:rPr lang="en-GB"/>
              <a:t>.</a:t>
            </a:r>
            <a:endParaRPr lang="en-US"/>
          </a:p>
          <a:p>
            <a:endParaRPr lang="en-US" sz="1300">
              <a:ea typeface="Calibri"/>
              <a:cs typeface="Calibri"/>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17</a:t>
            </a:fld>
            <a:endParaRPr lang="en-AU"/>
          </a:p>
        </p:txBody>
      </p:sp>
    </p:spTree>
    <p:extLst>
      <p:ext uri="{BB962C8B-B14F-4D97-AF65-F5344CB8AC3E}">
        <p14:creationId xmlns:p14="http://schemas.microsoft.com/office/powerpoint/2010/main" val="2240285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453">
              <a:defRPr/>
            </a:pPr>
            <a:r>
              <a:rPr lang="en-GB"/>
              <a:t>Student accommodation can be a high-risk environment for </a:t>
            </a:r>
            <a:r>
              <a:rPr lang="en-AU"/>
              <a:t>gender-based violence</a:t>
            </a:r>
            <a:r>
              <a:rPr lang="en-GB"/>
              <a:t>. The last National Student Safety Survey found that of those who experienced sexual assault in a university context, 1 in 4 reported that the most impactful incident occurred in accommodation. The proximity of students in shared living spaces, the presence of alcohol, and the lack of supervision or oversight can exacerbate risk.  Student accommodation is also one of the most common sites where students seek support following incidents of sexual assault or harassment. </a:t>
            </a:r>
            <a:endParaRPr lang="en-AU"/>
          </a:p>
          <a:p>
            <a:pPr defTabSz="955453">
              <a:defRPr/>
            </a:pPr>
            <a:endParaRPr lang="en-GB"/>
          </a:p>
          <a:p>
            <a:pPr defTabSz="955453">
              <a:defRPr/>
            </a:pPr>
            <a:r>
              <a:rPr lang="en-GB" b="1"/>
              <a:t>This is why the National Code has a specific focus on student accommodation.</a:t>
            </a:r>
            <a:r>
              <a:rPr lang="en-GB"/>
              <a:t> </a:t>
            </a:r>
            <a:endParaRPr lang="en-AU"/>
          </a:p>
          <a:p>
            <a:pPr defTabSz="955453">
              <a:defRPr/>
            </a:pPr>
            <a:r>
              <a:rPr lang="en-GB"/>
              <a:t> </a:t>
            </a:r>
            <a:endParaRPr lang="en-AU"/>
          </a:p>
          <a:p>
            <a:pPr defTabSz="955453">
              <a:defRPr/>
            </a:pPr>
            <a:r>
              <a:rPr lang="en-GB"/>
              <a:t>Standard 7 requires Providers to ensure student accommodation is safe for all students and staff, regardless of whether it is owned by, controlled by, or affiliated with the Provider. Safety in accommodation is not just about avoiding harm but about protecting students’ rights to feel secure in their homes and to pursue their education without fear or disruption. </a:t>
            </a:r>
            <a:endParaRPr lang="en-AU"/>
          </a:p>
          <a:p>
            <a:pPr defTabSz="955453">
              <a:defRPr/>
            </a:pPr>
            <a:r>
              <a:rPr lang="en-GB"/>
              <a:t>  </a:t>
            </a:r>
            <a:endParaRPr lang="en-AU"/>
          </a:p>
          <a:p>
            <a:pPr defTabSz="955453">
              <a:defRPr/>
            </a:pPr>
            <a:r>
              <a:rPr lang="en-GB"/>
              <a:t>As part of a whole of organisation approach, Student accommodation directly owned, operated or managed by providers must comply with all relevant standards of the National Code and meet specific requirements, including risk assessments within 48 hours, relocation of Respondents where necessary, and removal of individuals with substantiated allegations. </a:t>
            </a:r>
            <a:endParaRPr lang="en-AU"/>
          </a:p>
          <a:p>
            <a:pPr defTabSz="955453">
              <a:defRPr/>
            </a:pPr>
            <a:endParaRPr lang="en-AU"/>
          </a:p>
          <a:p>
            <a:pPr defTabSz="955453">
              <a:defRPr/>
            </a:pPr>
            <a:r>
              <a:rPr lang="en-GB"/>
              <a:t>The National Code requires providers to ensure controlled or affiliated student accommodation providers comply with requirements related to accountable leadership, safe systems, staff and resident training, and trauma-informed responses. This includes a Whole-of-Organisation Prevention and Response Plan tailored to the accommodation context, regular policy reviews, and clear procedures for managing disclosures.  </a:t>
            </a:r>
            <a:endParaRPr lang="en-AU"/>
          </a:p>
          <a:p>
            <a:pPr defTabSz="955453">
              <a:defRPr/>
            </a:pPr>
            <a:endParaRPr lang="en-AU"/>
          </a:p>
          <a:p>
            <a:pPr defTabSz="955453">
              <a:defRPr/>
            </a:pPr>
            <a:r>
              <a:rPr lang="en-GB"/>
              <a:t>Providers must ensure gender-based violence data from student accommodation is collected safely and shared to inform evaluation and reporting under Standard 6.  </a:t>
            </a:r>
            <a:endParaRPr lang="en-AU"/>
          </a:p>
          <a:p>
            <a:pPr defTabSz="955453">
              <a:defRPr/>
            </a:pPr>
            <a:r>
              <a:rPr lang="en-GB"/>
              <a:t> </a:t>
            </a:r>
            <a:endParaRPr lang="en-AU"/>
          </a:p>
          <a:p>
            <a:pPr defTabSz="955453">
              <a:defRPr/>
            </a:pPr>
            <a:r>
              <a:rPr lang="en-GB"/>
              <a:t>Ensuring these requirements are met may require providers to establish or amend legal arrangements with student accommodation providers. </a:t>
            </a:r>
            <a:endParaRPr lang="en-AU"/>
          </a:p>
          <a:p>
            <a:pPr defTabSz="955453">
              <a:defRPr/>
            </a:pPr>
            <a:r>
              <a:rPr lang="en-GB"/>
              <a:t> </a:t>
            </a:r>
            <a:endParaRPr lang="en-AU"/>
          </a:p>
          <a:p>
            <a:pPr defTabSz="955453">
              <a:defRPr/>
            </a:pPr>
            <a:r>
              <a:rPr lang="en-GB" i="1" u="sng"/>
              <a:t>Summary</a:t>
            </a:r>
            <a:endParaRPr lang="en-AU"/>
          </a:p>
          <a:p>
            <a:pPr marL="275606" indent="-275606" defTabSz="955453">
              <a:buFont typeface="Symbol"/>
              <a:buChar char="•"/>
              <a:defRPr/>
            </a:pPr>
            <a:r>
              <a:rPr lang="en-GB"/>
              <a:t>Students deserve the choice of safe and respectful student accommodation options.</a:t>
            </a:r>
            <a:endParaRPr lang="en-AU"/>
          </a:p>
          <a:p>
            <a:pPr marL="275606" indent="-275606" defTabSz="955453">
              <a:buFont typeface="Symbol"/>
              <a:buChar char="•"/>
              <a:defRPr/>
            </a:pPr>
            <a:r>
              <a:rPr lang="en-GB"/>
              <a:t>Higher Education Providers must work collaboratively with student accommodation provides to meet the requirement of Standard 7 and, where applicable, the other standards of the National Code. </a:t>
            </a:r>
            <a:endParaRPr lang="en-AU"/>
          </a:p>
          <a:p>
            <a:pPr marL="275606" indent="-275606" defTabSz="955453">
              <a:buFont typeface="Symbol"/>
              <a:buChar char="•"/>
              <a:defRPr/>
            </a:pPr>
            <a:r>
              <a:rPr lang="en-GB"/>
              <a:t>Providers are required to act when </a:t>
            </a:r>
            <a:r>
              <a:rPr lang="en-AU"/>
              <a:t>gender-based violence</a:t>
            </a:r>
            <a:r>
              <a:rPr lang="en-GB"/>
              <a:t> occurs in student accommodation and proactively ensure that any accommodation they deliver, partner with, or promote is safe. </a:t>
            </a:r>
            <a:endParaRPr lang="en-AU"/>
          </a:p>
          <a:p>
            <a:pPr defTabSz="955453">
              <a:defRPr/>
            </a:pPr>
            <a:endParaRPr lang="en-AU" sz="1300">
              <a:ea typeface="Calibri"/>
              <a:cs typeface="Calibri"/>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18</a:t>
            </a:fld>
            <a:endParaRPr lang="en-AU"/>
          </a:p>
        </p:txBody>
      </p:sp>
    </p:spTree>
    <p:extLst>
      <p:ext uri="{BB962C8B-B14F-4D97-AF65-F5344CB8AC3E}">
        <p14:creationId xmlns:p14="http://schemas.microsoft.com/office/powerpoint/2010/main" val="2720605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46B0A-B724-FA95-CD8F-9A3C8E854E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664E28-E0E0-8232-4CE4-F398FB2143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5658DF-B226-8C08-C585-9FBD9F228978}"/>
              </a:ext>
            </a:extLst>
          </p:cNvPr>
          <p:cNvSpPr>
            <a:spLocks noGrp="1"/>
          </p:cNvSpPr>
          <p:nvPr>
            <p:ph type="body" idx="1"/>
          </p:nvPr>
        </p:nvSpPr>
        <p:spPr/>
        <p:txBody>
          <a:bodyPr/>
          <a:lstStyle/>
          <a:p>
            <a:pPr defTabSz="955453">
              <a:defRPr/>
            </a:pPr>
            <a:r>
              <a:rPr lang="en-GB"/>
              <a:t>The National Code exists to drive change through regulation. It is about increasing accountability, supporting effective practice and ultimately creating safer working and learning environments across our sector. </a:t>
            </a:r>
          </a:p>
          <a:p>
            <a:pPr defTabSz="955453">
              <a:defRPr/>
            </a:pPr>
            <a:endParaRPr lang="en-GB"/>
          </a:p>
          <a:p>
            <a:pPr defTabSz="955453">
              <a:defRPr/>
            </a:pPr>
            <a:r>
              <a:rPr lang="en-GB"/>
              <a:t>We want to see a higher education sector free from gender-based violence, driven by enforceable standards, evidence-based practice, and accountability. </a:t>
            </a:r>
            <a:endParaRPr lang="en-GB">
              <a:ea typeface="Calibri" panose="020F0502020204030204"/>
              <a:cs typeface="Calibri" panose="020F0502020204030204"/>
            </a:endParaRPr>
          </a:p>
          <a:p>
            <a:pPr defTabSz="955453">
              <a:defRPr/>
            </a:pPr>
            <a:endParaRPr lang="en-GB"/>
          </a:p>
          <a:p>
            <a:pPr defTabSz="955453">
              <a:defRPr/>
            </a:pPr>
            <a:r>
              <a:rPr lang="en-GB"/>
              <a:t>To support progress towards this, the Department will guide, support, and regulate Providers, while having a full range of powers to monitor, investigate, and respond to non-compliance. </a:t>
            </a:r>
            <a:endParaRPr lang="en-GB">
              <a:ea typeface="Calibri" panose="020F0502020204030204"/>
              <a:cs typeface="Calibri" panose="020F0502020204030204"/>
            </a:endParaRPr>
          </a:p>
          <a:p>
            <a:pPr defTabSz="955453">
              <a:defRPr/>
            </a:pPr>
            <a:endParaRPr lang="en-GB">
              <a:latin typeface="Calibri"/>
              <a:ea typeface="Calibri"/>
              <a:cs typeface="Calibri"/>
            </a:endParaRPr>
          </a:p>
        </p:txBody>
      </p:sp>
      <p:sp>
        <p:nvSpPr>
          <p:cNvPr id="4" name="Slide Number Placeholder 3">
            <a:extLst>
              <a:ext uri="{FF2B5EF4-FFF2-40B4-BE49-F238E27FC236}">
                <a16:creationId xmlns:a16="http://schemas.microsoft.com/office/drawing/2014/main" id="{2B0431E0-8E6B-3798-114C-EE9D27661E3A}"/>
              </a:ext>
            </a:extLst>
          </p:cNvPr>
          <p:cNvSpPr>
            <a:spLocks noGrp="1"/>
          </p:cNvSpPr>
          <p:nvPr>
            <p:ph type="sldNum" sz="quarter" idx="5"/>
          </p:nvPr>
        </p:nvSpPr>
        <p:spPr/>
        <p:txBody>
          <a:bodyPr/>
          <a:lstStyle/>
          <a:p>
            <a:fld id="{3BD3FCEB-6CB7-4478-9568-E9785AFEA658}" type="slidenum">
              <a:rPr lang="en-AU" smtClean="0"/>
              <a:t>19</a:t>
            </a:fld>
            <a:endParaRPr lang="en-AU"/>
          </a:p>
        </p:txBody>
      </p:sp>
    </p:spTree>
    <p:extLst>
      <p:ext uri="{BB962C8B-B14F-4D97-AF65-F5344CB8AC3E}">
        <p14:creationId xmlns:p14="http://schemas.microsoft.com/office/powerpoint/2010/main" val="4278318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EDDB5-732A-9800-1006-6B1A251F07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081F0D-C514-6747-812D-42E0F34F08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79ECBD-0583-D4E5-A465-41BA14DE64B8}"/>
              </a:ext>
            </a:extLst>
          </p:cNvPr>
          <p:cNvSpPr>
            <a:spLocks noGrp="1"/>
          </p:cNvSpPr>
          <p:nvPr>
            <p:ph type="body" idx="1"/>
          </p:nvPr>
        </p:nvSpPr>
        <p:spPr/>
        <p:txBody>
          <a:bodyPr/>
          <a:lstStyle/>
          <a:p>
            <a:pPr>
              <a:defRPr/>
            </a:pPr>
            <a:r>
              <a:rPr lang="en-AU" b="1">
                <a:solidFill>
                  <a:srgbClr val="000000"/>
                </a:solidFill>
              </a:rPr>
              <a:t>Acknowledgement of Country</a:t>
            </a:r>
            <a:br>
              <a:rPr lang="en-AU">
                <a:cs typeface="+mn-lt"/>
              </a:rPr>
            </a:br>
            <a:r>
              <a:rPr lang="en-GB"/>
              <a:t>I am joining you today from the crisp and beautiful lands of the Ngunnawal and </a:t>
            </a:r>
            <a:r>
              <a:rPr lang="en-GB" err="1"/>
              <a:t>Nambry</a:t>
            </a:r>
            <a:r>
              <a:rPr lang="en-GB"/>
              <a:t> people, and I would like to begin by acknowledging the Traditional Owners and Custodians of Country throughout Australia and their continuing connection to land, waters and community. I pay my respects to them and their cultures, and Elders past and present.  </a:t>
            </a:r>
          </a:p>
          <a:p>
            <a:pPr>
              <a:defRPr/>
            </a:pPr>
            <a:endParaRPr lang="en-GB"/>
          </a:p>
          <a:p>
            <a:pPr>
              <a:defRPr/>
            </a:pPr>
            <a:r>
              <a:rPr lang="en-GB"/>
              <a:t>I also extend that respect to any Aboriginal and Torres Strait Islander people with us today.  </a:t>
            </a:r>
            <a:endParaRPr lang="en-GB">
              <a:ea typeface="Calibri" panose="020F0502020204030204"/>
              <a:cs typeface="Calibri" panose="020F0502020204030204"/>
            </a:endParaRPr>
          </a:p>
          <a:p>
            <a:pPr>
              <a:defRPr/>
            </a:pPr>
            <a:endParaRPr lang="en-GB"/>
          </a:p>
          <a:p>
            <a:pPr>
              <a:defRPr/>
            </a:pPr>
            <a:r>
              <a:rPr lang="en-GB"/>
              <a:t>As we know gender-based violence does not affect all people equally. Aboriginal and Torres Strait Islander adults experience violence at far higher rates. </a:t>
            </a:r>
            <a:endParaRPr lang="en-AU"/>
          </a:p>
          <a:p>
            <a:pPr>
              <a:defRPr/>
            </a:pPr>
            <a:endParaRPr lang="en-GB"/>
          </a:p>
          <a:p>
            <a:pPr>
              <a:defRPr/>
            </a:pPr>
            <a:r>
              <a:rPr lang="en-GB"/>
              <a:t>This stark reality underscores why culturally safe and responsive approaches must be at the centre of our collective efforts to address gender-based violence.</a:t>
            </a:r>
            <a:endParaRPr lang="en-GB">
              <a:ea typeface="Calibri" panose="020F0502020204030204"/>
              <a:cs typeface="Calibri" panose="020F0502020204030204"/>
            </a:endParaRPr>
          </a:p>
          <a:p>
            <a:pPr>
              <a:defRPr/>
            </a:pPr>
            <a:endParaRPr lang="en-AU">
              <a:cs typeface="+mn-lt"/>
            </a:endParaRPr>
          </a:p>
          <a:p>
            <a:endParaRPr lang="en-AU">
              <a:latin typeface="Calibri"/>
              <a:ea typeface="Calibri"/>
              <a:cs typeface="Calibri"/>
            </a:endParaRPr>
          </a:p>
        </p:txBody>
      </p:sp>
      <p:sp>
        <p:nvSpPr>
          <p:cNvPr id="4" name="Slide Number Placeholder 3">
            <a:extLst>
              <a:ext uri="{FF2B5EF4-FFF2-40B4-BE49-F238E27FC236}">
                <a16:creationId xmlns:a16="http://schemas.microsoft.com/office/drawing/2014/main" id="{F1CCAD37-9BF1-1712-6557-A6F3F6FBB7D5}"/>
              </a:ext>
            </a:extLst>
          </p:cNvPr>
          <p:cNvSpPr>
            <a:spLocks noGrp="1"/>
          </p:cNvSpPr>
          <p:nvPr>
            <p:ph type="sldNum" sz="quarter" idx="5"/>
          </p:nvPr>
        </p:nvSpPr>
        <p:spPr/>
        <p:txBody>
          <a:bodyPr/>
          <a:lstStyle/>
          <a:p>
            <a:fld id="{3BD3FCEB-6CB7-4478-9568-E9785AFEA658}" type="slidenum">
              <a:rPr lang="en-AU" smtClean="0"/>
              <a:t>2</a:t>
            </a:fld>
            <a:endParaRPr lang="en-AU"/>
          </a:p>
        </p:txBody>
      </p:sp>
    </p:spTree>
    <p:extLst>
      <p:ext uri="{BB962C8B-B14F-4D97-AF65-F5344CB8AC3E}">
        <p14:creationId xmlns:p14="http://schemas.microsoft.com/office/powerpoint/2010/main" val="3794481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 the regulator, the Department is committed to working constructively with Providers to support successful implementation of the National Code.</a:t>
            </a:r>
          </a:p>
          <a:p>
            <a:endParaRPr lang="en-GB"/>
          </a:p>
          <a:p>
            <a:r>
              <a:rPr lang="en-GB"/>
              <a:t>As a regulator, the Department of Education will be firm but fair:</a:t>
            </a:r>
          </a:p>
          <a:p>
            <a:pPr marL="165364" indent="-165364">
              <a:buFont typeface="Symbol"/>
              <a:buChar char="•"/>
            </a:pPr>
            <a:r>
              <a:rPr lang="en-GB"/>
              <a:t>Fair, by requiring adherence to the requirements and standards of the National Code within the context of the provider; and </a:t>
            </a:r>
          </a:p>
          <a:p>
            <a:pPr marL="165364" indent="-165364">
              <a:buFont typeface="Symbol"/>
              <a:buChar char="•"/>
            </a:pPr>
            <a:r>
              <a:rPr lang="en-GB"/>
              <a:t>Firm, with a range of regulatory powers available to address compliance</a:t>
            </a:r>
          </a:p>
          <a:p>
            <a:endParaRPr lang="en-GB"/>
          </a:p>
          <a:p>
            <a:r>
              <a:rPr lang="en-US"/>
              <a:t>The National Code </a:t>
            </a:r>
            <a:r>
              <a:rPr lang="en-US" err="1"/>
              <a:t>recognises</a:t>
            </a:r>
            <a:r>
              <a:rPr lang="en-US"/>
              <a:t> the critical need to reflect coordinated efforts across the regulatory landscape. The department will collaborate closely with key agencies such as the Tertiary Education Quality and Standards Agency (TEQSA), and the National Student Ombudsman to ensure regulatory expectations are met, there is co-ordination and consistency across the sector, and the shared commitment to quality, integrity, safety, and student wellbeing is reinforced. </a:t>
            </a:r>
            <a:endParaRPr lang="en-GB"/>
          </a:p>
          <a:p>
            <a:endParaRPr lang="en-GB"/>
          </a:p>
          <a:p>
            <a:r>
              <a:rPr lang="en-US"/>
              <a:t>Under the legislation, The National Code may require providers to give effect to recommendations relating to gender‑based violence that are made, from time to time, by the National Student Ombudsman</a:t>
            </a:r>
            <a:r>
              <a:rPr lang="en-US" i="1"/>
              <a:t>.</a:t>
            </a:r>
            <a:endParaRPr lang="en-GB"/>
          </a:p>
          <a:p>
            <a:endParaRPr lang="en-GB">
              <a:latin typeface="Apto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20</a:t>
            </a:fld>
            <a:endParaRPr lang="en-AU"/>
          </a:p>
        </p:txBody>
      </p:sp>
    </p:spTree>
    <p:extLst>
      <p:ext uri="{BB962C8B-B14F-4D97-AF65-F5344CB8AC3E}">
        <p14:creationId xmlns:p14="http://schemas.microsoft.com/office/powerpoint/2010/main" val="2000485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7DBB3-0E61-6535-919F-D23F12DCF8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96A583-0B53-3F54-3592-47ECDE7660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F5817A-2D51-E440-B94B-3BFD648CC6AD}"/>
              </a:ext>
            </a:extLst>
          </p:cNvPr>
          <p:cNvSpPr>
            <a:spLocks noGrp="1"/>
          </p:cNvSpPr>
          <p:nvPr>
            <p:ph type="body" idx="1"/>
          </p:nvPr>
        </p:nvSpPr>
        <p:spPr/>
        <p:txBody>
          <a:bodyPr/>
          <a:lstStyle/>
          <a:p>
            <a:r>
              <a:rPr lang="en-GB" b="1">
                <a:solidFill>
                  <a:srgbClr val="000000"/>
                </a:solidFill>
              </a:rPr>
              <a:t>The National Code comes into force on 1 January 2026</a:t>
            </a:r>
            <a:r>
              <a:rPr lang="en-GB">
                <a:solidFill>
                  <a:srgbClr val="000000"/>
                </a:solidFill>
              </a:rPr>
              <a:t>, and with it, Table A and B providers must meet their reporting obligations.</a:t>
            </a:r>
            <a:endParaRPr lang="en-AU">
              <a:solidFill>
                <a:srgbClr val="000000"/>
              </a:solidFill>
            </a:endParaRPr>
          </a:p>
          <a:p>
            <a:endParaRPr lang="en-GB">
              <a:solidFill>
                <a:srgbClr val="000000"/>
              </a:solidFill>
            </a:endParaRPr>
          </a:p>
          <a:p>
            <a:r>
              <a:rPr lang="en-AU">
                <a:solidFill>
                  <a:srgbClr val="000000"/>
                </a:solidFill>
              </a:rPr>
              <a:t>For remaining providers registered with TEQSA the initial compliance date is 1 January 2027.</a:t>
            </a:r>
            <a:r>
              <a:rPr lang="en-GB">
                <a:solidFill>
                  <a:srgbClr val="000000"/>
                </a:solidFill>
              </a:rPr>
              <a:t> </a:t>
            </a:r>
            <a:endParaRPr lang="en-AU">
              <a:solidFill>
                <a:srgbClr val="000000"/>
              </a:solidFill>
            </a:endParaRPr>
          </a:p>
          <a:p>
            <a:endParaRPr lang="en-GB">
              <a:solidFill>
                <a:srgbClr val="000000"/>
              </a:solidFill>
            </a:endParaRPr>
          </a:p>
          <a:p>
            <a:r>
              <a:rPr lang="en-GB">
                <a:solidFill>
                  <a:srgbClr val="000000"/>
                </a:solidFill>
              </a:rPr>
              <a:t>Reporting obligations include publishing a Prevention and Response Plan and Outcomes Framework by 1 January, submitting annual data reports, and reviewing progress against an Outcomes Framework every six months.</a:t>
            </a:r>
            <a:endParaRPr lang="en-AU">
              <a:solidFill>
                <a:srgbClr val="000000"/>
              </a:solidFill>
            </a:endParaRPr>
          </a:p>
          <a:p>
            <a:endParaRPr lang="en-GB">
              <a:solidFill>
                <a:srgbClr val="000000"/>
              </a:solidFill>
            </a:endParaRPr>
          </a:p>
          <a:p>
            <a:r>
              <a:rPr lang="en-GB">
                <a:solidFill>
                  <a:srgbClr val="000000"/>
                </a:solidFill>
              </a:rPr>
              <a:t>We recognise that ongoing Whole-of-Organisation change takes time, and Providers will be in different stages of maturity regarding their processes and capability-building, have different risk profiles based on their locations, the characteristics of their campuses, student profile and academic offerings. </a:t>
            </a:r>
            <a:endParaRPr lang="en-AU">
              <a:solidFill>
                <a:srgbClr val="000000"/>
              </a:solidFill>
            </a:endParaRPr>
          </a:p>
          <a:p>
            <a:endParaRPr lang="en-GB">
              <a:solidFill>
                <a:srgbClr val="000000"/>
              </a:solidFill>
            </a:endParaRPr>
          </a:p>
          <a:p>
            <a:r>
              <a:rPr lang="en-GB">
                <a:solidFill>
                  <a:srgbClr val="000000"/>
                </a:solidFill>
              </a:rPr>
              <a:t>Higher education providers must be ready to demonstrate they are progressing towards meeting their obligations across the National Code, including by working collaboratively with student accommodation providers.  </a:t>
            </a:r>
            <a:endParaRPr lang="en-AU">
              <a:solidFill>
                <a:srgbClr val="000000"/>
              </a:solidFill>
            </a:endParaRPr>
          </a:p>
          <a:p>
            <a:endParaRPr lang="en-AU">
              <a:solidFill>
                <a:srgbClr val="000000"/>
              </a:solidFill>
              <a:ea typeface="Calibri"/>
              <a:cs typeface="Calibri"/>
            </a:endParaRPr>
          </a:p>
        </p:txBody>
      </p:sp>
      <p:sp>
        <p:nvSpPr>
          <p:cNvPr id="4" name="Slide Number Placeholder 3">
            <a:extLst>
              <a:ext uri="{FF2B5EF4-FFF2-40B4-BE49-F238E27FC236}">
                <a16:creationId xmlns:a16="http://schemas.microsoft.com/office/drawing/2014/main" id="{DEC3AD5F-F6CE-1D3B-5809-13D790CEFA9D}"/>
              </a:ext>
            </a:extLst>
          </p:cNvPr>
          <p:cNvSpPr>
            <a:spLocks noGrp="1"/>
          </p:cNvSpPr>
          <p:nvPr>
            <p:ph type="sldNum" sz="quarter" idx="5"/>
          </p:nvPr>
        </p:nvSpPr>
        <p:spPr/>
        <p:txBody>
          <a:bodyPr/>
          <a:lstStyle/>
          <a:p>
            <a:fld id="{3BD3FCEB-6CB7-4478-9568-E9785AFEA658}" type="slidenum">
              <a:rPr lang="en-AU" smtClean="0"/>
              <a:t>21</a:t>
            </a:fld>
            <a:endParaRPr lang="en-AU"/>
          </a:p>
        </p:txBody>
      </p:sp>
    </p:spTree>
    <p:extLst>
      <p:ext uri="{BB962C8B-B14F-4D97-AF65-F5344CB8AC3E}">
        <p14:creationId xmlns:p14="http://schemas.microsoft.com/office/powerpoint/2010/main" val="2796481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25508-CBDB-64AA-0221-5EF7020BA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B9531-B9CB-1B29-E3CD-92FAB7609C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6E254C-43A6-E4EB-A533-90CF820659FE}"/>
              </a:ext>
            </a:extLst>
          </p:cNvPr>
          <p:cNvSpPr>
            <a:spLocks noGrp="1"/>
          </p:cNvSpPr>
          <p:nvPr>
            <p:ph type="body" idx="1"/>
          </p:nvPr>
        </p:nvSpPr>
        <p:spPr/>
        <p:txBody>
          <a:bodyPr/>
          <a:lstStyle/>
          <a:p>
            <a:pPr defTabSz="955453">
              <a:defRPr/>
            </a:pPr>
            <a:r>
              <a:rPr lang="en-GB"/>
              <a:t>This brings us to the end of the overview presentation for the National Code. The legislative instrument is clear and specific about the requirements to prevent and respond to gender-based violence and is the key reference point for determining the requirements that providers need to meet to comply with the Code.</a:t>
            </a:r>
            <a:endParaRPr lang="en-AU"/>
          </a:p>
          <a:p>
            <a:pPr defTabSz="955453">
              <a:defRPr/>
            </a:pPr>
            <a:endParaRPr lang="en-AU"/>
          </a:p>
          <a:p>
            <a:pPr defTabSz="955453">
              <a:defRPr/>
            </a:pPr>
            <a:r>
              <a:rPr lang="en-GB"/>
              <a:t>Thank you for the questions you have been submitting throughout the session in our Q&amp;A function. </a:t>
            </a:r>
            <a:endParaRPr lang="en-AU"/>
          </a:p>
          <a:p>
            <a:pPr defTabSz="955453">
              <a:defRPr/>
            </a:pPr>
            <a:br>
              <a:rPr lang="en-AU"/>
            </a:br>
            <a:r>
              <a:rPr lang="en-GB"/>
              <a:t>At this point we will be responding some of them. It’s unlikely we’ll cover them all, but we will take note of them and seek to answer FAQs on our website shortly. We will also use them to inform the development of future guidance so thank you for sending them through. </a:t>
            </a:r>
            <a:endParaRPr lang="en-AU"/>
          </a:p>
          <a:p>
            <a:pPr defTabSz="955453">
              <a:defRPr/>
            </a:pPr>
            <a:endParaRPr lang="en-GB"/>
          </a:p>
          <a:p>
            <a:pPr marL="275606" indent="-275606" defTabSz="955453">
              <a:buFont typeface="Arial"/>
              <a:buChar char="•"/>
              <a:defRPr/>
            </a:pPr>
            <a:r>
              <a:rPr lang="en-GB" b="1"/>
              <a:t>I notice the National Code on your website still says ‘proposed’- is this right? </a:t>
            </a:r>
            <a:endParaRPr lang="en-AU"/>
          </a:p>
          <a:p>
            <a:pPr marL="715963" lvl="1" indent="-275606" defTabSz="955453">
              <a:buFont typeface="Courier New"/>
              <a:buChar char="○"/>
              <a:defRPr/>
            </a:pPr>
            <a:r>
              <a:rPr lang="en-GB"/>
              <a:t>On 25 August 2025 the</a:t>
            </a:r>
            <a:r>
              <a:rPr lang="en-GB" i="1"/>
              <a:t> Universities Accord (National Higher Education Code to Prevent and Respond to Gender-based Violence) Bill 2025</a:t>
            </a:r>
            <a:r>
              <a:rPr lang="en-GB"/>
              <a:t> passed Parliament and on Aug 28 it received Royal Assent. </a:t>
            </a:r>
            <a:endParaRPr lang="en-AU"/>
          </a:p>
          <a:p>
            <a:pPr marL="715963" lvl="1" indent="-275606" defTabSz="955453">
              <a:buFont typeface="Courier New"/>
              <a:buChar char="○"/>
              <a:defRPr/>
            </a:pPr>
            <a:r>
              <a:rPr lang="en-GB"/>
              <a:t>This Bill creates a power for the Minister for Education to make a National Higher Education Code to Prevent and Respond to Gender-based Violence (National Code) as a legislative instrument</a:t>
            </a:r>
            <a:endParaRPr lang="en-AU"/>
          </a:p>
          <a:p>
            <a:pPr marL="715963" lvl="1" indent="-275606" defTabSz="955453">
              <a:buFont typeface="Courier New"/>
              <a:buChar char="○"/>
              <a:defRPr/>
            </a:pPr>
            <a:r>
              <a:rPr lang="en-GB"/>
              <a:t>The creation of the National Code is not automatic – it requires a process to be followed before the National Code is created. This work is underway, and we anticipate that very soon it will be completed. </a:t>
            </a:r>
            <a:endParaRPr lang="en-AU"/>
          </a:p>
          <a:p>
            <a:pPr marL="715963" lvl="1" indent="-275606" defTabSz="955453">
              <a:buFont typeface="Courier New"/>
              <a:buChar char="○"/>
              <a:defRPr/>
            </a:pPr>
            <a:r>
              <a:rPr lang="en-GB"/>
              <a:t>At this stage, the proposed National Code, tabled in February of this year and available on our website, is the best reference</a:t>
            </a:r>
            <a:endParaRPr lang="en-AU"/>
          </a:p>
          <a:p>
            <a:pPr marL="715963" lvl="1" indent="-275606" defTabSz="955453">
              <a:buFont typeface="Courier New"/>
              <a:buChar char="○"/>
              <a:defRPr/>
            </a:pPr>
            <a:r>
              <a:rPr lang="en-GB"/>
              <a:t>When the National Code is created, we will write to all VCs to ensure the sector is aware. </a:t>
            </a:r>
            <a:endParaRPr lang="en-AU"/>
          </a:p>
          <a:p>
            <a:pPr lvl="1" defTabSz="955453">
              <a:defRPr/>
            </a:pPr>
            <a:endParaRPr lang="en-AU"/>
          </a:p>
          <a:p>
            <a:pPr marL="275606" indent="-275606" defTabSz="955453">
              <a:buFont typeface="Arial"/>
              <a:buChar char="•"/>
              <a:defRPr/>
            </a:pPr>
            <a:r>
              <a:rPr lang="en-GB" b="1"/>
              <a:t>What’s required on 1 January 2026? Do we have to work on New Year’s Day?</a:t>
            </a:r>
            <a:endParaRPr lang="en-AU"/>
          </a:p>
          <a:p>
            <a:pPr marL="715963" lvl="1" indent="-275606" defTabSz="955453">
              <a:buFont typeface="Courier New"/>
              <a:buChar char="○"/>
              <a:defRPr/>
            </a:pPr>
            <a:r>
              <a:rPr lang="en-GB"/>
              <a:t>Table A and B Providers must be compliant with the National Code from 1 January. </a:t>
            </a:r>
            <a:endParaRPr lang="en-AU"/>
          </a:p>
          <a:p>
            <a:pPr marL="715963" lvl="1" indent="-275606" defTabSz="955453">
              <a:buFont typeface="Courier New"/>
              <a:buChar char="○"/>
              <a:defRPr/>
            </a:pPr>
            <a:r>
              <a:rPr lang="en-GB"/>
              <a:t>The Whole of Organisation Prevention and Response Plan and Outcomes Framework need to be submitted to the Department </a:t>
            </a:r>
            <a:r>
              <a:rPr lang="en-GB" b="1" u="sng"/>
              <a:t>by</a:t>
            </a:r>
            <a:r>
              <a:rPr lang="en-GB"/>
              <a:t> Jan 1.</a:t>
            </a:r>
            <a:endParaRPr lang="en-AU"/>
          </a:p>
          <a:p>
            <a:pPr marL="715963" lvl="1" indent="-275606" defTabSz="955453">
              <a:buFont typeface="Courier New"/>
              <a:buChar char="○"/>
              <a:defRPr/>
            </a:pPr>
            <a:r>
              <a:rPr lang="en-GB"/>
              <a:t>You don’t need to work on New Year’s Day— the Department will share advice with the sector soon about submission of the plans and outcomes framework, and this will include the option to submit prior to the holiday break. </a:t>
            </a:r>
            <a:endParaRPr lang="en-AU"/>
          </a:p>
          <a:p>
            <a:pPr marL="715963" lvl="1" indent="-275606" defTabSz="955453">
              <a:buFont typeface="Courier New"/>
              <a:buChar char="○"/>
              <a:defRPr/>
            </a:pPr>
            <a:endParaRPr lang="en-GB"/>
          </a:p>
          <a:p>
            <a:pPr marL="275606" indent="-275606" defTabSz="955453">
              <a:buFont typeface="Arial"/>
              <a:buChar char="•"/>
              <a:defRPr/>
            </a:pPr>
            <a:r>
              <a:rPr lang="en-GB" b="1"/>
              <a:t>What guidance will be available and when?</a:t>
            </a:r>
            <a:endParaRPr lang="en-AU"/>
          </a:p>
          <a:p>
            <a:pPr marL="715963" lvl="1" indent="-275606" defTabSz="955453">
              <a:buFont typeface="Courier New"/>
              <a:buChar char="○"/>
              <a:defRPr/>
            </a:pPr>
            <a:r>
              <a:rPr lang="en-GB"/>
              <a:t>The Department is currently delivering these introductory webinars and planning to run further sessions on key topics throughout October. </a:t>
            </a:r>
            <a:endParaRPr lang="en-AU"/>
          </a:p>
          <a:p>
            <a:pPr marL="715963" lvl="1" indent="-275606" defTabSz="955453">
              <a:buFont typeface="Courier New"/>
              <a:buChar char="○"/>
              <a:defRPr/>
            </a:pPr>
            <a:r>
              <a:rPr lang="en-GB"/>
              <a:t>Guidance materials to support compliance and more resources are being developed, and factsheets and FAQs will be iteratively published on the resources section of the National Code page on our website. </a:t>
            </a:r>
            <a:endParaRPr lang="en-AU"/>
          </a:p>
          <a:p>
            <a:pPr marL="715963" lvl="1" indent="-275606" defTabSz="955453">
              <a:buFont typeface="Courier New"/>
              <a:buChar char="○"/>
              <a:defRPr/>
            </a:pPr>
            <a:r>
              <a:rPr lang="en-GB"/>
              <a:t>The </a:t>
            </a:r>
            <a:r>
              <a:rPr lang="en-US"/>
              <a:t>National Code itself is very detailed and should always be the primary reference for understanding compliance requirements.</a:t>
            </a:r>
            <a:endParaRPr lang="en-AU"/>
          </a:p>
          <a:p>
            <a:pPr marL="715963" lvl="1" indent="-275606" defTabSz="955453">
              <a:buFont typeface="Courier New"/>
              <a:buChar char="○"/>
              <a:defRPr/>
            </a:pPr>
            <a:endParaRPr lang="en-US"/>
          </a:p>
          <a:p>
            <a:pPr marL="275606" indent="-275606" defTabSz="955453">
              <a:buFont typeface="Arial"/>
              <a:buChar char="•"/>
              <a:defRPr/>
            </a:pPr>
            <a:r>
              <a:rPr lang="en-GB" b="1"/>
              <a:t>We’ve had several questions relating to a template for the Whole of Organisation Prevention and Response Plan and Outcomes Framework</a:t>
            </a:r>
            <a:endParaRPr lang="en-AU"/>
          </a:p>
          <a:p>
            <a:pPr marL="715963" lvl="1" indent="-275606" defTabSz="955453">
              <a:buFont typeface="Courier New"/>
              <a:buChar char="○"/>
              <a:defRPr/>
            </a:pPr>
            <a:r>
              <a:rPr lang="en-GB"/>
              <a:t>The Department has convened a Higher Education Provider Implementation Group which includes representatives from sector peaks. We have been working closely with this group to determine what guidance Providers need and if templates would be useful for the Whole of Organisation Plan and Outcomes Framework.</a:t>
            </a:r>
            <a:endParaRPr lang="en-AU"/>
          </a:p>
          <a:p>
            <a:pPr marL="715963" lvl="1" indent="-275606" defTabSz="955453">
              <a:buFont typeface="Courier New"/>
              <a:buChar char="○"/>
              <a:defRPr/>
            </a:pPr>
            <a:r>
              <a:rPr lang="en-GB"/>
              <a:t>We anticipate concluding the work in next few weeks as we are in the late stages of developing a how to guide and template and will share this as soon as possible. </a:t>
            </a:r>
            <a:endParaRPr lang="en-AU"/>
          </a:p>
          <a:p>
            <a:pPr marL="715963" lvl="1" indent="-275606" defTabSz="955453">
              <a:buFont typeface="Courier New"/>
              <a:buChar char="○"/>
              <a:defRPr/>
            </a:pPr>
            <a:r>
              <a:rPr lang="en-GB"/>
              <a:t>The scope of what the Plan needs to cover is clearly outlined in Standard 1, clause1.4 -any templates or guidance we develop will be based on this clause, so we do not anticipate surprises for Providers. </a:t>
            </a:r>
            <a:endParaRPr lang="en-AU"/>
          </a:p>
          <a:p>
            <a:pPr marL="715963" lvl="1" indent="-275606" defTabSz="955453">
              <a:buFont typeface="Courier New"/>
              <a:buChar char="○"/>
              <a:defRPr/>
            </a:pPr>
            <a:endParaRPr lang="en-GB"/>
          </a:p>
          <a:p>
            <a:pPr marL="275606" indent="-275606" defTabSz="955453">
              <a:buFont typeface="Arial"/>
              <a:buChar char="•"/>
              <a:defRPr/>
            </a:pPr>
            <a:r>
              <a:rPr lang="en-GB" b="1"/>
              <a:t>Annual data reporting is required from June 30 of 2026 for Table A and B providers - what period will this cover?</a:t>
            </a:r>
            <a:endParaRPr lang="en-AU"/>
          </a:p>
          <a:p>
            <a:pPr marL="715963" lvl="1" indent="-275606" defTabSz="955453">
              <a:buFont typeface="Courier New"/>
              <a:buChar char="○"/>
              <a:defRPr/>
            </a:pPr>
            <a:r>
              <a:rPr lang="en-GB"/>
              <a:t>The annual data reporting required under Standard 6 is for the prior calendar year – so reporting on 30 June 2026 would be for the 2025 calendar year. </a:t>
            </a:r>
            <a:endParaRPr lang="en-AU"/>
          </a:p>
          <a:p>
            <a:pPr marL="715963" lvl="1" indent="-275606" defTabSz="955453">
              <a:buFont typeface="Courier New"/>
              <a:buChar char="○"/>
              <a:defRPr/>
            </a:pPr>
            <a:r>
              <a:rPr lang="en-GB"/>
              <a:t>As the National Code was not established at this time, we are clarifying expectations relating to annual reporting for 2026. </a:t>
            </a:r>
            <a:endParaRPr lang="en-AU"/>
          </a:p>
          <a:p>
            <a:pPr marL="715963" lvl="1" indent="-275606" defTabSz="955453">
              <a:buFont typeface="Courier New"/>
              <a:buChar char="○"/>
              <a:defRPr/>
            </a:pPr>
            <a:r>
              <a:rPr lang="en-GB"/>
              <a:t>When the National Code is created as an instrument, these expectations will be made clear. </a:t>
            </a:r>
            <a:endParaRPr lang="en-AU"/>
          </a:p>
          <a:p>
            <a:pPr marL="715963" lvl="1" indent="-275606" defTabSz="955453">
              <a:buFont typeface="Courier New"/>
              <a:buChar char="○"/>
              <a:defRPr/>
            </a:pPr>
            <a:endParaRPr lang="en-GB"/>
          </a:p>
          <a:p>
            <a:pPr marL="275606" indent="-275606" defTabSz="955453">
              <a:buFont typeface="Arial"/>
              <a:buChar char="•"/>
              <a:defRPr/>
            </a:pPr>
            <a:r>
              <a:rPr lang="en-GB" b="1"/>
              <a:t>There are a few questions relating to confusion around language:</a:t>
            </a:r>
            <a:endParaRPr lang="en-AU"/>
          </a:p>
          <a:p>
            <a:pPr marL="715963" lvl="1" indent="-275606" defTabSz="955453">
              <a:buFont typeface="Courier New"/>
              <a:buChar char="○"/>
              <a:defRPr/>
            </a:pPr>
            <a:r>
              <a:rPr lang="en-GB" b="1"/>
              <a:t>What’s the difference between discloser and disclosure? </a:t>
            </a:r>
            <a:endParaRPr lang="en-AU"/>
          </a:p>
          <a:p>
            <a:pPr marL="715963" lvl="1" indent="-275606" defTabSz="955453">
              <a:buFont typeface="Courier New"/>
              <a:buChar char="○"/>
              <a:defRPr/>
            </a:pPr>
            <a:r>
              <a:rPr lang="en-GB"/>
              <a:t>Key definitions are included in the Proposed National Code document. We understand the language can be confusing but in the context of the Code the:</a:t>
            </a:r>
            <a:endParaRPr lang="en-AU"/>
          </a:p>
          <a:p>
            <a:pPr marL="1156932" lvl="2" indent="-275606" defTabSz="955453">
              <a:buFont typeface="Wingdings"/>
              <a:buChar char="▪"/>
              <a:defRPr/>
            </a:pPr>
            <a:r>
              <a:rPr lang="en-GB" b="1"/>
              <a:t>Discloser</a:t>
            </a:r>
            <a:r>
              <a:rPr lang="en-GB"/>
              <a:t> means a person who has shared information about </a:t>
            </a:r>
            <a:r>
              <a:rPr lang="en-GB" u="sng"/>
              <a:t>their</a:t>
            </a:r>
            <a:r>
              <a:rPr lang="en-GB"/>
              <a:t> experience of Gender-based Violence. </a:t>
            </a:r>
            <a:endParaRPr lang="en-AU"/>
          </a:p>
          <a:p>
            <a:pPr marL="1597902" lvl="3" indent="-275606" defTabSz="955453">
              <a:buFont typeface="Symbol"/>
              <a:buChar char="•"/>
              <a:defRPr/>
            </a:pPr>
            <a:r>
              <a:rPr lang="en-GB"/>
              <a:t>This is who would often be referred to as the victim – survivor. </a:t>
            </a:r>
            <a:endParaRPr lang="en-AU"/>
          </a:p>
          <a:p>
            <a:pPr marL="1156932" lvl="2" indent="-275606" defTabSz="955453">
              <a:buFont typeface="Wingdings"/>
              <a:buChar char="▪"/>
              <a:defRPr/>
            </a:pPr>
            <a:r>
              <a:rPr lang="en-GB" b="1"/>
              <a:t>Disclosure</a:t>
            </a:r>
            <a:r>
              <a:rPr lang="en-GB"/>
              <a:t> means the provision of information about a person's experience of Gender-based Violence to a Provider by the Discloser or another person.</a:t>
            </a:r>
            <a:endParaRPr lang="en-AU"/>
          </a:p>
          <a:p>
            <a:pPr marL="1597902" lvl="3" indent="-275606" defTabSz="955453">
              <a:buFont typeface="Symbol"/>
              <a:buChar char="•"/>
              <a:defRPr/>
            </a:pPr>
            <a:r>
              <a:rPr lang="en-GB"/>
              <a:t>This refers to the act of disclosing, rather than to a particular person. </a:t>
            </a:r>
            <a:endParaRPr lang="en-AU"/>
          </a:p>
          <a:p>
            <a:pPr marL="1156932" lvl="2" indent="-275606" defTabSz="955453">
              <a:buFont typeface="Wingdings"/>
              <a:buChar char="▪"/>
              <a:defRPr/>
            </a:pPr>
            <a:r>
              <a:rPr lang="en-GB"/>
              <a:t>While we’re discussing terminology, it is important to note that </a:t>
            </a:r>
            <a:r>
              <a:rPr lang="en-GB" b="1"/>
              <a:t>Respondent</a:t>
            </a:r>
            <a:r>
              <a:rPr lang="en-GB"/>
              <a:t> is the term used in the National Code to refer to a person whom it is alleged has engaged in conduct that amounts to gender-based violence.</a:t>
            </a:r>
            <a:endParaRPr lang="en-AU"/>
          </a:p>
          <a:p>
            <a:pPr marL="1156932" lvl="2" indent="-275606" defTabSz="955453">
              <a:buFont typeface="Wingdings"/>
              <a:buChar char="▪"/>
              <a:defRPr/>
            </a:pPr>
            <a:endParaRPr lang="en-GB"/>
          </a:p>
          <a:p>
            <a:pPr marL="715963" lvl="1" indent="-275606" defTabSz="955453">
              <a:buFont typeface="Courier New"/>
              <a:buChar char="○"/>
              <a:defRPr/>
            </a:pPr>
            <a:r>
              <a:rPr lang="en-GB" b="1"/>
              <a:t>Gender-based violence</a:t>
            </a:r>
            <a:endParaRPr lang="en-AU"/>
          </a:p>
          <a:p>
            <a:pPr marL="1156932" lvl="2" indent="-275606" defTabSz="955453">
              <a:buFont typeface="Wingdings"/>
              <a:buChar char="▪"/>
              <a:defRPr/>
            </a:pPr>
            <a:r>
              <a:rPr lang="en-GB"/>
              <a:t>Gender-based violence is defined in the National Code as </a:t>
            </a:r>
            <a:r>
              <a:rPr lang="en-GB" i="1"/>
              <a:t>any form of physical or non-physical violence, harassment, abuse or threats based on gender, that result in, or is likely to result in harm, coercion, control, fear or deprivation of liberty or autonomy</a:t>
            </a:r>
            <a:r>
              <a:rPr lang="en-GB"/>
              <a:t>. </a:t>
            </a:r>
            <a:endParaRPr lang="en-AU"/>
          </a:p>
          <a:p>
            <a:pPr marL="1156932" lvl="2" indent="-275606" defTabSz="955453">
              <a:buFont typeface="Wingdings"/>
              <a:buChar char="▪"/>
              <a:defRPr/>
            </a:pPr>
            <a:r>
              <a:rPr lang="en-GB"/>
              <a:t>We know, gender-based violence is predominantly experienced by women and gender-diverse or LGBTIQA+ people. It includes but is not limited to sexual violence, family violence, intimate partner and dating violence and sexual harassment.</a:t>
            </a:r>
            <a:endParaRPr lang="en-AU"/>
          </a:p>
          <a:p>
            <a:pPr marL="1156932" lvl="2" indent="-275606" defTabSz="955453">
              <a:buFont typeface="Wingdings"/>
              <a:buChar char="▪"/>
              <a:defRPr/>
            </a:pPr>
            <a:endParaRPr lang="en-GB"/>
          </a:p>
          <a:p>
            <a:pPr marL="715963" lvl="1" indent="-275606" defTabSz="955453">
              <a:buFont typeface="Courier New"/>
              <a:buChar char="○"/>
              <a:defRPr/>
            </a:pPr>
            <a:r>
              <a:rPr lang="en-GB" b="1"/>
              <a:t>Intimate relationships – </a:t>
            </a:r>
            <a:r>
              <a:rPr lang="en-GB"/>
              <a:t>answer to come from UCA deck</a:t>
            </a:r>
            <a:r>
              <a:rPr lang="en-GB" b="1"/>
              <a:t> </a:t>
            </a:r>
            <a:endParaRPr lang="en-AU"/>
          </a:p>
          <a:p>
            <a:pPr lvl="1" defTabSz="955453">
              <a:defRPr/>
            </a:pPr>
            <a:endParaRPr lang="en-AU"/>
          </a:p>
          <a:p>
            <a:pPr marL="275606" indent="-275606" defTabSz="955453">
              <a:buFont typeface="Arial"/>
              <a:buChar char="•"/>
              <a:defRPr/>
            </a:pPr>
            <a:r>
              <a:rPr lang="en-AU" b="1"/>
              <a:t>The scope of the Code is very broad – are unis going to be held responsible for violence that happens off campus or at pubs or parties?</a:t>
            </a:r>
            <a:endParaRPr lang="en-AU"/>
          </a:p>
          <a:p>
            <a:pPr marL="715963" lvl="1" indent="-275606" defTabSz="955453">
              <a:buFont typeface="Courier New"/>
              <a:buChar char="○"/>
              <a:defRPr/>
            </a:pPr>
            <a:r>
              <a:rPr lang="en-GB"/>
              <a:t>The National Code requires providers to take actions that are proportionate and safe when gender-based violence is experienced or engaged in by students or staff, </a:t>
            </a:r>
            <a:r>
              <a:rPr lang="en-GB" u="sng"/>
              <a:t>regardless of where it occurs</a:t>
            </a:r>
            <a:r>
              <a:rPr lang="en-GB"/>
              <a:t>.  </a:t>
            </a:r>
            <a:endParaRPr lang="en-AU"/>
          </a:p>
          <a:p>
            <a:pPr marL="715963" lvl="1" indent="-275606" defTabSz="955453">
              <a:buFont typeface="Courier New"/>
              <a:buChar char="○"/>
              <a:defRPr/>
            </a:pPr>
            <a:r>
              <a:rPr lang="en-GB"/>
              <a:t>The Code also requires universities to address the factors that drive and contribute to gender-based violence across their communities to prevent violence from happening in the first place.  </a:t>
            </a:r>
            <a:endParaRPr lang="en-AU"/>
          </a:p>
          <a:p>
            <a:pPr marL="715963" lvl="1" indent="-275606" defTabSz="955453">
              <a:buFont typeface="Courier New"/>
              <a:buChar char="○"/>
              <a:defRPr/>
            </a:pPr>
            <a:r>
              <a:rPr lang="en-GB"/>
              <a:t>This is about taking a commonsense approach to ensuring that students and staff are safe and supported if an incident does occur, irrespective of where it happens.  </a:t>
            </a:r>
            <a:endParaRPr lang="en-AU"/>
          </a:p>
          <a:p>
            <a:pPr marL="715963" lvl="1" indent="-275606" defTabSz="955453">
              <a:buFont typeface="Courier New"/>
              <a:buChar char="○"/>
              <a:defRPr/>
            </a:pPr>
            <a:r>
              <a:rPr lang="en-GB"/>
              <a:t>For example, where a student is the victim of a sexual assault, their university might provide academic support such as special consideration to make sure they can complete their studies. </a:t>
            </a:r>
            <a:endParaRPr lang="en-AU"/>
          </a:p>
          <a:p>
            <a:pPr marL="715963" lvl="1" indent="-275606" defTabSz="955453">
              <a:buFont typeface="Courier New"/>
              <a:buChar char="○"/>
              <a:defRPr/>
            </a:pPr>
            <a:r>
              <a:rPr lang="en-GB"/>
              <a:t>Or, where a student requires support after an incident, wherever it occurred the university would take proportionate steps to keep that student safe.</a:t>
            </a:r>
            <a:endParaRPr lang="en-AU"/>
          </a:p>
          <a:p>
            <a:pPr marL="715963" lvl="1" indent="-275606" defTabSz="955453">
              <a:buFont typeface="Courier New"/>
              <a:buChar char="○"/>
              <a:defRPr/>
            </a:pPr>
            <a:endParaRPr lang="en-GB"/>
          </a:p>
          <a:p>
            <a:pPr marL="275606" indent="-275606" defTabSz="955453">
              <a:buFont typeface="Arial"/>
              <a:buChar char="•"/>
              <a:defRPr/>
            </a:pPr>
            <a:r>
              <a:rPr lang="en-GB" b="1"/>
              <a:t>Disclosures and formal reports- what’s the difference? Won’t requiring investigations doesn’t become a barrier to reporting?</a:t>
            </a:r>
            <a:endParaRPr lang="en-AU"/>
          </a:p>
          <a:p>
            <a:pPr marL="715963" lvl="1" indent="-275606" defTabSz="955453">
              <a:buFont typeface="Courier New"/>
              <a:buChar char="○"/>
              <a:defRPr/>
            </a:pPr>
            <a:r>
              <a:rPr lang="en-GB"/>
              <a:t>As shared earlier, according to National Code definitions, a</a:t>
            </a:r>
            <a:r>
              <a:rPr lang="en-GB" b="1"/>
              <a:t> Disclosure</a:t>
            </a:r>
            <a:r>
              <a:rPr lang="en-GB"/>
              <a:t> means the provision of information about a person's experience of gender-based violence to a Provider by the Discloser or another person.</a:t>
            </a:r>
            <a:endParaRPr lang="en-AU"/>
          </a:p>
          <a:p>
            <a:pPr marL="715963" lvl="1" indent="-275606" defTabSz="955453">
              <a:buFont typeface="Courier New"/>
              <a:buChar char="○"/>
              <a:defRPr/>
            </a:pPr>
            <a:r>
              <a:rPr lang="en-GB"/>
              <a:t>A </a:t>
            </a:r>
            <a:r>
              <a:rPr lang="en-GB" b="1"/>
              <a:t>disclosure</a:t>
            </a:r>
            <a:r>
              <a:rPr lang="en-GB"/>
              <a:t> does not necessarily need to be made through a formal channel. </a:t>
            </a:r>
            <a:endParaRPr lang="en-AU"/>
          </a:p>
          <a:p>
            <a:pPr marL="715963" lvl="1" indent="-275606" defTabSz="955453">
              <a:buFont typeface="Courier New"/>
              <a:buChar char="○"/>
              <a:defRPr/>
            </a:pPr>
            <a:r>
              <a:rPr lang="en-GB"/>
              <a:t>A</a:t>
            </a:r>
            <a:r>
              <a:rPr lang="en-GB" b="1"/>
              <a:t> Formal Report</a:t>
            </a:r>
            <a:r>
              <a:rPr lang="en-GB"/>
              <a:t> means someone providing ‘through formal reporting channels information about their experience of gender-based violence by a Discloser to a Provider, which requires the Provider to consider taking steps beyond the offer and provision of support services, including (without limitation) the commencement of an investigation and/or a disciplinary process in appropriate circumstances. </a:t>
            </a:r>
            <a:endParaRPr lang="en-AU"/>
          </a:p>
          <a:p>
            <a:pPr marL="715963" lvl="1" indent="-275606" defTabSz="955453">
              <a:buFont typeface="Courier New"/>
              <a:buChar char="○"/>
              <a:defRPr/>
            </a:pPr>
            <a:r>
              <a:rPr lang="en-GB">
                <a:solidFill>
                  <a:srgbClr val="FF0000"/>
                </a:solidFill>
              </a:rPr>
              <a:t>Students, staff and third parties can make a formal report. </a:t>
            </a:r>
            <a:endParaRPr lang="en-AU">
              <a:solidFill>
                <a:srgbClr val="FF0000"/>
              </a:solidFill>
            </a:endParaRPr>
          </a:p>
          <a:p>
            <a:pPr marL="715963" lvl="1" indent="-275606" defTabSz="955453">
              <a:buFont typeface="Courier New"/>
              <a:buChar char="○"/>
              <a:defRPr/>
            </a:pPr>
            <a:r>
              <a:rPr lang="en-GB"/>
              <a:t>To ensure informed consent, we expect Providers to make clear to anyone choosing to submit a Formal Report that the </a:t>
            </a:r>
            <a:r>
              <a:rPr lang="en-GB" i="1"/>
              <a:t>Provider must investigate all Formal Reports where the Respondent is a Student or Staff of the Provider, regardless of the context in which the gender-based violence occurs</a:t>
            </a:r>
            <a:r>
              <a:rPr lang="en-GB"/>
              <a:t>. </a:t>
            </a:r>
            <a:endParaRPr lang="en-AU"/>
          </a:p>
          <a:p>
            <a:pPr marL="715963" lvl="1" indent="-275606" defTabSz="955453">
              <a:buFont typeface="Courier New"/>
              <a:buChar char="○"/>
              <a:defRPr/>
            </a:pPr>
            <a:r>
              <a:rPr lang="en-GB"/>
              <a:t>A </a:t>
            </a:r>
            <a:r>
              <a:rPr lang="en-GB" b="1"/>
              <a:t>Provider </a:t>
            </a:r>
            <a:r>
              <a:rPr lang="en-GB"/>
              <a:t>must seek and consider the views of a </a:t>
            </a:r>
            <a:r>
              <a:rPr lang="en-GB" b="1"/>
              <a:t>Discloser</a:t>
            </a:r>
            <a:r>
              <a:rPr lang="en-GB"/>
              <a:t> before progressing a </a:t>
            </a:r>
            <a:r>
              <a:rPr lang="en-GB" b="1"/>
              <a:t>Disclosure</a:t>
            </a:r>
            <a:r>
              <a:rPr lang="en-GB"/>
              <a:t> (as opposed to a </a:t>
            </a:r>
            <a:r>
              <a:rPr lang="en-GB" b="1"/>
              <a:t>Formal Report</a:t>
            </a:r>
            <a:r>
              <a:rPr lang="en-GB"/>
              <a:t>) to investigation. (5.7)</a:t>
            </a:r>
            <a:endParaRPr lang="en-AU"/>
          </a:p>
          <a:p>
            <a:pPr lvl="1" defTabSz="955453">
              <a:defRPr/>
            </a:pPr>
            <a:endParaRPr lang="en-AU"/>
          </a:p>
          <a:p>
            <a:pPr marL="275606" indent="-275606" defTabSz="955453">
              <a:buFont typeface="Arial"/>
              <a:buChar char="•"/>
              <a:defRPr/>
            </a:pPr>
            <a:r>
              <a:rPr lang="en-GB" b="1"/>
              <a:t>We are worried about the need to ask prospective staff to declare if they have been investigated for an allegation of gender-based violence, or if they have been proven to have committed it. Is this allowed? </a:t>
            </a:r>
            <a:endParaRPr lang="en-AU"/>
          </a:p>
          <a:p>
            <a:pPr marL="715963" lvl="1" indent="-275606" defTabSz="955453">
              <a:buFont typeface="Courier New"/>
              <a:buChar char="○"/>
              <a:defRPr/>
            </a:pPr>
            <a:r>
              <a:rPr lang="en-GB"/>
              <a:t>Evidence indicates that employees who become subject to an allegation of gender-based violence often cease employment and move to another organisation before any investigation is concluded. The requirement to disclose this history, and for the Provider to consider this disclosure in relation to the suitability of a prospective employee, will protect students and staff. </a:t>
            </a:r>
            <a:endParaRPr lang="en-AU"/>
          </a:p>
          <a:p>
            <a:pPr marL="715963" lvl="1" indent="-275606" defTabSz="955453">
              <a:buFont typeface="Courier New"/>
              <a:buChar char="○"/>
              <a:defRPr/>
            </a:pPr>
            <a:r>
              <a:rPr lang="en-GB"/>
              <a:t>As such, Standard 2 requires that a provider must, during the engagement process, ask prospective employees and members of the Governing Body to declare whether they have been investigated for an allegation of gender-based violence, or determined to have engaged in conduct that constitutes gender-based violence during the course of their previous employment, or otherwise in a legal process</a:t>
            </a:r>
            <a:endParaRPr lang="en-AU"/>
          </a:p>
          <a:p>
            <a:pPr marL="715963" lvl="1" indent="-275606" defTabSz="955453">
              <a:buFont typeface="Courier New"/>
              <a:buChar char="○"/>
              <a:defRPr/>
            </a:pPr>
            <a:r>
              <a:rPr lang="en-GB"/>
              <a:t>These disclosures do not preclude Providers from employing the candidate but allow for greater transparency and strengthen Providers safety procedures. This requirement enables Providers to consider the suitability of the candidate based on their disclosures and in line with Providers policies on preventing and responding to gender-based violence. </a:t>
            </a:r>
            <a:endParaRPr lang="en-AU"/>
          </a:p>
          <a:p>
            <a:pPr marL="715963" lvl="1" indent="-275606" defTabSz="955453">
              <a:buFont typeface="Courier New"/>
              <a:buChar char="○"/>
              <a:defRPr/>
            </a:pPr>
            <a:r>
              <a:rPr lang="en-GB"/>
              <a:t>Safety screening requirements, such as Working with Children Checks, are common across many sectors, as are requests to disclose performance or disciplinary processes undertaken by former employers.  </a:t>
            </a:r>
            <a:endParaRPr lang="en-AU"/>
          </a:p>
          <a:p>
            <a:pPr marL="715963" lvl="1" indent="-275606" defTabSz="955453">
              <a:buFont typeface="Courier New"/>
              <a:buChar char="○"/>
              <a:defRPr/>
            </a:pPr>
            <a:endParaRPr lang="en-GB"/>
          </a:p>
          <a:p>
            <a:pPr marL="275606" indent="-275606" defTabSz="955453">
              <a:buFont typeface="Arial"/>
              <a:buChar char="•"/>
              <a:defRPr/>
            </a:pPr>
            <a:r>
              <a:rPr lang="en-GB" b="1"/>
              <a:t>Wrap up note on very specific questions</a:t>
            </a:r>
            <a:endParaRPr lang="en-AU"/>
          </a:p>
          <a:p>
            <a:pPr marL="715963" lvl="1" indent="-275606" defTabSz="955453">
              <a:buFont typeface="Courier New"/>
              <a:buChar char="○"/>
              <a:defRPr/>
            </a:pPr>
            <a:r>
              <a:rPr lang="en-GB"/>
              <a:t>We have received a number of questions about very specific circumstances or scenarios querying if they would be in scope or if a given action would be compliant.</a:t>
            </a:r>
            <a:endParaRPr lang="en-AU"/>
          </a:p>
          <a:p>
            <a:pPr marL="715963" lvl="1" indent="-275606" defTabSz="955453">
              <a:buFont typeface="Courier New"/>
              <a:buChar char="○"/>
              <a:defRPr/>
            </a:pPr>
            <a:r>
              <a:rPr lang="en-GB"/>
              <a:t>Given the diversity across the sector in terms of provider size, resourcing, staff and student cohort, and maturity in their gender-based violence work, we will not be able to respond to every specific.  </a:t>
            </a:r>
            <a:endParaRPr lang="en-AU"/>
          </a:p>
          <a:p>
            <a:pPr marL="715963" lvl="1" indent="-275606" defTabSz="955453">
              <a:buFont typeface="Courier New"/>
              <a:buChar char="○"/>
              <a:defRPr/>
            </a:pPr>
            <a:r>
              <a:rPr lang="en-GB"/>
              <a:t>Providers should always seek to align with any information provided by the department but this guidance, given the need to be relevant to whole sector, will be general in nature. </a:t>
            </a:r>
            <a:endParaRPr lang="en-AU"/>
          </a:p>
          <a:p>
            <a:pPr marL="715963" lvl="1" indent="-275606" defTabSz="955453">
              <a:buFont typeface="Courier New"/>
              <a:buChar char="○"/>
              <a:defRPr/>
            </a:pPr>
            <a:r>
              <a:rPr lang="en-GB"/>
              <a:t>Providers will need to exercise their own judgement and discretion in many instances and may need to engage experts to support their understanding and implementation of the National Code. </a:t>
            </a:r>
            <a:endParaRPr lang="en-AU"/>
          </a:p>
          <a:p>
            <a:pPr defTabSz="955453">
              <a:defRPr/>
            </a:pPr>
            <a:endParaRPr lang="en-AU" sz="1300" b="1" i="1">
              <a:latin typeface="Cambria"/>
              <a:ea typeface="Cambria"/>
            </a:endParaRPr>
          </a:p>
        </p:txBody>
      </p:sp>
      <p:sp>
        <p:nvSpPr>
          <p:cNvPr id="4" name="Slide Number Placeholder 3">
            <a:extLst>
              <a:ext uri="{FF2B5EF4-FFF2-40B4-BE49-F238E27FC236}">
                <a16:creationId xmlns:a16="http://schemas.microsoft.com/office/drawing/2014/main" id="{93BB9928-B08D-1ED2-38FB-BE85FC074B3A}"/>
              </a:ext>
            </a:extLst>
          </p:cNvPr>
          <p:cNvSpPr>
            <a:spLocks noGrp="1"/>
          </p:cNvSpPr>
          <p:nvPr>
            <p:ph type="sldNum" sz="quarter" idx="5"/>
          </p:nvPr>
        </p:nvSpPr>
        <p:spPr/>
        <p:txBody>
          <a:bodyPr/>
          <a:lstStyle/>
          <a:p>
            <a:fld id="{3BD3FCEB-6CB7-4478-9568-E9785AFEA658}" type="slidenum">
              <a:rPr lang="en-AU" smtClean="0"/>
              <a:t>22</a:t>
            </a:fld>
            <a:endParaRPr lang="en-AU"/>
          </a:p>
        </p:txBody>
      </p:sp>
    </p:spTree>
    <p:extLst>
      <p:ext uri="{BB962C8B-B14F-4D97-AF65-F5344CB8AC3E}">
        <p14:creationId xmlns:p14="http://schemas.microsoft.com/office/powerpoint/2010/main" val="498388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BC06E-0798-0057-D8B9-0519FCB922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DE0FCD-62E0-68F8-08C4-387C0D8BF6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17FDD4-559F-95FB-3515-F979AE26DA8C}"/>
              </a:ext>
            </a:extLst>
          </p:cNvPr>
          <p:cNvSpPr>
            <a:spLocks noGrp="1"/>
          </p:cNvSpPr>
          <p:nvPr>
            <p:ph type="body" idx="1"/>
          </p:nvPr>
        </p:nvSpPr>
        <p:spPr/>
        <p:txBody>
          <a:bodyPr/>
          <a:lstStyle/>
          <a:p>
            <a:pPr defTabSz="955453">
              <a:defRPr/>
            </a:pPr>
            <a:r>
              <a:rPr lang="en-GB"/>
              <a:t>Thank you for attending today and submitting your questions. </a:t>
            </a:r>
            <a:br>
              <a:rPr lang="en-GB"/>
            </a:br>
            <a:endParaRPr lang="en-AU"/>
          </a:p>
          <a:p>
            <a:pPr defTabSz="955453">
              <a:defRPr/>
            </a:pPr>
            <a:r>
              <a:rPr lang="en-GB"/>
              <a:t>This session has been recorded, and we will upload it to our website when ready.</a:t>
            </a:r>
            <a:endParaRPr lang="en-AU"/>
          </a:p>
          <a:p>
            <a:pPr defTabSz="955453">
              <a:defRPr/>
            </a:pPr>
            <a:endParaRPr lang="en-GB"/>
          </a:p>
          <a:p>
            <a:pPr defTabSz="955453">
              <a:defRPr/>
            </a:pPr>
            <a:r>
              <a:rPr lang="en-GB"/>
              <a:t>Thank you for submitting questions during the session, they will help us inform our future guidance and the resources that will soon be published in our website. </a:t>
            </a:r>
            <a:endParaRPr lang="en-AU"/>
          </a:p>
          <a:p>
            <a:pPr defTabSz="955453">
              <a:defRPr/>
            </a:pPr>
            <a:endParaRPr lang="en-AU"/>
          </a:p>
          <a:p>
            <a:pPr defTabSz="955453">
              <a:defRPr/>
            </a:pPr>
            <a:r>
              <a:rPr lang="en-GB"/>
              <a:t>The higher education sector is a critical partner in this national effort.</a:t>
            </a:r>
            <a:endParaRPr lang="en-AU"/>
          </a:p>
          <a:p>
            <a:pPr defTabSz="955453">
              <a:defRPr/>
            </a:pPr>
            <a:endParaRPr lang="en-GB"/>
          </a:p>
          <a:p>
            <a:pPr defTabSz="955453">
              <a:defRPr/>
            </a:pPr>
            <a:r>
              <a:rPr lang="en-GB"/>
              <a:t>We want you to succeed. We look forward to working alongside you to build higher education environments where safety is the norm, where disclosure leads to support, and where every member of our higher education provider communities can flourish.</a:t>
            </a:r>
            <a:endParaRPr lang="en-AU"/>
          </a:p>
          <a:p>
            <a:pPr defTabSz="955453">
              <a:defRPr/>
            </a:pPr>
            <a:endParaRPr lang="en-AU"/>
          </a:p>
          <a:p>
            <a:pPr defTabSz="955453">
              <a:defRPr/>
            </a:pPr>
            <a:r>
              <a:rPr lang="en-GB"/>
              <a:t>Thank you</a:t>
            </a:r>
            <a:endParaRPr lang="en-AU"/>
          </a:p>
          <a:p>
            <a:pPr defTabSz="955453">
              <a:defRPr/>
            </a:pPr>
            <a:endParaRPr lang="en-AU" sz="1300" b="1" i="1">
              <a:latin typeface="Cambria"/>
              <a:ea typeface="Cambria"/>
            </a:endParaRPr>
          </a:p>
        </p:txBody>
      </p:sp>
      <p:sp>
        <p:nvSpPr>
          <p:cNvPr id="4" name="Slide Number Placeholder 3">
            <a:extLst>
              <a:ext uri="{FF2B5EF4-FFF2-40B4-BE49-F238E27FC236}">
                <a16:creationId xmlns:a16="http://schemas.microsoft.com/office/drawing/2014/main" id="{F4C7A339-E016-F4E9-2344-18567D41E760}"/>
              </a:ext>
            </a:extLst>
          </p:cNvPr>
          <p:cNvSpPr>
            <a:spLocks noGrp="1"/>
          </p:cNvSpPr>
          <p:nvPr>
            <p:ph type="sldNum" sz="quarter" idx="5"/>
          </p:nvPr>
        </p:nvSpPr>
        <p:spPr/>
        <p:txBody>
          <a:bodyPr/>
          <a:lstStyle/>
          <a:p>
            <a:fld id="{3BD3FCEB-6CB7-4478-9568-E9785AFEA658}" type="slidenum">
              <a:rPr lang="en-AU" smtClean="0"/>
              <a:t>23</a:t>
            </a:fld>
            <a:endParaRPr lang="en-AU"/>
          </a:p>
        </p:txBody>
      </p:sp>
    </p:spTree>
    <p:extLst>
      <p:ext uri="{BB962C8B-B14F-4D97-AF65-F5344CB8AC3E}">
        <p14:creationId xmlns:p14="http://schemas.microsoft.com/office/powerpoint/2010/main" val="3540780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A5263-D045-8E60-5239-668BB3E0A1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80D74C-3F35-A8F8-40DA-3735A3FE6F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DF0F20-570E-1EC3-EBD3-1DF75A7A8892}"/>
              </a:ext>
            </a:extLst>
          </p:cNvPr>
          <p:cNvSpPr>
            <a:spLocks noGrp="1"/>
          </p:cNvSpPr>
          <p:nvPr>
            <p:ph type="body" idx="1"/>
          </p:nvPr>
        </p:nvSpPr>
        <p:spPr/>
        <p:txBody>
          <a:bodyPr/>
          <a:lstStyle/>
          <a:p>
            <a:r>
              <a:rPr lang="en-GB" b="1"/>
              <a:t>Victim-survivor acknowledgement</a:t>
            </a:r>
            <a:endParaRPr lang="en-AU"/>
          </a:p>
          <a:p>
            <a:br>
              <a:rPr lang="en-GB">
                <a:cs typeface="+mn-lt"/>
              </a:rPr>
            </a:br>
            <a:r>
              <a:rPr lang="en-GB"/>
              <a:t>As we come together today, I also want to acknowledge the strength, courage and resilience of those who have experienced gender-based violence. Their lived experiences and advocacy have been instrumental in shaping the National Code. </a:t>
            </a:r>
            <a:endParaRPr lang="en-GB">
              <a:ea typeface="Calibri"/>
              <a:cs typeface="Calibri"/>
            </a:endParaRPr>
          </a:p>
          <a:p>
            <a:endParaRPr lang="en-GB"/>
          </a:p>
          <a:p>
            <a:r>
              <a:rPr lang="en-GB" i="1"/>
              <a:t>I recognise the commitment of advocates, practitioners and community members who have stood alongside victim survivors, amplifying their stories and driving </a:t>
            </a:r>
            <a:r>
              <a:rPr lang="en-GB"/>
              <a:t>change. </a:t>
            </a:r>
            <a:endParaRPr lang="en-GB">
              <a:ea typeface="Calibri"/>
              <a:cs typeface="Calibri"/>
            </a:endParaRPr>
          </a:p>
          <a:p>
            <a:endParaRPr lang="en-GB"/>
          </a:p>
          <a:p>
            <a:r>
              <a:rPr lang="en-GB"/>
              <a:t>This work builds on over a decade of advocacy and reform. And some of those who shaped this journey, across government, the sector, and the community, are with us today.</a:t>
            </a:r>
            <a:endParaRPr lang="en-GB">
              <a:ea typeface="Calibri" panose="020F0502020204030204"/>
              <a:cs typeface="Calibri" panose="020F0502020204030204"/>
            </a:endParaRPr>
          </a:p>
          <a:p>
            <a:endParaRPr lang="en-GB"/>
          </a:p>
          <a:p>
            <a:r>
              <a:rPr lang="en-GB"/>
              <a:t>We’re here because of the prevalence of gender-based violence in higher education.  The higher education sector has already demonstrated its willingness to act through initiatives like the commissioning of the Change the Course and Universities Australia leading the Respect. Now. Always. campaign </a:t>
            </a:r>
            <a:endParaRPr lang="en-GB">
              <a:ea typeface="Calibri" panose="020F0502020204030204"/>
              <a:cs typeface="Calibri" panose="020F0502020204030204"/>
            </a:endParaRPr>
          </a:p>
          <a:p>
            <a:endParaRPr lang="en-GB"/>
          </a:p>
          <a:p>
            <a:r>
              <a:rPr lang="en-GB"/>
              <a:t>However, while there has been progress, responses remain fragmented, inconsistent, and incomplete.</a:t>
            </a:r>
            <a:endParaRPr lang="en-GB">
              <a:ea typeface="Calibri" panose="020F0502020204030204"/>
              <a:cs typeface="Calibri" panose="020F0502020204030204"/>
            </a:endParaRPr>
          </a:p>
          <a:p>
            <a:r>
              <a:rPr lang="en-GB"/>
              <a:t> </a:t>
            </a:r>
          </a:p>
          <a:p>
            <a:r>
              <a:rPr lang="en-GB"/>
              <a:t>This is a national priority that requires a coordinated, sector-wide response.</a:t>
            </a:r>
            <a:endParaRPr lang="en-GB">
              <a:ea typeface="Calibri" panose="020F0502020204030204"/>
              <a:cs typeface="Calibri" panose="020F0502020204030204"/>
            </a:endParaRPr>
          </a:p>
          <a:p>
            <a:endParaRPr lang="en-GB">
              <a:cs typeface="+mn-lt"/>
            </a:endParaRPr>
          </a:p>
          <a:p>
            <a:pPr>
              <a:spcAft>
                <a:spcPts val="1046"/>
              </a:spcAft>
            </a:pPr>
            <a:endParaRPr lang="en-AU">
              <a:latin typeface="Calibri"/>
              <a:ea typeface="Calibri"/>
              <a:cs typeface="Calibri"/>
            </a:endParaRPr>
          </a:p>
        </p:txBody>
      </p:sp>
      <p:sp>
        <p:nvSpPr>
          <p:cNvPr id="4" name="Slide Number Placeholder 3">
            <a:extLst>
              <a:ext uri="{FF2B5EF4-FFF2-40B4-BE49-F238E27FC236}">
                <a16:creationId xmlns:a16="http://schemas.microsoft.com/office/drawing/2014/main" id="{96138686-12D7-2175-FBFC-9CF2F1D5466E}"/>
              </a:ext>
            </a:extLst>
          </p:cNvPr>
          <p:cNvSpPr>
            <a:spLocks noGrp="1"/>
          </p:cNvSpPr>
          <p:nvPr>
            <p:ph type="sldNum" sz="quarter" idx="5"/>
          </p:nvPr>
        </p:nvSpPr>
        <p:spPr/>
        <p:txBody>
          <a:bodyPr/>
          <a:lstStyle/>
          <a:p>
            <a:fld id="{3BD3FCEB-6CB7-4478-9568-E9785AFEA658}" type="slidenum">
              <a:rPr lang="en-AU" smtClean="0"/>
              <a:t>3</a:t>
            </a:fld>
            <a:endParaRPr lang="en-AU"/>
          </a:p>
        </p:txBody>
      </p:sp>
    </p:spTree>
    <p:extLst>
      <p:ext uri="{BB962C8B-B14F-4D97-AF65-F5344CB8AC3E}">
        <p14:creationId xmlns:p14="http://schemas.microsoft.com/office/powerpoint/2010/main" val="3444698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D5380-C777-28E9-2B87-C383F2CC36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70E5E0-2FCC-B4DB-B04D-A22BA1469D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F49C57-6568-A555-4653-406C93BB4ECB}"/>
              </a:ext>
            </a:extLst>
          </p:cNvPr>
          <p:cNvSpPr>
            <a:spLocks noGrp="1"/>
          </p:cNvSpPr>
          <p:nvPr>
            <p:ph type="body" idx="1"/>
          </p:nvPr>
        </p:nvSpPr>
        <p:spPr/>
        <p:txBody>
          <a:bodyPr/>
          <a:lstStyle/>
          <a:p>
            <a:pPr defTabSz="955453">
              <a:defRPr/>
            </a:pPr>
            <a:r>
              <a:rPr lang="en-GB">
                <a:solidFill>
                  <a:srgbClr val="000000"/>
                </a:solidFill>
              </a:rPr>
              <a:t>In today’s session we aim to share about 30 minutes of content between myself and Jo, addressing: </a:t>
            </a:r>
            <a:endParaRPr lang="en-AU">
              <a:solidFill>
                <a:srgbClr val="000000"/>
              </a:solidFill>
            </a:endParaRPr>
          </a:p>
          <a:p>
            <a:pPr marL="275606" indent="-275606" defTabSz="955453">
              <a:buFont typeface="Arial"/>
              <a:buChar char="•"/>
              <a:defRPr/>
            </a:pPr>
            <a:r>
              <a:rPr lang="en-GB">
                <a:solidFill>
                  <a:srgbClr val="000000"/>
                </a:solidFill>
              </a:rPr>
              <a:t>The need for the National Code  </a:t>
            </a:r>
            <a:endParaRPr lang="en-AU">
              <a:solidFill>
                <a:srgbClr val="000000"/>
              </a:solidFill>
            </a:endParaRPr>
          </a:p>
          <a:p>
            <a:pPr marL="275606" indent="-275606" defTabSz="955453">
              <a:buFont typeface="Arial"/>
              <a:buChar char="•"/>
              <a:defRPr/>
            </a:pPr>
            <a:r>
              <a:rPr lang="en-GB">
                <a:solidFill>
                  <a:srgbClr val="000000"/>
                </a:solidFill>
              </a:rPr>
              <a:t>Overview of the National Code  </a:t>
            </a:r>
            <a:endParaRPr lang="en-AU">
              <a:solidFill>
                <a:srgbClr val="000000"/>
              </a:solidFill>
            </a:endParaRPr>
          </a:p>
          <a:p>
            <a:pPr marL="275606" indent="-275606" defTabSz="955453">
              <a:buFont typeface="Arial"/>
              <a:buChar char="•"/>
              <a:defRPr/>
            </a:pPr>
            <a:r>
              <a:rPr lang="en-GB">
                <a:solidFill>
                  <a:srgbClr val="000000"/>
                </a:solidFill>
              </a:rPr>
              <a:t>Standards and requirements for higher education provider </a:t>
            </a:r>
            <a:endParaRPr lang="en-AU">
              <a:solidFill>
                <a:srgbClr val="000000"/>
              </a:solidFill>
            </a:endParaRPr>
          </a:p>
          <a:p>
            <a:pPr marL="275606" indent="-275606" defTabSz="955453">
              <a:buFont typeface="Arial"/>
              <a:buChar char="•"/>
              <a:defRPr/>
            </a:pPr>
            <a:r>
              <a:rPr lang="en-GB">
                <a:solidFill>
                  <a:srgbClr val="000000"/>
                </a:solidFill>
              </a:rPr>
              <a:t>How the Department of Education will guide, monitor and enforce compliance  </a:t>
            </a:r>
            <a:endParaRPr lang="en-AU">
              <a:solidFill>
                <a:srgbClr val="000000"/>
              </a:solidFill>
            </a:endParaRPr>
          </a:p>
          <a:p>
            <a:pPr marL="275606" indent="-275606" defTabSz="955453">
              <a:buFont typeface="Arial"/>
              <a:buChar char="•"/>
              <a:defRPr/>
            </a:pPr>
            <a:r>
              <a:rPr lang="en-GB">
                <a:solidFill>
                  <a:srgbClr val="000000"/>
                </a:solidFill>
              </a:rPr>
              <a:t>Next Steps </a:t>
            </a:r>
            <a:endParaRPr lang="en-AU">
              <a:solidFill>
                <a:srgbClr val="000000"/>
              </a:solidFill>
            </a:endParaRPr>
          </a:p>
          <a:p>
            <a:pPr defTabSz="955453">
              <a:defRPr/>
            </a:pPr>
            <a:endParaRPr lang="en-GB">
              <a:solidFill>
                <a:srgbClr val="000000"/>
              </a:solidFill>
              <a:ea typeface="Calibri"/>
              <a:cs typeface="Calibri"/>
            </a:endParaRPr>
          </a:p>
          <a:p>
            <a:pPr defTabSz="955453">
              <a:defRPr/>
            </a:pPr>
            <a:r>
              <a:rPr lang="en-GB">
                <a:solidFill>
                  <a:srgbClr val="000000"/>
                </a:solidFill>
              </a:rPr>
              <a:t>We will then have approximately 15 minutes to answer key questions raised today. </a:t>
            </a:r>
            <a:endParaRPr lang="en-AU">
              <a:solidFill>
                <a:srgbClr val="000000"/>
              </a:solidFill>
            </a:endParaRPr>
          </a:p>
          <a:p>
            <a:pPr defTabSz="955453">
              <a:defRPr/>
            </a:pPr>
            <a:endParaRPr lang="en-GB">
              <a:solidFill>
                <a:srgbClr val="000000"/>
              </a:solidFill>
            </a:endParaRPr>
          </a:p>
          <a:p>
            <a:pPr defTabSz="955453">
              <a:defRPr/>
            </a:pPr>
            <a:r>
              <a:rPr lang="en-GB" b="1">
                <a:solidFill>
                  <a:srgbClr val="000000"/>
                </a:solidFill>
              </a:rPr>
              <a:t>Some brief housekeeping. </a:t>
            </a:r>
            <a:endParaRPr lang="en-AU">
              <a:solidFill>
                <a:srgbClr val="000000"/>
              </a:solidFill>
            </a:endParaRPr>
          </a:p>
          <a:p>
            <a:pPr marL="275606" indent="-275606" defTabSz="955453">
              <a:buFont typeface="Symbol"/>
              <a:buChar char="•"/>
              <a:defRPr/>
            </a:pPr>
            <a:r>
              <a:rPr lang="en-GB">
                <a:solidFill>
                  <a:srgbClr val="000000"/>
                </a:solidFill>
              </a:rPr>
              <a:t>This session is being recorded and will be available on our website. It is also being run twice more so that your colleagues across the sector can attend if today’s timeslot did not suit. The content will be the same across these three sessions. </a:t>
            </a:r>
            <a:endParaRPr lang="en-GB">
              <a:solidFill>
                <a:srgbClr val="000000"/>
              </a:solidFill>
              <a:ea typeface="Calibri"/>
              <a:cs typeface="Calibri"/>
            </a:endParaRPr>
          </a:p>
          <a:p>
            <a:pPr marL="275606" indent="-275606" defTabSz="955453">
              <a:buFont typeface="Symbol"/>
              <a:buChar char="•"/>
              <a:defRPr/>
            </a:pPr>
            <a:r>
              <a:rPr lang="en-GB">
                <a:solidFill>
                  <a:srgbClr val="000000"/>
                </a:solidFill>
              </a:rPr>
              <a:t>We plan to run some further webinars targeted at key Standards of the Code.</a:t>
            </a:r>
            <a:endParaRPr lang="en-AU">
              <a:solidFill>
                <a:srgbClr val="000000"/>
              </a:solidFill>
            </a:endParaRPr>
          </a:p>
          <a:p>
            <a:pPr marL="275606" indent="-275606" defTabSz="955453">
              <a:buFont typeface="Symbol"/>
              <a:buChar char="•"/>
              <a:defRPr/>
            </a:pPr>
            <a:r>
              <a:rPr lang="en-GB">
                <a:solidFill>
                  <a:srgbClr val="000000"/>
                </a:solidFill>
              </a:rPr>
              <a:t>We’ll end with a brief Q&amp;A. Chat has been disabled for this webinar, but you can submit questions anonymously via the Q&amp;A function.  Those we do not get to answer today, we will group into key themes and respond via a FAQ section on our website. </a:t>
            </a:r>
            <a:endParaRPr lang="en-AU">
              <a:solidFill>
                <a:srgbClr val="000000"/>
              </a:solidFill>
            </a:endParaRPr>
          </a:p>
          <a:p>
            <a:pPr defTabSz="955453">
              <a:spcAft>
                <a:spcPts val="1046"/>
              </a:spcAft>
              <a:defRPr/>
            </a:pPr>
            <a:endParaRPr lang="en-AU">
              <a:solidFill>
                <a:srgbClr val="000000"/>
              </a:solidFill>
              <a:ea typeface="Calibri" panose="020F0502020204030204"/>
              <a:cs typeface="Calibri" panose="020F0502020204030204"/>
            </a:endParaRPr>
          </a:p>
          <a:p>
            <a:pPr defTabSz="955453">
              <a:lnSpc>
                <a:spcPts val="1532"/>
              </a:lnSpc>
              <a:spcAft>
                <a:spcPts val="1046"/>
              </a:spcAft>
              <a:defRPr/>
            </a:pPr>
            <a:endParaRPr lang="en-AU" sz="1300">
              <a:solidFill>
                <a:srgbClr val="000000"/>
              </a:solidFill>
              <a:latin typeface="Aptos"/>
            </a:endParaRPr>
          </a:p>
        </p:txBody>
      </p:sp>
      <p:sp>
        <p:nvSpPr>
          <p:cNvPr id="4" name="Slide Number Placeholder 3">
            <a:extLst>
              <a:ext uri="{FF2B5EF4-FFF2-40B4-BE49-F238E27FC236}">
                <a16:creationId xmlns:a16="http://schemas.microsoft.com/office/drawing/2014/main" id="{812AA644-39F9-1631-5E13-7CF7E7608D92}"/>
              </a:ext>
            </a:extLst>
          </p:cNvPr>
          <p:cNvSpPr>
            <a:spLocks noGrp="1"/>
          </p:cNvSpPr>
          <p:nvPr>
            <p:ph type="sldNum" sz="quarter" idx="5"/>
          </p:nvPr>
        </p:nvSpPr>
        <p:spPr/>
        <p:txBody>
          <a:bodyPr/>
          <a:lstStyle/>
          <a:p>
            <a:fld id="{3BD3FCEB-6CB7-4478-9568-E9785AFEA658}" type="slidenum">
              <a:rPr lang="en-AU" smtClean="0"/>
              <a:t>4</a:t>
            </a:fld>
            <a:endParaRPr lang="en-AU"/>
          </a:p>
        </p:txBody>
      </p:sp>
    </p:spTree>
    <p:extLst>
      <p:ext uri="{BB962C8B-B14F-4D97-AF65-F5344CB8AC3E}">
        <p14:creationId xmlns:p14="http://schemas.microsoft.com/office/powerpoint/2010/main" val="2699053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ECBA1-C752-3933-49BC-4F2276109B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2BDB7D-80C8-EBE5-1AA8-DCDB1087A0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E29E35-5AFE-6028-A2F3-926DF3059777}"/>
              </a:ext>
            </a:extLst>
          </p:cNvPr>
          <p:cNvSpPr>
            <a:spLocks noGrp="1"/>
          </p:cNvSpPr>
          <p:nvPr>
            <p:ph type="body" idx="1"/>
          </p:nvPr>
        </p:nvSpPr>
        <p:spPr/>
        <p:txBody>
          <a:bodyPr/>
          <a:lstStyle/>
          <a:p>
            <a:r>
              <a:rPr lang="en-GB"/>
              <a:t>The gender-based violence challenge we are addressing is real and urgent.</a:t>
            </a:r>
          </a:p>
          <a:p>
            <a:endParaRPr lang="en-GB"/>
          </a:p>
          <a:p>
            <a:r>
              <a:rPr lang="en-GB"/>
              <a:t>Every student and staff member deserves to feel safe and supported. </a:t>
            </a:r>
            <a:endParaRPr lang="en-GB">
              <a:ea typeface="Calibri" panose="020F0502020204030204"/>
              <a:cs typeface="Calibri" panose="020F0502020204030204"/>
            </a:endParaRPr>
          </a:p>
          <a:p>
            <a:endParaRPr lang="en-GB"/>
          </a:p>
          <a:p>
            <a:r>
              <a:rPr lang="en-GB"/>
              <a:t>Yet, according to the 2021 National Student Safety Survey: </a:t>
            </a:r>
            <a:endParaRPr lang="en-GB">
              <a:ea typeface="Calibri" panose="020F0502020204030204"/>
              <a:cs typeface="Calibri" panose="020F0502020204030204"/>
            </a:endParaRPr>
          </a:p>
          <a:p>
            <a:pPr marL="275606" indent="-275606">
              <a:buFont typeface="Symbol"/>
              <a:buChar char="•"/>
            </a:pPr>
            <a:r>
              <a:rPr lang="en-GB"/>
              <a:t>1 in 20 students reported experiencing sexual assault</a:t>
            </a:r>
            <a:endParaRPr lang="en-GB">
              <a:ea typeface="Calibri" panose="020F0502020204030204"/>
              <a:cs typeface="Calibri" panose="020F0502020204030204"/>
            </a:endParaRPr>
          </a:p>
          <a:p>
            <a:pPr marL="275606" indent="-275606">
              <a:buFont typeface="Symbol"/>
              <a:buChar char="•"/>
            </a:pPr>
            <a:r>
              <a:rPr lang="en-GB"/>
              <a:t>1 in 6 reported sexual harassment during their time at university</a:t>
            </a:r>
            <a:endParaRPr lang="en-GB">
              <a:ea typeface="Calibri"/>
              <a:cs typeface="Calibri"/>
            </a:endParaRPr>
          </a:p>
          <a:p>
            <a:pPr marL="275606" indent="-275606">
              <a:buFont typeface="Symbol"/>
              <a:buChar char="•"/>
            </a:pPr>
            <a:endParaRPr lang="en-GB"/>
          </a:p>
          <a:p>
            <a:r>
              <a:rPr lang="en-GB"/>
              <a:t>These are not just statistics; they are a call to action. </a:t>
            </a:r>
            <a:endParaRPr lang="en-GB">
              <a:ea typeface="Calibri" panose="020F0502020204030204"/>
              <a:cs typeface="Calibri" panose="020F0502020204030204"/>
            </a:endParaRPr>
          </a:p>
          <a:p>
            <a:endParaRPr lang="en-GB"/>
          </a:p>
          <a:p>
            <a:r>
              <a:rPr lang="en-GB"/>
              <a:t>The National Code requires that higher education must take ownership of their role in addressing gender-based violence. </a:t>
            </a:r>
            <a:endParaRPr lang="en-GB">
              <a:ea typeface="Calibri" panose="020F0502020204030204"/>
              <a:cs typeface="Calibri" panose="020F0502020204030204"/>
            </a:endParaRPr>
          </a:p>
          <a:p>
            <a:endParaRPr lang="en-GB"/>
          </a:p>
          <a:p>
            <a:r>
              <a:rPr lang="en-GB"/>
              <a:t>While higher education shapes future leaders, gender-based violence can undermine student achievement, staff safety and performance, erode trust, and derail people’s futures.</a:t>
            </a:r>
            <a:endParaRPr lang="en-GB">
              <a:ea typeface="Calibri" panose="020F0502020204030204"/>
              <a:cs typeface="Calibri" panose="020F0502020204030204"/>
            </a:endParaRPr>
          </a:p>
          <a:p>
            <a:endParaRPr lang="en-GB">
              <a:solidFill>
                <a:srgbClr val="000000"/>
              </a:solidFill>
            </a:endParaRPr>
          </a:p>
          <a:p>
            <a:r>
              <a:rPr lang="en-GB" i="1">
                <a:solidFill>
                  <a:srgbClr val="000000"/>
                </a:solidFill>
              </a:rPr>
              <a:t>This </a:t>
            </a:r>
            <a:r>
              <a:rPr lang="en-GB" i="1"/>
              <a:t>is why the National Code sets enforceable standards making accountability for prevention and response </a:t>
            </a:r>
            <a:r>
              <a:rPr lang="en-GB" b="1"/>
              <a:t>a legal requirement</a:t>
            </a:r>
            <a:r>
              <a:rPr lang="en-GB"/>
              <a:t>.</a:t>
            </a:r>
            <a:endParaRPr lang="en-GB">
              <a:ea typeface="Calibri"/>
              <a:cs typeface="Calibri"/>
            </a:endParaRPr>
          </a:p>
          <a:p>
            <a:endParaRPr lang="en-GB">
              <a:latin typeface="Calibri"/>
              <a:ea typeface="Calibri"/>
              <a:cs typeface="Calibri"/>
            </a:endParaRPr>
          </a:p>
        </p:txBody>
      </p:sp>
      <p:sp>
        <p:nvSpPr>
          <p:cNvPr id="4" name="Slide Number Placeholder 3">
            <a:extLst>
              <a:ext uri="{FF2B5EF4-FFF2-40B4-BE49-F238E27FC236}">
                <a16:creationId xmlns:a16="http://schemas.microsoft.com/office/drawing/2014/main" id="{3DAC58B9-EBCC-246E-C59C-C2B4BDBEF27D}"/>
              </a:ext>
            </a:extLst>
          </p:cNvPr>
          <p:cNvSpPr>
            <a:spLocks noGrp="1"/>
          </p:cNvSpPr>
          <p:nvPr>
            <p:ph type="sldNum" sz="quarter" idx="5"/>
          </p:nvPr>
        </p:nvSpPr>
        <p:spPr/>
        <p:txBody>
          <a:bodyPr/>
          <a:lstStyle/>
          <a:p>
            <a:fld id="{3BD3FCEB-6CB7-4478-9568-E9785AFEA658}" type="slidenum">
              <a:rPr lang="en-AU" smtClean="0"/>
              <a:t>5</a:t>
            </a:fld>
            <a:endParaRPr lang="en-AU"/>
          </a:p>
        </p:txBody>
      </p:sp>
    </p:spTree>
    <p:extLst>
      <p:ext uri="{BB962C8B-B14F-4D97-AF65-F5344CB8AC3E}">
        <p14:creationId xmlns:p14="http://schemas.microsoft.com/office/powerpoint/2010/main" val="564374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47400-FF0A-6724-6B9F-D90A423A46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66853F-A5D4-DB70-FAB4-267F22007A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EF405-4637-A5C1-6650-243CBA057ACC}"/>
              </a:ext>
            </a:extLst>
          </p:cNvPr>
          <p:cNvSpPr>
            <a:spLocks noGrp="1"/>
          </p:cNvSpPr>
          <p:nvPr>
            <p:ph type="body" idx="1"/>
          </p:nvPr>
        </p:nvSpPr>
        <p:spPr/>
        <p:txBody>
          <a:bodyPr/>
          <a:lstStyle/>
          <a:p>
            <a:r>
              <a:rPr lang="en-GB"/>
              <a:t>We would like to briefly focus on the need for a National Code for higher education before we outline compliance requirements. </a:t>
            </a:r>
          </a:p>
          <a:p>
            <a:endParaRPr lang="en-GB"/>
          </a:p>
          <a:p>
            <a:r>
              <a:rPr lang="en-GB" b="1"/>
              <a:t>All forms of violence are unacceptable. </a:t>
            </a:r>
            <a:endParaRPr lang="en-GB"/>
          </a:p>
          <a:p>
            <a:endParaRPr lang="en-GB" b="1"/>
          </a:p>
          <a:p>
            <a:r>
              <a:rPr lang="en-GB"/>
              <a:t>Gender-based violence, due to its scale, impact, and systemic nature, demands urgent, coordinated action.</a:t>
            </a:r>
            <a:endParaRPr lang="en-GB">
              <a:ea typeface="Calibri"/>
              <a:cs typeface="Calibri"/>
            </a:endParaRPr>
          </a:p>
          <a:p>
            <a:endParaRPr lang="en-GB"/>
          </a:p>
          <a:p>
            <a:r>
              <a:rPr lang="en-GB"/>
              <a:t>The National Code defines gender-based violence as</a:t>
            </a:r>
            <a:r>
              <a:rPr lang="en-GB" i="1"/>
              <a:t> any form of physical or non-physical violence, harassment, abuse or threats based on gender, that result in, or is likely to result in harm, coercion, control, fear or deprivation of liberty or autonomy</a:t>
            </a:r>
            <a:r>
              <a:rPr lang="en-GB"/>
              <a:t>. </a:t>
            </a:r>
            <a:endParaRPr lang="en-GB">
              <a:ea typeface="Calibri"/>
              <a:cs typeface="Calibri"/>
            </a:endParaRPr>
          </a:p>
          <a:p>
            <a:endParaRPr lang="en-GB"/>
          </a:p>
          <a:p>
            <a:pPr marL="165364" indent="-165364">
              <a:buFont typeface="Symbol"/>
              <a:buChar char="•"/>
            </a:pPr>
            <a:r>
              <a:rPr lang="en-GB"/>
              <a:t>Gender-based violence is unacceptable in any form, community or culture and it is a violation of human rights. 1 in 3 women experience physical violence in their lifetime.</a:t>
            </a:r>
            <a:endParaRPr lang="en-GB">
              <a:ea typeface="Calibri" panose="020F0502020204030204"/>
              <a:cs typeface="Calibri" panose="020F0502020204030204"/>
            </a:endParaRPr>
          </a:p>
          <a:p>
            <a:pPr marL="165364" indent="-165364">
              <a:buFont typeface="Symbol"/>
              <a:buChar char="•"/>
            </a:pPr>
            <a:r>
              <a:rPr lang="en-GB"/>
              <a:t>2.8 million Australians have experienced sexual violence since the age of 15. </a:t>
            </a:r>
            <a:endParaRPr lang="en-GB">
              <a:ea typeface="Calibri"/>
              <a:cs typeface="Calibri"/>
            </a:endParaRPr>
          </a:p>
          <a:p>
            <a:pPr marL="165364" indent="-165364">
              <a:buFont typeface="Symbol"/>
              <a:buChar char="•"/>
            </a:pPr>
            <a:r>
              <a:rPr lang="en-GB"/>
              <a:t>On average, 1 woman is killed every 9 days by a current or former partner. </a:t>
            </a:r>
            <a:endParaRPr lang="en-GB">
              <a:ea typeface="Calibri"/>
              <a:cs typeface="Calibri"/>
            </a:endParaRPr>
          </a:p>
          <a:p>
            <a:pPr marL="165364" indent="-165364">
              <a:buFont typeface="Symbol"/>
              <a:buChar char="•"/>
            </a:pPr>
            <a:endParaRPr lang="en-GB"/>
          </a:p>
          <a:p>
            <a:r>
              <a:rPr lang="en-GB"/>
              <a:t>The statistics on this screen are our why - and they show us that it is highly likely that I am talking to some people who have lived this experience or know those who have. </a:t>
            </a:r>
            <a:endParaRPr lang="en-GB">
              <a:ea typeface="Calibri" panose="020F0502020204030204"/>
              <a:cs typeface="Calibri" panose="020F0502020204030204"/>
            </a:endParaRPr>
          </a:p>
          <a:p>
            <a:endParaRPr lang="en-GB"/>
          </a:p>
          <a:p>
            <a:r>
              <a:rPr lang="en-GB"/>
              <a:t>We want to acknowledge that disproportionate impacts of gender-based violence are felt by Aboriginal and Torres Strait Islander people, people with disability, and sexually and gender diverse communities, who also face unique barriers to seeking help.</a:t>
            </a:r>
            <a:endParaRPr lang="en-GB">
              <a:ea typeface="Calibri" panose="020F0502020204030204"/>
              <a:cs typeface="Calibri" panose="020F0502020204030204"/>
            </a:endParaRPr>
          </a:p>
          <a:p>
            <a:endParaRPr lang="en-GB"/>
          </a:p>
          <a:p>
            <a:r>
              <a:rPr lang="en-GB"/>
              <a:t>With 1.6 million students and more than 140,000 staff, the higher education sector is not immune.  </a:t>
            </a:r>
            <a:endParaRPr lang="en-GB">
              <a:ea typeface="Calibri" panose="020F0502020204030204"/>
              <a:cs typeface="Calibri" panose="020F0502020204030204"/>
            </a:endParaRPr>
          </a:p>
          <a:p>
            <a:endParaRPr lang="en-GB"/>
          </a:p>
          <a:p>
            <a:r>
              <a:rPr lang="en-GB"/>
              <a:t>The National Code is an opportunity to strengthen the approaches that respond not only to current gender-based violence, but also to emerging forms of violence, reflecting how people live, learn, and interact today and into the future. </a:t>
            </a:r>
            <a:endParaRPr lang="en-GB">
              <a:ea typeface="Calibri" panose="020F0502020204030204"/>
              <a:cs typeface="Calibri" panose="020F0502020204030204"/>
            </a:endParaRPr>
          </a:p>
          <a:p>
            <a:endParaRPr lang="en-GB"/>
          </a:p>
          <a:p>
            <a:r>
              <a:rPr lang="en-GB"/>
              <a:t>To create a culture of safety and respect, we must also, across all part of Australian society, address the drivers of emerging forms of violence and adapt to broader societal shifts. </a:t>
            </a:r>
            <a:r>
              <a:rPr lang="en-GB" b="1"/>
              <a:t>Higher education providers are uniquely positioned to lead this change.</a:t>
            </a:r>
            <a:endParaRPr lang="en-GB"/>
          </a:p>
          <a:p>
            <a:endParaRPr lang="en-GB" b="1"/>
          </a:p>
          <a:p>
            <a:r>
              <a:rPr lang="en-GB"/>
              <a:t>The National Code sets out clear, detailed and enforceable requirements, and providers must ensure their systems are aligned accordingly.</a:t>
            </a:r>
            <a:endParaRPr lang="en-GB">
              <a:ea typeface="Calibri"/>
              <a:cs typeface="Calibri"/>
            </a:endParaRPr>
          </a:p>
          <a:p>
            <a:endParaRPr lang="en-GB">
              <a:ea typeface="Calibri"/>
              <a:cs typeface="Calibri"/>
            </a:endParaRPr>
          </a:p>
        </p:txBody>
      </p:sp>
      <p:sp>
        <p:nvSpPr>
          <p:cNvPr id="4" name="Slide Number Placeholder 3">
            <a:extLst>
              <a:ext uri="{FF2B5EF4-FFF2-40B4-BE49-F238E27FC236}">
                <a16:creationId xmlns:a16="http://schemas.microsoft.com/office/drawing/2014/main" id="{6185DAD5-BA8A-B940-F5EB-143A1A0B3C04}"/>
              </a:ext>
            </a:extLst>
          </p:cNvPr>
          <p:cNvSpPr>
            <a:spLocks noGrp="1"/>
          </p:cNvSpPr>
          <p:nvPr>
            <p:ph type="sldNum" sz="quarter" idx="5"/>
          </p:nvPr>
        </p:nvSpPr>
        <p:spPr/>
        <p:txBody>
          <a:bodyPr/>
          <a:lstStyle/>
          <a:p>
            <a:fld id="{3BD3FCEB-6CB7-4478-9568-E9785AFEA658}" type="slidenum">
              <a:rPr lang="en-AU" smtClean="0"/>
              <a:t>6</a:t>
            </a:fld>
            <a:endParaRPr lang="en-AU"/>
          </a:p>
        </p:txBody>
      </p:sp>
    </p:spTree>
    <p:extLst>
      <p:ext uri="{BB962C8B-B14F-4D97-AF65-F5344CB8AC3E}">
        <p14:creationId xmlns:p14="http://schemas.microsoft.com/office/powerpoint/2010/main" val="3604022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453">
              <a:defRPr/>
            </a:pPr>
            <a:r>
              <a:rPr lang="en-GB"/>
              <a:t>Higher education is more than a workplace an academic and research environment. It’s where people prepare for their futures, strengthen their qualifications, grow intellectually and personally, and build lifelong relationships and careers. And higher education environments – physical and virtual - are homes to a rich diversity:</a:t>
            </a:r>
          </a:p>
          <a:p>
            <a:pPr marL="165364" indent="-165364" defTabSz="955453">
              <a:buFont typeface="Symbol"/>
              <a:buChar char="•"/>
              <a:defRPr/>
            </a:pPr>
            <a:r>
              <a:rPr lang="en-GB"/>
              <a:t>young adult students, navigating independence, identity and relationships;</a:t>
            </a:r>
          </a:p>
          <a:p>
            <a:pPr marL="165364" indent="-165364" defTabSz="955453">
              <a:buFont typeface="Symbol"/>
              <a:buChar char="•"/>
              <a:defRPr/>
            </a:pPr>
            <a:r>
              <a:rPr lang="en-GB"/>
              <a:t>professionals gaining additional qualifications;</a:t>
            </a:r>
          </a:p>
          <a:p>
            <a:pPr marL="165364" indent="-165364" defTabSz="955453">
              <a:buFont typeface="Symbol"/>
              <a:buChar char="•"/>
              <a:defRPr/>
            </a:pPr>
            <a:r>
              <a:rPr lang="en-GB"/>
              <a:t>mature-age learners, some of whom may be studying for the first time;</a:t>
            </a:r>
            <a:endParaRPr lang="en-GB">
              <a:ea typeface="Calibri"/>
              <a:cs typeface="Calibri"/>
            </a:endParaRPr>
          </a:p>
          <a:p>
            <a:pPr marL="165364" indent="-165364" defTabSz="955453">
              <a:buFont typeface="Symbol"/>
              <a:buChar char="•"/>
              <a:defRPr/>
            </a:pPr>
            <a:r>
              <a:rPr lang="en-GB"/>
              <a:t>international students (of all ages and genders), </a:t>
            </a:r>
            <a:endParaRPr lang="en-GB">
              <a:ea typeface="Calibri"/>
              <a:cs typeface="Calibri"/>
            </a:endParaRPr>
          </a:p>
          <a:p>
            <a:pPr marL="165364" indent="-165364" defTabSz="955453">
              <a:buFont typeface="Symbol"/>
              <a:buChar char="•"/>
              <a:defRPr/>
            </a:pPr>
            <a:r>
              <a:rPr lang="en-GB"/>
              <a:t>people from refugee and migrant backgrounds, carers, people with disability.  </a:t>
            </a:r>
            <a:endParaRPr lang="en-GB">
              <a:ea typeface="Calibri"/>
              <a:cs typeface="Calibri"/>
            </a:endParaRPr>
          </a:p>
          <a:p>
            <a:pPr marL="165364" indent="-165364" defTabSz="955453">
              <a:buFont typeface="Symbol"/>
              <a:buChar char="•"/>
              <a:defRPr/>
            </a:pPr>
            <a:endParaRPr lang="en-GB"/>
          </a:p>
          <a:p>
            <a:pPr defTabSz="955453">
              <a:defRPr/>
            </a:pPr>
            <a:r>
              <a:rPr lang="en-GB"/>
              <a:t>This strength of diversity also means prevention and response systems must be responsive to these varied life experiences and needs.</a:t>
            </a:r>
            <a:endParaRPr lang="en-GB">
              <a:ea typeface="Calibri" panose="020F0502020204030204"/>
              <a:cs typeface="Calibri" panose="020F0502020204030204"/>
            </a:endParaRPr>
          </a:p>
          <a:p>
            <a:pPr defTabSz="955453">
              <a:defRPr/>
            </a:pPr>
            <a:endParaRPr lang="en-GB"/>
          </a:p>
          <a:p>
            <a:pPr defTabSz="955453">
              <a:defRPr/>
            </a:pPr>
            <a:r>
              <a:rPr lang="en-GB"/>
              <a:t>The Australian Universities Accord identified that by 2050, 80% of our workforce will need a tertiary qualification. Removing barriers related to gender-based violence is a part of the Government’s comprehensive reforms.  </a:t>
            </a:r>
            <a:endParaRPr lang="en-GB">
              <a:ea typeface="Calibri" panose="020F0502020204030204"/>
              <a:cs typeface="Calibri" panose="020F0502020204030204"/>
            </a:endParaRPr>
          </a:p>
          <a:p>
            <a:pPr defTabSz="955453">
              <a:defRPr/>
            </a:pPr>
            <a:endParaRPr lang="en-GB"/>
          </a:p>
          <a:p>
            <a:pPr defTabSz="955453">
              <a:defRPr/>
            </a:pPr>
            <a:r>
              <a:rPr lang="en-GB"/>
              <a:t>The National Code is a key mechanism to help realise the objective of a higher education sector free from gender-based violence.</a:t>
            </a:r>
            <a:endParaRPr lang="en-GB">
              <a:ea typeface="Calibri" panose="020F0502020204030204"/>
              <a:cs typeface="Calibri" panose="020F0502020204030204"/>
            </a:endParaRPr>
          </a:p>
          <a:p>
            <a:pPr defTabSz="955453">
              <a:defRPr/>
            </a:pPr>
            <a:br>
              <a:rPr lang="en-GB" b="1">
                <a:cs typeface="+mn-lt"/>
              </a:rPr>
            </a:br>
            <a:r>
              <a:rPr lang="en-GB" b="1"/>
              <a:t>The National Code is part of a broader national effort to address gender-based violence.</a:t>
            </a:r>
            <a:endParaRPr lang="en-GB">
              <a:ea typeface="Calibri" panose="020F0502020204030204"/>
              <a:cs typeface="Calibri" panose="020F0502020204030204"/>
            </a:endParaRPr>
          </a:p>
          <a:p>
            <a:pPr defTabSz="955453">
              <a:defRPr/>
            </a:pPr>
            <a:endParaRPr lang="en-GB" b="1"/>
          </a:p>
          <a:p>
            <a:pPr defTabSz="955453">
              <a:defRPr/>
            </a:pPr>
            <a:r>
              <a:rPr lang="en-GB"/>
              <a:t>The National Plan to End Violence Against Women and Children outlines a whole-of-community response to transform attitudes, systems, and norms.</a:t>
            </a:r>
            <a:endParaRPr lang="en-GB">
              <a:ea typeface="Calibri"/>
              <a:cs typeface="Calibri"/>
            </a:endParaRPr>
          </a:p>
          <a:p>
            <a:pPr defTabSz="955453">
              <a:defRPr/>
            </a:pPr>
            <a:endParaRPr lang="en-GB"/>
          </a:p>
          <a:p>
            <a:pPr defTabSz="955453">
              <a:defRPr/>
            </a:pPr>
            <a:r>
              <a:rPr lang="en-GB"/>
              <a:t>Governments are using many levers to drive this change, from affirmative consent laws to respectful relationships education and family violence leave in the National Employment Standards.</a:t>
            </a:r>
            <a:endParaRPr lang="en-GB">
              <a:ea typeface="Calibri" panose="020F0502020204030204"/>
              <a:cs typeface="Calibri" panose="020F0502020204030204"/>
            </a:endParaRPr>
          </a:p>
          <a:p>
            <a:pPr defTabSz="955453">
              <a:defRPr/>
            </a:pPr>
            <a:r>
              <a:rPr lang="en-GB"/>
              <a:t>We all have a role to play.</a:t>
            </a:r>
            <a:endParaRPr lang="en-GB">
              <a:ea typeface="Calibri"/>
              <a:cs typeface="Calibri"/>
            </a:endParaRPr>
          </a:p>
          <a:p>
            <a:pPr defTabSz="955453">
              <a:defRPr/>
            </a:pPr>
            <a:endParaRPr lang="en-GB"/>
          </a:p>
          <a:p>
            <a:pPr defTabSz="955453">
              <a:defRPr/>
            </a:pPr>
            <a:r>
              <a:rPr lang="en-GB"/>
              <a:t>The National Code is the higher education sector’s contribution to this national effort. It recognises: </a:t>
            </a:r>
            <a:endParaRPr lang="en-GB">
              <a:ea typeface="Calibri" panose="020F0502020204030204"/>
              <a:cs typeface="Calibri" panose="020F0502020204030204"/>
            </a:endParaRPr>
          </a:p>
          <a:p>
            <a:pPr marL="165364" indent="-165364" defTabSz="955453">
              <a:buFont typeface="Symbol"/>
              <a:buChar char="•"/>
              <a:defRPr/>
            </a:pPr>
            <a:r>
              <a:rPr lang="en-GB"/>
              <a:t>The unique role providers play in driving the social change needed to address gender-based violence.</a:t>
            </a:r>
            <a:endParaRPr lang="en-GB">
              <a:ea typeface="Calibri" panose="020F0502020204030204"/>
              <a:cs typeface="Calibri" panose="020F0502020204030204"/>
            </a:endParaRPr>
          </a:p>
          <a:p>
            <a:pPr marL="165364" indent="-165364" defTabSz="955453">
              <a:buFont typeface="Symbol"/>
              <a:buChar char="•"/>
              <a:defRPr/>
            </a:pPr>
            <a:r>
              <a:rPr lang="en-GB"/>
              <a:t>The distinct responsibilities in creating safe environments for study, work, social life and accommodation. </a:t>
            </a:r>
            <a:endParaRPr lang="en-GB">
              <a:ea typeface="Calibri" panose="020F0502020204030204"/>
              <a:cs typeface="Calibri" panose="020F0502020204030204"/>
            </a:endParaRPr>
          </a:p>
          <a:p>
            <a:pPr defTabSz="955453">
              <a:defRPr/>
            </a:pPr>
            <a:endParaRPr lang="en-GB">
              <a:latin typeface="Calibri"/>
              <a:ea typeface="Calibri"/>
              <a:cs typeface="Calibri"/>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7</a:t>
            </a:fld>
            <a:endParaRPr lang="en-AU"/>
          </a:p>
        </p:txBody>
      </p:sp>
    </p:spTree>
    <p:extLst>
      <p:ext uri="{BB962C8B-B14F-4D97-AF65-F5344CB8AC3E}">
        <p14:creationId xmlns:p14="http://schemas.microsoft.com/office/powerpoint/2010/main" val="3691462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82C3F-3692-7B36-EBEC-185BA8123F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AF6ACD-E399-D53B-6527-C7EA6E5156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8F4323-DDB0-6639-8D83-7B628D17BA64}"/>
              </a:ext>
            </a:extLst>
          </p:cNvPr>
          <p:cNvSpPr>
            <a:spLocks noGrp="1"/>
          </p:cNvSpPr>
          <p:nvPr>
            <p:ph type="body" idx="1"/>
          </p:nvPr>
        </p:nvSpPr>
        <p:spPr/>
        <p:txBody>
          <a:bodyPr/>
          <a:lstStyle/>
          <a:p>
            <a:r>
              <a:rPr lang="en-US"/>
              <a:t>So now let’s have a look at the National Code. </a:t>
            </a:r>
          </a:p>
          <a:p>
            <a:br>
              <a:rPr lang="en-US">
                <a:cs typeface="+mn-lt"/>
              </a:rPr>
            </a:br>
            <a:r>
              <a:rPr lang="en-US"/>
              <a:t>The National Code was tabled by the Minister for Education in Parliament in February 2025 to ensure that Providers have a clear preparation runway ahead of implementation. </a:t>
            </a:r>
            <a:endParaRPr lang="en-US">
              <a:ea typeface="Calibri"/>
              <a:cs typeface="Calibri"/>
            </a:endParaRPr>
          </a:p>
          <a:p>
            <a:endParaRPr lang="en-US"/>
          </a:p>
          <a:p>
            <a:r>
              <a:rPr lang="en-US"/>
              <a:t> This action reinforced the expectation that providers proactively engage with the National Code and begin their preparatory steps.</a:t>
            </a:r>
          </a:p>
          <a:p>
            <a:endParaRPr lang="en-US"/>
          </a:p>
          <a:p>
            <a:r>
              <a:rPr lang="en-GB"/>
              <a:t>The National Code:</a:t>
            </a:r>
            <a:endParaRPr lang="en-US"/>
          </a:p>
          <a:p>
            <a:pPr marL="165364" indent="-165364">
              <a:buFont typeface="Symbol"/>
              <a:buChar char="•"/>
            </a:pPr>
            <a:r>
              <a:rPr lang="en-GB"/>
              <a:t>Recognises gender-based violence as a systemic challenge requiring a coordinated response</a:t>
            </a:r>
            <a:endParaRPr lang="en-US"/>
          </a:p>
          <a:p>
            <a:pPr marL="165364" indent="-165364">
              <a:buFont typeface="Symbol"/>
              <a:buChar char="•"/>
            </a:pPr>
            <a:r>
              <a:rPr lang="en-GB"/>
              <a:t>It sets national standards and requirements providers must meet to effectively prevent and respond to gender-based violence, including in student accommodation.    </a:t>
            </a:r>
            <a:endParaRPr lang="en-US"/>
          </a:p>
          <a:p>
            <a:pPr marL="165364" indent="-165364">
              <a:buFont typeface="Symbol"/>
              <a:buChar char="•"/>
            </a:pPr>
            <a:r>
              <a:rPr lang="en-GB"/>
              <a:t>It requires Providers to respond appropriately and safely to gender-based violence through trauma-informed, person-centred practices and procedures. </a:t>
            </a:r>
            <a:endParaRPr lang="en-US"/>
          </a:p>
          <a:p>
            <a:pPr marL="165364" indent="-165364">
              <a:buFont typeface="Symbol"/>
              <a:buChar char="•"/>
            </a:pPr>
            <a:r>
              <a:rPr lang="en-GB"/>
              <a:t>Ensures key functions are carried out by qualified and capable personnel, ensuring timely and expert responses for those who disclose their experience of gender-based violence</a:t>
            </a:r>
            <a:endParaRPr lang="en-US"/>
          </a:p>
          <a:p>
            <a:pPr marL="165364" indent="-165364">
              <a:buFont typeface="Symbol"/>
              <a:buChar char="•"/>
            </a:pPr>
            <a:r>
              <a:rPr lang="en-GB"/>
              <a:t>It also ensure that the factors that drive and contribute to gender-based violence are being addressed, and prevention efforts are at the forefront of driving cultural change.</a:t>
            </a:r>
            <a:endParaRPr lang="en-US"/>
          </a:p>
          <a:p>
            <a:pPr marL="165364" indent="-165364">
              <a:buFont typeface="Symbol"/>
              <a:buChar char="•"/>
            </a:pPr>
            <a:endParaRPr lang="en-GB"/>
          </a:p>
          <a:p>
            <a:r>
              <a:rPr lang="en-AU"/>
              <a:t>The department undertook a comprehensive consultation process in the development of the National Code to ensure broad and meaningful engagement and hear from those likely be impacted by the Code.  This included engaging with students, victim-survivor advocates, gender-based violence experts, accommodation providers, and government agencies.  </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ECA56A01-4158-678A-07FE-3080CFFF55F6}"/>
              </a:ext>
            </a:extLst>
          </p:cNvPr>
          <p:cNvSpPr>
            <a:spLocks noGrp="1"/>
          </p:cNvSpPr>
          <p:nvPr>
            <p:ph type="sldNum" sz="quarter" idx="5"/>
          </p:nvPr>
        </p:nvSpPr>
        <p:spPr/>
        <p:txBody>
          <a:bodyPr/>
          <a:lstStyle/>
          <a:p>
            <a:fld id="{3BD3FCEB-6CB7-4478-9568-E9785AFEA658}" type="slidenum">
              <a:rPr lang="en-AU" smtClean="0"/>
              <a:t>8</a:t>
            </a:fld>
            <a:endParaRPr lang="en-AU"/>
          </a:p>
        </p:txBody>
      </p:sp>
    </p:spTree>
    <p:extLst>
      <p:ext uri="{BB962C8B-B14F-4D97-AF65-F5344CB8AC3E}">
        <p14:creationId xmlns:p14="http://schemas.microsoft.com/office/powerpoint/2010/main" val="1722958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4AFCE-136F-53E9-9DA6-9B66B9C84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F46612-C697-35C1-4288-2406002D1F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91C6B2-AE35-1507-54D2-C1EADEFA77F1}"/>
              </a:ext>
            </a:extLst>
          </p:cNvPr>
          <p:cNvSpPr>
            <a:spLocks noGrp="1"/>
          </p:cNvSpPr>
          <p:nvPr>
            <p:ph type="body" idx="1"/>
          </p:nvPr>
        </p:nvSpPr>
        <p:spPr/>
        <p:txBody>
          <a:bodyPr/>
          <a:lstStyle/>
          <a:p>
            <a:r>
              <a:rPr lang="en-GB" kern="100"/>
              <a:t>The National Code establishes legal requirements for higher education providers across 7 standards designed to drive cultural change and continuous improvement. </a:t>
            </a:r>
            <a:endParaRPr lang="en-AU" kern="100">
              <a:solidFill>
                <a:srgbClr val="000000"/>
              </a:solidFill>
            </a:endParaRPr>
          </a:p>
          <a:p>
            <a:r>
              <a:rPr lang="en-GB" kern="100"/>
              <a:t>We will shortly provide an overview of the key requirements across each of these standards.</a:t>
            </a:r>
            <a:endParaRPr lang="en-US"/>
          </a:p>
          <a:p>
            <a:endParaRPr lang="en-AU" kern="10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DBDC6778-707C-7C04-C0B6-D150D5D7EA9F}"/>
              </a:ext>
            </a:extLst>
          </p:cNvPr>
          <p:cNvSpPr>
            <a:spLocks noGrp="1"/>
          </p:cNvSpPr>
          <p:nvPr>
            <p:ph type="sldNum" sz="quarter" idx="5"/>
          </p:nvPr>
        </p:nvSpPr>
        <p:spPr/>
        <p:txBody>
          <a:bodyPr/>
          <a:lstStyle/>
          <a:p>
            <a:pPr defTabSz="881821">
              <a:defRPr/>
            </a:pPr>
            <a:fld id="{3BD3FCEB-6CB7-4478-9568-E9785AFEA658}" type="slidenum">
              <a:rPr lang="en-AU" sz="1200">
                <a:solidFill>
                  <a:prstClr val="black"/>
                </a:solidFill>
                <a:latin typeface="Calibri" panose="020F0502020204030204"/>
              </a:rPr>
              <a:pPr defTabSz="881821">
                <a:defRPr/>
              </a:pPr>
              <a:t>9</a:t>
            </a:fld>
            <a:endParaRPr lang="en-AU" sz="1200">
              <a:solidFill>
                <a:prstClr val="black"/>
              </a:solidFill>
              <a:latin typeface="Calibri" panose="020F0502020204030204"/>
            </a:endParaRPr>
          </a:p>
        </p:txBody>
      </p:sp>
    </p:spTree>
    <p:extLst>
      <p:ext uri="{BB962C8B-B14F-4D97-AF65-F5344CB8AC3E}">
        <p14:creationId xmlns:p14="http://schemas.microsoft.com/office/powerpoint/2010/main" val="23025291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vy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55E4690-22CB-4354-B24C-6E0E9AC55A78}"/>
              </a:ext>
            </a:extLst>
          </p:cNvPr>
          <p:cNvSpPr>
            <a:spLocks noGrp="1"/>
          </p:cNvSpPr>
          <p:nvPr>
            <p:ph type="sldNum" sz="quarter" idx="12"/>
          </p:nvPr>
        </p:nvSpPr>
        <p:spPr/>
        <p:txBody>
          <a:bodyPr/>
          <a:lstStyle>
            <a:lvl1pPr>
              <a:defRPr>
                <a:solidFill>
                  <a:schemeClr val="tx2"/>
                </a:solidFill>
              </a:defRPr>
            </a:lvl1pPr>
          </a:lstStyle>
          <a:p>
            <a:fld id="{587702D9-62F4-4DAB-B7F1-D3C48808CBB7}" type="slidenum">
              <a:rPr lang="en-AU" smtClean="0"/>
              <a:pPr/>
              <a:t>‹#›</a:t>
            </a:fld>
            <a:endParaRPr lang="en-AU"/>
          </a:p>
        </p:txBody>
      </p:sp>
      <p:sp>
        <p:nvSpPr>
          <p:cNvPr id="7" name="Title 1">
            <a:extLst>
              <a:ext uri="{FF2B5EF4-FFF2-40B4-BE49-F238E27FC236}">
                <a16:creationId xmlns:a16="http://schemas.microsoft.com/office/drawing/2014/main" id="{FEBCF049-541D-443E-AB82-EF149303E45C}"/>
              </a:ext>
            </a:extLst>
          </p:cNvPr>
          <p:cNvSpPr>
            <a:spLocks noGrp="1"/>
          </p:cNvSpPr>
          <p:nvPr>
            <p:ph type="ctrTitle" hasCustomPrompt="1"/>
          </p:nvPr>
        </p:nvSpPr>
        <p:spPr>
          <a:xfrm>
            <a:off x="611560" y="2044802"/>
            <a:ext cx="6858000" cy="457323"/>
          </a:xfrm>
        </p:spPr>
        <p:txBody>
          <a:bodyPr lIns="0" tIns="0" rIns="0" bIns="0" anchor="t" anchorCtr="0">
            <a:noAutofit/>
          </a:bodyPr>
          <a:lstStyle>
            <a:lvl1pPr algn="l">
              <a:defRPr sz="2500" b="1">
                <a:solidFill>
                  <a:schemeClr val="bg1"/>
                </a:solidFill>
                <a:latin typeface="+mn-lt"/>
              </a:defRPr>
            </a:lvl1pPr>
          </a:lstStyle>
          <a:p>
            <a:r>
              <a:rPr lang="en-US"/>
              <a:t>Title of the presentation</a:t>
            </a:r>
          </a:p>
        </p:txBody>
      </p:sp>
      <p:sp>
        <p:nvSpPr>
          <p:cNvPr id="8" name="Subtitle 2">
            <a:extLst>
              <a:ext uri="{FF2B5EF4-FFF2-40B4-BE49-F238E27FC236}">
                <a16:creationId xmlns:a16="http://schemas.microsoft.com/office/drawing/2014/main" id="{EC26A89C-DE69-464C-8DF3-4EC31485F6D6}"/>
              </a:ext>
            </a:extLst>
          </p:cNvPr>
          <p:cNvSpPr>
            <a:spLocks noGrp="1"/>
          </p:cNvSpPr>
          <p:nvPr>
            <p:ph type="subTitle" idx="1" hasCustomPrompt="1"/>
          </p:nvPr>
        </p:nvSpPr>
        <p:spPr>
          <a:xfrm>
            <a:off x="611560" y="2574002"/>
            <a:ext cx="6858000" cy="432179"/>
          </a:xfrm>
          <a:prstGeom prst="rect">
            <a:avLst/>
          </a:prstGeom>
        </p:spPr>
        <p:txBody>
          <a:bodyPr lIns="0" tIns="0" rIns="0" bIns="0">
            <a:noAutofit/>
          </a:bodyPr>
          <a:lstStyle>
            <a:lvl1pPr marL="0" indent="0" algn="l">
              <a:buNone/>
              <a:defRPr sz="1800" baseline="0">
                <a:solidFill>
                  <a:schemeClr val="bg1"/>
                </a:solidFill>
              </a:defRPr>
            </a:lvl1pPr>
            <a:lvl2pPr marL="457202" indent="0" algn="ctr">
              <a:buNone/>
              <a:defRPr sz="2000"/>
            </a:lvl2pPr>
            <a:lvl3pPr marL="914406" indent="0" algn="ctr">
              <a:buNone/>
              <a:defRPr sz="1800"/>
            </a:lvl3pPr>
            <a:lvl4pPr marL="1371608" indent="0" algn="ctr">
              <a:buNone/>
              <a:defRPr sz="1600"/>
            </a:lvl4pPr>
            <a:lvl5pPr marL="1828812" indent="0" algn="ctr">
              <a:buNone/>
              <a:defRPr sz="1600"/>
            </a:lvl5pPr>
            <a:lvl6pPr marL="2286015" indent="0" algn="ctr">
              <a:buNone/>
              <a:defRPr sz="1600"/>
            </a:lvl6pPr>
            <a:lvl7pPr marL="2743219" indent="0" algn="ctr">
              <a:buNone/>
              <a:defRPr sz="1600"/>
            </a:lvl7pPr>
            <a:lvl8pPr marL="3200421" indent="0" algn="ctr">
              <a:buNone/>
              <a:defRPr sz="1600"/>
            </a:lvl8pPr>
            <a:lvl9pPr marL="3657624" indent="0" algn="ctr">
              <a:buNone/>
              <a:defRPr sz="1600"/>
            </a:lvl9pPr>
          </a:lstStyle>
          <a:p>
            <a:r>
              <a:rPr lang="en-AU" b="1">
                <a:solidFill>
                  <a:schemeClr val="bg2"/>
                </a:solidFill>
              </a:rPr>
              <a:t>Subtitle style  |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pic>
        <p:nvPicPr>
          <p:cNvPr id="9" name="Picture 8" descr="Australian Government Department of Education">
            <a:extLst>
              <a:ext uri="{FF2B5EF4-FFF2-40B4-BE49-F238E27FC236}">
                <a16:creationId xmlns:a16="http://schemas.microsoft.com/office/drawing/2014/main" id="{E97BFCEE-A38B-402F-BE58-6DF6764F8F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9997" y="554853"/>
            <a:ext cx="2273813" cy="579121"/>
          </a:xfrm>
          <a:prstGeom prst="rect">
            <a:avLst/>
          </a:prstGeom>
        </p:spPr>
      </p:pic>
    </p:spTree>
    <p:extLst>
      <p:ext uri="{BB962C8B-B14F-4D97-AF65-F5344CB8AC3E}">
        <p14:creationId xmlns:p14="http://schemas.microsoft.com/office/powerpoint/2010/main" val="370341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Ocean - Ocean background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4A7493-4A2B-4519-A66C-2709A2D39F7B}"/>
              </a:ext>
            </a:extLst>
          </p:cNvPr>
          <p:cNvSpPr>
            <a:spLocks noGrp="1"/>
          </p:cNvSpPr>
          <p:nvPr>
            <p:ph type="sldNum" sz="quarter" idx="10"/>
          </p:nvPr>
        </p:nvSpPr>
        <p:spPr/>
        <p:txBody>
          <a:bodyPr/>
          <a:lstStyle>
            <a:lvl1pPr>
              <a:defRPr>
                <a:solidFill>
                  <a:schemeClr val="bg1"/>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93049262-2E57-42BE-94AC-4B02A1FB6915}"/>
              </a:ext>
            </a:extLst>
          </p:cNvPr>
          <p:cNvSpPr>
            <a:spLocks noGrp="1"/>
          </p:cNvSpPr>
          <p:nvPr>
            <p:ph type="title"/>
          </p:nvPr>
        </p:nvSpPr>
        <p:spPr>
          <a:xfrm>
            <a:off x="457200" y="349200"/>
            <a:ext cx="6364188" cy="993775"/>
          </a:xfrm>
        </p:spPr>
        <p:txBody>
          <a:bodyPr>
            <a:noAutofit/>
          </a:bodyPr>
          <a:lstStyle>
            <a:lvl1pPr>
              <a:defRPr>
                <a:solidFill>
                  <a:schemeClr val="bg1"/>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2D611E7C-65A9-4924-BC87-EE538462D848}"/>
              </a:ext>
            </a:extLst>
          </p:cNvPr>
          <p:cNvSpPr>
            <a:spLocks noGrp="1"/>
          </p:cNvSpPr>
          <p:nvPr>
            <p:ph idx="1" hasCustomPrompt="1"/>
          </p:nvPr>
        </p:nvSpPr>
        <p:spPr>
          <a:xfrm>
            <a:off x="457200" y="1710000"/>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41561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sper - Dark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74D1DC-2E4C-4217-A443-7BDA4242D31F}"/>
              </a:ext>
            </a:extLst>
          </p:cNvPr>
          <p:cNvSpPr>
            <a:spLocks noGrp="1"/>
          </p:cNvSpPr>
          <p:nvPr>
            <p:ph type="sldNum" sz="quarter" idx="10"/>
          </p:nvPr>
        </p:nvSpPr>
        <p:spPr>
          <a:xfrm>
            <a:off x="8604448" y="144000"/>
            <a:ext cx="400952" cy="273050"/>
          </a:xfrm>
        </p:spPr>
        <p:txBody>
          <a:bodyPr/>
          <a:lstStyle>
            <a:lvl1pPr>
              <a:defRPr>
                <a:solidFill>
                  <a:srgbClr val="40474F"/>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F8E617EB-42F4-48CD-9DAC-E0ECDE197DF5}"/>
              </a:ext>
            </a:extLst>
          </p:cNvPr>
          <p:cNvSpPr>
            <a:spLocks noGrp="1"/>
          </p:cNvSpPr>
          <p:nvPr>
            <p:ph type="title"/>
          </p:nvPr>
        </p:nvSpPr>
        <p:spPr>
          <a:xfrm>
            <a:off x="457200" y="349200"/>
            <a:ext cx="6364188" cy="993775"/>
          </a:xfrm>
        </p:spPr>
        <p:txBody>
          <a:bodyPr>
            <a:noAutofit/>
          </a:bodyPr>
          <a:lstStyle>
            <a:lvl1pPr>
              <a:defRPr>
                <a:solidFill>
                  <a:schemeClr val="bg1"/>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E3F2FED7-9883-4224-A158-8DC59D9E04E7}"/>
              </a:ext>
            </a:extLst>
          </p:cNvPr>
          <p:cNvSpPr>
            <a:spLocks noGrp="1"/>
          </p:cNvSpPr>
          <p:nvPr>
            <p:ph idx="1" hasCustomPrompt="1"/>
          </p:nvPr>
        </p:nvSpPr>
        <p:spPr>
          <a:xfrm>
            <a:off x="457200" y="1710000"/>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187049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sper - Dark grey footer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1E4AB9-9C94-4BE0-997E-1964771BA02B}"/>
              </a:ext>
            </a:extLst>
          </p:cNvPr>
          <p:cNvSpPr>
            <a:spLocks noGrp="1"/>
          </p:cNvSpPr>
          <p:nvPr>
            <p:ph type="sldNum" sz="quarter" idx="10"/>
          </p:nvPr>
        </p:nvSpPr>
        <p:spPr/>
        <p:txBody>
          <a:bodyPr/>
          <a:lstStyle>
            <a:lvl1pPr>
              <a:defRPr>
                <a:solidFill>
                  <a:srgbClr val="40474F"/>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BE5821A8-7506-48C5-865B-ED3795481CD8}"/>
              </a:ext>
            </a:extLst>
          </p:cNvPr>
          <p:cNvSpPr>
            <a:spLocks noGrp="1"/>
          </p:cNvSpPr>
          <p:nvPr>
            <p:ph type="title"/>
          </p:nvPr>
        </p:nvSpPr>
        <p:spPr>
          <a:xfrm>
            <a:off x="457200" y="349200"/>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14337580-D987-49CA-AC72-E6FC516F0CE9}"/>
              </a:ext>
            </a:extLst>
          </p:cNvPr>
          <p:cNvSpPr>
            <a:spLocks noGrp="1"/>
          </p:cNvSpPr>
          <p:nvPr>
            <p:ph idx="1" hasCustomPrompt="1"/>
          </p:nvPr>
        </p:nvSpPr>
        <p:spPr>
          <a:xfrm>
            <a:off x="457200" y="1710000"/>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979828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E0D260-A526-F079-44B3-C9B03816FFDD}"/>
              </a:ext>
            </a:extLst>
          </p:cNvPr>
          <p:cNvSpPr>
            <a:spLocks noGrp="1"/>
          </p:cNvSpPr>
          <p:nvPr>
            <p:ph type="title"/>
          </p:nvPr>
        </p:nvSpPr>
        <p:spPr>
          <a:xfrm>
            <a:off x="5677186" y="569741"/>
            <a:ext cx="2881598" cy="858044"/>
          </a:xfrm>
          <a:prstGeom prst="rect">
            <a:avLst/>
          </a:prstGeom>
        </p:spPr>
        <p:txBody>
          <a:bodyPr/>
          <a:lstStyle/>
          <a:p>
            <a:r>
              <a:rPr lang="en-US"/>
              <a:t>Click to edit Master title style</a:t>
            </a:r>
          </a:p>
        </p:txBody>
      </p:sp>
      <p:sp>
        <p:nvSpPr>
          <p:cNvPr id="6" name="Picture Placeholder 5">
            <a:extLst>
              <a:ext uri="{FF2B5EF4-FFF2-40B4-BE49-F238E27FC236}">
                <a16:creationId xmlns:a16="http://schemas.microsoft.com/office/drawing/2014/main" id="{D7425CE9-1989-E4AC-20C4-20216538CD64}"/>
              </a:ext>
            </a:extLst>
          </p:cNvPr>
          <p:cNvSpPr>
            <a:spLocks noGrp="1"/>
          </p:cNvSpPr>
          <p:nvPr>
            <p:ph type="pic" sz="quarter" idx="18" hasCustomPrompt="1"/>
          </p:nvPr>
        </p:nvSpPr>
        <p:spPr>
          <a:xfrm>
            <a:off x="0" y="1"/>
            <a:ext cx="5126366" cy="5148262"/>
          </a:xfrm>
          <a:prstGeom prst="rect">
            <a:avLst/>
          </a:prstGeom>
          <a:blipFill>
            <a:blip r:embed="rId2">
              <a:alphaModFix amt="70000"/>
            </a:blip>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5677187" y="1695495"/>
            <a:ext cx="2775298" cy="2883027"/>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7851483" y="1208253"/>
            <a:ext cx="2004390" cy="274320"/>
          </a:xfrm>
          <a:prstGeom prst="rect">
            <a:avLst/>
          </a:prstGeom>
        </p:spPr>
        <p:txBody>
          <a:bodyPr/>
          <a:lstStyle>
            <a:lvl1pPr>
              <a:defRPr>
                <a:solidFill>
                  <a:schemeClr val="tx1"/>
                </a:solidFill>
                <a:effectLst/>
              </a:defRPr>
            </a:lvl1p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8620506" y="2416252"/>
            <a:ext cx="473202" cy="322624"/>
          </a:xfrm>
          <a:prstGeom prst="rect">
            <a:avLst/>
          </a:prstGeom>
        </p:spPr>
        <p:txBody>
          <a:bodyPr/>
          <a:lstStyle>
            <a:lvl1pPr>
              <a:defRPr>
                <a:solidFill>
                  <a:schemeClr val="tx1"/>
                </a:solidFill>
                <a:effectLst/>
              </a:defRPr>
            </a:lvl1p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7851483" y="3672555"/>
            <a:ext cx="2004390" cy="274320"/>
          </a:xfrm>
          <a:prstGeom prst="rect">
            <a:avLst/>
          </a:prstGeom>
        </p:spPr>
        <p:txBody>
          <a:bodyPr/>
          <a:lstStyle>
            <a:lvl1pPr>
              <a:defRPr>
                <a:solidFill>
                  <a:schemeClr val="tx1"/>
                </a:solidFill>
                <a:effectLst/>
              </a:defRPr>
            </a:lvl1pPr>
          </a:lstStyle>
          <a:p>
            <a:fld id="{4FD3D564-0365-46F9-82BC-CDD300CEFE62}" type="datetime4">
              <a:rPr lang="en-US" smtClean="0"/>
              <a:t>October 15, 2025</a:t>
            </a:fld>
            <a:endParaRPr lang="en-US"/>
          </a:p>
        </p:txBody>
      </p:sp>
    </p:spTree>
    <p:extLst>
      <p:ext uri="{BB962C8B-B14F-4D97-AF65-F5344CB8AC3E}">
        <p14:creationId xmlns:p14="http://schemas.microsoft.com/office/powerpoint/2010/main" val="2979846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cean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55E4690-22CB-4354-B24C-6E0E9AC55A78}"/>
              </a:ext>
            </a:extLst>
          </p:cNvPr>
          <p:cNvSpPr>
            <a:spLocks noGrp="1"/>
          </p:cNvSpPr>
          <p:nvPr>
            <p:ph type="sldNum" sz="quarter" idx="12"/>
          </p:nvPr>
        </p:nvSpPr>
        <p:spPr/>
        <p:txBody>
          <a:bodyPr/>
          <a:lstStyle>
            <a:lvl1pPr>
              <a:defRPr>
                <a:solidFill>
                  <a:schemeClr val="bg2"/>
                </a:solidFill>
              </a:defRPr>
            </a:lvl1pPr>
          </a:lstStyle>
          <a:p>
            <a:fld id="{587702D9-62F4-4DAB-B7F1-D3C48808CBB7}" type="slidenum">
              <a:rPr lang="en-AU" smtClean="0"/>
              <a:pPr/>
              <a:t>‹#›</a:t>
            </a:fld>
            <a:endParaRPr lang="en-AU"/>
          </a:p>
        </p:txBody>
      </p:sp>
      <p:sp>
        <p:nvSpPr>
          <p:cNvPr id="7" name="Title 1">
            <a:extLst>
              <a:ext uri="{FF2B5EF4-FFF2-40B4-BE49-F238E27FC236}">
                <a16:creationId xmlns:a16="http://schemas.microsoft.com/office/drawing/2014/main" id="{FEBCF049-541D-443E-AB82-EF149303E45C}"/>
              </a:ext>
            </a:extLst>
          </p:cNvPr>
          <p:cNvSpPr>
            <a:spLocks noGrp="1"/>
          </p:cNvSpPr>
          <p:nvPr>
            <p:ph type="ctrTitle" hasCustomPrompt="1"/>
          </p:nvPr>
        </p:nvSpPr>
        <p:spPr>
          <a:xfrm>
            <a:off x="611560" y="2044802"/>
            <a:ext cx="6858000" cy="457323"/>
          </a:xfrm>
        </p:spPr>
        <p:txBody>
          <a:bodyPr lIns="0" tIns="0" rIns="0" bIns="0" anchor="t" anchorCtr="0">
            <a:noAutofit/>
          </a:bodyPr>
          <a:lstStyle>
            <a:lvl1pPr algn="l">
              <a:defRPr sz="2500" b="1">
                <a:solidFill>
                  <a:schemeClr val="bg1"/>
                </a:solidFill>
                <a:latin typeface="+mn-lt"/>
              </a:defRPr>
            </a:lvl1pPr>
          </a:lstStyle>
          <a:p>
            <a:r>
              <a:rPr lang="en-US"/>
              <a:t>Title of the presentation</a:t>
            </a:r>
          </a:p>
        </p:txBody>
      </p:sp>
      <p:sp>
        <p:nvSpPr>
          <p:cNvPr id="8" name="Subtitle 2">
            <a:extLst>
              <a:ext uri="{FF2B5EF4-FFF2-40B4-BE49-F238E27FC236}">
                <a16:creationId xmlns:a16="http://schemas.microsoft.com/office/drawing/2014/main" id="{EC26A89C-DE69-464C-8DF3-4EC31485F6D6}"/>
              </a:ext>
            </a:extLst>
          </p:cNvPr>
          <p:cNvSpPr>
            <a:spLocks noGrp="1"/>
          </p:cNvSpPr>
          <p:nvPr>
            <p:ph type="subTitle" idx="1" hasCustomPrompt="1"/>
          </p:nvPr>
        </p:nvSpPr>
        <p:spPr>
          <a:xfrm>
            <a:off x="611560" y="2574002"/>
            <a:ext cx="6858000" cy="432179"/>
          </a:xfrm>
          <a:prstGeom prst="rect">
            <a:avLst/>
          </a:prstGeom>
        </p:spPr>
        <p:txBody>
          <a:bodyPr lIns="0" tIns="0" rIns="0" bIns="0">
            <a:noAutofit/>
          </a:bodyPr>
          <a:lstStyle>
            <a:lvl1pPr marL="0" indent="0" algn="l">
              <a:buNone/>
              <a:defRPr sz="1800" baseline="0">
                <a:solidFill>
                  <a:schemeClr val="bg1"/>
                </a:solidFill>
              </a:defRPr>
            </a:lvl1pPr>
            <a:lvl2pPr marL="457202" indent="0" algn="ctr">
              <a:buNone/>
              <a:defRPr sz="2000"/>
            </a:lvl2pPr>
            <a:lvl3pPr marL="914406" indent="0" algn="ctr">
              <a:buNone/>
              <a:defRPr sz="1800"/>
            </a:lvl3pPr>
            <a:lvl4pPr marL="1371608" indent="0" algn="ctr">
              <a:buNone/>
              <a:defRPr sz="1600"/>
            </a:lvl4pPr>
            <a:lvl5pPr marL="1828812" indent="0" algn="ctr">
              <a:buNone/>
              <a:defRPr sz="1600"/>
            </a:lvl5pPr>
            <a:lvl6pPr marL="2286015" indent="0" algn="ctr">
              <a:buNone/>
              <a:defRPr sz="1600"/>
            </a:lvl6pPr>
            <a:lvl7pPr marL="2743219" indent="0" algn="ctr">
              <a:buNone/>
              <a:defRPr sz="1600"/>
            </a:lvl7pPr>
            <a:lvl8pPr marL="3200421" indent="0" algn="ctr">
              <a:buNone/>
              <a:defRPr sz="1600"/>
            </a:lvl8pPr>
            <a:lvl9pPr marL="3657624" indent="0" algn="ctr">
              <a:buNone/>
              <a:defRPr sz="1600"/>
            </a:lvl9pPr>
          </a:lstStyle>
          <a:p>
            <a:r>
              <a:rPr lang="en-AU" b="1">
                <a:solidFill>
                  <a:schemeClr val="bg2"/>
                </a:solidFill>
              </a:rPr>
              <a:t>Subtitle style  |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pic>
        <p:nvPicPr>
          <p:cNvPr id="9" name="Picture 8" descr="Australian Government Department of Education">
            <a:extLst>
              <a:ext uri="{FF2B5EF4-FFF2-40B4-BE49-F238E27FC236}">
                <a16:creationId xmlns:a16="http://schemas.microsoft.com/office/drawing/2014/main" id="{E97BFCEE-A38B-402F-BE58-6DF6764F8F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9997" y="554853"/>
            <a:ext cx="2273813" cy="579121"/>
          </a:xfrm>
          <a:prstGeom prst="rect">
            <a:avLst/>
          </a:prstGeom>
        </p:spPr>
      </p:pic>
    </p:spTree>
    <p:extLst>
      <p:ext uri="{BB962C8B-B14F-4D97-AF65-F5344CB8AC3E}">
        <p14:creationId xmlns:p14="http://schemas.microsoft.com/office/powerpoint/2010/main" val="17831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cean - Ocean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16E6477-4C00-4F64-B8D5-5230D75A43DB}"/>
              </a:ext>
            </a:extLst>
          </p:cNvPr>
          <p:cNvSpPr>
            <a:spLocks noGrp="1"/>
          </p:cNvSpPr>
          <p:nvPr>
            <p:ph type="sldNum" sz="quarter" idx="12"/>
          </p:nvPr>
        </p:nvSpPr>
        <p:spPr>
          <a:xfrm>
            <a:off x="8604448" y="144000"/>
            <a:ext cx="400952" cy="273050"/>
          </a:xfrm>
        </p:spPr>
        <p:txBody>
          <a:bodyPr/>
          <a:lstStyle>
            <a:lvl1pPr>
              <a:defRPr>
                <a:solidFill>
                  <a:schemeClr val="bg1"/>
                </a:solidFill>
              </a:defRPr>
            </a:lvl1pPr>
          </a:lstStyle>
          <a:p>
            <a:fld id="{587702D9-62F4-4DAB-B7F1-D3C48808CBB7}" type="slidenum">
              <a:rPr lang="en-AU" smtClean="0"/>
              <a:pPr/>
              <a:t>‹#›</a:t>
            </a:fld>
            <a:endParaRPr lang="en-AU"/>
          </a:p>
        </p:txBody>
      </p:sp>
      <p:sp>
        <p:nvSpPr>
          <p:cNvPr id="7" name="Title 1">
            <a:extLst>
              <a:ext uri="{FF2B5EF4-FFF2-40B4-BE49-F238E27FC236}">
                <a16:creationId xmlns:a16="http://schemas.microsoft.com/office/drawing/2014/main" id="{B240C2E0-57FA-4D02-94C1-20AA5A66AA52}"/>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8" name="Content Placeholder 2">
            <a:extLst>
              <a:ext uri="{FF2B5EF4-FFF2-40B4-BE49-F238E27FC236}">
                <a16:creationId xmlns:a16="http://schemas.microsoft.com/office/drawing/2014/main" id="{5EA47481-84B0-4724-B121-B3A1F18BBF5A}"/>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40985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cean - Ocean footer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FCF09B-97E8-48B0-A27A-EC7B372D34CE}"/>
              </a:ext>
            </a:extLst>
          </p:cNvPr>
          <p:cNvSpPr>
            <a:spLocks noGrp="1"/>
          </p:cNvSpPr>
          <p:nvPr>
            <p:ph type="sldNum" sz="quarter" idx="10"/>
          </p:nvPr>
        </p:nvSpPr>
        <p:spPr/>
        <p:txBody>
          <a:bodyPr/>
          <a:lstStyle>
            <a:lvl1pPr>
              <a:defRPr>
                <a:solidFill>
                  <a:schemeClr val="bg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61F5597B-944B-4F60-A24C-0A03B82295FE}"/>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E653416D-3D89-442C-984D-436417B0200A}"/>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459864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cean -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7655BA-16CF-42D6-8E9D-077B03CAD089}"/>
              </a:ext>
            </a:extLst>
          </p:cNvPr>
          <p:cNvSpPr>
            <a:spLocks noGrp="1"/>
          </p:cNvSpPr>
          <p:nvPr>
            <p:ph type="sldNum" sz="quarter" idx="10"/>
          </p:nvPr>
        </p:nvSpPr>
        <p:spPr>
          <a:xfrm>
            <a:off x="8604448" y="144000"/>
            <a:ext cx="400952" cy="273050"/>
          </a:xfrm>
        </p:spPr>
        <p:txBody>
          <a:bodyPr/>
          <a:lstStyle>
            <a:lvl1pPr>
              <a:defRPr>
                <a:solidFill>
                  <a:schemeClr val="bg1"/>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0E87BD0B-3A52-4549-9948-AE0A15F2D907}"/>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50F9B2E6-8FC7-43E1-833B-406A1F720607}"/>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366920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cean - Grey footer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1E4AB9-9C94-4BE0-997E-1964771BA02B}"/>
              </a:ext>
            </a:extLst>
          </p:cNvPr>
          <p:cNvSpPr>
            <a:spLocks noGrp="1"/>
          </p:cNvSpPr>
          <p:nvPr>
            <p:ph type="sldNum" sz="quarter" idx="10"/>
          </p:nvPr>
        </p:nvSpPr>
        <p:spPr/>
        <p:txBody>
          <a:bodyPr/>
          <a:lstStyle>
            <a:lvl1pPr>
              <a:defRPr>
                <a:solidFill>
                  <a:schemeClr val="bg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BE5821A8-7506-48C5-865B-ED3795481CD8}"/>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14337580-D987-49CA-AC72-E6FC516F0CE9}"/>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017663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cean - Ocean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74D1DC-2E4C-4217-A443-7BDA4242D31F}"/>
              </a:ext>
            </a:extLst>
          </p:cNvPr>
          <p:cNvSpPr>
            <a:spLocks noGrp="1"/>
          </p:cNvSpPr>
          <p:nvPr>
            <p:ph type="sldNum" sz="quarter" idx="10"/>
          </p:nvPr>
        </p:nvSpPr>
        <p:spPr>
          <a:xfrm>
            <a:off x="8604448" y="144000"/>
            <a:ext cx="400952" cy="273050"/>
          </a:xfrm>
        </p:spPr>
        <p:txBody>
          <a:bodyPr/>
          <a:lstStyle>
            <a:lvl1pPr>
              <a:defRPr>
                <a:solidFill>
                  <a:schemeClr val="bg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F8E617EB-42F4-48CD-9DAC-E0ECDE197DF5}"/>
              </a:ext>
            </a:extLst>
          </p:cNvPr>
          <p:cNvSpPr>
            <a:spLocks noGrp="1"/>
          </p:cNvSpPr>
          <p:nvPr>
            <p:ph type="title"/>
          </p:nvPr>
        </p:nvSpPr>
        <p:spPr>
          <a:xfrm>
            <a:off x="457201" y="349203"/>
            <a:ext cx="6364188" cy="993775"/>
          </a:xfrm>
        </p:spPr>
        <p:txBody>
          <a:bodyPr>
            <a:noAutofit/>
          </a:bodyPr>
          <a:lstStyle>
            <a:lvl1pPr>
              <a:defRPr>
                <a:solidFill>
                  <a:schemeClr val="bg1"/>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E3F2FED7-9883-4224-A158-8DC59D9E04E7}"/>
              </a:ext>
            </a:extLst>
          </p:cNvPr>
          <p:cNvSpPr>
            <a:spLocks noGrp="1"/>
          </p:cNvSpPr>
          <p:nvPr>
            <p:ph idx="1" hasCustomPrompt="1"/>
          </p:nvPr>
        </p:nvSpPr>
        <p:spPr>
          <a:xfrm>
            <a:off x="457201" y="1710002"/>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3970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vy - Nav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16E6477-4C00-4F64-B8D5-5230D75A43DB}"/>
              </a:ext>
            </a:extLst>
          </p:cNvPr>
          <p:cNvSpPr>
            <a:spLocks noGrp="1"/>
          </p:cNvSpPr>
          <p:nvPr>
            <p:ph type="sldNum" sz="quarter" idx="12"/>
          </p:nvPr>
        </p:nvSpPr>
        <p:spPr>
          <a:xfrm>
            <a:off x="8604448" y="144000"/>
            <a:ext cx="400952" cy="273050"/>
          </a:xfrm>
        </p:spPr>
        <p:txBody>
          <a:bodyPr/>
          <a:lstStyle>
            <a:lvl1pPr>
              <a:defRPr>
                <a:solidFill>
                  <a:schemeClr val="bg1"/>
                </a:solidFill>
              </a:defRPr>
            </a:lvl1pPr>
          </a:lstStyle>
          <a:p>
            <a:fld id="{587702D9-62F4-4DAB-B7F1-D3C48808CBB7}" type="slidenum">
              <a:rPr lang="en-AU" smtClean="0"/>
              <a:pPr/>
              <a:t>‹#›</a:t>
            </a:fld>
            <a:endParaRPr lang="en-AU"/>
          </a:p>
        </p:txBody>
      </p:sp>
      <p:sp>
        <p:nvSpPr>
          <p:cNvPr id="7" name="Title 1">
            <a:extLst>
              <a:ext uri="{FF2B5EF4-FFF2-40B4-BE49-F238E27FC236}">
                <a16:creationId xmlns:a16="http://schemas.microsoft.com/office/drawing/2014/main" id="{B240C2E0-57FA-4D02-94C1-20AA5A66AA52}"/>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8" name="Content Placeholder 2">
            <a:extLst>
              <a:ext uri="{FF2B5EF4-FFF2-40B4-BE49-F238E27FC236}">
                <a16:creationId xmlns:a16="http://schemas.microsoft.com/office/drawing/2014/main" id="{5EA47481-84B0-4724-B121-B3A1F18BBF5A}"/>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539340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cean - Ocean background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4A7493-4A2B-4519-A66C-2709A2D39F7B}"/>
              </a:ext>
            </a:extLst>
          </p:cNvPr>
          <p:cNvSpPr>
            <a:spLocks noGrp="1"/>
          </p:cNvSpPr>
          <p:nvPr>
            <p:ph type="sldNum" sz="quarter" idx="10"/>
          </p:nvPr>
        </p:nvSpPr>
        <p:spPr/>
        <p:txBody>
          <a:bodyPr/>
          <a:lstStyle>
            <a:lvl1pPr>
              <a:defRPr>
                <a:solidFill>
                  <a:schemeClr val="bg1"/>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93049262-2E57-42BE-94AC-4B02A1FB6915}"/>
              </a:ext>
            </a:extLst>
          </p:cNvPr>
          <p:cNvSpPr>
            <a:spLocks noGrp="1"/>
          </p:cNvSpPr>
          <p:nvPr>
            <p:ph type="title"/>
          </p:nvPr>
        </p:nvSpPr>
        <p:spPr>
          <a:xfrm>
            <a:off x="457201" y="349203"/>
            <a:ext cx="6364188" cy="993775"/>
          </a:xfrm>
        </p:spPr>
        <p:txBody>
          <a:bodyPr>
            <a:noAutofit/>
          </a:bodyPr>
          <a:lstStyle>
            <a:lvl1pPr>
              <a:defRPr>
                <a:solidFill>
                  <a:schemeClr val="bg1"/>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2D611E7C-65A9-4924-BC87-EE538462D848}"/>
              </a:ext>
            </a:extLst>
          </p:cNvPr>
          <p:cNvSpPr>
            <a:spLocks noGrp="1"/>
          </p:cNvSpPr>
          <p:nvPr>
            <p:ph idx="1" hasCustomPrompt="1"/>
          </p:nvPr>
        </p:nvSpPr>
        <p:spPr>
          <a:xfrm>
            <a:off x="457201" y="1710002"/>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80190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cean -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BE7935-97A5-4E54-BF9D-E3E025DF5A0A}"/>
              </a:ext>
            </a:extLst>
          </p:cNvPr>
          <p:cNvSpPr>
            <a:spLocks noGrp="1"/>
          </p:cNvSpPr>
          <p:nvPr>
            <p:ph type="sldNum" sz="quarter" idx="10"/>
          </p:nvPr>
        </p:nvSpPr>
        <p:spPr>
          <a:xfrm>
            <a:off x="8604448" y="144000"/>
            <a:ext cx="400952" cy="273050"/>
          </a:xfrm>
        </p:spPr>
        <p:txBody>
          <a:bodyPr/>
          <a:lstStyle>
            <a:lvl1pPr>
              <a:defRPr>
                <a:solidFill>
                  <a:srgbClr val="E5E7E4"/>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36FEC765-8AAD-4A95-AF16-F3BBCEBA4482}"/>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DDBC36F5-5032-4664-B6B9-059AF23D8BB0}"/>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116000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cean - Grey background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B26ED1-3D53-4A2D-B5E7-2D9BB5F2B03B}"/>
              </a:ext>
            </a:extLst>
          </p:cNvPr>
          <p:cNvSpPr>
            <a:spLocks noGrp="1"/>
          </p:cNvSpPr>
          <p:nvPr>
            <p:ph type="sldNum" sz="quarter" idx="10"/>
          </p:nvPr>
        </p:nvSpPr>
        <p:spPr/>
        <p:txBody>
          <a:bodyPr/>
          <a:lstStyle>
            <a:lvl1pPr>
              <a:defRPr>
                <a:solidFill>
                  <a:schemeClr val="tx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6A19D567-982C-459D-B239-0E5D3BCEF3C5}"/>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5D2E6199-A2E5-484C-992D-63E42BB3B78B}"/>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228543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sper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55E4690-22CB-4354-B24C-6E0E9AC55A78}"/>
              </a:ext>
            </a:extLst>
          </p:cNvPr>
          <p:cNvSpPr>
            <a:spLocks noGrp="1"/>
          </p:cNvSpPr>
          <p:nvPr>
            <p:ph type="sldNum" sz="quarter" idx="12"/>
          </p:nvPr>
        </p:nvSpPr>
        <p:spPr/>
        <p:txBody>
          <a:bodyPr/>
          <a:lstStyle>
            <a:lvl1pPr>
              <a:defRPr>
                <a:solidFill>
                  <a:srgbClr val="E5E7E4"/>
                </a:solidFill>
              </a:defRPr>
            </a:lvl1pPr>
          </a:lstStyle>
          <a:p>
            <a:fld id="{587702D9-62F4-4DAB-B7F1-D3C48808CBB7}" type="slidenum">
              <a:rPr lang="en-AU" smtClean="0"/>
              <a:pPr/>
              <a:t>‹#›</a:t>
            </a:fld>
            <a:endParaRPr lang="en-AU"/>
          </a:p>
        </p:txBody>
      </p:sp>
      <p:sp>
        <p:nvSpPr>
          <p:cNvPr id="7" name="Title 1">
            <a:extLst>
              <a:ext uri="{FF2B5EF4-FFF2-40B4-BE49-F238E27FC236}">
                <a16:creationId xmlns:a16="http://schemas.microsoft.com/office/drawing/2014/main" id="{FEBCF049-541D-443E-AB82-EF149303E45C}"/>
              </a:ext>
            </a:extLst>
          </p:cNvPr>
          <p:cNvSpPr>
            <a:spLocks noGrp="1"/>
          </p:cNvSpPr>
          <p:nvPr>
            <p:ph type="ctrTitle" hasCustomPrompt="1"/>
          </p:nvPr>
        </p:nvSpPr>
        <p:spPr>
          <a:xfrm>
            <a:off x="611560" y="2044802"/>
            <a:ext cx="6858000" cy="457323"/>
          </a:xfrm>
        </p:spPr>
        <p:txBody>
          <a:bodyPr lIns="0" tIns="0" rIns="0" bIns="0" anchor="t" anchorCtr="0">
            <a:noAutofit/>
          </a:bodyPr>
          <a:lstStyle>
            <a:lvl1pPr algn="l">
              <a:defRPr sz="2500" b="1">
                <a:solidFill>
                  <a:schemeClr val="tx2"/>
                </a:solidFill>
                <a:latin typeface="+mn-lt"/>
              </a:defRPr>
            </a:lvl1pPr>
          </a:lstStyle>
          <a:p>
            <a:r>
              <a:rPr lang="en-US"/>
              <a:t>Title of the presentation</a:t>
            </a:r>
          </a:p>
        </p:txBody>
      </p:sp>
      <p:sp>
        <p:nvSpPr>
          <p:cNvPr id="8" name="Subtitle 2">
            <a:extLst>
              <a:ext uri="{FF2B5EF4-FFF2-40B4-BE49-F238E27FC236}">
                <a16:creationId xmlns:a16="http://schemas.microsoft.com/office/drawing/2014/main" id="{EC26A89C-DE69-464C-8DF3-4EC31485F6D6}"/>
              </a:ext>
            </a:extLst>
          </p:cNvPr>
          <p:cNvSpPr>
            <a:spLocks noGrp="1"/>
          </p:cNvSpPr>
          <p:nvPr>
            <p:ph type="subTitle" idx="1" hasCustomPrompt="1"/>
          </p:nvPr>
        </p:nvSpPr>
        <p:spPr>
          <a:xfrm>
            <a:off x="611560" y="2574002"/>
            <a:ext cx="6858000" cy="432179"/>
          </a:xfrm>
          <a:prstGeom prst="rect">
            <a:avLst/>
          </a:prstGeom>
        </p:spPr>
        <p:txBody>
          <a:bodyPr lIns="0" tIns="0" rIns="0" bIns="0">
            <a:noAutofit/>
          </a:bodyPr>
          <a:lstStyle>
            <a:lvl1pPr marL="0" indent="0" algn="l">
              <a:buNone/>
              <a:defRPr sz="1800" baseline="0">
                <a:solidFill>
                  <a:schemeClr val="tx2"/>
                </a:solidFill>
              </a:defRPr>
            </a:lvl1pPr>
            <a:lvl2pPr marL="457202" indent="0" algn="ctr">
              <a:buNone/>
              <a:defRPr sz="2000"/>
            </a:lvl2pPr>
            <a:lvl3pPr marL="914406" indent="0" algn="ctr">
              <a:buNone/>
              <a:defRPr sz="1800"/>
            </a:lvl3pPr>
            <a:lvl4pPr marL="1371608" indent="0" algn="ctr">
              <a:buNone/>
              <a:defRPr sz="1600"/>
            </a:lvl4pPr>
            <a:lvl5pPr marL="1828812" indent="0" algn="ctr">
              <a:buNone/>
              <a:defRPr sz="1600"/>
            </a:lvl5pPr>
            <a:lvl6pPr marL="2286015" indent="0" algn="ctr">
              <a:buNone/>
              <a:defRPr sz="1600"/>
            </a:lvl6pPr>
            <a:lvl7pPr marL="2743219" indent="0" algn="ctr">
              <a:buNone/>
              <a:defRPr sz="1600"/>
            </a:lvl7pPr>
            <a:lvl8pPr marL="3200421" indent="0" algn="ctr">
              <a:buNone/>
              <a:defRPr sz="1600"/>
            </a:lvl8pPr>
            <a:lvl9pPr marL="3657624" indent="0" algn="ctr">
              <a:buNone/>
              <a:defRPr sz="1600"/>
            </a:lvl9pPr>
          </a:lstStyle>
          <a:p>
            <a:r>
              <a:rPr lang="en-AU" b="1">
                <a:solidFill>
                  <a:schemeClr val="bg2"/>
                </a:solidFill>
              </a:rPr>
              <a:t>Subtitle style  |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pic>
        <p:nvPicPr>
          <p:cNvPr id="10" name="Picture 9" descr="Australian Government Department of Education">
            <a:extLst>
              <a:ext uri="{FF2B5EF4-FFF2-40B4-BE49-F238E27FC236}">
                <a16:creationId xmlns:a16="http://schemas.microsoft.com/office/drawing/2014/main" id="{695F7D82-FD98-4929-BD98-AFA6114D01F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69997" y="554853"/>
            <a:ext cx="2273813" cy="579121"/>
          </a:xfrm>
          <a:prstGeom prst="rect">
            <a:avLst/>
          </a:prstGeom>
        </p:spPr>
      </p:pic>
    </p:spTree>
    <p:extLst>
      <p:ext uri="{BB962C8B-B14F-4D97-AF65-F5344CB8AC3E}">
        <p14:creationId xmlns:p14="http://schemas.microsoft.com/office/powerpoint/2010/main" val="1529803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sper - Dark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7655BA-16CF-42D6-8E9D-077B03CAD089}"/>
              </a:ext>
            </a:extLst>
          </p:cNvPr>
          <p:cNvSpPr>
            <a:spLocks noGrp="1"/>
          </p:cNvSpPr>
          <p:nvPr>
            <p:ph type="sldNum" sz="quarter" idx="10"/>
          </p:nvPr>
        </p:nvSpPr>
        <p:spPr>
          <a:xfrm>
            <a:off x="8604448" y="144000"/>
            <a:ext cx="400952" cy="273050"/>
          </a:xfrm>
        </p:spPr>
        <p:txBody>
          <a:bodyPr/>
          <a:lstStyle>
            <a:lvl1pPr>
              <a:defRPr>
                <a:solidFill>
                  <a:schemeClr val="bg1"/>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0E87BD0B-3A52-4549-9948-AE0A15F2D907}"/>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50F9B2E6-8FC7-43E1-833B-406A1F720607}"/>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237719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sper - Dark grey footer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1E4AB9-9C94-4BE0-997E-1964771BA02B}"/>
              </a:ext>
            </a:extLst>
          </p:cNvPr>
          <p:cNvSpPr>
            <a:spLocks noGrp="1"/>
          </p:cNvSpPr>
          <p:nvPr>
            <p:ph type="sldNum" sz="quarter" idx="10"/>
          </p:nvPr>
        </p:nvSpPr>
        <p:spPr/>
        <p:txBody>
          <a:bodyPr/>
          <a:lstStyle>
            <a:lvl1pPr>
              <a:defRPr>
                <a:solidFill>
                  <a:srgbClr val="40474F"/>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BE5821A8-7506-48C5-865B-ED3795481CD8}"/>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14337580-D987-49CA-AC72-E6FC516F0CE9}"/>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630859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isper - Light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16E6477-4C00-4F64-B8D5-5230D75A43DB}"/>
              </a:ext>
            </a:extLst>
          </p:cNvPr>
          <p:cNvSpPr>
            <a:spLocks noGrp="1"/>
          </p:cNvSpPr>
          <p:nvPr>
            <p:ph type="sldNum" sz="quarter" idx="12"/>
          </p:nvPr>
        </p:nvSpPr>
        <p:spPr>
          <a:xfrm>
            <a:off x="8604448" y="144000"/>
            <a:ext cx="400952" cy="273050"/>
          </a:xfrm>
        </p:spPr>
        <p:txBody>
          <a:bodyPr/>
          <a:lstStyle>
            <a:lvl1pPr>
              <a:defRPr>
                <a:solidFill>
                  <a:schemeClr val="bg1"/>
                </a:solidFill>
              </a:defRPr>
            </a:lvl1pPr>
          </a:lstStyle>
          <a:p>
            <a:fld id="{587702D9-62F4-4DAB-B7F1-D3C48808CBB7}" type="slidenum">
              <a:rPr lang="en-AU" smtClean="0"/>
              <a:pPr/>
              <a:t>‹#›</a:t>
            </a:fld>
            <a:endParaRPr lang="en-AU"/>
          </a:p>
        </p:txBody>
      </p:sp>
      <p:sp>
        <p:nvSpPr>
          <p:cNvPr id="7" name="Title 1">
            <a:extLst>
              <a:ext uri="{FF2B5EF4-FFF2-40B4-BE49-F238E27FC236}">
                <a16:creationId xmlns:a16="http://schemas.microsoft.com/office/drawing/2014/main" id="{B240C2E0-57FA-4D02-94C1-20AA5A66AA52}"/>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8" name="Content Placeholder 2">
            <a:extLst>
              <a:ext uri="{FF2B5EF4-FFF2-40B4-BE49-F238E27FC236}">
                <a16:creationId xmlns:a16="http://schemas.microsoft.com/office/drawing/2014/main" id="{5EA47481-84B0-4724-B121-B3A1F18BBF5A}"/>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73816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sper - Light grey footer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FCF09B-97E8-48B0-A27A-EC7B372D34CE}"/>
              </a:ext>
            </a:extLst>
          </p:cNvPr>
          <p:cNvSpPr>
            <a:spLocks noGrp="1"/>
          </p:cNvSpPr>
          <p:nvPr>
            <p:ph type="sldNum" sz="quarter" idx="10"/>
          </p:nvPr>
        </p:nvSpPr>
        <p:spPr/>
        <p:txBody>
          <a:bodyPr/>
          <a:lstStyle>
            <a:lvl1pPr>
              <a:defRPr>
                <a:solidFill>
                  <a:srgbClr val="40474F"/>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61F5597B-944B-4F60-A24C-0A03B82295FE}"/>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E653416D-3D89-442C-984D-436417B0200A}"/>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905760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isper - Dark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74D1DC-2E4C-4217-A443-7BDA4242D31F}"/>
              </a:ext>
            </a:extLst>
          </p:cNvPr>
          <p:cNvSpPr>
            <a:spLocks noGrp="1"/>
          </p:cNvSpPr>
          <p:nvPr>
            <p:ph type="sldNum" sz="quarter" idx="10"/>
          </p:nvPr>
        </p:nvSpPr>
        <p:spPr>
          <a:xfrm>
            <a:off x="8604448" y="144000"/>
            <a:ext cx="400952" cy="273050"/>
          </a:xfrm>
        </p:spPr>
        <p:txBody>
          <a:bodyPr/>
          <a:lstStyle>
            <a:lvl1pPr>
              <a:defRPr>
                <a:solidFill>
                  <a:srgbClr val="40474F"/>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F8E617EB-42F4-48CD-9DAC-E0ECDE197DF5}"/>
              </a:ext>
            </a:extLst>
          </p:cNvPr>
          <p:cNvSpPr>
            <a:spLocks noGrp="1"/>
          </p:cNvSpPr>
          <p:nvPr>
            <p:ph type="title"/>
          </p:nvPr>
        </p:nvSpPr>
        <p:spPr>
          <a:xfrm>
            <a:off x="457201" y="349203"/>
            <a:ext cx="6364188" cy="993775"/>
          </a:xfrm>
        </p:spPr>
        <p:txBody>
          <a:bodyPr>
            <a:noAutofit/>
          </a:bodyPr>
          <a:lstStyle>
            <a:lvl1pPr>
              <a:defRPr>
                <a:solidFill>
                  <a:schemeClr val="bg1"/>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E3F2FED7-9883-4224-A158-8DC59D9E04E7}"/>
              </a:ext>
            </a:extLst>
          </p:cNvPr>
          <p:cNvSpPr>
            <a:spLocks noGrp="1"/>
          </p:cNvSpPr>
          <p:nvPr>
            <p:ph idx="1" hasCustomPrompt="1"/>
          </p:nvPr>
        </p:nvSpPr>
        <p:spPr>
          <a:xfrm>
            <a:off x="457201" y="1710002"/>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903232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sper - Dark grey background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4A7493-4A2B-4519-A66C-2709A2D39F7B}"/>
              </a:ext>
            </a:extLst>
          </p:cNvPr>
          <p:cNvSpPr>
            <a:spLocks noGrp="1"/>
          </p:cNvSpPr>
          <p:nvPr>
            <p:ph type="sldNum" sz="quarter" idx="10"/>
          </p:nvPr>
        </p:nvSpPr>
        <p:spPr/>
        <p:txBody>
          <a:bodyPr/>
          <a:lstStyle>
            <a:lvl1pPr>
              <a:defRPr>
                <a:solidFill>
                  <a:schemeClr val="bg1"/>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93049262-2E57-42BE-94AC-4B02A1FB6915}"/>
              </a:ext>
            </a:extLst>
          </p:cNvPr>
          <p:cNvSpPr>
            <a:spLocks noGrp="1"/>
          </p:cNvSpPr>
          <p:nvPr>
            <p:ph type="title"/>
          </p:nvPr>
        </p:nvSpPr>
        <p:spPr>
          <a:xfrm>
            <a:off x="457201" y="349203"/>
            <a:ext cx="6364188" cy="993775"/>
          </a:xfrm>
        </p:spPr>
        <p:txBody>
          <a:bodyPr>
            <a:noAutofit/>
          </a:bodyPr>
          <a:lstStyle>
            <a:lvl1pPr>
              <a:defRPr>
                <a:solidFill>
                  <a:schemeClr val="bg1"/>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2D611E7C-65A9-4924-BC87-EE538462D848}"/>
              </a:ext>
            </a:extLst>
          </p:cNvPr>
          <p:cNvSpPr>
            <a:spLocks noGrp="1"/>
          </p:cNvSpPr>
          <p:nvPr>
            <p:ph idx="1" hasCustomPrompt="1"/>
          </p:nvPr>
        </p:nvSpPr>
        <p:spPr>
          <a:xfrm>
            <a:off x="457201" y="1710002"/>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269144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vy - Navy footer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FCF09B-97E8-48B0-A27A-EC7B372D34CE}"/>
              </a:ext>
            </a:extLst>
          </p:cNvPr>
          <p:cNvSpPr>
            <a:spLocks noGrp="1"/>
          </p:cNvSpPr>
          <p:nvPr>
            <p:ph type="sldNum" sz="quarter" idx="10"/>
          </p:nvPr>
        </p:nvSpPr>
        <p:spPr/>
        <p:txBody>
          <a:bodyPr/>
          <a:lstStyle>
            <a:lvl1pPr>
              <a:defRPr>
                <a:solidFill>
                  <a:schemeClr val="bg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61F5597B-944B-4F60-A24C-0A03B82295FE}"/>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E653416D-3D89-442C-984D-436417B0200A}"/>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262924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hisper - Light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BE7935-97A5-4E54-BF9D-E3E025DF5A0A}"/>
              </a:ext>
            </a:extLst>
          </p:cNvPr>
          <p:cNvSpPr>
            <a:spLocks noGrp="1"/>
          </p:cNvSpPr>
          <p:nvPr>
            <p:ph type="sldNum" sz="quarter" idx="10"/>
          </p:nvPr>
        </p:nvSpPr>
        <p:spPr>
          <a:xfrm>
            <a:off x="8604448" y="144000"/>
            <a:ext cx="400952" cy="273050"/>
          </a:xfrm>
        </p:spPr>
        <p:txBody>
          <a:bodyPr/>
          <a:lstStyle>
            <a:lvl1pPr>
              <a:defRPr>
                <a:solidFill>
                  <a:srgbClr val="E5E7E4"/>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36FEC765-8AAD-4A95-AF16-F3BBCEBA4482}"/>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DDBC36F5-5032-4664-B6B9-059AF23D8BB0}"/>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978623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sper - Light grey background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B26ED1-3D53-4A2D-B5E7-2D9BB5F2B03B}"/>
              </a:ext>
            </a:extLst>
          </p:cNvPr>
          <p:cNvSpPr>
            <a:spLocks noGrp="1"/>
          </p:cNvSpPr>
          <p:nvPr>
            <p:ph type="sldNum" sz="quarter" idx="10"/>
          </p:nvPr>
        </p:nvSpPr>
        <p:spPr/>
        <p:txBody>
          <a:bodyPr/>
          <a:lstStyle>
            <a:lvl1pPr>
              <a:defRPr>
                <a:solidFill>
                  <a:schemeClr val="tx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6A19D567-982C-459D-B239-0E5D3BCEF3C5}"/>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5D2E6199-A2E5-484C-992D-63E42BB3B78B}"/>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5569593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FE5836E-BC72-401C-9A7F-3E3B5E9ABD3A}"/>
              </a:ext>
            </a:extLst>
          </p:cNvPr>
          <p:cNvSpPr>
            <a:spLocks noGrp="1"/>
          </p:cNvSpPr>
          <p:nvPr>
            <p:ph type="title"/>
          </p:nvPr>
        </p:nvSpPr>
        <p:spPr>
          <a:xfrm>
            <a:off x="457200" y="349200"/>
            <a:ext cx="6364188" cy="993775"/>
          </a:xfrm>
        </p:spPr>
        <p:txBody>
          <a:bodyPr/>
          <a:lstStyle/>
          <a:p>
            <a:r>
              <a:rPr lang="en-US"/>
              <a:t>Click to edit Master title style</a:t>
            </a:r>
            <a:endParaRPr lang="en-AU"/>
          </a:p>
        </p:txBody>
      </p:sp>
      <p:sp>
        <p:nvSpPr>
          <p:cNvPr id="8" name="Content Placeholder 2">
            <a:extLst>
              <a:ext uri="{FF2B5EF4-FFF2-40B4-BE49-F238E27FC236}">
                <a16:creationId xmlns:a16="http://schemas.microsoft.com/office/drawing/2014/main" id="{90A98A54-CD45-41AF-9E78-7BE3E71DA44F}"/>
              </a:ext>
            </a:extLst>
          </p:cNvPr>
          <p:cNvSpPr>
            <a:spLocks noGrp="1"/>
          </p:cNvSpPr>
          <p:nvPr>
            <p:ph idx="1"/>
          </p:nvPr>
        </p:nvSpPr>
        <p:spPr>
          <a:xfrm>
            <a:off x="457200" y="1710000"/>
            <a:ext cx="7886700" cy="3024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187452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317EEA59-70B6-4881-9C5F-17A7E87BBA89}"/>
              </a:ext>
            </a:extLst>
          </p:cNvPr>
          <p:cNvSpPr>
            <a:spLocks noGrp="1"/>
          </p:cNvSpPr>
          <p:nvPr>
            <p:ph type="body" sz="half" idx="2" hasCustomPrompt="1"/>
          </p:nvPr>
        </p:nvSpPr>
        <p:spPr>
          <a:xfrm>
            <a:off x="387820" y="731207"/>
            <a:ext cx="8368363" cy="173415"/>
          </a:xfrm>
          <a:prstGeom prst="rect">
            <a:avLst/>
          </a:prstGeom>
        </p:spPr>
        <p:txBody>
          <a:bodyPr wrap="none" lIns="0" tIns="0" rIns="0" bIns="0" anchor="ctr">
            <a:noAutofit/>
          </a:bodyPr>
          <a:lstStyle>
            <a:lvl1pPr marL="0" indent="0" algn="l">
              <a:buNone/>
              <a:defRPr sz="11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9" name="Title 2">
            <a:extLst>
              <a:ext uri="{FF2B5EF4-FFF2-40B4-BE49-F238E27FC236}">
                <a16:creationId xmlns:a16="http://schemas.microsoft.com/office/drawing/2014/main" id="{9ECFD298-AD96-474E-BF4F-399CE9FB7147}"/>
              </a:ext>
            </a:extLst>
          </p:cNvPr>
          <p:cNvSpPr>
            <a:spLocks noGrp="1"/>
          </p:cNvSpPr>
          <p:nvPr>
            <p:ph type="title"/>
          </p:nvPr>
        </p:nvSpPr>
        <p:spPr>
          <a:xfrm>
            <a:off x="387820" y="282873"/>
            <a:ext cx="8368363" cy="409838"/>
          </a:xfrm>
          <a:prstGeom prst="rect">
            <a:avLst/>
          </a:prstGeom>
        </p:spPr>
        <p:txBody>
          <a:bodyPr lIns="0" tIns="0" rIns="0" bIns="0" anchor="ctr">
            <a:normAutofit/>
          </a:bodyPr>
          <a:lstStyle>
            <a:lvl1pPr algn="l" defTabSz="914400" rtl="0" eaLnBrk="1" latinLnBrk="0" hangingPunct="1">
              <a:lnSpc>
                <a:spcPct val="90000"/>
              </a:lnSpc>
              <a:spcBef>
                <a:spcPct val="0"/>
              </a:spcBef>
              <a:buNone/>
              <a:defRPr lang="en-US" sz="2000" b="0" kern="1200" dirty="0">
                <a:solidFill>
                  <a:srgbClr val="002D3F"/>
                </a:solidFill>
                <a:latin typeface="+mn-lt"/>
                <a:ea typeface="+mj-ea"/>
                <a:cs typeface="+mj-cs"/>
              </a:defRPr>
            </a:lvl1pPr>
          </a:lstStyle>
          <a:p>
            <a:r>
              <a:rPr lang="en-US"/>
              <a:t>Click to edit Master title style</a:t>
            </a:r>
          </a:p>
        </p:txBody>
      </p:sp>
    </p:spTree>
    <p:extLst>
      <p:ext uri="{BB962C8B-B14F-4D97-AF65-F5344CB8AC3E}">
        <p14:creationId xmlns:p14="http://schemas.microsoft.com/office/powerpoint/2010/main" val="12838046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9182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6850A450-87C9-49F7-B178-152E3D1A9AA1}"/>
              </a:ext>
            </a:extLst>
          </p:cNvPr>
          <p:cNvSpPr>
            <a:spLocks noGrp="1"/>
          </p:cNvSpPr>
          <p:nvPr>
            <p:ph type="body" sz="half" idx="2" hasCustomPrompt="1"/>
          </p:nvPr>
        </p:nvSpPr>
        <p:spPr>
          <a:xfrm>
            <a:off x="381001" y="884639"/>
            <a:ext cx="8368364" cy="173416"/>
          </a:xfrm>
          <a:prstGeom prst="rect">
            <a:avLst/>
          </a:prstGeom>
        </p:spPr>
        <p:txBody>
          <a:bodyPr wrap="none" lIns="0" tIns="0" rIns="0" bIns="0" anchor="ctr">
            <a:noAutofit/>
          </a:bodyPr>
          <a:lstStyle>
            <a:lvl1pPr marL="0" indent="0" algn="l">
              <a:buNone/>
              <a:defRPr sz="1100" b="0" baseline="0">
                <a:solidFill>
                  <a:srgbClr val="A4A7A9"/>
                </a:solidFill>
                <a:latin typeface="+mn-lt"/>
                <a:ea typeface="Roboto" panose="02000000000000000000" pitchFamily="2" charset="0"/>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8" indent="0">
              <a:buNone/>
              <a:defRPr sz="900"/>
            </a:lvl9pPr>
          </a:lstStyle>
          <a:p>
            <a:pPr lvl="0"/>
            <a:r>
              <a:rPr lang="en-US"/>
              <a:t>CLICK TO EDITE SUBTITLE</a:t>
            </a:r>
          </a:p>
        </p:txBody>
      </p:sp>
      <p:sp>
        <p:nvSpPr>
          <p:cNvPr id="7" name="Title 2">
            <a:extLst>
              <a:ext uri="{FF2B5EF4-FFF2-40B4-BE49-F238E27FC236}">
                <a16:creationId xmlns:a16="http://schemas.microsoft.com/office/drawing/2014/main" id="{833CDDA0-920E-46C7-A625-FFC82B28156C}"/>
              </a:ext>
            </a:extLst>
          </p:cNvPr>
          <p:cNvSpPr>
            <a:spLocks noGrp="1"/>
          </p:cNvSpPr>
          <p:nvPr>
            <p:ph type="title"/>
          </p:nvPr>
        </p:nvSpPr>
        <p:spPr>
          <a:xfrm>
            <a:off x="381001" y="341630"/>
            <a:ext cx="8368364" cy="495842"/>
          </a:xfrm>
          <a:prstGeom prst="rect">
            <a:avLst/>
          </a:prstGeom>
        </p:spPr>
        <p:txBody>
          <a:bodyPr lIns="0" tIns="0" rIns="0" bIns="0" anchor="ctr">
            <a:normAutofit/>
          </a:bodyPr>
          <a:lstStyle>
            <a:lvl1pPr algn="l" defTabSz="914400" rtl="0" eaLnBrk="1" latinLnBrk="0" hangingPunct="1">
              <a:lnSpc>
                <a:spcPct val="90000"/>
              </a:lnSpc>
              <a:spcBef>
                <a:spcPct val="0"/>
              </a:spcBef>
              <a:buNone/>
              <a:defRPr lang="en-US" sz="2000" b="0" kern="1200" dirty="0">
                <a:solidFill>
                  <a:srgbClr val="002D3F"/>
                </a:solidFill>
                <a:latin typeface="+mn-lt"/>
                <a:ea typeface="+mj-ea"/>
                <a:cs typeface="+mj-cs"/>
              </a:defRPr>
            </a:lvl1pPr>
          </a:lstStyle>
          <a:p>
            <a:r>
              <a:rPr lang="en-US"/>
              <a:t>Click to edit Master title style</a:t>
            </a:r>
          </a:p>
        </p:txBody>
      </p:sp>
    </p:spTree>
    <p:extLst>
      <p:ext uri="{BB962C8B-B14F-4D97-AF65-F5344CB8AC3E}">
        <p14:creationId xmlns:p14="http://schemas.microsoft.com/office/powerpoint/2010/main" val="21033286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EB8ECA5-49DE-4341-B933-C945CEC3E0B1}"/>
              </a:ext>
            </a:extLst>
          </p:cNvPr>
          <p:cNvSpPr>
            <a:spLocks noGrp="1"/>
          </p:cNvSpPr>
          <p:nvPr>
            <p:ph type="body" sz="half" idx="2" hasCustomPrompt="1"/>
          </p:nvPr>
        </p:nvSpPr>
        <p:spPr>
          <a:xfrm>
            <a:off x="387820" y="731207"/>
            <a:ext cx="8368363" cy="173415"/>
          </a:xfrm>
          <a:prstGeom prst="rect">
            <a:avLst/>
          </a:prstGeom>
        </p:spPr>
        <p:txBody>
          <a:bodyPr wrap="none" lIns="0" tIns="0" rIns="0" bIns="0" anchor="ctr">
            <a:noAutofit/>
          </a:bodyPr>
          <a:lstStyle>
            <a:lvl1pPr marL="0" indent="0" algn="l">
              <a:buNone/>
              <a:defRPr sz="1100" b="0" baseline="0">
                <a:solidFill>
                  <a:srgbClr val="A4A7A9"/>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6" name="Title 2">
            <a:extLst>
              <a:ext uri="{FF2B5EF4-FFF2-40B4-BE49-F238E27FC236}">
                <a16:creationId xmlns:a16="http://schemas.microsoft.com/office/drawing/2014/main" id="{785FF849-0AB8-40F3-AFD4-3C5C010E6F77}"/>
              </a:ext>
            </a:extLst>
          </p:cNvPr>
          <p:cNvSpPr>
            <a:spLocks noGrp="1"/>
          </p:cNvSpPr>
          <p:nvPr>
            <p:ph type="title"/>
          </p:nvPr>
        </p:nvSpPr>
        <p:spPr>
          <a:xfrm>
            <a:off x="387820" y="282873"/>
            <a:ext cx="8368363" cy="409838"/>
          </a:xfrm>
          <a:prstGeom prst="rect">
            <a:avLst/>
          </a:prstGeom>
        </p:spPr>
        <p:txBody>
          <a:bodyPr lIns="0" tIns="0" rIns="0" bIns="0" anchor="ctr">
            <a:normAutofit/>
          </a:bodyPr>
          <a:lstStyle>
            <a:lvl1pPr algn="l">
              <a:defRPr sz="2000" b="0">
                <a:solidFill>
                  <a:srgbClr val="002D3F"/>
                </a:solidFill>
                <a:latin typeface="+mn-lt"/>
              </a:defRPr>
            </a:lvl1pPr>
          </a:lstStyle>
          <a:p>
            <a:r>
              <a:rPr lang="en-US"/>
              <a:t>Click to edit Master title style</a:t>
            </a:r>
          </a:p>
        </p:txBody>
      </p:sp>
    </p:spTree>
    <p:extLst>
      <p:ext uri="{BB962C8B-B14F-4D97-AF65-F5344CB8AC3E}">
        <p14:creationId xmlns:p14="http://schemas.microsoft.com/office/powerpoint/2010/main" val="24406134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3E4234EA-C663-4F64-B3EE-A8443BD05F7D}"/>
              </a:ext>
            </a:extLst>
          </p:cNvPr>
          <p:cNvSpPr>
            <a:spLocks noGrp="1"/>
          </p:cNvSpPr>
          <p:nvPr>
            <p:ph type="body" sz="half" idx="2" hasCustomPrompt="1"/>
          </p:nvPr>
        </p:nvSpPr>
        <p:spPr>
          <a:xfrm>
            <a:off x="381001" y="731207"/>
            <a:ext cx="8368363" cy="173415"/>
          </a:xfrm>
          <a:prstGeom prst="rect">
            <a:avLst/>
          </a:prstGeom>
        </p:spPr>
        <p:txBody>
          <a:bodyPr wrap="none" lIns="0" tIns="0" rIns="0" bIns="0" anchor="ctr">
            <a:noAutofit/>
          </a:bodyPr>
          <a:lstStyle>
            <a:lvl1pPr marL="0" indent="0" algn="ctr">
              <a:buNone/>
              <a:defRPr sz="11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9" name="Title 2">
            <a:extLst>
              <a:ext uri="{FF2B5EF4-FFF2-40B4-BE49-F238E27FC236}">
                <a16:creationId xmlns:a16="http://schemas.microsoft.com/office/drawing/2014/main" id="{485F221A-1B1A-46E7-B7E9-2EB0DB92AEAF}"/>
              </a:ext>
            </a:extLst>
          </p:cNvPr>
          <p:cNvSpPr>
            <a:spLocks noGrp="1"/>
          </p:cNvSpPr>
          <p:nvPr>
            <p:ph type="title"/>
          </p:nvPr>
        </p:nvSpPr>
        <p:spPr>
          <a:xfrm>
            <a:off x="381001" y="282873"/>
            <a:ext cx="8368363" cy="409838"/>
          </a:xfrm>
          <a:prstGeom prst="rect">
            <a:avLst/>
          </a:prstGeom>
        </p:spPr>
        <p:txBody>
          <a:bodyPr lIns="0" tIns="0" rIns="0" bIns="0" anchor="ctr">
            <a:normAutofit/>
          </a:bodyPr>
          <a:lstStyle>
            <a:lvl1pPr algn="ctr">
              <a:defRPr sz="2000" b="0">
                <a:solidFill>
                  <a:srgbClr val="002D3F"/>
                </a:solidFill>
                <a:latin typeface="+mn-lt"/>
              </a:defRPr>
            </a:lvl1pPr>
          </a:lstStyle>
          <a:p>
            <a:r>
              <a:rPr lang="en-US"/>
              <a:t>Click to edit Master title style</a:t>
            </a:r>
          </a:p>
        </p:txBody>
      </p:sp>
    </p:spTree>
    <p:extLst>
      <p:ext uri="{BB962C8B-B14F-4D97-AF65-F5344CB8AC3E}">
        <p14:creationId xmlns:p14="http://schemas.microsoft.com/office/powerpoint/2010/main" val="32295752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meline_2">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387820" y="731207"/>
            <a:ext cx="8368363" cy="173415"/>
          </a:xfrm>
          <a:prstGeom prst="rect">
            <a:avLst/>
          </a:prstGeom>
        </p:spPr>
        <p:txBody>
          <a:bodyPr wrap="none" lIns="0" tIns="0" rIns="0" bIns="0" anchor="ctr">
            <a:noAutofit/>
          </a:bodyPr>
          <a:lstStyle>
            <a:lvl1pPr marL="0" indent="0" algn="l">
              <a:buNone/>
              <a:defRPr sz="11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7" name="Title 2"/>
          <p:cNvSpPr>
            <a:spLocks noGrp="1"/>
          </p:cNvSpPr>
          <p:nvPr>
            <p:ph type="title"/>
          </p:nvPr>
        </p:nvSpPr>
        <p:spPr>
          <a:xfrm>
            <a:off x="387820" y="282873"/>
            <a:ext cx="8368363" cy="409838"/>
          </a:xfrm>
          <a:prstGeom prst="rect">
            <a:avLst/>
          </a:prstGeom>
        </p:spPr>
        <p:txBody>
          <a:bodyPr lIns="0" tIns="0" rIns="0" bIns="0" anchor="ctr">
            <a:normAutofit/>
          </a:bodyPr>
          <a:lstStyle>
            <a:lvl1pPr algn="l">
              <a:defRPr sz="2000">
                <a:solidFill>
                  <a:srgbClr val="002D3F"/>
                </a:solidFill>
              </a:defRPr>
            </a:lvl1pPr>
          </a:lstStyle>
          <a:p>
            <a:r>
              <a:rPr lang="en-US"/>
              <a:t>Click to edit Master title style</a:t>
            </a:r>
          </a:p>
        </p:txBody>
      </p:sp>
    </p:spTree>
    <p:extLst>
      <p:ext uri="{BB962C8B-B14F-4D97-AF65-F5344CB8AC3E}">
        <p14:creationId xmlns:p14="http://schemas.microsoft.com/office/powerpoint/2010/main" val="41384405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03 options">
    <p:spTree>
      <p:nvGrpSpPr>
        <p:cNvPr id="1" name=""/>
        <p:cNvGrpSpPr/>
        <p:nvPr/>
      </p:nvGrpSpPr>
      <p:grpSpPr>
        <a:xfrm>
          <a:off x="0" y="0"/>
          <a:ext cx="0" cy="0"/>
          <a:chOff x="0" y="0"/>
          <a:chExt cx="0" cy="0"/>
        </a:xfrm>
      </p:grpSpPr>
      <p:sp>
        <p:nvSpPr>
          <p:cNvPr id="34" name="Text Placeholder 33"/>
          <p:cNvSpPr>
            <a:spLocks noGrp="1"/>
          </p:cNvSpPr>
          <p:nvPr>
            <p:ph type="body" sz="quarter" idx="11" hasCustomPrompt="1"/>
          </p:nvPr>
        </p:nvSpPr>
        <p:spPr>
          <a:xfrm>
            <a:off x="630079" y="1171467"/>
            <a:ext cx="2891790" cy="726955"/>
          </a:xfrm>
        </p:spPr>
        <p:txBody>
          <a:bodyPr>
            <a:noAutofit/>
          </a:bodyPr>
          <a:lstStyle>
            <a:lvl1pPr marL="0" indent="0">
              <a:buNone/>
              <a:defRPr sz="1000">
                <a:solidFill>
                  <a:schemeClr val="tx1"/>
                </a:solidFill>
              </a:defRPr>
            </a:lvl1pPr>
          </a:lstStyle>
          <a:p>
            <a:pPr lvl="0"/>
            <a:r>
              <a:rPr lang="en-US"/>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 Placeholder 36"/>
          <p:cNvSpPr>
            <a:spLocks noGrp="1"/>
          </p:cNvSpPr>
          <p:nvPr>
            <p:ph type="body" sz="quarter" idx="14" hasCustomPrompt="1"/>
          </p:nvPr>
        </p:nvSpPr>
        <p:spPr>
          <a:xfrm>
            <a:off x="630079" y="765088"/>
            <a:ext cx="1898810" cy="406379"/>
          </a:xfrm>
        </p:spPr>
        <p:txBody>
          <a:bodyPr>
            <a:noAutofit/>
          </a:bodyPr>
          <a:lstStyle>
            <a:lvl1pPr marL="0" indent="0" algn="l">
              <a:buNone/>
              <a:defRPr kumimoji="0" lang="en-US" sz="1800" b="1" i="0" u="none" strike="noStrike" kern="1200" cap="none" normalizeH="0" baseline="0" dirty="0" smtClean="0">
                <a:ln>
                  <a:noFill/>
                </a:ln>
                <a:solidFill>
                  <a:srgbClr val="287DB2"/>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01</a:t>
            </a:r>
            <a:endParaRPr lang="ru-RU"/>
          </a:p>
        </p:txBody>
      </p:sp>
      <p:sp>
        <p:nvSpPr>
          <p:cNvPr id="6" name="Text Placeholder 33"/>
          <p:cNvSpPr>
            <a:spLocks noGrp="1"/>
          </p:cNvSpPr>
          <p:nvPr>
            <p:ph type="body" sz="quarter" idx="15" hasCustomPrompt="1"/>
          </p:nvPr>
        </p:nvSpPr>
        <p:spPr>
          <a:xfrm>
            <a:off x="630079" y="2519309"/>
            <a:ext cx="2891790" cy="726955"/>
          </a:xfrm>
        </p:spPr>
        <p:txBody>
          <a:bodyPr>
            <a:noAutofit/>
          </a:bodyPr>
          <a:lstStyle>
            <a:lvl1pPr marL="0" indent="0">
              <a:buNone/>
              <a:defRPr sz="1000">
                <a:solidFill>
                  <a:schemeClr val="tx1"/>
                </a:solidFill>
              </a:defRPr>
            </a:lvl1pPr>
          </a:lstStyle>
          <a:p>
            <a:pPr lvl="0"/>
            <a:r>
              <a:rPr lang="en-US"/>
              <a:t>Lorem ipsum dolor sit amet, consectetur adipiscing elit, sed do eiusmod tempor incididunt ut labore et dolore magna aliqua. Ut enim ad minim veniam, quis nostrud exercitation ullamco laboris nisi ut aliquip ex ea commodo consequat. </a:t>
            </a:r>
          </a:p>
        </p:txBody>
      </p:sp>
      <p:sp>
        <p:nvSpPr>
          <p:cNvPr id="7" name="Text Placeholder 36"/>
          <p:cNvSpPr>
            <a:spLocks noGrp="1"/>
          </p:cNvSpPr>
          <p:nvPr>
            <p:ph type="body" sz="quarter" idx="16" hasCustomPrompt="1"/>
          </p:nvPr>
        </p:nvSpPr>
        <p:spPr>
          <a:xfrm>
            <a:off x="630079" y="2112930"/>
            <a:ext cx="1898810" cy="406379"/>
          </a:xfrm>
        </p:spPr>
        <p:txBody>
          <a:bodyPr>
            <a:noAutofit/>
          </a:bodyPr>
          <a:lstStyle>
            <a:lvl1pPr marL="0" indent="0" algn="l">
              <a:buNone/>
              <a:defRPr kumimoji="0" lang="en-US" sz="1800" b="1" i="0" u="none" strike="noStrike" kern="1200" cap="none" normalizeH="0" baseline="0" dirty="0" smtClean="0">
                <a:ln>
                  <a:noFill/>
                </a:ln>
                <a:solidFill>
                  <a:srgbClr val="287DB2"/>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02</a:t>
            </a:r>
            <a:endParaRPr lang="ru-RU"/>
          </a:p>
        </p:txBody>
      </p:sp>
      <p:sp>
        <p:nvSpPr>
          <p:cNvPr id="8" name="Text Placeholder 33"/>
          <p:cNvSpPr>
            <a:spLocks noGrp="1"/>
          </p:cNvSpPr>
          <p:nvPr>
            <p:ph type="body" sz="quarter" idx="17" hasCustomPrompt="1"/>
          </p:nvPr>
        </p:nvSpPr>
        <p:spPr>
          <a:xfrm>
            <a:off x="630079" y="3867151"/>
            <a:ext cx="2891790" cy="726955"/>
          </a:xfrm>
        </p:spPr>
        <p:txBody>
          <a:bodyPr>
            <a:noAutofit/>
          </a:bodyPr>
          <a:lstStyle>
            <a:lvl1pPr marL="0" indent="0">
              <a:buNone/>
              <a:defRPr sz="1000">
                <a:solidFill>
                  <a:schemeClr val="tx1"/>
                </a:solidFill>
              </a:defRPr>
            </a:lvl1pPr>
          </a:lstStyle>
          <a:p>
            <a:pPr lvl="0"/>
            <a:r>
              <a:rPr lang="en-US"/>
              <a:t>Lorem ipsum dolor sit amet, consectetur adipiscing elit, sed do eiusmod tempor incididunt ut labore et dolore magna aliqua. Ut enim ad minim veniam, quis nostrud exercitation ullamco laboris nisi ut aliquip ex ea commodo consequat. </a:t>
            </a:r>
          </a:p>
        </p:txBody>
      </p:sp>
      <p:sp>
        <p:nvSpPr>
          <p:cNvPr id="9" name="Text Placeholder 36"/>
          <p:cNvSpPr>
            <a:spLocks noGrp="1"/>
          </p:cNvSpPr>
          <p:nvPr>
            <p:ph type="body" sz="quarter" idx="18" hasCustomPrompt="1"/>
          </p:nvPr>
        </p:nvSpPr>
        <p:spPr>
          <a:xfrm>
            <a:off x="630079" y="3460772"/>
            <a:ext cx="1898810" cy="406379"/>
          </a:xfrm>
        </p:spPr>
        <p:txBody>
          <a:bodyPr>
            <a:noAutofit/>
          </a:bodyPr>
          <a:lstStyle>
            <a:lvl1pPr marL="0" indent="0" algn="l">
              <a:buNone/>
              <a:defRPr kumimoji="0" lang="en-US" sz="1800" b="1" i="0" u="none" strike="noStrike" kern="1200" cap="none" normalizeH="0" baseline="0" dirty="0" smtClean="0">
                <a:ln>
                  <a:noFill/>
                </a:ln>
                <a:solidFill>
                  <a:srgbClr val="287DB2"/>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03</a:t>
            </a:r>
            <a:endParaRPr lang="ru-RU"/>
          </a:p>
        </p:txBody>
      </p:sp>
    </p:spTree>
    <p:extLst>
      <p:ext uri="{BB962C8B-B14F-4D97-AF65-F5344CB8AC3E}">
        <p14:creationId xmlns:p14="http://schemas.microsoft.com/office/powerpoint/2010/main" val="296338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vy -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7655BA-16CF-42D6-8E9D-077B03CAD089}"/>
              </a:ext>
            </a:extLst>
          </p:cNvPr>
          <p:cNvSpPr>
            <a:spLocks noGrp="1"/>
          </p:cNvSpPr>
          <p:nvPr>
            <p:ph type="sldNum" sz="quarter" idx="10"/>
          </p:nvPr>
        </p:nvSpPr>
        <p:spPr>
          <a:xfrm>
            <a:off x="8604448" y="144000"/>
            <a:ext cx="400952" cy="273050"/>
          </a:xfrm>
        </p:spPr>
        <p:txBody>
          <a:bodyPr/>
          <a:lstStyle>
            <a:lvl1pPr>
              <a:defRPr>
                <a:solidFill>
                  <a:schemeClr val="bg1"/>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0E87BD0B-3A52-4549-9948-AE0A15F2D907}"/>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50F9B2E6-8FC7-43E1-833B-406A1F720607}"/>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876986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04 options">
    <p:spTree>
      <p:nvGrpSpPr>
        <p:cNvPr id="1" name=""/>
        <p:cNvGrpSpPr/>
        <p:nvPr/>
      </p:nvGrpSpPr>
      <p:grpSpPr>
        <a:xfrm>
          <a:off x="0" y="0"/>
          <a:ext cx="0" cy="0"/>
          <a:chOff x="0" y="0"/>
          <a:chExt cx="0" cy="0"/>
        </a:xfrm>
      </p:grpSpPr>
      <p:sp>
        <p:nvSpPr>
          <p:cNvPr id="34" name="Text Placeholder 33"/>
          <p:cNvSpPr>
            <a:spLocks noGrp="1"/>
          </p:cNvSpPr>
          <p:nvPr>
            <p:ph type="body" sz="quarter" idx="11" hasCustomPrompt="1"/>
          </p:nvPr>
        </p:nvSpPr>
        <p:spPr>
          <a:xfrm>
            <a:off x="830104" y="1323053"/>
            <a:ext cx="1898810" cy="644728"/>
          </a:xfrm>
        </p:spPr>
        <p:txBody>
          <a:bodyPr>
            <a:noAutofit/>
          </a:bodyPr>
          <a:lstStyle>
            <a:lvl1pPr marL="0" indent="0">
              <a:buNone/>
              <a:defRPr sz="1000">
                <a:solidFill>
                  <a:schemeClr val="tx1"/>
                </a:solidFill>
              </a:defRPr>
            </a:lvl1pPr>
          </a:lstStyle>
          <a:p>
            <a:pPr lvl="0"/>
            <a:r>
              <a:rPr lang="en-US"/>
              <a:t>Lorem ipsum dolor sit amet, consectetur adipiscing elit, sed do eiusmod tempor incididunt ut labore et dolore magna aliqua. </a:t>
            </a:r>
          </a:p>
        </p:txBody>
      </p:sp>
      <p:sp>
        <p:nvSpPr>
          <p:cNvPr id="37" name="Text Placeholder 36"/>
          <p:cNvSpPr>
            <a:spLocks noGrp="1"/>
          </p:cNvSpPr>
          <p:nvPr>
            <p:ph type="body" sz="quarter" idx="12" hasCustomPrompt="1"/>
          </p:nvPr>
        </p:nvSpPr>
        <p:spPr>
          <a:xfrm>
            <a:off x="6679406" y="916674"/>
            <a:ext cx="1867137" cy="406379"/>
          </a:xfrm>
        </p:spPr>
        <p:txBody>
          <a:bodyPr>
            <a:noAutofit/>
          </a:bodyPr>
          <a:lstStyle>
            <a:lvl1pPr marL="0" indent="0" algn="r">
              <a:buNone/>
              <a:defRPr kumimoji="0" lang="en-US" sz="1800" b="1" i="0" u="none" strike="noStrike" kern="1200" cap="none" normalizeH="0" baseline="0" dirty="0" smtClean="0">
                <a:ln>
                  <a:noFill/>
                </a:ln>
                <a:solidFill>
                  <a:srgbClr val="B6006A"/>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a:t>
            </a:r>
            <a:r>
              <a:rPr lang="ru-RU"/>
              <a:t>3</a:t>
            </a:r>
          </a:p>
        </p:txBody>
      </p:sp>
      <p:sp>
        <p:nvSpPr>
          <p:cNvPr id="44" name="Text Placeholder 33"/>
          <p:cNvSpPr>
            <a:spLocks noGrp="1"/>
          </p:cNvSpPr>
          <p:nvPr>
            <p:ph type="body" sz="quarter" idx="13" hasCustomPrompt="1"/>
          </p:nvPr>
        </p:nvSpPr>
        <p:spPr>
          <a:xfrm>
            <a:off x="6593681" y="1332587"/>
            <a:ext cx="1952862" cy="595865"/>
          </a:xfrm>
        </p:spPr>
        <p:txBody>
          <a:bodyPr>
            <a:noAutofit/>
          </a:bodyPr>
          <a:lstStyle>
            <a:lvl1pPr marL="0" indent="0" algn="r">
              <a:buNone/>
              <a:defRPr sz="1000">
                <a:solidFill>
                  <a:schemeClr val="tx1"/>
                </a:solidFill>
              </a:defRPr>
            </a:lvl1pPr>
          </a:lstStyle>
          <a:p>
            <a:pPr lvl="0"/>
            <a:r>
              <a:rPr lang="en-US"/>
              <a:t>Lorem ipsum dolor sit amet, consectetur adipiscing elit, sed do eiusmod tempor incididunt ut labore et dolore magna aliqua. </a:t>
            </a:r>
          </a:p>
        </p:txBody>
      </p:sp>
      <p:sp>
        <p:nvSpPr>
          <p:cNvPr id="45" name="Text Placeholder 36"/>
          <p:cNvSpPr>
            <a:spLocks noGrp="1"/>
          </p:cNvSpPr>
          <p:nvPr>
            <p:ph type="body" sz="quarter" idx="14" hasCustomPrompt="1"/>
          </p:nvPr>
        </p:nvSpPr>
        <p:spPr>
          <a:xfrm>
            <a:off x="830104" y="916674"/>
            <a:ext cx="1898810" cy="406379"/>
          </a:xfrm>
        </p:spPr>
        <p:txBody>
          <a:bodyPr>
            <a:noAutofit/>
          </a:bodyPr>
          <a:lstStyle>
            <a:lvl1pPr marL="0" indent="0" algn="l">
              <a:buNone/>
              <a:defRPr kumimoji="0" lang="en-US" sz="1800" b="1" i="0" u="none" strike="noStrike" kern="1200" cap="none" normalizeH="0" baseline="0" dirty="0" smtClean="0">
                <a:ln>
                  <a:noFill/>
                </a:ln>
                <a:solidFill>
                  <a:srgbClr val="B6006A"/>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ru-RU"/>
              <a:t>2</a:t>
            </a:r>
          </a:p>
        </p:txBody>
      </p:sp>
      <p:sp>
        <p:nvSpPr>
          <p:cNvPr id="10" name="Text Placeholder 33"/>
          <p:cNvSpPr>
            <a:spLocks noGrp="1"/>
          </p:cNvSpPr>
          <p:nvPr>
            <p:ph type="body" sz="quarter" idx="15" hasCustomPrompt="1"/>
          </p:nvPr>
        </p:nvSpPr>
        <p:spPr>
          <a:xfrm>
            <a:off x="830104" y="3624041"/>
            <a:ext cx="1898810" cy="644728"/>
          </a:xfrm>
        </p:spPr>
        <p:txBody>
          <a:bodyPr>
            <a:noAutofit/>
          </a:bodyPr>
          <a:lstStyle>
            <a:lvl1pPr marL="0" indent="0">
              <a:buNone/>
              <a:defRPr sz="1000">
                <a:solidFill>
                  <a:schemeClr val="tx1"/>
                </a:solidFill>
              </a:defRPr>
            </a:lvl1pPr>
          </a:lstStyle>
          <a:p>
            <a:pPr lvl="0"/>
            <a:r>
              <a:rPr lang="en-US"/>
              <a:t>Lorem ipsum dolor sit amet, consectetur adipiscing elit, sed do eiusmod tempor incididunt ut labore et dolore magna aliqua. </a:t>
            </a:r>
          </a:p>
        </p:txBody>
      </p:sp>
      <p:sp>
        <p:nvSpPr>
          <p:cNvPr id="11" name="Text Placeholder 36"/>
          <p:cNvSpPr>
            <a:spLocks noGrp="1"/>
          </p:cNvSpPr>
          <p:nvPr>
            <p:ph type="body" sz="quarter" idx="16" hasCustomPrompt="1"/>
          </p:nvPr>
        </p:nvSpPr>
        <p:spPr>
          <a:xfrm>
            <a:off x="830104" y="3217662"/>
            <a:ext cx="1898810" cy="406379"/>
          </a:xfrm>
        </p:spPr>
        <p:txBody>
          <a:bodyPr>
            <a:noAutofit/>
          </a:bodyPr>
          <a:lstStyle>
            <a:lvl1pPr marL="0" indent="0" algn="l">
              <a:buNone/>
              <a:defRPr kumimoji="0" lang="en-US" sz="1800" b="1" i="0" u="none" strike="noStrike" kern="1200" cap="none" normalizeH="0" baseline="0" dirty="0" smtClean="0">
                <a:ln>
                  <a:noFill/>
                </a:ln>
                <a:solidFill>
                  <a:srgbClr val="B6006A"/>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ru-RU"/>
              <a:t>1</a:t>
            </a:r>
          </a:p>
        </p:txBody>
      </p:sp>
      <p:sp>
        <p:nvSpPr>
          <p:cNvPr id="12" name="Text Placeholder 36"/>
          <p:cNvSpPr>
            <a:spLocks noGrp="1"/>
          </p:cNvSpPr>
          <p:nvPr>
            <p:ph type="body" sz="quarter" idx="17" hasCustomPrompt="1"/>
          </p:nvPr>
        </p:nvSpPr>
        <p:spPr>
          <a:xfrm>
            <a:off x="6679406" y="3217662"/>
            <a:ext cx="1867137" cy="406379"/>
          </a:xfrm>
        </p:spPr>
        <p:txBody>
          <a:bodyPr>
            <a:noAutofit/>
          </a:bodyPr>
          <a:lstStyle>
            <a:lvl1pPr marL="0" indent="0" algn="r">
              <a:buNone/>
              <a:defRPr kumimoji="0" lang="en-US" sz="1800" b="1" i="0" u="none" strike="noStrike" kern="1200" cap="none" normalizeH="0" baseline="0" dirty="0" smtClean="0">
                <a:ln>
                  <a:noFill/>
                </a:ln>
                <a:solidFill>
                  <a:srgbClr val="B6006A"/>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ru-RU"/>
              <a:t>4</a:t>
            </a:r>
          </a:p>
        </p:txBody>
      </p:sp>
      <p:sp>
        <p:nvSpPr>
          <p:cNvPr id="13" name="Text Placeholder 33"/>
          <p:cNvSpPr>
            <a:spLocks noGrp="1"/>
          </p:cNvSpPr>
          <p:nvPr>
            <p:ph type="body" sz="quarter" idx="18" hasCustomPrompt="1"/>
          </p:nvPr>
        </p:nvSpPr>
        <p:spPr>
          <a:xfrm>
            <a:off x="6593681" y="3633575"/>
            <a:ext cx="1952862" cy="595865"/>
          </a:xfrm>
        </p:spPr>
        <p:txBody>
          <a:bodyPr>
            <a:noAutofit/>
          </a:bodyPr>
          <a:lstStyle>
            <a:lvl1pPr marL="0" indent="0" algn="r">
              <a:buNone/>
              <a:defRPr sz="1000">
                <a:solidFill>
                  <a:schemeClr val="tx1"/>
                </a:solidFill>
              </a:defRPr>
            </a:lvl1pPr>
          </a:lstStyle>
          <a:p>
            <a:pPr lvl="0"/>
            <a:r>
              <a:rPr lang="en-US"/>
              <a:t>Lorem ipsum dolor sit amet, consectetur adipiscing elit, sed do eiusmod tempor incididunt ut labore et dolore magna aliqua. </a:t>
            </a:r>
          </a:p>
        </p:txBody>
      </p:sp>
    </p:spTree>
    <p:extLst>
      <p:ext uri="{BB962C8B-B14F-4D97-AF65-F5344CB8AC3E}">
        <p14:creationId xmlns:p14="http://schemas.microsoft.com/office/powerpoint/2010/main" val="33810041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05 options">
    <p:spTree>
      <p:nvGrpSpPr>
        <p:cNvPr id="1" name=""/>
        <p:cNvGrpSpPr/>
        <p:nvPr/>
      </p:nvGrpSpPr>
      <p:grpSpPr>
        <a:xfrm>
          <a:off x="0" y="0"/>
          <a:ext cx="0" cy="0"/>
          <a:chOff x="0" y="0"/>
          <a:chExt cx="0" cy="0"/>
        </a:xfrm>
      </p:grpSpPr>
      <p:pic>
        <p:nvPicPr>
          <p:cNvPr id="2" name="Picture 1" hidden="1"/>
          <p:cNvPicPr>
            <a:picLocks noChangeAspect="1"/>
          </p:cNvPicPr>
          <p:nvPr userDrawn="1"/>
        </p:nvPicPr>
        <p:blipFill>
          <a:blip r:embed="rId2"/>
          <a:stretch>
            <a:fillRect/>
          </a:stretch>
        </p:blipFill>
        <p:spPr>
          <a:xfrm>
            <a:off x="2263" y="1811"/>
            <a:ext cx="9141737" cy="5149131"/>
          </a:xfrm>
          <a:prstGeom prst="rect">
            <a:avLst/>
          </a:prstGeom>
        </p:spPr>
      </p:pic>
      <p:sp>
        <p:nvSpPr>
          <p:cNvPr id="10" name="Text Placeholder 33"/>
          <p:cNvSpPr>
            <a:spLocks noGrp="1"/>
          </p:cNvSpPr>
          <p:nvPr>
            <p:ph type="body" sz="quarter" idx="15" hasCustomPrompt="1"/>
          </p:nvPr>
        </p:nvSpPr>
        <p:spPr>
          <a:xfrm>
            <a:off x="830103" y="4067363"/>
            <a:ext cx="1555909" cy="644728"/>
          </a:xfrm>
        </p:spPr>
        <p:txBody>
          <a:bodyPr>
            <a:noAutofit/>
          </a:bodyPr>
          <a:lstStyle>
            <a:lvl1pPr marL="0" indent="0">
              <a:buNone/>
              <a:defRPr sz="1000">
                <a:solidFill>
                  <a:schemeClr val="tx1"/>
                </a:solidFill>
              </a:defRPr>
            </a:lvl1pPr>
          </a:lstStyle>
          <a:p>
            <a:pPr lvl="0"/>
            <a:r>
              <a:rPr lang="en-US"/>
              <a:t>Lorem ipsum dolor sit amet, consectetur adipiscing elit, sed do eiusmod tempor</a:t>
            </a:r>
          </a:p>
        </p:txBody>
      </p:sp>
      <p:sp>
        <p:nvSpPr>
          <p:cNvPr id="11" name="Text Placeholder 36"/>
          <p:cNvSpPr>
            <a:spLocks noGrp="1"/>
          </p:cNvSpPr>
          <p:nvPr>
            <p:ph type="body" sz="quarter" idx="16" hasCustomPrompt="1"/>
          </p:nvPr>
        </p:nvSpPr>
        <p:spPr>
          <a:xfrm>
            <a:off x="830103" y="3780159"/>
            <a:ext cx="1670210" cy="406379"/>
          </a:xfrm>
        </p:spPr>
        <p:txBody>
          <a:bodyPr>
            <a:noAutofit/>
          </a:bodyPr>
          <a:lstStyle>
            <a:lvl1pPr marL="0" indent="0" algn="l">
              <a:buNone/>
              <a:defRPr kumimoji="0" lang="en-US" sz="1500" b="1" i="0" u="none" strike="noStrike" kern="1200" cap="none" normalizeH="0" baseline="0" dirty="0" smtClean="0">
                <a:ln>
                  <a:noFill/>
                </a:ln>
                <a:solidFill>
                  <a:srgbClr val="008276"/>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ru-RU"/>
              <a:t>1</a:t>
            </a:r>
          </a:p>
        </p:txBody>
      </p:sp>
      <p:sp>
        <p:nvSpPr>
          <p:cNvPr id="14" name="Text Placeholder 33"/>
          <p:cNvSpPr>
            <a:spLocks noGrp="1"/>
          </p:cNvSpPr>
          <p:nvPr>
            <p:ph type="body" sz="quarter" idx="19" hasCustomPrompt="1"/>
          </p:nvPr>
        </p:nvSpPr>
        <p:spPr>
          <a:xfrm>
            <a:off x="758665" y="2577406"/>
            <a:ext cx="1555909" cy="644728"/>
          </a:xfrm>
        </p:spPr>
        <p:txBody>
          <a:bodyPr>
            <a:noAutofit/>
          </a:bodyPr>
          <a:lstStyle>
            <a:lvl1pPr marL="0" indent="0">
              <a:buNone/>
              <a:defRPr sz="1000">
                <a:solidFill>
                  <a:schemeClr val="tx1"/>
                </a:solidFill>
              </a:defRPr>
            </a:lvl1pPr>
          </a:lstStyle>
          <a:p>
            <a:pPr lvl="0"/>
            <a:r>
              <a:rPr lang="en-US"/>
              <a:t>Lorem ipsum dolor sit amet, consectetur adipiscing elit, sed do eiusmod tempor</a:t>
            </a:r>
          </a:p>
        </p:txBody>
      </p:sp>
      <p:sp>
        <p:nvSpPr>
          <p:cNvPr id="15" name="Text Placeholder 36"/>
          <p:cNvSpPr>
            <a:spLocks noGrp="1"/>
          </p:cNvSpPr>
          <p:nvPr>
            <p:ph type="body" sz="quarter" idx="20" hasCustomPrompt="1"/>
          </p:nvPr>
        </p:nvSpPr>
        <p:spPr>
          <a:xfrm>
            <a:off x="758665" y="2290201"/>
            <a:ext cx="1741648" cy="406379"/>
          </a:xfrm>
        </p:spPr>
        <p:txBody>
          <a:bodyPr>
            <a:noAutofit/>
          </a:bodyPr>
          <a:lstStyle>
            <a:lvl1pPr marL="0" indent="0" algn="l">
              <a:buNone/>
              <a:defRPr kumimoji="0" lang="en-US" sz="1500" b="1" i="0" u="none" strike="noStrike" kern="1200" cap="none" normalizeH="0" baseline="0" dirty="0" smtClean="0">
                <a:ln>
                  <a:noFill/>
                </a:ln>
                <a:solidFill>
                  <a:srgbClr val="008276"/>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ru-RU"/>
              <a:t>2</a:t>
            </a:r>
          </a:p>
        </p:txBody>
      </p:sp>
      <p:sp>
        <p:nvSpPr>
          <p:cNvPr id="18" name="Text Placeholder 33"/>
          <p:cNvSpPr>
            <a:spLocks noGrp="1"/>
          </p:cNvSpPr>
          <p:nvPr>
            <p:ph type="body" sz="quarter" idx="21" hasCustomPrompt="1"/>
          </p:nvPr>
        </p:nvSpPr>
        <p:spPr>
          <a:xfrm>
            <a:off x="1108709" y="1054978"/>
            <a:ext cx="1555909" cy="644728"/>
          </a:xfrm>
        </p:spPr>
        <p:txBody>
          <a:bodyPr>
            <a:noAutofit/>
          </a:bodyPr>
          <a:lstStyle>
            <a:lvl1pPr marL="0" indent="0">
              <a:buNone/>
              <a:defRPr sz="1000">
                <a:solidFill>
                  <a:schemeClr val="tx1"/>
                </a:solidFill>
              </a:defRPr>
            </a:lvl1pPr>
          </a:lstStyle>
          <a:p>
            <a:pPr lvl="0"/>
            <a:r>
              <a:rPr lang="en-US"/>
              <a:t>Lorem ipsum dolor sit amet, consectetur adipiscing elit, sed do eiusmod tempor</a:t>
            </a:r>
          </a:p>
        </p:txBody>
      </p:sp>
      <p:sp>
        <p:nvSpPr>
          <p:cNvPr id="19" name="Text Placeholder 36"/>
          <p:cNvSpPr>
            <a:spLocks noGrp="1"/>
          </p:cNvSpPr>
          <p:nvPr>
            <p:ph type="body" sz="quarter" idx="22" hasCustomPrompt="1"/>
          </p:nvPr>
        </p:nvSpPr>
        <p:spPr>
          <a:xfrm>
            <a:off x="1108709" y="767773"/>
            <a:ext cx="1741648" cy="406379"/>
          </a:xfrm>
        </p:spPr>
        <p:txBody>
          <a:bodyPr>
            <a:noAutofit/>
          </a:bodyPr>
          <a:lstStyle>
            <a:lvl1pPr marL="0" indent="0" algn="l">
              <a:buNone/>
              <a:defRPr kumimoji="0" lang="en-US" sz="1500" b="1" i="0" u="none" strike="noStrike" kern="1200" cap="none" normalizeH="0" baseline="0" dirty="0" smtClean="0">
                <a:ln>
                  <a:noFill/>
                </a:ln>
                <a:solidFill>
                  <a:srgbClr val="008276"/>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ru-RU"/>
              <a:t>3</a:t>
            </a:r>
          </a:p>
        </p:txBody>
      </p:sp>
      <p:sp>
        <p:nvSpPr>
          <p:cNvPr id="20" name="Text Placeholder 36"/>
          <p:cNvSpPr>
            <a:spLocks noGrp="1"/>
          </p:cNvSpPr>
          <p:nvPr>
            <p:ph type="body" sz="quarter" idx="23" hasCustomPrompt="1"/>
          </p:nvPr>
        </p:nvSpPr>
        <p:spPr>
          <a:xfrm>
            <a:off x="6943725" y="2336677"/>
            <a:ext cx="1417081" cy="406379"/>
          </a:xfrm>
        </p:spPr>
        <p:txBody>
          <a:bodyPr>
            <a:noAutofit/>
          </a:bodyPr>
          <a:lstStyle>
            <a:lvl1pPr marL="0" indent="0" algn="r">
              <a:buNone/>
              <a:defRPr kumimoji="0" lang="en-US" sz="1500" b="1" i="0" u="none" strike="noStrike" kern="1200" cap="none" normalizeH="0" baseline="0" dirty="0" smtClean="0">
                <a:ln>
                  <a:noFill/>
                </a:ln>
                <a:solidFill>
                  <a:srgbClr val="008276"/>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ru-RU"/>
              <a:t>5</a:t>
            </a:r>
          </a:p>
        </p:txBody>
      </p:sp>
      <p:sp>
        <p:nvSpPr>
          <p:cNvPr id="21" name="Text Placeholder 33"/>
          <p:cNvSpPr>
            <a:spLocks noGrp="1"/>
          </p:cNvSpPr>
          <p:nvPr>
            <p:ph type="body" sz="quarter" idx="24" hasCustomPrompt="1"/>
          </p:nvPr>
        </p:nvSpPr>
        <p:spPr>
          <a:xfrm>
            <a:off x="7036594" y="2633416"/>
            <a:ext cx="1324212" cy="595865"/>
          </a:xfrm>
        </p:spPr>
        <p:txBody>
          <a:bodyPr>
            <a:noAutofit/>
          </a:bodyPr>
          <a:lstStyle>
            <a:lvl1pPr marL="0" indent="0" algn="r">
              <a:buNone/>
              <a:defRPr sz="1000">
                <a:solidFill>
                  <a:schemeClr val="tx1"/>
                </a:solidFill>
              </a:defRPr>
            </a:lvl1pPr>
          </a:lstStyle>
          <a:p>
            <a:pPr lvl="0"/>
            <a:r>
              <a:rPr lang="en-US"/>
              <a:t>Lorem ipsum dolor sit amet, consectetur adipiscing elit, sed do eiusmod</a:t>
            </a:r>
          </a:p>
        </p:txBody>
      </p:sp>
      <p:sp>
        <p:nvSpPr>
          <p:cNvPr id="22" name="Text Placeholder 36"/>
          <p:cNvSpPr>
            <a:spLocks noGrp="1"/>
          </p:cNvSpPr>
          <p:nvPr>
            <p:ph type="body" sz="quarter" idx="25" hasCustomPrompt="1"/>
          </p:nvPr>
        </p:nvSpPr>
        <p:spPr>
          <a:xfrm>
            <a:off x="6636543" y="767773"/>
            <a:ext cx="1417081" cy="406379"/>
          </a:xfrm>
        </p:spPr>
        <p:txBody>
          <a:bodyPr>
            <a:noAutofit/>
          </a:bodyPr>
          <a:lstStyle>
            <a:lvl1pPr marL="0" indent="0" algn="r">
              <a:buNone/>
              <a:defRPr kumimoji="0" lang="en-US" sz="1500" b="1" i="0" u="none" strike="noStrike" kern="1200" cap="none" normalizeH="0" baseline="0" dirty="0" smtClean="0">
                <a:ln>
                  <a:noFill/>
                </a:ln>
                <a:solidFill>
                  <a:srgbClr val="008276"/>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ru-RU"/>
              <a:t>4</a:t>
            </a:r>
          </a:p>
        </p:txBody>
      </p:sp>
      <p:sp>
        <p:nvSpPr>
          <p:cNvPr id="23" name="Text Placeholder 33"/>
          <p:cNvSpPr>
            <a:spLocks noGrp="1"/>
          </p:cNvSpPr>
          <p:nvPr>
            <p:ph type="body" sz="quarter" idx="26" hasCustomPrompt="1"/>
          </p:nvPr>
        </p:nvSpPr>
        <p:spPr>
          <a:xfrm>
            <a:off x="6729413" y="1064512"/>
            <a:ext cx="1324212" cy="595865"/>
          </a:xfrm>
        </p:spPr>
        <p:txBody>
          <a:bodyPr>
            <a:noAutofit/>
          </a:bodyPr>
          <a:lstStyle>
            <a:lvl1pPr marL="0" indent="0" algn="r">
              <a:buNone/>
              <a:defRPr sz="1000">
                <a:solidFill>
                  <a:schemeClr val="tx1"/>
                </a:solidFill>
              </a:defRPr>
            </a:lvl1pPr>
          </a:lstStyle>
          <a:p>
            <a:pPr lvl="0"/>
            <a:r>
              <a:rPr lang="en-US"/>
              <a:t>Lorem ipsum dolor sit amet, consectetur adipiscing elit, sed do eiusmod</a:t>
            </a:r>
          </a:p>
        </p:txBody>
      </p:sp>
    </p:spTree>
    <p:extLst>
      <p:ext uri="{BB962C8B-B14F-4D97-AF65-F5344CB8AC3E}">
        <p14:creationId xmlns:p14="http://schemas.microsoft.com/office/powerpoint/2010/main" val="1686296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08 options">
    <p:spTree>
      <p:nvGrpSpPr>
        <p:cNvPr id="1" name=""/>
        <p:cNvGrpSpPr/>
        <p:nvPr/>
      </p:nvGrpSpPr>
      <p:grpSpPr>
        <a:xfrm>
          <a:off x="0" y="0"/>
          <a:ext cx="0" cy="0"/>
          <a:chOff x="0" y="0"/>
          <a:chExt cx="0" cy="0"/>
        </a:xfrm>
      </p:grpSpPr>
      <p:sp>
        <p:nvSpPr>
          <p:cNvPr id="10" name="Text Placeholder 33"/>
          <p:cNvSpPr>
            <a:spLocks noGrp="1"/>
          </p:cNvSpPr>
          <p:nvPr>
            <p:ph type="body" sz="quarter" idx="15" hasCustomPrompt="1"/>
          </p:nvPr>
        </p:nvSpPr>
        <p:spPr>
          <a:xfrm>
            <a:off x="1194434" y="4100732"/>
            <a:ext cx="1305879" cy="644728"/>
          </a:xfrm>
        </p:spPr>
        <p:txBody>
          <a:bodyPr>
            <a:noAutofit/>
          </a:bodyPr>
          <a:lstStyle>
            <a:lvl1pPr marL="0" indent="0">
              <a:buNone/>
              <a:defRPr sz="1000">
                <a:solidFill>
                  <a:schemeClr val="tx1"/>
                </a:solidFill>
              </a:defRPr>
            </a:lvl1pPr>
          </a:lstStyle>
          <a:p>
            <a:pPr lvl="0"/>
            <a:r>
              <a:rPr lang="en-US"/>
              <a:t>Lorem ipsum dolor sit amet, consectetur adipiscing elit, sed do eiusmod tempor</a:t>
            </a:r>
          </a:p>
        </p:txBody>
      </p:sp>
      <p:sp>
        <p:nvSpPr>
          <p:cNvPr id="11" name="Text Placeholder 36"/>
          <p:cNvSpPr>
            <a:spLocks noGrp="1"/>
          </p:cNvSpPr>
          <p:nvPr>
            <p:ph type="body" sz="quarter" idx="16" hasCustomPrompt="1"/>
          </p:nvPr>
        </p:nvSpPr>
        <p:spPr>
          <a:xfrm>
            <a:off x="1194435" y="3897542"/>
            <a:ext cx="1305879" cy="203190"/>
          </a:xfrm>
        </p:spPr>
        <p:txBody>
          <a:bodyPr>
            <a:noAutofit/>
          </a:bodyPr>
          <a:lstStyle>
            <a:lvl1pPr marL="0" indent="0" algn="l">
              <a:buNone/>
              <a:defRPr kumimoji="0" lang="en-US" sz="1400" b="1" i="0" u="none" strike="noStrike" kern="1200" cap="none" normalizeH="0" baseline="0" dirty="0" smtClean="0">
                <a:ln>
                  <a:noFill/>
                </a:ln>
                <a:solidFill>
                  <a:srgbClr val="343741"/>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uk-UA"/>
              <a:t>4</a:t>
            </a:r>
            <a:endParaRPr lang="ru-RU"/>
          </a:p>
        </p:txBody>
      </p:sp>
      <p:sp>
        <p:nvSpPr>
          <p:cNvPr id="26" name="Text Placeholder 33"/>
          <p:cNvSpPr>
            <a:spLocks noGrp="1"/>
          </p:cNvSpPr>
          <p:nvPr>
            <p:ph type="body" sz="quarter" idx="17" hasCustomPrompt="1"/>
          </p:nvPr>
        </p:nvSpPr>
        <p:spPr>
          <a:xfrm>
            <a:off x="856297" y="3023410"/>
            <a:ext cx="1305879" cy="644728"/>
          </a:xfrm>
        </p:spPr>
        <p:txBody>
          <a:bodyPr>
            <a:noAutofit/>
          </a:bodyPr>
          <a:lstStyle>
            <a:lvl1pPr marL="0" indent="0">
              <a:buNone/>
              <a:defRPr sz="1000">
                <a:solidFill>
                  <a:schemeClr val="tx1"/>
                </a:solidFill>
              </a:defRPr>
            </a:lvl1pPr>
          </a:lstStyle>
          <a:p>
            <a:pPr lvl="0"/>
            <a:r>
              <a:rPr lang="en-US"/>
              <a:t>Lorem ipsum dolor sit amet, consectetur adipiscing elit, sed do eiusmod tempor</a:t>
            </a:r>
          </a:p>
        </p:txBody>
      </p:sp>
      <p:sp>
        <p:nvSpPr>
          <p:cNvPr id="27" name="Text Placeholder 36"/>
          <p:cNvSpPr>
            <a:spLocks noGrp="1"/>
          </p:cNvSpPr>
          <p:nvPr>
            <p:ph type="body" sz="quarter" idx="18" hasCustomPrompt="1"/>
          </p:nvPr>
        </p:nvSpPr>
        <p:spPr>
          <a:xfrm>
            <a:off x="856298" y="2820221"/>
            <a:ext cx="1305879" cy="203190"/>
          </a:xfrm>
        </p:spPr>
        <p:txBody>
          <a:bodyPr>
            <a:noAutofit/>
          </a:bodyPr>
          <a:lstStyle>
            <a:lvl1pPr marL="0" indent="0" algn="l">
              <a:buNone/>
              <a:defRPr kumimoji="0" lang="en-US" sz="1400" b="1" i="0" u="none" strike="noStrike" kern="1200" cap="none" normalizeH="0" baseline="0" dirty="0" smtClean="0">
                <a:ln>
                  <a:noFill/>
                </a:ln>
                <a:solidFill>
                  <a:srgbClr val="343741"/>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03</a:t>
            </a:r>
            <a:endParaRPr lang="ru-RU"/>
          </a:p>
        </p:txBody>
      </p:sp>
      <p:sp>
        <p:nvSpPr>
          <p:cNvPr id="28" name="Text Placeholder 33"/>
          <p:cNvSpPr>
            <a:spLocks noGrp="1"/>
          </p:cNvSpPr>
          <p:nvPr>
            <p:ph type="body" sz="quarter" idx="19" hasCustomPrompt="1"/>
          </p:nvPr>
        </p:nvSpPr>
        <p:spPr>
          <a:xfrm>
            <a:off x="856297" y="1941322"/>
            <a:ext cx="1305879" cy="644728"/>
          </a:xfrm>
        </p:spPr>
        <p:txBody>
          <a:bodyPr>
            <a:noAutofit/>
          </a:bodyPr>
          <a:lstStyle>
            <a:lvl1pPr marL="0" indent="0">
              <a:buNone/>
              <a:defRPr sz="1000">
                <a:solidFill>
                  <a:schemeClr val="tx1"/>
                </a:solidFill>
              </a:defRPr>
            </a:lvl1pPr>
          </a:lstStyle>
          <a:p>
            <a:pPr lvl="0"/>
            <a:r>
              <a:rPr lang="en-US"/>
              <a:t>Lorem ipsum dolor sit amet, consectetur adipiscing elit, sed do eiusmod tempor</a:t>
            </a:r>
          </a:p>
        </p:txBody>
      </p:sp>
      <p:sp>
        <p:nvSpPr>
          <p:cNvPr id="29" name="Text Placeholder 36"/>
          <p:cNvSpPr>
            <a:spLocks noGrp="1"/>
          </p:cNvSpPr>
          <p:nvPr>
            <p:ph type="body" sz="quarter" idx="20" hasCustomPrompt="1"/>
          </p:nvPr>
        </p:nvSpPr>
        <p:spPr>
          <a:xfrm>
            <a:off x="856298" y="1738132"/>
            <a:ext cx="1305879" cy="203190"/>
          </a:xfrm>
        </p:spPr>
        <p:txBody>
          <a:bodyPr>
            <a:noAutofit/>
          </a:bodyPr>
          <a:lstStyle>
            <a:lvl1pPr marL="0" indent="0" algn="l">
              <a:buNone/>
              <a:defRPr kumimoji="0" lang="en-US" sz="1400" b="1" i="0" u="none" strike="noStrike" kern="1200" cap="none" normalizeH="0" baseline="0" dirty="0" smtClean="0">
                <a:ln>
                  <a:noFill/>
                </a:ln>
                <a:solidFill>
                  <a:srgbClr val="343741"/>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a:t>
            </a:r>
            <a:r>
              <a:rPr lang="uk-UA"/>
              <a:t>02</a:t>
            </a:r>
            <a:endParaRPr lang="ru-RU"/>
          </a:p>
        </p:txBody>
      </p:sp>
      <p:sp>
        <p:nvSpPr>
          <p:cNvPr id="30" name="Text Placeholder 33"/>
          <p:cNvSpPr>
            <a:spLocks noGrp="1"/>
          </p:cNvSpPr>
          <p:nvPr>
            <p:ph type="body" sz="quarter" idx="21" hasCustomPrompt="1"/>
          </p:nvPr>
        </p:nvSpPr>
        <p:spPr>
          <a:xfrm>
            <a:off x="6726207" y="848017"/>
            <a:ext cx="1305879" cy="644728"/>
          </a:xfrm>
        </p:spPr>
        <p:txBody>
          <a:bodyPr>
            <a:noAutofit/>
          </a:bodyPr>
          <a:lstStyle>
            <a:lvl1pPr marL="0" indent="0" algn="r">
              <a:buNone/>
              <a:defRPr sz="1000">
                <a:solidFill>
                  <a:schemeClr val="tx1"/>
                </a:solidFill>
              </a:defRPr>
            </a:lvl1pPr>
          </a:lstStyle>
          <a:p>
            <a:pPr lvl="0"/>
            <a:r>
              <a:rPr lang="en-US"/>
              <a:t>Lorem ipsum dolor sit amet, consectetur adipiscing elit, sed do eiusmod tempor</a:t>
            </a:r>
          </a:p>
        </p:txBody>
      </p:sp>
      <p:sp>
        <p:nvSpPr>
          <p:cNvPr id="31" name="Text Placeholder 36"/>
          <p:cNvSpPr>
            <a:spLocks noGrp="1"/>
          </p:cNvSpPr>
          <p:nvPr>
            <p:ph type="body" sz="quarter" idx="22" hasCustomPrompt="1"/>
          </p:nvPr>
        </p:nvSpPr>
        <p:spPr>
          <a:xfrm>
            <a:off x="6726208" y="644827"/>
            <a:ext cx="1305879" cy="203190"/>
          </a:xfrm>
        </p:spPr>
        <p:txBody>
          <a:bodyPr>
            <a:noAutofit/>
          </a:bodyPr>
          <a:lstStyle>
            <a:lvl1pPr marL="0" indent="0" algn="r">
              <a:buNone/>
              <a:defRPr kumimoji="0" lang="en-US" sz="1400" b="1" i="0" u="none" strike="noStrike" kern="1200" cap="none" normalizeH="0" baseline="0" dirty="0" smtClean="0">
                <a:ln>
                  <a:noFill/>
                </a:ln>
                <a:solidFill>
                  <a:srgbClr val="343741"/>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uk-UA"/>
              <a:t>5</a:t>
            </a:r>
            <a:endParaRPr lang="ru-RU"/>
          </a:p>
        </p:txBody>
      </p:sp>
      <p:sp>
        <p:nvSpPr>
          <p:cNvPr id="32" name="Text Placeholder 33"/>
          <p:cNvSpPr>
            <a:spLocks noGrp="1"/>
          </p:cNvSpPr>
          <p:nvPr>
            <p:ph type="body" sz="quarter" idx="23" hasCustomPrompt="1"/>
          </p:nvPr>
        </p:nvSpPr>
        <p:spPr>
          <a:xfrm>
            <a:off x="7041010" y="1931241"/>
            <a:ext cx="1305879" cy="644728"/>
          </a:xfrm>
        </p:spPr>
        <p:txBody>
          <a:bodyPr>
            <a:noAutofit/>
          </a:bodyPr>
          <a:lstStyle>
            <a:lvl1pPr marL="0" indent="0" algn="r">
              <a:buNone/>
              <a:defRPr sz="1000">
                <a:solidFill>
                  <a:schemeClr val="tx1"/>
                </a:solidFill>
              </a:defRPr>
            </a:lvl1pPr>
          </a:lstStyle>
          <a:p>
            <a:pPr lvl="0"/>
            <a:r>
              <a:rPr lang="en-US"/>
              <a:t>Lorem ipsum dolor sit amet, consectetur adipiscing elit, sed do eiusmod tempor</a:t>
            </a:r>
          </a:p>
        </p:txBody>
      </p:sp>
      <p:sp>
        <p:nvSpPr>
          <p:cNvPr id="33" name="Text Placeholder 36"/>
          <p:cNvSpPr>
            <a:spLocks noGrp="1"/>
          </p:cNvSpPr>
          <p:nvPr>
            <p:ph type="body" sz="quarter" idx="24" hasCustomPrompt="1"/>
          </p:nvPr>
        </p:nvSpPr>
        <p:spPr>
          <a:xfrm>
            <a:off x="7041011" y="1728052"/>
            <a:ext cx="1305879" cy="203190"/>
          </a:xfrm>
        </p:spPr>
        <p:txBody>
          <a:bodyPr>
            <a:noAutofit/>
          </a:bodyPr>
          <a:lstStyle>
            <a:lvl1pPr marL="0" indent="0" algn="r">
              <a:buNone/>
              <a:defRPr kumimoji="0" lang="en-US" sz="1400" b="1" i="0" u="none" strike="noStrike" kern="1200" cap="none" normalizeH="0" baseline="0" dirty="0" smtClean="0">
                <a:ln>
                  <a:noFill/>
                </a:ln>
                <a:solidFill>
                  <a:srgbClr val="343741"/>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uk-UA"/>
              <a:t>6</a:t>
            </a:r>
            <a:endParaRPr lang="ru-RU"/>
          </a:p>
        </p:txBody>
      </p:sp>
      <p:sp>
        <p:nvSpPr>
          <p:cNvPr id="34" name="Text Placeholder 33"/>
          <p:cNvSpPr>
            <a:spLocks noGrp="1"/>
          </p:cNvSpPr>
          <p:nvPr>
            <p:ph type="body" sz="quarter" idx="25" hasCustomPrompt="1"/>
          </p:nvPr>
        </p:nvSpPr>
        <p:spPr>
          <a:xfrm>
            <a:off x="6726207" y="4100732"/>
            <a:ext cx="1305879" cy="644728"/>
          </a:xfrm>
        </p:spPr>
        <p:txBody>
          <a:bodyPr>
            <a:noAutofit/>
          </a:bodyPr>
          <a:lstStyle>
            <a:lvl1pPr marL="0" indent="0" algn="r">
              <a:buNone/>
              <a:defRPr sz="1000">
                <a:solidFill>
                  <a:schemeClr val="tx1"/>
                </a:solidFill>
              </a:defRPr>
            </a:lvl1pPr>
          </a:lstStyle>
          <a:p>
            <a:pPr lvl="0"/>
            <a:r>
              <a:rPr lang="en-US"/>
              <a:t>Lorem ipsum dolor sit amet, consectetur adipiscing elit, sed do eiusmod tempor</a:t>
            </a:r>
          </a:p>
        </p:txBody>
      </p:sp>
      <p:sp>
        <p:nvSpPr>
          <p:cNvPr id="35" name="Text Placeholder 36"/>
          <p:cNvSpPr>
            <a:spLocks noGrp="1"/>
          </p:cNvSpPr>
          <p:nvPr>
            <p:ph type="body" sz="quarter" idx="26" hasCustomPrompt="1"/>
          </p:nvPr>
        </p:nvSpPr>
        <p:spPr>
          <a:xfrm>
            <a:off x="6726208" y="3897542"/>
            <a:ext cx="1305879" cy="203190"/>
          </a:xfrm>
        </p:spPr>
        <p:txBody>
          <a:bodyPr>
            <a:noAutofit/>
          </a:bodyPr>
          <a:lstStyle>
            <a:lvl1pPr marL="0" indent="0" algn="r">
              <a:buNone/>
              <a:defRPr kumimoji="0" lang="en-US" sz="1400" b="1" i="0" u="none" strike="noStrike" kern="1200" cap="none" normalizeH="0" baseline="0" dirty="0" smtClean="0">
                <a:ln>
                  <a:noFill/>
                </a:ln>
                <a:solidFill>
                  <a:srgbClr val="343741"/>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uk-UA"/>
              <a:t>8</a:t>
            </a:r>
            <a:endParaRPr lang="ru-RU"/>
          </a:p>
        </p:txBody>
      </p:sp>
      <p:sp>
        <p:nvSpPr>
          <p:cNvPr id="36" name="Text Placeholder 33"/>
          <p:cNvSpPr>
            <a:spLocks noGrp="1"/>
          </p:cNvSpPr>
          <p:nvPr>
            <p:ph type="body" sz="quarter" idx="27" hasCustomPrompt="1"/>
          </p:nvPr>
        </p:nvSpPr>
        <p:spPr>
          <a:xfrm>
            <a:off x="1194434" y="848017"/>
            <a:ext cx="1305879" cy="644728"/>
          </a:xfrm>
        </p:spPr>
        <p:txBody>
          <a:bodyPr>
            <a:noAutofit/>
          </a:bodyPr>
          <a:lstStyle>
            <a:lvl1pPr marL="0" indent="0">
              <a:buNone/>
              <a:defRPr sz="1000">
                <a:solidFill>
                  <a:schemeClr val="tx1"/>
                </a:solidFill>
              </a:defRPr>
            </a:lvl1pPr>
          </a:lstStyle>
          <a:p>
            <a:pPr lvl="0"/>
            <a:r>
              <a:rPr lang="en-US"/>
              <a:t>Lorem ipsum dolor sit amet, consectetur adipiscing elit, sed do eiusmod tempor</a:t>
            </a:r>
          </a:p>
        </p:txBody>
      </p:sp>
      <p:sp>
        <p:nvSpPr>
          <p:cNvPr id="37" name="Text Placeholder 36"/>
          <p:cNvSpPr>
            <a:spLocks noGrp="1"/>
          </p:cNvSpPr>
          <p:nvPr>
            <p:ph type="body" sz="quarter" idx="28" hasCustomPrompt="1"/>
          </p:nvPr>
        </p:nvSpPr>
        <p:spPr>
          <a:xfrm>
            <a:off x="1194435" y="644827"/>
            <a:ext cx="1305879" cy="203190"/>
          </a:xfrm>
        </p:spPr>
        <p:txBody>
          <a:bodyPr>
            <a:noAutofit/>
          </a:bodyPr>
          <a:lstStyle>
            <a:lvl1pPr marL="0" indent="0" algn="l">
              <a:buNone/>
              <a:defRPr kumimoji="0" lang="en-US" sz="1400" b="1" i="0" u="none" strike="noStrike" kern="1200" cap="none" normalizeH="0" baseline="0" dirty="0" smtClean="0">
                <a:ln>
                  <a:noFill/>
                </a:ln>
                <a:solidFill>
                  <a:srgbClr val="343741"/>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a:t>
            </a:r>
            <a:r>
              <a:rPr lang="uk-UA"/>
              <a:t>01</a:t>
            </a:r>
            <a:endParaRPr lang="ru-RU"/>
          </a:p>
        </p:txBody>
      </p:sp>
      <p:sp>
        <p:nvSpPr>
          <p:cNvPr id="16" name="Text Placeholder 33"/>
          <p:cNvSpPr>
            <a:spLocks noGrp="1"/>
          </p:cNvSpPr>
          <p:nvPr>
            <p:ph type="body" sz="quarter" idx="29" hasCustomPrompt="1"/>
          </p:nvPr>
        </p:nvSpPr>
        <p:spPr>
          <a:xfrm>
            <a:off x="7041010" y="2982349"/>
            <a:ext cx="1305879" cy="644728"/>
          </a:xfrm>
        </p:spPr>
        <p:txBody>
          <a:bodyPr>
            <a:noAutofit/>
          </a:bodyPr>
          <a:lstStyle>
            <a:lvl1pPr marL="0" indent="0" algn="r">
              <a:buNone/>
              <a:defRPr sz="1000">
                <a:solidFill>
                  <a:schemeClr val="tx1"/>
                </a:solidFill>
              </a:defRPr>
            </a:lvl1pPr>
          </a:lstStyle>
          <a:p>
            <a:pPr lvl="0"/>
            <a:r>
              <a:rPr lang="en-US"/>
              <a:t>Lorem ipsum dolor sit amet, consectetur adipiscing elit, sed do eiusmod tempor</a:t>
            </a:r>
          </a:p>
        </p:txBody>
      </p:sp>
      <p:sp>
        <p:nvSpPr>
          <p:cNvPr id="17" name="Text Placeholder 36"/>
          <p:cNvSpPr>
            <a:spLocks noGrp="1"/>
          </p:cNvSpPr>
          <p:nvPr>
            <p:ph type="body" sz="quarter" idx="30" hasCustomPrompt="1"/>
          </p:nvPr>
        </p:nvSpPr>
        <p:spPr>
          <a:xfrm>
            <a:off x="7041011" y="2779159"/>
            <a:ext cx="1305879" cy="203190"/>
          </a:xfrm>
        </p:spPr>
        <p:txBody>
          <a:bodyPr>
            <a:noAutofit/>
          </a:bodyPr>
          <a:lstStyle>
            <a:lvl1pPr marL="0" indent="0" algn="r">
              <a:buNone/>
              <a:defRPr kumimoji="0" lang="en-US" sz="1400" b="1" i="0" u="none" strike="noStrike" kern="1200" cap="none" normalizeH="0" baseline="0" dirty="0" smtClean="0">
                <a:ln>
                  <a:noFill/>
                </a:ln>
                <a:solidFill>
                  <a:srgbClr val="343741"/>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uk-UA"/>
              <a:t>7</a:t>
            </a:r>
            <a:endParaRPr lang="ru-RU"/>
          </a:p>
        </p:txBody>
      </p:sp>
    </p:spTree>
    <p:extLst>
      <p:ext uri="{BB962C8B-B14F-4D97-AF65-F5344CB8AC3E}">
        <p14:creationId xmlns:p14="http://schemas.microsoft.com/office/powerpoint/2010/main" val="38554609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DMPPS003">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387820" y="731207"/>
            <a:ext cx="8368363" cy="173415"/>
          </a:xfrm>
          <a:prstGeom prst="rect">
            <a:avLst/>
          </a:prstGeom>
        </p:spPr>
        <p:txBody>
          <a:bodyPr wrap="none" lIns="0" tIns="0" rIns="0" bIns="0" anchor="ctr">
            <a:noAutofit/>
          </a:bodyPr>
          <a:lstStyle>
            <a:lvl1pPr marL="0" indent="0" algn="l">
              <a:buNone/>
              <a:defRPr sz="11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7" name="Title 2"/>
          <p:cNvSpPr>
            <a:spLocks noGrp="1"/>
          </p:cNvSpPr>
          <p:nvPr>
            <p:ph type="title"/>
          </p:nvPr>
        </p:nvSpPr>
        <p:spPr>
          <a:xfrm>
            <a:off x="387820" y="282873"/>
            <a:ext cx="8368363" cy="409838"/>
          </a:xfrm>
          <a:prstGeom prst="rect">
            <a:avLst/>
          </a:prstGeom>
        </p:spPr>
        <p:txBody>
          <a:bodyPr lIns="0" tIns="0" rIns="0" bIns="0" anchor="ctr">
            <a:normAutofit/>
          </a:bodyPr>
          <a:lstStyle>
            <a:lvl1pPr algn="l">
              <a:defRPr sz="2000">
                <a:solidFill>
                  <a:schemeClr val="bg1">
                    <a:lumMod val="50000"/>
                  </a:schemeClr>
                </a:solidFill>
              </a:defRPr>
            </a:lvl1pPr>
          </a:lstStyle>
          <a:p>
            <a:r>
              <a:rPr lang="en-US"/>
              <a:t>Click to edit Master title style</a:t>
            </a:r>
          </a:p>
        </p:txBody>
      </p:sp>
    </p:spTree>
    <p:extLst>
      <p:ext uri="{BB962C8B-B14F-4D97-AF65-F5344CB8AC3E}">
        <p14:creationId xmlns:p14="http://schemas.microsoft.com/office/powerpoint/2010/main" val="24988620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DMPPS002">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381001" y="731207"/>
            <a:ext cx="8368363" cy="173415"/>
          </a:xfrm>
          <a:prstGeom prst="rect">
            <a:avLst/>
          </a:prstGeom>
        </p:spPr>
        <p:txBody>
          <a:bodyPr wrap="none" lIns="0" tIns="0" rIns="0" bIns="0" anchor="ctr">
            <a:noAutofit/>
          </a:bodyPr>
          <a:lstStyle>
            <a:lvl1pPr marL="0" indent="0" algn="ctr">
              <a:buNone/>
              <a:defRPr sz="11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7" name="Title 2"/>
          <p:cNvSpPr>
            <a:spLocks noGrp="1"/>
          </p:cNvSpPr>
          <p:nvPr>
            <p:ph type="title"/>
          </p:nvPr>
        </p:nvSpPr>
        <p:spPr>
          <a:xfrm>
            <a:off x="381001" y="282873"/>
            <a:ext cx="8368363" cy="409838"/>
          </a:xfrm>
          <a:prstGeom prst="rect">
            <a:avLst/>
          </a:prstGeom>
        </p:spPr>
        <p:txBody>
          <a:bodyPr lIns="0" tIns="0" rIns="0" bIns="0" anchor="ctr">
            <a:normAutofit/>
          </a:bodyPr>
          <a:lstStyle>
            <a:lvl1pPr algn="ctr">
              <a:defRPr sz="2000">
                <a:solidFill>
                  <a:schemeClr val="bg1">
                    <a:lumMod val="50000"/>
                  </a:schemeClr>
                </a:solidFill>
              </a:defRPr>
            </a:lvl1pPr>
          </a:lstStyle>
          <a:p>
            <a:r>
              <a:rPr lang="en-US"/>
              <a:t>Click to edit Master title style</a:t>
            </a:r>
          </a:p>
        </p:txBody>
      </p:sp>
    </p:spTree>
    <p:extLst>
      <p:ext uri="{BB962C8B-B14F-4D97-AF65-F5344CB8AC3E}">
        <p14:creationId xmlns:p14="http://schemas.microsoft.com/office/powerpoint/2010/main" val="33030355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Main Title &amp; Subtitle">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1" y="884639"/>
            <a:ext cx="8368364" cy="173416"/>
          </a:xfrm>
          <a:prstGeom prst="rect">
            <a:avLst/>
          </a:prstGeom>
        </p:spPr>
        <p:txBody>
          <a:bodyPr wrap="none" lIns="0" tIns="0" rIns="0" bIns="0" anchor="ctr">
            <a:noAutofit/>
          </a:bodyPr>
          <a:lstStyle>
            <a:lvl1pPr marL="0" indent="0" algn="l">
              <a:buNone/>
              <a:defRPr sz="1100" b="0" baseline="0">
                <a:solidFill>
                  <a:schemeClr val="tx1">
                    <a:lumMod val="75000"/>
                    <a:lumOff val="25000"/>
                  </a:schemeClr>
                </a:solidFill>
                <a:latin typeface="+mn-lt"/>
                <a:ea typeface="Roboto" panose="02000000000000000000" pitchFamily="2" charset="0"/>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8" indent="0">
              <a:buNone/>
              <a:defRPr sz="900"/>
            </a:lvl9pPr>
          </a:lstStyle>
          <a:p>
            <a:pPr lvl="0"/>
            <a:r>
              <a:rPr lang="en-US"/>
              <a:t>CLICK TO EDITE SUBTITLE</a:t>
            </a:r>
          </a:p>
        </p:txBody>
      </p:sp>
      <p:sp>
        <p:nvSpPr>
          <p:cNvPr id="3" name="Title 2"/>
          <p:cNvSpPr>
            <a:spLocks noGrp="1"/>
          </p:cNvSpPr>
          <p:nvPr>
            <p:ph type="title"/>
          </p:nvPr>
        </p:nvSpPr>
        <p:spPr>
          <a:xfrm>
            <a:off x="381001" y="341630"/>
            <a:ext cx="8368364" cy="495842"/>
          </a:xfrm>
          <a:prstGeom prst="rect">
            <a:avLst/>
          </a:prstGeom>
        </p:spPr>
        <p:txBody>
          <a:bodyPr lIns="0" tIns="0" rIns="0" bIns="0" anchor="ctr">
            <a:normAutofit/>
          </a:bodyPr>
          <a:lstStyle>
            <a:lvl1pPr algn="l">
              <a:defRPr sz="2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27712355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DMPPS006">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381001" y="731207"/>
            <a:ext cx="8368363" cy="173415"/>
          </a:xfrm>
          <a:prstGeom prst="rect">
            <a:avLst/>
          </a:prstGeom>
        </p:spPr>
        <p:txBody>
          <a:bodyPr wrap="none" lIns="0" tIns="0" rIns="0" bIns="0" anchor="ctr">
            <a:noAutofit/>
          </a:bodyPr>
          <a:lstStyle>
            <a:lvl1pPr marL="0" indent="0" algn="ctr">
              <a:buNone/>
              <a:defRPr sz="11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7" name="Title 2"/>
          <p:cNvSpPr>
            <a:spLocks noGrp="1"/>
          </p:cNvSpPr>
          <p:nvPr>
            <p:ph type="title"/>
          </p:nvPr>
        </p:nvSpPr>
        <p:spPr>
          <a:xfrm>
            <a:off x="381001" y="282873"/>
            <a:ext cx="8368363" cy="409838"/>
          </a:xfrm>
          <a:prstGeom prst="rect">
            <a:avLst/>
          </a:prstGeom>
        </p:spPr>
        <p:txBody>
          <a:bodyPr lIns="0" tIns="0" rIns="0" bIns="0" anchor="ctr">
            <a:normAutofit/>
          </a:bodyPr>
          <a:lstStyle>
            <a:lvl1pPr algn="ctr">
              <a:defRPr sz="2000">
                <a:solidFill>
                  <a:schemeClr val="bg1">
                    <a:lumMod val="50000"/>
                  </a:schemeClr>
                </a:solidFill>
              </a:defRPr>
            </a:lvl1pPr>
          </a:lstStyle>
          <a:p>
            <a:r>
              <a:rPr lang="en-US"/>
              <a:t>Click to edit Master title style</a:t>
            </a:r>
          </a:p>
        </p:txBody>
      </p:sp>
    </p:spTree>
    <p:extLst>
      <p:ext uri="{BB962C8B-B14F-4D97-AF65-F5344CB8AC3E}">
        <p14:creationId xmlns:p14="http://schemas.microsoft.com/office/powerpoint/2010/main" val="12799453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Timeline_1">
    <p:spTree>
      <p:nvGrpSpPr>
        <p:cNvPr id="1" name=""/>
        <p:cNvGrpSpPr/>
        <p:nvPr/>
      </p:nvGrpSpPr>
      <p:grpSpPr>
        <a:xfrm>
          <a:off x="0" y="0"/>
          <a:ext cx="0" cy="0"/>
          <a:chOff x="0" y="0"/>
          <a:chExt cx="0" cy="0"/>
        </a:xfrm>
      </p:grpSpPr>
    </p:spTree>
    <p:extLst>
      <p:ext uri="{BB962C8B-B14F-4D97-AF65-F5344CB8AC3E}">
        <p14:creationId xmlns:p14="http://schemas.microsoft.com/office/powerpoint/2010/main" val="830301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Navy - Nav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16E6477-4C00-4F64-B8D5-5230D75A43DB}"/>
              </a:ext>
            </a:extLst>
          </p:cNvPr>
          <p:cNvSpPr>
            <a:spLocks noGrp="1"/>
          </p:cNvSpPr>
          <p:nvPr>
            <p:ph type="sldNum" sz="quarter" idx="12"/>
          </p:nvPr>
        </p:nvSpPr>
        <p:spPr>
          <a:xfrm>
            <a:off x="8604448" y="144000"/>
            <a:ext cx="400952" cy="273050"/>
          </a:xfrm>
        </p:spPr>
        <p:txBody>
          <a:bodyPr/>
          <a:lstStyle>
            <a:lvl1pPr>
              <a:defRPr>
                <a:solidFill>
                  <a:schemeClr val="bg1"/>
                </a:solidFill>
              </a:defRPr>
            </a:lvl1pPr>
          </a:lstStyle>
          <a:p>
            <a:fld id="{587702D9-62F4-4DAB-B7F1-D3C48808CBB7}" type="slidenum">
              <a:rPr lang="en-AU" smtClean="0"/>
              <a:pPr/>
              <a:t>‹#›</a:t>
            </a:fld>
            <a:endParaRPr lang="en-AU"/>
          </a:p>
        </p:txBody>
      </p:sp>
      <p:sp>
        <p:nvSpPr>
          <p:cNvPr id="7" name="Title 1">
            <a:extLst>
              <a:ext uri="{FF2B5EF4-FFF2-40B4-BE49-F238E27FC236}">
                <a16:creationId xmlns:a16="http://schemas.microsoft.com/office/drawing/2014/main" id="{B240C2E0-57FA-4D02-94C1-20AA5A66AA52}"/>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8" name="Content Placeholder 2">
            <a:extLst>
              <a:ext uri="{FF2B5EF4-FFF2-40B4-BE49-F238E27FC236}">
                <a16:creationId xmlns:a16="http://schemas.microsoft.com/office/drawing/2014/main" id="{5EA47481-84B0-4724-B121-B3A1F18BBF5A}"/>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59913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vy - Grey footer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1E4AB9-9C94-4BE0-997E-1964771BA02B}"/>
              </a:ext>
            </a:extLst>
          </p:cNvPr>
          <p:cNvSpPr>
            <a:spLocks noGrp="1"/>
          </p:cNvSpPr>
          <p:nvPr>
            <p:ph type="sldNum" sz="quarter" idx="10"/>
          </p:nvPr>
        </p:nvSpPr>
        <p:spPr/>
        <p:txBody>
          <a:bodyPr/>
          <a:lstStyle>
            <a:lvl1pPr>
              <a:defRPr>
                <a:solidFill>
                  <a:schemeClr val="bg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BE5821A8-7506-48C5-865B-ED3795481CD8}"/>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14337580-D987-49CA-AC72-E6FC516F0CE9}"/>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436381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vy - Nav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74D1DC-2E4C-4217-A443-7BDA4242D31F}"/>
              </a:ext>
            </a:extLst>
          </p:cNvPr>
          <p:cNvSpPr>
            <a:spLocks noGrp="1"/>
          </p:cNvSpPr>
          <p:nvPr>
            <p:ph type="sldNum" sz="quarter" idx="10"/>
          </p:nvPr>
        </p:nvSpPr>
        <p:spPr>
          <a:xfrm>
            <a:off x="8604448" y="144000"/>
            <a:ext cx="400952" cy="273050"/>
          </a:xfrm>
        </p:spPr>
        <p:txBody>
          <a:bodyPr/>
          <a:lstStyle>
            <a:lvl1pPr>
              <a:defRPr>
                <a:solidFill>
                  <a:schemeClr val="tx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F8E617EB-42F4-48CD-9DAC-E0ECDE197DF5}"/>
              </a:ext>
            </a:extLst>
          </p:cNvPr>
          <p:cNvSpPr>
            <a:spLocks noGrp="1"/>
          </p:cNvSpPr>
          <p:nvPr>
            <p:ph type="title"/>
          </p:nvPr>
        </p:nvSpPr>
        <p:spPr>
          <a:xfrm>
            <a:off x="457201" y="349203"/>
            <a:ext cx="6364188" cy="993775"/>
          </a:xfrm>
        </p:spPr>
        <p:txBody>
          <a:bodyPr>
            <a:noAutofit/>
          </a:bodyPr>
          <a:lstStyle>
            <a:lvl1pPr>
              <a:defRPr>
                <a:solidFill>
                  <a:schemeClr val="bg1"/>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E3F2FED7-9883-4224-A158-8DC59D9E04E7}"/>
              </a:ext>
            </a:extLst>
          </p:cNvPr>
          <p:cNvSpPr>
            <a:spLocks noGrp="1"/>
          </p:cNvSpPr>
          <p:nvPr>
            <p:ph idx="1" hasCustomPrompt="1"/>
          </p:nvPr>
        </p:nvSpPr>
        <p:spPr>
          <a:xfrm>
            <a:off x="457201" y="1710002"/>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77314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vy - Navy background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4A7493-4A2B-4519-A66C-2709A2D39F7B}"/>
              </a:ext>
            </a:extLst>
          </p:cNvPr>
          <p:cNvSpPr>
            <a:spLocks noGrp="1"/>
          </p:cNvSpPr>
          <p:nvPr>
            <p:ph type="sldNum" sz="quarter" idx="10"/>
          </p:nvPr>
        </p:nvSpPr>
        <p:spPr/>
        <p:txBody>
          <a:bodyPr/>
          <a:lstStyle>
            <a:lvl1pPr>
              <a:defRPr>
                <a:solidFill>
                  <a:schemeClr val="bg1"/>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93049262-2E57-42BE-94AC-4B02A1FB6915}"/>
              </a:ext>
            </a:extLst>
          </p:cNvPr>
          <p:cNvSpPr>
            <a:spLocks noGrp="1"/>
          </p:cNvSpPr>
          <p:nvPr>
            <p:ph type="title"/>
          </p:nvPr>
        </p:nvSpPr>
        <p:spPr>
          <a:xfrm>
            <a:off x="457201" y="349203"/>
            <a:ext cx="6364188" cy="993775"/>
          </a:xfrm>
        </p:spPr>
        <p:txBody>
          <a:bodyPr>
            <a:noAutofit/>
          </a:bodyPr>
          <a:lstStyle>
            <a:lvl1pPr>
              <a:defRPr>
                <a:solidFill>
                  <a:schemeClr val="bg1"/>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2D611E7C-65A9-4924-BC87-EE538462D848}"/>
              </a:ext>
            </a:extLst>
          </p:cNvPr>
          <p:cNvSpPr>
            <a:spLocks noGrp="1"/>
          </p:cNvSpPr>
          <p:nvPr>
            <p:ph idx="1" hasCustomPrompt="1"/>
          </p:nvPr>
        </p:nvSpPr>
        <p:spPr>
          <a:xfrm>
            <a:off x="457201" y="1710002"/>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881300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avy -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BE7935-97A5-4E54-BF9D-E3E025DF5A0A}"/>
              </a:ext>
            </a:extLst>
          </p:cNvPr>
          <p:cNvSpPr>
            <a:spLocks noGrp="1"/>
          </p:cNvSpPr>
          <p:nvPr>
            <p:ph type="sldNum" sz="quarter" idx="10"/>
          </p:nvPr>
        </p:nvSpPr>
        <p:spPr>
          <a:xfrm>
            <a:off x="8604448" y="144000"/>
            <a:ext cx="400952" cy="273050"/>
          </a:xfrm>
        </p:spPr>
        <p:txBody>
          <a:bodyPr/>
          <a:lstStyle>
            <a:lvl1pPr>
              <a:defRPr>
                <a:solidFill>
                  <a:srgbClr val="E5E7E4"/>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36FEC765-8AAD-4A95-AF16-F3BBCEBA4482}"/>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DDBC36F5-5032-4664-B6B9-059AF23D8BB0}"/>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276222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vy - Grey background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B26ED1-3D53-4A2D-B5E7-2D9BB5F2B03B}"/>
              </a:ext>
            </a:extLst>
          </p:cNvPr>
          <p:cNvSpPr>
            <a:spLocks noGrp="1"/>
          </p:cNvSpPr>
          <p:nvPr>
            <p:ph type="sldNum" sz="quarter" idx="10"/>
          </p:nvPr>
        </p:nvSpPr>
        <p:spPr/>
        <p:txBody>
          <a:bodyPr/>
          <a:lstStyle>
            <a:lvl1pPr>
              <a:defRPr>
                <a:solidFill>
                  <a:schemeClr val="tx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6A19D567-982C-459D-B239-0E5D3BCEF3C5}"/>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5D2E6199-A2E5-484C-992D-63E42BB3B78B}"/>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02008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340A382-D48C-486A-A104-FFF6BBB7D608}"/>
              </a:ext>
            </a:extLst>
          </p:cNvPr>
          <p:cNvSpPr>
            <a:spLocks noGrp="1"/>
          </p:cNvSpPr>
          <p:nvPr>
            <p:ph type="sldNum" sz="quarter" idx="4"/>
          </p:nvPr>
        </p:nvSpPr>
        <p:spPr>
          <a:xfrm>
            <a:off x="6948000" y="144000"/>
            <a:ext cx="20574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587702D9-62F4-4DAB-B7F1-D3C48808CBB7}" type="slidenum">
              <a:rPr lang="en-AU" smtClean="0"/>
              <a:t>‹#›</a:t>
            </a:fld>
            <a:endParaRPr lang="en-AU"/>
          </a:p>
        </p:txBody>
      </p:sp>
      <p:sp>
        <p:nvSpPr>
          <p:cNvPr id="7" name="Title Placeholder 1">
            <a:extLst>
              <a:ext uri="{FF2B5EF4-FFF2-40B4-BE49-F238E27FC236}">
                <a16:creationId xmlns:a16="http://schemas.microsoft.com/office/drawing/2014/main" id="{3B7EE1F9-1772-4469-8EC8-2D9221794ACA}"/>
              </a:ext>
            </a:extLst>
          </p:cNvPr>
          <p:cNvSpPr>
            <a:spLocks noGrp="1"/>
          </p:cNvSpPr>
          <p:nvPr>
            <p:ph type="title"/>
          </p:nvPr>
        </p:nvSpPr>
        <p:spPr>
          <a:xfrm>
            <a:off x="457200" y="349203"/>
            <a:ext cx="6579900" cy="993775"/>
          </a:xfrm>
          <a:prstGeom prst="rect">
            <a:avLst/>
          </a:prstGeom>
        </p:spPr>
        <p:txBody>
          <a:bodyPr vert="horz" lIns="0" tIns="0" rIns="0" bIns="0" rtlCol="0" anchor="ctr">
            <a:noAutofit/>
          </a:bodyPr>
          <a:lstStyle/>
          <a:p>
            <a:r>
              <a:rPr lang="en-US"/>
              <a:t>Click to edit Master title style</a:t>
            </a:r>
            <a:endParaRPr lang="en-AU"/>
          </a:p>
        </p:txBody>
      </p:sp>
      <p:sp>
        <p:nvSpPr>
          <p:cNvPr id="8" name="Text Placeholder 2">
            <a:extLst>
              <a:ext uri="{FF2B5EF4-FFF2-40B4-BE49-F238E27FC236}">
                <a16:creationId xmlns:a16="http://schemas.microsoft.com/office/drawing/2014/main" id="{81090392-370E-481A-ACC9-733A492E5EB8}"/>
              </a:ext>
            </a:extLst>
          </p:cNvPr>
          <p:cNvSpPr>
            <a:spLocks noGrp="1"/>
          </p:cNvSpPr>
          <p:nvPr>
            <p:ph type="body" idx="1"/>
          </p:nvPr>
        </p:nvSpPr>
        <p:spPr>
          <a:xfrm>
            <a:off x="457201" y="1710002"/>
            <a:ext cx="7886700" cy="302437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169555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75" r:id="rId10"/>
    <p:sldLayoutId id="2147483777" r:id="rId11"/>
    <p:sldLayoutId id="2147483778" r:id="rId12"/>
    <p:sldLayoutId id="2147483779" r:id="rId13"/>
  </p:sldLayoutIdLst>
  <p:hf hdr="0" ftr="0" dt="0"/>
  <p:txStyles>
    <p:titleStyle>
      <a:lvl1pPr algn="l" defTabSz="914406" rtl="0" eaLnBrk="1" latinLnBrk="0" hangingPunct="1">
        <a:lnSpc>
          <a:spcPct val="90000"/>
        </a:lnSpc>
        <a:spcBef>
          <a:spcPct val="0"/>
        </a:spcBef>
        <a:buNone/>
        <a:defRPr sz="2500" kern="1200">
          <a:solidFill>
            <a:schemeClr val="tx2"/>
          </a:solidFill>
          <a:latin typeface="+mn-lt"/>
          <a:ea typeface="+mj-ea"/>
          <a:cs typeface="Calibri" panose="020F0502020204030204" pitchFamily="34" charset="0"/>
        </a:defRPr>
      </a:lvl1pPr>
    </p:titleStyle>
    <p:bodyStyle>
      <a:lvl1pPr marL="228602" indent="-228602" algn="l" defTabSz="914406"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7" indent="-228602" algn="l" defTabSz="914406"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11" indent="-228602" algn="l" defTabSz="914406"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15" indent="-228602" algn="l" defTabSz="914406"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2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6"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2"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8"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9"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340A382-D48C-486A-A104-FFF6BBB7D608}"/>
              </a:ext>
            </a:extLst>
          </p:cNvPr>
          <p:cNvSpPr>
            <a:spLocks noGrp="1"/>
          </p:cNvSpPr>
          <p:nvPr>
            <p:ph type="sldNum" sz="quarter" idx="4"/>
          </p:nvPr>
        </p:nvSpPr>
        <p:spPr>
          <a:xfrm>
            <a:off x="6948000" y="144000"/>
            <a:ext cx="20574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587702D9-62F4-4DAB-B7F1-D3C48808CBB7}" type="slidenum">
              <a:rPr lang="en-AU" smtClean="0"/>
              <a:t>‹#›</a:t>
            </a:fld>
            <a:endParaRPr lang="en-AU"/>
          </a:p>
        </p:txBody>
      </p:sp>
      <p:sp>
        <p:nvSpPr>
          <p:cNvPr id="7" name="Title Placeholder 1">
            <a:extLst>
              <a:ext uri="{FF2B5EF4-FFF2-40B4-BE49-F238E27FC236}">
                <a16:creationId xmlns:a16="http://schemas.microsoft.com/office/drawing/2014/main" id="{3B7EE1F9-1772-4469-8EC8-2D9221794ACA}"/>
              </a:ext>
            </a:extLst>
          </p:cNvPr>
          <p:cNvSpPr>
            <a:spLocks noGrp="1"/>
          </p:cNvSpPr>
          <p:nvPr>
            <p:ph type="title"/>
          </p:nvPr>
        </p:nvSpPr>
        <p:spPr>
          <a:xfrm>
            <a:off x="457200" y="349203"/>
            <a:ext cx="6579900" cy="993775"/>
          </a:xfrm>
          <a:prstGeom prst="rect">
            <a:avLst/>
          </a:prstGeom>
        </p:spPr>
        <p:txBody>
          <a:bodyPr vert="horz" lIns="0" tIns="0" rIns="0" bIns="0" rtlCol="0" anchor="ctr">
            <a:noAutofit/>
          </a:bodyPr>
          <a:lstStyle/>
          <a:p>
            <a:r>
              <a:rPr lang="en-US"/>
              <a:t>Click to edit Master title style</a:t>
            </a:r>
            <a:endParaRPr lang="en-AU"/>
          </a:p>
        </p:txBody>
      </p:sp>
      <p:sp>
        <p:nvSpPr>
          <p:cNvPr id="8" name="Text Placeholder 2">
            <a:extLst>
              <a:ext uri="{FF2B5EF4-FFF2-40B4-BE49-F238E27FC236}">
                <a16:creationId xmlns:a16="http://schemas.microsoft.com/office/drawing/2014/main" id="{81090392-370E-481A-ACC9-733A492E5EB8}"/>
              </a:ext>
            </a:extLst>
          </p:cNvPr>
          <p:cNvSpPr>
            <a:spLocks noGrp="1"/>
          </p:cNvSpPr>
          <p:nvPr>
            <p:ph type="body" idx="1"/>
          </p:nvPr>
        </p:nvSpPr>
        <p:spPr>
          <a:xfrm>
            <a:off x="457201" y="1710002"/>
            <a:ext cx="7886700" cy="302437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9173231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hf hdr="0" ftr="0" dt="0"/>
  <p:txStyles>
    <p:titleStyle>
      <a:lvl1pPr algn="l" defTabSz="914406" rtl="0" eaLnBrk="1" latinLnBrk="0" hangingPunct="1">
        <a:lnSpc>
          <a:spcPct val="90000"/>
        </a:lnSpc>
        <a:spcBef>
          <a:spcPct val="0"/>
        </a:spcBef>
        <a:buNone/>
        <a:defRPr sz="2500" kern="1200">
          <a:solidFill>
            <a:schemeClr val="tx2"/>
          </a:solidFill>
          <a:latin typeface="+mn-lt"/>
          <a:ea typeface="+mj-ea"/>
          <a:cs typeface="Calibri" panose="020F0502020204030204" pitchFamily="34" charset="0"/>
        </a:defRPr>
      </a:lvl1pPr>
    </p:titleStyle>
    <p:bodyStyle>
      <a:lvl1pPr marL="228602" indent="-228602" algn="l" defTabSz="914406"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7" indent="-228602" algn="l" defTabSz="914406"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11" indent="-228602" algn="l" defTabSz="914406"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15" indent="-228602" algn="l" defTabSz="914406"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2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6"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2"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8"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9"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340A382-D48C-486A-A104-FFF6BBB7D608}"/>
              </a:ext>
            </a:extLst>
          </p:cNvPr>
          <p:cNvSpPr>
            <a:spLocks noGrp="1"/>
          </p:cNvSpPr>
          <p:nvPr>
            <p:ph type="sldNum" sz="quarter" idx="4"/>
          </p:nvPr>
        </p:nvSpPr>
        <p:spPr>
          <a:xfrm>
            <a:off x="6948000" y="144000"/>
            <a:ext cx="20574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587702D9-62F4-4DAB-B7F1-D3C48808CBB7}" type="slidenum">
              <a:rPr lang="en-AU" smtClean="0"/>
              <a:t>‹#›</a:t>
            </a:fld>
            <a:endParaRPr lang="en-AU"/>
          </a:p>
        </p:txBody>
      </p:sp>
      <p:sp>
        <p:nvSpPr>
          <p:cNvPr id="7" name="Title Placeholder 1">
            <a:extLst>
              <a:ext uri="{FF2B5EF4-FFF2-40B4-BE49-F238E27FC236}">
                <a16:creationId xmlns:a16="http://schemas.microsoft.com/office/drawing/2014/main" id="{3B7EE1F9-1772-4469-8EC8-2D9221794ACA}"/>
              </a:ext>
            </a:extLst>
          </p:cNvPr>
          <p:cNvSpPr>
            <a:spLocks noGrp="1"/>
          </p:cNvSpPr>
          <p:nvPr>
            <p:ph type="title"/>
          </p:nvPr>
        </p:nvSpPr>
        <p:spPr>
          <a:xfrm>
            <a:off x="457200" y="349203"/>
            <a:ext cx="6579900" cy="993775"/>
          </a:xfrm>
          <a:prstGeom prst="rect">
            <a:avLst/>
          </a:prstGeom>
        </p:spPr>
        <p:txBody>
          <a:bodyPr vert="horz" lIns="0" tIns="0" rIns="0" bIns="0" rtlCol="0" anchor="ctr">
            <a:noAutofit/>
          </a:bodyPr>
          <a:lstStyle/>
          <a:p>
            <a:r>
              <a:rPr lang="en-US"/>
              <a:t>Click to edit Master title style</a:t>
            </a:r>
            <a:endParaRPr lang="en-AU"/>
          </a:p>
        </p:txBody>
      </p:sp>
      <p:sp>
        <p:nvSpPr>
          <p:cNvPr id="8" name="Text Placeholder 2">
            <a:extLst>
              <a:ext uri="{FF2B5EF4-FFF2-40B4-BE49-F238E27FC236}">
                <a16:creationId xmlns:a16="http://schemas.microsoft.com/office/drawing/2014/main" id="{81090392-370E-481A-ACC9-733A492E5EB8}"/>
              </a:ext>
            </a:extLst>
          </p:cNvPr>
          <p:cNvSpPr>
            <a:spLocks noGrp="1"/>
          </p:cNvSpPr>
          <p:nvPr>
            <p:ph type="body" idx="1"/>
          </p:nvPr>
        </p:nvSpPr>
        <p:spPr>
          <a:xfrm>
            <a:off x="457201" y="1710002"/>
            <a:ext cx="7886700" cy="302437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566498444"/>
      </p:ext>
    </p:extLst>
  </p:cSld>
  <p:clrMap bg1="lt1" tx1="dk1" bg2="lt2" tx2="dk2" accent1="accent1" accent2="accent2" accent3="accent3" accent4="accent4" accent5="accent5" accent6="accent6" hlink="hlink" folHlink="folHlink"/>
  <p:sldLayoutIdLst>
    <p:sldLayoutId id="2147483765" r:id="rId1"/>
    <p:sldLayoutId id="2147483768" r:id="rId2"/>
    <p:sldLayoutId id="2147483769" r:id="rId3"/>
    <p:sldLayoutId id="2147483766" r:id="rId4"/>
    <p:sldLayoutId id="2147483767" r:id="rId5"/>
    <p:sldLayoutId id="2147483770" r:id="rId6"/>
    <p:sldLayoutId id="2147483771" r:id="rId7"/>
    <p:sldLayoutId id="2147483772" r:id="rId8"/>
    <p:sldLayoutId id="2147483773" r:id="rId9"/>
  </p:sldLayoutIdLst>
  <p:hf hdr="0" ftr="0" dt="0"/>
  <p:txStyles>
    <p:titleStyle>
      <a:lvl1pPr algn="l" defTabSz="914406" rtl="0" eaLnBrk="1" latinLnBrk="0" hangingPunct="1">
        <a:lnSpc>
          <a:spcPct val="90000"/>
        </a:lnSpc>
        <a:spcBef>
          <a:spcPct val="0"/>
        </a:spcBef>
        <a:buNone/>
        <a:defRPr sz="2500" kern="1200">
          <a:solidFill>
            <a:schemeClr val="tx2"/>
          </a:solidFill>
          <a:latin typeface="+mn-lt"/>
          <a:ea typeface="+mj-ea"/>
          <a:cs typeface="Calibri" panose="020F0502020204030204" pitchFamily="34" charset="0"/>
        </a:defRPr>
      </a:lvl1pPr>
    </p:titleStyle>
    <p:bodyStyle>
      <a:lvl1pPr marL="228602" indent="-228602" algn="l" defTabSz="914406"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7" indent="-228602" algn="l" defTabSz="914406"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11" indent="-228602" algn="l" defTabSz="914406"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15" indent="-228602" algn="l" defTabSz="914406"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2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6"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2"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8"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9"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77EE327E-5C2E-40DC-A2CF-74A921DC22DA}"/>
              </a:ext>
            </a:extLst>
          </p:cNvPr>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a:t>Click to edit Master title style</a:t>
            </a:r>
            <a:endParaRPr lang="en-AU"/>
          </a:p>
        </p:txBody>
      </p:sp>
      <p:sp>
        <p:nvSpPr>
          <p:cNvPr id="8" name="Text Placeholder 2">
            <a:extLst>
              <a:ext uri="{FF2B5EF4-FFF2-40B4-BE49-F238E27FC236}">
                <a16:creationId xmlns:a16="http://schemas.microsoft.com/office/drawing/2014/main" id="{40B0B0A9-AEA6-4B29-9FCA-AE99F23DD9EC}"/>
              </a:ext>
            </a:extLst>
          </p:cNvPr>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2069590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3" r:id="rId11"/>
    <p:sldLayoutId id="2147483794" r:id="rId12"/>
    <p:sldLayoutId id="2147483795" r:id="rId13"/>
    <p:sldLayoutId id="2147483797" r:id="rId14"/>
    <p:sldLayoutId id="2147483798" r:id="rId15"/>
    <p:sldLayoutId id="2147483799" r:id="rId16"/>
    <p:sldLayoutId id="2147483800" r:id="rId17"/>
  </p:sldLayoutIdLst>
  <p:txStyles>
    <p:titleStyle>
      <a:lvl1pPr algn="l" defTabSz="914400" rtl="0" eaLnBrk="1" latinLnBrk="0" hangingPunct="1">
        <a:lnSpc>
          <a:spcPct val="90000"/>
        </a:lnSpc>
        <a:spcBef>
          <a:spcPct val="0"/>
        </a:spcBef>
        <a:buNone/>
        <a:defRPr sz="2000" b="0" kern="1200">
          <a:solidFill>
            <a:srgbClr val="002D3F"/>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education.gov.au/highereducationGBVcod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029D0-D30B-4464-A310-9DD2EDCC672D}"/>
              </a:ext>
            </a:extLst>
          </p:cNvPr>
          <p:cNvSpPr>
            <a:spLocks noGrp="1"/>
          </p:cNvSpPr>
          <p:nvPr>
            <p:ph type="ctrTitle"/>
          </p:nvPr>
        </p:nvSpPr>
        <p:spPr>
          <a:xfrm>
            <a:off x="836529" y="1604075"/>
            <a:ext cx="8109387" cy="457323"/>
          </a:xfrm>
        </p:spPr>
        <p:txBody>
          <a:bodyPr/>
          <a:lstStyle/>
          <a:p>
            <a:r>
              <a:rPr lang="en-US" sz="3600" b="0" i="1">
                <a:latin typeface="Aptos"/>
                <a:cs typeface="Calibri"/>
              </a:rPr>
              <a:t>Welcome</a:t>
            </a:r>
            <a:r>
              <a:rPr lang="en-US" sz="2400">
                <a:latin typeface="Aptos"/>
                <a:cs typeface="Calibri"/>
              </a:rPr>
              <a:t> </a:t>
            </a:r>
            <a:br>
              <a:rPr lang="en-US" sz="2400">
                <a:latin typeface="Aptos"/>
                <a:cs typeface="Calibri"/>
              </a:rPr>
            </a:br>
            <a:br>
              <a:rPr lang="en-US" sz="2400">
                <a:latin typeface="Aptos"/>
                <a:cs typeface="Calibri"/>
              </a:rPr>
            </a:br>
            <a:r>
              <a:rPr lang="en-US" sz="2000">
                <a:latin typeface="Aptos"/>
                <a:cs typeface="Calibri"/>
              </a:rPr>
              <a:t>NATIONAL HIGHER EDUCATION CODE TO PREVENT </a:t>
            </a:r>
            <a:br>
              <a:rPr lang="en-US" sz="2000">
                <a:latin typeface="Aptos"/>
                <a:cs typeface="Calibri"/>
              </a:rPr>
            </a:br>
            <a:r>
              <a:rPr lang="en-US" sz="2000">
                <a:latin typeface="Aptos"/>
                <a:cs typeface="Calibri"/>
              </a:rPr>
              <a:t>AND RESPOND TO GENDER-BASED VIOLENCE</a:t>
            </a:r>
            <a:br>
              <a:rPr lang="en-US" sz="2000">
                <a:latin typeface="Aptos"/>
                <a:cs typeface="Calibri"/>
              </a:rPr>
            </a:br>
            <a:br>
              <a:rPr lang="en-US" sz="2000">
                <a:latin typeface="Aptos"/>
                <a:cs typeface="Calibri"/>
              </a:rPr>
            </a:br>
            <a:br>
              <a:rPr lang="en-US" sz="2000">
                <a:latin typeface="Aptos"/>
                <a:cs typeface="Calibri"/>
              </a:rPr>
            </a:br>
            <a:r>
              <a:rPr lang="en-AU" sz="2000">
                <a:latin typeface="Aptos"/>
              </a:rPr>
              <a:t>WEBINAR: </a:t>
            </a:r>
            <a:r>
              <a:rPr lang="en-AU" sz="2000" b="0">
                <a:latin typeface="Aptos"/>
              </a:rPr>
              <a:t>Introduction to the National Code and </a:t>
            </a:r>
            <a:br>
              <a:rPr lang="en-AU" sz="2000" b="0">
                <a:latin typeface="Aptos"/>
              </a:rPr>
            </a:br>
            <a:r>
              <a:rPr lang="en-AU" sz="2000" b="0">
                <a:latin typeface="Aptos"/>
              </a:rPr>
              <a:t>Higher Education provider requirements  </a:t>
            </a:r>
            <a:br>
              <a:rPr lang="en-US" sz="2000">
                <a:ea typeface="Calibri" panose="020F0502020204030204"/>
                <a:cs typeface="Calibri" panose="020F0502020204030204"/>
              </a:rPr>
            </a:br>
            <a:endParaRPr lang="en-AU" sz="2000">
              <a:latin typeface="Aptos"/>
              <a:ea typeface="Calibri"/>
              <a:cs typeface="Calibri"/>
            </a:endParaRPr>
          </a:p>
        </p:txBody>
      </p:sp>
    </p:spTree>
    <p:extLst>
      <p:ext uri="{BB962C8B-B14F-4D97-AF65-F5344CB8AC3E}">
        <p14:creationId xmlns:p14="http://schemas.microsoft.com/office/powerpoint/2010/main" val="1979683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FE502A-6E77-F964-3FA2-B0F1334A2519}"/>
              </a:ext>
            </a:extLst>
          </p:cNvPr>
          <p:cNvSpPr>
            <a:spLocks noGrp="1"/>
          </p:cNvSpPr>
          <p:nvPr>
            <p:ph type="sldNum" sz="quarter" idx="12"/>
          </p:nvPr>
        </p:nvSpPr>
        <p:spPr/>
        <p:txBody>
          <a:bodyPr/>
          <a:lstStyle/>
          <a:p>
            <a:fld id="{587702D9-62F4-4DAB-B7F1-D3C48808CBB7}" type="slidenum">
              <a:rPr lang="en-AU" smtClean="0"/>
              <a:pPr/>
              <a:t>10</a:t>
            </a:fld>
            <a:endParaRPr lang="en-AU"/>
          </a:p>
        </p:txBody>
      </p:sp>
      <p:sp>
        <p:nvSpPr>
          <p:cNvPr id="3" name="Title 2">
            <a:extLst>
              <a:ext uri="{FF2B5EF4-FFF2-40B4-BE49-F238E27FC236}">
                <a16:creationId xmlns:a16="http://schemas.microsoft.com/office/drawing/2014/main" id="{E631068A-ACCA-705C-0075-809882ECA944}"/>
              </a:ext>
            </a:extLst>
          </p:cNvPr>
          <p:cNvSpPr>
            <a:spLocks noGrp="1"/>
          </p:cNvSpPr>
          <p:nvPr>
            <p:ph type="title"/>
          </p:nvPr>
        </p:nvSpPr>
        <p:spPr>
          <a:xfrm>
            <a:off x="522637" y="-22769"/>
            <a:ext cx="7852244" cy="1004568"/>
          </a:xfrm>
        </p:spPr>
        <p:txBody>
          <a:bodyPr/>
          <a:lstStyle/>
          <a:p>
            <a:r>
              <a:rPr lang="en-GB" sz="2400" b="1">
                <a:solidFill>
                  <a:schemeClr val="tx2"/>
                </a:solidFill>
                <a:latin typeface="Aptos"/>
                <a:cs typeface="Calibri"/>
              </a:rPr>
              <a:t>Key compliance milestones and timelines</a:t>
            </a:r>
          </a:p>
        </p:txBody>
      </p:sp>
      <p:graphicFrame>
        <p:nvGraphicFramePr>
          <p:cNvPr id="6" name="Content Placeholder 5">
            <a:extLst>
              <a:ext uri="{FF2B5EF4-FFF2-40B4-BE49-F238E27FC236}">
                <a16:creationId xmlns:a16="http://schemas.microsoft.com/office/drawing/2014/main" id="{C03433EB-C423-26C8-264C-8A3DEE673721}"/>
              </a:ext>
            </a:extLst>
          </p:cNvPr>
          <p:cNvGraphicFramePr>
            <a:graphicFrameLocks noGrp="1"/>
          </p:cNvGraphicFramePr>
          <p:nvPr>
            <p:ph idx="1"/>
            <p:extLst>
              <p:ext uri="{D42A27DB-BD31-4B8C-83A1-F6EECF244321}">
                <p14:modId xmlns:p14="http://schemas.microsoft.com/office/powerpoint/2010/main" val="76488265"/>
              </p:ext>
            </p:extLst>
          </p:nvPr>
        </p:nvGraphicFramePr>
        <p:xfrm>
          <a:off x="524468" y="1418051"/>
          <a:ext cx="7726902" cy="3388715"/>
        </p:xfrm>
        <a:graphic>
          <a:graphicData uri="http://schemas.openxmlformats.org/drawingml/2006/table">
            <a:tbl>
              <a:tblPr firstRow="1" firstCol="1" bandRow="1">
                <a:tableStyleId>{5C22544A-7EE6-4342-B048-85BDC9FD1C3A}</a:tableStyleId>
              </a:tblPr>
              <a:tblGrid>
                <a:gridCol w="2253783">
                  <a:extLst>
                    <a:ext uri="{9D8B030D-6E8A-4147-A177-3AD203B41FA5}">
                      <a16:colId xmlns:a16="http://schemas.microsoft.com/office/drawing/2014/main" val="1511406346"/>
                    </a:ext>
                  </a:extLst>
                </a:gridCol>
                <a:gridCol w="5473119">
                  <a:extLst>
                    <a:ext uri="{9D8B030D-6E8A-4147-A177-3AD203B41FA5}">
                      <a16:colId xmlns:a16="http://schemas.microsoft.com/office/drawing/2014/main" val="3204642165"/>
                    </a:ext>
                  </a:extLst>
                </a:gridCol>
              </a:tblGrid>
              <a:tr h="393394">
                <a:tc>
                  <a:txBody>
                    <a:bodyPr/>
                    <a:lstStyle/>
                    <a:p>
                      <a:pPr algn="l">
                        <a:buNone/>
                      </a:pPr>
                      <a:r>
                        <a:rPr lang="en-GB" sz="1400" b="1">
                          <a:solidFill>
                            <a:srgbClr val="FFFFFF"/>
                          </a:solidFill>
                          <a:effectLst/>
                          <a:latin typeface="Aptos"/>
                        </a:rPr>
                        <a:t>Date / Frequency </a:t>
                      </a:r>
                      <a:endParaRPr lang="en-GB" sz="1400" b="1">
                        <a:effectLst/>
                        <a:latin typeface="Aptos"/>
                      </a:endParaRPr>
                    </a:p>
                  </a:txBody>
                  <a:tcPr marL="144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l">
                        <a:buNone/>
                      </a:pPr>
                      <a:r>
                        <a:rPr lang="en-GB" sz="1400" b="1">
                          <a:solidFill>
                            <a:srgbClr val="FFFFFF"/>
                          </a:solidFill>
                          <a:effectLst/>
                          <a:latin typeface="Aptos"/>
                        </a:rPr>
                        <a:t>Summary of Requirements</a:t>
                      </a:r>
                      <a:endParaRPr lang="en-GB" sz="1400" b="1">
                        <a:effectLst/>
                        <a:latin typeface="Aptos"/>
                      </a:endParaRPr>
                    </a:p>
                  </a:txBody>
                  <a:tcPr marL="144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484270239"/>
                  </a:ext>
                </a:extLst>
              </a:tr>
              <a:tr h="772989">
                <a:tc>
                  <a:txBody>
                    <a:bodyPr/>
                    <a:lstStyle/>
                    <a:p>
                      <a:pPr algn="l">
                        <a:buNone/>
                      </a:pPr>
                      <a:r>
                        <a:rPr lang="en-GB" sz="1200" b="0">
                          <a:solidFill>
                            <a:srgbClr val="000000"/>
                          </a:solidFill>
                          <a:effectLst/>
                          <a:latin typeface="Aptos"/>
                        </a:rPr>
                        <a:t>By the </a:t>
                      </a:r>
                      <a:r>
                        <a:rPr lang="en-AU" sz="1200" b="1">
                          <a:solidFill>
                            <a:schemeClr val="tx1"/>
                          </a:solidFill>
                          <a:effectLst/>
                          <a:latin typeface="Aptos"/>
                        </a:rPr>
                        <a:t>i</a:t>
                      </a:r>
                      <a:r>
                        <a:rPr lang="en-AU" sz="1200" b="1">
                          <a:solidFill>
                            <a:schemeClr val="tx1"/>
                          </a:solidFill>
                          <a:latin typeface="Aptos"/>
                        </a:rPr>
                        <a:t>nitial compliance date </a:t>
                      </a:r>
                      <a:r>
                        <a:rPr lang="en-GB" sz="1200" b="0">
                          <a:solidFill>
                            <a:srgbClr val="000000"/>
                          </a:solidFill>
                          <a:effectLst/>
                          <a:latin typeface="Aptos"/>
                        </a:rPr>
                        <a:t>(and every 4 years thereafter) </a:t>
                      </a:r>
                      <a:endParaRPr lang="en-GB" sz="1200" b="0">
                        <a:effectLst/>
                        <a:latin typeface="Apto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indent="0" algn="l">
                        <a:buFont typeface="Arial"/>
                        <a:buNone/>
                      </a:pPr>
                      <a:r>
                        <a:rPr lang="en-GB" sz="1200" b="1">
                          <a:effectLst/>
                          <a:latin typeface="Aptos"/>
                        </a:rPr>
                        <a:t>Whole-of-Organisation Prevention and Response Plan (including Gender Equality Action Plan)</a:t>
                      </a:r>
                      <a:r>
                        <a:rPr lang="en-GB" sz="1200">
                          <a:effectLst/>
                          <a:latin typeface="Aptos"/>
                        </a:rPr>
                        <a:t> and </a:t>
                      </a:r>
                      <a:r>
                        <a:rPr lang="en-GB" sz="1200" b="1">
                          <a:effectLst/>
                          <a:latin typeface="Aptos"/>
                        </a:rPr>
                        <a:t>Outcomes Framework </a:t>
                      </a:r>
                      <a:r>
                        <a:rPr lang="en-GB" sz="1200" b="0">
                          <a:effectLst/>
                          <a:latin typeface="Aptos"/>
                        </a:rPr>
                        <a:t>endorsed by the Governing Body and</a:t>
                      </a:r>
                      <a:r>
                        <a:rPr lang="en-GB" sz="1200" b="1">
                          <a:effectLst/>
                          <a:latin typeface="Aptos"/>
                        </a:rPr>
                        <a:t> </a:t>
                      </a:r>
                      <a:r>
                        <a:rPr lang="en-GB" sz="1200">
                          <a:effectLst/>
                          <a:latin typeface="Aptos"/>
                        </a:rPr>
                        <a:t>submitted to the Secretary of the Department of Education.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4572302"/>
                  </a:ext>
                </a:extLst>
              </a:tr>
              <a:tr h="800592">
                <a:tc>
                  <a:txBody>
                    <a:bodyPr/>
                    <a:lstStyle/>
                    <a:p>
                      <a:pPr algn="l">
                        <a:buNone/>
                      </a:pPr>
                      <a:r>
                        <a:rPr lang="en-GB" sz="1200" b="0">
                          <a:solidFill>
                            <a:srgbClr val="000000"/>
                          </a:solidFill>
                          <a:effectLst/>
                          <a:latin typeface="Aptos"/>
                        </a:rPr>
                        <a:t>By </a:t>
                      </a:r>
                      <a:r>
                        <a:rPr lang="en-GB" sz="1200" b="1">
                          <a:solidFill>
                            <a:srgbClr val="000000"/>
                          </a:solidFill>
                          <a:effectLst/>
                          <a:latin typeface="Aptos"/>
                        </a:rPr>
                        <a:t>30 June following </a:t>
                      </a:r>
                      <a:r>
                        <a:rPr lang="en-AU" sz="1200" b="1">
                          <a:solidFill>
                            <a:schemeClr val="tx1"/>
                          </a:solidFill>
                          <a:effectLst/>
                          <a:latin typeface="Aptos"/>
                        </a:rPr>
                        <a:t>i</a:t>
                      </a:r>
                      <a:r>
                        <a:rPr lang="en-AU" sz="1200" b="1">
                          <a:solidFill>
                            <a:schemeClr val="tx1"/>
                          </a:solidFill>
                          <a:latin typeface="Aptos"/>
                        </a:rPr>
                        <a:t>nitial compliance date </a:t>
                      </a:r>
                      <a:r>
                        <a:rPr lang="en-GB" sz="1200" b="1">
                          <a:solidFill>
                            <a:srgbClr val="000000"/>
                          </a:solidFill>
                          <a:effectLst/>
                          <a:latin typeface="Aptos"/>
                        </a:rPr>
                        <a:t> </a:t>
                      </a:r>
                      <a:r>
                        <a:rPr lang="en-GB" sz="1200" b="0">
                          <a:solidFill>
                            <a:srgbClr val="000000"/>
                          </a:solidFill>
                          <a:effectLst/>
                          <a:latin typeface="Aptos"/>
                        </a:rPr>
                        <a:t>and every year thereafter </a:t>
                      </a:r>
                      <a:endParaRPr lang="en-GB" sz="1200" b="0">
                        <a:effectLst/>
                        <a:latin typeface="Apto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indent="0" algn="l">
                        <a:buFont typeface="Arial"/>
                        <a:buNone/>
                      </a:pPr>
                      <a:r>
                        <a:rPr lang="en-GB" sz="1200" b="1">
                          <a:effectLst/>
                          <a:latin typeface="Aptos"/>
                        </a:rPr>
                        <a:t>Annual reporting</a:t>
                      </a:r>
                      <a:r>
                        <a:rPr lang="en-GB" sz="1200">
                          <a:effectLst/>
                          <a:latin typeface="Aptos"/>
                        </a:rPr>
                        <a:t> submitted to the Secretary of the Department of Education.</a:t>
                      </a:r>
                    </a:p>
                    <a:p>
                      <a:pPr marL="0" lvl="0" indent="0" algn="l">
                        <a:buFont typeface="Arial"/>
                        <a:buNone/>
                      </a:pPr>
                      <a:r>
                        <a:rPr lang="en-GB" sz="1200">
                          <a:effectLst/>
                          <a:latin typeface="Aptos"/>
                        </a:rPr>
                        <a:t>Names of</a:t>
                      </a:r>
                      <a:r>
                        <a:rPr lang="en-GB" sz="1200" b="1">
                          <a:effectLst/>
                          <a:latin typeface="Aptos"/>
                        </a:rPr>
                        <a:t> student accommodation</a:t>
                      </a:r>
                      <a:r>
                        <a:rPr lang="en-GB" sz="1200">
                          <a:effectLst/>
                          <a:latin typeface="Aptos"/>
                        </a:rPr>
                        <a:t> submitted to the Secretary of the Department of Education. </a:t>
                      </a:r>
                      <a:endParaRPr lang="en-GB" sz="1200">
                        <a:latin typeface="Apto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0654730"/>
                  </a:ext>
                </a:extLst>
              </a:tr>
              <a:tr h="469313">
                <a:tc>
                  <a:txBody>
                    <a:bodyPr/>
                    <a:lstStyle/>
                    <a:p>
                      <a:pPr algn="l">
                        <a:buNone/>
                      </a:pPr>
                      <a:r>
                        <a:rPr lang="en-GB" sz="1200" b="1">
                          <a:solidFill>
                            <a:srgbClr val="000000"/>
                          </a:solidFill>
                          <a:effectLst/>
                          <a:latin typeface="Aptos"/>
                        </a:rPr>
                        <a:t>6 monthly </a:t>
                      </a:r>
                      <a:r>
                        <a:rPr lang="en-GB" sz="1200" b="0">
                          <a:solidFill>
                            <a:srgbClr val="000000"/>
                          </a:solidFill>
                          <a:effectLst/>
                          <a:latin typeface="Aptos"/>
                        </a:rPr>
                        <a:t>from </a:t>
                      </a:r>
                      <a:r>
                        <a:rPr lang="en-AU" sz="1200" b="0">
                          <a:solidFill>
                            <a:schemeClr val="tx1"/>
                          </a:solidFill>
                          <a:effectLst/>
                          <a:latin typeface="Aptos"/>
                        </a:rPr>
                        <a:t>i</a:t>
                      </a:r>
                      <a:r>
                        <a:rPr lang="en-AU" sz="1200" b="0">
                          <a:solidFill>
                            <a:schemeClr val="tx1"/>
                          </a:solidFill>
                          <a:latin typeface="Aptos"/>
                        </a:rPr>
                        <a:t>nitial compliance date </a:t>
                      </a:r>
                      <a:r>
                        <a:rPr lang="en-GB" sz="1200" b="0">
                          <a:solidFill>
                            <a:srgbClr val="000000"/>
                          </a:solidFill>
                          <a:effectLst/>
                          <a:latin typeface="Aptos"/>
                        </a:rPr>
                        <a:t> </a:t>
                      </a:r>
                      <a:endParaRPr lang="en-GB" sz="1200" b="0">
                        <a:effectLst/>
                        <a:latin typeface="Apto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indent="0" algn="l">
                        <a:buFont typeface="Arial"/>
                        <a:buNone/>
                      </a:pPr>
                      <a:r>
                        <a:rPr lang="en-GB" sz="1200" b="1">
                          <a:effectLst/>
                          <a:latin typeface="Aptos"/>
                        </a:rPr>
                        <a:t>Report against the Outcomes Framework</a:t>
                      </a:r>
                      <a:r>
                        <a:rPr lang="en-GB" sz="1200">
                          <a:effectLst/>
                          <a:latin typeface="Aptos"/>
                        </a:rPr>
                        <a:t> submitted to the Provider’s Governing Body.</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8760306"/>
                  </a:ext>
                </a:extLst>
              </a:tr>
              <a:tr h="952427">
                <a:tc>
                  <a:txBody>
                    <a:bodyPr/>
                    <a:lstStyle/>
                    <a:p>
                      <a:pPr algn="l">
                        <a:buNone/>
                      </a:pPr>
                      <a:r>
                        <a:rPr lang="en-GB" sz="1200" b="1">
                          <a:solidFill>
                            <a:srgbClr val="000000"/>
                          </a:solidFill>
                          <a:effectLst/>
                          <a:latin typeface="Aptos"/>
                        </a:rPr>
                        <a:t>2 years after initial compliance date </a:t>
                      </a:r>
                      <a:r>
                        <a:rPr lang="en-GB" sz="1200" b="0">
                          <a:solidFill>
                            <a:srgbClr val="000000"/>
                          </a:solidFill>
                          <a:effectLst/>
                          <a:latin typeface="Aptos"/>
                        </a:rPr>
                        <a:t>and every 2 years thereafter </a:t>
                      </a:r>
                      <a:endParaRPr lang="en-GB" sz="1200" b="0">
                        <a:effectLst/>
                        <a:latin typeface="Apto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indent="0" algn="l">
                        <a:buFont typeface="Arial"/>
                        <a:buNone/>
                      </a:pPr>
                      <a:r>
                        <a:rPr lang="en-GB" sz="1200" b="1">
                          <a:effectLst/>
                          <a:latin typeface="Aptos"/>
                        </a:rPr>
                        <a:t>Report on Whole-of-Organisation Prevention and Response</a:t>
                      </a:r>
                      <a:r>
                        <a:rPr lang="en-GB" sz="1200">
                          <a:effectLst/>
                          <a:latin typeface="Aptos"/>
                        </a:rPr>
                        <a:t> </a:t>
                      </a:r>
                      <a:r>
                        <a:rPr lang="en-GB" sz="1200" b="1">
                          <a:effectLst/>
                          <a:latin typeface="Aptos"/>
                        </a:rPr>
                        <a:t>Plan</a:t>
                      </a:r>
                      <a:r>
                        <a:rPr lang="en-GB" sz="1200">
                          <a:effectLst/>
                          <a:latin typeface="Aptos"/>
                        </a:rPr>
                        <a:t> including Gender Equality Action Plan, submitted to the Secretary of the Department of Education.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6412007"/>
                  </a:ext>
                </a:extLst>
              </a:tr>
            </a:tbl>
          </a:graphicData>
        </a:graphic>
      </p:graphicFrame>
      <p:sp>
        <p:nvSpPr>
          <p:cNvPr id="4" name="TextBox 3">
            <a:extLst>
              <a:ext uri="{FF2B5EF4-FFF2-40B4-BE49-F238E27FC236}">
                <a16:creationId xmlns:a16="http://schemas.microsoft.com/office/drawing/2014/main" id="{82BC6F3C-0947-6FC9-0A55-B357180A81AA}"/>
              </a:ext>
            </a:extLst>
          </p:cNvPr>
          <p:cNvSpPr txBox="1"/>
          <p:nvPr/>
        </p:nvSpPr>
        <p:spPr>
          <a:xfrm>
            <a:off x="447675" y="766614"/>
            <a:ext cx="8557725" cy="584775"/>
          </a:xfrm>
          <a:prstGeom prst="rect">
            <a:avLst/>
          </a:prstGeom>
          <a:noFill/>
        </p:spPr>
        <p:txBody>
          <a:bodyPr wrap="square" rtlCol="0">
            <a:spAutoFit/>
          </a:bodyPr>
          <a:lstStyle/>
          <a:p>
            <a:r>
              <a:rPr lang="en-AU" sz="1600" b="1"/>
              <a:t>Initial compliance date:     </a:t>
            </a:r>
            <a:r>
              <a:rPr lang="en-AU" sz="1600"/>
              <a:t>Table A and Table B providers: 1 January 2026</a:t>
            </a:r>
          </a:p>
          <a:p>
            <a:r>
              <a:rPr lang="en-AU" sz="1600"/>
              <a:t>                                                Other providers: 1 January 2027 </a:t>
            </a:r>
          </a:p>
        </p:txBody>
      </p:sp>
    </p:spTree>
    <p:extLst>
      <p:ext uri="{BB962C8B-B14F-4D97-AF65-F5344CB8AC3E}">
        <p14:creationId xmlns:p14="http://schemas.microsoft.com/office/powerpoint/2010/main" val="2105687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1CCFB-3B7E-530C-626B-DF392C13328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77BDAD-A58F-04E7-6035-5EBCF174D042}"/>
              </a:ext>
            </a:extLst>
          </p:cNvPr>
          <p:cNvSpPr>
            <a:spLocks noGrp="1"/>
          </p:cNvSpPr>
          <p:nvPr>
            <p:ph type="sldNum" sz="quarter" idx="12"/>
          </p:nvPr>
        </p:nvSpPr>
        <p:spPr/>
        <p:txBody>
          <a:bodyPr/>
          <a:lstStyle/>
          <a:p>
            <a:fld id="{587702D9-62F4-4DAB-B7F1-D3C48808CBB7}" type="slidenum">
              <a:rPr lang="en-AU" smtClean="0"/>
              <a:pPr/>
              <a:t>11</a:t>
            </a:fld>
            <a:endParaRPr lang="en-AU"/>
          </a:p>
        </p:txBody>
      </p:sp>
      <p:sp>
        <p:nvSpPr>
          <p:cNvPr id="3" name="Title 2">
            <a:extLst>
              <a:ext uri="{FF2B5EF4-FFF2-40B4-BE49-F238E27FC236}">
                <a16:creationId xmlns:a16="http://schemas.microsoft.com/office/drawing/2014/main" id="{282879C2-075D-A370-60FF-D8FAFE6ADCD2}"/>
              </a:ext>
            </a:extLst>
          </p:cNvPr>
          <p:cNvSpPr>
            <a:spLocks noGrp="1"/>
          </p:cNvSpPr>
          <p:nvPr>
            <p:ph type="title"/>
          </p:nvPr>
        </p:nvSpPr>
        <p:spPr>
          <a:xfrm>
            <a:off x="513787" y="310623"/>
            <a:ext cx="9057671" cy="993775"/>
          </a:xfrm>
        </p:spPr>
        <p:txBody>
          <a:bodyPr/>
          <a:lstStyle/>
          <a:p>
            <a:r>
              <a:rPr lang="en-GB" sz="2400" b="1">
                <a:solidFill>
                  <a:schemeClr val="tx2"/>
                </a:solidFill>
                <a:latin typeface="Aptos"/>
                <a:ea typeface="Calibri"/>
                <a:cs typeface="Calibri"/>
              </a:rPr>
              <a:t>Standard 1: Accountable leadership and governance</a:t>
            </a:r>
          </a:p>
          <a:p>
            <a:endParaRPr lang="en-GB" sz="3200" b="1">
              <a:solidFill>
                <a:schemeClr val="accent1"/>
              </a:solidFill>
              <a:latin typeface="Aptos"/>
              <a:ea typeface="Calibri"/>
            </a:endParaRPr>
          </a:p>
        </p:txBody>
      </p:sp>
      <p:sp>
        <p:nvSpPr>
          <p:cNvPr id="4" name="Content Placeholder 3">
            <a:extLst>
              <a:ext uri="{FF2B5EF4-FFF2-40B4-BE49-F238E27FC236}">
                <a16:creationId xmlns:a16="http://schemas.microsoft.com/office/drawing/2014/main" id="{8359CAE3-C351-86B9-6E0D-C0D7F632C403}"/>
              </a:ext>
            </a:extLst>
          </p:cNvPr>
          <p:cNvSpPr>
            <a:spLocks noGrp="1"/>
          </p:cNvSpPr>
          <p:nvPr>
            <p:ph idx="1"/>
          </p:nvPr>
        </p:nvSpPr>
        <p:spPr>
          <a:xfrm>
            <a:off x="513787" y="1162594"/>
            <a:ext cx="7886700" cy="3987309"/>
          </a:xfrm>
        </p:spPr>
        <p:txBody>
          <a:bodyPr vert="horz" lIns="0" tIns="0" rIns="0" bIns="0" rtlCol="0" anchor="t">
            <a:noAutofit/>
          </a:bodyPr>
          <a:lstStyle/>
          <a:p>
            <a:r>
              <a:rPr lang="en-GB" sz="1700" b="1">
                <a:latin typeface="Aptos"/>
                <a:ea typeface="Calibri" panose="020F0502020204030204"/>
                <a:cs typeface="Calibri" panose="020F0502020204030204"/>
              </a:rPr>
              <a:t>Whole-of-Organisation approach: </a:t>
            </a:r>
            <a:r>
              <a:rPr lang="en-GB" sz="1700">
                <a:latin typeface="Aptos"/>
                <a:ea typeface="Calibri" panose="020F0502020204030204"/>
                <a:cs typeface="Calibri" panose="020F0502020204030204"/>
              </a:rPr>
              <a:t>Providers must embed gender-based violence prevention and response across all operations, policies, and practices.</a:t>
            </a:r>
            <a:br>
              <a:rPr lang="en-GB" sz="1700">
                <a:latin typeface="Aptos"/>
                <a:ea typeface="Calibri" panose="020F0502020204030204"/>
                <a:cs typeface="Calibri" panose="020F0502020204030204"/>
              </a:rPr>
            </a:br>
            <a:endParaRPr lang="en-GB" sz="1700">
              <a:ea typeface="Calibri"/>
              <a:cs typeface="Calibri"/>
            </a:endParaRPr>
          </a:p>
          <a:p>
            <a:r>
              <a:rPr lang="en-GB" sz="1700" b="1">
                <a:latin typeface="Aptos"/>
                <a:ea typeface="Calibri" panose="020F0502020204030204"/>
                <a:cs typeface="Calibri" panose="020F0502020204030204"/>
              </a:rPr>
              <a:t>Leadership accountability: </a:t>
            </a:r>
            <a:r>
              <a:rPr lang="en-GB" sz="1700">
                <a:latin typeface="Aptos"/>
                <a:ea typeface="Calibri" panose="020F0502020204030204"/>
                <a:cs typeface="Calibri" panose="020F0502020204030204"/>
              </a:rPr>
              <a:t>Vice-Chancellors, CEOs or equivalent must lead the development and implementation of a comprehensive Prevention and Response Plan that must include: a Gender Equality Action Plan, a Whole-of-Organisation approach, and an Outcomes Framework (reviewed every 6 months).</a:t>
            </a:r>
            <a:br>
              <a:rPr lang="en-GB" sz="1700">
                <a:latin typeface="Aptos"/>
                <a:ea typeface="Calibri" panose="020F0502020204030204"/>
                <a:cs typeface="Calibri" panose="020F0502020204030204"/>
              </a:rPr>
            </a:br>
            <a:endParaRPr lang="en-GB" sz="1700">
              <a:latin typeface="Aptos"/>
              <a:ea typeface="Calibri" panose="020F0502020204030204"/>
              <a:cs typeface="Calibri" panose="020F0502020204030204"/>
            </a:endParaRPr>
          </a:p>
          <a:p>
            <a:r>
              <a:rPr lang="en-GB" sz="1700" b="1" dirty="0">
                <a:latin typeface="Aptos"/>
                <a:ea typeface="Calibri" panose="020F0502020204030204"/>
                <a:cs typeface="Calibri" panose="020F0502020204030204"/>
              </a:rPr>
              <a:t>Governance structures: </a:t>
            </a:r>
            <a:r>
              <a:rPr lang="en-GB" sz="1700" dirty="0">
                <a:latin typeface="Aptos"/>
                <a:ea typeface="Calibri" panose="020F0502020204030204"/>
                <a:cs typeface="Calibri" panose="020F0502020204030204"/>
              </a:rPr>
              <a:t>Institutions must establish dedicated governance with </a:t>
            </a:r>
            <a:r>
              <a:rPr lang="en-GB" sz="1700">
                <a:latin typeface="Aptos"/>
                <a:ea typeface="Calibri" panose="020F0502020204030204"/>
                <a:cs typeface="Calibri" panose="020F0502020204030204"/>
              </a:rPr>
              <a:t>expertise in student and staff safety and wellbeing.</a:t>
            </a:r>
            <a:br>
              <a:rPr lang="en-GB" sz="1700" dirty="0">
                <a:latin typeface="Aptos"/>
                <a:ea typeface="Calibri" panose="020F0502020204030204"/>
                <a:cs typeface="Calibri" panose="020F0502020204030204"/>
              </a:rPr>
            </a:br>
            <a:endParaRPr lang="en-GB" sz="1700">
              <a:ea typeface="Calibri"/>
              <a:cs typeface="Calibri"/>
            </a:endParaRPr>
          </a:p>
          <a:p>
            <a:r>
              <a:rPr lang="en-GB" sz="1700" b="1">
                <a:latin typeface="Aptos"/>
                <a:ea typeface="Calibri" panose="020F0502020204030204"/>
                <a:cs typeface="Calibri" panose="020F0502020204030204"/>
              </a:rPr>
              <a:t>Collaboration:</a:t>
            </a:r>
            <a:r>
              <a:rPr lang="en-GB" sz="1700">
                <a:latin typeface="Aptos"/>
                <a:ea typeface="Calibri" panose="020F0502020204030204"/>
                <a:cs typeface="Calibri" panose="020F0502020204030204"/>
              </a:rPr>
              <a:t> Plans must be informed by engagement with students, staff, accommodation providers, and those with lived experience.</a:t>
            </a:r>
            <a:endParaRPr lang="en-GB" sz="1700">
              <a:ea typeface="Calibri"/>
              <a:cs typeface="Calibri"/>
            </a:endParaRPr>
          </a:p>
          <a:p>
            <a:pPr marL="0" indent="0">
              <a:buNone/>
            </a:pPr>
            <a:endParaRPr lang="en-GB" sz="1700">
              <a:latin typeface="Aptos"/>
              <a:ea typeface="Calibri" panose="020F0502020204030204"/>
              <a:cs typeface="Calibri" panose="020F0502020204030204"/>
            </a:endParaRPr>
          </a:p>
        </p:txBody>
      </p:sp>
      <p:sp>
        <p:nvSpPr>
          <p:cNvPr id="5" name="Minus Sign 4">
            <a:extLst>
              <a:ext uri="{FF2B5EF4-FFF2-40B4-BE49-F238E27FC236}">
                <a16:creationId xmlns:a16="http://schemas.microsoft.com/office/drawing/2014/main" id="{3801B87F-F3CC-19E2-978E-7FB8A7F27CE2}"/>
              </a:ext>
            </a:extLst>
          </p:cNvPr>
          <p:cNvSpPr/>
          <p:nvPr/>
        </p:nvSpPr>
        <p:spPr>
          <a:xfrm>
            <a:off x="91440" y="695180"/>
            <a:ext cx="3154680" cy="316099"/>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54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7967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BD93F-2568-7030-9884-65FF2B8F79F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AF3492-16F6-C570-C90D-03F6B610EEB1}"/>
              </a:ext>
            </a:extLst>
          </p:cNvPr>
          <p:cNvSpPr>
            <a:spLocks noGrp="1"/>
          </p:cNvSpPr>
          <p:nvPr>
            <p:ph type="sldNum" sz="quarter" idx="12"/>
          </p:nvPr>
        </p:nvSpPr>
        <p:spPr/>
        <p:txBody>
          <a:bodyPr/>
          <a:lstStyle/>
          <a:p>
            <a:pPr marL="0" marR="0" lvl="0" indent="0" algn="l" defTabSz="914278" rtl="0" eaLnBrk="1" fontAlgn="auto" latinLnBrk="0" hangingPunct="1">
              <a:lnSpc>
                <a:spcPct val="100000"/>
              </a:lnSpc>
              <a:spcBef>
                <a:spcPts val="0"/>
              </a:spcBef>
              <a:spcAft>
                <a:spcPts val="0"/>
              </a:spcAft>
              <a:buClrTx/>
              <a:buSzTx/>
              <a:buFontTx/>
              <a:buNone/>
              <a:tabLst/>
              <a:defRPr/>
            </a:pPr>
            <a:fld id="{587702D9-62F4-4DAB-B7F1-D3C48808CBB7}" type="slidenum">
              <a:rPr kumimoji="0" lang="en-AU"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278" rtl="0" eaLnBrk="1" fontAlgn="auto" latinLnBrk="0" hangingPunct="1">
                <a:lnSpc>
                  <a:spcPct val="100000"/>
                </a:lnSpc>
                <a:spcBef>
                  <a:spcPts val="0"/>
                </a:spcBef>
                <a:spcAft>
                  <a:spcPts val="0"/>
                </a:spcAft>
                <a:buClrTx/>
                <a:buSzTx/>
                <a:buFontTx/>
                <a:buNone/>
                <a:tabLst/>
                <a:defRPr/>
              </a:pPr>
              <a:t>12</a:t>
            </a:fld>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9A7882D6-01A0-5141-6852-7D2B7D2EAC0A}"/>
              </a:ext>
            </a:extLst>
          </p:cNvPr>
          <p:cNvSpPr>
            <a:spLocks noGrp="1"/>
          </p:cNvSpPr>
          <p:nvPr>
            <p:ph type="title"/>
          </p:nvPr>
        </p:nvSpPr>
        <p:spPr>
          <a:xfrm>
            <a:off x="513787" y="310623"/>
            <a:ext cx="9057671" cy="993775"/>
          </a:xfrm>
        </p:spPr>
        <p:txBody>
          <a:bodyPr/>
          <a:lstStyle/>
          <a:p>
            <a:r>
              <a:rPr lang="en-GB" sz="2400" b="1">
                <a:solidFill>
                  <a:schemeClr val="tx2"/>
                </a:solidFill>
                <a:latin typeface="Aptos"/>
                <a:ea typeface="Calibri"/>
                <a:cs typeface="Calibri"/>
              </a:rPr>
              <a:t>Embed Whole-of-organisation approach in domains of: </a:t>
            </a:r>
          </a:p>
          <a:p>
            <a:endParaRPr lang="en-GB" sz="3200" b="1">
              <a:solidFill>
                <a:schemeClr val="accent1"/>
              </a:solidFill>
              <a:latin typeface="Aptos"/>
              <a:ea typeface="Calibri"/>
            </a:endParaRPr>
          </a:p>
        </p:txBody>
      </p:sp>
      <p:sp>
        <p:nvSpPr>
          <p:cNvPr id="4" name="Content Placeholder 3">
            <a:extLst>
              <a:ext uri="{FF2B5EF4-FFF2-40B4-BE49-F238E27FC236}">
                <a16:creationId xmlns:a16="http://schemas.microsoft.com/office/drawing/2014/main" id="{CB7AA8A5-3DFB-9AE2-CC1D-D3BBAF93C0FE}"/>
              </a:ext>
            </a:extLst>
          </p:cNvPr>
          <p:cNvSpPr>
            <a:spLocks noGrp="1"/>
          </p:cNvSpPr>
          <p:nvPr>
            <p:ph idx="1"/>
          </p:nvPr>
        </p:nvSpPr>
        <p:spPr>
          <a:xfrm>
            <a:off x="1645899" y="1162594"/>
            <a:ext cx="5277413" cy="3987309"/>
          </a:xfrm>
        </p:spPr>
        <p:txBody>
          <a:bodyPr vert="horz" lIns="0" tIns="0" rIns="0" bIns="0" rtlCol="0" anchor="t">
            <a:noAutofit/>
          </a:bodyPr>
          <a:lstStyle/>
          <a:p>
            <a:r>
              <a:rPr lang="en-GB" sz="1700">
                <a:latin typeface="Aptos"/>
                <a:ea typeface="Calibri" panose="020F0502020204030204"/>
                <a:cs typeface="Calibri" panose="020F0502020204030204"/>
              </a:rPr>
              <a:t>Leadership, culture and environment</a:t>
            </a:r>
          </a:p>
          <a:p>
            <a:r>
              <a:rPr lang="en-GB" sz="1700">
                <a:latin typeface="Aptos"/>
                <a:ea typeface="Calibri" panose="020F0502020204030204"/>
                <a:cs typeface="Calibri" panose="020F0502020204030204"/>
              </a:rPr>
              <a:t>Structures, norms and practices</a:t>
            </a:r>
          </a:p>
          <a:p>
            <a:r>
              <a:rPr lang="en-GB" sz="1700">
                <a:latin typeface="Aptos"/>
                <a:ea typeface="Calibri" panose="020F0502020204030204"/>
                <a:cs typeface="Calibri" panose="020F0502020204030204"/>
              </a:rPr>
              <a:t>Systems and infrastructure</a:t>
            </a:r>
          </a:p>
          <a:p>
            <a:r>
              <a:rPr lang="en-GB" sz="1700">
                <a:latin typeface="Aptos"/>
                <a:ea typeface="Calibri" panose="020F0502020204030204"/>
                <a:cs typeface="Calibri" panose="020F0502020204030204"/>
              </a:rPr>
              <a:t>Services delivery – curriculum, teaching and learning</a:t>
            </a:r>
          </a:p>
          <a:p>
            <a:r>
              <a:rPr lang="en-GB" sz="1700">
                <a:latin typeface="Aptos"/>
                <a:ea typeface="Calibri" panose="020F0502020204030204"/>
                <a:cs typeface="Calibri" panose="020F0502020204030204"/>
              </a:rPr>
              <a:t>Policy and procedures</a:t>
            </a:r>
          </a:p>
          <a:p>
            <a:r>
              <a:rPr lang="en-GB" sz="1700">
                <a:latin typeface="Aptos"/>
                <a:ea typeface="Calibri" panose="020F0502020204030204"/>
                <a:cs typeface="Calibri" panose="020F0502020204030204"/>
              </a:rPr>
              <a:t>Management and governance</a:t>
            </a:r>
          </a:p>
          <a:p>
            <a:r>
              <a:rPr lang="en-GB" sz="1700">
                <a:latin typeface="Aptos"/>
                <a:ea typeface="Calibri" panose="020F0502020204030204"/>
                <a:cs typeface="Calibri" panose="020F0502020204030204"/>
              </a:rPr>
              <a:t>Community engagement</a:t>
            </a:r>
          </a:p>
          <a:p>
            <a:r>
              <a:rPr lang="en-GB" sz="1700">
                <a:latin typeface="Aptos"/>
                <a:ea typeface="Calibri" panose="020F0502020204030204"/>
                <a:cs typeface="Calibri" panose="020F0502020204030204"/>
              </a:rPr>
              <a:t>Business</a:t>
            </a:r>
          </a:p>
          <a:p>
            <a:r>
              <a:rPr lang="en-GB" sz="1700">
                <a:latin typeface="Aptos"/>
                <a:ea typeface="Calibri" panose="020F0502020204030204"/>
                <a:cs typeface="Calibri" panose="020F0502020204030204"/>
              </a:rPr>
              <a:t>Research</a:t>
            </a:r>
          </a:p>
          <a:p>
            <a:r>
              <a:rPr lang="en-GB" sz="1700">
                <a:latin typeface="Aptos"/>
                <a:ea typeface="Calibri" panose="020F0502020204030204"/>
                <a:cs typeface="Calibri" panose="020F0502020204030204"/>
              </a:rPr>
              <a:t>Partnership</a:t>
            </a:r>
          </a:p>
          <a:p>
            <a:pPr marL="0" indent="0">
              <a:buNone/>
            </a:pPr>
            <a:endParaRPr lang="en-GB" sz="1700">
              <a:latin typeface="Aptos"/>
              <a:ea typeface="Calibri" panose="020F0502020204030204"/>
              <a:cs typeface="Calibri" panose="020F0502020204030204"/>
            </a:endParaRPr>
          </a:p>
        </p:txBody>
      </p:sp>
      <p:sp>
        <p:nvSpPr>
          <p:cNvPr id="5" name="Minus Sign 4">
            <a:extLst>
              <a:ext uri="{FF2B5EF4-FFF2-40B4-BE49-F238E27FC236}">
                <a16:creationId xmlns:a16="http://schemas.microsoft.com/office/drawing/2014/main" id="{07F3179A-7D69-0460-322B-651C5C28FB9F}"/>
              </a:ext>
            </a:extLst>
          </p:cNvPr>
          <p:cNvSpPr/>
          <p:nvPr/>
        </p:nvSpPr>
        <p:spPr>
          <a:xfrm>
            <a:off x="91440" y="695180"/>
            <a:ext cx="3154680" cy="316099"/>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54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127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A8224-844B-53C4-C175-DB5DF7C1685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D0192E-C8A2-ED1B-2C2F-F22831E93262}"/>
              </a:ext>
            </a:extLst>
          </p:cNvPr>
          <p:cNvSpPr>
            <a:spLocks noGrp="1"/>
          </p:cNvSpPr>
          <p:nvPr>
            <p:ph type="sldNum" sz="quarter" idx="12"/>
          </p:nvPr>
        </p:nvSpPr>
        <p:spPr/>
        <p:txBody>
          <a:bodyPr/>
          <a:lstStyle/>
          <a:p>
            <a:fld id="{587702D9-62F4-4DAB-B7F1-D3C48808CBB7}" type="slidenum">
              <a:rPr lang="en-AU" smtClean="0"/>
              <a:pPr/>
              <a:t>13</a:t>
            </a:fld>
            <a:endParaRPr lang="en-AU"/>
          </a:p>
        </p:txBody>
      </p:sp>
      <p:sp>
        <p:nvSpPr>
          <p:cNvPr id="3" name="Title 2">
            <a:extLst>
              <a:ext uri="{FF2B5EF4-FFF2-40B4-BE49-F238E27FC236}">
                <a16:creationId xmlns:a16="http://schemas.microsoft.com/office/drawing/2014/main" id="{FDD6E40B-8AAA-4EF1-DE03-54E9BB244ED0}"/>
              </a:ext>
            </a:extLst>
          </p:cNvPr>
          <p:cNvSpPr>
            <a:spLocks noGrp="1"/>
          </p:cNvSpPr>
          <p:nvPr>
            <p:ph type="title"/>
          </p:nvPr>
        </p:nvSpPr>
        <p:spPr>
          <a:xfrm>
            <a:off x="513787" y="280525"/>
            <a:ext cx="9057671" cy="993775"/>
          </a:xfrm>
        </p:spPr>
        <p:txBody>
          <a:bodyPr/>
          <a:lstStyle/>
          <a:p>
            <a:r>
              <a:rPr lang="en-GB" sz="2400" b="1">
                <a:solidFill>
                  <a:schemeClr val="tx2"/>
                </a:solidFill>
                <a:latin typeface="Aptos"/>
                <a:ea typeface="Calibri"/>
                <a:cs typeface="Calibri"/>
              </a:rPr>
              <a:t>Standard 2: Safe environments and systems </a:t>
            </a:r>
          </a:p>
          <a:p>
            <a:endParaRPr lang="en-GB" sz="3200" b="1">
              <a:solidFill>
                <a:schemeClr val="accent1"/>
              </a:solidFill>
              <a:latin typeface="Aptos"/>
              <a:ea typeface="Calibri"/>
            </a:endParaRPr>
          </a:p>
        </p:txBody>
      </p:sp>
      <p:sp>
        <p:nvSpPr>
          <p:cNvPr id="4" name="Content Placeholder 3">
            <a:extLst>
              <a:ext uri="{FF2B5EF4-FFF2-40B4-BE49-F238E27FC236}">
                <a16:creationId xmlns:a16="http://schemas.microsoft.com/office/drawing/2014/main" id="{2DAA0818-7075-5CB0-BD01-88FBBD52BEA1}"/>
              </a:ext>
            </a:extLst>
          </p:cNvPr>
          <p:cNvSpPr>
            <a:spLocks noGrp="1"/>
          </p:cNvSpPr>
          <p:nvPr>
            <p:ph idx="1"/>
          </p:nvPr>
        </p:nvSpPr>
        <p:spPr>
          <a:xfrm>
            <a:off x="513787" y="1162595"/>
            <a:ext cx="7886700" cy="3177758"/>
          </a:xfrm>
        </p:spPr>
        <p:txBody>
          <a:bodyPr vert="horz" lIns="0" tIns="0" rIns="0" bIns="0" rtlCol="0" anchor="t">
            <a:noAutofit/>
          </a:bodyPr>
          <a:lstStyle/>
          <a:p>
            <a:r>
              <a:rPr lang="en-GB" sz="1700" b="1">
                <a:latin typeface="Aptos"/>
                <a:ea typeface="Calibri" panose="020F0502020204030204"/>
                <a:cs typeface="Calibri" panose="020F0502020204030204"/>
              </a:rPr>
              <a:t>Safe places to learn and work: </a:t>
            </a:r>
            <a:r>
              <a:rPr lang="en-GB" sz="1700">
                <a:latin typeface="Aptos"/>
                <a:ea typeface="Calibri" panose="020F0502020204030204"/>
                <a:cs typeface="Calibri" panose="020F0502020204030204"/>
              </a:rPr>
              <a:t>Providers must minimise risk of potential harm in recruitment and employment processes. </a:t>
            </a:r>
            <a:br>
              <a:rPr lang="en-GB" sz="1700">
                <a:latin typeface="Aptos"/>
                <a:ea typeface="Calibri" panose="020F0502020204030204"/>
                <a:cs typeface="Calibri" panose="020F0502020204030204"/>
              </a:rPr>
            </a:br>
            <a:endParaRPr lang="en-GB" sz="1700">
              <a:ea typeface="Calibri"/>
              <a:cs typeface="Calibri"/>
            </a:endParaRPr>
          </a:p>
          <a:p>
            <a:r>
              <a:rPr lang="en-GB" sz="1700" b="1">
                <a:latin typeface="Aptos"/>
                <a:ea typeface="Calibri" panose="020F0502020204030204"/>
                <a:cs typeface="Calibri" panose="020F0502020204030204"/>
              </a:rPr>
              <a:t>GBV prevention and response policy: </a:t>
            </a:r>
            <a:r>
              <a:rPr lang="en-GB" sz="1700">
                <a:latin typeface="Aptos"/>
                <a:ea typeface="Calibri" panose="020F0502020204030204"/>
                <a:cs typeface="Calibri" panose="020F0502020204030204"/>
              </a:rPr>
              <a:t>Providers must collaboratively develop, implement and review a whole of organisation GBV prevention and response policy, in consideration of gender impact assessments, effective response, disclosers’ educational outcomes, and student and staff safety and wellbeing.</a:t>
            </a:r>
            <a:br>
              <a:rPr lang="en-GB" sz="1700">
                <a:latin typeface="Aptos"/>
                <a:ea typeface="Calibri" panose="020F0502020204030204"/>
                <a:cs typeface="Calibri" panose="020F0502020204030204"/>
              </a:rPr>
            </a:br>
            <a:endParaRPr lang="en-GB" sz="1700">
              <a:latin typeface="Aptos"/>
              <a:ea typeface="Calibri" panose="020F0502020204030204"/>
              <a:cs typeface="Calibri" panose="020F0502020204030204"/>
            </a:endParaRPr>
          </a:p>
          <a:p>
            <a:r>
              <a:rPr lang="en-GB" sz="1700" b="1">
                <a:latin typeface="Aptos"/>
                <a:ea typeface="Calibri" panose="020F0502020204030204"/>
                <a:cs typeface="Calibri" panose="020F0502020204030204"/>
              </a:rPr>
              <a:t>Prohibition of non-disclosure agreements: </a:t>
            </a:r>
            <a:r>
              <a:rPr lang="en-AU" sz="1700">
                <a:latin typeface="Aptos"/>
                <a:ea typeface="Calibri" panose="020F0502020204030204"/>
                <a:cs typeface="Calibri" panose="020F0502020204030204"/>
              </a:rPr>
              <a:t>Provider must prohibit the use of non-disclosure agreements, unless requested by a discloser. </a:t>
            </a:r>
            <a:br>
              <a:rPr lang="en-AU" sz="1700">
                <a:latin typeface="Aptos"/>
                <a:ea typeface="Calibri" panose="020F0502020204030204"/>
                <a:cs typeface="Calibri" panose="020F0502020204030204"/>
              </a:rPr>
            </a:br>
            <a:endParaRPr lang="en-AU" sz="1700">
              <a:latin typeface="Aptos"/>
              <a:ea typeface="Calibri" panose="020F0502020204030204"/>
              <a:cs typeface="Calibri" panose="020F0502020204030204"/>
            </a:endParaRPr>
          </a:p>
          <a:p>
            <a:r>
              <a:rPr lang="en-GB" sz="1700" b="1" dirty="0">
                <a:latin typeface="Aptos"/>
                <a:ea typeface="Calibri" panose="020F0502020204030204"/>
                <a:cs typeface="Calibri" panose="020F0502020204030204"/>
              </a:rPr>
              <a:t>National Student Ombudsman recommendations:</a:t>
            </a:r>
            <a:r>
              <a:rPr lang="en-GB" sz="1700" dirty="0">
                <a:latin typeface="Aptos"/>
                <a:ea typeface="Calibri" panose="020F0502020204030204"/>
                <a:cs typeface="Calibri" panose="020F0502020204030204"/>
              </a:rPr>
              <a:t> </a:t>
            </a:r>
            <a:r>
              <a:rPr lang="en-AU" sz="1700">
                <a:latin typeface="Aptos"/>
                <a:ea typeface="Calibri" panose="020F0502020204030204"/>
                <a:cs typeface="Calibri" panose="020F0502020204030204"/>
              </a:rPr>
              <a:t>Provider must implement recommendations made by the National Student Ombudsman. </a:t>
            </a:r>
            <a:endParaRPr lang="en-GB" sz="1700">
              <a:latin typeface="Aptos"/>
              <a:ea typeface="Calibri" panose="020F0502020204030204"/>
              <a:cs typeface="Calibri" panose="020F0502020204030204"/>
            </a:endParaRPr>
          </a:p>
        </p:txBody>
      </p:sp>
      <p:sp>
        <p:nvSpPr>
          <p:cNvPr id="5" name="Minus Sign 4">
            <a:extLst>
              <a:ext uri="{FF2B5EF4-FFF2-40B4-BE49-F238E27FC236}">
                <a16:creationId xmlns:a16="http://schemas.microsoft.com/office/drawing/2014/main" id="{ABE3F3C4-CE4C-8341-E2A2-3E8AAA9AF8D3}"/>
              </a:ext>
            </a:extLst>
          </p:cNvPr>
          <p:cNvSpPr/>
          <p:nvPr/>
        </p:nvSpPr>
        <p:spPr>
          <a:xfrm>
            <a:off x="73152" y="649860"/>
            <a:ext cx="3154680" cy="316099"/>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54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227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1A068-034D-C152-7499-8A80C685011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BB9B61-84CC-60C5-ECF9-4883EBB75C20}"/>
              </a:ext>
            </a:extLst>
          </p:cNvPr>
          <p:cNvSpPr>
            <a:spLocks noGrp="1"/>
          </p:cNvSpPr>
          <p:nvPr>
            <p:ph type="sldNum" sz="quarter" idx="12"/>
          </p:nvPr>
        </p:nvSpPr>
        <p:spPr/>
        <p:txBody>
          <a:bodyPr/>
          <a:lstStyle/>
          <a:p>
            <a:fld id="{587702D9-62F4-4DAB-B7F1-D3C48808CBB7}" type="slidenum">
              <a:rPr lang="en-AU" smtClean="0"/>
              <a:pPr/>
              <a:t>14</a:t>
            </a:fld>
            <a:endParaRPr lang="en-AU"/>
          </a:p>
        </p:txBody>
      </p:sp>
      <p:sp>
        <p:nvSpPr>
          <p:cNvPr id="3" name="Title 2">
            <a:extLst>
              <a:ext uri="{FF2B5EF4-FFF2-40B4-BE49-F238E27FC236}">
                <a16:creationId xmlns:a16="http://schemas.microsoft.com/office/drawing/2014/main" id="{276D6FA1-1BB0-7C81-1DF3-FD543EC0908E}"/>
              </a:ext>
            </a:extLst>
          </p:cNvPr>
          <p:cNvSpPr>
            <a:spLocks noGrp="1"/>
          </p:cNvSpPr>
          <p:nvPr>
            <p:ph type="title"/>
          </p:nvPr>
        </p:nvSpPr>
        <p:spPr>
          <a:xfrm>
            <a:off x="513787" y="359882"/>
            <a:ext cx="9057671" cy="993775"/>
          </a:xfrm>
        </p:spPr>
        <p:txBody>
          <a:bodyPr/>
          <a:lstStyle/>
          <a:p>
            <a:r>
              <a:rPr lang="en-GB" sz="2400" b="1">
                <a:solidFill>
                  <a:schemeClr val="tx2"/>
                </a:solidFill>
                <a:latin typeface="Aptos"/>
                <a:ea typeface="Calibri"/>
                <a:cs typeface="Calibri"/>
              </a:rPr>
              <a:t>Standard 3: Knowledge and capability </a:t>
            </a:r>
          </a:p>
          <a:p>
            <a:endParaRPr lang="en-GB" sz="3200" b="1">
              <a:solidFill>
                <a:schemeClr val="accent1"/>
              </a:solidFill>
              <a:latin typeface="Aptos"/>
              <a:ea typeface="Calibri"/>
            </a:endParaRPr>
          </a:p>
        </p:txBody>
      </p:sp>
      <p:sp>
        <p:nvSpPr>
          <p:cNvPr id="4" name="Content Placeholder 3">
            <a:extLst>
              <a:ext uri="{FF2B5EF4-FFF2-40B4-BE49-F238E27FC236}">
                <a16:creationId xmlns:a16="http://schemas.microsoft.com/office/drawing/2014/main" id="{3D424A49-E6D6-8D6A-1A8D-5A3CDEB434B7}"/>
              </a:ext>
            </a:extLst>
          </p:cNvPr>
          <p:cNvSpPr>
            <a:spLocks noGrp="1"/>
          </p:cNvSpPr>
          <p:nvPr>
            <p:ph idx="1"/>
          </p:nvPr>
        </p:nvSpPr>
        <p:spPr>
          <a:xfrm>
            <a:off x="513787" y="1084515"/>
            <a:ext cx="8042711" cy="3372830"/>
          </a:xfrm>
        </p:spPr>
        <p:txBody>
          <a:bodyPr vert="horz" lIns="0" tIns="0" rIns="0" bIns="0" rtlCol="0" anchor="t">
            <a:noAutofit/>
          </a:bodyPr>
          <a:lstStyle/>
          <a:p>
            <a:r>
              <a:rPr lang="en-GB" sz="1700" b="1">
                <a:latin typeface="Aptos"/>
                <a:ea typeface="Calibri" panose="020F0502020204030204"/>
                <a:cs typeface="Calibri" panose="020F0502020204030204"/>
              </a:rPr>
              <a:t>Prevention education and training: </a:t>
            </a:r>
            <a:r>
              <a:rPr lang="en-GB" sz="1700">
                <a:latin typeface="Aptos"/>
                <a:ea typeface="Calibri" panose="020F0502020204030204"/>
                <a:cs typeface="Calibri" panose="020F0502020204030204"/>
              </a:rPr>
              <a:t>Providers must deliver </a:t>
            </a:r>
            <a:r>
              <a:rPr lang="en-AU" sz="1700">
                <a:latin typeface="Aptos"/>
                <a:ea typeface="Calibri" panose="020F0502020204030204"/>
                <a:cs typeface="Calibri" panose="020F0502020204030204"/>
              </a:rPr>
              <a:t>ongoing, comprehensive prevention education and training to its students, leadership and Staff</a:t>
            </a:r>
            <a:r>
              <a:rPr lang="en-GB" sz="1700">
                <a:latin typeface="Aptos"/>
                <a:ea typeface="Calibri" panose="020F0502020204030204"/>
                <a:cs typeface="Calibri" panose="020F0502020204030204"/>
              </a:rPr>
              <a:t>.</a:t>
            </a:r>
            <a:br>
              <a:rPr lang="en-GB" sz="1700">
                <a:latin typeface="Aptos"/>
                <a:ea typeface="Calibri" panose="020F0502020204030204"/>
                <a:cs typeface="Calibri" panose="020F0502020204030204"/>
              </a:rPr>
            </a:br>
            <a:endParaRPr lang="en-GB" sz="1700">
              <a:ea typeface="Calibri"/>
              <a:cs typeface="Calibri"/>
            </a:endParaRPr>
          </a:p>
          <a:p>
            <a:r>
              <a:rPr lang="en-GB" sz="1700" b="1">
                <a:latin typeface="Aptos"/>
                <a:ea typeface="Calibri" panose="020F0502020204030204"/>
                <a:cs typeface="Calibri" panose="020F0502020204030204"/>
              </a:rPr>
              <a:t>Prevention communication: </a:t>
            </a:r>
            <a:r>
              <a:rPr lang="en-GB" sz="1700">
                <a:latin typeface="Aptos"/>
                <a:ea typeface="Calibri" panose="020F0502020204030204"/>
                <a:cs typeface="Calibri" panose="020F0502020204030204"/>
              </a:rPr>
              <a:t>Providers must engage in </a:t>
            </a:r>
            <a:r>
              <a:rPr lang="en-AU" sz="1700">
                <a:latin typeface="Aptos"/>
                <a:ea typeface="Calibri" panose="020F0502020204030204"/>
                <a:cs typeface="Calibri" panose="020F0502020204030204"/>
              </a:rPr>
              <a:t>evidence-based and evaluated prevention communications across study, work, living and social environments. </a:t>
            </a:r>
            <a:br>
              <a:rPr lang="en-AU" sz="1700">
                <a:latin typeface="Aptos"/>
                <a:ea typeface="Calibri" panose="020F0502020204030204"/>
                <a:cs typeface="Calibri" panose="020F0502020204030204"/>
              </a:rPr>
            </a:br>
            <a:endParaRPr lang="en-GB" sz="1700">
              <a:latin typeface="Aptos"/>
              <a:ea typeface="Calibri" panose="020F0502020204030204"/>
              <a:cs typeface="Calibri" panose="020F0502020204030204"/>
            </a:endParaRPr>
          </a:p>
          <a:p>
            <a:r>
              <a:rPr lang="en-AU" sz="1700" b="1">
                <a:latin typeface="Aptos"/>
                <a:ea typeface="Calibri" panose="020F0502020204030204"/>
                <a:cs typeface="Calibri" panose="020F0502020204030204"/>
              </a:rPr>
              <a:t>Responding to disclosures education and training</a:t>
            </a:r>
            <a:r>
              <a:rPr lang="en-GB" sz="1700" b="1">
                <a:latin typeface="Aptos"/>
                <a:ea typeface="Calibri" panose="020F0502020204030204"/>
                <a:cs typeface="Calibri" panose="020F0502020204030204"/>
              </a:rPr>
              <a:t>: </a:t>
            </a:r>
            <a:r>
              <a:rPr lang="en-AU" sz="1700">
                <a:latin typeface="Aptos"/>
                <a:ea typeface="Calibri" panose="020F0502020204030204"/>
                <a:cs typeface="Calibri" panose="020F0502020204030204"/>
              </a:rPr>
              <a:t>Providers must deliver, monitor and evaluate education and training on responding to disclosures to key audiences. </a:t>
            </a:r>
            <a:br>
              <a:rPr lang="en-AU" sz="1700">
                <a:latin typeface="Aptos"/>
                <a:ea typeface="Calibri" panose="020F0502020204030204"/>
                <a:cs typeface="Calibri" panose="020F0502020204030204"/>
              </a:rPr>
            </a:br>
            <a:endParaRPr lang="en-AU" sz="1700">
              <a:latin typeface="Aptos"/>
              <a:ea typeface="Calibri" panose="020F0502020204030204"/>
              <a:cs typeface="Calibri" panose="020F0502020204030204"/>
            </a:endParaRPr>
          </a:p>
          <a:p>
            <a:r>
              <a:rPr lang="en-AU" sz="1700" b="1">
                <a:latin typeface="Aptos"/>
                <a:ea typeface="Calibri" panose="020F0502020204030204"/>
                <a:cs typeface="Calibri" panose="020F0502020204030204"/>
              </a:rPr>
              <a:t>Expertise and experience</a:t>
            </a:r>
            <a:r>
              <a:rPr lang="en-GB" sz="1700" b="1">
                <a:latin typeface="Aptos"/>
                <a:ea typeface="Calibri" panose="020F0502020204030204"/>
                <a:cs typeface="Calibri" panose="020F0502020204030204"/>
              </a:rPr>
              <a:t>:</a:t>
            </a:r>
            <a:r>
              <a:rPr lang="en-GB" sz="1700">
                <a:latin typeface="Aptos"/>
                <a:ea typeface="Calibri" panose="020F0502020204030204"/>
                <a:cs typeface="Calibri" panose="020F0502020204030204"/>
              </a:rPr>
              <a:t> Providers must require that risk assessments under the National Code, </a:t>
            </a:r>
            <a:r>
              <a:rPr lang="en-AU" sz="1700">
                <a:latin typeface="Aptos"/>
                <a:ea typeface="Calibri" panose="020F0502020204030204"/>
                <a:cs typeface="Calibri" panose="020F0502020204030204"/>
              </a:rPr>
              <a:t>formal reports, investigations and disciplinary proceedings are carried out by staff with appropriate expertise. </a:t>
            </a:r>
            <a:endParaRPr lang="en-GB" sz="1700">
              <a:latin typeface="Aptos"/>
              <a:ea typeface="Calibri" panose="020F0502020204030204"/>
              <a:cs typeface="Calibri" panose="020F0502020204030204"/>
            </a:endParaRPr>
          </a:p>
        </p:txBody>
      </p:sp>
      <p:sp>
        <p:nvSpPr>
          <p:cNvPr id="5" name="Minus Sign 4">
            <a:extLst>
              <a:ext uri="{FF2B5EF4-FFF2-40B4-BE49-F238E27FC236}">
                <a16:creationId xmlns:a16="http://schemas.microsoft.com/office/drawing/2014/main" id="{CD80AD81-BFA5-1B3A-D86A-07D165762AD2}"/>
              </a:ext>
            </a:extLst>
          </p:cNvPr>
          <p:cNvSpPr/>
          <p:nvPr/>
        </p:nvSpPr>
        <p:spPr>
          <a:xfrm>
            <a:off x="64008" y="698719"/>
            <a:ext cx="3154680" cy="316099"/>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54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3689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7F072-5A49-A517-481A-C802432D351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0B1B63-2B29-9DD4-0185-01E129876C13}"/>
              </a:ext>
            </a:extLst>
          </p:cNvPr>
          <p:cNvSpPr>
            <a:spLocks noGrp="1"/>
          </p:cNvSpPr>
          <p:nvPr>
            <p:ph type="sldNum" sz="quarter" idx="12"/>
          </p:nvPr>
        </p:nvSpPr>
        <p:spPr/>
        <p:txBody>
          <a:bodyPr/>
          <a:lstStyle/>
          <a:p>
            <a:fld id="{587702D9-62F4-4DAB-B7F1-D3C48808CBB7}" type="slidenum">
              <a:rPr lang="en-AU" smtClean="0"/>
              <a:pPr/>
              <a:t>15</a:t>
            </a:fld>
            <a:endParaRPr lang="en-AU"/>
          </a:p>
        </p:txBody>
      </p:sp>
      <p:sp>
        <p:nvSpPr>
          <p:cNvPr id="3" name="Title 2">
            <a:extLst>
              <a:ext uri="{FF2B5EF4-FFF2-40B4-BE49-F238E27FC236}">
                <a16:creationId xmlns:a16="http://schemas.microsoft.com/office/drawing/2014/main" id="{4C454EA6-E837-63BE-4E7D-0AA6D4A06644}"/>
              </a:ext>
            </a:extLst>
          </p:cNvPr>
          <p:cNvSpPr>
            <a:spLocks noGrp="1"/>
          </p:cNvSpPr>
          <p:nvPr>
            <p:ph type="title"/>
          </p:nvPr>
        </p:nvSpPr>
        <p:spPr>
          <a:xfrm>
            <a:off x="513787" y="280525"/>
            <a:ext cx="9057671" cy="993775"/>
          </a:xfrm>
        </p:spPr>
        <p:txBody>
          <a:bodyPr/>
          <a:lstStyle/>
          <a:p>
            <a:r>
              <a:rPr lang="en-GB" sz="2400" b="1">
                <a:solidFill>
                  <a:schemeClr val="tx2"/>
                </a:solidFill>
                <a:latin typeface="Aptos"/>
                <a:ea typeface="Calibri"/>
                <a:cs typeface="Calibri"/>
              </a:rPr>
              <a:t>Standard 4: Safety and support </a:t>
            </a:r>
          </a:p>
          <a:p>
            <a:endParaRPr lang="en-GB" sz="3200" b="1">
              <a:solidFill>
                <a:schemeClr val="accent1"/>
              </a:solidFill>
              <a:latin typeface="Aptos"/>
              <a:ea typeface="Calibri"/>
            </a:endParaRPr>
          </a:p>
        </p:txBody>
      </p:sp>
      <p:sp>
        <p:nvSpPr>
          <p:cNvPr id="4" name="Content Placeholder 3">
            <a:extLst>
              <a:ext uri="{FF2B5EF4-FFF2-40B4-BE49-F238E27FC236}">
                <a16:creationId xmlns:a16="http://schemas.microsoft.com/office/drawing/2014/main" id="{379B82A1-B149-E1D0-2C51-B956E7C97A6B}"/>
              </a:ext>
            </a:extLst>
          </p:cNvPr>
          <p:cNvSpPr>
            <a:spLocks noGrp="1"/>
          </p:cNvSpPr>
          <p:nvPr>
            <p:ph idx="1"/>
          </p:nvPr>
        </p:nvSpPr>
        <p:spPr>
          <a:xfrm>
            <a:off x="513787" y="1275377"/>
            <a:ext cx="7886700" cy="2690078"/>
          </a:xfrm>
        </p:spPr>
        <p:txBody>
          <a:bodyPr vert="horz" lIns="0" tIns="0" rIns="0" bIns="0" rtlCol="0" anchor="t">
            <a:noAutofit/>
          </a:bodyPr>
          <a:lstStyle/>
          <a:p>
            <a:r>
              <a:rPr lang="en-AU" sz="1700" b="1">
                <a:latin typeface="Aptos"/>
                <a:ea typeface="Calibri" panose="020F0502020204030204"/>
                <a:cs typeface="Calibri" panose="020F0502020204030204"/>
              </a:rPr>
              <a:t>Safe, person-centred responses: </a:t>
            </a:r>
            <a:r>
              <a:rPr lang="en-GB" sz="1700">
                <a:latin typeface="Aptos"/>
                <a:ea typeface="Calibri" panose="020F0502020204030204"/>
                <a:cs typeface="Calibri" panose="020F0502020204030204"/>
              </a:rPr>
              <a:t>Providers must promote, assess and provide access to </a:t>
            </a:r>
            <a:r>
              <a:rPr lang="en-AU" sz="1700">
                <a:latin typeface="Aptos"/>
                <a:ea typeface="Calibri" panose="020F0502020204030204"/>
                <a:cs typeface="Calibri" panose="020F0502020204030204"/>
              </a:rPr>
              <a:t>safe, person-centred responses, practices and support services consistent with a trauma informed approach and best practice. </a:t>
            </a:r>
            <a:br>
              <a:rPr lang="en-AU" sz="1700">
                <a:latin typeface="Aptos"/>
                <a:ea typeface="Calibri" panose="020F0502020204030204"/>
                <a:cs typeface="Calibri" panose="020F0502020204030204"/>
              </a:rPr>
            </a:br>
            <a:endParaRPr lang="en-GB" sz="1700">
              <a:ea typeface="Calibri"/>
              <a:cs typeface="Calibri"/>
            </a:endParaRPr>
          </a:p>
          <a:p>
            <a:r>
              <a:rPr lang="en-GB" sz="1700" b="1">
                <a:latin typeface="Aptos"/>
                <a:ea typeface="Calibri" panose="020F0502020204030204"/>
                <a:cs typeface="Calibri" panose="020F0502020204030204"/>
              </a:rPr>
              <a:t>Safety and support for disclosers: </a:t>
            </a:r>
            <a:r>
              <a:rPr lang="en-GB" sz="1700">
                <a:latin typeface="Aptos"/>
                <a:ea typeface="Calibri" panose="020F0502020204030204"/>
                <a:cs typeface="Calibri" panose="020F0502020204030204"/>
              </a:rPr>
              <a:t>Providers must consider the views of disclosers and collaboratively develop expert-led safety and support plans. </a:t>
            </a:r>
            <a:br>
              <a:rPr lang="en-GB" sz="1700">
                <a:latin typeface="Aptos"/>
                <a:ea typeface="Calibri" panose="020F0502020204030204"/>
                <a:cs typeface="Calibri" panose="020F0502020204030204"/>
              </a:rPr>
            </a:br>
            <a:endParaRPr lang="en-GB" sz="1700">
              <a:latin typeface="Aptos"/>
              <a:ea typeface="Calibri" panose="020F0502020204030204"/>
              <a:cs typeface="Calibri" panose="020F0502020204030204"/>
            </a:endParaRPr>
          </a:p>
          <a:p>
            <a:r>
              <a:rPr lang="en-GB" sz="1700" b="1">
                <a:latin typeface="Aptos"/>
                <a:ea typeface="Calibri" panose="020F0502020204030204"/>
                <a:cs typeface="Calibri" panose="020F0502020204030204"/>
              </a:rPr>
              <a:t>Support for Respondents: </a:t>
            </a:r>
            <a:r>
              <a:rPr lang="en-AU" sz="1700">
                <a:latin typeface="Aptos"/>
                <a:ea typeface="Calibri" panose="020F0502020204030204"/>
                <a:cs typeface="Calibri" panose="020F0502020204030204"/>
              </a:rPr>
              <a:t>Providers provide expert-developed support plans with respondents in consideration of the discloser’s safety and other factors. </a:t>
            </a:r>
            <a:br>
              <a:rPr lang="en-AU" sz="1700">
                <a:latin typeface="Aptos"/>
                <a:ea typeface="Calibri" panose="020F0502020204030204"/>
                <a:cs typeface="Calibri" panose="020F0502020204030204"/>
              </a:rPr>
            </a:br>
            <a:endParaRPr lang="en-GB" sz="1700">
              <a:ea typeface="Calibri"/>
              <a:cs typeface="Calibri"/>
            </a:endParaRPr>
          </a:p>
          <a:p>
            <a:r>
              <a:rPr lang="en-GB" sz="1700" b="1">
                <a:latin typeface="Aptos"/>
                <a:ea typeface="Calibri" panose="020F0502020204030204"/>
                <a:cs typeface="Calibri" panose="020F0502020204030204"/>
              </a:rPr>
              <a:t>Effectiveness of support services:</a:t>
            </a:r>
            <a:r>
              <a:rPr lang="en-GB" sz="1700">
                <a:latin typeface="Aptos"/>
                <a:ea typeface="Calibri" panose="020F0502020204030204"/>
                <a:cs typeface="Calibri" panose="020F0502020204030204"/>
              </a:rPr>
              <a:t> Providers must monitor and evaluate its support services every three years to inform delivery. </a:t>
            </a:r>
            <a:endParaRPr lang="en-GB" sz="1700">
              <a:ea typeface="Calibri"/>
              <a:cs typeface="Calibri"/>
            </a:endParaRPr>
          </a:p>
        </p:txBody>
      </p:sp>
      <p:sp>
        <p:nvSpPr>
          <p:cNvPr id="5" name="Minus Sign 4">
            <a:extLst>
              <a:ext uri="{FF2B5EF4-FFF2-40B4-BE49-F238E27FC236}">
                <a16:creationId xmlns:a16="http://schemas.microsoft.com/office/drawing/2014/main" id="{E2C50DF8-6A98-0E01-80D8-08FC385431CF}"/>
              </a:ext>
            </a:extLst>
          </p:cNvPr>
          <p:cNvSpPr/>
          <p:nvPr/>
        </p:nvSpPr>
        <p:spPr>
          <a:xfrm>
            <a:off x="91440" y="695180"/>
            <a:ext cx="3154680" cy="316099"/>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54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6509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0674B-28E7-D587-3927-F93A59164FF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AF278F-E47D-3871-E5BD-C16490B9337C}"/>
              </a:ext>
            </a:extLst>
          </p:cNvPr>
          <p:cNvSpPr>
            <a:spLocks noGrp="1"/>
          </p:cNvSpPr>
          <p:nvPr>
            <p:ph type="sldNum" sz="quarter" idx="12"/>
          </p:nvPr>
        </p:nvSpPr>
        <p:spPr/>
        <p:txBody>
          <a:bodyPr/>
          <a:lstStyle/>
          <a:p>
            <a:fld id="{587702D9-62F4-4DAB-B7F1-D3C48808CBB7}" type="slidenum">
              <a:rPr lang="en-AU" smtClean="0"/>
              <a:pPr/>
              <a:t>16</a:t>
            </a:fld>
            <a:endParaRPr lang="en-AU"/>
          </a:p>
        </p:txBody>
      </p:sp>
      <p:sp>
        <p:nvSpPr>
          <p:cNvPr id="3" name="Title 2">
            <a:extLst>
              <a:ext uri="{FF2B5EF4-FFF2-40B4-BE49-F238E27FC236}">
                <a16:creationId xmlns:a16="http://schemas.microsoft.com/office/drawing/2014/main" id="{AC8DB9CE-A45C-E438-5762-48A6D43512B9}"/>
              </a:ext>
            </a:extLst>
          </p:cNvPr>
          <p:cNvSpPr>
            <a:spLocks noGrp="1"/>
          </p:cNvSpPr>
          <p:nvPr>
            <p:ph type="title"/>
          </p:nvPr>
        </p:nvSpPr>
        <p:spPr>
          <a:xfrm>
            <a:off x="513787" y="280525"/>
            <a:ext cx="9057671" cy="993775"/>
          </a:xfrm>
        </p:spPr>
        <p:txBody>
          <a:bodyPr/>
          <a:lstStyle/>
          <a:p>
            <a:r>
              <a:rPr lang="en-GB" sz="2400" b="1">
                <a:solidFill>
                  <a:schemeClr val="tx2"/>
                </a:solidFill>
                <a:latin typeface="Aptos"/>
                <a:ea typeface="Calibri"/>
                <a:cs typeface="Calibri"/>
              </a:rPr>
              <a:t>Standard 5: Safe processes </a:t>
            </a:r>
          </a:p>
          <a:p>
            <a:endParaRPr lang="en-GB" sz="3200" b="1">
              <a:solidFill>
                <a:schemeClr val="accent1"/>
              </a:solidFill>
              <a:latin typeface="Aptos"/>
              <a:ea typeface="Calibri"/>
            </a:endParaRPr>
          </a:p>
        </p:txBody>
      </p:sp>
      <p:sp>
        <p:nvSpPr>
          <p:cNvPr id="4" name="Content Placeholder 3">
            <a:extLst>
              <a:ext uri="{FF2B5EF4-FFF2-40B4-BE49-F238E27FC236}">
                <a16:creationId xmlns:a16="http://schemas.microsoft.com/office/drawing/2014/main" id="{32B10C94-5BBA-0F89-4CB5-EF1728C049DF}"/>
              </a:ext>
            </a:extLst>
          </p:cNvPr>
          <p:cNvSpPr>
            <a:spLocks noGrp="1"/>
          </p:cNvSpPr>
          <p:nvPr>
            <p:ph idx="1"/>
          </p:nvPr>
        </p:nvSpPr>
        <p:spPr>
          <a:xfrm>
            <a:off x="513787" y="1101866"/>
            <a:ext cx="7964706" cy="3397214"/>
          </a:xfrm>
        </p:spPr>
        <p:txBody>
          <a:bodyPr vert="horz" lIns="0" tIns="0" rIns="0" bIns="0" rtlCol="0" anchor="t">
            <a:noAutofit/>
          </a:bodyPr>
          <a:lstStyle/>
          <a:p>
            <a:r>
              <a:rPr lang="en-GB" sz="1700" b="1" dirty="0">
                <a:latin typeface="Aptos"/>
                <a:ea typeface="Calibri" panose="020F0502020204030204"/>
                <a:cs typeface="Calibri" panose="020F0502020204030204"/>
              </a:rPr>
              <a:t>Accessible and anonymous reporting: </a:t>
            </a:r>
            <a:r>
              <a:rPr lang="en-GB" sz="1700" dirty="0">
                <a:latin typeface="Aptos"/>
                <a:ea typeface="Calibri" panose="020F0502020204030204"/>
                <a:cs typeface="Calibri" panose="020F0502020204030204"/>
              </a:rPr>
              <a:t>Providers must provide accessible channels for formal, anonymous and third-party reporting. </a:t>
            </a:r>
            <a:br>
              <a:rPr lang="en-GB" sz="1700" dirty="0">
                <a:latin typeface="Aptos"/>
                <a:ea typeface="Calibri" panose="020F0502020204030204"/>
                <a:cs typeface="Calibri" panose="020F0502020204030204"/>
              </a:rPr>
            </a:br>
            <a:endParaRPr lang="en-GB" sz="1700">
              <a:ea typeface="Calibri"/>
              <a:cs typeface="Calibri"/>
            </a:endParaRPr>
          </a:p>
          <a:p>
            <a:r>
              <a:rPr lang="en-AU" sz="1700" b="1" dirty="0">
                <a:latin typeface="Aptos"/>
                <a:ea typeface="Calibri" panose="020F0502020204030204"/>
                <a:cs typeface="Calibri" panose="020F0502020204030204"/>
              </a:rPr>
              <a:t>Multiple pathways to manage disclosures and outcomes of investigations</a:t>
            </a:r>
            <a:r>
              <a:rPr lang="en-GB" sz="1700" b="1" dirty="0">
                <a:latin typeface="Aptos"/>
                <a:ea typeface="Calibri" panose="020F0502020204030204"/>
                <a:cs typeface="Calibri" panose="020F0502020204030204"/>
              </a:rPr>
              <a:t>: </a:t>
            </a:r>
            <a:r>
              <a:rPr lang="en-GB" sz="1700" dirty="0">
                <a:latin typeface="Aptos"/>
                <a:ea typeface="Calibri" panose="020F0502020204030204"/>
                <a:cs typeface="Calibri" panose="020F0502020204030204"/>
              </a:rPr>
              <a:t>Multiple pathways ensure proportional, safe response and </a:t>
            </a:r>
            <a:br>
              <a:rPr lang="en-GB" sz="1700" dirty="0">
                <a:latin typeface="Aptos"/>
                <a:ea typeface="Calibri" panose="020F0502020204030204"/>
                <a:cs typeface="Calibri" panose="020F0502020204030204"/>
              </a:rPr>
            </a:br>
            <a:r>
              <a:rPr lang="en-GB" sz="1700" dirty="0">
                <a:latin typeface="Aptos"/>
                <a:ea typeface="Calibri" panose="020F0502020204030204"/>
                <a:cs typeface="Calibri" panose="020F0502020204030204"/>
              </a:rPr>
              <a:t>victim-survivor considerations. </a:t>
            </a:r>
            <a:br>
              <a:rPr lang="en-GB" sz="1700" dirty="0">
                <a:latin typeface="Aptos"/>
                <a:ea typeface="Calibri" panose="020F0502020204030204"/>
                <a:cs typeface="Calibri" panose="020F0502020204030204"/>
              </a:rPr>
            </a:br>
            <a:endParaRPr lang="en-GB" sz="1700">
              <a:latin typeface="Aptos"/>
              <a:ea typeface="Calibri" panose="020F0502020204030204"/>
              <a:cs typeface="Calibri" panose="020F0502020204030204"/>
            </a:endParaRPr>
          </a:p>
          <a:p>
            <a:r>
              <a:rPr lang="en-GB" sz="1700" b="1" dirty="0">
                <a:latin typeface="Aptos"/>
                <a:ea typeface="Calibri" panose="020F0502020204030204"/>
                <a:cs typeface="Calibri" panose="020F0502020204030204"/>
              </a:rPr>
              <a:t>Investigations: </a:t>
            </a:r>
            <a:r>
              <a:rPr lang="en-GB" sz="1700" dirty="0">
                <a:latin typeface="Aptos"/>
                <a:ea typeface="Calibri" panose="020F0502020204030204"/>
                <a:cs typeface="Calibri" panose="020F0502020204030204"/>
              </a:rPr>
              <a:t>Providers must adhere to specific requirements underscoring accountability, context, safety, discloser’s views and party’s rights. </a:t>
            </a:r>
            <a:br>
              <a:rPr lang="en-AU" sz="1700" dirty="0">
                <a:latin typeface="Aptos"/>
                <a:ea typeface="Calibri" panose="020F0502020204030204"/>
                <a:cs typeface="Calibri" panose="020F0502020204030204"/>
              </a:rPr>
            </a:br>
            <a:endParaRPr lang="en-AU" sz="1700">
              <a:latin typeface="Aptos"/>
              <a:ea typeface="Calibri" panose="020F0502020204030204"/>
              <a:cs typeface="Calibri" panose="020F0502020204030204"/>
            </a:endParaRPr>
          </a:p>
          <a:p>
            <a:r>
              <a:rPr lang="en-GB" sz="1700" b="1" dirty="0">
                <a:latin typeface="Aptos"/>
                <a:ea typeface="Calibri" panose="020F0502020204030204"/>
                <a:cs typeface="Calibri" panose="020F0502020204030204"/>
              </a:rPr>
              <a:t>Disciplinary processes and appeals:</a:t>
            </a:r>
            <a:r>
              <a:rPr lang="en-GB" sz="1700" dirty="0">
                <a:latin typeface="Aptos"/>
                <a:ea typeface="Calibri" panose="020F0502020204030204"/>
                <a:cs typeface="Calibri" panose="020F0502020204030204"/>
              </a:rPr>
              <a:t> </a:t>
            </a:r>
            <a:r>
              <a:rPr lang="en-AU" sz="1700" dirty="0">
                <a:latin typeface="Aptos"/>
                <a:ea typeface="Calibri" panose="020F0502020204030204"/>
                <a:cs typeface="Calibri" panose="020F0502020204030204"/>
              </a:rPr>
              <a:t>Formal reports and disciplinary processes must be resolved within specified timeframes to ensure fairness and transparency.</a:t>
            </a:r>
            <a:endParaRPr lang="en-GB" sz="1700" dirty="0">
              <a:ea typeface="Calibri"/>
              <a:cs typeface="Calibri"/>
            </a:endParaRPr>
          </a:p>
        </p:txBody>
      </p:sp>
      <p:sp>
        <p:nvSpPr>
          <p:cNvPr id="5" name="Minus Sign 4">
            <a:extLst>
              <a:ext uri="{FF2B5EF4-FFF2-40B4-BE49-F238E27FC236}">
                <a16:creationId xmlns:a16="http://schemas.microsoft.com/office/drawing/2014/main" id="{D7C37CC2-306F-B876-D48D-A981E9856D34}"/>
              </a:ext>
            </a:extLst>
          </p:cNvPr>
          <p:cNvSpPr/>
          <p:nvPr/>
        </p:nvSpPr>
        <p:spPr>
          <a:xfrm>
            <a:off x="91440" y="695180"/>
            <a:ext cx="3154680" cy="316099"/>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54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3077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79DE9-F68B-EA2E-55E2-0AE0982850E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1EE43A-E58E-EDD3-3FB8-3C027E57D9DC}"/>
              </a:ext>
            </a:extLst>
          </p:cNvPr>
          <p:cNvSpPr>
            <a:spLocks noGrp="1"/>
          </p:cNvSpPr>
          <p:nvPr>
            <p:ph type="sldNum" sz="quarter" idx="12"/>
          </p:nvPr>
        </p:nvSpPr>
        <p:spPr/>
        <p:txBody>
          <a:bodyPr/>
          <a:lstStyle/>
          <a:p>
            <a:fld id="{587702D9-62F4-4DAB-B7F1-D3C48808CBB7}" type="slidenum">
              <a:rPr lang="en-AU" smtClean="0"/>
              <a:pPr/>
              <a:t>17</a:t>
            </a:fld>
            <a:endParaRPr lang="en-AU"/>
          </a:p>
        </p:txBody>
      </p:sp>
      <p:sp>
        <p:nvSpPr>
          <p:cNvPr id="3" name="Title 2">
            <a:extLst>
              <a:ext uri="{FF2B5EF4-FFF2-40B4-BE49-F238E27FC236}">
                <a16:creationId xmlns:a16="http://schemas.microsoft.com/office/drawing/2014/main" id="{A3115890-DBDC-510D-4069-588CE2242D87}"/>
              </a:ext>
            </a:extLst>
          </p:cNvPr>
          <p:cNvSpPr>
            <a:spLocks noGrp="1"/>
          </p:cNvSpPr>
          <p:nvPr>
            <p:ph type="title"/>
          </p:nvPr>
        </p:nvSpPr>
        <p:spPr>
          <a:xfrm>
            <a:off x="513787" y="81234"/>
            <a:ext cx="9057671" cy="993775"/>
          </a:xfrm>
        </p:spPr>
        <p:txBody>
          <a:bodyPr/>
          <a:lstStyle/>
          <a:p>
            <a:r>
              <a:rPr lang="en-GB" sz="2400" b="1">
                <a:solidFill>
                  <a:schemeClr val="tx2"/>
                </a:solidFill>
                <a:latin typeface="Aptos"/>
                <a:ea typeface="Calibri"/>
                <a:cs typeface="Calibri"/>
              </a:rPr>
              <a:t>Standard 6: Data, evidence &amp; impact </a:t>
            </a:r>
            <a:endParaRPr lang="en-GB" sz="3200" b="1">
              <a:solidFill>
                <a:schemeClr val="tx2"/>
              </a:solidFill>
              <a:latin typeface="Aptos"/>
              <a:ea typeface="Calibri"/>
            </a:endParaRPr>
          </a:p>
        </p:txBody>
      </p:sp>
      <p:sp>
        <p:nvSpPr>
          <p:cNvPr id="4" name="Content Placeholder 3">
            <a:extLst>
              <a:ext uri="{FF2B5EF4-FFF2-40B4-BE49-F238E27FC236}">
                <a16:creationId xmlns:a16="http://schemas.microsoft.com/office/drawing/2014/main" id="{587F35C7-90B6-C368-5FCB-8783FCBB7E63}"/>
              </a:ext>
            </a:extLst>
          </p:cNvPr>
          <p:cNvSpPr>
            <a:spLocks noGrp="1"/>
          </p:cNvSpPr>
          <p:nvPr>
            <p:ph idx="1"/>
          </p:nvPr>
        </p:nvSpPr>
        <p:spPr>
          <a:xfrm>
            <a:off x="513787" y="1162594"/>
            <a:ext cx="7886700" cy="3495131"/>
          </a:xfrm>
        </p:spPr>
        <p:txBody>
          <a:bodyPr vert="horz" lIns="0" tIns="0" rIns="0" bIns="0" rtlCol="0" anchor="t">
            <a:noAutofit/>
          </a:bodyPr>
          <a:lstStyle/>
          <a:p>
            <a:pPr marL="0" indent="0">
              <a:buNone/>
            </a:pPr>
            <a:r>
              <a:rPr lang="en-AU" sz="1700">
                <a:latin typeface="Aptos"/>
                <a:ea typeface="Calibri" panose="020F0502020204030204"/>
                <a:cs typeface="Calibri" panose="020F0502020204030204"/>
              </a:rPr>
              <a:t>Strengthening data collection systems and expanding the evidence base are essential components of a comprehensive response to addressing gender-based violence. </a:t>
            </a:r>
          </a:p>
          <a:p>
            <a:pPr marL="0" indent="0">
              <a:buNone/>
            </a:pPr>
            <a:endParaRPr lang="en-AU" sz="1700">
              <a:latin typeface="Aptos"/>
              <a:ea typeface="Calibri" panose="020F0502020204030204"/>
              <a:cs typeface="Calibri" panose="020F0502020204030204"/>
            </a:endParaRPr>
          </a:p>
          <a:p>
            <a:pPr marL="0" indent="0">
              <a:buNone/>
            </a:pPr>
            <a:r>
              <a:rPr lang="en-AU" sz="1700" b="1">
                <a:latin typeface="Aptos"/>
                <a:ea typeface="Calibri" panose="020F0502020204030204"/>
                <a:cs typeface="Calibri" panose="020F0502020204030204"/>
              </a:rPr>
              <a:t>Strengthened data collection systems and </a:t>
            </a:r>
            <a:r>
              <a:rPr lang="en-GB" sz="1700" b="1">
                <a:latin typeface="Aptos"/>
                <a:ea typeface="Calibri" panose="020F0502020204030204"/>
                <a:cs typeface="Calibri" panose="020F0502020204030204"/>
              </a:rPr>
              <a:t>annual reporting:</a:t>
            </a:r>
            <a:r>
              <a:rPr lang="en-GB" sz="1700">
                <a:latin typeface="Aptos"/>
                <a:ea typeface="Calibri" panose="020F0502020204030204"/>
                <a:cs typeface="Calibri" panose="020F0502020204030204"/>
              </a:rPr>
              <a:t> Providers must seek and provide to the regulator, including: </a:t>
            </a:r>
          </a:p>
          <a:p>
            <a:pPr>
              <a:buFont typeface="Arial"/>
              <a:buChar char="•"/>
            </a:pPr>
            <a:r>
              <a:rPr lang="en-AU" sz="1700">
                <a:latin typeface="Aptos"/>
                <a:ea typeface="Calibri" panose="020F0502020204030204"/>
                <a:cs typeface="Calibri" panose="020F0502020204030204"/>
              </a:rPr>
              <a:t>disaggregated demographic GBV data</a:t>
            </a:r>
          </a:p>
          <a:p>
            <a:pPr>
              <a:buFont typeface="Arial"/>
              <a:buChar char="•"/>
            </a:pPr>
            <a:r>
              <a:rPr lang="en-AU" sz="1700">
                <a:latin typeface="Aptos"/>
                <a:ea typeface="Calibri" panose="020F0502020204030204"/>
                <a:cs typeface="Calibri" panose="020F0502020204030204"/>
              </a:rPr>
              <a:t>data for each disclosure and formal report</a:t>
            </a:r>
          </a:p>
          <a:p>
            <a:pPr>
              <a:buFont typeface="Arial"/>
              <a:buChar char="•"/>
            </a:pPr>
            <a:r>
              <a:rPr lang="en-AU" sz="1700">
                <a:latin typeface="Aptos"/>
                <a:ea typeface="Calibri" panose="020F0502020204030204"/>
                <a:cs typeface="Calibri" panose="020F0502020204030204"/>
              </a:rPr>
              <a:t>data on the provider’s response to disclosure</a:t>
            </a:r>
          </a:p>
          <a:p>
            <a:pPr>
              <a:buFont typeface="Arial"/>
              <a:buChar char="•"/>
            </a:pPr>
            <a:r>
              <a:rPr lang="en-AU" sz="1700">
                <a:latin typeface="Aptos"/>
                <a:ea typeface="Calibri" panose="020F0502020204030204"/>
                <a:cs typeface="Calibri" panose="020F0502020204030204"/>
              </a:rPr>
              <a:t>data on the outcomes of each investigation and disciplinary process</a:t>
            </a:r>
          </a:p>
        </p:txBody>
      </p:sp>
      <p:sp>
        <p:nvSpPr>
          <p:cNvPr id="5" name="Minus Sign 4">
            <a:extLst>
              <a:ext uri="{FF2B5EF4-FFF2-40B4-BE49-F238E27FC236}">
                <a16:creationId xmlns:a16="http://schemas.microsoft.com/office/drawing/2014/main" id="{65F8A15A-FED1-B80A-9500-B3BEF7DA196D}"/>
              </a:ext>
            </a:extLst>
          </p:cNvPr>
          <p:cNvSpPr/>
          <p:nvPr/>
        </p:nvSpPr>
        <p:spPr>
          <a:xfrm>
            <a:off x="91440" y="671326"/>
            <a:ext cx="3154680" cy="316099"/>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54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031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251F4-19A3-9BF5-EF5C-E5C337C2790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48D0F2-34E2-27A0-9145-941D86FF77AF}"/>
              </a:ext>
            </a:extLst>
          </p:cNvPr>
          <p:cNvSpPr>
            <a:spLocks noGrp="1"/>
          </p:cNvSpPr>
          <p:nvPr>
            <p:ph type="sldNum" sz="quarter" idx="12"/>
          </p:nvPr>
        </p:nvSpPr>
        <p:spPr/>
        <p:txBody>
          <a:bodyPr/>
          <a:lstStyle/>
          <a:p>
            <a:fld id="{587702D9-62F4-4DAB-B7F1-D3C48808CBB7}" type="slidenum">
              <a:rPr lang="en-AU" smtClean="0"/>
              <a:pPr/>
              <a:t>18</a:t>
            </a:fld>
            <a:endParaRPr lang="en-AU"/>
          </a:p>
        </p:txBody>
      </p:sp>
      <p:sp>
        <p:nvSpPr>
          <p:cNvPr id="3" name="Title 2">
            <a:extLst>
              <a:ext uri="{FF2B5EF4-FFF2-40B4-BE49-F238E27FC236}">
                <a16:creationId xmlns:a16="http://schemas.microsoft.com/office/drawing/2014/main" id="{1E21AAA4-FFB1-FCB1-3DDE-EC408D540D64}"/>
              </a:ext>
            </a:extLst>
          </p:cNvPr>
          <p:cNvSpPr>
            <a:spLocks noGrp="1"/>
          </p:cNvSpPr>
          <p:nvPr>
            <p:ph type="title"/>
          </p:nvPr>
        </p:nvSpPr>
        <p:spPr>
          <a:xfrm>
            <a:off x="513787" y="43792"/>
            <a:ext cx="9057671" cy="993775"/>
          </a:xfrm>
        </p:spPr>
        <p:txBody>
          <a:bodyPr/>
          <a:lstStyle/>
          <a:p>
            <a:r>
              <a:rPr lang="en-GB" sz="2400" b="1">
                <a:solidFill>
                  <a:schemeClr val="tx2"/>
                </a:solidFill>
                <a:latin typeface="Aptos"/>
                <a:ea typeface="Calibri"/>
                <a:cs typeface="Calibri"/>
              </a:rPr>
              <a:t>Standard 7: Safe Student Accommodation </a:t>
            </a:r>
            <a:endParaRPr lang="en-GB" sz="3200" b="1">
              <a:solidFill>
                <a:schemeClr val="tx2"/>
              </a:solidFill>
              <a:latin typeface="Aptos"/>
              <a:ea typeface="Calibri"/>
            </a:endParaRPr>
          </a:p>
        </p:txBody>
      </p:sp>
      <p:sp>
        <p:nvSpPr>
          <p:cNvPr id="4" name="Content Placeholder 3">
            <a:extLst>
              <a:ext uri="{FF2B5EF4-FFF2-40B4-BE49-F238E27FC236}">
                <a16:creationId xmlns:a16="http://schemas.microsoft.com/office/drawing/2014/main" id="{7E06811C-D90E-334C-229F-9AE9AA5E3545}"/>
              </a:ext>
            </a:extLst>
          </p:cNvPr>
          <p:cNvSpPr>
            <a:spLocks noGrp="1"/>
          </p:cNvSpPr>
          <p:nvPr>
            <p:ph idx="1"/>
          </p:nvPr>
        </p:nvSpPr>
        <p:spPr>
          <a:xfrm>
            <a:off x="532307" y="1065615"/>
            <a:ext cx="8083768" cy="4085579"/>
          </a:xfrm>
        </p:spPr>
        <p:txBody>
          <a:bodyPr vert="horz" lIns="0" tIns="0" rIns="0" bIns="0" rtlCol="0" anchor="t">
            <a:noAutofit/>
          </a:bodyPr>
          <a:lstStyle/>
          <a:p>
            <a:pPr marL="0" lvl="1" indent="0">
              <a:buNone/>
            </a:pPr>
            <a:r>
              <a:rPr lang="en-AU" sz="1700">
                <a:latin typeface="Aptos"/>
                <a:ea typeface="Calibri" panose="020F0502020204030204"/>
                <a:cs typeface="Calibri" panose="020F0502020204030204"/>
              </a:rPr>
              <a:t>Safety in accommodation is not just about avoiding harm but about protecting students’ rights to feel secure in their homes and to pursue their education without fear or disruption.</a:t>
            </a:r>
          </a:p>
          <a:p>
            <a:pPr marL="0" indent="0">
              <a:buNone/>
            </a:pPr>
            <a:r>
              <a:rPr lang="en-AU" sz="1700">
                <a:latin typeface="Aptos"/>
                <a:ea typeface="Calibri" panose="020F0502020204030204"/>
                <a:cs typeface="Calibri" panose="020F0502020204030204"/>
              </a:rPr>
              <a:t>Applies to 3 distinct categories of student accommodation:</a:t>
            </a:r>
          </a:p>
          <a:p>
            <a:pPr marL="342900" lvl="1" indent="-342900">
              <a:buAutoNum type="arabicPeriod"/>
            </a:pPr>
            <a:r>
              <a:rPr lang="en-AU" sz="1700">
                <a:latin typeface="Aptos"/>
                <a:ea typeface="Calibri" panose="020F0502020204030204"/>
                <a:cs typeface="Calibri" panose="020F0502020204030204"/>
              </a:rPr>
              <a:t>Student accommodation that is directly owned, managed and/or operated by a higher education provider</a:t>
            </a:r>
          </a:p>
          <a:p>
            <a:pPr marL="342900" lvl="1" indent="-342900">
              <a:buAutoNum type="arabicPeriod"/>
            </a:pPr>
            <a:r>
              <a:rPr lang="en-AU" sz="1700">
                <a:latin typeface="Aptos"/>
                <a:ea typeface="Calibri" panose="020F0502020204030204"/>
                <a:cs typeface="Calibri" panose="020F0502020204030204"/>
              </a:rPr>
              <a:t>Student accommodation that is otherwise under the control of a higher education provider within the meaning of 50AA of the Corporations Act 2001</a:t>
            </a:r>
          </a:p>
          <a:p>
            <a:pPr marL="342900" lvl="1" indent="-342900">
              <a:buAutoNum type="arabicPeriod"/>
            </a:pPr>
            <a:r>
              <a:rPr lang="en-AU" sz="1700">
                <a:latin typeface="Aptos"/>
                <a:ea typeface="Calibri" panose="020F0502020204030204"/>
                <a:cs typeface="Calibri" panose="020F0502020204030204"/>
              </a:rPr>
              <a:t>Student accommodation that is affiliated with a higher education provider.</a:t>
            </a:r>
          </a:p>
          <a:p>
            <a:pPr marL="0" lvl="1" indent="0">
              <a:buNone/>
            </a:pPr>
            <a:endParaRPr lang="en-AU" sz="1700">
              <a:latin typeface="Aptos"/>
              <a:ea typeface="Calibri" panose="020F0502020204030204"/>
              <a:cs typeface="Calibri" panose="020F0502020204030204"/>
            </a:endParaRPr>
          </a:p>
          <a:p>
            <a:pPr marL="0" indent="0">
              <a:buNone/>
            </a:pPr>
            <a:r>
              <a:rPr lang="en-AU" sz="1700">
                <a:latin typeface="Aptos"/>
                <a:ea typeface="Calibri" panose="020F0502020204030204"/>
                <a:cs typeface="Calibri" panose="020F0502020204030204"/>
              </a:rPr>
              <a:t>Providers are required to do </a:t>
            </a:r>
            <a:r>
              <a:rPr lang="en-AU" sz="1700" b="1">
                <a:latin typeface="Aptos"/>
                <a:ea typeface="Calibri"/>
                <a:cs typeface="Calibri"/>
              </a:rPr>
              <a:t>everything reasonably possible to meet the National Code’s standards </a:t>
            </a:r>
            <a:r>
              <a:rPr lang="en-AU" sz="1700">
                <a:latin typeface="Aptos"/>
                <a:ea typeface="Calibri"/>
                <a:cs typeface="Calibri"/>
              </a:rPr>
              <a:t>by seeking out and reporting on legal arrangements with Affiliated Student Accommodation Providers. </a:t>
            </a:r>
            <a:endParaRPr lang="en-GB" sz="1700">
              <a:latin typeface="Aptos"/>
              <a:ea typeface="Calibri" panose="020F0502020204030204"/>
              <a:cs typeface="Calibri" panose="020F0502020204030204"/>
            </a:endParaRPr>
          </a:p>
        </p:txBody>
      </p:sp>
      <p:sp>
        <p:nvSpPr>
          <p:cNvPr id="5" name="Minus Sign 4">
            <a:extLst>
              <a:ext uri="{FF2B5EF4-FFF2-40B4-BE49-F238E27FC236}">
                <a16:creationId xmlns:a16="http://schemas.microsoft.com/office/drawing/2014/main" id="{A875DD15-67A8-4186-6AEA-07383143D5A6}"/>
              </a:ext>
            </a:extLst>
          </p:cNvPr>
          <p:cNvSpPr/>
          <p:nvPr/>
        </p:nvSpPr>
        <p:spPr>
          <a:xfrm>
            <a:off x="73152" y="611740"/>
            <a:ext cx="3154680" cy="316099"/>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54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1198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7F58F-DD4D-1769-A0A6-62679B9D8A9D}"/>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785D9EC-5612-1529-E7D6-E0A3721367F3}"/>
              </a:ext>
            </a:extLst>
          </p:cNvPr>
          <p:cNvGraphicFramePr/>
          <p:nvPr>
            <p:extLst>
              <p:ext uri="{D42A27DB-BD31-4B8C-83A1-F6EECF244321}">
                <p14:modId xmlns:p14="http://schemas.microsoft.com/office/powerpoint/2010/main" val="4095419767"/>
              </p:ext>
            </p:extLst>
          </p:nvPr>
        </p:nvGraphicFramePr>
        <p:xfrm>
          <a:off x="270106" y="-188766"/>
          <a:ext cx="8689744" cy="4805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0B0AE54E-0603-3135-9B2D-2E66E648E53A}"/>
              </a:ext>
            </a:extLst>
          </p:cNvPr>
          <p:cNvSpPr>
            <a:spLocks noGrp="1"/>
          </p:cNvSpPr>
          <p:nvPr>
            <p:ph type="sldNum" sz="quarter" idx="12"/>
          </p:nvPr>
        </p:nvSpPr>
        <p:spPr>
          <a:xfrm>
            <a:off x="8732811" y="144000"/>
            <a:ext cx="400952" cy="273050"/>
          </a:xfrm>
        </p:spPr>
        <p:txBody>
          <a:bodyPr/>
          <a:lstStyle/>
          <a:p>
            <a:fld id="{587702D9-62F4-4DAB-B7F1-D3C48808CBB7}" type="slidenum">
              <a:rPr lang="en-AU" smtClean="0"/>
              <a:pPr/>
              <a:t>19</a:t>
            </a:fld>
            <a:endParaRPr lang="en-AU"/>
          </a:p>
        </p:txBody>
      </p:sp>
      <p:sp>
        <p:nvSpPr>
          <p:cNvPr id="3" name="TextBox 2">
            <a:extLst>
              <a:ext uri="{FF2B5EF4-FFF2-40B4-BE49-F238E27FC236}">
                <a16:creationId xmlns:a16="http://schemas.microsoft.com/office/drawing/2014/main" id="{BDA1BE11-821A-342B-97B1-370415F6BB55}"/>
              </a:ext>
            </a:extLst>
          </p:cNvPr>
          <p:cNvSpPr txBox="1"/>
          <p:nvPr/>
        </p:nvSpPr>
        <p:spPr>
          <a:xfrm>
            <a:off x="566468" y="531448"/>
            <a:ext cx="9319533" cy="523220"/>
          </a:xfrm>
          <a:prstGeom prst="rect">
            <a:avLst/>
          </a:prstGeom>
          <a:noFill/>
        </p:spPr>
        <p:txBody>
          <a:bodyPr wrap="square" lIns="91440" tIns="45720" rIns="91440" bIns="45720" rtlCol="0" anchor="t">
            <a:spAutoFit/>
          </a:bodyPr>
          <a:lstStyle/>
          <a:p>
            <a:r>
              <a:rPr lang="en-AU" sz="2800" b="1">
                <a:solidFill>
                  <a:schemeClr val="tx2"/>
                </a:solidFill>
                <a:latin typeface="Aptos"/>
              </a:rPr>
              <a:t>Driving change through regulation</a:t>
            </a:r>
            <a:endParaRPr lang="en-US">
              <a:solidFill>
                <a:schemeClr val="tx2"/>
              </a:solidFill>
            </a:endParaRPr>
          </a:p>
        </p:txBody>
      </p:sp>
      <p:sp>
        <p:nvSpPr>
          <p:cNvPr id="17" name="AutoShape 12" descr="User outline">
            <a:extLst>
              <a:ext uri="{FF2B5EF4-FFF2-40B4-BE49-F238E27FC236}">
                <a16:creationId xmlns:a16="http://schemas.microsoft.com/office/drawing/2014/main" id="{08AE90E6-181B-3026-F386-B14F1B381A20}"/>
              </a:ext>
            </a:extLst>
          </p:cNvPr>
          <p:cNvSpPr>
            <a:spLocks noChangeAspect="1" noChangeArrowheads="1"/>
          </p:cNvSpPr>
          <p:nvPr/>
        </p:nvSpPr>
        <p:spPr bwMode="auto">
          <a:xfrm>
            <a:off x="1841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8" name="AutoShape 13" descr="User outline">
            <a:extLst>
              <a:ext uri="{FF2B5EF4-FFF2-40B4-BE49-F238E27FC236}">
                <a16:creationId xmlns:a16="http://schemas.microsoft.com/office/drawing/2014/main" id="{1A82C2A5-1895-51E5-729F-3F9A9F729C2B}"/>
              </a:ext>
            </a:extLst>
          </p:cNvPr>
          <p:cNvSpPr>
            <a:spLocks noChangeAspect="1" noChangeArrowheads="1"/>
          </p:cNvSpPr>
          <p:nvPr/>
        </p:nvSpPr>
        <p:spPr bwMode="auto">
          <a:xfrm>
            <a:off x="6445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0" name="AutoShape 14" descr="User outline">
            <a:extLst>
              <a:ext uri="{FF2B5EF4-FFF2-40B4-BE49-F238E27FC236}">
                <a16:creationId xmlns:a16="http://schemas.microsoft.com/office/drawing/2014/main" id="{20593F60-8DF3-7D3C-3018-8EB6CCC8CC5D}"/>
              </a:ext>
            </a:extLst>
          </p:cNvPr>
          <p:cNvSpPr>
            <a:spLocks noChangeAspect="1" noChangeArrowheads="1"/>
          </p:cNvSpPr>
          <p:nvPr/>
        </p:nvSpPr>
        <p:spPr bwMode="auto">
          <a:xfrm>
            <a:off x="11049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1" name="AutoShape 15" descr="User with solid fill">
            <a:extLst>
              <a:ext uri="{FF2B5EF4-FFF2-40B4-BE49-F238E27FC236}">
                <a16:creationId xmlns:a16="http://schemas.microsoft.com/office/drawing/2014/main" id="{B014BBB7-B49E-BED8-087A-669BA5EB8A8E}"/>
              </a:ext>
            </a:extLst>
          </p:cNvPr>
          <p:cNvSpPr>
            <a:spLocks noChangeAspect="1" noChangeArrowheads="1"/>
          </p:cNvSpPr>
          <p:nvPr/>
        </p:nvSpPr>
        <p:spPr bwMode="auto">
          <a:xfrm>
            <a:off x="1565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68" name="Rectangle 167">
            <a:extLst>
              <a:ext uri="{FF2B5EF4-FFF2-40B4-BE49-F238E27FC236}">
                <a16:creationId xmlns:a16="http://schemas.microsoft.com/office/drawing/2014/main" id="{91F5EBBC-8DF3-A4AB-D8DA-851362CCABB6}"/>
              </a:ext>
            </a:extLst>
          </p:cNvPr>
          <p:cNvSpPr/>
          <p:nvPr/>
        </p:nvSpPr>
        <p:spPr>
          <a:xfrm>
            <a:off x="717376" y="3113036"/>
            <a:ext cx="7528581" cy="1034501"/>
          </a:xfrm>
          <a:prstGeom prst="rect">
            <a:avLst/>
          </a:prstGeom>
          <a:solidFill>
            <a:srgbClr val="002D3F"/>
          </a:solidFill>
          <a:ln>
            <a:solidFill>
              <a:srgbClr val="002D3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278" rtl="0" eaLnBrk="1" latinLnBrk="0" hangingPunct="1">
              <a:defRPr sz="1800" kern="1200">
                <a:solidFill>
                  <a:schemeClr val="lt1"/>
                </a:solidFill>
                <a:latin typeface="+mn-lt"/>
                <a:ea typeface="+mn-ea"/>
                <a:cs typeface="+mn-cs"/>
              </a:defRPr>
            </a:lvl1pPr>
            <a:lvl2pPr marL="457139" algn="l" defTabSz="914278" rtl="0" eaLnBrk="1" latinLnBrk="0" hangingPunct="1">
              <a:defRPr sz="1800" kern="1200">
                <a:solidFill>
                  <a:schemeClr val="lt1"/>
                </a:solidFill>
                <a:latin typeface="+mn-lt"/>
                <a:ea typeface="+mn-ea"/>
                <a:cs typeface="+mn-cs"/>
              </a:defRPr>
            </a:lvl2pPr>
            <a:lvl3pPr marL="914278" algn="l" defTabSz="914278" rtl="0" eaLnBrk="1" latinLnBrk="0" hangingPunct="1">
              <a:defRPr sz="1800" kern="1200">
                <a:solidFill>
                  <a:schemeClr val="lt1"/>
                </a:solidFill>
                <a:latin typeface="+mn-lt"/>
                <a:ea typeface="+mn-ea"/>
                <a:cs typeface="+mn-cs"/>
              </a:defRPr>
            </a:lvl3pPr>
            <a:lvl4pPr marL="1371417" algn="l" defTabSz="914278" rtl="0" eaLnBrk="1" latinLnBrk="0" hangingPunct="1">
              <a:defRPr sz="1800" kern="1200">
                <a:solidFill>
                  <a:schemeClr val="lt1"/>
                </a:solidFill>
                <a:latin typeface="+mn-lt"/>
                <a:ea typeface="+mn-ea"/>
                <a:cs typeface="+mn-cs"/>
              </a:defRPr>
            </a:lvl4pPr>
            <a:lvl5pPr marL="1828556" algn="l" defTabSz="914278" rtl="0" eaLnBrk="1" latinLnBrk="0" hangingPunct="1">
              <a:defRPr sz="1800" kern="1200">
                <a:solidFill>
                  <a:schemeClr val="lt1"/>
                </a:solidFill>
                <a:latin typeface="+mn-lt"/>
                <a:ea typeface="+mn-ea"/>
                <a:cs typeface="+mn-cs"/>
              </a:defRPr>
            </a:lvl5pPr>
            <a:lvl6pPr marL="2285695" algn="l" defTabSz="914278" rtl="0" eaLnBrk="1" latinLnBrk="0" hangingPunct="1">
              <a:defRPr sz="1800" kern="1200">
                <a:solidFill>
                  <a:schemeClr val="lt1"/>
                </a:solidFill>
                <a:latin typeface="+mn-lt"/>
                <a:ea typeface="+mn-ea"/>
                <a:cs typeface="+mn-cs"/>
              </a:defRPr>
            </a:lvl6pPr>
            <a:lvl7pPr marL="2742834" algn="l" defTabSz="914278" rtl="0" eaLnBrk="1" latinLnBrk="0" hangingPunct="1">
              <a:defRPr sz="1800" kern="1200">
                <a:solidFill>
                  <a:schemeClr val="lt1"/>
                </a:solidFill>
                <a:latin typeface="+mn-lt"/>
                <a:ea typeface="+mn-ea"/>
                <a:cs typeface="+mn-cs"/>
              </a:defRPr>
            </a:lvl7pPr>
            <a:lvl8pPr marL="3199973" algn="l" defTabSz="914278" rtl="0" eaLnBrk="1" latinLnBrk="0" hangingPunct="1">
              <a:defRPr sz="1800" kern="1200">
                <a:solidFill>
                  <a:schemeClr val="lt1"/>
                </a:solidFill>
                <a:latin typeface="+mn-lt"/>
                <a:ea typeface="+mn-ea"/>
                <a:cs typeface="+mn-cs"/>
              </a:defRPr>
            </a:lvl8pPr>
            <a:lvl9pPr marL="3657112" algn="l" defTabSz="914278" rtl="0" eaLnBrk="1" latinLnBrk="0" hangingPunct="1">
              <a:defRPr sz="1800" kern="1200">
                <a:solidFill>
                  <a:schemeClr val="lt1"/>
                </a:solidFill>
                <a:latin typeface="+mn-lt"/>
                <a:ea typeface="+mn-ea"/>
                <a:cs typeface="+mn-cs"/>
              </a:defRPr>
            </a:lvl9pPr>
          </a:lstStyle>
          <a:p>
            <a:pPr algn="ctr"/>
            <a:r>
              <a:rPr lang="en-GB">
                <a:solidFill>
                  <a:schemeClr val="bg1"/>
                </a:solidFill>
                <a:latin typeface="Aptos"/>
                <a:ea typeface="Segoe UI"/>
                <a:cs typeface="Segoe UI"/>
              </a:rPr>
              <a:t>A higher education sector free from gender-based violence, driven by enforceable standards, evidence-based practice, and accountability.</a:t>
            </a:r>
            <a:endParaRPr lang="en-GB">
              <a:solidFill>
                <a:schemeClr val="bg1"/>
              </a:solidFill>
              <a:latin typeface="Aptos"/>
              <a:ea typeface="Calibri"/>
              <a:cs typeface="Calibri"/>
            </a:endParaRPr>
          </a:p>
        </p:txBody>
      </p:sp>
    </p:spTree>
    <p:extLst>
      <p:ext uri="{BB962C8B-B14F-4D97-AF65-F5344CB8AC3E}">
        <p14:creationId xmlns:p14="http://schemas.microsoft.com/office/powerpoint/2010/main" val="1910143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AB8C5-6C92-2877-2067-EA611BC67D1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D32B43-173D-DD21-0A30-C87755E2D4A1}"/>
              </a:ext>
            </a:extLst>
          </p:cNvPr>
          <p:cNvSpPr>
            <a:spLocks noGrp="1"/>
          </p:cNvSpPr>
          <p:nvPr>
            <p:ph type="sldNum" sz="quarter" idx="12"/>
          </p:nvPr>
        </p:nvSpPr>
        <p:spPr/>
        <p:txBody>
          <a:bodyPr/>
          <a:lstStyle/>
          <a:p>
            <a:fld id="{587702D9-62F4-4DAB-B7F1-D3C48808CBB7}" type="slidenum">
              <a:rPr lang="en-AU" smtClean="0"/>
              <a:pPr/>
              <a:t>2</a:t>
            </a:fld>
            <a:endParaRPr lang="en-AU"/>
          </a:p>
        </p:txBody>
      </p:sp>
      <p:sp>
        <p:nvSpPr>
          <p:cNvPr id="3" name="Title 2">
            <a:extLst>
              <a:ext uri="{FF2B5EF4-FFF2-40B4-BE49-F238E27FC236}">
                <a16:creationId xmlns:a16="http://schemas.microsoft.com/office/drawing/2014/main" id="{59D75EBB-5A63-A62A-2546-C3A6F239F4BD}"/>
              </a:ext>
            </a:extLst>
          </p:cNvPr>
          <p:cNvSpPr>
            <a:spLocks noGrp="1"/>
          </p:cNvSpPr>
          <p:nvPr>
            <p:ph type="title"/>
          </p:nvPr>
        </p:nvSpPr>
        <p:spPr>
          <a:xfrm>
            <a:off x="471489" y="413583"/>
            <a:ext cx="7639706" cy="1007043"/>
          </a:xfrm>
        </p:spPr>
        <p:txBody>
          <a:bodyPr/>
          <a:lstStyle/>
          <a:p>
            <a:r>
              <a:rPr lang="en-GB" sz="2800" b="1">
                <a:solidFill>
                  <a:schemeClr val="tx2"/>
                </a:solidFill>
                <a:latin typeface="Aptos"/>
                <a:ea typeface="Calibri"/>
                <a:cs typeface="Calibri"/>
              </a:rPr>
              <a:t>Acknowledgement of Country</a:t>
            </a:r>
          </a:p>
        </p:txBody>
      </p:sp>
      <p:sp>
        <p:nvSpPr>
          <p:cNvPr id="6" name="Minus Sign 5">
            <a:extLst>
              <a:ext uri="{FF2B5EF4-FFF2-40B4-BE49-F238E27FC236}">
                <a16:creationId xmlns:a16="http://schemas.microsoft.com/office/drawing/2014/main" id="{D948738E-C96E-76BE-50E4-4C54D1F360C7}"/>
              </a:ext>
            </a:extLst>
          </p:cNvPr>
          <p:cNvSpPr/>
          <p:nvPr/>
        </p:nvSpPr>
        <p:spPr>
          <a:xfrm>
            <a:off x="226480" y="1122544"/>
            <a:ext cx="1897101" cy="229622"/>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rgbClr val="002060"/>
              </a:solidFill>
            </a:endParaRPr>
          </a:p>
        </p:txBody>
      </p:sp>
      <p:sp>
        <p:nvSpPr>
          <p:cNvPr id="9" name="Content Placeholder 3">
            <a:extLst>
              <a:ext uri="{FF2B5EF4-FFF2-40B4-BE49-F238E27FC236}">
                <a16:creationId xmlns:a16="http://schemas.microsoft.com/office/drawing/2014/main" id="{069F85B3-2430-5439-1C89-DFC4959614AC}"/>
              </a:ext>
            </a:extLst>
          </p:cNvPr>
          <p:cNvSpPr txBox="1">
            <a:spLocks/>
          </p:cNvSpPr>
          <p:nvPr/>
        </p:nvSpPr>
        <p:spPr>
          <a:xfrm>
            <a:off x="1027795" y="1601972"/>
            <a:ext cx="6955064" cy="2542387"/>
          </a:xfrm>
          <a:prstGeom prst="rect">
            <a:avLst/>
          </a:prstGeom>
        </p:spPr>
        <p:txBody>
          <a:bodyPr vert="horz" lIns="0" tIns="0" rIns="0" bIns="0" rtlCol="0" anchor="t">
            <a:noAutofit/>
          </a:bodyPr>
          <a:lstStyle>
            <a:lvl1pPr marL="228602" indent="-228602" algn="l" defTabSz="914406" rtl="0" eaLnBrk="1" latinLnBrk="0" hangingPunct="1">
              <a:lnSpc>
                <a:spcPct val="90000"/>
              </a:lnSpc>
              <a:spcBef>
                <a:spcPts val="1000"/>
              </a:spcBef>
              <a:buFont typeface="Arial" panose="020B0604020202020204" pitchFamily="34" charset="0"/>
              <a:buChar char="•"/>
              <a:defRPr sz="2000" kern="1200">
                <a:solidFill>
                  <a:srgbClr val="002D3F"/>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1800" kern="1200">
                <a:solidFill>
                  <a:srgbClr val="002D3F"/>
                </a:solidFill>
                <a:latin typeface="+mn-lt"/>
                <a:ea typeface="+mn-ea"/>
                <a:cs typeface="+mn-cs"/>
              </a:defRPr>
            </a:lvl2pPr>
            <a:lvl3pPr marL="1143007" indent="-228602" algn="l" defTabSz="914406" rtl="0" eaLnBrk="1" latinLnBrk="0" hangingPunct="1">
              <a:lnSpc>
                <a:spcPct val="90000"/>
              </a:lnSpc>
              <a:spcBef>
                <a:spcPts val="500"/>
              </a:spcBef>
              <a:buFont typeface="Arial" panose="020B0604020202020204" pitchFamily="34" charset="0"/>
              <a:buChar char="•"/>
              <a:defRPr sz="1600" kern="1200">
                <a:solidFill>
                  <a:srgbClr val="002D3F"/>
                </a:solidFill>
                <a:latin typeface="+mn-lt"/>
                <a:ea typeface="+mn-ea"/>
                <a:cs typeface="+mn-cs"/>
              </a:defRPr>
            </a:lvl3pPr>
            <a:lvl4pPr marL="1600211" indent="-228602" algn="l" defTabSz="914406"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4pPr>
            <a:lvl5pPr marL="2057415" indent="-228602" algn="l" defTabSz="914406"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2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6"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AU">
                <a:latin typeface="Aptos"/>
                <a:ea typeface="Roboto"/>
                <a:cs typeface="Roboto"/>
              </a:rPr>
              <a:t>The Department of Education acknowledges the Traditional Owners and Custodians of Country throughout Australia and their continuing connection to land, waters and community. We pay our respects to them and their cultures, and Elders past and present.</a:t>
            </a:r>
            <a:r>
              <a:rPr lang="en-AU">
                <a:latin typeface="Aptos"/>
                <a:ea typeface="Calibri"/>
                <a:cs typeface="Calibri"/>
              </a:rPr>
              <a:t> </a:t>
            </a:r>
          </a:p>
          <a:p>
            <a:pPr marL="0" indent="0" algn="ctr">
              <a:buNone/>
            </a:pPr>
            <a:endParaRPr lang="en-AU">
              <a:latin typeface="Aptos"/>
              <a:ea typeface="Calibri"/>
              <a:cs typeface="Calibri"/>
            </a:endParaRPr>
          </a:p>
          <a:p>
            <a:pPr marL="0" indent="0" algn="ctr">
              <a:buNone/>
            </a:pPr>
            <a:r>
              <a:rPr lang="en-AU">
                <a:latin typeface="Aptos"/>
                <a:ea typeface="Calibri"/>
                <a:cs typeface="Calibri"/>
              </a:rPr>
              <a:t>We extend our respects to any Aboriginal and Torres Strait Islander people with us today. </a:t>
            </a:r>
            <a:endParaRPr lang="en-AU">
              <a:latin typeface="Aptos"/>
            </a:endParaRPr>
          </a:p>
        </p:txBody>
      </p:sp>
    </p:spTree>
    <p:extLst>
      <p:ext uri="{BB962C8B-B14F-4D97-AF65-F5344CB8AC3E}">
        <p14:creationId xmlns:p14="http://schemas.microsoft.com/office/powerpoint/2010/main" val="2332979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0AAF4-D2F2-FF5D-4BF5-FCD60FA3AFD7}"/>
            </a:ext>
          </a:extLst>
        </p:cNvPr>
        <p:cNvGrpSpPr/>
        <p:nvPr/>
      </p:nvGrpSpPr>
      <p:grpSpPr>
        <a:xfrm>
          <a:off x="0" y="0"/>
          <a:ext cx="0" cy="0"/>
          <a:chOff x="0" y="0"/>
          <a:chExt cx="0" cy="0"/>
        </a:xfrm>
      </p:grpSpPr>
      <p:sp>
        <p:nvSpPr>
          <p:cNvPr id="33" name="Rounded Rectangle 45">
            <a:extLst>
              <a:ext uri="{FF2B5EF4-FFF2-40B4-BE49-F238E27FC236}">
                <a16:creationId xmlns:a16="http://schemas.microsoft.com/office/drawing/2014/main" id="{3A780AC0-DC34-5F30-B859-732E9D4C1A01}"/>
              </a:ext>
              <a:ext uri="{C183D7F6-B498-43B3-948B-1728B52AA6E4}">
                <adec:decorative xmlns:adec="http://schemas.microsoft.com/office/drawing/2017/decorative" val="1"/>
              </a:ext>
            </a:extLst>
          </p:cNvPr>
          <p:cNvSpPr/>
          <p:nvPr/>
        </p:nvSpPr>
        <p:spPr>
          <a:xfrm>
            <a:off x="4782914" y="1784014"/>
            <a:ext cx="1576538" cy="2080609"/>
          </a:xfrm>
          <a:prstGeom prst="roundRect">
            <a:avLst>
              <a:gd name="adj" fmla="val 4822"/>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2"/>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A625476D-A9F9-C4AB-4A5B-EB95308FD333}"/>
              </a:ext>
            </a:extLst>
          </p:cNvPr>
          <p:cNvSpPr>
            <a:spLocks noGrp="1"/>
          </p:cNvSpPr>
          <p:nvPr>
            <p:ph type="sldNum" sz="quarter" idx="12"/>
          </p:nvPr>
        </p:nvSpPr>
        <p:spPr/>
        <p:txBody>
          <a:bodyPr/>
          <a:lstStyle/>
          <a:p>
            <a:fld id="{587702D9-62F4-4DAB-B7F1-D3C48808CBB7}" type="slidenum">
              <a:rPr lang="en-AU" smtClean="0"/>
              <a:pPr/>
              <a:t>20</a:t>
            </a:fld>
            <a:endParaRPr lang="en-AU"/>
          </a:p>
        </p:txBody>
      </p:sp>
      <p:sp>
        <p:nvSpPr>
          <p:cNvPr id="3" name="Title 3">
            <a:extLst>
              <a:ext uri="{FF2B5EF4-FFF2-40B4-BE49-F238E27FC236}">
                <a16:creationId xmlns:a16="http://schemas.microsoft.com/office/drawing/2014/main" id="{A493E8F6-2067-2A47-D5F1-D43080A24439}"/>
              </a:ext>
            </a:extLst>
          </p:cNvPr>
          <p:cNvSpPr>
            <a:spLocks noGrp="1"/>
          </p:cNvSpPr>
          <p:nvPr>
            <p:ph type="title"/>
          </p:nvPr>
        </p:nvSpPr>
        <p:spPr>
          <a:xfrm>
            <a:off x="436561" y="476688"/>
            <a:ext cx="8368363" cy="409838"/>
          </a:xfrm>
        </p:spPr>
        <p:txBody>
          <a:bodyPr>
            <a:normAutofit/>
          </a:bodyPr>
          <a:lstStyle/>
          <a:p>
            <a:r>
              <a:rPr lang="en-GB" sz="2400" b="1">
                <a:solidFill>
                  <a:schemeClr val="tx2"/>
                </a:solidFill>
                <a:latin typeface="Aptos"/>
                <a:ea typeface="Calibri"/>
                <a:cs typeface="Calibri"/>
              </a:rPr>
              <a:t>Regulatory function </a:t>
            </a:r>
            <a:endParaRPr lang="en-US" sz="2400">
              <a:solidFill>
                <a:schemeClr val="tx2"/>
              </a:solidFill>
              <a:latin typeface="Aptos"/>
              <a:cs typeface="Calibri"/>
            </a:endParaRPr>
          </a:p>
        </p:txBody>
      </p:sp>
      <p:sp>
        <p:nvSpPr>
          <p:cNvPr id="4" name="Rounded Rectangle 45">
            <a:extLst>
              <a:ext uri="{FF2B5EF4-FFF2-40B4-BE49-F238E27FC236}">
                <a16:creationId xmlns:a16="http://schemas.microsoft.com/office/drawing/2014/main" id="{5A914A48-9407-8D45-354D-6255C884B8DF}"/>
              </a:ext>
              <a:ext uri="{C183D7F6-B498-43B3-948B-1728B52AA6E4}">
                <adec:decorative xmlns:adec="http://schemas.microsoft.com/office/drawing/2017/decorative" val="1"/>
              </a:ext>
            </a:extLst>
          </p:cNvPr>
          <p:cNvSpPr/>
          <p:nvPr/>
        </p:nvSpPr>
        <p:spPr>
          <a:xfrm>
            <a:off x="678770" y="1787455"/>
            <a:ext cx="1576538" cy="2080609"/>
          </a:xfrm>
          <a:prstGeom prst="roundRect">
            <a:avLst>
              <a:gd name="adj" fmla="val 4822"/>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2"/>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412A267B-DE4B-CB69-39CB-7D1F140EDDAE}"/>
              </a:ext>
              <a:ext uri="{C183D7F6-B498-43B3-948B-1728B52AA6E4}">
                <adec:decorative xmlns:adec="http://schemas.microsoft.com/office/drawing/2017/decorative" val="1"/>
              </a:ext>
            </a:extLst>
          </p:cNvPr>
          <p:cNvSpPr/>
          <p:nvPr/>
        </p:nvSpPr>
        <p:spPr bwMode="auto">
          <a:xfrm>
            <a:off x="5192703" y="1463373"/>
            <a:ext cx="724702" cy="729108"/>
          </a:xfrm>
          <a:prstGeom prst="ellipse">
            <a:avLst/>
          </a:prstGeom>
          <a:solidFill>
            <a:schemeClr val="bg1"/>
          </a:solidFill>
          <a:ln w="38100">
            <a:solidFill>
              <a:schemeClr val="accent4"/>
            </a:solid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2"/>
              </a:solidFill>
              <a:effectLst/>
              <a:uLnTx/>
              <a:uFillTx/>
              <a:latin typeface="Calibri" panose="020F0502020204030204"/>
              <a:ea typeface="+mn-ea"/>
              <a:cs typeface="+mn-cs"/>
            </a:endParaRPr>
          </a:p>
        </p:txBody>
      </p:sp>
      <p:sp>
        <p:nvSpPr>
          <p:cNvPr id="7" name="Rounded Rectangle 123">
            <a:extLst>
              <a:ext uri="{FF2B5EF4-FFF2-40B4-BE49-F238E27FC236}">
                <a16:creationId xmlns:a16="http://schemas.microsoft.com/office/drawing/2014/main" id="{C5DE503D-94C5-DD2A-28B0-F8AEAA341B20}"/>
              </a:ext>
              <a:ext uri="{C183D7F6-B498-43B3-948B-1728B52AA6E4}">
                <adec:decorative xmlns:adec="http://schemas.microsoft.com/office/drawing/2017/decorative" val="1"/>
              </a:ext>
            </a:extLst>
          </p:cNvPr>
          <p:cNvSpPr/>
          <p:nvPr/>
        </p:nvSpPr>
        <p:spPr>
          <a:xfrm>
            <a:off x="2733705" y="1784015"/>
            <a:ext cx="1576538" cy="2080609"/>
          </a:xfrm>
          <a:prstGeom prst="roundRect">
            <a:avLst>
              <a:gd name="adj" fmla="val 5230"/>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2"/>
              </a:solidFill>
              <a:effectLst/>
              <a:uLnTx/>
              <a:uFillTx/>
              <a:latin typeface="Calibri" panose="020F0502020204030204"/>
              <a:ea typeface="+mn-ea"/>
              <a:cs typeface="+mn-cs"/>
            </a:endParaRPr>
          </a:p>
        </p:txBody>
      </p:sp>
      <p:sp>
        <p:nvSpPr>
          <p:cNvPr id="8" name="Rounded Rectangle 129">
            <a:extLst>
              <a:ext uri="{FF2B5EF4-FFF2-40B4-BE49-F238E27FC236}">
                <a16:creationId xmlns:a16="http://schemas.microsoft.com/office/drawing/2014/main" id="{949E66BB-2213-66E3-5588-E8AC3122B3F8}"/>
              </a:ext>
              <a:ext uri="{C183D7F6-B498-43B3-948B-1728B52AA6E4}">
                <adec:decorative xmlns:adec="http://schemas.microsoft.com/office/drawing/2017/decorative" val="1"/>
              </a:ext>
            </a:extLst>
          </p:cNvPr>
          <p:cNvSpPr/>
          <p:nvPr/>
        </p:nvSpPr>
        <p:spPr>
          <a:xfrm>
            <a:off x="6832808" y="1784014"/>
            <a:ext cx="1576538" cy="2080609"/>
          </a:xfrm>
          <a:prstGeom prst="roundRect">
            <a:avLst>
              <a:gd name="adj" fmla="val 4822"/>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2"/>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ADEAE0C0-D508-54CD-D557-3EEF4B9C197F}"/>
              </a:ext>
              <a:ext uri="{C183D7F6-B498-43B3-948B-1728B52AA6E4}">
                <adec:decorative xmlns:adec="http://schemas.microsoft.com/office/drawing/2017/decorative" val="1"/>
              </a:ext>
            </a:extLst>
          </p:cNvPr>
          <p:cNvSpPr/>
          <p:nvPr/>
        </p:nvSpPr>
        <p:spPr bwMode="auto">
          <a:xfrm>
            <a:off x="7237124" y="1537195"/>
            <a:ext cx="724702" cy="729108"/>
          </a:xfrm>
          <a:prstGeom prst="ellipse">
            <a:avLst/>
          </a:prstGeom>
          <a:solidFill>
            <a:schemeClr val="bg1"/>
          </a:solidFill>
          <a:ln w="38100">
            <a:solidFill>
              <a:schemeClr val="accent4"/>
            </a:solid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2"/>
              </a:solidFill>
              <a:effectLst/>
              <a:uLnTx/>
              <a:uFillTx/>
              <a:latin typeface="Calibri" panose="020F0502020204030204"/>
              <a:ea typeface="+mn-ea"/>
              <a:cs typeface="+mn-cs"/>
            </a:endParaRPr>
          </a:p>
        </p:txBody>
      </p:sp>
      <p:sp>
        <p:nvSpPr>
          <p:cNvPr id="10" name="Inhaltsplatzhalter 4">
            <a:extLst>
              <a:ext uri="{FF2B5EF4-FFF2-40B4-BE49-F238E27FC236}">
                <a16:creationId xmlns:a16="http://schemas.microsoft.com/office/drawing/2014/main" id="{A14C0E31-4841-772F-4D70-2C573414DE8E}"/>
              </a:ext>
            </a:extLst>
          </p:cNvPr>
          <p:cNvSpPr txBox="1">
            <a:spLocks/>
          </p:cNvSpPr>
          <p:nvPr/>
        </p:nvSpPr>
        <p:spPr>
          <a:xfrm>
            <a:off x="790572" y="2598730"/>
            <a:ext cx="1342662" cy="617028"/>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127" rtl="0" eaLnBrk="1" fontAlgn="auto" latinLnBrk="0" hangingPunct="1">
              <a:lnSpc>
                <a:spcPct val="130000"/>
              </a:lnSpc>
              <a:spcBef>
                <a:spcPts val="0"/>
              </a:spcBef>
              <a:spcAft>
                <a:spcPts val="900"/>
              </a:spcAft>
              <a:buClrTx/>
              <a:buSzTx/>
              <a:buFont typeface="Wingdings" panose="05000000000000000000" pitchFamily="2" charset="2"/>
              <a:buNone/>
              <a:tabLst/>
              <a:defRPr/>
            </a:pPr>
            <a:r>
              <a:rPr kumimoji="0" lang="en-US" sz="1600" b="1" i="0" u="none" strike="noStrike" kern="1200" cap="none" spc="0" normalizeH="0" baseline="0" noProof="0">
                <a:ln>
                  <a:noFill/>
                </a:ln>
                <a:solidFill>
                  <a:schemeClr val="tx2"/>
                </a:solidFill>
                <a:effectLst/>
                <a:uLnTx/>
                <a:uFillTx/>
                <a:latin typeface="Aptos"/>
              </a:rPr>
              <a:t> Department of Education</a:t>
            </a:r>
            <a:endParaRPr kumimoji="0" lang="en-US" sz="1600" b="0" i="0" u="none" strike="noStrike" kern="1200" cap="none" spc="0" normalizeH="0" baseline="0" noProof="0">
              <a:ln>
                <a:noFill/>
              </a:ln>
              <a:solidFill>
                <a:schemeClr val="tx2"/>
              </a:solidFill>
              <a:effectLst/>
              <a:uLnTx/>
              <a:uFillTx/>
              <a:latin typeface="Aptos"/>
            </a:endParaRPr>
          </a:p>
        </p:txBody>
      </p:sp>
      <p:sp>
        <p:nvSpPr>
          <p:cNvPr id="11" name="Inhaltsplatzhalter 4">
            <a:extLst>
              <a:ext uri="{FF2B5EF4-FFF2-40B4-BE49-F238E27FC236}">
                <a16:creationId xmlns:a16="http://schemas.microsoft.com/office/drawing/2014/main" id="{9A1D8A1D-6B4D-BA33-3FA9-548F26A1C59F}"/>
              </a:ext>
            </a:extLst>
          </p:cNvPr>
          <p:cNvSpPr txBox="1">
            <a:spLocks/>
          </p:cNvSpPr>
          <p:nvPr/>
        </p:nvSpPr>
        <p:spPr>
          <a:xfrm>
            <a:off x="4881165" y="2429997"/>
            <a:ext cx="1342662" cy="937116"/>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127" rtl="0" eaLnBrk="1" fontAlgn="auto" latinLnBrk="0" hangingPunct="1">
              <a:lnSpc>
                <a:spcPct val="130000"/>
              </a:lnSpc>
              <a:spcBef>
                <a:spcPts val="0"/>
              </a:spcBef>
              <a:spcAft>
                <a:spcPts val="900"/>
              </a:spcAft>
              <a:buClrTx/>
              <a:buSzTx/>
              <a:buFont typeface="Wingdings" panose="05000000000000000000" pitchFamily="2" charset="2"/>
              <a:buNone/>
              <a:tabLst/>
              <a:defRPr/>
            </a:pPr>
            <a:r>
              <a:rPr kumimoji="0" lang="en-US" sz="1600" b="1" i="0" u="none" strike="noStrike" kern="1200" cap="none" spc="0" normalizeH="0" baseline="0" noProof="0">
                <a:ln>
                  <a:noFill/>
                </a:ln>
                <a:solidFill>
                  <a:schemeClr val="tx2"/>
                </a:solidFill>
                <a:effectLst/>
                <a:uLnTx/>
                <a:uFillTx/>
                <a:latin typeface="Aptos" panose="020B0004020202020204" pitchFamily="34" charset="0"/>
              </a:rPr>
              <a:t>Broad Regulatory Powers</a:t>
            </a:r>
            <a:endParaRPr kumimoji="0" lang="en-US" sz="1600" b="0" i="0" u="none" strike="noStrike" kern="1200" cap="none" spc="0" normalizeH="0" baseline="0" noProof="0">
              <a:ln>
                <a:noFill/>
              </a:ln>
              <a:solidFill>
                <a:schemeClr val="tx2"/>
              </a:solidFill>
              <a:effectLst/>
              <a:uLnTx/>
              <a:uFillTx/>
              <a:latin typeface="Aptos" panose="020B0004020202020204" pitchFamily="34" charset="0"/>
            </a:endParaRPr>
          </a:p>
        </p:txBody>
      </p:sp>
      <p:sp>
        <p:nvSpPr>
          <p:cNvPr id="12" name="Inhaltsplatzhalter 4">
            <a:extLst>
              <a:ext uri="{FF2B5EF4-FFF2-40B4-BE49-F238E27FC236}">
                <a16:creationId xmlns:a16="http://schemas.microsoft.com/office/drawing/2014/main" id="{1BA9E11D-BBD1-4794-2432-36911817528D}"/>
              </a:ext>
            </a:extLst>
          </p:cNvPr>
          <p:cNvSpPr txBox="1">
            <a:spLocks/>
          </p:cNvSpPr>
          <p:nvPr/>
        </p:nvSpPr>
        <p:spPr>
          <a:xfrm>
            <a:off x="2819194" y="2277736"/>
            <a:ext cx="1342662" cy="1257204"/>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127" rtl="0" eaLnBrk="1" fontAlgn="auto" latinLnBrk="0" hangingPunct="1">
              <a:lnSpc>
                <a:spcPct val="130000"/>
              </a:lnSpc>
              <a:spcBef>
                <a:spcPts val="0"/>
              </a:spcBef>
              <a:spcAft>
                <a:spcPts val="900"/>
              </a:spcAft>
              <a:buClrTx/>
              <a:buSzTx/>
              <a:buFont typeface="Wingdings" panose="05000000000000000000" pitchFamily="2" charset="2"/>
              <a:buNone/>
              <a:tabLst/>
              <a:defRPr/>
            </a:pPr>
            <a:r>
              <a:rPr kumimoji="0" lang="en-US" sz="1600" b="1" i="0" u="none" strike="noStrike" kern="1200" cap="none" spc="0" normalizeH="0" baseline="0" noProof="0">
                <a:ln>
                  <a:noFill/>
                </a:ln>
                <a:solidFill>
                  <a:schemeClr val="tx2"/>
                </a:solidFill>
                <a:effectLst/>
                <a:uLnTx/>
                <a:uFillTx/>
                <a:latin typeface="Aptos" panose="020B0004020202020204" pitchFamily="34" charset="0"/>
              </a:rPr>
              <a:t>Education, engagement and regulatory guidance </a:t>
            </a:r>
            <a:endParaRPr kumimoji="0" lang="en-US" sz="1600" b="0" i="0" u="none" strike="noStrike" kern="1200" cap="none" spc="0" normalizeH="0" baseline="0" noProof="0">
              <a:ln>
                <a:noFill/>
              </a:ln>
              <a:solidFill>
                <a:schemeClr val="tx2"/>
              </a:solidFill>
              <a:effectLst/>
              <a:uLnTx/>
              <a:uFillTx/>
              <a:latin typeface="Aptos" panose="020B0004020202020204" pitchFamily="34" charset="0"/>
            </a:endParaRPr>
          </a:p>
        </p:txBody>
      </p:sp>
      <p:sp>
        <p:nvSpPr>
          <p:cNvPr id="13" name="Inhaltsplatzhalter 4">
            <a:extLst>
              <a:ext uri="{FF2B5EF4-FFF2-40B4-BE49-F238E27FC236}">
                <a16:creationId xmlns:a16="http://schemas.microsoft.com/office/drawing/2014/main" id="{E0114CB5-B00A-EB79-D8E2-B765A163D66F}"/>
              </a:ext>
            </a:extLst>
          </p:cNvPr>
          <p:cNvSpPr txBox="1">
            <a:spLocks/>
          </p:cNvSpPr>
          <p:nvPr/>
        </p:nvSpPr>
        <p:spPr>
          <a:xfrm>
            <a:off x="6971358" y="2708118"/>
            <a:ext cx="1264735" cy="738664"/>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12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600" b="1" i="0" u="none" strike="noStrike" kern="1200" cap="none" spc="0" normalizeH="0" baseline="0" noProof="0">
                <a:ln>
                  <a:noFill/>
                </a:ln>
                <a:solidFill>
                  <a:schemeClr val="tx2"/>
                </a:solidFill>
                <a:effectLst/>
                <a:uLnTx/>
                <a:uFillTx/>
                <a:latin typeface="Aptos" panose="020B0004020202020204" pitchFamily="34" charset="0"/>
              </a:rPr>
              <a:t>Compliance and Enforcement </a:t>
            </a:r>
            <a:endParaRPr kumimoji="0" lang="en-US" sz="1600" b="0" i="0" u="none" strike="noStrike" kern="1200" cap="none" spc="0" normalizeH="0" baseline="0" noProof="0">
              <a:ln>
                <a:noFill/>
              </a:ln>
              <a:solidFill>
                <a:schemeClr val="tx2"/>
              </a:solidFill>
              <a:effectLst/>
              <a:uLnTx/>
              <a:uFillTx/>
              <a:latin typeface="Aptos" panose="020B0004020202020204" pitchFamily="34" charset="0"/>
            </a:endParaRPr>
          </a:p>
        </p:txBody>
      </p:sp>
      <p:pic>
        <p:nvPicPr>
          <p:cNvPr id="21" name="Graphic 20" descr="Magnifying glass with solid fill">
            <a:extLst>
              <a:ext uri="{FF2B5EF4-FFF2-40B4-BE49-F238E27FC236}">
                <a16:creationId xmlns:a16="http://schemas.microsoft.com/office/drawing/2014/main" id="{50080FD9-839B-C4F3-DCB5-74B8DAA49DC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359391" y="1630915"/>
            <a:ext cx="386209" cy="386209"/>
          </a:xfrm>
          <a:prstGeom prst="rect">
            <a:avLst/>
          </a:prstGeom>
        </p:spPr>
      </p:pic>
      <p:sp>
        <p:nvSpPr>
          <p:cNvPr id="22" name="Oval 21">
            <a:extLst>
              <a:ext uri="{FF2B5EF4-FFF2-40B4-BE49-F238E27FC236}">
                <a16:creationId xmlns:a16="http://schemas.microsoft.com/office/drawing/2014/main" id="{4383641C-9DA8-8201-583A-759949426CBB}"/>
              </a:ext>
              <a:ext uri="{C183D7F6-B498-43B3-948B-1728B52AA6E4}">
                <adec:decorative xmlns:adec="http://schemas.microsoft.com/office/drawing/2017/decorative" val="1"/>
              </a:ext>
            </a:extLst>
          </p:cNvPr>
          <p:cNvSpPr/>
          <p:nvPr/>
        </p:nvSpPr>
        <p:spPr bwMode="auto">
          <a:xfrm>
            <a:off x="3206376" y="1445035"/>
            <a:ext cx="724702" cy="729108"/>
          </a:xfrm>
          <a:prstGeom prst="ellipse">
            <a:avLst/>
          </a:prstGeom>
          <a:solidFill>
            <a:schemeClr val="bg1"/>
          </a:solidFill>
          <a:ln w="38100">
            <a:solidFill>
              <a:schemeClr val="accent4"/>
            </a:solid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2"/>
              </a:solidFill>
              <a:effectLst/>
              <a:uLnTx/>
              <a:uFillTx/>
              <a:latin typeface="Calibri" panose="020F0502020204030204"/>
              <a:ea typeface="+mn-ea"/>
              <a:cs typeface="+mn-cs"/>
            </a:endParaRPr>
          </a:p>
        </p:txBody>
      </p:sp>
      <p:pic>
        <p:nvPicPr>
          <p:cNvPr id="18" name="Graphic 17">
            <a:extLst>
              <a:ext uri="{FF2B5EF4-FFF2-40B4-BE49-F238E27FC236}">
                <a16:creationId xmlns:a16="http://schemas.microsoft.com/office/drawing/2014/main" id="{D3169B70-8E28-5D9C-0E65-C0DBA83A8F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03255" y="1630915"/>
            <a:ext cx="342435" cy="370971"/>
          </a:xfrm>
          <a:prstGeom prst="rect">
            <a:avLst/>
          </a:prstGeom>
        </p:spPr>
      </p:pic>
      <p:sp>
        <p:nvSpPr>
          <p:cNvPr id="23" name="Oval 22">
            <a:extLst>
              <a:ext uri="{FF2B5EF4-FFF2-40B4-BE49-F238E27FC236}">
                <a16:creationId xmlns:a16="http://schemas.microsoft.com/office/drawing/2014/main" id="{D75B4768-63F5-43C4-AC97-0DED93912265}"/>
              </a:ext>
              <a:ext uri="{C183D7F6-B498-43B3-948B-1728B52AA6E4}">
                <adec:decorative xmlns:adec="http://schemas.microsoft.com/office/drawing/2017/decorative" val="1"/>
              </a:ext>
            </a:extLst>
          </p:cNvPr>
          <p:cNvSpPr/>
          <p:nvPr/>
        </p:nvSpPr>
        <p:spPr bwMode="auto">
          <a:xfrm>
            <a:off x="1101249" y="1472899"/>
            <a:ext cx="724702" cy="729108"/>
          </a:xfrm>
          <a:prstGeom prst="ellipse">
            <a:avLst/>
          </a:prstGeom>
          <a:solidFill>
            <a:schemeClr val="bg1"/>
          </a:solidFill>
          <a:ln w="38100">
            <a:solidFill>
              <a:schemeClr val="accent4"/>
            </a:solid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2"/>
              </a:solidFill>
              <a:effectLst/>
              <a:uLnTx/>
              <a:uFillTx/>
              <a:latin typeface="Calibri" panose="020F0502020204030204"/>
              <a:ea typeface="+mn-ea"/>
              <a:cs typeface="+mn-cs"/>
            </a:endParaRPr>
          </a:p>
        </p:txBody>
      </p:sp>
      <p:pic>
        <p:nvPicPr>
          <p:cNvPr id="19" name="Graphic 18">
            <a:extLst>
              <a:ext uri="{FF2B5EF4-FFF2-40B4-BE49-F238E27FC236}">
                <a16:creationId xmlns:a16="http://schemas.microsoft.com/office/drawing/2014/main" id="{5C2C6FB1-62C6-36FF-ED94-2501CF4C925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26287" y="1528865"/>
            <a:ext cx="481503" cy="561753"/>
          </a:xfrm>
          <a:prstGeom prst="rect">
            <a:avLst/>
          </a:prstGeom>
        </p:spPr>
      </p:pic>
      <p:pic>
        <p:nvPicPr>
          <p:cNvPr id="14" name="Graphic 13" descr="Scales of justice outline">
            <a:extLst>
              <a:ext uri="{FF2B5EF4-FFF2-40B4-BE49-F238E27FC236}">
                <a16:creationId xmlns:a16="http://schemas.microsoft.com/office/drawing/2014/main" id="{E4860D2D-F655-6F0B-06E0-9F3FF9B27AA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44655" y="1622306"/>
            <a:ext cx="495524" cy="495524"/>
          </a:xfrm>
          <a:prstGeom prst="rect">
            <a:avLst/>
          </a:prstGeom>
        </p:spPr>
      </p:pic>
      <p:sp>
        <p:nvSpPr>
          <p:cNvPr id="5" name="Minus Sign 4">
            <a:extLst>
              <a:ext uri="{FF2B5EF4-FFF2-40B4-BE49-F238E27FC236}">
                <a16:creationId xmlns:a16="http://schemas.microsoft.com/office/drawing/2014/main" id="{7412C865-9FC9-481D-0060-65E5F45BC91A}"/>
              </a:ext>
            </a:extLst>
          </p:cNvPr>
          <p:cNvSpPr/>
          <p:nvPr/>
        </p:nvSpPr>
        <p:spPr>
          <a:xfrm>
            <a:off x="37396" y="802812"/>
            <a:ext cx="3018973" cy="316099"/>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54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7226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6360C-263F-EB20-105A-51D18EC16C7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6F1007-C952-D2F3-DB08-000BF1E794C5}"/>
              </a:ext>
            </a:extLst>
          </p:cNvPr>
          <p:cNvSpPr>
            <a:spLocks noGrp="1"/>
          </p:cNvSpPr>
          <p:nvPr>
            <p:ph type="sldNum" sz="quarter" idx="12"/>
          </p:nvPr>
        </p:nvSpPr>
        <p:spPr/>
        <p:txBody>
          <a:bodyPr/>
          <a:lstStyle/>
          <a:p>
            <a:fld id="{587702D9-62F4-4DAB-B7F1-D3C48808CBB7}" type="slidenum">
              <a:rPr lang="en-AU" smtClean="0"/>
              <a:pPr/>
              <a:t>21</a:t>
            </a:fld>
            <a:endParaRPr lang="en-AU"/>
          </a:p>
        </p:txBody>
      </p:sp>
      <p:sp>
        <p:nvSpPr>
          <p:cNvPr id="3" name="Title 2">
            <a:extLst>
              <a:ext uri="{FF2B5EF4-FFF2-40B4-BE49-F238E27FC236}">
                <a16:creationId xmlns:a16="http://schemas.microsoft.com/office/drawing/2014/main" id="{7F643C6C-4429-EF46-12EF-F6E77E95B0D0}"/>
              </a:ext>
            </a:extLst>
          </p:cNvPr>
          <p:cNvSpPr>
            <a:spLocks noGrp="1"/>
          </p:cNvSpPr>
          <p:nvPr>
            <p:ph type="title"/>
          </p:nvPr>
        </p:nvSpPr>
        <p:spPr>
          <a:xfrm>
            <a:off x="545289" y="360874"/>
            <a:ext cx="8069641" cy="993775"/>
          </a:xfrm>
        </p:spPr>
        <p:txBody>
          <a:bodyPr/>
          <a:lstStyle/>
          <a:p>
            <a:r>
              <a:rPr lang="en-GB" sz="2800" b="1">
                <a:solidFill>
                  <a:schemeClr val="tx2"/>
                </a:solidFill>
                <a:latin typeface="Aptos"/>
                <a:ea typeface="Calibri"/>
                <a:cs typeface="Calibri"/>
              </a:rPr>
              <a:t>What happens next </a:t>
            </a:r>
            <a:endParaRPr lang="en-GB" sz="2800" b="1">
              <a:solidFill>
                <a:schemeClr val="tx2"/>
              </a:solidFill>
              <a:latin typeface="Aptos"/>
              <a:ea typeface="Calibri"/>
            </a:endParaRPr>
          </a:p>
        </p:txBody>
      </p:sp>
      <p:sp>
        <p:nvSpPr>
          <p:cNvPr id="4" name="Content Placeholder 3">
            <a:extLst>
              <a:ext uri="{FF2B5EF4-FFF2-40B4-BE49-F238E27FC236}">
                <a16:creationId xmlns:a16="http://schemas.microsoft.com/office/drawing/2014/main" id="{3F509BFA-AC3C-87DE-956C-38C8903187F9}"/>
              </a:ext>
            </a:extLst>
          </p:cNvPr>
          <p:cNvSpPr>
            <a:spLocks noGrp="1"/>
          </p:cNvSpPr>
          <p:nvPr>
            <p:ph idx="1"/>
          </p:nvPr>
        </p:nvSpPr>
        <p:spPr>
          <a:xfrm>
            <a:off x="545806" y="1545703"/>
            <a:ext cx="7886700" cy="1601991"/>
          </a:xfrm>
        </p:spPr>
        <p:txBody>
          <a:bodyPr vert="horz" lIns="0" tIns="0" rIns="0" bIns="0" rtlCol="0" anchor="t">
            <a:noAutofit/>
          </a:bodyPr>
          <a:lstStyle/>
          <a:p>
            <a:pPr marL="0" indent="0">
              <a:buNone/>
            </a:pPr>
            <a:r>
              <a:rPr lang="en-GB" b="1">
                <a:latin typeface="Aptos"/>
                <a:ea typeface="Calibri" panose="020F0502020204030204"/>
                <a:cs typeface="Calibri" panose="020F0502020204030204"/>
              </a:rPr>
              <a:t>The National Code comes into force on 1 January 2026</a:t>
            </a:r>
            <a:r>
              <a:rPr lang="en-GB">
                <a:latin typeface="Aptos"/>
                <a:ea typeface="Calibri" panose="020F0502020204030204"/>
                <a:cs typeface="Calibri" panose="020F0502020204030204"/>
              </a:rPr>
              <a:t>, and with it, providers must begin meeting their reporting obligations. </a:t>
            </a:r>
          </a:p>
          <a:p>
            <a:r>
              <a:rPr lang="en-AU"/>
              <a:t>For Table A and Table B providers the initial compliance date is January 1, 2026</a:t>
            </a:r>
          </a:p>
          <a:p>
            <a:r>
              <a:rPr lang="en-AU"/>
              <a:t>For remaining providers registered with TEQSA it is  January 1, 2027</a:t>
            </a:r>
            <a:endParaRPr lang="en-US">
              <a:latin typeface="Aptos"/>
              <a:ea typeface="Calibri" panose="020F0502020204030204"/>
              <a:cs typeface="Calibri" panose="020F0502020204030204"/>
            </a:endParaRPr>
          </a:p>
          <a:p>
            <a:pPr marL="0" indent="0">
              <a:buNone/>
            </a:pPr>
            <a:r>
              <a:rPr lang="en-GB">
                <a:latin typeface="Aptos"/>
                <a:ea typeface="Calibri" panose="020F0502020204030204"/>
                <a:cs typeface="Calibri" panose="020F0502020204030204"/>
              </a:rPr>
              <a:t>This includes publishing a Prevention and Response Plan, submitting annual data reports, and reviewing progress against an Outcomes Framework every six months.</a:t>
            </a:r>
          </a:p>
          <a:p>
            <a:pPr marL="0" indent="0">
              <a:buNone/>
            </a:pPr>
            <a:endParaRPr lang="en-US">
              <a:latin typeface="Aptos"/>
            </a:endParaRPr>
          </a:p>
          <a:p>
            <a:pPr marL="0" indent="0">
              <a:buNone/>
            </a:pPr>
            <a:endParaRPr lang="en-GB">
              <a:latin typeface="Aptos"/>
              <a:ea typeface="Calibri" panose="020F0502020204030204"/>
              <a:cs typeface="Calibri" panose="020F0502020204030204"/>
            </a:endParaRPr>
          </a:p>
          <a:p>
            <a:pPr marL="0" indent="0">
              <a:buNone/>
            </a:pPr>
            <a:endParaRPr lang="en-GB">
              <a:latin typeface="Aptos"/>
              <a:ea typeface="Calibri" panose="020F0502020204030204"/>
              <a:cs typeface="Calibri" panose="020F0502020204030204"/>
            </a:endParaRPr>
          </a:p>
          <a:p>
            <a:pPr marL="0" indent="0">
              <a:buNone/>
            </a:pPr>
            <a:endParaRPr lang="en-GB">
              <a:latin typeface="Aptos"/>
              <a:ea typeface="Calibri" panose="020F0502020204030204"/>
              <a:cs typeface="Calibri" panose="020F0502020204030204"/>
            </a:endParaRPr>
          </a:p>
        </p:txBody>
      </p:sp>
      <p:sp>
        <p:nvSpPr>
          <p:cNvPr id="5" name="Minus Sign 4">
            <a:extLst>
              <a:ext uri="{FF2B5EF4-FFF2-40B4-BE49-F238E27FC236}">
                <a16:creationId xmlns:a16="http://schemas.microsoft.com/office/drawing/2014/main" id="{348FB733-2024-A206-8D05-2D04B2412217}"/>
              </a:ext>
            </a:extLst>
          </p:cNvPr>
          <p:cNvSpPr/>
          <p:nvPr/>
        </p:nvSpPr>
        <p:spPr>
          <a:xfrm>
            <a:off x="154819" y="976028"/>
            <a:ext cx="3154680" cy="316099"/>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54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7122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76E5B-BB10-104C-F56B-918D1A7DDD0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DF8F1B-E76A-F1BC-6AC4-15CC8070EDA5}"/>
              </a:ext>
            </a:extLst>
          </p:cNvPr>
          <p:cNvSpPr>
            <a:spLocks noGrp="1"/>
          </p:cNvSpPr>
          <p:nvPr>
            <p:ph type="sldNum" sz="quarter" idx="12"/>
          </p:nvPr>
        </p:nvSpPr>
        <p:spPr/>
        <p:txBody>
          <a:bodyPr/>
          <a:lstStyle/>
          <a:p>
            <a:fld id="{587702D9-62F4-4DAB-B7F1-D3C48808CBB7}" type="slidenum">
              <a:rPr lang="en-AU" smtClean="0"/>
              <a:pPr/>
              <a:t>22</a:t>
            </a:fld>
            <a:endParaRPr lang="en-AU"/>
          </a:p>
        </p:txBody>
      </p:sp>
      <p:sp>
        <p:nvSpPr>
          <p:cNvPr id="3" name="TextBox 2">
            <a:extLst>
              <a:ext uri="{FF2B5EF4-FFF2-40B4-BE49-F238E27FC236}">
                <a16:creationId xmlns:a16="http://schemas.microsoft.com/office/drawing/2014/main" id="{6C9CAAA3-4A5E-20BA-089B-A2B5E9A2CB16}"/>
              </a:ext>
            </a:extLst>
          </p:cNvPr>
          <p:cNvSpPr txBox="1"/>
          <p:nvPr/>
        </p:nvSpPr>
        <p:spPr>
          <a:xfrm>
            <a:off x="3787200" y="1723967"/>
            <a:ext cx="1987200" cy="934123"/>
          </a:xfrm>
          <a:prstGeom prst="rect">
            <a:avLst/>
          </a:prstGeom>
          <a:noFill/>
        </p:spPr>
        <p:txBody>
          <a:bodyPr wrap="square" lIns="91440" tIns="45720" rIns="91440" bIns="45720" rtlCol="0" anchor="t">
            <a:spAutoFit/>
          </a:bodyPr>
          <a:lstStyle/>
          <a:p>
            <a:r>
              <a:rPr lang="en-AU" sz="5400" b="1">
                <a:solidFill>
                  <a:srgbClr val="002060"/>
                </a:solidFill>
                <a:latin typeface="Aptos" panose="020B0004020202020204" pitchFamily="34" charset="0"/>
              </a:rPr>
              <a:t>Q &amp; A </a:t>
            </a:r>
          </a:p>
        </p:txBody>
      </p:sp>
      <p:sp>
        <p:nvSpPr>
          <p:cNvPr id="4" name="Minus Sign 3">
            <a:extLst>
              <a:ext uri="{FF2B5EF4-FFF2-40B4-BE49-F238E27FC236}">
                <a16:creationId xmlns:a16="http://schemas.microsoft.com/office/drawing/2014/main" id="{FB91A856-5EC2-B444-49D5-4E0C6F629CF7}"/>
              </a:ext>
            </a:extLst>
          </p:cNvPr>
          <p:cNvSpPr/>
          <p:nvPr/>
        </p:nvSpPr>
        <p:spPr>
          <a:xfrm>
            <a:off x="2834136" y="2641738"/>
            <a:ext cx="4059936" cy="229622"/>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rgbClr val="002060"/>
              </a:solidFill>
              <a:latin typeface="Aptos" panose="020B0004020202020204" pitchFamily="34" charset="0"/>
            </a:endParaRPr>
          </a:p>
        </p:txBody>
      </p:sp>
    </p:spTree>
    <p:extLst>
      <p:ext uri="{BB962C8B-B14F-4D97-AF65-F5344CB8AC3E}">
        <p14:creationId xmlns:p14="http://schemas.microsoft.com/office/powerpoint/2010/main" val="1183004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F082F-0633-51B5-A83C-3038E165B2F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9B9C59-532E-C97E-B42C-17357CD23E29}"/>
              </a:ext>
            </a:extLst>
          </p:cNvPr>
          <p:cNvSpPr>
            <a:spLocks noGrp="1"/>
          </p:cNvSpPr>
          <p:nvPr>
            <p:ph type="sldNum" sz="quarter" idx="12"/>
          </p:nvPr>
        </p:nvSpPr>
        <p:spPr/>
        <p:txBody>
          <a:bodyPr/>
          <a:lstStyle/>
          <a:p>
            <a:fld id="{587702D9-62F4-4DAB-B7F1-D3C48808CBB7}" type="slidenum">
              <a:rPr lang="en-AU" smtClean="0"/>
              <a:pPr/>
              <a:t>23</a:t>
            </a:fld>
            <a:endParaRPr lang="en-AU"/>
          </a:p>
        </p:txBody>
      </p:sp>
      <p:sp>
        <p:nvSpPr>
          <p:cNvPr id="3" name="TextBox 2">
            <a:extLst>
              <a:ext uri="{FF2B5EF4-FFF2-40B4-BE49-F238E27FC236}">
                <a16:creationId xmlns:a16="http://schemas.microsoft.com/office/drawing/2014/main" id="{0C411096-5137-BD3F-2F7D-69AFFE420E5F}"/>
              </a:ext>
            </a:extLst>
          </p:cNvPr>
          <p:cNvSpPr txBox="1"/>
          <p:nvPr/>
        </p:nvSpPr>
        <p:spPr>
          <a:xfrm>
            <a:off x="2769661" y="665567"/>
            <a:ext cx="3478601" cy="934123"/>
          </a:xfrm>
          <a:prstGeom prst="rect">
            <a:avLst/>
          </a:prstGeom>
          <a:noFill/>
        </p:spPr>
        <p:txBody>
          <a:bodyPr wrap="square" lIns="91440" tIns="45720" rIns="91440" bIns="45720" rtlCol="0" anchor="t">
            <a:spAutoFit/>
          </a:bodyPr>
          <a:lstStyle/>
          <a:p>
            <a:r>
              <a:rPr lang="en-AU" sz="5400" b="1">
                <a:solidFill>
                  <a:srgbClr val="002060"/>
                </a:solidFill>
                <a:latin typeface="Aptos" panose="020B0004020202020204" pitchFamily="34" charset="0"/>
              </a:rPr>
              <a:t>Thank you </a:t>
            </a:r>
          </a:p>
        </p:txBody>
      </p:sp>
      <p:sp>
        <p:nvSpPr>
          <p:cNvPr id="4" name="Minus Sign 3">
            <a:extLst>
              <a:ext uri="{FF2B5EF4-FFF2-40B4-BE49-F238E27FC236}">
                <a16:creationId xmlns:a16="http://schemas.microsoft.com/office/drawing/2014/main" id="{42B2AE5C-B230-DE46-C0F3-37A3600130C8}"/>
              </a:ext>
            </a:extLst>
          </p:cNvPr>
          <p:cNvSpPr/>
          <p:nvPr/>
        </p:nvSpPr>
        <p:spPr>
          <a:xfrm>
            <a:off x="2459736" y="1597738"/>
            <a:ext cx="4059936" cy="229622"/>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rgbClr val="002060"/>
              </a:solidFill>
              <a:latin typeface="Aptos" panose="020B0004020202020204" pitchFamily="34" charset="0"/>
            </a:endParaRPr>
          </a:p>
        </p:txBody>
      </p:sp>
      <p:sp>
        <p:nvSpPr>
          <p:cNvPr id="5" name="TextBox 4">
            <a:extLst>
              <a:ext uri="{FF2B5EF4-FFF2-40B4-BE49-F238E27FC236}">
                <a16:creationId xmlns:a16="http://schemas.microsoft.com/office/drawing/2014/main" id="{432D72FE-BFD7-B2CC-A082-60C7570F27F5}"/>
              </a:ext>
            </a:extLst>
          </p:cNvPr>
          <p:cNvSpPr txBox="1"/>
          <p:nvPr/>
        </p:nvSpPr>
        <p:spPr>
          <a:xfrm>
            <a:off x="857280" y="2374810"/>
            <a:ext cx="7583676" cy="769441"/>
          </a:xfrm>
          <a:prstGeom prst="rect">
            <a:avLst/>
          </a:prstGeom>
          <a:noFill/>
        </p:spPr>
        <p:txBody>
          <a:bodyPr wrap="square" lIns="91440" tIns="45720" rIns="91440" bIns="45720" rtlCol="0" anchor="t">
            <a:spAutoFit/>
          </a:bodyPr>
          <a:lstStyle/>
          <a:p>
            <a:r>
              <a:rPr lang="en-AU" sz="2400" b="1">
                <a:hlinkClick r:id="rId3"/>
              </a:rPr>
              <a:t>https://www.education.gov.au/highereducationGBVcode</a:t>
            </a:r>
            <a:endParaRPr lang="en-AU" sz="2400" b="1"/>
          </a:p>
          <a:p>
            <a:endParaRPr lang="en-AU" sz="2000" b="1">
              <a:solidFill>
                <a:schemeClr val="tx2"/>
              </a:solidFill>
              <a:latin typeface="Aptos" panose="020B0004020202020204" pitchFamily="34" charset="0"/>
            </a:endParaRPr>
          </a:p>
        </p:txBody>
      </p:sp>
    </p:spTree>
    <p:extLst>
      <p:ext uri="{BB962C8B-B14F-4D97-AF65-F5344CB8AC3E}">
        <p14:creationId xmlns:p14="http://schemas.microsoft.com/office/powerpoint/2010/main" val="3496891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9B2E-BE3B-B1F3-62B4-71EE1B2DE2E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9FFE8C-4D1B-FAFA-3EA6-E384943E3C50}"/>
              </a:ext>
            </a:extLst>
          </p:cNvPr>
          <p:cNvSpPr>
            <a:spLocks noGrp="1"/>
          </p:cNvSpPr>
          <p:nvPr>
            <p:ph type="sldNum" sz="quarter" idx="12"/>
          </p:nvPr>
        </p:nvSpPr>
        <p:spPr/>
        <p:txBody>
          <a:bodyPr/>
          <a:lstStyle/>
          <a:p>
            <a:fld id="{587702D9-62F4-4DAB-B7F1-D3C48808CBB7}" type="slidenum">
              <a:rPr lang="en-AU" smtClean="0"/>
              <a:pPr/>
              <a:t>3</a:t>
            </a:fld>
            <a:endParaRPr lang="en-AU"/>
          </a:p>
        </p:txBody>
      </p:sp>
      <p:sp>
        <p:nvSpPr>
          <p:cNvPr id="3" name="Title 2">
            <a:extLst>
              <a:ext uri="{FF2B5EF4-FFF2-40B4-BE49-F238E27FC236}">
                <a16:creationId xmlns:a16="http://schemas.microsoft.com/office/drawing/2014/main" id="{B2686C88-5583-3F77-94F0-7075AE878EF7}"/>
              </a:ext>
            </a:extLst>
          </p:cNvPr>
          <p:cNvSpPr>
            <a:spLocks noGrp="1"/>
          </p:cNvSpPr>
          <p:nvPr>
            <p:ph type="title"/>
          </p:nvPr>
        </p:nvSpPr>
        <p:spPr>
          <a:xfrm>
            <a:off x="464472" y="572637"/>
            <a:ext cx="6766018" cy="625441"/>
          </a:xfrm>
        </p:spPr>
        <p:txBody>
          <a:bodyPr/>
          <a:lstStyle/>
          <a:p>
            <a:r>
              <a:rPr lang="en-GB" sz="2800" b="1">
                <a:solidFill>
                  <a:schemeClr val="tx2"/>
                </a:solidFill>
                <a:latin typeface="Aptos"/>
                <a:ea typeface="Calibri"/>
                <a:cs typeface="Calibri"/>
              </a:rPr>
              <a:t>Victim-survivor acknowledgement</a:t>
            </a:r>
          </a:p>
        </p:txBody>
      </p:sp>
      <p:sp>
        <p:nvSpPr>
          <p:cNvPr id="6" name="Minus Sign 5">
            <a:extLst>
              <a:ext uri="{FF2B5EF4-FFF2-40B4-BE49-F238E27FC236}">
                <a16:creationId xmlns:a16="http://schemas.microsoft.com/office/drawing/2014/main" id="{65B28A8C-3FA2-35BF-521B-9D77860D1390}"/>
              </a:ext>
            </a:extLst>
          </p:cNvPr>
          <p:cNvSpPr/>
          <p:nvPr/>
        </p:nvSpPr>
        <p:spPr>
          <a:xfrm>
            <a:off x="226480" y="1122544"/>
            <a:ext cx="1897101" cy="229622"/>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rgbClr val="002060"/>
              </a:solidFill>
            </a:endParaRPr>
          </a:p>
        </p:txBody>
      </p:sp>
      <p:sp>
        <p:nvSpPr>
          <p:cNvPr id="9" name="TextBox 8">
            <a:extLst>
              <a:ext uri="{FF2B5EF4-FFF2-40B4-BE49-F238E27FC236}">
                <a16:creationId xmlns:a16="http://schemas.microsoft.com/office/drawing/2014/main" id="{D3FBACFA-D656-C876-691C-95C1FFEA04C1}"/>
              </a:ext>
            </a:extLst>
          </p:cNvPr>
          <p:cNvSpPr txBox="1"/>
          <p:nvPr/>
        </p:nvSpPr>
        <p:spPr>
          <a:xfrm>
            <a:off x="801214" y="1663237"/>
            <a:ext cx="7541571" cy="2554545"/>
          </a:xfrm>
          <a:prstGeom prst="rect">
            <a:avLst/>
          </a:prstGeom>
          <a:noFill/>
        </p:spPr>
        <p:txBody>
          <a:bodyPr wrap="square" lIns="91440" tIns="45720" rIns="91440" bIns="45720" anchor="t">
            <a:spAutoFit/>
          </a:bodyPr>
          <a:lstStyle/>
          <a:p>
            <a:pPr algn="ctr"/>
            <a:r>
              <a:rPr lang="en-AU" sz="2000">
                <a:latin typeface="Aptos"/>
              </a:rPr>
              <a:t>We acknowledge the profound strength, courage and resilience of those who have experienced gender-based violence. Their lived experiences and tireless advocacy have been instrumental in shaping the National Code.</a:t>
            </a:r>
          </a:p>
          <a:p>
            <a:pPr algn="ctr"/>
            <a:endParaRPr lang="en-AU" sz="2000">
              <a:latin typeface="Aptos" panose="020B0004020202020204" pitchFamily="34" charset="0"/>
            </a:endParaRPr>
          </a:p>
          <a:p>
            <a:pPr algn="ctr"/>
            <a:r>
              <a:rPr lang="en-AU" sz="2000">
                <a:latin typeface="Aptos"/>
              </a:rPr>
              <a:t>We also recognise the commitment of advocates, practitioners and community members who have stood alongside victim survivors, amplifying their stories and driving change.</a:t>
            </a:r>
          </a:p>
        </p:txBody>
      </p:sp>
    </p:spTree>
    <p:extLst>
      <p:ext uri="{BB962C8B-B14F-4D97-AF65-F5344CB8AC3E}">
        <p14:creationId xmlns:p14="http://schemas.microsoft.com/office/powerpoint/2010/main" val="1173458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7279E-E4BA-D52F-F4E6-EBE8AD0EBE0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D62C3F-C7BD-CAD3-AE1E-378EB85E70FD}"/>
              </a:ext>
            </a:extLst>
          </p:cNvPr>
          <p:cNvSpPr>
            <a:spLocks noGrp="1"/>
          </p:cNvSpPr>
          <p:nvPr>
            <p:ph type="sldNum" sz="quarter" idx="12"/>
          </p:nvPr>
        </p:nvSpPr>
        <p:spPr/>
        <p:txBody>
          <a:bodyPr/>
          <a:lstStyle/>
          <a:p>
            <a:fld id="{587702D9-62F4-4DAB-B7F1-D3C48808CBB7}" type="slidenum">
              <a:rPr lang="en-AU" smtClean="0"/>
              <a:pPr/>
              <a:t>4</a:t>
            </a:fld>
            <a:endParaRPr lang="en-AU"/>
          </a:p>
        </p:txBody>
      </p:sp>
      <p:sp>
        <p:nvSpPr>
          <p:cNvPr id="3" name="Title 2">
            <a:extLst>
              <a:ext uri="{FF2B5EF4-FFF2-40B4-BE49-F238E27FC236}">
                <a16:creationId xmlns:a16="http://schemas.microsoft.com/office/drawing/2014/main" id="{A18B8690-B4C4-EEF7-7E20-4896518927F3}"/>
              </a:ext>
            </a:extLst>
          </p:cNvPr>
          <p:cNvSpPr>
            <a:spLocks noGrp="1"/>
          </p:cNvSpPr>
          <p:nvPr>
            <p:ph type="title"/>
          </p:nvPr>
        </p:nvSpPr>
        <p:spPr>
          <a:xfrm>
            <a:off x="468262" y="411923"/>
            <a:ext cx="1535178" cy="1000750"/>
          </a:xfrm>
        </p:spPr>
        <p:txBody>
          <a:bodyPr/>
          <a:lstStyle/>
          <a:p>
            <a:r>
              <a:rPr lang="en-GB" sz="3200" b="1">
                <a:solidFill>
                  <a:schemeClr val="tx2"/>
                </a:solidFill>
                <a:latin typeface="Aptos"/>
                <a:ea typeface="Calibri"/>
                <a:cs typeface="Calibri"/>
              </a:rPr>
              <a:t>Agenda</a:t>
            </a:r>
          </a:p>
        </p:txBody>
      </p:sp>
      <p:sp>
        <p:nvSpPr>
          <p:cNvPr id="4" name="Content Placeholder 3">
            <a:extLst>
              <a:ext uri="{FF2B5EF4-FFF2-40B4-BE49-F238E27FC236}">
                <a16:creationId xmlns:a16="http://schemas.microsoft.com/office/drawing/2014/main" id="{43CDF506-74FD-BCEB-FDA4-74B3BDF77409}"/>
              </a:ext>
            </a:extLst>
          </p:cNvPr>
          <p:cNvSpPr>
            <a:spLocks noGrp="1"/>
          </p:cNvSpPr>
          <p:nvPr>
            <p:ph idx="1"/>
          </p:nvPr>
        </p:nvSpPr>
        <p:spPr>
          <a:xfrm>
            <a:off x="2092825" y="1147801"/>
            <a:ext cx="6111860" cy="4044157"/>
          </a:xfrm>
        </p:spPr>
        <p:txBody>
          <a:bodyPr vert="horz" lIns="0" tIns="0" rIns="0" bIns="0" rtlCol="0" anchor="t">
            <a:noAutofit/>
          </a:bodyPr>
          <a:lstStyle/>
          <a:p>
            <a:pPr marL="914400" indent="-342900">
              <a:lnSpc>
                <a:spcPct val="100000"/>
              </a:lnSpc>
              <a:spcAft>
                <a:spcPts val="600"/>
              </a:spcAft>
            </a:pPr>
            <a:r>
              <a:rPr lang="en-US" dirty="0">
                <a:latin typeface="Aptos"/>
              </a:rPr>
              <a:t>The need for the National Code  </a:t>
            </a:r>
          </a:p>
          <a:p>
            <a:pPr marL="914400" lvl="1" indent="-342900">
              <a:lnSpc>
                <a:spcPct val="100000"/>
              </a:lnSpc>
              <a:spcAft>
                <a:spcPts val="600"/>
              </a:spcAft>
            </a:pPr>
            <a:r>
              <a:rPr lang="en-US" sz="2000" dirty="0">
                <a:latin typeface="Aptos"/>
              </a:rPr>
              <a:t>Overview of the National Code  </a:t>
            </a:r>
          </a:p>
          <a:p>
            <a:pPr marL="914400" lvl="1" indent="-342900">
              <a:lnSpc>
                <a:spcPct val="100000"/>
              </a:lnSpc>
              <a:spcAft>
                <a:spcPts val="600"/>
              </a:spcAft>
            </a:pPr>
            <a:r>
              <a:rPr lang="en-US" sz="2000" dirty="0">
                <a:latin typeface="Aptos"/>
              </a:rPr>
              <a:t>Standards and requirements of H</a:t>
            </a:r>
            <a:r>
              <a:rPr lang="en-AU" sz="2000" dirty="0">
                <a:latin typeface="Aptos"/>
              </a:rPr>
              <a:t>igher Education Providers</a:t>
            </a:r>
            <a:endParaRPr lang="en-US" sz="2000" dirty="0">
              <a:latin typeface="Aptos"/>
            </a:endParaRPr>
          </a:p>
          <a:p>
            <a:pPr marL="914400" lvl="1" indent="-342900">
              <a:lnSpc>
                <a:spcPct val="100000"/>
              </a:lnSpc>
              <a:spcAft>
                <a:spcPts val="600"/>
              </a:spcAft>
            </a:pPr>
            <a:r>
              <a:rPr lang="en-US" sz="2000" dirty="0">
                <a:latin typeface="Aptos"/>
              </a:rPr>
              <a:t>How the Department of Education will guide, monitor and enforce compliance  </a:t>
            </a:r>
          </a:p>
          <a:p>
            <a:pPr marL="914400" lvl="1" indent="-342900">
              <a:lnSpc>
                <a:spcPct val="100000"/>
              </a:lnSpc>
              <a:spcAft>
                <a:spcPts val="600"/>
              </a:spcAft>
            </a:pPr>
            <a:r>
              <a:rPr lang="en-US" sz="2000" dirty="0">
                <a:latin typeface="Aptos"/>
              </a:rPr>
              <a:t>Next Steps </a:t>
            </a:r>
          </a:p>
          <a:p>
            <a:pPr marL="914400" lvl="1" indent="-342900">
              <a:lnSpc>
                <a:spcPct val="100000"/>
              </a:lnSpc>
              <a:spcAft>
                <a:spcPts val="600"/>
              </a:spcAft>
            </a:pPr>
            <a:r>
              <a:rPr lang="en-US" sz="2000" dirty="0">
                <a:latin typeface="Aptos"/>
              </a:rPr>
              <a:t>Q&amp;A </a:t>
            </a:r>
          </a:p>
        </p:txBody>
      </p:sp>
      <p:sp>
        <p:nvSpPr>
          <p:cNvPr id="6" name="Minus Sign 5">
            <a:extLst>
              <a:ext uri="{FF2B5EF4-FFF2-40B4-BE49-F238E27FC236}">
                <a16:creationId xmlns:a16="http://schemas.microsoft.com/office/drawing/2014/main" id="{8566F25E-A1AA-E7D9-6969-C05DC57D2B3A}"/>
              </a:ext>
            </a:extLst>
          </p:cNvPr>
          <p:cNvSpPr/>
          <p:nvPr/>
        </p:nvSpPr>
        <p:spPr>
          <a:xfrm>
            <a:off x="226480" y="1122544"/>
            <a:ext cx="1897101" cy="229622"/>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rgbClr val="002060"/>
              </a:solidFill>
            </a:endParaRPr>
          </a:p>
        </p:txBody>
      </p:sp>
    </p:spTree>
    <p:extLst>
      <p:ext uri="{BB962C8B-B14F-4D97-AF65-F5344CB8AC3E}">
        <p14:creationId xmlns:p14="http://schemas.microsoft.com/office/powerpoint/2010/main" val="2878022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21F90-FCBA-3D14-7602-6E06794875C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89166B-009E-6054-1D16-F8B292C78247}"/>
              </a:ext>
            </a:extLst>
          </p:cNvPr>
          <p:cNvSpPr>
            <a:spLocks noGrp="1"/>
          </p:cNvSpPr>
          <p:nvPr>
            <p:ph type="sldNum" sz="quarter" idx="12"/>
          </p:nvPr>
        </p:nvSpPr>
        <p:spPr>
          <a:xfrm>
            <a:off x="8732811" y="144000"/>
            <a:ext cx="400952" cy="273050"/>
          </a:xfrm>
        </p:spPr>
        <p:txBody>
          <a:bodyPr/>
          <a:lstStyle/>
          <a:p>
            <a:fld id="{587702D9-62F4-4DAB-B7F1-D3C48808CBB7}" type="slidenum">
              <a:rPr lang="en-AU" smtClean="0"/>
              <a:pPr/>
              <a:t>5</a:t>
            </a:fld>
            <a:endParaRPr lang="en-AU"/>
          </a:p>
        </p:txBody>
      </p:sp>
      <p:sp>
        <p:nvSpPr>
          <p:cNvPr id="3" name="TextBox 2">
            <a:extLst>
              <a:ext uri="{FF2B5EF4-FFF2-40B4-BE49-F238E27FC236}">
                <a16:creationId xmlns:a16="http://schemas.microsoft.com/office/drawing/2014/main" id="{362ACDC3-BB44-40E6-1002-A1CA95F6F24D}"/>
              </a:ext>
            </a:extLst>
          </p:cNvPr>
          <p:cNvSpPr txBox="1"/>
          <p:nvPr/>
        </p:nvSpPr>
        <p:spPr>
          <a:xfrm>
            <a:off x="572790" y="417050"/>
            <a:ext cx="8469953" cy="954107"/>
          </a:xfrm>
          <a:prstGeom prst="rect">
            <a:avLst/>
          </a:prstGeom>
          <a:noFill/>
        </p:spPr>
        <p:txBody>
          <a:bodyPr wrap="square" lIns="91440" tIns="45720" rIns="91440" bIns="45720" rtlCol="0" anchor="t">
            <a:spAutoFit/>
          </a:bodyPr>
          <a:lstStyle/>
          <a:p>
            <a:r>
              <a:rPr lang="en-AU" sz="2800" b="1">
                <a:solidFill>
                  <a:schemeClr val="tx2"/>
                </a:solidFill>
                <a:latin typeface="Aptos"/>
              </a:rPr>
              <a:t>The extent of the problem </a:t>
            </a:r>
          </a:p>
          <a:p>
            <a:endParaRPr lang="en-AU" sz="2800" b="1">
              <a:solidFill>
                <a:schemeClr val="accent1"/>
              </a:solidFill>
              <a:highlight>
                <a:srgbClr val="00FF00"/>
              </a:highlight>
              <a:latin typeface="Aptos"/>
            </a:endParaRPr>
          </a:p>
        </p:txBody>
      </p:sp>
      <p:sp>
        <p:nvSpPr>
          <p:cNvPr id="17" name="AutoShape 12" descr="User outline">
            <a:extLst>
              <a:ext uri="{FF2B5EF4-FFF2-40B4-BE49-F238E27FC236}">
                <a16:creationId xmlns:a16="http://schemas.microsoft.com/office/drawing/2014/main" id="{CE39EF37-2CDC-C7DC-2D43-51F170DA4F1C}"/>
              </a:ext>
            </a:extLst>
          </p:cNvPr>
          <p:cNvSpPr>
            <a:spLocks noChangeAspect="1" noChangeArrowheads="1"/>
          </p:cNvSpPr>
          <p:nvPr/>
        </p:nvSpPr>
        <p:spPr bwMode="auto">
          <a:xfrm>
            <a:off x="1841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8" name="AutoShape 13" descr="User outline">
            <a:extLst>
              <a:ext uri="{FF2B5EF4-FFF2-40B4-BE49-F238E27FC236}">
                <a16:creationId xmlns:a16="http://schemas.microsoft.com/office/drawing/2014/main" id="{EA8FE54C-9731-0F54-6D1F-7D88D7612D33}"/>
              </a:ext>
            </a:extLst>
          </p:cNvPr>
          <p:cNvSpPr>
            <a:spLocks noChangeAspect="1" noChangeArrowheads="1"/>
          </p:cNvSpPr>
          <p:nvPr/>
        </p:nvSpPr>
        <p:spPr bwMode="auto">
          <a:xfrm>
            <a:off x="6445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0" name="AutoShape 14" descr="User outline">
            <a:extLst>
              <a:ext uri="{FF2B5EF4-FFF2-40B4-BE49-F238E27FC236}">
                <a16:creationId xmlns:a16="http://schemas.microsoft.com/office/drawing/2014/main" id="{FA29821B-F17C-B46B-28AF-F7A13140132D}"/>
              </a:ext>
            </a:extLst>
          </p:cNvPr>
          <p:cNvSpPr>
            <a:spLocks noChangeAspect="1" noChangeArrowheads="1"/>
          </p:cNvSpPr>
          <p:nvPr/>
        </p:nvSpPr>
        <p:spPr bwMode="auto">
          <a:xfrm>
            <a:off x="11049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1" name="AutoShape 15" descr="User with solid fill">
            <a:extLst>
              <a:ext uri="{FF2B5EF4-FFF2-40B4-BE49-F238E27FC236}">
                <a16:creationId xmlns:a16="http://schemas.microsoft.com/office/drawing/2014/main" id="{D382FA2F-59BE-6D8F-AA28-6FA9C0185E6D}"/>
              </a:ext>
            </a:extLst>
          </p:cNvPr>
          <p:cNvSpPr>
            <a:spLocks noChangeAspect="1" noChangeArrowheads="1"/>
          </p:cNvSpPr>
          <p:nvPr/>
        </p:nvSpPr>
        <p:spPr bwMode="auto">
          <a:xfrm>
            <a:off x="1565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TextBox 5">
            <a:extLst>
              <a:ext uri="{FF2B5EF4-FFF2-40B4-BE49-F238E27FC236}">
                <a16:creationId xmlns:a16="http://schemas.microsoft.com/office/drawing/2014/main" id="{69785415-8FF9-0298-EB84-6A439FA750B3}"/>
              </a:ext>
            </a:extLst>
          </p:cNvPr>
          <p:cNvSpPr txBox="1"/>
          <p:nvPr/>
        </p:nvSpPr>
        <p:spPr>
          <a:xfrm>
            <a:off x="572790" y="894103"/>
            <a:ext cx="8469953" cy="677108"/>
          </a:xfrm>
          <a:prstGeom prst="rect">
            <a:avLst/>
          </a:prstGeom>
          <a:noFill/>
        </p:spPr>
        <p:txBody>
          <a:bodyPr wrap="square" lIns="91440" tIns="45720" rIns="91440" bIns="45720" rtlCol="0" anchor="t">
            <a:spAutoFit/>
          </a:bodyPr>
          <a:lstStyle/>
          <a:p>
            <a:r>
              <a:rPr lang="en-AU" b="1">
                <a:solidFill>
                  <a:schemeClr val="accent1"/>
                </a:solidFill>
                <a:latin typeface="Aptos"/>
              </a:rPr>
              <a:t>Higher education as a site of gender-based violence</a:t>
            </a:r>
          </a:p>
          <a:p>
            <a:endParaRPr lang="en-AU" sz="2000" b="1">
              <a:solidFill>
                <a:schemeClr val="tx2"/>
              </a:solidFill>
              <a:latin typeface="Aptos"/>
              <a:ea typeface="Calibri"/>
              <a:cs typeface="Calibri"/>
            </a:endParaRPr>
          </a:p>
        </p:txBody>
      </p:sp>
      <p:sp>
        <p:nvSpPr>
          <p:cNvPr id="56" name="TextBox 55">
            <a:extLst>
              <a:ext uri="{FF2B5EF4-FFF2-40B4-BE49-F238E27FC236}">
                <a16:creationId xmlns:a16="http://schemas.microsoft.com/office/drawing/2014/main" id="{465BA464-AF47-7E55-7FE9-B6D1BD8115F2}"/>
              </a:ext>
            </a:extLst>
          </p:cNvPr>
          <p:cNvSpPr txBox="1"/>
          <p:nvPr/>
        </p:nvSpPr>
        <p:spPr>
          <a:xfrm>
            <a:off x="577136" y="1372129"/>
            <a:ext cx="8288222" cy="34855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AU">
                <a:solidFill>
                  <a:schemeClr val="tx2"/>
                </a:solidFill>
                <a:latin typeface="Aptos"/>
                <a:ea typeface="Calibri"/>
                <a:cs typeface="Calibri"/>
              </a:rPr>
              <a:t>According to the National Student Safety Survey, 2021:</a:t>
            </a:r>
            <a:endParaRPr lang="en-US">
              <a:solidFill>
                <a:schemeClr val="tx2"/>
              </a:solidFill>
            </a:endParaRPr>
          </a:p>
          <a:p>
            <a:pPr marL="285750" indent="-285750">
              <a:lnSpc>
                <a:spcPct val="150000"/>
              </a:lnSpc>
              <a:buFont typeface="Arial"/>
              <a:buChar char="•"/>
            </a:pPr>
            <a:r>
              <a:rPr lang="en-AU" sz="1700" b="1">
                <a:solidFill>
                  <a:schemeClr val="tx2"/>
                </a:solidFill>
                <a:latin typeface="Aptos"/>
                <a:ea typeface="Calibri"/>
                <a:cs typeface="Calibri"/>
              </a:rPr>
              <a:t>1 in 6 students experienced sexual harassment.</a:t>
            </a:r>
            <a:endParaRPr lang="en-AU" sz="1700" b="1">
              <a:solidFill>
                <a:schemeClr val="tx2"/>
              </a:solidFill>
              <a:ea typeface="Calibri" panose="020F0502020204030204"/>
              <a:cs typeface="Calibri" panose="020F0502020204030204"/>
            </a:endParaRPr>
          </a:p>
          <a:p>
            <a:pPr marL="285750" indent="-285750">
              <a:lnSpc>
                <a:spcPct val="150000"/>
              </a:lnSpc>
              <a:buFont typeface="Arial"/>
              <a:buChar char="•"/>
            </a:pPr>
            <a:r>
              <a:rPr lang="en-AU" sz="1700" b="1">
                <a:solidFill>
                  <a:schemeClr val="tx2"/>
                </a:solidFill>
                <a:latin typeface="Aptos"/>
                <a:ea typeface="Calibri"/>
                <a:cs typeface="Calibri"/>
              </a:rPr>
              <a:t>1 in 20 students experience sexual assault.</a:t>
            </a:r>
            <a:endParaRPr lang="en-US" sz="1700" b="1">
              <a:solidFill>
                <a:schemeClr val="tx2"/>
              </a:solidFill>
              <a:latin typeface="Aptos"/>
              <a:ea typeface="Calibri" panose="020F0502020204030204"/>
              <a:cs typeface="Calibri" panose="020F0502020204030204"/>
            </a:endParaRPr>
          </a:p>
          <a:p>
            <a:pPr marL="285750" indent="-285750">
              <a:lnSpc>
                <a:spcPct val="150000"/>
              </a:lnSpc>
              <a:buFont typeface="Arial"/>
              <a:buChar char="•"/>
            </a:pPr>
            <a:r>
              <a:rPr lang="en-AU" sz="1700" b="1">
                <a:solidFill>
                  <a:schemeClr val="tx2"/>
                </a:solidFill>
                <a:latin typeface="Aptos"/>
                <a:ea typeface="Calibri" panose="020F0502020204030204"/>
                <a:cs typeface="Calibri" panose="020F0502020204030204"/>
              </a:rPr>
              <a:t>1 in 4 students in student accommodation reported sexual harassment.</a:t>
            </a:r>
            <a:endParaRPr lang="en-US" sz="1700" b="1">
              <a:solidFill>
                <a:schemeClr val="tx2"/>
              </a:solidFill>
              <a:latin typeface="Aptos"/>
              <a:ea typeface="Calibri" panose="020F0502020204030204"/>
              <a:cs typeface="Calibri" panose="020F0502020204030204"/>
            </a:endParaRPr>
          </a:p>
          <a:p>
            <a:pPr marL="285750" indent="-285750">
              <a:lnSpc>
                <a:spcPct val="150000"/>
              </a:lnSpc>
              <a:buFont typeface="Arial"/>
              <a:buChar char="•"/>
            </a:pPr>
            <a:r>
              <a:rPr lang="en-AU" sz="1700" b="1">
                <a:solidFill>
                  <a:schemeClr val="tx2"/>
                </a:solidFill>
                <a:latin typeface="Aptos"/>
                <a:ea typeface="Calibri" panose="020F0502020204030204"/>
                <a:cs typeface="Calibri" panose="020F0502020204030204"/>
              </a:rPr>
              <a:t>Many students found that the trauma of the original incident was compounded by their university’s mishandling of their report. </a:t>
            </a:r>
            <a:endParaRPr lang="en-US" sz="1700" b="1">
              <a:solidFill>
                <a:schemeClr val="tx2"/>
              </a:solidFill>
              <a:latin typeface="Aptos"/>
              <a:ea typeface="Calibri" panose="020F0502020204030204"/>
              <a:cs typeface="Calibri" panose="020F0502020204030204"/>
            </a:endParaRPr>
          </a:p>
          <a:p>
            <a:endParaRPr lang="en-AU" sz="1700" b="1">
              <a:latin typeface="Aptos"/>
              <a:ea typeface="Calibri" panose="020F0502020204030204"/>
              <a:cs typeface="Calibri" panose="020F0502020204030204"/>
            </a:endParaRPr>
          </a:p>
          <a:p>
            <a:r>
              <a:rPr lang="en-AU" sz="1700" b="1">
                <a:solidFill>
                  <a:schemeClr val="tx2"/>
                </a:solidFill>
                <a:latin typeface="Aptos"/>
                <a:ea typeface="Calibri"/>
                <a:cs typeface="Calibri"/>
              </a:rPr>
              <a:t>1 in 3 staff in higher education experience sexual harassment</a:t>
            </a:r>
          </a:p>
          <a:p>
            <a:r>
              <a:rPr lang="en-AU" sz="1400">
                <a:solidFill>
                  <a:schemeClr val="tx2"/>
                </a:solidFill>
                <a:latin typeface="Aptos"/>
                <a:ea typeface="+mn-lt"/>
                <a:cs typeface="+mn-lt"/>
              </a:rPr>
              <a:t> National Tertiary Education Union</a:t>
            </a:r>
            <a:r>
              <a:rPr lang="en-AU" sz="1400">
                <a:solidFill>
                  <a:srgbClr val="001D35"/>
                </a:solidFill>
                <a:latin typeface="Aptos"/>
                <a:ea typeface="+mn-lt"/>
                <a:cs typeface="+mn-lt"/>
              </a:rPr>
              <a:t> Survey, 2023</a:t>
            </a:r>
            <a:endParaRPr lang="en-AU" sz="1400">
              <a:latin typeface="Aptos"/>
              <a:ea typeface="Calibri"/>
              <a:cs typeface="Calibri"/>
            </a:endParaRPr>
          </a:p>
          <a:p>
            <a:pPr marL="342900" indent="-342900">
              <a:buFont typeface="Arial" panose="020B0604020202020204" pitchFamily="34" charset="0"/>
              <a:buChar char="•"/>
            </a:pPr>
            <a:endParaRPr lang="en-AU">
              <a:solidFill>
                <a:schemeClr val="tx2"/>
              </a:solidFill>
              <a:latin typeface="Aptos"/>
              <a:ea typeface="Calibri"/>
              <a:cs typeface="Calibri"/>
            </a:endParaRPr>
          </a:p>
        </p:txBody>
      </p:sp>
    </p:spTree>
    <p:extLst>
      <p:ext uri="{BB962C8B-B14F-4D97-AF65-F5344CB8AC3E}">
        <p14:creationId xmlns:p14="http://schemas.microsoft.com/office/powerpoint/2010/main" val="1557598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A7A82-6221-7115-92CB-F04D74A572E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A3E14A-CED4-E3A8-286E-2C535FA127D0}"/>
              </a:ext>
            </a:extLst>
          </p:cNvPr>
          <p:cNvSpPr>
            <a:spLocks noGrp="1"/>
          </p:cNvSpPr>
          <p:nvPr>
            <p:ph type="sldNum" sz="quarter" idx="12"/>
          </p:nvPr>
        </p:nvSpPr>
        <p:spPr>
          <a:xfrm>
            <a:off x="8732811" y="144000"/>
            <a:ext cx="400952" cy="273050"/>
          </a:xfrm>
        </p:spPr>
        <p:txBody>
          <a:bodyPr/>
          <a:lstStyle/>
          <a:p>
            <a:fld id="{587702D9-62F4-4DAB-B7F1-D3C48808CBB7}" type="slidenum">
              <a:rPr lang="en-AU" smtClean="0"/>
              <a:pPr/>
              <a:t>6</a:t>
            </a:fld>
            <a:endParaRPr lang="en-AU"/>
          </a:p>
        </p:txBody>
      </p:sp>
      <p:sp>
        <p:nvSpPr>
          <p:cNvPr id="3" name="TextBox 2">
            <a:extLst>
              <a:ext uri="{FF2B5EF4-FFF2-40B4-BE49-F238E27FC236}">
                <a16:creationId xmlns:a16="http://schemas.microsoft.com/office/drawing/2014/main" id="{4D7248BF-E823-80A8-04DA-BBB50F504EAE}"/>
              </a:ext>
            </a:extLst>
          </p:cNvPr>
          <p:cNvSpPr txBox="1"/>
          <p:nvPr/>
        </p:nvSpPr>
        <p:spPr>
          <a:xfrm>
            <a:off x="477629" y="404332"/>
            <a:ext cx="8469953" cy="523220"/>
          </a:xfrm>
          <a:prstGeom prst="rect">
            <a:avLst/>
          </a:prstGeom>
          <a:noFill/>
        </p:spPr>
        <p:txBody>
          <a:bodyPr wrap="square" lIns="91440" tIns="45720" rIns="91440" bIns="45720" rtlCol="0" anchor="t">
            <a:spAutoFit/>
          </a:bodyPr>
          <a:lstStyle/>
          <a:p>
            <a:r>
              <a:rPr lang="en-AU" sz="2800" b="1">
                <a:solidFill>
                  <a:schemeClr val="tx2"/>
                </a:solidFill>
                <a:latin typeface="Aptos"/>
              </a:rPr>
              <a:t>The need for the National Code</a:t>
            </a:r>
          </a:p>
        </p:txBody>
      </p:sp>
      <p:sp>
        <p:nvSpPr>
          <p:cNvPr id="16" name="TextBox 15">
            <a:extLst>
              <a:ext uri="{FF2B5EF4-FFF2-40B4-BE49-F238E27FC236}">
                <a16:creationId xmlns:a16="http://schemas.microsoft.com/office/drawing/2014/main" id="{F7058E64-5FA0-750D-03FC-77ED7FCDB207}"/>
              </a:ext>
            </a:extLst>
          </p:cNvPr>
          <p:cNvSpPr txBox="1"/>
          <p:nvPr/>
        </p:nvSpPr>
        <p:spPr>
          <a:xfrm>
            <a:off x="589630" y="2574131"/>
            <a:ext cx="7831468" cy="2092881"/>
          </a:xfrm>
          <a:prstGeom prst="rect">
            <a:avLst/>
          </a:prstGeom>
          <a:noFill/>
        </p:spPr>
        <p:txBody>
          <a:bodyPr wrap="square" lIns="91440" tIns="45720" rIns="91440" bIns="45720" anchor="t">
            <a:spAutoFit/>
          </a:bodyPr>
          <a:lstStyle/>
          <a:p>
            <a:pPr algn="r"/>
            <a:r>
              <a:rPr lang="en-AU" sz="1700" b="1" dirty="0">
                <a:solidFill>
                  <a:srgbClr val="002D3F"/>
                </a:solidFill>
                <a:latin typeface="Aptos"/>
                <a:ea typeface="Calibri" panose="020F0502020204030204"/>
                <a:cs typeface="Arial"/>
              </a:rPr>
              <a:t>1 in 3 women have experienced physical violence since the age of 15 </a:t>
            </a:r>
          </a:p>
          <a:p>
            <a:pPr algn="r"/>
            <a:r>
              <a:rPr lang="en-AU" sz="1400" dirty="0">
                <a:solidFill>
                  <a:srgbClr val="002D3F"/>
                </a:solidFill>
                <a:latin typeface="Aptos"/>
                <a:ea typeface="Calibri" panose="020F0502020204030204"/>
                <a:cs typeface="Arial"/>
              </a:rPr>
              <a:t>Australian Bureau of Statistics, 2021-22</a:t>
            </a:r>
            <a:br>
              <a:rPr lang="en-AU" sz="1700" dirty="0">
                <a:latin typeface="Aptos"/>
                <a:ea typeface="Calibri" panose="020F0502020204030204"/>
                <a:cs typeface="Arial"/>
              </a:rPr>
            </a:br>
            <a:endParaRPr lang="en-US" sz="1700">
              <a:solidFill>
                <a:srgbClr val="002D3F"/>
              </a:solidFill>
              <a:ea typeface="Calibri" panose="020F0502020204030204"/>
              <a:cs typeface="Calibri" panose="020F0502020204030204"/>
            </a:endParaRPr>
          </a:p>
          <a:p>
            <a:pPr algn="r"/>
            <a:r>
              <a:rPr lang="en-AU" sz="1700" b="1" dirty="0">
                <a:solidFill>
                  <a:srgbClr val="002D3F"/>
                </a:solidFill>
                <a:latin typeface="Aptos"/>
                <a:ea typeface="Calibri" panose="020F0502020204030204"/>
                <a:cs typeface="Arial"/>
              </a:rPr>
              <a:t>2.8 million Australians have  experienced sexual violence since the age of 15  </a:t>
            </a:r>
            <a:r>
              <a:rPr lang="en-AU" sz="1400" dirty="0">
                <a:solidFill>
                  <a:srgbClr val="002D3F"/>
                </a:solidFill>
                <a:latin typeface="Aptos"/>
                <a:ea typeface="Calibri" panose="020F0502020204030204"/>
                <a:cs typeface="Arial"/>
              </a:rPr>
              <a:t>Australian Institute of Health and Wellness</a:t>
            </a:r>
            <a:br>
              <a:rPr lang="en-AU" sz="1700" dirty="0">
                <a:latin typeface="Aptos"/>
                <a:ea typeface="Calibri" panose="020F0502020204030204"/>
                <a:cs typeface="Arial"/>
              </a:rPr>
            </a:br>
            <a:endParaRPr lang="en-AU" sz="1700">
              <a:solidFill>
                <a:srgbClr val="002D3F"/>
              </a:solidFill>
              <a:latin typeface="Aptos"/>
              <a:ea typeface="Calibri"/>
              <a:cs typeface="Calibri"/>
            </a:endParaRPr>
          </a:p>
          <a:p>
            <a:pPr algn="r"/>
            <a:r>
              <a:rPr lang="en-AU" sz="1700" b="1" dirty="0">
                <a:solidFill>
                  <a:srgbClr val="002D3F"/>
                </a:solidFill>
                <a:latin typeface="Aptos"/>
                <a:ea typeface="Calibri" panose="020F0502020204030204"/>
                <a:cs typeface="Arial"/>
              </a:rPr>
              <a:t>On average, 1 woman is killed every nine days by a current or former partner </a:t>
            </a:r>
            <a:r>
              <a:rPr lang="en-AU" sz="1400" dirty="0">
                <a:solidFill>
                  <a:srgbClr val="002D3F"/>
                </a:solidFill>
                <a:latin typeface="Aptos"/>
                <a:ea typeface="Calibri" panose="020F0502020204030204"/>
                <a:cs typeface="Arial"/>
              </a:rPr>
              <a:t>Australian Institute of Criminology, 2023</a:t>
            </a:r>
            <a:endParaRPr lang="en-AU" sz="1400" dirty="0">
              <a:solidFill>
                <a:srgbClr val="002D3F"/>
              </a:solidFill>
              <a:latin typeface="Aptos"/>
              <a:ea typeface="Calibri" panose="020F0502020204030204"/>
              <a:cs typeface="Calibri" panose="020F0502020204030204"/>
            </a:endParaRPr>
          </a:p>
        </p:txBody>
      </p:sp>
      <p:sp>
        <p:nvSpPr>
          <p:cNvPr id="6" name="TextBox 5">
            <a:extLst>
              <a:ext uri="{FF2B5EF4-FFF2-40B4-BE49-F238E27FC236}">
                <a16:creationId xmlns:a16="http://schemas.microsoft.com/office/drawing/2014/main" id="{6DAFB260-88DB-DABB-2B57-0D32B915C44D}"/>
              </a:ext>
            </a:extLst>
          </p:cNvPr>
          <p:cNvSpPr txBox="1"/>
          <p:nvPr/>
        </p:nvSpPr>
        <p:spPr>
          <a:xfrm>
            <a:off x="492938" y="823381"/>
            <a:ext cx="8469953" cy="369332"/>
          </a:xfrm>
          <a:prstGeom prst="rect">
            <a:avLst/>
          </a:prstGeom>
          <a:noFill/>
        </p:spPr>
        <p:txBody>
          <a:bodyPr wrap="square" lIns="91440" tIns="45720" rIns="91440" bIns="45720" rtlCol="0" anchor="t">
            <a:spAutoFit/>
          </a:bodyPr>
          <a:lstStyle/>
          <a:p>
            <a:r>
              <a:rPr lang="en-AU" b="1">
                <a:solidFill>
                  <a:schemeClr val="accent1"/>
                </a:solidFill>
                <a:latin typeface="Aptos"/>
              </a:rPr>
              <a:t>Gender-based violence is an epidemic in Australia</a:t>
            </a:r>
            <a:endParaRPr lang="en-US">
              <a:solidFill>
                <a:schemeClr val="accent1"/>
              </a:solidFill>
              <a:ea typeface="Calibri"/>
              <a:cs typeface="Calibri"/>
            </a:endParaRPr>
          </a:p>
        </p:txBody>
      </p:sp>
      <p:sp>
        <p:nvSpPr>
          <p:cNvPr id="5" name="Rectangle 4">
            <a:extLst>
              <a:ext uri="{FF2B5EF4-FFF2-40B4-BE49-F238E27FC236}">
                <a16:creationId xmlns:a16="http://schemas.microsoft.com/office/drawing/2014/main" id="{0D5638D8-AB6A-1FB3-1BD2-37DC1FCFDFD4}"/>
              </a:ext>
            </a:extLst>
          </p:cNvPr>
          <p:cNvSpPr/>
          <p:nvPr/>
        </p:nvSpPr>
        <p:spPr>
          <a:xfrm>
            <a:off x="551530" y="1346601"/>
            <a:ext cx="7831468" cy="1022343"/>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AU" sz="2000" b="1" i="1">
                <a:solidFill>
                  <a:schemeClr val="bg1"/>
                </a:solidFill>
                <a:latin typeface="Aptos"/>
                <a:ea typeface="Open Sans"/>
                <a:cs typeface="Open Sans"/>
              </a:rPr>
              <a:t>There were 40,087 victims of sexual assault recorded in Australia in 2024, increasing by 10% (3,735 victims) from the previous year. </a:t>
            </a:r>
          </a:p>
          <a:p>
            <a:pPr algn="r"/>
            <a:r>
              <a:rPr lang="en-AU" sz="1600">
                <a:solidFill>
                  <a:schemeClr val="bg1"/>
                </a:solidFill>
                <a:latin typeface="Calibri"/>
                <a:ea typeface="Calibri"/>
                <a:cs typeface="Calibri"/>
              </a:rPr>
              <a:t>Australian Bureau of Statistics (2024)</a:t>
            </a:r>
            <a:r>
              <a:rPr lang="en-AU" sz="1600" b="1" i="1">
                <a:solidFill>
                  <a:schemeClr val="bg1"/>
                </a:solidFill>
                <a:latin typeface="Aptos"/>
                <a:ea typeface="Open Sans"/>
                <a:cs typeface="Open Sans"/>
              </a:rPr>
              <a:t> </a:t>
            </a:r>
            <a:endParaRPr lang="en-AU" sz="1600" b="1" i="1">
              <a:solidFill>
                <a:schemeClr val="bg1"/>
              </a:solidFill>
              <a:latin typeface="Aptos"/>
              <a:ea typeface="Calibri"/>
              <a:cs typeface="Calibri"/>
            </a:endParaRPr>
          </a:p>
        </p:txBody>
      </p:sp>
    </p:spTree>
    <p:extLst>
      <p:ext uri="{BB962C8B-B14F-4D97-AF65-F5344CB8AC3E}">
        <p14:creationId xmlns:p14="http://schemas.microsoft.com/office/powerpoint/2010/main" val="169757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a:extLst>
              <a:ext uri="{FF2B5EF4-FFF2-40B4-BE49-F238E27FC236}">
                <a16:creationId xmlns:a16="http://schemas.microsoft.com/office/drawing/2014/main" id="{DF97E16A-1C1F-C512-92A2-8E2166AA06AC}"/>
              </a:ext>
              <a:ext uri="{C183D7F6-B498-43B3-948B-1728B52AA6E4}">
                <adec:decorative xmlns:adec="http://schemas.microsoft.com/office/drawing/2017/decorative" val="1"/>
              </a:ext>
            </a:extLst>
          </p:cNvPr>
          <p:cNvCxnSpPr>
            <a:cxnSpLocks/>
          </p:cNvCxnSpPr>
          <p:nvPr/>
        </p:nvCxnSpPr>
        <p:spPr>
          <a:xfrm flipH="1" flipV="1">
            <a:off x="4500334" y="3851848"/>
            <a:ext cx="640348" cy="14094"/>
          </a:xfrm>
          <a:prstGeom prst="line">
            <a:avLst/>
          </a:prstGeom>
          <a:ln w="19050" cap="rnd">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Freeform 5">
            <a:extLst>
              <a:ext uri="{FF2B5EF4-FFF2-40B4-BE49-F238E27FC236}">
                <a16:creationId xmlns:a16="http://schemas.microsoft.com/office/drawing/2014/main" id="{3AB47BCF-653A-A8B4-2C4A-0598956FA483}"/>
              </a:ext>
              <a:ext uri="{C183D7F6-B498-43B3-948B-1728B52AA6E4}">
                <adec:decorative xmlns:adec="http://schemas.microsoft.com/office/drawing/2017/decorative" val="1"/>
              </a:ext>
            </a:extLst>
          </p:cNvPr>
          <p:cNvSpPr>
            <a:spLocks/>
          </p:cNvSpPr>
          <p:nvPr/>
        </p:nvSpPr>
        <p:spPr bwMode="auto">
          <a:xfrm>
            <a:off x="3051828" y="1469747"/>
            <a:ext cx="796636" cy="785478"/>
          </a:xfrm>
          <a:prstGeom prst="ellipse">
            <a:avLst/>
          </a:prstGeom>
          <a:solidFill>
            <a:schemeClr val="accent3">
              <a:lumMod val="20000"/>
              <a:lumOff val="80000"/>
            </a:schemeClr>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9" name="Straight Connector 58">
            <a:extLst>
              <a:ext uri="{FF2B5EF4-FFF2-40B4-BE49-F238E27FC236}">
                <a16:creationId xmlns:a16="http://schemas.microsoft.com/office/drawing/2014/main" id="{31522FAB-BBD1-FACA-B026-584BD350BF93}"/>
              </a:ext>
              <a:ext uri="{C183D7F6-B498-43B3-948B-1728B52AA6E4}">
                <adec:decorative xmlns:adec="http://schemas.microsoft.com/office/drawing/2017/decorative" val="1"/>
              </a:ext>
            </a:extLst>
          </p:cNvPr>
          <p:cNvCxnSpPr>
            <a:cxnSpLocks/>
          </p:cNvCxnSpPr>
          <p:nvPr/>
        </p:nvCxnSpPr>
        <p:spPr>
          <a:xfrm flipV="1">
            <a:off x="4473650" y="1093169"/>
            <a:ext cx="0" cy="179056"/>
          </a:xfrm>
          <a:prstGeom prst="line">
            <a:avLst/>
          </a:prstGeom>
          <a:ln w="19050" cap="rnd">
            <a:solidFill>
              <a:schemeClr val="bg1">
                <a:lumMod val="6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BA280F9A-E5E0-483D-94EA-B3B775477F81}"/>
              </a:ext>
            </a:extLst>
          </p:cNvPr>
          <p:cNvSpPr>
            <a:spLocks noGrp="1"/>
          </p:cNvSpPr>
          <p:nvPr>
            <p:ph type="sldNum" sz="quarter" idx="12"/>
          </p:nvPr>
        </p:nvSpPr>
        <p:spPr/>
        <p:txBody>
          <a:bodyPr/>
          <a:lstStyle/>
          <a:p>
            <a:fld id="{587702D9-62F4-4DAB-B7F1-D3C48808CBB7}" type="slidenum">
              <a:rPr lang="en-AU" smtClean="0"/>
              <a:pPr/>
              <a:t>7</a:t>
            </a:fld>
            <a:endParaRPr lang="en-AU"/>
          </a:p>
        </p:txBody>
      </p:sp>
      <p:sp>
        <p:nvSpPr>
          <p:cNvPr id="3" name="Title 2">
            <a:extLst>
              <a:ext uri="{FF2B5EF4-FFF2-40B4-BE49-F238E27FC236}">
                <a16:creationId xmlns:a16="http://schemas.microsoft.com/office/drawing/2014/main" id="{23EB903D-BBBC-7545-4B84-5D91C1A53003}"/>
              </a:ext>
            </a:extLst>
          </p:cNvPr>
          <p:cNvSpPr txBox="1">
            <a:spLocks/>
          </p:cNvSpPr>
          <p:nvPr/>
        </p:nvSpPr>
        <p:spPr>
          <a:xfrm>
            <a:off x="179156" y="291302"/>
            <a:ext cx="8528158" cy="517534"/>
          </a:xfrm>
          <a:prstGeom prst="rect">
            <a:avLst/>
          </a:prstGeom>
        </p:spPr>
        <p:txBody>
          <a:bodyPr vert="horz" lIns="91440" tIns="45720" rIns="91440" bIns="45720" rtlCol="0" anchor="b">
            <a:noAutofit/>
          </a:bodyPr>
          <a:lstStyle>
            <a:lvl1pPr algn="l" defTabSz="914406" rtl="0" eaLnBrk="1" latinLnBrk="0" hangingPunct="1">
              <a:lnSpc>
                <a:spcPct val="90000"/>
              </a:lnSpc>
              <a:spcBef>
                <a:spcPct val="0"/>
              </a:spcBef>
              <a:buNone/>
              <a:defRPr sz="2500" kern="1200">
                <a:solidFill>
                  <a:srgbClr val="002D3F"/>
                </a:solidFill>
                <a:latin typeface="+mn-lt"/>
                <a:ea typeface="+mj-ea"/>
                <a:cs typeface="Calibri" panose="020F0502020204030204" pitchFamily="34" charset="0"/>
              </a:defRPr>
            </a:lvl1pPr>
          </a:lstStyle>
          <a:p>
            <a:pPr defTabSz="914278">
              <a:lnSpc>
                <a:spcPct val="100000"/>
              </a:lnSpc>
              <a:spcBef>
                <a:spcPts val="0"/>
              </a:spcBef>
              <a:defRPr/>
            </a:pPr>
            <a:r>
              <a:rPr lang="en-AU" sz="2800" b="1">
                <a:solidFill>
                  <a:schemeClr val="tx2"/>
                </a:solidFill>
                <a:latin typeface="Aptos"/>
                <a:cs typeface="Calibri"/>
              </a:rPr>
              <a:t>Whole-of-government approach</a:t>
            </a:r>
            <a:endParaRPr lang="en-AU" sz="2800" b="0" i="0" u="none" strike="noStrike" kern="1200" cap="none" spc="0" normalizeH="0" baseline="0" noProof="0">
              <a:ln>
                <a:noFill/>
              </a:ln>
              <a:solidFill>
                <a:schemeClr val="tx2"/>
              </a:solidFill>
              <a:effectLst/>
              <a:uLnTx/>
              <a:uFillTx/>
              <a:latin typeface="Aptos" panose="020B0004020202020204" pitchFamily="34" charset="0"/>
              <a:ea typeface="+mn-ea"/>
              <a:cs typeface="+mn-cs"/>
            </a:endParaRPr>
          </a:p>
        </p:txBody>
      </p:sp>
      <p:cxnSp>
        <p:nvCxnSpPr>
          <p:cNvPr id="4" name="Straight Connector 3">
            <a:extLst>
              <a:ext uri="{FF2B5EF4-FFF2-40B4-BE49-F238E27FC236}">
                <a16:creationId xmlns:a16="http://schemas.microsoft.com/office/drawing/2014/main" id="{B11D1343-382E-9BCE-837F-42D9297FAAD0}"/>
              </a:ext>
              <a:ext uri="{C183D7F6-B498-43B3-948B-1728B52AA6E4}">
                <adec:decorative xmlns:adec="http://schemas.microsoft.com/office/drawing/2017/decorative" val="1"/>
              </a:ext>
            </a:extLst>
          </p:cNvPr>
          <p:cNvCxnSpPr>
            <a:cxnSpLocks/>
            <a:stCxn id="8" idx="4"/>
          </p:cNvCxnSpPr>
          <p:nvPr/>
        </p:nvCxnSpPr>
        <p:spPr>
          <a:xfrm flipH="1">
            <a:off x="4463287" y="1962608"/>
            <a:ext cx="7271" cy="2690005"/>
          </a:xfrm>
          <a:prstGeom prst="line">
            <a:avLst/>
          </a:prstGeom>
          <a:ln w="19050" cap="rnd">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F5E7E32D-4BD8-9950-00EF-D630FFD49515}"/>
              </a:ext>
            </a:extLst>
          </p:cNvPr>
          <p:cNvSpPr/>
          <p:nvPr/>
        </p:nvSpPr>
        <p:spPr>
          <a:xfrm>
            <a:off x="6015205" y="869971"/>
            <a:ext cx="2550074" cy="1100301"/>
          </a:xfrm>
          <a:prstGeom prst="rect">
            <a:avLst/>
          </a:prstGeom>
          <a:noFill/>
        </p:spPr>
        <p:txBody>
          <a:bodyPr wrap="square" lIns="0" tIns="0" rIns="0" bIns="0" anchor="ctr">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sz="1100" b="1" i="0" strike="noStrike" kern="1200" cap="none" spc="0" normalizeH="0" baseline="0" noProof="0">
                <a:ln>
                  <a:noFill/>
                </a:ln>
                <a:effectLst/>
                <a:uLnTx/>
                <a:uFillTx/>
                <a:latin typeface="Aptos"/>
              </a:rPr>
              <a:t>2022-32</a:t>
            </a:r>
          </a:p>
          <a:p>
            <a:pPr defTabSz="914400">
              <a:defRPr/>
            </a:pPr>
            <a:r>
              <a:rPr kumimoji="0" lang="en-AU" sz="1100" i="0" strike="noStrike" kern="1200" cap="none" spc="0" normalizeH="0" baseline="0" noProof="0">
                <a:ln>
                  <a:noFill/>
                </a:ln>
                <a:effectLst/>
                <a:uLnTx/>
                <a:uFillTx/>
                <a:latin typeface="Aptos"/>
              </a:rPr>
              <a:t>National Plan to End Violence against Women and Children</a:t>
            </a:r>
            <a:br>
              <a:rPr lang="en-AU" sz="1100">
                <a:latin typeface="Aptos"/>
              </a:rPr>
            </a:br>
            <a:br>
              <a:rPr lang="en-AU" sz="1100">
                <a:latin typeface="Aptos"/>
              </a:rPr>
            </a:br>
            <a:r>
              <a:rPr lang="en-AU" sz="1100">
                <a:solidFill>
                  <a:srgbClr val="1F1F1F"/>
                </a:solidFill>
                <a:latin typeface="Aptos"/>
              </a:rPr>
              <a:t>Domestic, Family and Sexual Violence Commission established</a:t>
            </a:r>
            <a:endParaRPr lang="en-AU" sz="1100" i="0" strike="noStrike" kern="1200" cap="none" spc="0" normalizeH="0" baseline="0" noProof="0">
              <a:ln>
                <a:noFill/>
              </a:ln>
              <a:effectLst/>
              <a:uLnTx/>
              <a:uFillTx/>
              <a:latin typeface="Aptos"/>
            </a:endParaRPr>
          </a:p>
        </p:txBody>
      </p:sp>
      <p:sp>
        <p:nvSpPr>
          <p:cNvPr id="8" name="Rectangle 40">
            <a:extLst>
              <a:ext uri="{FF2B5EF4-FFF2-40B4-BE49-F238E27FC236}">
                <a16:creationId xmlns:a16="http://schemas.microsoft.com/office/drawing/2014/main" id="{967E501C-F2A0-169F-3975-BA97C2915EE8}"/>
              </a:ext>
            </a:extLst>
          </p:cNvPr>
          <p:cNvSpPr/>
          <p:nvPr/>
        </p:nvSpPr>
        <p:spPr bwMode="auto">
          <a:xfrm rot="10800000" flipH="1" flipV="1">
            <a:off x="4370436" y="1762364"/>
            <a:ext cx="200244" cy="200244"/>
          </a:xfrm>
          <a:prstGeom prst="ellipse">
            <a:avLst/>
          </a:prstGeom>
          <a:solidFill>
            <a:schemeClr val="accent6"/>
          </a:solidFill>
          <a:ln w="9525">
            <a:noFill/>
            <a:round/>
            <a:headEnd/>
            <a:tailEn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6"/>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B39E11AB-0B29-9636-FF51-E498E63CF897}"/>
              </a:ext>
              <a:ext uri="{C183D7F6-B498-43B3-948B-1728B52AA6E4}">
                <adec:decorative xmlns:adec="http://schemas.microsoft.com/office/drawing/2017/decorative" val="1"/>
              </a:ext>
            </a:extLst>
          </p:cNvPr>
          <p:cNvCxnSpPr>
            <a:cxnSpLocks/>
            <a:stCxn id="8" idx="2"/>
          </p:cNvCxnSpPr>
          <p:nvPr/>
        </p:nvCxnSpPr>
        <p:spPr>
          <a:xfrm flipH="1">
            <a:off x="3808908" y="1862486"/>
            <a:ext cx="561528" cy="8554"/>
          </a:xfrm>
          <a:prstGeom prst="line">
            <a:avLst/>
          </a:prstGeom>
          <a:ln w="19050" cap="rnd">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21" name="Freeform 5">
            <a:extLst>
              <a:ext uri="{FF2B5EF4-FFF2-40B4-BE49-F238E27FC236}">
                <a16:creationId xmlns:a16="http://schemas.microsoft.com/office/drawing/2014/main" id="{63C0973A-E9D4-0ACF-3DAB-38FD4709BCF9}"/>
              </a:ext>
              <a:ext uri="{C183D7F6-B498-43B3-948B-1728B52AA6E4}">
                <adec:decorative xmlns:adec="http://schemas.microsoft.com/office/drawing/2017/decorative" val="1"/>
              </a:ext>
            </a:extLst>
          </p:cNvPr>
          <p:cNvSpPr>
            <a:spLocks/>
          </p:cNvSpPr>
          <p:nvPr/>
        </p:nvSpPr>
        <p:spPr bwMode="auto">
          <a:xfrm>
            <a:off x="932696" y="2829327"/>
            <a:ext cx="3213041" cy="77392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a:lnSpc>
                <a:spcPct val="115000"/>
              </a:lnSpc>
              <a:defRPr/>
            </a:pPr>
            <a:endParaRPr lang="en-US" sz="1100" kern="100">
              <a:latin typeface="Aptos" panose="020B000402020202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AA8FECC9-FF15-FED4-627C-2A69D14ED860}"/>
              </a:ext>
            </a:extLst>
          </p:cNvPr>
          <p:cNvSpPr/>
          <p:nvPr/>
        </p:nvSpPr>
        <p:spPr>
          <a:xfrm>
            <a:off x="593513" y="2714980"/>
            <a:ext cx="2241144" cy="574388"/>
          </a:xfrm>
          <a:prstGeom prst="rect">
            <a:avLst/>
          </a:prstGeom>
        </p:spPr>
        <p:txBody>
          <a:bodyPr wrap="square" lIns="0" tIns="0" rIns="0" bIns="0" anchor="ctr">
            <a:spAutoFit/>
          </a:bodyPr>
          <a:lstStyle/>
          <a:p>
            <a:pPr algn="r">
              <a:lnSpc>
                <a:spcPct val="115000"/>
              </a:lnSpc>
              <a:defRPr/>
            </a:pPr>
            <a:r>
              <a:rPr lang="en-AU" sz="1100" b="1">
                <a:latin typeface="Aptos" panose="020B0004020202020204" pitchFamily="34" charset="0"/>
              </a:rPr>
              <a:t>2024</a:t>
            </a:r>
            <a:r>
              <a:rPr lang="en-AU" sz="1100">
                <a:latin typeface="Aptos" panose="020B0004020202020204" pitchFamily="34" charset="0"/>
              </a:rPr>
              <a:t> </a:t>
            </a:r>
          </a:p>
          <a:p>
            <a:pPr algn="r">
              <a:lnSpc>
                <a:spcPct val="115000"/>
              </a:lnSpc>
              <a:defRPr/>
            </a:pPr>
            <a:r>
              <a:rPr lang="en-AU" sz="1100">
                <a:latin typeface="Aptos" panose="020B0004020202020204" pitchFamily="34" charset="0"/>
              </a:rPr>
              <a:t>Working for Women: A Strategy for Gender Equality</a:t>
            </a:r>
            <a:endParaRPr lang="en-AU" sz="1100" b="0" i="0">
              <a:solidFill>
                <a:srgbClr val="001D35"/>
              </a:solidFill>
              <a:effectLst/>
              <a:latin typeface="Aptos" panose="020B0004020202020204" pitchFamily="34" charset="0"/>
            </a:endParaRPr>
          </a:p>
        </p:txBody>
      </p:sp>
      <p:sp>
        <p:nvSpPr>
          <p:cNvPr id="30" name="Rectangle 40">
            <a:extLst>
              <a:ext uri="{FF2B5EF4-FFF2-40B4-BE49-F238E27FC236}">
                <a16:creationId xmlns:a16="http://schemas.microsoft.com/office/drawing/2014/main" id="{2A5F12F8-495D-DD19-B2B9-F24829BB9CD7}"/>
              </a:ext>
            </a:extLst>
          </p:cNvPr>
          <p:cNvSpPr/>
          <p:nvPr/>
        </p:nvSpPr>
        <p:spPr bwMode="auto">
          <a:xfrm rot="10800000" flipV="1">
            <a:off x="4343113" y="2955762"/>
            <a:ext cx="200244" cy="200244"/>
          </a:xfrm>
          <a:prstGeom prst="ellipse">
            <a:avLst/>
          </a:prstGeom>
          <a:solidFill>
            <a:schemeClr val="accent6"/>
          </a:solidFill>
          <a:ln w="9525">
            <a:noFill/>
            <a:round/>
            <a:headEnd/>
            <a:tailEn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6"/>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6865613E-CE80-D1F2-8ADD-9EE400989BE5}"/>
              </a:ext>
            </a:extLst>
          </p:cNvPr>
          <p:cNvSpPr/>
          <p:nvPr/>
        </p:nvSpPr>
        <p:spPr>
          <a:xfrm>
            <a:off x="620569" y="1539944"/>
            <a:ext cx="2223588" cy="574388"/>
          </a:xfrm>
          <a:prstGeom prst="rect">
            <a:avLst/>
          </a:prstGeom>
        </p:spPr>
        <p:txBody>
          <a:bodyPr wrap="square" lIns="0" tIns="0" rIns="0" bIns="0" anchor="ctr">
            <a:spAutoFit/>
          </a:bodyPr>
          <a:lstStyle/>
          <a:p>
            <a:pPr algn="r">
              <a:lnSpc>
                <a:spcPct val="115000"/>
              </a:lnSpc>
            </a:pPr>
            <a:r>
              <a:rPr lang="en-AU" sz="1100" b="1" kern="100">
                <a:effectLst/>
                <a:latin typeface="Aptos" panose="020B0004020202020204" pitchFamily="34" charset="0"/>
                <a:ea typeface="Aptos" panose="020B0004020202020204" pitchFamily="34" charset="0"/>
                <a:cs typeface="Times New Roman" panose="02020603050405020304" pitchFamily="18" charset="0"/>
              </a:rPr>
              <a:t>2022</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p>
            <a:pPr lvl="0" algn="r">
              <a:lnSpc>
                <a:spcPct val="115000"/>
              </a:lnSpc>
            </a:pPr>
            <a:r>
              <a:rPr lang="en-AU" sz="1100" kern="100">
                <a:latin typeface="Aptos" panose="020B0004020202020204" pitchFamily="34" charset="0"/>
                <a:ea typeface="Aptos" panose="020B0004020202020204" pitchFamily="34" charset="0"/>
                <a:cs typeface="Times New Roman" panose="02020603050405020304" pitchFamily="18" charset="0"/>
              </a:rPr>
              <a:t>Respect @ Work recommendations are legislated</a:t>
            </a: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39" name="Straight Connector 38">
            <a:extLst>
              <a:ext uri="{FF2B5EF4-FFF2-40B4-BE49-F238E27FC236}">
                <a16:creationId xmlns:a16="http://schemas.microsoft.com/office/drawing/2014/main" id="{198CB29C-FA8C-E3A4-5B97-32003BDD6A83}"/>
              </a:ext>
              <a:ext uri="{C183D7F6-B498-43B3-948B-1728B52AA6E4}">
                <adec:decorative xmlns:adec="http://schemas.microsoft.com/office/drawing/2017/decorative" val="1"/>
              </a:ext>
            </a:extLst>
          </p:cNvPr>
          <p:cNvCxnSpPr>
            <a:cxnSpLocks/>
            <a:stCxn id="30" idx="6"/>
            <a:endCxn id="53" idx="6"/>
          </p:cNvCxnSpPr>
          <p:nvPr/>
        </p:nvCxnSpPr>
        <p:spPr>
          <a:xfrm flipH="1">
            <a:off x="3846101" y="3055884"/>
            <a:ext cx="497012" cy="6016"/>
          </a:xfrm>
          <a:prstGeom prst="line">
            <a:avLst/>
          </a:prstGeom>
          <a:ln w="19050" cap="rnd">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41" name="Freeform 5">
            <a:extLst>
              <a:ext uri="{FF2B5EF4-FFF2-40B4-BE49-F238E27FC236}">
                <a16:creationId xmlns:a16="http://schemas.microsoft.com/office/drawing/2014/main" id="{E4F61C03-9B3F-448F-A040-2B628D717E9D}"/>
              </a:ext>
              <a:ext uri="{C183D7F6-B498-43B3-948B-1728B52AA6E4}">
                <adec:decorative xmlns:adec="http://schemas.microsoft.com/office/drawing/2017/decorative" val="1"/>
              </a:ext>
            </a:extLst>
          </p:cNvPr>
          <p:cNvSpPr>
            <a:spLocks/>
          </p:cNvSpPr>
          <p:nvPr/>
        </p:nvSpPr>
        <p:spPr bwMode="auto">
          <a:xfrm flipH="1">
            <a:off x="6058879" y="3978723"/>
            <a:ext cx="2523973" cy="299569"/>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Rectangle 40">
            <a:extLst>
              <a:ext uri="{FF2B5EF4-FFF2-40B4-BE49-F238E27FC236}">
                <a16:creationId xmlns:a16="http://schemas.microsoft.com/office/drawing/2014/main" id="{FE571E93-415F-CD87-2B49-FFE3B5E07600}"/>
              </a:ext>
            </a:extLst>
          </p:cNvPr>
          <p:cNvSpPr/>
          <p:nvPr/>
        </p:nvSpPr>
        <p:spPr bwMode="auto">
          <a:xfrm rot="10800000" flipV="1">
            <a:off x="4361590" y="4148813"/>
            <a:ext cx="200244" cy="200244"/>
          </a:xfrm>
          <a:prstGeom prst="ellipse">
            <a:avLst/>
          </a:prstGeom>
          <a:solidFill>
            <a:schemeClr val="accent6"/>
          </a:solidFill>
          <a:ln w="9525">
            <a:noFill/>
            <a:round/>
            <a:headEnd/>
            <a:tailEn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6"/>
              </a:solidFill>
              <a:effectLst/>
              <a:uLnTx/>
              <a:uFillTx/>
              <a:latin typeface="Calibri" panose="020F0502020204030204"/>
              <a:ea typeface="+mn-ea"/>
              <a:cs typeface="+mn-cs"/>
            </a:endParaRPr>
          </a:p>
        </p:txBody>
      </p:sp>
      <p:cxnSp>
        <p:nvCxnSpPr>
          <p:cNvPr id="46" name="Straight Connector 45">
            <a:extLst>
              <a:ext uri="{FF2B5EF4-FFF2-40B4-BE49-F238E27FC236}">
                <a16:creationId xmlns:a16="http://schemas.microsoft.com/office/drawing/2014/main" id="{6CD009B7-1E39-942B-8A43-70E095739A3F}"/>
              </a:ext>
              <a:ext uri="{C183D7F6-B498-43B3-948B-1728B52AA6E4}">
                <adec:decorative xmlns:adec="http://schemas.microsoft.com/office/drawing/2017/decorative" val="1"/>
              </a:ext>
            </a:extLst>
          </p:cNvPr>
          <p:cNvCxnSpPr>
            <a:cxnSpLocks/>
            <a:endCxn id="44" idx="6"/>
          </p:cNvCxnSpPr>
          <p:nvPr/>
        </p:nvCxnSpPr>
        <p:spPr>
          <a:xfrm>
            <a:off x="3787261" y="4247539"/>
            <a:ext cx="574329" cy="1396"/>
          </a:xfrm>
          <a:prstGeom prst="line">
            <a:avLst/>
          </a:prstGeom>
          <a:ln w="19050" cap="rnd">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50" name="Graphic 49">
            <a:extLst>
              <a:ext uri="{FF2B5EF4-FFF2-40B4-BE49-F238E27FC236}">
                <a16:creationId xmlns:a16="http://schemas.microsoft.com/office/drawing/2014/main" id="{6C17FC7E-EB28-550A-CF79-49C7FBA7C6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98322" y="1686045"/>
            <a:ext cx="313036" cy="369952"/>
          </a:xfrm>
          <a:prstGeom prst="rect">
            <a:avLst/>
          </a:prstGeom>
        </p:spPr>
      </p:pic>
      <p:sp>
        <p:nvSpPr>
          <p:cNvPr id="53" name="Freeform 5">
            <a:extLst>
              <a:ext uri="{FF2B5EF4-FFF2-40B4-BE49-F238E27FC236}">
                <a16:creationId xmlns:a16="http://schemas.microsoft.com/office/drawing/2014/main" id="{EEB32B96-55DC-B29E-A666-35ED1F17C693}"/>
              </a:ext>
              <a:ext uri="{C183D7F6-B498-43B3-948B-1728B52AA6E4}">
                <adec:decorative xmlns:adec="http://schemas.microsoft.com/office/drawing/2017/decorative" val="1"/>
              </a:ext>
            </a:extLst>
          </p:cNvPr>
          <p:cNvSpPr>
            <a:spLocks/>
          </p:cNvSpPr>
          <p:nvPr/>
        </p:nvSpPr>
        <p:spPr bwMode="auto">
          <a:xfrm>
            <a:off x="3049472" y="2669161"/>
            <a:ext cx="796629" cy="785478"/>
          </a:xfrm>
          <a:prstGeom prst="ellipse">
            <a:avLst/>
          </a:prstGeom>
          <a:solidFill>
            <a:schemeClr val="accent3">
              <a:lumMod val="20000"/>
              <a:lumOff val="80000"/>
            </a:schemeClr>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4" name="Graphic 53">
            <a:extLst>
              <a:ext uri="{FF2B5EF4-FFF2-40B4-BE49-F238E27FC236}">
                <a16:creationId xmlns:a16="http://schemas.microsoft.com/office/drawing/2014/main" id="{878C2EFB-D7C5-3CB0-E2EF-3A7DB5B310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60951" y="2864863"/>
            <a:ext cx="352655" cy="382042"/>
          </a:xfrm>
          <a:prstGeom prst="rect">
            <a:avLst/>
          </a:prstGeom>
        </p:spPr>
      </p:pic>
      <p:sp>
        <p:nvSpPr>
          <p:cNvPr id="71" name="Rectangle 70">
            <a:extLst>
              <a:ext uri="{FF2B5EF4-FFF2-40B4-BE49-F238E27FC236}">
                <a16:creationId xmlns:a16="http://schemas.microsoft.com/office/drawing/2014/main" id="{63C299D5-5405-0A48-11F9-ECC5766C94F6}"/>
              </a:ext>
            </a:extLst>
          </p:cNvPr>
          <p:cNvSpPr/>
          <p:nvPr/>
        </p:nvSpPr>
        <p:spPr>
          <a:xfrm>
            <a:off x="6058151" y="2521953"/>
            <a:ext cx="2858734" cy="633635"/>
          </a:xfrm>
          <a:prstGeom prst="rect">
            <a:avLst/>
          </a:prstGeom>
          <a:noFill/>
        </p:spPr>
        <p:txBody>
          <a:bodyPr wrap="square" lIns="0" tIns="0" rIns="0" bIns="0" anchor="ctr">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sz="1100" b="1" i="0" strike="noStrike" kern="1200" cap="none" spc="0" normalizeH="0" baseline="0" noProof="0">
                <a:ln>
                  <a:noFill/>
                </a:ln>
                <a:effectLst/>
                <a:uLnTx/>
                <a:uFillTx/>
                <a:latin typeface="Aptos" panose="020B0004020202020204" pitchFamily="34" charset="0"/>
              </a:rPr>
              <a:t>2023</a:t>
            </a:r>
          </a:p>
          <a:p>
            <a:pPr>
              <a:lnSpc>
                <a:spcPct val="115000"/>
              </a:lnSpc>
            </a:pPr>
            <a:r>
              <a:rPr lang="en-AU" sz="1100" kern="100">
                <a:effectLst/>
                <a:latin typeface="Aptos" panose="020B0004020202020204" pitchFamily="34" charset="0"/>
                <a:ea typeface="Aptos" panose="020B0004020202020204" pitchFamily="34" charset="0"/>
                <a:cs typeface="Times New Roman" panose="02020603050405020304" pitchFamily="18" charset="0"/>
              </a:rPr>
              <a:t>Family and Domestic Violence leave becomes part of the National Employment Standards </a:t>
            </a:r>
          </a:p>
        </p:txBody>
      </p:sp>
      <p:sp>
        <p:nvSpPr>
          <p:cNvPr id="20" name="Freeform 5">
            <a:extLst>
              <a:ext uri="{FF2B5EF4-FFF2-40B4-BE49-F238E27FC236}">
                <a16:creationId xmlns:a16="http://schemas.microsoft.com/office/drawing/2014/main" id="{B4C9A6E3-4F7E-F6B5-1331-2966A9612B77}"/>
              </a:ext>
              <a:ext uri="{C183D7F6-B498-43B3-948B-1728B52AA6E4}">
                <adec:decorative xmlns:adec="http://schemas.microsoft.com/office/drawing/2017/decorative" val="1"/>
              </a:ext>
            </a:extLst>
          </p:cNvPr>
          <p:cNvSpPr>
            <a:spLocks/>
          </p:cNvSpPr>
          <p:nvPr/>
        </p:nvSpPr>
        <p:spPr bwMode="auto">
          <a:xfrm flipH="1">
            <a:off x="5092651" y="936740"/>
            <a:ext cx="681205" cy="663101"/>
          </a:xfrm>
          <a:prstGeom prst="ellipse">
            <a:avLst/>
          </a:prstGeom>
          <a:solidFill>
            <a:schemeClr val="accent3">
              <a:lumMod val="20000"/>
              <a:lumOff val="80000"/>
            </a:schemeClr>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Freeform 5">
            <a:extLst>
              <a:ext uri="{FF2B5EF4-FFF2-40B4-BE49-F238E27FC236}">
                <a16:creationId xmlns:a16="http://schemas.microsoft.com/office/drawing/2014/main" id="{F0C15E73-C606-55B3-26D4-0E1C10C7F206}"/>
              </a:ext>
              <a:ext uri="{C183D7F6-B498-43B3-948B-1728B52AA6E4}">
                <adec:decorative xmlns:adec="http://schemas.microsoft.com/office/drawing/2017/decorative" val="1"/>
              </a:ext>
            </a:extLst>
          </p:cNvPr>
          <p:cNvSpPr>
            <a:spLocks/>
          </p:cNvSpPr>
          <p:nvPr/>
        </p:nvSpPr>
        <p:spPr bwMode="auto">
          <a:xfrm flipH="1">
            <a:off x="5179589" y="2236478"/>
            <a:ext cx="681205" cy="663101"/>
          </a:xfrm>
          <a:prstGeom prst="ellipse">
            <a:avLst/>
          </a:prstGeom>
          <a:solidFill>
            <a:schemeClr val="accent3">
              <a:lumMod val="20000"/>
              <a:lumOff val="80000"/>
            </a:schemeClr>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0" name="Graphic 69" descr="Woman with kid outline">
            <a:extLst>
              <a:ext uri="{FF2B5EF4-FFF2-40B4-BE49-F238E27FC236}">
                <a16:creationId xmlns:a16="http://schemas.microsoft.com/office/drawing/2014/main" id="{FCFABC2C-0A44-4D3D-194D-3512B1DD1FF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70117" y="2264687"/>
            <a:ext cx="539856" cy="539856"/>
          </a:xfrm>
          <a:prstGeom prst="rect">
            <a:avLst/>
          </a:prstGeom>
        </p:spPr>
      </p:pic>
      <p:pic>
        <p:nvPicPr>
          <p:cNvPr id="65" name="Graphic 64" descr="Lighthouse scene outline">
            <a:extLst>
              <a:ext uri="{FF2B5EF4-FFF2-40B4-BE49-F238E27FC236}">
                <a16:creationId xmlns:a16="http://schemas.microsoft.com/office/drawing/2014/main" id="{E3C04ED2-A886-C04C-64F8-06A79357DA7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18584" y="1046279"/>
            <a:ext cx="423468" cy="423468"/>
          </a:xfrm>
          <a:prstGeom prst="rect">
            <a:avLst/>
          </a:prstGeom>
        </p:spPr>
      </p:pic>
      <p:sp>
        <p:nvSpPr>
          <p:cNvPr id="9" name="Rectangle 40">
            <a:extLst>
              <a:ext uri="{FF2B5EF4-FFF2-40B4-BE49-F238E27FC236}">
                <a16:creationId xmlns:a16="http://schemas.microsoft.com/office/drawing/2014/main" id="{0CFEFD4E-F1D8-4E51-8F37-2A6A7EB0745E}"/>
              </a:ext>
            </a:extLst>
          </p:cNvPr>
          <p:cNvSpPr/>
          <p:nvPr/>
        </p:nvSpPr>
        <p:spPr bwMode="auto">
          <a:xfrm rot="10800000" flipH="1" flipV="1">
            <a:off x="4354024" y="3728624"/>
            <a:ext cx="200244" cy="200244"/>
          </a:xfrm>
          <a:prstGeom prst="ellipse">
            <a:avLst/>
          </a:prstGeom>
          <a:solidFill>
            <a:schemeClr val="accent6"/>
          </a:solidFill>
          <a:ln w="9525">
            <a:noFill/>
            <a:round/>
            <a:headEnd/>
            <a:tailEn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6"/>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9A52197A-6035-DC3D-604A-72C672628913}"/>
              </a:ext>
            </a:extLst>
          </p:cNvPr>
          <p:cNvGrpSpPr/>
          <p:nvPr/>
        </p:nvGrpSpPr>
        <p:grpSpPr>
          <a:xfrm>
            <a:off x="3079984" y="3878497"/>
            <a:ext cx="707277" cy="738090"/>
            <a:chOff x="2852311" y="4116075"/>
            <a:chExt cx="707277" cy="738090"/>
          </a:xfrm>
        </p:grpSpPr>
        <p:sp>
          <p:nvSpPr>
            <p:cNvPr id="14" name="Freeform 5">
              <a:extLst>
                <a:ext uri="{FF2B5EF4-FFF2-40B4-BE49-F238E27FC236}">
                  <a16:creationId xmlns:a16="http://schemas.microsoft.com/office/drawing/2014/main" id="{7179EBBB-0F4E-CCE7-F80B-829655D25E00}"/>
                </a:ext>
                <a:ext uri="{C183D7F6-B498-43B3-948B-1728B52AA6E4}">
                  <adec:decorative xmlns:adec="http://schemas.microsoft.com/office/drawing/2017/decorative" val="1"/>
                </a:ext>
              </a:extLst>
            </p:cNvPr>
            <p:cNvSpPr>
              <a:spLocks/>
            </p:cNvSpPr>
            <p:nvPr/>
          </p:nvSpPr>
          <p:spPr bwMode="auto">
            <a:xfrm>
              <a:off x="2852311" y="4116075"/>
              <a:ext cx="707277" cy="738090"/>
            </a:xfrm>
            <a:prstGeom prst="ellipse">
              <a:avLst/>
            </a:prstGeom>
            <a:solidFill>
              <a:schemeClr val="accent3">
                <a:lumMod val="20000"/>
                <a:lumOff val="80000"/>
              </a:schemeClr>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Graphic 24" descr="Schoolhouse outline">
              <a:extLst>
                <a:ext uri="{FF2B5EF4-FFF2-40B4-BE49-F238E27FC236}">
                  <a16:creationId xmlns:a16="http://schemas.microsoft.com/office/drawing/2014/main" id="{A5FE272F-E425-F0E8-734E-FD199B037E5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924494" y="4148473"/>
              <a:ext cx="548479" cy="548479"/>
            </a:xfrm>
            <a:prstGeom prst="rect">
              <a:avLst/>
            </a:prstGeom>
          </p:spPr>
        </p:pic>
      </p:grpSp>
      <p:sp>
        <p:nvSpPr>
          <p:cNvPr id="28" name="TextBox 27">
            <a:extLst>
              <a:ext uri="{FF2B5EF4-FFF2-40B4-BE49-F238E27FC236}">
                <a16:creationId xmlns:a16="http://schemas.microsoft.com/office/drawing/2014/main" id="{22371902-CB00-0B64-A33D-26E3C5BEDAD6}"/>
              </a:ext>
            </a:extLst>
          </p:cNvPr>
          <p:cNvSpPr txBox="1"/>
          <p:nvPr/>
        </p:nvSpPr>
        <p:spPr>
          <a:xfrm>
            <a:off x="402336" y="3877751"/>
            <a:ext cx="2422616" cy="769057"/>
          </a:xfrm>
          <a:prstGeom prst="rect">
            <a:avLst/>
          </a:prstGeom>
        </p:spPr>
        <p:txBody>
          <a:bodyPr wrap="square" lIns="0" tIns="0" rIns="0" bIns="0" anchor="ctr">
            <a:spAutoFit/>
          </a:bodyPr>
          <a:lstStyle>
            <a:defPPr>
              <a:defRPr lang="en-US"/>
            </a:defPPr>
            <a:lvl1pPr marR="0" lvl="0" indent="0" algn="r" defTabSz="914400" fontAlgn="auto">
              <a:lnSpc>
                <a:spcPct val="150000"/>
              </a:lnSpc>
              <a:spcBef>
                <a:spcPts val="0"/>
              </a:spcBef>
              <a:spcAft>
                <a:spcPts val="0"/>
              </a:spcAft>
              <a:buClrTx/>
              <a:buSzTx/>
              <a:buFontTx/>
              <a:buNone/>
              <a:tabLst/>
              <a:defRPr sz="1100" b="1" i="0" strike="noStrike">
                <a:solidFill>
                  <a:srgbClr val="009FB4"/>
                </a:solidFill>
                <a:effectLst/>
                <a:latin typeface="Aptos" panose="020B0004020202020204" pitchFamily="34" charset="0"/>
              </a:defRPr>
            </a:lvl1pPr>
          </a:lstStyle>
          <a:p>
            <a:pPr lvl="0">
              <a:lnSpc>
                <a:spcPct val="115000"/>
              </a:lnSpc>
            </a:pPr>
            <a:r>
              <a:rPr lang="en-AU">
                <a:solidFill>
                  <a:schemeClr val="tx1"/>
                </a:solidFill>
              </a:rPr>
              <a:t>2025</a:t>
            </a:r>
          </a:p>
          <a:p>
            <a:pPr lvl="0">
              <a:lnSpc>
                <a:spcPct val="115000"/>
              </a:lnSpc>
            </a:pPr>
            <a:r>
              <a:rPr lang="en-AU" b="0">
                <a:solidFill>
                  <a:schemeClr val="tx1"/>
                </a:solidFill>
              </a:rPr>
              <a:t>National Higher Education Code to Prevent and Respond to Gender-based Violence</a:t>
            </a:r>
          </a:p>
        </p:txBody>
      </p:sp>
      <p:sp>
        <p:nvSpPr>
          <p:cNvPr id="23" name="Rectangle 40">
            <a:extLst>
              <a:ext uri="{FF2B5EF4-FFF2-40B4-BE49-F238E27FC236}">
                <a16:creationId xmlns:a16="http://schemas.microsoft.com/office/drawing/2014/main" id="{F598492E-3D47-80D0-1E81-10A7BA81C95A}"/>
              </a:ext>
            </a:extLst>
          </p:cNvPr>
          <p:cNvSpPr/>
          <p:nvPr/>
        </p:nvSpPr>
        <p:spPr bwMode="auto">
          <a:xfrm rot="10800000" flipV="1">
            <a:off x="4355266" y="2450623"/>
            <a:ext cx="200244" cy="200244"/>
          </a:xfrm>
          <a:prstGeom prst="ellipse">
            <a:avLst/>
          </a:prstGeom>
          <a:solidFill>
            <a:schemeClr val="accent6"/>
          </a:solidFill>
          <a:ln w="9525">
            <a:noFill/>
            <a:round/>
            <a:headEnd/>
            <a:tailEn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6"/>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5B949988-814D-020D-18DB-9F64590C2A72}"/>
              </a:ext>
            </a:extLst>
          </p:cNvPr>
          <p:cNvSpPr/>
          <p:nvPr/>
        </p:nvSpPr>
        <p:spPr>
          <a:xfrm>
            <a:off x="6058879" y="3582063"/>
            <a:ext cx="2735414" cy="379719"/>
          </a:xfrm>
          <a:prstGeom prst="rect">
            <a:avLst/>
          </a:prstGeom>
        </p:spPr>
        <p:txBody>
          <a:bodyPr wrap="square" lIns="0" tIns="0" rIns="0" bIns="0" anchor="ctr">
            <a:spAutoFit/>
          </a:bodyPr>
          <a:lstStyle/>
          <a:p>
            <a:pPr>
              <a:lnSpc>
                <a:spcPct val="115000"/>
              </a:lnSpc>
              <a:defRPr/>
            </a:pPr>
            <a:r>
              <a:rPr lang="en-AU" sz="1100" b="1">
                <a:latin typeface="Aptos"/>
              </a:rPr>
              <a:t>2024</a:t>
            </a:r>
            <a:r>
              <a:rPr lang="en-AU" sz="1100">
                <a:latin typeface="Aptos"/>
              </a:rPr>
              <a:t> </a:t>
            </a:r>
          </a:p>
          <a:p>
            <a:pPr>
              <a:lnSpc>
                <a:spcPct val="115000"/>
              </a:lnSpc>
              <a:defRPr/>
            </a:pPr>
            <a:r>
              <a:rPr lang="en-AU" sz="1100">
                <a:latin typeface="Aptos"/>
              </a:rPr>
              <a:t>National Student Ombudsman established</a:t>
            </a:r>
            <a:endParaRPr lang="en-AU" sz="1100" b="0" i="0">
              <a:solidFill>
                <a:srgbClr val="001D35"/>
              </a:solidFill>
              <a:effectLst/>
              <a:latin typeface="Aptos" panose="020B0004020202020204" pitchFamily="34" charset="0"/>
            </a:endParaRPr>
          </a:p>
        </p:txBody>
      </p:sp>
      <p:sp>
        <p:nvSpPr>
          <p:cNvPr id="64" name="Freeform 5">
            <a:extLst>
              <a:ext uri="{FF2B5EF4-FFF2-40B4-BE49-F238E27FC236}">
                <a16:creationId xmlns:a16="http://schemas.microsoft.com/office/drawing/2014/main" id="{F214F4FF-B25B-B779-96FD-C25373382589}"/>
              </a:ext>
              <a:ext uri="{C183D7F6-B498-43B3-948B-1728B52AA6E4}">
                <adec:decorative xmlns:adec="http://schemas.microsoft.com/office/drawing/2017/decorative" val="1"/>
              </a:ext>
            </a:extLst>
          </p:cNvPr>
          <p:cNvSpPr>
            <a:spLocks/>
          </p:cNvSpPr>
          <p:nvPr/>
        </p:nvSpPr>
        <p:spPr bwMode="auto">
          <a:xfrm>
            <a:off x="5140031" y="3476801"/>
            <a:ext cx="796629" cy="785478"/>
          </a:xfrm>
          <a:prstGeom prst="ellipse">
            <a:avLst/>
          </a:prstGeom>
          <a:solidFill>
            <a:schemeClr val="accent3">
              <a:lumMod val="20000"/>
              <a:lumOff val="80000"/>
            </a:schemeClr>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8" name="Straight Connector 67">
            <a:extLst>
              <a:ext uri="{FF2B5EF4-FFF2-40B4-BE49-F238E27FC236}">
                <a16:creationId xmlns:a16="http://schemas.microsoft.com/office/drawing/2014/main" id="{D338E8D7-DDB2-91F7-5CF6-2AD276998A63}"/>
              </a:ext>
              <a:ext uri="{C183D7F6-B498-43B3-948B-1728B52AA6E4}">
                <adec:decorative xmlns:adec="http://schemas.microsoft.com/office/drawing/2017/decorative" val="1"/>
              </a:ext>
            </a:extLst>
          </p:cNvPr>
          <p:cNvCxnSpPr>
            <a:cxnSpLocks/>
            <a:stCxn id="47" idx="6"/>
          </p:cNvCxnSpPr>
          <p:nvPr/>
        </p:nvCxnSpPr>
        <p:spPr>
          <a:xfrm flipH="1">
            <a:off x="4556178" y="2568029"/>
            <a:ext cx="623411" cy="1496"/>
          </a:xfrm>
          <a:prstGeom prst="line">
            <a:avLst/>
          </a:prstGeom>
          <a:ln w="19050" cap="rnd">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DE75CB21-D3EF-641B-1AAA-202AACA1C36E}"/>
              </a:ext>
            </a:extLst>
          </p:cNvPr>
          <p:cNvCxnSpPr>
            <a:cxnSpLocks/>
            <a:stCxn id="44" idx="4"/>
          </p:cNvCxnSpPr>
          <p:nvPr/>
        </p:nvCxnSpPr>
        <p:spPr>
          <a:xfrm flipH="1">
            <a:off x="4461711" y="4349057"/>
            <a:ext cx="1" cy="385037"/>
          </a:xfrm>
          <a:prstGeom prst="straightConnector1">
            <a:avLst/>
          </a:prstGeom>
          <a:ln w="19050" cap="flat" cmpd="sng" algn="ctr">
            <a:solidFill>
              <a:schemeClr val="bg1">
                <a:lumMod val="5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06" name="Graphic 105">
            <a:extLst>
              <a:ext uri="{FF2B5EF4-FFF2-40B4-BE49-F238E27FC236}">
                <a16:creationId xmlns:a16="http://schemas.microsoft.com/office/drawing/2014/main" id="{E2E02666-89F6-0A79-EEE4-8AA738C1D6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316202" y="3645442"/>
            <a:ext cx="359395" cy="389345"/>
          </a:xfrm>
          <a:prstGeom prst="rect">
            <a:avLst/>
          </a:prstGeom>
        </p:spPr>
      </p:pic>
      <p:cxnSp>
        <p:nvCxnSpPr>
          <p:cNvPr id="107" name="Straight Connector 106">
            <a:extLst>
              <a:ext uri="{FF2B5EF4-FFF2-40B4-BE49-F238E27FC236}">
                <a16:creationId xmlns:a16="http://schemas.microsoft.com/office/drawing/2014/main" id="{0218CDB4-1388-8B3F-56FA-2E993B062713}"/>
              </a:ext>
              <a:ext uri="{C183D7F6-B498-43B3-948B-1728B52AA6E4}">
                <adec:decorative xmlns:adec="http://schemas.microsoft.com/office/drawing/2017/decorative" val="1"/>
              </a:ext>
            </a:extLst>
          </p:cNvPr>
          <p:cNvCxnSpPr>
            <a:cxnSpLocks/>
            <a:stCxn id="8" idx="0"/>
          </p:cNvCxnSpPr>
          <p:nvPr/>
        </p:nvCxnSpPr>
        <p:spPr>
          <a:xfrm flipH="1" flipV="1">
            <a:off x="4470557" y="1453126"/>
            <a:ext cx="1" cy="309238"/>
          </a:xfrm>
          <a:prstGeom prst="line">
            <a:avLst/>
          </a:prstGeom>
          <a:ln w="19050" cap="rnd">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BCE4BA1-2E9C-C696-E4DC-A339052CFB59}"/>
              </a:ext>
              <a:ext uri="{C183D7F6-B498-43B3-948B-1728B52AA6E4}">
                <adec:decorative xmlns:adec="http://schemas.microsoft.com/office/drawing/2017/decorative" val="1"/>
              </a:ext>
            </a:extLst>
          </p:cNvPr>
          <p:cNvCxnSpPr>
            <a:cxnSpLocks/>
          </p:cNvCxnSpPr>
          <p:nvPr/>
        </p:nvCxnSpPr>
        <p:spPr>
          <a:xfrm flipV="1">
            <a:off x="4472278" y="1365987"/>
            <a:ext cx="648540" cy="12448"/>
          </a:xfrm>
          <a:prstGeom prst="line">
            <a:avLst/>
          </a:prstGeom>
          <a:ln w="19050" cap="rnd">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110" name="Rectangle 40">
            <a:extLst>
              <a:ext uri="{FF2B5EF4-FFF2-40B4-BE49-F238E27FC236}">
                <a16:creationId xmlns:a16="http://schemas.microsoft.com/office/drawing/2014/main" id="{29765AA9-7A3E-BB87-3A94-A71272529379}"/>
              </a:ext>
            </a:extLst>
          </p:cNvPr>
          <p:cNvSpPr/>
          <p:nvPr/>
        </p:nvSpPr>
        <p:spPr bwMode="auto">
          <a:xfrm rot="10800000" flipV="1">
            <a:off x="4360642" y="1278304"/>
            <a:ext cx="200244" cy="200244"/>
          </a:xfrm>
          <a:prstGeom prst="ellipse">
            <a:avLst/>
          </a:prstGeom>
          <a:solidFill>
            <a:schemeClr val="accent6"/>
          </a:solidFill>
          <a:ln w="9525">
            <a:noFill/>
            <a:round/>
            <a:headEnd/>
            <a:tailEn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6"/>
              </a:solidFill>
              <a:effectLst/>
              <a:uLnTx/>
              <a:uFillTx/>
              <a:latin typeface="Calibri" panose="020F0502020204030204"/>
              <a:ea typeface="+mn-ea"/>
              <a:cs typeface="+mn-cs"/>
            </a:endParaRPr>
          </a:p>
        </p:txBody>
      </p:sp>
      <p:sp>
        <p:nvSpPr>
          <p:cNvPr id="5" name="Minus Sign 4">
            <a:extLst>
              <a:ext uri="{FF2B5EF4-FFF2-40B4-BE49-F238E27FC236}">
                <a16:creationId xmlns:a16="http://schemas.microsoft.com/office/drawing/2014/main" id="{D1CE800B-159D-F181-BF1D-883454E2842D}"/>
              </a:ext>
            </a:extLst>
          </p:cNvPr>
          <p:cNvSpPr/>
          <p:nvPr/>
        </p:nvSpPr>
        <p:spPr>
          <a:xfrm>
            <a:off x="-425394" y="744361"/>
            <a:ext cx="4932535" cy="229622"/>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rgbClr val="002060"/>
              </a:solidFill>
            </a:endParaRPr>
          </a:p>
        </p:txBody>
      </p:sp>
    </p:spTree>
    <p:extLst>
      <p:ext uri="{BB962C8B-B14F-4D97-AF65-F5344CB8AC3E}">
        <p14:creationId xmlns:p14="http://schemas.microsoft.com/office/powerpoint/2010/main" val="1720022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C4AE4-8501-F627-B172-58EF5526E45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57B64A-69E0-058D-981D-DA9A88C0EB94}"/>
              </a:ext>
            </a:extLst>
          </p:cNvPr>
          <p:cNvSpPr>
            <a:spLocks noGrp="1"/>
          </p:cNvSpPr>
          <p:nvPr>
            <p:ph type="sldNum" sz="quarter" idx="12"/>
          </p:nvPr>
        </p:nvSpPr>
        <p:spPr/>
        <p:txBody>
          <a:bodyPr/>
          <a:lstStyle/>
          <a:p>
            <a:fld id="{587702D9-62F4-4DAB-B7F1-D3C48808CBB7}" type="slidenum">
              <a:rPr lang="en-AU" smtClean="0"/>
              <a:pPr/>
              <a:t>8</a:t>
            </a:fld>
            <a:endParaRPr lang="en-AU"/>
          </a:p>
        </p:txBody>
      </p:sp>
      <p:sp>
        <p:nvSpPr>
          <p:cNvPr id="6" name="Text Placeholder 1">
            <a:extLst>
              <a:ext uri="{FF2B5EF4-FFF2-40B4-BE49-F238E27FC236}">
                <a16:creationId xmlns:a16="http://schemas.microsoft.com/office/drawing/2014/main" id="{9DA93594-3577-C17F-411B-0D4BD5068429}"/>
              </a:ext>
            </a:extLst>
          </p:cNvPr>
          <p:cNvSpPr txBox="1">
            <a:spLocks/>
          </p:cNvSpPr>
          <p:nvPr/>
        </p:nvSpPr>
        <p:spPr>
          <a:xfrm>
            <a:off x="741872" y="615457"/>
            <a:ext cx="5273917" cy="3743745"/>
          </a:xfrm>
          <a:prstGeom prst="rect">
            <a:avLst/>
          </a:prstGeom>
        </p:spPr>
        <p:txBody>
          <a:bodyPr vert="horz" lIns="91440" tIns="45720" rIns="91440" bIns="45720" rtlCol="0" anchor="t">
            <a:noAutofit/>
          </a:bodyPr>
          <a:lstStyle>
            <a:lvl1pPr marL="228602" indent="-228602" algn="l" defTabSz="914406"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7" indent="-228602" algn="l" defTabSz="914406"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11" indent="-228602" algn="l" defTabSz="914406"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15" indent="-228602" algn="l" defTabSz="914406"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2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6"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278">
              <a:buNone/>
            </a:pPr>
            <a:endParaRPr lang="en-AU" sz="2800" b="1">
              <a:solidFill>
                <a:srgbClr val="002060"/>
              </a:solidFill>
              <a:latin typeface="Aptos"/>
            </a:endParaRPr>
          </a:p>
        </p:txBody>
      </p:sp>
      <p:sp>
        <p:nvSpPr>
          <p:cNvPr id="4" name="Title 2">
            <a:extLst>
              <a:ext uri="{FF2B5EF4-FFF2-40B4-BE49-F238E27FC236}">
                <a16:creationId xmlns:a16="http://schemas.microsoft.com/office/drawing/2014/main" id="{4A688F2E-95D5-BDD9-EBDC-750B193885EE}"/>
              </a:ext>
            </a:extLst>
          </p:cNvPr>
          <p:cNvSpPr>
            <a:spLocks noGrp="1"/>
          </p:cNvSpPr>
          <p:nvPr>
            <p:ph type="title"/>
          </p:nvPr>
        </p:nvSpPr>
        <p:spPr>
          <a:xfrm>
            <a:off x="373318" y="616526"/>
            <a:ext cx="3580546" cy="1680789"/>
          </a:xfrm>
          <a:ln>
            <a:noFill/>
          </a:ln>
        </p:spPr>
        <p:txBody>
          <a:bodyPr vert="horz" lIns="91440" tIns="45720" rIns="91440" bIns="45720" rtlCol="0" anchor="b">
            <a:noAutofit/>
          </a:bodyPr>
          <a:lstStyle/>
          <a:p>
            <a:r>
              <a:rPr lang="en-AU" sz="2800" b="1">
                <a:solidFill>
                  <a:schemeClr val="tx2"/>
                </a:solidFill>
                <a:latin typeface="Aptos"/>
                <a:cs typeface="Calibri"/>
              </a:rPr>
              <a:t>National Higher Education Code to Prevent and Respond to Gender-based Violence</a:t>
            </a:r>
          </a:p>
        </p:txBody>
      </p:sp>
      <p:sp>
        <p:nvSpPr>
          <p:cNvPr id="5" name="Minus Sign 4">
            <a:extLst>
              <a:ext uri="{FF2B5EF4-FFF2-40B4-BE49-F238E27FC236}">
                <a16:creationId xmlns:a16="http://schemas.microsoft.com/office/drawing/2014/main" id="{403D3EAA-8993-0BED-45BA-893D4D1C1524}"/>
              </a:ext>
            </a:extLst>
          </p:cNvPr>
          <p:cNvSpPr/>
          <p:nvPr/>
        </p:nvSpPr>
        <p:spPr>
          <a:xfrm>
            <a:off x="0" y="2258032"/>
            <a:ext cx="3018973" cy="316099"/>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54A"/>
              </a:solidFill>
              <a:effectLst/>
              <a:uLnTx/>
              <a:uFillTx/>
              <a:latin typeface="Calibri" panose="020F0502020204030204"/>
              <a:ea typeface="+mn-ea"/>
              <a:cs typeface="+mn-cs"/>
            </a:endParaRPr>
          </a:p>
        </p:txBody>
      </p:sp>
      <p:pic>
        <p:nvPicPr>
          <p:cNvPr id="7" name="Picture 6" descr="A document with text on it&#10;&#10;AI-generated content may be incorrect.">
            <a:extLst>
              <a:ext uri="{FF2B5EF4-FFF2-40B4-BE49-F238E27FC236}">
                <a16:creationId xmlns:a16="http://schemas.microsoft.com/office/drawing/2014/main" id="{0BEB2885-0889-03D6-6076-2D8C096F3FA3}"/>
              </a:ext>
            </a:extLst>
          </p:cNvPr>
          <p:cNvPicPr>
            <a:picLocks noChangeAspect="1"/>
          </p:cNvPicPr>
          <p:nvPr/>
        </p:nvPicPr>
        <p:blipFill>
          <a:blip r:embed="rId3"/>
          <a:stretch>
            <a:fillRect/>
          </a:stretch>
        </p:blipFill>
        <p:spPr>
          <a:xfrm rot="540000">
            <a:off x="3998566" y="212247"/>
            <a:ext cx="3621301" cy="5143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3983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0743D-8EB0-64A0-50D4-4EB4A884C1A8}"/>
            </a:ext>
          </a:extLst>
        </p:cNvPr>
        <p:cNvGrpSpPr/>
        <p:nvPr/>
      </p:nvGrpSpPr>
      <p:grpSpPr>
        <a:xfrm>
          <a:off x="0" y="0"/>
          <a:ext cx="0" cy="0"/>
          <a:chOff x="0" y="0"/>
          <a:chExt cx="0" cy="0"/>
        </a:xfrm>
      </p:grpSpPr>
      <p:sp>
        <p:nvSpPr>
          <p:cNvPr id="45" name="Flowchart: Alternate Process 44">
            <a:extLst>
              <a:ext uri="{FF2B5EF4-FFF2-40B4-BE49-F238E27FC236}">
                <a16:creationId xmlns:a16="http://schemas.microsoft.com/office/drawing/2014/main" id="{464E4FD2-ECD4-8D6C-A29A-E4C42A689B23}"/>
              </a:ext>
            </a:extLst>
          </p:cNvPr>
          <p:cNvSpPr/>
          <p:nvPr/>
        </p:nvSpPr>
        <p:spPr>
          <a:xfrm>
            <a:off x="584609" y="2892802"/>
            <a:ext cx="1753140" cy="1657991"/>
          </a:xfrm>
          <a:prstGeom prst="flowChartAlternateProcess">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a:ln>
                <a:noFill/>
              </a:ln>
              <a:solidFill>
                <a:prstClr val="white"/>
              </a:solidFill>
              <a:effectLst/>
              <a:uLnTx/>
              <a:uFillTx/>
              <a:latin typeface="Aptos" panose="020B0004020202020204" pitchFamily="34" charset="0"/>
            </a:endParaRPr>
          </a:p>
        </p:txBody>
      </p:sp>
      <p:sp>
        <p:nvSpPr>
          <p:cNvPr id="44" name="Flowchart: Alternate Process 43">
            <a:extLst>
              <a:ext uri="{FF2B5EF4-FFF2-40B4-BE49-F238E27FC236}">
                <a16:creationId xmlns:a16="http://schemas.microsoft.com/office/drawing/2014/main" id="{53A115BC-EA29-A4CD-9801-85C94FBE6F2E}"/>
              </a:ext>
            </a:extLst>
          </p:cNvPr>
          <p:cNvSpPr/>
          <p:nvPr/>
        </p:nvSpPr>
        <p:spPr>
          <a:xfrm>
            <a:off x="2660967" y="2878745"/>
            <a:ext cx="1743333" cy="1700983"/>
          </a:xfrm>
          <a:prstGeom prst="flowChartAlternateProcess">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a:ln>
                <a:noFill/>
              </a:ln>
              <a:solidFill>
                <a:prstClr val="white"/>
              </a:solidFill>
              <a:effectLst/>
              <a:uLnTx/>
              <a:uFillTx/>
              <a:latin typeface="Aptos" panose="020B0004020202020204" pitchFamily="34" charset="0"/>
            </a:endParaRPr>
          </a:p>
        </p:txBody>
      </p:sp>
      <p:sp>
        <p:nvSpPr>
          <p:cNvPr id="43" name="Flowchart: Alternate Process 42">
            <a:extLst>
              <a:ext uri="{FF2B5EF4-FFF2-40B4-BE49-F238E27FC236}">
                <a16:creationId xmlns:a16="http://schemas.microsoft.com/office/drawing/2014/main" id="{503304DB-7FC5-6107-7CC8-B4A98B14C662}"/>
              </a:ext>
            </a:extLst>
          </p:cNvPr>
          <p:cNvSpPr/>
          <p:nvPr/>
        </p:nvSpPr>
        <p:spPr>
          <a:xfrm>
            <a:off x="4709815" y="2879042"/>
            <a:ext cx="1758584" cy="1671751"/>
          </a:xfrm>
          <a:prstGeom prst="flowChartAlternateProcess">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a:ln>
                <a:noFill/>
              </a:ln>
              <a:solidFill>
                <a:prstClr val="white"/>
              </a:solidFill>
              <a:effectLst/>
              <a:uLnTx/>
              <a:uFillTx/>
              <a:latin typeface="Aptos" panose="020B0004020202020204" pitchFamily="34" charset="0"/>
            </a:endParaRPr>
          </a:p>
        </p:txBody>
      </p:sp>
      <p:sp>
        <p:nvSpPr>
          <p:cNvPr id="42" name="Flowchart: Alternate Process 41">
            <a:extLst>
              <a:ext uri="{FF2B5EF4-FFF2-40B4-BE49-F238E27FC236}">
                <a16:creationId xmlns:a16="http://schemas.microsoft.com/office/drawing/2014/main" id="{3A19C734-E75F-D20A-D33C-61B4FDC2BCFB}"/>
              </a:ext>
            </a:extLst>
          </p:cNvPr>
          <p:cNvSpPr/>
          <p:nvPr/>
        </p:nvSpPr>
        <p:spPr>
          <a:xfrm>
            <a:off x="6780570" y="941702"/>
            <a:ext cx="1753140" cy="1675774"/>
          </a:xfrm>
          <a:prstGeom prst="flowChartAlternateProcess">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a:ln>
                <a:noFill/>
              </a:ln>
              <a:solidFill>
                <a:prstClr val="white"/>
              </a:solidFill>
              <a:effectLst/>
              <a:uLnTx/>
              <a:uFillTx/>
              <a:latin typeface="Aptos" panose="020B0004020202020204" pitchFamily="34" charset="0"/>
            </a:endParaRPr>
          </a:p>
        </p:txBody>
      </p:sp>
      <p:sp>
        <p:nvSpPr>
          <p:cNvPr id="2" name="Slide Number Placeholder 1">
            <a:extLst>
              <a:ext uri="{FF2B5EF4-FFF2-40B4-BE49-F238E27FC236}">
                <a16:creationId xmlns:a16="http://schemas.microsoft.com/office/drawing/2014/main" id="{5C6FFD1D-C61E-B594-0A09-4AD364E44CED}"/>
              </a:ext>
            </a:extLst>
          </p:cNvPr>
          <p:cNvSpPr>
            <a:spLocks noGrp="1"/>
          </p:cNvSpPr>
          <p:nvPr>
            <p:ph type="sldNum" sz="quarter" idx="12"/>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587702D9-62F4-4DAB-B7F1-D3C48808CBB7}" type="slidenum">
              <a:rPr kumimoji="0" lang="en-AU"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lowchart: Alternate Process 8">
            <a:extLst>
              <a:ext uri="{FF2B5EF4-FFF2-40B4-BE49-F238E27FC236}">
                <a16:creationId xmlns:a16="http://schemas.microsoft.com/office/drawing/2014/main" id="{1DB0CDA8-F17F-C3B5-ECE1-58ACD6E5FE7D}"/>
              </a:ext>
            </a:extLst>
          </p:cNvPr>
          <p:cNvSpPr/>
          <p:nvPr/>
        </p:nvSpPr>
        <p:spPr>
          <a:xfrm>
            <a:off x="588526" y="949402"/>
            <a:ext cx="1743334" cy="1675149"/>
          </a:xfrm>
          <a:prstGeom prst="flowChartAlternateProcess">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a:ln>
                <a:noFill/>
              </a:ln>
              <a:solidFill>
                <a:prstClr val="white"/>
              </a:solidFill>
              <a:effectLst/>
              <a:uLnTx/>
              <a:uFillTx/>
              <a:latin typeface="Aptos" panose="020B0004020202020204" pitchFamily="34" charset="0"/>
            </a:endParaRPr>
          </a:p>
        </p:txBody>
      </p:sp>
      <p:sp>
        <p:nvSpPr>
          <p:cNvPr id="12" name="TextBox 11">
            <a:extLst>
              <a:ext uri="{FF2B5EF4-FFF2-40B4-BE49-F238E27FC236}">
                <a16:creationId xmlns:a16="http://schemas.microsoft.com/office/drawing/2014/main" id="{8D706195-8F6C-DFE2-922F-AAFD8B9E287A}"/>
              </a:ext>
            </a:extLst>
          </p:cNvPr>
          <p:cNvSpPr txBox="1"/>
          <p:nvPr/>
        </p:nvSpPr>
        <p:spPr>
          <a:xfrm>
            <a:off x="589069" y="921981"/>
            <a:ext cx="1819658" cy="446276"/>
          </a:xfrm>
          <a:prstGeom prst="rect">
            <a:avLst/>
          </a:prstGeom>
          <a:solidFill>
            <a:schemeClr val="accent1"/>
          </a:solidFill>
        </p:spPr>
        <p:txBody>
          <a:bodyPr wrap="square" lIns="91440" tIns="45720" rIns="91440" bIns="45720" rtlCol="0" anchor="t">
            <a:spAutoFit/>
          </a:bodyPr>
          <a:lstStyle/>
          <a:p>
            <a:pPr marL="0" marR="0" lvl="0" indent="0" defTabSz="914278" rtl="0" eaLnBrk="1" fontAlgn="auto" latinLnBrk="0" hangingPunct="1">
              <a:lnSpc>
                <a:spcPct val="100000"/>
              </a:lnSpc>
              <a:spcBef>
                <a:spcPts val="0"/>
              </a:spcBef>
              <a:spcAft>
                <a:spcPts val="0"/>
              </a:spcAft>
              <a:buClrTx/>
              <a:buSzTx/>
              <a:buFontTx/>
              <a:buNone/>
              <a:tabLst/>
              <a:defRPr/>
            </a:pPr>
            <a:r>
              <a:rPr kumimoji="0" lang="en-AU" sz="1150" b="1" i="0" u="none" strike="noStrike" kern="1200" cap="none" spc="0" normalizeH="0" baseline="0" noProof="0">
                <a:ln>
                  <a:noFill/>
                </a:ln>
                <a:solidFill>
                  <a:schemeClr val="bg1"/>
                </a:solidFill>
                <a:effectLst/>
                <a:uLnTx/>
                <a:uFillTx/>
                <a:latin typeface="Aptos"/>
              </a:rPr>
              <a:t>Accountable Leadership and Governance</a:t>
            </a:r>
            <a:endParaRPr lang="en-AU" sz="1150" b="0" i="0" u="none" strike="noStrike" kern="1200" cap="none" spc="0" normalizeH="0" baseline="0" noProof="0">
              <a:ln>
                <a:noFill/>
              </a:ln>
              <a:solidFill>
                <a:schemeClr val="bg1"/>
              </a:solidFill>
              <a:effectLst/>
              <a:uLnTx/>
              <a:uFillTx/>
              <a:latin typeface="Aptos"/>
            </a:endParaRPr>
          </a:p>
        </p:txBody>
      </p:sp>
      <p:sp>
        <p:nvSpPr>
          <p:cNvPr id="13" name="Flowchart: Alternate Process 12">
            <a:extLst>
              <a:ext uri="{FF2B5EF4-FFF2-40B4-BE49-F238E27FC236}">
                <a16:creationId xmlns:a16="http://schemas.microsoft.com/office/drawing/2014/main" id="{57EEB8F3-37B9-992D-2312-9B315E455E2D}"/>
              </a:ext>
            </a:extLst>
          </p:cNvPr>
          <p:cNvSpPr/>
          <p:nvPr/>
        </p:nvSpPr>
        <p:spPr>
          <a:xfrm>
            <a:off x="2660967" y="949402"/>
            <a:ext cx="1743333" cy="1675149"/>
          </a:xfrm>
          <a:prstGeom prst="flowChartAlternateProcess">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a:ln>
                <a:noFill/>
              </a:ln>
              <a:solidFill>
                <a:prstClr val="white"/>
              </a:solidFill>
              <a:effectLst/>
              <a:uLnTx/>
              <a:uFillTx/>
              <a:latin typeface="Aptos" panose="020B0004020202020204" pitchFamily="34" charset="0"/>
            </a:endParaRPr>
          </a:p>
        </p:txBody>
      </p:sp>
      <p:sp>
        <p:nvSpPr>
          <p:cNvPr id="15" name="Flowchart: Connector 14">
            <a:extLst>
              <a:ext uri="{FF2B5EF4-FFF2-40B4-BE49-F238E27FC236}">
                <a16:creationId xmlns:a16="http://schemas.microsoft.com/office/drawing/2014/main" id="{E6A07F88-E0F5-5440-0CAF-F063A78214FB}"/>
              </a:ext>
            </a:extLst>
          </p:cNvPr>
          <p:cNvSpPr/>
          <p:nvPr/>
        </p:nvSpPr>
        <p:spPr>
          <a:xfrm>
            <a:off x="4036362" y="2216197"/>
            <a:ext cx="487477" cy="479749"/>
          </a:xfrm>
          <a:prstGeom prst="flowChartConnector">
            <a:avLst/>
          </a:prstGeom>
          <a:solidFill>
            <a:schemeClr val="accent4">
              <a:lumMod val="20000"/>
              <a:lumOff val="8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prstClr val="black"/>
                </a:solidFill>
                <a:effectLst/>
                <a:uLnTx/>
                <a:uFillTx/>
                <a:latin typeface="Aptos" panose="020B0004020202020204" pitchFamily="34" charset="0"/>
              </a:rPr>
              <a:t>2</a:t>
            </a:r>
          </a:p>
        </p:txBody>
      </p:sp>
      <p:sp>
        <p:nvSpPr>
          <p:cNvPr id="16" name="TextBox 15">
            <a:extLst>
              <a:ext uri="{FF2B5EF4-FFF2-40B4-BE49-F238E27FC236}">
                <a16:creationId xmlns:a16="http://schemas.microsoft.com/office/drawing/2014/main" id="{B342CDF9-9ACE-B23B-1F4C-A7235E958281}"/>
              </a:ext>
            </a:extLst>
          </p:cNvPr>
          <p:cNvSpPr txBox="1"/>
          <p:nvPr/>
        </p:nvSpPr>
        <p:spPr>
          <a:xfrm>
            <a:off x="2631709" y="925082"/>
            <a:ext cx="1807960" cy="461665"/>
          </a:xfrm>
          <a:prstGeom prst="rect">
            <a:avLst/>
          </a:prstGeom>
          <a:solidFill>
            <a:schemeClr val="accent1"/>
          </a:solidFill>
        </p:spPr>
        <p:txBody>
          <a:bodyPr wrap="square" lIns="91440" tIns="45720" rIns="91440" bIns="45720" rtlCol="0" anchor="t">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bg1"/>
                </a:solidFill>
                <a:effectLst/>
                <a:uLnTx/>
                <a:uFillTx/>
                <a:latin typeface="Aptos" panose="020B0004020202020204" pitchFamily="34" charset="0"/>
              </a:defRPr>
            </a:lvl1pPr>
          </a:lstStyle>
          <a:p>
            <a:r>
              <a:rPr lang="en-AU">
                <a:latin typeface="Aptos"/>
              </a:rPr>
              <a:t>Safe environments and systems</a:t>
            </a:r>
          </a:p>
        </p:txBody>
      </p:sp>
      <p:sp>
        <p:nvSpPr>
          <p:cNvPr id="17" name="Flowchart: Alternate Process 16">
            <a:extLst>
              <a:ext uri="{FF2B5EF4-FFF2-40B4-BE49-F238E27FC236}">
                <a16:creationId xmlns:a16="http://schemas.microsoft.com/office/drawing/2014/main" id="{4C018E5F-4D36-75B1-C109-4F0050AC00D1}"/>
              </a:ext>
            </a:extLst>
          </p:cNvPr>
          <p:cNvSpPr/>
          <p:nvPr/>
        </p:nvSpPr>
        <p:spPr>
          <a:xfrm>
            <a:off x="4709815" y="948778"/>
            <a:ext cx="1753140" cy="1675774"/>
          </a:xfrm>
          <a:prstGeom prst="flowChartAlternateProcess">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a:ln>
                <a:noFill/>
              </a:ln>
              <a:solidFill>
                <a:prstClr val="white"/>
              </a:solidFill>
              <a:effectLst/>
              <a:uLnTx/>
              <a:uFillTx/>
              <a:latin typeface="Aptos" panose="020B0004020202020204" pitchFamily="34" charset="0"/>
            </a:endParaRPr>
          </a:p>
        </p:txBody>
      </p:sp>
      <p:sp>
        <p:nvSpPr>
          <p:cNvPr id="19" name="Flowchart: Connector 18">
            <a:extLst>
              <a:ext uri="{FF2B5EF4-FFF2-40B4-BE49-F238E27FC236}">
                <a16:creationId xmlns:a16="http://schemas.microsoft.com/office/drawing/2014/main" id="{AECB38AC-EE46-7C01-89AF-F629D8130B29}"/>
              </a:ext>
            </a:extLst>
          </p:cNvPr>
          <p:cNvSpPr/>
          <p:nvPr/>
        </p:nvSpPr>
        <p:spPr>
          <a:xfrm>
            <a:off x="6071314" y="2239163"/>
            <a:ext cx="452172" cy="430314"/>
          </a:xfrm>
          <a:prstGeom prst="flowChartConnector">
            <a:avLst/>
          </a:prstGeom>
          <a:solidFill>
            <a:schemeClr val="accent4">
              <a:lumMod val="20000"/>
              <a:lumOff val="8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prstClr val="black"/>
                </a:solidFill>
                <a:effectLst/>
                <a:uLnTx/>
                <a:uFillTx/>
                <a:latin typeface="Aptos" panose="020B0004020202020204" pitchFamily="34" charset="0"/>
              </a:rPr>
              <a:t>3</a:t>
            </a:r>
          </a:p>
        </p:txBody>
      </p:sp>
      <p:sp>
        <p:nvSpPr>
          <p:cNvPr id="20" name="TextBox 19">
            <a:extLst>
              <a:ext uri="{FF2B5EF4-FFF2-40B4-BE49-F238E27FC236}">
                <a16:creationId xmlns:a16="http://schemas.microsoft.com/office/drawing/2014/main" id="{AA08522D-7118-1E80-3801-4A6AC768E26E}"/>
              </a:ext>
            </a:extLst>
          </p:cNvPr>
          <p:cNvSpPr txBox="1"/>
          <p:nvPr/>
        </p:nvSpPr>
        <p:spPr>
          <a:xfrm>
            <a:off x="4648491" y="925017"/>
            <a:ext cx="1830078" cy="461665"/>
          </a:xfrm>
          <a:prstGeom prst="rect">
            <a:avLst/>
          </a:prstGeom>
          <a:solidFill>
            <a:schemeClr val="accent1"/>
          </a:solidFill>
        </p:spPr>
        <p:txBody>
          <a:bodyPr wrap="square" lIns="91440" tIns="45720" rIns="91440" bIns="45720" rtlCol="0" anchor="t">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bg1"/>
                </a:solidFill>
                <a:effectLst/>
                <a:uLnTx/>
                <a:uFillTx/>
                <a:latin typeface="Aptos" panose="020B0004020202020204" pitchFamily="34" charset="0"/>
              </a:defRPr>
            </a:lvl1pPr>
          </a:lstStyle>
          <a:p>
            <a:r>
              <a:rPr lang="en-AU">
                <a:latin typeface="Aptos"/>
              </a:rPr>
              <a:t>Knowledge and </a:t>
            </a:r>
          </a:p>
          <a:p>
            <a:r>
              <a:rPr lang="en-AU">
                <a:latin typeface="Aptos"/>
              </a:rPr>
              <a:t>capability</a:t>
            </a:r>
          </a:p>
        </p:txBody>
      </p:sp>
      <p:sp>
        <p:nvSpPr>
          <p:cNvPr id="26" name="TextBox 25">
            <a:extLst>
              <a:ext uri="{FF2B5EF4-FFF2-40B4-BE49-F238E27FC236}">
                <a16:creationId xmlns:a16="http://schemas.microsoft.com/office/drawing/2014/main" id="{389928CA-3764-0C0F-5BD3-A061A4247423}"/>
              </a:ext>
            </a:extLst>
          </p:cNvPr>
          <p:cNvSpPr txBox="1"/>
          <p:nvPr/>
        </p:nvSpPr>
        <p:spPr>
          <a:xfrm>
            <a:off x="584951" y="2808865"/>
            <a:ext cx="1749049" cy="461665"/>
          </a:xfrm>
          <a:prstGeom prst="rect">
            <a:avLst/>
          </a:prstGeom>
          <a:solidFill>
            <a:schemeClr val="accent1"/>
          </a:solidFill>
        </p:spPr>
        <p:txBody>
          <a:bodyPr wrap="square" lIns="91440" tIns="45720" rIns="91440" bIns="45720" rtlCol="0" anchor="t">
            <a:spAutoFit/>
          </a:bodyPr>
          <a:lstStyle>
            <a:defPPr>
              <a:defRPr lang="en-US"/>
            </a:defPPr>
            <a:lvl1pPr marR="0" lvl="0" indent="0" fontAlgn="auto">
              <a:lnSpc>
                <a:spcPct val="100000"/>
              </a:lnSpc>
              <a:spcBef>
                <a:spcPts val="0"/>
              </a:spcBef>
              <a:spcAft>
                <a:spcPts val="0"/>
              </a:spcAft>
              <a:buClrTx/>
              <a:buSzTx/>
              <a:buFontTx/>
              <a:buNone/>
              <a:tabLst/>
              <a:defRPr kumimoji="0" sz="1100" b="1" i="0" u="none" strike="noStrike" cap="none" spc="0" normalizeH="0" baseline="0">
                <a:ln>
                  <a:noFill/>
                </a:ln>
                <a:solidFill>
                  <a:schemeClr val="bg1"/>
                </a:solidFill>
                <a:effectLst/>
                <a:uLnTx/>
                <a:uFillTx/>
                <a:latin typeface="Aptos" panose="020B0004020202020204" pitchFamily="34" charset="0"/>
              </a:defRPr>
            </a:lvl1pPr>
          </a:lstStyle>
          <a:p>
            <a:r>
              <a:rPr lang="en-AU" sz="1200">
                <a:latin typeface="Aptos"/>
              </a:rPr>
              <a:t>Safe Processes</a:t>
            </a:r>
          </a:p>
          <a:p>
            <a:endParaRPr lang="en-AU" sz="1200"/>
          </a:p>
        </p:txBody>
      </p:sp>
      <p:sp>
        <p:nvSpPr>
          <p:cNvPr id="28" name="Flowchart: Connector 27">
            <a:extLst>
              <a:ext uri="{FF2B5EF4-FFF2-40B4-BE49-F238E27FC236}">
                <a16:creationId xmlns:a16="http://schemas.microsoft.com/office/drawing/2014/main" id="{31CEC5FF-B23F-460C-7403-BFB1C4A1A849}"/>
              </a:ext>
            </a:extLst>
          </p:cNvPr>
          <p:cNvSpPr/>
          <p:nvPr/>
        </p:nvSpPr>
        <p:spPr>
          <a:xfrm>
            <a:off x="4171795" y="4270205"/>
            <a:ext cx="466294" cy="472686"/>
          </a:xfrm>
          <a:prstGeom prst="flowChartConnector">
            <a:avLst/>
          </a:prstGeom>
          <a:solidFill>
            <a:schemeClr val="accent4">
              <a:lumMod val="20000"/>
              <a:lumOff val="8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600" b="1">
                <a:solidFill>
                  <a:prstClr val="black"/>
                </a:solidFill>
                <a:latin typeface="Aptos" panose="020B0004020202020204" pitchFamily="34" charset="0"/>
              </a:rPr>
              <a:t>6</a:t>
            </a:r>
          </a:p>
        </p:txBody>
      </p:sp>
      <p:sp>
        <p:nvSpPr>
          <p:cNvPr id="29" name="TextBox 28">
            <a:extLst>
              <a:ext uri="{FF2B5EF4-FFF2-40B4-BE49-F238E27FC236}">
                <a16:creationId xmlns:a16="http://schemas.microsoft.com/office/drawing/2014/main" id="{8AA681FA-ED11-776D-3811-F160EC26FDE0}"/>
              </a:ext>
            </a:extLst>
          </p:cNvPr>
          <p:cNvSpPr txBox="1"/>
          <p:nvPr/>
        </p:nvSpPr>
        <p:spPr>
          <a:xfrm>
            <a:off x="2662521" y="2805692"/>
            <a:ext cx="1753495" cy="461665"/>
          </a:xfrm>
          <a:prstGeom prst="rect">
            <a:avLst/>
          </a:prstGeom>
          <a:solidFill>
            <a:schemeClr val="accent1"/>
          </a:solidFill>
        </p:spPr>
        <p:txBody>
          <a:bodyPr wrap="square" lIns="91440" tIns="45720" rIns="91440" bIns="45720" rtlCol="0" anchor="t">
            <a:spAutoFit/>
          </a:bodyPr>
          <a:lstStyle>
            <a:defPPr>
              <a:defRPr lang="en-US"/>
            </a:defPPr>
            <a:lvl1pPr marR="0" lvl="0" indent="0" fontAlgn="auto">
              <a:lnSpc>
                <a:spcPct val="100000"/>
              </a:lnSpc>
              <a:spcBef>
                <a:spcPts val="0"/>
              </a:spcBef>
              <a:spcAft>
                <a:spcPts val="0"/>
              </a:spcAft>
              <a:buClrTx/>
              <a:buSzTx/>
              <a:buFontTx/>
              <a:buNone/>
              <a:tabLst/>
              <a:defRPr kumimoji="0" sz="1100" b="1" i="0" u="none" strike="noStrike" cap="none" spc="0" normalizeH="0" baseline="0">
                <a:ln>
                  <a:noFill/>
                </a:ln>
                <a:solidFill>
                  <a:schemeClr val="bg1"/>
                </a:solidFill>
                <a:effectLst/>
                <a:uLnTx/>
                <a:uFillTx/>
                <a:latin typeface="Aptos" panose="020B0004020202020204" pitchFamily="34" charset="0"/>
              </a:defRPr>
            </a:lvl1pPr>
          </a:lstStyle>
          <a:p>
            <a:r>
              <a:rPr lang="en-AU" sz="1200">
                <a:latin typeface="Aptos"/>
              </a:rPr>
              <a:t>Data, Evidence and</a:t>
            </a:r>
          </a:p>
          <a:p>
            <a:r>
              <a:rPr lang="en-AU" sz="1200">
                <a:latin typeface="Aptos"/>
              </a:rPr>
              <a:t>Impact</a:t>
            </a:r>
          </a:p>
        </p:txBody>
      </p:sp>
      <p:sp>
        <p:nvSpPr>
          <p:cNvPr id="31" name="Flowchart: Connector 30">
            <a:extLst>
              <a:ext uri="{FF2B5EF4-FFF2-40B4-BE49-F238E27FC236}">
                <a16:creationId xmlns:a16="http://schemas.microsoft.com/office/drawing/2014/main" id="{F3E7C81F-E8A5-2CB4-1A71-00E756FF355D}"/>
              </a:ext>
            </a:extLst>
          </p:cNvPr>
          <p:cNvSpPr/>
          <p:nvPr/>
        </p:nvSpPr>
        <p:spPr>
          <a:xfrm>
            <a:off x="6208309" y="4282025"/>
            <a:ext cx="459233" cy="451500"/>
          </a:xfrm>
          <a:prstGeom prst="flowChartConnector">
            <a:avLst/>
          </a:prstGeom>
          <a:solidFill>
            <a:schemeClr val="accent4">
              <a:lumMod val="20000"/>
              <a:lumOff val="8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600" b="1">
                <a:solidFill>
                  <a:prstClr val="black"/>
                </a:solidFill>
                <a:latin typeface="Aptos" panose="020B0004020202020204" pitchFamily="34" charset="0"/>
              </a:rPr>
              <a:t>7</a:t>
            </a:r>
          </a:p>
        </p:txBody>
      </p:sp>
      <p:sp>
        <p:nvSpPr>
          <p:cNvPr id="32" name="TextBox 31">
            <a:extLst>
              <a:ext uri="{FF2B5EF4-FFF2-40B4-BE49-F238E27FC236}">
                <a16:creationId xmlns:a16="http://schemas.microsoft.com/office/drawing/2014/main" id="{D981ED15-E110-9D33-FAAF-026525406B4C}"/>
              </a:ext>
            </a:extLst>
          </p:cNvPr>
          <p:cNvSpPr txBox="1"/>
          <p:nvPr/>
        </p:nvSpPr>
        <p:spPr>
          <a:xfrm>
            <a:off x="4711433" y="2811491"/>
            <a:ext cx="1751523" cy="461665"/>
          </a:xfrm>
          <a:prstGeom prst="rect">
            <a:avLst/>
          </a:prstGeom>
          <a:solidFill>
            <a:schemeClr val="accent1"/>
          </a:solidFill>
        </p:spPr>
        <p:txBody>
          <a:bodyPr wrap="square" lIns="91440" tIns="45720" rIns="91440" bIns="45720" rtlCol="0" anchor="t">
            <a:spAutoFit/>
          </a:bodyPr>
          <a:lstStyle>
            <a:defPPr>
              <a:defRPr lang="en-US"/>
            </a:defPPr>
            <a:lvl1pPr marR="0" lvl="0" indent="0" fontAlgn="auto">
              <a:lnSpc>
                <a:spcPct val="100000"/>
              </a:lnSpc>
              <a:spcBef>
                <a:spcPts val="0"/>
              </a:spcBef>
              <a:spcAft>
                <a:spcPts val="0"/>
              </a:spcAft>
              <a:buClrTx/>
              <a:buSzTx/>
              <a:buFontTx/>
              <a:buNone/>
              <a:tabLst/>
              <a:defRPr kumimoji="0" sz="1100" b="1" i="0" u="none" strike="noStrike" cap="none" spc="0" normalizeH="0" baseline="0">
                <a:ln>
                  <a:noFill/>
                </a:ln>
                <a:solidFill>
                  <a:schemeClr val="bg1"/>
                </a:solidFill>
                <a:effectLst/>
                <a:uLnTx/>
                <a:uFillTx/>
                <a:latin typeface="Aptos" panose="020B0004020202020204" pitchFamily="34" charset="0"/>
              </a:defRPr>
            </a:lvl1pPr>
          </a:lstStyle>
          <a:p>
            <a:r>
              <a:rPr lang="en-AU" sz="1200">
                <a:latin typeface="Aptos"/>
              </a:rPr>
              <a:t> Safe Student </a:t>
            </a:r>
            <a:endParaRPr lang="en-US" sz="1200">
              <a:latin typeface="Aptos"/>
            </a:endParaRPr>
          </a:p>
          <a:p>
            <a:r>
              <a:rPr lang="en-AU" sz="1200">
                <a:latin typeface="Aptos"/>
              </a:rPr>
              <a:t>Accommodation</a:t>
            </a:r>
          </a:p>
        </p:txBody>
      </p:sp>
      <p:sp>
        <p:nvSpPr>
          <p:cNvPr id="33" name="TextBox 32">
            <a:extLst>
              <a:ext uri="{FF2B5EF4-FFF2-40B4-BE49-F238E27FC236}">
                <a16:creationId xmlns:a16="http://schemas.microsoft.com/office/drawing/2014/main" id="{34114CA6-6194-84DE-1E50-CDA8E5F0F40B}"/>
              </a:ext>
            </a:extLst>
          </p:cNvPr>
          <p:cNvSpPr txBox="1"/>
          <p:nvPr/>
        </p:nvSpPr>
        <p:spPr>
          <a:xfrm>
            <a:off x="605894" y="1498786"/>
            <a:ext cx="1816177" cy="1015663"/>
          </a:xfrm>
          <a:prstGeom prst="rect">
            <a:avLst/>
          </a:prstGeom>
          <a:noFill/>
        </p:spPr>
        <p:txBody>
          <a:bodyPr wrap="square" lIns="91440" tIns="45720" rIns="91440" bIns="45720" rtlCol="0" anchor="t">
            <a:spAutoFit/>
          </a:bodyPr>
          <a:lstStyle/>
          <a:p>
            <a:pPr marL="0" marR="0" lvl="0" indent="0" algn="l" defTabSz="914278"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ptos"/>
                <a:cs typeface="Calibri"/>
              </a:rPr>
              <a:t>Embeds at the highest level a whole-of-org  prevention &amp; response approach to gender-based violence</a:t>
            </a:r>
            <a:r>
              <a:rPr lang="en-AU" sz="1200" dirty="0">
                <a:solidFill>
                  <a:prstClr val="black"/>
                </a:solidFill>
                <a:latin typeface="Aptos"/>
                <a:cs typeface="Calibri"/>
              </a:rPr>
              <a:t>.</a:t>
            </a:r>
            <a:endParaRPr kumimoji="0" lang="en-AU" sz="1200" b="0" i="0" u="none" strike="noStrike" kern="1200" cap="none" spc="0" normalizeH="0" baseline="0" noProof="0" dirty="0">
              <a:ln>
                <a:noFill/>
              </a:ln>
              <a:solidFill>
                <a:prstClr val="black"/>
              </a:solidFill>
              <a:effectLst/>
              <a:uLnTx/>
              <a:uFillTx/>
              <a:latin typeface="Aptos" panose="020B0004020202020204" pitchFamily="34" charset="0"/>
              <a:ea typeface="Calibri"/>
              <a:cs typeface="Calibri"/>
            </a:endParaRPr>
          </a:p>
        </p:txBody>
      </p:sp>
      <p:sp>
        <p:nvSpPr>
          <p:cNvPr id="34" name="TextBox 33">
            <a:extLst>
              <a:ext uri="{FF2B5EF4-FFF2-40B4-BE49-F238E27FC236}">
                <a16:creationId xmlns:a16="http://schemas.microsoft.com/office/drawing/2014/main" id="{7DCE8CF7-D511-FBBF-D68F-353B96A63206}"/>
              </a:ext>
            </a:extLst>
          </p:cNvPr>
          <p:cNvSpPr txBox="1"/>
          <p:nvPr/>
        </p:nvSpPr>
        <p:spPr>
          <a:xfrm>
            <a:off x="2740901" y="1509287"/>
            <a:ext cx="1586596" cy="1015663"/>
          </a:xfrm>
          <a:prstGeom prst="rect">
            <a:avLst/>
          </a:prstGeom>
          <a:noFill/>
        </p:spPr>
        <p:txBody>
          <a:bodyPr wrap="square" lIns="91440" tIns="45720" rIns="91440" bIns="45720" rtlCol="0" anchor="t">
            <a:spAutoFit/>
          </a:bodyPr>
          <a:lstStyle>
            <a:defPPr>
              <a:defRPr lang="en-US"/>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Aptos" panose="020B0004020202020204" pitchFamily="34" charset="0"/>
                <a:cs typeface="Calibri"/>
              </a:defRPr>
            </a:lvl1pPr>
          </a:lstStyle>
          <a:p>
            <a:r>
              <a:rPr lang="en-AU" dirty="0">
                <a:latin typeface="Aptos"/>
              </a:rPr>
              <a:t>Requires that </a:t>
            </a:r>
            <a:endParaRPr lang="en-US"/>
          </a:p>
          <a:p>
            <a:r>
              <a:rPr lang="en-AU" dirty="0">
                <a:latin typeface="Aptos"/>
              </a:rPr>
              <a:t>environments are safe and systems continuously improve. </a:t>
            </a:r>
            <a:endParaRPr lang="en-AU" dirty="0"/>
          </a:p>
        </p:txBody>
      </p:sp>
      <p:sp>
        <p:nvSpPr>
          <p:cNvPr id="35" name="TextBox 34">
            <a:extLst>
              <a:ext uri="{FF2B5EF4-FFF2-40B4-BE49-F238E27FC236}">
                <a16:creationId xmlns:a16="http://schemas.microsoft.com/office/drawing/2014/main" id="{C1717CE2-95F1-656B-04F5-40AAFCF89A5D}"/>
              </a:ext>
            </a:extLst>
          </p:cNvPr>
          <p:cNvSpPr txBox="1"/>
          <p:nvPr/>
        </p:nvSpPr>
        <p:spPr>
          <a:xfrm>
            <a:off x="4745680" y="1498798"/>
            <a:ext cx="1685320" cy="1015663"/>
          </a:xfrm>
          <a:prstGeom prst="rect">
            <a:avLst/>
          </a:prstGeom>
          <a:noFill/>
        </p:spPr>
        <p:txBody>
          <a:bodyPr wrap="square" lIns="91440" tIns="45720" rIns="91440" bIns="45720" rtlCol="0" anchor="t">
            <a:spAutoFit/>
          </a:bodyPr>
          <a:lstStyle>
            <a:defPPr>
              <a:defRPr lang="en-US"/>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Aptos" panose="020B0004020202020204" pitchFamily="34" charset="0"/>
                <a:cs typeface="Calibri"/>
              </a:defRPr>
            </a:lvl1pPr>
          </a:lstStyle>
          <a:p>
            <a:r>
              <a:rPr lang="en-AU" dirty="0">
                <a:latin typeface="Aptos"/>
              </a:rPr>
              <a:t>Commits higher education providers to continually  build knowledge and capability. </a:t>
            </a:r>
            <a:endParaRPr lang="en-AU" dirty="0"/>
          </a:p>
        </p:txBody>
      </p:sp>
      <p:sp>
        <p:nvSpPr>
          <p:cNvPr id="36" name="TextBox 35">
            <a:extLst>
              <a:ext uri="{FF2B5EF4-FFF2-40B4-BE49-F238E27FC236}">
                <a16:creationId xmlns:a16="http://schemas.microsoft.com/office/drawing/2014/main" id="{5541D051-BDA7-12BF-47B1-7B0DFFCC34E5}"/>
              </a:ext>
            </a:extLst>
          </p:cNvPr>
          <p:cNvSpPr txBox="1"/>
          <p:nvPr/>
        </p:nvSpPr>
        <p:spPr>
          <a:xfrm>
            <a:off x="6781109" y="1493913"/>
            <a:ext cx="1717774" cy="1200329"/>
          </a:xfrm>
          <a:prstGeom prst="rect">
            <a:avLst/>
          </a:prstGeom>
          <a:noFill/>
        </p:spPr>
        <p:txBody>
          <a:bodyPr wrap="square" lIns="91440" tIns="45720" rIns="91440" bIns="45720" rtlCol="0" anchor="t">
            <a:spAutoFit/>
          </a:bodyPr>
          <a:lstStyle>
            <a:defPPr>
              <a:defRPr lang="en-US"/>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Aptos" panose="020B0004020202020204" pitchFamily="34" charset="0"/>
                <a:cs typeface="Calibri"/>
              </a:defRPr>
            </a:lvl1pPr>
          </a:lstStyle>
          <a:p>
            <a:r>
              <a:rPr lang="en-AU" dirty="0">
                <a:latin typeface="Aptos"/>
              </a:rPr>
              <a:t>Response and support services are safe, person-centred and trauma informed.</a:t>
            </a:r>
            <a:endParaRPr lang="en-AU" dirty="0"/>
          </a:p>
          <a:p>
            <a:endParaRPr lang="en-AU"/>
          </a:p>
          <a:p>
            <a:endParaRPr lang="en-AU"/>
          </a:p>
        </p:txBody>
      </p:sp>
      <p:sp>
        <p:nvSpPr>
          <p:cNvPr id="37" name="TextBox 36">
            <a:extLst>
              <a:ext uri="{FF2B5EF4-FFF2-40B4-BE49-F238E27FC236}">
                <a16:creationId xmlns:a16="http://schemas.microsoft.com/office/drawing/2014/main" id="{F483464D-E74C-CCC1-B670-125DBB812DA6}"/>
              </a:ext>
            </a:extLst>
          </p:cNvPr>
          <p:cNvSpPr txBox="1"/>
          <p:nvPr/>
        </p:nvSpPr>
        <p:spPr>
          <a:xfrm>
            <a:off x="654486" y="3389405"/>
            <a:ext cx="1617580" cy="646331"/>
          </a:xfrm>
          <a:prstGeom prst="rect">
            <a:avLst/>
          </a:prstGeom>
          <a:noFill/>
        </p:spPr>
        <p:txBody>
          <a:bodyPr wrap="square" lIns="91440" tIns="45720" rIns="91440" bIns="45720" rtlCol="0" anchor="t">
            <a:spAutoFit/>
          </a:bodyPr>
          <a:lstStyle>
            <a:defPPr>
              <a:defRPr lang="en-US"/>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Aptos" panose="020B0004020202020204" pitchFamily="34" charset="0"/>
                <a:cs typeface="Calibri"/>
              </a:defRPr>
            </a:lvl1pPr>
          </a:lstStyle>
          <a:p>
            <a:r>
              <a:rPr lang="en-AU" dirty="0">
                <a:latin typeface="Aptos"/>
              </a:rPr>
              <a:t>All processes are safe, accessible and timely.</a:t>
            </a:r>
            <a:endParaRPr lang="en-AU" dirty="0"/>
          </a:p>
        </p:txBody>
      </p:sp>
      <p:sp>
        <p:nvSpPr>
          <p:cNvPr id="38" name="TextBox 37">
            <a:extLst>
              <a:ext uri="{FF2B5EF4-FFF2-40B4-BE49-F238E27FC236}">
                <a16:creationId xmlns:a16="http://schemas.microsoft.com/office/drawing/2014/main" id="{615026B8-AE63-33CA-C69B-67CFCCB4FA9D}"/>
              </a:ext>
            </a:extLst>
          </p:cNvPr>
          <p:cNvSpPr txBox="1"/>
          <p:nvPr/>
        </p:nvSpPr>
        <p:spPr>
          <a:xfrm>
            <a:off x="2726852" y="3380141"/>
            <a:ext cx="1747141" cy="1200329"/>
          </a:xfrm>
          <a:prstGeom prst="rect">
            <a:avLst/>
          </a:prstGeom>
          <a:noFill/>
        </p:spPr>
        <p:txBody>
          <a:bodyPr wrap="square" lIns="91440" tIns="45720" rIns="91440" bIns="45720" rtlCol="0" anchor="t">
            <a:spAutoFit/>
          </a:bodyPr>
          <a:lstStyle>
            <a:defPPr>
              <a:defRPr lang="en-US"/>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Aptos" panose="020B0004020202020204" pitchFamily="34" charset="0"/>
                <a:cs typeface="Calibri"/>
              </a:defRPr>
            </a:lvl1pPr>
          </a:lstStyle>
          <a:p>
            <a:r>
              <a:rPr lang="en-AU" dirty="0">
                <a:latin typeface="Aptos"/>
              </a:rPr>
              <a:t>Providers use evidence to inform their approach, measure change and contribute to the national evidence base.</a:t>
            </a:r>
            <a:endParaRPr lang="en-AU" dirty="0"/>
          </a:p>
        </p:txBody>
      </p:sp>
      <p:sp>
        <p:nvSpPr>
          <p:cNvPr id="39" name="TextBox 38">
            <a:extLst>
              <a:ext uri="{FF2B5EF4-FFF2-40B4-BE49-F238E27FC236}">
                <a16:creationId xmlns:a16="http://schemas.microsoft.com/office/drawing/2014/main" id="{DD2C7E31-29B5-1F38-5F7F-D1C14295A317}"/>
              </a:ext>
            </a:extLst>
          </p:cNvPr>
          <p:cNvSpPr txBox="1"/>
          <p:nvPr/>
        </p:nvSpPr>
        <p:spPr>
          <a:xfrm>
            <a:off x="4706335" y="3398272"/>
            <a:ext cx="1762228" cy="1015663"/>
          </a:xfrm>
          <a:prstGeom prst="rect">
            <a:avLst/>
          </a:prstGeom>
          <a:noFill/>
        </p:spPr>
        <p:txBody>
          <a:bodyPr wrap="square" lIns="91440" tIns="45720" rIns="91440" bIns="45720" rtlCol="0" anchor="t">
            <a:spAutoFit/>
          </a:bodyPr>
          <a:lstStyle>
            <a:defPPr>
              <a:defRPr lang="en-US"/>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Aptos" panose="020B0004020202020204" pitchFamily="34" charset="0"/>
                <a:cs typeface="Calibri"/>
              </a:defRPr>
            </a:lvl1pPr>
          </a:lstStyle>
          <a:p>
            <a:r>
              <a:rPr lang="en-AU" dirty="0">
                <a:latin typeface="Aptos"/>
              </a:rPr>
              <a:t>Requires that student accommodation is safe for all students and staff.</a:t>
            </a:r>
          </a:p>
          <a:p>
            <a:endParaRPr lang="en-AU" dirty="0">
              <a:latin typeface="Aptos"/>
            </a:endParaRPr>
          </a:p>
        </p:txBody>
      </p:sp>
      <p:sp>
        <p:nvSpPr>
          <p:cNvPr id="40" name="Flowchart: Connector 39">
            <a:extLst>
              <a:ext uri="{FF2B5EF4-FFF2-40B4-BE49-F238E27FC236}">
                <a16:creationId xmlns:a16="http://schemas.microsoft.com/office/drawing/2014/main" id="{25EEA63B-5533-CCD6-389D-CF804DDE0E72}"/>
              </a:ext>
            </a:extLst>
          </p:cNvPr>
          <p:cNvSpPr/>
          <p:nvPr/>
        </p:nvSpPr>
        <p:spPr>
          <a:xfrm>
            <a:off x="1961649" y="4282356"/>
            <a:ext cx="466294" cy="451500"/>
          </a:xfrm>
          <a:prstGeom prst="flowChartConnector">
            <a:avLst/>
          </a:prstGeom>
          <a:solidFill>
            <a:schemeClr val="accent4">
              <a:lumMod val="20000"/>
              <a:lumOff val="8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600" b="1">
                <a:solidFill>
                  <a:prstClr val="black"/>
                </a:solidFill>
                <a:latin typeface="Aptos" panose="020B0004020202020204" pitchFamily="34" charset="0"/>
              </a:rPr>
              <a:t>5</a:t>
            </a:r>
          </a:p>
        </p:txBody>
      </p:sp>
      <p:sp>
        <p:nvSpPr>
          <p:cNvPr id="41" name="Title 40">
            <a:extLst>
              <a:ext uri="{FF2B5EF4-FFF2-40B4-BE49-F238E27FC236}">
                <a16:creationId xmlns:a16="http://schemas.microsoft.com/office/drawing/2014/main" id="{55AE0C6F-CA21-AB5F-C596-A871EE8DE6A5}"/>
              </a:ext>
            </a:extLst>
          </p:cNvPr>
          <p:cNvSpPr txBox="1">
            <a:spLocks noGrp="1"/>
          </p:cNvSpPr>
          <p:nvPr>
            <p:ph type="title"/>
          </p:nvPr>
        </p:nvSpPr>
        <p:spPr>
          <a:xfrm>
            <a:off x="434964" y="394931"/>
            <a:ext cx="6364288" cy="446084"/>
          </a:xfrm>
          <a:prstGeom prst="rect">
            <a:avLst/>
          </a:prstGeom>
          <a:noFill/>
        </p:spPr>
        <p:txBody>
          <a:bodyPr wrap="square" rtlCol="0">
            <a:spAutoFit/>
          </a:bodyPr>
          <a:lstStyle/>
          <a:p>
            <a:r>
              <a:rPr lang="en-AU" sz="3200" b="1">
                <a:solidFill>
                  <a:schemeClr val="tx2"/>
                </a:solidFill>
                <a:latin typeface="Aptos" panose="020B0004020202020204" pitchFamily="34" charset="0"/>
              </a:rPr>
              <a:t>Standards of the National Code</a:t>
            </a:r>
          </a:p>
        </p:txBody>
      </p:sp>
      <p:sp>
        <p:nvSpPr>
          <p:cNvPr id="11" name="Flowchart: Connector 10">
            <a:extLst>
              <a:ext uri="{FF2B5EF4-FFF2-40B4-BE49-F238E27FC236}">
                <a16:creationId xmlns:a16="http://schemas.microsoft.com/office/drawing/2014/main" id="{0D466A23-C271-E25B-B76D-5FD9370CBB6B}"/>
              </a:ext>
            </a:extLst>
          </p:cNvPr>
          <p:cNvSpPr/>
          <p:nvPr/>
        </p:nvSpPr>
        <p:spPr>
          <a:xfrm>
            <a:off x="2197822" y="2240739"/>
            <a:ext cx="445111" cy="451500"/>
          </a:xfrm>
          <a:prstGeom prst="flowChartConnector">
            <a:avLst/>
          </a:prstGeom>
          <a:solidFill>
            <a:schemeClr val="accent4">
              <a:lumMod val="20000"/>
              <a:lumOff val="8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prstClr val="black"/>
                </a:solidFill>
                <a:effectLst/>
                <a:uLnTx/>
                <a:uFillTx/>
                <a:latin typeface="Aptos" panose="020B0004020202020204" pitchFamily="34" charset="0"/>
              </a:rPr>
              <a:t>1</a:t>
            </a:r>
          </a:p>
        </p:txBody>
      </p:sp>
      <p:sp>
        <p:nvSpPr>
          <p:cNvPr id="3" name="TextBox 2">
            <a:extLst>
              <a:ext uri="{FF2B5EF4-FFF2-40B4-BE49-F238E27FC236}">
                <a16:creationId xmlns:a16="http://schemas.microsoft.com/office/drawing/2014/main" id="{D0A990F3-EF06-D910-1773-EED0000D0F77}"/>
              </a:ext>
            </a:extLst>
          </p:cNvPr>
          <p:cNvSpPr txBox="1"/>
          <p:nvPr/>
        </p:nvSpPr>
        <p:spPr>
          <a:xfrm>
            <a:off x="6741724" y="927368"/>
            <a:ext cx="1830078" cy="461665"/>
          </a:xfrm>
          <a:prstGeom prst="rect">
            <a:avLst/>
          </a:prstGeom>
          <a:solidFill>
            <a:schemeClr val="accent1"/>
          </a:solidFill>
        </p:spPr>
        <p:txBody>
          <a:bodyPr wrap="square" lIns="91440" tIns="45720" rIns="91440" bIns="45720" rtlCol="0" anchor="t">
            <a:spAutoFit/>
          </a:bodyPr>
          <a:lstStyle>
            <a:defPPr>
              <a:defRPr lang="en-US"/>
            </a:defPPr>
            <a:lvl1pPr marR="0" lvl="0" indent="0" fontAlgn="auto">
              <a:lnSpc>
                <a:spcPct val="100000"/>
              </a:lnSpc>
              <a:spcBef>
                <a:spcPts val="0"/>
              </a:spcBef>
              <a:spcAft>
                <a:spcPts val="0"/>
              </a:spcAft>
              <a:buClrTx/>
              <a:buSzTx/>
              <a:buFontTx/>
              <a:buNone/>
              <a:tabLst/>
              <a:defRPr kumimoji="0" sz="1100" b="1" i="0" u="none" strike="noStrike" cap="none" spc="0" normalizeH="0" baseline="0">
                <a:ln>
                  <a:noFill/>
                </a:ln>
                <a:solidFill>
                  <a:schemeClr val="bg1"/>
                </a:solidFill>
                <a:effectLst/>
                <a:uLnTx/>
                <a:uFillTx/>
                <a:latin typeface="Aptos" panose="020B0004020202020204" pitchFamily="34" charset="0"/>
              </a:defRPr>
            </a:lvl1pPr>
          </a:lstStyle>
          <a:p>
            <a:r>
              <a:rPr lang="en-AU" sz="1200">
                <a:latin typeface="Aptos"/>
              </a:rPr>
              <a:t>Safety and Support</a:t>
            </a:r>
          </a:p>
          <a:p>
            <a:endParaRPr lang="en-AU" sz="1200"/>
          </a:p>
        </p:txBody>
      </p:sp>
      <p:sp>
        <p:nvSpPr>
          <p:cNvPr id="4" name="Flowchart: Connector 3">
            <a:extLst>
              <a:ext uri="{FF2B5EF4-FFF2-40B4-BE49-F238E27FC236}">
                <a16:creationId xmlns:a16="http://schemas.microsoft.com/office/drawing/2014/main" id="{E5CD3924-8211-9FF6-F04F-0B774E9A1E41}"/>
              </a:ext>
            </a:extLst>
          </p:cNvPr>
          <p:cNvSpPr/>
          <p:nvPr/>
        </p:nvSpPr>
        <p:spPr>
          <a:xfrm>
            <a:off x="8176527" y="2231327"/>
            <a:ext cx="494538" cy="458562"/>
          </a:xfrm>
          <a:prstGeom prst="flowChartConnector">
            <a:avLst/>
          </a:prstGeom>
          <a:solidFill>
            <a:schemeClr val="accent4">
              <a:lumMod val="20000"/>
              <a:lumOff val="8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prstClr val="black"/>
                </a:solidFill>
                <a:effectLst/>
                <a:uLnTx/>
                <a:uFillTx/>
                <a:latin typeface="Aptos" panose="020B0004020202020204" pitchFamily="34" charset="0"/>
              </a:rPr>
              <a:t>4</a:t>
            </a:r>
          </a:p>
        </p:txBody>
      </p:sp>
    </p:spTree>
    <p:extLst>
      <p:ext uri="{BB962C8B-B14F-4D97-AF65-F5344CB8AC3E}">
        <p14:creationId xmlns:p14="http://schemas.microsoft.com/office/powerpoint/2010/main" val="4128404365"/>
      </p:ext>
    </p:extLst>
  </p:cSld>
  <p:clrMapOvr>
    <a:masterClrMapping/>
  </p:clrMapOvr>
</p:sld>
</file>

<file path=ppt/theme/theme1.xml><?xml version="1.0" encoding="utf-8"?>
<a:theme xmlns:a="http://schemas.openxmlformats.org/drawingml/2006/main" name="Navy">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cean">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sper">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1563CAD241B44488945CF4C8D89F0B" ma:contentTypeVersion="22" ma:contentTypeDescription="Create a new document." ma:contentTypeScope="" ma:versionID="10b9861c174839826c2eb314b9e67782">
  <xsd:schema xmlns:xsd="http://www.w3.org/2001/XMLSchema" xmlns:xs="http://www.w3.org/2001/XMLSchema" xmlns:p="http://schemas.microsoft.com/office/2006/metadata/properties" xmlns:ns2="c5964e1c-3c7d-43e4-89cb-156e908b8513" xmlns:ns3="c9626b16-7ee2-4fee-8073-c61099f7bc14" targetNamespace="http://schemas.microsoft.com/office/2006/metadata/properties" ma:root="true" ma:fieldsID="6a128847875cfa7f8834565a6d973b20" ns2:_="" ns3:_="">
    <xsd:import namespace="c5964e1c-3c7d-43e4-89cb-156e908b8513"/>
    <xsd:import namespace="c9626b16-7ee2-4fee-8073-c61099f7bc1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Barbara" minOccurs="0"/>
                <xsd:element ref="ns2:Location" minOccurs="0"/>
                <xsd:element ref="ns2:5446c00e-953c-43fc-bf95-a2638cbcd5e1CountryOrRegion" minOccurs="0"/>
                <xsd:element ref="ns2:5446c00e-953c-43fc-bf95-a2638cbcd5e1State" minOccurs="0"/>
                <xsd:element ref="ns2:5446c00e-953c-43fc-bf95-a2638cbcd5e1City" minOccurs="0"/>
                <xsd:element ref="ns2:5446c00e-953c-43fc-bf95-a2638cbcd5e1PostalCode" minOccurs="0"/>
                <xsd:element ref="ns2:5446c00e-953c-43fc-bf95-a2638cbcd5e1Street" minOccurs="0"/>
                <xsd:element ref="ns2:5446c00e-953c-43fc-bf95-a2638cbcd5e1GeoLoc" minOccurs="0"/>
                <xsd:element ref="ns2:5446c00e-953c-43fc-bf95-a2638cbcd5e1Disp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964e1c-3c7d-43e4-89cb-156e908b85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147e460-a74b-4414-8224-31362e5846f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Barbara" ma:index="21" nillable="true" ma:displayName="Barbara" ma:format="Dropdown" ma:list="UserInfo" ma:SharePointGroup="0" ma:internalName="Barbara">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ocation" ma:index="22" nillable="true" ma:displayName="Location" ma:format="Dropdown" ma:internalName="Location">
      <xsd:simpleType>
        <xsd:restriction base="dms:Unknown"/>
      </xsd:simpleType>
    </xsd:element>
    <xsd:element name="5446c00e-953c-43fc-bf95-a2638cbcd5e1CountryOrRegion" ma:index="23" nillable="true" ma:displayName="Location: Country/Region" ma:internalName="CountryOrRegion" ma:readOnly="true">
      <xsd:simpleType>
        <xsd:restriction base="dms:Text"/>
      </xsd:simpleType>
    </xsd:element>
    <xsd:element name="5446c00e-953c-43fc-bf95-a2638cbcd5e1State" ma:index="24" nillable="true" ma:displayName="Location: State" ma:internalName="State" ma:readOnly="true">
      <xsd:simpleType>
        <xsd:restriction base="dms:Text"/>
      </xsd:simpleType>
    </xsd:element>
    <xsd:element name="5446c00e-953c-43fc-bf95-a2638cbcd5e1City" ma:index="25" nillable="true" ma:displayName="Location: City" ma:internalName="City" ma:readOnly="true">
      <xsd:simpleType>
        <xsd:restriction base="dms:Text"/>
      </xsd:simpleType>
    </xsd:element>
    <xsd:element name="5446c00e-953c-43fc-bf95-a2638cbcd5e1PostalCode" ma:index="26" nillable="true" ma:displayName="Location: Postal Code" ma:internalName="PostalCode" ma:readOnly="true">
      <xsd:simpleType>
        <xsd:restriction base="dms:Text"/>
      </xsd:simpleType>
    </xsd:element>
    <xsd:element name="5446c00e-953c-43fc-bf95-a2638cbcd5e1Street" ma:index="27" nillable="true" ma:displayName="Location: Street" ma:internalName="Street" ma:readOnly="true">
      <xsd:simpleType>
        <xsd:restriction base="dms:Text"/>
      </xsd:simpleType>
    </xsd:element>
    <xsd:element name="5446c00e-953c-43fc-bf95-a2638cbcd5e1GeoLoc" ma:index="28" nillable="true" ma:displayName="Location: Coordinates" ma:internalName="GeoLoc" ma:readOnly="true">
      <xsd:simpleType>
        <xsd:restriction base="dms:Unknown"/>
      </xsd:simpleType>
    </xsd:element>
    <xsd:element name="5446c00e-953c-43fc-bf95-a2638cbcd5e1DispName" ma:index="29" nillable="true" ma:displayName="Location: Name" ma:internalName="DispNa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626b16-7ee2-4fee-8073-c61099f7bc1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d53eb2c7-54be-48c2-9ad6-008ca686a042}" ma:internalName="TaxCatchAll" ma:showField="CatchAllData" ma:web="c9626b16-7ee2-4fee-8073-c61099f7bc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9626b16-7ee2-4fee-8073-c61099f7bc14" xsi:nil="true"/>
    <lcf76f155ced4ddcb4097134ff3c332f xmlns="c5964e1c-3c7d-43e4-89cb-156e908b8513">
      <Terms xmlns="http://schemas.microsoft.com/office/infopath/2007/PartnerControls"/>
    </lcf76f155ced4ddcb4097134ff3c332f>
    <SharedWithUsers xmlns="c9626b16-7ee2-4fee-8073-c61099f7bc14">
      <UserInfo>
        <DisplayName>SPANOS,Tia</DisplayName>
        <AccountId>226</AccountId>
        <AccountType/>
      </UserInfo>
      <UserInfo>
        <DisplayName>BONNIN,Isabella</DisplayName>
        <AccountId>373</AccountId>
        <AccountType/>
      </UserInfo>
      <UserInfo>
        <DisplayName>WAUGH,Barbara</DisplayName>
        <AccountId>474</AccountId>
        <AccountType/>
      </UserInfo>
    </SharedWithUsers>
    <Barbara xmlns="c5964e1c-3c7d-43e4-89cb-156e908b8513">
      <UserInfo>
        <DisplayName/>
        <AccountId xsi:nil="true"/>
        <AccountType/>
      </UserInfo>
    </Barbara>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97CC8A-AC3D-4357-A751-07F09227370A}">
  <ds:schemaRefs>
    <ds:schemaRef ds:uri="c5964e1c-3c7d-43e4-89cb-156e908b8513"/>
    <ds:schemaRef ds:uri="c9626b16-7ee2-4fee-8073-c61099f7bc1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F55A463-E88A-4765-9A1A-8834114F8F6A}">
  <ds:schemaRefs>
    <ds:schemaRef ds:uri="c5964e1c-3c7d-43e4-89cb-156e908b8513"/>
    <ds:schemaRef ds:uri="c9626b16-7ee2-4fee-8073-c61099f7bc1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847B031-0593-4385-B3DD-91C3E65F4E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Template_Widescreen</Template>
  <TotalTime>0</TotalTime>
  <Words>8772</Words>
  <Application>Microsoft Office PowerPoint</Application>
  <PresentationFormat>Custom</PresentationFormat>
  <Paragraphs>599</Paragraphs>
  <Slides>23</Slides>
  <Notes>23</Notes>
  <HiddenSlides>0</HiddenSlides>
  <MMClips>0</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Navy</vt:lpstr>
      <vt:lpstr>Ocean</vt:lpstr>
      <vt:lpstr>Whisper</vt:lpstr>
      <vt:lpstr>Custom Design</vt:lpstr>
      <vt:lpstr>Welcome   NATIONAL HIGHER EDUCATION CODE TO PREVENT  AND RESPOND TO GENDER-BASED VIOLENCE   WEBINAR: Introduction to the National Code and  Higher Education provider requirements   </vt:lpstr>
      <vt:lpstr>Acknowledgement of Country</vt:lpstr>
      <vt:lpstr>Victim-survivor acknowledgement</vt:lpstr>
      <vt:lpstr>Agenda</vt:lpstr>
      <vt:lpstr>PowerPoint Presentation</vt:lpstr>
      <vt:lpstr>PowerPoint Presentation</vt:lpstr>
      <vt:lpstr>PowerPoint Presentation</vt:lpstr>
      <vt:lpstr>National Higher Education Code to Prevent and Respond to Gender-based Violence</vt:lpstr>
      <vt:lpstr>Standards of the National Code</vt:lpstr>
      <vt:lpstr>Key compliance milestones and timelines</vt:lpstr>
      <vt:lpstr>Standard 1: Accountable leadership and governance </vt:lpstr>
      <vt:lpstr>Embed Whole-of-organisation approach in domains of:  </vt:lpstr>
      <vt:lpstr>Standard 2: Safe environments and systems  </vt:lpstr>
      <vt:lpstr>Standard 3: Knowledge and capability  </vt:lpstr>
      <vt:lpstr>Standard 4: Safety and support  </vt:lpstr>
      <vt:lpstr>Standard 5: Safe processes  </vt:lpstr>
      <vt:lpstr>Standard 6: Data, evidence &amp; impact </vt:lpstr>
      <vt:lpstr>Standard 7: Safe Student Accommodation </vt:lpstr>
      <vt:lpstr>PowerPoint Presentation</vt:lpstr>
      <vt:lpstr>Regulatory function </vt:lpstr>
      <vt:lpstr>What happens next </vt:lpstr>
      <vt:lpstr>PowerPoint Presentation</vt:lpstr>
      <vt:lpstr>PowerPoint Presentation</vt:lpstr>
    </vt:vector>
  </TitlesOfParts>
  <Company>Australian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Powerpoint_Template</dc:title>
  <dc:creator>BRENNAN,Kate</dc:creator>
  <cp:keywords>0168_DE Powerpoint</cp:keywords>
  <cp:lastModifiedBy>KRALJEVIC,Kristina</cp:lastModifiedBy>
  <cp:revision>27</cp:revision>
  <cp:lastPrinted>2025-09-29T07:27:26Z</cp:lastPrinted>
  <dcterms:created xsi:type="dcterms:W3CDTF">2021-01-05T02:59:23Z</dcterms:created>
  <dcterms:modified xsi:type="dcterms:W3CDTF">2025-10-15T23:01:00Z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67200</vt:r8>
  </property>
  <property fmtid="{D5CDD505-2E9C-101B-9397-08002B2CF9AE}" pid="3" name="xd_Signature">
    <vt:bool>false</vt:bool>
  </property>
  <property fmtid="{D5CDD505-2E9C-101B-9397-08002B2CF9AE}" pid="4" name="xd_ProgID">
    <vt:lpwstr/>
  </property>
  <property fmtid="{D5CDD505-2E9C-101B-9397-08002B2CF9AE}" pid="5" name="ContentTypeId">
    <vt:lpwstr>0x010100271563CAD241B44488945CF4C8D89F0B</vt:lpwstr>
  </property>
  <property fmtid="{D5CDD505-2E9C-101B-9397-08002B2CF9AE}" pid="6" name="Department Stream">
    <vt:lpwstr>Education</vt:lpwstr>
  </property>
  <property fmtid="{D5CDD505-2E9C-101B-9397-08002B2CF9AE}" pid="7" name="TemplateUrl">
    <vt:lpwstr/>
  </property>
  <property fmtid="{D5CDD505-2E9C-101B-9397-08002B2CF9AE}" pid="8" name="ItemKeywords">
    <vt:lpwstr>1996;#template|9706ad1b-dfa6-4d44-b515-12d7e5bc9d3f</vt:lpwstr>
  </property>
  <property fmtid="{D5CDD505-2E9C-101B-9397-08002B2CF9AE}" pid="9" name="ItemFunction">
    <vt:lpwstr>1976;#communication|9d5354d3-d1c2-4163-a4db-c06e4aa61e3a</vt:lpwstr>
  </property>
  <property fmtid="{D5CDD505-2E9C-101B-9397-08002B2CF9AE}" pid="10" name="ItemType">
    <vt:lpwstr>1999;#template|60f4875c-5740-43a9-8840-cfcba2da81bd</vt:lpwstr>
  </property>
  <property fmtid="{D5CDD505-2E9C-101B-9397-08002B2CF9AE}" pid="11" name="MSIP_Label_79d889eb-932f-4752-8739-64d25806ef64_Enabled">
    <vt:lpwstr>true</vt:lpwstr>
  </property>
  <property fmtid="{D5CDD505-2E9C-101B-9397-08002B2CF9AE}" pid="12" name="MSIP_Label_79d889eb-932f-4752-8739-64d25806ef64_SetDate">
    <vt:lpwstr>2023-03-15T02:10:35Z</vt:lpwstr>
  </property>
  <property fmtid="{D5CDD505-2E9C-101B-9397-08002B2CF9AE}" pid="13" name="MSIP_Label_79d889eb-932f-4752-8739-64d25806ef64_Method">
    <vt:lpwstr>Privileged</vt:lpwstr>
  </property>
  <property fmtid="{D5CDD505-2E9C-101B-9397-08002B2CF9AE}" pid="14" name="MSIP_Label_79d889eb-932f-4752-8739-64d25806ef64_Name">
    <vt:lpwstr>79d889eb-932f-4752-8739-64d25806ef64</vt:lpwstr>
  </property>
  <property fmtid="{D5CDD505-2E9C-101B-9397-08002B2CF9AE}" pid="15" name="MSIP_Label_79d889eb-932f-4752-8739-64d25806ef64_SiteId">
    <vt:lpwstr>dd0cfd15-4558-4b12-8bad-ea26984fc417</vt:lpwstr>
  </property>
  <property fmtid="{D5CDD505-2E9C-101B-9397-08002B2CF9AE}" pid="16" name="MSIP_Label_79d889eb-932f-4752-8739-64d25806ef64_ActionId">
    <vt:lpwstr>c096afc9-19bb-464e-b563-9ddd70fc8dc3</vt:lpwstr>
  </property>
  <property fmtid="{D5CDD505-2E9C-101B-9397-08002B2CF9AE}" pid="17" name="MSIP_Label_79d889eb-932f-4752-8739-64d25806ef64_ContentBits">
    <vt:lpwstr>0</vt:lpwstr>
  </property>
  <property fmtid="{D5CDD505-2E9C-101B-9397-08002B2CF9AE}" pid="18" name="IntranetKeywords">
    <vt:lpwstr>42;#Template|3cbb8fd7-2410-4f4e-ad1d-6093bdc0000c</vt:lpwstr>
  </property>
  <property fmtid="{D5CDD505-2E9C-101B-9397-08002B2CF9AE}" pid="19" name="DocumentType">
    <vt:lpwstr>48;#Departmental template|44f3e02d-5701-4dc7-a56d-0c9d3520d1eb</vt:lpwstr>
  </property>
  <property fmtid="{D5CDD505-2E9C-101B-9397-08002B2CF9AE}" pid="20" name="Stream">
    <vt:lpwstr>4;#Communication and media|a829aae0-f6fe-4929-b33d-dad77c6e3f71</vt:lpwstr>
  </property>
  <property fmtid="{D5CDD505-2E9C-101B-9397-08002B2CF9AE}" pid="21" name="MediaServiceImageTags">
    <vt:lpwstr/>
  </property>
</Properties>
</file>