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1"/>
    <p:sldMasterId id="2147483760" r:id="rId2"/>
    <p:sldMasterId id="2147483762" r:id="rId3"/>
    <p:sldMasterId id="2147483774" r:id="rId4"/>
  </p:sldMasterIdLst>
  <p:notesMasterIdLst>
    <p:notesMasterId r:id="rId34"/>
  </p:notesMasterIdLst>
  <p:sldIdLst>
    <p:sldId id="926" r:id="rId5"/>
    <p:sldId id="476" r:id="rId6"/>
    <p:sldId id="477" r:id="rId7"/>
    <p:sldId id="984" r:id="rId8"/>
    <p:sldId id="934" r:id="rId9"/>
    <p:sldId id="479" r:id="rId10"/>
    <p:sldId id="975" r:id="rId11"/>
    <p:sldId id="536" r:id="rId12"/>
    <p:sldId id="552" r:id="rId13"/>
    <p:sldId id="1067" r:id="rId14"/>
    <p:sldId id="986" r:id="rId15"/>
    <p:sldId id="1069" r:id="rId16"/>
    <p:sldId id="1023" r:id="rId17"/>
    <p:sldId id="1064" r:id="rId18"/>
    <p:sldId id="1025" r:id="rId19"/>
    <p:sldId id="1028" r:id="rId20"/>
    <p:sldId id="992" r:id="rId21"/>
    <p:sldId id="993" r:id="rId22"/>
    <p:sldId id="501" r:id="rId23"/>
    <p:sldId id="1029" r:id="rId24"/>
    <p:sldId id="925" r:id="rId25"/>
    <p:sldId id="981" r:id="rId26"/>
    <p:sldId id="1050" r:id="rId27"/>
    <p:sldId id="505" r:id="rId28"/>
    <p:sldId id="994" r:id="rId29"/>
    <p:sldId id="1030" r:id="rId30"/>
    <p:sldId id="1068" r:id="rId31"/>
    <p:sldId id="1014" r:id="rId32"/>
    <p:sldId id="531" r:id="rId33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4D6D889-4DD1-48DA-812D-34D70DD595D1}">
          <p14:sldIdLst>
            <p14:sldId id="926"/>
            <p14:sldId id="476"/>
            <p14:sldId id="477"/>
          </p14:sldIdLst>
        </p14:section>
        <p14:section name="Tuition Protection Service" id="{916943CC-9FF6-42BD-BE8A-C8A09410DFAF}">
          <p14:sldIdLst>
            <p14:sldId id="984"/>
            <p14:sldId id="934"/>
            <p14:sldId id="479"/>
            <p14:sldId id="975"/>
            <p14:sldId id="536"/>
            <p14:sldId id="552"/>
            <p14:sldId id="1067"/>
          </p14:sldIdLst>
        </p14:section>
        <p14:section name="Home Affairs" id="{11664BFF-A5FC-4F15-ADE6-0E60B3DAA6E7}">
          <p14:sldIdLst>
            <p14:sldId id="986"/>
            <p14:sldId id="1069"/>
            <p14:sldId id="1023"/>
            <p14:sldId id="1064"/>
            <p14:sldId id="1025"/>
            <p14:sldId id="1028"/>
            <p14:sldId id="992"/>
            <p14:sldId id="993"/>
          </p14:sldIdLst>
        </p14:section>
        <p14:section name="ASQA" id="{C8F05F2D-697F-49D6-92FE-9AC31D3DFF86}">
          <p14:sldIdLst>
            <p14:sldId id="501"/>
            <p14:sldId id="1029"/>
            <p14:sldId id="925"/>
          </p14:sldIdLst>
        </p14:section>
        <p14:section name="Study NSW" id="{7CF61786-CD4F-4AC5-B06E-D401DDAC7660}">
          <p14:sldIdLst>
            <p14:sldId id="981"/>
            <p14:sldId id="1050"/>
          </p14:sldIdLst>
        </p14:section>
        <p14:section name="TPS Online" id="{44AD68BD-BF8B-473A-9C5F-D849733F1EDB}">
          <p14:sldIdLst>
            <p14:sldId id="505"/>
            <p14:sldId id="994"/>
            <p14:sldId id="1030"/>
            <p14:sldId id="1068"/>
            <p14:sldId id="1014"/>
          </p14:sldIdLst>
        </p14:section>
        <p14:section name="Conclusion" id="{C8A0E231-C845-485C-88CA-115B7B373FAB}">
          <p14:sldIdLst>
            <p14:sldId id="5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04562E-882A-4E4C-9B43-B2067E0DB011}" v="4" dt="2025-09-19T01:33:04.3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8983" autoAdjust="0"/>
  </p:normalViewPr>
  <p:slideViewPr>
    <p:cSldViewPr snapToGrid="0">
      <p:cViewPr varScale="1">
        <p:scale>
          <a:sx n="82" d="100"/>
          <a:sy n="82" d="100"/>
        </p:scale>
        <p:origin x="808" y="52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ustomXml" Target="../customXml/item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43" Type="http://schemas.openxmlformats.org/officeDocument/2006/relationships/customXml" Target="../customXml/item2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19/09/2025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1002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4C944-428D-FFC9-0AD8-8BBC7CABD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689D7C-30E0-630D-D35E-93B2A6D92F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8BA8D2-4F60-02FB-6683-8AF976624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E9DCA-A0E8-F008-EAA8-8C39E9D1B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430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EE87-ECA9-3099-B964-F00C91995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0E7EA6-2A9A-0E88-13F5-B17A644CB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B67C1-8188-18D3-3605-7F0CAED1E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4D262-2999-1D63-96D3-CBAF98CD58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468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F883E-BAEA-EDE3-92C1-101A2ED4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EAC0D8-79FA-87CB-E6E4-E8C67111F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5D3E13-193B-948E-49EF-57AD53E43A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C930FE-A944-AF8A-2283-5847F78CC4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615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1FB03-9BD7-6AF8-E8FF-A5D5484A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6CC30-A5DE-EE09-8044-A3514406B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BC0598-571C-E230-EADC-5DEBF5EB5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27BA50-C633-8455-5CCE-012530BC78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4791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3609E-DDEC-45DB-431C-75591A710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D28748-D1C9-9C0D-9773-21521767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92B4CD-53FE-1EC9-BCFD-EBD28290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FF26BC-94A6-AD05-0FDA-B530B3D1B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8234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117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3719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110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3FCEB-6CB7-4478-9568-E9785AFEA65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40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867652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24428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7336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F52EA-CDA5-A2D9-F337-0024A64B0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00344-7A8F-B8F6-51A7-90A862F17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904073-1A17-ECAD-06B3-6EE3006B47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36D9-6A57-2DF1-F690-DCDCE1E69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90131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71888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6113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8166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1" y="1546862"/>
            <a:ext cx="5184378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904416" y="1546862"/>
            <a:ext cx="2699834" cy="3081398"/>
          </a:xfrm>
        </p:spPr>
        <p:txBody>
          <a:bodyPr>
            <a:normAutofit/>
          </a:bodyPr>
          <a:lstStyle>
            <a:lvl1pPr>
              <a:defRPr sz="1652"/>
            </a:lvl1pPr>
            <a:lvl2pPr>
              <a:defRPr sz="1501"/>
            </a:lvl2pPr>
            <a:lvl3pPr>
              <a:defRPr sz="1351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9795271-99CB-4951-9BF4-AE6B4FA03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7821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751" y="1546862"/>
            <a:ext cx="8064499" cy="270300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14" y="4304334"/>
            <a:ext cx="7920037" cy="324336"/>
          </a:xfrm>
        </p:spPr>
        <p:txBody>
          <a:bodyPr/>
          <a:lstStyle>
            <a:lvl1pPr marL="0" indent="0">
              <a:buNone/>
              <a:defRPr sz="1051" b="1">
                <a:solidFill>
                  <a:schemeClr val="accent2"/>
                </a:solidFill>
              </a:defRPr>
            </a:lvl1pPr>
            <a:lvl2pPr marL="343220" indent="0">
              <a:buNone/>
              <a:defRPr sz="901"/>
            </a:lvl2pPr>
            <a:lvl3pPr marL="686440" indent="0">
              <a:buNone/>
              <a:defRPr sz="751"/>
            </a:lvl3pPr>
            <a:lvl4pPr marL="1029660" indent="0">
              <a:buNone/>
              <a:defRPr sz="676"/>
            </a:lvl4pPr>
            <a:lvl5pPr marL="1372880" indent="0">
              <a:buNone/>
              <a:defRPr sz="676"/>
            </a:lvl5pPr>
            <a:lvl6pPr marL="1716100" indent="0">
              <a:buNone/>
              <a:defRPr sz="676"/>
            </a:lvl6pPr>
            <a:lvl7pPr marL="2059320" indent="0">
              <a:buNone/>
              <a:defRPr sz="676"/>
            </a:lvl7pPr>
            <a:lvl8pPr marL="2402540" indent="0">
              <a:buNone/>
              <a:defRPr sz="676"/>
            </a:lvl8pPr>
            <a:lvl9pPr marL="2745760" indent="0">
              <a:buNone/>
              <a:defRPr sz="676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3762"/>
            <a:ext cx="8064500" cy="3808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0DC5BD8-CD57-47B1-9D14-1D69628960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1" y="1115938"/>
            <a:ext cx="8064499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14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953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13E4BE7-C810-4E0E-BCE1-92ED098F83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87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489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1"/>
          </a:p>
        </p:txBody>
      </p:sp>
    </p:spTree>
    <p:extLst>
      <p:ext uri="{BB962C8B-B14F-4D97-AF65-F5344CB8AC3E}">
        <p14:creationId xmlns:p14="http://schemas.microsoft.com/office/powerpoint/2010/main" val="355564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749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7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103"/>
          </a:xfrm>
        </p:spPr>
        <p:txBody>
          <a:bodyPr wrap="square">
            <a:spAutoFit/>
          </a:bodyPr>
          <a:lstStyle>
            <a:lvl1pPr marL="0" indent="0">
              <a:buNone/>
              <a:defRPr sz="1499" b="1">
                <a:solidFill>
                  <a:schemeClr val="tx2"/>
                </a:solidFill>
              </a:defRPr>
            </a:lvl1pPr>
            <a:lvl2pPr marL="266702" indent="0">
              <a:buNone/>
              <a:defRPr/>
            </a:lvl2pPr>
            <a:lvl3pPr marL="534595" indent="0">
              <a:buNone/>
              <a:defRPr/>
            </a:lvl3pPr>
            <a:lvl4pPr marL="810822" indent="0">
              <a:buNone/>
              <a:defRPr/>
            </a:lvl4pPr>
            <a:lvl5pPr marL="1077524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218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9143999" cy="514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433" y="1979515"/>
            <a:ext cx="7344866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84214" y="3006784"/>
            <a:ext cx="7347907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277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111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1" y="1925459"/>
            <a:ext cx="8064499" cy="480644"/>
          </a:xfrm>
          <a:prstGeom prst="rect">
            <a:avLst/>
          </a:prstGeom>
        </p:spPr>
        <p:txBody>
          <a:bodyPr anchor="t">
            <a:spAutoFit/>
          </a:bodyPr>
          <a:lstStyle>
            <a:lvl1pPr algn="l">
              <a:lnSpc>
                <a:spcPct val="80000"/>
              </a:lnSpc>
              <a:defRPr sz="3904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536411" y="2952728"/>
            <a:ext cx="8067838" cy="234360"/>
          </a:xfr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501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362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39751" y="1546862"/>
            <a:ext cx="8064666" cy="30818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750" y="736228"/>
            <a:ext cx="8064666" cy="369674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31B3B93-BCAF-425E-BCE8-40AAA87F7C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9636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546862"/>
            <a:ext cx="3959974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0" y="1546862"/>
            <a:ext cx="3960416" cy="308139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9539"/>
          </a:xfrm>
          <a:prstGeom prst="rect">
            <a:avLst/>
          </a:prstGeom>
        </p:spPr>
        <p:txBody>
          <a:bodyPr/>
          <a:lstStyle>
            <a:lvl1pPr>
              <a:defRPr sz="3003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92DE2B0-660F-42B0-8FCC-4A0893ABC7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929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 Left with Picture at Right (blee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2" y="1546862"/>
            <a:ext cx="3947959" cy="3082563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644008" y="1546879"/>
            <a:ext cx="3960408" cy="308355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lang="en-AU" dirty="0"/>
            </a:lvl1pPr>
            <a:lvl2pPr marL="343220" indent="0">
              <a:buNone/>
              <a:defRPr sz="2102"/>
            </a:lvl2pPr>
            <a:lvl3pPr marL="686440" indent="0">
              <a:buNone/>
              <a:defRPr sz="1802"/>
            </a:lvl3pPr>
            <a:lvl4pPr marL="1029660" indent="0">
              <a:buNone/>
              <a:defRPr sz="1501"/>
            </a:lvl4pPr>
            <a:lvl5pPr marL="1372880" indent="0">
              <a:buNone/>
              <a:defRPr sz="1501"/>
            </a:lvl5pPr>
            <a:lvl6pPr marL="1716100" indent="0">
              <a:buNone/>
              <a:defRPr sz="1501"/>
            </a:lvl6pPr>
            <a:lvl7pPr marL="2059320" indent="0">
              <a:buNone/>
              <a:defRPr sz="1501"/>
            </a:lvl7pPr>
            <a:lvl8pPr marL="2402540" indent="0">
              <a:buNone/>
              <a:defRPr sz="1501"/>
            </a:lvl8pPr>
            <a:lvl9pPr marL="2745760" indent="0">
              <a:buNone/>
              <a:defRPr sz="1501"/>
            </a:lvl9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666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C88B394-448C-421A-BF9C-1B9401F688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666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4377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7864" y="1546862"/>
            <a:ext cx="5256386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39751" y="1545697"/>
            <a:ext cx="2699834" cy="3076154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351"/>
            </a:lvl4pPr>
            <a:lvl5pPr>
              <a:defRPr sz="1351"/>
            </a:lvl5pPr>
            <a:lvl6pPr>
              <a:defRPr sz="1501"/>
            </a:lvl6pPr>
            <a:lvl7pPr>
              <a:defRPr sz="1501"/>
            </a:lvl7pPr>
            <a:lvl8pPr>
              <a:defRPr sz="1501"/>
            </a:lvl8pPr>
            <a:lvl9pPr>
              <a:defRPr sz="1501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750" y="735080"/>
            <a:ext cx="8064500" cy="3714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58C42C2-ACB9-4B97-ADF0-B9FBFFCBC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9750" y="1115938"/>
            <a:ext cx="8064500" cy="234360"/>
          </a:xfrm>
        </p:spPr>
        <p:txBody>
          <a:bodyPr wrap="square">
            <a:spAutoFit/>
          </a:bodyPr>
          <a:lstStyle>
            <a:lvl1pPr marL="0" indent="0">
              <a:buNone/>
              <a:defRPr sz="1501" b="1">
                <a:solidFill>
                  <a:schemeClr val="tx2"/>
                </a:solidFill>
              </a:defRPr>
            </a:lvl1pPr>
            <a:lvl2pPr marL="266949" indent="0">
              <a:buNone/>
              <a:defRPr/>
            </a:lvl2pPr>
            <a:lvl3pPr marL="535090" indent="0">
              <a:buNone/>
              <a:defRPr/>
            </a:lvl3pPr>
            <a:lvl4pPr marL="811573" indent="0">
              <a:buNone/>
              <a:defRPr/>
            </a:lvl4pPr>
            <a:lvl5pPr marL="1078521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75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750" y="735081"/>
            <a:ext cx="8064500" cy="36967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1" y="1546862"/>
            <a:ext cx="8064499" cy="30818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44516" y="4789900"/>
            <a:ext cx="35719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01">
                <a:solidFill>
                  <a:schemeClr val="accent3"/>
                </a:solidFill>
              </a:defRPr>
            </a:lvl1pPr>
          </a:lstStyle>
          <a:p>
            <a:pPr algn="r"/>
            <a:r>
              <a:rPr lang="en-AU"/>
              <a:t>Temporary Skill Shortage Visa - Introduction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16416" y="4789900"/>
            <a:ext cx="288000" cy="1081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01">
                <a:solidFill>
                  <a:schemeClr val="accent3"/>
                </a:solidFill>
              </a:defRPr>
            </a:lvl1pPr>
          </a:lstStyle>
          <a:p>
            <a:fld id="{E917DE0E-AFB1-41FD-BC35-27DB61CA125F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539552" y="4789900"/>
            <a:ext cx="4572000" cy="108100"/>
          </a:xfrm>
          <a:prstGeom prst="rect">
            <a:avLst/>
          </a:prstGeom>
        </p:spPr>
        <p:txBody>
          <a:bodyPr vert="horz" lIns="0" tIns="0" rIns="0" bIns="0" rtlCol="0" anchor="b" anchorCtr="0"/>
          <a:lstStyle/>
          <a:p>
            <a:pPr lvl="0" algn="l"/>
            <a:r>
              <a:rPr lang="en-GB" sz="601">
                <a:solidFill>
                  <a:schemeClr val="accent3"/>
                </a:solidFill>
              </a:rPr>
              <a:t>Department of Home</a:t>
            </a:r>
            <a:r>
              <a:rPr lang="en-GB" sz="601" baseline="0">
                <a:solidFill>
                  <a:schemeClr val="accent3"/>
                </a:solidFill>
              </a:rPr>
              <a:t> Affairs</a:t>
            </a:r>
            <a:endParaRPr lang="en-AU" sz="601">
              <a:solidFill>
                <a:schemeClr val="accent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018"/>
            <a:ext cx="9144000" cy="1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89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7" r:id="rId11"/>
    <p:sldLayoutId id="2147483778" r:id="rId12"/>
  </p:sldLayoutIdLst>
  <p:hf hdr="0" dt="0"/>
  <p:txStyles>
    <p:titleStyle>
      <a:lvl1pPr algn="l" defTabSz="686440" rtl="0" eaLnBrk="1" latinLnBrk="0" hangingPunct="1">
        <a:lnSpc>
          <a:spcPct val="80000"/>
        </a:lnSpc>
        <a:spcBef>
          <a:spcPct val="0"/>
        </a:spcBef>
        <a:buNone/>
        <a:defRPr sz="3003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6949" indent="-266949" algn="l" defTabSz="686440" rtl="0" eaLnBrk="1" latinLnBrk="0" hangingPunct="1">
        <a:lnSpc>
          <a:spcPct val="110000"/>
        </a:lnSpc>
        <a:spcBef>
          <a:spcPts val="450"/>
        </a:spcBef>
        <a:spcAft>
          <a:spcPts val="0"/>
        </a:spcAft>
        <a:buClr>
          <a:schemeClr val="tx1"/>
        </a:buClr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35090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–"/>
        <a:defRPr sz="1501" kern="1200">
          <a:solidFill>
            <a:schemeClr val="tx1"/>
          </a:solidFill>
          <a:latin typeface="+mn-lt"/>
          <a:ea typeface="+mn-ea"/>
          <a:cs typeface="+mn-cs"/>
        </a:defRPr>
      </a:lvl2pPr>
      <a:lvl3pPr marL="878310" indent="-343220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3pPr>
      <a:lvl4pPr marL="1078522" indent="-266949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anose="020B0604020202020204" pitchFamily="34" charset="0"/>
        <a:buChar char="–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46662" indent="-268141" algn="l" defTabSz="686440" rtl="0" eaLnBrk="1" latinLnBrk="0" hangingPunct="1">
        <a:lnSpc>
          <a:spcPct val="110000"/>
        </a:lnSpc>
        <a:spcBef>
          <a:spcPts val="150"/>
        </a:spcBef>
        <a:spcAft>
          <a:spcPts val="0"/>
        </a:spcAft>
        <a:buFont typeface="Arial" pitchFamily="34" charset="0"/>
        <a:buChar char="»"/>
        <a:defRPr sz="1501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wei@leviconsulting.com.au" TargetMode="Externa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.immi.gov.au/evo/firstParty?actionType=query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mmi.homeaffairs.gov.au/visas/getting-a-visa/visa-listing/student-500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immi.homeaffairs.gov.au/visas/getting-a-visa/visa-listing/student-500/education-provider-default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qa.gov.au/students/how-asqa-can-help-student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hyperlink" Target="http://www.asqa.gov.au/students/student-recor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hyperlink" Target="http://www.study.nsw.gov.au/current-student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8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tps.gov.au" TargetMode="Externa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Astley English College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 dirty="0"/>
              <a:t>International Students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 dirty="0"/>
              <a:t>17 September 2025</a:t>
            </a:r>
          </a:p>
          <a:p>
            <a:pPr>
              <a:spcAft>
                <a:spcPts val="200"/>
              </a:spcAft>
            </a:pPr>
            <a:r>
              <a:rPr lang="en-AU" b="1" dirty="0"/>
              <a:t>Tegan Burt</a:t>
            </a:r>
            <a:endParaRPr lang="en-AU" dirty="0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 dirty="0"/>
              <a:t>Case Management Team</a:t>
            </a:r>
            <a:endParaRPr lang="en-AU" sz="1700" b="1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TPS Online, click </a:t>
            </a:r>
            <a:r>
              <a:rPr lang="en-AU" sz="1700" b="1" dirty="0"/>
              <a:t>Access TPS Online</a:t>
            </a:r>
            <a:r>
              <a:rPr lang="en-AU" sz="1700" dirty="0"/>
              <a:t>.</a:t>
            </a:r>
            <a:endParaRPr lang="en-AU" sz="1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information about your provider default, click </a:t>
            </a:r>
            <a:r>
              <a:rPr lang="en-AU" sz="1700" b="1" dirty="0"/>
              <a:t>Education Provider Notices</a:t>
            </a:r>
            <a:r>
              <a:rPr lang="en-AU" sz="1700" dirty="0"/>
              <a:t>.</a:t>
            </a:r>
            <a:endParaRPr lang="en-AU" sz="1700" b="1" dirty="0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8143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600" b="1" dirty="0">
                <a:latin typeface="+mn-lt"/>
                <a:ea typeface="+mn-ea"/>
                <a:cs typeface="+mn-cs"/>
              </a:rPr>
              <a:t>Student v</a:t>
            </a: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isa information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16" name="Picture 2" descr="Department of Home Affairs Logo">
            <a:extLst>
              <a:ext uri="{FF2B5EF4-FFF2-40B4-BE49-F238E27FC236}">
                <a16:creationId xmlns:a16="http://schemas.microsoft.com/office/drawing/2014/main" id="{7920BD24-0286-449C-ACDF-520815B7B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4"/>
          <a:stretch/>
        </p:blipFill>
        <p:spPr bwMode="auto">
          <a:xfrm>
            <a:off x="360000" y="359569"/>
            <a:ext cx="2770261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3998" y="0"/>
            <a:ext cx="5040001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14C757-9D12-43F6-A4D8-FB9D1B1BE0C9}"/>
              </a:ext>
            </a:extLst>
          </p:cNvPr>
          <p:cNvSpPr txBox="1"/>
          <p:nvPr/>
        </p:nvSpPr>
        <p:spPr>
          <a:xfrm>
            <a:off x="4464000" y="1147366"/>
            <a:ext cx="4320000" cy="23852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</a:rPr>
              <a:t>Information about your student visa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</a:rPr>
              <a:t>Applying for a new student visa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</a:rPr>
              <a:t>Work conditions</a:t>
            </a:r>
          </a:p>
          <a:p>
            <a:pPr>
              <a:spcAft>
                <a:spcPts val="3000"/>
              </a:spcAft>
            </a:pPr>
            <a:r>
              <a:rPr lang="en-AU" sz="2000" dirty="0">
                <a:solidFill>
                  <a:schemeClr val="bg1"/>
                </a:solidFill>
              </a:rPr>
              <a:t>Travelling home</a:t>
            </a:r>
          </a:p>
        </p:txBody>
      </p:sp>
    </p:spTree>
    <p:extLst>
      <p:ext uri="{BB962C8B-B14F-4D97-AF65-F5344CB8AC3E}">
        <p14:creationId xmlns:p14="http://schemas.microsoft.com/office/powerpoint/2010/main" val="3532491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A3F4E-2B18-2B1D-E39D-FBC6174FA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85B86-F604-717C-2A2C-105F5C129B4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Subclass 500 </a:t>
            </a:r>
            <a:r>
              <a:rPr lang="en-AU" sz="2800" b="1" dirty="0">
                <a:latin typeface="+mn-lt"/>
                <a:ea typeface="+mn-ea"/>
                <a:cs typeface="+mn-cs"/>
              </a:rPr>
              <a:t>Student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Visa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D5EC44-95DC-71C7-89F3-54DC7627C90E}"/>
              </a:ext>
            </a:extLst>
          </p:cNvPr>
          <p:cNvSpPr txBox="1"/>
          <p:nvPr/>
        </p:nvSpPr>
        <p:spPr>
          <a:xfrm>
            <a:off x="540000" y="1116000"/>
            <a:ext cx="8064000" cy="121571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>
              <a:spcAft>
                <a:spcPts val="3000"/>
              </a:spcAft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TPS can only assist students on </a:t>
            </a:r>
            <a:r>
              <a:rPr lang="en-AU" dirty="0">
                <a:solidFill>
                  <a:prstClr val="black"/>
                </a:solidFill>
              </a:rPr>
              <a:t>a </a:t>
            </a:r>
            <a:r>
              <a:rPr lang="en-AU" b="1" dirty="0">
                <a:solidFill>
                  <a:prstClr val="black"/>
                </a:solidFill>
              </a:rPr>
              <a:t>subclass 500 student visa</a:t>
            </a:r>
            <a:endParaRPr kumimoji="0" lang="en-A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3000"/>
              </a:spcAft>
              <a:buClrTx/>
              <a:buSzTx/>
              <a:buFontTx/>
              <a:buNone/>
              <a:tabLst/>
              <a:defRPr/>
            </a:pPr>
            <a:r>
              <a:rPr lang="en-AU" dirty="0">
                <a:solidFill>
                  <a:prstClr val="black"/>
                </a:solidFill>
                <a:latin typeface="Calibri" panose="020F0502020204030204"/>
              </a:rPr>
              <a:t>If you are </a:t>
            </a:r>
            <a:r>
              <a:rPr lang="en-AU" b="1" dirty="0">
                <a:solidFill>
                  <a:prstClr val="black"/>
                </a:solidFill>
                <a:latin typeface="Calibri" panose="020F0502020204030204"/>
              </a:rPr>
              <a:t>not</a:t>
            </a:r>
            <a:r>
              <a:rPr lang="en-AU" dirty="0">
                <a:solidFill>
                  <a:prstClr val="black"/>
                </a:solidFill>
                <a:latin typeface="Calibri" panose="020F0502020204030204"/>
              </a:rPr>
              <a:t> on a subclass 500 student visa, you will need to contact the appointed 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liquidator, Levi Consulting, by emailing </a:t>
            </a: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mwei@leviconsulting.com.au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C54B4B-352C-DD10-11B3-1E77F59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7699439-FCBE-CBA9-179E-8A3A3F37D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1E27CAE-8A12-5C6B-9438-0B4FDF3C1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0A49DDD5-22EC-4E60-A978-31CD61A23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BD35F6-9F31-72DC-43AF-0E3AA78C4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EE2A1AC-98BC-E10A-CECC-300AC9A1E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" name="Graphic 7" descr="Document outline">
              <a:extLst>
                <a:ext uri="{FF2B5EF4-FFF2-40B4-BE49-F238E27FC236}">
                  <a16:creationId xmlns:a16="http://schemas.microsoft.com/office/drawing/2014/main" id="{94454EA1-4702-C950-10CE-4C39F4E30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07861" y="3711861"/>
              <a:ext cx="1000277" cy="1000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0170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8231-3115-9C3B-A3F1-EC030D599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D26DAD-649A-4FC4-2C8C-BC1DC77ED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1FDA93-88DE-842B-A81F-0161ED4C8C30}"/>
              </a:ext>
            </a:extLst>
          </p:cNvPr>
          <p:cNvSpPr txBox="1"/>
          <p:nvPr/>
        </p:nvSpPr>
        <p:spPr>
          <a:xfrm>
            <a:off x="540000" y="1116000"/>
            <a:ext cx="8064000" cy="33701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visa holders must remain enrolled in a registered course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finalise a new enrolment within 3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finalise a new enrolment within 3 months, the Department of Home Affairs may offer you an extension. You must provide relevant information for consideration.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your student visa has not yet been granted, you must finalise a new enrolment and send information about your new enrolment to the Department of Home Affairs. Your visa application will be assessed based on your new enrolment.</a:t>
            </a:r>
          </a:p>
        </p:txBody>
      </p:sp>
    </p:spTree>
    <p:extLst>
      <p:ext uri="{BB962C8B-B14F-4D97-AF65-F5344CB8AC3E}">
        <p14:creationId xmlns:p14="http://schemas.microsoft.com/office/powerpoint/2010/main" val="2389162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640F-A8E8-4530-21C1-4E7398C6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75A009-7A4F-3138-64C3-BEF7C382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I need a new student visa?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12985-B9E4-D72C-5712-CF2959F03A2E}"/>
              </a:ext>
            </a:extLst>
          </p:cNvPr>
          <p:cNvSpPr txBox="1"/>
          <p:nvPr/>
        </p:nvSpPr>
        <p:spPr>
          <a:xfrm>
            <a:off x="540000" y="1116000"/>
            <a:ext cx="8064000" cy="36420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a lower Australian Qualification Framework (AQF) level than your previous course, or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after your current visa expires</a:t>
            </a:r>
          </a:p>
          <a:p>
            <a:pPr>
              <a:spcAft>
                <a:spcPts val="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not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need to apply for a new student visa if you enrol in a new course which: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at the same or a higher AQF level than your previous course, and</a:t>
            </a:r>
          </a:p>
          <a:p>
            <a:pPr marL="742950" lvl="1" indent="-285750">
              <a:spcAft>
                <a:spcPts val="21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finish before your current visa expires</a:t>
            </a:r>
          </a:p>
          <a:p>
            <a:pPr>
              <a:spcAft>
                <a:spcPts val="18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Check the expiry date of your student visa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viewing your visa grant notice or by using the Visa Entitlement Verification Online (VEVO) service at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online.immi.gov.au/evo/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firstParty?actionType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=query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26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6D5CC-B65A-C8A4-A932-4BD778A5C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CEFBC-57C7-F5AB-2894-2B6216C43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Visa Application Charge exemption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30385-02A0-A9C0-EFAD-DFD9D5D8A82F}"/>
              </a:ext>
            </a:extLst>
          </p:cNvPr>
          <p:cNvSpPr txBox="1"/>
          <p:nvPr/>
        </p:nvSpPr>
        <p:spPr>
          <a:xfrm>
            <a:off x="540000" y="1116000"/>
            <a:ext cx="8064000" cy="35702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need to apply for a new student visa because your provider defaulted, you will be eligible for a Visa Application Charge (VAC) exemption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currently hold a student visa, or your last substantive visa was a student visa, and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were enrolled with the provider when it defaulted, and</a:t>
            </a:r>
          </a:p>
          <a:p>
            <a:pPr marL="742950" lvl="1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apply for your new visa within 12 months of your provider defaulting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 apply, tell the Department of Home Affairs that you have been affected by a provider default and attach evidence of your enrolment with a new education provider, such as your 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906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9BF8E-00B3-4DFC-6F27-8CD3FF8DE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766F4D-2CD8-38A6-955A-E7D22DC1B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504000"/>
            <a:ext cx="8064666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conditions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0BA46-151C-6DFC-5436-976F81A4E0F1}"/>
              </a:ext>
            </a:extLst>
          </p:cNvPr>
          <p:cNvSpPr txBox="1"/>
          <p:nvPr/>
        </p:nvSpPr>
        <p:spPr>
          <a:xfrm>
            <a:off x="540000" y="1116000"/>
            <a:ext cx="8064000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while your course is in session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work more than 48 hours per fortnight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your enrolment has been cancelled due to a provider 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0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you are on a Bridging Visa (BV), refer to the conditions attached to your BV regarding work and other conditions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76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999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Travelling home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FB76D5-7EB0-3D05-BFB6-82A6678E4584}"/>
              </a:ext>
            </a:extLst>
          </p:cNvPr>
          <p:cNvSpPr txBox="1"/>
          <p:nvPr/>
        </p:nvSpPr>
        <p:spPr>
          <a:xfrm>
            <a:off x="540000" y="1116000"/>
            <a:ext cx="8064000" cy="14927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can travel home while you arrange your enrolment in another course.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must have a valid student visa to enter Australia on your return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30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have applied for a student visa and you are awaiting a decision, you must have a valid Bridging Visa B (BVB) to travel</a:t>
            </a:r>
          </a:p>
        </p:txBody>
      </p:sp>
    </p:spTree>
    <p:extLst>
      <p:ext uri="{BB962C8B-B14F-4D97-AF65-F5344CB8AC3E}">
        <p14:creationId xmlns:p14="http://schemas.microsoft.com/office/powerpoint/2010/main" val="2343275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40000" y="504000"/>
            <a:ext cx="8064000" cy="353302"/>
          </a:xfrm>
        </p:spPr>
        <p:txBody>
          <a:bodyPr/>
          <a:lstStyle/>
          <a:p>
            <a:r>
              <a:rPr lang="en-A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Further information and contacts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9D335-32A8-2BAB-8ED1-D7C1EE2E489D}"/>
              </a:ext>
            </a:extLst>
          </p:cNvPr>
          <p:cNvSpPr txBox="1"/>
          <p:nvPr/>
        </p:nvSpPr>
        <p:spPr>
          <a:xfrm>
            <a:off x="540000" y="1116000"/>
            <a:ext cx="8064000" cy="34470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/visas/getting-a-visa/visa-listing/student-500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an education provider default may affect your student visa:</a:t>
            </a:r>
            <a:b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immi.homeaffairs.gov.au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/visas/getting-a-visa/visa-listing/student-500/education-provider-default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the Global Service Centre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131 881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+61 2 6196 0196</a:t>
            </a:r>
          </a:p>
        </p:txBody>
      </p:sp>
    </p:spTree>
    <p:extLst>
      <p:ext uri="{BB962C8B-B14F-4D97-AF65-F5344CB8AC3E}">
        <p14:creationId xmlns:p14="http://schemas.microsoft.com/office/powerpoint/2010/main" val="6862150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189B53E-1ADB-4EE4-AD30-F9BA7272005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1908000"/>
            <a:ext cx="3600000" cy="86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Getting a copy of your student record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2" name="Picture 8" descr="Australia Skills Quality Authority logo">
            <a:extLst>
              <a:ext uri="{FF2B5EF4-FFF2-40B4-BE49-F238E27FC236}">
                <a16:creationId xmlns:a16="http://schemas.microsoft.com/office/drawing/2014/main" id="{2F7F18ED-2B8B-9BA4-9CAD-CAEBD5FC0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3448370" cy="64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C9EA08-E804-4123-9A32-1906AC99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3B840-DED4-1BE7-D143-186B555612A8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Australian Skills Quality Authority (ASQA)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4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 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00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200"/>
              </a:spcAft>
            </a:pPr>
            <a:r>
              <a:rPr lang="en-AU" dirty="0"/>
              <a:t>How the Tuition Protection Service (TPS) can assist you</a:t>
            </a:r>
            <a:endParaRPr lang="en-US" dirty="0">
              <a:cs typeface="Calibri"/>
            </a:endParaRPr>
          </a:p>
          <a:p>
            <a:pPr>
              <a:spcAft>
                <a:spcPts val="3200"/>
              </a:spcAft>
            </a:pPr>
            <a:r>
              <a:rPr lang="en-AU" dirty="0"/>
              <a:t>Student visa information</a:t>
            </a:r>
          </a:p>
          <a:p>
            <a:pPr>
              <a:spcAft>
                <a:spcPts val="3200"/>
              </a:spcAft>
            </a:pPr>
            <a:r>
              <a:rPr lang="en-AU" dirty="0"/>
              <a:t>Getting a copy of your student record</a:t>
            </a:r>
          </a:p>
          <a:p>
            <a:pPr>
              <a:spcAft>
                <a:spcPts val="3200"/>
              </a:spcAft>
            </a:pPr>
            <a:r>
              <a:rPr lang="en-AU" dirty="0"/>
              <a:t>Other assistance available</a:t>
            </a:r>
          </a:p>
          <a:p>
            <a:pPr>
              <a:spcAft>
                <a:spcPts val="3200"/>
              </a:spcAft>
            </a:pPr>
            <a:r>
              <a:rPr lang="en-AU" dirty="0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09CE08-9E07-278A-767F-DDBC0A45AC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68644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003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Getting a copy of your student record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13507-958C-52F1-FB65-9E54FC7B63B5}"/>
              </a:ext>
            </a:extLst>
          </p:cNvPr>
          <p:cNvSpPr txBox="1"/>
          <p:nvPr/>
        </p:nvSpPr>
        <p:spPr>
          <a:xfrm>
            <a:off x="540000" y="1116000"/>
            <a:ext cx="8064000" cy="35958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3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closing, a provider is expected to issue:</a:t>
            </a:r>
          </a:p>
          <a:p>
            <a:pPr marL="742950" lvl="1" indent="-285750"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testamur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record of results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a student who has completed the requirements of a qualification, or</a:t>
            </a:r>
          </a:p>
          <a:p>
            <a:pPr marL="742950" lvl="1" indent="-285750">
              <a:spcAft>
                <a:spcPts val="2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attainment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student who has not completed a qualification, but has completed one or more units of competency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 will need evidence of the units of competency you have achieved to continue your training at another provider</a:t>
            </a:r>
          </a:p>
          <a:p>
            <a:pPr>
              <a:spcAft>
                <a:spcPts val="28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are unable to obtain an up-to-date copy of your student record, ASQA may be able to assist you</a:t>
            </a:r>
          </a:p>
        </p:txBody>
      </p:sp>
      <p:pic>
        <p:nvPicPr>
          <p:cNvPr id="4" name="Picture 8" descr="Australia Skills Quality Authority logo">
            <a:extLst>
              <a:ext uri="{FF2B5EF4-FFF2-40B4-BE49-F238E27FC236}">
                <a16:creationId xmlns:a16="http://schemas.microsoft.com/office/drawing/2014/main" id="{2290F7A7-F2EE-2356-E4AA-844A9954D3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619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BD482A-4F12-4ECB-9C4E-CFDAC0B7D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ASQA: Further information and contacts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CE064-E726-23FB-419D-D2B0435C8C4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about how ASQA can help students:</a:t>
            </a:r>
            <a:b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/students/how-asqa-can-help-students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student records:</a:t>
            </a:r>
            <a:br>
              <a:rPr lang="en-A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AU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www.asqa.gov.au</a:t>
            </a:r>
            <a:r>
              <a:rPr lang="en-AU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/students/student-record</a:t>
            </a:r>
            <a:endParaRPr lang="en-A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Call ASQA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1300 701 801</a:t>
            </a:r>
          </a:p>
          <a:p>
            <a:pPr marL="742950" lvl="1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b="1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Outside Australia</a:t>
            </a:r>
            <a:r>
              <a:rPr lang="en-AU" b="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+61 3 8613 3910</a:t>
            </a:r>
          </a:p>
        </p:txBody>
      </p:sp>
      <p:pic>
        <p:nvPicPr>
          <p:cNvPr id="6" name="Picture 8" descr="Australia Skills Quality Authority logo">
            <a:extLst>
              <a:ext uri="{FF2B5EF4-FFF2-40B4-BE49-F238E27FC236}">
                <a16:creationId xmlns:a16="http://schemas.microsoft.com/office/drawing/2014/main" id="{33215041-062E-82E2-E64C-D0F5B477F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9"/>
          <a:stretch/>
        </p:blipFill>
        <p:spPr bwMode="auto">
          <a:xfrm>
            <a:off x="7884000" y="4604400"/>
            <a:ext cx="900000" cy="345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531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E2F191-E5D8-CDF3-5F48-9BCF12116C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Study New South Wales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pic>
        <p:nvPicPr>
          <p:cNvPr id="6146" name="Picture 2" descr="Study NSW logo">
            <a:extLst>
              <a:ext uri="{FF2B5EF4-FFF2-40B4-BE49-F238E27FC236}">
                <a16:creationId xmlns:a16="http://schemas.microsoft.com/office/drawing/2014/main" id="{82D9F35E-93E1-24DF-029A-DD80A78392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0000" y="360000"/>
            <a:ext cx="2718000" cy="83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9E59449-7A7A-1AF0-5EB5-E6FBC6CF7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4B1AAB-6C3D-11E1-DDE5-43C53FC235D3}"/>
              </a:ext>
            </a:extLst>
          </p:cNvPr>
          <p:cNvSpPr txBox="1"/>
          <p:nvPr/>
        </p:nvSpPr>
        <p:spPr>
          <a:xfrm>
            <a:off x="4464000" y="2186111"/>
            <a:ext cx="4320000" cy="30777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  <a:ea typeface="+mn-lt"/>
                <a:cs typeface="+mn-lt"/>
              </a:rPr>
              <a:t>Support for international students</a:t>
            </a:r>
            <a:endParaRPr lang="en-AU" sz="2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6847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 NSW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1" y="1116000"/>
            <a:ext cx="4776070" cy="286232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800"/>
              </a:spcAft>
            </a:pP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Study NSW website contains information and resources for international students in New South Wales about: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Studying in NSW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Living in NSW</a:t>
            </a:r>
          </a:p>
          <a:p>
            <a:pPr marL="742950" lvl="1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Working in NSW</a:t>
            </a:r>
          </a:p>
          <a:p>
            <a:pPr marL="742950" lvl="1" indent="-285750">
              <a:spcAft>
                <a:spcPts val="3000"/>
              </a:spcAft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support services, news and events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FC5ACAA-C6D2-18E3-D652-D6502842C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21529" y="1116000"/>
            <a:ext cx="3182470" cy="295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C4F96E-2B56-CA6D-7D02-3B53E83084DE}"/>
              </a:ext>
            </a:extLst>
          </p:cNvPr>
          <p:cNvSpPr txBox="1"/>
          <p:nvPr/>
        </p:nvSpPr>
        <p:spPr>
          <a:xfrm>
            <a:off x="540000" y="4331656"/>
            <a:ext cx="8063999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400"/>
              </a:spcAft>
            </a:pPr>
            <a:r>
              <a:rPr lang="en-AU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Website</a:t>
            </a:r>
            <a:r>
              <a:rPr lang="en-AU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www.study.nsw.gov.au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/current-students</a:t>
            </a:r>
            <a:endParaRPr lang="en-AU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Study NSW logo">
            <a:extLst>
              <a:ext uri="{FF2B5EF4-FFF2-40B4-BE49-F238E27FC236}">
                <a16:creationId xmlns:a16="http://schemas.microsoft.com/office/drawing/2014/main" id="{8FB41625-7D6E-8294-B470-3B5E869381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96000" y="4586400"/>
            <a:ext cx="1188000" cy="3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084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Using TPS Online to receive assistance from the TPS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Accessing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 dirty="0"/>
              <a:t>Visit </a:t>
            </a:r>
            <a:r>
              <a:rPr lang="en-AU" sz="1600" dirty="0">
                <a:hlinkClick r:id="rId3"/>
              </a:rPr>
              <a:t>tps.gov.au</a:t>
            </a:r>
            <a:r>
              <a:rPr lang="en-AU" sz="1600" dirty="0"/>
              <a:t> and click </a:t>
            </a:r>
            <a:r>
              <a:rPr lang="en-AU" sz="1600" b="1" dirty="0"/>
              <a:t>Access TPS Online</a:t>
            </a:r>
            <a:r>
              <a:rPr lang="en-AU" sz="16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2" name="Group 1" descr="Screenshot of TPS website home page.">
            <a:extLst>
              <a:ext uri="{FF2B5EF4-FFF2-40B4-BE49-F238E27FC236}">
                <a16:creationId xmlns:a16="http://schemas.microsoft.com/office/drawing/2014/main" id="{D0690D14-07DB-FD2C-3124-8B92493702A9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C17A3A5-D30D-4952-EBA6-18AEA0D08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137ED3D-B034-C179-3C10-7BA12908B3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Log</a:t>
            </a:r>
            <a:r>
              <a:rPr lang="en-AU" sz="2800" b="1" dirty="0">
                <a:latin typeface="+mn-lt"/>
                <a:ea typeface="+mn-ea"/>
                <a:cs typeface="+mn-cs"/>
              </a:rPr>
              <a:t>ging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2161" y="2459140"/>
              <a:ext cx="2520000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934162" y="1049015"/>
            <a:ext cx="2669838" cy="1244187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Log in.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600" dirty="0"/>
              <a:t>If you are logging in for the first time, use the username and password emailed to you.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1882890" y="1671109"/>
            <a:ext cx="4051273" cy="721292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53A3F-7DCC-F8FF-15C4-9AB8B86D5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2F2A855-EAAF-CC6D-2D62-474C6B13D91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944257-90FD-2541-1CBC-229A9C926B5F}"/>
              </a:ext>
            </a:extLst>
          </p:cNvPr>
          <p:cNvSpPr txBox="1"/>
          <p:nvPr/>
        </p:nvSpPr>
        <p:spPr>
          <a:xfrm>
            <a:off x="540000" y="900000"/>
            <a:ext cx="8064000" cy="3619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Log in to TPS Online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Change your password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Indicate whether your provider owes you a refund of unspent tuition fees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Provide proof of your identity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Update your contact details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your provider owes you a refund of unspent tuition fees, upload proof of payment documents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dirty="0"/>
              <a:t>If you are eligible to receive a refund of unspent tuition fees, apply for a refund</a:t>
            </a:r>
          </a:p>
          <a:p>
            <a:pPr marL="266400" indent="-266400">
              <a:lnSpc>
                <a:spcPct val="103000"/>
              </a:lnSpc>
              <a:spcAft>
                <a:spcPts val="15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sz="1600" b="1" dirty="0"/>
              <a:t>Check your emails and TPS Online regularly</a:t>
            </a:r>
            <a:r>
              <a:rPr lang="en-AU" sz="1600" dirty="0"/>
              <a:t> for notifications and tasks to complete</a:t>
            </a:r>
            <a:endParaRPr lang="en-AU" sz="1600" b="1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5463E7D-EE51-8489-1FF3-0E10D0BE3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156C435-F46B-699F-B154-0C7168AD1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21ED6416-4870-7D0F-94AB-3305C6ACB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C2CB6517-DB0C-98C8-189C-17F517A90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D15BFA8-448C-9F2C-9CB1-34F736D9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0000"/>
            <a:ext cx="1152000" cy="1152000"/>
            <a:chOff x="7632000" y="360000"/>
            <a:chExt cx="1152000" cy="1152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CA48E7-3DDC-9E48-DAED-04BB496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0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46">
              <a:extLst>
                <a:ext uri="{FF2B5EF4-FFF2-40B4-BE49-F238E27FC236}">
                  <a16:creationId xmlns:a16="http://schemas.microsoft.com/office/drawing/2014/main" id="{1527741B-4DD4-1ACD-B811-35F4023AD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86571" y="487425"/>
              <a:ext cx="642858" cy="9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147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B4A1C6E-E7CF-4D8C-BA62-226F836A5A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Proof of payment document checklist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A008B-5631-46B4-926B-5D41D4295444}"/>
              </a:ext>
            </a:extLst>
          </p:cNvPr>
          <p:cNvSpPr txBox="1"/>
          <p:nvPr/>
        </p:nvSpPr>
        <p:spPr>
          <a:xfrm>
            <a:off x="540000" y="900000"/>
            <a:ext cx="8064000" cy="366074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000"/>
              </a:spcAft>
              <a:buClr>
                <a:srgbClr val="8AB679"/>
              </a:buClr>
            </a:pPr>
            <a:r>
              <a:rPr lang="en-AU" sz="1750" dirty="0"/>
              <a:t>You </a:t>
            </a:r>
            <a:r>
              <a:rPr lang="en-AU" sz="1750" b="1" dirty="0"/>
              <a:t>must</a:t>
            </a:r>
            <a:r>
              <a:rPr lang="en-AU" sz="1750" dirty="0"/>
              <a:t> upload the following documents for the TPS to calculate your refund amount: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D6165F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Letter of Offer</a:t>
            </a:r>
            <a:r>
              <a:rPr lang="en-AU" sz="1750" dirty="0"/>
              <a:t> outlining </a:t>
            </a:r>
            <a:r>
              <a:rPr lang="en-AU" sz="1750" b="1" dirty="0"/>
              <a:t>all</a:t>
            </a:r>
            <a:r>
              <a:rPr lang="en-AU" sz="1750" dirty="0"/>
              <a:t> payments due to your provider for your course</a:t>
            </a:r>
          </a:p>
          <a:p>
            <a:pPr marL="630000" lvl="1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D6165F"/>
                </a:solidFill>
              </a:rPr>
              <a:t>Visa Grant Letter</a:t>
            </a:r>
            <a:r>
              <a:rPr lang="en-AU" sz="1750" dirty="0"/>
              <a:t> from the Department of Home Affairs</a:t>
            </a:r>
          </a:p>
          <a:p>
            <a:pPr>
              <a:spcAft>
                <a:spcPts val="1000"/>
              </a:spcAft>
            </a:pPr>
            <a:r>
              <a:rPr lang="en-AU" sz="1750" b="1" dirty="0">
                <a:solidFill>
                  <a:schemeClr val="accent2"/>
                </a:solidFill>
              </a:rPr>
              <a:t>If you have an education agent</a:t>
            </a:r>
            <a:r>
              <a:rPr lang="en-AU" sz="1750" dirty="0"/>
              <a:t>, you </a:t>
            </a:r>
            <a:r>
              <a:rPr lang="en-AU" sz="1750" b="1" dirty="0"/>
              <a:t>must</a:t>
            </a:r>
            <a:r>
              <a:rPr lang="en-AU" sz="1750" dirty="0"/>
              <a:t> upload the following additional documents: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and </a:t>
            </a:r>
            <a:r>
              <a:rPr lang="en-AU" sz="1750" b="1" dirty="0">
                <a:solidFill>
                  <a:srgbClr val="F15A29"/>
                </a:solidFill>
              </a:rPr>
              <a:t>bank statements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made to your agent</a:t>
            </a:r>
          </a:p>
          <a:p>
            <a:pPr marL="630000" indent="-457200">
              <a:lnSpc>
                <a:spcPct val="105000"/>
              </a:lnSpc>
              <a:spcAft>
                <a:spcPts val="1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Receipts</a:t>
            </a:r>
            <a:r>
              <a:rPr lang="en-AU" sz="1750" dirty="0"/>
              <a:t> for </a:t>
            </a:r>
            <a:r>
              <a:rPr lang="en-AU" sz="1750" b="1" dirty="0"/>
              <a:t>all</a:t>
            </a:r>
            <a:r>
              <a:rPr lang="en-AU" sz="1750" dirty="0"/>
              <a:t> payments your agent made to your provider on your behalf</a:t>
            </a:r>
          </a:p>
          <a:p>
            <a:pPr marL="630000" indent="-457200">
              <a:lnSpc>
                <a:spcPct val="105000"/>
              </a:lnSpc>
              <a:spcAft>
                <a:spcPts val="3000"/>
              </a:spcAft>
              <a:buClr>
                <a:schemeClr val="tx1"/>
              </a:buClr>
              <a:buSzPct val="170000"/>
              <a:buFont typeface="Calibri" panose="020F0502020204030204" pitchFamily="34" charset="0"/>
              <a:buChar char="□"/>
            </a:pPr>
            <a:r>
              <a:rPr lang="en-AU" sz="1750" b="1" dirty="0">
                <a:solidFill>
                  <a:srgbClr val="F15A29"/>
                </a:solidFill>
              </a:rPr>
              <a:t>Agent commission statement</a:t>
            </a:r>
            <a:r>
              <a:rPr lang="en-AU" sz="1750" dirty="0"/>
              <a:t> or </a:t>
            </a:r>
            <a:r>
              <a:rPr lang="en-AU" sz="1750" b="1" dirty="0">
                <a:solidFill>
                  <a:srgbClr val="F15A29"/>
                </a:solidFill>
              </a:rPr>
              <a:t>invoice</a:t>
            </a:r>
            <a:endParaRPr lang="en-AU" sz="175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B87276-2670-9B5F-30DF-A6AC3F38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86B98FB-1376-4DA8-2267-DB4C3BB91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798B89D-E9BF-382B-AB22-84E3E611F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F1011A72-FAEA-015B-2C0A-DA756EB5C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5096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Astley English College</a:t>
            </a:r>
            <a:b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n-AU" sz="2200" b="1" dirty="0">
                <a:latin typeface="+mn-lt"/>
                <a:ea typeface="+mn-ea"/>
                <a:cs typeface="+mn-cs"/>
              </a:rPr>
              <a:t>(Astley College Australia Pty Ltd</a:t>
            </a: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4544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Astley English College closed on Friday 12 September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Astley English College did not meet its obligations to all students</a:t>
            </a:r>
          </a:p>
          <a:p>
            <a:pPr>
              <a:spcAft>
                <a:spcPts val="3600"/>
              </a:spcAft>
            </a:pPr>
            <a:r>
              <a:rPr lang="en-AU" dirty="0"/>
              <a:t>The Tuition Protection Service (TPS) activated on Wednesday 17 September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>
                <a:cs typeface="Calibri"/>
              </a:rPr>
              <a:t>We will help you to find an alternative education provider to continue your </a:t>
            </a:r>
            <a:br>
              <a:rPr lang="en-AU" dirty="0">
                <a:cs typeface="Calibri"/>
              </a:rPr>
            </a:br>
            <a:r>
              <a:rPr lang="en-AU" dirty="0">
                <a:cs typeface="Calibri"/>
              </a:rPr>
              <a:t>studies, and </a:t>
            </a:r>
            <a:r>
              <a:rPr lang="en-AU" dirty="0"/>
              <a:t>provide you with a refund of your unspent tuition fees</a:t>
            </a:r>
            <a:endParaRPr lang="en-AU" dirty="0">
              <a:cs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2778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Australian Government initiative supported by the Department of Education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 tuition fee protection scheme </a:t>
            </a:r>
          </a:p>
          <a:p>
            <a:pPr>
              <a:spcAft>
                <a:spcPts val="1800"/>
              </a:spcAft>
            </a:pPr>
            <a:r>
              <a:rPr lang="en-AU" dirty="0"/>
              <a:t>Supports students following an education provider default to:</a:t>
            </a:r>
            <a:endParaRPr lang="en-AU" dirty="0">
              <a:cs typeface="Calibri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AU" dirty="0"/>
              <a:t>find an alternative provider to continue studying</a:t>
            </a:r>
          </a:p>
          <a:p>
            <a:pPr marL="799200">
              <a:spcAft>
                <a:spcPts val="1800"/>
              </a:spcAft>
            </a:pPr>
            <a:r>
              <a:rPr lang="en-AU" b="1" dirty="0"/>
              <a:t>and</a:t>
            </a:r>
          </a:p>
          <a:p>
            <a:pPr marL="800100" lvl="1" indent="-342900">
              <a:spcAft>
                <a:spcPts val="3600"/>
              </a:spcAft>
              <a:buFont typeface="+mj-lt"/>
              <a:buAutoNum type="arabicPeriod" startAt="2"/>
            </a:pPr>
            <a:r>
              <a:rPr lang="en-AU" dirty="0"/>
              <a:t>receive a refund of unspent tuition fees</a:t>
            </a:r>
            <a:endParaRPr lang="en-AU" dirty="0">
              <a:cs typeface="Calibri" panose="020F050202020403020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1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2316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TPS Online is the system you will use to request and receive TPS assistance</a:t>
            </a:r>
          </a:p>
          <a:p>
            <a:pPr>
              <a:spcAft>
                <a:spcPts val="3600"/>
              </a:spcAft>
            </a:pPr>
            <a:r>
              <a:rPr lang="en-AU" dirty="0"/>
              <a:t>You can request a refund of your unspent tuition fees in TPS Online</a:t>
            </a:r>
          </a:p>
          <a:p>
            <a:pPr>
              <a:spcAft>
                <a:spcPts val="3600"/>
              </a:spcAft>
            </a:pPr>
            <a:r>
              <a:rPr lang="en-AU" dirty="0"/>
              <a:t>We will show you how to use TPS Online later in this presentation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TPS Online step-by-step instructions are on the TPS website</a:t>
            </a:r>
          </a:p>
          <a:p>
            <a:pPr>
              <a:spcAft>
                <a:spcPts val="3600"/>
              </a:spcAft>
            </a:pPr>
            <a:r>
              <a:rPr lang="en-AU" dirty="0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Continuing your studies with an alternative provider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699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Our priority</a:t>
            </a:r>
            <a:r>
              <a:rPr lang="en-AU" dirty="0"/>
              <a:t>: To help you to continue your studies with a new education provider</a:t>
            </a:r>
          </a:p>
          <a:p>
            <a:pPr>
              <a:spcAft>
                <a:spcPts val="3600"/>
              </a:spcAft>
            </a:pPr>
            <a:r>
              <a:rPr lang="en-AU" dirty="0"/>
              <a:t>You will be emailed links to find alternative courses at different providers</a:t>
            </a:r>
          </a:p>
          <a:p>
            <a:pPr>
              <a:spcAft>
                <a:spcPts val="3600"/>
              </a:spcAft>
            </a:pPr>
            <a:r>
              <a:rPr lang="en-AU" b="1" dirty="0"/>
              <a:t>You will need to contact the new provider to enrol </a:t>
            </a:r>
            <a:r>
              <a:rPr lang="en-AU" dirty="0"/>
              <a:t>with them</a:t>
            </a:r>
          </a:p>
          <a:p>
            <a:pPr>
              <a:spcAft>
                <a:spcPts val="3600"/>
              </a:spcAft>
            </a:pPr>
            <a:r>
              <a:rPr lang="en-AU" dirty="0"/>
              <a:t>Alternative courses may cost more or less than your current course. If costs are higher, you will need to meet those costs.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b="1" dirty="0"/>
              <a:t>Unspent tuition fees</a:t>
            </a:r>
            <a:r>
              <a:rPr lang="en-AU" dirty="0"/>
              <a:t>: The fees that you paid to Astley English College for education or training that you did not receive</a:t>
            </a:r>
          </a:p>
          <a:p>
            <a:pPr>
              <a:spcAft>
                <a:spcPts val="3600"/>
              </a:spcAft>
            </a:pPr>
            <a:r>
              <a:rPr lang="en-AU" dirty="0"/>
              <a:t>For example, if you paid for 10 weeks of tuition and only attended classes for 7 weeks, the remaining 3 weeks are your </a:t>
            </a:r>
            <a:r>
              <a:rPr lang="en-AU" b="1" dirty="0"/>
              <a:t>unspent tuition fees</a:t>
            </a:r>
          </a:p>
          <a:p>
            <a:pPr>
              <a:spcAft>
                <a:spcPts val="3600"/>
              </a:spcAft>
            </a:pPr>
            <a:r>
              <a:rPr lang="en-AU" dirty="0"/>
              <a:t>The TPS can provide you with a refund of any </a:t>
            </a:r>
            <a:r>
              <a:rPr lang="en-AU" b="1" u="sng" dirty="0"/>
              <a:t>unspent</a:t>
            </a:r>
            <a:r>
              <a:rPr lang="en-AU" b="1" dirty="0"/>
              <a:t> tuition fees </a:t>
            </a:r>
            <a:r>
              <a:rPr lang="en-AU" dirty="0"/>
              <a:t>that were paid to Astley English College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1BC732-8DD1-3CDE-BD1A-5FAF822A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DDDC161-B691-7C46-3F65-94F690DC9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54FA75-1BCC-41C0-1F17-5552A778E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B1AB4B13-B0DD-C310-ED89-689049C4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8613F1-B6C7-DB3B-C2CF-F14B7F115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EED4CB5-4133-43B0-DB22-B1794F53A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1068">
              <a:extLst>
                <a:ext uri="{FF2B5EF4-FFF2-40B4-BE49-F238E27FC236}">
                  <a16:creationId xmlns:a16="http://schemas.microsoft.com/office/drawing/2014/main" id="{565D3EDD-1F8F-425B-9226-92C3FD582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998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2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Unspent tuition fees</a:t>
            </a:r>
            <a:endParaRPr kumimoji="0" lang="en-A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317779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500"/>
              </a:spcAft>
            </a:pPr>
            <a:r>
              <a:rPr lang="en-AU" dirty="0"/>
              <a:t>Your refund can be paid to: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personal bank account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another nominated bank account (e.g. a family member)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new education provider</a:t>
            </a:r>
          </a:p>
          <a:p>
            <a:pPr marL="742950" lvl="1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AU" dirty="0"/>
              <a:t>your education agent</a:t>
            </a:r>
          </a:p>
          <a:p>
            <a:pPr>
              <a:spcAft>
                <a:spcPts val="1500"/>
              </a:spcAft>
            </a:pPr>
            <a:r>
              <a:rPr lang="en-AU" dirty="0"/>
              <a:t>If you would like your agent to receive your refund on your behalf, you </a:t>
            </a:r>
            <a:br>
              <a:rPr lang="en-AU" dirty="0"/>
            </a:br>
            <a:r>
              <a:rPr lang="en-AU" dirty="0"/>
              <a:t>must request and return an </a:t>
            </a:r>
            <a:r>
              <a:rPr lang="en-AU" b="1" dirty="0"/>
              <a:t>Authority to Act</a:t>
            </a:r>
            <a:r>
              <a:rPr lang="en-AU" b="1"/>
              <a:t>/Refund</a:t>
            </a:r>
            <a:r>
              <a:rPr lang="en-AU" b="1" i="1"/>
              <a:t> </a:t>
            </a:r>
            <a:r>
              <a:rPr lang="en-AU" dirty="0"/>
              <a:t>form by emailing </a:t>
            </a:r>
            <a:br>
              <a:rPr lang="en-AU" dirty="0"/>
            </a:br>
            <a:r>
              <a:rPr lang="en-AU" dirty="0">
                <a:hlinkClick r:id="rId3"/>
              </a:rPr>
              <a:t>support@tps.gov.au</a:t>
            </a:r>
            <a:endParaRPr lang="en-AU" dirty="0">
              <a:cs typeface="Calibri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ED3942-E3B4-5444-AFE1-45DEC07EF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022B39-A5D8-B0DC-49F2-CB5AA0D52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74760A0-7D55-A3D4-FBF9-7551DEF62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77813D88-8FDE-1D47-6FA9-C358F25D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70F3B2E-0659-E9BB-6690-C3B9555FF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C95391-96D9-E95F-A013-43E11105A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068">
              <a:extLst>
                <a:ext uri="{FF2B5EF4-FFF2-40B4-BE49-F238E27FC236}">
                  <a16:creationId xmlns:a16="http://schemas.microsoft.com/office/drawing/2014/main" id="{CCE3FFBD-62A5-87B8-3674-6F258F8D5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48000" y="3743320"/>
              <a:ext cx="720000" cy="9373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566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BF_J15-1541_PowerPoint">
  <a:themeElements>
    <a:clrScheme name="Dept IBS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34EA2"/>
      </a:accent1>
      <a:accent2>
        <a:srgbClr val="007BC3"/>
      </a:accent2>
      <a:accent3>
        <a:srgbClr val="5C676D"/>
      </a:accent3>
      <a:accent4>
        <a:srgbClr val="BFBFC7"/>
      </a:accent4>
      <a:accent5>
        <a:srgbClr val="CBCBCB"/>
      </a:accent5>
      <a:accent6>
        <a:srgbClr val="F2F2F2"/>
      </a:accent6>
      <a:hlink>
        <a:srgbClr val="034EA2"/>
      </a:hlink>
      <a:folHlink>
        <a:srgbClr val="034EA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I001-Presentation.pptx [Read-Only]" id="{88BB3D4E-C7C0-4631-A778-5F6F9F34003A}" vid="{96996FDF-6AA7-4C0B-A2CA-061BA5A9A8C2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19" ma:contentTypeDescription="Create a new document." ma:contentTypeScope="" ma:versionID="b46c3cfa9faa6afa6cc8f9eb3b9c91a8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b414aea921dd9c02dfb223c7f4a66303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Props1.xml><?xml version="1.0" encoding="utf-8"?>
<ds:datastoreItem xmlns:ds="http://schemas.openxmlformats.org/officeDocument/2006/customXml" ds:itemID="{4F658406-4B79-440A-ADF5-65D221B4AA4B}"/>
</file>

<file path=customXml/itemProps2.xml><?xml version="1.0" encoding="utf-8"?>
<ds:datastoreItem xmlns:ds="http://schemas.openxmlformats.org/officeDocument/2006/customXml" ds:itemID="{F5C23268-E39A-42B6-B91F-9B298A257E05}"/>
</file>

<file path=customXml/itemProps3.xml><?xml version="1.0" encoding="utf-8"?>
<ds:datastoreItem xmlns:ds="http://schemas.openxmlformats.org/officeDocument/2006/customXml" ds:itemID="{E1012B31-481C-4FE0-B7CF-FA7F3E4A120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1710</Words>
  <Application>Microsoft Office PowerPoint</Application>
  <PresentationFormat>Custom</PresentationFormat>
  <Paragraphs>186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</vt:lpstr>
      <vt:lpstr>Calibri</vt:lpstr>
      <vt:lpstr>Wingdings</vt:lpstr>
      <vt:lpstr>Office Theme</vt:lpstr>
      <vt:lpstr>1_Office Theme</vt:lpstr>
      <vt:lpstr>ABF_J15-1541_PowerPoint</vt:lpstr>
      <vt:lpstr>5_Office Theme</vt:lpstr>
      <vt:lpstr>Astley English College</vt:lpstr>
      <vt:lpstr>Purpose of this meeting </vt:lpstr>
      <vt:lpstr>Astley English College (Astley College Australia Pty Ltd)</vt:lpstr>
      <vt:lpstr>Tuition Protection Service (TPS)</vt:lpstr>
      <vt:lpstr>TPS Team</vt:lpstr>
      <vt:lpstr>TPS Online system</vt:lpstr>
      <vt:lpstr>Continuing your studies with an alternative provider</vt:lpstr>
      <vt:lpstr>Unspent tuition fees</vt:lpstr>
      <vt:lpstr>Unspent tuition fees</vt:lpstr>
      <vt:lpstr>TPS website</vt:lpstr>
      <vt:lpstr>Student visa information</vt:lpstr>
      <vt:lpstr>Subclass 500 Student Visa</vt:lpstr>
      <vt:lpstr>Information about your student visa</vt:lpstr>
      <vt:lpstr>Do I need a new student visa?</vt:lpstr>
      <vt:lpstr>Visa Application Charge exemption</vt:lpstr>
      <vt:lpstr>Work conditions</vt:lpstr>
      <vt:lpstr>Travelling home</vt:lpstr>
      <vt:lpstr>Further information and contacts</vt:lpstr>
      <vt:lpstr>Getting a copy of your student record</vt:lpstr>
      <vt:lpstr>ASQA: Getting a copy of your student record</vt:lpstr>
      <vt:lpstr>ASQA: Further information and contacts</vt:lpstr>
      <vt:lpstr>Study New South Wales</vt:lpstr>
      <vt:lpstr>Study NSW</vt:lpstr>
      <vt:lpstr>How to use TPS Online</vt:lpstr>
      <vt:lpstr>Accessing TPS Online</vt:lpstr>
      <vt:lpstr>TPS Online: Logging in</vt:lpstr>
      <vt:lpstr>TPS Online: Summary of tasks</vt:lpstr>
      <vt:lpstr>TPS Online: Proof of payment document checklist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Astley English College - International Students Information Session Slides</dc:title>
  <dc:creator/>
  <cp:lastModifiedBy/>
  <cp:revision>1</cp:revision>
  <dcterms:created xsi:type="dcterms:W3CDTF">2025-09-19T01:35:20Z</dcterms:created>
  <dcterms:modified xsi:type="dcterms:W3CDTF">2025-09-19T01:38:46Z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2025-09-19T01:35:40Z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23a37b7c-a0b7-41b8-81be-555424962ee5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xd_ProgID">
    <vt:lpwstr/>
  </property>
  <property fmtid="{D5CDD505-2E9C-101B-9397-08002B2CF9AE}" pid="12" name="MediaServiceImageTags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