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1"/>
    <p:sldMasterId id="2147483760" r:id="rId2"/>
    <p:sldMasterId id="2147483762" r:id="rId3"/>
    <p:sldMasterId id="2147483774" r:id="rId4"/>
  </p:sldMasterIdLst>
  <p:notesMasterIdLst>
    <p:notesMasterId r:id="rId34"/>
  </p:notesMasterIdLst>
  <p:sldIdLst>
    <p:sldId id="926" r:id="rId5"/>
    <p:sldId id="476" r:id="rId6"/>
    <p:sldId id="477" r:id="rId7"/>
    <p:sldId id="984" r:id="rId8"/>
    <p:sldId id="934" r:id="rId9"/>
    <p:sldId id="479" r:id="rId10"/>
    <p:sldId id="975" r:id="rId11"/>
    <p:sldId id="536" r:id="rId12"/>
    <p:sldId id="552" r:id="rId13"/>
    <p:sldId id="1067" r:id="rId14"/>
    <p:sldId id="986" r:id="rId15"/>
    <p:sldId id="1069" r:id="rId16"/>
    <p:sldId id="1023" r:id="rId17"/>
    <p:sldId id="1064" r:id="rId18"/>
    <p:sldId id="1025" r:id="rId19"/>
    <p:sldId id="1028" r:id="rId20"/>
    <p:sldId id="992" r:id="rId21"/>
    <p:sldId id="993" r:id="rId22"/>
    <p:sldId id="501" r:id="rId23"/>
    <p:sldId id="1029" r:id="rId24"/>
    <p:sldId id="925" r:id="rId25"/>
    <p:sldId id="981" r:id="rId26"/>
    <p:sldId id="1050" r:id="rId27"/>
    <p:sldId id="505" r:id="rId28"/>
    <p:sldId id="994" r:id="rId29"/>
    <p:sldId id="1030" r:id="rId30"/>
    <p:sldId id="1068" r:id="rId31"/>
    <p:sldId id="1014" r:id="rId32"/>
    <p:sldId id="531" r:id="rId33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69"/>
            <p14:sldId id="1023"/>
            <p14:sldId id="1064"/>
            <p14:sldId id="1025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NSW" id="{7CF61786-CD4F-4AC5-B06E-D401DDAC7660}">
          <p14:sldIdLst>
            <p14:sldId id="981"/>
            <p14:sldId id="1050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4562E-882A-4E4C-9B43-B2067E0DB011}" v="4" dt="2025-09-19T01:33:04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983" autoAdjust="0"/>
  </p:normalViewPr>
  <p:slideViewPr>
    <p:cSldViewPr snapToGrid="0">
      <p:cViewPr varScale="1">
        <p:scale>
          <a:sx n="82" d="100"/>
          <a:sy n="82" d="100"/>
        </p:scale>
        <p:origin x="808" y="5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19/09/2025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C944-428D-FFC9-0AD8-8BBC7CAB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89D7C-30E0-630D-D35E-93B2A6D92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BA8D2-4F60-02FB-6683-8AF976624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E9DCA-A0E8-F008-EAA8-8C39E9D1B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3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442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336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wei@leviconsulting.com.au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://www.asqa.gov.au/students/student-recor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hyperlink" Target="http://www.study.nsw.gov.au/current-student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Astley English College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17 September 2025</a:t>
            </a:r>
          </a:p>
          <a:p>
            <a:pPr>
              <a:spcAft>
                <a:spcPts val="200"/>
              </a:spcAft>
            </a:pPr>
            <a:r>
              <a:rPr lang="en-AU" b="1" dirty="0"/>
              <a:t>Tegan Burt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Case Management Team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your provider default,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 dirty="0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4000" y="1147366"/>
            <a:ext cx="4320000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3F4E-2B18-2B1D-E39D-FBC6174FA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5B86-F604-717C-2A2C-105F5C129B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 dirty="0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5EC44-95DC-71C7-89F3-54DC7627C90E}"/>
              </a:ext>
            </a:extLst>
          </p:cNvPr>
          <p:cNvSpPr txBox="1"/>
          <p:nvPr/>
        </p:nvSpPr>
        <p:spPr>
          <a:xfrm>
            <a:off x="540000" y="1116000"/>
            <a:ext cx="8064000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3000"/>
              </a:spcAft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</a:t>
            </a:r>
            <a:r>
              <a:rPr lang="en-AU" dirty="0">
                <a:solidFill>
                  <a:prstClr val="black"/>
                </a:solidFill>
              </a:rPr>
              <a:t>a </a:t>
            </a:r>
            <a:r>
              <a:rPr lang="en-AU" b="1" dirty="0">
                <a:solidFill>
                  <a:prstClr val="black"/>
                </a:solidFill>
              </a:rPr>
              <a:t>subclass 500 student visa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If you are </a:t>
            </a:r>
            <a:r>
              <a:rPr lang="en-AU" b="1" dirty="0">
                <a:solidFill>
                  <a:prstClr val="black"/>
                </a:solidFill>
                <a:latin typeface="Calibri" panose="020F0502020204030204"/>
              </a:rPr>
              <a:t>not</a:t>
            </a: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 on a subclass 500 student visa, you will need to contact the appointed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liquidator, Levi Consulting, by emailing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mwei@leviconsulting.com.au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C54B4B-352C-DD10-11B3-1E77F59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699439-FCBE-CBA9-179E-8A3A3F37D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1E27CAE-8A12-5C6B-9438-0B4FDF3C1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A49DDD5-22EC-4E60-A978-31CD61A23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BD35F6-9F31-72DC-43AF-0E3AA78C4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E2A1AC-98BC-E10A-CECC-300AC9A1E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94454EA1-4702-C950-10CE-4C39F4E3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17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570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were enrolled with the provider when it defaulted, and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your new visa within 12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you have been affected by a provider default and attach evidence of your enrolment with a new education provider, such as your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Bridging Visa B (BVB) to travel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Australian Skills Quality Authority (ASQA)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 dirty="0"/>
              <a:t>How the Tuition Protection Service (TPS) can assist you</a:t>
            </a:r>
            <a:endParaRPr lang="en-US" dirty="0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 dirty="0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 dirty="0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2F191-E5D8-CDF3-5F48-9BCF12116C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New South Wales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6146" name="Picture 2" descr="Study NSW logo">
            <a:extLst>
              <a:ext uri="{FF2B5EF4-FFF2-40B4-BE49-F238E27FC236}">
                <a16:creationId xmlns:a16="http://schemas.microsoft.com/office/drawing/2014/main" id="{82D9F35E-93E1-24DF-029A-DD80A7839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2718000" cy="8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E59449-7A7A-1AF0-5EB5-E6FBC6CF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1AAB-6C3D-11E1-DDE5-43C53FC235D3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4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NSW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1" y="1116000"/>
            <a:ext cx="4776070" cy="28623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NSW website contains information and resources for international students in New South Wales about: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Studying in NSW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in NSW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in NSW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services, news and events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C5ACAA-C6D2-18E3-D652-D6502842C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1529" y="1116000"/>
            <a:ext cx="3182470" cy="29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4F96E-2B56-CA6D-7D02-3B53E83084DE}"/>
              </a:ext>
            </a:extLst>
          </p:cNvPr>
          <p:cNvSpPr txBox="1"/>
          <p:nvPr/>
        </p:nvSpPr>
        <p:spPr>
          <a:xfrm>
            <a:off x="540000" y="4331656"/>
            <a:ext cx="806399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www.study.nsw.gov.au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/current-students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tudy NSW logo">
            <a:extLst>
              <a:ext uri="{FF2B5EF4-FFF2-40B4-BE49-F238E27FC236}">
                <a16:creationId xmlns:a16="http://schemas.microsoft.com/office/drawing/2014/main" id="{8FB41625-7D6E-8294-B470-3B5E86938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000" y="4586400"/>
            <a:ext cx="1188000" cy="3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8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 dirty="0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 dirty="0"/>
              <a:t>Check your emails and TPS Online regularly</a:t>
            </a:r>
            <a:r>
              <a:rPr lang="en-AU" sz="1600" dirty="0"/>
              <a:t> for notifications and tasks to complete</a:t>
            </a:r>
            <a:endParaRPr lang="en-AU" sz="16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 dirty="0"/>
              <a:t>You </a:t>
            </a:r>
            <a:r>
              <a:rPr lang="en-AU" sz="1750" b="1" dirty="0"/>
              <a:t>must</a:t>
            </a:r>
            <a:r>
              <a:rPr lang="en-AU" sz="1750" dirty="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D6165F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Letter of Offer</a:t>
            </a:r>
            <a:r>
              <a:rPr lang="en-AU" sz="1750" dirty="0"/>
              <a:t> outlining </a:t>
            </a:r>
            <a:r>
              <a:rPr lang="en-AU" sz="1750" b="1" dirty="0"/>
              <a:t>all</a:t>
            </a:r>
            <a:r>
              <a:rPr lang="en-AU" sz="1750" dirty="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Visa Grant Letter</a:t>
            </a:r>
            <a:r>
              <a:rPr lang="en-AU" sz="1750" dirty="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 dirty="0">
                <a:solidFill>
                  <a:schemeClr val="accent2"/>
                </a:solidFill>
              </a:rPr>
              <a:t>If you have an education agent</a:t>
            </a:r>
            <a:r>
              <a:rPr lang="en-AU" sz="1750" dirty="0"/>
              <a:t>, you </a:t>
            </a:r>
            <a:r>
              <a:rPr lang="en-AU" sz="1750" b="1" dirty="0"/>
              <a:t>must</a:t>
            </a:r>
            <a:r>
              <a:rPr lang="en-AU" sz="1750" dirty="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F15A29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Agent commission statement</a:t>
            </a:r>
            <a:r>
              <a:rPr lang="en-AU" sz="1750" dirty="0"/>
              <a:t> or </a:t>
            </a:r>
            <a:r>
              <a:rPr lang="en-AU" sz="1750" b="1" dirty="0">
                <a:solidFill>
                  <a:srgbClr val="F15A29"/>
                </a:solidFill>
              </a:rPr>
              <a:t>invoice</a:t>
            </a:r>
            <a:endParaRPr lang="en-AU" sz="17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Astley English College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 dirty="0">
                <a:latin typeface="+mn-lt"/>
                <a:ea typeface="+mn-ea"/>
                <a:cs typeface="+mn-cs"/>
              </a:rPr>
              <a:t>(Astley College Australia Pty Ltd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Astley English College closed on Friday 12 September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Astley English College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 dirty="0"/>
              <a:t>The Tuition Protection Service (TPS) activated on Wednesday 17 September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>
                <a:cs typeface="Calibri"/>
              </a:rPr>
              <a:t>We will help you to find an alternative education provider to continue your </a:t>
            </a:r>
            <a:br>
              <a:rPr lang="en-AU" dirty="0">
                <a:cs typeface="Calibri"/>
              </a:rPr>
            </a:br>
            <a:r>
              <a:rPr lang="en-AU" dirty="0">
                <a:cs typeface="Calibri"/>
              </a:rPr>
              <a:t>studies, and </a:t>
            </a:r>
            <a:r>
              <a:rPr lang="en-AU" dirty="0"/>
              <a:t>provide you with a refund of your unspent tuition fees</a:t>
            </a:r>
            <a:endParaRPr lang="en-AU" dirty="0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 dirty="0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 dirty="0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 dirty="0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 dirty="0"/>
              <a:t>We will show you how to use TPS Online later in this presentation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Our priority</a:t>
            </a:r>
            <a:r>
              <a:rPr lang="en-AU" dirty="0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You will be emailed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 dirty="0"/>
              <a:t>You will need to contact the new provider to enrol </a:t>
            </a:r>
            <a:r>
              <a:rPr lang="en-AU" dirty="0"/>
              <a:t>with them</a:t>
            </a:r>
          </a:p>
          <a:p>
            <a:pPr>
              <a:spcAft>
                <a:spcPts val="3600"/>
              </a:spcAft>
            </a:pPr>
            <a:r>
              <a:rPr lang="en-AU" dirty="0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Unspent tuition fees</a:t>
            </a:r>
            <a:r>
              <a:rPr lang="en-AU" dirty="0"/>
              <a:t>: The fees that you paid to Astley English College for education or training that you did not receive</a:t>
            </a:r>
          </a:p>
          <a:p>
            <a:pPr>
              <a:spcAft>
                <a:spcPts val="3600"/>
              </a:spcAft>
            </a:pPr>
            <a:r>
              <a:rPr lang="en-AU" dirty="0"/>
              <a:t>For example, if you paid for 10 weeks of tuition and only attended classes for 7 weeks, the remaining 3 weeks are your </a:t>
            </a:r>
            <a:r>
              <a:rPr lang="en-AU" b="1" dirty="0"/>
              <a:t>unspent tuition fees</a:t>
            </a:r>
          </a:p>
          <a:p>
            <a:pPr>
              <a:spcAft>
                <a:spcPts val="3600"/>
              </a:spcAft>
            </a:pPr>
            <a:r>
              <a:rPr lang="en-AU" dirty="0"/>
              <a:t>The TPS can provide you with a refund of any </a:t>
            </a:r>
            <a:r>
              <a:rPr lang="en-AU" b="1" u="sng" dirty="0"/>
              <a:t>unspent</a:t>
            </a:r>
            <a:r>
              <a:rPr lang="en-AU" b="1" dirty="0"/>
              <a:t> tuition fees </a:t>
            </a:r>
            <a:r>
              <a:rPr lang="en-AU" dirty="0"/>
              <a:t>that were paid to Astley English College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 dirty="0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 dirty="0"/>
              <a:t>If you would like your agent to receive your refund on your behalf, you </a:t>
            </a:r>
            <a:br>
              <a:rPr lang="en-AU" dirty="0"/>
            </a:br>
            <a:r>
              <a:rPr lang="en-AU" dirty="0"/>
              <a:t>must request and return an </a:t>
            </a:r>
            <a:r>
              <a:rPr lang="en-AU" b="1" dirty="0"/>
              <a:t>Authority to Act</a:t>
            </a:r>
            <a:r>
              <a:rPr lang="en-AU" b="1"/>
              <a:t>/Refund</a:t>
            </a:r>
            <a:r>
              <a:rPr lang="en-AU" b="1" i="1"/>
              <a:t> </a:t>
            </a:r>
            <a:r>
              <a:rPr lang="en-AU" dirty="0"/>
              <a:t>form by emailing </a:t>
            </a:r>
            <a:br>
              <a:rPr lang="en-AU" dirty="0"/>
            </a:br>
            <a:r>
              <a:rPr lang="en-AU" dirty="0">
                <a:hlinkClick r:id="rId3"/>
              </a:rPr>
              <a:t>support@tps.gov.au</a:t>
            </a:r>
            <a:endParaRPr lang="en-AU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19" ma:contentTypeDescription="Create a new document." ma:contentTypeScope="" ma:versionID="b46c3cfa9faa6afa6cc8f9eb3b9c91a8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b414aea921dd9c02dfb223c7f4a66303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4F658406-4B79-440A-ADF5-65D221B4AA4B}"/>
</file>

<file path=customXml/itemProps2.xml><?xml version="1.0" encoding="utf-8"?>
<ds:datastoreItem xmlns:ds="http://schemas.openxmlformats.org/officeDocument/2006/customXml" ds:itemID="{F5C23268-E39A-42B6-B91F-9B298A257E05}"/>
</file>

<file path=customXml/itemProps3.xml><?xml version="1.0" encoding="utf-8"?>
<ds:datastoreItem xmlns:ds="http://schemas.openxmlformats.org/officeDocument/2006/customXml" ds:itemID="{E1012B31-481C-4FE0-B7CF-FA7F3E4A12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1710</Words>
  <Application>Microsoft Office PowerPoint</Application>
  <PresentationFormat>Custom</PresentationFormat>
  <Paragraphs>186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</vt:lpstr>
      <vt:lpstr>Calibri</vt:lpstr>
      <vt:lpstr>Wingdings</vt:lpstr>
      <vt:lpstr>Office Theme</vt:lpstr>
      <vt:lpstr>1_Office Theme</vt:lpstr>
      <vt:lpstr>ABF_J15-1541_PowerPoint</vt:lpstr>
      <vt:lpstr>5_Office Theme</vt:lpstr>
      <vt:lpstr>Astley English College</vt:lpstr>
      <vt:lpstr>Purpose of this meeting </vt:lpstr>
      <vt:lpstr>Astley English College (Astley College Australia Pty Ltd)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New South Wales</vt:lpstr>
      <vt:lpstr>Study NSW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Astley English College - International Students Information Session Slides</dc:title>
  <dc:creator/>
  <cp:lastModifiedBy/>
  <cp:revision>1</cp:revision>
  <dcterms:created xsi:type="dcterms:W3CDTF">2025-09-19T01:35:20Z</dcterms:created>
  <dcterms:modified xsi:type="dcterms:W3CDTF">2025-09-19T01:38:46Z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2025-09-19T01:35:40Z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23a37b7c-a0b7-41b8-81be-555424962ee5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