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47" r:id="rId1"/>
    <p:sldMasterId id="2147483760" r:id="rId2"/>
    <p:sldMasterId id="2147483774" r:id="rId3"/>
  </p:sldMasterIdLst>
  <p:notesMasterIdLst>
    <p:notesMasterId r:id="rId43"/>
  </p:notesMasterIdLst>
  <p:sldIdLst>
    <p:sldId id="1002" r:id="rId4"/>
    <p:sldId id="553" r:id="rId5"/>
    <p:sldId id="1052" r:id="rId6"/>
    <p:sldId id="945" r:id="rId7"/>
    <p:sldId id="964" r:id="rId8"/>
    <p:sldId id="995" r:id="rId9"/>
    <p:sldId id="1056" r:id="rId10"/>
    <p:sldId id="978" r:id="rId11"/>
    <p:sldId id="947" r:id="rId12"/>
    <p:sldId id="960" r:id="rId13"/>
    <p:sldId id="1025" r:id="rId14"/>
    <p:sldId id="1047" r:id="rId15"/>
    <p:sldId id="1081" r:id="rId16"/>
    <p:sldId id="1050" r:id="rId17"/>
    <p:sldId id="1062" r:id="rId18"/>
    <p:sldId id="973" r:id="rId19"/>
    <p:sldId id="306" r:id="rId20"/>
    <p:sldId id="1012" r:id="rId21"/>
    <p:sldId id="970" r:id="rId22"/>
    <p:sldId id="1067" r:id="rId23"/>
    <p:sldId id="1018" r:id="rId24"/>
    <p:sldId id="1063" r:id="rId25"/>
    <p:sldId id="1061" r:id="rId26"/>
    <p:sldId id="1048" r:id="rId27"/>
    <p:sldId id="1032" r:id="rId28"/>
    <p:sldId id="1035" r:id="rId29"/>
    <p:sldId id="1034" r:id="rId30"/>
    <p:sldId id="988" r:id="rId31"/>
    <p:sldId id="1068" r:id="rId32"/>
    <p:sldId id="1082" r:id="rId33"/>
    <p:sldId id="1069" r:id="rId34"/>
    <p:sldId id="1029" r:id="rId35"/>
    <p:sldId id="1051" r:id="rId36"/>
    <p:sldId id="1055" r:id="rId37"/>
    <p:sldId id="974" r:id="rId38"/>
    <p:sldId id="1053" r:id="rId39"/>
    <p:sldId id="1058" r:id="rId40"/>
    <p:sldId id="1059" r:id="rId41"/>
    <p:sldId id="531" r:id="rId42"/>
  </p:sldIdLst>
  <p:sldSz cx="9144000" cy="514826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2">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5" name="Author"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810E"/>
    <a:srgbClr val="D47F0E"/>
    <a:srgbClr val="CF7D0F"/>
    <a:srgbClr val="D68110"/>
    <a:srgbClr val="DA8310"/>
    <a:srgbClr val="E28810"/>
    <a:srgbClr val="58094F"/>
    <a:srgbClr val="DA9210"/>
    <a:srgbClr val="E29710"/>
    <a:srgbClr val="ED8E0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A820D45-24BC-4D27-850B-6577581513AD}" v="12" dt="2025-09-08T05:37:56.6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2760" autoAdjust="0"/>
  </p:normalViewPr>
  <p:slideViewPr>
    <p:cSldViewPr snapToGrid="0">
      <p:cViewPr>
        <p:scale>
          <a:sx n="110" d="100"/>
          <a:sy n="110" d="100"/>
        </p:scale>
        <p:origin x="888" y="30"/>
      </p:cViewPr>
      <p:guideLst>
        <p:guide orient="horz" pos="1622"/>
        <p:guide pos="2880"/>
      </p:guideLst>
    </p:cSldViewPr>
  </p:slideViewPr>
  <p:notesTextViewPr>
    <p:cViewPr>
      <p:scale>
        <a:sx n="100" d="100"/>
        <a:sy n="100" d="100"/>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theme" Target="theme/theme1.xml"/><Relationship Id="rId50" Type="http://schemas.microsoft.com/office/2018/10/relationships/authors" Target="author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presProps" Target="presProps.xml"/><Relationship Id="rId53" Type="http://schemas.openxmlformats.org/officeDocument/2006/relationships/customXml" Target="../customXml/item3.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commentAuthors" Target="commentAuthors.xml"/><Relationship Id="rId52" Type="http://schemas.openxmlformats.org/officeDocument/2006/relationships/customXml" Target="../customXml/item2.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customXml" Target="../customXml/item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viewProps" Target="viewProps.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8055"/>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0444" y="0"/>
            <a:ext cx="2945659" cy="498055"/>
          </a:xfrm>
          <a:prstGeom prst="rect">
            <a:avLst/>
          </a:prstGeom>
        </p:spPr>
        <p:txBody>
          <a:bodyPr vert="horz" lIns="91440" tIns="45720" rIns="91440" bIns="45720" rtlCol="0"/>
          <a:lstStyle>
            <a:lvl1pPr algn="r">
              <a:defRPr sz="1200"/>
            </a:lvl1pPr>
          </a:lstStyle>
          <a:p>
            <a:fld id="{5878F842-560F-42A5-A306-F766D7D6B80D}" type="datetimeFigureOut">
              <a:rPr lang="en-AU" smtClean="0"/>
              <a:t>8/09/2025</a:t>
            </a:fld>
            <a:endParaRPr lang="en-AU"/>
          </a:p>
        </p:txBody>
      </p:sp>
      <p:sp>
        <p:nvSpPr>
          <p:cNvPr id="4" name="Slide Image Placeholder 3"/>
          <p:cNvSpPr>
            <a:spLocks noGrp="1" noRot="1" noChangeAspect="1"/>
          </p:cNvSpPr>
          <p:nvPr>
            <p:ph type="sldImg" idx="2"/>
          </p:nvPr>
        </p:nvSpPr>
        <p:spPr>
          <a:xfrm>
            <a:off x="427038" y="1243013"/>
            <a:ext cx="5943600" cy="334645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1" y="9428584"/>
            <a:ext cx="2945659" cy="498055"/>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0444" y="9428584"/>
            <a:ext cx="2945659" cy="498055"/>
          </a:xfrm>
          <a:prstGeom prst="rect">
            <a:avLst/>
          </a:prstGeom>
        </p:spPr>
        <p:txBody>
          <a:bodyPr vert="horz" lIns="91440" tIns="45720" rIns="91440" bIns="45720" rtlCol="0" anchor="b"/>
          <a:lstStyle>
            <a:lvl1pPr algn="r">
              <a:defRPr sz="1200"/>
            </a:lvl1pPr>
          </a:lstStyle>
          <a:p>
            <a:fld id="{3BD3FCEB-6CB7-4478-9568-E9785AFEA658}" type="slidenum">
              <a:rPr lang="en-AU" smtClean="0"/>
              <a:t>‹#›</a:t>
            </a:fld>
            <a:endParaRPr lang="en-AU"/>
          </a:p>
        </p:txBody>
      </p:sp>
    </p:spTree>
    <p:extLst>
      <p:ext uri="{BB962C8B-B14F-4D97-AF65-F5344CB8AC3E}">
        <p14:creationId xmlns:p14="http://schemas.microsoft.com/office/powerpoint/2010/main" val="3398103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000"/>
              </a:lnSpc>
              <a:spcBef>
                <a:spcPts val="0"/>
              </a:spcBef>
              <a:spcAft>
                <a:spcPts val="0"/>
              </a:spcAft>
            </a:pPr>
            <a:endParaRPr lang="en-US" dirty="0"/>
          </a:p>
        </p:txBody>
      </p:sp>
      <p:sp>
        <p:nvSpPr>
          <p:cNvPr id="4" name="Slide Number Placeholder 3"/>
          <p:cNvSpPr>
            <a:spLocks noGrp="1"/>
          </p:cNvSpPr>
          <p:nvPr>
            <p:ph type="sldNum" sz="quarter" idx="5"/>
          </p:nvPr>
        </p:nvSpPr>
        <p:spPr/>
        <p:txBody>
          <a:bodyPr/>
          <a:lstStyle/>
          <a:p>
            <a:fld id="{3BD3FCEB-6CB7-4478-9568-E9785AFEA658}" type="slidenum">
              <a:rPr lang="en-AU" smtClean="0"/>
              <a:t>1</a:t>
            </a:fld>
            <a:endParaRPr lang="en-AU"/>
          </a:p>
        </p:txBody>
      </p:sp>
    </p:spTree>
    <p:extLst>
      <p:ext uri="{BB962C8B-B14F-4D97-AF65-F5344CB8AC3E}">
        <p14:creationId xmlns:p14="http://schemas.microsoft.com/office/powerpoint/2010/main" val="19760312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14000"/>
              </a:lnSpc>
              <a:spcBef>
                <a:spcPts val="0"/>
              </a:spcBef>
              <a:spcAft>
                <a:spcPts val="0"/>
              </a:spcAft>
              <a:buFont typeface="Arial" panose="020B0604020202020204" pitchFamily="34" charset="0"/>
              <a:buChar cha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10</a:t>
            </a:fld>
            <a:endParaRPr lang="en-AU"/>
          </a:p>
        </p:txBody>
      </p:sp>
    </p:spTree>
    <p:extLst>
      <p:ext uri="{BB962C8B-B14F-4D97-AF65-F5344CB8AC3E}">
        <p14:creationId xmlns:p14="http://schemas.microsoft.com/office/powerpoint/2010/main" val="25054328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11</a:t>
            </a:fld>
            <a:endParaRPr lang="en-AU"/>
          </a:p>
        </p:txBody>
      </p:sp>
    </p:spTree>
    <p:extLst>
      <p:ext uri="{BB962C8B-B14F-4D97-AF65-F5344CB8AC3E}">
        <p14:creationId xmlns:p14="http://schemas.microsoft.com/office/powerpoint/2010/main" val="22863366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12</a:t>
            </a:fld>
            <a:endParaRPr lang="en-AU"/>
          </a:p>
        </p:txBody>
      </p:sp>
    </p:spTree>
    <p:extLst>
      <p:ext uri="{BB962C8B-B14F-4D97-AF65-F5344CB8AC3E}">
        <p14:creationId xmlns:p14="http://schemas.microsoft.com/office/powerpoint/2010/main" val="3130104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14000"/>
              </a:lnSpc>
              <a:buFont typeface="Arial,Sans-Serif"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13</a:t>
            </a:fld>
            <a:endParaRPr lang="en-AU"/>
          </a:p>
        </p:txBody>
      </p:sp>
    </p:spTree>
    <p:extLst>
      <p:ext uri="{BB962C8B-B14F-4D97-AF65-F5344CB8AC3E}">
        <p14:creationId xmlns:p14="http://schemas.microsoft.com/office/powerpoint/2010/main" val="15409997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14000"/>
              </a:lnSpc>
              <a:spcBef>
                <a:spcPts val="0"/>
              </a:spcBef>
              <a:spcAft>
                <a:spcPts val="0"/>
              </a:spcAft>
              <a:buFont typeface="Arial" panose="020B0604020202020204" pitchFamily="34" charset="0"/>
              <a:buChar cha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14</a:t>
            </a:fld>
            <a:endParaRPr lang="en-AU"/>
          </a:p>
        </p:txBody>
      </p:sp>
    </p:spTree>
    <p:extLst>
      <p:ext uri="{BB962C8B-B14F-4D97-AF65-F5344CB8AC3E}">
        <p14:creationId xmlns:p14="http://schemas.microsoft.com/office/powerpoint/2010/main" val="42146604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E7CBC-C576-CF9C-97F1-CEE41B0ACC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306319-8872-A402-AF0D-88AB23B92B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E1579C-2F93-E58C-28DA-27818A5D8F45}"/>
              </a:ext>
            </a:extLst>
          </p:cNvPr>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a:p>
        </p:txBody>
      </p:sp>
      <p:sp>
        <p:nvSpPr>
          <p:cNvPr id="4" name="Slide Number Placeholder 3">
            <a:extLst>
              <a:ext uri="{FF2B5EF4-FFF2-40B4-BE49-F238E27FC236}">
                <a16:creationId xmlns:a16="http://schemas.microsoft.com/office/drawing/2014/main" id="{014607A8-437A-13A7-36A1-AC776FC799B1}"/>
              </a:ext>
            </a:extLst>
          </p:cNvPr>
          <p:cNvSpPr>
            <a:spLocks noGrp="1"/>
          </p:cNvSpPr>
          <p:nvPr>
            <p:ph type="sldNum" sz="quarter" idx="5"/>
          </p:nvPr>
        </p:nvSpPr>
        <p:spPr/>
        <p:txBody>
          <a:bodyPr/>
          <a:lstStyle/>
          <a:p>
            <a:fld id="{3BD3FCEB-6CB7-4478-9568-E9785AFEA658}" type="slidenum">
              <a:rPr lang="en-AU" smtClean="0"/>
              <a:t>15</a:t>
            </a:fld>
            <a:endParaRPr lang="en-AU"/>
          </a:p>
        </p:txBody>
      </p:sp>
    </p:spTree>
    <p:extLst>
      <p:ext uri="{BB962C8B-B14F-4D97-AF65-F5344CB8AC3E}">
        <p14:creationId xmlns:p14="http://schemas.microsoft.com/office/powerpoint/2010/main" val="8096971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16</a:t>
            </a:fld>
            <a:endParaRPr lang="en-AU"/>
          </a:p>
        </p:txBody>
      </p:sp>
    </p:spTree>
    <p:extLst>
      <p:ext uri="{BB962C8B-B14F-4D97-AF65-F5344CB8AC3E}">
        <p14:creationId xmlns:p14="http://schemas.microsoft.com/office/powerpoint/2010/main" val="39966331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17</a:t>
            </a:fld>
            <a:endParaRPr lang="en-AU"/>
          </a:p>
        </p:txBody>
      </p:sp>
    </p:spTree>
    <p:extLst>
      <p:ext uri="{BB962C8B-B14F-4D97-AF65-F5344CB8AC3E}">
        <p14:creationId xmlns:p14="http://schemas.microsoft.com/office/powerpoint/2010/main" val="16671534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18</a:t>
            </a:fld>
            <a:endParaRPr lang="en-AU"/>
          </a:p>
        </p:txBody>
      </p:sp>
    </p:spTree>
    <p:extLst>
      <p:ext uri="{BB962C8B-B14F-4D97-AF65-F5344CB8AC3E}">
        <p14:creationId xmlns:p14="http://schemas.microsoft.com/office/powerpoint/2010/main" val="445324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19</a:t>
            </a:fld>
            <a:endParaRPr lang="en-AU"/>
          </a:p>
        </p:txBody>
      </p:sp>
    </p:spTree>
    <p:extLst>
      <p:ext uri="{BB962C8B-B14F-4D97-AF65-F5344CB8AC3E}">
        <p14:creationId xmlns:p14="http://schemas.microsoft.com/office/powerpoint/2010/main" val="37937346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14000"/>
              </a:lnSpc>
              <a:spcBef>
                <a:spcPts val="0"/>
              </a:spcBef>
              <a:spcAft>
                <a:spcPts val="0"/>
              </a:spcAft>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3BD3FCEB-6CB7-4478-9568-E9785AFEA658}" type="slidenum">
              <a:rPr lang="en-AU" smtClean="0"/>
              <a:t>2</a:t>
            </a:fld>
            <a:endParaRPr lang="en-AU"/>
          </a:p>
        </p:txBody>
      </p:sp>
    </p:spTree>
    <p:extLst>
      <p:ext uri="{BB962C8B-B14F-4D97-AF65-F5344CB8AC3E}">
        <p14:creationId xmlns:p14="http://schemas.microsoft.com/office/powerpoint/2010/main" val="22934155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00C72E-B877-A49E-07A0-7C53668204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988982-E647-75BE-04FA-B3F755B917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0173FD-1DAB-0E21-AD47-E9178DE6ACA7}"/>
              </a:ext>
            </a:extLst>
          </p:cNvPr>
          <p:cNvSpPr>
            <a:spLocks noGrp="1"/>
          </p:cNvSpPr>
          <p:nvPr>
            <p:ph type="body" idx="1"/>
          </p:nvPr>
        </p:nvSpPr>
        <p:spPr/>
        <p:txBody>
          <a:bodyPr/>
          <a:lstStyle/>
          <a:p>
            <a:pPr marL="171450" indent="-171450">
              <a:lnSpc>
                <a:spcPct val="114000"/>
              </a:lnSpc>
              <a:buFont typeface="Arial" panose="020B0604020202020204" pitchFamily="34" charset="0"/>
              <a:buChar char="•"/>
            </a:pPr>
            <a:endParaRPr lang="en-AU"/>
          </a:p>
        </p:txBody>
      </p:sp>
      <p:sp>
        <p:nvSpPr>
          <p:cNvPr id="4" name="Slide Number Placeholder 3">
            <a:extLst>
              <a:ext uri="{FF2B5EF4-FFF2-40B4-BE49-F238E27FC236}">
                <a16:creationId xmlns:a16="http://schemas.microsoft.com/office/drawing/2014/main" id="{C7542B0E-94B1-36A9-CC0B-155A9262BC1F}"/>
              </a:ext>
            </a:extLst>
          </p:cNvPr>
          <p:cNvSpPr>
            <a:spLocks noGrp="1"/>
          </p:cNvSpPr>
          <p:nvPr>
            <p:ph type="sldNum" sz="quarter" idx="5"/>
          </p:nvPr>
        </p:nvSpPr>
        <p:spPr/>
        <p:txBody>
          <a:bodyPr/>
          <a:lstStyle/>
          <a:p>
            <a:fld id="{3BD3FCEB-6CB7-4478-9568-E9785AFEA658}" type="slidenum">
              <a:rPr lang="en-AU" smtClean="0"/>
              <a:t>20</a:t>
            </a:fld>
            <a:endParaRPr lang="en-AU"/>
          </a:p>
        </p:txBody>
      </p:sp>
    </p:spTree>
    <p:extLst>
      <p:ext uri="{BB962C8B-B14F-4D97-AF65-F5344CB8AC3E}">
        <p14:creationId xmlns:p14="http://schemas.microsoft.com/office/powerpoint/2010/main" val="15129223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21</a:t>
            </a:fld>
            <a:endParaRPr lang="en-AU"/>
          </a:p>
        </p:txBody>
      </p:sp>
    </p:spTree>
    <p:extLst>
      <p:ext uri="{BB962C8B-B14F-4D97-AF65-F5344CB8AC3E}">
        <p14:creationId xmlns:p14="http://schemas.microsoft.com/office/powerpoint/2010/main" val="18736805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4EB3C-7551-02CC-0C74-E022175EEE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E6AC4F-A161-C0F6-9FF1-BD5943812C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D14B4B-561E-3455-104E-6FD084ED67DD}"/>
              </a:ext>
            </a:extLst>
          </p:cNvPr>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a:p>
        </p:txBody>
      </p:sp>
      <p:sp>
        <p:nvSpPr>
          <p:cNvPr id="4" name="Slide Number Placeholder 3">
            <a:extLst>
              <a:ext uri="{FF2B5EF4-FFF2-40B4-BE49-F238E27FC236}">
                <a16:creationId xmlns:a16="http://schemas.microsoft.com/office/drawing/2014/main" id="{C0BE45C2-3A60-3D57-D0CB-5E67438967E2}"/>
              </a:ext>
            </a:extLst>
          </p:cNvPr>
          <p:cNvSpPr>
            <a:spLocks noGrp="1"/>
          </p:cNvSpPr>
          <p:nvPr>
            <p:ph type="sldNum" sz="quarter" idx="5"/>
          </p:nvPr>
        </p:nvSpPr>
        <p:spPr/>
        <p:txBody>
          <a:bodyPr/>
          <a:lstStyle/>
          <a:p>
            <a:fld id="{3BD3FCEB-6CB7-4478-9568-E9785AFEA658}" type="slidenum">
              <a:rPr lang="en-AU" smtClean="0"/>
              <a:t>22</a:t>
            </a:fld>
            <a:endParaRPr lang="en-AU"/>
          </a:p>
        </p:txBody>
      </p:sp>
    </p:spTree>
    <p:extLst>
      <p:ext uri="{BB962C8B-B14F-4D97-AF65-F5344CB8AC3E}">
        <p14:creationId xmlns:p14="http://schemas.microsoft.com/office/powerpoint/2010/main" val="13290831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DF37D-18C2-2947-A617-F89CB85FA8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9A8091-150E-0C26-6C9B-EF15BF2E15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069CA4-F425-993D-5D5D-390B536E74E4}"/>
              </a:ext>
            </a:extLst>
          </p:cNvPr>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a:p>
        </p:txBody>
      </p:sp>
      <p:sp>
        <p:nvSpPr>
          <p:cNvPr id="4" name="Slide Number Placeholder 3">
            <a:extLst>
              <a:ext uri="{FF2B5EF4-FFF2-40B4-BE49-F238E27FC236}">
                <a16:creationId xmlns:a16="http://schemas.microsoft.com/office/drawing/2014/main" id="{3DCB2FB0-E73B-EA48-61D1-FA20A3E8437F}"/>
              </a:ext>
            </a:extLst>
          </p:cNvPr>
          <p:cNvSpPr>
            <a:spLocks noGrp="1"/>
          </p:cNvSpPr>
          <p:nvPr>
            <p:ph type="sldNum" sz="quarter" idx="5"/>
          </p:nvPr>
        </p:nvSpPr>
        <p:spPr/>
        <p:txBody>
          <a:bodyPr/>
          <a:lstStyle/>
          <a:p>
            <a:fld id="{3BD3FCEB-6CB7-4478-9568-E9785AFEA658}" type="slidenum">
              <a:rPr lang="en-AU" smtClean="0"/>
              <a:t>23</a:t>
            </a:fld>
            <a:endParaRPr lang="en-AU"/>
          </a:p>
        </p:txBody>
      </p:sp>
    </p:spTree>
    <p:extLst>
      <p:ext uri="{BB962C8B-B14F-4D97-AF65-F5344CB8AC3E}">
        <p14:creationId xmlns:p14="http://schemas.microsoft.com/office/powerpoint/2010/main" val="26898710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24</a:t>
            </a:fld>
            <a:endParaRPr lang="en-AU"/>
          </a:p>
        </p:txBody>
      </p:sp>
    </p:spTree>
    <p:extLst>
      <p:ext uri="{BB962C8B-B14F-4D97-AF65-F5344CB8AC3E}">
        <p14:creationId xmlns:p14="http://schemas.microsoft.com/office/powerpoint/2010/main" val="22306283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25</a:t>
            </a:fld>
            <a:endParaRPr lang="en-AU"/>
          </a:p>
        </p:txBody>
      </p:sp>
    </p:spTree>
    <p:extLst>
      <p:ext uri="{BB962C8B-B14F-4D97-AF65-F5344CB8AC3E}">
        <p14:creationId xmlns:p14="http://schemas.microsoft.com/office/powerpoint/2010/main" val="30429574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26</a:t>
            </a:fld>
            <a:endParaRPr lang="en-AU"/>
          </a:p>
        </p:txBody>
      </p:sp>
    </p:spTree>
    <p:extLst>
      <p:ext uri="{BB962C8B-B14F-4D97-AF65-F5344CB8AC3E}">
        <p14:creationId xmlns:p14="http://schemas.microsoft.com/office/powerpoint/2010/main" val="13354439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27</a:t>
            </a:fld>
            <a:endParaRPr lang="en-AU"/>
          </a:p>
        </p:txBody>
      </p:sp>
    </p:spTree>
    <p:extLst>
      <p:ext uri="{BB962C8B-B14F-4D97-AF65-F5344CB8AC3E}">
        <p14:creationId xmlns:p14="http://schemas.microsoft.com/office/powerpoint/2010/main" val="34669905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28</a:t>
            </a:fld>
            <a:endParaRPr lang="en-AU"/>
          </a:p>
        </p:txBody>
      </p:sp>
    </p:spTree>
    <p:extLst>
      <p:ext uri="{BB962C8B-B14F-4D97-AF65-F5344CB8AC3E}">
        <p14:creationId xmlns:p14="http://schemas.microsoft.com/office/powerpoint/2010/main" val="26034351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D3CDC7-CA39-D064-B6BE-34E5137B84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D68EA0-6629-EDA4-5C0A-AC16808B41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3D506D-58DC-6CE8-2068-CBC01FBA847F}"/>
              </a:ext>
            </a:extLst>
          </p:cNvPr>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endParaRPr lang="en-AU"/>
          </a:p>
        </p:txBody>
      </p:sp>
      <p:sp>
        <p:nvSpPr>
          <p:cNvPr id="4" name="Slide Number Placeholder 3">
            <a:extLst>
              <a:ext uri="{FF2B5EF4-FFF2-40B4-BE49-F238E27FC236}">
                <a16:creationId xmlns:a16="http://schemas.microsoft.com/office/drawing/2014/main" id="{79E83396-39F4-F019-61AA-49262EE7BAC7}"/>
              </a:ext>
            </a:extLst>
          </p:cNvPr>
          <p:cNvSpPr>
            <a:spLocks noGrp="1"/>
          </p:cNvSpPr>
          <p:nvPr>
            <p:ph type="sldNum" sz="quarter" idx="5"/>
          </p:nvPr>
        </p:nvSpPr>
        <p:spPr/>
        <p:txBody>
          <a:bodyPr/>
          <a:lstStyle/>
          <a:p>
            <a:fld id="{3BD3FCEB-6CB7-4478-9568-E9785AFEA658}" type="slidenum">
              <a:rPr lang="en-AU" smtClean="0"/>
              <a:t>29</a:t>
            </a:fld>
            <a:endParaRPr lang="en-AU"/>
          </a:p>
        </p:txBody>
      </p:sp>
    </p:spTree>
    <p:extLst>
      <p:ext uri="{BB962C8B-B14F-4D97-AF65-F5344CB8AC3E}">
        <p14:creationId xmlns:p14="http://schemas.microsoft.com/office/powerpoint/2010/main" val="3444532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a:t>
            </a:fld>
            <a:endParaRPr lang="en-AU"/>
          </a:p>
        </p:txBody>
      </p:sp>
    </p:spTree>
    <p:extLst>
      <p:ext uri="{BB962C8B-B14F-4D97-AF65-F5344CB8AC3E}">
        <p14:creationId xmlns:p14="http://schemas.microsoft.com/office/powerpoint/2010/main" val="22029558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3830" y="5346520"/>
            <a:ext cx="5633917" cy="4374586"/>
          </a:xfrm>
          <a:prstGeom prst="rect">
            <a:avLst/>
          </a:prstGeom>
        </p:spPr>
        <p:txBody>
          <a:bodyPr lIns="94787" tIns="47393" rIns="94787" bIns="47393"/>
          <a:lstStyle/>
          <a:p>
            <a:pPr marL="171450" indent="-171450">
              <a:buFont typeface="Arial" panose="020B0604020202020204" pitchFamily="34" charset="0"/>
              <a:buChar char="•"/>
            </a:pPr>
            <a:endParaRPr lang="en-AU"/>
          </a:p>
        </p:txBody>
      </p:sp>
      <p:sp>
        <p:nvSpPr>
          <p:cNvPr id="4" name="Header Placeholder 3"/>
          <p:cNvSpPr>
            <a:spLocks noGrp="1"/>
          </p:cNvSpPr>
          <p:nvPr>
            <p:ph type="hdr" sz="quarter" idx="4294967295"/>
          </p:nvPr>
        </p:nvSpPr>
        <p:spPr/>
        <p:txBody>
          <a:bodyPr/>
          <a:lstStyle/>
          <a:p>
            <a:pPr>
              <a:defRPr/>
            </a:pPr>
            <a:r>
              <a:rPr lang="en-US" altLang="en-US"/>
              <a:t>Attachment A</a:t>
            </a:r>
          </a:p>
        </p:txBody>
      </p:sp>
      <p:sp>
        <p:nvSpPr>
          <p:cNvPr id="5" name="Date Placeholder 4"/>
          <p:cNvSpPr>
            <a:spLocks noGrp="1"/>
          </p:cNvSpPr>
          <p:nvPr>
            <p:ph type="dt" idx="1"/>
          </p:nvPr>
        </p:nvSpPr>
        <p:spPr/>
        <p:txBody>
          <a:bodyPr/>
          <a:lstStyle/>
          <a:p>
            <a:pPr>
              <a:defRPr/>
            </a:pPr>
            <a:fld id="{B3BFBBA0-CDF7-4193-9812-94AB2182D5F8}" type="datetime1">
              <a:rPr lang="zh-CN" altLang="en-US" smtClean="0"/>
              <a:pPr>
                <a:defRPr/>
              </a:pPr>
              <a:t>2025/9/8</a:t>
            </a:fld>
            <a:endParaRPr lang="en-US" altLang="zh-CN" sz="1200"/>
          </a:p>
        </p:txBody>
      </p:sp>
      <p:sp>
        <p:nvSpPr>
          <p:cNvPr id="6" name="Slide Number Placeholder 5"/>
          <p:cNvSpPr>
            <a:spLocks noGrp="1"/>
          </p:cNvSpPr>
          <p:nvPr>
            <p:ph type="sldNum" sz="quarter" idx="5"/>
          </p:nvPr>
        </p:nvSpPr>
        <p:spPr/>
        <p:txBody>
          <a:bodyPr/>
          <a:lstStyle/>
          <a:p>
            <a:pPr>
              <a:defRPr/>
            </a:pPr>
            <a:fld id="{5A0BD6C1-3D76-4BE7-8A2F-2467DC14C66C}" type="slidenum">
              <a:rPr lang="en-US" altLang="zh-CN" smtClean="0"/>
              <a:pPr>
                <a:defRPr/>
              </a:pPr>
              <a:t>30</a:t>
            </a:fld>
            <a:endParaRPr lang="en-US" altLang="zh-CN" sz="1200"/>
          </a:p>
        </p:txBody>
      </p:sp>
    </p:spTree>
    <p:extLst>
      <p:ext uri="{BB962C8B-B14F-4D97-AF65-F5344CB8AC3E}">
        <p14:creationId xmlns:p14="http://schemas.microsoft.com/office/powerpoint/2010/main" val="26330352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180446-CE9B-5FEC-ABE7-5A3C97EE00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2D8E8-ABD7-CD2E-E29F-08A3BF8169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5AA498-F7A9-92B7-4BDE-8ACBAEE3FE16}"/>
              </a:ext>
            </a:extLst>
          </p:cNvPr>
          <p:cNvSpPr>
            <a:spLocks noGrp="1"/>
          </p:cNvSpPr>
          <p:nvPr>
            <p:ph type="body" idx="1"/>
          </p:nvPr>
        </p:nvSpPr>
        <p:spPr>
          <a:xfrm>
            <a:off x="703830" y="5346520"/>
            <a:ext cx="5633917" cy="4374586"/>
          </a:xfrm>
          <a:prstGeom prst="rect">
            <a:avLst/>
          </a:prstGeom>
        </p:spPr>
        <p:txBody>
          <a:bodyPr lIns="94787" tIns="47393" rIns="94787" bIns="47393"/>
          <a:lstStyle/>
          <a:p>
            <a:pPr marL="0" lvl="0" indent="0">
              <a:lnSpc>
                <a:spcPct val="114000"/>
              </a:lnSpc>
              <a:spcBef>
                <a:spcPts val="0"/>
              </a:spcBef>
              <a:spcAft>
                <a:spcPts val="0"/>
              </a:spcAft>
              <a:buFont typeface="Arial" panose="020B0604020202020204" pitchFamily="34" charset="0"/>
              <a:buNone/>
            </a:pPr>
            <a:endParaRPr lang="en-AU"/>
          </a:p>
        </p:txBody>
      </p:sp>
      <p:sp>
        <p:nvSpPr>
          <p:cNvPr id="4" name="Header Placeholder 3">
            <a:extLst>
              <a:ext uri="{FF2B5EF4-FFF2-40B4-BE49-F238E27FC236}">
                <a16:creationId xmlns:a16="http://schemas.microsoft.com/office/drawing/2014/main" id="{E5DCBAAA-4C7E-9C9D-8C5B-51F0A609710D}"/>
              </a:ext>
            </a:extLst>
          </p:cNvPr>
          <p:cNvSpPr>
            <a:spLocks noGrp="1"/>
          </p:cNvSpPr>
          <p:nvPr>
            <p:ph type="hdr" sz="quarter" idx="4294967295"/>
          </p:nvPr>
        </p:nvSpPr>
        <p:spPr/>
        <p:txBody>
          <a:bodyPr/>
          <a:lstStyle/>
          <a:p>
            <a:pPr>
              <a:defRPr/>
            </a:pPr>
            <a:r>
              <a:rPr lang="en-US" altLang="en-US"/>
              <a:t>Attachment A</a:t>
            </a:r>
          </a:p>
        </p:txBody>
      </p:sp>
      <p:sp>
        <p:nvSpPr>
          <p:cNvPr id="5" name="Date Placeholder 4">
            <a:extLst>
              <a:ext uri="{FF2B5EF4-FFF2-40B4-BE49-F238E27FC236}">
                <a16:creationId xmlns:a16="http://schemas.microsoft.com/office/drawing/2014/main" id="{D1EDD7FF-3EF1-FC9C-BF62-5916D6D9C0E4}"/>
              </a:ext>
            </a:extLst>
          </p:cNvPr>
          <p:cNvSpPr>
            <a:spLocks noGrp="1"/>
          </p:cNvSpPr>
          <p:nvPr>
            <p:ph type="dt" idx="1"/>
          </p:nvPr>
        </p:nvSpPr>
        <p:spPr/>
        <p:txBody>
          <a:bodyPr/>
          <a:lstStyle/>
          <a:p>
            <a:pPr>
              <a:defRPr/>
            </a:pPr>
            <a:fld id="{B3BFBBA0-CDF7-4193-9812-94AB2182D5F8}" type="datetime1">
              <a:rPr lang="zh-CN" altLang="en-US" smtClean="0"/>
              <a:pPr>
                <a:defRPr/>
              </a:pPr>
              <a:t>2025/9/8</a:t>
            </a:fld>
            <a:endParaRPr lang="en-US" altLang="zh-CN" sz="1200"/>
          </a:p>
        </p:txBody>
      </p:sp>
      <p:sp>
        <p:nvSpPr>
          <p:cNvPr id="6" name="Slide Number Placeholder 5">
            <a:extLst>
              <a:ext uri="{FF2B5EF4-FFF2-40B4-BE49-F238E27FC236}">
                <a16:creationId xmlns:a16="http://schemas.microsoft.com/office/drawing/2014/main" id="{13B54707-98BB-D414-7FF5-A9A41719E58A}"/>
              </a:ext>
            </a:extLst>
          </p:cNvPr>
          <p:cNvSpPr>
            <a:spLocks noGrp="1"/>
          </p:cNvSpPr>
          <p:nvPr>
            <p:ph type="sldNum" sz="quarter" idx="5"/>
          </p:nvPr>
        </p:nvSpPr>
        <p:spPr/>
        <p:txBody>
          <a:bodyPr/>
          <a:lstStyle/>
          <a:p>
            <a:pPr>
              <a:defRPr/>
            </a:pPr>
            <a:fld id="{5A0BD6C1-3D76-4BE7-8A2F-2467DC14C66C}" type="slidenum">
              <a:rPr lang="en-US" altLang="zh-CN" smtClean="0"/>
              <a:pPr>
                <a:defRPr/>
              </a:pPr>
              <a:t>31</a:t>
            </a:fld>
            <a:endParaRPr lang="en-US" altLang="zh-CN" sz="1200"/>
          </a:p>
        </p:txBody>
      </p:sp>
    </p:spTree>
    <p:extLst>
      <p:ext uri="{BB962C8B-B14F-4D97-AF65-F5344CB8AC3E}">
        <p14:creationId xmlns:p14="http://schemas.microsoft.com/office/powerpoint/2010/main" val="31601697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32</a:t>
            </a:fld>
            <a:endParaRPr lang="en-AU"/>
          </a:p>
        </p:txBody>
      </p:sp>
    </p:spTree>
    <p:extLst>
      <p:ext uri="{BB962C8B-B14F-4D97-AF65-F5344CB8AC3E}">
        <p14:creationId xmlns:p14="http://schemas.microsoft.com/office/powerpoint/2010/main" val="271559103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33</a:t>
            </a:fld>
            <a:endParaRPr lang="en-AU"/>
          </a:p>
        </p:txBody>
      </p:sp>
    </p:spTree>
    <p:extLst>
      <p:ext uri="{BB962C8B-B14F-4D97-AF65-F5344CB8AC3E}">
        <p14:creationId xmlns:p14="http://schemas.microsoft.com/office/powerpoint/2010/main" val="35682657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34</a:t>
            </a:fld>
            <a:endParaRPr lang="en-AU"/>
          </a:p>
        </p:txBody>
      </p:sp>
    </p:spTree>
    <p:extLst>
      <p:ext uri="{BB962C8B-B14F-4D97-AF65-F5344CB8AC3E}">
        <p14:creationId xmlns:p14="http://schemas.microsoft.com/office/powerpoint/2010/main" val="308761302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35</a:t>
            </a:fld>
            <a:endParaRPr lang="en-AU"/>
          </a:p>
        </p:txBody>
      </p:sp>
    </p:spTree>
    <p:extLst>
      <p:ext uri="{BB962C8B-B14F-4D97-AF65-F5344CB8AC3E}">
        <p14:creationId xmlns:p14="http://schemas.microsoft.com/office/powerpoint/2010/main" val="310218877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000"/>
              </a:lnSpc>
              <a:spcAft>
                <a:spcPts val="0"/>
              </a:spcAft>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36</a:t>
            </a:fld>
            <a:endParaRPr lang="en-AU"/>
          </a:p>
        </p:txBody>
      </p:sp>
    </p:spTree>
    <p:extLst>
      <p:ext uri="{BB962C8B-B14F-4D97-AF65-F5344CB8AC3E}">
        <p14:creationId xmlns:p14="http://schemas.microsoft.com/office/powerpoint/2010/main" val="315774601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37</a:t>
            </a:fld>
            <a:endParaRPr lang="en-AU"/>
          </a:p>
        </p:txBody>
      </p:sp>
    </p:spTree>
    <p:extLst>
      <p:ext uri="{BB962C8B-B14F-4D97-AF65-F5344CB8AC3E}">
        <p14:creationId xmlns:p14="http://schemas.microsoft.com/office/powerpoint/2010/main" val="221904545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14000"/>
              </a:lnSpc>
              <a:spcAft>
                <a:spcPts val="0"/>
              </a:spcAft>
              <a:buFont typeface="Arial" panose="020B0604020202020204" pitchFamily="34" charset="0"/>
              <a:buChar cha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38</a:t>
            </a:fld>
            <a:endParaRPr lang="en-AU"/>
          </a:p>
        </p:txBody>
      </p:sp>
    </p:spTree>
    <p:extLst>
      <p:ext uri="{BB962C8B-B14F-4D97-AF65-F5344CB8AC3E}">
        <p14:creationId xmlns:p14="http://schemas.microsoft.com/office/powerpoint/2010/main" val="91899141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000"/>
              </a:lnSpc>
              <a:spcAft>
                <a:spcPts val="0"/>
              </a:spcAft>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39</a:t>
            </a:fld>
            <a:endParaRPr lang="en-AU"/>
          </a:p>
        </p:txBody>
      </p:sp>
    </p:spTree>
    <p:extLst>
      <p:ext uri="{BB962C8B-B14F-4D97-AF65-F5344CB8AC3E}">
        <p14:creationId xmlns:p14="http://schemas.microsoft.com/office/powerpoint/2010/main" val="470191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l">
              <a:lnSpc>
                <a:spcPct val="114000"/>
              </a:lnSpc>
              <a:spcBef>
                <a:spcPts val="0"/>
              </a:spcBef>
              <a:spcAft>
                <a:spcPts val="0"/>
              </a:spcAft>
              <a:buFont typeface="Arial" panose="020B0604020202020204" pitchFamily="34" charset="0"/>
              <a:buChar cha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4</a:t>
            </a:fld>
            <a:endParaRPr lang="en-AU"/>
          </a:p>
        </p:txBody>
      </p:sp>
    </p:spTree>
    <p:extLst>
      <p:ext uri="{BB962C8B-B14F-4D97-AF65-F5344CB8AC3E}">
        <p14:creationId xmlns:p14="http://schemas.microsoft.com/office/powerpoint/2010/main" val="34563910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14000"/>
              </a:lnSpc>
              <a:spcAft>
                <a:spcPts val="0"/>
              </a:spcAft>
              <a:buFont typeface="Arial" panose="020B0604020202020204" pitchFamily="34" charset="0"/>
              <a:buChar cha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5</a:t>
            </a:fld>
            <a:endParaRPr lang="en-AU"/>
          </a:p>
        </p:txBody>
      </p:sp>
    </p:spTree>
    <p:extLst>
      <p:ext uri="{BB962C8B-B14F-4D97-AF65-F5344CB8AC3E}">
        <p14:creationId xmlns:p14="http://schemas.microsoft.com/office/powerpoint/2010/main" val="22988336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6</a:t>
            </a:fld>
            <a:endParaRPr lang="en-AU"/>
          </a:p>
        </p:txBody>
      </p:sp>
    </p:spTree>
    <p:extLst>
      <p:ext uri="{BB962C8B-B14F-4D97-AF65-F5344CB8AC3E}">
        <p14:creationId xmlns:p14="http://schemas.microsoft.com/office/powerpoint/2010/main" val="486979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7</a:t>
            </a:fld>
            <a:endParaRPr lang="en-AU"/>
          </a:p>
        </p:txBody>
      </p:sp>
    </p:spTree>
    <p:extLst>
      <p:ext uri="{BB962C8B-B14F-4D97-AF65-F5344CB8AC3E}">
        <p14:creationId xmlns:p14="http://schemas.microsoft.com/office/powerpoint/2010/main" val="34300012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8</a:t>
            </a:fld>
            <a:endParaRPr lang="en-AU"/>
          </a:p>
        </p:txBody>
      </p:sp>
    </p:spTree>
    <p:extLst>
      <p:ext uri="{BB962C8B-B14F-4D97-AF65-F5344CB8AC3E}">
        <p14:creationId xmlns:p14="http://schemas.microsoft.com/office/powerpoint/2010/main" val="38355853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9</a:t>
            </a:fld>
            <a:endParaRPr lang="en-AU"/>
          </a:p>
        </p:txBody>
      </p:sp>
    </p:spTree>
    <p:extLst>
      <p:ext uri="{BB962C8B-B14F-4D97-AF65-F5344CB8AC3E}">
        <p14:creationId xmlns:p14="http://schemas.microsoft.com/office/powerpoint/2010/main" val="36922492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2777736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885DDE-7EDD-4440-A836-DD62106870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2234307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3644473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Text Placeholder 2"/>
          <p:cNvSpPr>
            <a:spLocks noGrp="1"/>
          </p:cNvSpPr>
          <p:nvPr>
            <p:ph idx="1"/>
          </p:nvPr>
        </p:nvSpPr>
        <p:spPr>
          <a:xfrm>
            <a:off x="457200" y="1201262"/>
            <a:ext cx="8229600" cy="3287435"/>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3392254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sz="half" idx="1"/>
          </p:nvPr>
        </p:nvSpPr>
        <p:spPr>
          <a:xfrm>
            <a:off x="466020" y="1201261"/>
            <a:ext cx="4038600" cy="3307297"/>
          </a:xfrm>
        </p:spPr>
        <p:txBody>
          <a:bodyPr>
            <a:normAutofit/>
          </a:bodyPr>
          <a:lstStyle>
            <a:lvl1pPr>
              <a:defRPr sz="1802"/>
            </a:lvl1pPr>
            <a:lvl2pPr>
              <a:defRPr sz="1501"/>
            </a:lvl2pPr>
            <a:lvl3pPr>
              <a:defRPr sz="1351"/>
            </a:lvl3pPr>
            <a:lvl4pPr>
              <a:defRPr sz="1201"/>
            </a:lvl4pPr>
            <a:lvl5pPr>
              <a:defRPr sz="1201"/>
            </a:lvl5pPr>
            <a:lvl6pPr>
              <a:defRPr sz="1351"/>
            </a:lvl6pPr>
            <a:lvl7pPr>
              <a:defRPr sz="1351"/>
            </a:lvl7pPr>
            <a:lvl8pPr>
              <a:defRPr sz="1351"/>
            </a:lvl8pPr>
            <a:lvl9pPr>
              <a:defRPr sz="1351"/>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Content Placeholder 3"/>
          <p:cNvSpPr>
            <a:spLocks noGrp="1"/>
          </p:cNvSpPr>
          <p:nvPr>
            <p:ph sz="half" idx="2"/>
          </p:nvPr>
        </p:nvSpPr>
        <p:spPr>
          <a:xfrm>
            <a:off x="4648200" y="1201262"/>
            <a:ext cx="4038600" cy="3307297"/>
          </a:xfrm>
        </p:spPr>
        <p:txBody>
          <a:bodyPr>
            <a:normAutofit/>
          </a:bodyPr>
          <a:lstStyle>
            <a:lvl1pPr>
              <a:defRPr sz="1802"/>
            </a:lvl1pPr>
            <a:lvl2pPr>
              <a:defRPr sz="1501"/>
            </a:lvl2pPr>
            <a:lvl3pPr>
              <a:defRPr sz="1351"/>
            </a:lvl3pPr>
            <a:lvl4pPr>
              <a:defRPr sz="1201"/>
            </a:lvl4pPr>
            <a:lvl5pPr>
              <a:defRPr sz="1201"/>
            </a:lvl5pPr>
            <a:lvl6pPr>
              <a:defRPr sz="1351"/>
            </a:lvl6pPr>
            <a:lvl7pPr>
              <a:defRPr sz="1351"/>
            </a:lvl7pPr>
            <a:lvl8pPr>
              <a:defRPr sz="1351"/>
            </a:lvl8pPr>
            <a:lvl9pPr>
              <a:defRPr sz="1351"/>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18680710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
        <p:nvSpPr>
          <p:cNvPr id="9" name="Rectangle 8">
            <a:extLst>
              <a:ext uri="{FF2B5EF4-FFF2-40B4-BE49-F238E27FC236}">
                <a16:creationId xmlns:a16="http://schemas.microsoft.com/office/drawing/2014/main" id="{85E06BA8-EE05-4266-9BD5-CA6C1F8C79D7}"/>
              </a:ext>
            </a:extLst>
          </p:cNvPr>
          <p:cNvSpPr/>
          <p:nvPr userDrawn="1"/>
        </p:nvSpPr>
        <p:spPr>
          <a:xfrm>
            <a:off x="0" y="4662364"/>
            <a:ext cx="8676456" cy="485898"/>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096173522"/>
      </p:ext>
    </p:extLst>
  </p:cSld>
  <p:clrMap bg1="lt1" tx1="dk1" bg2="lt2" tx2="dk2" accent1="accent1" accent2="accent2" accent3="accent3" accent4="accent4" accent5="accent5" accent6="accent6" hlink="hlink" folHlink="folHlink"/>
  <p:sldLayoutIdLst>
    <p:sldLayoutId id="2147483748" r:id="rId1"/>
    <p:sldLayoutId id="214748375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5E06BA8-EE05-4266-9BD5-CA6C1F8C79D7}"/>
              </a:ext>
            </a:extLst>
          </p:cNvPr>
          <p:cNvSpPr/>
          <p:nvPr userDrawn="1"/>
        </p:nvSpPr>
        <p:spPr>
          <a:xfrm>
            <a:off x="0" y="0"/>
            <a:ext cx="9144000" cy="5148262"/>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2527572764"/>
      </p:ext>
    </p:extLst>
  </p:cSld>
  <p:clrMap bg1="lt1" tx1="dk1" bg2="lt2" tx2="dk2" accent1="accent1" accent2="accent2" accent3="accent3" accent4="accent4" accent5="accent5" accent6="accent6" hlink="hlink" folHlink="folHlink"/>
  <p:sldLayoutIdLst>
    <p:sldLayoutId id="2147483761"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 name="Picture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9144000" cy="5148263"/>
          </a:xfrm>
          <a:prstGeom prst="rect">
            <a:avLst/>
          </a:prstGeom>
        </p:spPr>
      </p:pic>
      <p:sp>
        <p:nvSpPr>
          <p:cNvPr id="21" name="Title Placeholder 1"/>
          <p:cNvSpPr>
            <a:spLocks noGrp="1"/>
          </p:cNvSpPr>
          <p:nvPr>
            <p:ph type="title"/>
          </p:nvPr>
        </p:nvSpPr>
        <p:spPr>
          <a:xfrm>
            <a:off x="457200" y="0"/>
            <a:ext cx="8229600" cy="1201261"/>
          </a:xfrm>
          <a:prstGeom prst="rect">
            <a:avLst/>
          </a:prstGeom>
        </p:spPr>
        <p:txBody>
          <a:bodyPr vert="horz" lIns="91440" tIns="45720" rIns="91440" bIns="45720" rtlCol="0" anchor="ctr">
            <a:normAutofit/>
          </a:bodyPr>
          <a:lstStyle/>
          <a:p>
            <a:r>
              <a:rPr lang="en-AU"/>
              <a:t>Click to edit Master title style</a:t>
            </a:r>
            <a:endParaRPr lang="en-US"/>
          </a:p>
        </p:txBody>
      </p:sp>
      <p:sp>
        <p:nvSpPr>
          <p:cNvPr id="22" name="Text Placeholder 2"/>
          <p:cNvSpPr>
            <a:spLocks noGrp="1"/>
          </p:cNvSpPr>
          <p:nvPr>
            <p:ph type="body" idx="1"/>
          </p:nvPr>
        </p:nvSpPr>
        <p:spPr>
          <a:xfrm>
            <a:off x="457200" y="1201262"/>
            <a:ext cx="8229600" cy="3287435"/>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2" name="hc" descr="UNCLASSIFIED"/>
          <p:cNvSpPr txBox="1"/>
          <p:nvPr userDrawn="1"/>
        </p:nvSpPr>
        <p:spPr>
          <a:xfrm>
            <a:off x="0" y="0"/>
            <a:ext cx="9144000" cy="196336"/>
          </a:xfrm>
          <a:prstGeom prst="rect">
            <a:avLst/>
          </a:prstGeom>
          <a:noFill/>
        </p:spPr>
        <p:txBody>
          <a:bodyPr vert="horz" rtlCol="0">
            <a:spAutoFit/>
          </a:bodyPr>
          <a:lstStyle/>
          <a:p>
            <a:pPr algn="ctr"/>
            <a:r>
              <a:rPr lang="en-AU" sz="676" b="0" i="0" u="none" baseline="0">
                <a:solidFill>
                  <a:srgbClr val="000000"/>
                </a:solidFill>
                <a:latin typeface="arial"/>
              </a:rPr>
              <a:t>UNCLASSIFIED</a:t>
            </a:r>
          </a:p>
        </p:txBody>
      </p:sp>
      <p:sp>
        <p:nvSpPr>
          <p:cNvPr id="3" name="fc" descr="UNCLASSIFIED"/>
          <p:cNvSpPr txBox="1"/>
          <p:nvPr userDrawn="1"/>
        </p:nvSpPr>
        <p:spPr>
          <a:xfrm>
            <a:off x="0" y="4997629"/>
            <a:ext cx="9144000" cy="196336"/>
          </a:xfrm>
          <a:prstGeom prst="rect">
            <a:avLst/>
          </a:prstGeom>
          <a:noFill/>
        </p:spPr>
        <p:txBody>
          <a:bodyPr vert="horz" rtlCol="0">
            <a:spAutoFit/>
          </a:bodyPr>
          <a:lstStyle/>
          <a:p>
            <a:pPr algn="ctr"/>
            <a:r>
              <a:rPr lang="en-AU" sz="676" b="0" i="0" u="none" baseline="0">
                <a:solidFill>
                  <a:srgbClr val="000000"/>
                </a:solidFill>
                <a:latin typeface="arial"/>
              </a:rPr>
              <a:t>UNCLASSIFIED</a:t>
            </a:r>
          </a:p>
        </p:txBody>
      </p:sp>
    </p:spTree>
    <p:extLst>
      <p:ext uri="{BB962C8B-B14F-4D97-AF65-F5344CB8AC3E}">
        <p14:creationId xmlns:p14="http://schemas.microsoft.com/office/powerpoint/2010/main" val="3975326589"/>
      </p:ext>
    </p:extLst>
  </p:cSld>
  <p:clrMap bg1="lt1" tx1="dk1" bg2="lt2" tx2="dk2" accent1="accent1" accent2="accent2" accent3="accent3" accent4="accent4" accent5="accent5" accent6="accent6" hlink="hlink" folHlink="folHlink"/>
  <p:sldLayoutIdLst>
    <p:sldLayoutId id="2147483775" r:id="rId1"/>
    <p:sldLayoutId id="2147483776" r:id="rId2"/>
  </p:sldLayoutIdLst>
  <p:txStyles>
    <p:titleStyle>
      <a:lvl1pPr algn="l" defTabSz="343220" rtl="0" eaLnBrk="1" latinLnBrk="0" hangingPunct="1">
        <a:spcBef>
          <a:spcPct val="0"/>
        </a:spcBef>
        <a:buNone/>
        <a:defRPr sz="2102" b="1" kern="1200">
          <a:solidFill>
            <a:srgbClr val="201547"/>
          </a:solidFill>
          <a:latin typeface="Arial"/>
          <a:ea typeface="+mj-ea"/>
          <a:cs typeface="Arial"/>
        </a:defRPr>
      </a:lvl1pPr>
    </p:titleStyle>
    <p:bodyStyle>
      <a:lvl1pPr marL="257415" indent="-257415" algn="l" defTabSz="343220" rtl="0" eaLnBrk="1" latinLnBrk="0" hangingPunct="1">
        <a:spcBef>
          <a:spcPct val="20000"/>
        </a:spcBef>
        <a:buFont typeface="Arial"/>
        <a:buChar char="•"/>
        <a:defRPr sz="1802" kern="1200">
          <a:solidFill>
            <a:schemeClr val="tx1"/>
          </a:solidFill>
          <a:latin typeface="Arial"/>
          <a:ea typeface="+mn-ea"/>
          <a:cs typeface="Arial"/>
        </a:defRPr>
      </a:lvl1pPr>
      <a:lvl2pPr marL="557733" indent="-214513" algn="l" defTabSz="343220" rtl="0" eaLnBrk="1" latinLnBrk="0" hangingPunct="1">
        <a:spcBef>
          <a:spcPct val="20000"/>
        </a:spcBef>
        <a:buFont typeface="Arial"/>
        <a:buChar char="–"/>
        <a:defRPr sz="1501" kern="1200">
          <a:solidFill>
            <a:schemeClr val="tx1"/>
          </a:solidFill>
          <a:latin typeface="Arial"/>
          <a:ea typeface="+mn-ea"/>
          <a:cs typeface="Arial"/>
        </a:defRPr>
      </a:lvl2pPr>
      <a:lvl3pPr marL="858050" indent="-171610" algn="l" defTabSz="343220" rtl="0" eaLnBrk="1" latinLnBrk="0" hangingPunct="1">
        <a:spcBef>
          <a:spcPct val="20000"/>
        </a:spcBef>
        <a:buFont typeface="Arial"/>
        <a:buChar char="•"/>
        <a:defRPr sz="1351" kern="1200">
          <a:solidFill>
            <a:schemeClr val="tx1"/>
          </a:solidFill>
          <a:latin typeface="Arial"/>
          <a:ea typeface="+mn-ea"/>
          <a:cs typeface="Arial"/>
        </a:defRPr>
      </a:lvl3pPr>
      <a:lvl4pPr marL="1201270" indent="-171610" algn="l" defTabSz="343220" rtl="0" eaLnBrk="1" latinLnBrk="0" hangingPunct="1">
        <a:spcBef>
          <a:spcPct val="20000"/>
        </a:spcBef>
        <a:buFont typeface="Arial"/>
        <a:buChar char="–"/>
        <a:defRPr sz="1201" kern="1200">
          <a:solidFill>
            <a:schemeClr val="tx1"/>
          </a:solidFill>
          <a:latin typeface="Arial"/>
          <a:ea typeface="+mn-ea"/>
          <a:cs typeface="Arial"/>
        </a:defRPr>
      </a:lvl4pPr>
      <a:lvl5pPr marL="1544490" indent="-171610" algn="l" defTabSz="343220" rtl="0" eaLnBrk="1" latinLnBrk="0" hangingPunct="1">
        <a:spcBef>
          <a:spcPct val="20000"/>
        </a:spcBef>
        <a:buFont typeface="Arial"/>
        <a:buChar char="»"/>
        <a:defRPr sz="1201" kern="1200">
          <a:solidFill>
            <a:schemeClr val="tx1"/>
          </a:solidFill>
          <a:latin typeface="Arial"/>
          <a:ea typeface="+mn-ea"/>
          <a:cs typeface="Arial"/>
        </a:defRPr>
      </a:lvl5pPr>
      <a:lvl6pPr marL="1887710" indent="-171610" algn="l" defTabSz="343220" rtl="0" eaLnBrk="1" latinLnBrk="0" hangingPunct="1">
        <a:spcBef>
          <a:spcPct val="20000"/>
        </a:spcBef>
        <a:buFont typeface="Arial"/>
        <a:buChar char="•"/>
        <a:defRPr sz="1501" kern="1200">
          <a:solidFill>
            <a:schemeClr val="tx1"/>
          </a:solidFill>
          <a:latin typeface="+mn-lt"/>
          <a:ea typeface="+mn-ea"/>
          <a:cs typeface="+mn-cs"/>
        </a:defRPr>
      </a:lvl6pPr>
      <a:lvl7pPr marL="2230930" indent="-171610" algn="l" defTabSz="343220" rtl="0" eaLnBrk="1" latinLnBrk="0" hangingPunct="1">
        <a:spcBef>
          <a:spcPct val="20000"/>
        </a:spcBef>
        <a:buFont typeface="Arial"/>
        <a:buChar char="•"/>
        <a:defRPr sz="1501" kern="1200">
          <a:solidFill>
            <a:schemeClr val="tx1"/>
          </a:solidFill>
          <a:latin typeface="+mn-lt"/>
          <a:ea typeface="+mn-ea"/>
          <a:cs typeface="+mn-cs"/>
        </a:defRPr>
      </a:lvl7pPr>
      <a:lvl8pPr marL="2574150" indent="-171610" algn="l" defTabSz="343220" rtl="0" eaLnBrk="1" latinLnBrk="0" hangingPunct="1">
        <a:spcBef>
          <a:spcPct val="20000"/>
        </a:spcBef>
        <a:buFont typeface="Arial"/>
        <a:buChar char="•"/>
        <a:defRPr sz="1501" kern="1200">
          <a:solidFill>
            <a:schemeClr val="tx1"/>
          </a:solidFill>
          <a:latin typeface="+mn-lt"/>
          <a:ea typeface="+mn-ea"/>
          <a:cs typeface="+mn-cs"/>
        </a:defRPr>
      </a:lvl8pPr>
      <a:lvl9pPr marL="2917370" indent="-171610" algn="l" defTabSz="343220" rtl="0" eaLnBrk="1" latinLnBrk="0" hangingPunct="1">
        <a:spcBef>
          <a:spcPct val="20000"/>
        </a:spcBef>
        <a:buFont typeface="Arial"/>
        <a:buChar char="•"/>
        <a:defRPr sz="1501" kern="1200">
          <a:solidFill>
            <a:schemeClr val="tx1"/>
          </a:solidFill>
          <a:latin typeface="+mn-lt"/>
          <a:ea typeface="+mn-ea"/>
          <a:cs typeface="+mn-cs"/>
        </a:defRPr>
      </a:lvl9pPr>
    </p:bodyStyle>
    <p:otherStyle>
      <a:defPPr>
        <a:defRPr lang="en-US"/>
      </a:defPPr>
      <a:lvl1pPr marL="0" algn="l" defTabSz="343220" rtl="0" eaLnBrk="1" latinLnBrk="0" hangingPunct="1">
        <a:defRPr sz="1351" kern="1200">
          <a:solidFill>
            <a:schemeClr val="tx1"/>
          </a:solidFill>
          <a:latin typeface="+mn-lt"/>
          <a:ea typeface="+mn-ea"/>
          <a:cs typeface="+mn-cs"/>
        </a:defRPr>
      </a:lvl1pPr>
      <a:lvl2pPr marL="343220" algn="l" defTabSz="343220" rtl="0" eaLnBrk="1" latinLnBrk="0" hangingPunct="1">
        <a:defRPr sz="1351" kern="1200">
          <a:solidFill>
            <a:schemeClr val="tx1"/>
          </a:solidFill>
          <a:latin typeface="+mn-lt"/>
          <a:ea typeface="+mn-ea"/>
          <a:cs typeface="+mn-cs"/>
        </a:defRPr>
      </a:lvl2pPr>
      <a:lvl3pPr marL="686440" algn="l" defTabSz="343220" rtl="0" eaLnBrk="1" latinLnBrk="0" hangingPunct="1">
        <a:defRPr sz="1351" kern="1200">
          <a:solidFill>
            <a:schemeClr val="tx1"/>
          </a:solidFill>
          <a:latin typeface="+mn-lt"/>
          <a:ea typeface="+mn-ea"/>
          <a:cs typeface="+mn-cs"/>
        </a:defRPr>
      </a:lvl3pPr>
      <a:lvl4pPr marL="1029660" algn="l" defTabSz="343220" rtl="0" eaLnBrk="1" latinLnBrk="0" hangingPunct="1">
        <a:defRPr sz="1351" kern="1200">
          <a:solidFill>
            <a:schemeClr val="tx1"/>
          </a:solidFill>
          <a:latin typeface="+mn-lt"/>
          <a:ea typeface="+mn-ea"/>
          <a:cs typeface="+mn-cs"/>
        </a:defRPr>
      </a:lvl4pPr>
      <a:lvl5pPr marL="1372880" algn="l" defTabSz="343220" rtl="0" eaLnBrk="1" latinLnBrk="0" hangingPunct="1">
        <a:defRPr sz="1351" kern="1200">
          <a:solidFill>
            <a:schemeClr val="tx1"/>
          </a:solidFill>
          <a:latin typeface="+mn-lt"/>
          <a:ea typeface="+mn-ea"/>
          <a:cs typeface="+mn-cs"/>
        </a:defRPr>
      </a:lvl5pPr>
      <a:lvl6pPr marL="1716100" algn="l" defTabSz="343220" rtl="0" eaLnBrk="1" latinLnBrk="0" hangingPunct="1">
        <a:defRPr sz="1351" kern="1200">
          <a:solidFill>
            <a:schemeClr val="tx1"/>
          </a:solidFill>
          <a:latin typeface="+mn-lt"/>
          <a:ea typeface="+mn-ea"/>
          <a:cs typeface="+mn-cs"/>
        </a:defRPr>
      </a:lvl6pPr>
      <a:lvl7pPr marL="2059320" algn="l" defTabSz="343220" rtl="0" eaLnBrk="1" latinLnBrk="0" hangingPunct="1">
        <a:defRPr sz="1351" kern="1200">
          <a:solidFill>
            <a:schemeClr val="tx1"/>
          </a:solidFill>
          <a:latin typeface="+mn-lt"/>
          <a:ea typeface="+mn-ea"/>
          <a:cs typeface="+mn-cs"/>
        </a:defRPr>
      </a:lvl7pPr>
      <a:lvl8pPr marL="2402540" algn="l" defTabSz="343220" rtl="0" eaLnBrk="1" latinLnBrk="0" hangingPunct="1">
        <a:defRPr sz="1351" kern="1200">
          <a:solidFill>
            <a:schemeClr val="tx1"/>
          </a:solidFill>
          <a:latin typeface="+mn-lt"/>
          <a:ea typeface="+mn-ea"/>
          <a:cs typeface="+mn-cs"/>
        </a:defRPr>
      </a:lvl8pPr>
      <a:lvl9pPr marL="2745760" algn="l" defTabSz="343220" rtl="0" eaLnBrk="1" latinLnBrk="0" hangingPunct="1">
        <a:defRPr sz="13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sv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9.sv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sv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6.sv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6.sv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sv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6.sv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6.sv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9.sv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9.svg"/></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9.svg"/></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9.svg"/></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9.svg"/></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9.svg"/></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9.svg"/></Relationships>
</file>

<file path=ppt/slides/_rels/slide39.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svg"/><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6.sv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5">
            <a:extLst>
              <a:ext uri="{FF2B5EF4-FFF2-40B4-BE49-F238E27FC236}">
                <a16:creationId xmlns:a16="http://schemas.microsoft.com/office/drawing/2014/main" id="{97C1B9B1-1449-1FBB-E348-10CE67DE97B6}"/>
              </a:ext>
            </a:extLst>
          </p:cNvPr>
          <p:cNvSpPr txBox="1">
            <a:spLocks noGrp="1"/>
          </p:cNvSpPr>
          <p:nvPr>
            <p:ph type="title" idx="4294967295"/>
          </p:nvPr>
        </p:nvSpPr>
        <p:spPr>
          <a:xfrm>
            <a:off x="432000" y="1368648"/>
            <a:ext cx="8280000" cy="49244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200"/>
              </a:spcAft>
              <a:buClrTx/>
              <a:buSzTx/>
              <a:buFontTx/>
              <a:buNone/>
              <a:tabLst/>
              <a:defRPr/>
            </a:pPr>
            <a:r>
              <a:rPr kumimoji="0" lang="en-AU" sz="3200" b="1" i="0" u="none" strike="noStrike" kern="1200" cap="none" spc="0" normalizeH="0" baseline="0" noProof="0">
                <a:ln>
                  <a:noFill/>
                </a:ln>
                <a:solidFill>
                  <a:schemeClr val="tx1"/>
                </a:solidFill>
                <a:effectLst/>
                <a:uLnTx/>
                <a:uFillTx/>
                <a:latin typeface="+mn-lt"/>
                <a:ea typeface="+mn-ea"/>
                <a:cs typeface="+mn-cs"/>
              </a:rPr>
              <a:t>2026 International TPS Levy</a:t>
            </a:r>
            <a:endParaRPr kumimoji="0" lang="en-AU" sz="3200" b="1" i="0" u="none" strike="noStrike" kern="1200" cap="none" spc="0" normalizeH="0" baseline="0" noProof="0">
              <a:ln>
                <a:noFill/>
              </a:ln>
              <a:solidFill>
                <a:schemeClr val="tx1"/>
              </a:solidFill>
              <a:effectLst/>
              <a:uLnTx/>
              <a:uFillTx/>
              <a:latin typeface="+mn-lt"/>
              <a:ea typeface="Calibri"/>
              <a:cs typeface="Calibri"/>
            </a:endParaRPr>
          </a:p>
        </p:txBody>
      </p:sp>
      <p:sp>
        <p:nvSpPr>
          <p:cNvPr id="9" name="Title 5">
            <a:extLst>
              <a:ext uri="{FF2B5EF4-FFF2-40B4-BE49-F238E27FC236}">
                <a16:creationId xmlns:a16="http://schemas.microsoft.com/office/drawing/2014/main" id="{202B96A4-E002-361F-B792-2DE70E314250}"/>
              </a:ext>
            </a:extLst>
          </p:cNvPr>
          <p:cNvSpPr txBox="1">
            <a:spLocks/>
          </p:cNvSpPr>
          <p:nvPr/>
        </p:nvSpPr>
        <p:spPr>
          <a:xfrm>
            <a:off x="432000" y="1925146"/>
            <a:ext cx="8280000" cy="3693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defTabSz="914400">
              <a:lnSpc>
                <a:spcPct val="100000"/>
              </a:lnSpc>
              <a:spcBef>
                <a:spcPts val="0"/>
              </a:spcBef>
              <a:spcAft>
                <a:spcPts val="200"/>
              </a:spcAft>
              <a:defRPr/>
            </a:pPr>
            <a:r>
              <a:rPr lang="en-AU" sz="2400" b="1">
                <a:latin typeface="+mn-lt"/>
                <a:ea typeface="+mn-ea"/>
                <a:cs typeface="+mn-cs"/>
              </a:rPr>
              <a:t>Sector Consultation on Draft Levy Settings</a:t>
            </a:r>
            <a:endParaRPr lang="en-AU" sz="2400" b="1">
              <a:latin typeface="+mn-lt"/>
              <a:ea typeface="Calibri"/>
              <a:cs typeface="Calibri"/>
            </a:endParaRPr>
          </a:p>
        </p:txBody>
      </p:sp>
      <p:sp>
        <p:nvSpPr>
          <p:cNvPr id="3" name="TextBox 2">
            <a:extLst>
              <a:ext uri="{FF2B5EF4-FFF2-40B4-BE49-F238E27FC236}">
                <a16:creationId xmlns:a16="http://schemas.microsoft.com/office/drawing/2014/main" id="{511F94E4-13B9-CA72-F118-DABE3E7DF5E7}"/>
              </a:ext>
            </a:extLst>
          </p:cNvPr>
          <p:cNvSpPr txBox="1"/>
          <p:nvPr/>
        </p:nvSpPr>
        <p:spPr>
          <a:xfrm>
            <a:off x="378000" y="3325154"/>
            <a:ext cx="8347950" cy="307777"/>
          </a:xfrm>
          <a:prstGeom prst="rect">
            <a:avLst/>
          </a:prstGeom>
          <a:noFill/>
        </p:spPr>
        <p:txBody>
          <a:bodyPr wrap="square" lIns="0" tIns="0" rIns="0" bIns="0" rtlCol="0" anchor="t">
            <a:spAutoFit/>
          </a:bodyPr>
          <a:lstStyle/>
          <a:p>
            <a:pPr>
              <a:spcAft>
                <a:spcPts val="1200"/>
              </a:spcAft>
            </a:pPr>
            <a:r>
              <a:rPr lang="en-AU" sz="1950" b="1"/>
              <a:t>Sept-Oct 2025</a:t>
            </a:r>
            <a:endParaRPr lang="en-AU" sz="1950" b="1">
              <a:cs typeface="Calibri"/>
            </a:endParaRPr>
          </a:p>
        </p:txBody>
      </p:sp>
      <p:sp>
        <p:nvSpPr>
          <p:cNvPr id="19" name="Rectangle 18">
            <a:extLst>
              <a:ext uri="{FF2B5EF4-FFF2-40B4-BE49-F238E27FC236}">
                <a16:creationId xmlns:a16="http://schemas.microsoft.com/office/drawing/2014/main" id="{F8047644-9F48-BFD6-A666-B2FE27AED53B}"/>
              </a:ext>
              <a:ext uri="{C183D7F6-B498-43B3-948B-1728B52AA6E4}">
                <adec:decorative xmlns:adec="http://schemas.microsoft.com/office/drawing/2017/decorative" val="1"/>
              </a:ext>
            </a:extLst>
          </p:cNvPr>
          <p:cNvSpPr/>
          <p:nvPr/>
        </p:nvSpPr>
        <p:spPr>
          <a:xfrm>
            <a:off x="0" y="3710150"/>
            <a:ext cx="9144000" cy="985887"/>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10" name="TextBox 9">
            <a:extLst>
              <a:ext uri="{FF2B5EF4-FFF2-40B4-BE49-F238E27FC236}">
                <a16:creationId xmlns:a16="http://schemas.microsoft.com/office/drawing/2014/main" id="{6FB213ED-7AEC-9735-A7CC-075FDAE14241}"/>
              </a:ext>
            </a:extLst>
          </p:cNvPr>
          <p:cNvSpPr txBox="1"/>
          <p:nvPr/>
        </p:nvSpPr>
        <p:spPr>
          <a:xfrm>
            <a:off x="378000" y="3807750"/>
            <a:ext cx="8347950" cy="610424"/>
          </a:xfrm>
          <a:prstGeom prst="rect">
            <a:avLst/>
          </a:prstGeom>
          <a:noFill/>
        </p:spPr>
        <p:txBody>
          <a:bodyPr wrap="square" lIns="0" tIns="0" rIns="0" bIns="0" rtlCol="0" anchor="t">
            <a:spAutoFit/>
          </a:bodyPr>
          <a:lstStyle/>
          <a:p>
            <a:pPr>
              <a:spcAft>
                <a:spcPts val="200"/>
              </a:spcAft>
            </a:pPr>
            <a:r>
              <a:rPr lang="en-AU" sz="1950" b="1" dirty="0">
                <a:solidFill>
                  <a:schemeClr val="bg1"/>
                </a:solidFill>
                <a:cs typeface="Calibri" panose="020F0502020204030204"/>
              </a:rPr>
              <a:t>Kate Tagg</a:t>
            </a:r>
            <a:endParaRPr lang="en-AU" sz="1950" dirty="0">
              <a:solidFill>
                <a:schemeClr val="bg1"/>
              </a:solidFill>
              <a:ea typeface="Calibri"/>
              <a:cs typeface="Calibri" panose="020F0502020204030204"/>
            </a:endParaRPr>
          </a:p>
          <a:p>
            <a:pPr>
              <a:spcAft>
                <a:spcPts val="600"/>
              </a:spcAft>
            </a:pPr>
            <a:r>
              <a:rPr lang="en-AU" b="1" dirty="0">
                <a:solidFill>
                  <a:schemeClr val="bg1"/>
                </a:solidFill>
              </a:rPr>
              <a:t>TPS Program Management</a:t>
            </a:r>
            <a:endParaRPr lang="en-AU" b="1" dirty="0">
              <a:solidFill>
                <a:schemeClr val="bg1"/>
              </a:solidFill>
              <a:cs typeface="Calibri"/>
            </a:endParaRPr>
          </a:p>
        </p:txBody>
      </p:sp>
      <p:pic>
        <p:nvPicPr>
          <p:cNvPr id="20" name="Picture 19">
            <a:extLst>
              <a:ext uri="{FF2B5EF4-FFF2-40B4-BE49-F238E27FC236}">
                <a16:creationId xmlns:a16="http://schemas.microsoft.com/office/drawing/2014/main" id="{0BE3789A-DE03-E56D-04AA-580A01398A8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7218" y="2431473"/>
            <a:ext cx="5563543" cy="1765820"/>
          </a:xfrm>
          <a:prstGeom prst="rect">
            <a:avLst/>
          </a:prstGeom>
        </p:spPr>
      </p:pic>
      <p:grpSp>
        <p:nvGrpSpPr>
          <p:cNvPr id="11" name="Group 10">
            <a:extLst>
              <a:ext uri="{FF2B5EF4-FFF2-40B4-BE49-F238E27FC236}">
                <a16:creationId xmlns:a16="http://schemas.microsoft.com/office/drawing/2014/main" id="{A64C3E7E-D90A-4C6B-0045-C60DD17B339E}"/>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2" name="Rectangle 11">
              <a:extLst>
                <a:ext uri="{FF2B5EF4-FFF2-40B4-BE49-F238E27FC236}">
                  <a16:creationId xmlns:a16="http://schemas.microsoft.com/office/drawing/2014/main" id="{1EE21D7F-C3F0-D31A-B2B5-A3A1033988D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3" name="Oval 12">
              <a:extLst>
                <a:ext uri="{FF2B5EF4-FFF2-40B4-BE49-F238E27FC236}">
                  <a16:creationId xmlns:a16="http://schemas.microsoft.com/office/drawing/2014/main" id="{4CA1BB86-CF7F-2DEB-D72E-C9589A930D88}"/>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0">
              <a:extLst>
                <a:ext uri="{FF2B5EF4-FFF2-40B4-BE49-F238E27FC236}">
                  <a16:creationId xmlns:a16="http://schemas.microsoft.com/office/drawing/2014/main" id="{53DC32AA-6265-E664-51EC-791AC23CDE9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41358550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ECAD3C-81DB-2031-0D7F-6868725900E4}"/>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International TPS Levy</a:t>
            </a:r>
            <a:endParaRPr kumimoji="0" lang="en-AU" sz="1600" b="0" i="0" u="none" strike="noStrike" kern="1200" cap="none" spc="0" normalizeH="0" baseline="0" noProof="0">
              <a:ln>
                <a:noFill/>
              </a:ln>
              <a:solidFill>
                <a:schemeClr val="tx1">
                  <a:lumMod val="85000"/>
                  <a:lumOff val="15000"/>
                </a:schemeClr>
              </a:solidFill>
              <a:effectLst/>
              <a:uLnTx/>
              <a:uFillTx/>
              <a:latin typeface="+mn-lt"/>
              <a:ea typeface="+mn-ea"/>
              <a:cs typeface="+mn-cs"/>
            </a:endParaRPr>
          </a:p>
        </p:txBody>
      </p:sp>
      <p:sp>
        <p:nvSpPr>
          <p:cNvPr id="5" name="TextBox 4">
            <a:extLst>
              <a:ext uri="{FF2B5EF4-FFF2-40B4-BE49-F238E27FC236}">
                <a16:creationId xmlns:a16="http://schemas.microsoft.com/office/drawing/2014/main" id="{322B9866-9C2A-DE85-E805-465C8932F887}"/>
              </a:ext>
            </a:extLst>
          </p:cNvPr>
          <p:cNvSpPr txBox="1"/>
          <p:nvPr/>
        </p:nvSpPr>
        <p:spPr>
          <a:xfrm>
            <a:off x="521820" y="1085102"/>
            <a:ext cx="8064896" cy="3272691"/>
          </a:xfrm>
          <a:prstGeom prst="rect">
            <a:avLst/>
          </a:prstGeom>
          <a:noFill/>
        </p:spPr>
        <p:txBody>
          <a:bodyPr wrap="square" lIns="0" tIns="0" rIns="0" bIns="0" rtlCol="0" anchor="t">
            <a:spAutoFit/>
          </a:bodyPr>
          <a:lstStyle/>
          <a:p>
            <a:pPr>
              <a:spcAft>
                <a:spcPts val="2600"/>
              </a:spcAft>
            </a:pPr>
            <a:r>
              <a:rPr lang="en-AU" b="1">
                <a:cs typeface="Calibri"/>
              </a:rPr>
              <a:t>An annual tuition protection levy</a:t>
            </a:r>
            <a:r>
              <a:rPr lang="en-AU">
                <a:cs typeface="Calibri"/>
              </a:rPr>
              <a:t> collected from </a:t>
            </a:r>
            <a:r>
              <a:rPr lang="en-AU" b="1">
                <a:cs typeface="Calibri"/>
              </a:rPr>
              <a:t>international</a:t>
            </a:r>
            <a:r>
              <a:rPr lang="en-AU">
                <a:cs typeface="Calibri"/>
              </a:rPr>
              <a:t> education providers</a:t>
            </a:r>
          </a:p>
          <a:p>
            <a:pPr algn="l">
              <a:spcAft>
                <a:spcPts val="2600"/>
              </a:spcAft>
            </a:pPr>
            <a:r>
              <a:rPr lang="en-AU">
                <a:cs typeface="Calibri"/>
              </a:rPr>
              <a:t>Paid into the Overseas Students Tuition Fund (OSTF) – a quarantined account managed by the TPS Director</a:t>
            </a:r>
          </a:p>
          <a:p>
            <a:pPr>
              <a:spcAft>
                <a:spcPts val="2600"/>
              </a:spcAft>
            </a:pPr>
            <a:r>
              <a:rPr lang="en-AU" b="1">
                <a:cs typeface="Calibri"/>
              </a:rPr>
              <a:t>Funds the student placement and refund activities </a:t>
            </a:r>
            <a:r>
              <a:rPr lang="en-AU">
                <a:cs typeface="Calibri"/>
              </a:rPr>
              <a:t>of the TPS following an international education provider closure and </a:t>
            </a:r>
            <a:r>
              <a:rPr lang="en-AU" b="1">
                <a:cs typeface="Calibri"/>
              </a:rPr>
              <a:t>TPS operational costs</a:t>
            </a:r>
          </a:p>
          <a:p>
            <a:pPr>
              <a:spcAft>
                <a:spcPts val="2600"/>
              </a:spcAft>
            </a:pPr>
            <a:r>
              <a:rPr lang="en-AU">
                <a:cs typeface="Calibri"/>
              </a:rPr>
              <a:t>Levy calculation based on an education provider’s size and risk of closure</a:t>
            </a:r>
          </a:p>
          <a:p>
            <a:pPr>
              <a:spcAft>
                <a:spcPts val="2600"/>
              </a:spcAft>
            </a:pPr>
            <a:r>
              <a:rPr lang="en-AU">
                <a:cs typeface="Calibri"/>
              </a:rPr>
              <a:t>Legislative Authority: </a:t>
            </a:r>
            <a:r>
              <a:rPr lang="en-US" altLang="zh-CN" i="1"/>
              <a:t>Education Services for Overseas Students (TPS Levies) Act 2012</a:t>
            </a:r>
            <a:endParaRPr lang="en-AU">
              <a:cs typeface="Calibri"/>
            </a:endParaRPr>
          </a:p>
        </p:txBody>
      </p:sp>
      <p:grpSp>
        <p:nvGrpSpPr>
          <p:cNvPr id="2" name="Group 1">
            <a:extLst>
              <a:ext uri="{FF2B5EF4-FFF2-40B4-BE49-F238E27FC236}">
                <a16:creationId xmlns:a16="http://schemas.microsoft.com/office/drawing/2014/main" id="{7611CEAC-6920-263C-1458-2C44571349FD}"/>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8" name="Rectangle 7">
              <a:extLst>
                <a:ext uri="{FF2B5EF4-FFF2-40B4-BE49-F238E27FC236}">
                  <a16:creationId xmlns:a16="http://schemas.microsoft.com/office/drawing/2014/main" id="{CB3B53C3-917A-FCAA-94FD-D2C17FC3BD21}"/>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9" name="Oval 8">
              <a:extLst>
                <a:ext uri="{FF2B5EF4-FFF2-40B4-BE49-F238E27FC236}">
                  <a16:creationId xmlns:a16="http://schemas.microsoft.com/office/drawing/2014/main" id="{6B080E9E-EA8C-2131-FB75-F04F1FA4B5D8}"/>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6B9DED79-9AF8-9DE4-2A4D-033017BC19F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6023003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ECAD3C-81DB-2031-0D7F-6868725900E4}"/>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International TPS Levy </a:t>
            </a:r>
            <a:r>
              <a:rPr lang="en-AU" sz="2800" b="1">
                <a:latin typeface="+mn-lt"/>
                <a:ea typeface="+mn-ea"/>
                <a:cs typeface="+mn-cs"/>
              </a:rPr>
              <a:t>Setting</a:t>
            </a:r>
            <a:r>
              <a:rPr kumimoji="0" lang="en-AU" sz="2800" b="1" i="0" u="none" strike="noStrike" kern="1200" cap="none" spc="0" normalizeH="0" baseline="0" noProof="0">
                <a:ln>
                  <a:noFill/>
                </a:ln>
                <a:solidFill>
                  <a:schemeClr val="tx1"/>
                </a:solidFill>
                <a:effectLst/>
                <a:uLnTx/>
                <a:uFillTx/>
                <a:latin typeface="+mn-lt"/>
                <a:ea typeface="+mn-ea"/>
                <a:cs typeface="+mn-cs"/>
              </a:rPr>
              <a:t> Process</a:t>
            </a:r>
            <a:endParaRPr kumimoji="0" lang="en-AU" sz="1600" b="0" i="0" u="none" strike="noStrike" kern="1200" cap="none" spc="0" normalizeH="0" baseline="0" noProof="0">
              <a:ln>
                <a:noFill/>
              </a:ln>
              <a:solidFill>
                <a:schemeClr val="tx1">
                  <a:lumMod val="85000"/>
                  <a:lumOff val="15000"/>
                </a:schemeClr>
              </a:solidFill>
              <a:effectLst/>
              <a:uLnTx/>
              <a:uFillTx/>
              <a:latin typeface="+mn-lt"/>
              <a:ea typeface="+mn-ea"/>
              <a:cs typeface="+mn-cs"/>
            </a:endParaRPr>
          </a:p>
        </p:txBody>
      </p:sp>
      <p:graphicFrame>
        <p:nvGraphicFramePr>
          <p:cNvPr id="2" name="Table 1">
            <a:extLst>
              <a:ext uri="{FF2B5EF4-FFF2-40B4-BE49-F238E27FC236}">
                <a16:creationId xmlns:a16="http://schemas.microsoft.com/office/drawing/2014/main" id="{ECBC905C-D8BB-517A-17D0-6502ABA9F46C}"/>
              </a:ext>
            </a:extLst>
          </p:cNvPr>
          <p:cNvGraphicFramePr>
            <a:graphicFrameLocks noGrp="1"/>
          </p:cNvGraphicFramePr>
          <p:nvPr>
            <p:extLst>
              <p:ext uri="{D42A27DB-BD31-4B8C-83A1-F6EECF244321}">
                <p14:modId xmlns:p14="http://schemas.microsoft.com/office/powerpoint/2010/main" val="522049752"/>
              </p:ext>
            </p:extLst>
          </p:nvPr>
        </p:nvGraphicFramePr>
        <p:xfrm>
          <a:off x="539551" y="1116000"/>
          <a:ext cx="8136000" cy="720000"/>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2392229984"/>
                    </a:ext>
                  </a:extLst>
                </a:gridCol>
                <a:gridCol w="6156000">
                  <a:extLst>
                    <a:ext uri="{9D8B030D-6E8A-4147-A177-3AD203B41FA5}">
                      <a16:colId xmlns:a16="http://schemas.microsoft.com/office/drawing/2014/main" val="712106699"/>
                    </a:ext>
                  </a:extLst>
                </a:gridCol>
              </a:tblGrid>
              <a:tr h="720000">
                <a:tc>
                  <a:txBody>
                    <a:bodyPr/>
                    <a:lstStyle/>
                    <a:p>
                      <a:r>
                        <a:rPr lang="en-AU" sz="1800"/>
                        <a:t>20 August 2025</a:t>
                      </a:r>
                    </a:p>
                  </a:txBody>
                  <a:tcPr anchor="ctr">
                    <a:lnL w="12700" cmpd="sng">
                      <a:noFill/>
                    </a:lnL>
                    <a:lnR w="12700" cmpd="sng">
                      <a:noFill/>
                    </a:lnR>
                    <a:lnT w="28575" cap="flat" cmpd="sng" algn="ctr">
                      <a:solidFill>
                        <a:schemeClr val="accent3">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3">
                        <a:lumMod val="75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800" b="1" dirty="0">
                          <a:solidFill>
                            <a:schemeClr val="tx1"/>
                          </a:solidFill>
                          <a:cs typeface="Calibri"/>
                        </a:rPr>
                        <a:t>TPS Advisory Board provided </a:t>
                      </a:r>
                      <a:r>
                        <a:rPr lang="en-AU" sz="1800" b="1" u="sng" dirty="0">
                          <a:solidFill>
                            <a:schemeClr val="tx1"/>
                          </a:solidFill>
                          <a:cs typeface="Calibri"/>
                        </a:rPr>
                        <a:t>draft</a:t>
                      </a:r>
                      <a:r>
                        <a:rPr lang="en-AU" sz="1800" b="1" dirty="0">
                          <a:solidFill>
                            <a:schemeClr val="tx1"/>
                          </a:solidFill>
                          <a:cs typeface="Calibri"/>
                        </a:rPr>
                        <a:t> advice to the TPS Director </a:t>
                      </a:r>
                      <a:r>
                        <a:rPr lang="en-AU" sz="1800" b="0" dirty="0">
                          <a:solidFill>
                            <a:schemeClr val="tx1"/>
                          </a:solidFill>
                          <a:cs typeface="Calibri"/>
                        </a:rPr>
                        <a:t>on the 2026 International Levy settings</a:t>
                      </a:r>
                    </a:p>
                  </a:txBody>
                  <a:tcPr anchor="ctr">
                    <a:lnL w="12700" cmpd="sng">
                      <a:noFill/>
                    </a:lnL>
                    <a:lnR w="12700" cmpd="sng">
                      <a:noFill/>
                    </a:lnR>
                    <a:lnT w="28575" cap="flat" cmpd="sng" algn="ctr">
                      <a:solidFill>
                        <a:schemeClr val="accent3">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aphicFrame>
        <p:nvGraphicFramePr>
          <p:cNvPr id="5" name="Table 4">
            <a:extLst>
              <a:ext uri="{FF2B5EF4-FFF2-40B4-BE49-F238E27FC236}">
                <a16:creationId xmlns:a16="http://schemas.microsoft.com/office/drawing/2014/main" id="{723CD310-B4F0-D301-76B9-00EAFDFB5AB0}"/>
              </a:ext>
            </a:extLst>
          </p:cNvPr>
          <p:cNvGraphicFramePr>
            <a:graphicFrameLocks noGrp="1"/>
          </p:cNvGraphicFramePr>
          <p:nvPr>
            <p:extLst>
              <p:ext uri="{D42A27DB-BD31-4B8C-83A1-F6EECF244321}">
                <p14:modId xmlns:p14="http://schemas.microsoft.com/office/powerpoint/2010/main" val="1581896957"/>
              </p:ext>
            </p:extLst>
          </p:nvPr>
        </p:nvGraphicFramePr>
        <p:xfrm>
          <a:off x="539551" y="2017113"/>
          <a:ext cx="8136000" cy="720000"/>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2392229984"/>
                    </a:ext>
                  </a:extLst>
                </a:gridCol>
                <a:gridCol w="6156000">
                  <a:extLst>
                    <a:ext uri="{9D8B030D-6E8A-4147-A177-3AD203B41FA5}">
                      <a16:colId xmlns:a16="http://schemas.microsoft.com/office/drawing/2014/main" val="712106699"/>
                    </a:ext>
                  </a:extLst>
                </a:gridCol>
              </a:tblGrid>
              <a:tr h="720000">
                <a:tc>
                  <a:txBody>
                    <a:bodyPr/>
                    <a:lstStyle/>
                    <a:p>
                      <a:r>
                        <a:rPr lang="en-AU" sz="1800"/>
                        <a:t>Sept-Oct 2025</a:t>
                      </a:r>
                    </a:p>
                  </a:txBody>
                  <a:tcPr anchor="ctr">
                    <a:lnL w="12700" cmpd="sng">
                      <a:noFill/>
                    </a:lnL>
                    <a:lnR w="12700" cmpd="sng">
                      <a:noFill/>
                    </a:lnR>
                    <a:lnT w="28575" cap="flat" cmpd="sng" algn="ctr">
                      <a:solidFill>
                        <a:schemeClr val="accent4">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4">
                        <a:lumMod val="75000"/>
                      </a:schemeClr>
                    </a:solidFill>
                  </a:tcPr>
                </a:tc>
                <a:tc>
                  <a:txBody>
                    <a:bodyPr/>
                    <a:lstStyle/>
                    <a:p>
                      <a:pPr>
                        <a:spcAft>
                          <a:spcPts val="2400"/>
                        </a:spcAft>
                      </a:pPr>
                      <a:r>
                        <a:rPr lang="en-AU" sz="1800" b="1" dirty="0">
                          <a:solidFill>
                            <a:schemeClr val="tx1"/>
                          </a:solidFill>
                          <a:cs typeface="Calibri"/>
                          <a:sym typeface="Wingdings" panose="05000000000000000000" pitchFamily="2" charset="2"/>
                        </a:rPr>
                        <a:t>TPS Director consults the sector </a:t>
                      </a:r>
                      <a:r>
                        <a:rPr lang="en-AU" sz="1800" b="0" dirty="0">
                          <a:solidFill>
                            <a:schemeClr val="tx1"/>
                          </a:solidFill>
                          <a:cs typeface="Calibri"/>
                          <a:sym typeface="Wingdings" panose="05000000000000000000" pitchFamily="2" charset="2"/>
                        </a:rPr>
                        <a:t>on the draft levy settings</a:t>
                      </a:r>
                      <a:endParaRPr lang="en-AU" sz="1800" b="0" dirty="0">
                        <a:solidFill>
                          <a:schemeClr val="tx1"/>
                        </a:solidFill>
                        <a:cs typeface="Calibri"/>
                      </a:endParaRPr>
                    </a:p>
                  </a:txBody>
                  <a:tcPr anchor="ctr">
                    <a:lnL w="12700" cmpd="sng">
                      <a:noFill/>
                    </a:lnL>
                    <a:lnR w="12700" cmpd="sng">
                      <a:noFill/>
                    </a:lnR>
                    <a:lnT w="28575" cap="flat" cmpd="sng" algn="ctr">
                      <a:solidFill>
                        <a:schemeClr val="accent4">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aphicFrame>
        <p:nvGraphicFramePr>
          <p:cNvPr id="8" name="Table 7">
            <a:extLst>
              <a:ext uri="{FF2B5EF4-FFF2-40B4-BE49-F238E27FC236}">
                <a16:creationId xmlns:a16="http://schemas.microsoft.com/office/drawing/2014/main" id="{0D78A106-5C99-CB63-BF17-C051D0707CAD}"/>
              </a:ext>
            </a:extLst>
          </p:cNvPr>
          <p:cNvGraphicFramePr>
            <a:graphicFrameLocks noGrp="1"/>
          </p:cNvGraphicFramePr>
          <p:nvPr>
            <p:extLst>
              <p:ext uri="{D42A27DB-BD31-4B8C-83A1-F6EECF244321}">
                <p14:modId xmlns:p14="http://schemas.microsoft.com/office/powerpoint/2010/main" val="2853394895"/>
              </p:ext>
            </p:extLst>
          </p:nvPr>
        </p:nvGraphicFramePr>
        <p:xfrm>
          <a:off x="540000" y="2916000"/>
          <a:ext cx="8136000" cy="720000"/>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2392229984"/>
                    </a:ext>
                  </a:extLst>
                </a:gridCol>
                <a:gridCol w="6156000">
                  <a:extLst>
                    <a:ext uri="{9D8B030D-6E8A-4147-A177-3AD203B41FA5}">
                      <a16:colId xmlns:a16="http://schemas.microsoft.com/office/drawing/2014/main" val="712106699"/>
                    </a:ext>
                  </a:extLst>
                </a:gridCol>
              </a:tblGrid>
              <a:tr h="720000">
                <a:tc>
                  <a:txBody>
                    <a:bodyPr/>
                    <a:lstStyle/>
                    <a:p>
                      <a:r>
                        <a:rPr lang="en-AU" sz="1800"/>
                        <a:t>19 November 2025</a:t>
                      </a:r>
                    </a:p>
                  </a:txBody>
                  <a:tcPr anchor="ctr">
                    <a:lnL w="12700" cmpd="sng">
                      <a:noFill/>
                    </a:lnL>
                    <a:lnR w="12700" cmpd="sng">
                      <a:noFill/>
                    </a:lnR>
                    <a:lnT w="28575" cap="flat" cmpd="sng" algn="ctr">
                      <a:solidFill>
                        <a:schemeClr val="accent5">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5">
                        <a:lumMod val="75000"/>
                      </a:schemeClr>
                    </a:solidFill>
                  </a:tcPr>
                </a:tc>
                <a:tc>
                  <a:txBody>
                    <a:bodyPr/>
                    <a:lstStyle/>
                    <a:p>
                      <a:pPr>
                        <a:spcAft>
                          <a:spcPts val="2400"/>
                        </a:spcAft>
                      </a:pPr>
                      <a:r>
                        <a:rPr lang="en-AU" sz="1800" b="1" dirty="0">
                          <a:solidFill>
                            <a:schemeClr val="tx1"/>
                          </a:solidFill>
                          <a:cs typeface="Calibri"/>
                        </a:rPr>
                        <a:t>TPS Advisory Board considers the sector’s feedback </a:t>
                      </a:r>
                      <a:r>
                        <a:rPr lang="en-AU" sz="1800" b="0" dirty="0">
                          <a:solidFill>
                            <a:schemeClr val="tx1"/>
                          </a:solidFill>
                          <a:cs typeface="Calibri"/>
                        </a:rPr>
                        <a:t>on the draft levy settings then </a:t>
                      </a:r>
                      <a:r>
                        <a:rPr lang="en-AU" sz="1800" b="1" dirty="0">
                          <a:solidFill>
                            <a:schemeClr val="tx1"/>
                          </a:solidFill>
                          <a:cs typeface="Calibri"/>
                        </a:rPr>
                        <a:t>provides </a:t>
                      </a:r>
                      <a:r>
                        <a:rPr lang="en-AU" sz="1800" b="1" u="sng" dirty="0">
                          <a:solidFill>
                            <a:schemeClr val="tx1"/>
                          </a:solidFill>
                          <a:cs typeface="Calibri"/>
                        </a:rPr>
                        <a:t>final</a:t>
                      </a:r>
                      <a:r>
                        <a:rPr lang="en-AU" sz="1800" b="1" dirty="0">
                          <a:solidFill>
                            <a:schemeClr val="tx1"/>
                          </a:solidFill>
                          <a:cs typeface="Calibri"/>
                        </a:rPr>
                        <a:t> advice to the TPS Director</a:t>
                      </a:r>
                    </a:p>
                  </a:txBody>
                  <a:tcPr anchor="ctr">
                    <a:lnL w="12700" cmpd="sng">
                      <a:noFill/>
                    </a:lnL>
                    <a:lnR w="12700" cmpd="sng">
                      <a:noFill/>
                    </a:lnR>
                    <a:lnT w="28575" cap="flat" cmpd="sng" algn="ctr">
                      <a:solidFill>
                        <a:schemeClr val="accent5">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aphicFrame>
        <p:nvGraphicFramePr>
          <p:cNvPr id="16" name="Table 15">
            <a:extLst>
              <a:ext uri="{FF2B5EF4-FFF2-40B4-BE49-F238E27FC236}">
                <a16:creationId xmlns:a16="http://schemas.microsoft.com/office/drawing/2014/main" id="{F66F4E6F-BE38-D34D-0414-CA07C12445BA}"/>
              </a:ext>
            </a:extLst>
          </p:cNvPr>
          <p:cNvGraphicFramePr>
            <a:graphicFrameLocks noGrp="1"/>
          </p:cNvGraphicFramePr>
          <p:nvPr>
            <p:extLst>
              <p:ext uri="{D42A27DB-BD31-4B8C-83A1-F6EECF244321}">
                <p14:modId xmlns:p14="http://schemas.microsoft.com/office/powerpoint/2010/main" val="3397580103"/>
              </p:ext>
            </p:extLst>
          </p:nvPr>
        </p:nvGraphicFramePr>
        <p:xfrm>
          <a:off x="540000" y="3816000"/>
          <a:ext cx="8136000" cy="720000"/>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2392229984"/>
                    </a:ext>
                  </a:extLst>
                </a:gridCol>
                <a:gridCol w="6156000">
                  <a:extLst>
                    <a:ext uri="{9D8B030D-6E8A-4147-A177-3AD203B41FA5}">
                      <a16:colId xmlns:a16="http://schemas.microsoft.com/office/drawing/2014/main" val="712106699"/>
                    </a:ext>
                  </a:extLst>
                </a:gridCol>
              </a:tblGrid>
              <a:tr h="720000">
                <a:tc>
                  <a:txBody>
                    <a:bodyPr/>
                    <a:lstStyle/>
                    <a:p>
                      <a:r>
                        <a:rPr lang="en-AU" sz="1800"/>
                        <a:t>By 1 January 2026</a:t>
                      </a:r>
                    </a:p>
                  </a:txBody>
                  <a:tcPr anchor="ctr">
                    <a:lnL w="12700" cmpd="sng">
                      <a:noFill/>
                    </a:lnL>
                    <a:lnR w="12700" cmpd="sng">
                      <a:noFill/>
                    </a:lnR>
                    <a:lnT w="28575" cap="flat" cmpd="sng" algn="ctr">
                      <a:solidFill>
                        <a:schemeClr val="accent6">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6">
                        <a:lumMod val="75000"/>
                      </a:schemeClr>
                    </a:solidFill>
                  </a:tcPr>
                </a:tc>
                <a:tc>
                  <a:txBody>
                    <a:bodyPr/>
                    <a:lstStyle/>
                    <a:p>
                      <a:pPr>
                        <a:spcAft>
                          <a:spcPts val="2400"/>
                        </a:spcAft>
                      </a:pPr>
                      <a:r>
                        <a:rPr lang="en-AU" sz="1800" b="1" dirty="0">
                          <a:solidFill>
                            <a:schemeClr val="tx1"/>
                          </a:solidFill>
                          <a:cs typeface="Calibri"/>
                        </a:rPr>
                        <a:t>2026 levy settings finalised </a:t>
                      </a:r>
                      <a:r>
                        <a:rPr lang="en-AU" sz="1800" b="0" dirty="0">
                          <a:solidFill>
                            <a:schemeClr val="tx1"/>
                          </a:solidFill>
                          <a:cs typeface="Calibri"/>
                        </a:rPr>
                        <a:t>in legislative instruments</a:t>
                      </a:r>
                    </a:p>
                  </a:txBody>
                  <a:tcPr anchor="ctr">
                    <a:lnL w="12700" cmpd="sng">
                      <a:noFill/>
                    </a:lnL>
                    <a:lnR w="12700" cmpd="sng">
                      <a:noFill/>
                    </a:lnR>
                    <a:lnT w="28575" cap="flat" cmpd="sng" algn="ctr">
                      <a:solidFill>
                        <a:schemeClr val="accent6">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pSp>
        <p:nvGrpSpPr>
          <p:cNvPr id="9" name="Group 8">
            <a:extLst>
              <a:ext uri="{FF2B5EF4-FFF2-40B4-BE49-F238E27FC236}">
                <a16:creationId xmlns:a16="http://schemas.microsoft.com/office/drawing/2014/main" id="{97B382A0-8BC4-78FA-6B4E-590D3587DC74}"/>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0" name="Rectangle 9">
              <a:extLst>
                <a:ext uri="{FF2B5EF4-FFF2-40B4-BE49-F238E27FC236}">
                  <a16:creationId xmlns:a16="http://schemas.microsoft.com/office/drawing/2014/main" id="{4FD4587F-95BD-95A1-A390-0B41ED2B0491}"/>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1" name="Oval 10">
              <a:extLst>
                <a:ext uri="{FF2B5EF4-FFF2-40B4-BE49-F238E27FC236}">
                  <a16:creationId xmlns:a16="http://schemas.microsoft.com/office/drawing/2014/main" id="{A820001E-AB23-BD88-68B0-74D00AFC8244}"/>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0">
              <a:extLst>
                <a:ext uri="{FF2B5EF4-FFF2-40B4-BE49-F238E27FC236}">
                  <a16:creationId xmlns:a16="http://schemas.microsoft.com/office/drawing/2014/main" id="{06CF31E1-F24F-4AED-F87F-C26C2219C2C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9859461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9AE8FC1-F62F-B697-520E-90309EF2D520}"/>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effectLst/>
                <a:uLnTx/>
                <a:uFillTx/>
                <a:latin typeface="+mn-lt"/>
                <a:ea typeface="+mn-ea"/>
                <a:cs typeface="+mn-cs"/>
              </a:rPr>
              <a:t>Overseas Students Tuition Fund (OSTF)</a:t>
            </a:r>
            <a:endParaRPr kumimoji="0" lang="en-AU" sz="2200" b="0" i="0" u="none" strike="noStrike" kern="1200" cap="none" spc="0" normalizeH="0" baseline="0" noProof="0">
              <a:ln>
                <a:noFill/>
              </a:ln>
              <a:effectLst/>
              <a:uLnTx/>
              <a:uFillTx/>
              <a:latin typeface="+mn-lt"/>
              <a:ea typeface="+mn-ea"/>
              <a:cs typeface="+mn-cs"/>
            </a:endParaRPr>
          </a:p>
        </p:txBody>
      </p:sp>
      <p:graphicFrame>
        <p:nvGraphicFramePr>
          <p:cNvPr id="3" name="Table 4">
            <a:extLst>
              <a:ext uri="{FF2B5EF4-FFF2-40B4-BE49-F238E27FC236}">
                <a16:creationId xmlns:a16="http://schemas.microsoft.com/office/drawing/2014/main" id="{C243C213-AE23-BFEE-1336-6E544B9499DF}"/>
              </a:ext>
            </a:extLst>
          </p:cNvPr>
          <p:cNvGraphicFramePr>
            <a:graphicFrameLocks noGrp="1"/>
          </p:cNvGraphicFramePr>
          <p:nvPr>
            <p:extLst>
              <p:ext uri="{D42A27DB-BD31-4B8C-83A1-F6EECF244321}">
                <p14:modId xmlns:p14="http://schemas.microsoft.com/office/powerpoint/2010/main" val="2258798798"/>
              </p:ext>
            </p:extLst>
          </p:nvPr>
        </p:nvGraphicFramePr>
        <p:xfrm>
          <a:off x="539551" y="3418217"/>
          <a:ext cx="8064000" cy="1229760"/>
        </p:xfrm>
        <a:graphic>
          <a:graphicData uri="http://schemas.openxmlformats.org/drawingml/2006/table">
            <a:tbl>
              <a:tblPr firstRow="1" bandRow="1">
                <a:tableStyleId>{5C22544A-7EE6-4342-B048-85BDC9FD1C3A}</a:tableStyleId>
              </a:tblPr>
              <a:tblGrid>
                <a:gridCol w="4032000">
                  <a:extLst>
                    <a:ext uri="{9D8B030D-6E8A-4147-A177-3AD203B41FA5}">
                      <a16:colId xmlns:a16="http://schemas.microsoft.com/office/drawing/2014/main" val="3698033848"/>
                    </a:ext>
                  </a:extLst>
                </a:gridCol>
                <a:gridCol w="4032000">
                  <a:extLst>
                    <a:ext uri="{9D8B030D-6E8A-4147-A177-3AD203B41FA5}">
                      <a16:colId xmlns:a16="http://schemas.microsoft.com/office/drawing/2014/main" val="1227897729"/>
                    </a:ext>
                  </a:extLst>
                </a:gridCol>
              </a:tblGrid>
              <a:tr h="357785">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800"/>
                        <a:t>Target range</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800"/>
                        <a:t>Mid-point of target range</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169560607"/>
                  </a:ext>
                </a:extLst>
              </a:tr>
              <a:tr h="432000">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700" b="1"/>
                        <a:t>Current</a:t>
                      </a:r>
                      <a:r>
                        <a:rPr lang="en-AU" sz="1700" b="0"/>
                        <a:t>: $40-60 million</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300"/>
                        </a:spcBef>
                        <a:spcAft>
                          <a:spcPts val="300"/>
                        </a:spcAft>
                        <a:buClrTx/>
                        <a:buSzTx/>
                        <a:buFont typeface="Arial" panose="020B0604020202020204" pitchFamily="34" charset="0"/>
                        <a:buNone/>
                        <a:tabLst/>
                        <a:defRPr/>
                      </a:pPr>
                      <a:r>
                        <a:rPr lang="en-AU" sz="1700" b="1"/>
                        <a:t>Current</a:t>
                      </a:r>
                      <a:r>
                        <a:rPr lang="en-AU" sz="1700" b="0"/>
                        <a:t>: $50 million</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2822365869"/>
                  </a:ext>
                </a:extLst>
              </a:tr>
              <a:tr h="432000">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700" b="1"/>
                        <a:t>2026 recommendation</a:t>
                      </a:r>
                      <a:r>
                        <a:rPr lang="en-AU" sz="1700" b="0"/>
                        <a:t>: $50-70 million</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300"/>
                        </a:spcBef>
                        <a:spcAft>
                          <a:spcPts val="300"/>
                        </a:spcAft>
                        <a:buClrTx/>
                        <a:buSzTx/>
                        <a:buFont typeface="Arial" panose="020B0604020202020204" pitchFamily="34" charset="0"/>
                        <a:buNone/>
                        <a:tabLst/>
                        <a:defRPr/>
                      </a:pPr>
                      <a:r>
                        <a:rPr lang="en-AU" sz="1700" b="1" dirty="0"/>
                        <a:t>2026 recommendation</a:t>
                      </a:r>
                      <a:r>
                        <a:rPr lang="en-AU" sz="1700" b="0" dirty="0"/>
                        <a:t>: $60 million</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908964471"/>
                  </a:ext>
                </a:extLst>
              </a:tr>
            </a:tbl>
          </a:graphicData>
        </a:graphic>
      </p:graphicFrame>
      <p:sp>
        <p:nvSpPr>
          <p:cNvPr id="12" name="TextBox 11">
            <a:extLst>
              <a:ext uri="{FF2B5EF4-FFF2-40B4-BE49-F238E27FC236}">
                <a16:creationId xmlns:a16="http://schemas.microsoft.com/office/drawing/2014/main" id="{A2467AE6-0B52-257D-C6A2-AED0A6B29BC9}"/>
              </a:ext>
            </a:extLst>
          </p:cNvPr>
          <p:cNvSpPr txBox="1"/>
          <p:nvPr/>
        </p:nvSpPr>
        <p:spPr>
          <a:xfrm>
            <a:off x="539552" y="1116000"/>
            <a:ext cx="8064896" cy="2239074"/>
          </a:xfrm>
          <a:prstGeom prst="rect">
            <a:avLst/>
          </a:prstGeom>
          <a:noFill/>
        </p:spPr>
        <p:txBody>
          <a:bodyPr wrap="square" lIns="0" tIns="0" rIns="0" bIns="0" rtlCol="0" anchor="t">
            <a:spAutoFit/>
          </a:bodyPr>
          <a:lstStyle/>
          <a:p>
            <a:pPr>
              <a:spcAft>
                <a:spcPts val="1500"/>
              </a:spcAft>
            </a:pPr>
            <a:r>
              <a:rPr lang="en-AU"/>
              <a:t>International TPS Levy paid into OSTF</a:t>
            </a:r>
          </a:p>
          <a:p>
            <a:pPr>
              <a:spcAft>
                <a:spcPts val="1500"/>
              </a:spcAft>
            </a:pPr>
            <a:r>
              <a:rPr lang="en-AU"/>
              <a:t>AGA recommends target range for OSTF to ensure sufficient funds are available for a large provider closure or multiple provider closures</a:t>
            </a:r>
          </a:p>
          <a:p>
            <a:pPr>
              <a:spcAft>
                <a:spcPts val="1500"/>
              </a:spcAft>
            </a:pPr>
            <a:r>
              <a:rPr lang="en-AU"/>
              <a:t>AGA recommends increasing 2026 target range due to increased international student population and tuition fees charged by providers</a:t>
            </a:r>
          </a:p>
          <a:p>
            <a:pPr>
              <a:spcAft>
                <a:spcPts val="1500"/>
              </a:spcAft>
            </a:pPr>
            <a:r>
              <a:rPr lang="en-AU" b="1"/>
              <a:t>Balance</a:t>
            </a:r>
            <a:r>
              <a:rPr lang="en-AU"/>
              <a:t>: $50.45 million (30 June 2025)</a:t>
            </a:r>
            <a:endParaRPr lang="en-AU" b="1"/>
          </a:p>
        </p:txBody>
      </p:sp>
      <p:grpSp>
        <p:nvGrpSpPr>
          <p:cNvPr id="2" name="Group 1">
            <a:extLst>
              <a:ext uri="{FF2B5EF4-FFF2-40B4-BE49-F238E27FC236}">
                <a16:creationId xmlns:a16="http://schemas.microsoft.com/office/drawing/2014/main" id="{F59BD096-7B71-BD20-5AEE-26B0A658FC4C}"/>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4" name="Rectangle 3">
              <a:extLst>
                <a:ext uri="{FF2B5EF4-FFF2-40B4-BE49-F238E27FC236}">
                  <a16:creationId xmlns:a16="http://schemas.microsoft.com/office/drawing/2014/main" id="{881DD37F-9889-B274-B879-08C7818FF2EE}"/>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5" name="Oval 4">
              <a:extLst>
                <a:ext uri="{FF2B5EF4-FFF2-40B4-BE49-F238E27FC236}">
                  <a16:creationId xmlns:a16="http://schemas.microsoft.com/office/drawing/2014/main" id="{9677AFB5-DA9F-A35A-AC79-4AD8C2C20482}"/>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Graphic 10">
              <a:extLst>
                <a:ext uri="{FF2B5EF4-FFF2-40B4-BE49-F238E27FC236}">
                  <a16:creationId xmlns:a16="http://schemas.microsoft.com/office/drawing/2014/main" id="{E16EAA11-6CF7-3032-F047-87CC7889EC4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8053493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0">
            <a:extLst>
              <a:ext uri="{FF2B5EF4-FFF2-40B4-BE49-F238E27FC236}">
                <a16:creationId xmlns:a16="http://schemas.microsoft.com/office/drawing/2014/main" id="{382BCEDF-D2EA-DEE2-17FD-BDE69CF9D2B1}"/>
              </a:ext>
            </a:extLst>
          </p:cNvPr>
          <p:cNvSpPr txBox="1">
            <a:spLocks noGrp="1"/>
          </p:cNvSpPr>
          <p:nvPr>
            <p:ph type="title" idx="4294967295"/>
          </p:nvPr>
        </p:nvSpPr>
        <p:spPr>
          <a:xfrm>
            <a:off x="539552" y="504000"/>
            <a:ext cx="8064000" cy="35394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300" b="1" i="0" u="none" strike="noStrike" kern="1200" cap="none" spc="0" normalizeH="0" baseline="0" noProof="0" dirty="0">
                <a:ln>
                  <a:noFill/>
                </a:ln>
                <a:solidFill>
                  <a:schemeClr val="tx1"/>
                </a:solidFill>
                <a:effectLst/>
                <a:uLnTx/>
                <a:uFillTx/>
                <a:latin typeface="+mn-lt"/>
                <a:ea typeface="+mn-ea"/>
                <a:cs typeface="+mn-cs"/>
              </a:rPr>
              <a:t>Fund Balance, Annual Levies and Expenses – Last 5 Financial Years</a:t>
            </a:r>
            <a:endParaRPr kumimoji="0" lang="en-US" sz="2300" b="0" i="0" u="none" strike="noStrike" kern="1200" cap="none" spc="0" normalizeH="0" baseline="0" noProof="0" dirty="0">
              <a:ln>
                <a:noFill/>
              </a:ln>
              <a:solidFill>
                <a:schemeClr val="tx1"/>
              </a:solidFill>
              <a:effectLst/>
              <a:uLnTx/>
              <a:uFillTx/>
              <a:latin typeface="+mj-lt"/>
              <a:ea typeface="Calibri Light"/>
              <a:cs typeface="Calibri Light"/>
            </a:endParaRPr>
          </a:p>
        </p:txBody>
      </p:sp>
      <p:grpSp>
        <p:nvGrpSpPr>
          <p:cNvPr id="11" name="Group 10">
            <a:extLst>
              <a:ext uri="{FF2B5EF4-FFF2-40B4-BE49-F238E27FC236}">
                <a16:creationId xmlns:a16="http://schemas.microsoft.com/office/drawing/2014/main" id="{519F662D-B0DB-9D66-4105-35819592DDB7}"/>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2" name="Rectangle 11">
              <a:extLst>
                <a:ext uri="{FF2B5EF4-FFF2-40B4-BE49-F238E27FC236}">
                  <a16:creationId xmlns:a16="http://schemas.microsoft.com/office/drawing/2014/main" id="{BAC6A614-D8F4-1367-AEE8-7257495FBB67}"/>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3" name="Oval 12">
              <a:extLst>
                <a:ext uri="{FF2B5EF4-FFF2-40B4-BE49-F238E27FC236}">
                  <a16:creationId xmlns:a16="http://schemas.microsoft.com/office/drawing/2014/main" id="{C1B4D38B-E3D8-26DB-8AE2-3EF44AF87C47}"/>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0">
              <a:extLst>
                <a:ext uri="{FF2B5EF4-FFF2-40B4-BE49-F238E27FC236}">
                  <a16:creationId xmlns:a16="http://schemas.microsoft.com/office/drawing/2014/main" id="{3D689B9E-1F67-070F-D707-AAF75A0382A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pic>
        <p:nvPicPr>
          <p:cNvPr id="3" name="Picture 2" descr="A graph showing the annual levy collection, expenses and closing balance of the Overseas Students Tuition Fund (OSTF) for the 2020-2021 to 2024-2025 financial years.">
            <a:extLst>
              <a:ext uri="{FF2B5EF4-FFF2-40B4-BE49-F238E27FC236}">
                <a16:creationId xmlns:a16="http://schemas.microsoft.com/office/drawing/2014/main" id="{7BDFD8F2-47C9-CCD6-9D46-7F3E44FC7DE3}"/>
              </a:ext>
            </a:extLst>
          </p:cNvPr>
          <p:cNvPicPr>
            <a:picLocks noChangeAspect="1"/>
          </p:cNvPicPr>
          <p:nvPr/>
        </p:nvPicPr>
        <p:blipFill>
          <a:blip r:embed="rId5"/>
          <a:stretch>
            <a:fillRect/>
          </a:stretch>
        </p:blipFill>
        <p:spPr>
          <a:xfrm>
            <a:off x="534307" y="890749"/>
            <a:ext cx="8071577" cy="3757441"/>
          </a:xfrm>
          <a:prstGeom prst="rect">
            <a:avLst/>
          </a:prstGeom>
        </p:spPr>
      </p:pic>
    </p:spTree>
    <p:extLst>
      <p:ext uri="{BB962C8B-B14F-4D97-AF65-F5344CB8AC3E}">
        <p14:creationId xmlns:p14="http://schemas.microsoft.com/office/powerpoint/2010/main" val="666200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6D078C9-E56A-49AA-B01F-350C3F12758E}"/>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Levy</a:t>
            </a:r>
            <a:r>
              <a:rPr lang="en-AU" sz="2800" b="1">
                <a:latin typeface="+mn-lt"/>
                <a:ea typeface="+mn-ea"/>
                <a:cs typeface="+mn-cs"/>
              </a:rPr>
              <a:t> </a:t>
            </a:r>
            <a:r>
              <a:rPr kumimoji="0" lang="en-AU" sz="2800" b="1" i="0" u="none" strike="noStrike" kern="1200" cap="none" spc="0" normalizeH="0" baseline="0" noProof="0">
                <a:ln>
                  <a:noFill/>
                </a:ln>
                <a:solidFill>
                  <a:schemeClr val="tx1"/>
                </a:solidFill>
                <a:effectLst/>
                <a:uLnTx/>
                <a:uFillTx/>
                <a:latin typeface="+mn-lt"/>
                <a:ea typeface="+mn-ea"/>
                <a:cs typeface="+mn-cs"/>
              </a:rPr>
              <a:t>Collection Overview 2024-25</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grpSp>
        <p:nvGrpSpPr>
          <p:cNvPr id="2" name="Group 1">
            <a:extLst>
              <a:ext uri="{FF2B5EF4-FFF2-40B4-BE49-F238E27FC236}">
                <a16:creationId xmlns:a16="http://schemas.microsoft.com/office/drawing/2014/main" id="{FBEB8ED4-1CB4-AB64-C678-A18230784ECA}"/>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3" name="Rectangle 2">
              <a:extLst>
                <a:ext uri="{FF2B5EF4-FFF2-40B4-BE49-F238E27FC236}">
                  <a16:creationId xmlns:a16="http://schemas.microsoft.com/office/drawing/2014/main" id="{803FB061-B533-BE87-B324-D3DDC11C5696}"/>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4" name="Oval 3">
              <a:extLst>
                <a:ext uri="{FF2B5EF4-FFF2-40B4-BE49-F238E27FC236}">
                  <a16:creationId xmlns:a16="http://schemas.microsoft.com/office/drawing/2014/main" id="{23AD80C7-F341-3DDA-99AA-D060384F4F5C}"/>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10">
              <a:extLst>
                <a:ext uri="{FF2B5EF4-FFF2-40B4-BE49-F238E27FC236}">
                  <a16:creationId xmlns:a16="http://schemas.microsoft.com/office/drawing/2014/main" id="{D0BB6900-03AE-E499-0CC3-649AF63799B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pic>
        <p:nvPicPr>
          <p:cNvPr id="9" name="Picture 8" descr="A graph showing the number of providers levied for the 2025 International TPS Levy (1,523), the 2024 VSL Tuition Protection Levy (150), the 2024 HELP Tuition Protection Levy (92) and the 2024 Up-front Higher Education Payments Tuition Protection Levy (143).">
            <a:extLst>
              <a:ext uri="{FF2B5EF4-FFF2-40B4-BE49-F238E27FC236}">
                <a16:creationId xmlns:a16="http://schemas.microsoft.com/office/drawing/2014/main" id="{D36A0437-C22B-0F38-768F-284BE46D29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0307" y="1044000"/>
            <a:ext cx="3926378" cy="3422073"/>
          </a:xfrm>
          <a:prstGeom prst="rect">
            <a:avLst/>
          </a:prstGeom>
        </p:spPr>
      </p:pic>
      <p:pic>
        <p:nvPicPr>
          <p:cNvPr id="13" name="Picture 12" descr="A graph showing the total levy collected for the 2025 International TPS Levy ($6,228,701), the 2024 VSL Tuition Protection Levy ($1,148,802), the 2024 HELP Tuition Protection Levy ($3,015,103) and the 2024 Up-front Higher Education Payments Tuition Protection Levy ($930,680).">
            <a:extLst>
              <a:ext uri="{FF2B5EF4-FFF2-40B4-BE49-F238E27FC236}">
                <a16:creationId xmlns:a16="http://schemas.microsoft.com/office/drawing/2014/main" id="{91CA02CD-1B41-DFFB-5CD3-EFEE90C60D9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16307" y="1044000"/>
            <a:ext cx="4106487" cy="3422073"/>
          </a:xfrm>
          <a:prstGeom prst="rect">
            <a:avLst/>
          </a:prstGeom>
        </p:spPr>
      </p:pic>
      <p:pic>
        <p:nvPicPr>
          <p:cNvPr id="23" name="Picture 22">
            <a:extLst>
              <a:ext uri="{FF2B5EF4-FFF2-40B4-BE49-F238E27FC236}">
                <a16:creationId xmlns:a16="http://schemas.microsoft.com/office/drawing/2014/main" id="{4290806A-5DC2-7B2E-4F5C-06425A21B7D0}"/>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a:xfrm>
            <a:off x="804706" y="4427851"/>
            <a:ext cx="7533691" cy="216412"/>
          </a:xfrm>
          <a:prstGeom prst="rect">
            <a:avLst/>
          </a:prstGeom>
        </p:spPr>
      </p:pic>
    </p:spTree>
    <p:extLst>
      <p:ext uri="{BB962C8B-B14F-4D97-AF65-F5344CB8AC3E}">
        <p14:creationId xmlns:p14="http://schemas.microsoft.com/office/powerpoint/2010/main" val="3509113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CB5700-7D6E-FF02-AA37-6D9C92E24778}"/>
            </a:ext>
          </a:extLst>
        </p:cNvPr>
        <p:cNvGrpSpPr/>
        <p:nvPr/>
      </p:nvGrpSpPr>
      <p:grpSpPr>
        <a:xfrm>
          <a:off x="0" y="0"/>
          <a:ext cx="0" cy="0"/>
          <a:chOff x="0" y="0"/>
          <a:chExt cx="0" cy="0"/>
        </a:xfrm>
      </p:grpSpPr>
      <p:sp>
        <p:nvSpPr>
          <p:cNvPr id="3" name="Title 7">
            <a:extLst>
              <a:ext uri="{FF2B5EF4-FFF2-40B4-BE49-F238E27FC236}">
                <a16:creationId xmlns:a16="http://schemas.microsoft.com/office/drawing/2014/main" id="{B5B2BED9-41B7-F7AA-82F4-0C889093E7D4}"/>
              </a:ext>
            </a:extLst>
          </p:cNvPr>
          <p:cNvSpPr txBox="1">
            <a:spLocks noGrp="1"/>
          </p:cNvSpPr>
          <p:nvPr>
            <p:ph type="title" idx="4294967295"/>
          </p:nvPr>
        </p:nvSpPr>
        <p:spPr>
          <a:xfrm>
            <a:off x="539552" y="504000"/>
            <a:ext cx="8107200" cy="4154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700" b="1" i="0" u="none" strike="noStrike" kern="1200" cap="none" spc="0" normalizeH="0" baseline="0" noProof="0">
                <a:ln>
                  <a:noFill/>
                </a:ln>
                <a:solidFill>
                  <a:schemeClr val="tx1"/>
                </a:solidFill>
                <a:effectLst/>
                <a:uLnTx/>
                <a:uFillTx/>
                <a:latin typeface="+mn-lt"/>
                <a:ea typeface="+mn-ea"/>
                <a:cs typeface="+mn-cs"/>
              </a:rPr>
              <a:t>Average International Levy Amount per Provider 2013-25</a:t>
            </a:r>
          </a:p>
        </p:txBody>
      </p:sp>
      <p:grpSp>
        <p:nvGrpSpPr>
          <p:cNvPr id="2" name="Group 1">
            <a:extLst>
              <a:ext uri="{FF2B5EF4-FFF2-40B4-BE49-F238E27FC236}">
                <a16:creationId xmlns:a16="http://schemas.microsoft.com/office/drawing/2014/main" id="{0BC1C73F-EAA9-1A94-C2E5-95885D682E50}"/>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6" name="Rectangle 5">
              <a:extLst>
                <a:ext uri="{FF2B5EF4-FFF2-40B4-BE49-F238E27FC236}">
                  <a16:creationId xmlns:a16="http://schemas.microsoft.com/office/drawing/2014/main" id="{25643D64-3AAC-1C0C-1950-6BCF6CC05A2D}"/>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7" name="Oval 6">
              <a:extLst>
                <a:ext uri="{FF2B5EF4-FFF2-40B4-BE49-F238E27FC236}">
                  <a16:creationId xmlns:a16="http://schemas.microsoft.com/office/drawing/2014/main" id="{7786EC22-650A-EE28-44C8-86EB8814964A}"/>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7676FAAD-7471-E2C3-4D0D-37C5E232577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pic>
        <p:nvPicPr>
          <p:cNvPr id="26" name="Picture 25" descr="A graph showing the average International TPS Levy amount per provider from 2013 to 2025.">
            <a:extLst>
              <a:ext uri="{FF2B5EF4-FFF2-40B4-BE49-F238E27FC236}">
                <a16:creationId xmlns:a16="http://schemas.microsoft.com/office/drawing/2014/main" id="{5E196482-1D76-2C75-5C6A-D356DCDC895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353640" y="1005930"/>
            <a:ext cx="8436719" cy="3638333"/>
          </a:xfrm>
          <a:prstGeom prst="rect">
            <a:avLst/>
          </a:prstGeom>
        </p:spPr>
      </p:pic>
    </p:spTree>
    <p:extLst>
      <p:ext uri="{BB962C8B-B14F-4D97-AF65-F5344CB8AC3E}">
        <p14:creationId xmlns:p14="http://schemas.microsoft.com/office/powerpoint/2010/main" val="10411886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49C1FB-61AF-8256-55AB-3E274C316002}"/>
              </a:ext>
              <a:ext uri="{C183D7F6-B498-43B3-948B-1728B52AA6E4}">
                <adec:decorative xmlns:adec="http://schemas.microsoft.com/office/drawing/2017/decorative" val="1"/>
              </a:ext>
            </a:extLst>
          </p:cNvPr>
          <p:cNvSpPr/>
          <p:nvPr/>
        </p:nvSpPr>
        <p:spPr>
          <a:xfrm>
            <a:off x="-1" y="0"/>
            <a:ext cx="9144001"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3">
            <a:extLst>
              <a:ext uri="{FF2B5EF4-FFF2-40B4-BE49-F238E27FC236}">
                <a16:creationId xmlns:a16="http://schemas.microsoft.com/office/drawing/2014/main" id="{C26352EB-17DA-F312-4370-9B889C24C48E}"/>
              </a:ext>
            </a:extLst>
          </p:cNvPr>
          <p:cNvSpPr txBox="1">
            <a:spLocks noGrp="1"/>
          </p:cNvSpPr>
          <p:nvPr>
            <p:ph type="title" idx="4294967295"/>
          </p:nvPr>
        </p:nvSpPr>
        <p:spPr>
          <a:xfrm>
            <a:off x="826488" y="2143244"/>
            <a:ext cx="7707912"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bg1"/>
                </a:solidFill>
                <a:effectLst/>
                <a:uLnTx/>
                <a:uFillTx/>
                <a:latin typeface="+mn-lt"/>
                <a:ea typeface="+mn-ea"/>
                <a:cs typeface="+mn-cs"/>
              </a:rPr>
              <a:t>International TPS Levy</a:t>
            </a:r>
            <a:endParaRPr kumimoji="0" lang="en-AU" sz="2200" b="1" i="0" u="none" strike="noStrike" kern="1200" cap="none" spc="0" normalizeH="0" baseline="0" noProof="0">
              <a:ln>
                <a:noFill/>
              </a:ln>
              <a:solidFill>
                <a:schemeClr val="bg1"/>
              </a:solidFill>
              <a:effectLst/>
              <a:uLnTx/>
              <a:uFillTx/>
              <a:latin typeface="+mn-lt"/>
              <a:ea typeface="+mn-ea"/>
              <a:cs typeface="+mn-cs"/>
            </a:endParaRPr>
          </a:p>
        </p:txBody>
      </p:sp>
      <p:sp>
        <p:nvSpPr>
          <p:cNvPr id="5" name="Title 3">
            <a:extLst>
              <a:ext uri="{FF2B5EF4-FFF2-40B4-BE49-F238E27FC236}">
                <a16:creationId xmlns:a16="http://schemas.microsoft.com/office/drawing/2014/main" id="{61327675-BD60-8D7B-FCE8-529BEA2062A8}"/>
              </a:ext>
            </a:extLst>
          </p:cNvPr>
          <p:cNvSpPr txBox="1">
            <a:spLocks/>
          </p:cNvSpPr>
          <p:nvPr/>
        </p:nvSpPr>
        <p:spPr>
          <a:xfrm>
            <a:off x="826488" y="2574131"/>
            <a:ext cx="7707912" cy="33855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200" b="1" i="0" u="none" strike="noStrike" kern="1200" cap="none" spc="0" normalizeH="0" baseline="0" noProof="0">
                <a:ln>
                  <a:noFill/>
                </a:ln>
                <a:solidFill>
                  <a:schemeClr val="bg1"/>
                </a:solidFill>
                <a:effectLst/>
                <a:uLnTx/>
                <a:uFillTx/>
                <a:latin typeface="+mn-lt"/>
                <a:ea typeface="+mn-ea"/>
                <a:cs typeface="+mn-cs"/>
              </a:rPr>
              <a:t>Levy components and draft 2026 settings</a:t>
            </a:r>
          </a:p>
        </p:txBody>
      </p:sp>
      <p:grpSp>
        <p:nvGrpSpPr>
          <p:cNvPr id="4" name="Group 3">
            <a:extLst>
              <a:ext uri="{FF2B5EF4-FFF2-40B4-BE49-F238E27FC236}">
                <a16:creationId xmlns:a16="http://schemas.microsoft.com/office/drawing/2014/main" id="{EF0C3A69-D396-CDAE-FF8E-5219AEA90207}"/>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6" name="Rectangle 5">
              <a:extLst>
                <a:ext uri="{FF2B5EF4-FFF2-40B4-BE49-F238E27FC236}">
                  <a16:creationId xmlns:a16="http://schemas.microsoft.com/office/drawing/2014/main" id="{6B4BEA24-0D11-BF25-61F5-5BC2A1BFA340}"/>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7" name="Oval 6">
              <a:extLst>
                <a:ext uri="{FF2B5EF4-FFF2-40B4-BE49-F238E27FC236}">
                  <a16:creationId xmlns:a16="http://schemas.microsoft.com/office/drawing/2014/main" id="{AC4F9C88-AF61-1431-9CE0-0D2F6A6D0526}"/>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34EBA303-CADF-7CEB-5F7A-5D0CCC2A740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5873574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190B7BC-4704-EC7A-02F8-3BF7B23A1E78}"/>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International TPS Levy Components</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graphicFrame>
        <p:nvGraphicFramePr>
          <p:cNvPr id="4" name="Table 4">
            <a:extLst>
              <a:ext uri="{FF2B5EF4-FFF2-40B4-BE49-F238E27FC236}">
                <a16:creationId xmlns:a16="http://schemas.microsoft.com/office/drawing/2014/main" id="{CDC3256E-DC00-4606-A83C-EAD1BDB9B5F5}"/>
              </a:ext>
            </a:extLst>
          </p:cNvPr>
          <p:cNvGraphicFramePr>
            <a:graphicFrameLocks noGrp="1"/>
          </p:cNvGraphicFramePr>
          <p:nvPr>
            <p:extLst>
              <p:ext uri="{D42A27DB-BD31-4B8C-83A1-F6EECF244321}">
                <p14:modId xmlns:p14="http://schemas.microsoft.com/office/powerpoint/2010/main" val="362474605"/>
              </p:ext>
            </p:extLst>
          </p:nvPr>
        </p:nvGraphicFramePr>
        <p:xfrm>
          <a:off x="539551" y="1116000"/>
          <a:ext cx="8064000" cy="3528000"/>
        </p:xfrm>
        <a:graphic>
          <a:graphicData uri="http://schemas.openxmlformats.org/drawingml/2006/table">
            <a:tbl>
              <a:tblPr firstRow="1" bandRow="1">
                <a:tableStyleId>{5C22544A-7EE6-4342-B048-85BDC9FD1C3A}</a:tableStyleId>
              </a:tblPr>
              <a:tblGrid>
                <a:gridCol w="1454349">
                  <a:extLst>
                    <a:ext uri="{9D8B030D-6E8A-4147-A177-3AD203B41FA5}">
                      <a16:colId xmlns:a16="http://schemas.microsoft.com/office/drawing/2014/main" val="3210531022"/>
                    </a:ext>
                  </a:extLst>
                </a:gridCol>
                <a:gridCol w="2679700">
                  <a:extLst>
                    <a:ext uri="{9D8B030D-6E8A-4147-A177-3AD203B41FA5}">
                      <a16:colId xmlns:a16="http://schemas.microsoft.com/office/drawing/2014/main" val="3698033848"/>
                    </a:ext>
                  </a:extLst>
                </a:gridCol>
                <a:gridCol w="3929951">
                  <a:extLst>
                    <a:ext uri="{9D8B030D-6E8A-4147-A177-3AD203B41FA5}">
                      <a16:colId xmlns:a16="http://schemas.microsoft.com/office/drawing/2014/main" val="1227897729"/>
                    </a:ext>
                  </a:extLst>
                </a:gridCol>
              </a:tblGrid>
              <a:tr h="396000">
                <a:tc>
                  <a:txBody>
                    <a:bodyPr/>
                    <a:lstStyle/>
                    <a:p>
                      <a:pPr algn="l"/>
                      <a:r>
                        <a:rPr lang="en-AU" sz="1800"/>
                        <a:t>Component</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800"/>
                        <a:t>Key elements</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800"/>
                        <a:t>Purpose and authority</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169560607"/>
                  </a:ext>
                </a:extLst>
              </a:tr>
              <a:tr h="691200">
                <a:tc>
                  <a:txBody>
                    <a:bodyPr/>
                    <a:lstStyle/>
                    <a:p>
                      <a:pPr algn="ctr">
                        <a:spcBef>
                          <a:spcPts val="200"/>
                        </a:spcBef>
                        <a:spcAft>
                          <a:spcPts val="200"/>
                        </a:spcAft>
                      </a:pPr>
                      <a:r>
                        <a:rPr lang="en-AU" sz="1600" b="1"/>
                        <a:t>Administrative fee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600" b="0"/>
                        <a:t>Sum of a ‘per provider’ and ‘per student’ charge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300"/>
                        </a:spcBef>
                        <a:spcAft>
                          <a:spcPts val="300"/>
                        </a:spcAft>
                        <a:buClrTx/>
                        <a:buSzTx/>
                        <a:buFont typeface="Arial" panose="020B0604020202020204" pitchFamily="34" charset="0"/>
                        <a:buNone/>
                        <a:tabLst/>
                        <a:defRPr/>
                      </a:pPr>
                      <a:r>
                        <a:rPr lang="en-AU" sz="1600" b="0"/>
                        <a:t>Designed to cover administrative costs</a:t>
                      </a:r>
                    </a:p>
                    <a:p>
                      <a:pPr marL="0" marR="0" lvl="0" indent="0" algn="l" defTabSz="685800" rtl="0" eaLnBrk="1" fontAlgn="auto" latinLnBrk="0" hangingPunct="1">
                        <a:lnSpc>
                          <a:spcPct val="100000"/>
                        </a:lnSpc>
                        <a:spcBef>
                          <a:spcPts val="300"/>
                        </a:spcBef>
                        <a:spcAft>
                          <a:spcPts val="300"/>
                        </a:spcAft>
                        <a:buClrTx/>
                        <a:buSzTx/>
                        <a:buFont typeface="Arial" panose="020B0604020202020204" pitchFamily="34" charset="0"/>
                        <a:buNone/>
                        <a:tabLst/>
                        <a:defRPr/>
                      </a:pPr>
                      <a:r>
                        <a:rPr lang="en-AU" sz="1600" b="0"/>
                        <a:t>Set by </a:t>
                      </a:r>
                      <a:r>
                        <a:rPr lang="en-AU" sz="1600" b="1"/>
                        <a:t>Minister for Education</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2822365869"/>
                  </a:ext>
                </a:extLst>
              </a:tr>
              <a:tr h="691200">
                <a:tc>
                  <a:txBody>
                    <a:bodyPr/>
                    <a:lstStyle/>
                    <a:p>
                      <a:pPr algn="ctr">
                        <a:spcBef>
                          <a:spcPts val="200"/>
                        </a:spcBef>
                        <a:spcAft>
                          <a:spcPts val="200"/>
                        </a:spcAft>
                      </a:pPr>
                      <a:r>
                        <a:rPr lang="en-AU" sz="1600" b="1"/>
                        <a:t>Base fee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600" b="0"/>
                        <a:t>Sum of a ‘per provider’ and ‘per student’ charge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300"/>
                        </a:spcBef>
                        <a:spcAft>
                          <a:spcPts val="300"/>
                        </a:spcAft>
                        <a:buClrTx/>
                        <a:buSzTx/>
                        <a:buFont typeface="Arial" panose="020B0604020202020204" pitchFamily="34" charset="0"/>
                        <a:buNone/>
                        <a:tabLst/>
                        <a:defRPr/>
                      </a:pPr>
                      <a:r>
                        <a:rPr lang="en-AU" sz="1600" b="0"/>
                        <a:t>Maintains OSTF balance at a sustainable level</a:t>
                      </a:r>
                    </a:p>
                    <a:p>
                      <a:pPr marL="0" marR="0" lvl="0" indent="0" algn="l" defTabSz="685800" rtl="0" eaLnBrk="1" fontAlgn="auto" latinLnBrk="0" hangingPunct="1">
                        <a:lnSpc>
                          <a:spcPct val="100000"/>
                        </a:lnSpc>
                        <a:spcBef>
                          <a:spcPts val="300"/>
                        </a:spcBef>
                        <a:spcAft>
                          <a:spcPts val="300"/>
                        </a:spcAft>
                        <a:buClrTx/>
                        <a:buSzTx/>
                        <a:buFont typeface="Arial" panose="020B0604020202020204" pitchFamily="34" charset="0"/>
                        <a:buNone/>
                        <a:tabLst/>
                        <a:defRPr/>
                      </a:pPr>
                      <a:r>
                        <a:rPr lang="en-AU" sz="1600" b="0"/>
                        <a:t>Set by </a:t>
                      </a:r>
                      <a:r>
                        <a:rPr lang="en-AU" sz="1600" b="1"/>
                        <a:t>Minister for Education</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908964471"/>
                  </a:ext>
                </a:extLst>
              </a:tr>
              <a:tr h="874800">
                <a:tc>
                  <a:txBody>
                    <a:bodyPr/>
                    <a:lstStyle/>
                    <a:p>
                      <a:pPr marL="0" marR="0" lvl="0" indent="0" algn="ctr" defTabSz="685800" rtl="0" eaLnBrk="1" fontAlgn="auto" latinLnBrk="0" hangingPunct="1">
                        <a:lnSpc>
                          <a:spcPct val="100000"/>
                        </a:lnSpc>
                        <a:spcBef>
                          <a:spcPts val="200"/>
                        </a:spcBef>
                        <a:spcAft>
                          <a:spcPts val="200"/>
                        </a:spcAft>
                        <a:buClrTx/>
                        <a:buSzTx/>
                        <a:buFontTx/>
                        <a:buNone/>
                        <a:tabLst/>
                        <a:defRPr/>
                      </a:pPr>
                      <a:r>
                        <a:rPr lang="en-AU" sz="1600" b="1"/>
                        <a:t>Risk rated premium</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600" b="0"/>
                        <a:t>Considers</a:t>
                      </a:r>
                      <a:r>
                        <a:rPr lang="en-AU" sz="1600" b="1"/>
                        <a:t> 5 risk factors</a:t>
                      </a:r>
                      <a:r>
                        <a:rPr lang="en-AU" sz="1600" b="0"/>
                        <a:t> and overseas student tuition fees for previous year</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400"/>
                        </a:spcBef>
                        <a:spcAft>
                          <a:spcPts val="400"/>
                        </a:spcAft>
                        <a:buClrTx/>
                        <a:buSzTx/>
                        <a:buFont typeface="Arial" panose="020B0604020202020204" pitchFamily="34" charset="0"/>
                        <a:buNone/>
                        <a:tabLst/>
                        <a:defRPr/>
                      </a:pPr>
                      <a:r>
                        <a:rPr lang="en-AU" sz="1600" b="0"/>
                        <a:t>Intended to reflect risk of provider closure</a:t>
                      </a:r>
                    </a:p>
                    <a:p>
                      <a:pPr marL="0" marR="0" lvl="0" indent="0" algn="l" defTabSz="685800" rtl="0" eaLnBrk="1" fontAlgn="auto" latinLnBrk="0" hangingPunct="1">
                        <a:lnSpc>
                          <a:spcPct val="100000"/>
                        </a:lnSpc>
                        <a:spcBef>
                          <a:spcPts val="400"/>
                        </a:spcBef>
                        <a:spcAft>
                          <a:spcPts val="400"/>
                        </a:spcAft>
                        <a:buClrTx/>
                        <a:buSzTx/>
                        <a:buFont typeface="Arial" panose="020B0604020202020204" pitchFamily="34" charset="0"/>
                        <a:buNone/>
                        <a:tabLst/>
                        <a:defRPr/>
                      </a:pPr>
                      <a:r>
                        <a:rPr lang="en-AU" sz="1600" b="0"/>
                        <a:t>Set by </a:t>
                      </a:r>
                      <a:r>
                        <a:rPr lang="en-AU" sz="1600" b="1"/>
                        <a:t>TPS Director</a:t>
                      </a:r>
                      <a:r>
                        <a:rPr lang="en-AU" sz="1600" b="0"/>
                        <a:t> with Board advice </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2202525482"/>
                  </a:ext>
                </a:extLst>
              </a:tr>
              <a:tr h="874800">
                <a:tc>
                  <a:txBody>
                    <a:bodyPr/>
                    <a:lstStyle/>
                    <a:p>
                      <a:pPr marL="0" marR="0" lvl="0" indent="0" algn="ctr" defTabSz="685800" rtl="0" eaLnBrk="1" fontAlgn="auto" latinLnBrk="0" hangingPunct="1">
                        <a:lnSpc>
                          <a:spcPct val="100000"/>
                        </a:lnSpc>
                        <a:spcBef>
                          <a:spcPts val="200"/>
                        </a:spcBef>
                        <a:spcAft>
                          <a:spcPts val="200"/>
                        </a:spcAft>
                        <a:buClrTx/>
                        <a:buSzTx/>
                        <a:buFontTx/>
                        <a:buNone/>
                        <a:tabLst/>
                        <a:defRPr/>
                      </a:pPr>
                      <a:r>
                        <a:rPr lang="en-AU" sz="1600" b="1"/>
                        <a:t>Special tuition protection</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600" b="0"/>
                        <a:t>Percentage multiplied by overseas student tuition fees for previous year</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400"/>
                        </a:spcBef>
                        <a:spcAft>
                          <a:spcPts val="400"/>
                        </a:spcAft>
                        <a:buClrTx/>
                        <a:buSzTx/>
                        <a:buFont typeface="Arial" panose="020B0604020202020204" pitchFamily="34" charset="0"/>
                        <a:buNone/>
                        <a:tabLst/>
                        <a:defRPr/>
                      </a:pPr>
                      <a:r>
                        <a:rPr lang="en-AU" sz="1600" b="0" dirty="0"/>
                        <a:t>Charged when OSTF is below target range</a:t>
                      </a:r>
                    </a:p>
                    <a:p>
                      <a:pPr marL="0" marR="0" lvl="0" indent="0" algn="l" defTabSz="685800" rtl="0" eaLnBrk="1" fontAlgn="auto" latinLnBrk="0" hangingPunct="1">
                        <a:lnSpc>
                          <a:spcPct val="100000"/>
                        </a:lnSpc>
                        <a:spcBef>
                          <a:spcPts val="400"/>
                        </a:spcBef>
                        <a:spcAft>
                          <a:spcPts val="400"/>
                        </a:spcAft>
                        <a:buClrTx/>
                        <a:buSzTx/>
                        <a:buFont typeface="Arial" panose="020B0604020202020204" pitchFamily="34" charset="0"/>
                        <a:buNone/>
                        <a:tabLst/>
                        <a:defRPr/>
                      </a:pPr>
                      <a:r>
                        <a:rPr lang="en-AU" sz="1600" b="0" dirty="0"/>
                        <a:t>Set by </a:t>
                      </a:r>
                      <a:r>
                        <a:rPr lang="en-AU" sz="1600" b="1" dirty="0"/>
                        <a:t>TPS Director</a:t>
                      </a:r>
                      <a:r>
                        <a:rPr lang="en-AU" sz="1600" b="0" dirty="0"/>
                        <a:t> with Board advice </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3939883197"/>
                  </a:ext>
                </a:extLst>
              </a:tr>
            </a:tbl>
          </a:graphicData>
        </a:graphic>
      </p:graphicFrame>
      <p:grpSp>
        <p:nvGrpSpPr>
          <p:cNvPr id="2" name="Group 1">
            <a:extLst>
              <a:ext uri="{FF2B5EF4-FFF2-40B4-BE49-F238E27FC236}">
                <a16:creationId xmlns:a16="http://schemas.microsoft.com/office/drawing/2014/main" id="{452C411E-2A83-3767-10AF-6C714CD6B060}"/>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6" name="Rectangle 5">
              <a:extLst>
                <a:ext uri="{FF2B5EF4-FFF2-40B4-BE49-F238E27FC236}">
                  <a16:creationId xmlns:a16="http://schemas.microsoft.com/office/drawing/2014/main" id="{DD32D945-C5AC-84F7-CE5C-96F939E97D33}"/>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7" name="Oval 6">
              <a:extLst>
                <a:ext uri="{FF2B5EF4-FFF2-40B4-BE49-F238E27FC236}">
                  <a16:creationId xmlns:a16="http://schemas.microsoft.com/office/drawing/2014/main" id="{FAECA5B4-E466-5B79-B49C-9B17E563B9F9}"/>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AF5BB270-421F-D8EB-97A7-ADC5D7C9897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4956977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190B7BC-4704-EC7A-02F8-3BF7B23A1E78}"/>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Draft 2026 International TPS Levy Settings</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graphicFrame>
        <p:nvGraphicFramePr>
          <p:cNvPr id="4" name="Table 4">
            <a:extLst>
              <a:ext uri="{FF2B5EF4-FFF2-40B4-BE49-F238E27FC236}">
                <a16:creationId xmlns:a16="http://schemas.microsoft.com/office/drawing/2014/main" id="{CDC3256E-DC00-4606-A83C-EAD1BDB9B5F5}"/>
              </a:ext>
            </a:extLst>
          </p:cNvPr>
          <p:cNvGraphicFramePr>
            <a:graphicFrameLocks noGrp="1"/>
          </p:cNvGraphicFramePr>
          <p:nvPr>
            <p:extLst>
              <p:ext uri="{D42A27DB-BD31-4B8C-83A1-F6EECF244321}">
                <p14:modId xmlns:p14="http://schemas.microsoft.com/office/powerpoint/2010/main" val="1582302476"/>
              </p:ext>
            </p:extLst>
          </p:nvPr>
        </p:nvGraphicFramePr>
        <p:xfrm>
          <a:off x="539551" y="1116000"/>
          <a:ext cx="8064000" cy="2880000"/>
        </p:xfrm>
        <a:graphic>
          <a:graphicData uri="http://schemas.openxmlformats.org/drawingml/2006/table">
            <a:tbl>
              <a:tblPr firstRow="1" bandRow="1">
                <a:tableStyleId>{5C22544A-7EE6-4342-B048-85BDC9FD1C3A}</a:tableStyleId>
              </a:tblPr>
              <a:tblGrid>
                <a:gridCol w="2679137">
                  <a:extLst>
                    <a:ext uri="{9D8B030D-6E8A-4147-A177-3AD203B41FA5}">
                      <a16:colId xmlns:a16="http://schemas.microsoft.com/office/drawing/2014/main" val="3210531022"/>
                    </a:ext>
                  </a:extLst>
                </a:gridCol>
                <a:gridCol w="5384863">
                  <a:extLst>
                    <a:ext uri="{9D8B030D-6E8A-4147-A177-3AD203B41FA5}">
                      <a16:colId xmlns:a16="http://schemas.microsoft.com/office/drawing/2014/main" val="3698033848"/>
                    </a:ext>
                  </a:extLst>
                </a:gridCol>
              </a:tblGrid>
              <a:tr h="396000">
                <a:tc>
                  <a:txBody>
                    <a:bodyPr/>
                    <a:lstStyle/>
                    <a:p>
                      <a:pPr algn="l"/>
                      <a:r>
                        <a:rPr lang="en-AU" sz="1800"/>
                        <a:t>Component</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800"/>
                        <a:t>Draft 2026 Settings</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169560607"/>
                  </a:ext>
                </a:extLst>
              </a:tr>
              <a:tr h="702000">
                <a:tc>
                  <a:txBody>
                    <a:bodyPr/>
                    <a:lstStyle/>
                    <a:p>
                      <a:pPr algn="l">
                        <a:spcBef>
                          <a:spcPts val="200"/>
                        </a:spcBef>
                        <a:spcAft>
                          <a:spcPts val="200"/>
                        </a:spcAft>
                      </a:pPr>
                      <a:r>
                        <a:rPr lang="en-AU" sz="1700" b="1"/>
                        <a:t>Administrative fee</a:t>
                      </a:r>
                      <a:r>
                        <a:rPr lang="en-AU" sz="1700" b="1" baseline="30000"/>
                        <a: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700" b="1"/>
                        <a:t>$107.00</a:t>
                      </a:r>
                      <a:r>
                        <a:rPr lang="en-AU" sz="1700" b="0"/>
                        <a:t> per provider +</a:t>
                      </a:r>
                    </a:p>
                    <a:p>
                      <a:pPr marL="0" marR="0" lvl="0" indent="0" algn="l" defTabSz="685800" rtl="0" eaLnBrk="1" fontAlgn="auto" latinLnBrk="0" hangingPunct="1">
                        <a:lnSpc>
                          <a:spcPct val="100000"/>
                        </a:lnSpc>
                        <a:spcBef>
                          <a:spcPts val="200"/>
                        </a:spcBef>
                        <a:spcAft>
                          <a:spcPts val="200"/>
                        </a:spcAft>
                        <a:buClrTx/>
                        <a:buSzTx/>
                        <a:buFontTx/>
                        <a:buNone/>
                        <a:tabLst/>
                        <a:defRPr/>
                      </a:pPr>
                      <a:r>
                        <a:rPr lang="en-AU" sz="1700" b="1"/>
                        <a:t>$0.56</a:t>
                      </a:r>
                      <a:r>
                        <a:rPr lang="en-AU" sz="1700" b="0"/>
                        <a:t> per 2025 overseas student enrolment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2822365869"/>
                  </a:ext>
                </a:extLst>
              </a:tr>
              <a:tr h="702000">
                <a:tc>
                  <a:txBody>
                    <a:bodyPr/>
                    <a:lstStyle/>
                    <a:p>
                      <a:pPr algn="l">
                        <a:spcBef>
                          <a:spcPts val="200"/>
                        </a:spcBef>
                        <a:spcAft>
                          <a:spcPts val="200"/>
                        </a:spcAft>
                      </a:pPr>
                      <a:r>
                        <a:rPr lang="en-AU" sz="1700" b="1"/>
                        <a:t>Base fee</a:t>
                      </a:r>
                      <a:r>
                        <a:rPr lang="en-AU" sz="1700" b="1" baseline="30000"/>
                        <a:t>*</a:t>
                      </a:r>
                      <a:endParaRPr lang="en-AU" sz="1700" b="1"/>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700" b="1"/>
                        <a:t>$216.00</a:t>
                      </a:r>
                      <a:r>
                        <a:rPr lang="en-AU" sz="1700" b="0"/>
                        <a:t> per provider +</a:t>
                      </a:r>
                    </a:p>
                    <a:p>
                      <a:pPr marL="0" marR="0" lvl="0" indent="0" algn="l" defTabSz="685800" rtl="0" eaLnBrk="1" fontAlgn="auto" latinLnBrk="0" hangingPunct="1">
                        <a:lnSpc>
                          <a:spcPct val="100000"/>
                        </a:lnSpc>
                        <a:spcBef>
                          <a:spcPts val="200"/>
                        </a:spcBef>
                        <a:spcAft>
                          <a:spcPts val="200"/>
                        </a:spcAft>
                        <a:buClrTx/>
                        <a:buSzTx/>
                        <a:buFontTx/>
                        <a:buNone/>
                        <a:tabLst/>
                        <a:defRPr/>
                      </a:pPr>
                      <a:r>
                        <a:rPr lang="en-AU" sz="1700" b="1"/>
                        <a:t>$1.37</a:t>
                      </a:r>
                      <a:r>
                        <a:rPr lang="en-AU" sz="1700" b="0"/>
                        <a:t> per 2025 overseas student enrolment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908964471"/>
                  </a:ext>
                </a:extLst>
              </a:tr>
              <a:tr h="702000">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700" b="1"/>
                        <a:t>Risk rated premium</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700" b="0"/>
                        <a:t>[</a:t>
                      </a:r>
                      <a:r>
                        <a:rPr lang="en-AU" sz="1700" b="1"/>
                        <a:t>0.05%</a:t>
                      </a:r>
                      <a:r>
                        <a:rPr lang="en-AU" sz="1700" b="0"/>
                        <a:t> x total risk factor value] x</a:t>
                      </a:r>
                    </a:p>
                    <a:p>
                      <a:pPr marL="0" marR="0" lvl="0" indent="0" algn="l" defTabSz="685800" rtl="0" eaLnBrk="1" fontAlgn="auto" latinLnBrk="0" hangingPunct="1">
                        <a:lnSpc>
                          <a:spcPct val="100000"/>
                        </a:lnSpc>
                        <a:spcBef>
                          <a:spcPts val="200"/>
                        </a:spcBef>
                        <a:spcAft>
                          <a:spcPts val="200"/>
                        </a:spcAft>
                        <a:buClrTx/>
                        <a:buSzTx/>
                        <a:buFontTx/>
                        <a:buNone/>
                        <a:tabLst/>
                        <a:defRPr/>
                      </a:pPr>
                      <a:r>
                        <a:rPr lang="en-AU" sz="1700" b="0"/>
                        <a:t>total 2025 overseas student tuition fees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2202525482"/>
                  </a:ext>
                </a:extLst>
              </a:tr>
              <a:tr h="378000">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700" b="1"/>
                        <a:t>Special tuition protection</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700" b="1" dirty="0"/>
                        <a:t>0%</a:t>
                      </a:r>
                      <a:r>
                        <a:rPr lang="en-AU" sz="1700" b="0" dirty="0"/>
                        <a:t> x total 2025 overseas student tuition fees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3939883197"/>
                  </a:ext>
                </a:extLst>
              </a:tr>
            </a:tbl>
          </a:graphicData>
        </a:graphic>
      </p:graphicFrame>
      <p:grpSp>
        <p:nvGrpSpPr>
          <p:cNvPr id="6" name="Group 5">
            <a:extLst>
              <a:ext uri="{FF2B5EF4-FFF2-40B4-BE49-F238E27FC236}">
                <a16:creationId xmlns:a16="http://schemas.microsoft.com/office/drawing/2014/main" id="{9CF433F6-7373-7C28-A886-6799249215CF}"/>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7" name="Rectangle 6">
              <a:extLst>
                <a:ext uri="{FF2B5EF4-FFF2-40B4-BE49-F238E27FC236}">
                  <a16:creationId xmlns:a16="http://schemas.microsoft.com/office/drawing/2014/main" id="{49AE6EDE-0CA1-DC98-8E74-7650E0317A85}"/>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0" name="Oval 9">
              <a:extLst>
                <a:ext uri="{FF2B5EF4-FFF2-40B4-BE49-F238E27FC236}">
                  <a16:creationId xmlns:a16="http://schemas.microsoft.com/office/drawing/2014/main" id="{5B28AE90-E6F1-464C-E00E-90EE1D01F4B4}"/>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2452FA77-9BC6-9C92-BFB5-E86025CAE61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
        <p:nvSpPr>
          <p:cNvPr id="2" name="TextBox 1">
            <a:extLst>
              <a:ext uri="{FF2B5EF4-FFF2-40B4-BE49-F238E27FC236}">
                <a16:creationId xmlns:a16="http://schemas.microsoft.com/office/drawing/2014/main" id="{F0B14F1E-0A0B-79EA-92B8-AFD992DF52AF}"/>
              </a:ext>
            </a:extLst>
          </p:cNvPr>
          <p:cNvSpPr txBox="1"/>
          <p:nvPr/>
        </p:nvSpPr>
        <p:spPr>
          <a:xfrm>
            <a:off x="539552" y="4090853"/>
            <a:ext cx="8064896" cy="543739"/>
          </a:xfrm>
          <a:prstGeom prst="rect">
            <a:avLst/>
          </a:prstGeom>
          <a:noFill/>
        </p:spPr>
        <p:txBody>
          <a:bodyPr wrap="square" lIns="0" tIns="0" rIns="0" bIns="0" rtlCol="0" anchor="t">
            <a:spAutoFit/>
          </a:bodyPr>
          <a:lstStyle/>
          <a:p>
            <a:pPr>
              <a:spcAft>
                <a:spcPts val="400"/>
              </a:spcAft>
            </a:pPr>
            <a:r>
              <a:rPr lang="en-AU" sz="1600" b="1"/>
              <a:t>*</a:t>
            </a:r>
            <a:r>
              <a:rPr lang="en-AU" sz="1600"/>
              <a:t>Administrative and base fee figures reflect 2025 values and </a:t>
            </a:r>
            <a:r>
              <a:rPr lang="en-AU" sz="1600" u="sng"/>
              <a:t>may</a:t>
            </a:r>
            <a:r>
              <a:rPr lang="en-AU" sz="1600"/>
              <a:t> be indexed to CPI for 2026</a:t>
            </a:r>
          </a:p>
          <a:p>
            <a:pPr>
              <a:spcAft>
                <a:spcPts val="400"/>
              </a:spcAft>
            </a:pPr>
            <a:r>
              <a:rPr lang="en-AU" sz="1600" b="1"/>
              <a:t>Note</a:t>
            </a:r>
            <a:r>
              <a:rPr lang="en-AU" sz="1600"/>
              <a:t>: 2026 levy calculated using student enrolment numbers and revenue for 2025 calendar year</a:t>
            </a:r>
          </a:p>
        </p:txBody>
      </p:sp>
    </p:spTree>
    <p:extLst>
      <p:ext uri="{BB962C8B-B14F-4D97-AF65-F5344CB8AC3E}">
        <p14:creationId xmlns:p14="http://schemas.microsoft.com/office/powerpoint/2010/main" val="14895212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78BECDB-CBD6-61BC-281C-E9EB2005F2D7}"/>
              </a:ext>
              <a:ext uri="{C183D7F6-B498-43B3-948B-1728B52AA6E4}">
                <adec:decorative xmlns:adec="http://schemas.microsoft.com/office/drawing/2017/decorative" val="1"/>
              </a:ext>
            </a:extLst>
          </p:cNvPr>
          <p:cNvSpPr/>
          <p:nvPr/>
        </p:nvSpPr>
        <p:spPr>
          <a:xfrm flipH="1">
            <a:off x="0" y="0"/>
            <a:ext cx="3852000"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7">
            <a:extLst>
              <a:ext uri="{FF2B5EF4-FFF2-40B4-BE49-F238E27FC236}">
                <a16:creationId xmlns:a16="http://schemas.microsoft.com/office/drawing/2014/main" id="{56331701-EB9F-7850-109A-441921C39A5C}"/>
              </a:ext>
            </a:extLst>
          </p:cNvPr>
          <p:cNvSpPr txBox="1">
            <a:spLocks noGrp="1"/>
          </p:cNvSpPr>
          <p:nvPr>
            <p:ph type="title" idx="4294967295"/>
          </p:nvPr>
        </p:nvSpPr>
        <p:spPr>
          <a:xfrm>
            <a:off x="360000" y="2142083"/>
            <a:ext cx="3132000" cy="80021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600" b="1" i="0" u="none" strike="noStrike" kern="1200" cap="none" spc="0" normalizeH="0" baseline="0" noProof="0">
                <a:ln>
                  <a:noFill/>
                </a:ln>
                <a:solidFill>
                  <a:schemeClr val="bg1"/>
                </a:solidFill>
                <a:effectLst/>
                <a:uLnTx/>
                <a:uFillTx/>
                <a:latin typeface="+mn-lt"/>
                <a:ea typeface="+mn-ea"/>
                <a:cs typeface="+mn-cs"/>
              </a:rPr>
              <a:t>Risk rated premium component</a:t>
            </a:r>
            <a:endParaRPr kumimoji="0" lang="en-US" sz="2600" b="0" i="0" u="none" strike="noStrike" kern="1200" cap="none" spc="0" normalizeH="0" baseline="0" noProof="0">
              <a:ln>
                <a:noFill/>
              </a:ln>
              <a:solidFill>
                <a:schemeClr val="bg1"/>
              </a:solidFill>
              <a:effectLst/>
              <a:uLnTx/>
              <a:uFillTx/>
              <a:latin typeface="+mn-lt"/>
              <a:ea typeface="+mn-ea"/>
              <a:cs typeface="Calibri"/>
            </a:endParaRPr>
          </a:p>
        </p:txBody>
      </p:sp>
      <p:sp>
        <p:nvSpPr>
          <p:cNvPr id="4" name="TextBox 3">
            <a:extLst>
              <a:ext uri="{FF2B5EF4-FFF2-40B4-BE49-F238E27FC236}">
                <a16:creationId xmlns:a16="http://schemas.microsoft.com/office/drawing/2014/main" id="{2449F62A-ED96-7345-6D9B-D471BA161950}"/>
              </a:ext>
            </a:extLst>
          </p:cNvPr>
          <p:cNvSpPr txBox="1"/>
          <p:nvPr/>
        </p:nvSpPr>
        <p:spPr>
          <a:xfrm>
            <a:off x="4212000" y="1249530"/>
            <a:ext cx="4572000" cy="2585323"/>
          </a:xfrm>
          <a:prstGeom prst="rect">
            <a:avLst/>
          </a:prstGeom>
          <a:noFill/>
        </p:spPr>
        <p:txBody>
          <a:bodyPr wrap="square" lIns="0" tIns="0" rIns="0" bIns="0" rtlCol="0" anchor="t">
            <a:spAutoFit/>
          </a:bodyPr>
          <a:lstStyle/>
          <a:p>
            <a:pPr>
              <a:spcAft>
                <a:spcPts val="3600"/>
              </a:spcAft>
            </a:pPr>
            <a:r>
              <a:rPr lang="en-AU" dirty="0">
                <a:cs typeface="Calibri"/>
              </a:rPr>
              <a:t>Considers 5 risk factors designed to reflect the risk of provider closure</a:t>
            </a:r>
          </a:p>
          <a:p>
            <a:pPr>
              <a:spcAft>
                <a:spcPts val="3600"/>
              </a:spcAft>
            </a:pPr>
            <a:r>
              <a:rPr lang="en-AU" dirty="0">
                <a:cs typeface="Calibri"/>
              </a:rPr>
              <a:t>Providers receive a risk factor value for each risk factor</a:t>
            </a:r>
          </a:p>
          <a:p>
            <a:pPr>
              <a:spcAft>
                <a:spcPts val="3600"/>
              </a:spcAft>
            </a:pPr>
            <a:r>
              <a:rPr lang="en-AU" dirty="0">
                <a:cs typeface="Calibri"/>
              </a:rPr>
              <a:t>Higher risk factor values indicate higher risk of closure</a:t>
            </a:r>
          </a:p>
        </p:txBody>
      </p:sp>
      <p:grpSp>
        <p:nvGrpSpPr>
          <p:cNvPr id="5" name="Group 4">
            <a:extLst>
              <a:ext uri="{FF2B5EF4-FFF2-40B4-BE49-F238E27FC236}">
                <a16:creationId xmlns:a16="http://schemas.microsoft.com/office/drawing/2014/main" id="{E12FEA79-EC10-C1E3-CAFF-42FEC60E02D8}"/>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6" name="Rectangle 5">
              <a:extLst>
                <a:ext uri="{FF2B5EF4-FFF2-40B4-BE49-F238E27FC236}">
                  <a16:creationId xmlns:a16="http://schemas.microsoft.com/office/drawing/2014/main" id="{D4F0CF64-FF2C-10B0-BEEC-ADE8954BB7DE}"/>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7" name="Oval 6">
              <a:extLst>
                <a:ext uri="{FF2B5EF4-FFF2-40B4-BE49-F238E27FC236}">
                  <a16:creationId xmlns:a16="http://schemas.microsoft.com/office/drawing/2014/main" id="{42995F2B-1E87-8514-CB99-937E67E26900}"/>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10">
              <a:extLst>
                <a:ext uri="{FF2B5EF4-FFF2-40B4-BE49-F238E27FC236}">
                  <a16:creationId xmlns:a16="http://schemas.microsoft.com/office/drawing/2014/main" id="{02013BA8-2FB5-EDC5-8914-68DD0E99A4B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4460951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EACE84E-10E4-4EC0-BD74-CDC39EC83E41}"/>
              </a:ext>
            </a:extLst>
          </p:cNvPr>
          <p:cNvSpPr txBox="1">
            <a:spLocks noGrp="1"/>
          </p:cNvSpPr>
          <p:nvPr>
            <p:ph type="title" idx="4294967295"/>
          </p:nvPr>
        </p:nvSpPr>
        <p:spPr>
          <a:xfrm>
            <a:off x="400583" y="2142083"/>
            <a:ext cx="2699243"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Outline</a:t>
            </a:r>
            <a:endParaRPr kumimoji="0" lang="en-US" sz="2800" b="0" i="0" u="none" strike="noStrike" kern="1200" cap="none" spc="0" normalizeH="0" baseline="0" noProof="0">
              <a:ln>
                <a:noFill/>
              </a:ln>
              <a:solidFill>
                <a:schemeClr val="tx1"/>
              </a:solidFill>
              <a:effectLst/>
              <a:uLnTx/>
              <a:uFillTx/>
              <a:latin typeface="+mn-lt"/>
              <a:ea typeface="+mn-ea"/>
              <a:cs typeface="Calibri"/>
            </a:endParaRPr>
          </a:p>
        </p:txBody>
      </p:sp>
      <p:sp>
        <p:nvSpPr>
          <p:cNvPr id="4" name="Rectangle 3">
            <a:extLst>
              <a:ext uri="{FF2B5EF4-FFF2-40B4-BE49-F238E27FC236}">
                <a16:creationId xmlns:a16="http://schemas.microsoft.com/office/drawing/2014/main" id="{0187BC91-EFBD-41DA-B2AB-F072EDEC2871}"/>
              </a:ext>
              <a:ext uri="{C183D7F6-B498-43B3-948B-1728B52AA6E4}">
                <adec:decorative xmlns:adec="http://schemas.microsoft.com/office/drawing/2017/decorative" val="1"/>
              </a:ext>
            </a:extLst>
          </p:cNvPr>
          <p:cNvSpPr/>
          <p:nvPr/>
        </p:nvSpPr>
        <p:spPr>
          <a:xfrm>
            <a:off x="3500411" y="0"/>
            <a:ext cx="5643589" cy="4667794"/>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extBox 2">
            <a:extLst>
              <a:ext uri="{FF2B5EF4-FFF2-40B4-BE49-F238E27FC236}">
                <a16:creationId xmlns:a16="http://schemas.microsoft.com/office/drawing/2014/main" id="{2AC781E3-C717-4421-0994-878368C3BF01}"/>
              </a:ext>
            </a:extLst>
          </p:cNvPr>
          <p:cNvSpPr txBox="1"/>
          <p:nvPr/>
        </p:nvSpPr>
        <p:spPr>
          <a:xfrm>
            <a:off x="3739417" y="1226447"/>
            <a:ext cx="5004000" cy="2693045"/>
          </a:xfrm>
          <a:prstGeom prst="rect">
            <a:avLst/>
          </a:prstGeom>
          <a:noFill/>
        </p:spPr>
        <p:txBody>
          <a:bodyPr wrap="square" lIns="0" tIns="0" rIns="0" bIns="0" rtlCol="0" anchor="t">
            <a:spAutoFit/>
          </a:bodyPr>
          <a:lstStyle/>
          <a:p>
            <a:pPr>
              <a:spcAft>
                <a:spcPts val="3000"/>
              </a:spcAft>
            </a:pPr>
            <a:r>
              <a:rPr lang="en-AU" sz="2000" dirty="0">
                <a:solidFill>
                  <a:schemeClr val="bg1"/>
                </a:solidFill>
                <a:cs typeface="Calibri"/>
              </a:rPr>
              <a:t>Tuition Protection Service (TPS)</a:t>
            </a:r>
            <a:endParaRPr lang="en-AU" sz="2000" dirty="0">
              <a:solidFill>
                <a:schemeClr val="bg1"/>
              </a:solidFill>
            </a:endParaRPr>
          </a:p>
          <a:p>
            <a:pPr>
              <a:spcAft>
                <a:spcPts val="3000"/>
              </a:spcAft>
            </a:pPr>
            <a:r>
              <a:rPr lang="en-AU" sz="2000" dirty="0">
                <a:solidFill>
                  <a:schemeClr val="bg1"/>
                </a:solidFill>
                <a:cs typeface="Calibri"/>
              </a:rPr>
              <a:t>International TPS Levy overview and collection history</a:t>
            </a:r>
          </a:p>
          <a:p>
            <a:pPr>
              <a:spcAft>
                <a:spcPts val="3000"/>
              </a:spcAft>
            </a:pPr>
            <a:r>
              <a:rPr lang="en-AU" sz="2000" dirty="0">
                <a:solidFill>
                  <a:schemeClr val="bg1"/>
                </a:solidFill>
                <a:cs typeface="Calibri"/>
              </a:rPr>
              <a:t>Levy components and draft 2026 settings</a:t>
            </a:r>
            <a:endParaRPr lang="en-AU" sz="2000" dirty="0">
              <a:solidFill>
                <a:schemeClr val="bg1"/>
              </a:solidFill>
              <a:ea typeface="Calibri"/>
              <a:cs typeface="Calibri"/>
            </a:endParaRPr>
          </a:p>
          <a:p>
            <a:pPr>
              <a:spcAft>
                <a:spcPts val="3000"/>
              </a:spcAft>
            </a:pPr>
            <a:r>
              <a:rPr lang="en-AU" sz="2000" dirty="0">
                <a:solidFill>
                  <a:schemeClr val="bg1"/>
                </a:solidFill>
                <a:cs typeface="Calibri"/>
              </a:rPr>
              <a:t>2026 levy timeline and takeaways</a:t>
            </a:r>
          </a:p>
        </p:txBody>
      </p:sp>
      <p:grpSp>
        <p:nvGrpSpPr>
          <p:cNvPr id="2" name="Group 1">
            <a:extLst>
              <a:ext uri="{FF2B5EF4-FFF2-40B4-BE49-F238E27FC236}">
                <a16:creationId xmlns:a16="http://schemas.microsoft.com/office/drawing/2014/main" id="{AA5E2AE3-D5B3-A06E-557F-0F61F31633D7}"/>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5" name="Rectangle 4">
              <a:extLst>
                <a:ext uri="{FF2B5EF4-FFF2-40B4-BE49-F238E27FC236}">
                  <a16:creationId xmlns:a16="http://schemas.microsoft.com/office/drawing/2014/main" id="{1F336F34-C87A-B524-7713-A20243A44C81}"/>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6" name="Oval 5">
              <a:extLst>
                <a:ext uri="{FF2B5EF4-FFF2-40B4-BE49-F238E27FC236}">
                  <a16:creationId xmlns:a16="http://schemas.microsoft.com/office/drawing/2014/main" id="{D7F0731C-5C49-08FC-CCCE-E77C2FF466DD}"/>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
              <a:extLst>
                <a:ext uri="{FF2B5EF4-FFF2-40B4-BE49-F238E27FC236}">
                  <a16:creationId xmlns:a16="http://schemas.microsoft.com/office/drawing/2014/main" id="{BBD9A131-7C62-0B57-A8F2-6BC14B62A82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7577379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2D86E-CB51-B5C2-6D11-6871261DB92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D32FAD2-7423-C08A-312C-C790A299FCB4}"/>
              </a:ext>
            </a:extLst>
          </p:cNvPr>
          <p:cNvSpPr txBox="1"/>
          <p:nvPr/>
        </p:nvSpPr>
        <p:spPr>
          <a:xfrm>
            <a:off x="3160981" y="4243334"/>
            <a:ext cx="5442570" cy="353943"/>
          </a:xfrm>
          <a:prstGeom prst="rect">
            <a:avLst/>
          </a:prstGeom>
          <a:noFill/>
        </p:spPr>
        <p:txBody>
          <a:bodyPr wrap="square" rtlCol="0">
            <a:spAutoFit/>
          </a:bodyPr>
          <a:lstStyle/>
          <a:p>
            <a:r>
              <a:rPr lang="en-AU" sz="1700"/>
              <a:t>1 proposed change for 2026</a:t>
            </a:r>
          </a:p>
        </p:txBody>
      </p:sp>
      <p:sp>
        <p:nvSpPr>
          <p:cNvPr id="3" name="Title 2">
            <a:extLst>
              <a:ext uri="{FF2B5EF4-FFF2-40B4-BE49-F238E27FC236}">
                <a16:creationId xmlns:a16="http://schemas.microsoft.com/office/drawing/2014/main" id="{8C91473A-E3BD-21E9-27B9-141A7EC718A9}"/>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Risk Rated Premium Component: Risk Factors</a:t>
            </a:r>
            <a:endParaRPr kumimoji="0" lang="en-AU" sz="1600" b="0" i="0" u="none" strike="noStrike" kern="1200" cap="none" spc="0" normalizeH="0" baseline="0" noProof="0">
              <a:ln>
                <a:noFill/>
              </a:ln>
              <a:solidFill>
                <a:schemeClr val="tx1">
                  <a:lumMod val="85000"/>
                  <a:lumOff val="15000"/>
                </a:schemeClr>
              </a:solidFill>
              <a:effectLst/>
              <a:uLnTx/>
              <a:uFillTx/>
              <a:latin typeface="+mn-lt"/>
              <a:ea typeface="+mn-ea"/>
              <a:cs typeface="+mn-cs"/>
            </a:endParaRPr>
          </a:p>
        </p:txBody>
      </p:sp>
      <p:graphicFrame>
        <p:nvGraphicFramePr>
          <p:cNvPr id="10" name="Table 9">
            <a:extLst>
              <a:ext uri="{FF2B5EF4-FFF2-40B4-BE49-F238E27FC236}">
                <a16:creationId xmlns:a16="http://schemas.microsoft.com/office/drawing/2014/main" id="{FBD598CE-5FF1-BDC6-C7E5-A4E645A28C08}"/>
              </a:ext>
            </a:extLst>
          </p:cNvPr>
          <p:cNvGraphicFramePr>
            <a:graphicFrameLocks noGrp="1"/>
          </p:cNvGraphicFramePr>
          <p:nvPr/>
        </p:nvGraphicFramePr>
        <p:xfrm>
          <a:off x="539551" y="2300400"/>
          <a:ext cx="8064000" cy="630000"/>
        </p:xfrm>
        <a:graphic>
          <a:graphicData uri="http://schemas.openxmlformats.org/drawingml/2006/table">
            <a:tbl>
              <a:tblPr firstRow="1" bandRow="1">
                <a:tableStyleId>{5C22544A-7EE6-4342-B048-85BDC9FD1C3A}</a:tableStyleId>
              </a:tblPr>
              <a:tblGrid>
                <a:gridCol w="2628822">
                  <a:extLst>
                    <a:ext uri="{9D8B030D-6E8A-4147-A177-3AD203B41FA5}">
                      <a16:colId xmlns:a16="http://schemas.microsoft.com/office/drawing/2014/main" val="2392229984"/>
                    </a:ext>
                  </a:extLst>
                </a:gridCol>
                <a:gridCol w="5435178">
                  <a:extLst>
                    <a:ext uri="{9D8B030D-6E8A-4147-A177-3AD203B41FA5}">
                      <a16:colId xmlns:a16="http://schemas.microsoft.com/office/drawing/2014/main" val="712106699"/>
                    </a:ext>
                  </a:extLst>
                </a:gridCol>
              </a:tblGrid>
              <a:tr h="630000">
                <a:tc>
                  <a:txBody>
                    <a:bodyPr/>
                    <a:lstStyle/>
                    <a:p>
                      <a:r>
                        <a:rPr lang="en-AU" sz="1700"/>
                        <a:t>Volatility in Overseas Student Enrolments</a:t>
                      </a:r>
                    </a:p>
                  </a:txBody>
                  <a:tcPr>
                    <a:lnL w="12700" cmpd="sng">
                      <a:noFill/>
                    </a:lnL>
                    <a:lnR w="12700" cmpd="sng">
                      <a:noFill/>
                    </a:lnR>
                    <a:lnT w="28575" cap="flat" cmpd="sng" algn="ctr">
                      <a:solidFill>
                        <a:schemeClr val="accent1">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1">
                        <a:lumMod val="75000"/>
                      </a:schemeClr>
                    </a:solidFill>
                  </a:tcPr>
                </a:tc>
                <a:tc>
                  <a:txBody>
                    <a:bodyPr/>
                    <a:lstStyle/>
                    <a:p>
                      <a:pPr marL="0" marR="0" lvl="0" indent="0" algn="l" defTabSz="6858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altLang="zh-CN" sz="1700" b="0" kern="0" dirty="0">
                          <a:solidFill>
                            <a:schemeClr val="tx1"/>
                          </a:solidFill>
                          <a:ea typeface="宋体"/>
                          <a:cs typeface="Arial"/>
                          <a:sym typeface="Calibri" pitchFamily="34" charset="0"/>
                        </a:rPr>
                        <a:t>Higher risk of closure associated with extreme volatility in overseas student enrolments</a:t>
                      </a:r>
                      <a:endParaRPr lang="en-US" altLang="zh-CN" sz="1700" b="0" u="sng" kern="0" dirty="0">
                        <a:solidFill>
                          <a:schemeClr val="tx1"/>
                        </a:solidFill>
                        <a:ea typeface="宋体"/>
                        <a:cs typeface="Arial"/>
                        <a:sym typeface="Calibri" pitchFamily="34" charset="0"/>
                      </a:endParaRPr>
                    </a:p>
                  </a:txBody>
                  <a:tcPr>
                    <a:lnL w="12700" cmpd="sng">
                      <a:noFill/>
                    </a:lnL>
                    <a:lnR w="12700" cmpd="sng">
                      <a:noFill/>
                    </a:lnR>
                    <a:lnT w="28575" cap="flat" cmpd="sng" algn="ctr">
                      <a:solidFill>
                        <a:schemeClr val="accent1">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aphicFrame>
        <p:nvGraphicFramePr>
          <p:cNvPr id="11" name="Table 10">
            <a:extLst>
              <a:ext uri="{FF2B5EF4-FFF2-40B4-BE49-F238E27FC236}">
                <a16:creationId xmlns:a16="http://schemas.microsoft.com/office/drawing/2014/main" id="{A64E24BD-D49E-9D35-2397-61BDCB892AD3}"/>
              </a:ext>
            </a:extLst>
          </p:cNvPr>
          <p:cNvGraphicFramePr>
            <a:graphicFrameLocks noGrp="1"/>
          </p:cNvGraphicFramePr>
          <p:nvPr/>
        </p:nvGraphicFramePr>
        <p:xfrm>
          <a:off x="540000" y="1591200"/>
          <a:ext cx="8064000" cy="630000"/>
        </p:xfrm>
        <a:graphic>
          <a:graphicData uri="http://schemas.openxmlformats.org/drawingml/2006/table">
            <a:tbl>
              <a:tblPr firstRow="1" bandRow="1">
                <a:tableStyleId>{5C22544A-7EE6-4342-B048-85BDC9FD1C3A}</a:tableStyleId>
              </a:tblPr>
              <a:tblGrid>
                <a:gridCol w="2627098">
                  <a:extLst>
                    <a:ext uri="{9D8B030D-6E8A-4147-A177-3AD203B41FA5}">
                      <a16:colId xmlns:a16="http://schemas.microsoft.com/office/drawing/2014/main" val="2392229984"/>
                    </a:ext>
                  </a:extLst>
                </a:gridCol>
                <a:gridCol w="5436902">
                  <a:extLst>
                    <a:ext uri="{9D8B030D-6E8A-4147-A177-3AD203B41FA5}">
                      <a16:colId xmlns:a16="http://schemas.microsoft.com/office/drawing/2014/main" val="712106699"/>
                    </a:ext>
                  </a:extLst>
                </a:gridCol>
              </a:tblGrid>
              <a:tr h="630000">
                <a:tc>
                  <a:txBody>
                    <a:bodyPr/>
                    <a:lstStyle/>
                    <a:p>
                      <a:r>
                        <a:rPr lang="en-AU" sz="1700"/>
                        <a:t>Length of Operation</a:t>
                      </a:r>
                    </a:p>
                  </a:txBody>
                  <a:tcPr>
                    <a:lnL w="12700" cmpd="sng">
                      <a:noFill/>
                    </a:lnL>
                    <a:lnR w="12700" cmpd="sng">
                      <a:noFill/>
                    </a:lnR>
                    <a:lnT w="28575" cap="flat" cmpd="sng" algn="ctr">
                      <a:solidFill>
                        <a:srgbClr val="D47F0E"/>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D47F0E"/>
                    </a:solidFill>
                  </a:tcPr>
                </a:tc>
                <a:tc>
                  <a:txBody>
                    <a:bodyPr/>
                    <a:lstStyle/>
                    <a:p>
                      <a:pPr marL="0" marR="0" lvl="0" indent="0" algn="l" defTabSz="6858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altLang="zh-CN" sz="1700" b="0" kern="0" dirty="0">
                          <a:solidFill>
                            <a:schemeClr val="tx1"/>
                          </a:solidFill>
                          <a:ea typeface="宋体"/>
                          <a:cs typeface="Arial"/>
                          <a:sym typeface="Calibri" pitchFamily="34" charset="0"/>
                        </a:rPr>
                        <a:t>Higher risk of closure associated with shorter length of operation</a:t>
                      </a:r>
                      <a:endParaRPr lang="en-US" altLang="zh-CN" sz="1700" b="0" kern="0" dirty="0">
                        <a:solidFill>
                          <a:schemeClr val="tx1"/>
                        </a:solidFill>
                        <a:highlight>
                          <a:srgbClr val="FFFF00"/>
                        </a:highlight>
                        <a:cs typeface="Arial" panose="020B0604020202020204" pitchFamily="34" charset="0"/>
                      </a:endParaRPr>
                    </a:p>
                  </a:txBody>
                  <a:tcPr>
                    <a:lnL w="12700" cmpd="sng">
                      <a:noFill/>
                    </a:lnL>
                    <a:lnR w="12700" cmpd="sng">
                      <a:noFill/>
                    </a:lnR>
                    <a:lnT w="28575" cap="flat" cmpd="sng" algn="ctr">
                      <a:solidFill>
                        <a:srgbClr val="D47F0E"/>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aphicFrame>
        <p:nvGraphicFramePr>
          <p:cNvPr id="14" name="Table 13">
            <a:extLst>
              <a:ext uri="{FF2B5EF4-FFF2-40B4-BE49-F238E27FC236}">
                <a16:creationId xmlns:a16="http://schemas.microsoft.com/office/drawing/2014/main" id="{090F16F6-0B47-35EA-A0FC-9A1398669550}"/>
              </a:ext>
            </a:extLst>
          </p:cNvPr>
          <p:cNvGraphicFramePr>
            <a:graphicFrameLocks noGrp="1"/>
          </p:cNvGraphicFramePr>
          <p:nvPr/>
        </p:nvGraphicFramePr>
        <p:xfrm>
          <a:off x="539551" y="1116000"/>
          <a:ext cx="8064000" cy="396000"/>
        </p:xfrm>
        <a:graphic>
          <a:graphicData uri="http://schemas.openxmlformats.org/drawingml/2006/table">
            <a:tbl>
              <a:tblPr firstRow="1" bandRow="1">
                <a:tableStyleId>{5C22544A-7EE6-4342-B048-85BDC9FD1C3A}</a:tableStyleId>
              </a:tblPr>
              <a:tblGrid>
                <a:gridCol w="2627244">
                  <a:extLst>
                    <a:ext uri="{9D8B030D-6E8A-4147-A177-3AD203B41FA5}">
                      <a16:colId xmlns:a16="http://schemas.microsoft.com/office/drawing/2014/main" val="2392229984"/>
                    </a:ext>
                  </a:extLst>
                </a:gridCol>
                <a:gridCol w="5436756">
                  <a:extLst>
                    <a:ext uri="{9D8B030D-6E8A-4147-A177-3AD203B41FA5}">
                      <a16:colId xmlns:a16="http://schemas.microsoft.com/office/drawing/2014/main" val="712106699"/>
                    </a:ext>
                  </a:extLst>
                </a:gridCol>
              </a:tblGrid>
              <a:tr h="396000">
                <a:tc>
                  <a:txBody>
                    <a:bodyPr/>
                    <a:lstStyle/>
                    <a:p>
                      <a:r>
                        <a:rPr lang="en-AU" sz="1700" dirty="0"/>
                        <a:t>Base Risk Factor</a:t>
                      </a:r>
                    </a:p>
                  </a:txBody>
                  <a:tcPr>
                    <a:lnL w="12700" cmpd="sng">
                      <a:noFill/>
                    </a:lnL>
                    <a:lnR w="12700" cmpd="sng">
                      <a:noFill/>
                    </a:lnR>
                    <a:lnT w="28575" cap="flat" cmpd="sng" algn="ctr">
                      <a:solidFill>
                        <a:schemeClr val="accent3">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3">
                        <a:lumMod val="75000"/>
                      </a:schemeClr>
                    </a:solidFill>
                  </a:tcPr>
                </a:tc>
                <a:tc>
                  <a:txBody>
                    <a:bodyPr/>
                    <a:lstStyle/>
                    <a:p>
                      <a:pPr marL="0" marR="0" lvl="0" indent="0" algn="l" defTabSz="6858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AU" altLang="zh-CN" sz="1700" b="0" kern="0" dirty="0">
                          <a:solidFill>
                            <a:schemeClr val="tx1"/>
                          </a:solidFill>
                          <a:cs typeface="Arial"/>
                          <a:sym typeface="Calibri" pitchFamily="34" charset="0"/>
                        </a:rPr>
                        <a:t>Risk factor value of 1.0 applied for all providers</a:t>
                      </a:r>
                      <a:endParaRPr lang="en-US" altLang="zh-CN" sz="1700" b="0" kern="0" dirty="0">
                        <a:solidFill>
                          <a:schemeClr val="tx1"/>
                        </a:solidFill>
                        <a:ea typeface="宋体"/>
                        <a:cs typeface="Arial"/>
                        <a:sym typeface="Calibri" pitchFamily="34" charset="0"/>
                      </a:endParaRPr>
                    </a:p>
                  </a:txBody>
                  <a:tcPr>
                    <a:lnL w="12700" cmpd="sng">
                      <a:noFill/>
                    </a:lnL>
                    <a:lnR w="12700" cmpd="sng">
                      <a:noFill/>
                    </a:lnR>
                    <a:lnT w="28575" cap="flat" cmpd="sng" algn="ctr">
                      <a:solidFill>
                        <a:schemeClr val="accent3">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aphicFrame>
        <p:nvGraphicFramePr>
          <p:cNvPr id="2" name="Table 1">
            <a:extLst>
              <a:ext uri="{FF2B5EF4-FFF2-40B4-BE49-F238E27FC236}">
                <a16:creationId xmlns:a16="http://schemas.microsoft.com/office/drawing/2014/main" id="{598BAC1B-2EF2-4789-ECFA-1C4A60B3261B}"/>
              </a:ext>
            </a:extLst>
          </p:cNvPr>
          <p:cNvGraphicFramePr>
            <a:graphicFrameLocks noGrp="1"/>
          </p:cNvGraphicFramePr>
          <p:nvPr/>
        </p:nvGraphicFramePr>
        <p:xfrm>
          <a:off x="539122" y="3009600"/>
          <a:ext cx="8064616" cy="630000"/>
        </p:xfrm>
        <a:graphic>
          <a:graphicData uri="http://schemas.openxmlformats.org/drawingml/2006/table">
            <a:tbl>
              <a:tblPr firstRow="1" bandRow="1">
                <a:tableStyleId>{5C22544A-7EE6-4342-B048-85BDC9FD1C3A}</a:tableStyleId>
              </a:tblPr>
              <a:tblGrid>
                <a:gridCol w="2628000">
                  <a:extLst>
                    <a:ext uri="{9D8B030D-6E8A-4147-A177-3AD203B41FA5}">
                      <a16:colId xmlns:a16="http://schemas.microsoft.com/office/drawing/2014/main" val="2392229984"/>
                    </a:ext>
                  </a:extLst>
                </a:gridCol>
                <a:gridCol w="5436616">
                  <a:extLst>
                    <a:ext uri="{9D8B030D-6E8A-4147-A177-3AD203B41FA5}">
                      <a16:colId xmlns:a16="http://schemas.microsoft.com/office/drawing/2014/main" val="712106699"/>
                    </a:ext>
                  </a:extLst>
                </a:gridCol>
              </a:tblGrid>
              <a:tr h="630000">
                <a:tc>
                  <a:txBody>
                    <a:bodyPr/>
                    <a:lstStyle/>
                    <a:p>
                      <a:r>
                        <a:rPr lang="en-AU" sz="1700"/>
                        <a:t>Maximum Overseas Source Country Concentration</a:t>
                      </a:r>
                    </a:p>
                  </a:txBody>
                  <a:tcPr>
                    <a:lnL w="12700" cmpd="sng">
                      <a:noFill/>
                    </a:lnL>
                    <a:lnR w="12700" cmpd="sng">
                      <a:noFill/>
                    </a:lnR>
                    <a:lnT w="28575" cap="flat" cmpd="sng" algn="ctr">
                      <a:solidFill>
                        <a:schemeClr val="bg2">
                          <a:lumMod val="2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bg2">
                        <a:lumMod val="25000"/>
                      </a:schemeClr>
                    </a:solidFill>
                  </a:tcPr>
                </a:tc>
                <a:tc>
                  <a:txBody>
                    <a:bodyPr/>
                    <a:lstStyle/>
                    <a:p>
                      <a:pPr marL="0" marR="0" lvl="0" indent="0" algn="l" defTabSz="6858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altLang="zh-CN" sz="1700" b="0" kern="0" dirty="0">
                          <a:solidFill>
                            <a:schemeClr val="tx1"/>
                          </a:solidFill>
                          <a:ea typeface="宋体"/>
                          <a:cs typeface="Arial"/>
                          <a:sym typeface="Calibri" pitchFamily="34" charset="0"/>
                        </a:rPr>
                        <a:t>Higher risk of closure associated with heavy reliance on a single source country of overseas students</a:t>
                      </a:r>
                      <a:endParaRPr lang="en-US" altLang="zh-CN" sz="1700" b="0" u="sng" kern="0" dirty="0">
                        <a:solidFill>
                          <a:schemeClr val="tx1"/>
                        </a:solidFill>
                        <a:ea typeface="宋体"/>
                        <a:cs typeface="Arial"/>
                        <a:sym typeface="Calibri" pitchFamily="34" charset="0"/>
                      </a:endParaRPr>
                    </a:p>
                  </a:txBody>
                  <a:tcPr>
                    <a:lnL w="12700" cmpd="sng">
                      <a:noFill/>
                    </a:lnL>
                    <a:lnR w="12700" cmpd="sng">
                      <a:noFill/>
                    </a:lnR>
                    <a:lnT w="28575" cap="flat" cmpd="sng" algn="ctr">
                      <a:solidFill>
                        <a:schemeClr val="bg2">
                          <a:lumMod val="25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aphicFrame>
        <p:nvGraphicFramePr>
          <p:cNvPr id="8" name="Table 7">
            <a:extLst>
              <a:ext uri="{FF2B5EF4-FFF2-40B4-BE49-F238E27FC236}">
                <a16:creationId xmlns:a16="http://schemas.microsoft.com/office/drawing/2014/main" id="{EEED3CEC-BE74-1418-6B5B-BE6CFDC537DE}"/>
              </a:ext>
            </a:extLst>
          </p:cNvPr>
          <p:cNvGraphicFramePr>
            <a:graphicFrameLocks noGrp="1"/>
          </p:cNvGraphicFramePr>
          <p:nvPr>
            <p:extLst>
              <p:ext uri="{D42A27DB-BD31-4B8C-83A1-F6EECF244321}">
                <p14:modId xmlns:p14="http://schemas.microsoft.com/office/powerpoint/2010/main" val="1396751268"/>
              </p:ext>
            </p:extLst>
          </p:nvPr>
        </p:nvGraphicFramePr>
        <p:xfrm>
          <a:off x="538693" y="3718800"/>
          <a:ext cx="8065462" cy="868680"/>
        </p:xfrm>
        <a:graphic>
          <a:graphicData uri="http://schemas.openxmlformats.org/drawingml/2006/table">
            <a:tbl>
              <a:tblPr firstRow="1" bandRow="1">
                <a:tableStyleId>{5C22544A-7EE6-4342-B048-85BDC9FD1C3A}</a:tableStyleId>
              </a:tblPr>
              <a:tblGrid>
                <a:gridCol w="2628000">
                  <a:extLst>
                    <a:ext uri="{9D8B030D-6E8A-4147-A177-3AD203B41FA5}">
                      <a16:colId xmlns:a16="http://schemas.microsoft.com/office/drawing/2014/main" val="2392229984"/>
                    </a:ext>
                  </a:extLst>
                </a:gridCol>
                <a:gridCol w="5437462">
                  <a:extLst>
                    <a:ext uri="{9D8B030D-6E8A-4147-A177-3AD203B41FA5}">
                      <a16:colId xmlns:a16="http://schemas.microsoft.com/office/drawing/2014/main" val="712106699"/>
                    </a:ext>
                  </a:extLst>
                </a:gridCol>
              </a:tblGrid>
              <a:tr h="864000">
                <a:tc>
                  <a:txBody>
                    <a:bodyPr/>
                    <a:lstStyle/>
                    <a:p>
                      <a:r>
                        <a:rPr lang="en-AU" sz="1700"/>
                        <a:t>Non-Compliance and Registration Renewal</a:t>
                      </a:r>
                    </a:p>
                  </a:txBody>
                  <a:tcPr>
                    <a:lnL w="12700" cmpd="sng">
                      <a:noFill/>
                    </a:lnL>
                    <a:lnR w="12700" cmpd="sng">
                      <a:noFill/>
                    </a:lnR>
                    <a:lnT w="28575" cap="flat" cmpd="sng" algn="ctr">
                      <a:solidFill>
                        <a:srgbClr val="58094F"/>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58094F"/>
                    </a:solidFill>
                  </a:tcPr>
                </a:tc>
                <a:tc>
                  <a:txBody>
                    <a:bodyPr/>
                    <a:lstStyle/>
                    <a:p>
                      <a:pPr marL="0" marR="0" lvl="0" indent="0" algn="l" defTabSz="6858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altLang="zh-CN" sz="1700" b="0" kern="0" dirty="0">
                          <a:solidFill>
                            <a:schemeClr val="tx1"/>
                          </a:solidFill>
                          <a:ea typeface="宋体"/>
                          <a:cs typeface="Arial"/>
                          <a:sym typeface="Calibri" pitchFamily="34" charset="0"/>
                        </a:rPr>
                        <a:t>Penalty for late payment of the levy or CARC, having sanctions imposed for non-compliance, and/or shorter registration periods due to risk management concerns</a:t>
                      </a:r>
                      <a:endParaRPr lang="en-US" altLang="zh-CN" sz="1700" b="0" u="none" kern="0" dirty="0">
                        <a:solidFill>
                          <a:schemeClr val="tx1"/>
                        </a:solidFill>
                        <a:ea typeface="宋体"/>
                        <a:cs typeface="Arial"/>
                        <a:sym typeface="Calibri" pitchFamily="34" charset="0"/>
                      </a:endParaRPr>
                    </a:p>
                  </a:txBody>
                  <a:tcPr>
                    <a:lnL w="12700" cmpd="sng">
                      <a:noFill/>
                    </a:lnL>
                    <a:lnR w="12700" cmpd="sng">
                      <a:noFill/>
                    </a:lnR>
                    <a:lnT w="28575" cap="flat" cmpd="sng" algn="ctr">
                      <a:solidFill>
                        <a:srgbClr val="58094F"/>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53849930"/>
                  </a:ext>
                </a:extLst>
              </a:tr>
            </a:tbl>
          </a:graphicData>
        </a:graphic>
      </p:graphicFrame>
      <p:grpSp>
        <p:nvGrpSpPr>
          <p:cNvPr id="9" name="Group 8">
            <a:extLst>
              <a:ext uri="{FF2B5EF4-FFF2-40B4-BE49-F238E27FC236}">
                <a16:creationId xmlns:a16="http://schemas.microsoft.com/office/drawing/2014/main" id="{FCE6F33D-F259-2803-7919-F951417FD60E}"/>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5" name="Rectangle 14">
              <a:extLst>
                <a:ext uri="{FF2B5EF4-FFF2-40B4-BE49-F238E27FC236}">
                  <a16:creationId xmlns:a16="http://schemas.microsoft.com/office/drawing/2014/main" id="{1F4E5DAA-48F2-C7B8-E3B9-CA21FE66BAC9}"/>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6" name="Oval 15">
              <a:extLst>
                <a:ext uri="{FF2B5EF4-FFF2-40B4-BE49-F238E27FC236}">
                  <a16:creationId xmlns:a16="http://schemas.microsoft.com/office/drawing/2014/main" id="{F2F39F58-919D-3F7C-771C-63C929EE8C78}"/>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0">
              <a:extLst>
                <a:ext uri="{FF2B5EF4-FFF2-40B4-BE49-F238E27FC236}">
                  <a16:creationId xmlns:a16="http://schemas.microsoft.com/office/drawing/2014/main" id="{0751F954-31FD-174E-55DE-A735EA23834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761158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p:cTn id="6" dur="indefinite"/>
                                        <p:tgtEl>
                                          <p:spTgt spid="14"/>
                                        </p:tgtEl>
                                        <p:attrNameLst>
                                          <p:attrName>style.opacity</p:attrName>
                                        </p:attrNameLst>
                                      </p:cBhvr>
                                      <p:to>
                                        <p:strVal val="0.25"/>
                                      </p:to>
                                    </p:set>
                                    <p:animEffect filter="image" prLst="opacity: 0.25">
                                      <p:cBhvr rctx="IE">
                                        <p:cTn id="7" dur="indefinite"/>
                                        <p:tgtEl>
                                          <p:spTgt spid="14"/>
                                        </p:tgtEl>
                                      </p:cBhvr>
                                    </p:animEffect>
                                  </p:childTnLst>
                                </p:cTn>
                              </p:par>
                              <p:par>
                                <p:cTn id="8" presetID="9" presetClass="emph" presetSubtype="0" nodeType="withEffect">
                                  <p:stCondLst>
                                    <p:cond delay="0"/>
                                  </p:stCondLst>
                                  <p:childTnLst>
                                    <p:set>
                                      <p:cBhvr>
                                        <p:cTn id="9" dur="indefinite"/>
                                        <p:tgtEl>
                                          <p:spTgt spid="11"/>
                                        </p:tgtEl>
                                        <p:attrNameLst>
                                          <p:attrName>style.opacity</p:attrName>
                                        </p:attrNameLst>
                                      </p:cBhvr>
                                      <p:to>
                                        <p:strVal val="0.25"/>
                                      </p:to>
                                    </p:set>
                                    <p:animEffect filter="image" prLst="opacity: 0.25">
                                      <p:cBhvr rctx="IE">
                                        <p:cTn id="10" dur="indefinite"/>
                                        <p:tgtEl>
                                          <p:spTgt spid="11"/>
                                        </p:tgtEl>
                                      </p:cBhvr>
                                    </p:animEffect>
                                  </p:childTnLst>
                                </p:cTn>
                              </p:par>
                              <p:par>
                                <p:cTn id="11" presetID="9" presetClass="emph" presetSubtype="0" nodeType="withEffect">
                                  <p:stCondLst>
                                    <p:cond delay="0"/>
                                  </p:stCondLst>
                                  <p:childTnLst>
                                    <p:set>
                                      <p:cBhvr>
                                        <p:cTn id="12" dur="indefinite"/>
                                        <p:tgtEl>
                                          <p:spTgt spid="10"/>
                                        </p:tgtEl>
                                        <p:attrNameLst>
                                          <p:attrName>style.opacity</p:attrName>
                                        </p:attrNameLst>
                                      </p:cBhvr>
                                      <p:to>
                                        <p:strVal val="0.25"/>
                                      </p:to>
                                    </p:set>
                                    <p:animEffect filter="image" prLst="opacity: 0.25">
                                      <p:cBhvr rctx="IE">
                                        <p:cTn id="13" dur="indefinite"/>
                                        <p:tgtEl>
                                          <p:spTgt spid="10"/>
                                        </p:tgtEl>
                                      </p:cBhvr>
                                    </p:animEffect>
                                  </p:childTnLst>
                                </p:cTn>
                              </p:par>
                              <p:par>
                                <p:cTn id="14" presetID="9" presetClass="emph" presetSubtype="0" nodeType="withEffect">
                                  <p:stCondLst>
                                    <p:cond delay="0"/>
                                  </p:stCondLst>
                                  <p:childTnLst>
                                    <p:set>
                                      <p:cBhvr>
                                        <p:cTn id="15" dur="indefinite"/>
                                        <p:tgtEl>
                                          <p:spTgt spid="2"/>
                                        </p:tgtEl>
                                        <p:attrNameLst>
                                          <p:attrName>style.opacity</p:attrName>
                                        </p:attrNameLst>
                                      </p:cBhvr>
                                      <p:to>
                                        <p:strVal val="0.25"/>
                                      </p:to>
                                    </p:set>
                                    <p:animEffect filter="image" prLst="opacity: 0.25">
                                      <p:cBhvr rctx="IE">
                                        <p:cTn id="16" dur="indefinite"/>
                                        <p:tgtEl>
                                          <p:spTgt spid="2"/>
                                        </p:tgtEl>
                                      </p:cBhvr>
                                    </p:animEffect>
                                  </p:childTnLst>
                                </p:cTn>
                              </p:par>
                              <p:par>
                                <p:cTn id="17" presetID="64" presetClass="path" presetSubtype="0" accel="50000" decel="50000" fill="hold" nodeType="withEffect">
                                  <p:stCondLst>
                                    <p:cond delay="0"/>
                                  </p:stCondLst>
                                  <p:childTnLst>
                                    <p:animMotion origin="layout" path="M 0 2.24792E-6 L 0 -0.09436 " pathEditMode="relative" rAng="0" ptsTypes="AA">
                                      <p:cBhvr>
                                        <p:cTn id="18" dur="2000" fill="hold"/>
                                        <p:tgtEl>
                                          <p:spTgt spid="11"/>
                                        </p:tgtEl>
                                        <p:attrNameLst>
                                          <p:attrName>ppt_x</p:attrName>
                                          <p:attrName>ppt_y</p:attrName>
                                        </p:attrNameLst>
                                      </p:cBhvr>
                                      <p:rCtr x="0" y="-4718"/>
                                    </p:animMotion>
                                  </p:childTnLst>
                                </p:cTn>
                              </p:par>
                              <p:par>
                                <p:cTn id="19" presetID="64" presetClass="path" presetSubtype="0" accel="50000" decel="50000" fill="hold" nodeType="withEffect">
                                  <p:stCondLst>
                                    <p:cond delay="0"/>
                                  </p:stCondLst>
                                  <p:childTnLst>
                                    <p:animMotion origin="layout" path="M 0 -3.08973E-6 L 0 -0.23219 " pathEditMode="relative" rAng="0" ptsTypes="AA">
                                      <p:cBhvr>
                                        <p:cTn id="20" dur="2000" fill="hold"/>
                                        <p:tgtEl>
                                          <p:spTgt spid="10"/>
                                        </p:tgtEl>
                                        <p:attrNameLst>
                                          <p:attrName>ppt_x</p:attrName>
                                          <p:attrName>ppt_y</p:attrName>
                                        </p:attrNameLst>
                                      </p:cBhvr>
                                      <p:rCtr x="0" y="-11625"/>
                                    </p:animMotion>
                                  </p:childTnLst>
                                </p:cTn>
                              </p:par>
                              <p:par>
                                <p:cTn id="21" presetID="64" presetClass="path" presetSubtype="0" accel="50000" decel="50000" fill="hold" nodeType="withEffect">
                                  <p:stCondLst>
                                    <p:cond delay="0"/>
                                  </p:stCondLst>
                                  <p:childTnLst>
                                    <p:animMotion origin="layout" path="M 0 1.57262E-6 L 0 -0.37003 " pathEditMode="relative" rAng="0" ptsTypes="AA">
                                      <p:cBhvr>
                                        <p:cTn id="22" dur="2000" fill="hold"/>
                                        <p:tgtEl>
                                          <p:spTgt spid="2"/>
                                        </p:tgtEl>
                                        <p:attrNameLst>
                                          <p:attrName>ppt_x</p:attrName>
                                          <p:attrName>ppt_y</p:attrName>
                                        </p:attrNameLst>
                                      </p:cBhvr>
                                      <p:rCtr x="0" y="-18501"/>
                                    </p:animMotion>
                                  </p:childTnLst>
                                </p:cTn>
                              </p:par>
                              <p:par>
                                <p:cTn id="23" presetID="64" presetClass="path" presetSubtype="0" accel="50000" decel="50000" fill="hold" nodeType="withEffect">
                                  <p:stCondLst>
                                    <p:cond delay="0"/>
                                  </p:stCondLst>
                                  <p:childTnLst>
                                    <p:animMotion origin="layout" path="M 3.61111E-6 -4.99537E-7 L 0.00017 -0.50694 " pathEditMode="relative" rAng="0" ptsTypes="AA">
                                      <p:cBhvr>
                                        <p:cTn id="24" dur="2000" fill="hold"/>
                                        <p:tgtEl>
                                          <p:spTgt spid="8"/>
                                        </p:tgtEl>
                                        <p:attrNameLst>
                                          <p:attrName>ppt_x</p:attrName>
                                          <p:attrName>ppt_y</p:attrName>
                                        </p:attrNameLst>
                                      </p:cBhvr>
                                      <p:rCtr x="0" y="-25347"/>
                                    </p:animMotion>
                                  </p:childTnLst>
                                </p:cTn>
                              </p:par>
                              <p:par>
                                <p:cTn id="25" presetID="64" presetClass="path" presetSubtype="0" accel="50000" decel="50000" fill="hold" grpId="0" nodeType="withEffect">
                                  <p:stCondLst>
                                    <p:cond delay="0"/>
                                  </p:stCondLst>
                                  <p:childTnLst>
                                    <p:animMotion origin="layout" path="M 8.33333E-7 -4.38483E-6 L -0.00052 -0.42861 " pathEditMode="relative" rAng="0" ptsTypes="AA">
                                      <p:cBhvr>
                                        <p:cTn id="26" dur="2000" fill="hold"/>
                                        <p:tgtEl>
                                          <p:spTgt spid="4"/>
                                        </p:tgtEl>
                                        <p:attrNameLst>
                                          <p:attrName>ppt_x</p:attrName>
                                          <p:attrName>ppt_y</p:attrName>
                                        </p:attrNameLst>
                                      </p:cBhvr>
                                      <p:rCtr x="-35" y="-214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ECAD3C-81DB-2031-0D7F-6868725900E4}"/>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Risk Rated Premium Component: Risk Factor Values</a:t>
            </a:r>
            <a:endParaRPr kumimoji="0" lang="en-AU" sz="1600" b="0" i="0" u="none" strike="noStrike" kern="1200" cap="none" spc="0" normalizeH="0" baseline="0" noProof="0">
              <a:ln>
                <a:noFill/>
              </a:ln>
              <a:solidFill>
                <a:schemeClr val="tx1">
                  <a:lumMod val="85000"/>
                  <a:lumOff val="15000"/>
                </a:schemeClr>
              </a:solidFill>
              <a:effectLst/>
              <a:uLnTx/>
              <a:uFillTx/>
              <a:latin typeface="+mn-lt"/>
              <a:ea typeface="+mn-ea"/>
              <a:cs typeface="+mn-cs"/>
            </a:endParaRPr>
          </a:p>
        </p:txBody>
      </p:sp>
      <p:grpSp>
        <p:nvGrpSpPr>
          <p:cNvPr id="9" name="Group 8">
            <a:extLst>
              <a:ext uri="{FF2B5EF4-FFF2-40B4-BE49-F238E27FC236}">
                <a16:creationId xmlns:a16="http://schemas.microsoft.com/office/drawing/2014/main" id="{180469EB-79D0-33BC-995D-AF33E0CF578C}"/>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5" name="Rectangle 14">
              <a:extLst>
                <a:ext uri="{FF2B5EF4-FFF2-40B4-BE49-F238E27FC236}">
                  <a16:creationId xmlns:a16="http://schemas.microsoft.com/office/drawing/2014/main" id="{8034EBD1-9158-6214-C663-4DAB4FA52092}"/>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6" name="Oval 15">
              <a:extLst>
                <a:ext uri="{FF2B5EF4-FFF2-40B4-BE49-F238E27FC236}">
                  <a16:creationId xmlns:a16="http://schemas.microsoft.com/office/drawing/2014/main" id="{44F17DC9-5F93-2107-E927-E66663083C51}"/>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0">
              <a:extLst>
                <a:ext uri="{FF2B5EF4-FFF2-40B4-BE49-F238E27FC236}">
                  <a16:creationId xmlns:a16="http://schemas.microsoft.com/office/drawing/2014/main" id="{C08DBFE7-3D56-1E38-E0F2-1D4824AC369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pic>
        <p:nvPicPr>
          <p:cNvPr id="4" name="Picture 3">
            <a:extLst>
              <a:ext uri="{FF2B5EF4-FFF2-40B4-BE49-F238E27FC236}">
                <a16:creationId xmlns:a16="http://schemas.microsoft.com/office/drawing/2014/main" id="{43895DD4-EBF3-B4DB-A1D5-D8B378FF32B9}"/>
              </a:ext>
            </a:extLst>
          </p:cNvPr>
          <p:cNvPicPr>
            <a:picLocks noChangeAspect="1"/>
          </p:cNvPicPr>
          <p:nvPr/>
        </p:nvPicPr>
        <p:blipFill>
          <a:blip r:embed="rId5"/>
          <a:stretch>
            <a:fillRect/>
          </a:stretch>
        </p:blipFill>
        <p:spPr>
          <a:xfrm>
            <a:off x="539552" y="1080000"/>
            <a:ext cx="7678222" cy="1505160"/>
          </a:xfrm>
          <a:prstGeom prst="rect">
            <a:avLst/>
          </a:prstGeom>
        </p:spPr>
      </p:pic>
    </p:spTree>
    <p:extLst>
      <p:ext uri="{BB962C8B-B14F-4D97-AF65-F5344CB8AC3E}">
        <p14:creationId xmlns:p14="http://schemas.microsoft.com/office/powerpoint/2010/main" val="40252138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6FA5F-C1B5-B7B0-E6B9-FB521220E32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868EF92-0E50-E960-AE79-AC9B184DE717}"/>
              </a:ext>
            </a:extLst>
          </p:cNvPr>
          <p:cNvSpPr txBox="1">
            <a:spLocks noGrp="1"/>
          </p:cNvSpPr>
          <p:nvPr>
            <p:ph type="title" idx="4294967295"/>
          </p:nvPr>
        </p:nvSpPr>
        <p:spPr>
          <a:xfrm>
            <a:off x="539552" y="550777"/>
            <a:ext cx="8208000" cy="38472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500" b="1" i="0" u="none" strike="noStrike" kern="1200" cap="none" spc="0" normalizeH="0" baseline="0" noProof="0">
                <a:ln>
                  <a:noFill/>
                </a:ln>
                <a:solidFill>
                  <a:schemeClr val="tx1"/>
                </a:solidFill>
                <a:effectLst/>
                <a:uLnTx/>
                <a:uFillTx/>
                <a:latin typeface="+mn-lt"/>
                <a:ea typeface="+mn-ea"/>
                <a:cs typeface="+mn-cs"/>
              </a:rPr>
              <a:t>Risk Rated Premium Component Specified Percentage 2013-25</a:t>
            </a:r>
          </a:p>
        </p:txBody>
      </p:sp>
      <p:grpSp>
        <p:nvGrpSpPr>
          <p:cNvPr id="2" name="Group 1">
            <a:extLst>
              <a:ext uri="{FF2B5EF4-FFF2-40B4-BE49-F238E27FC236}">
                <a16:creationId xmlns:a16="http://schemas.microsoft.com/office/drawing/2014/main" id="{64EEADB1-B206-265A-1688-D7F346E1478C}"/>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3" name="Rectangle 2">
              <a:extLst>
                <a:ext uri="{FF2B5EF4-FFF2-40B4-BE49-F238E27FC236}">
                  <a16:creationId xmlns:a16="http://schemas.microsoft.com/office/drawing/2014/main" id="{BDC97E8C-34D2-B840-8582-35EB716644E1}"/>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4" name="Oval 3">
              <a:extLst>
                <a:ext uri="{FF2B5EF4-FFF2-40B4-BE49-F238E27FC236}">
                  <a16:creationId xmlns:a16="http://schemas.microsoft.com/office/drawing/2014/main" id="{BEF98AB3-7DE4-1AD4-07AF-841A1CE27539}"/>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Graphic 10">
              <a:extLst>
                <a:ext uri="{FF2B5EF4-FFF2-40B4-BE49-F238E27FC236}">
                  <a16:creationId xmlns:a16="http://schemas.microsoft.com/office/drawing/2014/main" id="{C1B85267-3069-ED9C-1214-1D10E19092B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pic>
        <p:nvPicPr>
          <p:cNvPr id="10" name="Picture 9" descr="A graph showing the specified percentage for the risk rated premium component from 2013 to 2025.">
            <a:extLst>
              <a:ext uri="{FF2B5EF4-FFF2-40B4-BE49-F238E27FC236}">
                <a16:creationId xmlns:a16="http://schemas.microsoft.com/office/drawing/2014/main" id="{3C9DA7BA-D883-BF81-D1D7-1C18F1E42FB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2077" y="1080000"/>
            <a:ext cx="8362950" cy="3577159"/>
          </a:xfrm>
          <a:prstGeom prst="rect">
            <a:avLst/>
          </a:prstGeom>
        </p:spPr>
      </p:pic>
    </p:spTree>
    <p:extLst>
      <p:ext uri="{BB962C8B-B14F-4D97-AF65-F5344CB8AC3E}">
        <p14:creationId xmlns:p14="http://schemas.microsoft.com/office/powerpoint/2010/main" val="13071304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B8E79E-3EE7-55F2-C079-CCCC70F447A6}"/>
            </a:ext>
          </a:extLst>
        </p:cNvPr>
        <p:cNvGrpSpPr/>
        <p:nvPr/>
      </p:nvGrpSpPr>
      <p:grpSpPr>
        <a:xfrm>
          <a:off x="0" y="0"/>
          <a:ext cx="0" cy="0"/>
          <a:chOff x="0" y="0"/>
          <a:chExt cx="0" cy="0"/>
        </a:xfrm>
      </p:grpSpPr>
      <p:sp>
        <p:nvSpPr>
          <p:cNvPr id="3" name="Title 7">
            <a:extLst>
              <a:ext uri="{FF2B5EF4-FFF2-40B4-BE49-F238E27FC236}">
                <a16:creationId xmlns:a16="http://schemas.microsoft.com/office/drawing/2014/main" id="{9BD51E6F-45ED-AF19-1E5A-4E38E8F80F5F}"/>
              </a:ext>
            </a:extLst>
          </p:cNvPr>
          <p:cNvSpPr txBox="1">
            <a:spLocks noGrp="1"/>
          </p:cNvSpPr>
          <p:nvPr>
            <p:ph type="title" idx="4294967295"/>
          </p:nvPr>
        </p:nvSpPr>
        <p:spPr>
          <a:xfrm>
            <a:off x="539552" y="504000"/>
            <a:ext cx="8064000" cy="4154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700" b="1" i="0" u="none" strike="noStrike" kern="1200" cap="none" spc="0" normalizeH="0" baseline="0" noProof="0">
                <a:ln>
                  <a:noFill/>
                </a:ln>
                <a:solidFill>
                  <a:schemeClr val="tx1"/>
                </a:solidFill>
                <a:effectLst/>
                <a:uLnTx/>
                <a:uFillTx/>
                <a:latin typeface="+mn-lt"/>
                <a:ea typeface="+mn-ea"/>
                <a:cs typeface="+mn-cs"/>
              </a:rPr>
              <a:t>Proposed change: Non-Compliance and Student Defaults</a:t>
            </a:r>
          </a:p>
        </p:txBody>
      </p:sp>
      <p:sp>
        <p:nvSpPr>
          <p:cNvPr id="2" name="TextBox 1">
            <a:extLst>
              <a:ext uri="{FF2B5EF4-FFF2-40B4-BE49-F238E27FC236}">
                <a16:creationId xmlns:a16="http://schemas.microsoft.com/office/drawing/2014/main" id="{73DC4DE9-D202-F096-8E82-CD3A890E446E}"/>
              </a:ext>
            </a:extLst>
          </p:cNvPr>
          <p:cNvSpPr txBox="1"/>
          <p:nvPr/>
        </p:nvSpPr>
        <p:spPr>
          <a:xfrm>
            <a:off x="539552" y="1116000"/>
            <a:ext cx="8064896" cy="3093154"/>
          </a:xfrm>
          <a:prstGeom prst="rect">
            <a:avLst/>
          </a:prstGeom>
          <a:noFill/>
        </p:spPr>
        <p:txBody>
          <a:bodyPr wrap="square" lIns="0" tIns="0" rIns="0" bIns="0" rtlCol="0" anchor="t">
            <a:spAutoFit/>
          </a:bodyPr>
          <a:lstStyle/>
          <a:p>
            <a:pPr>
              <a:spcAft>
                <a:spcPts val="1800"/>
              </a:spcAft>
            </a:pPr>
            <a:r>
              <a:rPr lang="en-AU">
                <a:cs typeface="Calibri"/>
              </a:rPr>
              <a:t>A </a:t>
            </a:r>
            <a:r>
              <a:rPr lang="en-AU" b="1">
                <a:cs typeface="Calibri"/>
              </a:rPr>
              <a:t>student default</a:t>
            </a:r>
            <a:r>
              <a:rPr lang="en-AU">
                <a:cs typeface="Calibri"/>
              </a:rPr>
              <a:t> occurs when:</a:t>
            </a:r>
          </a:p>
          <a:p>
            <a:pPr marL="285750" indent="-285750">
              <a:spcAft>
                <a:spcPts val="1800"/>
              </a:spcAft>
              <a:buFont typeface="Arial" panose="020B0604020202020204" pitchFamily="34" charset="0"/>
              <a:buChar char="•"/>
            </a:pPr>
            <a:r>
              <a:rPr lang="en-AU">
                <a:cs typeface="Calibri"/>
              </a:rPr>
              <a:t>an international student does not start a course on the agreed starting day, or</a:t>
            </a:r>
          </a:p>
          <a:p>
            <a:pPr marL="285750" indent="-285750">
              <a:spcAft>
                <a:spcPts val="1800"/>
              </a:spcAft>
              <a:buFont typeface="Arial" panose="020B0604020202020204" pitchFamily="34" charset="0"/>
              <a:buChar char="•"/>
            </a:pPr>
            <a:r>
              <a:rPr lang="en-AU">
                <a:cs typeface="Calibri"/>
              </a:rPr>
              <a:t>an international student withdraws from a course, or</a:t>
            </a:r>
          </a:p>
          <a:p>
            <a:pPr marL="285750" indent="-285750">
              <a:spcAft>
                <a:spcPts val="3600"/>
              </a:spcAft>
              <a:buFont typeface="Arial" panose="020B0604020202020204" pitchFamily="34" charset="0"/>
              <a:buChar char="•"/>
            </a:pPr>
            <a:r>
              <a:rPr lang="en-AU">
                <a:cs typeface="Calibri"/>
              </a:rPr>
              <a:t>an education provider refuses to provide a course to a student due to the student failing to make payments, breaching student visa conditions, and/or misbehaviour</a:t>
            </a:r>
          </a:p>
          <a:p>
            <a:pPr>
              <a:spcAft>
                <a:spcPts val="3600"/>
              </a:spcAft>
            </a:pPr>
            <a:r>
              <a:rPr lang="en-AU">
                <a:cs typeface="Calibri"/>
              </a:rPr>
              <a:t>Following a student default, a provider is legally obligated to refund the student’s tuition fees within the provider obligation period of 4 weeks [47D and 47E ESOS Act]</a:t>
            </a:r>
          </a:p>
        </p:txBody>
      </p:sp>
      <p:grpSp>
        <p:nvGrpSpPr>
          <p:cNvPr id="6" name="Group 5">
            <a:extLst>
              <a:ext uri="{FF2B5EF4-FFF2-40B4-BE49-F238E27FC236}">
                <a16:creationId xmlns:a16="http://schemas.microsoft.com/office/drawing/2014/main" id="{CD5A1DAD-0D6F-4288-40BD-2E4AD4843E1A}"/>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7" name="Rectangle 6">
              <a:extLst>
                <a:ext uri="{FF2B5EF4-FFF2-40B4-BE49-F238E27FC236}">
                  <a16:creationId xmlns:a16="http://schemas.microsoft.com/office/drawing/2014/main" id="{75B1B7F9-504C-01CB-CCF8-A6B3E5DAC86F}"/>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1" name="Oval 10">
              <a:extLst>
                <a:ext uri="{FF2B5EF4-FFF2-40B4-BE49-F238E27FC236}">
                  <a16:creationId xmlns:a16="http://schemas.microsoft.com/office/drawing/2014/main" id="{DD0632B3-E18D-D947-936F-7425E95727C0}"/>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Graphic 10">
              <a:extLst>
                <a:ext uri="{FF2B5EF4-FFF2-40B4-BE49-F238E27FC236}">
                  <a16:creationId xmlns:a16="http://schemas.microsoft.com/office/drawing/2014/main" id="{F549938E-95D5-8D2A-0F04-2C1E99E86BF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9096965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7">
            <a:extLst>
              <a:ext uri="{FF2B5EF4-FFF2-40B4-BE49-F238E27FC236}">
                <a16:creationId xmlns:a16="http://schemas.microsoft.com/office/drawing/2014/main" id="{76AFFF1C-BCDF-F922-7F42-B45DEB6CBB72}"/>
              </a:ext>
            </a:extLst>
          </p:cNvPr>
          <p:cNvSpPr txBox="1">
            <a:spLocks noGrp="1"/>
          </p:cNvSpPr>
          <p:nvPr>
            <p:ph type="title" idx="4294967295"/>
          </p:nvPr>
        </p:nvSpPr>
        <p:spPr>
          <a:xfrm>
            <a:off x="539552" y="504000"/>
            <a:ext cx="8064000" cy="4154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700" b="1" i="0" u="none" strike="noStrike" kern="1200" cap="none" spc="0" normalizeH="0" baseline="0" noProof="0">
                <a:ln>
                  <a:noFill/>
                </a:ln>
                <a:solidFill>
                  <a:schemeClr val="tx1"/>
                </a:solidFill>
                <a:effectLst/>
                <a:uLnTx/>
                <a:uFillTx/>
                <a:latin typeface="+mn-lt"/>
                <a:ea typeface="+mn-ea"/>
                <a:cs typeface="+mn-cs"/>
              </a:rPr>
              <a:t>Proposed change: Non-Compliance and Student Defaults</a:t>
            </a:r>
          </a:p>
        </p:txBody>
      </p:sp>
      <p:sp>
        <p:nvSpPr>
          <p:cNvPr id="2" name="TextBox 1">
            <a:extLst>
              <a:ext uri="{FF2B5EF4-FFF2-40B4-BE49-F238E27FC236}">
                <a16:creationId xmlns:a16="http://schemas.microsoft.com/office/drawing/2014/main" id="{329CE133-6D15-AC6F-5948-60E11BD4051D}"/>
              </a:ext>
            </a:extLst>
          </p:cNvPr>
          <p:cNvSpPr txBox="1"/>
          <p:nvPr/>
        </p:nvSpPr>
        <p:spPr>
          <a:xfrm>
            <a:off x="539552" y="1116000"/>
            <a:ext cx="8064896" cy="3416320"/>
          </a:xfrm>
          <a:prstGeom prst="rect">
            <a:avLst/>
          </a:prstGeom>
          <a:noFill/>
        </p:spPr>
        <p:txBody>
          <a:bodyPr wrap="square" lIns="0" tIns="0" rIns="0" bIns="0" rtlCol="0" anchor="t">
            <a:spAutoFit/>
          </a:bodyPr>
          <a:lstStyle/>
          <a:p>
            <a:pPr>
              <a:spcAft>
                <a:spcPts val="3600"/>
              </a:spcAft>
            </a:pPr>
            <a:r>
              <a:rPr lang="en-AU">
                <a:ea typeface="Calibri"/>
                <a:cs typeface="Calibri"/>
              </a:rPr>
              <a:t>Student defaults where the TPS assisted doubled from 2023 to 2024 and represented over 33% of total 2024 refunds paid by the TPS (up from an average of 4% in the previous 3 years)</a:t>
            </a:r>
          </a:p>
          <a:p>
            <a:pPr>
              <a:spcAft>
                <a:spcPts val="3600"/>
              </a:spcAft>
            </a:pPr>
            <a:r>
              <a:rPr lang="en-AU">
                <a:cs typeface="Calibri"/>
              </a:rPr>
              <a:t>Analysis conducted by the AGA shows that failure to refund students following a student default is a strong indication of provider closure</a:t>
            </a:r>
          </a:p>
          <a:p>
            <a:pPr>
              <a:spcAft>
                <a:spcPts val="3600"/>
              </a:spcAft>
            </a:pPr>
            <a:r>
              <a:rPr lang="en-AU">
                <a:cs typeface="Calibri"/>
              </a:rPr>
              <a:t>As a result of this analysis, the Board proposes introducing an additional component to the </a:t>
            </a:r>
            <a:r>
              <a:rPr lang="en-AU" i="1">
                <a:cs typeface="Calibri"/>
              </a:rPr>
              <a:t>Non-Compliance and Registration Renewal</a:t>
            </a:r>
            <a:r>
              <a:rPr lang="en-AU">
                <a:cs typeface="Calibri"/>
              </a:rPr>
              <a:t> risk factor for </a:t>
            </a:r>
            <a:r>
              <a:rPr lang="en-AU" b="1">
                <a:cs typeface="Calibri"/>
              </a:rPr>
              <a:t>providers that had at least one student default occur</a:t>
            </a:r>
            <a:r>
              <a:rPr lang="en-AU">
                <a:cs typeface="Calibri"/>
              </a:rPr>
              <a:t> where the </a:t>
            </a:r>
            <a:r>
              <a:rPr lang="en-AU" b="1">
                <a:cs typeface="Calibri"/>
              </a:rPr>
              <a:t>refund amount was paid out by the TPS</a:t>
            </a:r>
            <a:r>
              <a:rPr lang="en-AU">
                <a:cs typeface="Calibri"/>
              </a:rPr>
              <a:t> in the previous calendar year</a:t>
            </a:r>
            <a:endParaRPr lang="en-AU">
              <a:ea typeface="Calibri"/>
              <a:cs typeface="Calibri"/>
            </a:endParaRPr>
          </a:p>
        </p:txBody>
      </p:sp>
      <p:grpSp>
        <p:nvGrpSpPr>
          <p:cNvPr id="6" name="Group 5">
            <a:extLst>
              <a:ext uri="{FF2B5EF4-FFF2-40B4-BE49-F238E27FC236}">
                <a16:creationId xmlns:a16="http://schemas.microsoft.com/office/drawing/2014/main" id="{4980C909-FDE4-BFCD-FDCB-D0932A5DD06A}"/>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7" name="Rectangle 6">
              <a:extLst>
                <a:ext uri="{FF2B5EF4-FFF2-40B4-BE49-F238E27FC236}">
                  <a16:creationId xmlns:a16="http://schemas.microsoft.com/office/drawing/2014/main" id="{007D6290-128D-10EC-31EA-DF79A717BCFB}"/>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1" name="Oval 10">
              <a:extLst>
                <a:ext uri="{FF2B5EF4-FFF2-40B4-BE49-F238E27FC236}">
                  <a16:creationId xmlns:a16="http://schemas.microsoft.com/office/drawing/2014/main" id="{1C680487-5C53-22F6-FBFC-F0EC54E3EA01}"/>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Graphic 10">
              <a:extLst>
                <a:ext uri="{FF2B5EF4-FFF2-40B4-BE49-F238E27FC236}">
                  <a16:creationId xmlns:a16="http://schemas.microsoft.com/office/drawing/2014/main" id="{25037B61-9295-F5B4-5876-3A1EE1877F2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1648880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FB4F2A3-693A-5EE0-4F3B-E173C0F9E999}"/>
              </a:ext>
            </a:extLst>
          </p:cNvPr>
          <p:cNvSpPr txBox="1">
            <a:spLocks noGrp="1"/>
          </p:cNvSpPr>
          <p:nvPr>
            <p:ph type="title" idx="4294967295"/>
          </p:nvPr>
        </p:nvSpPr>
        <p:spPr>
          <a:xfrm>
            <a:off x="53955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Risk Rated Premium Component Formula</a:t>
            </a:r>
          </a:p>
        </p:txBody>
      </p:sp>
      <p:grpSp>
        <p:nvGrpSpPr>
          <p:cNvPr id="17" name="Group 16" descr="Risk rated premium component formula.">
            <a:extLst>
              <a:ext uri="{FF2B5EF4-FFF2-40B4-BE49-F238E27FC236}">
                <a16:creationId xmlns:a16="http://schemas.microsoft.com/office/drawing/2014/main" id="{46DE99C5-AF2E-D4F4-2104-92791D555298}"/>
              </a:ext>
            </a:extLst>
          </p:cNvPr>
          <p:cNvGrpSpPr/>
          <p:nvPr/>
        </p:nvGrpSpPr>
        <p:grpSpPr>
          <a:xfrm>
            <a:off x="558000" y="1134000"/>
            <a:ext cx="7653600" cy="792002"/>
            <a:chOff x="547200" y="1541550"/>
            <a:chExt cx="7653600" cy="792002"/>
          </a:xfrm>
        </p:grpSpPr>
        <p:sp>
          <p:nvSpPr>
            <p:cNvPr id="2" name="Right Bracket 1">
              <a:extLst>
                <a:ext uri="{FF2B5EF4-FFF2-40B4-BE49-F238E27FC236}">
                  <a16:creationId xmlns:a16="http://schemas.microsoft.com/office/drawing/2014/main" id="{13A8BE07-A16F-8B65-1BDB-AAD0F2CB1FDD}"/>
                </a:ext>
              </a:extLst>
            </p:cNvPr>
            <p:cNvSpPr/>
            <p:nvPr/>
          </p:nvSpPr>
          <p:spPr>
            <a:xfrm>
              <a:off x="5047200" y="1541550"/>
              <a:ext cx="126000" cy="792000"/>
            </a:xfrm>
            <a:prstGeom prst="rightBracket">
              <a:avLst>
                <a:gd name="adj" fmla="val 0"/>
              </a:avLst>
            </a:prstGeom>
            <a:ln w="2095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7" name="Left Bracket 6">
              <a:extLst>
                <a:ext uri="{FF2B5EF4-FFF2-40B4-BE49-F238E27FC236}">
                  <a16:creationId xmlns:a16="http://schemas.microsoft.com/office/drawing/2014/main" id="{3692E1A7-5CA7-7134-9A0E-8D2573FF67EC}"/>
                </a:ext>
              </a:extLst>
            </p:cNvPr>
            <p:cNvSpPr/>
            <p:nvPr/>
          </p:nvSpPr>
          <p:spPr>
            <a:xfrm>
              <a:off x="547200" y="1541552"/>
              <a:ext cx="126000" cy="792000"/>
            </a:xfrm>
            <a:prstGeom prst="leftBracket">
              <a:avLst>
                <a:gd name="adj" fmla="val 0"/>
              </a:avLst>
            </a:prstGeom>
            <a:ln w="2095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8" name="TextBox 7">
              <a:extLst>
                <a:ext uri="{FF2B5EF4-FFF2-40B4-BE49-F238E27FC236}">
                  <a16:creationId xmlns:a16="http://schemas.microsoft.com/office/drawing/2014/main" id="{BCFA4D93-65CC-C59C-120B-B4EAA5067FEA}"/>
                </a:ext>
              </a:extLst>
            </p:cNvPr>
            <p:cNvSpPr txBox="1"/>
            <p:nvPr/>
          </p:nvSpPr>
          <p:spPr>
            <a:xfrm>
              <a:off x="676800" y="1640483"/>
              <a:ext cx="1929600" cy="594137"/>
            </a:xfrm>
            <a:prstGeom prst="rect">
              <a:avLst/>
            </a:prstGeom>
            <a:noFill/>
          </p:spPr>
          <p:txBody>
            <a:bodyPr wrap="square" lIns="0" tIns="0" rIns="0" bIns="0" rtlCol="0" anchor="t">
              <a:spAutoFit/>
            </a:bodyPr>
            <a:lstStyle/>
            <a:p>
              <a:pPr algn="ctr">
                <a:lnSpc>
                  <a:spcPct val="110000"/>
                </a:lnSpc>
              </a:pPr>
              <a:r>
                <a:rPr lang="en-AU" dirty="0"/>
                <a:t>specified percentage for 2026</a:t>
              </a:r>
            </a:p>
          </p:txBody>
        </p:sp>
        <p:sp>
          <p:nvSpPr>
            <p:cNvPr id="10" name="TextBox 9">
              <a:extLst>
                <a:ext uri="{FF2B5EF4-FFF2-40B4-BE49-F238E27FC236}">
                  <a16:creationId xmlns:a16="http://schemas.microsoft.com/office/drawing/2014/main" id="{7D675865-1BF2-8DAD-104B-C80E049DB35A}"/>
                </a:ext>
              </a:extLst>
            </p:cNvPr>
            <p:cNvSpPr txBox="1"/>
            <p:nvPr/>
          </p:nvSpPr>
          <p:spPr>
            <a:xfrm>
              <a:off x="2750400" y="1799051"/>
              <a:ext cx="180000" cy="276999"/>
            </a:xfrm>
            <a:prstGeom prst="rect">
              <a:avLst/>
            </a:prstGeom>
            <a:noFill/>
          </p:spPr>
          <p:txBody>
            <a:bodyPr wrap="square" lIns="0" tIns="0" rIns="0" bIns="0" rtlCol="0" anchor="t">
              <a:spAutoFit/>
            </a:bodyPr>
            <a:lstStyle/>
            <a:p>
              <a:pPr algn="ctr"/>
              <a:r>
                <a:rPr lang="en-AU"/>
                <a:t>X</a:t>
              </a:r>
            </a:p>
          </p:txBody>
        </p:sp>
        <p:sp>
          <p:nvSpPr>
            <p:cNvPr id="11" name="TextBox 10">
              <a:extLst>
                <a:ext uri="{FF2B5EF4-FFF2-40B4-BE49-F238E27FC236}">
                  <a16:creationId xmlns:a16="http://schemas.microsoft.com/office/drawing/2014/main" id="{B520EBB5-9BC4-6013-2ABF-90A2398CD9EC}"/>
                </a:ext>
              </a:extLst>
            </p:cNvPr>
            <p:cNvSpPr txBox="1"/>
            <p:nvPr/>
          </p:nvSpPr>
          <p:spPr>
            <a:xfrm>
              <a:off x="3074400" y="1800750"/>
              <a:ext cx="1954800" cy="277200"/>
            </a:xfrm>
            <a:prstGeom prst="rect">
              <a:avLst/>
            </a:prstGeom>
            <a:noFill/>
          </p:spPr>
          <p:txBody>
            <a:bodyPr wrap="square" lIns="0" tIns="0" rIns="0" bIns="0" rtlCol="0" anchor="t">
              <a:spAutoFit/>
            </a:bodyPr>
            <a:lstStyle/>
            <a:p>
              <a:pPr algn="ctr"/>
              <a:r>
                <a:rPr lang="en-AU"/>
                <a:t>total risk factor value</a:t>
              </a:r>
            </a:p>
          </p:txBody>
        </p:sp>
        <p:sp>
          <p:nvSpPr>
            <p:cNvPr id="14" name="TextBox 13">
              <a:extLst>
                <a:ext uri="{FF2B5EF4-FFF2-40B4-BE49-F238E27FC236}">
                  <a16:creationId xmlns:a16="http://schemas.microsoft.com/office/drawing/2014/main" id="{208BCB61-FA14-76BD-C094-CF79DC3D3357}"/>
                </a:ext>
              </a:extLst>
            </p:cNvPr>
            <p:cNvSpPr txBox="1"/>
            <p:nvPr/>
          </p:nvSpPr>
          <p:spPr>
            <a:xfrm>
              <a:off x="5317200" y="1799051"/>
              <a:ext cx="180000" cy="276999"/>
            </a:xfrm>
            <a:prstGeom prst="rect">
              <a:avLst/>
            </a:prstGeom>
            <a:noFill/>
          </p:spPr>
          <p:txBody>
            <a:bodyPr wrap="square" lIns="0" tIns="0" rIns="0" bIns="0" rtlCol="0" anchor="t">
              <a:spAutoFit/>
            </a:bodyPr>
            <a:lstStyle/>
            <a:p>
              <a:pPr algn="ctr"/>
              <a:r>
                <a:rPr lang="en-AU"/>
                <a:t>X</a:t>
              </a:r>
            </a:p>
          </p:txBody>
        </p:sp>
        <p:sp>
          <p:nvSpPr>
            <p:cNvPr id="15" name="TextBox 14">
              <a:extLst>
                <a:ext uri="{FF2B5EF4-FFF2-40B4-BE49-F238E27FC236}">
                  <a16:creationId xmlns:a16="http://schemas.microsoft.com/office/drawing/2014/main" id="{973EBC38-B2B4-3936-722E-78A5B7ED3EDA}"/>
                </a:ext>
              </a:extLst>
            </p:cNvPr>
            <p:cNvSpPr txBox="1"/>
            <p:nvPr/>
          </p:nvSpPr>
          <p:spPr>
            <a:xfrm>
              <a:off x="5641200" y="1640483"/>
              <a:ext cx="2559600" cy="594137"/>
            </a:xfrm>
            <a:prstGeom prst="rect">
              <a:avLst/>
            </a:prstGeom>
            <a:noFill/>
          </p:spPr>
          <p:txBody>
            <a:bodyPr wrap="square" lIns="0" tIns="0" rIns="0" bIns="0" rtlCol="0" anchor="t">
              <a:spAutoFit/>
            </a:bodyPr>
            <a:lstStyle/>
            <a:p>
              <a:pPr algn="ctr">
                <a:lnSpc>
                  <a:spcPct val="110000"/>
                </a:lnSpc>
              </a:pPr>
              <a:r>
                <a:rPr lang="en-AU"/>
                <a:t>provider’s overseas student tuition fees for 2025</a:t>
              </a:r>
            </a:p>
          </p:txBody>
        </p:sp>
      </p:grpSp>
      <p:sp>
        <p:nvSpPr>
          <p:cNvPr id="18" name="TextBox 17">
            <a:extLst>
              <a:ext uri="{FF2B5EF4-FFF2-40B4-BE49-F238E27FC236}">
                <a16:creationId xmlns:a16="http://schemas.microsoft.com/office/drawing/2014/main" id="{475CC85F-D889-9511-CBCA-AAC206191E7C}"/>
              </a:ext>
            </a:extLst>
          </p:cNvPr>
          <p:cNvSpPr txBox="1"/>
          <p:nvPr/>
        </p:nvSpPr>
        <p:spPr>
          <a:xfrm>
            <a:off x="540000" y="2465571"/>
            <a:ext cx="8100000" cy="276999"/>
          </a:xfrm>
          <a:prstGeom prst="rect">
            <a:avLst/>
          </a:prstGeom>
          <a:noFill/>
        </p:spPr>
        <p:txBody>
          <a:bodyPr wrap="square" lIns="0" tIns="0" rIns="0" bIns="0" rtlCol="0" anchor="t">
            <a:spAutoFit/>
          </a:bodyPr>
          <a:lstStyle/>
          <a:p>
            <a:pPr>
              <a:spcAft>
                <a:spcPts val="2200"/>
              </a:spcAft>
            </a:pPr>
            <a:r>
              <a:rPr lang="en-AU"/>
              <a:t>Proposed specified percentage for 2026: </a:t>
            </a:r>
            <a:r>
              <a:rPr lang="en-AU" b="1"/>
              <a:t>0.05%</a:t>
            </a:r>
            <a:endParaRPr lang="en-AU"/>
          </a:p>
        </p:txBody>
      </p:sp>
      <p:grpSp>
        <p:nvGrpSpPr>
          <p:cNvPr id="19" name="Group 18">
            <a:extLst>
              <a:ext uri="{FF2B5EF4-FFF2-40B4-BE49-F238E27FC236}">
                <a16:creationId xmlns:a16="http://schemas.microsoft.com/office/drawing/2014/main" id="{708FCB0E-73D9-1F79-C82F-57075DB29165}"/>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20" name="Rectangle 19">
              <a:extLst>
                <a:ext uri="{FF2B5EF4-FFF2-40B4-BE49-F238E27FC236}">
                  <a16:creationId xmlns:a16="http://schemas.microsoft.com/office/drawing/2014/main" id="{91996D5F-1743-EA14-379E-BFC1B9603D17}"/>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21" name="Oval 20">
              <a:extLst>
                <a:ext uri="{FF2B5EF4-FFF2-40B4-BE49-F238E27FC236}">
                  <a16:creationId xmlns:a16="http://schemas.microsoft.com/office/drawing/2014/main" id="{1E8B81A9-7F4F-5C06-D53E-38A3C5BCF0D5}"/>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2" name="Graphic 10">
              <a:extLst>
                <a:ext uri="{FF2B5EF4-FFF2-40B4-BE49-F238E27FC236}">
                  <a16:creationId xmlns:a16="http://schemas.microsoft.com/office/drawing/2014/main" id="{90A81D87-F0DE-602F-3345-D91F09C7012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4582363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descr="Risk rated premium component formula.">
            <a:extLst>
              <a:ext uri="{FF2B5EF4-FFF2-40B4-BE49-F238E27FC236}">
                <a16:creationId xmlns:a16="http://schemas.microsoft.com/office/drawing/2014/main" id="{C40C7AFD-769F-7718-1C82-A808170EE055}"/>
              </a:ext>
            </a:extLst>
          </p:cNvPr>
          <p:cNvGrpSpPr/>
          <p:nvPr/>
        </p:nvGrpSpPr>
        <p:grpSpPr>
          <a:xfrm>
            <a:off x="558000" y="1134000"/>
            <a:ext cx="7653600" cy="792002"/>
            <a:chOff x="547200" y="1541550"/>
            <a:chExt cx="7653600" cy="792002"/>
          </a:xfrm>
        </p:grpSpPr>
        <p:sp>
          <p:nvSpPr>
            <p:cNvPr id="4" name="Right Bracket 3">
              <a:extLst>
                <a:ext uri="{FF2B5EF4-FFF2-40B4-BE49-F238E27FC236}">
                  <a16:creationId xmlns:a16="http://schemas.microsoft.com/office/drawing/2014/main" id="{D6A68E71-554A-51F2-D2CF-9C83B4258F7E}"/>
                </a:ext>
              </a:extLst>
            </p:cNvPr>
            <p:cNvSpPr/>
            <p:nvPr/>
          </p:nvSpPr>
          <p:spPr>
            <a:xfrm>
              <a:off x="5047200" y="1541550"/>
              <a:ext cx="126000" cy="792000"/>
            </a:xfrm>
            <a:prstGeom prst="rightBracket">
              <a:avLst>
                <a:gd name="adj" fmla="val 0"/>
              </a:avLst>
            </a:prstGeom>
            <a:ln w="2095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9" name="Left Bracket 8">
              <a:extLst>
                <a:ext uri="{FF2B5EF4-FFF2-40B4-BE49-F238E27FC236}">
                  <a16:creationId xmlns:a16="http://schemas.microsoft.com/office/drawing/2014/main" id="{689D86A4-F1AB-B3F8-3DEB-E55DE71B6F15}"/>
                </a:ext>
              </a:extLst>
            </p:cNvPr>
            <p:cNvSpPr/>
            <p:nvPr/>
          </p:nvSpPr>
          <p:spPr>
            <a:xfrm>
              <a:off x="547200" y="1541552"/>
              <a:ext cx="126000" cy="792000"/>
            </a:xfrm>
            <a:prstGeom prst="leftBracket">
              <a:avLst>
                <a:gd name="adj" fmla="val 0"/>
              </a:avLst>
            </a:prstGeom>
            <a:ln w="2095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10" name="TextBox 9">
              <a:extLst>
                <a:ext uri="{FF2B5EF4-FFF2-40B4-BE49-F238E27FC236}">
                  <a16:creationId xmlns:a16="http://schemas.microsoft.com/office/drawing/2014/main" id="{0AB76873-F714-810F-7E23-F7C81F94196F}"/>
                </a:ext>
              </a:extLst>
            </p:cNvPr>
            <p:cNvSpPr txBox="1"/>
            <p:nvPr/>
          </p:nvSpPr>
          <p:spPr>
            <a:xfrm>
              <a:off x="676800" y="1640483"/>
              <a:ext cx="1929600" cy="594137"/>
            </a:xfrm>
            <a:prstGeom prst="rect">
              <a:avLst/>
            </a:prstGeom>
            <a:noFill/>
          </p:spPr>
          <p:txBody>
            <a:bodyPr wrap="square" lIns="0" tIns="0" rIns="0" bIns="0" rtlCol="0" anchor="t">
              <a:spAutoFit/>
            </a:bodyPr>
            <a:lstStyle/>
            <a:p>
              <a:pPr algn="ctr">
                <a:lnSpc>
                  <a:spcPct val="110000"/>
                </a:lnSpc>
              </a:pPr>
              <a:r>
                <a:rPr lang="en-AU"/>
                <a:t>specified percentage for 2026</a:t>
              </a:r>
            </a:p>
          </p:txBody>
        </p:sp>
        <p:sp>
          <p:nvSpPr>
            <p:cNvPr id="11" name="TextBox 10">
              <a:extLst>
                <a:ext uri="{FF2B5EF4-FFF2-40B4-BE49-F238E27FC236}">
                  <a16:creationId xmlns:a16="http://schemas.microsoft.com/office/drawing/2014/main" id="{ED2EDAEB-DC53-08AC-0DB9-BF00F4789340}"/>
                </a:ext>
              </a:extLst>
            </p:cNvPr>
            <p:cNvSpPr txBox="1"/>
            <p:nvPr/>
          </p:nvSpPr>
          <p:spPr>
            <a:xfrm>
              <a:off x="2750400" y="1799051"/>
              <a:ext cx="180000" cy="276999"/>
            </a:xfrm>
            <a:prstGeom prst="rect">
              <a:avLst/>
            </a:prstGeom>
            <a:noFill/>
          </p:spPr>
          <p:txBody>
            <a:bodyPr wrap="square" lIns="0" tIns="0" rIns="0" bIns="0" rtlCol="0" anchor="t">
              <a:spAutoFit/>
            </a:bodyPr>
            <a:lstStyle/>
            <a:p>
              <a:pPr algn="ctr"/>
              <a:r>
                <a:rPr lang="en-AU"/>
                <a:t>X</a:t>
              </a:r>
            </a:p>
          </p:txBody>
        </p:sp>
        <p:sp>
          <p:nvSpPr>
            <p:cNvPr id="12" name="TextBox 11">
              <a:extLst>
                <a:ext uri="{FF2B5EF4-FFF2-40B4-BE49-F238E27FC236}">
                  <a16:creationId xmlns:a16="http://schemas.microsoft.com/office/drawing/2014/main" id="{FAA58E43-5A08-1343-BAF5-00F84B7BD63A}"/>
                </a:ext>
              </a:extLst>
            </p:cNvPr>
            <p:cNvSpPr txBox="1"/>
            <p:nvPr/>
          </p:nvSpPr>
          <p:spPr>
            <a:xfrm>
              <a:off x="3074400" y="1800750"/>
              <a:ext cx="1954800" cy="277200"/>
            </a:xfrm>
            <a:prstGeom prst="rect">
              <a:avLst/>
            </a:prstGeom>
            <a:noFill/>
          </p:spPr>
          <p:txBody>
            <a:bodyPr wrap="square" lIns="0" tIns="0" rIns="0" bIns="0" rtlCol="0" anchor="t">
              <a:spAutoFit/>
            </a:bodyPr>
            <a:lstStyle/>
            <a:p>
              <a:pPr algn="ctr"/>
              <a:r>
                <a:rPr lang="en-AU"/>
                <a:t>total risk factor value</a:t>
              </a:r>
            </a:p>
          </p:txBody>
        </p:sp>
        <p:sp>
          <p:nvSpPr>
            <p:cNvPr id="13" name="TextBox 12">
              <a:extLst>
                <a:ext uri="{FF2B5EF4-FFF2-40B4-BE49-F238E27FC236}">
                  <a16:creationId xmlns:a16="http://schemas.microsoft.com/office/drawing/2014/main" id="{1F5B5B12-FE6D-21D3-254A-10BC8600A357}"/>
                </a:ext>
              </a:extLst>
            </p:cNvPr>
            <p:cNvSpPr txBox="1"/>
            <p:nvPr/>
          </p:nvSpPr>
          <p:spPr>
            <a:xfrm>
              <a:off x="5317200" y="1799051"/>
              <a:ext cx="180000" cy="276999"/>
            </a:xfrm>
            <a:prstGeom prst="rect">
              <a:avLst/>
            </a:prstGeom>
            <a:noFill/>
          </p:spPr>
          <p:txBody>
            <a:bodyPr wrap="square" lIns="0" tIns="0" rIns="0" bIns="0" rtlCol="0" anchor="t">
              <a:spAutoFit/>
            </a:bodyPr>
            <a:lstStyle/>
            <a:p>
              <a:pPr algn="ctr"/>
              <a:r>
                <a:rPr lang="en-AU"/>
                <a:t>X</a:t>
              </a:r>
            </a:p>
          </p:txBody>
        </p:sp>
        <p:sp>
          <p:nvSpPr>
            <p:cNvPr id="14" name="TextBox 13">
              <a:extLst>
                <a:ext uri="{FF2B5EF4-FFF2-40B4-BE49-F238E27FC236}">
                  <a16:creationId xmlns:a16="http://schemas.microsoft.com/office/drawing/2014/main" id="{0A3C0002-4614-3E34-DBDD-57133959E41A}"/>
                </a:ext>
              </a:extLst>
            </p:cNvPr>
            <p:cNvSpPr txBox="1"/>
            <p:nvPr/>
          </p:nvSpPr>
          <p:spPr>
            <a:xfrm>
              <a:off x="5641200" y="1640483"/>
              <a:ext cx="2559600" cy="594137"/>
            </a:xfrm>
            <a:prstGeom prst="rect">
              <a:avLst/>
            </a:prstGeom>
            <a:noFill/>
          </p:spPr>
          <p:txBody>
            <a:bodyPr wrap="square" lIns="0" tIns="0" rIns="0" bIns="0" rtlCol="0" anchor="t">
              <a:spAutoFit/>
            </a:bodyPr>
            <a:lstStyle/>
            <a:p>
              <a:pPr algn="ctr">
                <a:lnSpc>
                  <a:spcPct val="110000"/>
                </a:lnSpc>
              </a:pPr>
              <a:r>
                <a:rPr lang="en-AU"/>
                <a:t>provider’s overseas student tuition fees for 2025</a:t>
              </a:r>
            </a:p>
          </p:txBody>
        </p:sp>
      </p:grpSp>
      <p:sp>
        <p:nvSpPr>
          <p:cNvPr id="5" name="Title 4">
            <a:extLst>
              <a:ext uri="{FF2B5EF4-FFF2-40B4-BE49-F238E27FC236}">
                <a16:creationId xmlns:a16="http://schemas.microsoft.com/office/drawing/2014/main" id="{AFB4F2A3-693A-5EE0-4F3B-E173C0F9E999}"/>
              </a:ext>
            </a:extLst>
          </p:cNvPr>
          <p:cNvSpPr txBox="1">
            <a:spLocks noGrp="1"/>
          </p:cNvSpPr>
          <p:nvPr>
            <p:ph type="title" idx="4294967295"/>
          </p:nvPr>
        </p:nvSpPr>
        <p:spPr>
          <a:xfrm>
            <a:off x="53955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Risk Rated Premium Component: </a:t>
            </a:r>
            <a:r>
              <a:rPr kumimoji="0" lang="en-AU" sz="2800" b="1" i="0" u="none" strike="noStrike" kern="1200" cap="none" spc="0" normalizeH="0" baseline="0" noProof="0">
                <a:ln>
                  <a:noFill/>
                </a:ln>
                <a:solidFill>
                  <a:schemeClr val="accent3">
                    <a:lumMod val="75000"/>
                  </a:schemeClr>
                </a:solidFill>
                <a:effectLst/>
                <a:uLnTx/>
                <a:uFillTx/>
                <a:latin typeface="+mn-lt"/>
                <a:ea typeface="+mn-ea"/>
                <a:cs typeface="+mn-cs"/>
              </a:rPr>
              <a:t>High risk</a:t>
            </a:r>
            <a:r>
              <a:rPr kumimoji="0" lang="en-AU" sz="2800" b="1" i="0" u="none" strike="noStrike" kern="1200" cap="none" spc="0" normalizeH="0" baseline="0" noProof="0">
                <a:ln>
                  <a:noFill/>
                </a:ln>
                <a:solidFill>
                  <a:schemeClr val="tx1"/>
                </a:solidFill>
                <a:effectLst/>
                <a:uLnTx/>
                <a:uFillTx/>
                <a:latin typeface="+mn-lt"/>
                <a:ea typeface="+mn-ea"/>
                <a:cs typeface="+mn-cs"/>
              </a:rPr>
              <a:t> example</a:t>
            </a:r>
          </a:p>
        </p:txBody>
      </p:sp>
      <p:sp>
        <p:nvSpPr>
          <p:cNvPr id="16" name="Rectangle 15">
            <a:extLst>
              <a:ext uri="{FF2B5EF4-FFF2-40B4-BE49-F238E27FC236}">
                <a16:creationId xmlns:a16="http://schemas.microsoft.com/office/drawing/2014/main" id="{2A42F612-0880-C0B3-D6E9-117A97BAFE01}"/>
              </a:ext>
            </a:extLst>
          </p:cNvPr>
          <p:cNvSpPr/>
          <p:nvPr/>
        </p:nvSpPr>
        <p:spPr>
          <a:xfrm>
            <a:off x="669600" y="1216800"/>
            <a:ext cx="1965600" cy="63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a:solidFill>
                  <a:schemeClr val="tx1"/>
                </a:solidFill>
              </a:rPr>
              <a:t>0.05%</a:t>
            </a:r>
          </a:p>
        </p:txBody>
      </p:sp>
      <p:sp>
        <p:nvSpPr>
          <p:cNvPr id="18" name="Rectangle 17">
            <a:extLst>
              <a:ext uri="{FF2B5EF4-FFF2-40B4-BE49-F238E27FC236}">
                <a16:creationId xmlns:a16="http://schemas.microsoft.com/office/drawing/2014/main" id="{C4157024-3E66-2C1A-4608-F28CD6D4B2A4}"/>
              </a:ext>
            </a:extLst>
          </p:cNvPr>
          <p:cNvSpPr/>
          <p:nvPr/>
        </p:nvSpPr>
        <p:spPr>
          <a:xfrm>
            <a:off x="3067200" y="1216800"/>
            <a:ext cx="1990800" cy="63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b="1">
                <a:solidFill>
                  <a:schemeClr val="accent3">
                    <a:lumMod val="75000"/>
                  </a:schemeClr>
                </a:solidFill>
              </a:rPr>
              <a:t>4.5</a:t>
            </a:r>
          </a:p>
        </p:txBody>
      </p:sp>
      <p:sp>
        <p:nvSpPr>
          <p:cNvPr id="35" name="Rectangle 34">
            <a:extLst>
              <a:ext uri="{FF2B5EF4-FFF2-40B4-BE49-F238E27FC236}">
                <a16:creationId xmlns:a16="http://schemas.microsoft.com/office/drawing/2014/main" id="{447453FD-B88A-E690-A850-2786255CC47B}"/>
              </a:ext>
            </a:extLst>
          </p:cNvPr>
          <p:cNvSpPr/>
          <p:nvPr/>
        </p:nvSpPr>
        <p:spPr>
          <a:xfrm>
            <a:off x="5634000" y="1216800"/>
            <a:ext cx="2595600" cy="63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a:solidFill>
                  <a:schemeClr val="tx1"/>
                </a:solidFill>
              </a:rPr>
              <a:t>$2,000,000</a:t>
            </a:r>
          </a:p>
        </p:txBody>
      </p:sp>
      <p:sp>
        <p:nvSpPr>
          <p:cNvPr id="36" name="TextBox 35">
            <a:extLst>
              <a:ext uri="{FF2B5EF4-FFF2-40B4-BE49-F238E27FC236}">
                <a16:creationId xmlns:a16="http://schemas.microsoft.com/office/drawing/2014/main" id="{742205ED-6243-7579-715A-D353F0346F47}"/>
              </a:ext>
            </a:extLst>
          </p:cNvPr>
          <p:cNvSpPr txBox="1"/>
          <p:nvPr/>
        </p:nvSpPr>
        <p:spPr>
          <a:xfrm>
            <a:off x="539999" y="2520000"/>
            <a:ext cx="8064000" cy="1092607"/>
          </a:xfrm>
          <a:prstGeom prst="rect">
            <a:avLst/>
          </a:prstGeom>
          <a:noFill/>
        </p:spPr>
        <p:txBody>
          <a:bodyPr wrap="square" lIns="0" tIns="0" rIns="0" bIns="0" rtlCol="0" anchor="t">
            <a:spAutoFit/>
          </a:bodyPr>
          <a:lstStyle/>
          <a:p>
            <a:pPr algn="l">
              <a:spcAft>
                <a:spcPts val="4200"/>
              </a:spcAft>
            </a:pPr>
            <a:r>
              <a:rPr lang="en-AU">
                <a:cs typeface="Calibri"/>
              </a:rPr>
              <a:t>= 0.00225 x $2,000,000</a:t>
            </a:r>
          </a:p>
          <a:p>
            <a:pPr algn="l">
              <a:spcAft>
                <a:spcPts val="4200"/>
              </a:spcAft>
            </a:pPr>
            <a:r>
              <a:rPr lang="en-AU" b="1">
                <a:cs typeface="Calibri"/>
              </a:rPr>
              <a:t>= </a:t>
            </a:r>
            <a:r>
              <a:rPr lang="en-AU" b="1">
                <a:solidFill>
                  <a:schemeClr val="accent3">
                    <a:lumMod val="75000"/>
                  </a:schemeClr>
                </a:solidFill>
                <a:cs typeface="Calibri"/>
              </a:rPr>
              <a:t>$4,500</a:t>
            </a:r>
          </a:p>
        </p:txBody>
      </p:sp>
      <p:grpSp>
        <p:nvGrpSpPr>
          <p:cNvPr id="2" name="Group 1">
            <a:extLst>
              <a:ext uri="{FF2B5EF4-FFF2-40B4-BE49-F238E27FC236}">
                <a16:creationId xmlns:a16="http://schemas.microsoft.com/office/drawing/2014/main" id="{58CA7236-7A14-247E-4C27-BBA4D581E9DD}"/>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6" name="Rectangle 5">
              <a:extLst>
                <a:ext uri="{FF2B5EF4-FFF2-40B4-BE49-F238E27FC236}">
                  <a16:creationId xmlns:a16="http://schemas.microsoft.com/office/drawing/2014/main" id="{C468B72D-9E64-F16F-9BC6-D37ABD4FEE5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7" name="Oval 6">
              <a:extLst>
                <a:ext uri="{FF2B5EF4-FFF2-40B4-BE49-F238E27FC236}">
                  <a16:creationId xmlns:a16="http://schemas.microsoft.com/office/drawing/2014/main" id="{790E0D53-0FDF-C075-7ECF-3B15E0DA0502}"/>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10">
              <a:extLst>
                <a:ext uri="{FF2B5EF4-FFF2-40B4-BE49-F238E27FC236}">
                  <a16:creationId xmlns:a16="http://schemas.microsoft.com/office/drawing/2014/main" id="{C58ABA94-B171-5772-D789-15F15218444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497225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6">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animBg="1"/>
      <p:bldP spid="3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FB4F2A3-693A-5EE0-4F3B-E173C0F9E999}"/>
              </a:ext>
            </a:extLst>
          </p:cNvPr>
          <p:cNvSpPr txBox="1">
            <a:spLocks noGrp="1"/>
          </p:cNvSpPr>
          <p:nvPr>
            <p:ph type="title" idx="4294967295"/>
          </p:nvPr>
        </p:nvSpPr>
        <p:spPr>
          <a:xfrm>
            <a:off x="53955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Risk Rated Premium Component: </a:t>
            </a:r>
            <a:r>
              <a:rPr kumimoji="0" lang="en-AU" sz="2800" b="1" i="0" u="none" strike="noStrike" kern="1200" cap="none" spc="0" normalizeH="0" baseline="0" noProof="0">
                <a:ln>
                  <a:noFill/>
                </a:ln>
                <a:solidFill>
                  <a:schemeClr val="accent6">
                    <a:lumMod val="75000"/>
                  </a:schemeClr>
                </a:solidFill>
                <a:effectLst/>
                <a:uLnTx/>
                <a:uFillTx/>
                <a:latin typeface="+mn-lt"/>
                <a:ea typeface="+mn-ea"/>
                <a:cs typeface="+mn-cs"/>
              </a:rPr>
              <a:t>Low risk</a:t>
            </a:r>
            <a:r>
              <a:rPr kumimoji="0" lang="en-AU" sz="2800" b="1" i="0" u="none" strike="noStrike" kern="1200" cap="none" spc="0" normalizeH="0" baseline="0" noProof="0">
                <a:ln>
                  <a:noFill/>
                </a:ln>
                <a:solidFill>
                  <a:schemeClr val="tx1"/>
                </a:solidFill>
                <a:effectLst/>
                <a:uLnTx/>
                <a:uFillTx/>
                <a:latin typeface="+mn-lt"/>
                <a:ea typeface="+mn-ea"/>
                <a:cs typeface="+mn-cs"/>
              </a:rPr>
              <a:t> example</a:t>
            </a:r>
          </a:p>
        </p:txBody>
      </p:sp>
      <p:sp>
        <p:nvSpPr>
          <p:cNvPr id="36" name="TextBox 35">
            <a:extLst>
              <a:ext uri="{FF2B5EF4-FFF2-40B4-BE49-F238E27FC236}">
                <a16:creationId xmlns:a16="http://schemas.microsoft.com/office/drawing/2014/main" id="{742205ED-6243-7579-715A-D353F0346F47}"/>
              </a:ext>
            </a:extLst>
          </p:cNvPr>
          <p:cNvSpPr txBox="1"/>
          <p:nvPr/>
        </p:nvSpPr>
        <p:spPr>
          <a:xfrm>
            <a:off x="539999" y="2520000"/>
            <a:ext cx="8064000" cy="1092607"/>
          </a:xfrm>
          <a:prstGeom prst="rect">
            <a:avLst/>
          </a:prstGeom>
          <a:noFill/>
        </p:spPr>
        <p:txBody>
          <a:bodyPr wrap="square" lIns="0" tIns="0" rIns="0" bIns="0" rtlCol="0" anchor="t">
            <a:spAutoFit/>
          </a:bodyPr>
          <a:lstStyle/>
          <a:p>
            <a:pPr algn="l">
              <a:spcAft>
                <a:spcPts val="4200"/>
              </a:spcAft>
            </a:pPr>
            <a:r>
              <a:rPr lang="en-AU">
                <a:cs typeface="Calibri"/>
              </a:rPr>
              <a:t>= 0.0005 x $2,000,000</a:t>
            </a:r>
          </a:p>
          <a:p>
            <a:pPr algn="l">
              <a:spcAft>
                <a:spcPts val="4200"/>
              </a:spcAft>
            </a:pPr>
            <a:r>
              <a:rPr lang="en-AU" b="1">
                <a:cs typeface="Calibri"/>
              </a:rPr>
              <a:t>= </a:t>
            </a:r>
            <a:r>
              <a:rPr lang="en-AU" b="1">
                <a:solidFill>
                  <a:schemeClr val="accent6">
                    <a:lumMod val="75000"/>
                  </a:schemeClr>
                </a:solidFill>
                <a:cs typeface="Calibri"/>
              </a:rPr>
              <a:t>$1,000</a:t>
            </a:r>
          </a:p>
        </p:txBody>
      </p:sp>
      <p:grpSp>
        <p:nvGrpSpPr>
          <p:cNvPr id="37" name="Group 36">
            <a:extLst>
              <a:ext uri="{FF2B5EF4-FFF2-40B4-BE49-F238E27FC236}">
                <a16:creationId xmlns:a16="http://schemas.microsoft.com/office/drawing/2014/main" id="{C1D21216-5A4C-E03D-F162-63F1F25B23D3}"/>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38" name="Rectangle 37">
              <a:extLst>
                <a:ext uri="{FF2B5EF4-FFF2-40B4-BE49-F238E27FC236}">
                  <a16:creationId xmlns:a16="http://schemas.microsoft.com/office/drawing/2014/main" id="{3A71B28D-13F2-8878-B031-ADDF5C39C3F8}"/>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39" name="Oval 38">
              <a:extLst>
                <a:ext uri="{FF2B5EF4-FFF2-40B4-BE49-F238E27FC236}">
                  <a16:creationId xmlns:a16="http://schemas.microsoft.com/office/drawing/2014/main" id="{7E759D67-71FF-2AE3-74CC-540647D19EAF}"/>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0" name="Graphic 10">
              <a:extLst>
                <a:ext uri="{FF2B5EF4-FFF2-40B4-BE49-F238E27FC236}">
                  <a16:creationId xmlns:a16="http://schemas.microsoft.com/office/drawing/2014/main" id="{EF229159-FE51-9CA1-CF57-45F745C8147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grpSp>
        <p:nvGrpSpPr>
          <p:cNvPr id="2" name="Group 1" descr="Risk rated premium component formula.">
            <a:extLst>
              <a:ext uri="{FF2B5EF4-FFF2-40B4-BE49-F238E27FC236}">
                <a16:creationId xmlns:a16="http://schemas.microsoft.com/office/drawing/2014/main" id="{EA64D8BD-96AF-858C-D951-B074DC277BD0}"/>
              </a:ext>
            </a:extLst>
          </p:cNvPr>
          <p:cNvGrpSpPr/>
          <p:nvPr/>
        </p:nvGrpSpPr>
        <p:grpSpPr>
          <a:xfrm>
            <a:off x="558000" y="1134000"/>
            <a:ext cx="7653600" cy="792002"/>
            <a:chOff x="547200" y="1541550"/>
            <a:chExt cx="7653600" cy="792002"/>
          </a:xfrm>
        </p:grpSpPr>
        <p:sp>
          <p:nvSpPr>
            <p:cNvPr id="3" name="Right Bracket 2">
              <a:extLst>
                <a:ext uri="{FF2B5EF4-FFF2-40B4-BE49-F238E27FC236}">
                  <a16:creationId xmlns:a16="http://schemas.microsoft.com/office/drawing/2014/main" id="{63E4B060-AEB0-1645-40F4-91CC61A33C7D}"/>
                </a:ext>
              </a:extLst>
            </p:cNvPr>
            <p:cNvSpPr/>
            <p:nvPr/>
          </p:nvSpPr>
          <p:spPr>
            <a:xfrm>
              <a:off x="5047200" y="1541550"/>
              <a:ext cx="126000" cy="792000"/>
            </a:xfrm>
            <a:prstGeom prst="rightBracket">
              <a:avLst>
                <a:gd name="adj" fmla="val 0"/>
              </a:avLst>
            </a:prstGeom>
            <a:ln w="2095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4" name="Left Bracket 3">
              <a:extLst>
                <a:ext uri="{FF2B5EF4-FFF2-40B4-BE49-F238E27FC236}">
                  <a16:creationId xmlns:a16="http://schemas.microsoft.com/office/drawing/2014/main" id="{77531684-605B-55E8-ED22-764EC8423A81}"/>
                </a:ext>
              </a:extLst>
            </p:cNvPr>
            <p:cNvSpPr/>
            <p:nvPr/>
          </p:nvSpPr>
          <p:spPr>
            <a:xfrm>
              <a:off x="547200" y="1541552"/>
              <a:ext cx="126000" cy="792000"/>
            </a:xfrm>
            <a:prstGeom prst="leftBracket">
              <a:avLst>
                <a:gd name="adj" fmla="val 0"/>
              </a:avLst>
            </a:prstGeom>
            <a:ln w="2095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6" name="TextBox 5">
              <a:extLst>
                <a:ext uri="{FF2B5EF4-FFF2-40B4-BE49-F238E27FC236}">
                  <a16:creationId xmlns:a16="http://schemas.microsoft.com/office/drawing/2014/main" id="{8CA47BB0-0E37-7FD2-698B-2302B04089DB}"/>
                </a:ext>
              </a:extLst>
            </p:cNvPr>
            <p:cNvSpPr txBox="1"/>
            <p:nvPr/>
          </p:nvSpPr>
          <p:spPr>
            <a:xfrm>
              <a:off x="676800" y="1640483"/>
              <a:ext cx="1929600" cy="594137"/>
            </a:xfrm>
            <a:prstGeom prst="rect">
              <a:avLst/>
            </a:prstGeom>
            <a:noFill/>
          </p:spPr>
          <p:txBody>
            <a:bodyPr wrap="square" lIns="0" tIns="0" rIns="0" bIns="0" rtlCol="0" anchor="t">
              <a:spAutoFit/>
            </a:bodyPr>
            <a:lstStyle/>
            <a:p>
              <a:pPr algn="ctr">
                <a:lnSpc>
                  <a:spcPct val="110000"/>
                </a:lnSpc>
              </a:pPr>
              <a:r>
                <a:rPr lang="en-AU"/>
                <a:t>specified percentage for 2026</a:t>
              </a:r>
            </a:p>
          </p:txBody>
        </p:sp>
        <p:sp>
          <p:nvSpPr>
            <p:cNvPr id="7" name="TextBox 6">
              <a:extLst>
                <a:ext uri="{FF2B5EF4-FFF2-40B4-BE49-F238E27FC236}">
                  <a16:creationId xmlns:a16="http://schemas.microsoft.com/office/drawing/2014/main" id="{ABC5EB95-F08B-5763-5CB6-6C76E588C23B}"/>
                </a:ext>
              </a:extLst>
            </p:cNvPr>
            <p:cNvSpPr txBox="1"/>
            <p:nvPr/>
          </p:nvSpPr>
          <p:spPr>
            <a:xfrm>
              <a:off x="2750400" y="1799051"/>
              <a:ext cx="180000" cy="276999"/>
            </a:xfrm>
            <a:prstGeom prst="rect">
              <a:avLst/>
            </a:prstGeom>
            <a:noFill/>
          </p:spPr>
          <p:txBody>
            <a:bodyPr wrap="square" lIns="0" tIns="0" rIns="0" bIns="0" rtlCol="0" anchor="t">
              <a:spAutoFit/>
            </a:bodyPr>
            <a:lstStyle/>
            <a:p>
              <a:pPr algn="ctr"/>
              <a:r>
                <a:rPr lang="en-AU"/>
                <a:t>X</a:t>
              </a:r>
            </a:p>
          </p:txBody>
        </p:sp>
        <p:sp>
          <p:nvSpPr>
            <p:cNvPr id="8" name="TextBox 7">
              <a:extLst>
                <a:ext uri="{FF2B5EF4-FFF2-40B4-BE49-F238E27FC236}">
                  <a16:creationId xmlns:a16="http://schemas.microsoft.com/office/drawing/2014/main" id="{F793041E-45F2-442E-9127-A879E2B513A6}"/>
                </a:ext>
              </a:extLst>
            </p:cNvPr>
            <p:cNvSpPr txBox="1"/>
            <p:nvPr/>
          </p:nvSpPr>
          <p:spPr>
            <a:xfrm>
              <a:off x="3074400" y="1800750"/>
              <a:ext cx="1954800" cy="277200"/>
            </a:xfrm>
            <a:prstGeom prst="rect">
              <a:avLst/>
            </a:prstGeom>
            <a:noFill/>
          </p:spPr>
          <p:txBody>
            <a:bodyPr wrap="square" lIns="0" tIns="0" rIns="0" bIns="0" rtlCol="0" anchor="t">
              <a:spAutoFit/>
            </a:bodyPr>
            <a:lstStyle/>
            <a:p>
              <a:pPr algn="ctr"/>
              <a:r>
                <a:rPr lang="en-AU"/>
                <a:t>total risk factor value</a:t>
              </a:r>
            </a:p>
          </p:txBody>
        </p:sp>
        <p:sp>
          <p:nvSpPr>
            <p:cNvPr id="9" name="TextBox 8">
              <a:extLst>
                <a:ext uri="{FF2B5EF4-FFF2-40B4-BE49-F238E27FC236}">
                  <a16:creationId xmlns:a16="http://schemas.microsoft.com/office/drawing/2014/main" id="{EE820B14-1B97-454A-F5D0-DA0D48FD4A37}"/>
                </a:ext>
              </a:extLst>
            </p:cNvPr>
            <p:cNvSpPr txBox="1"/>
            <p:nvPr/>
          </p:nvSpPr>
          <p:spPr>
            <a:xfrm>
              <a:off x="5317200" y="1799051"/>
              <a:ext cx="180000" cy="276999"/>
            </a:xfrm>
            <a:prstGeom prst="rect">
              <a:avLst/>
            </a:prstGeom>
            <a:noFill/>
          </p:spPr>
          <p:txBody>
            <a:bodyPr wrap="square" lIns="0" tIns="0" rIns="0" bIns="0" rtlCol="0" anchor="t">
              <a:spAutoFit/>
            </a:bodyPr>
            <a:lstStyle/>
            <a:p>
              <a:pPr algn="ctr"/>
              <a:r>
                <a:rPr lang="en-AU"/>
                <a:t>X</a:t>
              </a:r>
            </a:p>
          </p:txBody>
        </p:sp>
        <p:sp>
          <p:nvSpPr>
            <p:cNvPr id="10" name="TextBox 9">
              <a:extLst>
                <a:ext uri="{FF2B5EF4-FFF2-40B4-BE49-F238E27FC236}">
                  <a16:creationId xmlns:a16="http://schemas.microsoft.com/office/drawing/2014/main" id="{52B53477-5FA6-8613-0BF4-27281488FC87}"/>
                </a:ext>
              </a:extLst>
            </p:cNvPr>
            <p:cNvSpPr txBox="1"/>
            <p:nvPr/>
          </p:nvSpPr>
          <p:spPr>
            <a:xfrm>
              <a:off x="5641200" y="1640483"/>
              <a:ext cx="2559600" cy="594137"/>
            </a:xfrm>
            <a:prstGeom prst="rect">
              <a:avLst/>
            </a:prstGeom>
            <a:noFill/>
          </p:spPr>
          <p:txBody>
            <a:bodyPr wrap="square" lIns="0" tIns="0" rIns="0" bIns="0" rtlCol="0" anchor="t">
              <a:spAutoFit/>
            </a:bodyPr>
            <a:lstStyle/>
            <a:p>
              <a:pPr algn="ctr">
                <a:lnSpc>
                  <a:spcPct val="110000"/>
                </a:lnSpc>
              </a:pPr>
              <a:r>
                <a:rPr lang="en-AU"/>
                <a:t>provider’s overseas student tuition fees for 2025</a:t>
              </a:r>
            </a:p>
          </p:txBody>
        </p:sp>
      </p:grpSp>
      <p:sp>
        <p:nvSpPr>
          <p:cNvPr id="11" name="Rectangle 10">
            <a:extLst>
              <a:ext uri="{FF2B5EF4-FFF2-40B4-BE49-F238E27FC236}">
                <a16:creationId xmlns:a16="http://schemas.microsoft.com/office/drawing/2014/main" id="{7FC49E13-9A5E-4871-AC6C-A8800B0F62AC}"/>
              </a:ext>
            </a:extLst>
          </p:cNvPr>
          <p:cNvSpPr/>
          <p:nvPr/>
        </p:nvSpPr>
        <p:spPr>
          <a:xfrm>
            <a:off x="669600" y="1216800"/>
            <a:ext cx="1965600" cy="63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a:solidFill>
                  <a:schemeClr val="tx1"/>
                </a:solidFill>
              </a:rPr>
              <a:t>0.05%</a:t>
            </a:r>
          </a:p>
        </p:txBody>
      </p:sp>
      <p:sp>
        <p:nvSpPr>
          <p:cNvPr id="12" name="Rectangle 11">
            <a:extLst>
              <a:ext uri="{FF2B5EF4-FFF2-40B4-BE49-F238E27FC236}">
                <a16:creationId xmlns:a16="http://schemas.microsoft.com/office/drawing/2014/main" id="{2C912CB8-5980-2DB0-8933-9222F32B22A3}"/>
              </a:ext>
            </a:extLst>
          </p:cNvPr>
          <p:cNvSpPr/>
          <p:nvPr/>
        </p:nvSpPr>
        <p:spPr>
          <a:xfrm>
            <a:off x="3067200" y="1216800"/>
            <a:ext cx="1990800" cy="63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b="1">
                <a:solidFill>
                  <a:schemeClr val="accent6">
                    <a:lumMod val="75000"/>
                  </a:schemeClr>
                </a:solidFill>
              </a:rPr>
              <a:t>1.0</a:t>
            </a:r>
          </a:p>
        </p:txBody>
      </p:sp>
      <p:sp>
        <p:nvSpPr>
          <p:cNvPr id="13" name="Rectangle 12">
            <a:extLst>
              <a:ext uri="{FF2B5EF4-FFF2-40B4-BE49-F238E27FC236}">
                <a16:creationId xmlns:a16="http://schemas.microsoft.com/office/drawing/2014/main" id="{EC0E300E-164E-0FEB-B4AB-C4172F508FB0}"/>
              </a:ext>
            </a:extLst>
          </p:cNvPr>
          <p:cNvSpPr/>
          <p:nvPr/>
        </p:nvSpPr>
        <p:spPr>
          <a:xfrm>
            <a:off x="5634000" y="1216800"/>
            <a:ext cx="2595600" cy="630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a:solidFill>
                  <a:schemeClr val="tx1"/>
                </a:solidFill>
              </a:rPr>
              <a:t>$2,000,000</a:t>
            </a:r>
          </a:p>
        </p:txBody>
      </p:sp>
    </p:spTree>
    <p:extLst>
      <p:ext uri="{BB962C8B-B14F-4D97-AF65-F5344CB8AC3E}">
        <p14:creationId xmlns:p14="http://schemas.microsoft.com/office/powerpoint/2010/main" val="3953402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6">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78BECDB-CBD6-61BC-281C-E9EB2005F2D7}"/>
              </a:ext>
              <a:ext uri="{C183D7F6-B498-43B3-948B-1728B52AA6E4}">
                <adec:decorative xmlns:adec="http://schemas.microsoft.com/office/drawing/2017/decorative" val="1"/>
              </a:ext>
            </a:extLst>
          </p:cNvPr>
          <p:cNvSpPr/>
          <p:nvPr/>
        </p:nvSpPr>
        <p:spPr>
          <a:xfrm flipH="1">
            <a:off x="0" y="0"/>
            <a:ext cx="3852000"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7">
            <a:extLst>
              <a:ext uri="{FF2B5EF4-FFF2-40B4-BE49-F238E27FC236}">
                <a16:creationId xmlns:a16="http://schemas.microsoft.com/office/drawing/2014/main" id="{56331701-EB9F-7850-109A-441921C39A5C}"/>
              </a:ext>
            </a:extLst>
          </p:cNvPr>
          <p:cNvSpPr txBox="1">
            <a:spLocks noGrp="1"/>
          </p:cNvSpPr>
          <p:nvPr>
            <p:ph type="title" idx="4294967295"/>
          </p:nvPr>
        </p:nvSpPr>
        <p:spPr>
          <a:xfrm>
            <a:off x="360000" y="2142082"/>
            <a:ext cx="3132000" cy="80021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600" b="1" i="0" u="none" strike="noStrike" kern="1200" cap="none" spc="0" normalizeH="0" baseline="0" noProof="0">
                <a:ln>
                  <a:noFill/>
                </a:ln>
                <a:solidFill>
                  <a:schemeClr val="bg1"/>
                </a:solidFill>
                <a:effectLst/>
                <a:uLnTx/>
                <a:uFillTx/>
                <a:latin typeface="+mn-lt"/>
                <a:ea typeface="+mn-ea"/>
                <a:cs typeface="+mn-cs"/>
              </a:rPr>
              <a:t>Special tuition protection component</a:t>
            </a:r>
            <a:endParaRPr kumimoji="0" lang="en-US" sz="2600" b="0" i="0" u="none" strike="noStrike" kern="1200" cap="none" spc="0" normalizeH="0" baseline="0" noProof="0">
              <a:ln>
                <a:noFill/>
              </a:ln>
              <a:solidFill>
                <a:schemeClr val="bg1"/>
              </a:solidFill>
              <a:effectLst/>
              <a:uLnTx/>
              <a:uFillTx/>
              <a:latin typeface="+mn-lt"/>
              <a:ea typeface="+mn-ea"/>
              <a:cs typeface="Calibri"/>
            </a:endParaRPr>
          </a:p>
        </p:txBody>
      </p:sp>
      <p:grpSp>
        <p:nvGrpSpPr>
          <p:cNvPr id="37" name="Group 36">
            <a:extLst>
              <a:ext uri="{FF2B5EF4-FFF2-40B4-BE49-F238E27FC236}">
                <a16:creationId xmlns:a16="http://schemas.microsoft.com/office/drawing/2014/main" id="{9467FB60-3B4E-6D8A-7AE2-DA6E16F9477A}"/>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38" name="Rectangle 37">
              <a:extLst>
                <a:ext uri="{FF2B5EF4-FFF2-40B4-BE49-F238E27FC236}">
                  <a16:creationId xmlns:a16="http://schemas.microsoft.com/office/drawing/2014/main" id="{30DEA392-4FAD-F780-1933-EC510D25FC67}"/>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39" name="Oval 38">
              <a:extLst>
                <a:ext uri="{FF2B5EF4-FFF2-40B4-BE49-F238E27FC236}">
                  <a16:creationId xmlns:a16="http://schemas.microsoft.com/office/drawing/2014/main" id="{EE46D76B-E8AB-03A8-8A5C-4DD20DFCC301}"/>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0" name="Graphic 10">
              <a:extLst>
                <a:ext uri="{FF2B5EF4-FFF2-40B4-BE49-F238E27FC236}">
                  <a16:creationId xmlns:a16="http://schemas.microsoft.com/office/drawing/2014/main" id="{54CEB9E5-8B41-2D50-CC3F-D1E0B1310A6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
        <p:nvSpPr>
          <p:cNvPr id="4" name="TextBox 3">
            <a:extLst>
              <a:ext uri="{FF2B5EF4-FFF2-40B4-BE49-F238E27FC236}">
                <a16:creationId xmlns:a16="http://schemas.microsoft.com/office/drawing/2014/main" id="{2449F62A-ED96-7345-6D9B-D471BA161950}"/>
              </a:ext>
            </a:extLst>
          </p:cNvPr>
          <p:cNvSpPr txBox="1"/>
          <p:nvPr/>
        </p:nvSpPr>
        <p:spPr>
          <a:xfrm>
            <a:off x="4212000" y="1183208"/>
            <a:ext cx="4572000" cy="1015663"/>
          </a:xfrm>
          <a:prstGeom prst="rect">
            <a:avLst/>
          </a:prstGeom>
          <a:noFill/>
        </p:spPr>
        <p:txBody>
          <a:bodyPr wrap="square" lIns="0" tIns="0" rIns="0" bIns="0" rtlCol="0" anchor="t">
            <a:spAutoFit/>
          </a:bodyPr>
          <a:lstStyle/>
          <a:p>
            <a:pPr marR="0" lvl="0" algn="l" defTabSz="685800" rtl="0" eaLnBrk="1" fontAlgn="auto" latinLnBrk="0" hangingPunct="1">
              <a:lnSpc>
                <a:spcPct val="100000"/>
              </a:lnSpc>
              <a:spcAft>
                <a:spcPts val="3600"/>
              </a:spcAft>
              <a:buClrTx/>
              <a:buSzTx/>
              <a:tabLst/>
              <a:defRPr/>
            </a:pPr>
            <a:r>
              <a:rPr lang="en-AU" sz="1800" b="0"/>
              <a:t>Charged when the OSTF is below its target size</a:t>
            </a:r>
          </a:p>
          <a:p>
            <a:pPr marR="0" lvl="0" algn="l" defTabSz="685800" rtl="0" eaLnBrk="1" fontAlgn="auto" latinLnBrk="0" hangingPunct="1">
              <a:lnSpc>
                <a:spcPct val="100000"/>
              </a:lnSpc>
              <a:spcAft>
                <a:spcPts val="3600"/>
              </a:spcAft>
              <a:buClrTx/>
              <a:buSzTx/>
              <a:tabLst/>
              <a:defRPr/>
            </a:pPr>
            <a:r>
              <a:rPr lang="en-AU" b="1"/>
              <a:t>Formula</a:t>
            </a:r>
            <a:r>
              <a:rPr lang="en-AU"/>
              <a:t>:</a:t>
            </a:r>
            <a:endParaRPr lang="en-AU" sz="1800" b="1"/>
          </a:p>
        </p:txBody>
      </p:sp>
      <p:grpSp>
        <p:nvGrpSpPr>
          <p:cNvPr id="33" name="Group 32" descr="Special tuition protection component formula.">
            <a:extLst>
              <a:ext uri="{FF2B5EF4-FFF2-40B4-BE49-F238E27FC236}">
                <a16:creationId xmlns:a16="http://schemas.microsoft.com/office/drawing/2014/main" id="{5FDE8A47-93E7-7890-BC4E-F92D8D41DDA6}"/>
              </a:ext>
            </a:extLst>
          </p:cNvPr>
          <p:cNvGrpSpPr/>
          <p:nvPr/>
        </p:nvGrpSpPr>
        <p:grpSpPr>
          <a:xfrm>
            <a:off x="4214944" y="2234455"/>
            <a:ext cx="4521600" cy="561179"/>
            <a:chOff x="1810452" y="772086"/>
            <a:chExt cx="4521600" cy="561179"/>
          </a:xfrm>
        </p:grpSpPr>
        <p:sp>
          <p:nvSpPr>
            <p:cNvPr id="34" name="TextBox 33">
              <a:extLst>
                <a:ext uri="{FF2B5EF4-FFF2-40B4-BE49-F238E27FC236}">
                  <a16:creationId xmlns:a16="http://schemas.microsoft.com/office/drawing/2014/main" id="{4C4F9785-0CA8-4D1A-367D-6B22A3F8A23B}"/>
                </a:ext>
              </a:extLst>
            </p:cNvPr>
            <p:cNvSpPr txBox="1"/>
            <p:nvPr/>
          </p:nvSpPr>
          <p:spPr>
            <a:xfrm>
              <a:off x="1810452" y="772086"/>
              <a:ext cx="1818000" cy="561179"/>
            </a:xfrm>
            <a:prstGeom prst="rect">
              <a:avLst/>
            </a:prstGeom>
            <a:noFill/>
          </p:spPr>
          <p:txBody>
            <a:bodyPr wrap="square" lIns="0" tIns="0" rIns="0" bIns="0" rtlCol="0" anchor="t">
              <a:spAutoFit/>
            </a:bodyPr>
            <a:lstStyle/>
            <a:p>
              <a:pPr algn="ctr">
                <a:lnSpc>
                  <a:spcPct val="110000"/>
                </a:lnSpc>
              </a:pPr>
              <a:r>
                <a:rPr lang="en-AU" sz="1700"/>
                <a:t>specified percentage for 2026</a:t>
              </a:r>
            </a:p>
          </p:txBody>
        </p:sp>
        <p:sp>
          <p:nvSpPr>
            <p:cNvPr id="35" name="TextBox 34">
              <a:extLst>
                <a:ext uri="{FF2B5EF4-FFF2-40B4-BE49-F238E27FC236}">
                  <a16:creationId xmlns:a16="http://schemas.microsoft.com/office/drawing/2014/main" id="{96B42D16-FE0E-7B9E-0862-CD0AAB45DE3F}"/>
                </a:ext>
              </a:extLst>
            </p:cNvPr>
            <p:cNvSpPr txBox="1"/>
            <p:nvPr/>
          </p:nvSpPr>
          <p:spPr>
            <a:xfrm>
              <a:off x="3704052" y="918581"/>
              <a:ext cx="144000" cy="261610"/>
            </a:xfrm>
            <a:prstGeom prst="rect">
              <a:avLst/>
            </a:prstGeom>
            <a:noFill/>
          </p:spPr>
          <p:txBody>
            <a:bodyPr wrap="square" lIns="0" tIns="0" rIns="0" bIns="0" rtlCol="0" anchor="t">
              <a:spAutoFit/>
            </a:bodyPr>
            <a:lstStyle/>
            <a:p>
              <a:pPr algn="ctr"/>
              <a:r>
                <a:rPr lang="en-AU" sz="1700"/>
                <a:t>X</a:t>
              </a:r>
            </a:p>
          </p:txBody>
        </p:sp>
        <p:sp>
          <p:nvSpPr>
            <p:cNvPr id="36" name="TextBox 35">
              <a:extLst>
                <a:ext uri="{FF2B5EF4-FFF2-40B4-BE49-F238E27FC236}">
                  <a16:creationId xmlns:a16="http://schemas.microsoft.com/office/drawing/2014/main" id="{01627C31-4A27-BD7E-D33C-F0A54E16584F}"/>
                </a:ext>
              </a:extLst>
            </p:cNvPr>
            <p:cNvSpPr txBox="1"/>
            <p:nvPr/>
          </p:nvSpPr>
          <p:spPr>
            <a:xfrm>
              <a:off x="3920052" y="772086"/>
              <a:ext cx="2412000" cy="561179"/>
            </a:xfrm>
            <a:prstGeom prst="rect">
              <a:avLst/>
            </a:prstGeom>
            <a:noFill/>
          </p:spPr>
          <p:txBody>
            <a:bodyPr wrap="square" lIns="0" tIns="0" rIns="0" bIns="0" rtlCol="0" anchor="t">
              <a:spAutoFit/>
            </a:bodyPr>
            <a:lstStyle/>
            <a:p>
              <a:pPr algn="ctr">
                <a:lnSpc>
                  <a:spcPct val="110000"/>
                </a:lnSpc>
              </a:pPr>
              <a:r>
                <a:rPr lang="en-AU" sz="1700"/>
                <a:t>provider’s overseas student tuition fees for 2025</a:t>
              </a:r>
            </a:p>
          </p:txBody>
        </p:sp>
      </p:grpSp>
      <p:sp>
        <p:nvSpPr>
          <p:cNvPr id="42" name="TextBox 41">
            <a:extLst>
              <a:ext uri="{FF2B5EF4-FFF2-40B4-BE49-F238E27FC236}">
                <a16:creationId xmlns:a16="http://schemas.microsoft.com/office/drawing/2014/main" id="{B98C8E2C-AE4A-5FDE-EF73-80996CB7942F}"/>
              </a:ext>
            </a:extLst>
          </p:cNvPr>
          <p:cNvSpPr txBox="1"/>
          <p:nvPr/>
        </p:nvSpPr>
        <p:spPr>
          <a:xfrm>
            <a:off x="4212000" y="3219793"/>
            <a:ext cx="4572000" cy="276999"/>
          </a:xfrm>
          <a:prstGeom prst="rect">
            <a:avLst/>
          </a:prstGeom>
          <a:noFill/>
        </p:spPr>
        <p:txBody>
          <a:bodyPr wrap="square" lIns="0" tIns="0" rIns="0" bIns="0" rtlCol="0" anchor="t">
            <a:spAutoFit/>
          </a:bodyPr>
          <a:lstStyle/>
          <a:p>
            <a:pPr marR="0" lvl="0" algn="l" defTabSz="685800" rtl="0" eaLnBrk="1" fontAlgn="auto" latinLnBrk="0" hangingPunct="1">
              <a:lnSpc>
                <a:spcPct val="100000"/>
              </a:lnSpc>
              <a:spcAft>
                <a:spcPts val="3600"/>
              </a:spcAft>
              <a:buClrTx/>
              <a:buSzTx/>
              <a:tabLst/>
              <a:defRPr/>
            </a:pPr>
            <a:r>
              <a:rPr lang="en-AU"/>
              <a:t>Proposed specified percentage for 2026: </a:t>
            </a:r>
            <a:r>
              <a:rPr lang="en-AU" b="1"/>
              <a:t>0%</a:t>
            </a:r>
          </a:p>
        </p:txBody>
      </p:sp>
    </p:spTree>
    <p:extLst>
      <p:ext uri="{BB962C8B-B14F-4D97-AF65-F5344CB8AC3E}">
        <p14:creationId xmlns:p14="http://schemas.microsoft.com/office/powerpoint/2010/main" val="4862417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5A28CD-06EF-51DD-AA03-969C26A83D6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E733589-4D4D-655F-402C-8981A49213AD}"/>
              </a:ext>
              <a:ext uri="{C183D7F6-B498-43B3-948B-1728B52AA6E4}">
                <adec:decorative xmlns:adec="http://schemas.microsoft.com/office/drawing/2017/decorative" val="1"/>
              </a:ext>
            </a:extLst>
          </p:cNvPr>
          <p:cNvSpPr/>
          <p:nvPr/>
        </p:nvSpPr>
        <p:spPr>
          <a:xfrm>
            <a:off x="-1" y="0"/>
            <a:ext cx="9144001" cy="466344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itle 3">
            <a:extLst>
              <a:ext uri="{FF2B5EF4-FFF2-40B4-BE49-F238E27FC236}">
                <a16:creationId xmlns:a16="http://schemas.microsoft.com/office/drawing/2014/main" id="{AFC1C58A-0A71-6A8F-BFF0-650A218EEBC9}"/>
              </a:ext>
            </a:extLst>
          </p:cNvPr>
          <p:cNvSpPr txBox="1">
            <a:spLocks noGrp="1"/>
          </p:cNvSpPr>
          <p:nvPr>
            <p:ph type="title" idx="4294967295"/>
          </p:nvPr>
        </p:nvSpPr>
        <p:spPr>
          <a:xfrm>
            <a:off x="826488" y="2143243"/>
            <a:ext cx="7707912"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bg1"/>
                </a:solidFill>
                <a:effectLst/>
                <a:uLnTx/>
                <a:uFillTx/>
                <a:latin typeface="+mn-lt"/>
                <a:ea typeface="+mn-ea"/>
                <a:cs typeface="+mn-cs"/>
              </a:rPr>
              <a:t>2025 International Levy Collection Overview</a:t>
            </a:r>
          </a:p>
        </p:txBody>
      </p:sp>
      <p:grpSp>
        <p:nvGrpSpPr>
          <p:cNvPr id="2" name="Group 1">
            <a:extLst>
              <a:ext uri="{FF2B5EF4-FFF2-40B4-BE49-F238E27FC236}">
                <a16:creationId xmlns:a16="http://schemas.microsoft.com/office/drawing/2014/main" id="{022499F9-37F2-3002-C2C8-1C4A5B8ECE90}"/>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5" name="Rectangle 4">
              <a:extLst>
                <a:ext uri="{FF2B5EF4-FFF2-40B4-BE49-F238E27FC236}">
                  <a16:creationId xmlns:a16="http://schemas.microsoft.com/office/drawing/2014/main" id="{FFC9B6DC-8AB6-85E6-41F0-6D386945BB91}"/>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6" name="Oval 5">
              <a:extLst>
                <a:ext uri="{FF2B5EF4-FFF2-40B4-BE49-F238E27FC236}">
                  <a16:creationId xmlns:a16="http://schemas.microsoft.com/office/drawing/2014/main" id="{6A45FDD0-56AE-E590-C54B-4C4515F312BB}"/>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
              <a:extLst>
                <a:ext uri="{FF2B5EF4-FFF2-40B4-BE49-F238E27FC236}">
                  <a16:creationId xmlns:a16="http://schemas.microsoft.com/office/drawing/2014/main" id="{9C36AB7F-9943-B4B0-8F87-962CA897E78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8453035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49C1FB-61AF-8256-55AB-3E274C316002}"/>
              </a:ext>
              <a:ext uri="{C183D7F6-B498-43B3-948B-1728B52AA6E4}">
                <adec:decorative xmlns:adec="http://schemas.microsoft.com/office/drawing/2017/decorative" val="1"/>
              </a:ext>
            </a:extLst>
          </p:cNvPr>
          <p:cNvSpPr/>
          <p:nvPr/>
        </p:nvSpPr>
        <p:spPr>
          <a:xfrm>
            <a:off x="-1" y="0"/>
            <a:ext cx="9144001"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itle 3">
            <a:extLst>
              <a:ext uri="{FF2B5EF4-FFF2-40B4-BE49-F238E27FC236}">
                <a16:creationId xmlns:a16="http://schemas.microsoft.com/office/drawing/2014/main" id="{1EC01FFA-4406-546E-ECFD-130062DC0825}"/>
              </a:ext>
            </a:extLst>
          </p:cNvPr>
          <p:cNvSpPr txBox="1">
            <a:spLocks noGrp="1"/>
          </p:cNvSpPr>
          <p:nvPr>
            <p:ph type="title" idx="4294967295"/>
          </p:nvPr>
        </p:nvSpPr>
        <p:spPr>
          <a:xfrm>
            <a:off x="826488" y="2143244"/>
            <a:ext cx="7707912"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bg1"/>
                </a:solidFill>
                <a:effectLst/>
                <a:uLnTx/>
                <a:uFillTx/>
                <a:latin typeface="+mn-lt"/>
                <a:ea typeface="+mn-ea"/>
                <a:cs typeface="+mn-cs"/>
              </a:rPr>
              <a:t>Tuition Protection Service (TPS)</a:t>
            </a:r>
            <a:endParaRPr kumimoji="0" lang="en-AU" sz="2200" b="1" i="0" u="none" strike="noStrike" kern="1200" cap="none" spc="0" normalizeH="0" baseline="0" noProof="0">
              <a:ln>
                <a:noFill/>
              </a:ln>
              <a:solidFill>
                <a:schemeClr val="bg1"/>
              </a:solidFill>
              <a:effectLst/>
              <a:uLnTx/>
              <a:uFillTx/>
              <a:latin typeface="+mn-lt"/>
              <a:ea typeface="+mn-ea"/>
              <a:cs typeface="+mn-cs"/>
            </a:endParaRPr>
          </a:p>
        </p:txBody>
      </p:sp>
      <p:sp>
        <p:nvSpPr>
          <p:cNvPr id="2" name="Title 3">
            <a:extLst>
              <a:ext uri="{FF2B5EF4-FFF2-40B4-BE49-F238E27FC236}">
                <a16:creationId xmlns:a16="http://schemas.microsoft.com/office/drawing/2014/main" id="{8B429EED-67C3-60C3-B32A-3BA8B90A8578}"/>
              </a:ext>
            </a:extLst>
          </p:cNvPr>
          <p:cNvSpPr txBox="1">
            <a:spLocks/>
          </p:cNvSpPr>
          <p:nvPr/>
        </p:nvSpPr>
        <p:spPr>
          <a:xfrm>
            <a:off x="826488" y="2574131"/>
            <a:ext cx="7707912" cy="33855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defTabSz="914400">
              <a:lnSpc>
                <a:spcPct val="100000"/>
              </a:lnSpc>
              <a:spcBef>
                <a:spcPts val="0"/>
              </a:spcBef>
              <a:spcAft>
                <a:spcPts val="200"/>
              </a:spcAft>
              <a:defRPr/>
            </a:pPr>
            <a:r>
              <a:rPr lang="en-AU" sz="2200" b="1">
                <a:solidFill>
                  <a:schemeClr val="bg1"/>
                </a:solidFill>
                <a:latin typeface="+mn-lt"/>
                <a:ea typeface="+mn-ea"/>
                <a:cs typeface="+mn-cs"/>
              </a:rPr>
              <a:t>TPS Director, team and Advisory Board</a:t>
            </a:r>
          </a:p>
        </p:txBody>
      </p:sp>
      <p:grpSp>
        <p:nvGrpSpPr>
          <p:cNvPr id="5" name="Group 4">
            <a:extLst>
              <a:ext uri="{FF2B5EF4-FFF2-40B4-BE49-F238E27FC236}">
                <a16:creationId xmlns:a16="http://schemas.microsoft.com/office/drawing/2014/main" id="{FDBEB5FE-3DD5-895B-DA0C-059D4DF9182A}"/>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6" name="Rectangle 5">
              <a:extLst>
                <a:ext uri="{FF2B5EF4-FFF2-40B4-BE49-F238E27FC236}">
                  <a16:creationId xmlns:a16="http://schemas.microsoft.com/office/drawing/2014/main" id="{CFF9C839-0A21-ABE3-F395-9EB76CC67E63}"/>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7" name="Oval 6">
              <a:extLst>
                <a:ext uri="{FF2B5EF4-FFF2-40B4-BE49-F238E27FC236}">
                  <a16:creationId xmlns:a16="http://schemas.microsoft.com/office/drawing/2014/main" id="{91FB0498-8516-197F-9D58-485F0ADE9769}"/>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3D3D1FC0-96F7-E0DB-E0E5-40BC61AA5E9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6296999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CA8A0-E892-5590-CD73-0220EEDB6D8F}"/>
              </a:ext>
            </a:extLst>
          </p:cNvPr>
          <p:cNvSpPr txBox="1">
            <a:spLocks noGrp="1"/>
          </p:cNvSpPr>
          <p:nvPr>
            <p:ph type="title" idx="4294967295"/>
          </p:nvPr>
        </p:nvSpPr>
        <p:spPr>
          <a:xfrm>
            <a:off x="539551"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2025 Request for Information (RFI)</a:t>
            </a:r>
          </a:p>
        </p:txBody>
      </p:sp>
      <p:grpSp>
        <p:nvGrpSpPr>
          <p:cNvPr id="3" name="Group 2">
            <a:extLst>
              <a:ext uri="{FF2B5EF4-FFF2-40B4-BE49-F238E27FC236}">
                <a16:creationId xmlns:a16="http://schemas.microsoft.com/office/drawing/2014/main" id="{C9CFBCBC-1689-FFCD-359F-A0A4C21FDAD3}"/>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4" name="Rectangle 3">
              <a:extLst>
                <a:ext uri="{FF2B5EF4-FFF2-40B4-BE49-F238E27FC236}">
                  <a16:creationId xmlns:a16="http://schemas.microsoft.com/office/drawing/2014/main" id="{0E6E8AF8-E254-DBE7-8585-64CC02406BB5}"/>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9" name="Oval 8">
              <a:extLst>
                <a:ext uri="{FF2B5EF4-FFF2-40B4-BE49-F238E27FC236}">
                  <a16:creationId xmlns:a16="http://schemas.microsoft.com/office/drawing/2014/main" id="{E13F6CF1-F33A-BD9A-684C-B0FA21A97447}"/>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CC476A49-B048-F5C7-2D6C-6953DA91954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
        <p:nvSpPr>
          <p:cNvPr id="6" name="TextBox 5">
            <a:extLst>
              <a:ext uri="{FF2B5EF4-FFF2-40B4-BE49-F238E27FC236}">
                <a16:creationId xmlns:a16="http://schemas.microsoft.com/office/drawing/2014/main" id="{B0D76164-72E8-AEB0-08B6-9098F660BD76}"/>
              </a:ext>
            </a:extLst>
          </p:cNvPr>
          <p:cNvSpPr txBox="1"/>
          <p:nvPr/>
        </p:nvSpPr>
        <p:spPr>
          <a:xfrm>
            <a:off x="539552" y="1116000"/>
            <a:ext cx="8064896" cy="1754326"/>
          </a:xfrm>
          <a:prstGeom prst="rect">
            <a:avLst/>
          </a:prstGeom>
          <a:noFill/>
        </p:spPr>
        <p:txBody>
          <a:bodyPr wrap="square" lIns="0" tIns="0" rIns="0" bIns="0" rtlCol="0" anchor="t">
            <a:spAutoFit/>
          </a:bodyPr>
          <a:lstStyle/>
          <a:p>
            <a:pPr>
              <a:spcAft>
                <a:spcPts val="3600"/>
              </a:spcAft>
            </a:pPr>
            <a:r>
              <a:rPr lang="en-AU" b="1" dirty="0">
                <a:ea typeface="Calibri" panose="020F0502020204030204"/>
                <a:cs typeface="Calibri" panose="020F0502020204030204"/>
              </a:rPr>
              <a:t>100 providers</a:t>
            </a:r>
            <a:r>
              <a:rPr lang="en-AU" dirty="0">
                <a:ea typeface="Calibri" panose="020F0502020204030204"/>
                <a:cs typeface="Calibri" panose="020F0502020204030204"/>
              </a:rPr>
              <a:t> failed to respond to the RFI by the due date as part of the 2025 levy</a:t>
            </a:r>
          </a:p>
          <a:p>
            <a:pPr>
              <a:spcAft>
                <a:spcPts val="3600"/>
              </a:spcAft>
            </a:pPr>
            <a:r>
              <a:rPr lang="en-AU" dirty="0">
                <a:ea typeface="Calibri" panose="020F0502020204030204"/>
                <a:cs typeface="Calibri" panose="020F0502020204030204"/>
              </a:rPr>
              <a:t>The TPS made several attempts to get this information from providers</a:t>
            </a:r>
          </a:p>
          <a:p>
            <a:pPr>
              <a:spcAft>
                <a:spcPts val="3600"/>
              </a:spcAft>
            </a:pPr>
            <a:r>
              <a:rPr lang="en-AU" dirty="0">
                <a:ea typeface="Calibri" panose="020F0502020204030204"/>
                <a:cs typeface="Calibri" panose="020F0502020204030204"/>
              </a:rPr>
              <a:t>3 providers did not comply with a Request to Give Information from the regulator</a:t>
            </a:r>
          </a:p>
        </p:txBody>
      </p:sp>
    </p:spTree>
    <p:extLst>
      <p:ext uri="{BB962C8B-B14F-4D97-AF65-F5344CB8AC3E}">
        <p14:creationId xmlns:p14="http://schemas.microsoft.com/office/powerpoint/2010/main" val="7649821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A6EFF3-DC17-4227-C4A5-F662BF5AE1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03A265-65E6-CD7D-360A-2B04F7D61060}"/>
              </a:ext>
            </a:extLst>
          </p:cNvPr>
          <p:cNvSpPr txBox="1">
            <a:spLocks noGrp="1"/>
          </p:cNvSpPr>
          <p:nvPr>
            <p:ph type="title" idx="4294967295"/>
          </p:nvPr>
        </p:nvSpPr>
        <p:spPr>
          <a:xfrm>
            <a:off x="539551"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2026 RFI</a:t>
            </a:r>
          </a:p>
        </p:txBody>
      </p:sp>
      <p:grpSp>
        <p:nvGrpSpPr>
          <p:cNvPr id="3" name="Group 2">
            <a:extLst>
              <a:ext uri="{FF2B5EF4-FFF2-40B4-BE49-F238E27FC236}">
                <a16:creationId xmlns:a16="http://schemas.microsoft.com/office/drawing/2014/main" id="{45B499F5-F98F-09D6-59B4-AABBFD8063DB}"/>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4" name="Rectangle 3">
              <a:extLst>
                <a:ext uri="{FF2B5EF4-FFF2-40B4-BE49-F238E27FC236}">
                  <a16:creationId xmlns:a16="http://schemas.microsoft.com/office/drawing/2014/main" id="{94D2ACDE-543A-1CFA-456A-0358A8CD634D}"/>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9" name="Oval 8">
              <a:extLst>
                <a:ext uri="{FF2B5EF4-FFF2-40B4-BE49-F238E27FC236}">
                  <a16:creationId xmlns:a16="http://schemas.microsoft.com/office/drawing/2014/main" id="{8EB376F3-7CC6-8124-7EAE-6929EDA44706}"/>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7B77EBCC-0F0A-366E-81EE-8F14E810BB1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
        <p:nvSpPr>
          <p:cNvPr id="6" name="TextBox 5">
            <a:extLst>
              <a:ext uri="{FF2B5EF4-FFF2-40B4-BE49-F238E27FC236}">
                <a16:creationId xmlns:a16="http://schemas.microsoft.com/office/drawing/2014/main" id="{84D6FF6C-9757-3AF4-753D-4E3A63367573}"/>
              </a:ext>
            </a:extLst>
          </p:cNvPr>
          <p:cNvSpPr txBox="1"/>
          <p:nvPr/>
        </p:nvSpPr>
        <p:spPr>
          <a:xfrm>
            <a:off x="539552" y="1116000"/>
            <a:ext cx="8064896" cy="3200876"/>
          </a:xfrm>
          <a:prstGeom prst="rect">
            <a:avLst/>
          </a:prstGeom>
          <a:noFill/>
        </p:spPr>
        <p:txBody>
          <a:bodyPr wrap="square" lIns="0" tIns="0" rIns="0" bIns="0" rtlCol="0" anchor="t">
            <a:spAutoFit/>
          </a:bodyPr>
          <a:lstStyle/>
          <a:p>
            <a:pPr>
              <a:spcAft>
                <a:spcPts val="2400"/>
              </a:spcAft>
            </a:pPr>
            <a:r>
              <a:rPr lang="en-AU"/>
              <a:t>Providers will receive an RFI in early 2026 to declare their 2025:</a:t>
            </a:r>
          </a:p>
          <a:p>
            <a:pPr indent="-285750">
              <a:spcAft>
                <a:spcPts val="2400"/>
              </a:spcAft>
              <a:buFont typeface="Arial" panose="020B0604020202020204" pitchFamily="34" charset="0"/>
              <a:buChar char="•"/>
            </a:pPr>
            <a:r>
              <a:rPr lang="en-AU"/>
              <a:t>overseas student tuition fee income, and </a:t>
            </a:r>
            <a:endParaRPr lang="en-AU">
              <a:ea typeface="Calibri"/>
              <a:cs typeface="Calibri"/>
            </a:endParaRPr>
          </a:p>
          <a:p>
            <a:pPr indent="-285750">
              <a:spcAft>
                <a:spcPts val="3600"/>
              </a:spcAft>
              <a:buFont typeface="Arial" panose="020B0604020202020204" pitchFamily="34" charset="0"/>
              <a:buChar char="•"/>
            </a:pPr>
            <a:r>
              <a:rPr lang="en-AU"/>
              <a:t>domestic student enrolment numbers</a:t>
            </a:r>
            <a:endParaRPr lang="en-AU">
              <a:ea typeface="Calibri"/>
              <a:cs typeface="Calibri"/>
            </a:endParaRPr>
          </a:p>
          <a:p>
            <a:pPr>
              <a:spcAft>
                <a:spcPts val="3600"/>
              </a:spcAft>
            </a:pPr>
            <a:r>
              <a:rPr lang="en-AU"/>
              <a:t>This information is necessary for levy amounts to be calculated and you will have two weeks to provide this information.</a:t>
            </a:r>
            <a:endParaRPr lang="en-AU">
              <a:ea typeface="Calibri"/>
              <a:cs typeface="Calibri"/>
            </a:endParaRPr>
          </a:p>
          <a:p>
            <a:pPr>
              <a:spcAft>
                <a:spcPts val="3600"/>
              </a:spcAft>
            </a:pPr>
            <a:r>
              <a:rPr lang="en-AU"/>
              <a:t>If you fail to respond, the TPS have developed a methodology to determine your levy</a:t>
            </a:r>
          </a:p>
        </p:txBody>
      </p:sp>
    </p:spTree>
    <p:extLst>
      <p:ext uri="{BB962C8B-B14F-4D97-AF65-F5344CB8AC3E}">
        <p14:creationId xmlns:p14="http://schemas.microsoft.com/office/powerpoint/2010/main" val="25575089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7">
            <a:extLst>
              <a:ext uri="{FF2B5EF4-FFF2-40B4-BE49-F238E27FC236}">
                <a16:creationId xmlns:a16="http://schemas.microsoft.com/office/drawing/2014/main" id="{76AFFF1C-BCDF-F922-7F42-B45DEB6CBB72}"/>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lang="en-AU" sz="2800" b="1">
                <a:latin typeface="+mn-lt"/>
                <a:ea typeface="+mn-ea"/>
                <a:cs typeface="+mn-cs"/>
              </a:rPr>
              <a:t>2025</a:t>
            </a:r>
            <a:r>
              <a:rPr kumimoji="0" lang="en-AU" sz="2800" b="1" i="0" u="none" strike="noStrike" kern="1200" cap="none" spc="0" normalizeH="0" baseline="0" noProof="0">
                <a:ln>
                  <a:noFill/>
                </a:ln>
                <a:effectLst/>
                <a:uLnTx/>
                <a:uFillTx/>
                <a:latin typeface="+mn-lt"/>
                <a:ea typeface="+mn-ea"/>
                <a:cs typeface="+mn-cs"/>
              </a:rPr>
              <a:t> International TPS Levy: Late Payments</a:t>
            </a:r>
            <a:endParaRPr lang="en-US"/>
          </a:p>
        </p:txBody>
      </p:sp>
      <p:sp>
        <p:nvSpPr>
          <p:cNvPr id="2" name="TextBox 1">
            <a:extLst>
              <a:ext uri="{FF2B5EF4-FFF2-40B4-BE49-F238E27FC236}">
                <a16:creationId xmlns:a16="http://schemas.microsoft.com/office/drawing/2014/main" id="{329CE133-6D15-AC6F-5948-60E11BD4051D}"/>
              </a:ext>
            </a:extLst>
          </p:cNvPr>
          <p:cNvSpPr txBox="1"/>
          <p:nvPr/>
        </p:nvSpPr>
        <p:spPr>
          <a:xfrm>
            <a:off x="539552" y="1116000"/>
            <a:ext cx="8064896" cy="2769989"/>
          </a:xfrm>
          <a:prstGeom prst="rect">
            <a:avLst/>
          </a:prstGeom>
          <a:noFill/>
        </p:spPr>
        <p:txBody>
          <a:bodyPr wrap="square" lIns="0" tIns="0" rIns="0" bIns="0" rtlCol="0" anchor="t">
            <a:spAutoFit/>
          </a:bodyPr>
          <a:lstStyle/>
          <a:p>
            <a:pPr>
              <a:spcAft>
                <a:spcPts val="3600"/>
              </a:spcAft>
            </a:pPr>
            <a:r>
              <a:rPr lang="en-AU" b="1"/>
              <a:t>1,523</a:t>
            </a:r>
            <a:r>
              <a:rPr lang="en-AU"/>
              <a:t> providers invoiced</a:t>
            </a:r>
            <a:endParaRPr lang="en-US"/>
          </a:p>
          <a:p>
            <a:pPr>
              <a:spcAft>
                <a:spcPts val="3600"/>
              </a:spcAft>
            </a:pPr>
            <a:r>
              <a:rPr lang="en-AU"/>
              <a:t>333 providers did not pay by the due date and were issued a late payment penalty</a:t>
            </a:r>
            <a:endParaRPr lang="en-US">
              <a:ea typeface="Calibri"/>
              <a:cs typeface="Calibri"/>
            </a:endParaRPr>
          </a:p>
          <a:p>
            <a:pPr>
              <a:spcAft>
                <a:spcPts val="3600"/>
              </a:spcAft>
            </a:pPr>
            <a:r>
              <a:rPr lang="en-AU">
                <a:ea typeface="Calibri" panose="020F0502020204030204"/>
                <a:cs typeface="Calibri"/>
              </a:rPr>
              <a:t>51 providers did not pay by the reminder notice due date and were suspended</a:t>
            </a:r>
            <a:endParaRPr lang="en-AU"/>
          </a:p>
          <a:p>
            <a:pPr>
              <a:spcAft>
                <a:spcPts val="3600"/>
              </a:spcAft>
            </a:pPr>
            <a:r>
              <a:rPr lang="en-AU"/>
              <a:t>As of 21 August 2025, </a:t>
            </a:r>
            <a:r>
              <a:rPr lang="en-AU" b="1"/>
              <a:t>24 </a:t>
            </a:r>
            <a:r>
              <a:rPr lang="en-AU"/>
              <a:t>providers still had outstanding payments, totalling</a:t>
            </a:r>
            <a:r>
              <a:rPr lang="en-AU" b="1"/>
              <a:t> $</a:t>
            </a:r>
            <a:r>
              <a:rPr lang="en-AU" b="1">
                <a:ea typeface="+mn-lt"/>
                <a:cs typeface="+mn-lt"/>
              </a:rPr>
              <a:t>29,659.05</a:t>
            </a:r>
            <a:endParaRPr lang="en-AU" b="1">
              <a:cs typeface="Calibri"/>
            </a:endParaRPr>
          </a:p>
        </p:txBody>
      </p:sp>
      <p:grpSp>
        <p:nvGrpSpPr>
          <p:cNvPr id="6" name="Group 5">
            <a:extLst>
              <a:ext uri="{FF2B5EF4-FFF2-40B4-BE49-F238E27FC236}">
                <a16:creationId xmlns:a16="http://schemas.microsoft.com/office/drawing/2014/main" id="{2D9AC27A-2909-09FD-B85E-53EB94901CA5}"/>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7" name="Rectangle 6">
              <a:extLst>
                <a:ext uri="{FF2B5EF4-FFF2-40B4-BE49-F238E27FC236}">
                  <a16:creationId xmlns:a16="http://schemas.microsoft.com/office/drawing/2014/main" id="{CE2816AE-8DC1-8E98-8898-A36DC558F10D}"/>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1" name="Oval 10">
              <a:extLst>
                <a:ext uri="{FF2B5EF4-FFF2-40B4-BE49-F238E27FC236}">
                  <a16:creationId xmlns:a16="http://schemas.microsoft.com/office/drawing/2014/main" id="{EBE5EEFD-4D44-029B-BA55-082FF0E4132B}"/>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Graphic 10">
              <a:extLst>
                <a:ext uri="{FF2B5EF4-FFF2-40B4-BE49-F238E27FC236}">
                  <a16:creationId xmlns:a16="http://schemas.microsoft.com/office/drawing/2014/main" id="{08FAB2E3-C2EB-F948-348B-EEB224BECE3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1577613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7">
            <a:extLst>
              <a:ext uri="{FF2B5EF4-FFF2-40B4-BE49-F238E27FC236}">
                <a16:creationId xmlns:a16="http://schemas.microsoft.com/office/drawing/2014/main" id="{76AFFF1C-BCDF-F922-7F42-B45DEB6CBB72}"/>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effectLst/>
                <a:uLnTx/>
                <a:uFillTx/>
                <a:latin typeface="+mn-lt"/>
                <a:ea typeface="+mn-ea"/>
                <a:cs typeface="+mn-cs"/>
              </a:rPr>
              <a:t>Late or Non-Payment of International TPS Levy</a:t>
            </a:r>
            <a:endParaRPr lang="en-US"/>
          </a:p>
        </p:txBody>
      </p:sp>
      <p:sp>
        <p:nvSpPr>
          <p:cNvPr id="2" name="TextBox 1">
            <a:extLst>
              <a:ext uri="{FF2B5EF4-FFF2-40B4-BE49-F238E27FC236}">
                <a16:creationId xmlns:a16="http://schemas.microsoft.com/office/drawing/2014/main" id="{329CE133-6D15-AC6F-5948-60E11BD4051D}"/>
              </a:ext>
            </a:extLst>
          </p:cNvPr>
          <p:cNvSpPr txBox="1"/>
          <p:nvPr/>
        </p:nvSpPr>
        <p:spPr>
          <a:xfrm>
            <a:off x="539552" y="1116000"/>
            <a:ext cx="8064896" cy="3462486"/>
          </a:xfrm>
          <a:prstGeom prst="rect">
            <a:avLst/>
          </a:prstGeom>
          <a:noFill/>
        </p:spPr>
        <p:txBody>
          <a:bodyPr wrap="square" lIns="0" tIns="0" rIns="0" bIns="0" rtlCol="0" anchor="t">
            <a:spAutoFit/>
          </a:bodyPr>
          <a:lstStyle/>
          <a:p>
            <a:pPr>
              <a:spcAft>
                <a:spcPts val="1800"/>
              </a:spcAft>
            </a:pPr>
            <a:r>
              <a:rPr lang="en-AU">
                <a:cs typeface="Calibri"/>
              </a:rPr>
              <a:t>The TPS is obligated to send </a:t>
            </a:r>
            <a:r>
              <a:rPr lang="en-AU" b="1">
                <a:cs typeface="Calibri"/>
              </a:rPr>
              <a:t>one reminder notice </a:t>
            </a:r>
            <a:r>
              <a:rPr lang="en-AU">
                <a:cs typeface="Calibri"/>
              </a:rPr>
              <a:t>to providers who have not paid their levy at the end of the due date. Providers have </a:t>
            </a:r>
            <a:r>
              <a:rPr lang="en-AU" b="1">
                <a:cs typeface="Calibri"/>
              </a:rPr>
              <a:t>seven days </a:t>
            </a:r>
            <a:r>
              <a:rPr lang="en-AU">
                <a:cs typeface="Calibri"/>
              </a:rPr>
              <a:t>to pay their levy after the reminder notice is given.</a:t>
            </a:r>
          </a:p>
          <a:p>
            <a:pPr>
              <a:spcAft>
                <a:spcPts val="1800"/>
              </a:spcAft>
            </a:pPr>
            <a:r>
              <a:rPr lang="en-AU">
                <a:ea typeface="Calibri"/>
                <a:cs typeface="Calibri"/>
              </a:rPr>
              <a:t>Providers whose payment is received after the due date will receive a </a:t>
            </a:r>
            <a:r>
              <a:rPr lang="en-AU" b="1">
                <a:ea typeface="Calibri"/>
                <a:cs typeface="Calibri"/>
              </a:rPr>
              <a:t>late payment penalty for the next three years’ levy risk rating calculation. </a:t>
            </a:r>
            <a:r>
              <a:rPr lang="en-AU">
                <a:ea typeface="Calibri"/>
                <a:cs typeface="Calibri"/>
              </a:rPr>
              <a:t>The late payment penalty is 20% of a provider's levy amount.</a:t>
            </a:r>
            <a:endParaRPr lang="en-AU"/>
          </a:p>
          <a:p>
            <a:pPr>
              <a:spcAft>
                <a:spcPts val="1800"/>
              </a:spcAft>
            </a:pPr>
            <a:r>
              <a:rPr lang="en-AU" b="1">
                <a:cs typeface="Calibri"/>
              </a:rPr>
              <a:t>A provider’s registration will be automatically suspended if they fail to comply with the reminder notice</a:t>
            </a:r>
            <a:r>
              <a:rPr lang="en-AU">
                <a:cs typeface="Calibri"/>
              </a:rPr>
              <a:t> </a:t>
            </a:r>
            <a:r>
              <a:rPr lang="en-AU"/>
              <a:t>(s90 ESOS Act). The provider reinstatement fee in $673. </a:t>
            </a:r>
            <a:endParaRPr lang="en-AU">
              <a:ea typeface="Calibri"/>
              <a:cs typeface="Calibri"/>
            </a:endParaRPr>
          </a:p>
          <a:p>
            <a:pPr>
              <a:spcAft>
                <a:spcPts val="1800"/>
              </a:spcAft>
            </a:pPr>
            <a:r>
              <a:rPr lang="en-AU"/>
              <a:t>Levy invoices are sent to PEO contacts in PRISMS. </a:t>
            </a:r>
            <a:r>
              <a:rPr lang="en-AU" b="1"/>
              <a:t>Keep your contact information in PRISMS up to date. To update your PEO details, please contact your regulator.</a:t>
            </a:r>
            <a:endParaRPr lang="en-AU"/>
          </a:p>
        </p:txBody>
      </p:sp>
      <p:grpSp>
        <p:nvGrpSpPr>
          <p:cNvPr id="6" name="Group 5">
            <a:extLst>
              <a:ext uri="{FF2B5EF4-FFF2-40B4-BE49-F238E27FC236}">
                <a16:creationId xmlns:a16="http://schemas.microsoft.com/office/drawing/2014/main" id="{0E09F610-9CCA-B8D0-B921-A18BB8F31CBE}"/>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7" name="Rectangle 6">
              <a:extLst>
                <a:ext uri="{FF2B5EF4-FFF2-40B4-BE49-F238E27FC236}">
                  <a16:creationId xmlns:a16="http://schemas.microsoft.com/office/drawing/2014/main" id="{82376228-57E4-5C33-D8A4-7C607FCF818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1" name="Oval 10">
              <a:extLst>
                <a:ext uri="{FF2B5EF4-FFF2-40B4-BE49-F238E27FC236}">
                  <a16:creationId xmlns:a16="http://schemas.microsoft.com/office/drawing/2014/main" id="{A605611E-9396-F4CC-FF46-F35891AB3455}"/>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Graphic 10">
              <a:extLst>
                <a:ext uri="{FF2B5EF4-FFF2-40B4-BE49-F238E27FC236}">
                  <a16:creationId xmlns:a16="http://schemas.microsoft.com/office/drawing/2014/main" id="{CA9AC196-D590-8DC7-2757-24C2C2984D0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41228615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7">
            <a:extLst>
              <a:ext uri="{FF2B5EF4-FFF2-40B4-BE49-F238E27FC236}">
                <a16:creationId xmlns:a16="http://schemas.microsoft.com/office/drawing/2014/main" id="{76AFFF1C-BCDF-F922-7F42-B45DEB6CBB72}"/>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2026 International TPS Levy Notices</a:t>
            </a:r>
          </a:p>
        </p:txBody>
      </p:sp>
      <p:sp>
        <p:nvSpPr>
          <p:cNvPr id="2" name="TextBox 1">
            <a:extLst>
              <a:ext uri="{FF2B5EF4-FFF2-40B4-BE49-F238E27FC236}">
                <a16:creationId xmlns:a16="http://schemas.microsoft.com/office/drawing/2014/main" id="{329CE133-6D15-AC6F-5948-60E11BD4051D}"/>
              </a:ext>
            </a:extLst>
          </p:cNvPr>
          <p:cNvSpPr txBox="1"/>
          <p:nvPr/>
        </p:nvSpPr>
        <p:spPr>
          <a:xfrm>
            <a:off x="539552" y="1116000"/>
            <a:ext cx="8064896" cy="3562514"/>
          </a:xfrm>
          <a:prstGeom prst="rect">
            <a:avLst/>
          </a:prstGeom>
          <a:noFill/>
        </p:spPr>
        <p:txBody>
          <a:bodyPr wrap="square" lIns="0" tIns="0" rIns="0" bIns="0" rtlCol="0" anchor="t">
            <a:spAutoFit/>
          </a:bodyPr>
          <a:lstStyle/>
          <a:p>
            <a:pPr>
              <a:spcAft>
                <a:spcPts val="1400"/>
              </a:spcAft>
            </a:pPr>
            <a:r>
              <a:rPr lang="en-AU"/>
              <a:t>You will receive the following notices about your 2026 levy:</a:t>
            </a:r>
          </a:p>
          <a:p>
            <a:pPr marL="285750" indent="-285750">
              <a:spcAft>
                <a:spcPts val="1400"/>
              </a:spcAft>
              <a:buFont typeface="Arial" panose="020B0604020202020204" pitchFamily="34" charset="0"/>
              <a:buChar char="•"/>
            </a:pPr>
            <a:r>
              <a:rPr lang="en-AU"/>
              <a:t>Early advice</a:t>
            </a:r>
            <a:endParaRPr lang="en-AU">
              <a:ea typeface="Calibri"/>
              <a:cs typeface="Calibri"/>
            </a:endParaRPr>
          </a:p>
          <a:p>
            <a:pPr marL="285750" indent="-285750">
              <a:spcAft>
                <a:spcPts val="1400"/>
              </a:spcAft>
              <a:buFont typeface="Arial" panose="020B0604020202020204" pitchFamily="34" charset="0"/>
              <a:buChar char="•"/>
            </a:pPr>
            <a:r>
              <a:rPr lang="en-AU"/>
              <a:t>Request for Information (RFI) (with 2 weeks to respond)</a:t>
            </a:r>
            <a:endParaRPr lang="en-AU">
              <a:ea typeface="Calibri"/>
              <a:cs typeface="Calibri"/>
            </a:endParaRPr>
          </a:p>
          <a:p>
            <a:pPr marL="285750" indent="-285750">
              <a:spcAft>
                <a:spcPts val="1400"/>
              </a:spcAft>
              <a:buFont typeface="Arial" panose="020B0604020202020204" pitchFamily="34" charset="0"/>
              <a:buChar char="•"/>
            </a:pPr>
            <a:r>
              <a:rPr lang="en-AU"/>
              <a:t>Invoice (with 28 days to pay)</a:t>
            </a:r>
            <a:endParaRPr lang="en-AU">
              <a:ea typeface="Calibri"/>
              <a:cs typeface="Calibri"/>
            </a:endParaRPr>
          </a:p>
          <a:p>
            <a:pPr marL="285750" indent="-285750">
              <a:spcAft>
                <a:spcPts val="1400"/>
              </a:spcAft>
              <a:buFont typeface="Arial" panose="020B0604020202020204" pitchFamily="34" charset="0"/>
              <a:buChar char="•"/>
            </a:pPr>
            <a:r>
              <a:rPr lang="en-AU"/>
              <a:t>Reminder notice (if your payment has not been received on the due date)</a:t>
            </a:r>
            <a:endParaRPr lang="en-AU">
              <a:ea typeface="Calibri"/>
              <a:cs typeface="Calibri"/>
            </a:endParaRPr>
          </a:p>
          <a:p>
            <a:pPr marL="285750" indent="-285750">
              <a:spcAft>
                <a:spcPts val="1400"/>
              </a:spcAft>
              <a:buFont typeface="Arial" panose="020B0604020202020204" pitchFamily="34" charset="0"/>
              <a:buChar char="•"/>
            </a:pPr>
            <a:r>
              <a:rPr lang="en-AU">
                <a:ea typeface="Calibri"/>
                <a:cs typeface="Calibri"/>
              </a:rPr>
              <a:t>Late payment penalty invoice (if applicable)</a:t>
            </a:r>
          </a:p>
          <a:p>
            <a:pPr marL="285750" indent="-285750">
              <a:spcAft>
                <a:spcPts val="1400"/>
              </a:spcAft>
              <a:buFont typeface="Arial" panose="020B0604020202020204" pitchFamily="34" charset="0"/>
              <a:buChar char="•"/>
            </a:pPr>
            <a:r>
              <a:rPr lang="en-AU">
                <a:ea typeface="Calibri"/>
                <a:cs typeface="Calibri"/>
              </a:rPr>
              <a:t>Suspension notification (if applicable)</a:t>
            </a:r>
          </a:p>
          <a:p>
            <a:pPr marL="285750" indent="-285750">
              <a:spcAft>
                <a:spcPts val="1400"/>
              </a:spcAft>
              <a:buFont typeface="Arial" panose="020B0604020202020204" pitchFamily="34" charset="0"/>
              <a:buChar char="•"/>
            </a:pPr>
            <a:r>
              <a:rPr lang="en-AU">
                <a:ea typeface="Calibri"/>
                <a:cs typeface="Calibri"/>
              </a:rPr>
              <a:t>Provider reinstatement fee invoice (if applicable)</a:t>
            </a:r>
          </a:p>
        </p:txBody>
      </p:sp>
      <p:grpSp>
        <p:nvGrpSpPr>
          <p:cNvPr id="6" name="Group 5">
            <a:extLst>
              <a:ext uri="{FF2B5EF4-FFF2-40B4-BE49-F238E27FC236}">
                <a16:creationId xmlns:a16="http://schemas.microsoft.com/office/drawing/2014/main" id="{2D9AC27A-2909-09FD-B85E-53EB94901CA5}"/>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7" name="Rectangle 6">
              <a:extLst>
                <a:ext uri="{FF2B5EF4-FFF2-40B4-BE49-F238E27FC236}">
                  <a16:creationId xmlns:a16="http://schemas.microsoft.com/office/drawing/2014/main" id="{CE2816AE-8DC1-8E98-8898-A36DC558F10D}"/>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1" name="Oval 10">
              <a:extLst>
                <a:ext uri="{FF2B5EF4-FFF2-40B4-BE49-F238E27FC236}">
                  <a16:creationId xmlns:a16="http://schemas.microsoft.com/office/drawing/2014/main" id="{EBE5EEFD-4D44-029B-BA55-082FF0E4132B}"/>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Graphic 10">
              <a:extLst>
                <a:ext uri="{FF2B5EF4-FFF2-40B4-BE49-F238E27FC236}">
                  <a16:creationId xmlns:a16="http://schemas.microsoft.com/office/drawing/2014/main" id="{08FAB2E3-C2EB-F948-348B-EEB224BECE3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6136125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49C1FB-61AF-8256-55AB-3E274C316002}"/>
              </a:ext>
              <a:ext uri="{C183D7F6-B498-43B3-948B-1728B52AA6E4}">
                <adec:decorative xmlns:adec="http://schemas.microsoft.com/office/drawing/2017/decorative" val="1"/>
              </a:ext>
            </a:extLst>
          </p:cNvPr>
          <p:cNvSpPr/>
          <p:nvPr/>
        </p:nvSpPr>
        <p:spPr>
          <a:xfrm>
            <a:off x="-1" y="0"/>
            <a:ext cx="9144001" cy="466344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itle 3">
            <a:extLst>
              <a:ext uri="{FF2B5EF4-FFF2-40B4-BE49-F238E27FC236}">
                <a16:creationId xmlns:a16="http://schemas.microsoft.com/office/drawing/2014/main" id="{1EC01FFA-4406-546E-ECFD-130062DC0825}"/>
              </a:ext>
            </a:extLst>
          </p:cNvPr>
          <p:cNvSpPr txBox="1">
            <a:spLocks noGrp="1"/>
          </p:cNvSpPr>
          <p:nvPr>
            <p:ph type="title" idx="4294967295"/>
          </p:nvPr>
        </p:nvSpPr>
        <p:spPr>
          <a:xfrm>
            <a:off x="826488" y="2143243"/>
            <a:ext cx="7707912"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bg1"/>
                </a:solidFill>
                <a:effectLst/>
                <a:uLnTx/>
                <a:uFillTx/>
                <a:latin typeface="+mn-lt"/>
                <a:ea typeface="+mn-ea"/>
                <a:cs typeface="+mn-cs"/>
              </a:rPr>
              <a:t>2026 International Levy Timeline and Takeaways</a:t>
            </a:r>
          </a:p>
        </p:txBody>
      </p:sp>
      <p:grpSp>
        <p:nvGrpSpPr>
          <p:cNvPr id="2" name="Group 1">
            <a:extLst>
              <a:ext uri="{FF2B5EF4-FFF2-40B4-BE49-F238E27FC236}">
                <a16:creationId xmlns:a16="http://schemas.microsoft.com/office/drawing/2014/main" id="{279E9568-217B-C618-75C9-298581C168B3}"/>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5" name="Rectangle 4">
              <a:extLst>
                <a:ext uri="{FF2B5EF4-FFF2-40B4-BE49-F238E27FC236}">
                  <a16:creationId xmlns:a16="http://schemas.microsoft.com/office/drawing/2014/main" id="{4EB4481C-B43B-9A98-277F-0A8F2BE3E25D}"/>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6" name="Oval 5">
              <a:extLst>
                <a:ext uri="{FF2B5EF4-FFF2-40B4-BE49-F238E27FC236}">
                  <a16:creationId xmlns:a16="http://schemas.microsoft.com/office/drawing/2014/main" id="{061D9B5C-EBEC-C335-D737-71BED55BDDE4}"/>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
              <a:extLst>
                <a:ext uri="{FF2B5EF4-FFF2-40B4-BE49-F238E27FC236}">
                  <a16:creationId xmlns:a16="http://schemas.microsoft.com/office/drawing/2014/main" id="{AECD3013-97FD-58C2-0177-E8EAAB3FC29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461028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2C3258F-4EDF-5DB8-4E70-2F5819ED3C8F}"/>
              </a:ext>
            </a:extLst>
          </p:cNvPr>
          <p:cNvSpPr txBox="1">
            <a:spLocks noGrp="1"/>
          </p:cNvSpPr>
          <p:nvPr>
            <p:ph type="title" idx="4294967295"/>
          </p:nvPr>
        </p:nvSpPr>
        <p:spPr>
          <a:xfrm>
            <a:off x="360000" y="23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2025 International TPS Levy Timeline</a:t>
            </a:r>
          </a:p>
        </p:txBody>
      </p:sp>
      <p:grpSp>
        <p:nvGrpSpPr>
          <p:cNvPr id="11" name="Group 10">
            <a:extLst>
              <a:ext uri="{FF2B5EF4-FFF2-40B4-BE49-F238E27FC236}">
                <a16:creationId xmlns:a16="http://schemas.microsoft.com/office/drawing/2014/main" id="{22846902-6BCA-263D-0501-3BC79B6585D7}"/>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4" name="Rectangle 13">
              <a:extLst>
                <a:ext uri="{FF2B5EF4-FFF2-40B4-BE49-F238E27FC236}">
                  <a16:creationId xmlns:a16="http://schemas.microsoft.com/office/drawing/2014/main" id="{95A636C9-2854-FAF2-5A71-BF55B837D5D9}"/>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5" name="Oval 14">
              <a:extLst>
                <a:ext uri="{FF2B5EF4-FFF2-40B4-BE49-F238E27FC236}">
                  <a16:creationId xmlns:a16="http://schemas.microsoft.com/office/drawing/2014/main" id="{945001F4-8872-2644-3CD4-F712B568F2F4}"/>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6" name="Graphic 10">
              <a:extLst>
                <a:ext uri="{FF2B5EF4-FFF2-40B4-BE49-F238E27FC236}">
                  <a16:creationId xmlns:a16="http://schemas.microsoft.com/office/drawing/2014/main" id="{84479798-DF64-214F-4F69-A1205A042DF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grpSp>
        <p:nvGrpSpPr>
          <p:cNvPr id="21" name="Group 20">
            <a:extLst>
              <a:ext uri="{FF2B5EF4-FFF2-40B4-BE49-F238E27FC236}">
                <a16:creationId xmlns:a16="http://schemas.microsoft.com/office/drawing/2014/main" id="{E17B865F-65DF-53AB-28D0-15A21A551923}"/>
              </a:ext>
            </a:extLst>
          </p:cNvPr>
          <p:cNvGrpSpPr/>
          <p:nvPr/>
        </p:nvGrpSpPr>
        <p:grpSpPr>
          <a:xfrm>
            <a:off x="270000" y="720000"/>
            <a:ext cx="8604000" cy="3906000"/>
            <a:chOff x="270000" y="720000"/>
            <a:chExt cx="8604000" cy="3906000"/>
          </a:xfrm>
        </p:grpSpPr>
        <p:sp>
          <p:nvSpPr>
            <p:cNvPr id="3" name="Rectangle: Rounded Corners 2">
              <a:extLst>
                <a:ext uri="{FF2B5EF4-FFF2-40B4-BE49-F238E27FC236}">
                  <a16:creationId xmlns:a16="http://schemas.microsoft.com/office/drawing/2014/main" id="{3F7B504E-802B-D70B-5942-4BA3D75515C3}"/>
                </a:ext>
              </a:extLst>
            </p:cNvPr>
            <p:cNvSpPr/>
            <p:nvPr/>
          </p:nvSpPr>
          <p:spPr>
            <a:xfrm>
              <a:off x="270000" y="720000"/>
              <a:ext cx="1692000" cy="270000"/>
            </a:xfrm>
            <a:prstGeom prst="round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3600" tIns="3600" rIns="3600" bIns="3600" numCol="1" spcCol="0" rtlCol="0" fromWordArt="0" anchor="ctr" anchorCtr="0" forceAA="0" compatLnSpc="1">
              <a:prstTxWarp prst="textNoShape">
                <a:avLst/>
              </a:prstTxWarp>
              <a:noAutofit/>
            </a:bodyPr>
            <a:lstStyle/>
            <a:p>
              <a:pPr algn="ctr"/>
              <a:r>
                <a:rPr lang="en-AU" sz="1450" b="1">
                  <a:solidFill>
                    <a:srgbClr val="FFFFFF"/>
                  </a:solidFill>
                  <a:ea typeface="Calibri" panose="020F0502020204030204" pitchFamily="34" charset="0"/>
                  <a:cs typeface="Arial" panose="020B0604020202020204" pitchFamily="34" charset="0"/>
                </a:rPr>
                <a:t>August 2025</a:t>
              </a:r>
            </a:p>
          </p:txBody>
        </p:sp>
        <p:sp>
          <p:nvSpPr>
            <p:cNvPr id="4" name="Rectangle: Rounded Corners 3">
              <a:extLst>
                <a:ext uri="{FF2B5EF4-FFF2-40B4-BE49-F238E27FC236}">
                  <a16:creationId xmlns:a16="http://schemas.microsoft.com/office/drawing/2014/main" id="{2A033D14-4B58-E1A7-A921-DA547047B9F8}"/>
                </a:ext>
              </a:extLst>
            </p:cNvPr>
            <p:cNvSpPr/>
            <p:nvPr/>
          </p:nvSpPr>
          <p:spPr>
            <a:xfrm>
              <a:off x="1998000" y="720000"/>
              <a:ext cx="1692000" cy="270000"/>
            </a:xfrm>
            <a:prstGeom prst="roundRect">
              <a:avLst/>
            </a:prstGeom>
            <a:solidFill>
              <a:schemeClr val="accent1">
                <a:lumMod val="75000"/>
              </a:schemeClr>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ot="0" spcFirstLastPara="0" vert="horz" wrap="square" lIns="3600" tIns="3600" rIns="3600" bIns="3600" numCol="1" spcCol="0" rtlCol="0" fromWordArt="0" anchor="ctr" anchorCtr="0" forceAA="0" compatLnSpc="1">
              <a:prstTxWarp prst="textNoShape">
                <a:avLst/>
              </a:prstTxWarp>
              <a:noAutofit/>
            </a:bodyPr>
            <a:lstStyle/>
            <a:p>
              <a:pPr algn="ctr"/>
              <a:r>
                <a:rPr lang="en-AU" sz="1450" b="1">
                  <a:solidFill>
                    <a:srgbClr val="FFFFFF"/>
                  </a:solidFill>
                  <a:ea typeface="Calibri" panose="020F0502020204030204" pitchFamily="34" charset="0"/>
                  <a:cs typeface="Arial" panose="020B0604020202020204" pitchFamily="34" charset="0"/>
                </a:rPr>
                <a:t>Sept – Nov 2025</a:t>
              </a:r>
            </a:p>
          </p:txBody>
        </p:sp>
        <p:sp>
          <p:nvSpPr>
            <p:cNvPr id="6" name="Rectangle: Rounded Corners 5">
              <a:extLst>
                <a:ext uri="{FF2B5EF4-FFF2-40B4-BE49-F238E27FC236}">
                  <a16:creationId xmlns:a16="http://schemas.microsoft.com/office/drawing/2014/main" id="{63AC2750-81B9-1F5E-8026-244C79162564}"/>
                </a:ext>
              </a:extLst>
            </p:cNvPr>
            <p:cNvSpPr/>
            <p:nvPr/>
          </p:nvSpPr>
          <p:spPr>
            <a:xfrm>
              <a:off x="3726000" y="720000"/>
              <a:ext cx="1692000" cy="270000"/>
            </a:xfrm>
            <a:prstGeom prst="roundRect">
              <a:avLst/>
            </a:prstGeom>
            <a:solidFill>
              <a:schemeClr val="accent1">
                <a:lumMod val="75000"/>
              </a:schemeClr>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ot="0" spcFirstLastPara="0" vert="horz" wrap="square" lIns="3600" tIns="3600" rIns="3600" bIns="3600" numCol="1" spcCol="0" rtlCol="0" fromWordArt="0" anchor="ctr" anchorCtr="0" forceAA="0" compatLnSpc="1">
              <a:prstTxWarp prst="textNoShape">
                <a:avLst/>
              </a:prstTxWarp>
              <a:noAutofit/>
            </a:bodyPr>
            <a:lstStyle/>
            <a:p>
              <a:pPr algn="ctr"/>
              <a:r>
                <a:rPr lang="en-AU" sz="1450" b="1">
                  <a:solidFill>
                    <a:srgbClr val="FFFFFF"/>
                  </a:solidFill>
                  <a:ea typeface="Calibri" panose="020F0502020204030204" pitchFamily="34" charset="0"/>
                  <a:cs typeface="Arial" panose="020B0604020202020204" pitchFamily="34" charset="0"/>
                </a:rPr>
                <a:t>November 2025</a:t>
              </a:r>
            </a:p>
          </p:txBody>
        </p:sp>
        <p:sp>
          <p:nvSpPr>
            <p:cNvPr id="7" name="Rectangle: Rounded Corners 6">
              <a:extLst>
                <a:ext uri="{FF2B5EF4-FFF2-40B4-BE49-F238E27FC236}">
                  <a16:creationId xmlns:a16="http://schemas.microsoft.com/office/drawing/2014/main" id="{5F8B7411-394A-2F69-9C09-00C7092C4213}"/>
                </a:ext>
              </a:extLst>
            </p:cNvPr>
            <p:cNvSpPr/>
            <p:nvPr/>
          </p:nvSpPr>
          <p:spPr>
            <a:xfrm>
              <a:off x="5454000" y="720000"/>
              <a:ext cx="1692000" cy="270000"/>
            </a:xfrm>
            <a:prstGeom prst="roundRect">
              <a:avLst/>
            </a:prstGeom>
            <a:solidFill>
              <a:schemeClr val="accent1">
                <a:lumMod val="75000"/>
              </a:schemeClr>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ot="0" spcFirstLastPara="0" vert="horz" wrap="square" lIns="3600" tIns="3600" rIns="3600" bIns="3600" numCol="1" spcCol="0" rtlCol="0" fromWordArt="0" anchor="ctr" anchorCtr="0" forceAA="0" compatLnSpc="1">
              <a:prstTxWarp prst="textNoShape">
                <a:avLst/>
              </a:prstTxWarp>
              <a:noAutofit/>
            </a:bodyPr>
            <a:lstStyle/>
            <a:p>
              <a:pPr algn="ctr"/>
              <a:r>
                <a:rPr lang="en-AU" sz="1450" b="1">
                  <a:solidFill>
                    <a:srgbClr val="FFFFFF"/>
                  </a:solidFill>
                  <a:ea typeface="Calibri" panose="020F0502020204030204" pitchFamily="34" charset="0"/>
                  <a:cs typeface="Arial" panose="020B0604020202020204" pitchFamily="34" charset="0"/>
                </a:rPr>
                <a:t>December 2025</a:t>
              </a:r>
            </a:p>
          </p:txBody>
        </p:sp>
        <p:sp>
          <p:nvSpPr>
            <p:cNvPr id="10" name="Rectangle: Rounded Corners 9">
              <a:extLst>
                <a:ext uri="{FF2B5EF4-FFF2-40B4-BE49-F238E27FC236}">
                  <a16:creationId xmlns:a16="http://schemas.microsoft.com/office/drawing/2014/main" id="{19933222-BBD4-AB8E-AC05-EA9A63FF453B}"/>
                </a:ext>
              </a:extLst>
            </p:cNvPr>
            <p:cNvSpPr/>
            <p:nvPr/>
          </p:nvSpPr>
          <p:spPr>
            <a:xfrm>
              <a:off x="7182000" y="720000"/>
              <a:ext cx="1692000" cy="270000"/>
            </a:xfrm>
            <a:prstGeom prst="roundRect">
              <a:avLst/>
            </a:prstGeom>
            <a:solidFill>
              <a:schemeClr val="accent1">
                <a:lumMod val="75000"/>
              </a:schemeClr>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rot="0" spcFirstLastPara="0" vert="horz" wrap="square" lIns="3600" tIns="3600" rIns="3600" bIns="3600" numCol="1" spcCol="0" rtlCol="0" fromWordArt="0" anchor="ctr" anchorCtr="0" forceAA="0" compatLnSpc="1">
              <a:prstTxWarp prst="textNoShape">
                <a:avLst/>
              </a:prstTxWarp>
              <a:noAutofit/>
            </a:bodyPr>
            <a:lstStyle/>
            <a:p>
              <a:pPr algn="ctr"/>
              <a:r>
                <a:rPr lang="en-AU" sz="1450" b="1">
                  <a:solidFill>
                    <a:srgbClr val="FFFFFF"/>
                  </a:solidFill>
                  <a:ea typeface="Calibri" panose="020F0502020204030204" pitchFamily="34" charset="0"/>
                  <a:cs typeface="Arial" panose="020B0604020202020204" pitchFamily="34" charset="0"/>
                </a:rPr>
                <a:t>Feb – May 2026</a:t>
              </a:r>
            </a:p>
          </p:txBody>
        </p:sp>
        <p:sp>
          <p:nvSpPr>
            <p:cNvPr id="12" name="Rectangle: Rounded Corners 11">
              <a:extLst>
                <a:ext uri="{FF2B5EF4-FFF2-40B4-BE49-F238E27FC236}">
                  <a16:creationId xmlns:a16="http://schemas.microsoft.com/office/drawing/2014/main" id="{22D27018-DCFD-992E-4124-A4BB1B22032C}"/>
                </a:ext>
              </a:extLst>
            </p:cNvPr>
            <p:cNvSpPr/>
            <p:nvPr/>
          </p:nvSpPr>
          <p:spPr>
            <a:xfrm>
              <a:off x="270000" y="1026000"/>
              <a:ext cx="1692000" cy="3600000"/>
            </a:xfrm>
            <a:prstGeom prst="roundRect">
              <a:avLst/>
            </a:prstGeom>
          </p:spPr>
          <p:style>
            <a:lnRef idx="2">
              <a:schemeClr val="accent1"/>
            </a:lnRef>
            <a:fillRef idx="1">
              <a:schemeClr val="lt1"/>
            </a:fillRef>
            <a:effectRef idx="0">
              <a:schemeClr val="accent1"/>
            </a:effectRef>
            <a:fontRef idx="minor">
              <a:schemeClr val="dk1"/>
            </a:fontRef>
          </p:style>
          <p:txBody>
            <a:bodyPr rot="0" spcFirstLastPara="0" vert="horz" wrap="square" lIns="3600" tIns="3600" rIns="3600" bIns="3600" numCol="1" spcCol="0" rtlCol="0" fromWordArt="0" anchor="t" anchorCtr="0" forceAA="0" compatLnSpc="1">
              <a:prstTxWarp prst="textNoShape">
                <a:avLst/>
              </a:prstTxWarp>
              <a:noAutofit/>
            </a:bodyPr>
            <a:lstStyle/>
            <a:p>
              <a:r>
                <a:rPr lang="en-AU" sz="1300" b="1">
                  <a:ea typeface="Calibri" panose="020F0502020204030204" pitchFamily="34" charset="0"/>
                  <a:cs typeface="Arial" panose="020B0604020202020204" pitchFamily="34" charset="0"/>
                </a:rPr>
                <a:t>20 August</a:t>
              </a:r>
              <a:endParaRPr lang="en-AU" sz="1300">
                <a:ea typeface="Calibri" panose="020F0502020204030204" pitchFamily="34" charset="0"/>
                <a:cs typeface="Arial" panose="020B0604020202020204" pitchFamily="34" charset="0"/>
              </a:endParaRPr>
            </a:p>
            <a:p>
              <a:pPr marL="81000" indent="-81000">
                <a:spcAft>
                  <a:spcPts val="800"/>
                </a:spcAft>
                <a:buFont typeface="Symbol" panose="05050102010706020507" pitchFamily="18" charset="2"/>
                <a:buChar char=""/>
              </a:pPr>
              <a:r>
                <a:rPr lang="en-AU" sz="1200">
                  <a:ea typeface="Calibri" panose="020F0502020204030204" pitchFamily="34" charset="0"/>
                  <a:cs typeface="Arial" panose="020B0604020202020204" pitchFamily="34" charset="0"/>
                </a:rPr>
                <a:t>Draft advice on 2026 international levy confirmed at TPS Advisory Board meeting</a:t>
              </a:r>
            </a:p>
            <a:p>
              <a:r>
                <a:rPr lang="en-AU" sz="1300" b="1">
                  <a:ea typeface="Calibri" panose="020F0502020204030204" pitchFamily="34" charset="0"/>
                  <a:cs typeface="Arial" panose="020B0604020202020204" pitchFamily="34" charset="0"/>
                </a:rPr>
                <a:t>Late August</a:t>
              </a:r>
              <a:endParaRPr lang="en-AU" sz="1300">
                <a:ea typeface="Calibri" panose="020F0502020204030204" pitchFamily="34" charset="0"/>
                <a:cs typeface="Arial" panose="020B0604020202020204" pitchFamily="34" charset="0"/>
              </a:endParaRPr>
            </a:p>
            <a:p>
              <a:pPr marL="81000" indent="-81000">
                <a:spcAft>
                  <a:spcPts val="800"/>
                </a:spcAft>
                <a:buFont typeface="Symbol" panose="05050102010706020507" pitchFamily="18" charset="2"/>
                <a:buChar char=""/>
              </a:pPr>
              <a:r>
                <a:rPr lang="en-AU" sz="1200">
                  <a:ea typeface="Calibri" panose="020F0502020204030204" pitchFamily="34" charset="0"/>
                  <a:cs typeface="Arial" panose="020B0604020202020204" pitchFamily="34" charset="0"/>
                </a:rPr>
                <a:t>Draft advice letter published on TPS website</a:t>
              </a:r>
            </a:p>
          </p:txBody>
        </p:sp>
        <p:sp>
          <p:nvSpPr>
            <p:cNvPr id="13" name="Rectangle: Rounded Corners 12">
              <a:extLst>
                <a:ext uri="{FF2B5EF4-FFF2-40B4-BE49-F238E27FC236}">
                  <a16:creationId xmlns:a16="http://schemas.microsoft.com/office/drawing/2014/main" id="{9FBCABA5-6737-8C4A-5031-C43D95A919FB}"/>
                </a:ext>
              </a:extLst>
            </p:cNvPr>
            <p:cNvSpPr/>
            <p:nvPr/>
          </p:nvSpPr>
          <p:spPr>
            <a:xfrm>
              <a:off x="1998000" y="1026000"/>
              <a:ext cx="1692000" cy="3600000"/>
            </a:xfrm>
            <a:prstGeom prst="roundRect">
              <a:avLst/>
            </a:prstGeom>
          </p:spPr>
          <p:style>
            <a:lnRef idx="2">
              <a:schemeClr val="accent1"/>
            </a:lnRef>
            <a:fillRef idx="1">
              <a:schemeClr val="lt1"/>
            </a:fillRef>
            <a:effectRef idx="0">
              <a:schemeClr val="accent1"/>
            </a:effectRef>
            <a:fontRef idx="minor">
              <a:schemeClr val="dk1"/>
            </a:fontRef>
          </p:style>
          <p:txBody>
            <a:bodyPr rot="0" spcFirstLastPara="0" vert="horz" wrap="square" lIns="3600" tIns="3600" rIns="3600" bIns="3600" numCol="1" spcCol="0" rtlCol="0" fromWordArt="0" anchor="t" anchorCtr="0" forceAA="0" compatLnSpc="1">
              <a:prstTxWarp prst="textNoShape">
                <a:avLst/>
              </a:prstTxWarp>
              <a:noAutofit/>
            </a:bodyPr>
            <a:lstStyle/>
            <a:p>
              <a:r>
                <a:rPr lang="en-AU" sz="1300" b="1">
                  <a:ea typeface="Calibri" panose="020F0502020204030204" pitchFamily="34" charset="0"/>
                  <a:cs typeface="Arial" panose="020B0604020202020204" pitchFamily="34" charset="0"/>
                </a:rPr>
                <a:t>2 September</a:t>
              </a:r>
              <a:endParaRPr lang="en-AU" sz="1300">
                <a:ea typeface="Calibri" panose="020F0502020204030204" pitchFamily="34" charset="0"/>
                <a:cs typeface="Arial" panose="020B0604020202020204" pitchFamily="34" charset="0"/>
              </a:endParaRPr>
            </a:p>
            <a:p>
              <a:pPr marL="81000" indent="-81000">
                <a:spcAft>
                  <a:spcPts val="800"/>
                </a:spcAft>
                <a:buFont typeface="Symbol" panose="05050102010706020507" pitchFamily="18" charset="2"/>
                <a:buChar char=""/>
              </a:pPr>
              <a:r>
                <a:rPr lang="en-AU" sz="1200">
                  <a:ea typeface="Calibri" panose="020F0502020204030204" pitchFamily="34" charset="0"/>
                  <a:cs typeface="Arial" panose="020B0604020202020204" pitchFamily="34" charset="0"/>
                </a:rPr>
                <a:t>Online consultation session for all providers</a:t>
              </a:r>
            </a:p>
            <a:p>
              <a:r>
                <a:rPr lang="en-AU" sz="1300" b="1">
                  <a:ea typeface="Calibri" panose="020F0502020204030204" pitchFamily="34" charset="0"/>
                  <a:cs typeface="Arial" panose="020B0604020202020204" pitchFamily="34" charset="0"/>
                </a:rPr>
                <a:t>September-October</a:t>
              </a:r>
              <a:endParaRPr lang="en-AU" sz="1300">
                <a:ea typeface="Calibri" panose="020F0502020204030204" pitchFamily="34" charset="0"/>
                <a:cs typeface="Arial" panose="020B0604020202020204" pitchFamily="34" charset="0"/>
              </a:endParaRPr>
            </a:p>
            <a:p>
              <a:pPr marL="81000" indent="-81000">
                <a:spcAft>
                  <a:spcPts val="200"/>
                </a:spcAft>
                <a:buFont typeface="Symbol" panose="05050102010706020507" pitchFamily="18" charset="2"/>
                <a:buChar char=""/>
              </a:pPr>
              <a:r>
                <a:rPr lang="en-AU" sz="1200">
                  <a:ea typeface="Calibri" panose="020F0502020204030204" pitchFamily="34" charset="0"/>
                  <a:cs typeface="Arial" panose="020B0604020202020204" pitchFamily="34" charset="0"/>
                </a:rPr>
                <a:t>Consultation sessions in Melbourne, Sydney, Brisbane and Perth</a:t>
              </a:r>
            </a:p>
            <a:p>
              <a:pPr marL="81000" indent="-81000">
                <a:spcAft>
                  <a:spcPts val="800"/>
                </a:spcAft>
                <a:buFont typeface="Symbol" panose="05050102010706020507" pitchFamily="18" charset="2"/>
                <a:buChar char=""/>
              </a:pPr>
              <a:r>
                <a:rPr lang="en-AU" sz="1200">
                  <a:ea typeface="Calibri" panose="020F0502020204030204" pitchFamily="34" charset="0"/>
                  <a:cs typeface="Arial" panose="020B0604020202020204" pitchFamily="34" charset="0"/>
                </a:rPr>
                <a:t>Meetings with stakeholders</a:t>
              </a:r>
            </a:p>
            <a:p>
              <a:r>
                <a:rPr lang="en-AU" sz="1300" b="1">
                  <a:ea typeface="Calibri" panose="020F0502020204030204" pitchFamily="34" charset="0"/>
                  <a:cs typeface="Arial" panose="020B0604020202020204" pitchFamily="34" charset="0"/>
                </a:rPr>
                <a:t>5 November</a:t>
              </a:r>
              <a:endParaRPr lang="en-AU" sz="1300">
                <a:ea typeface="Calibri" panose="020F0502020204030204" pitchFamily="34" charset="0"/>
                <a:cs typeface="Arial" panose="020B0604020202020204" pitchFamily="34" charset="0"/>
              </a:endParaRPr>
            </a:p>
            <a:p>
              <a:pPr marL="81000" indent="-81000">
                <a:spcAft>
                  <a:spcPts val="800"/>
                </a:spcAft>
                <a:buFont typeface="Symbol" panose="05050102010706020507" pitchFamily="18" charset="2"/>
                <a:buChar char=""/>
              </a:pPr>
              <a:r>
                <a:rPr lang="en-AU" sz="1200">
                  <a:ea typeface="Calibri" panose="020F0502020204030204" pitchFamily="34" charset="0"/>
                  <a:cs typeface="Arial" panose="020B0604020202020204" pitchFamily="34" charset="0"/>
                </a:rPr>
                <a:t>Online feedback session for all providers</a:t>
              </a:r>
            </a:p>
          </p:txBody>
        </p:sp>
        <p:sp>
          <p:nvSpPr>
            <p:cNvPr id="18" name="Rectangle: Rounded Corners 17">
              <a:extLst>
                <a:ext uri="{FF2B5EF4-FFF2-40B4-BE49-F238E27FC236}">
                  <a16:creationId xmlns:a16="http://schemas.microsoft.com/office/drawing/2014/main" id="{E4F3C50C-AD69-A329-ACCF-31663A330596}"/>
                </a:ext>
              </a:extLst>
            </p:cNvPr>
            <p:cNvSpPr/>
            <p:nvPr/>
          </p:nvSpPr>
          <p:spPr>
            <a:xfrm>
              <a:off x="3726000" y="1026000"/>
              <a:ext cx="1692000" cy="3600000"/>
            </a:xfrm>
            <a:prstGeom prst="roundRect">
              <a:avLst/>
            </a:prstGeom>
          </p:spPr>
          <p:style>
            <a:lnRef idx="2">
              <a:schemeClr val="accent1"/>
            </a:lnRef>
            <a:fillRef idx="1">
              <a:schemeClr val="lt1"/>
            </a:fillRef>
            <a:effectRef idx="0">
              <a:schemeClr val="accent1"/>
            </a:effectRef>
            <a:fontRef idx="minor">
              <a:schemeClr val="dk1"/>
            </a:fontRef>
          </p:style>
          <p:txBody>
            <a:bodyPr rot="0" spcFirstLastPara="0" vert="horz" wrap="square" lIns="3600" tIns="3600" rIns="3600" bIns="3600" numCol="1" spcCol="0" rtlCol="0" fromWordArt="0" anchor="t" anchorCtr="0" forceAA="0" compatLnSpc="1">
              <a:prstTxWarp prst="textNoShape">
                <a:avLst/>
              </a:prstTxWarp>
              <a:noAutofit/>
            </a:bodyPr>
            <a:lstStyle/>
            <a:p>
              <a:r>
                <a:rPr lang="en-AU" sz="1300" b="1">
                  <a:ea typeface="Calibri" panose="020F0502020204030204" pitchFamily="34" charset="0"/>
                  <a:cs typeface="Arial" panose="020B0604020202020204" pitchFamily="34" charset="0"/>
                </a:rPr>
                <a:t>19 November</a:t>
              </a:r>
              <a:endParaRPr lang="en-AU" sz="1300">
                <a:ea typeface="Calibri" panose="020F0502020204030204" pitchFamily="34" charset="0"/>
                <a:cs typeface="Arial" panose="020B0604020202020204" pitchFamily="34" charset="0"/>
              </a:endParaRPr>
            </a:p>
            <a:p>
              <a:pPr marL="81000" indent="-81000">
                <a:spcAft>
                  <a:spcPts val="200"/>
                </a:spcAft>
                <a:buFont typeface="Symbol" panose="05050102010706020507" pitchFamily="18" charset="2"/>
                <a:buChar char=""/>
              </a:pPr>
              <a:r>
                <a:rPr lang="en-AU" sz="1200">
                  <a:ea typeface="Calibri" panose="020F0502020204030204" pitchFamily="34" charset="0"/>
                  <a:cs typeface="Arial" panose="020B0604020202020204" pitchFamily="34" charset="0"/>
                </a:rPr>
                <a:t>TPS Advisory Board considers sector feedback</a:t>
              </a:r>
            </a:p>
            <a:p>
              <a:pPr marL="81000" indent="-81000">
                <a:spcAft>
                  <a:spcPts val="800"/>
                </a:spcAft>
                <a:buFont typeface="Symbol" panose="05050102010706020507" pitchFamily="18" charset="2"/>
                <a:buChar char=""/>
              </a:pPr>
              <a:r>
                <a:rPr lang="en-AU" sz="1200">
                  <a:ea typeface="Calibri" panose="020F0502020204030204" pitchFamily="34" charset="0"/>
                  <a:cs typeface="Arial" panose="020B0604020202020204" pitchFamily="34" charset="0"/>
                </a:rPr>
                <a:t>Final advice on 2026 International TPS Levy settings confirmed at Board meeting</a:t>
              </a:r>
            </a:p>
            <a:p>
              <a:r>
                <a:rPr lang="en-AU" sz="1300" b="1">
                  <a:ea typeface="Calibri" panose="020F0502020204030204" pitchFamily="34" charset="0"/>
                  <a:cs typeface="Arial" panose="020B0604020202020204" pitchFamily="34" charset="0"/>
                </a:rPr>
                <a:t>Mid-November</a:t>
              </a:r>
              <a:endParaRPr lang="en-AU" sz="1300">
                <a:ea typeface="Calibri" panose="020F0502020204030204" pitchFamily="34" charset="0"/>
                <a:cs typeface="Arial" panose="020B0604020202020204" pitchFamily="34" charset="0"/>
              </a:endParaRPr>
            </a:p>
            <a:p>
              <a:pPr marL="81000" indent="-81000">
                <a:spcAft>
                  <a:spcPts val="200"/>
                </a:spcAft>
                <a:buFont typeface="Symbol" panose="05050102010706020507" pitchFamily="18" charset="2"/>
                <a:buChar char=""/>
              </a:pPr>
              <a:r>
                <a:rPr lang="en-AU" sz="1200">
                  <a:ea typeface="Calibri" panose="020F0502020204030204" pitchFamily="34" charset="0"/>
                  <a:cs typeface="Arial" panose="020B0604020202020204" pitchFamily="34" charset="0"/>
                </a:rPr>
                <a:t>Legislative instrument drafted and sent to Treasurer</a:t>
              </a:r>
            </a:p>
            <a:p>
              <a:pPr marL="81000" indent="-81000">
                <a:spcAft>
                  <a:spcPts val="800"/>
                </a:spcAft>
                <a:buFont typeface="Symbol" panose="05050102010706020507" pitchFamily="18" charset="2"/>
                <a:buChar char=""/>
              </a:pPr>
              <a:r>
                <a:rPr lang="en-AU" sz="1200">
                  <a:ea typeface="Calibri" panose="020F0502020204030204" pitchFamily="34" charset="0"/>
                  <a:cs typeface="Arial" panose="020B0604020202020204" pitchFamily="34" charset="0"/>
                </a:rPr>
                <a:t>Department of Education briefing for Administrative and Base Fee Components sent to Minister for Education</a:t>
              </a:r>
            </a:p>
          </p:txBody>
        </p:sp>
        <p:sp>
          <p:nvSpPr>
            <p:cNvPr id="19" name="Rectangle: Rounded Corners 18">
              <a:extLst>
                <a:ext uri="{FF2B5EF4-FFF2-40B4-BE49-F238E27FC236}">
                  <a16:creationId xmlns:a16="http://schemas.microsoft.com/office/drawing/2014/main" id="{1862C221-4F61-023F-AB13-7F37596EA113}"/>
                </a:ext>
              </a:extLst>
            </p:cNvPr>
            <p:cNvSpPr/>
            <p:nvPr/>
          </p:nvSpPr>
          <p:spPr>
            <a:xfrm>
              <a:off x="5454000" y="1026000"/>
              <a:ext cx="1692000" cy="3600000"/>
            </a:xfrm>
            <a:prstGeom prst="roundRect">
              <a:avLst/>
            </a:prstGeom>
          </p:spPr>
          <p:style>
            <a:lnRef idx="2">
              <a:schemeClr val="accent1"/>
            </a:lnRef>
            <a:fillRef idx="1">
              <a:schemeClr val="lt1"/>
            </a:fillRef>
            <a:effectRef idx="0">
              <a:schemeClr val="accent1"/>
            </a:effectRef>
            <a:fontRef idx="minor">
              <a:schemeClr val="dk1"/>
            </a:fontRef>
          </p:style>
          <p:txBody>
            <a:bodyPr rot="0" spcFirstLastPara="0" vert="horz" wrap="square" lIns="3600" tIns="3600" rIns="3600" bIns="3600" numCol="1" spcCol="0" rtlCol="0" fromWordArt="0" anchor="t" anchorCtr="0" forceAA="0" compatLnSpc="1">
              <a:prstTxWarp prst="textNoShape">
                <a:avLst/>
              </a:prstTxWarp>
              <a:noAutofit/>
            </a:bodyPr>
            <a:lstStyle/>
            <a:p>
              <a:r>
                <a:rPr lang="en-AU" sz="1300" b="1">
                  <a:ea typeface="Calibri" panose="020F0502020204030204" pitchFamily="34" charset="0"/>
                  <a:cs typeface="Arial" panose="020B0604020202020204" pitchFamily="34" charset="0"/>
                </a:rPr>
                <a:t>31 December</a:t>
              </a:r>
              <a:endParaRPr lang="en-AU" sz="1300">
                <a:ea typeface="Calibri" panose="020F0502020204030204" pitchFamily="34" charset="0"/>
                <a:cs typeface="Arial" panose="020B0604020202020204" pitchFamily="34" charset="0"/>
              </a:endParaRPr>
            </a:p>
            <a:p>
              <a:pPr marL="81000" indent="-81000">
                <a:spcAft>
                  <a:spcPts val="800"/>
                </a:spcAft>
                <a:buFont typeface="Symbol" panose="05050102010706020507" pitchFamily="18" charset="2"/>
                <a:buChar char=""/>
              </a:pPr>
              <a:r>
                <a:rPr lang="en-AU" sz="1200">
                  <a:ea typeface="Calibri" panose="020F0502020204030204" pitchFamily="34" charset="0"/>
                  <a:cs typeface="Arial" panose="020B0604020202020204" pitchFamily="34" charset="0"/>
                </a:rPr>
                <a:t>Legislative instrument must be approved by Treasurer and signed off by TPS Director</a:t>
              </a:r>
            </a:p>
          </p:txBody>
        </p:sp>
        <p:sp>
          <p:nvSpPr>
            <p:cNvPr id="20" name="Rectangle: Rounded Corners 19">
              <a:extLst>
                <a:ext uri="{FF2B5EF4-FFF2-40B4-BE49-F238E27FC236}">
                  <a16:creationId xmlns:a16="http://schemas.microsoft.com/office/drawing/2014/main" id="{0B8A38DA-9961-E671-BB4B-9E63665DB01D}"/>
                </a:ext>
              </a:extLst>
            </p:cNvPr>
            <p:cNvSpPr/>
            <p:nvPr/>
          </p:nvSpPr>
          <p:spPr>
            <a:xfrm>
              <a:off x="7182000" y="1026000"/>
              <a:ext cx="1692000" cy="3600000"/>
            </a:xfrm>
            <a:prstGeom prst="roundRect">
              <a:avLst/>
            </a:prstGeom>
          </p:spPr>
          <p:style>
            <a:lnRef idx="2">
              <a:schemeClr val="accent1"/>
            </a:lnRef>
            <a:fillRef idx="1">
              <a:schemeClr val="lt1"/>
            </a:fillRef>
            <a:effectRef idx="0">
              <a:schemeClr val="accent1"/>
            </a:effectRef>
            <a:fontRef idx="minor">
              <a:schemeClr val="dk1"/>
            </a:fontRef>
          </p:style>
          <p:txBody>
            <a:bodyPr rot="0" spcFirstLastPara="0" vert="horz" wrap="square" lIns="3600" tIns="3600" rIns="3600" bIns="3600" numCol="1" spcCol="0" rtlCol="0" fromWordArt="0" anchor="t" anchorCtr="0" forceAA="0" compatLnSpc="1">
              <a:prstTxWarp prst="textNoShape">
                <a:avLst/>
              </a:prstTxWarp>
              <a:noAutofit/>
            </a:bodyPr>
            <a:lstStyle/>
            <a:p>
              <a:r>
                <a:rPr lang="en-AU" sz="1300" b="1">
                  <a:ea typeface="Calibri" panose="020F0502020204030204" pitchFamily="34" charset="0"/>
                  <a:cs typeface="Arial" panose="020B0604020202020204" pitchFamily="34" charset="0"/>
                </a:rPr>
                <a:t>February</a:t>
              </a:r>
              <a:endParaRPr lang="en-AU" sz="1300">
                <a:ea typeface="Calibri" panose="020F0502020204030204" pitchFamily="34" charset="0"/>
                <a:cs typeface="Arial" panose="020B0604020202020204" pitchFamily="34" charset="0"/>
              </a:endParaRPr>
            </a:p>
            <a:p>
              <a:pPr marL="80645" indent="-80645">
                <a:spcAft>
                  <a:spcPts val="800"/>
                </a:spcAft>
                <a:buFont typeface="Symbol" panose="05050102010706020507" pitchFamily="18" charset="2"/>
                <a:buChar char=""/>
              </a:pPr>
              <a:r>
                <a:rPr lang="en-AU" sz="1200">
                  <a:ea typeface="Calibri"/>
                  <a:cs typeface="Arial"/>
                </a:rPr>
                <a:t>Non-exempt providers receive a Request for Information to declare 2025 overseas students tuition fee income and domestic student enrolment figures</a:t>
              </a:r>
            </a:p>
            <a:p>
              <a:r>
                <a:rPr lang="en-AU" sz="1300" b="1">
                  <a:ea typeface="Calibri"/>
                  <a:cs typeface="Arial"/>
                </a:rPr>
                <a:t>March</a:t>
              </a:r>
              <a:endParaRPr lang="en-AU" sz="1300" b="1">
                <a:highlight>
                  <a:srgbClr val="FFFF00"/>
                </a:highlight>
                <a:ea typeface="Calibri" panose="020F0502020204030204" pitchFamily="34" charset="0"/>
                <a:cs typeface="Arial" panose="020B0604020202020204" pitchFamily="34" charset="0"/>
              </a:endParaRPr>
            </a:p>
            <a:p>
              <a:pPr marL="80645" indent="-80645">
                <a:spcAft>
                  <a:spcPts val="800"/>
                </a:spcAft>
                <a:buFont typeface="Symbol" panose="05050102010706020507" pitchFamily="18" charset="2"/>
                <a:buChar char=""/>
              </a:pPr>
              <a:r>
                <a:rPr lang="en-AU" sz="1200">
                  <a:ea typeface="Calibri" panose="020F0502020204030204" pitchFamily="34" charset="0"/>
                  <a:cs typeface="Arial" panose="020B0604020202020204" pitchFamily="34" charset="0"/>
                </a:rPr>
                <a:t>2026 levy invoices sent to providers</a:t>
              </a:r>
            </a:p>
            <a:p>
              <a:r>
                <a:rPr lang="en-AU" sz="1300" b="1">
                  <a:ea typeface="Calibri"/>
                  <a:cs typeface="Arial"/>
                </a:rPr>
                <a:t>April-May </a:t>
              </a:r>
              <a:endParaRPr lang="en-AU" sz="1300" b="1">
                <a:highlight>
                  <a:srgbClr val="FFFF00"/>
                </a:highlight>
                <a:ea typeface="Calibri"/>
                <a:cs typeface="Arial"/>
              </a:endParaRPr>
            </a:p>
            <a:p>
              <a:pPr marL="80645" indent="-80645">
                <a:spcAft>
                  <a:spcPts val="800"/>
                </a:spcAft>
                <a:buFont typeface="Symbol" panose="05050102010706020507" pitchFamily="18" charset="2"/>
                <a:buChar char=""/>
              </a:pPr>
              <a:r>
                <a:rPr lang="en-AU" sz="1200">
                  <a:ea typeface="Calibri" panose="020F0502020204030204" pitchFamily="34" charset="0"/>
                  <a:cs typeface="Arial" panose="020B0604020202020204" pitchFamily="34" charset="0"/>
                </a:rPr>
                <a:t>International levy collected</a:t>
              </a:r>
            </a:p>
          </p:txBody>
        </p:sp>
      </p:grpSp>
    </p:spTree>
    <p:extLst>
      <p:ext uri="{BB962C8B-B14F-4D97-AF65-F5344CB8AC3E}">
        <p14:creationId xmlns:p14="http://schemas.microsoft.com/office/powerpoint/2010/main" val="42726028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2C3258F-4EDF-5DB8-4E70-2F5819ED3C8F}"/>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Takeaways</a:t>
            </a:r>
          </a:p>
        </p:txBody>
      </p:sp>
      <p:grpSp>
        <p:nvGrpSpPr>
          <p:cNvPr id="11" name="Group 10">
            <a:extLst>
              <a:ext uri="{FF2B5EF4-FFF2-40B4-BE49-F238E27FC236}">
                <a16:creationId xmlns:a16="http://schemas.microsoft.com/office/drawing/2014/main" id="{22846902-6BCA-263D-0501-3BC79B6585D7}"/>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4" name="Rectangle 13">
              <a:extLst>
                <a:ext uri="{FF2B5EF4-FFF2-40B4-BE49-F238E27FC236}">
                  <a16:creationId xmlns:a16="http://schemas.microsoft.com/office/drawing/2014/main" id="{95A636C9-2854-FAF2-5A71-BF55B837D5D9}"/>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5" name="Oval 14">
              <a:extLst>
                <a:ext uri="{FF2B5EF4-FFF2-40B4-BE49-F238E27FC236}">
                  <a16:creationId xmlns:a16="http://schemas.microsoft.com/office/drawing/2014/main" id="{945001F4-8872-2644-3CD4-F712B568F2F4}"/>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6" name="Graphic 10">
              <a:extLst>
                <a:ext uri="{FF2B5EF4-FFF2-40B4-BE49-F238E27FC236}">
                  <a16:creationId xmlns:a16="http://schemas.microsoft.com/office/drawing/2014/main" id="{84479798-DF64-214F-4F69-A1205A042DF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
        <p:nvSpPr>
          <p:cNvPr id="2" name="TextBox 1">
            <a:extLst>
              <a:ext uri="{FF2B5EF4-FFF2-40B4-BE49-F238E27FC236}">
                <a16:creationId xmlns:a16="http://schemas.microsoft.com/office/drawing/2014/main" id="{43E1784C-ADDD-E35F-1F2E-25964E825F6D}"/>
              </a:ext>
            </a:extLst>
          </p:cNvPr>
          <p:cNvSpPr txBox="1"/>
          <p:nvPr/>
        </p:nvSpPr>
        <p:spPr>
          <a:xfrm>
            <a:off x="539552" y="1116000"/>
            <a:ext cx="8064896" cy="3149580"/>
          </a:xfrm>
          <a:prstGeom prst="rect">
            <a:avLst/>
          </a:prstGeom>
          <a:noFill/>
        </p:spPr>
        <p:txBody>
          <a:bodyPr wrap="square" lIns="0" tIns="0" rIns="0" bIns="0" rtlCol="0" anchor="t">
            <a:spAutoFit/>
          </a:bodyPr>
          <a:lstStyle/>
          <a:p>
            <a:pPr>
              <a:spcAft>
                <a:spcPts val="3200"/>
              </a:spcAft>
            </a:pPr>
            <a:r>
              <a:rPr lang="en-AU">
                <a:cs typeface="Calibri"/>
              </a:rPr>
              <a:t>Key features of the Board’s draft advice on 2026 levy settings:</a:t>
            </a:r>
          </a:p>
          <a:p>
            <a:pPr marL="342900" indent="-342900">
              <a:spcAft>
                <a:spcPts val="3200"/>
              </a:spcAft>
              <a:buFont typeface="+mj-lt"/>
              <a:buAutoNum type="arabicPeriod"/>
            </a:pPr>
            <a:r>
              <a:rPr lang="en-AU">
                <a:cs typeface="Calibri"/>
              </a:rPr>
              <a:t>New risk factor value to be added to the </a:t>
            </a:r>
            <a:r>
              <a:rPr lang="en-AU" i="1">
                <a:cs typeface="Calibri"/>
              </a:rPr>
              <a:t>non-compliance and registration renewal</a:t>
            </a:r>
            <a:r>
              <a:rPr lang="en-AU">
                <a:cs typeface="Calibri"/>
              </a:rPr>
              <a:t> risk factor for providers that had at least one student default where the refund amount was paid out by the TPS in the previous calendar year</a:t>
            </a:r>
          </a:p>
          <a:p>
            <a:pPr marL="342900" indent="-342900">
              <a:spcAft>
                <a:spcPts val="5200"/>
              </a:spcAft>
              <a:buFont typeface="+mj-lt"/>
              <a:buAutoNum type="arabicPeriod"/>
            </a:pPr>
            <a:r>
              <a:rPr lang="en-AU">
                <a:cs typeface="Calibri"/>
              </a:rPr>
              <a:t>Target range of OSTF to be increased from $40-60 million to $50-70 million</a:t>
            </a:r>
          </a:p>
          <a:p>
            <a:pPr>
              <a:spcAft>
                <a:spcPts val="5200"/>
              </a:spcAft>
            </a:pPr>
            <a:r>
              <a:rPr lang="en-AU">
                <a:cs typeface="Calibri"/>
              </a:rPr>
              <a:t>Timeline estimates levy will be collected in April-May 2026</a:t>
            </a:r>
          </a:p>
        </p:txBody>
      </p:sp>
    </p:spTree>
    <p:extLst>
      <p:ext uri="{BB962C8B-B14F-4D97-AF65-F5344CB8AC3E}">
        <p14:creationId xmlns:p14="http://schemas.microsoft.com/office/powerpoint/2010/main" val="10029226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2C3258F-4EDF-5DB8-4E70-2F5819ED3C8F}"/>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Key messages</a:t>
            </a:r>
          </a:p>
        </p:txBody>
      </p:sp>
      <p:grpSp>
        <p:nvGrpSpPr>
          <p:cNvPr id="11" name="Group 10">
            <a:extLst>
              <a:ext uri="{FF2B5EF4-FFF2-40B4-BE49-F238E27FC236}">
                <a16:creationId xmlns:a16="http://schemas.microsoft.com/office/drawing/2014/main" id="{5C89F445-AFE4-D33D-A9EC-DF3653FA295C}"/>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4" name="Rectangle 13">
              <a:extLst>
                <a:ext uri="{FF2B5EF4-FFF2-40B4-BE49-F238E27FC236}">
                  <a16:creationId xmlns:a16="http://schemas.microsoft.com/office/drawing/2014/main" id="{5C6E18C3-28E7-EBD1-F81F-9586369A12B8}"/>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5" name="Oval 14">
              <a:extLst>
                <a:ext uri="{FF2B5EF4-FFF2-40B4-BE49-F238E27FC236}">
                  <a16:creationId xmlns:a16="http://schemas.microsoft.com/office/drawing/2014/main" id="{97B6D5DB-1D08-737A-F4E1-210EBC8D8108}"/>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6" name="Graphic 10">
              <a:extLst>
                <a:ext uri="{FF2B5EF4-FFF2-40B4-BE49-F238E27FC236}">
                  <a16:creationId xmlns:a16="http://schemas.microsoft.com/office/drawing/2014/main" id="{3DA218F4-A3E6-EE4C-C834-240A3213B88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
        <p:nvSpPr>
          <p:cNvPr id="2" name="TextBox 1">
            <a:extLst>
              <a:ext uri="{FF2B5EF4-FFF2-40B4-BE49-F238E27FC236}">
                <a16:creationId xmlns:a16="http://schemas.microsoft.com/office/drawing/2014/main" id="{E3AF3F8E-DE96-46C1-FBE4-95F11E069EB0}"/>
              </a:ext>
            </a:extLst>
          </p:cNvPr>
          <p:cNvSpPr txBox="1"/>
          <p:nvPr/>
        </p:nvSpPr>
        <p:spPr>
          <a:xfrm>
            <a:off x="539552" y="1116000"/>
            <a:ext cx="8064896" cy="3000821"/>
          </a:xfrm>
          <a:prstGeom prst="rect">
            <a:avLst/>
          </a:prstGeom>
          <a:noFill/>
        </p:spPr>
        <p:txBody>
          <a:bodyPr wrap="square" lIns="0" tIns="0" rIns="0" bIns="0" rtlCol="0" anchor="t">
            <a:spAutoFit/>
          </a:bodyPr>
          <a:lstStyle/>
          <a:p>
            <a:pPr>
              <a:spcAft>
                <a:spcPts val="4200"/>
              </a:spcAft>
            </a:pPr>
            <a:r>
              <a:rPr lang="en-AU">
                <a:cs typeface="Calibri"/>
              </a:rPr>
              <a:t>Ensure </a:t>
            </a:r>
            <a:r>
              <a:rPr lang="en-AU" b="1">
                <a:cs typeface="Calibri"/>
              </a:rPr>
              <a:t>all contact information </a:t>
            </a:r>
            <a:r>
              <a:rPr lang="en-AU">
                <a:cs typeface="Calibri"/>
              </a:rPr>
              <a:t>and </a:t>
            </a:r>
            <a:r>
              <a:rPr lang="en-AU" b="1">
                <a:cs typeface="Calibri"/>
              </a:rPr>
              <a:t>student enrolment data</a:t>
            </a:r>
            <a:r>
              <a:rPr lang="en-AU">
                <a:cs typeface="Calibri"/>
              </a:rPr>
              <a:t> </a:t>
            </a:r>
            <a:r>
              <a:rPr lang="en-AU" b="1">
                <a:cs typeface="Calibri"/>
              </a:rPr>
              <a:t>in PRISMS </a:t>
            </a:r>
            <a:r>
              <a:rPr lang="en-AU">
                <a:cs typeface="Calibri"/>
              </a:rPr>
              <a:t>is </a:t>
            </a:r>
            <a:r>
              <a:rPr lang="en-AU" b="1">
                <a:cs typeface="Calibri"/>
              </a:rPr>
              <a:t>up to date</a:t>
            </a:r>
            <a:endParaRPr lang="en-AU" b="1">
              <a:ea typeface="Calibri"/>
              <a:cs typeface="Calibri"/>
            </a:endParaRPr>
          </a:p>
          <a:p>
            <a:pPr marL="0" lvl="1">
              <a:spcAft>
                <a:spcPts val="4200"/>
              </a:spcAft>
            </a:pPr>
            <a:r>
              <a:rPr lang="en-AU" b="1">
                <a:cs typeface="Calibri"/>
              </a:rPr>
              <a:t>Submit your RFI on time </a:t>
            </a:r>
            <a:r>
              <a:rPr lang="en-AU">
                <a:cs typeface="Calibri"/>
              </a:rPr>
              <a:t>to ensure your levy can be calculated</a:t>
            </a:r>
            <a:endParaRPr lang="en-AU" b="1">
              <a:cs typeface="Calibri"/>
            </a:endParaRPr>
          </a:p>
          <a:p>
            <a:pPr marL="0" lvl="1">
              <a:spcAft>
                <a:spcPts val="4200"/>
              </a:spcAft>
            </a:pPr>
            <a:r>
              <a:rPr lang="en-AU" b="1">
                <a:cs typeface="Calibri"/>
              </a:rPr>
              <a:t>Pay the full and correct levy amount on time</a:t>
            </a:r>
            <a:r>
              <a:rPr lang="en-AU">
                <a:cs typeface="Calibri"/>
              </a:rPr>
              <a:t> to avoid receiving a late payment penalty and a non-compliance loading for the next three levies</a:t>
            </a:r>
          </a:p>
          <a:p>
            <a:pPr marL="0" lvl="1">
              <a:spcAft>
                <a:spcPts val="4200"/>
              </a:spcAft>
            </a:pPr>
            <a:r>
              <a:rPr lang="en-AU" b="1">
                <a:cs typeface="Calibri"/>
              </a:rPr>
              <a:t>Check account details and reference number are correct before making a payment</a:t>
            </a:r>
            <a:endParaRPr lang="en-AU">
              <a:ea typeface="Calibri"/>
              <a:cs typeface="Calibri"/>
            </a:endParaRPr>
          </a:p>
        </p:txBody>
      </p:sp>
    </p:spTree>
    <p:extLst>
      <p:ext uri="{BB962C8B-B14F-4D97-AF65-F5344CB8AC3E}">
        <p14:creationId xmlns:p14="http://schemas.microsoft.com/office/powerpoint/2010/main" val="15330684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BE31259-D21D-499E-B9BD-8193508A8F17}"/>
              </a:ext>
              <a:ext uri="{C183D7F6-B498-43B3-948B-1728B52AA6E4}">
                <adec:decorative xmlns:adec="http://schemas.microsoft.com/office/drawing/2017/decorative" val="1"/>
              </a:ext>
            </a:extLst>
          </p:cNvPr>
          <p:cNvSpPr/>
          <p:nvPr/>
        </p:nvSpPr>
        <p:spPr>
          <a:xfrm>
            <a:off x="4680000" y="0"/>
            <a:ext cx="4464000"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5" name="Rectangle 8">
            <a:extLst>
              <a:ext uri="{FF2B5EF4-FFF2-40B4-BE49-F238E27FC236}">
                <a16:creationId xmlns:a16="http://schemas.microsoft.com/office/drawing/2014/main" id="{9FB5EFA4-5C94-4B51-BBE2-A525ACCD9920}"/>
              </a:ext>
            </a:extLst>
          </p:cNvPr>
          <p:cNvSpPr>
            <a:spLocks noGrp="1" noChangeArrowheads="1"/>
          </p:cNvSpPr>
          <p:nvPr>
            <p:ph type="title" idx="4294967295"/>
          </p:nvPr>
        </p:nvSpPr>
        <p:spPr bwMode="auto">
          <a:xfrm>
            <a:off x="5922000" y="1746000"/>
            <a:ext cx="2700000" cy="461665"/>
          </a:xfrm>
          <a:prstGeom prst="rect">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none" lIns="91440" tIns="45720" rIns="91440" bIns="45720" numCol="1" spcCol="0" rtlCol="0" fromWordArt="0" anchor="ctr" anchorCtr="0" forceAA="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AU" altLang="en-US" sz="2400"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2400" i="0" u="none" strike="noStrike" kern="1200" cap="none" spc="0" normalizeH="0" baseline="0" noProof="0">
              <a:ln>
                <a:noFill/>
              </a:ln>
              <a:solidFill>
                <a:schemeClr val="bg1"/>
              </a:solidFill>
              <a:effectLst/>
              <a:uLnTx/>
              <a:uFillTx/>
              <a:latin typeface="Arial" panose="020B0604020202020204" pitchFamily="34" charset="0"/>
              <a:ea typeface="+mn-ea"/>
              <a:cs typeface="+mn-cs"/>
            </a:endParaRPr>
          </a:p>
        </p:txBody>
      </p:sp>
      <p:pic>
        <p:nvPicPr>
          <p:cNvPr id="49" name="Picture 48" descr="QR code for the TPS website (www.tps.gov.au).">
            <a:extLst>
              <a:ext uri="{FF2B5EF4-FFF2-40B4-BE49-F238E27FC236}">
                <a16:creationId xmlns:a16="http://schemas.microsoft.com/office/drawing/2014/main" id="{E081D8FA-7699-6E52-2E10-8685DCA3F8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0000" y="1198368"/>
            <a:ext cx="2880000" cy="3320543"/>
          </a:xfrm>
          <a:prstGeom prst="rect">
            <a:avLst/>
          </a:prstGeom>
        </p:spPr>
      </p:pic>
      <p:sp>
        <p:nvSpPr>
          <p:cNvPr id="8" name="Rectangle 8">
            <a:extLst>
              <a:ext uri="{FF2B5EF4-FFF2-40B4-BE49-F238E27FC236}">
                <a16:creationId xmlns:a16="http://schemas.microsoft.com/office/drawing/2014/main" id="{9BE9DCF2-3E2D-49E5-9CA4-9E62432C4122}"/>
              </a:ext>
            </a:extLst>
          </p:cNvPr>
          <p:cNvSpPr>
            <a:spLocks noChangeArrowheads="1"/>
          </p:cNvSpPr>
          <p:nvPr/>
        </p:nvSpPr>
        <p:spPr bwMode="auto">
          <a:xfrm>
            <a:off x="5922000" y="2970000"/>
            <a:ext cx="306769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2400" i="0" u="none"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operations@tps.gov.au</a:t>
            </a:r>
            <a:endParaRPr kumimoji="0" lang="en-AU" altLang="en-US" sz="2400" i="0" u="none" strike="noStrike" cap="none" normalizeH="0" baseline="0">
              <a:ln>
                <a:noFill/>
              </a:ln>
              <a:solidFill>
                <a:schemeClr val="bg1"/>
              </a:solidFill>
              <a:effectLst/>
              <a:latin typeface="Arial" panose="020B0604020202020204" pitchFamily="34" charset="0"/>
            </a:endParaRPr>
          </a:p>
        </p:txBody>
      </p:sp>
      <p:grpSp>
        <p:nvGrpSpPr>
          <p:cNvPr id="2" name="Group 1">
            <a:extLst>
              <a:ext uri="{FF2B5EF4-FFF2-40B4-BE49-F238E27FC236}">
                <a16:creationId xmlns:a16="http://schemas.microsoft.com/office/drawing/2014/main" id="{E641F930-68A1-65DB-2A03-974AB2063108}"/>
              </a:ext>
              <a:ext uri="{C183D7F6-B498-43B3-948B-1728B52AA6E4}">
                <adec:decorative xmlns:adec="http://schemas.microsoft.com/office/drawing/2017/decorative" val="1"/>
              </a:ext>
            </a:extLst>
          </p:cNvPr>
          <p:cNvGrpSpPr/>
          <p:nvPr/>
        </p:nvGrpSpPr>
        <p:grpSpPr>
          <a:xfrm>
            <a:off x="4986000" y="1526400"/>
            <a:ext cx="900000" cy="900000"/>
            <a:chOff x="5256000" y="842796"/>
            <a:chExt cx="900000" cy="900000"/>
          </a:xfrm>
        </p:grpSpPr>
        <p:sp>
          <p:nvSpPr>
            <p:cNvPr id="13" name="Oval 12">
              <a:extLst>
                <a:ext uri="{FF2B5EF4-FFF2-40B4-BE49-F238E27FC236}">
                  <a16:creationId xmlns:a16="http://schemas.microsoft.com/office/drawing/2014/main" id="{D75EA560-CCDC-4539-A86B-4F65B46FC3A1}"/>
                </a:ext>
                <a:ext uri="{C183D7F6-B498-43B3-948B-1728B52AA6E4}">
                  <adec:decorative xmlns:adec="http://schemas.microsoft.com/office/drawing/2017/decorative" val="1"/>
                </a:ext>
              </a:extLst>
            </p:cNvPr>
            <p:cNvSpPr>
              <a:spLocks noChangeAspect="1"/>
            </p:cNvSpPr>
            <p:nvPr/>
          </p:nvSpPr>
          <p:spPr>
            <a:xfrm>
              <a:off x="5256000" y="842796"/>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0">
              <a:extLst>
                <a:ext uri="{FF2B5EF4-FFF2-40B4-BE49-F238E27FC236}">
                  <a16:creationId xmlns:a16="http://schemas.microsoft.com/office/drawing/2014/main" id="{19FBE641-36DC-4164-9999-6560915AF1F0}"/>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83176" y="968796"/>
              <a:ext cx="648000" cy="648000"/>
            </a:xfrm>
            <a:prstGeom prst="rect">
              <a:avLst/>
            </a:prstGeom>
          </p:spPr>
        </p:pic>
      </p:grpSp>
      <p:grpSp>
        <p:nvGrpSpPr>
          <p:cNvPr id="6" name="Group 5">
            <a:extLst>
              <a:ext uri="{FF2B5EF4-FFF2-40B4-BE49-F238E27FC236}">
                <a16:creationId xmlns:a16="http://schemas.microsoft.com/office/drawing/2014/main" id="{0A418124-2032-5CE0-986E-CD6CDE860F6B}"/>
              </a:ext>
              <a:ext uri="{C183D7F6-B498-43B3-948B-1728B52AA6E4}">
                <adec:decorative xmlns:adec="http://schemas.microsoft.com/office/drawing/2017/decorative" val="1"/>
              </a:ext>
            </a:extLst>
          </p:cNvPr>
          <p:cNvGrpSpPr/>
          <p:nvPr/>
        </p:nvGrpSpPr>
        <p:grpSpPr>
          <a:xfrm>
            <a:off x="4986000" y="2750400"/>
            <a:ext cx="900000" cy="900000"/>
            <a:chOff x="5256176" y="2066557"/>
            <a:chExt cx="900000" cy="900000"/>
          </a:xfrm>
        </p:grpSpPr>
        <p:sp>
          <p:nvSpPr>
            <p:cNvPr id="3" name="Oval 2">
              <a:extLst>
                <a:ext uri="{FF2B5EF4-FFF2-40B4-BE49-F238E27FC236}">
                  <a16:creationId xmlns:a16="http://schemas.microsoft.com/office/drawing/2014/main" id="{0AACC447-40B5-41B8-A06F-8FB44064CD8E}"/>
                </a:ext>
                <a:ext uri="{C183D7F6-B498-43B3-948B-1728B52AA6E4}">
                  <adec:decorative xmlns:adec="http://schemas.microsoft.com/office/drawing/2017/decorative" val="1"/>
                </a:ext>
              </a:extLst>
            </p:cNvPr>
            <p:cNvSpPr>
              <a:spLocks noChangeAspect="1"/>
            </p:cNvSpPr>
            <p:nvPr/>
          </p:nvSpPr>
          <p:spPr>
            <a:xfrm>
              <a:off x="5256176" y="2066557"/>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2597859E-6E79-4BB6-B294-3B187F14EF40}"/>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67600" y="2282400"/>
              <a:ext cx="676000" cy="468000"/>
            </a:xfrm>
            <a:prstGeom prst="rect">
              <a:avLst/>
            </a:prstGeom>
          </p:spPr>
        </p:pic>
      </p:grpSp>
    </p:spTree>
    <p:extLst>
      <p:ext uri="{BB962C8B-B14F-4D97-AF65-F5344CB8AC3E}">
        <p14:creationId xmlns:p14="http://schemas.microsoft.com/office/powerpoint/2010/main" val="18205604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EC0F6-3717-ECB7-4E21-F53F0C671EC5}"/>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Purpose of the Tuition Protection Service (TPS)</a:t>
            </a:r>
          </a:p>
        </p:txBody>
      </p:sp>
      <p:sp>
        <p:nvSpPr>
          <p:cNvPr id="3" name="TextBox 2">
            <a:extLst>
              <a:ext uri="{FF2B5EF4-FFF2-40B4-BE49-F238E27FC236}">
                <a16:creationId xmlns:a16="http://schemas.microsoft.com/office/drawing/2014/main" id="{BC99E5CB-E6C2-E7D1-491A-9DAB8F50977E}"/>
              </a:ext>
            </a:extLst>
          </p:cNvPr>
          <p:cNvSpPr txBox="1"/>
          <p:nvPr/>
        </p:nvSpPr>
        <p:spPr>
          <a:xfrm>
            <a:off x="539552" y="1116000"/>
            <a:ext cx="8064896" cy="3498394"/>
          </a:xfrm>
          <a:prstGeom prst="rect">
            <a:avLst/>
          </a:prstGeom>
          <a:noFill/>
        </p:spPr>
        <p:txBody>
          <a:bodyPr wrap="square" lIns="0" tIns="0" rIns="0" bIns="0" rtlCol="0" anchor="t">
            <a:spAutoFit/>
          </a:bodyPr>
          <a:lstStyle/>
          <a:p>
            <a:pPr algn="l">
              <a:spcAft>
                <a:spcPts val="2000"/>
              </a:spcAft>
            </a:pPr>
            <a:r>
              <a:rPr lang="en-AU"/>
              <a:t>Australian Government initiative</a:t>
            </a:r>
          </a:p>
          <a:p>
            <a:pPr>
              <a:spcAft>
                <a:spcPts val="2000"/>
              </a:spcAft>
            </a:pPr>
            <a:r>
              <a:rPr lang="en-AU">
                <a:ea typeface="+mn-lt"/>
                <a:cs typeface="+mn-lt"/>
              </a:rPr>
              <a:t>Student tuition protection scheme</a:t>
            </a:r>
          </a:p>
          <a:p>
            <a:pPr>
              <a:spcAft>
                <a:spcPts val="2000"/>
              </a:spcAft>
            </a:pPr>
            <a:r>
              <a:rPr lang="en-AU">
                <a:ea typeface="+mn-lt"/>
                <a:cs typeface="+mn-lt"/>
              </a:rPr>
              <a:t>Developed for international student fee protection and expanded to specified domestic students</a:t>
            </a:r>
          </a:p>
          <a:p>
            <a:pPr>
              <a:spcAft>
                <a:spcPts val="2000"/>
              </a:spcAft>
            </a:pPr>
            <a:r>
              <a:rPr lang="en-AU"/>
              <a:t>Supports students with tuition fee refunds and facilitates alternative course placements following provider closures</a:t>
            </a:r>
          </a:p>
          <a:p>
            <a:pPr>
              <a:spcAft>
                <a:spcPts val="2000"/>
              </a:spcAft>
            </a:pPr>
            <a:r>
              <a:rPr lang="en-AU"/>
              <a:t>Supports education providers to understand and meet obligations to students</a:t>
            </a:r>
          </a:p>
          <a:p>
            <a:pPr>
              <a:spcAft>
                <a:spcPts val="2000"/>
              </a:spcAft>
            </a:pPr>
            <a:r>
              <a:rPr lang="en-AU"/>
              <a:t>Manages tuition protection levy collections</a:t>
            </a:r>
          </a:p>
        </p:txBody>
      </p:sp>
      <p:grpSp>
        <p:nvGrpSpPr>
          <p:cNvPr id="4" name="Group 3">
            <a:extLst>
              <a:ext uri="{FF2B5EF4-FFF2-40B4-BE49-F238E27FC236}">
                <a16:creationId xmlns:a16="http://schemas.microsoft.com/office/drawing/2014/main" id="{FCC735B7-D4EB-753A-E54F-0D3C92595A50}"/>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5" name="Rectangle 4">
              <a:extLst>
                <a:ext uri="{FF2B5EF4-FFF2-40B4-BE49-F238E27FC236}">
                  <a16:creationId xmlns:a16="http://schemas.microsoft.com/office/drawing/2014/main" id="{01621A5B-B562-6A84-40E9-52E5D33741DD}"/>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6" name="Oval 5">
              <a:extLst>
                <a:ext uri="{FF2B5EF4-FFF2-40B4-BE49-F238E27FC236}">
                  <a16:creationId xmlns:a16="http://schemas.microsoft.com/office/drawing/2014/main" id="{49DFE8E5-E971-50CD-8C68-64880966DD82}"/>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
              <a:extLst>
                <a:ext uri="{FF2B5EF4-FFF2-40B4-BE49-F238E27FC236}">
                  <a16:creationId xmlns:a16="http://schemas.microsoft.com/office/drawing/2014/main" id="{FAC5AAB8-6CA0-A620-391D-7060E7ACBC7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2278199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EC0F6-3717-ECB7-4E21-F53F0C671EC5}"/>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Tuition Protection Service Director</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4" name="TextBox 3">
            <a:extLst>
              <a:ext uri="{FF2B5EF4-FFF2-40B4-BE49-F238E27FC236}">
                <a16:creationId xmlns:a16="http://schemas.microsoft.com/office/drawing/2014/main" id="{0801955F-670D-2ACA-9985-96888B438F7F}"/>
              </a:ext>
            </a:extLst>
          </p:cNvPr>
          <p:cNvSpPr txBox="1"/>
          <p:nvPr/>
        </p:nvSpPr>
        <p:spPr>
          <a:xfrm>
            <a:off x="539551" y="1116000"/>
            <a:ext cx="5140279" cy="3170099"/>
          </a:xfrm>
          <a:prstGeom prst="rect">
            <a:avLst/>
          </a:prstGeom>
          <a:noFill/>
        </p:spPr>
        <p:txBody>
          <a:bodyPr wrap="square" lIns="0" tIns="0" rIns="0" bIns="0" rtlCol="0" anchor="t">
            <a:spAutoFit/>
          </a:bodyPr>
          <a:lstStyle/>
          <a:p>
            <a:pPr>
              <a:spcAft>
                <a:spcPts val="2400"/>
              </a:spcAft>
            </a:pPr>
            <a:r>
              <a:rPr lang="en-AU">
                <a:cs typeface="Calibri"/>
              </a:rPr>
              <a:t>Melinda Hatton, TPS Director</a:t>
            </a:r>
          </a:p>
          <a:p>
            <a:pPr>
              <a:spcAft>
                <a:spcPts val="2400"/>
              </a:spcAft>
            </a:pPr>
            <a:r>
              <a:rPr lang="en-AU" b="1"/>
              <a:t>Statutory office holder </a:t>
            </a:r>
            <a:r>
              <a:rPr lang="en-AU"/>
              <a:t>appointed by the federal Minister for Education</a:t>
            </a:r>
          </a:p>
          <a:p>
            <a:pPr>
              <a:spcAft>
                <a:spcPts val="2400"/>
              </a:spcAft>
            </a:pPr>
            <a:r>
              <a:rPr lang="en-AU" b="1"/>
              <a:t>Operational oversight </a:t>
            </a:r>
            <a:r>
              <a:rPr lang="en-AU"/>
              <a:t>of the daily activities of the TPS</a:t>
            </a:r>
          </a:p>
          <a:p>
            <a:pPr>
              <a:spcAft>
                <a:spcPts val="2400"/>
              </a:spcAft>
            </a:pPr>
            <a:r>
              <a:rPr lang="en-AU">
                <a:cs typeface="Calibri"/>
              </a:rPr>
              <a:t>Responsible for the </a:t>
            </a:r>
            <a:r>
              <a:rPr lang="en-AU" b="1">
                <a:cs typeface="Calibri"/>
              </a:rPr>
              <a:t>annual collection of TPS levies </a:t>
            </a:r>
            <a:r>
              <a:rPr lang="en-AU">
                <a:cs typeface="Calibri"/>
              </a:rPr>
              <a:t>from CRICOS and eligible domestic education providers</a:t>
            </a:r>
          </a:p>
          <a:p>
            <a:pPr>
              <a:spcAft>
                <a:spcPts val="2400"/>
              </a:spcAft>
            </a:pPr>
            <a:r>
              <a:rPr lang="en-AU">
                <a:cs typeface="Calibri"/>
              </a:rPr>
              <a:t>Responsible for </a:t>
            </a:r>
            <a:r>
              <a:rPr lang="en-AU" b="1">
                <a:cs typeface="Calibri"/>
              </a:rPr>
              <a:t>managing the levy funds</a:t>
            </a:r>
            <a:endParaRPr lang="en-AU" sz="1750">
              <a:cs typeface="Calibri"/>
            </a:endParaRPr>
          </a:p>
        </p:txBody>
      </p:sp>
      <p:pic>
        <p:nvPicPr>
          <p:cNvPr id="5" name="Picture 4" descr="Photo of the TPS Director.">
            <a:extLst>
              <a:ext uri="{FF2B5EF4-FFF2-40B4-BE49-F238E27FC236}">
                <a16:creationId xmlns:a16="http://schemas.microsoft.com/office/drawing/2014/main" id="{FA44E65B-A021-3569-007E-655FC2FDE2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42311" y="1116000"/>
            <a:ext cx="2562137" cy="3388295"/>
          </a:xfrm>
          <a:prstGeom prst="rect">
            <a:avLst/>
          </a:prstGeom>
        </p:spPr>
      </p:pic>
      <p:grpSp>
        <p:nvGrpSpPr>
          <p:cNvPr id="3" name="Group 2">
            <a:extLst>
              <a:ext uri="{FF2B5EF4-FFF2-40B4-BE49-F238E27FC236}">
                <a16:creationId xmlns:a16="http://schemas.microsoft.com/office/drawing/2014/main" id="{32C8E34E-A25A-6AD2-8331-A28635C581E2}"/>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6" name="Rectangle 5">
              <a:extLst>
                <a:ext uri="{FF2B5EF4-FFF2-40B4-BE49-F238E27FC236}">
                  <a16:creationId xmlns:a16="http://schemas.microsoft.com/office/drawing/2014/main" id="{162A16AD-8FEE-5B8D-EE37-E858F54CFF21}"/>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7" name="Oval 6">
              <a:extLst>
                <a:ext uri="{FF2B5EF4-FFF2-40B4-BE49-F238E27FC236}">
                  <a16:creationId xmlns:a16="http://schemas.microsoft.com/office/drawing/2014/main" id="{717FB085-BD1E-24B1-AF32-8F7767185DE6}"/>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54A86CEF-04B6-6584-8554-A07EFB3D70EC}"/>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41705487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99AB2FA-EBB4-5377-AB99-D4B64237AAB9}"/>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Team</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grpSp>
        <p:nvGrpSpPr>
          <p:cNvPr id="2" name="Group 1">
            <a:extLst>
              <a:ext uri="{FF2B5EF4-FFF2-40B4-BE49-F238E27FC236}">
                <a16:creationId xmlns:a16="http://schemas.microsoft.com/office/drawing/2014/main" id="{880B581B-1A7C-2C09-34BB-A59839C67A3D}"/>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3" name="Rectangle 2">
              <a:extLst>
                <a:ext uri="{FF2B5EF4-FFF2-40B4-BE49-F238E27FC236}">
                  <a16:creationId xmlns:a16="http://schemas.microsoft.com/office/drawing/2014/main" id="{DE081BA8-E5D9-C733-F8DA-BEBCDB123B0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4" name="Oval 3">
              <a:extLst>
                <a:ext uri="{FF2B5EF4-FFF2-40B4-BE49-F238E27FC236}">
                  <a16:creationId xmlns:a16="http://schemas.microsoft.com/office/drawing/2014/main" id="{B32D7423-B3A1-B73D-4784-0D9114C2AF62}"/>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Graphic 10">
              <a:extLst>
                <a:ext uri="{FF2B5EF4-FFF2-40B4-BE49-F238E27FC236}">
                  <a16:creationId xmlns:a16="http://schemas.microsoft.com/office/drawing/2014/main" id="{1D7C48F5-98E9-E97D-3FA2-35FB11ECA51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pic>
        <p:nvPicPr>
          <p:cNvPr id="7" name="Picture 6" descr="Photo of the TPS team.">
            <a:extLst>
              <a:ext uri="{FF2B5EF4-FFF2-40B4-BE49-F238E27FC236}">
                <a16:creationId xmlns:a16="http://schemas.microsoft.com/office/drawing/2014/main" id="{8BAE4354-1C9B-84FF-58EE-4C66F3A046F6}"/>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540000" y="971999"/>
            <a:ext cx="8064000" cy="3672264"/>
          </a:xfrm>
          <a:prstGeom prst="rect">
            <a:avLst/>
          </a:prstGeom>
        </p:spPr>
      </p:pic>
    </p:spTree>
    <p:extLst>
      <p:ext uri="{BB962C8B-B14F-4D97-AF65-F5344CB8AC3E}">
        <p14:creationId xmlns:p14="http://schemas.microsoft.com/office/powerpoint/2010/main" val="32743168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06E168E-C190-427E-83EC-52B79D7ADEE5}"/>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effectLst/>
                <a:uLnTx/>
                <a:uFillTx/>
                <a:latin typeface="+mn-lt"/>
                <a:ea typeface="+mn-ea"/>
                <a:cs typeface="+mn-cs"/>
              </a:rPr>
              <a:t>TPS Advisory Board</a:t>
            </a:r>
            <a:endParaRPr kumimoji="0" lang="en-AU" sz="2200" b="0" i="0" u="none" strike="noStrike" kern="1200" cap="none" spc="0" normalizeH="0" baseline="0" noProof="0">
              <a:ln>
                <a:noFill/>
              </a:ln>
              <a:effectLst/>
              <a:uLnTx/>
              <a:uFillTx/>
              <a:latin typeface="+mn-lt"/>
              <a:ea typeface="+mn-ea"/>
              <a:cs typeface="+mn-cs"/>
            </a:endParaRPr>
          </a:p>
        </p:txBody>
      </p:sp>
      <p:sp>
        <p:nvSpPr>
          <p:cNvPr id="6" name="TextBox 5">
            <a:extLst>
              <a:ext uri="{FF2B5EF4-FFF2-40B4-BE49-F238E27FC236}">
                <a16:creationId xmlns:a16="http://schemas.microsoft.com/office/drawing/2014/main" id="{EBFE160F-D9B5-FEA4-95F6-D10CB9C1CEBB}"/>
              </a:ext>
            </a:extLst>
          </p:cNvPr>
          <p:cNvSpPr txBox="1"/>
          <p:nvPr/>
        </p:nvSpPr>
        <p:spPr>
          <a:xfrm>
            <a:off x="539551" y="1116000"/>
            <a:ext cx="8100000" cy="3434273"/>
          </a:xfrm>
          <a:prstGeom prst="rect">
            <a:avLst/>
          </a:prstGeom>
          <a:noFill/>
        </p:spPr>
        <p:txBody>
          <a:bodyPr wrap="square" lIns="0" tIns="0" rIns="0" bIns="0" rtlCol="0" anchor="t">
            <a:spAutoFit/>
          </a:bodyPr>
          <a:lstStyle/>
          <a:p>
            <a:pPr marL="234000" indent="-234000">
              <a:spcAft>
                <a:spcPts val="1700"/>
              </a:spcAft>
              <a:buFont typeface="+mj-lt"/>
              <a:buAutoNum type="arabicPeriod"/>
            </a:pPr>
            <a:r>
              <a:rPr lang="en-AU" sz="1550" dirty="0"/>
              <a:t> </a:t>
            </a:r>
            <a:r>
              <a:rPr lang="en-AU" sz="1550" b="1" dirty="0"/>
              <a:t>Ms Sharon Robertson </a:t>
            </a:r>
            <a:r>
              <a:rPr lang="en-AU" sz="1550" dirty="0"/>
              <a:t>(Chair)</a:t>
            </a:r>
            <a:endParaRPr lang="en-AU" sz="1550" dirty="0">
              <a:cs typeface="Calibri"/>
            </a:endParaRPr>
          </a:p>
          <a:p>
            <a:pPr marL="234000" indent="-234000">
              <a:spcAft>
                <a:spcPts val="1700"/>
              </a:spcAft>
              <a:buFont typeface="+mj-lt"/>
              <a:buAutoNum type="arabicPeriod"/>
            </a:pPr>
            <a:r>
              <a:rPr lang="en-AU" sz="1550" dirty="0"/>
              <a:t> </a:t>
            </a:r>
            <a:r>
              <a:rPr lang="en-AU" sz="1550" b="1" dirty="0"/>
              <a:t>The Hon. Phil Honeywood </a:t>
            </a:r>
            <a:r>
              <a:rPr lang="en-AU" sz="1550" dirty="0"/>
              <a:t>(Deputy Chair)</a:t>
            </a:r>
            <a:endParaRPr lang="en-AU" sz="1550" dirty="0">
              <a:cs typeface="Calibri"/>
            </a:endParaRPr>
          </a:p>
          <a:p>
            <a:pPr marL="234000" indent="-234000">
              <a:spcAft>
                <a:spcPts val="1700"/>
              </a:spcAft>
              <a:buFont typeface="+mj-lt"/>
              <a:buAutoNum type="arabicPeriod"/>
            </a:pPr>
            <a:r>
              <a:rPr lang="en-AU" sz="1550" dirty="0"/>
              <a:t> </a:t>
            </a:r>
            <a:r>
              <a:rPr lang="en-AU" sz="1550" b="1" dirty="0"/>
              <a:t>Ms Karen Sandercock</a:t>
            </a:r>
            <a:r>
              <a:rPr lang="en-AU" sz="1550" dirty="0"/>
              <a:t>, Australian Government Department of Education</a:t>
            </a:r>
            <a:endParaRPr lang="en-AU" sz="1550" dirty="0">
              <a:cs typeface="Calibri" panose="020F0502020204030204"/>
            </a:endParaRPr>
          </a:p>
          <a:p>
            <a:pPr marL="234000" indent="-234000">
              <a:spcAft>
                <a:spcPts val="1700"/>
              </a:spcAft>
              <a:buFont typeface="+mj-lt"/>
              <a:buAutoNum type="arabicPeriod"/>
            </a:pPr>
            <a:r>
              <a:rPr lang="en-AU" sz="1550" dirty="0"/>
              <a:t> </a:t>
            </a:r>
            <a:r>
              <a:rPr lang="en-AU" sz="1550" b="1" dirty="0"/>
              <a:t>Ms Renae Houston</a:t>
            </a:r>
            <a:r>
              <a:rPr lang="en-AU" sz="1550" dirty="0"/>
              <a:t>, Australian Government Department of Employment and Workplace Relations</a:t>
            </a:r>
            <a:endParaRPr lang="en-AU" sz="1550" dirty="0">
              <a:cs typeface="Calibri" panose="020F0502020204030204"/>
            </a:endParaRPr>
          </a:p>
          <a:p>
            <a:pPr marL="234000" indent="-234000">
              <a:spcAft>
                <a:spcPts val="1700"/>
              </a:spcAft>
              <a:buFont typeface="+mj-lt"/>
              <a:buAutoNum type="arabicPeriod"/>
            </a:pPr>
            <a:r>
              <a:rPr lang="en-AU" sz="1550" dirty="0"/>
              <a:t> </a:t>
            </a:r>
            <a:r>
              <a:rPr lang="en-AU" sz="1550" b="1" dirty="0"/>
              <a:t>Mr Guy Thorburn</a:t>
            </a:r>
            <a:r>
              <a:rPr lang="en-AU" sz="1550" dirty="0"/>
              <a:t>, Australian Government Actuary</a:t>
            </a:r>
            <a:endParaRPr lang="en-AU" sz="1550" dirty="0">
              <a:cs typeface="Calibri" panose="020F0502020204030204"/>
            </a:endParaRPr>
          </a:p>
          <a:p>
            <a:pPr marL="234000" indent="-234000">
              <a:spcAft>
                <a:spcPts val="1700"/>
              </a:spcAft>
              <a:buFont typeface="+mj-lt"/>
              <a:buAutoNum type="arabicPeriod"/>
            </a:pPr>
            <a:r>
              <a:rPr lang="en-AU" sz="1550" dirty="0"/>
              <a:t> </a:t>
            </a:r>
            <a:r>
              <a:rPr lang="en-AU" sz="1550" b="1" dirty="0"/>
              <a:t>Ms Sophia Hohnen</a:t>
            </a:r>
            <a:r>
              <a:rPr lang="en-AU" sz="1550" dirty="0"/>
              <a:t>, Australian Prudential Regulation Authority</a:t>
            </a:r>
            <a:endParaRPr lang="en-AU" sz="1550" dirty="0">
              <a:cs typeface="Calibri" panose="020F0502020204030204"/>
            </a:endParaRPr>
          </a:p>
          <a:p>
            <a:pPr marL="234000" indent="-234000">
              <a:spcAft>
                <a:spcPts val="1700"/>
              </a:spcAft>
              <a:buFont typeface="+mj-lt"/>
              <a:buAutoNum type="arabicPeriod"/>
            </a:pPr>
            <a:r>
              <a:rPr lang="en-AU" sz="1550" dirty="0"/>
              <a:t> </a:t>
            </a:r>
            <a:r>
              <a:rPr lang="en-AU" sz="1550" b="1" dirty="0"/>
              <a:t>Ms Rebecca Mok</a:t>
            </a:r>
            <a:r>
              <a:rPr lang="en-AU" sz="1550" dirty="0"/>
              <a:t>, Australian Government Department of Finance</a:t>
            </a:r>
            <a:endParaRPr lang="en-AU" sz="1550" dirty="0">
              <a:cs typeface="Calibri" panose="020F0502020204030204"/>
            </a:endParaRPr>
          </a:p>
          <a:p>
            <a:pPr marL="234000" indent="-234000">
              <a:spcAft>
                <a:spcPts val="1700"/>
              </a:spcAft>
              <a:buFont typeface="+mj-lt"/>
              <a:buAutoNum type="arabicPeriod"/>
            </a:pPr>
            <a:r>
              <a:rPr lang="en-AU" sz="1550" dirty="0"/>
              <a:t> </a:t>
            </a:r>
            <a:r>
              <a:rPr lang="en-AU" sz="1550" b="1" dirty="0"/>
              <a:t>Ms Libby McDonald</a:t>
            </a:r>
            <a:r>
              <a:rPr lang="en-AU" sz="1550" dirty="0"/>
              <a:t>, Australian Government Department of Home Affairs</a:t>
            </a:r>
            <a:endParaRPr lang="en-AU" sz="1550" dirty="0">
              <a:cs typeface="Calibri" panose="020F0502020204030204"/>
            </a:endParaRPr>
          </a:p>
        </p:txBody>
      </p:sp>
      <p:grpSp>
        <p:nvGrpSpPr>
          <p:cNvPr id="4" name="Group 3">
            <a:extLst>
              <a:ext uri="{FF2B5EF4-FFF2-40B4-BE49-F238E27FC236}">
                <a16:creationId xmlns:a16="http://schemas.microsoft.com/office/drawing/2014/main" id="{73B0C56A-8560-630B-254E-075C25B54E1A}"/>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7" name="Rectangle 6">
              <a:extLst>
                <a:ext uri="{FF2B5EF4-FFF2-40B4-BE49-F238E27FC236}">
                  <a16:creationId xmlns:a16="http://schemas.microsoft.com/office/drawing/2014/main" id="{0A942AE9-FE96-9DB9-B84D-F3EB8DE0769E}"/>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8" name="Oval 7">
              <a:extLst>
                <a:ext uri="{FF2B5EF4-FFF2-40B4-BE49-F238E27FC236}">
                  <a16:creationId xmlns:a16="http://schemas.microsoft.com/office/drawing/2014/main" id="{EF28C6B9-29ED-E20D-BE97-08486AAB0434}"/>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Graphic 10">
              <a:extLst>
                <a:ext uri="{FF2B5EF4-FFF2-40B4-BE49-F238E27FC236}">
                  <a16:creationId xmlns:a16="http://schemas.microsoft.com/office/drawing/2014/main" id="{16D74B5D-43FE-C99E-D56A-E2C9AD80AB1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
        <p:nvSpPr>
          <p:cNvPr id="10" name="Rectangle 9">
            <a:extLst>
              <a:ext uri="{FF2B5EF4-FFF2-40B4-BE49-F238E27FC236}">
                <a16:creationId xmlns:a16="http://schemas.microsoft.com/office/drawing/2014/main" id="{4E792B93-37EC-5E5D-07C9-77DCD31A6147}"/>
              </a:ext>
            </a:extLst>
          </p:cNvPr>
          <p:cNvSpPr/>
          <p:nvPr/>
        </p:nvSpPr>
        <p:spPr>
          <a:xfrm>
            <a:off x="7236542" y="504000"/>
            <a:ext cx="1368000" cy="1584000"/>
          </a:xfrm>
          <a:prstGeom prst="rect">
            <a:avLst/>
          </a:prstGeom>
          <a:solidFill>
            <a:schemeClr val="bg1">
              <a:lumMod val="95000"/>
            </a:schemeClr>
          </a:solidFill>
          <a:ln>
            <a:noFill/>
          </a:ln>
          <a:effectLst>
            <a:outerShdw blurRad="50800" dist="50800" dir="2700000" algn="tl" rotWithShape="0">
              <a:prstClr val="black">
                <a:alpha val="3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700">
                <a:solidFill>
                  <a:schemeClr val="tx2">
                    <a:lumMod val="25000"/>
                  </a:schemeClr>
                </a:solidFill>
                <a:effectLst>
                  <a:innerShdw blurRad="635000" dist="266700" dir="2700000">
                    <a:prstClr val="black">
                      <a:alpha val="50000"/>
                    </a:prstClr>
                  </a:innerShdw>
                </a:effectLst>
              </a:rPr>
              <a:t>View Board member profiles at </a:t>
            </a:r>
            <a:r>
              <a:rPr lang="en-AU" sz="1700" b="1">
                <a:solidFill>
                  <a:schemeClr val="tx2">
                    <a:lumMod val="25000"/>
                  </a:schemeClr>
                </a:solidFill>
                <a:effectLst>
                  <a:innerShdw blurRad="635000" dist="266700" dir="2700000">
                    <a:prstClr val="black">
                      <a:alpha val="50000"/>
                    </a:prstClr>
                  </a:innerShdw>
                </a:effectLst>
              </a:rPr>
              <a:t>tps.gov.au</a:t>
            </a:r>
            <a:endParaRPr lang="en-AU" sz="1700" b="1">
              <a:solidFill>
                <a:schemeClr val="tx2">
                  <a:lumMod val="25000"/>
                </a:schemeClr>
              </a:solidFill>
            </a:endParaRPr>
          </a:p>
        </p:txBody>
      </p:sp>
    </p:spTree>
    <p:extLst>
      <p:ext uri="{BB962C8B-B14F-4D97-AF65-F5344CB8AC3E}">
        <p14:creationId xmlns:p14="http://schemas.microsoft.com/office/powerpoint/2010/main" val="37093776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ECAD3C-81DB-2031-0D7F-6868725900E4}"/>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Advisory Board’s Advice on Levy Settings</a:t>
            </a:r>
            <a:endParaRPr kumimoji="0" lang="en-AU" sz="1600" b="0" i="0" u="none" strike="noStrike" kern="1200" cap="none" spc="0" normalizeH="0" baseline="0" noProof="0">
              <a:ln>
                <a:noFill/>
              </a:ln>
              <a:solidFill>
                <a:schemeClr val="tx1">
                  <a:lumMod val="85000"/>
                  <a:lumOff val="15000"/>
                </a:schemeClr>
              </a:solidFill>
              <a:effectLst/>
              <a:uLnTx/>
              <a:uFillTx/>
              <a:latin typeface="+mn-lt"/>
              <a:ea typeface="+mn-ea"/>
              <a:cs typeface="+mn-cs"/>
            </a:endParaRPr>
          </a:p>
        </p:txBody>
      </p:sp>
      <p:sp>
        <p:nvSpPr>
          <p:cNvPr id="5" name="TextBox 4">
            <a:extLst>
              <a:ext uri="{FF2B5EF4-FFF2-40B4-BE49-F238E27FC236}">
                <a16:creationId xmlns:a16="http://schemas.microsoft.com/office/drawing/2014/main" id="{322B9866-9C2A-DE85-E805-465C8932F887}"/>
              </a:ext>
            </a:extLst>
          </p:cNvPr>
          <p:cNvSpPr txBox="1"/>
          <p:nvPr/>
        </p:nvSpPr>
        <p:spPr>
          <a:xfrm>
            <a:off x="539552" y="1116000"/>
            <a:ext cx="8064896" cy="3200876"/>
          </a:xfrm>
          <a:prstGeom prst="rect">
            <a:avLst/>
          </a:prstGeom>
          <a:noFill/>
        </p:spPr>
        <p:txBody>
          <a:bodyPr wrap="square" lIns="0" tIns="0" rIns="0" bIns="0" rtlCol="0" anchor="t">
            <a:spAutoFit/>
          </a:bodyPr>
          <a:lstStyle/>
          <a:p>
            <a:pPr algn="l">
              <a:spcAft>
                <a:spcPts val="3000"/>
              </a:spcAft>
            </a:pPr>
            <a:r>
              <a:rPr lang="en-AU">
                <a:cs typeface="Calibri"/>
              </a:rPr>
              <a:t>When formulating its advice, the Board considers a range of factors including:</a:t>
            </a:r>
          </a:p>
          <a:p>
            <a:pPr marL="285750" indent="-285750" algn="l">
              <a:spcAft>
                <a:spcPts val="3000"/>
              </a:spcAft>
              <a:buFont typeface="Arial" panose="020B0604020202020204" pitchFamily="34" charset="0"/>
              <a:buChar char="•"/>
            </a:pPr>
            <a:r>
              <a:rPr lang="en-AU">
                <a:cs typeface="Calibri"/>
              </a:rPr>
              <a:t>The strategic risk environment</a:t>
            </a:r>
          </a:p>
          <a:p>
            <a:pPr marL="285750" indent="-285750" algn="l">
              <a:spcAft>
                <a:spcPts val="3000"/>
              </a:spcAft>
              <a:buFont typeface="Arial" panose="020B0604020202020204" pitchFamily="34" charset="0"/>
              <a:buChar char="•"/>
            </a:pPr>
            <a:r>
              <a:rPr lang="en-AU">
                <a:cs typeface="Calibri"/>
              </a:rPr>
              <a:t>Advice from the Australian Government Actuary (AGA)</a:t>
            </a:r>
          </a:p>
          <a:p>
            <a:pPr marL="285750" indent="-285750" algn="l">
              <a:spcAft>
                <a:spcPts val="3000"/>
              </a:spcAft>
              <a:buFont typeface="Arial" panose="020B0604020202020204" pitchFamily="34" charset="0"/>
              <a:buChar char="•"/>
            </a:pPr>
            <a:r>
              <a:rPr lang="en-AU">
                <a:cs typeface="Calibri"/>
              </a:rPr>
              <a:t>Views of the sector regulators, industry peak bodies and education providers</a:t>
            </a:r>
          </a:p>
          <a:p>
            <a:pPr marL="285750" indent="-285750" algn="l">
              <a:spcAft>
                <a:spcPts val="3000"/>
              </a:spcAft>
              <a:buFont typeface="Arial" panose="020B0604020202020204" pitchFamily="34" charset="0"/>
              <a:buChar char="•"/>
            </a:pPr>
            <a:r>
              <a:rPr lang="en-AU">
                <a:cs typeface="Calibri"/>
              </a:rPr>
              <a:t>The balance of the OSTF and the quantum of funds required for its long-term sustainability</a:t>
            </a:r>
          </a:p>
        </p:txBody>
      </p:sp>
      <p:grpSp>
        <p:nvGrpSpPr>
          <p:cNvPr id="2" name="Group 1">
            <a:extLst>
              <a:ext uri="{FF2B5EF4-FFF2-40B4-BE49-F238E27FC236}">
                <a16:creationId xmlns:a16="http://schemas.microsoft.com/office/drawing/2014/main" id="{DA5CE9A4-F274-2306-12BA-23F93757919C}"/>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8" name="Rectangle 7">
              <a:extLst>
                <a:ext uri="{FF2B5EF4-FFF2-40B4-BE49-F238E27FC236}">
                  <a16:creationId xmlns:a16="http://schemas.microsoft.com/office/drawing/2014/main" id="{B014A173-D6B9-A9AC-5DF9-90813A989869}"/>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9" name="Oval 8">
              <a:extLst>
                <a:ext uri="{FF2B5EF4-FFF2-40B4-BE49-F238E27FC236}">
                  <a16:creationId xmlns:a16="http://schemas.microsoft.com/office/drawing/2014/main" id="{E6F17BC9-D01C-6F11-C586-A15DC9E744AF}"/>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F5DD0DE0-E957-E5C0-2201-58E2469F234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42911575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49C1FB-61AF-8256-55AB-3E274C316002}"/>
              </a:ext>
              <a:ext uri="{C183D7F6-B498-43B3-948B-1728B52AA6E4}">
                <adec:decorative xmlns:adec="http://schemas.microsoft.com/office/drawing/2017/decorative" val="1"/>
              </a:ext>
            </a:extLst>
          </p:cNvPr>
          <p:cNvSpPr/>
          <p:nvPr/>
        </p:nvSpPr>
        <p:spPr>
          <a:xfrm>
            <a:off x="-1" y="0"/>
            <a:ext cx="9144001"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itle 3">
            <a:extLst>
              <a:ext uri="{FF2B5EF4-FFF2-40B4-BE49-F238E27FC236}">
                <a16:creationId xmlns:a16="http://schemas.microsoft.com/office/drawing/2014/main" id="{1EC01FFA-4406-546E-ECFD-130062DC0825}"/>
              </a:ext>
            </a:extLst>
          </p:cNvPr>
          <p:cNvSpPr txBox="1">
            <a:spLocks noGrp="1"/>
          </p:cNvSpPr>
          <p:nvPr>
            <p:ph type="title" idx="4294967295"/>
          </p:nvPr>
        </p:nvSpPr>
        <p:spPr>
          <a:xfrm>
            <a:off x="826488" y="2143244"/>
            <a:ext cx="7707912"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bg1"/>
                </a:solidFill>
                <a:effectLst/>
                <a:uLnTx/>
                <a:uFillTx/>
                <a:latin typeface="+mn-lt"/>
                <a:ea typeface="+mn-ea"/>
                <a:cs typeface="+mn-cs"/>
              </a:rPr>
              <a:t>International TPS Levy</a:t>
            </a:r>
            <a:endParaRPr kumimoji="0" lang="en-AU" sz="2200" b="1" i="0" u="none" strike="noStrike" kern="1200" cap="none" spc="0" normalizeH="0" baseline="0" noProof="0">
              <a:ln>
                <a:noFill/>
              </a:ln>
              <a:solidFill>
                <a:schemeClr val="bg1"/>
              </a:solidFill>
              <a:effectLst/>
              <a:uLnTx/>
              <a:uFillTx/>
              <a:latin typeface="+mn-lt"/>
              <a:ea typeface="+mn-ea"/>
              <a:cs typeface="+mn-cs"/>
            </a:endParaRPr>
          </a:p>
        </p:txBody>
      </p:sp>
      <p:sp>
        <p:nvSpPr>
          <p:cNvPr id="2" name="Title 3">
            <a:extLst>
              <a:ext uri="{FF2B5EF4-FFF2-40B4-BE49-F238E27FC236}">
                <a16:creationId xmlns:a16="http://schemas.microsoft.com/office/drawing/2014/main" id="{8B429EED-67C3-60C3-B32A-3BA8B90A8578}"/>
              </a:ext>
            </a:extLst>
          </p:cNvPr>
          <p:cNvSpPr txBox="1">
            <a:spLocks/>
          </p:cNvSpPr>
          <p:nvPr/>
        </p:nvSpPr>
        <p:spPr>
          <a:xfrm>
            <a:off x="826488" y="2574131"/>
            <a:ext cx="7707912" cy="33855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defTabSz="914400">
              <a:lnSpc>
                <a:spcPct val="100000"/>
              </a:lnSpc>
              <a:spcBef>
                <a:spcPts val="0"/>
              </a:spcBef>
              <a:spcAft>
                <a:spcPts val="200"/>
              </a:spcAft>
              <a:defRPr/>
            </a:pPr>
            <a:r>
              <a:rPr lang="en-AU" sz="2200" b="1">
                <a:solidFill>
                  <a:schemeClr val="bg1"/>
                </a:solidFill>
                <a:latin typeface="+mn-lt"/>
                <a:ea typeface="+mn-ea"/>
                <a:cs typeface="+mn-cs"/>
              </a:rPr>
              <a:t>Overview and Collection History</a:t>
            </a:r>
          </a:p>
        </p:txBody>
      </p:sp>
      <p:grpSp>
        <p:nvGrpSpPr>
          <p:cNvPr id="5" name="Group 4">
            <a:extLst>
              <a:ext uri="{FF2B5EF4-FFF2-40B4-BE49-F238E27FC236}">
                <a16:creationId xmlns:a16="http://schemas.microsoft.com/office/drawing/2014/main" id="{FDBEB5FE-3DD5-895B-DA0C-059D4DF9182A}"/>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6" name="Rectangle 5">
              <a:extLst>
                <a:ext uri="{FF2B5EF4-FFF2-40B4-BE49-F238E27FC236}">
                  <a16:creationId xmlns:a16="http://schemas.microsoft.com/office/drawing/2014/main" id="{CFF9C839-0A21-ABE3-F395-9EB76CC67E63}"/>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7" name="Oval 6">
              <a:extLst>
                <a:ext uri="{FF2B5EF4-FFF2-40B4-BE49-F238E27FC236}">
                  <a16:creationId xmlns:a16="http://schemas.microsoft.com/office/drawing/2014/main" id="{91FB0498-8516-197F-9D58-485F0ADE9769}"/>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3D3D1FC0-96F7-E0DB-E0E5-40BC61AA5E9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397729872"/>
      </p:ext>
    </p:extLst>
  </p:cSld>
  <p:clrMapOvr>
    <a:masterClrMapping/>
  </p:clrMapOvr>
</p:sld>
</file>

<file path=ppt/theme/theme1.xml><?xml version="1.0" encoding="utf-8"?>
<a:theme xmlns:a="http://schemas.openxmlformats.org/drawingml/2006/main" name="Office Theme">
  <a:themeElements>
    <a:clrScheme name="TPS">
      <a:dk1>
        <a:sysClr val="windowText" lastClr="000000"/>
      </a:dk1>
      <a:lt1>
        <a:srgbClr val="FFFFFF"/>
      </a:lt1>
      <a:dk2>
        <a:srgbClr val="E8F3F4"/>
      </a:dk2>
      <a:lt2>
        <a:srgbClr val="FBFBFB"/>
      </a:lt2>
      <a:accent1>
        <a:srgbClr val="4897A2"/>
      </a:accent1>
      <a:accent2>
        <a:srgbClr val="F15A29"/>
      </a:accent2>
      <a:accent3>
        <a:srgbClr val="D6165F"/>
      </a:accent3>
      <a:accent4>
        <a:srgbClr val="F0B50E"/>
      </a:accent4>
      <a:accent5>
        <a:srgbClr val="4DB3E6"/>
      </a:accent5>
      <a:accent6>
        <a:srgbClr val="8AB679"/>
      </a:accent6>
      <a:hlink>
        <a:srgbClr val="357179"/>
      </a:hlink>
      <a:folHlink>
        <a:srgbClr val="0AA65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0A9CCE9CD21384385A19063B05DA87A" ma:contentTypeVersion="19" ma:contentTypeDescription="Create a new document." ma:contentTypeScope="" ma:versionID="b46c3cfa9faa6afa6cc8f9eb3b9c91a8">
  <xsd:schema xmlns:xsd="http://www.w3.org/2001/XMLSchema" xmlns:xs="http://www.w3.org/2001/XMLSchema" xmlns:p="http://schemas.microsoft.com/office/2006/metadata/properties" xmlns:ns2="21934866-407e-4eb7-84a5-689e8997aac6" xmlns:ns3="1d95c80d-1bfc-4284-8ead-90dee9a0b47f" targetNamespace="http://schemas.microsoft.com/office/2006/metadata/properties" ma:root="true" ma:fieldsID="b414aea921dd9c02dfb223c7f4a66303" ns2:_="" ns3:_="">
    <xsd:import namespace="21934866-407e-4eb7-84a5-689e8997aac6"/>
    <xsd:import namespace="1d95c80d-1bfc-4284-8ead-90dee9a0b47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ObjectDetectorVersions" minOccurs="0"/>
                <xsd:element ref="ns2:MediaLengthInSeconds" minOccurs="0"/>
                <xsd:element ref="ns2:LocationandLink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934866-407e-4eb7-84a5-689e8997aac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147e460-a74b-4414-8224-31362e5846fd"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ternalName="MediaServiceDateTake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LocationandLinks" ma:index="24" nillable="true" ma:displayName="Location and Links" ma:description="Links are active in the O drive.  refer to document footer for location" ma:format="Dropdown" ma:internalName="LocationandLinks">
      <xsd:simpleType>
        <xsd:restriction base="dms:Note">
          <xsd:maxLength value="255"/>
        </xsd:restriction>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Location" ma:index="26"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d95c80d-1bfc-4284-8ead-90dee9a0b47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adba6b6b-400e-42bf-b117-98da113f945d}" ma:internalName="TaxCatchAll" ma:showField="CatchAllData" ma:web="1d95c80d-1bfc-4284-8ead-90dee9a0b47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ocationandLinks xmlns="21934866-407e-4eb7-84a5-689e8997aac6" xsi:nil="true"/>
    <SharedWithUsers xmlns="1d95c80d-1bfc-4284-8ead-90dee9a0b47f">
      <UserInfo>
        <DisplayName>LAMBERT,Mirah</DisplayName>
        <AccountId>36</AccountId>
        <AccountType/>
      </UserInfo>
      <UserInfo>
        <DisplayName>AMBROSINO,Brianna</DisplayName>
        <AccountId>77</AccountId>
        <AccountType/>
      </UserInfo>
      <UserInfo>
        <DisplayName>BURT,Tegan</DisplayName>
        <AccountId>37</AccountId>
        <AccountType/>
      </UserInfo>
      <UserInfo>
        <DisplayName>HATTON,Melinda</DisplayName>
        <AccountId>35</AccountId>
        <AccountType/>
      </UserInfo>
    </SharedWithUsers>
    <lcf76f155ced4ddcb4097134ff3c332f xmlns="21934866-407e-4eb7-84a5-689e8997aac6">
      <Terms xmlns="http://schemas.microsoft.com/office/infopath/2007/PartnerControls"/>
    </lcf76f155ced4ddcb4097134ff3c332f>
    <TaxCatchAll xmlns="1d95c80d-1bfc-4284-8ead-90dee9a0b47f" xsi:nil="true"/>
  </documentManagement>
</p:properties>
</file>

<file path=customXml/itemProps1.xml><?xml version="1.0" encoding="utf-8"?>
<ds:datastoreItem xmlns:ds="http://schemas.openxmlformats.org/officeDocument/2006/customXml" ds:itemID="{57A378E2-051E-4E77-8220-9D733468C740}"/>
</file>

<file path=customXml/itemProps2.xml><?xml version="1.0" encoding="utf-8"?>
<ds:datastoreItem xmlns:ds="http://schemas.openxmlformats.org/officeDocument/2006/customXml" ds:itemID="{198DA455-4833-4903-84FD-FB66171A6F1C}"/>
</file>

<file path=customXml/itemProps3.xml><?xml version="1.0" encoding="utf-8"?>
<ds:datastoreItem xmlns:ds="http://schemas.openxmlformats.org/officeDocument/2006/customXml" ds:itemID="{69EA8995-272E-4435-871A-2672EE761156}"/>
</file>

<file path=docProps/app.xml><?xml version="1.0" encoding="utf-8"?>
<Properties xmlns="http://schemas.openxmlformats.org/officeDocument/2006/extended-properties" xmlns:vt="http://schemas.openxmlformats.org/officeDocument/2006/docPropsVTypes">
  <Template/>
  <TotalTime>0</TotalTime>
  <Words>2352</Words>
  <Application>Microsoft Office PowerPoint</Application>
  <PresentationFormat>Custom</PresentationFormat>
  <Paragraphs>330</Paragraphs>
  <Slides>39</Slides>
  <Notes>39</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39</vt:i4>
      </vt:variant>
    </vt:vector>
  </HeadingPairs>
  <TitlesOfParts>
    <vt:vector size="48" baseType="lpstr">
      <vt:lpstr>宋体</vt:lpstr>
      <vt:lpstr>Arial</vt:lpstr>
      <vt:lpstr>Arial</vt:lpstr>
      <vt:lpstr>Arial,Sans-Serif</vt:lpstr>
      <vt:lpstr>Calibri</vt:lpstr>
      <vt:lpstr>Symbol</vt:lpstr>
      <vt:lpstr>Office Theme</vt:lpstr>
      <vt:lpstr>1_Office Theme</vt:lpstr>
      <vt:lpstr>5_Office Theme</vt:lpstr>
      <vt:lpstr>2026 International TPS Levy</vt:lpstr>
      <vt:lpstr>Outline</vt:lpstr>
      <vt:lpstr>Tuition Protection Service (TPS)</vt:lpstr>
      <vt:lpstr>Purpose of the Tuition Protection Service (TPS)</vt:lpstr>
      <vt:lpstr>Tuition Protection Service Director</vt:lpstr>
      <vt:lpstr>TPS Team</vt:lpstr>
      <vt:lpstr>TPS Advisory Board</vt:lpstr>
      <vt:lpstr>TPS Advisory Board’s Advice on Levy Settings</vt:lpstr>
      <vt:lpstr>International TPS Levy</vt:lpstr>
      <vt:lpstr>International TPS Levy</vt:lpstr>
      <vt:lpstr>International TPS Levy Setting Process</vt:lpstr>
      <vt:lpstr>Overseas Students Tuition Fund (OSTF)</vt:lpstr>
      <vt:lpstr>Fund Balance, Annual Levies and Expenses – Last 5 Financial Years</vt:lpstr>
      <vt:lpstr>TPS Levy Collection Overview 2024-25</vt:lpstr>
      <vt:lpstr>Average International Levy Amount per Provider 2013-25</vt:lpstr>
      <vt:lpstr>International TPS Levy</vt:lpstr>
      <vt:lpstr>International TPS Levy Components</vt:lpstr>
      <vt:lpstr>Draft 2026 International TPS Levy Settings</vt:lpstr>
      <vt:lpstr>Risk rated premium component</vt:lpstr>
      <vt:lpstr>Risk Rated Premium Component: Risk Factors</vt:lpstr>
      <vt:lpstr>Risk Rated Premium Component: Risk Factor Values</vt:lpstr>
      <vt:lpstr>Risk Rated Premium Component Specified Percentage 2013-25</vt:lpstr>
      <vt:lpstr>Proposed change: Non-Compliance and Student Defaults</vt:lpstr>
      <vt:lpstr>Proposed change: Non-Compliance and Student Defaults</vt:lpstr>
      <vt:lpstr>Risk Rated Premium Component Formula</vt:lpstr>
      <vt:lpstr>Risk Rated Premium Component: High risk example</vt:lpstr>
      <vt:lpstr>Risk Rated Premium Component: Low risk example</vt:lpstr>
      <vt:lpstr>Special tuition protection component</vt:lpstr>
      <vt:lpstr>2025 International Levy Collection Overview</vt:lpstr>
      <vt:lpstr>2025 Request for Information (RFI)</vt:lpstr>
      <vt:lpstr>2026 RFI</vt:lpstr>
      <vt:lpstr>2025 International TPS Levy: Late Payments</vt:lpstr>
      <vt:lpstr>Late or Non-Payment of International TPS Levy</vt:lpstr>
      <vt:lpstr>2026 International TPS Levy Notices</vt:lpstr>
      <vt:lpstr>2026 International Levy Timeline and Takeaways</vt:lpstr>
      <vt:lpstr>2025 International TPS Levy Timeline</vt:lpstr>
      <vt:lpstr>Takeaways</vt:lpstr>
      <vt:lpstr>Key messages</vt:lpstr>
      <vt:lpstr>www.tps.gov.au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2026 International TPS Levy Consultation Slides</dc:title>
  <dc:creator/>
  <cp:lastModifiedBy/>
  <cp:revision>1</cp:revision>
  <dcterms:created xsi:type="dcterms:W3CDTF">2025-09-08T05:36:55Z</dcterms:created>
  <dcterms:modified xsi:type="dcterms:W3CDTF">2025-09-08T05:39:04Z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9d889eb-932f-4752-8739-64d25806ef64_Enabled">
    <vt:lpwstr>true</vt:lpwstr>
  </property>
  <property fmtid="{D5CDD505-2E9C-101B-9397-08002B2CF9AE}" pid="3" name="MSIP_Label_79d889eb-932f-4752-8739-64d25806ef64_SetDate">
    <vt:lpwstr>2025-09-08T05:37:00Z</vt:lpwstr>
  </property>
  <property fmtid="{D5CDD505-2E9C-101B-9397-08002B2CF9AE}" pid="4" name="MSIP_Label_79d889eb-932f-4752-8739-64d25806ef64_Method">
    <vt:lpwstr>Privileged</vt:lpwstr>
  </property>
  <property fmtid="{D5CDD505-2E9C-101B-9397-08002B2CF9AE}" pid="5" name="MSIP_Label_79d889eb-932f-4752-8739-64d25806ef64_Name">
    <vt:lpwstr>79d889eb-932f-4752-8739-64d25806ef64</vt:lpwstr>
  </property>
  <property fmtid="{D5CDD505-2E9C-101B-9397-08002B2CF9AE}" pid="6" name="MSIP_Label_79d889eb-932f-4752-8739-64d25806ef64_SiteId">
    <vt:lpwstr>dd0cfd15-4558-4b12-8bad-ea26984fc417</vt:lpwstr>
  </property>
  <property fmtid="{D5CDD505-2E9C-101B-9397-08002B2CF9AE}" pid="7" name="MSIP_Label_79d889eb-932f-4752-8739-64d25806ef64_ActionId">
    <vt:lpwstr>51ce96dc-4a53-4c55-b633-8f968e113311</vt:lpwstr>
  </property>
  <property fmtid="{D5CDD505-2E9C-101B-9397-08002B2CF9AE}" pid="8" name="MSIP_Label_79d889eb-932f-4752-8739-64d25806ef64_ContentBits">
    <vt:lpwstr>0</vt:lpwstr>
  </property>
  <property fmtid="{D5CDD505-2E9C-101B-9397-08002B2CF9AE}" pid="9" name="MSIP_Label_79d889eb-932f-4752-8739-64d25806ef64_Tag">
    <vt:lpwstr>10, 0, 1, 1</vt:lpwstr>
  </property>
  <property fmtid="{D5CDD505-2E9C-101B-9397-08002B2CF9AE}" pid="10" name="Order">
    <vt:r8>67200</vt:r8>
  </property>
  <property fmtid="{D5CDD505-2E9C-101B-9397-08002B2CF9AE}" pid="11" name="xd_ProgID">
    <vt:lpwstr/>
  </property>
  <property fmtid="{D5CDD505-2E9C-101B-9397-08002B2CF9AE}" pid="12" name="MediaServiceImageTags">
    <vt:lpwstr/>
  </property>
  <property fmtid="{D5CDD505-2E9C-101B-9397-08002B2CF9AE}" pid="13" name="ContentTypeId">
    <vt:lpwstr>0x010100D0A9CCE9CD21384385A19063B05DA87A</vt:lpwstr>
  </property>
  <property fmtid="{D5CDD505-2E9C-101B-9397-08002B2CF9AE}" pid="14" name="TemplateUrl">
    <vt:lpwstr/>
  </property>
  <property fmtid="{D5CDD505-2E9C-101B-9397-08002B2CF9AE}" pid="15" name="xd_Signature">
    <vt:bool>false</vt:bool>
  </property>
  <property fmtid="{D5CDD505-2E9C-101B-9397-08002B2CF9AE}" pid="16" name="Department Stream">
    <vt:lpwstr>Education</vt:lpwstr>
  </property>
</Properties>
</file>