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74" r:id="rId3"/>
  </p:sldMasterIdLst>
  <p:notesMasterIdLst>
    <p:notesMasterId r:id="rId43"/>
  </p:notesMasterIdLst>
  <p:sldIdLst>
    <p:sldId id="1002" r:id="rId4"/>
    <p:sldId id="553" r:id="rId5"/>
    <p:sldId id="1052" r:id="rId6"/>
    <p:sldId id="945" r:id="rId7"/>
    <p:sldId id="964" r:id="rId8"/>
    <p:sldId id="995" r:id="rId9"/>
    <p:sldId id="1056" r:id="rId10"/>
    <p:sldId id="978" r:id="rId11"/>
    <p:sldId id="947" r:id="rId12"/>
    <p:sldId id="960" r:id="rId13"/>
    <p:sldId id="1025" r:id="rId14"/>
    <p:sldId id="1047" r:id="rId15"/>
    <p:sldId id="1081" r:id="rId16"/>
    <p:sldId id="1050" r:id="rId17"/>
    <p:sldId id="1062" r:id="rId18"/>
    <p:sldId id="973" r:id="rId19"/>
    <p:sldId id="306" r:id="rId20"/>
    <p:sldId id="1012" r:id="rId21"/>
    <p:sldId id="970" r:id="rId22"/>
    <p:sldId id="1067" r:id="rId23"/>
    <p:sldId id="1018" r:id="rId24"/>
    <p:sldId id="1063" r:id="rId25"/>
    <p:sldId id="1061" r:id="rId26"/>
    <p:sldId id="1048" r:id="rId27"/>
    <p:sldId id="1032" r:id="rId28"/>
    <p:sldId id="1035" r:id="rId29"/>
    <p:sldId id="1034" r:id="rId30"/>
    <p:sldId id="988" r:id="rId31"/>
    <p:sldId id="1068" r:id="rId32"/>
    <p:sldId id="1082" r:id="rId33"/>
    <p:sldId id="1069" r:id="rId34"/>
    <p:sldId id="1029" r:id="rId35"/>
    <p:sldId id="1051" r:id="rId36"/>
    <p:sldId id="1055" r:id="rId37"/>
    <p:sldId id="974" r:id="rId38"/>
    <p:sldId id="1053" r:id="rId39"/>
    <p:sldId id="1058" r:id="rId40"/>
    <p:sldId id="1059" r:id="rId41"/>
    <p:sldId id="531" r:id="rId4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10E"/>
    <a:srgbClr val="D47F0E"/>
    <a:srgbClr val="CF7D0F"/>
    <a:srgbClr val="D68110"/>
    <a:srgbClr val="DA8310"/>
    <a:srgbClr val="E28810"/>
    <a:srgbClr val="58094F"/>
    <a:srgbClr val="DA9210"/>
    <a:srgbClr val="E29710"/>
    <a:srgbClr val="ED8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20D45-24BC-4D27-850B-6577581513AD}" v="12" dt="2025-09-08T05:37:56.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0" autoAdjust="0"/>
  </p:normalViewPr>
  <p:slideViewPr>
    <p:cSldViewPr snapToGrid="0">
      <p:cViewPr>
        <p:scale>
          <a:sx n="110" d="100"/>
          <a:sy n="110" d="100"/>
        </p:scale>
        <p:origin x="888" y="30"/>
      </p:cViewPr>
      <p:guideLst>
        <p:guide orient="horz" pos="1622"/>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52"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8/09/2025</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7603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28633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31301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Sans-Serif"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154099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421466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7CBC-C576-CF9C-97F1-CEE41B0AC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06319-8872-A402-AF0D-88AB23B92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1579C-2F93-E58C-28DA-27818A5D8F45}"/>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014607A8-437A-13A7-36A1-AC776FC799B1}"/>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80969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4453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0C72E-B877-A49E-07A0-7C5366820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88982-E647-75BE-04FA-B3F755B91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173FD-1DAB-0E21-AD47-E9178DE6ACA7}"/>
              </a:ext>
            </a:extLst>
          </p:cNvPr>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C7542B0E-94B1-36A9-CC0B-155A9262BC1F}"/>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1512922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187368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EB3C-7551-02CC-0C74-E022175EE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6AC4F-A161-C0F6-9FF1-BD5943812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14B4B-561E-3455-104E-6FD084ED67DD}"/>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C0BE45C2-3A60-3D57-D0CB-5E67438967E2}"/>
              </a:ext>
            </a:extLst>
          </p:cNvPr>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1329083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DF37D-18C2-2947-A617-F89CB85FA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A8091-150E-0C26-6C9B-EF15BF2E1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69CA4-F425-993D-5D5D-390B536E74E4}"/>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a:extLst>
              <a:ext uri="{FF2B5EF4-FFF2-40B4-BE49-F238E27FC236}">
                <a16:creationId xmlns:a16="http://schemas.microsoft.com/office/drawing/2014/main" id="{3DCB2FB0-E73B-EA48-61D1-FA20A3E8437F}"/>
              </a:ext>
            </a:extLst>
          </p:cNvPr>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268987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2230628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304295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33544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3466990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CDC7-CA39-D064-B6BE-34E5137B8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68EA0-6629-EDA4-5C0A-AC16808B4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D506D-58DC-6CE8-2068-CBC01FBA847F}"/>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79E83396-39F4-F019-61AA-49262EE7BAC7}"/>
              </a:ext>
            </a:extLst>
          </p:cNvPr>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4445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20295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indent="-171450">
              <a:buFont typeface="Arial" panose="020B0604020202020204" pitchFamily="34" charset="0"/>
              <a:buChar cha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2025/9/8</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30</a:t>
            </a:fld>
            <a:endParaRPr lang="en-US" altLang="zh-CN" sz="1200"/>
          </a:p>
        </p:txBody>
      </p:sp>
    </p:spTree>
    <p:extLst>
      <p:ext uri="{BB962C8B-B14F-4D97-AF65-F5344CB8AC3E}">
        <p14:creationId xmlns:p14="http://schemas.microsoft.com/office/powerpoint/2010/main" val="2633035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0446-CE9B-5FEC-ABE7-5A3C97EE0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2D8E8-ABD7-CD2E-E29F-08A3BF816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AA498-F7A9-92B7-4BDE-8ACBAEE3FE16}"/>
              </a:ext>
            </a:extLst>
          </p:cNvPr>
          <p:cNvSpPr>
            <a:spLocks noGrp="1"/>
          </p:cNvSpPr>
          <p:nvPr>
            <p:ph type="body" idx="1"/>
          </p:nvPr>
        </p:nvSpPr>
        <p:spPr>
          <a:xfrm>
            <a:off x="703830" y="5346520"/>
            <a:ext cx="5633917" cy="4374586"/>
          </a:xfrm>
          <a:prstGeom prst="rect">
            <a:avLst/>
          </a:prstGeom>
        </p:spPr>
        <p:txBody>
          <a:bodyPr lIns="94787" tIns="47393" rIns="94787" bIns="47393"/>
          <a:lstStyle/>
          <a:p>
            <a:pPr marL="0" lvl="0" indent="0">
              <a:lnSpc>
                <a:spcPct val="114000"/>
              </a:lnSpc>
              <a:spcBef>
                <a:spcPts val="0"/>
              </a:spcBef>
              <a:spcAft>
                <a:spcPts val="0"/>
              </a:spcAft>
              <a:buFont typeface="Arial" panose="020B0604020202020204" pitchFamily="34" charset="0"/>
              <a:buNone/>
            </a:pPr>
            <a:endParaRPr lang="en-AU"/>
          </a:p>
        </p:txBody>
      </p:sp>
      <p:sp>
        <p:nvSpPr>
          <p:cNvPr id="4" name="Header Placeholder 3">
            <a:extLst>
              <a:ext uri="{FF2B5EF4-FFF2-40B4-BE49-F238E27FC236}">
                <a16:creationId xmlns:a16="http://schemas.microsoft.com/office/drawing/2014/main" id="{E5DCBAAA-4C7E-9C9D-8C5B-51F0A609710D}"/>
              </a:ext>
            </a:extLst>
          </p:cNvPr>
          <p:cNvSpPr>
            <a:spLocks noGrp="1"/>
          </p:cNvSpPr>
          <p:nvPr>
            <p:ph type="hdr" sz="quarter" idx="4294967295"/>
          </p:nvPr>
        </p:nvSpPr>
        <p:spPr/>
        <p:txBody>
          <a:bodyPr/>
          <a:lstStyle/>
          <a:p>
            <a:pPr>
              <a:defRPr/>
            </a:pPr>
            <a:r>
              <a:rPr lang="en-US" altLang="en-US"/>
              <a:t>Attachment A</a:t>
            </a:r>
          </a:p>
        </p:txBody>
      </p:sp>
      <p:sp>
        <p:nvSpPr>
          <p:cNvPr id="5" name="Date Placeholder 4">
            <a:extLst>
              <a:ext uri="{FF2B5EF4-FFF2-40B4-BE49-F238E27FC236}">
                <a16:creationId xmlns:a16="http://schemas.microsoft.com/office/drawing/2014/main" id="{D1EDD7FF-3EF1-FC9C-BF62-5916D6D9C0E4}"/>
              </a:ext>
            </a:extLst>
          </p:cNvPr>
          <p:cNvSpPr>
            <a:spLocks noGrp="1"/>
          </p:cNvSpPr>
          <p:nvPr>
            <p:ph type="dt" idx="1"/>
          </p:nvPr>
        </p:nvSpPr>
        <p:spPr/>
        <p:txBody>
          <a:bodyPr/>
          <a:lstStyle/>
          <a:p>
            <a:pPr>
              <a:defRPr/>
            </a:pPr>
            <a:fld id="{B3BFBBA0-CDF7-4193-9812-94AB2182D5F8}" type="datetime1">
              <a:rPr lang="zh-CN" altLang="en-US" smtClean="0"/>
              <a:pPr>
                <a:defRPr/>
              </a:pPr>
              <a:t>2025/9/8</a:t>
            </a:fld>
            <a:endParaRPr lang="en-US" altLang="zh-CN" sz="1200"/>
          </a:p>
        </p:txBody>
      </p:sp>
      <p:sp>
        <p:nvSpPr>
          <p:cNvPr id="6" name="Slide Number Placeholder 5">
            <a:extLst>
              <a:ext uri="{FF2B5EF4-FFF2-40B4-BE49-F238E27FC236}">
                <a16:creationId xmlns:a16="http://schemas.microsoft.com/office/drawing/2014/main" id="{13B54707-98BB-D414-7FF5-A9A41719E58A}"/>
              </a:ext>
            </a:extLst>
          </p:cNvPr>
          <p:cNvSpPr>
            <a:spLocks noGrp="1"/>
          </p:cNvSpPr>
          <p:nvPr>
            <p:ph type="sldNum" sz="quarter" idx="5"/>
          </p:nvPr>
        </p:nvSpPr>
        <p:spPr/>
        <p:txBody>
          <a:bodyPr/>
          <a:lstStyle/>
          <a:p>
            <a:pPr>
              <a:defRPr/>
            </a:pPr>
            <a:fld id="{5A0BD6C1-3D76-4BE7-8A2F-2467DC14C66C}" type="slidenum">
              <a:rPr lang="en-US" altLang="zh-CN" smtClean="0"/>
              <a:pPr>
                <a:defRPr/>
              </a:pPr>
              <a:t>31</a:t>
            </a:fld>
            <a:endParaRPr lang="en-US" altLang="zh-CN" sz="1200"/>
          </a:p>
        </p:txBody>
      </p:sp>
    </p:spTree>
    <p:extLst>
      <p:ext uri="{BB962C8B-B14F-4D97-AF65-F5344CB8AC3E}">
        <p14:creationId xmlns:p14="http://schemas.microsoft.com/office/powerpoint/2010/main" val="3160169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715591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087613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3157746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2219045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918991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39</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4869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69224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368648"/>
            <a:ext cx="828000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tx1"/>
                </a:solidFill>
                <a:effectLst/>
                <a:uLnTx/>
                <a:uFillTx/>
                <a:latin typeface="+mn-lt"/>
                <a:ea typeface="+mn-ea"/>
                <a:cs typeface="+mn-cs"/>
              </a:rPr>
              <a:t>2026 International TPS Levy</a:t>
            </a:r>
            <a:endParaRPr kumimoji="0" lang="en-AU" sz="32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1925146"/>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on Draft Levy Settings</a:t>
            </a:r>
            <a:endParaRPr lang="en-AU" sz="2400" b="1">
              <a:latin typeface="+mn-lt"/>
              <a:ea typeface="Calibri"/>
              <a:cs typeface="Calibri"/>
            </a:endParaRPr>
          </a:p>
        </p:txBody>
      </p:sp>
      <p:sp>
        <p:nvSpPr>
          <p:cNvPr id="3" name="TextBox 2">
            <a:extLst>
              <a:ext uri="{FF2B5EF4-FFF2-40B4-BE49-F238E27FC236}">
                <a16:creationId xmlns:a16="http://schemas.microsoft.com/office/drawing/2014/main" id="{511F94E4-13B9-CA72-F118-DABE3E7DF5E7}"/>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Sept-Oct 2025</a:t>
            </a:r>
            <a:endParaRPr lang="en-AU" sz="195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FB213ED-7AEC-9735-A7CC-075FDAE14241}"/>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dirty="0">
                <a:solidFill>
                  <a:schemeClr val="bg1"/>
                </a:solidFill>
                <a:cs typeface="Calibri" panose="020F0502020204030204"/>
              </a:rPr>
              <a:t>Kate Tagg</a:t>
            </a:r>
            <a:endParaRPr lang="en-AU" sz="1950" dirty="0">
              <a:solidFill>
                <a:schemeClr val="bg1"/>
              </a:solidFill>
              <a:ea typeface="Calibri"/>
              <a:cs typeface="Calibri" panose="020F0502020204030204"/>
            </a:endParaRPr>
          </a:p>
          <a:p>
            <a:pPr>
              <a:spcAft>
                <a:spcPts val="600"/>
              </a:spcAft>
            </a:pPr>
            <a:r>
              <a:rPr lang="en-AU" b="1" dirty="0">
                <a:solidFill>
                  <a:schemeClr val="bg1"/>
                </a:solidFill>
              </a:rPr>
              <a:t>TPS Program Management</a:t>
            </a:r>
            <a:endParaRPr lang="en-AU" b="1" dirty="0">
              <a:solidFill>
                <a:schemeClr val="bg1"/>
              </a:solidFill>
              <a:cs typeface="Calibri"/>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218" y="2431473"/>
            <a:ext cx="5563543" cy="1765820"/>
          </a:xfrm>
          <a:prstGeom prst="rect">
            <a:avLst/>
          </a:prstGeom>
        </p:spPr>
      </p:pic>
      <p:grpSp>
        <p:nvGrpSpPr>
          <p:cNvPr id="11" name="Group 10">
            <a:extLst>
              <a:ext uri="{FF2B5EF4-FFF2-40B4-BE49-F238E27FC236}">
                <a16:creationId xmlns:a16="http://schemas.microsoft.com/office/drawing/2014/main" id="{A64C3E7E-D90A-4C6B-0045-C60DD17B339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1EE21D7F-C3F0-D31A-B2B5-A3A1033988D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4CA1BB86-CF7F-2DEB-D72E-C9589A930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3DC32AA-6265-E664-51EC-791AC23CDE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3585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21820" y="1085102"/>
            <a:ext cx="8064896" cy="3272691"/>
          </a:xfrm>
          <a:prstGeom prst="rect">
            <a:avLst/>
          </a:prstGeom>
          <a:noFill/>
        </p:spPr>
        <p:txBody>
          <a:bodyPr wrap="square" lIns="0" tIns="0" rIns="0" bIns="0" rtlCol="0" anchor="t">
            <a:spAutoFit/>
          </a:bodyPr>
          <a:lstStyle/>
          <a:p>
            <a:pPr>
              <a:spcAft>
                <a:spcPts val="2600"/>
              </a:spcAft>
            </a:pPr>
            <a:r>
              <a:rPr lang="en-AU" b="1">
                <a:cs typeface="Calibri"/>
              </a:rPr>
              <a:t>An annual tuition protection levy</a:t>
            </a:r>
            <a:r>
              <a:rPr lang="en-AU">
                <a:cs typeface="Calibri"/>
              </a:rPr>
              <a:t> collected from </a:t>
            </a:r>
            <a:r>
              <a:rPr lang="en-AU" b="1">
                <a:cs typeface="Calibri"/>
              </a:rPr>
              <a:t>international</a:t>
            </a:r>
            <a:r>
              <a:rPr lang="en-AU">
                <a:cs typeface="Calibri"/>
              </a:rPr>
              <a:t> education providers</a:t>
            </a:r>
          </a:p>
          <a:p>
            <a:pPr algn="l">
              <a:spcAft>
                <a:spcPts val="2600"/>
              </a:spcAft>
            </a:pPr>
            <a:r>
              <a:rPr lang="en-AU">
                <a:cs typeface="Calibri"/>
              </a:rPr>
              <a:t>Paid into the Overseas Students Tuition Fund (OSTF) – a quarantined account managed by the TPS Director</a:t>
            </a:r>
          </a:p>
          <a:p>
            <a:pPr>
              <a:spcAft>
                <a:spcPts val="2600"/>
              </a:spcAft>
            </a:pPr>
            <a:r>
              <a:rPr lang="en-AU" b="1">
                <a:cs typeface="Calibri"/>
              </a:rPr>
              <a:t>Funds the student placement and refund activities </a:t>
            </a:r>
            <a:r>
              <a:rPr lang="en-AU">
                <a:cs typeface="Calibri"/>
              </a:rPr>
              <a:t>of the TPS following an international education provider closure and </a:t>
            </a:r>
            <a:r>
              <a:rPr lang="en-AU" b="1">
                <a:cs typeface="Calibri"/>
              </a:rPr>
              <a:t>TPS operational costs</a:t>
            </a:r>
          </a:p>
          <a:p>
            <a:pPr>
              <a:spcAft>
                <a:spcPts val="2600"/>
              </a:spcAft>
            </a:pPr>
            <a:r>
              <a:rPr lang="en-AU">
                <a:cs typeface="Calibri"/>
              </a:rPr>
              <a:t>Levy calculation based on an education provider’s size and risk of closure</a:t>
            </a:r>
          </a:p>
          <a:p>
            <a:pPr>
              <a:spcAft>
                <a:spcPts val="2600"/>
              </a:spcAft>
            </a:pPr>
            <a:r>
              <a:rPr lang="en-AU">
                <a:cs typeface="Calibri"/>
              </a:rPr>
              <a:t>Legislative Authority: </a:t>
            </a:r>
            <a:r>
              <a:rPr lang="en-US" altLang="zh-CN" i="1"/>
              <a:t>Education Services for Overseas Students (TPS Levies) Act 2012</a:t>
            </a:r>
            <a:endParaRPr lang="en-AU">
              <a:cs typeface="Calibri"/>
            </a:endParaRPr>
          </a:p>
        </p:txBody>
      </p:sp>
      <p:grpSp>
        <p:nvGrpSpPr>
          <p:cNvPr id="2" name="Group 1">
            <a:extLst>
              <a:ext uri="{FF2B5EF4-FFF2-40B4-BE49-F238E27FC236}">
                <a16:creationId xmlns:a16="http://schemas.microsoft.com/office/drawing/2014/main" id="{7611CEAC-6920-263C-1458-2C44571349F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CB3B53C3-917A-FCAA-94FD-D2C17FC3BD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6B080E9E-EA8C-2131-FB75-F04F1FA4B5D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6B9DED79-9AF8-9DE4-2A4D-033017BC19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0230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ECBC905C-D8BB-517A-17D0-6502ABA9F46C}"/>
              </a:ext>
            </a:extLst>
          </p:cNvPr>
          <p:cNvGraphicFramePr>
            <a:graphicFrameLocks noGrp="1"/>
          </p:cNvGraphicFramePr>
          <p:nvPr>
            <p:extLst>
              <p:ext uri="{D42A27DB-BD31-4B8C-83A1-F6EECF244321}">
                <p14:modId xmlns:p14="http://schemas.microsoft.com/office/powerpoint/2010/main" val="522049752"/>
              </p:ext>
            </p:extLst>
          </p:nvPr>
        </p:nvGraphicFramePr>
        <p:xfrm>
          <a:off x="539551" y="1116000"/>
          <a:ext cx="8136000" cy="72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229984"/>
                    </a:ext>
                  </a:extLst>
                </a:gridCol>
                <a:gridCol w="6156000">
                  <a:extLst>
                    <a:ext uri="{9D8B030D-6E8A-4147-A177-3AD203B41FA5}">
                      <a16:colId xmlns:a16="http://schemas.microsoft.com/office/drawing/2014/main" val="712106699"/>
                    </a:ext>
                  </a:extLst>
                </a:gridCol>
              </a:tblGrid>
              <a:tr h="720000">
                <a:tc>
                  <a:txBody>
                    <a:bodyPr/>
                    <a:lstStyle/>
                    <a:p>
                      <a:r>
                        <a:rPr lang="en-AU" sz="1800"/>
                        <a:t>20 August 2025</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2026 International Levy settings</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723CD310-B4F0-D301-76B9-00EAFDFB5AB0}"/>
              </a:ext>
            </a:extLst>
          </p:cNvPr>
          <p:cNvGraphicFramePr>
            <a:graphicFrameLocks noGrp="1"/>
          </p:cNvGraphicFramePr>
          <p:nvPr>
            <p:extLst>
              <p:ext uri="{D42A27DB-BD31-4B8C-83A1-F6EECF244321}">
                <p14:modId xmlns:p14="http://schemas.microsoft.com/office/powerpoint/2010/main" val="1581896957"/>
              </p:ext>
            </p:extLst>
          </p:nvPr>
        </p:nvGraphicFramePr>
        <p:xfrm>
          <a:off x="539551" y="2017113"/>
          <a:ext cx="8136000" cy="72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229984"/>
                    </a:ext>
                  </a:extLst>
                </a:gridCol>
                <a:gridCol w="6156000">
                  <a:extLst>
                    <a:ext uri="{9D8B030D-6E8A-4147-A177-3AD203B41FA5}">
                      <a16:colId xmlns:a16="http://schemas.microsoft.com/office/drawing/2014/main" val="712106699"/>
                    </a:ext>
                  </a:extLst>
                </a:gridCol>
              </a:tblGrid>
              <a:tr h="720000">
                <a:tc>
                  <a:txBody>
                    <a:bodyPr/>
                    <a:lstStyle/>
                    <a:p>
                      <a:r>
                        <a:rPr lang="en-AU" sz="1800"/>
                        <a:t>Sept-Oct 2025</a:t>
                      </a: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Director consults the sector </a:t>
                      </a:r>
                      <a:r>
                        <a:rPr lang="en-AU" sz="1800" b="0" dirty="0">
                          <a:solidFill>
                            <a:schemeClr val="tx1"/>
                          </a:solidFill>
                          <a:cs typeface="Calibri"/>
                          <a:sym typeface="Wingdings" panose="05000000000000000000" pitchFamily="2" charset="2"/>
                        </a:rPr>
                        <a:t>on the draft levy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0D78A106-5C99-CB63-BF17-C051D0707CAD}"/>
              </a:ext>
            </a:extLst>
          </p:cNvPr>
          <p:cNvGraphicFramePr>
            <a:graphicFrameLocks noGrp="1"/>
          </p:cNvGraphicFramePr>
          <p:nvPr>
            <p:extLst>
              <p:ext uri="{D42A27DB-BD31-4B8C-83A1-F6EECF244321}">
                <p14:modId xmlns:p14="http://schemas.microsoft.com/office/powerpoint/2010/main" val="2853394895"/>
              </p:ext>
            </p:extLst>
          </p:nvPr>
        </p:nvGraphicFramePr>
        <p:xfrm>
          <a:off x="540000" y="2916000"/>
          <a:ext cx="8136000" cy="72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229984"/>
                    </a:ext>
                  </a:extLst>
                </a:gridCol>
                <a:gridCol w="6156000">
                  <a:extLst>
                    <a:ext uri="{9D8B030D-6E8A-4147-A177-3AD203B41FA5}">
                      <a16:colId xmlns:a16="http://schemas.microsoft.com/office/drawing/2014/main" val="712106699"/>
                    </a:ext>
                  </a:extLst>
                </a:gridCol>
              </a:tblGrid>
              <a:tr h="720000">
                <a:tc>
                  <a:txBody>
                    <a:bodyPr/>
                    <a:lstStyle/>
                    <a:p>
                      <a:r>
                        <a:rPr lang="en-AU" sz="1800"/>
                        <a:t>19 November 2025</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levy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F66F4E6F-BE38-D34D-0414-CA07C12445BA}"/>
              </a:ext>
            </a:extLst>
          </p:cNvPr>
          <p:cNvGraphicFramePr>
            <a:graphicFrameLocks noGrp="1"/>
          </p:cNvGraphicFramePr>
          <p:nvPr>
            <p:extLst>
              <p:ext uri="{D42A27DB-BD31-4B8C-83A1-F6EECF244321}">
                <p14:modId xmlns:p14="http://schemas.microsoft.com/office/powerpoint/2010/main" val="3397580103"/>
              </p:ext>
            </p:extLst>
          </p:nvPr>
        </p:nvGraphicFramePr>
        <p:xfrm>
          <a:off x="540000" y="3816000"/>
          <a:ext cx="8136000" cy="72000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392229984"/>
                    </a:ext>
                  </a:extLst>
                </a:gridCol>
                <a:gridCol w="6156000">
                  <a:extLst>
                    <a:ext uri="{9D8B030D-6E8A-4147-A177-3AD203B41FA5}">
                      <a16:colId xmlns:a16="http://schemas.microsoft.com/office/drawing/2014/main" val="712106699"/>
                    </a:ext>
                  </a:extLst>
                </a:gridCol>
              </a:tblGrid>
              <a:tr h="720000">
                <a:tc>
                  <a:txBody>
                    <a:bodyPr/>
                    <a:lstStyle/>
                    <a:p>
                      <a:r>
                        <a:rPr lang="en-AU" sz="1800"/>
                        <a:t>By 1 January 2026</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spcAft>
                          <a:spcPts val="2400"/>
                        </a:spcAft>
                      </a:pPr>
                      <a:r>
                        <a:rPr lang="en-AU" sz="1800" b="1" dirty="0">
                          <a:solidFill>
                            <a:schemeClr val="tx1"/>
                          </a:solidFill>
                          <a:cs typeface="Calibri"/>
                        </a:rPr>
                        <a:t>2026 levy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97B382A0-8BC4-78FA-6B4E-590D3587DC7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4FD4587F-95BD-95A1-A390-0B41ED2B049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820001E-AB23-BD88-68B0-74D00AFC824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06CF31E1-F24F-4AED-F87F-C26C2219C2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8594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Overseas Students Tuition Fund (OSTF)</a:t>
            </a:r>
            <a:endParaRPr kumimoji="0" lang="en-AU" sz="2200" b="0" i="0" u="none" strike="noStrike" kern="1200" cap="none" spc="0" normalizeH="0" baseline="0" noProof="0">
              <a:ln>
                <a:noFill/>
              </a:ln>
              <a:effectLst/>
              <a:uLnTx/>
              <a:uFillTx/>
              <a:latin typeface="+mn-lt"/>
              <a:ea typeface="+mn-ea"/>
              <a:cs typeface="+mn-cs"/>
            </a:endParaRPr>
          </a:p>
        </p:txBody>
      </p:sp>
      <p:graphicFrame>
        <p:nvGraphicFramePr>
          <p:cNvPr id="3" name="Table 4">
            <a:extLst>
              <a:ext uri="{FF2B5EF4-FFF2-40B4-BE49-F238E27FC236}">
                <a16:creationId xmlns:a16="http://schemas.microsoft.com/office/drawing/2014/main" id="{C243C213-AE23-BFEE-1336-6E544B9499DF}"/>
              </a:ext>
            </a:extLst>
          </p:cNvPr>
          <p:cNvGraphicFramePr>
            <a:graphicFrameLocks noGrp="1"/>
          </p:cNvGraphicFramePr>
          <p:nvPr>
            <p:extLst>
              <p:ext uri="{D42A27DB-BD31-4B8C-83A1-F6EECF244321}">
                <p14:modId xmlns:p14="http://schemas.microsoft.com/office/powerpoint/2010/main" val="2258798798"/>
              </p:ext>
            </p:extLst>
          </p:nvPr>
        </p:nvGraphicFramePr>
        <p:xfrm>
          <a:off x="539551" y="3418217"/>
          <a:ext cx="8064000" cy="1229760"/>
        </p:xfrm>
        <a:graphic>
          <a:graphicData uri="http://schemas.openxmlformats.org/drawingml/2006/table">
            <a:tbl>
              <a:tblPr firstRow="1" bandRow="1">
                <a:tableStyleId>{5C22544A-7EE6-4342-B048-85BDC9FD1C3A}</a:tableStyleId>
              </a:tblPr>
              <a:tblGrid>
                <a:gridCol w="4032000">
                  <a:extLst>
                    <a:ext uri="{9D8B030D-6E8A-4147-A177-3AD203B41FA5}">
                      <a16:colId xmlns:a16="http://schemas.microsoft.com/office/drawing/2014/main" val="3698033848"/>
                    </a:ext>
                  </a:extLst>
                </a:gridCol>
                <a:gridCol w="4032000">
                  <a:extLst>
                    <a:ext uri="{9D8B030D-6E8A-4147-A177-3AD203B41FA5}">
                      <a16:colId xmlns:a16="http://schemas.microsoft.com/office/drawing/2014/main" val="1227897729"/>
                    </a:ext>
                  </a:extLst>
                </a:gridCol>
              </a:tblGrid>
              <a:tr h="35778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Mid-point of 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Current</a:t>
                      </a:r>
                      <a:r>
                        <a:rPr lang="en-AU" sz="1700" b="0"/>
                        <a:t>: $40-60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a:t>Current</a:t>
                      </a:r>
                      <a:r>
                        <a:rPr lang="en-AU" sz="1700" b="0"/>
                        <a:t>: $50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2026 recommendation</a:t>
                      </a:r>
                      <a:r>
                        <a:rPr lang="en-AU" sz="1700" b="0"/>
                        <a:t>: $50-70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dirty="0"/>
                        <a:t>2026 recommendation</a:t>
                      </a:r>
                      <a:r>
                        <a:rPr lang="en-AU" sz="1700" b="0" dirty="0"/>
                        <a:t>: $60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bl>
          </a:graphicData>
        </a:graphic>
      </p:graphicFrame>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239074"/>
          </a:xfrm>
          <a:prstGeom prst="rect">
            <a:avLst/>
          </a:prstGeom>
          <a:noFill/>
        </p:spPr>
        <p:txBody>
          <a:bodyPr wrap="square" lIns="0" tIns="0" rIns="0" bIns="0" rtlCol="0" anchor="t">
            <a:spAutoFit/>
          </a:bodyPr>
          <a:lstStyle/>
          <a:p>
            <a:pPr>
              <a:spcAft>
                <a:spcPts val="1500"/>
              </a:spcAft>
            </a:pPr>
            <a:r>
              <a:rPr lang="en-AU"/>
              <a:t>International TPS Levy paid into OSTF</a:t>
            </a:r>
          </a:p>
          <a:p>
            <a:pPr>
              <a:spcAft>
                <a:spcPts val="1500"/>
              </a:spcAft>
            </a:pPr>
            <a:r>
              <a:rPr lang="en-AU"/>
              <a:t>AGA recommends target range for OSTF to ensure sufficient funds are available for a large provider closure or multiple provider closures</a:t>
            </a:r>
          </a:p>
          <a:p>
            <a:pPr>
              <a:spcAft>
                <a:spcPts val="1500"/>
              </a:spcAft>
            </a:pPr>
            <a:r>
              <a:rPr lang="en-AU"/>
              <a:t>AGA recommends increasing 2026 target range due to increased international student population and tuition fees charged by providers</a:t>
            </a:r>
          </a:p>
          <a:p>
            <a:pPr>
              <a:spcAft>
                <a:spcPts val="1500"/>
              </a:spcAft>
            </a:pPr>
            <a:r>
              <a:rPr lang="en-AU" b="1"/>
              <a:t>Balance</a:t>
            </a:r>
            <a:r>
              <a:rPr lang="en-AU"/>
              <a:t>: $50.45 million (30 June 2025)</a:t>
            </a:r>
            <a:endParaRPr lang="en-AU" b="1"/>
          </a:p>
        </p:txBody>
      </p:sp>
      <p:grpSp>
        <p:nvGrpSpPr>
          <p:cNvPr id="2" name="Group 1">
            <a:extLst>
              <a:ext uri="{FF2B5EF4-FFF2-40B4-BE49-F238E27FC236}">
                <a16:creationId xmlns:a16="http://schemas.microsoft.com/office/drawing/2014/main" id="{F59BD096-7B71-BD20-5AEE-26B0A658FC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81DD37F-9889-B274-B879-08C7818FF2E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5" name="Oval 4">
              <a:extLst>
                <a:ext uri="{FF2B5EF4-FFF2-40B4-BE49-F238E27FC236}">
                  <a16:creationId xmlns:a16="http://schemas.microsoft.com/office/drawing/2014/main" id="{9677AFB5-DA9F-A35A-AC79-4AD8C2C204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E16EAA11-6CF7-3032-F047-87CC7889E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534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382BCEDF-D2EA-DEE2-17FD-BDE69CF9D2B1}"/>
              </a:ext>
            </a:extLst>
          </p:cNvPr>
          <p:cNvSpPr txBox="1">
            <a:spLocks noGrp="1"/>
          </p:cNvSpPr>
          <p:nvPr>
            <p:ph type="title" idx="4294967295"/>
          </p:nvPr>
        </p:nvSpPr>
        <p:spPr>
          <a:xfrm>
            <a:off x="539552" y="504000"/>
            <a:ext cx="8064000" cy="3539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300" b="1" i="0" u="none" strike="noStrike" kern="1200" cap="none" spc="0" normalizeH="0" baseline="0" noProof="0" dirty="0">
                <a:ln>
                  <a:noFill/>
                </a:ln>
                <a:solidFill>
                  <a:schemeClr val="tx1"/>
                </a:solidFill>
                <a:effectLst/>
                <a:uLnTx/>
                <a:uFillTx/>
                <a:latin typeface="+mn-lt"/>
                <a:ea typeface="+mn-ea"/>
                <a:cs typeface="+mn-cs"/>
              </a:rPr>
              <a:t>Fund Balance, Annual Levies and Expenses – Last 5 Financial Years</a:t>
            </a:r>
            <a:endParaRPr kumimoji="0" lang="en-US" sz="2300" b="0" i="0" u="none" strike="noStrike" kern="1200" cap="none" spc="0" normalizeH="0" baseline="0" noProof="0" dirty="0">
              <a:ln>
                <a:noFill/>
              </a:ln>
              <a:solidFill>
                <a:schemeClr val="tx1"/>
              </a:solidFill>
              <a:effectLst/>
              <a:uLnTx/>
              <a:uFillTx/>
              <a:latin typeface="+mj-lt"/>
              <a:ea typeface="Calibri Light"/>
              <a:cs typeface="Calibri Light"/>
            </a:endParaRPr>
          </a:p>
        </p:txBody>
      </p:sp>
      <p:grpSp>
        <p:nvGrpSpPr>
          <p:cNvPr id="11" name="Group 10">
            <a:extLst>
              <a:ext uri="{FF2B5EF4-FFF2-40B4-BE49-F238E27FC236}">
                <a16:creationId xmlns:a16="http://schemas.microsoft.com/office/drawing/2014/main" id="{519F662D-B0DB-9D66-4105-35819592DDB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BAC6A614-D8F4-1367-AEE8-7257495FBB6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1B4D38B-E3D8-26DB-8AE2-3EF44AF87C4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3D689B9E-1F67-070F-D707-AAF75A0382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3" name="Picture 2" descr="A graph showing the annual levy collection, expenses and closing balance of the Overseas Students Tuition Fund (OSTF) for the 2020-2021 to 2024-2025 financial years.">
            <a:extLst>
              <a:ext uri="{FF2B5EF4-FFF2-40B4-BE49-F238E27FC236}">
                <a16:creationId xmlns:a16="http://schemas.microsoft.com/office/drawing/2014/main" id="{7BDFD8F2-47C9-CCD6-9D46-7F3E44FC7DE3}"/>
              </a:ext>
            </a:extLst>
          </p:cNvPr>
          <p:cNvPicPr>
            <a:picLocks noChangeAspect="1"/>
          </p:cNvPicPr>
          <p:nvPr/>
        </p:nvPicPr>
        <p:blipFill>
          <a:blip r:embed="rId5"/>
          <a:stretch>
            <a:fillRect/>
          </a:stretch>
        </p:blipFill>
        <p:spPr>
          <a:xfrm>
            <a:off x="534307" y="890749"/>
            <a:ext cx="8071577" cy="3757441"/>
          </a:xfrm>
          <a:prstGeom prst="rect">
            <a:avLst/>
          </a:prstGeom>
        </p:spPr>
      </p:pic>
    </p:spTree>
    <p:extLst>
      <p:ext uri="{BB962C8B-B14F-4D97-AF65-F5344CB8AC3E}">
        <p14:creationId xmlns:p14="http://schemas.microsoft.com/office/powerpoint/2010/main" val="666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078C9-E56A-49AA-B01F-350C3F12758E}"/>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 2024-25</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BEB8ED4-1CB4-AB64-C678-A18230784EC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803FB061-B533-BE87-B324-D3DDC11C569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23AD80C7-F341-3DDA-99AA-D060384F4F5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0BB6900-03AE-E499-0CC3-649AF63799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9" name="Picture 8" descr="A graph showing the number of providers levied for the 2025 International TPS Levy (1,523), the 2024 VSL Tuition Protection Levy (150), the 2024 HELP Tuition Protection Levy (92) and the 2024 Up-front Higher Education Payments Tuition Protection Levy (143).">
            <a:extLst>
              <a:ext uri="{FF2B5EF4-FFF2-40B4-BE49-F238E27FC236}">
                <a16:creationId xmlns:a16="http://schemas.microsoft.com/office/drawing/2014/main" id="{D36A0437-C22B-0F38-768F-284BE46D2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07" y="1044000"/>
            <a:ext cx="3926378" cy="3422073"/>
          </a:xfrm>
          <a:prstGeom prst="rect">
            <a:avLst/>
          </a:prstGeom>
        </p:spPr>
      </p:pic>
      <p:pic>
        <p:nvPicPr>
          <p:cNvPr id="13" name="Picture 12" descr="A graph showing the total levy collected for the 2025 International TPS Levy ($6,228,701), the 2024 VSL Tuition Protection Levy ($1,148,802), the 2024 HELP Tuition Protection Levy ($3,015,103) and the 2024 Up-front Higher Education Payments Tuition Protection Levy ($930,680).">
            <a:extLst>
              <a:ext uri="{FF2B5EF4-FFF2-40B4-BE49-F238E27FC236}">
                <a16:creationId xmlns:a16="http://schemas.microsoft.com/office/drawing/2014/main" id="{91CA02CD-1B41-DFFB-5CD3-EFEE90C60D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6307" y="1044000"/>
            <a:ext cx="4106487" cy="3422073"/>
          </a:xfrm>
          <a:prstGeom prst="rect">
            <a:avLst/>
          </a:prstGeom>
        </p:spPr>
      </p:pic>
      <p:pic>
        <p:nvPicPr>
          <p:cNvPr id="23" name="Picture 22">
            <a:extLst>
              <a:ext uri="{FF2B5EF4-FFF2-40B4-BE49-F238E27FC236}">
                <a16:creationId xmlns:a16="http://schemas.microsoft.com/office/drawing/2014/main" id="{4290806A-5DC2-7B2E-4F5C-06425A21B7D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04706" y="4427851"/>
            <a:ext cx="7533691" cy="216412"/>
          </a:xfrm>
          <a:prstGeom prst="rect">
            <a:avLst/>
          </a:prstGeom>
        </p:spPr>
      </p:pic>
    </p:spTree>
    <p:extLst>
      <p:ext uri="{BB962C8B-B14F-4D97-AF65-F5344CB8AC3E}">
        <p14:creationId xmlns:p14="http://schemas.microsoft.com/office/powerpoint/2010/main" val="35091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5700-7D6E-FF02-AA37-6D9C92E24778}"/>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B5B2BED9-41B7-F7AA-82F4-0C889093E7D4}"/>
              </a:ext>
            </a:extLst>
          </p:cNvPr>
          <p:cNvSpPr txBox="1">
            <a:spLocks noGrp="1"/>
          </p:cNvSpPr>
          <p:nvPr>
            <p:ph type="title" idx="4294967295"/>
          </p:nvPr>
        </p:nvSpPr>
        <p:spPr>
          <a:xfrm>
            <a:off x="539552" y="504000"/>
            <a:ext cx="8107200" cy="4154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700" b="1" i="0" u="none" strike="noStrike" kern="1200" cap="none" spc="0" normalizeH="0" baseline="0" noProof="0">
                <a:ln>
                  <a:noFill/>
                </a:ln>
                <a:solidFill>
                  <a:schemeClr val="tx1"/>
                </a:solidFill>
                <a:effectLst/>
                <a:uLnTx/>
                <a:uFillTx/>
                <a:latin typeface="+mn-lt"/>
                <a:ea typeface="+mn-ea"/>
                <a:cs typeface="+mn-cs"/>
              </a:rPr>
              <a:t>Average International Levy Amount per Provider 2013-25</a:t>
            </a:r>
          </a:p>
        </p:txBody>
      </p:sp>
      <p:grpSp>
        <p:nvGrpSpPr>
          <p:cNvPr id="2" name="Group 1">
            <a:extLst>
              <a:ext uri="{FF2B5EF4-FFF2-40B4-BE49-F238E27FC236}">
                <a16:creationId xmlns:a16="http://schemas.microsoft.com/office/drawing/2014/main" id="{0BC1C73F-EAA9-1A94-C2E5-95885D682E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25643D64-3AAC-1C0C-1950-6BCF6CC05A2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786EC22-650A-EE28-44C8-86EB8814964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7676FAAD-7471-E2C3-4D0D-37C5E23257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6" name="Picture 25" descr="A graph showing the average International TPS Levy amount per provider from 2013 to 2025.">
            <a:extLst>
              <a:ext uri="{FF2B5EF4-FFF2-40B4-BE49-F238E27FC236}">
                <a16:creationId xmlns:a16="http://schemas.microsoft.com/office/drawing/2014/main" id="{5E196482-1D76-2C75-5C6A-D356DCDC89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53640" y="1005930"/>
            <a:ext cx="8436719" cy="3638333"/>
          </a:xfrm>
          <a:prstGeom prst="rect">
            <a:avLst/>
          </a:prstGeom>
        </p:spPr>
      </p:pic>
    </p:spTree>
    <p:extLst>
      <p:ext uri="{BB962C8B-B14F-4D97-AF65-F5344CB8AC3E}">
        <p14:creationId xmlns:p14="http://schemas.microsoft.com/office/powerpoint/2010/main" val="104118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3">
            <a:extLst>
              <a:ext uri="{FF2B5EF4-FFF2-40B4-BE49-F238E27FC236}">
                <a16:creationId xmlns:a16="http://schemas.microsoft.com/office/drawing/2014/main" id="{C26352EB-17DA-F312-4370-9B889C24C48E}"/>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5" name="Title 3">
            <a:extLst>
              <a:ext uri="{FF2B5EF4-FFF2-40B4-BE49-F238E27FC236}">
                <a16:creationId xmlns:a16="http://schemas.microsoft.com/office/drawing/2014/main" id="{61327675-BD60-8D7B-FCE8-529BEA2062A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200" b="1" i="0" u="none" strike="noStrike" kern="1200" cap="none" spc="0" normalizeH="0" baseline="0" noProof="0">
                <a:ln>
                  <a:noFill/>
                </a:ln>
                <a:solidFill>
                  <a:schemeClr val="bg1"/>
                </a:solidFill>
                <a:effectLst/>
                <a:uLnTx/>
                <a:uFillTx/>
                <a:latin typeface="+mn-lt"/>
                <a:ea typeface="+mn-ea"/>
                <a:cs typeface="+mn-cs"/>
              </a:rPr>
              <a:t>Levy components and draft 2026 settings</a:t>
            </a:r>
          </a:p>
        </p:txBody>
      </p:sp>
      <p:grpSp>
        <p:nvGrpSpPr>
          <p:cNvPr id="4" name="Group 3">
            <a:extLst>
              <a:ext uri="{FF2B5EF4-FFF2-40B4-BE49-F238E27FC236}">
                <a16:creationId xmlns:a16="http://schemas.microsoft.com/office/drawing/2014/main" id="{EF0C3A69-D396-CDAE-FF8E-5219AEA9020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6B4BEA24-0D11-BF25-61F5-5BC2A1BFA34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AC4F9C88-AF61-1431-9CE0-0D2F6A6D052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4EBA303-CADF-7CEB-5F7A-5D0CCC2A74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62474605"/>
              </p:ext>
            </p:extLst>
          </p:nvPr>
        </p:nvGraphicFramePr>
        <p:xfrm>
          <a:off x="539551" y="1116000"/>
          <a:ext cx="8064000" cy="3528000"/>
        </p:xfrm>
        <a:graphic>
          <a:graphicData uri="http://schemas.openxmlformats.org/drawingml/2006/table">
            <a:tbl>
              <a:tblPr firstRow="1" bandRow="1">
                <a:tableStyleId>{5C22544A-7EE6-4342-B048-85BDC9FD1C3A}</a:tableStyleId>
              </a:tblPr>
              <a:tblGrid>
                <a:gridCol w="1454349">
                  <a:extLst>
                    <a:ext uri="{9D8B030D-6E8A-4147-A177-3AD203B41FA5}">
                      <a16:colId xmlns:a16="http://schemas.microsoft.com/office/drawing/2014/main" val="3210531022"/>
                    </a:ext>
                  </a:extLst>
                </a:gridCol>
                <a:gridCol w="2679700">
                  <a:extLst>
                    <a:ext uri="{9D8B030D-6E8A-4147-A177-3AD203B41FA5}">
                      <a16:colId xmlns:a16="http://schemas.microsoft.com/office/drawing/2014/main" val="3698033848"/>
                    </a:ext>
                  </a:extLst>
                </a:gridCol>
                <a:gridCol w="3929951">
                  <a:extLst>
                    <a:ext uri="{9D8B030D-6E8A-4147-A177-3AD203B41FA5}">
                      <a16:colId xmlns:a16="http://schemas.microsoft.com/office/drawing/2014/main" val="1227897729"/>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Key elements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Purpose and authority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91200">
                <a:tc>
                  <a:txBody>
                    <a:bodyPr/>
                    <a:lstStyle/>
                    <a:p>
                      <a:pPr algn="ctr">
                        <a:spcBef>
                          <a:spcPts val="200"/>
                        </a:spcBef>
                        <a:spcAft>
                          <a:spcPts val="200"/>
                        </a:spcAft>
                      </a:pPr>
                      <a:r>
                        <a:rPr lang="en-AU" sz="160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Designed to cover administrative costs</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Set by </a:t>
                      </a:r>
                      <a:r>
                        <a:rPr lang="en-AU" sz="1600" b="1"/>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691200">
                <a:tc>
                  <a:txBody>
                    <a:bodyPr/>
                    <a:lstStyle/>
                    <a:p>
                      <a:pPr algn="ctr">
                        <a:spcBef>
                          <a:spcPts val="200"/>
                        </a:spcBef>
                        <a:spcAft>
                          <a:spcPts val="200"/>
                        </a:spcAft>
                      </a:pPr>
                      <a:r>
                        <a:rPr lang="en-AU" sz="1600" b="1"/>
                        <a:t>Base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Maintains OSTF balance at a sustainable level</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Set by </a:t>
                      </a:r>
                      <a:r>
                        <a:rPr lang="en-AU" sz="1600" b="1"/>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Considers</a:t>
                      </a:r>
                      <a:r>
                        <a:rPr lang="en-AU" sz="1600" b="1"/>
                        <a:t> 5 risk factors</a:t>
                      </a:r>
                      <a:r>
                        <a:rPr lang="en-AU" sz="1600" b="0"/>
                        <a:t> and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Intended to reflect risk of provider closure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Set by </a:t>
                      </a:r>
                      <a:r>
                        <a:rPr lang="en-AU" sz="1600" b="1"/>
                        <a:t>TPS Director</a:t>
                      </a:r>
                      <a:r>
                        <a:rPr lang="en-AU" sz="1600" b="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Percentage multiplied by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Charged when OSTF is below target range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Set by </a:t>
                      </a:r>
                      <a:r>
                        <a:rPr lang="en-AU" sz="1600" b="1" dirty="0"/>
                        <a:t>TPS Director</a:t>
                      </a:r>
                      <a:r>
                        <a:rPr lang="en-AU" sz="1600" b="0" dirty="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452C411E-2A83-3767-10AF-6C714CD6B06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DD32D945-C5AC-84F7-CE5C-96F939E97D3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AECA5B4-E466-5B79-B49C-9B17E563B9F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5BB270-421F-D8EB-97A7-ADC5D7C989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2026 International TPS 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1582302476"/>
              </p:ext>
            </p:extLst>
          </p:nvPr>
        </p:nvGraphicFramePr>
        <p:xfrm>
          <a:off x="539551" y="1116000"/>
          <a:ext cx="8064000" cy="2880000"/>
        </p:xfrm>
        <a:graphic>
          <a:graphicData uri="http://schemas.openxmlformats.org/drawingml/2006/table">
            <a:tbl>
              <a:tblPr firstRow="1" bandRow="1">
                <a:tableStyleId>{5C22544A-7EE6-4342-B048-85BDC9FD1C3A}</a:tableStyleId>
              </a:tblPr>
              <a:tblGrid>
                <a:gridCol w="2679137">
                  <a:extLst>
                    <a:ext uri="{9D8B030D-6E8A-4147-A177-3AD203B41FA5}">
                      <a16:colId xmlns:a16="http://schemas.microsoft.com/office/drawing/2014/main" val="3210531022"/>
                    </a:ext>
                  </a:extLst>
                </a:gridCol>
                <a:gridCol w="5384863">
                  <a:extLst>
                    <a:ext uri="{9D8B030D-6E8A-4147-A177-3AD203B41FA5}">
                      <a16:colId xmlns:a16="http://schemas.microsoft.com/office/drawing/2014/main" val="3698033848"/>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Draft 2026 Settings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02000">
                <a:tc>
                  <a:txBody>
                    <a:bodyPr/>
                    <a:lstStyle/>
                    <a:p>
                      <a:pPr algn="l">
                        <a:spcBef>
                          <a:spcPts val="200"/>
                        </a:spcBef>
                        <a:spcAft>
                          <a:spcPts val="200"/>
                        </a:spcAft>
                      </a:pPr>
                      <a:r>
                        <a:rPr lang="en-AU" sz="1700" b="1"/>
                        <a:t>Administrative fee</a:t>
                      </a:r>
                      <a:r>
                        <a:rPr lang="en-AU" sz="1700" b="1" baseline="30000"/>
                        <a: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$107.00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$0.56</a:t>
                      </a:r>
                      <a:r>
                        <a:rPr lang="en-AU" sz="1700" b="0"/>
                        <a:t> per 2025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02000">
                <a:tc>
                  <a:txBody>
                    <a:bodyPr/>
                    <a:lstStyle/>
                    <a:p>
                      <a:pPr algn="l">
                        <a:spcBef>
                          <a:spcPts val="200"/>
                        </a:spcBef>
                        <a:spcAft>
                          <a:spcPts val="200"/>
                        </a:spcAft>
                      </a:pPr>
                      <a:r>
                        <a:rPr lang="en-AU" sz="1700" b="1"/>
                        <a:t>Base fee</a:t>
                      </a:r>
                      <a:r>
                        <a:rPr lang="en-AU" sz="1700" b="1" baseline="30000"/>
                        <a:t>*</a:t>
                      </a:r>
                      <a:endParaRPr lang="en-AU" sz="1700" b="1"/>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$216.00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$1.37</a:t>
                      </a:r>
                      <a:r>
                        <a:rPr lang="en-AU" sz="1700" b="0"/>
                        <a:t> per 2025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70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a:t>
                      </a:r>
                      <a:r>
                        <a:rPr lang="en-AU" sz="1700" b="1"/>
                        <a:t>0.05%</a:t>
                      </a:r>
                      <a:r>
                        <a:rPr lang="en-AU" sz="1700" b="0"/>
                        <a:t> x total risk factor value] x</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total 2025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378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dirty="0"/>
                        <a:t>0%</a:t>
                      </a:r>
                      <a:r>
                        <a:rPr lang="en-AU" sz="1700" b="0" dirty="0"/>
                        <a:t> x total 2025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9CF433F6-7373-7C28-A886-6799249215C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49AE6EDE-0CA1-DC98-8E74-7650E0317A8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5B28AE90-E6F1-464C-E00E-90EE1D01F4B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452FA77-9BC6-9C92-BFB5-E86025CAE6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F0B14F1E-0A0B-79EA-92B8-AFD992DF52AF}"/>
              </a:ext>
            </a:extLst>
          </p:cNvPr>
          <p:cNvSpPr txBox="1"/>
          <p:nvPr/>
        </p:nvSpPr>
        <p:spPr>
          <a:xfrm>
            <a:off x="539552" y="4090853"/>
            <a:ext cx="8064896" cy="543739"/>
          </a:xfrm>
          <a:prstGeom prst="rect">
            <a:avLst/>
          </a:prstGeom>
          <a:noFill/>
        </p:spPr>
        <p:txBody>
          <a:bodyPr wrap="square" lIns="0" tIns="0" rIns="0" bIns="0" rtlCol="0" anchor="t">
            <a:spAutoFit/>
          </a:bodyPr>
          <a:lstStyle/>
          <a:p>
            <a:pPr>
              <a:spcAft>
                <a:spcPts val="400"/>
              </a:spcAft>
            </a:pPr>
            <a:r>
              <a:rPr lang="en-AU" sz="1600" b="1"/>
              <a:t>*</a:t>
            </a:r>
            <a:r>
              <a:rPr lang="en-AU" sz="1600"/>
              <a:t>Administrative and base fee figures reflect 2025 values and </a:t>
            </a:r>
            <a:r>
              <a:rPr lang="en-AU" sz="1600" u="sng"/>
              <a:t>may</a:t>
            </a:r>
            <a:r>
              <a:rPr lang="en-AU" sz="1600"/>
              <a:t> be indexed to CPI for 2026</a:t>
            </a:r>
          </a:p>
          <a:p>
            <a:pPr>
              <a:spcAft>
                <a:spcPts val="400"/>
              </a:spcAft>
            </a:pPr>
            <a:r>
              <a:rPr lang="en-AU" sz="1600" b="1"/>
              <a:t>Note</a:t>
            </a:r>
            <a:r>
              <a:rPr lang="en-AU" sz="1600"/>
              <a:t>: 2026 levy calculated using student enrolment numbers and revenue for 2025 calendar year</a:t>
            </a:r>
          </a:p>
        </p:txBody>
      </p:sp>
    </p:spTree>
    <p:extLst>
      <p:ext uri="{BB962C8B-B14F-4D97-AF65-F5344CB8AC3E}">
        <p14:creationId xmlns:p14="http://schemas.microsoft.com/office/powerpoint/2010/main" val="148952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0" y="0"/>
            <a:ext cx="3852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60000" y="2142083"/>
            <a:ext cx="3132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bg1"/>
                </a:solidFill>
                <a:effectLst/>
                <a:uLnTx/>
                <a:uFillTx/>
                <a:latin typeface="+mn-lt"/>
                <a:ea typeface="+mn-ea"/>
                <a:cs typeface="+mn-cs"/>
              </a:rPr>
              <a:t>Risk rated premium component</a:t>
            </a:r>
            <a:endParaRPr kumimoji="0" lang="en-US" sz="26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212000" y="1249530"/>
            <a:ext cx="4572000" cy="2585323"/>
          </a:xfrm>
          <a:prstGeom prst="rect">
            <a:avLst/>
          </a:prstGeom>
          <a:noFill/>
        </p:spPr>
        <p:txBody>
          <a:bodyPr wrap="square" lIns="0" tIns="0" rIns="0" bIns="0" rtlCol="0" anchor="t">
            <a:spAutoFit/>
          </a:bodyPr>
          <a:lstStyle/>
          <a:p>
            <a:pPr>
              <a:spcAft>
                <a:spcPts val="3600"/>
              </a:spcAft>
            </a:pPr>
            <a:r>
              <a:rPr lang="en-AU" dirty="0">
                <a:cs typeface="Calibri"/>
              </a:rPr>
              <a:t>Considers 5 risk factors designed to reflect the risk of provider closure</a:t>
            </a:r>
          </a:p>
          <a:p>
            <a:pPr>
              <a:spcAft>
                <a:spcPts val="3600"/>
              </a:spcAft>
            </a:pPr>
            <a:r>
              <a:rPr lang="en-AU" dirty="0">
                <a:cs typeface="Calibri"/>
              </a:rPr>
              <a:t>Providers receive a risk factor value for each risk factor</a:t>
            </a:r>
          </a:p>
          <a:p>
            <a:pPr>
              <a:spcAft>
                <a:spcPts val="3600"/>
              </a:spcAft>
            </a:pPr>
            <a:r>
              <a:rPr lang="en-AU" dirty="0">
                <a:cs typeface="Calibri"/>
              </a:rPr>
              <a:t>Higher risk factor values indicate higher risk of closure</a:t>
            </a:r>
          </a:p>
        </p:txBody>
      </p:sp>
      <p:grpSp>
        <p:nvGrpSpPr>
          <p:cNvPr id="5" name="Group 4">
            <a:extLst>
              <a:ext uri="{FF2B5EF4-FFF2-40B4-BE49-F238E27FC236}">
                <a16:creationId xmlns:a16="http://schemas.microsoft.com/office/drawing/2014/main" id="{E12FEA79-EC10-C1E3-CAFF-42FEC60E02D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D4F0CF64-FF2C-10B0-BEEC-ADE8954BB7D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42995F2B-1E87-8514-CB99-937E67E2690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02013BA8-2FB5-EDC5-8914-68DD0E99A4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3" y="2142083"/>
            <a:ext cx="2699243"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7" y="1226447"/>
            <a:ext cx="5004000" cy="2693045"/>
          </a:xfrm>
          <a:prstGeom prst="rect">
            <a:avLst/>
          </a:prstGeom>
          <a:noFill/>
        </p:spPr>
        <p:txBody>
          <a:bodyPr wrap="square" lIns="0" tIns="0" rIns="0" bIns="0" rtlCol="0" anchor="t">
            <a:spAutoFit/>
          </a:bodyPr>
          <a:lstStyle/>
          <a:p>
            <a:pPr>
              <a:spcAft>
                <a:spcPts val="3000"/>
              </a:spcAft>
            </a:pPr>
            <a:r>
              <a:rPr lang="en-AU" sz="2000" dirty="0">
                <a:solidFill>
                  <a:schemeClr val="bg1"/>
                </a:solidFill>
                <a:cs typeface="Calibri"/>
              </a:rPr>
              <a:t>Tuition Protection Service (TPS)</a:t>
            </a:r>
            <a:endParaRPr lang="en-AU" sz="2000" dirty="0">
              <a:solidFill>
                <a:schemeClr val="bg1"/>
              </a:solidFill>
            </a:endParaRPr>
          </a:p>
          <a:p>
            <a:pPr>
              <a:spcAft>
                <a:spcPts val="3000"/>
              </a:spcAft>
            </a:pPr>
            <a:r>
              <a:rPr lang="en-AU" sz="2000" dirty="0">
                <a:solidFill>
                  <a:schemeClr val="bg1"/>
                </a:solidFill>
                <a:cs typeface="Calibri"/>
              </a:rPr>
              <a:t>International TPS Levy overview and collection history</a:t>
            </a:r>
          </a:p>
          <a:p>
            <a:pPr>
              <a:spcAft>
                <a:spcPts val="3000"/>
              </a:spcAft>
            </a:pPr>
            <a:r>
              <a:rPr lang="en-AU" sz="2000" dirty="0">
                <a:solidFill>
                  <a:schemeClr val="bg1"/>
                </a:solidFill>
                <a:cs typeface="Calibri"/>
              </a:rPr>
              <a:t>Levy components and draft 2026 settings</a:t>
            </a:r>
            <a:endParaRPr lang="en-AU" sz="2000" dirty="0">
              <a:solidFill>
                <a:schemeClr val="bg1"/>
              </a:solidFill>
              <a:ea typeface="Calibri"/>
              <a:cs typeface="Calibri"/>
            </a:endParaRPr>
          </a:p>
          <a:p>
            <a:pPr>
              <a:spcAft>
                <a:spcPts val="3000"/>
              </a:spcAft>
            </a:pPr>
            <a:r>
              <a:rPr lang="en-AU" sz="2000" dirty="0">
                <a:solidFill>
                  <a:schemeClr val="bg1"/>
                </a:solidFill>
                <a:cs typeface="Calibri"/>
              </a:rPr>
              <a:t>2026 levy timeline and takeaways</a:t>
            </a:r>
          </a:p>
        </p:txBody>
      </p:sp>
      <p:grpSp>
        <p:nvGrpSpPr>
          <p:cNvPr id="2" name="Group 1">
            <a:extLst>
              <a:ext uri="{FF2B5EF4-FFF2-40B4-BE49-F238E27FC236}">
                <a16:creationId xmlns:a16="http://schemas.microsoft.com/office/drawing/2014/main" id="{AA5E2AE3-D5B3-A06E-557F-0F61F31633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1F336F34-C87A-B524-7713-A20243A44C8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D7F0731C-5C49-08FC-CCCE-E77C2FF466D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BD9A131-7C62-0B57-A8F2-6BC14B62A8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D86E-CB51-B5C2-6D11-6871261DB9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32FAD2-7423-C08A-312C-C790A299FCB4}"/>
              </a:ext>
            </a:extLst>
          </p:cNvPr>
          <p:cNvSpPr txBox="1"/>
          <p:nvPr/>
        </p:nvSpPr>
        <p:spPr>
          <a:xfrm>
            <a:off x="3160981" y="4243334"/>
            <a:ext cx="5442570" cy="353943"/>
          </a:xfrm>
          <a:prstGeom prst="rect">
            <a:avLst/>
          </a:prstGeom>
          <a:noFill/>
        </p:spPr>
        <p:txBody>
          <a:bodyPr wrap="square" rtlCol="0">
            <a:spAutoFit/>
          </a:bodyPr>
          <a:lstStyle/>
          <a:p>
            <a:r>
              <a:rPr lang="en-AU" sz="1700"/>
              <a:t>1 proposed change for 2026</a:t>
            </a:r>
          </a:p>
        </p:txBody>
      </p:sp>
      <p:sp>
        <p:nvSpPr>
          <p:cNvPr id="3" name="Title 2">
            <a:extLst>
              <a:ext uri="{FF2B5EF4-FFF2-40B4-BE49-F238E27FC236}">
                <a16:creationId xmlns:a16="http://schemas.microsoft.com/office/drawing/2014/main" id="{8C91473A-E3BD-21E9-27B9-141A7EC718A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0" name="Table 9">
            <a:extLst>
              <a:ext uri="{FF2B5EF4-FFF2-40B4-BE49-F238E27FC236}">
                <a16:creationId xmlns:a16="http://schemas.microsoft.com/office/drawing/2014/main" id="{FBD598CE-5FF1-BDC6-C7E5-A4E645A28C08}"/>
              </a:ext>
            </a:extLst>
          </p:cNvPr>
          <p:cNvGraphicFramePr>
            <a:graphicFrameLocks noGrp="1"/>
          </p:cNvGraphicFramePr>
          <p:nvPr/>
        </p:nvGraphicFramePr>
        <p:xfrm>
          <a:off x="539551" y="2300400"/>
          <a:ext cx="8064000" cy="630000"/>
        </p:xfrm>
        <a:graphic>
          <a:graphicData uri="http://schemas.openxmlformats.org/drawingml/2006/table">
            <a:tbl>
              <a:tblPr firstRow="1" bandRow="1">
                <a:tableStyleId>{5C22544A-7EE6-4342-B048-85BDC9FD1C3A}</a:tableStyleId>
              </a:tblPr>
              <a:tblGrid>
                <a:gridCol w="2628822">
                  <a:extLst>
                    <a:ext uri="{9D8B030D-6E8A-4147-A177-3AD203B41FA5}">
                      <a16:colId xmlns:a16="http://schemas.microsoft.com/office/drawing/2014/main" val="2392229984"/>
                    </a:ext>
                  </a:extLst>
                </a:gridCol>
                <a:gridCol w="5435178">
                  <a:extLst>
                    <a:ext uri="{9D8B030D-6E8A-4147-A177-3AD203B41FA5}">
                      <a16:colId xmlns:a16="http://schemas.microsoft.com/office/drawing/2014/main" val="712106699"/>
                    </a:ext>
                  </a:extLst>
                </a:gridCol>
              </a:tblGrid>
              <a:tr h="630000">
                <a:tc>
                  <a:txBody>
                    <a:bodyPr/>
                    <a:lstStyle/>
                    <a:p>
                      <a:r>
                        <a:rPr lang="en-AU" sz="1700"/>
                        <a:t>Volatility in Overseas Student Enrolments</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extreme volatility in overseas student enrolments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A64E24BD-D49E-9D35-2397-61BDCB892AD3}"/>
              </a:ext>
            </a:extLst>
          </p:cNvPr>
          <p:cNvGraphicFramePr>
            <a:graphicFrameLocks noGrp="1"/>
          </p:cNvGraphicFramePr>
          <p:nvPr/>
        </p:nvGraphicFramePr>
        <p:xfrm>
          <a:off x="540000" y="1591200"/>
          <a:ext cx="8064000" cy="630000"/>
        </p:xfrm>
        <a:graphic>
          <a:graphicData uri="http://schemas.openxmlformats.org/drawingml/2006/table">
            <a:tbl>
              <a:tblPr firstRow="1" bandRow="1">
                <a:tableStyleId>{5C22544A-7EE6-4342-B048-85BDC9FD1C3A}</a:tableStyleId>
              </a:tblPr>
              <a:tblGrid>
                <a:gridCol w="2627098">
                  <a:extLst>
                    <a:ext uri="{9D8B030D-6E8A-4147-A177-3AD203B41FA5}">
                      <a16:colId xmlns:a16="http://schemas.microsoft.com/office/drawing/2014/main" val="2392229984"/>
                    </a:ext>
                  </a:extLst>
                </a:gridCol>
                <a:gridCol w="5436902">
                  <a:extLst>
                    <a:ext uri="{9D8B030D-6E8A-4147-A177-3AD203B41FA5}">
                      <a16:colId xmlns:a16="http://schemas.microsoft.com/office/drawing/2014/main" val="712106699"/>
                    </a:ext>
                  </a:extLst>
                </a:gridCol>
              </a:tblGrid>
              <a:tr h="630000">
                <a:tc>
                  <a:txBody>
                    <a:bodyPr/>
                    <a:lstStyle/>
                    <a:p>
                      <a:r>
                        <a:rPr lang="en-AU" sz="1700"/>
                        <a:t>Length of Operation</a:t>
                      </a: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7F0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shorter length of operation</a:t>
                      </a:r>
                      <a:endParaRPr lang="en-US" altLang="zh-CN" sz="1700" b="0" kern="0" dirty="0">
                        <a:solidFill>
                          <a:schemeClr val="tx1"/>
                        </a:solidFill>
                        <a:highlight>
                          <a:srgbClr val="FFFF00"/>
                        </a:highlight>
                        <a:cs typeface="Arial" panose="020B0604020202020204" pitchFamily="34" charset="0"/>
                      </a:endParaRP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090F16F6-0B47-35EA-A0FC-9A1398669550}"/>
              </a:ext>
            </a:extLst>
          </p:cNvPr>
          <p:cNvGraphicFramePr>
            <a:graphicFrameLocks noGrp="1"/>
          </p:cNvGraphicFramePr>
          <p:nvPr/>
        </p:nvGraphicFramePr>
        <p:xfrm>
          <a:off x="539551" y="1116000"/>
          <a:ext cx="8064000" cy="396000"/>
        </p:xfrm>
        <a:graphic>
          <a:graphicData uri="http://schemas.openxmlformats.org/drawingml/2006/table">
            <a:tbl>
              <a:tblPr firstRow="1" bandRow="1">
                <a:tableStyleId>{5C22544A-7EE6-4342-B048-85BDC9FD1C3A}</a:tableStyleId>
              </a:tblPr>
              <a:tblGrid>
                <a:gridCol w="2627244">
                  <a:extLst>
                    <a:ext uri="{9D8B030D-6E8A-4147-A177-3AD203B41FA5}">
                      <a16:colId xmlns:a16="http://schemas.microsoft.com/office/drawing/2014/main" val="2392229984"/>
                    </a:ext>
                  </a:extLst>
                </a:gridCol>
                <a:gridCol w="5436756">
                  <a:extLst>
                    <a:ext uri="{9D8B030D-6E8A-4147-A177-3AD203B41FA5}">
                      <a16:colId xmlns:a16="http://schemas.microsoft.com/office/drawing/2014/main" val="712106699"/>
                    </a:ext>
                  </a:extLst>
                </a:gridCol>
              </a:tblGrid>
              <a:tr h="396000">
                <a:tc>
                  <a:txBody>
                    <a:bodyPr/>
                    <a:lstStyle/>
                    <a:p>
                      <a:r>
                        <a:rPr lang="en-AU" sz="1700" dirty="0"/>
                        <a:t>Base Risk Factor</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altLang="zh-CN" sz="1700" b="0" kern="0" dirty="0">
                          <a:solidFill>
                            <a:schemeClr val="tx1"/>
                          </a:solidFill>
                          <a:cs typeface="Arial"/>
                          <a:sym typeface="Calibri" pitchFamily="34" charset="0"/>
                        </a:rPr>
                        <a:t>Risk factor value of 1.0 applied for all providers</a:t>
                      </a: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2" name="Table 1">
            <a:extLst>
              <a:ext uri="{FF2B5EF4-FFF2-40B4-BE49-F238E27FC236}">
                <a16:creationId xmlns:a16="http://schemas.microsoft.com/office/drawing/2014/main" id="{598BAC1B-2EF2-4789-ECFA-1C4A60B3261B}"/>
              </a:ext>
            </a:extLst>
          </p:cNvPr>
          <p:cNvGraphicFramePr>
            <a:graphicFrameLocks noGrp="1"/>
          </p:cNvGraphicFramePr>
          <p:nvPr/>
        </p:nvGraphicFramePr>
        <p:xfrm>
          <a:off x="539122" y="3009600"/>
          <a:ext cx="8064616" cy="63000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6616">
                  <a:extLst>
                    <a:ext uri="{9D8B030D-6E8A-4147-A177-3AD203B41FA5}">
                      <a16:colId xmlns:a16="http://schemas.microsoft.com/office/drawing/2014/main" val="712106699"/>
                    </a:ext>
                  </a:extLst>
                </a:gridCol>
              </a:tblGrid>
              <a:tr h="630000">
                <a:tc>
                  <a:txBody>
                    <a:bodyPr/>
                    <a:lstStyle/>
                    <a:p>
                      <a:r>
                        <a:rPr lang="en-AU" sz="1700"/>
                        <a:t>Maximum Overseas Source Country Concentration</a:t>
                      </a: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heavy reliance on a single source country of overseas students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EED3CEC-BE74-1418-6B5B-BE6CFDC537DE}"/>
              </a:ext>
            </a:extLst>
          </p:cNvPr>
          <p:cNvGraphicFramePr>
            <a:graphicFrameLocks noGrp="1"/>
          </p:cNvGraphicFramePr>
          <p:nvPr>
            <p:extLst>
              <p:ext uri="{D42A27DB-BD31-4B8C-83A1-F6EECF244321}">
                <p14:modId xmlns:p14="http://schemas.microsoft.com/office/powerpoint/2010/main" val="1396751268"/>
              </p:ext>
            </p:extLst>
          </p:nvPr>
        </p:nvGraphicFramePr>
        <p:xfrm>
          <a:off x="538693" y="3718800"/>
          <a:ext cx="8065462" cy="86868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7462">
                  <a:extLst>
                    <a:ext uri="{9D8B030D-6E8A-4147-A177-3AD203B41FA5}">
                      <a16:colId xmlns:a16="http://schemas.microsoft.com/office/drawing/2014/main" val="712106699"/>
                    </a:ext>
                  </a:extLst>
                </a:gridCol>
              </a:tblGrid>
              <a:tr h="864000">
                <a:tc>
                  <a:txBody>
                    <a:bodyPr/>
                    <a:lstStyle/>
                    <a:p>
                      <a:r>
                        <a:rPr lang="en-AU" sz="1700"/>
                        <a:t>Non-Compliance and Registration Renewal</a:t>
                      </a: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8094F"/>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Penalty for late payment of the levy or CARC, having sanctions imposed for non-compliance, and/or shorter registration periods due to risk management concerns</a:t>
                      </a:r>
                      <a:endParaRPr lang="en-US" altLang="zh-CN" sz="1700" b="0" u="none"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FCE6F33D-F259-2803-7919-F951417FD6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1F4E5DAA-48F2-C7B8-E3B9-CA21FE66BAC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F2F39F58-919D-3F7C-771C-63C929EE8C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0751F954-31FD-174E-55DE-A735EA238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7611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4"/>
                                        </p:tgtEl>
                                        <p:attrNameLst>
                                          <p:attrName>style.opacity</p:attrName>
                                        </p:attrNameLst>
                                      </p:cBhvr>
                                      <p:to>
                                        <p:strVal val="0.25"/>
                                      </p:to>
                                    </p:set>
                                    <p:animEffect filter="image" prLst="opacity: 0.25">
                                      <p:cBhvr rctx="IE">
                                        <p:cTn id="7" dur="indefinite"/>
                                        <p:tgtEl>
                                          <p:spTgt spid="14"/>
                                        </p:tgtEl>
                                      </p:cBhvr>
                                    </p:animEffect>
                                  </p:childTnLst>
                                </p:cTn>
                              </p:par>
                              <p:par>
                                <p:cTn id="8" presetID="9" presetClass="emph" presetSubtype="0" nodeType="withEffect">
                                  <p:stCondLst>
                                    <p:cond delay="0"/>
                                  </p:stCondLst>
                                  <p:childTnLst>
                                    <p:set>
                                      <p:cBhvr>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par>
                                <p:cTn id="11" presetID="9" presetClass="emph" presetSubtype="0" nodeType="withEffect">
                                  <p:stCondLst>
                                    <p:cond delay="0"/>
                                  </p:stCondLst>
                                  <p:childTnLst>
                                    <p:set>
                                      <p:cBhvr>
                                        <p:cTn id="12" dur="indefinite"/>
                                        <p:tgtEl>
                                          <p:spTgt spid="10"/>
                                        </p:tgtEl>
                                        <p:attrNameLst>
                                          <p:attrName>style.opacity</p:attrName>
                                        </p:attrNameLst>
                                      </p:cBhvr>
                                      <p:to>
                                        <p:strVal val="0.25"/>
                                      </p:to>
                                    </p:set>
                                    <p:animEffect filter="image" prLst="opacity: 0.25">
                                      <p:cBhvr rctx="IE">
                                        <p:cTn id="13" dur="indefinite"/>
                                        <p:tgtEl>
                                          <p:spTgt spid="10"/>
                                        </p:tgtEl>
                                      </p:cBhvr>
                                    </p:animEffect>
                                  </p:childTnLst>
                                </p:cTn>
                              </p:par>
                              <p:par>
                                <p:cTn id="14" presetID="9" presetClass="emph" presetSubtype="0" nodeType="withEffect">
                                  <p:stCondLst>
                                    <p:cond delay="0"/>
                                  </p:stCondLst>
                                  <p:childTnLst>
                                    <p:set>
                                      <p:cBhvr>
                                        <p:cTn id="15" dur="indefinite"/>
                                        <p:tgtEl>
                                          <p:spTgt spid="2"/>
                                        </p:tgtEl>
                                        <p:attrNameLst>
                                          <p:attrName>style.opacity</p:attrName>
                                        </p:attrNameLst>
                                      </p:cBhvr>
                                      <p:to>
                                        <p:strVal val="0.25"/>
                                      </p:to>
                                    </p:set>
                                    <p:animEffect filter="image" prLst="opacity: 0.25">
                                      <p:cBhvr rctx="IE">
                                        <p:cTn id="16" dur="indefinite"/>
                                        <p:tgtEl>
                                          <p:spTgt spid="2"/>
                                        </p:tgtEl>
                                      </p:cBhvr>
                                    </p:animEffect>
                                  </p:childTnLst>
                                </p:cTn>
                              </p:par>
                              <p:par>
                                <p:cTn id="17" presetID="64" presetClass="path" presetSubtype="0" accel="50000" decel="50000" fill="hold" nodeType="withEffect">
                                  <p:stCondLst>
                                    <p:cond delay="0"/>
                                  </p:stCondLst>
                                  <p:childTnLst>
                                    <p:animMotion origin="layout" path="M 0 2.24792E-6 L 0 -0.09436 " pathEditMode="relative" rAng="0" ptsTypes="AA">
                                      <p:cBhvr>
                                        <p:cTn id="18" dur="2000" fill="hold"/>
                                        <p:tgtEl>
                                          <p:spTgt spid="11"/>
                                        </p:tgtEl>
                                        <p:attrNameLst>
                                          <p:attrName>ppt_x</p:attrName>
                                          <p:attrName>ppt_y</p:attrName>
                                        </p:attrNameLst>
                                      </p:cBhvr>
                                      <p:rCtr x="0" y="-4718"/>
                                    </p:animMotion>
                                  </p:childTnLst>
                                </p:cTn>
                              </p:par>
                              <p:par>
                                <p:cTn id="19" presetID="64" presetClass="path" presetSubtype="0" accel="50000" decel="50000" fill="hold" nodeType="withEffect">
                                  <p:stCondLst>
                                    <p:cond delay="0"/>
                                  </p:stCondLst>
                                  <p:childTnLst>
                                    <p:animMotion origin="layout" path="M 0 -3.08973E-6 L 0 -0.23219 " pathEditMode="relative" rAng="0" ptsTypes="AA">
                                      <p:cBhvr>
                                        <p:cTn id="20" dur="2000" fill="hold"/>
                                        <p:tgtEl>
                                          <p:spTgt spid="10"/>
                                        </p:tgtEl>
                                        <p:attrNameLst>
                                          <p:attrName>ppt_x</p:attrName>
                                          <p:attrName>ppt_y</p:attrName>
                                        </p:attrNameLst>
                                      </p:cBhvr>
                                      <p:rCtr x="0" y="-11625"/>
                                    </p:animMotion>
                                  </p:childTnLst>
                                </p:cTn>
                              </p:par>
                              <p:par>
                                <p:cTn id="21" presetID="64" presetClass="path" presetSubtype="0" accel="50000" decel="50000" fill="hold" nodeType="withEffect">
                                  <p:stCondLst>
                                    <p:cond delay="0"/>
                                  </p:stCondLst>
                                  <p:childTnLst>
                                    <p:animMotion origin="layout" path="M 0 1.57262E-6 L 0 -0.37003 " pathEditMode="relative" rAng="0" ptsTypes="AA">
                                      <p:cBhvr>
                                        <p:cTn id="22" dur="2000" fill="hold"/>
                                        <p:tgtEl>
                                          <p:spTgt spid="2"/>
                                        </p:tgtEl>
                                        <p:attrNameLst>
                                          <p:attrName>ppt_x</p:attrName>
                                          <p:attrName>ppt_y</p:attrName>
                                        </p:attrNameLst>
                                      </p:cBhvr>
                                      <p:rCtr x="0" y="-18501"/>
                                    </p:animMotion>
                                  </p:childTnLst>
                                </p:cTn>
                              </p:par>
                              <p:par>
                                <p:cTn id="23" presetID="64" presetClass="path" presetSubtype="0" accel="50000" decel="50000" fill="hold" nodeType="withEffect">
                                  <p:stCondLst>
                                    <p:cond delay="0"/>
                                  </p:stCondLst>
                                  <p:childTnLst>
                                    <p:animMotion origin="layout" path="M 3.61111E-6 -4.99537E-7 L 0.00017 -0.50694 " pathEditMode="relative" rAng="0" ptsTypes="AA">
                                      <p:cBhvr>
                                        <p:cTn id="24" dur="2000" fill="hold"/>
                                        <p:tgtEl>
                                          <p:spTgt spid="8"/>
                                        </p:tgtEl>
                                        <p:attrNameLst>
                                          <p:attrName>ppt_x</p:attrName>
                                          <p:attrName>ppt_y</p:attrName>
                                        </p:attrNameLst>
                                      </p:cBhvr>
                                      <p:rCtr x="0" y="-25347"/>
                                    </p:animMotion>
                                  </p:childTnLst>
                                </p:cTn>
                              </p:par>
                              <p:par>
                                <p:cTn id="25" presetID="64" presetClass="path" presetSubtype="0" accel="50000" decel="50000" fill="hold" grpId="0" nodeType="withEffect">
                                  <p:stCondLst>
                                    <p:cond delay="0"/>
                                  </p:stCondLst>
                                  <p:childTnLst>
                                    <p:animMotion origin="layout" path="M 8.33333E-7 -4.38483E-6 L -0.00052 -0.42861 " pathEditMode="relative" rAng="0" ptsTypes="AA">
                                      <p:cBhvr>
                                        <p:cTn id="26" dur="2000" fill="hold"/>
                                        <p:tgtEl>
                                          <p:spTgt spid="4"/>
                                        </p:tgtEl>
                                        <p:attrNameLst>
                                          <p:attrName>ppt_x</p:attrName>
                                          <p:attrName>ppt_y</p:attrName>
                                        </p:attrNameLst>
                                      </p:cBhvr>
                                      <p:rCtr x="-35" y="-21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 Values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9" name="Group 8">
            <a:extLst>
              <a:ext uri="{FF2B5EF4-FFF2-40B4-BE49-F238E27FC236}">
                <a16:creationId xmlns:a16="http://schemas.microsoft.com/office/drawing/2014/main" id="{180469EB-79D0-33BC-995D-AF33E0CF578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8034EBD1-9158-6214-C663-4DAB4FA5209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4F17DC9-5F93-2107-E927-E66663083C5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08DBFE7-3D56-1E38-E0F2-1D4824AC36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4" name="Picture 3">
            <a:extLst>
              <a:ext uri="{FF2B5EF4-FFF2-40B4-BE49-F238E27FC236}">
                <a16:creationId xmlns:a16="http://schemas.microsoft.com/office/drawing/2014/main" id="{43895DD4-EBF3-B4DB-A1D5-D8B378FF32B9}"/>
              </a:ext>
            </a:extLst>
          </p:cNvPr>
          <p:cNvPicPr>
            <a:picLocks noChangeAspect="1"/>
          </p:cNvPicPr>
          <p:nvPr/>
        </p:nvPicPr>
        <p:blipFill>
          <a:blip r:embed="rId5"/>
          <a:stretch>
            <a:fillRect/>
          </a:stretch>
        </p:blipFill>
        <p:spPr>
          <a:xfrm>
            <a:off x="539552" y="1080000"/>
            <a:ext cx="7678222" cy="1505160"/>
          </a:xfrm>
          <a:prstGeom prst="rect">
            <a:avLst/>
          </a:prstGeom>
        </p:spPr>
      </p:pic>
    </p:spTree>
    <p:extLst>
      <p:ext uri="{BB962C8B-B14F-4D97-AF65-F5344CB8AC3E}">
        <p14:creationId xmlns:p14="http://schemas.microsoft.com/office/powerpoint/2010/main" val="402521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FA5F-C1B5-B7B0-E6B9-FB521220E32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868EF92-0E50-E960-AE79-AC9B184DE717}"/>
              </a:ext>
            </a:extLst>
          </p:cNvPr>
          <p:cNvSpPr txBox="1">
            <a:spLocks noGrp="1"/>
          </p:cNvSpPr>
          <p:nvPr>
            <p:ph type="title" idx="4294967295"/>
          </p:nvPr>
        </p:nvSpPr>
        <p:spPr>
          <a:xfrm>
            <a:off x="539552" y="550777"/>
            <a:ext cx="820800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500" b="1" i="0" u="none" strike="noStrike" kern="1200" cap="none" spc="0" normalizeH="0" baseline="0" noProof="0">
                <a:ln>
                  <a:noFill/>
                </a:ln>
                <a:solidFill>
                  <a:schemeClr val="tx1"/>
                </a:solidFill>
                <a:effectLst/>
                <a:uLnTx/>
                <a:uFillTx/>
                <a:latin typeface="+mn-lt"/>
                <a:ea typeface="+mn-ea"/>
                <a:cs typeface="+mn-cs"/>
              </a:rPr>
              <a:t>Risk Rated Premium Component Specified Percentage 2013-25</a:t>
            </a:r>
          </a:p>
        </p:txBody>
      </p:sp>
      <p:grpSp>
        <p:nvGrpSpPr>
          <p:cNvPr id="2" name="Group 1">
            <a:extLst>
              <a:ext uri="{FF2B5EF4-FFF2-40B4-BE49-F238E27FC236}">
                <a16:creationId xmlns:a16="http://schemas.microsoft.com/office/drawing/2014/main" id="{64EEADB1-B206-265A-1688-D7F346E1478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BDC97E8C-34D2-B840-8582-35EB716644E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BEF98AB3-7DE4-1AD4-07AF-841A1CE2753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C1B85267-3069-ED9C-1214-1D10E19092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10" name="Picture 9" descr="A graph showing the specified percentage for the risk rated premium component from 2013 to 2025.">
            <a:extLst>
              <a:ext uri="{FF2B5EF4-FFF2-40B4-BE49-F238E27FC236}">
                <a16:creationId xmlns:a16="http://schemas.microsoft.com/office/drawing/2014/main" id="{3C9DA7BA-D883-BF81-D1D7-1C18F1E42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077" y="1080000"/>
            <a:ext cx="8362950" cy="3577159"/>
          </a:xfrm>
          <a:prstGeom prst="rect">
            <a:avLst/>
          </a:prstGeom>
        </p:spPr>
      </p:pic>
    </p:spTree>
    <p:extLst>
      <p:ext uri="{BB962C8B-B14F-4D97-AF65-F5344CB8AC3E}">
        <p14:creationId xmlns:p14="http://schemas.microsoft.com/office/powerpoint/2010/main" val="130713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E79E-3EE7-55F2-C079-CCCC70F447A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9BD51E6F-45ED-AF19-1E5A-4E38E8F80F5F}"/>
              </a:ext>
            </a:extLst>
          </p:cNvPr>
          <p:cNvSpPr txBox="1">
            <a:spLocks noGrp="1"/>
          </p:cNvSpPr>
          <p:nvPr>
            <p:ph type="title" idx="4294967295"/>
          </p:nvPr>
        </p:nvSpPr>
        <p:spPr>
          <a:xfrm>
            <a:off x="539552" y="504000"/>
            <a:ext cx="8064000" cy="4154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700" b="1" i="0" u="none" strike="noStrike" kern="1200" cap="none" spc="0" normalizeH="0" baseline="0" noProof="0">
                <a:ln>
                  <a:noFill/>
                </a:ln>
                <a:solidFill>
                  <a:schemeClr val="tx1"/>
                </a:solidFill>
                <a:effectLst/>
                <a:uLnTx/>
                <a:uFillTx/>
                <a:latin typeface="+mn-lt"/>
                <a:ea typeface="+mn-ea"/>
                <a:cs typeface="+mn-cs"/>
              </a:rPr>
              <a:t>Proposed change: Non-Compliance and Student Defaults</a:t>
            </a:r>
          </a:p>
        </p:txBody>
      </p:sp>
      <p:sp>
        <p:nvSpPr>
          <p:cNvPr id="2" name="TextBox 1">
            <a:extLst>
              <a:ext uri="{FF2B5EF4-FFF2-40B4-BE49-F238E27FC236}">
                <a16:creationId xmlns:a16="http://schemas.microsoft.com/office/drawing/2014/main" id="{73DC4DE9-D202-F096-8E82-CD3A890E446E}"/>
              </a:ext>
            </a:extLst>
          </p:cNvPr>
          <p:cNvSpPr txBox="1"/>
          <p:nvPr/>
        </p:nvSpPr>
        <p:spPr>
          <a:xfrm>
            <a:off x="539552" y="1116000"/>
            <a:ext cx="8064896" cy="3093154"/>
          </a:xfrm>
          <a:prstGeom prst="rect">
            <a:avLst/>
          </a:prstGeom>
          <a:noFill/>
        </p:spPr>
        <p:txBody>
          <a:bodyPr wrap="square" lIns="0" tIns="0" rIns="0" bIns="0" rtlCol="0" anchor="t">
            <a:spAutoFit/>
          </a:bodyPr>
          <a:lstStyle/>
          <a:p>
            <a:pPr>
              <a:spcAft>
                <a:spcPts val="1800"/>
              </a:spcAft>
            </a:pPr>
            <a:r>
              <a:rPr lang="en-AU">
                <a:cs typeface="Calibri"/>
              </a:rPr>
              <a:t>A </a:t>
            </a:r>
            <a:r>
              <a:rPr lang="en-AU" b="1">
                <a:cs typeface="Calibri"/>
              </a:rPr>
              <a:t>student default</a:t>
            </a:r>
            <a:r>
              <a:rPr lang="en-AU">
                <a:cs typeface="Calibri"/>
              </a:rPr>
              <a:t> occurs when:</a:t>
            </a:r>
          </a:p>
          <a:p>
            <a:pPr marL="285750" indent="-285750">
              <a:spcAft>
                <a:spcPts val="1800"/>
              </a:spcAft>
              <a:buFont typeface="Arial" panose="020B0604020202020204" pitchFamily="34" charset="0"/>
              <a:buChar char="•"/>
            </a:pPr>
            <a:r>
              <a:rPr lang="en-AU">
                <a:cs typeface="Calibri"/>
              </a:rPr>
              <a:t>an international student does not start a course on the agreed starting day, or</a:t>
            </a:r>
          </a:p>
          <a:p>
            <a:pPr marL="285750" indent="-285750">
              <a:spcAft>
                <a:spcPts val="1800"/>
              </a:spcAft>
              <a:buFont typeface="Arial" panose="020B0604020202020204" pitchFamily="34" charset="0"/>
              <a:buChar char="•"/>
            </a:pPr>
            <a:r>
              <a:rPr lang="en-AU">
                <a:cs typeface="Calibri"/>
              </a:rPr>
              <a:t>an international student withdraws from a course, or</a:t>
            </a:r>
          </a:p>
          <a:p>
            <a:pPr marL="285750" indent="-285750">
              <a:spcAft>
                <a:spcPts val="3600"/>
              </a:spcAft>
              <a:buFont typeface="Arial" panose="020B0604020202020204" pitchFamily="34" charset="0"/>
              <a:buChar char="•"/>
            </a:pPr>
            <a:r>
              <a:rPr lang="en-AU">
                <a:cs typeface="Calibri"/>
              </a:rPr>
              <a:t>an education provider refuses to provide a course to a student due to the student failing to make payments, breaching student visa conditions, and/or misbehaviour</a:t>
            </a:r>
          </a:p>
          <a:p>
            <a:pPr>
              <a:spcAft>
                <a:spcPts val="3600"/>
              </a:spcAft>
            </a:pPr>
            <a:r>
              <a:rPr lang="en-AU">
                <a:cs typeface="Calibri"/>
              </a:rPr>
              <a:t>Following a student default, a provider is legally obligated to refund the student’s tuition fees within the provider obligation period of 4 weeks [47D and 47E ESOS Act]</a:t>
            </a:r>
          </a:p>
        </p:txBody>
      </p:sp>
      <p:grpSp>
        <p:nvGrpSpPr>
          <p:cNvPr id="6" name="Group 5">
            <a:extLst>
              <a:ext uri="{FF2B5EF4-FFF2-40B4-BE49-F238E27FC236}">
                <a16:creationId xmlns:a16="http://schemas.microsoft.com/office/drawing/2014/main" id="{CD5A1DAD-0D6F-4288-40BD-2E4AD4843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5B1B7F9-504C-01CB-CCF8-A6B3E5DAC8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DD0632B3-E18D-D947-936F-7425E95727C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F549938E-95D5-8D2A-0F04-2C1E99E86B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0969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154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700" b="1" i="0" u="none" strike="noStrike" kern="1200" cap="none" spc="0" normalizeH="0" baseline="0" noProof="0">
                <a:ln>
                  <a:noFill/>
                </a:ln>
                <a:solidFill>
                  <a:schemeClr val="tx1"/>
                </a:solidFill>
                <a:effectLst/>
                <a:uLnTx/>
                <a:uFillTx/>
                <a:latin typeface="+mn-lt"/>
                <a:ea typeface="+mn-ea"/>
                <a:cs typeface="+mn-cs"/>
              </a:rPr>
              <a:t>Proposed change: Non-Compliance and Student Defaults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16320"/>
          </a:xfrm>
          <a:prstGeom prst="rect">
            <a:avLst/>
          </a:prstGeom>
          <a:noFill/>
        </p:spPr>
        <p:txBody>
          <a:bodyPr wrap="square" lIns="0" tIns="0" rIns="0" bIns="0" rtlCol="0" anchor="t">
            <a:spAutoFit/>
          </a:bodyPr>
          <a:lstStyle/>
          <a:p>
            <a:pPr>
              <a:spcAft>
                <a:spcPts val="3600"/>
              </a:spcAft>
            </a:pPr>
            <a:r>
              <a:rPr lang="en-AU">
                <a:ea typeface="Calibri"/>
                <a:cs typeface="Calibri"/>
              </a:rPr>
              <a:t>Student defaults where the TPS assisted doubled from 2023 to 2024 and represented over 33% of total 2024 refunds paid by the TPS (up from an average of 4% in the previous 3 years)</a:t>
            </a:r>
          </a:p>
          <a:p>
            <a:pPr>
              <a:spcAft>
                <a:spcPts val="3600"/>
              </a:spcAft>
            </a:pPr>
            <a:r>
              <a:rPr lang="en-AU">
                <a:cs typeface="Calibri"/>
              </a:rPr>
              <a:t>Analysis conducted by the AGA shows that failure to refund students following a student default is a strong indication of provider closure</a:t>
            </a:r>
          </a:p>
          <a:p>
            <a:pPr>
              <a:spcAft>
                <a:spcPts val="3600"/>
              </a:spcAft>
            </a:pPr>
            <a:r>
              <a:rPr lang="en-AU">
                <a:cs typeface="Calibri"/>
              </a:rPr>
              <a:t>As a result of this analysis, the Board proposes introducing an additional component to the </a:t>
            </a:r>
            <a:r>
              <a:rPr lang="en-AU" i="1">
                <a:cs typeface="Calibri"/>
              </a:rPr>
              <a:t>Non-Compliance and Registration Renewal</a:t>
            </a:r>
            <a:r>
              <a:rPr lang="en-AU">
                <a:cs typeface="Calibri"/>
              </a:rPr>
              <a:t> risk factor for </a:t>
            </a:r>
            <a:r>
              <a:rPr lang="en-AU" b="1">
                <a:cs typeface="Calibri"/>
              </a:rPr>
              <a:t>providers that had at least one student default occur</a:t>
            </a:r>
            <a:r>
              <a:rPr lang="en-AU">
                <a:cs typeface="Calibri"/>
              </a:rPr>
              <a:t> where the </a:t>
            </a:r>
            <a:r>
              <a:rPr lang="en-AU" b="1">
                <a:cs typeface="Calibri"/>
              </a:rPr>
              <a:t>refund amount was paid out by the TPS</a:t>
            </a:r>
            <a:r>
              <a:rPr lang="en-AU">
                <a:cs typeface="Calibri"/>
              </a:rPr>
              <a:t> in the previous calendar year</a:t>
            </a:r>
            <a:endParaRPr lang="en-AU">
              <a:ea typeface="Calibri"/>
              <a:cs typeface="Calibri"/>
            </a:endParaRPr>
          </a:p>
        </p:txBody>
      </p:sp>
      <p:grpSp>
        <p:nvGrpSpPr>
          <p:cNvPr id="6" name="Group 5">
            <a:extLst>
              <a:ext uri="{FF2B5EF4-FFF2-40B4-BE49-F238E27FC236}">
                <a16:creationId xmlns:a16="http://schemas.microsoft.com/office/drawing/2014/main" id="{4980C909-FDE4-BFCD-FDCB-D0932A5DD06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07D6290-128D-10EC-31EA-DF79A717BCF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1C680487-5C53-22F6-FBFC-F0EC54E3EA0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5037B61-9295-F5B4-5876-3A1EE1877F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6488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Formula</a:t>
            </a:r>
          </a:p>
        </p:txBody>
      </p:sp>
      <p:grpSp>
        <p:nvGrpSpPr>
          <p:cNvPr id="17" name="Group 16" descr="Risk rated premium component formula.">
            <a:extLst>
              <a:ext uri="{FF2B5EF4-FFF2-40B4-BE49-F238E27FC236}">
                <a16:creationId xmlns:a16="http://schemas.microsoft.com/office/drawing/2014/main" id="{46DE99C5-AF2E-D4F4-2104-92791D555298}"/>
              </a:ext>
            </a:extLst>
          </p:cNvPr>
          <p:cNvGrpSpPr/>
          <p:nvPr/>
        </p:nvGrpSpPr>
        <p:grpSpPr>
          <a:xfrm>
            <a:off x="558000" y="1134000"/>
            <a:ext cx="7653600" cy="792002"/>
            <a:chOff x="547200" y="1541550"/>
            <a:chExt cx="7653600" cy="792002"/>
          </a:xfrm>
        </p:grpSpPr>
        <p:sp>
          <p:nvSpPr>
            <p:cNvPr id="2" name="Right Bracket 1">
              <a:extLst>
                <a:ext uri="{FF2B5EF4-FFF2-40B4-BE49-F238E27FC236}">
                  <a16:creationId xmlns:a16="http://schemas.microsoft.com/office/drawing/2014/main" id="{13A8BE07-A16F-8B65-1BDB-AAD0F2CB1FDD}"/>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Left Bracket 6">
              <a:extLst>
                <a:ext uri="{FF2B5EF4-FFF2-40B4-BE49-F238E27FC236}">
                  <a16:creationId xmlns:a16="http://schemas.microsoft.com/office/drawing/2014/main" id="{3692E1A7-5CA7-7134-9A0E-8D2573FF67EC}"/>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TextBox 7">
              <a:extLst>
                <a:ext uri="{FF2B5EF4-FFF2-40B4-BE49-F238E27FC236}">
                  <a16:creationId xmlns:a16="http://schemas.microsoft.com/office/drawing/2014/main" id="{BCFA4D93-65CC-C59C-120B-B4EAA5067FEA}"/>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dirty="0"/>
                <a:t>specified percentage for 2026</a:t>
              </a:r>
            </a:p>
          </p:txBody>
        </p:sp>
        <p:sp>
          <p:nvSpPr>
            <p:cNvPr id="10" name="TextBox 9">
              <a:extLst>
                <a:ext uri="{FF2B5EF4-FFF2-40B4-BE49-F238E27FC236}">
                  <a16:creationId xmlns:a16="http://schemas.microsoft.com/office/drawing/2014/main" id="{7D675865-1BF2-8DAD-104B-C80E049DB35A}"/>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11" name="TextBox 10">
              <a:extLst>
                <a:ext uri="{FF2B5EF4-FFF2-40B4-BE49-F238E27FC236}">
                  <a16:creationId xmlns:a16="http://schemas.microsoft.com/office/drawing/2014/main" id="{B520EBB5-9BC4-6013-2ABF-90A2398CD9EC}"/>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14" name="TextBox 13">
              <a:extLst>
                <a:ext uri="{FF2B5EF4-FFF2-40B4-BE49-F238E27FC236}">
                  <a16:creationId xmlns:a16="http://schemas.microsoft.com/office/drawing/2014/main" id="{208BCB61-FA14-76BD-C094-CF79DC3D335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5" name="TextBox 14">
              <a:extLst>
                <a:ext uri="{FF2B5EF4-FFF2-40B4-BE49-F238E27FC236}">
                  <a16:creationId xmlns:a16="http://schemas.microsoft.com/office/drawing/2014/main" id="{973EBC38-B2B4-3936-722E-78A5B7ED3EDA}"/>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a:t>provider’s overseas student tuition fees for 2025</a:t>
              </a:r>
            </a:p>
          </p:txBody>
        </p:sp>
      </p:grpSp>
      <p:sp>
        <p:nvSpPr>
          <p:cNvPr id="18" name="TextBox 17">
            <a:extLst>
              <a:ext uri="{FF2B5EF4-FFF2-40B4-BE49-F238E27FC236}">
                <a16:creationId xmlns:a16="http://schemas.microsoft.com/office/drawing/2014/main" id="{475CC85F-D889-9511-CBCA-AAC206191E7C}"/>
              </a:ext>
            </a:extLst>
          </p:cNvPr>
          <p:cNvSpPr txBox="1"/>
          <p:nvPr/>
        </p:nvSpPr>
        <p:spPr>
          <a:xfrm>
            <a:off x="540000" y="2465571"/>
            <a:ext cx="8100000" cy="276999"/>
          </a:xfrm>
          <a:prstGeom prst="rect">
            <a:avLst/>
          </a:prstGeom>
          <a:noFill/>
        </p:spPr>
        <p:txBody>
          <a:bodyPr wrap="square" lIns="0" tIns="0" rIns="0" bIns="0" rtlCol="0" anchor="t">
            <a:spAutoFit/>
          </a:bodyPr>
          <a:lstStyle/>
          <a:p>
            <a:pPr>
              <a:spcAft>
                <a:spcPts val="2200"/>
              </a:spcAft>
            </a:pPr>
            <a:r>
              <a:rPr lang="en-AU"/>
              <a:t>Proposed specified percentage for 2026: </a:t>
            </a:r>
            <a:r>
              <a:rPr lang="en-AU" b="1"/>
              <a:t>0.05%</a:t>
            </a:r>
            <a:endParaRPr lang="en-AU"/>
          </a:p>
        </p:txBody>
      </p:sp>
      <p:grpSp>
        <p:nvGrpSpPr>
          <p:cNvPr id="19" name="Group 18">
            <a:extLst>
              <a:ext uri="{FF2B5EF4-FFF2-40B4-BE49-F238E27FC236}">
                <a16:creationId xmlns:a16="http://schemas.microsoft.com/office/drawing/2014/main" id="{708FCB0E-73D9-1F79-C82F-57075DB2916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91996D5F-1743-EA14-379E-BFC1B9603D1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1E8B81A9-7F4F-5C06-D53E-38A3C5BCF0D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90A81D87-F0DE-602F-3345-D91F09C701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58236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Risk rated premium component formula.">
            <a:extLst>
              <a:ext uri="{FF2B5EF4-FFF2-40B4-BE49-F238E27FC236}">
                <a16:creationId xmlns:a16="http://schemas.microsoft.com/office/drawing/2014/main" id="{C40C7AFD-769F-7718-1C82-A808170EE055}"/>
              </a:ext>
            </a:extLst>
          </p:cNvPr>
          <p:cNvGrpSpPr/>
          <p:nvPr/>
        </p:nvGrpSpPr>
        <p:grpSpPr>
          <a:xfrm>
            <a:off x="558000" y="1134000"/>
            <a:ext cx="7653600" cy="792002"/>
            <a:chOff x="547200" y="1541550"/>
            <a:chExt cx="7653600" cy="792002"/>
          </a:xfrm>
        </p:grpSpPr>
        <p:sp>
          <p:nvSpPr>
            <p:cNvPr id="4" name="Right Bracket 3">
              <a:extLst>
                <a:ext uri="{FF2B5EF4-FFF2-40B4-BE49-F238E27FC236}">
                  <a16:creationId xmlns:a16="http://schemas.microsoft.com/office/drawing/2014/main" id="{D6A68E71-554A-51F2-D2CF-9C83B4258F7E}"/>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Left Bracket 8">
              <a:extLst>
                <a:ext uri="{FF2B5EF4-FFF2-40B4-BE49-F238E27FC236}">
                  <a16:creationId xmlns:a16="http://schemas.microsoft.com/office/drawing/2014/main" id="{689D86A4-F1AB-B3F8-3DEB-E55DE71B6F15}"/>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TextBox 9">
              <a:extLst>
                <a:ext uri="{FF2B5EF4-FFF2-40B4-BE49-F238E27FC236}">
                  <a16:creationId xmlns:a16="http://schemas.microsoft.com/office/drawing/2014/main" id="{0AB76873-F714-810F-7E23-F7C81F94196F}"/>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a:t>specified percentage for 2026</a:t>
              </a:r>
            </a:p>
          </p:txBody>
        </p:sp>
        <p:sp>
          <p:nvSpPr>
            <p:cNvPr id="11" name="TextBox 10">
              <a:extLst>
                <a:ext uri="{FF2B5EF4-FFF2-40B4-BE49-F238E27FC236}">
                  <a16:creationId xmlns:a16="http://schemas.microsoft.com/office/drawing/2014/main" id="{ED2EDAEB-DC53-08AC-0DB9-BF00F4789340}"/>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12" name="TextBox 11">
              <a:extLst>
                <a:ext uri="{FF2B5EF4-FFF2-40B4-BE49-F238E27FC236}">
                  <a16:creationId xmlns:a16="http://schemas.microsoft.com/office/drawing/2014/main" id="{FAA58E43-5A08-1343-BAF5-00F84B7BD63A}"/>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13" name="TextBox 12">
              <a:extLst>
                <a:ext uri="{FF2B5EF4-FFF2-40B4-BE49-F238E27FC236}">
                  <a16:creationId xmlns:a16="http://schemas.microsoft.com/office/drawing/2014/main" id="{1F5B5B12-FE6D-21D3-254A-10BC8600A35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4" name="TextBox 13">
              <a:extLst>
                <a:ext uri="{FF2B5EF4-FFF2-40B4-BE49-F238E27FC236}">
                  <a16:creationId xmlns:a16="http://schemas.microsoft.com/office/drawing/2014/main" id="{0A3C0002-4614-3E34-DBDD-57133959E41A}"/>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a:t>provider’s overseas student tuition fees for 2025</a:t>
              </a:r>
            </a:p>
          </p:txBody>
        </p:sp>
      </p:grpSp>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a:t>
            </a:r>
            <a:r>
              <a:rPr kumimoji="0" lang="en-AU" sz="2800" b="1" i="0" u="none" strike="noStrike" kern="1200" cap="none" spc="0" normalizeH="0" baseline="0" noProof="0">
                <a:ln>
                  <a:noFill/>
                </a:ln>
                <a:solidFill>
                  <a:schemeClr val="accent3">
                    <a:lumMod val="75000"/>
                  </a:schemeClr>
                </a:solidFill>
                <a:effectLst/>
                <a:uLnTx/>
                <a:uFillTx/>
                <a:latin typeface="+mn-lt"/>
                <a:ea typeface="+mn-ea"/>
                <a:cs typeface="+mn-cs"/>
              </a:rPr>
              <a:t>High risk</a:t>
            </a:r>
            <a:r>
              <a:rPr kumimoji="0" lang="en-AU" sz="2800" b="1" i="0" u="none" strike="noStrike" kern="1200" cap="none" spc="0" normalizeH="0" baseline="0" noProof="0">
                <a:ln>
                  <a:noFill/>
                </a:ln>
                <a:solidFill>
                  <a:schemeClr val="tx1"/>
                </a:solidFill>
                <a:effectLst/>
                <a:uLnTx/>
                <a:uFillTx/>
                <a:latin typeface="+mn-lt"/>
                <a:ea typeface="+mn-ea"/>
                <a:cs typeface="+mn-cs"/>
              </a:rPr>
              <a:t> example</a:t>
            </a:r>
          </a:p>
        </p:txBody>
      </p:sp>
      <p:sp>
        <p:nvSpPr>
          <p:cNvPr id="16" name="Rectangle 15">
            <a:extLst>
              <a:ext uri="{FF2B5EF4-FFF2-40B4-BE49-F238E27FC236}">
                <a16:creationId xmlns:a16="http://schemas.microsoft.com/office/drawing/2014/main" id="{2A42F612-0880-C0B3-D6E9-117A97BAFE01}"/>
              </a:ext>
            </a:extLst>
          </p:cNvPr>
          <p:cNvSpPr/>
          <p:nvPr/>
        </p:nvSpPr>
        <p:spPr>
          <a:xfrm>
            <a:off x="669600" y="1216800"/>
            <a:ext cx="196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0.05%</a:t>
            </a:r>
          </a:p>
        </p:txBody>
      </p:sp>
      <p:sp>
        <p:nvSpPr>
          <p:cNvPr id="18" name="Rectangle 17">
            <a:extLst>
              <a:ext uri="{FF2B5EF4-FFF2-40B4-BE49-F238E27FC236}">
                <a16:creationId xmlns:a16="http://schemas.microsoft.com/office/drawing/2014/main" id="{C4157024-3E66-2C1A-4608-F28CD6D4B2A4}"/>
              </a:ext>
            </a:extLst>
          </p:cNvPr>
          <p:cNvSpPr/>
          <p:nvPr/>
        </p:nvSpPr>
        <p:spPr>
          <a:xfrm>
            <a:off x="3067200" y="1216800"/>
            <a:ext cx="19908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accent3">
                    <a:lumMod val="75000"/>
                  </a:schemeClr>
                </a:solidFill>
              </a:rPr>
              <a:t>4.5</a:t>
            </a:r>
          </a:p>
        </p:txBody>
      </p:sp>
      <p:sp>
        <p:nvSpPr>
          <p:cNvPr id="35" name="Rectangle 34">
            <a:extLst>
              <a:ext uri="{FF2B5EF4-FFF2-40B4-BE49-F238E27FC236}">
                <a16:creationId xmlns:a16="http://schemas.microsoft.com/office/drawing/2014/main" id="{447453FD-B88A-E690-A850-2786255CC47B}"/>
              </a:ext>
            </a:extLst>
          </p:cNvPr>
          <p:cNvSpPr/>
          <p:nvPr/>
        </p:nvSpPr>
        <p:spPr>
          <a:xfrm>
            <a:off x="5634000" y="1216800"/>
            <a:ext cx="259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$2,000,000</a:t>
            </a:r>
          </a:p>
        </p:txBody>
      </p:sp>
      <p:sp>
        <p:nvSpPr>
          <p:cNvPr id="36" name="TextBox 35">
            <a:extLst>
              <a:ext uri="{FF2B5EF4-FFF2-40B4-BE49-F238E27FC236}">
                <a16:creationId xmlns:a16="http://schemas.microsoft.com/office/drawing/2014/main" id="{742205ED-6243-7579-715A-D353F0346F47}"/>
              </a:ext>
            </a:extLst>
          </p:cNvPr>
          <p:cNvSpPr txBox="1"/>
          <p:nvPr/>
        </p:nvSpPr>
        <p:spPr>
          <a:xfrm>
            <a:off x="539999" y="2520000"/>
            <a:ext cx="8064000" cy="1092607"/>
          </a:xfrm>
          <a:prstGeom prst="rect">
            <a:avLst/>
          </a:prstGeom>
          <a:noFill/>
        </p:spPr>
        <p:txBody>
          <a:bodyPr wrap="square" lIns="0" tIns="0" rIns="0" bIns="0" rtlCol="0" anchor="t">
            <a:spAutoFit/>
          </a:bodyPr>
          <a:lstStyle/>
          <a:p>
            <a:pPr algn="l">
              <a:spcAft>
                <a:spcPts val="4200"/>
              </a:spcAft>
            </a:pPr>
            <a:r>
              <a:rPr lang="en-AU">
                <a:cs typeface="Calibri"/>
              </a:rPr>
              <a:t>= 0.00225 x $2,000,000</a:t>
            </a:r>
          </a:p>
          <a:p>
            <a:pPr algn="l">
              <a:spcAft>
                <a:spcPts val="4200"/>
              </a:spcAft>
            </a:pPr>
            <a:r>
              <a:rPr lang="en-AU" b="1">
                <a:cs typeface="Calibri"/>
              </a:rPr>
              <a:t>= </a:t>
            </a:r>
            <a:r>
              <a:rPr lang="en-AU" b="1">
                <a:solidFill>
                  <a:schemeClr val="accent3">
                    <a:lumMod val="75000"/>
                  </a:schemeClr>
                </a:solidFill>
                <a:cs typeface="Calibri"/>
              </a:rPr>
              <a:t>$4,500</a:t>
            </a:r>
          </a:p>
        </p:txBody>
      </p:sp>
      <p:grpSp>
        <p:nvGrpSpPr>
          <p:cNvPr id="2" name="Group 1">
            <a:extLst>
              <a:ext uri="{FF2B5EF4-FFF2-40B4-BE49-F238E27FC236}">
                <a16:creationId xmlns:a16="http://schemas.microsoft.com/office/drawing/2014/main" id="{58CA7236-7A14-247E-4C27-BBA4D581E9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468B72D-9E64-F16F-9BC6-D37ABD4FEE5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0E0D53-0FDF-C075-7ECF-3B15E0DA050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C58ABA94-B171-5772-D789-15F1521844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972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a:t>
            </a:r>
            <a:r>
              <a:rPr kumimoji="0" lang="en-AU" sz="2800" b="1" i="0" u="none" strike="noStrike" kern="1200" cap="none" spc="0" normalizeH="0" baseline="0" noProof="0">
                <a:ln>
                  <a:noFill/>
                </a:ln>
                <a:solidFill>
                  <a:schemeClr val="accent6">
                    <a:lumMod val="75000"/>
                  </a:schemeClr>
                </a:solidFill>
                <a:effectLst/>
                <a:uLnTx/>
                <a:uFillTx/>
                <a:latin typeface="+mn-lt"/>
                <a:ea typeface="+mn-ea"/>
                <a:cs typeface="+mn-cs"/>
              </a:rPr>
              <a:t>Low risk</a:t>
            </a:r>
            <a:r>
              <a:rPr kumimoji="0" lang="en-AU" sz="2800" b="1" i="0" u="none" strike="noStrike" kern="1200" cap="none" spc="0" normalizeH="0" baseline="0" noProof="0">
                <a:ln>
                  <a:noFill/>
                </a:ln>
                <a:solidFill>
                  <a:schemeClr val="tx1"/>
                </a:solidFill>
                <a:effectLst/>
                <a:uLnTx/>
                <a:uFillTx/>
                <a:latin typeface="+mn-lt"/>
                <a:ea typeface="+mn-ea"/>
                <a:cs typeface="+mn-cs"/>
              </a:rPr>
              <a:t> example</a:t>
            </a:r>
          </a:p>
        </p:txBody>
      </p:sp>
      <p:sp>
        <p:nvSpPr>
          <p:cNvPr id="36" name="TextBox 35">
            <a:extLst>
              <a:ext uri="{FF2B5EF4-FFF2-40B4-BE49-F238E27FC236}">
                <a16:creationId xmlns:a16="http://schemas.microsoft.com/office/drawing/2014/main" id="{742205ED-6243-7579-715A-D353F0346F47}"/>
              </a:ext>
            </a:extLst>
          </p:cNvPr>
          <p:cNvSpPr txBox="1"/>
          <p:nvPr/>
        </p:nvSpPr>
        <p:spPr>
          <a:xfrm>
            <a:off x="539999" y="2520000"/>
            <a:ext cx="8064000" cy="1092607"/>
          </a:xfrm>
          <a:prstGeom prst="rect">
            <a:avLst/>
          </a:prstGeom>
          <a:noFill/>
        </p:spPr>
        <p:txBody>
          <a:bodyPr wrap="square" lIns="0" tIns="0" rIns="0" bIns="0" rtlCol="0" anchor="t">
            <a:spAutoFit/>
          </a:bodyPr>
          <a:lstStyle/>
          <a:p>
            <a:pPr algn="l">
              <a:spcAft>
                <a:spcPts val="4200"/>
              </a:spcAft>
            </a:pPr>
            <a:r>
              <a:rPr lang="en-AU">
                <a:cs typeface="Calibri"/>
              </a:rPr>
              <a:t>= 0.0005 x $2,000,000</a:t>
            </a:r>
          </a:p>
          <a:p>
            <a:pPr algn="l">
              <a:spcAft>
                <a:spcPts val="4200"/>
              </a:spcAft>
            </a:pPr>
            <a:r>
              <a:rPr lang="en-AU" b="1">
                <a:cs typeface="Calibri"/>
              </a:rPr>
              <a:t>= </a:t>
            </a:r>
            <a:r>
              <a:rPr lang="en-AU" b="1">
                <a:solidFill>
                  <a:schemeClr val="accent6">
                    <a:lumMod val="75000"/>
                  </a:schemeClr>
                </a:solidFill>
                <a:cs typeface="Calibri"/>
              </a:rPr>
              <a:t>$1,000</a:t>
            </a:r>
          </a:p>
        </p:txBody>
      </p:sp>
      <p:grpSp>
        <p:nvGrpSpPr>
          <p:cNvPr id="37" name="Group 36">
            <a:extLst>
              <a:ext uri="{FF2B5EF4-FFF2-40B4-BE49-F238E27FC236}">
                <a16:creationId xmlns:a16="http://schemas.microsoft.com/office/drawing/2014/main" id="{C1D21216-5A4C-E03D-F162-63F1F25B23D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8" name="Rectangle 37">
              <a:extLst>
                <a:ext uri="{FF2B5EF4-FFF2-40B4-BE49-F238E27FC236}">
                  <a16:creationId xmlns:a16="http://schemas.microsoft.com/office/drawing/2014/main" id="{3A71B28D-13F2-8878-B031-ADDF5C39C3F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39" name="Oval 38">
              <a:extLst>
                <a:ext uri="{FF2B5EF4-FFF2-40B4-BE49-F238E27FC236}">
                  <a16:creationId xmlns:a16="http://schemas.microsoft.com/office/drawing/2014/main" id="{7E759D67-71FF-2AE3-74CC-540647D19EA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10">
              <a:extLst>
                <a:ext uri="{FF2B5EF4-FFF2-40B4-BE49-F238E27FC236}">
                  <a16:creationId xmlns:a16="http://schemas.microsoft.com/office/drawing/2014/main" id="{EF229159-FE51-9CA1-CF57-45F745C814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2" name="Group 1" descr="Risk rated premium component formula.">
            <a:extLst>
              <a:ext uri="{FF2B5EF4-FFF2-40B4-BE49-F238E27FC236}">
                <a16:creationId xmlns:a16="http://schemas.microsoft.com/office/drawing/2014/main" id="{EA64D8BD-96AF-858C-D951-B074DC277BD0}"/>
              </a:ext>
            </a:extLst>
          </p:cNvPr>
          <p:cNvGrpSpPr/>
          <p:nvPr/>
        </p:nvGrpSpPr>
        <p:grpSpPr>
          <a:xfrm>
            <a:off x="558000" y="1134000"/>
            <a:ext cx="7653600" cy="792002"/>
            <a:chOff x="547200" y="1541550"/>
            <a:chExt cx="7653600" cy="792002"/>
          </a:xfrm>
        </p:grpSpPr>
        <p:sp>
          <p:nvSpPr>
            <p:cNvPr id="3" name="Right Bracket 2">
              <a:extLst>
                <a:ext uri="{FF2B5EF4-FFF2-40B4-BE49-F238E27FC236}">
                  <a16:creationId xmlns:a16="http://schemas.microsoft.com/office/drawing/2014/main" id="{63E4B060-AEB0-1645-40F4-91CC61A33C7D}"/>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Left Bracket 3">
              <a:extLst>
                <a:ext uri="{FF2B5EF4-FFF2-40B4-BE49-F238E27FC236}">
                  <a16:creationId xmlns:a16="http://schemas.microsoft.com/office/drawing/2014/main" id="{77531684-605B-55E8-ED22-764EC8423A81}"/>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a:extLst>
                <a:ext uri="{FF2B5EF4-FFF2-40B4-BE49-F238E27FC236}">
                  <a16:creationId xmlns:a16="http://schemas.microsoft.com/office/drawing/2014/main" id="{8CA47BB0-0E37-7FD2-698B-2302B04089DB}"/>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a:t>specified percentage for 2026</a:t>
              </a:r>
            </a:p>
          </p:txBody>
        </p:sp>
        <p:sp>
          <p:nvSpPr>
            <p:cNvPr id="7" name="TextBox 6">
              <a:extLst>
                <a:ext uri="{FF2B5EF4-FFF2-40B4-BE49-F238E27FC236}">
                  <a16:creationId xmlns:a16="http://schemas.microsoft.com/office/drawing/2014/main" id="{ABC5EB95-F08B-5763-5CB6-6C76E588C23B}"/>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8" name="TextBox 7">
              <a:extLst>
                <a:ext uri="{FF2B5EF4-FFF2-40B4-BE49-F238E27FC236}">
                  <a16:creationId xmlns:a16="http://schemas.microsoft.com/office/drawing/2014/main" id="{F793041E-45F2-442E-9127-A879E2B513A6}"/>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9" name="TextBox 8">
              <a:extLst>
                <a:ext uri="{FF2B5EF4-FFF2-40B4-BE49-F238E27FC236}">
                  <a16:creationId xmlns:a16="http://schemas.microsoft.com/office/drawing/2014/main" id="{EE820B14-1B97-454A-F5D0-DA0D48FD4A3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0" name="TextBox 9">
              <a:extLst>
                <a:ext uri="{FF2B5EF4-FFF2-40B4-BE49-F238E27FC236}">
                  <a16:creationId xmlns:a16="http://schemas.microsoft.com/office/drawing/2014/main" id="{52B53477-5FA6-8613-0BF4-27281488FC87}"/>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a:t>provider’s overseas student tuition fees for 2025</a:t>
              </a:r>
            </a:p>
          </p:txBody>
        </p:sp>
      </p:grpSp>
      <p:sp>
        <p:nvSpPr>
          <p:cNvPr id="11" name="Rectangle 10">
            <a:extLst>
              <a:ext uri="{FF2B5EF4-FFF2-40B4-BE49-F238E27FC236}">
                <a16:creationId xmlns:a16="http://schemas.microsoft.com/office/drawing/2014/main" id="{7FC49E13-9A5E-4871-AC6C-A8800B0F62AC}"/>
              </a:ext>
            </a:extLst>
          </p:cNvPr>
          <p:cNvSpPr/>
          <p:nvPr/>
        </p:nvSpPr>
        <p:spPr>
          <a:xfrm>
            <a:off x="669600" y="1216800"/>
            <a:ext cx="196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0.05%</a:t>
            </a:r>
          </a:p>
        </p:txBody>
      </p:sp>
      <p:sp>
        <p:nvSpPr>
          <p:cNvPr id="12" name="Rectangle 11">
            <a:extLst>
              <a:ext uri="{FF2B5EF4-FFF2-40B4-BE49-F238E27FC236}">
                <a16:creationId xmlns:a16="http://schemas.microsoft.com/office/drawing/2014/main" id="{2C912CB8-5980-2DB0-8933-9222F32B22A3}"/>
              </a:ext>
            </a:extLst>
          </p:cNvPr>
          <p:cNvSpPr/>
          <p:nvPr/>
        </p:nvSpPr>
        <p:spPr>
          <a:xfrm>
            <a:off x="3067200" y="1216800"/>
            <a:ext cx="19908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accent6">
                    <a:lumMod val="75000"/>
                  </a:schemeClr>
                </a:solidFill>
              </a:rPr>
              <a:t>1.0</a:t>
            </a:r>
          </a:p>
        </p:txBody>
      </p:sp>
      <p:sp>
        <p:nvSpPr>
          <p:cNvPr id="13" name="Rectangle 12">
            <a:extLst>
              <a:ext uri="{FF2B5EF4-FFF2-40B4-BE49-F238E27FC236}">
                <a16:creationId xmlns:a16="http://schemas.microsoft.com/office/drawing/2014/main" id="{EC0E300E-164E-0FEB-B4AB-C4172F508FB0}"/>
              </a:ext>
            </a:extLst>
          </p:cNvPr>
          <p:cNvSpPr/>
          <p:nvPr/>
        </p:nvSpPr>
        <p:spPr>
          <a:xfrm>
            <a:off x="5634000" y="1216800"/>
            <a:ext cx="259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$2,000,000</a:t>
            </a:r>
          </a:p>
        </p:txBody>
      </p:sp>
    </p:spTree>
    <p:extLst>
      <p:ext uri="{BB962C8B-B14F-4D97-AF65-F5344CB8AC3E}">
        <p14:creationId xmlns:p14="http://schemas.microsoft.com/office/powerpoint/2010/main" val="39534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0" y="0"/>
            <a:ext cx="3852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60000" y="2142082"/>
            <a:ext cx="3132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bg1"/>
                </a:solidFill>
                <a:effectLst/>
                <a:uLnTx/>
                <a:uFillTx/>
                <a:latin typeface="+mn-lt"/>
                <a:ea typeface="+mn-ea"/>
                <a:cs typeface="+mn-cs"/>
              </a:rPr>
              <a:t>Special tuition protection component</a:t>
            </a:r>
            <a:endParaRPr kumimoji="0" lang="en-US" sz="2600" b="0" i="0" u="none" strike="noStrike" kern="1200" cap="none" spc="0" normalizeH="0" baseline="0" noProof="0">
              <a:ln>
                <a:noFill/>
              </a:ln>
              <a:solidFill>
                <a:schemeClr val="bg1"/>
              </a:solidFill>
              <a:effectLst/>
              <a:uLnTx/>
              <a:uFillTx/>
              <a:latin typeface="+mn-lt"/>
              <a:ea typeface="+mn-ea"/>
              <a:cs typeface="Calibri"/>
            </a:endParaRPr>
          </a:p>
        </p:txBody>
      </p:sp>
      <p:grpSp>
        <p:nvGrpSpPr>
          <p:cNvPr id="37" name="Group 36">
            <a:extLst>
              <a:ext uri="{FF2B5EF4-FFF2-40B4-BE49-F238E27FC236}">
                <a16:creationId xmlns:a16="http://schemas.microsoft.com/office/drawing/2014/main" id="{9467FB60-3B4E-6D8A-7AE2-DA6E16F9477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8" name="Rectangle 37">
              <a:extLst>
                <a:ext uri="{FF2B5EF4-FFF2-40B4-BE49-F238E27FC236}">
                  <a16:creationId xmlns:a16="http://schemas.microsoft.com/office/drawing/2014/main" id="{30DEA392-4FAD-F780-1933-EC510D25FC6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39" name="Oval 38">
              <a:extLst>
                <a:ext uri="{FF2B5EF4-FFF2-40B4-BE49-F238E27FC236}">
                  <a16:creationId xmlns:a16="http://schemas.microsoft.com/office/drawing/2014/main" id="{EE46D76B-E8AB-03A8-8A5C-4DD20DFCC30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10">
              <a:extLst>
                <a:ext uri="{FF2B5EF4-FFF2-40B4-BE49-F238E27FC236}">
                  <a16:creationId xmlns:a16="http://schemas.microsoft.com/office/drawing/2014/main" id="{54CEB9E5-8B41-2D50-CC3F-D1E0B1310A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2449F62A-ED96-7345-6D9B-D471BA161950}"/>
              </a:ext>
            </a:extLst>
          </p:cNvPr>
          <p:cNvSpPr txBox="1"/>
          <p:nvPr/>
        </p:nvSpPr>
        <p:spPr>
          <a:xfrm>
            <a:off x="4212000" y="1183208"/>
            <a:ext cx="4572000" cy="1015663"/>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600"/>
              </a:spcAft>
              <a:buClrTx/>
              <a:buSzTx/>
              <a:tabLst/>
              <a:defRPr/>
            </a:pPr>
            <a:r>
              <a:rPr lang="en-AU" sz="1800" b="0"/>
              <a:t>Charged when the OSTF is below its target size</a:t>
            </a:r>
          </a:p>
          <a:p>
            <a:pPr marR="0" lvl="0" algn="l" defTabSz="685800" rtl="0" eaLnBrk="1" fontAlgn="auto" latinLnBrk="0" hangingPunct="1">
              <a:lnSpc>
                <a:spcPct val="100000"/>
              </a:lnSpc>
              <a:spcAft>
                <a:spcPts val="3600"/>
              </a:spcAft>
              <a:buClrTx/>
              <a:buSzTx/>
              <a:tabLst/>
              <a:defRPr/>
            </a:pPr>
            <a:r>
              <a:rPr lang="en-AU" b="1"/>
              <a:t>Formula</a:t>
            </a:r>
            <a:r>
              <a:rPr lang="en-AU"/>
              <a:t>:</a:t>
            </a:r>
            <a:endParaRPr lang="en-AU" sz="1800" b="1"/>
          </a:p>
        </p:txBody>
      </p:sp>
      <p:grpSp>
        <p:nvGrpSpPr>
          <p:cNvPr id="33" name="Group 32" descr="Special tuition protection component formula.">
            <a:extLst>
              <a:ext uri="{FF2B5EF4-FFF2-40B4-BE49-F238E27FC236}">
                <a16:creationId xmlns:a16="http://schemas.microsoft.com/office/drawing/2014/main" id="{5FDE8A47-93E7-7890-BC4E-F92D8D41DDA6}"/>
              </a:ext>
            </a:extLst>
          </p:cNvPr>
          <p:cNvGrpSpPr/>
          <p:nvPr/>
        </p:nvGrpSpPr>
        <p:grpSpPr>
          <a:xfrm>
            <a:off x="4214944" y="2234455"/>
            <a:ext cx="4521600" cy="561179"/>
            <a:chOff x="1810452" y="772086"/>
            <a:chExt cx="4521600" cy="561179"/>
          </a:xfrm>
        </p:grpSpPr>
        <p:sp>
          <p:nvSpPr>
            <p:cNvPr id="34" name="TextBox 33">
              <a:extLst>
                <a:ext uri="{FF2B5EF4-FFF2-40B4-BE49-F238E27FC236}">
                  <a16:creationId xmlns:a16="http://schemas.microsoft.com/office/drawing/2014/main" id="{4C4F9785-0CA8-4D1A-367D-6B22A3F8A23B}"/>
                </a:ext>
              </a:extLst>
            </p:cNvPr>
            <p:cNvSpPr txBox="1"/>
            <p:nvPr/>
          </p:nvSpPr>
          <p:spPr>
            <a:xfrm>
              <a:off x="1810452" y="772086"/>
              <a:ext cx="1818000" cy="561179"/>
            </a:xfrm>
            <a:prstGeom prst="rect">
              <a:avLst/>
            </a:prstGeom>
            <a:noFill/>
          </p:spPr>
          <p:txBody>
            <a:bodyPr wrap="square" lIns="0" tIns="0" rIns="0" bIns="0" rtlCol="0" anchor="t">
              <a:spAutoFit/>
            </a:bodyPr>
            <a:lstStyle/>
            <a:p>
              <a:pPr algn="ctr">
                <a:lnSpc>
                  <a:spcPct val="110000"/>
                </a:lnSpc>
              </a:pPr>
              <a:r>
                <a:rPr lang="en-AU" sz="1700"/>
                <a:t>specified percentage for 2026</a:t>
              </a:r>
            </a:p>
          </p:txBody>
        </p:sp>
        <p:sp>
          <p:nvSpPr>
            <p:cNvPr id="35" name="TextBox 34">
              <a:extLst>
                <a:ext uri="{FF2B5EF4-FFF2-40B4-BE49-F238E27FC236}">
                  <a16:creationId xmlns:a16="http://schemas.microsoft.com/office/drawing/2014/main" id="{96B42D16-FE0E-7B9E-0862-CD0AAB45DE3F}"/>
                </a:ext>
              </a:extLst>
            </p:cNvPr>
            <p:cNvSpPr txBox="1"/>
            <p:nvPr/>
          </p:nvSpPr>
          <p:spPr>
            <a:xfrm>
              <a:off x="3704052" y="918581"/>
              <a:ext cx="144000" cy="261610"/>
            </a:xfrm>
            <a:prstGeom prst="rect">
              <a:avLst/>
            </a:prstGeom>
            <a:noFill/>
          </p:spPr>
          <p:txBody>
            <a:bodyPr wrap="square" lIns="0" tIns="0" rIns="0" bIns="0" rtlCol="0" anchor="t">
              <a:spAutoFit/>
            </a:bodyPr>
            <a:lstStyle/>
            <a:p>
              <a:pPr algn="ctr"/>
              <a:r>
                <a:rPr lang="en-AU" sz="1700"/>
                <a:t>X</a:t>
              </a:r>
            </a:p>
          </p:txBody>
        </p:sp>
        <p:sp>
          <p:nvSpPr>
            <p:cNvPr id="36" name="TextBox 35">
              <a:extLst>
                <a:ext uri="{FF2B5EF4-FFF2-40B4-BE49-F238E27FC236}">
                  <a16:creationId xmlns:a16="http://schemas.microsoft.com/office/drawing/2014/main" id="{01627C31-4A27-BD7E-D33C-F0A54E16584F}"/>
                </a:ext>
              </a:extLst>
            </p:cNvPr>
            <p:cNvSpPr txBox="1"/>
            <p:nvPr/>
          </p:nvSpPr>
          <p:spPr>
            <a:xfrm>
              <a:off x="3920052" y="772086"/>
              <a:ext cx="2412000" cy="561179"/>
            </a:xfrm>
            <a:prstGeom prst="rect">
              <a:avLst/>
            </a:prstGeom>
            <a:noFill/>
          </p:spPr>
          <p:txBody>
            <a:bodyPr wrap="square" lIns="0" tIns="0" rIns="0" bIns="0" rtlCol="0" anchor="t">
              <a:spAutoFit/>
            </a:bodyPr>
            <a:lstStyle/>
            <a:p>
              <a:pPr algn="ctr">
                <a:lnSpc>
                  <a:spcPct val="110000"/>
                </a:lnSpc>
              </a:pPr>
              <a:r>
                <a:rPr lang="en-AU" sz="1700"/>
                <a:t>provider’s overseas student tuition fees for 2025</a:t>
              </a:r>
            </a:p>
          </p:txBody>
        </p:sp>
      </p:grpSp>
      <p:sp>
        <p:nvSpPr>
          <p:cNvPr id="42" name="TextBox 41">
            <a:extLst>
              <a:ext uri="{FF2B5EF4-FFF2-40B4-BE49-F238E27FC236}">
                <a16:creationId xmlns:a16="http://schemas.microsoft.com/office/drawing/2014/main" id="{B98C8E2C-AE4A-5FDE-EF73-80996CB7942F}"/>
              </a:ext>
            </a:extLst>
          </p:cNvPr>
          <p:cNvSpPr txBox="1"/>
          <p:nvPr/>
        </p:nvSpPr>
        <p:spPr>
          <a:xfrm>
            <a:off x="4212000" y="3219793"/>
            <a:ext cx="4572000" cy="276999"/>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600"/>
              </a:spcAft>
              <a:buClrTx/>
              <a:buSzTx/>
              <a:tabLst/>
              <a:defRPr/>
            </a:pPr>
            <a:r>
              <a:rPr lang="en-AU"/>
              <a:t>Proposed specified percentage for 2026: </a:t>
            </a:r>
            <a:r>
              <a:rPr lang="en-AU" b="1"/>
              <a:t>0%</a:t>
            </a:r>
          </a:p>
        </p:txBody>
      </p:sp>
    </p:spTree>
    <p:extLst>
      <p:ext uri="{BB962C8B-B14F-4D97-AF65-F5344CB8AC3E}">
        <p14:creationId xmlns:p14="http://schemas.microsoft.com/office/powerpoint/2010/main" val="48624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A28CD-06EF-51DD-AA03-969C26A83D6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733589-4D4D-655F-402C-8981A49213AD}"/>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AFC1C58A-0A71-6A8F-BFF0-650A218EEBC9}"/>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2025 International Levy Collection Overview</a:t>
            </a:r>
          </a:p>
        </p:txBody>
      </p:sp>
      <p:grpSp>
        <p:nvGrpSpPr>
          <p:cNvPr id="2" name="Group 1">
            <a:extLst>
              <a:ext uri="{FF2B5EF4-FFF2-40B4-BE49-F238E27FC236}">
                <a16:creationId xmlns:a16="http://schemas.microsoft.com/office/drawing/2014/main" id="{022499F9-37F2-3002-C2C8-1C4A5B8ECE9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FFC9B6DC-8AB6-85E6-41F0-6D386945BB9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6A45FDD0-56AE-E590-C54B-4C4515F312B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9C36AB7F-9943-B4B0-8F87-962CA897E7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4530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Tuition Protection Service (TPS)</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200" b="1">
                <a:solidFill>
                  <a:schemeClr val="bg1"/>
                </a:solidFill>
                <a:latin typeface="+mn-lt"/>
                <a:ea typeface="+mn-ea"/>
                <a:cs typeface="+mn-cs"/>
              </a:rPr>
              <a:t>TPS Director, team and Advisory Board</a:t>
            </a:r>
          </a:p>
        </p:txBody>
      </p:sp>
      <p:grpSp>
        <p:nvGrpSpPr>
          <p:cNvPr id="5" name="Group 4">
            <a:extLst>
              <a:ext uri="{FF2B5EF4-FFF2-40B4-BE49-F238E27FC236}">
                <a16:creationId xmlns:a16="http://schemas.microsoft.com/office/drawing/2014/main" id="{FDBEB5FE-3DD5-895B-DA0C-059D4DF9182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FF9C839-0A21-ABE3-F395-9EB76CC67E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FB0498-8516-197F-9D58-485F0ADE976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D3D1FC0-96F7-E0DB-E0E5-40BC61AA5E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2969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Request for Information (RFI)</a:t>
            </a:r>
          </a:p>
        </p:txBody>
      </p:sp>
      <p:grpSp>
        <p:nvGrpSpPr>
          <p:cNvPr id="3" name="Group 2">
            <a:extLst>
              <a:ext uri="{FF2B5EF4-FFF2-40B4-BE49-F238E27FC236}">
                <a16:creationId xmlns:a16="http://schemas.microsoft.com/office/drawing/2014/main" id="{C9CFBCBC-1689-FFCD-359F-A0A4C21FDAD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0E6E8AF8-E254-DBE7-8585-64CC02406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E13F6CF1-F33A-BD9A-684C-B0FA21A9744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CC476A49-B048-F5C7-2D6C-6953DA9195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6" name="TextBox 5">
            <a:extLst>
              <a:ext uri="{FF2B5EF4-FFF2-40B4-BE49-F238E27FC236}">
                <a16:creationId xmlns:a16="http://schemas.microsoft.com/office/drawing/2014/main" id="{B0D76164-72E8-AEB0-08B6-9098F660BD76}"/>
              </a:ext>
            </a:extLst>
          </p:cNvPr>
          <p:cNvSpPr txBox="1"/>
          <p:nvPr/>
        </p:nvSpPr>
        <p:spPr>
          <a:xfrm>
            <a:off x="539552" y="1116000"/>
            <a:ext cx="8064896" cy="1754326"/>
          </a:xfrm>
          <a:prstGeom prst="rect">
            <a:avLst/>
          </a:prstGeom>
          <a:noFill/>
        </p:spPr>
        <p:txBody>
          <a:bodyPr wrap="square" lIns="0" tIns="0" rIns="0" bIns="0" rtlCol="0" anchor="t">
            <a:spAutoFit/>
          </a:bodyPr>
          <a:lstStyle/>
          <a:p>
            <a:pPr>
              <a:spcAft>
                <a:spcPts val="3600"/>
              </a:spcAft>
            </a:pPr>
            <a:r>
              <a:rPr lang="en-AU" b="1" dirty="0">
                <a:ea typeface="Calibri" panose="020F0502020204030204"/>
                <a:cs typeface="Calibri" panose="020F0502020204030204"/>
              </a:rPr>
              <a:t>100 providers</a:t>
            </a:r>
            <a:r>
              <a:rPr lang="en-AU" dirty="0">
                <a:ea typeface="Calibri" panose="020F0502020204030204"/>
                <a:cs typeface="Calibri" panose="020F0502020204030204"/>
              </a:rPr>
              <a:t> failed to respond to the RFI by the due date as part of the 2025 levy</a:t>
            </a:r>
          </a:p>
          <a:p>
            <a:pPr>
              <a:spcAft>
                <a:spcPts val="3600"/>
              </a:spcAft>
            </a:pPr>
            <a:r>
              <a:rPr lang="en-AU" dirty="0">
                <a:ea typeface="Calibri" panose="020F0502020204030204"/>
                <a:cs typeface="Calibri" panose="020F0502020204030204"/>
              </a:rPr>
              <a:t>The TPS made several attempts to get this information from providers</a:t>
            </a:r>
          </a:p>
          <a:p>
            <a:pPr>
              <a:spcAft>
                <a:spcPts val="3600"/>
              </a:spcAft>
            </a:pPr>
            <a:r>
              <a:rPr lang="en-AU" dirty="0">
                <a:ea typeface="Calibri" panose="020F0502020204030204"/>
                <a:cs typeface="Calibri" panose="020F0502020204030204"/>
              </a:rPr>
              <a:t>3 providers did not comply with a Request to Give Information from the regulator</a:t>
            </a:r>
          </a:p>
        </p:txBody>
      </p:sp>
    </p:spTree>
    <p:extLst>
      <p:ext uri="{BB962C8B-B14F-4D97-AF65-F5344CB8AC3E}">
        <p14:creationId xmlns:p14="http://schemas.microsoft.com/office/powerpoint/2010/main" val="76498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EFF3-DC17-4227-C4A5-F662BF5AE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3A265-65E6-CD7D-360A-2B04F7D61060}"/>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RFI</a:t>
            </a:r>
          </a:p>
        </p:txBody>
      </p:sp>
      <p:grpSp>
        <p:nvGrpSpPr>
          <p:cNvPr id="3" name="Group 2">
            <a:extLst>
              <a:ext uri="{FF2B5EF4-FFF2-40B4-BE49-F238E27FC236}">
                <a16:creationId xmlns:a16="http://schemas.microsoft.com/office/drawing/2014/main" id="{45B499F5-F98F-09D6-59B4-AABBFD8063D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94D2ACDE-543A-1CFA-456A-0358A8CD634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8EB376F3-7CC6-8124-7EAE-6929EDA4470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7B77EBCC-0F0A-366E-81EE-8F14E810BB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6" name="TextBox 5">
            <a:extLst>
              <a:ext uri="{FF2B5EF4-FFF2-40B4-BE49-F238E27FC236}">
                <a16:creationId xmlns:a16="http://schemas.microsoft.com/office/drawing/2014/main" id="{84D6FF6C-9757-3AF4-753D-4E3A63367573}"/>
              </a:ext>
            </a:extLst>
          </p:cNvPr>
          <p:cNvSpPr txBox="1"/>
          <p:nvPr/>
        </p:nvSpPr>
        <p:spPr>
          <a:xfrm>
            <a:off x="539552" y="1116000"/>
            <a:ext cx="8064896" cy="3200876"/>
          </a:xfrm>
          <a:prstGeom prst="rect">
            <a:avLst/>
          </a:prstGeom>
          <a:noFill/>
        </p:spPr>
        <p:txBody>
          <a:bodyPr wrap="square" lIns="0" tIns="0" rIns="0" bIns="0" rtlCol="0" anchor="t">
            <a:spAutoFit/>
          </a:bodyPr>
          <a:lstStyle/>
          <a:p>
            <a:pPr>
              <a:spcAft>
                <a:spcPts val="2400"/>
              </a:spcAft>
            </a:pPr>
            <a:r>
              <a:rPr lang="en-AU"/>
              <a:t>Providers will receive an RFI in early 2026 to declare their 2025:</a:t>
            </a:r>
          </a:p>
          <a:p>
            <a:pPr indent="-285750">
              <a:spcAft>
                <a:spcPts val="2400"/>
              </a:spcAft>
              <a:buFont typeface="Arial" panose="020B0604020202020204" pitchFamily="34" charset="0"/>
              <a:buChar char="•"/>
            </a:pPr>
            <a:r>
              <a:rPr lang="en-AU"/>
              <a:t>overseas student tuition fee income, and </a:t>
            </a:r>
            <a:endParaRPr lang="en-AU">
              <a:ea typeface="Calibri"/>
              <a:cs typeface="Calibri"/>
            </a:endParaRPr>
          </a:p>
          <a:p>
            <a:pPr indent="-285750">
              <a:spcAft>
                <a:spcPts val="3600"/>
              </a:spcAft>
              <a:buFont typeface="Arial" panose="020B0604020202020204" pitchFamily="34" charset="0"/>
              <a:buChar char="•"/>
            </a:pPr>
            <a:r>
              <a:rPr lang="en-AU"/>
              <a:t>domestic student enrolment numbers</a:t>
            </a:r>
            <a:endParaRPr lang="en-AU">
              <a:ea typeface="Calibri"/>
              <a:cs typeface="Calibri"/>
            </a:endParaRPr>
          </a:p>
          <a:p>
            <a:pPr>
              <a:spcAft>
                <a:spcPts val="3600"/>
              </a:spcAft>
            </a:pPr>
            <a:r>
              <a:rPr lang="en-AU"/>
              <a:t>This information is necessary for levy amounts to be calculated and you will have two weeks to provide this information.</a:t>
            </a:r>
            <a:endParaRPr lang="en-AU">
              <a:ea typeface="Calibri"/>
              <a:cs typeface="Calibri"/>
            </a:endParaRPr>
          </a:p>
          <a:p>
            <a:pPr>
              <a:spcAft>
                <a:spcPts val="3600"/>
              </a:spcAft>
            </a:pPr>
            <a:r>
              <a:rPr lang="en-AU"/>
              <a:t>If you fail to respond, the TPS have developed a methodology to determine your levy</a:t>
            </a:r>
          </a:p>
        </p:txBody>
      </p:sp>
    </p:spTree>
    <p:extLst>
      <p:ext uri="{BB962C8B-B14F-4D97-AF65-F5344CB8AC3E}">
        <p14:creationId xmlns:p14="http://schemas.microsoft.com/office/powerpoint/2010/main" val="255750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a:latin typeface="+mn-lt"/>
                <a:ea typeface="+mn-ea"/>
                <a:cs typeface="+mn-cs"/>
              </a:rPr>
              <a:t>2025</a:t>
            </a:r>
            <a:r>
              <a:rPr kumimoji="0" lang="en-AU" sz="2800" b="1" i="0" u="none" strike="noStrike" kern="1200" cap="none" spc="0" normalizeH="0" baseline="0" noProof="0">
                <a:ln>
                  <a:noFill/>
                </a:ln>
                <a:effectLst/>
                <a:uLnTx/>
                <a:uFillTx/>
                <a:latin typeface="+mn-lt"/>
                <a:ea typeface="+mn-ea"/>
                <a:cs typeface="+mn-cs"/>
              </a:rPr>
              <a:t> International TPS Levy: Late Payments</a:t>
            </a:r>
            <a:endParaRPr lang="en-US"/>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769989"/>
          </a:xfrm>
          <a:prstGeom prst="rect">
            <a:avLst/>
          </a:prstGeom>
          <a:noFill/>
        </p:spPr>
        <p:txBody>
          <a:bodyPr wrap="square" lIns="0" tIns="0" rIns="0" bIns="0" rtlCol="0" anchor="t">
            <a:spAutoFit/>
          </a:bodyPr>
          <a:lstStyle/>
          <a:p>
            <a:pPr>
              <a:spcAft>
                <a:spcPts val="3600"/>
              </a:spcAft>
            </a:pPr>
            <a:r>
              <a:rPr lang="en-AU" b="1"/>
              <a:t>1,523</a:t>
            </a:r>
            <a:r>
              <a:rPr lang="en-AU"/>
              <a:t> providers invoiced</a:t>
            </a:r>
            <a:endParaRPr lang="en-US"/>
          </a:p>
          <a:p>
            <a:pPr>
              <a:spcAft>
                <a:spcPts val="3600"/>
              </a:spcAft>
            </a:pPr>
            <a:r>
              <a:rPr lang="en-AU"/>
              <a:t>333 providers did not pay by the due date and were issued a late payment penalty</a:t>
            </a:r>
            <a:endParaRPr lang="en-US">
              <a:ea typeface="Calibri"/>
              <a:cs typeface="Calibri"/>
            </a:endParaRPr>
          </a:p>
          <a:p>
            <a:pPr>
              <a:spcAft>
                <a:spcPts val="3600"/>
              </a:spcAft>
            </a:pPr>
            <a:r>
              <a:rPr lang="en-AU">
                <a:ea typeface="Calibri" panose="020F0502020204030204"/>
                <a:cs typeface="Calibri"/>
              </a:rPr>
              <a:t>51 providers did not pay by the reminder notice due date and were suspended</a:t>
            </a:r>
            <a:endParaRPr lang="en-AU"/>
          </a:p>
          <a:p>
            <a:pPr>
              <a:spcAft>
                <a:spcPts val="3600"/>
              </a:spcAft>
            </a:pPr>
            <a:r>
              <a:rPr lang="en-AU"/>
              <a:t>As of 21 August 2025, </a:t>
            </a:r>
            <a:r>
              <a:rPr lang="en-AU" b="1"/>
              <a:t>24 </a:t>
            </a:r>
            <a:r>
              <a:rPr lang="en-AU"/>
              <a:t>providers still had outstanding payments, totalling</a:t>
            </a:r>
            <a:r>
              <a:rPr lang="en-AU" b="1"/>
              <a:t> $</a:t>
            </a:r>
            <a:r>
              <a:rPr lang="en-AU" b="1">
                <a:ea typeface="+mn-lt"/>
                <a:cs typeface="+mn-lt"/>
              </a:rPr>
              <a:t>29,659.05</a:t>
            </a:r>
            <a:endParaRPr lang="en-AU" b="1">
              <a:cs typeface="Calibri"/>
            </a:endParaRP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57761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Late or Non-Payment of International TPS Levy</a:t>
            </a:r>
            <a:endParaRPr lang="en-US"/>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62486"/>
          </a:xfrm>
          <a:prstGeom prst="rect">
            <a:avLst/>
          </a:prstGeom>
          <a:noFill/>
        </p:spPr>
        <p:txBody>
          <a:bodyPr wrap="square" lIns="0" tIns="0" rIns="0" bIns="0" rtlCol="0" anchor="t">
            <a:spAutoFit/>
          </a:bodyPr>
          <a:lstStyle/>
          <a:p>
            <a:pPr>
              <a:spcAft>
                <a:spcPts val="1800"/>
              </a:spcAft>
            </a:pPr>
            <a:r>
              <a:rPr lang="en-AU">
                <a:cs typeface="Calibri"/>
              </a:rPr>
              <a:t>The TPS is obligated to send </a:t>
            </a:r>
            <a:r>
              <a:rPr lang="en-AU" b="1">
                <a:cs typeface="Calibri"/>
              </a:rPr>
              <a:t>one reminder notice </a:t>
            </a:r>
            <a:r>
              <a:rPr lang="en-AU">
                <a:cs typeface="Calibri"/>
              </a:rPr>
              <a:t>to providers who have not paid their levy at the end of the due date. Providers have </a:t>
            </a:r>
            <a:r>
              <a:rPr lang="en-AU" b="1">
                <a:cs typeface="Calibri"/>
              </a:rPr>
              <a:t>seven days </a:t>
            </a:r>
            <a:r>
              <a:rPr lang="en-AU">
                <a:cs typeface="Calibri"/>
              </a:rPr>
              <a:t>to pay their levy after the reminder notice is given.</a:t>
            </a:r>
          </a:p>
          <a:p>
            <a:pPr>
              <a:spcAft>
                <a:spcPts val="1800"/>
              </a:spcAft>
            </a:pPr>
            <a:r>
              <a:rPr lang="en-AU">
                <a:ea typeface="Calibri"/>
                <a:cs typeface="Calibri"/>
              </a:rPr>
              <a:t>Providers whose payment is received after the due date will receive a </a:t>
            </a:r>
            <a:r>
              <a:rPr lang="en-AU" b="1">
                <a:ea typeface="Calibri"/>
                <a:cs typeface="Calibri"/>
              </a:rPr>
              <a:t>late payment penalty for the next three years’ levy risk rating calculation. </a:t>
            </a:r>
            <a:r>
              <a:rPr lang="en-AU">
                <a:ea typeface="Calibri"/>
                <a:cs typeface="Calibri"/>
              </a:rPr>
              <a:t>The late payment penalty is 20% of a provider's levy amount.</a:t>
            </a:r>
            <a:endParaRPr lang="en-AU"/>
          </a:p>
          <a:p>
            <a:pPr>
              <a:spcAft>
                <a:spcPts val="1800"/>
              </a:spcAft>
            </a:pPr>
            <a:r>
              <a:rPr lang="en-AU" b="1">
                <a:cs typeface="Calibri"/>
              </a:rPr>
              <a:t>A provider’s registration will be automatically suspended if they fail to comply with the reminder notice</a:t>
            </a:r>
            <a:r>
              <a:rPr lang="en-AU">
                <a:cs typeface="Calibri"/>
              </a:rPr>
              <a:t> </a:t>
            </a:r>
            <a:r>
              <a:rPr lang="en-AU"/>
              <a:t>(s90 ESOS Act). The provider reinstatement fee in $673. </a:t>
            </a:r>
            <a:endParaRPr lang="en-AU">
              <a:ea typeface="Calibri"/>
              <a:cs typeface="Calibri"/>
            </a:endParaRPr>
          </a:p>
          <a:p>
            <a:pPr>
              <a:spcAft>
                <a:spcPts val="1800"/>
              </a:spcAft>
            </a:pPr>
            <a:r>
              <a:rPr lang="en-AU"/>
              <a:t>Levy invoices are sent to PEO contacts in PRISMS. </a:t>
            </a:r>
            <a:r>
              <a:rPr lang="en-AU" b="1"/>
              <a:t>Keep your contact information in PRISMS up to date. To update your PEO details, please contact your regulator.</a:t>
            </a:r>
            <a:endParaRPr lang="en-AU"/>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International TPS Levy Notices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562514"/>
          </a:xfrm>
          <a:prstGeom prst="rect">
            <a:avLst/>
          </a:prstGeom>
          <a:noFill/>
        </p:spPr>
        <p:txBody>
          <a:bodyPr wrap="square" lIns="0" tIns="0" rIns="0" bIns="0" rtlCol="0" anchor="t">
            <a:spAutoFit/>
          </a:bodyPr>
          <a:lstStyle/>
          <a:p>
            <a:pPr>
              <a:spcAft>
                <a:spcPts val="1400"/>
              </a:spcAft>
            </a:pPr>
            <a:r>
              <a:rPr lang="en-AU"/>
              <a:t>You will receive the following notices about your 2026 levy:</a:t>
            </a:r>
          </a:p>
          <a:p>
            <a:pPr marL="285750" indent="-285750">
              <a:spcAft>
                <a:spcPts val="1400"/>
              </a:spcAft>
              <a:buFont typeface="Arial" panose="020B0604020202020204" pitchFamily="34" charset="0"/>
              <a:buChar char="•"/>
            </a:pPr>
            <a:r>
              <a:rPr lang="en-AU"/>
              <a:t>Early advice</a:t>
            </a:r>
            <a:endParaRPr lang="en-AU">
              <a:ea typeface="Calibri"/>
              <a:cs typeface="Calibri"/>
            </a:endParaRPr>
          </a:p>
          <a:p>
            <a:pPr marL="285750" indent="-285750">
              <a:spcAft>
                <a:spcPts val="1400"/>
              </a:spcAft>
              <a:buFont typeface="Arial" panose="020B0604020202020204" pitchFamily="34" charset="0"/>
              <a:buChar char="•"/>
            </a:pPr>
            <a:r>
              <a:rPr lang="en-AU"/>
              <a:t>Request for Information (RFI) (with 2 weeks to respond)</a:t>
            </a:r>
            <a:endParaRPr lang="en-AU">
              <a:ea typeface="Calibri"/>
              <a:cs typeface="Calibri"/>
            </a:endParaRPr>
          </a:p>
          <a:p>
            <a:pPr marL="285750" indent="-285750">
              <a:spcAft>
                <a:spcPts val="1400"/>
              </a:spcAft>
              <a:buFont typeface="Arial" panose="020B0604020202020204" pitchFamily="34" charset="0"/>
              <a:buChar char="•"/>
            </a:pPr>
            <a:r>
              <a:rPr lang="en-AU"/>
              <a:t>Invoice (with 28 days to pay)</a:t>
            </a:r>
            <a:endParaRPr lang="en-AU">
              <a:ea typeface="Calibri"/>
              <a:cs typeface="Calibri"/>
            </a:endParaRPr>
          </a:p>
          <a:p>
            <a:pPr marL="285750" indent="-285750">
              <a:spcAft>
                <a:spcPts val="1400"/>
              </a:spcAft>
              <a:buFont typeface="Arial" panose="020B0604020202020204" pitchFamily="34" charset="0"/>
              <a:buChar char="•"/>
            </a:pPr>
            <a:r>
              <a:rPr lang="en-AU"/>
              <a:t>Reminder notice (if your payment has not been received on the due date)</a:t>
            </a:r>
            <a:endParaRPr lang="en-AU">
              <a:ea typeface="Calibri"/>
              <a:cs typeface="Calibri"/>
            </a:endParaRPr>
          </a:p>
          <a:p>
            <a:pPr marL="285750" indent="-285750">
              <a:spcAft>
                <a:spcPts val="1400"/>
              </a:spcAft>
              <a:buFont typeface="Arial" panose="020B0604020202020204" pitchFamily="34" charset="0"/>
              <a:buChar char="•"/>
            </a:pPr>
            <a:r>
              <a:rPr lang="en-AU">
                <a:ea typeface="Calibri"/>
                <a:cs typeface="Calibri"/>
              </a:rPr>
              <a:t>Late payment penalty invoice (if applicable)</a:t>
            </a:r>
          </a:p>
          <a:p>
            <a:pPr marL="285750" indent="-285750">
              <a:spcAft>
                <a:spcPts val="1400"/>
              </a:spcAft>
              <a:buFont typeface="Arial" panose="020B0604020202020204" pitchFamily="34" charset="0"/>
              <a:buChar char="•"/>
            </a:pPr>
            <a:r>
              <a:rPr lang="en-AU">
                <a:ea typeface="Calibri"/>
                <a:cs typeface="Calibri"/>
              </a:rPr>
              <a:t>Suspension notification (if applicable)</a:t>
            </a:r>
          </a:p>
          <a:p>
            <a:pPr marL="285750" indent="-285750">
              <a:spcAft>
                <a:spcPts val="1400"/>
              </a:spcAft>
              <a:buFont typeface="Arial" panose="020B0604020202020204" pitchFamily="34" charset="0"/>
              <a:buChar char="•"/>
            </a:pPr>
            <a:r>
              <a:rPr lang="en-AU">
                <a:ea typeface="Calibri"/>
                <a:cs typeface="Calibri"/>
              </a:rPr>
              <a:t>Provider reinstatement fee invoice (if applicable)</a:t>
            </a: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1361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2026 International Levy Timeline and Takeaways</a:t>
            </a:r>
          </a:p>
        </p:txBody>
      </p:sp>
      <p:grpSp>
        <p:nvGrpSpPr>
          <p:cNvPr id="2" name="Group 1">
            <a:extLst>
              <a:ext uri="{FF2B5EF4-FFF2-40B4-BE49-F238E27FC236}">
                <a16:creationId xmlns:a16="http://schemas.microsoft.com/office/drawing/2014/main" id="{279E9568-217B-C618-75C9-298581C168B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4EB4481C-B43B-9A98-277F-0A8F2BE3E25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61D9B5C-EBEC-C335-D737-71BED55BDDE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ECD3013-97FD-58C2-0177-E8EAAB3FC2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360000" y="23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International TPS Levy Timeline</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21" name="Group 20">
            <a:extLst>
              <a:ext uri="{FF2B5EF4-FFF2-40B4-BE49-F238E27FC236}">
                <a16:creationId xmlns:a16="http://schemas.microsoft.com/office/drawing/2014/main" id="{E17B865F-65DF-53AB-28D0-15A21A551923}"/>
              </a:ext>
            </a:extLst>
          </p:cNvPr>
          <p:cNvGrpSpPr/>
          <p:nvPr/>
        </p:nvGrpSpPr>
        <p:grpSpPr>
          <a:xfrm>
            <a:off x="270000" y="720000"/>
            <a:ext cx="8604000" cy="3906000"/>
            <a:chOff x="270000" y="720000"/>
            <a:chExt cx="8604000" cy="3906000"/>
          </a:xfrm>
        </p:grpSpPr>
        <p:sp>
          <p:nvSpPr>
            <p:cNvPr id="3" name="Rectangle: Rounded Corners 2">
              <a:extLst>
                <a:ext uri="{FF2B5EF4-FFF2-40B4-BE49-F238E27FC236}">
                  <a16:creationId xmlns:a16="http://schemas.microsoft.com/office/drawing/2014/main" id="{3F7B504E-802B-D70B-5942-4BA3D75515C3}"/>
                </a:ext>
              </a:extLst>
            </p:cNvPr>
            <p:cNvSpPr/>
            <p:nvPr/>
          </p:nvSpPr>
          <p:spPr>
            <a:xfrm>
              <a:off x="270000" y="720000"/>
              <a:ext cx="1692000" cy="270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450" b="1">
                  <a:solidFill>
                    <a:srgbClr val="FFFFFF"/>
                  </a:solidFill>
                  <a:ea typeface="Calibri" panose="020F0502020204030204" pitchFamily="34" charset="0"/>
                  <a:cs typeface="Arial" panose="020B0604020202020204" pitchFamily="34" charset="0"/>
                </a:rPr>
                <a:t>August 2025</a:t>
              </a:r>
            </a:p>
          </p:txBody>
        </p:sp>
        <p:sp>
          <p:nvSpPr>
            <p:cNvPr id="4" name="Rectangle: Rounded Corners 3">
              <a:extLst>
                <a:ext uri="{FF2B5EF4-FFF2-40B4-BE49-F238E27FC236}">
                  <a16:creationId xmlns:a16="http://schemas.microsoft.com/office/drawing/2014/main" id="{2A033D14-4B58-E1A7-A921-DA547047B9F8}"/>
                </a:ext>
              </a:extLst>
            </p:cNvPr>
            <p:cNvSpPr/>
            <p:nvPr/>
          </p:nvSpPr>
          <p:spPr>
            <a:xfrm>
              <a:off x="1998000" y="720000"/>
              <a:ext cx="1692000" cy="270000"/>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450" b="1">
                  <a:solidFill>
                    <a:srgbClr val="FFFFFF"/>
                  </a:solidFill>
                  <a:ea typeface="Calibri" panose="020F0502020204030204" pitchFamily="34" charset="0"/>
                  <a:cs typeface="Arial" panose="020B0604020202020204" pitchFamily="34" charset="0"/>
                </a:rPr>
                <a:t>Sept – Nov 2025</a:t>
              </a:r>
            </a:p>
          </p:txBody>
        </p:sp>
        <p:sp>
          <p:nvSpPr>
            <p:cNvPr id="6" name="Rectangle: Rounded Corners 5">
              <a:extLst>
                <a:ext uri="{FF2B5EF4-FFF2-40B4-BE49-F238E27FC236}">
                  <a16:creationId xmlns:a16="http://schemas.microsoft.com/office/drawing/2014/main" id="{63AC2750-81B9-1F5E-8026-244C79162564}"/>
                </a:ext>
              </a:extLst>
            </p:cNvPr>
            <p:cNvSpPr/>
            <p:nvPr/>
          </p:nvSpPr>
          <p:spPr>
            <a:xfrm>
              <a:off x="3726000" y="720000"/>
              <a:ext cx="1692000" cy="270000"/>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450" b="1">
                  <a:solidFill>
                    <a:srgbClr val="FFFFFF"/>
                  </a:solidFill>
                  <a:ea typeface="Calibri" panose="020F0502020204030204" pitchFamily="34" charset="0"/>
                  <a:cs typeface="Arial" panose="020B0604020202020204" pitchFamily="34" charset="0"/>
                </a:rPr>
                <a:t>November 2025</a:t>
              </a:r>
            </a:p>
          </p:txBody>
        </p:sp>
        <p:sp>
          <p:nvSpPr>
            <p:cNvPr id="7" name="Rectangle: Rounded Corners 6">
              <a:extLst>
                <a:ext uri="{FF2B5EF4-FFF2-40B4-BE49-F238E27FC236}">
                  <a16:creationId xmlns:a16="http://schemas.microsoft.com/office/drawing/2014/main" id="{5F8B7411-394A-2F69-9C09-00C7092C4213}"/>
                </a:ext>
              </a:extLst>
            </p:cNvPr>
            <p:cNvSpPr/>
            <p:nvPr/>
          </p:nvSpPr>
          <p:spPr>
            <a:xfrm>
              <a:off x="5454000" y="720000"/>
              <a:ext cx="1692000" cy="270000"/>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450" b="1">
                  <a:solidFill>
                    <a:srgbClr val="FFFFFF"/>
                  </a:solidFill>
                  <a:ea typeface="Calibri" panose="020F0502020204030204" pitchFamily="34" charset="0"/>
                  <a:cs typeface="Arial" panose="020B0604020202020204" pitchFamily="34" charset="0"/>
                </a:rPr>
                <a:t>December 2025</a:t>
              </a:r>
            </a:p>
          </p:txBody>
        </p:sp>
        <p:sp>
          <p:nvSpPr>
            <p:cNvPr id="10" name="Rectangle: Rounded Corners 9">
              <a:extLst>
                <a:ext uri="{FF2B5EF4-FFF2-40B4-BE49-F238E27FC236}">
                  <a16:creationId xmlns:a16="http://schemas.microsoft.com/office/drawing/2014/main" id="{19933222-BBD4-AB8E-AC05-EA9A63FF453B}"/>
                </a:ext>
              </a:extLst>
            </p:cNvPr>
            <p:cNvSpPr/>
            <p:nvPr/>
          </p:nvSpPr>
          <p:spPr>
            <a:xfrm>
              <a:off x="7182000" y="720000"/>
              <a:ext cx="1692000" cy="270000"/>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450" b="1">
                  <a:solidFill>
                    <a:srgbClr val="FFFFFF"/>
                  </a:solidFill>
                  <a:ea typeface="Calibri" panose="020F0502020204030204" pitchFamily="34" charset="0"/>
                  <a:cs typeface="Arial" panose="020B0604020202020204" pitchFamily="34" charset="0"/>
                </a:rPr>
                <a:t>Feb – May 2026</a:t>
              </a:r>
            </a:p>
          </p:txBody>
        </p:sp>
        <p:sp>
          <p:nvSpPr>
            <p:cNvPr id="12" name="Rectangle: Rounded Corners 11">
              <a:extLst>
                <a:ext uri="{FF2B5EF4-FFF2-40B4-BE49-F238E27FC236}">
                  <a16:creationId xmlns:a16="http://schemas.microsoft.com/office/drawing/2014/main" id="{22D27018-DCFD-992E-4124-A4BB1B22032C}"/>
                </a:ext>
              </a:extLst>
            </p:cNvPr>
            <p:cNvSpPr/>
            <p:nvPr/>
          </p:nvSpPr>
          <p:spPr>
            <a:xfrm>
              <a:off x="270000" y="1026000"/>
              <a:ext cx="1692000" cy="36000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300" b="1">
                  <a:ea typeface="Calibri" panose="020F0502020204030204" pitchFamily="34" charset="0"/>
                  <a:cs typeface="Arial" panose="020B0604020202020204" pitchFamily="34" charset="0"/>
                </a:rPr>
                <a:t>20 August</a:t>
              </a:r>
              <a:endParaRPr lang="en-AU" sz="13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Draft advice on 2026 international levy confirmed at TPS Advisory Board meeting</a:t>
              </a:r>
            </a:p>
            <a:p>
              <a:r>
                <a:rPr lang="en-AU" sz="1300" b="1">
                  <a:ea typeface="Calibri" panose="020F0502020204030204" pitchFamily="34" charset="0"/>
                  <a:cs typeface="Arial" panose="020B0604020202020204" pitchFamily="34" charset="0"/>
                </a:rPr>
                <a:t>Late August</a:t>
              </a:r>
              <a:endParaRPr lang="en-AU" sz="13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Draft advice letter published on TPS website</a:t>
              </a:r>
            </a:p>
          </p:txBody>
        </p:sp>
        <p:sp>
          <p:nvSpPr>
            <p:cNvPr id="13" name="Rectangle: Rounded Corners 12">
              <a:extLst>
                <a:ext uri="{FF2B5EF4-FFF2-40B4-BE49-F238E27FC236}">
                  <a16:creationId xmlns:a16="http://schemas.microsoft.com/office/drawing/2014/main" id="{9FBCABA5-6737-8C4A-5031-C43D95A919FB}"/>
                </a:ext>
              </a:extLst>
            </p:cNvPr>
            <p:cNvSpPr/>
            <p:nvPr/>
          </p:nvSpPr>
          <p:spPr>
            <a:xfrm>
              <a:off x="1998000" y="1026000"/>
              <a:ext cx="1692000" cy="36000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300" b="1">
                  <a:ea typeface="Calibri" panose="020F0502020204030204" pitchFamily="34" charset="0"/>
                  <a:cs typeface="Arial" panose="020B0604020202020204" pitchFamily="34" charset="0"/>
                </a:rPr>
                <a:t>2 September</a:t>
              </a:r>
              <a:endParaRPr lang="en-AU" sz="13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Online consultation session for all providers</a:t>
              </a:r>
            </a:p>
            <a:p>
              <a:r>
                <a:rPr lang="en-AU" sz="1300" b="1">
                  <a:ea typeface="Calibri" panose="020F0502020204030204" pitchFamily="34" charset="0"/>
                  <a:cs typeface="Arial" panose="020B0604020202020204" pitchFamily="34" charset="0"/>
                </a:rPr>
                <a:t>September-October</a:t>
              </a:r>
              <a:endParaRPr lang="en-AU" sz="1300">
                <a:ea typeface="Calibri" panose="020F0502020204030204" pitchFamily="34" charset="0"/>
                <a:cs typeface="Arial" panose="020B0604020202020204" pitchFamily="34" charset="0"/>
              </a:endParaRPr>
            </a:p>
            <a:p>
              <a:pPr marL="81000" indent="-81000">
                <a:spcAft>
                  <a:spcPts val="200"/>
                </a:spcAft>
                <a:buFont typeface="Symbol" panose="05050102010706020507" pitchFamily="18" charset="2"/>
                <a:buChar char=""/>
              </a:pPr>
              <a:r>
                <a:rPr lang="en-AU" sz="1200">
                  <a:ea typeface="Calibri" panose="020F0502020204030204" pitchFamily="34" charset="0"/>
                  <a:cs typeface="Arial" panose="020B0604020202020204" pitchFamily="34" charset="0"/>
                </a:rPr>
                <a:t>Consultation sessions in Melbourne, Sydney, Brisbane and Perth</a:t>
              </a: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Meetings with stakeholders</a:t>
              </a:r>
            </a:p>
            <a:p>
              <a:r>
                <a:rPr lang="en-AU" sz="1300" b="1">
                  <a:ea typeface="Calibri" panose="020F0502020204030204" pitchFamily="34" charset="0"/>
                  <a:cs typeface="Arial" panose="020B0604020202020204" pitchFamily="34" charset="0"/>
                </a:rPr>
                <a:t>5 November</a:t>
              </a:r>
              <a:endParaRPr lang="en-AU" sz="13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Online feedback session for all providers</a:t>
              </a:r>
            </a:p>
          </p:txBody>
        </p:sp>
        <p:sp>
          <p:nvSpPr>
            <p:cNvPr id="18" name="Rectangle: Rounded Corners 17">
              <a:extLst>
                <a:ext uri="{FF2B5EF4-FFF2-40B4-BE49-F238E27FC236}">
                  <a16:creationId xmlns:a16="http://schemas.microsoft.com/office/drawing/2014/main" id="{E4F3C50C-AD69-A329-ACCF-31663A330596}"/>
                </a:ext>
              </a:extLst>
            </p:cNvPr>
            <p:cNvSpPr/>
            <p:nvPr/>
          </p:nvSpPr>
          <p:spPr>
            <a:xfrm>
              <a:off x="3726000" y="1026000"/>
              <a:ext cx="1692000" cy="36000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300" b="1">
                  <a:ea typeface="Calibri" panose="020F0502020204030204" pitchFamily="34" charset="0"/>
                  <a:cs typeface="Arial" panose="020B0604020202020204" pitchFamily="34" charset="0"/>
                </a:rPr>
                <a:t>19 November</a:t>
              </a:r>
              <a:endParaRPr lang="en-AU" sz="1300">
                <a:ea typeface="Calibri" panose="020F0502020204030204" pitchFamily="34" charset="0"/>
                <a:cs typeface="Arial" panose="020B0604020202020204" pitchFamily="34" charset="0"/>
              </a:endParaRPr>
            </a:p>
            <a:p>
              <a:pPr marL="81000" indent="-81000">
                <a:spcAft>
                  <a:spcPts val="200"/>
                </a:spcAft>
                <a:buFont typeface="Symbol" panose="05050102010706020507" pitchFamily="18" charset="2"/>
                <a:buChar char=""/>
              </a:pPr>
              <a:r>
                <a:rPr lang="en-AU" sz="1200">
                  <a:ea typeface="Calibri" panose="020F0502020204030204" pitchFamily="34" charset="0"/>
                  <a:cs typeface="Arial" panose="020B0604020202020204" pitchFamily="34" charset="0"/>
                </a:rPr>
                <a:t>TPS Advisory Board considers sector feedback</a:t>
              </a: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Final advice on 2026 International TPS Levy settings confirmed at Board meeting</a:t>
              </a:r>
            </a:p>
            <a:p>
              <a:r>
                <a:rPr lang="en-AU" sz="1300" b="1">
                  <a:ea typeface="Calibri" panose="020F0502020204030204" pitchFamily="34" charset="0"/>
                  <a:cs typeface="Arial" panose="020B0604020202020204" pitchFamily="34" charset="0"/>
                </a:rPr>
                <a:t>Mid-November</a:t>
              </a:r>
              <a:endParaRPr lang="en-AU" sz="1300">
                <a:ea typeface="Calibri" panose="020F0502020204030204" pitchFamily="34" charset="0"/>
                <a:cs typeface="Arial" panose="020B0604020202020204" pitchFamily="34" charset="0"/>
              </a:endParaRPr>
            </a:p>
            <a:p>
              <a:pPr marL="81000" indent="-81000">
                <a:spcAft>
                  <a:spcPts val="200"/>
                </a:spcAft>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 drafted and sent to Treasurer</a:t>
              </a: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Department of Education briefing for Administrative and Base Fee Components sent to Minister for Education</a:t>
              </a:r>
            </a:p>
          </p:txBody>
        </p:sp>
        <p:sp>
          <p:nvSpPr>
            <p:cNvPr id="19" name="Rectangle: Rounded Corners 18">
              <a:extLst>
                <a:ext uri="{FF2B5EF4-FFF2-40B4-BE49-F238E27FC236}">
                  <a16:creationId xmlns:a16="http://schemas.microsoft.com/office/drawing/2014/main" id="{1862C221-4F61-023F-AB13-7F37596EA113}"/>
                </a:ext>
              </a:extLst>
            </p:cNvPr>
            <p:cNvSpPr/>
            <p:nvPr/>
          </p:nvSpPr>
          <p:spPr>
            <a:xfrm>
              <a:off x="5454000" y="1026000"/>
              <a:ext cx="1692000" cy="36000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300" b="1">
                  <a:ea typeface="Calibri" panose="020F0502020204030204" pitchFamily="34" charset="0"/>
                  <a:cs typeface="Arial" panose="020B0604020202020204" pitchFamily="34" charset="0"/>
                </a:rPr>
                <a:t>31 December</a:t>
              </a:r>
              <a:endParaRPr lang="en-AU" sz="13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 must be approved by Treasurer and signed off by TPS Director</a:t>
              </a:r>
            </a:p>
          </p:txBody>
        </p:sp>
        <p:sp>
          <p:nvSpPr>
            <p:cNvPr id="20" name="Rectangle: Rounded Corners 19">
              <a:extLst>
                <a:ext uri="{FF2B5EF4-FFF2-40B4-BE49-F238E27FC236}">
                  <a16:creationId xmlns:a16="http://schemas.microsoft.com/office/drawing/2014/main" id="{0B8A38DA-9961-E671-BB4B-9E63665DB01D}"/>
                </a:ext>
              </a:extLst>
            </p:cNvPr>
            <p:cNvSpPr/>
            <p:nvPr/>
          </p:nvSpPr>
          <p:spPr>
            <a:xfrm>
              <a:off x="7182000" y="1026000"/>
              <a:ext cx="1692000" cy="360000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300" b="1">
                  <a:ea typeface="Calibri" panose="020F0502020204030204" pitchFamily="34" charset="0"/>
                  <a:cs typeface="Arial" panose="020B0604020202020204" pitchFamily="34" charset="0"/>
                </a:rPr>
                <a:t>February</a:t>
              </a:r>
              <a:endParaRPr lang="en-AU" sz="1300">
                <a:ea typeface="Calibri" panose="020F0502020204030204" pitchFamily="34" charset="0"/>
                <a:cs typeface="Arial" panose="020B0604020202020204" pitchFamily="34" charset="0"/>
              </a:endParaRPr>
            </a:p>
            <a:p>
              <a:pPr marL="80645" indent="-80645">
                <a:spcAft>
                  <a:spcPts val="800"/>
                </a:spcAft>
                <a:buFont typeface="Symbol" panose="05050102010706020507" pitchFamily="18" charset="2"/>
                <a:buChar char=""/>
              </a:pPr>
              <a:r>
                <a:rPr lang="en-AU" sz="1200">
                  <a:ea typeface="Calibri"/>
                  <a:cs typeface="Arial"/>
                </a:rPr>
                <a:t>Non-exempt providers receive a Request for Information to declare 2025 overseas students tuition fee income and domestic student enrolment figures</a:t>
              </a:r>
            </a:p>
            <a:p>
              <a:r>
                <a:rPr lang="en-AU" sz="1300" b="1">
                  <a:ea typeface="Calibri"/>
                  <a:cs typeface="Arial"/>
                </a:rPr>
                <a:t>March</a:t>
              </a:r>
              <a:endParaRPr lang="en-AU" sz="1300" b="1">
                <a:highlight>
                  <a:srgbClr val="FFFF00"/>
                </a:highlight>
                <a:ea typeface="Calibri" panose="020F0502020204030204" pitchFamily="34" charset="0"/>
                <a:cs typeface="Arial" panose="020B0604020202020204" pitchFamily="34" charset="0"/>
              </a:endParaRPr>
            </a:p>
            <a:p>
              <a:pPr marL="80645" indent="-80645">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2026 levy invoices sent to providers</a:t>
              </a:r>
            </a:p>
            <a:p>
              <a:r>
                <a:rPr lang="en-AU" sz="1300" b="1">
                  <a:ea typeface="Calibri"/>
                  <a:cs typeface="Arial"/>
                </a:rPr>
                <a:t>April-May </a:t>
              </a:r>
              <a:endParaRPr lang="en-AU" sz="1300" b="1">
                <a:highlight>
                  <a:srgbClr val="FFFF00"/>
                </a:highlight>
                <a:ea typeface="Calibri"/>
                <a:cs typeface="Arial"/>
              </a:endParaRPr>
            </a:p>
            <a:p>
              <a:pPr marL="80645" indent="-80645">
                <a:spcAft>
                  <a:spcPts val="800"/>
                </a:spcAft>
                <a:buFont typeface="Symbol" panose="05050102010706020507" pitchFamily="18" charset="2"/>
                <a:buChar char=""/>
              </a:pPr>
              <a:r>
                <a:rPr lang="en-AU" sz="1200">
                  <a:ea typeface="Calibri" panose="020F0502020204030204" pitchFamily="34" charset="0"/>
                  <a:cs typeface="Arial" panose="020B0604020202020204" pitchFamily="34" charset="0"/>
                </a:rPr>
                <a:t>International levy collected</a:t>
              </a:r>
            </a:p>
          </p:txBody>
        </p:sp>
      </p:grpSp>
    </p:spTree>
    <p:extLst>
      <p:ext uri="{BB962C8B-B14F-4D97-AF65-F5344CB8AC3E}">
        <p14:creationId xmlns:p14="http://schemas.microsoft.com/office/powerpoint/2010/main" val="427260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43E1784C-ADDD-E35F-1F2E-25964E825F6D}"/>
              </a:ext>
            </a:extLst>
          </p:cNvPr>
          <p:cNvSpPr txBox="1"/>
          <p:nvPr/>
        </p:nvSpPr>
        <p:spPr>
          <a:xfrm>
            <a:off x="539552" y="1116000"/>
            <a:ext cx="8064896" cy="3149580"/>
          </a:xfrm>
          <a:prstGeom prst="rect">
            <a:avLst/>
          </a:prstGeom>
          <a:noFill/>
        </p:spPr>
        <p:txBody>
          <a:bodyPr wrap="square" lIns="0" tIns="0" rIns="0" bIns="0" rtlCol="0" anchor="t">
            <a:spAutoFit/>
          </a:bodyPr>
          <a:lstStyle/>
          <a:p>
            <a:pPr>
              <a:spcAft>
                <a:spcPts val="3200"/>
              </a:spcAft>
            </a:pPr>
            <a:r>
              <a:rPr lang="en-AU">
                <a:cs typeface="Calibri"/>
              </a:rPr>
              <a:t>Key features of the Board’s draft advice on 2026 levy settings:</a:t>
            </a:r>
          </a:p>
          <a:p>
            <a:pPr marL="342900" indent="-342900">
              <a:spcAft>
                <a:spcPts val="3200"/>
              </a:spcAft>
              <a:buFont typeface="+mj-lt"/>
              <a:buAutoNum type="arabicPeriod"/>
            </a:pPr>
            <a:r>
              <a:rPr lang="en-AU">
                <a:cs typeface="Calibri"/>
              </a:rPr>
              <a:t>New risk factor value to be added to the </a:t>
            </a:r>
            <a:r>
              <a:rPr lang="en-AU" i="1">
                <a:cs typeface="Calibri"/>
              </a:rPr>
              <a:t>non-compliance and registration renewal</a:t>
            </a:r>
            <a:r>
              <a:rPr lang="en-AU">
                <a:cs typeface="Calibri"/>
              </a:rPr>
              <a:t> risk factor for providers that had at least one student default where the refund amount was paid out by the TPS in the previous calendar year</a:t>
            </a:r>
          </a:p>
          <a:p>
            <a:pPr marL="342900" indent="-342900">
              <a:spcAft>
                <a:spcPts val="5200"/>
              </a:spcAft>
              <a:buFont typeface="+mj-lt"/>
              <a:buAutoNum type="arabicPeriod"/>
            </a:pPr>
            <a:r>
              <a:rPr lang="en-AU">
                <a:cs typeface="Calibri"/>
              </a:rPr>
              <a:t>Target range of OSTF to be increased from $40-60 million to $50-70 million</a:t>
            </a:r>
          </a:p>
          <a:p>
            <a:pPr>
              <a:spcAft>
                <a:spcPts val="5200"/>
              </a:spcAft>
            </a:pPr>
            <a:r>
              <a:rPr lang="en-AU">
                <a:cs typeface="Calibri"/>
              </a:rPr>
              <a:t>Timeline estimates levy will be collected in April-May 2026</a:t>
            </a:r>
          </a:p>
        </p:txBody>
      </p:sp>
    </p:spTree>
    <p:extLst>
      <p:ext uri="{BB962C8B-B14F-4D97-AF65-F5344CB8AC3E}">
        <p14:creationId xmlns:p14="http://schemas.microsoft.com/office/powerpoint/2010/main" val="100292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11" name="Group 10">
            <a:extLst>
              <a:ext uri="{FF2B5EF4-FFF2-40B4-BE49-F238E27FC236}">
                <a16:creationId xmlns:a16="http://schemas.microsoft.com/office/drawing/2014/main" id="{5C89F445-AFE4-D33D-A9EC-DF3653FA295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5C6E18C3-28E7-EBD1-F81F-9586369A12B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7B6D5DB-1D08-737A-F4E1-210EBC8D810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3DA218F4-A3E6-EE4C-C834-240A3213B8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E3AF3F8E-DE96-46C1-FBE4-95F11E069EB0}"/>
              </a:ext>
            </a:extLst>
          </p:cNvPr>
          <p:cNvSpPr txBox="1"/>
          <p:nvPr/>
        </p:nvSpPr>
        <p:spPr>
          <a:xfrm>
            <a:off x="539552" y="1116000"/>
            <a:ext cx="8064896" cy="3000821"/>
          </a:xfrm>
          <a:prstGeom prst="rect">
            <a:avLst/>
          </a:prstGeom>
          <a:noFill/>
        </p:spPr>
        <p:txBody>
          <a:bodyPr wrap="square" lIns="0" tIns="0" rIns="0" bIns="0" rtlCol="0" anchor="t">
            <a:spAutoFit/>
          </a:bodyPr>
          <a:lstStyle/>
          <a:p>
            <a:pPr>
              <a:spcAft>
                <a:spcPts val="4200"/>
              </a:spcAft>
            </a:pPr>
            <a:r>
              <a:rPr lang="en-AU">
                <a:cs typeface="Calibri"/>
              </a:rPr>
              <a:t>Ensure </a:t>
            </a:r>
            <a:r>
              <a:rPr lang="en-AU" b="1">
                <a:cs typeface="Calibri"/>
              </a:rPr>
              <a:t>all contact information </a:t>
            </a:r>
            <a:r>
              <a:rPr lang="en-AU">
                <a:cs typeface="Calibri"/>
              </a:rPr>
              <a:t>and </a:t>
            </a:r>
            <a:r>
              <a:rPr lang="en-AU" b="1">
                <a:cs typeface="Calibri"/>
              </a:rPr>
              <a:t>student enrolment data</a:t>
            </a:r>
            <a:r>
              <a:rPr lang="en-AU">
                <a:cs typeface="Calibri"/>
              </a:rPr>
              <a:t> </a:t>
            </a:r>
            <a:r>
              <a:rPr lang="en-AU" b="1">
                <a:cs typeface="Calibri"/>
              </a:rPr>
              <a:t>in PRISMS </a:t>
            </a:r>
            <a:r>
              <a:rPr lang="en-AU">
                <a:cs typeface="Calibri"/>
              </a:rPr>
              <a:t>is </a:t>
            </a:r>
            <a:r>
              <a:rPr lang="en-AU" b="1">
                <a:cs typeface="Calibri"/>
              </a:rPr>
              <a:t>up to date</a:t>
            </a:r>
            <a:endParaRPr lang="en-AU" b="1">
              <a:ea typeface="Calibri"/>
              <a:cs typeface="Calibri"/>
            </a:endParaRPr>
          </a:p>
          <a:p>
            <a:pPr marL="0" lvl="1">
              <a:spcAft>
                <a:spcPts val="4200"/>
              </a:spcAft>
            </a:pPr>
            <a:r>
              <a:rPr lang="en-AU" b="1">
                <a:cs typeface="Calibri"/>
              </a:rPr>
              <a:t>Submit your RFI on time </a:t>
            </a:r>
            <a:r>
              <a:rPr lang="en-AU">
                <a:cs typeface="Calibri"/>
              </a:rPr>
              <a:t>to ensure your levy can be calculated</a:t>
            </a:r>
            <a:endParaRPr lang="en-AU" b="1">
              <a:cs typeface="Calibri"/>
            </a:endParaRPr>
          </a:p>
          <a:p>
            <a:pPr marL="0" lvl="1">
              <a:spcAft>
                <a:spcPts val="4200"/>
              </a:spcAft>
            </a:pPr>
            <a:r>
              <a:rPr lang="en-AU" b="1">
                <a:cs typeface="Calibri"/>
              </a:rPr>
              <a:t>Pay the full and correct levy amount on time</a:t>
            </a:r>
            <a:r>
              <a:rPr lang="en-AU">
                <a:cs typeface="Calibri"/>
              </a:rPr>
              <a:t> to avoid receiving a late payment penalty and a non-compliance loading for the next three levies</a:t>
            </a:r>
          </a:p>
          <a:p>
            <a:pPr marL="0" lvl="1">
              <a:spcAft>
                <a:spcPts val="4200"/>
              </a:spcAft>
            </a:pPr>
            <a:r>
              <a:rPr lang="en-AU" b="1">
                <a:cs typeface="Calibri"/>
              </a:rPr>
              <a:t>Check account details and reference number are correct before making a payment</a:t>
            </a:r>
            <a:endParaRPr lang="en-AU">
              <a:ea typeface="Calibri"/>
              <a:cs typeface="Calibri"/>
            </a:endParaRPr>
          </a:p>
        </p:txBody>
      </p:sp>
    </p:spTree>
    <p:extLst>
      <p:ext uri="{BB962C8B-B14F-4D97-AF65-F5344CB8AC3E}">
        <p14:creationId xmlns:p14="http://schemas.microsoft.com/office/powerpoint/2010/main" val="1533068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680000" y="0"/>
            <a:ext cx="4464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5922000" y="1746000"/>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49" name="Picture 48" descr="QR code for the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5922000" y="2970000"/>
            <a:ext cx="3067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operations@tps.gov.au</a:t>
            </a:r>
            <a:endParaRPr kumimoji="0" lang="en-AU" altLang="en-US" sz="2400" i="0" u="none" strike="noStrike" cap="none" normalizeH="0" baseline="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4986000" y="1526400"/>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4986000" y="2750400"/>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98394"/>
          </a:xfrm>
          <a:prstGeom prst="rect">
            <a:avLst/>
          </a:prstGeom>
          <a:noFill/>
        </p:spPr>
        <p:txBody>
          <a:bodyPr wrap="square" lIns="0" tIns="0" rIns="0" bIns="0" rtlCol="0" anchor="t">
            <a:spAutoFit/>
          </a:bodyPr>
          <a:lstStyle/>
          <a:p>
            <a:pPr algn="l">
              <a:spcAft>
                <a:spcPts val="2000"/>
              </a:spcAft>
            </a:pPr>
            <a:r>
              <a:rPr lang="en-AU"/>
              <a:t>Australian Government initiative</a:t>
            </a:r>
          </a:p>
          <a:p>
            <a:pPr>
              <a:spcAft>
                <a:spcPts val="2000"/>
              </a:spcAft>
            </a:pPr>
            <a:r>
              <a:rPr lang="en-AU">
                <a:ea typeface="+mn-lt"/>
                <a:cs typeface="+mn-lt"/>
              </a:rPr>
              <a:t>Student tuition protection scheme</a:t>
            </a:r>
          </a:p>
          <a:p>
            <a:pPr>
              <a:spcAft>
                <a:spcPts val="2000"/>
              </a:spcAft>
            </a:pPr>
            <a:r>
              <a:rPr lang="en-AU">
                <a:ea typeface="+mn-lt"/>
                <a:cs typeface="+mn-lt"/>
              </a:rPr>
              <a:t>Developed for international student fee protection and expanded to specified domestic students</a:t>
            </a:r>
          </a:p>
          <a:p>
            <a:pPr>
              <a:spcAft>
                <a:spcPts val="2000"/>
              </a:spcAft>
            </a:pPr>
            <a:r>
              <a:rPr lang="en-AU"/>
              <a:t>Supports students with tuition fee refunds and facilitates alternative course placements following provider closures</a:t>
            </a:r>
          </a:p>
          <a:p>
            <a:pPr>
              <a:spcAft>
                <a:spcPts val="2000"/>
              </a:spcAft>
            </a:pPr>
            <a:r>
              <a:rPr lang="en-AU"/>
              <a:t>Supports education providers to understand and meet obligations to students</a:t>
            </a:r>
          </a:p>
          <a:p>
            <a:pPr>
              <a:spcAft>
                <a:spcPts val="2000"/>
              </a:spcAft>
            </a:pPr>
            <a:r>
              <a:rPr lang="en-AU"/>
              <a:t>Manages tuition protection levy collections</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2781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39551" y="1116000"/>
            <a:ext cx="5140279" cy="3170099"/>
          </a:xfrm>
          <a:prstGeom prst="rect">
            <a:avLst/>
          </a:prstGeom>
          <a:noFill/>
        </p:spPr>
        <p:txBody>
          <a:bodyPr wrap="square" lIns="0" tIns="0" rIns="0" bIns="0" rtlCol="0" anchor="t">
            <a:spAutoFit/>
          </a:bodyPr>
          <a:lstStyle/>
          <a:p>
            <a:pPr>
              <a:spcAft>
                <a:spcPts val="2400"/>
              </a:spcAft>
            </a:pPr>
            <a:r>
              <a:rPr lang="en-AU">
                <a:cs typeface="Calibri"/>
              </a:rPr>
              <a:t>Melinda Hatton, TPS Director</a:t>
            </a:r>
          </a:p>
          <a:p>
            <a:pPr>
              <a:spcAft>
                <a:spcPts val="2400"/>
              </a:spcAft>
            </a:pPr>
            <a:r>
              <a:rPr lang="en-AU" b="1"/>
              <a:t>Statutory office holder </a:t>
            </a:r>
            <a:r>
              <a:rPr lang="en-AU"/>
              <a:t>appointed by the federal Minister for Education</a:t>
            </a:r>
          </a:p>
          <a:p>
            <a:pPr>
              <a:spcAft>
                <a:spcPts val="2400"/>
              </a:spcAft>
            </a:pPr>
            <a:r>
              <a:rPr lang="en-AU" b="1"/>
              <a:t>Operational oversight </a:t>
            </a:r>
            <a:r>
              <a:rPr lang="en-AU"/>
              <a:t>of the daily activities of the TPS</a:t>
            </a:r>
          </a:p>
          <a:p>
            <a:pPr>
              <a:spcAft>
                <a:spcPts val="2400"/>
              </a:spcAft>
            </a:pPr>
            <a:r>
              <a:rPr lang="en-AU">
                <a:cs typeface="Calibri"/>
              </a:rPr>
              <a:t>Responsible for the </a:t>
            </a:r>
            <a:r>
              <a:rPr lang="en-AU" b="1">
                <a:cs typeface="Calibri"/>
              </a:rPr>
              <a:t>annual collection of TPS levies </a:t>
            </a:r>
            <a:r>
              <a:rPr lang="en-AU">
                <a:cs typeface="Calibri"/>
              </a:rPr>
              <a:t>from CRICOS and eligible domestic education providers</a:t>
            </a:r>
          </a:p>
          <a:p>
            <a:pPr>
              <a:spcAft>
                <a:spcPts val="2400"/>
              </a:spcAft>
            </a:pPr>
            <a:r>
              <a:rPr lang="en-AU">
                <a:cs typeface="Calibri"/>
              </a:rPr>
              <a:t>Responsible for </a:t>
            </a:r>
            <a:r>
              <a:rPr lang="en-AU" b="1">
                <a:cs typeface="Calibri"/>
              </a:rPr>
              <a:t>managing the levy funds</a:t>
            </a:r>
            <a:endParaRPr lang="en-AU" sz="1750">
              <a:cs typeface="Calibri"/>
            </a:endParaRPr>
          </a:p>
        </p:txBody>
      </p:sp>
      <p:pic>
        <p:nvPicPr>
          <p:cNvPr id="5" name="Picture 4" descr="Photo of the TPS Director.">
            <a:extLst>
              <a:ext uri="{FF2B5EF4-FFF2-40B4-BE49-F238E27FC236}">
                <a16:creationId xmlns:a16="http://schemas.microsoft.com/office/drawing/2014/main" id="{FA44E65B-A021-3569-007E-655FC2FDE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11" y="1116000"/>
            <a:ext cx="2562137" cy="3388295"/>
          </a:xfrm>
          <a:prstGeom prst="rect">
            <a:avLst/>
          </a:prstGeom>
        </p:spPr>
      </p:pic>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880B581B-1A7C-2C09-34BB-A59839C67A3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DE081BA8-E5D9-C733-F8DA-BEBCDB123B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B32D7423-B3A1-B73D-4784-0D9114C2AF6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1D7C48F5-98E9-E97D-3FA2-35FB11ECA5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7" name="Picture 6" descr="Photo of the TPS team.">
            <a:extLst>
              <a:ext uri="{FF2B5EF4-FFF2-40B4-BE49-F238E27FC236}">
                <a16:creationId xmlns:a16="http://schemas.microsoft.com/office/drawing/2014/main" id="{8BAE4354-1C9B-84FF-58EE-4C66F3A046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2743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TPS Advisory Board</a:t>
            </a:r>
            <a:endParaRPr kumimoji="0" lang="en-AU" sz="2200" b="0" i="0" u="none" strike="noStrike" kern="1200" cap="none" spc="0" normalizeH="0" baseline="0" noProof="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539551" y="1116000"/>
            <a:ext cx="8100000" cy="3434273"/>
          </a:xfrm>
          <a:prstGeom prst="rect">
            <a:avLst/>
          </a:prstGeom>
          <a:noFill/>
        </p:spPr>
        <p:txBody>
          <a:bodyPr wrap="square" lIns="0" tIns="0" rIns="0" bIns="0" rtlCol="0" anchor="t">
            <a:spAutoFit/>
          </a:bodyPr>
          <a:lstStyle/>
          <a:p>
            <a:pPr marL="234000" indent="-234000">
              <a:spcAft>
                <a:spcPts val="1700"/>
              </a:spcAft>
              <a:buFont typeface="+mj-lt"/>
              <a:buAutoNum type="arabicPeriod"/>
            </a:pPr>
            <a:r>
              <a:rPr lang="en-AU" sz="1550" dirty="0"/>
              <a:t> </a:t>
            </a:r>
            <a:r>
              <a:rPr lang="en-AU" sz="1550" b="1" dirty="0"/>
              <a:t>Ms Sharon Robertson </a:t>
            </a:r>
            <a:r>
              <a:rPr lang="en-AU" sz="1550" dirty="0"/>
              <a:t>(Chair)</a:t>
            </a:r>
            <a:endParaRPr lang="en-AU" sz="1550" dirty="0">
              <a:cs typeface="Calibri"/>
            </a:endParaRPr>
          </a:p>
          <a:p>
            <a:pPr marL="234000" indent="-234000">
              <a:spcAft>
                <a:spcPts val="1700"/>
              </a:spcAft>
              <a:buFont typeface="+mj-lt"/>
              <a:buAutoNum type="arabicPeriod"/>
            </a:pPr>
            <a:r>
              <a:rPr lang="en-AU" sz="1550" dirty="0"/>
              <a:t> </a:t>
            </a:r>
            <a:r>
              <a:rPr lang="en-AU" sz="1550" b="1" dirty="0"/>
              <a:t>The Hon. Phil Honeywood </a:t>
            </a:r>
            <a:r>
              <a:rPr lang="en-AU" sz="1550" dirty="0"/>
              <a:t>(Deputy Chair)</a:t>
            </a:r>
            <a:endParaRPr lang="en-AU" sz="1550" dirty="0">
              <a:cs typeface="Calibri"/>
            </a:endParaRPr>
          </a:p>
          <a:p>
            <a:pPr marL="234000" indent="-234000">
              <a:spcAft>
                <a:spcPts val="1700"/>
              </a:spcAft>
              <a:buFont typeface="+mj-lt"/>
              <a:buAutoNum type="arabicPeriod"/>
            </a:pPr>
            <a:r>
              <a:rPr lang="en-AU" sz="1550" dirty="0"/>
              <a:t> </a:t>
            </a:r>
            <a:r>
              <a:rPr lang="en-AU" sz="1550" b="1" dirty="0"/>
              <a:t>Ms Karen Sandercock</a:t>
            </a:r>
            <a:r>
              <a:rPr lang="en-AU" sz="1550" dirty="0"/>
              <a:t>, Australian Government Department of Education</a:t>
            </a:r>
            <a:endParaRPr lang="en-AU" sz="1550" dirty="0">
              <a:cs typeface="Calibri" panose="020F0502020204030204"/>
            </a:endParaRPr>
          </a:p>
          <a:p>
            <a:pPr marL="234000" indent="-234000">
              <a:spcAft>
                <a:spcPts val="1700"/>
              </a:spcAft>
              <a:buFont typeface="+mj-lt"/>
              <a:buAutoNum type="arabicPeriod"/>
            </a:pPr>
            <a:r>
              <a:rPr lang="en-AU" sz="1550" dirty="0"/>
              <a:t> </a:t>
            </a:r>
            <a:r>
              <a:rPr lang="en-AU" sz="1550" b="1" dirty="0"/>
              <a:t>Ms Renae Houston</a:t>
            </a:r>
            <a:r>
              <a:rPr lang="en-AU" sz="1550" dirty="0"/>
              <a:t>, Australian Government Department of Employment and Workplace Relations</a:t>
            </a:r>
            <a:endParaRPr lang="en-AU" sz="1550" dirty="0">
              <a:cs typeface="Calibri" panose="020F0502020204030204"/>
            </a:endParaRPr>
          </a:p>
          <a:p>
            <a:pPr marL="234000" indent="-234000">
              <a:spcAft>
                <a:spcPts val="1700"/>
              </a:spcAft>
              <a:buFont typeface="+mj-lt"/>
              <a:buAutoNum type="arabicPeriod"/>
            </a:pPr>
            <a:r>
              <a:rPr lang="en-AU" sz="1550" dirty="0"/>
              <a:t> </a:t>
            </a:r>
            <a:r>
              <a:rPr lang="en-AU" sz="1550" b="1" dirty="0"/>
              <a:t>Mr Guy Thorburn</a:t>
            </a:r>
            <a:r>
              <a:rPr lang="en-AU" sz="1550" dirty="0"/>
              <a:t>, Australian Government Actuary</a:t>
            </a:r>
            <a:endParaRPr lang="en-AU" sz="1550" dirty="0">
              <a:cs typeface="Calibri" panose="020F0502020204030204"/>
            </a:endParaRPr>
          </a:p>
          <a:p>
            <a:pPr marL="234000" indent="-234000">
              <a:spcAft>
                <a:spcPts val="1700"/>
              </a:spcAft>
              <a:buFont typeface="+mj-lt"/>
              <a:buAutoNum type="arabicPeriod"/>
            </a:pPr>
            <a:r>
              <a:rPr lang="en-AU" sz="1550" dirty="0"/>
              <a:t> </a:t>
            </a:r>
            <a:r>
              <a:rPr lang="en-AU" sz="1550" b="1" dirty="0"/>
              <a:t>Ms Sophia Hohnen</a:t>
            </a:r>
            <a:r>
              <a:rPr lang="en-AU" sz="1550" dirty="0"/>
              <a:t>, Australian Prudential Regulation Authority</a:t>
            </a:r>
            <a:endParaRPr lang="en-AU" sz="1550" dirty="0">
              <a:cs typeface="Calibri" panose="020F0502020204030204"/>
            </a:endParaRPr>
          </a:p>
          <a:p>
            <a:pPr marL="234000" indent="-234000">
              <a:spcAft>
                <a:spcPts val="1700"/>
              </a:spcAft>
              <a:buFont typeface="+mj-lt"/>
              <a:buAutoNum type="arabicPeriod"/>
            </a:pPr>
            <a:r>
              <a:rPr lang="en-AU" sz="1550" dirty="0"/>
              <a:t> </a:t>
            </a:r>
            <a:r>
              <a:rPr lang="en-AU" sz="1550" b="1" dirty="0"/>
              <a:t>Ms Rebecca Mok</a:t>
            </a:r>
            <a:r>
              <a:rPr lang="en-AU" sz="1550" dirty="0"/>
              <a:t>, Australian Government Department of Finance</a:t>
            </a:r>
            <a:endParaRPr lang="en-AU" sz="1550" dirty="0">
              <a:cs typeface="Calibri" panose="020F0502020204030204"/>
            </a:endParaRPr>
          </a:p>
          <a:p>
            <a:pPr marL="234000" indent="-234000">
              <a:spcAft>
                <a:spcPts val="1700"/>
              </a:spcAft>
              <a:buFont typeface="+mj-lt"/>
              <a:buAutoNum type="arabicPeriod"/>
            </a:pPr>
            <a:r>
              <a:rPr lang="en-AU" sz="1550" dirty="0"/>
              <a:t> </a:t>
            </a:r>
            <a:r>
              <a:rPr lang="en-AU" sz="1550" b="1" dirty="0"/>
              <a:t>Ms Libby McDonald</a:t>
            </a:r>
            <a:r>
              <a:rPr lang="en-AU" sz="1550" dirty="0"/>
              <a:t>, Australian Government Department of Home Affairs</a:t>
            </a:r>
            <a:endParaRPr lang="en-AU" sz="1550" dirty="0">
              <a:cs typeface="Calibri" panose="020F0502020204030204"/>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Advisory Board’s Advice on Levy Settings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200876"/>
          </a:xfrm>
          <a:prstGeom prst="rect">
            <a:avLst/>
          </a:prstGeom>
          <a:noFill/>
        </p:spPr>
        <p:txBody>
          <a:bodyPr wrap="square" lIns="0" tIns="0" rIns="0" bIns="0" rtlCol="0" anchor="t">
            <a:spAutoFit/>
          </a:bodyPr>
          <a:lstStyle/>
          <a:p>
            <a:pPr algn="l">
              <a:spcAft>
                <a:spcPts val="3000"/>
              </a:spcAft>
            </a:pPr>
            <a:r>
              <a:rPr lang="en-AU">
                <a:cs typeface="Calibri"/>
              </a:rPr>
              <a:t>When formulating its advice, the Board considers a range of factors including:</a:t>
            </a:r>
          </a:p>
          <a:p>
            <a:pPr marL="285750" indent="-285750" algn="l">
              <a:spcAft>
                <a:spcPts val="3000"/>
              </a:spcAft>
              <a:buFont typeface="Arial" panose="020B0604020202020204" pitchFamily="34" charset="0"/>
              <a:buChar char="•"/>
            </a:pPr>
            <a:r>
              <a:rPr lang="en-AU">
                <a:cs typeface="Calibri"/>
              </a:rPr>
              <a:t>The strategic risk environment</a:t>
            </a:r>
          </a:p>
          <a:p>
            <a:pPr marL="285750" indent="-285750" algn="l">
              <a:spcAft>
                <a:spcPts val="3000"/>
              </a:spcAft>
              <a:buFont typeface="Arial" panose="020B0604020202020204" pitchFamily="34" charset="0"/>
              <a:buChar char="•"/>
            </a:pPr>
            <a:r>
              <a:rPr lang="en-AU">
                <a:cs typeface="Calibri"/>
              </a:rPr>
              <a:t>Advice from the Australian Government Actuary (AGA)</a:t>
            </a:r>
          </a:p>
          <a:p>
            <a:pPr marL="285750" indent="-285750" algn="l">
              <a:spcAft>
                <a:spcPts val="3000"/>
              </a:spcAft>
              <a:buFont typeface="Arial" panose="020B0604020202020204" pitchFamily="34" charset="0"/>
              <a:buChar char="•"/>
            </a:pPr>
            <a:r>
              <a:rPr lang="en-AU">
                <a:cs typeface="Calibri"/>
              </a:rPr>
              <a:t>Views of the sector regulators, industry peak bodies and education providers</a:t>
            </a:r>
          </a:p>
          <a:p>
            <a:pPr marL="285750" indent="-285750" algn="l">
              <a:spcAft>
                <a:spcPts val="3000"/>
              </a:spcAft>
              <a:buFont typeface="Arial" panose="020B0604020202020204" pitchFamily="34" charset="0"/>
              <a:buChar char="•"/>
            </a:pPr>
            <a:r>
              <a:rPr lang="en-AU">
                <a:cs typeface="Calibri"/>
              </a:rPr>
              <a:t>The balance of the OSTF and the quantum of funds required for its long-term sustainability</a:t>
            </a:r>
          </a:p>
        </p:txBody>
      </p:sp>
      <p:grpSp>
        <p:nvGrpSpPr>
          <p:cNvPr id="2" name="Group 1">
            <a:extLst>
              <a:ext uri="{FF2B5EF4-FFF2-40B4-BE49-F238E27FC236}">
                <a16:creationId xmlns:a16="http://schemas.microsoft.com/office/drawing/2014/main" id="{DA5CE9A4-F274-2306-12BA-23F93757919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B014A173-D6B9-A9AC-5DF9-90813A9898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E6F17BC9-D01C-6F11-C586-A15DC9E744A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F5DD0DE0-E957-E5C0-2201-58E2469F23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200" b="1">
                <a:solidFill>
                  <a:schemeClr val="bg1"/>
                </a:solidFill>
                <a:latin typeface="+mn-lt"/>
                <a:ea typeface="+mn-ea"/>
                <a:cs typeface="+mn-cs"/>
              </a:rPr>
              <a:t>Overview and Collection History</a:t>
            </a:r>
          </a:p>
        </p:txBody>
      </p:sp>
      <p:grpSp>
        <p:nvGrpSpPr>
          <p:cNvPr id="5" name="Group 4">
            <a:extLst>
              <a:ext uri="{FF2B5EF4-FFF2-40B4-BE49-F238E27FC236}">
                <a16:creationId xmlns:a16="http://schemas.microsoft.com/office/drawing/2014/main" id="{FDBEB5FE-3DD5-895B-DA0C-059D4DF9182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FF9C839-0A21-ABE3-F395-9EB76CC67E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FB0498-8516-197F-9D58-485F0ADE976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D3D1FC0-96F7-E0DB-E0E5-40BC61AA5E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57A378E2-051E-4E77-8220-9D733468C740}"/>
</file>

<file path=customXml/itemProps2.xml><?xml version="1.0" encoding="utf-8"?>
<ds:datastoreItem xmlns:ds="http://schemas.openxmlformats.org/officeDocument/2006/customXml" ds:itemID="{198DA455-4833-4903-84FD-FB66171A6F1C}"/>
</file>

<file path=customXml/itemProps3.xml><?xml version="1.0" encoding="utf-8"?>
<ds:datastoreItem xmlns:ds="http://schemas.openxmlformats.org/officeDocument/2006/customXml" ds:itemID="{69EA8995-272E-4435-871A-2672EE761156}"/>
</file>

<file path=docProps/app.xml><?xml version="1.0" encoding="utf-8"?>
<Properties xmlns="http://schemas.openxmlformats.org/officeDocument/2006/extended-properties" xmlns:vt="http://schemas.openxmlformats.org/officeDocument/2006/docPropsVTypes">
  <Template/>
  <TotalTime>0</TotalTime>
  <Words>2352</Words>
  <Application>Microsoft Office PowerPoint</Application>
  <PresentationFormat>Custom</PresentationFormat>
  <Paragraphs>330</Paragraphs>
  <Slides>39</Slides>
  <Notes>39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宋体</vt:lpstr>
      <vt:lpstr>Arial</vt:lpstr>
      <vt:lpstr>Arial</vt:lpstr>
      <vt:lpstr>Arial,Sans-Serif</vt:lpstr>
      <vt:lpstr>Calibri</vt:lpstr>
      <vt:lpstr>Symbol</vt:lpstr>
      <vt:lpstr>Office Theme</vt:lpstr>
      <vt:lpstr>1_Office Theme</vt:lpstr>
      <vt:lpstr>5_Office Theme</vt:lpstr>
      <vt:lpstr>2026 International TPS Levy</vt:lpstr>
      <vt:lpstr>Outline</vt:lpstr>
      <vt:lpstr>Tuition Protection Service (TPS)</vt:lpstr>
      <vt:lpstr>Purpose of the Tuition Protection Service (TPS)</vt:lpstr>
      <vt:lpstr>Tuition Protection Service Director</vt:lpstr>
      <vt:lpstr>TPS Team</vt:lpstr>
      <vt:lpstr>TPS Advisory Board</vt:lpstr>
      <vt:lpstr>TPS Advisory Board’s Advice on Levy Settings</vt:lpstr>
      <vt:lpstr>International TPS Levy</vt:lpstr>
      <vt:lpstr>International TPS Levy</vt:lpstr>
      <vt:lpstr>International TPS Levy Setting Process</vt:lpstr>
      <vt:lpstr>Overseas Students Tuition Fund (OSTF)</vt:lpstr>
      <vt:lpstr>Fund Balance, Annual Levies and Expenses – Last 5 Financial Years</vt:lpstr>
      <vt:lpstr>TPS Levy Collection Overview 2024-25</vt:lpstr>
      <vt:lpstr>Average International Levy Amount per Provider 2013-25</vt:lpstr>
      <vt:lpstr>International TPS Levy</vt:lpstr>
      <vt:lpstr>International TPS Levy Components</vt:lpstr>
      <vt:lpstr>Draft 2026 International TPS Levy Settings</vt:lpstr>
      <vt:lpstr>Risk rated premium component</vt:lpstr>
      <vt:lpstr>Risk Rated Premium Component: Risk Factors</vt:lpstr>
      <vt:lpstr>Risk Rated Premium Component: Risk Factor Values</vt:lpstr>
      <vt:lpstr>Risk Rated Premium Component Specified Percentage 2013-25</vt:lpstr>
      <vt:lpstr>Proposed change: Non-Compliance and Student Defaults</vt:lpstr>
      <vt:lpstr>Proposed change: Non-Compliance and Student Defaults</vt:lpstr>
      <vt:lpstr>Risk Rated Premium Component Formula</vt:lpstr>
      <vt:lpstr>Risk Rated Premium Component: High risk example</vt:lpstr>
      <vt:lpstr>Risk Rated Premium Component: Low risk example</vt:lpstr>
      <vt:lpstr>Special tuition protection component</vt:lpstr>
      <vt:lpstr>2025 International Levy Collection Overview</vt:lpstr>
      <vt:lpstr>2025 Request for Information (RFI)</vt:lpstr>
      <vt:lpstr>2026 RFI</vt:lpstr>
      <vt:lpstr>2025 International TPS Levy: Late Payments</vt:lpstr>
      <vt:lpstr>Late or Non-Payment of International TPS Levy</vt:lpstr>
      <vt:lpstr>2026 International TPS Levy Notices</vt:lpstr>
      <vt:lpstr>2026 International Levy Timeline and Takeaways</vt:lpstr>
      <vt:lpstr>2025 International TPS Levy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International TPS Levy Consultation Slides</dc:title>
  <dc:creator/>
  <cp:lastModifiedBy/>
  <cp:revision>1</cp:revision>
  <dcterms:created xsi:type="dcterms:W3CDTF">2025-09-08T05:36:55Z</dcterms:created>
  <dcterms:modified xsi:type="dcterms:W3CDTF">2025-09-08T05:39:04Z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2025-09-08T05:37:00Z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51ce96dc-4a53-4c55-b633-8f968e113311</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