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45"/>
  </p:notesMasterIdLst>
  <p:sldIdLst>
    <p:sldId id="926" r:id="rId8"/>
    <p:sldId id="476" r:id="rId9"/>
    <p:sldId id="477" r:id="rId10"/>
    <p:sldId id="984" r:id="rId11"/>
    <p:sldId id="934" r:id="rId12"/>
    <p:sldId id="479" r:id="rId13"/>
    <p:sldId id="975" r:id="rId14"/>
    <p:sldId id="536" r:id="rId15"/>
    <p:sldId id="552" r:id="rId16"/>
    <p:sldId id="1067" r:id="rId17"/>
    <p:sldId id="986" r:id="rId18"/>
    <p:sldId id="1023" r:id="rId19"/>
    <p:sldId id="1064" r:id="rId20"/>
    <p:sldId id="1025" r:id="rId21"/>
    <p:sldId id="1028" r:id="rId22"/>
    <p:sldId id="992" r:id="rId23"/>
    <p:sldId id="993" r:id="rId24"/>
    <p:sldId id="501" r:id="rId25"/>
    <p:sldId id="1029" r:id="rId26"/>
    <p:sldId id="925" r:id="rId27"/>
    <p:sldId id="1038" r:id="rId28"/>
    <p:sldId id="985" r:id="rId29"/>
    <p:sldId id="1037" r:id="rId30"/>
    <p:sldId id="981" r:id="rId31"/>
    <p:sldId id="1050" r:id="rId32"/>
    <p:sldId id="505" r:id="rId33"/>
    <p:sldId id="994" r:id="rId34"/>
    <p:sldId id="1030" r:id="rId35"/>
    <p:sldId id="996" r:id="rId36"/>
    <p:sldId id="999" r:id="rId37"/>
    <p:sldId id="1002" r:id="rId38"/>
    <p:sldId id="1006" r:id="rId39"/>
    <p:sldId id="1010" r:id="rId40"/>
    <p:sldId id="1014" r:id="rId41"/>
    <p:sldId id="1016" r:id="rId42"/>
    <p:sldId id="1020" r:id="rId43"/>
    <p:sldId id="531" r:id="rId44"/>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477"/>
          </p14:sldIdLst>
        </p14:section>
        <p14:section name="Tuition Protection Service" id="{916943CC-9FF6-42BD-BE8A-C8A09410DFAF}">
          <p14:sldIdLst>
            <p14:sldId id="984"/>
            <p14:sldId id="934"/>
            <p14:sldId id="479"/>
            <p14:sldId id="975"/>
            <p14:sldId id="536"/>
            <p14:sldId id="552"/>
            <p14:sldId id="1067"/>
          </p14:sldIdLst>
        </p14:section>
        <p14:section name="Home Affairs" id="{11664BFF-A5FC-4F15-ADE6-0E60B3DAA6E7}">
          <p14:sldIdLst>
            <p14:sldId id="986"/>
            <p14:sldId id="1023"/>
            <p14:sldId id="1064"/>
            <p14:sldId id="1025"/>
            <p14:sldId id="1028"/>
            <p14:sldId id="992"/>
            <p14:sldId id="993"/>
          </p14:sldIdLst>
        </p14:section>
        <p14:section name="ASQA" id="{C8F05F2D-697F-49D6-92FE-9AC31D3DFF86}">
          <p14:sldIdLst>
            <p14:sldId id="501"/>
            <p14:sldId id="1029"/>
            <p14:sldId id="925"/>
          </p14:sldIdLst>
        </p14:section>
        <p14:section name="Study Melbourne" id="{26486A28-12BA-4D04-B4C4-2095A6844098}">
          <p14:sldIdLst>
            <p14:sldId id="1038"/>
            <p14:sldId id="985"/>
            <p14:sldId id="1037"/>
          </p14:sldIdLst>
        </p14:section>
        <p14:section name="Study NSW" id="{7CF61786-CD4F-4AC5-B06E-D401DDAC7660}">
          <p14:sldIdLst>
            <p14:sldId id="981"/>
            <p14:sldId id="1050"/>
          </p14:sldIdLst>
        </p14:section>
        <p14:section name="TPS Online" id="{44AD68BD-BF8B-473A-9C5F-D849733F1EDB}">
          <p14:sldIdLst>
            <p14:sldId id="505"/>
            <p14:sldId id="994"/>
            <p14:sldId id="1030"/>
            <p14:sldId id="996"/>
            <p14:sldId id="999"/>
            <p14:sldId id="1002"/>
            <p14:sldId id="1006"/>
            <p14:sldId id="1010"/>
            <p14:sldId id="1014"/>
            <p14:sldId id="1016"/>
            <p14:sldId id="1020"/>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01547"/>
    <a:srgbClr val="4897A2"/>
    <a:srgbClr val="2F8586"/>
    <a:srgbClr val="FACDDE"/>
    <a:srgbClr val="D6165F"/>
    <a:srgbClr val="0AA65C"/>
    <a:srgbClr val="FFFFFF"/>
    <a:srgbClr val="3B7C85"/>
    <a:srgbClr val="768E9D"/>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63436-F96C-493C-98D6-87878824FE5F}" v="9" dt="2025-07-29T01:21:25.179"/>
    <p1510:client id="{10EEA2A6-C167-40A4-A620-C8C0AB39B0D6}" v="9" dt="2025-07-29T01:26:32.485"/>
    <p1510:client id="{D206EB67-D131-4530-9505-909FBD95D800}" v="12" dt="2025-07-29T01:09:43.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952" autoAdjust="0"/>
  </p:normalViewPr>
  <p:slideViewPr>
    <p:cSldViewPr snapToGrid="0">
      <p:cViewPr varScale="1">
        <p:scale>
          <a:sx n="126" d="100"/>
          <a:sy n="126" d="100"/>
        </p:scale>
        <p:origin x="1194" y="120"/>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28/07/2025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805638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1508105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1137213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917336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sz="120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1724410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hyperlink" Target="http://www.study.nsw.gov.au/current-studen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8.svg"/></Relationships>
</file>

<file path=ppt/slides/_rels/slide3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sv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a:ln>
                  <a:noFill/>
                </a:ln>
                <a:solidFill>
                  <a:schemeClr val="tx1"/>
                </a:solidFill>
                <a:effectLst/>
                <a:uLnTx/>
                <a:uFillTx/>
                <a:latin typeface="+mn-lt"/>
                <a:ea typeface="+mj-ea"/>
                <a:cs typeface="+mj-cs"/>
              </a:rPr>
              <a:t>Lonsdale Institute Pty Ltd</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a:t>International Students Information Session</a:t>
            </a:r>
          </a:p>
          <a:p>
            <a:pPr>
              <a:spcBef>
                <a:spcPts val="1800"/>
              </a:spcBef>
              <a:spcAft>
                <a:spcPts val="1800"/>
              </a:spcAft>
            </a:pPr>
            <a:r>
              <a:rPr lang="en-AU"/>
              <a:t>28 July 2025</a:t>
            </a:r>
          </a:p>
          <a:p>
            <a:pPr>
              <a:spcAft>
                <a:spcPts val="200"/>
              </a:spcAft>
            </a:pPr>
            <a:r>
              <a:rPr lang="en-AU" b="1"/>
              <a:t>Tanya Benton-Hall</a:t>
            </a:r>
            <a:endParaRPr lang="en-AU">
              <a:cs typeface="Calibri" panose="020F0502020204030204"/>
            </a:endParaRPr>
          </a:p>
          <a:p>
            <a:pPr>
              <a:spcAft>
                <a:spcPts val="600"/>
              </a:spcAft>
            </a:pPr>
            <a:r>
              <a:rPr lang="en-AU" sz="1700" b="1"/>
              <a:t>Case Management Team</a:t>
            </a:r>
            <a:endParaRPr lang="en-AU" sz="170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a:t>For TPS Online, click </a:t>
            </a:r>
            <a:r>
              <a:rPr lang="en-AU" sz="1700" b="1"/>
              <a:t>Access TPS Online</a:t>
            </a:r>
            <a:r>
              <a:rPr lang="en-AU" sz="1700"/>
              <a:t>.</a:t>
            </a:r>
            <a:endParaRPr lang="en-AU" sz="1700" b="1"/>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a:t>For information about your provider default, click </a:t>
            </a:r>
            <a:r>
              <a:rPr lang="en-AU" sz="1700" b="1"/>
              <a:t>Education Provider Notices</a:t>
            </a:r>
            <a:r>
              <a:rPr lang="en-AU" sz="1700"/>
              <a:t>.</a:t>
            </a:r>
            <a:endParaRPr lang="en-AU" sz="1700" b="1"/>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581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a:latin typeface="+mn-lt"/>
                <a:ea typeface="+mn-ea"/>
                <a:cs typeface="+mn-cs"/>
              </a:rPr>
              <a:t>Student v</a:t>
            </a:r>
            <a:r>
              <a:rPr kumimoji="0" lang="en-AU" sz="2600" b="1" i="0" u="none" strike="noStrike" kern="1200" cap="none" spc="0" normalizeH="0" baseline="0" noProof="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4000" y="1119709"/>
            <a:ext cx="4320000" cy="2872581"/>
          </a:xfrm>
          <a:prstGeom prst="rect">
            <a:avLst/>
          </a:prstGeom>
          <a:noFill/>
        </p:spPr>
        <p:txBody>
          <a:bodyPr wrap="square" lIns="0" tIns="0" rIns="0" bIns="0" rtlCol="0">
            <a:spAutoFit/>
          </a:bodyPr>
          <a:lstStyle/>
          <a:p>
            <a:pPr>
              <a:spcAft>
                <a:spcPts val="2600"/>
              </a:spcAft>
            </a:pPr>
            <a:r>
              <a:rPr lang="en-AU" sz="2000">
                <a:solidFill>
                  <a:schemeClr val="bg1"/>
                </a:solidFill>
              </a:rPr>
              <a:t>Information about your student visa</a:t>
            </a:r>
          </a:p>
          <a:p>
            <a:pPr>
              <a:spcAft>
                <a:spcPts val="2600"/>
              </a:spcAft>
            </a:pPr>
            <a:r>
              <a:rPr lang="en-AU" sz="2000">
                <a:solidFill>
                  <a:schemeClr val="bg1"/>
                </a:solidFill>
              </a:rPr>
              <a:t>Applying for a new student visa</a:t>
            </a:r>
          </a:p>
          <a:p>
            <a:pPr>
              <a:spcAft>
                <a:spcPts val="2600"/>
              </a:spcAft>
            </a:pPr>
            <a:r>
              <a:rPr lang="en-AU" sz="2000">
                <a:solidFill>
                  <a:schemeClr val="bg1"/>
                </a:solidFill>
              </a:rPr>
              <a:t>Students under 18</a:t>
            </a:r>
          </a:p>
          <a:p>
            <a:pPr>
              <a:spcAft>
                <a:spcPts val="2600"/>
              </a:spcAft>
            </a:pPr>
            <a:r>
              <a:rPr lang="en-AU" sz="2000">
                <a:solidFill>
                  <a:schemeClr val="bg1"/>
                </a:solidFill>
              </a:rPr>
              <a:t>Work conditions</a:t>
            </a:r>
          </a:p>
          <a:p>
            <a:pPr>
              <a:spcAft>
                <a:spcPts val="2600"/>
              </a:spcAft>
            </a:pPr>
            <a:r>
              <a:rPr lang="en-AU" sz="200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will</a:t>
            </a:r>
            <a:r>
              <a:rPr lang="en-AU">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will not</a:t>
            </a:r>
            <a:r>
              <a:rPr lang="en-AU">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a:latin typeface="Calibri" panose="020F0502020204030204" pitchFamily="34" charset="0"/>
                <a:ea typeface="Calibri" panose="020F0502020204030204" pitchFamily="34" charset="0"/>
                <a:cs typeface="Calibri" panose="020F0502020204030204" pitchFamily="34" charset="0"/>
                <a:hlinkClick r:id="rId3"/>
              </a:rPr>
              <a:t>=query</a:t>
            </a:r>
            <a:endParaRPr lang="en-AU">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a:latin typeface="Calibri" panose="020F0502020204030204" pitchFamily="34" charset="0"/>
                <a:ea typeface="Calibri" panose="020F0502020204030204" pitchFamily="34" charset="0"/>
                <a:cs typeface="Calibri" panose="020F0502020204030204" pitchFamily="34" charset="0"/>
              </a:rPr>
              <a:t>if</a:t>
            </a:r>
            <a:r>
              <a:rPr lang="en-AU">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err="1">
                <a:latin typeface="Calibri" panose="020F0502020204030204" pitchFamily="34" charset="0"/>
                <a:ea typeface="Calibri" panose="020F0502020204030204" pitchFamily="34" charset="0"/>
                <a:cs typeface="Calibri" panose="020F0502020204030204" pitchFamily="34" charset="0"/>
              </a:rPr>
              <a:t>CoE</a:t>
            </a:r>
            <a:endParaRPr lang="en-AU">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a:latin typeface="Calibri" panose="020F0502020204030204" pitchFamily="34" charset="0"/>
                <a:ea typeface="Calibri" panose="020F0502020204030204" pitchFamily="34" charset="0"/>
                <a:cs typeface="Calibri" panose="020F0502020204030204" pitchFamily="34" charset="0"/>
              </a:rPr>
              <a:t>You </a:t>
            </a:r>
            <a:r>
              <a:rPr lang="en-AU" sz="1800" b="1">
                <a:latin typeface="Calibri" panose="020F0502020204030204" pitchFamily="34" charset="0"/>
                <a:ea typeface="Calibri" panose="020F0502020204030204" pitchFamily="34" charset="0"/>
                <a:cs typeface="Calibri" panose="020F0502020204030204" pitchFamily="34" charset="0"/>
              </a:rPr>
              <a:t>cannot</a:t>
            </a:r>
            <a:r>
              <a:rPr lang="en-AU" sz="180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can</a:t>
            </a:r>
            <a:r>
              <a:rPr lang="en-AU">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a:latin typeface="Calibri" panose="020F0502020204030204" pitchFamily="34" charset="0"/>
                <a:ea typeface="Calibri" panose="020F0502020204030204" pitchFamily="34" charset="0"/>
                <a:cs typeface="Calibri" panose="020F0502020204030204" pitchFamily="34" charset="0"/>
              </a:rPr>
              <a:t>If</a:t>
            </a:r>
            <a:r>
              <a:rPr lang="en-US" sz="180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a:latin typeface="Calibri" panose="020F0502020204030204" pitchFamily="34" charset="0"/>
                <a:ea typeface="Calibri" panose="020F0502020204030204" pitchFamily="34" charset="0"/>
                <a:cs typeface="Calibri" panose="020F0502020204030204" pitchFamily="34" charset="0"/>
              </a:rPr>
            </a:br>
            <a:r>
              <a:rPr lang="en-AU" b="1">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a:latin typeface="Calibri" panose="020F0502020204030204" pitchFamily="34" charset="0"/>
                <a:ea typeface="Calibri" panose="020F0502020204030204" pitchFamily="34" charset="0"/>
                <a:cs typeface="Calibri" panose="020F0502020204030204" pitchFamily="34" charset="0"/>
              </a:rPr>
            </a:br>
            <a:r>
              <a:rPr lang="en-AU" b="1">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a:latin typeface="Calibri" panose="020F0502020204030204" pitchFamily="34" charset="0"/>
                <a:ea typeface="Calibri" panose="020F0502020204030204" pitchFamily="34" charset="0"/>
                <a:cs typeface="Calibri" panose="020F0502020204030204" pitchFamily="34" charset="0"/>
              </a:rPr>
              <a:t>In Australia</a:t>
            </a:r>
            <a:r>
              <a:rPr lang="en-AU">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a:latin typeface="Calibri" panose="020F0502020204030204" pitchFamily="34" charset="0"/>
                <a:ea typeface="Calibri" panose="020F0502020204030204" pitchFamily="34" charset="0"/>
                <a:cs typeface="Calibri" panose="020F0502020204030204" pitchFamily="34" charset="0"/>
              </a:rPr>
              <a:t>Outside Australia</a:t>
            </a:r>
            <a:r>
              <a:rPr lang="en-AU">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rPr>
              <a:t>Australian Skills Quality Authority (ASQA)</a:t>
            </a:r>
            <a:endParaRPr lang="en-US">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a </a:t>
            </a:r>
            <a:r>
              <a:rPr lang="en-AU" b="1">
                <a:latin typeface="Calibri" panose="020F0502020204030204" pitchFamily="34" charset="0"/>
                <a:ea typeface="Calibri" panose="020F0502020204030204" pitchFamily="34" charset="0"/>
                <a:cs typeface="Calibri" panose="020F0502020204030204" pitchFamily="34" charset="0"/>
              </a:rPr>
              <a:t>testamur</a:t>
            </a:r>
            <a:r>
              <a:rPr lang="en-AU">
                <a:latin typeface="Calibri" panose="020F0502020204030204" pitchFamily="34" charset="0"/>
                <a:ea typeface="Calibri" panose="020F0502020204030204" pitchFamily="34" charset="0"/>
                <a:cs typeface="Calibri" panose="020F0502020204030204" pitchFamily="34" charset="0"/>
              </a:rPr>
              <a:t> and </a:t>
            </a:r>
            <a:r>
              <a:rPr lang="en-AU" b="1">
                <a:latin typeface="Calibri" panose="020F0502020204030204" pitchFamily="34" charset="0"/>
                <a:ea typeface="Calibri" panose="020F0502020204030204" pitchFamily="34" charset="0"/>
                <a:cs typeface="Calibri" panose="020F0502020204030204" pitchFamily="34" charset="0"/>
              </a:rPr>
              <a:t>record of results </a:t>
            </a:r>
            <a:r>
              <a:rPr lang="en-AU">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a </a:t>
            </a:r>
            <a:r>
              <a:rPr lang="en-AU" b="1">
                <a:latin typeface="Calibri" panose="020F0502020204030204" pitchFamily="34" charset="0"/>
                <a:ea typeface="Calibri" panose="020F0502020204030204" pitchFamily="34" charset="0"/>
                <a:cs typeface="Calibri" panose="020F0502020204030204" pitchFamily="34" charset="0"/>
              </a:rPr>
              <a:t>statement of attainment</a:t>
            </a:r>
            <a:r>
              <a:rPr lang="en-AU">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a:t>How the Tuition Protection Service (TPS) can assist you</a:t>
            </a:r>
            <a:endParaRPr lang="en-US">
              <a:cs typeface="Calibri"/>
            </a:endParaRPr>
          </a:p>
          <a:p>
            <a:pPr>
              <a:spcAft>
                <a:spcPts val="3200"/>
              </a:spcAft>
            </a:pPr>
            <a:r>
              <a:rPr lang="en-AU"/>
              <a:t>Student visa information</a:t>
            </a:r>
          </a:p>
          <a:p>
            <a:pPr>
              <a:spcAft>
                <a:spcPts val="3200"/>
              </a:spcAft>
            </a:pPr>
            <a:r>
              <a:rPr lang="en-AU"/>
              <a:t>Getting a copy of your student record</a:t>
            </a:r>
          </a:p>
          <a:p>
            <a:pPr>
              <a:spcAft>
                <a:spcPts val="3200"/>
              </a:spcAft>
            </a:pPr>
            <a:r>
              <a:rPr lang="en-AU"/>
              <a:t>Other assistance available</a:t>
            </a:r>
          </a:p>
          <a:p>
            <a:pPr>
              <a:spcAft>
                <a:spcPts val="3200"/>
              </a:spcAft>
            </a:pPr>
            <a:r>
              <a:rPr lang="en-AU"/>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dirty="0">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a:spcAft>
                <a:spcPts val="3600"/>
              </a:spcAft>
            </a:pPr>
            <a:r>
              <a:rPr lang="en-AU" dirty="0">
                <a:latin typeface="Calibri" panose="020F0502020204030204" pitchFamily="34" charset="0"/>
                <a:cs typeface="Calibri" panose="020F0502020204030204" pitchFamily="34" charset="0"/>
              </a:rPr>
              <a:t>Information about student records:</a:t>
            </a:r>
            <a:br>
              <a:rPr lang="en-AU" dirty="0">
                <a:latin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a:spcAft>
                <a:spcPts val="1200"/>
              </a:spcAft>
            </a:pPr>
            <a:r>
              <a:rPr lang="en-AU" b="1" dirty="0">
                <a:latin typeface="Calibri" panose="020F0502020204030204" pitchFamily="34" charset="0"/>
                <a:ea typeface="Calibri" panose="020F0502020204030204" pitchFamily="34" charset="0"/>
                <a:cs typeface="Calibri" panose="020F0502020204030204" pitchFamily="34" charset="0"/>
              </a:rPr>
              <a:t>Call ASQA</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dirty="0">
                <a:effectLst/>
                <a:latin typeface="Calibri" panose="020F0502020204030204" pitchFamily="34" charset="0"/>
                <a:ea typeface="Calibri" panose="020F0502020204030204" pitchFamily="34" charset="0"/>
                <a:cs typeface="Calibri" panose="020F0502020204030204" pitchFamily="34" charset="0"/>
              </a:rPr>
              <a:t>Outside Australia</a:t>
            </a:r>
            <a:r>
              <a:rPr lang="en-AU" b="0" i="0" dirty="0">
                <a:effectLst/>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03D36F40-81F5-BA39-B70C-29EA61C16EE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Study Melbourne</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3" name="Picture 2" descr="Study Melbourne logo">
            <a:extLst>
              <a:ext uri="{FF2B5EF4-FFF2-40B4-BE49-F238E27FC236}">
                <a16:creationId xmlns:a16="http://schemas.microsoft.com/office/drawing/2014/main" id="{153B4736-ACC0-87E6-9829-CE923C0B37A3}"/>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0" y="360002"/>
            <a:ext cx="2718000" cy="10286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09434C9-32BE-B193-955F-548F2F486732}"/>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D4AFFF4C-05BC-46B9-0F2C-D74AD93C7147}"/>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2483101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7D7725-EFAE-523D-3E4B-ACBB66F315AC}"/>
              </a:ext>
              <a:ext uri="{C183D7F6-B498-43B3-948B-1728B52AA6E4}">
                <adec:decorative xmlns:adec="http://schemas.microsoft.com/office/drawing/2017/decorative" val="1"/>
              </a:ext>
            </a:extLst>
          </p:cNvPr>
          <p:cNvSpPr/>
          <p:nvPr/>
        </p:nvSpPr>
        <p:spPr>
          <a:xfrm>
            <a:off x="0" y="0"/>
            <a:ext cx="9144000" cy="5148263"/>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3D6B8C18-E436-EB00-AE8A-582790E8C6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2000" y="0"/>
            <a:ext cx="5112000" cy="4791838"/>
          </a:xfrm>
          <a:prstGeom prst="rect">
            <a:avLst/>
          </a:prstGeom>
          <a:noFill/>
          <a:ln>
            <a:noFill/>
          </a:ln>
        </p:spPr>
      </p:pic>
      <p:sp>
        <p:nvSpPr>
          <p:cNvPr id="5" name="Title 1">
            <a:extLst>
              <a:ext uri="{FF2B5EF4-FFF2-40B4-BE49-F238E27FC236}">
                <a16:creationId xmlns:a16="http://schemas.microsoft.com/office/drawing/2014/main" id="{4A3BE44E-3B75-2BDB-B970-26F1D81F478B}"/>
              </a:ext>
            </a:extLst>
          </p:cNvPr>
          <p:cNvSpPr txBox="1">
            <a:spLocks/>
          </p:cNvSpPr>
          <p:nvPr/>
        </p:nvSpPr>
        <p:spPr>
          <a:xfrm>
            <a:off x="342949" y="250855"/>
            <a:ext cx="3422601"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defTabSz="914400">
              <a:lnSpc>
                <a:spcPct val="100000"/>
              </a:lnSpc>
              <a:spcBef>
                <a:spcPts val="0"/>
              </a:spcBef>
              <a:spcAft>
                <a:spcPts val="200"/>
              </a:spcAft>
              <a:defRPr/>
            </a:pPr>
            <a:r>
              <a:rPr lang="en-AU" sz="2400" dirty="0">
                <a:solidFill>
                  <a:schemeClr val="bg1"/>
                </a:solidFill>
                <a:latin typeface="Aptos" panose="020B0004020202020204" pitchFamily="34" charset="0"/>
                <a:ea typeface="Calibri" panose="020F0502020204030204" pitchFamily="34" charset="0"/>
                <a:cs typeface="Calibri" panose="020F0502020204030204" pitchFamily="34" charset="0"/>
              </a:rPr>
              <a:t>Study Melbourne Hub</a:t>
            </a:r>
            <a:endParaRPr lang="en-AU" sz="2400" b="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193E5E6-525C-1801-0B8D-994826A7F8BE}"/>
              </a:ext>
            </a:extLst>
          </p:cNvPr>
          <p:cNvSpPr txBox="1"/>
          <p:nvPr/>
        </p:nvSpPr>
        <p:spPr>
          <a:xfrm>
            <a:off x="152651" y="1125098"/>
            <a:ext cx="3790699" cy="2823850"/>
          </a:xfrm>
          <a:prstGeom prst="rect">
            <a:avLst/>
          </a:prstGeom>
          <a:noFill/>
        </p:spPr>
        <p:txBody>
          <a:bodyPr wrap="square" lIns="0" tIns="0" rIns="0" bIns="0" rtlCol="0" anchor="t">
            <a:spAutoFit/>
          </a:bodyPr>
          <a:lstStyle/>
          <a:p>
            <a:pPr>
              <a:spcAft>
                <a:spcPts val="2100"/>
              </a:spcAft>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The Study Melbourne Hub provides free help and advice to all international students in Victoria</a:t>
            </a:r>
          </a:p>
          <a:p>
            <a:pPr>
              <a:spcAft>
                <a:spcPts val="800"/>
              </a:spcAft>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Student support services include:</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Accommodation advice</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Wellbeing and mental health support</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Financial hardship</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Employability programs</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Legal information</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Education provider problems</a:t>
            </a:r>
            <a:endParaRPr lang="en-AU"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921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3739E9-E29C-D0C3-1BC6-2A06C576AAD2}"/>
              </a:ext>
              <a:ext uri="{C183D7F6-B498-43B3-948B-1728B52AA6E4}">
                <adec:decorative xmlns:adec="http://schemas.microsoft.com/office/drawing/2017/decorative" val="1"/>
              </a:ext>
            </a:extLst>
          </p:cNvPr>
          <p:cNvSpPr/>
          <p:nvPr/>
        </p:nvSpPr>
        <p:spPr>
          <a:xfrm>
            <a:off x="-1" y="4748676"/>
            <a:ext cx="9143999" cy="399587"/>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18BEF8A6-42CC-0A9C-C726-8A443CFC1AA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893792"/>
          </a:xfrm>
          <a:prstGeom prst="rect">
            <a:avLst/>
          </a:prstGeom>
          <a:noFill/>
          <a:ln>
            <a:noFill/>
          </a:ln>
        </p:spPr>
      </p:pic>
      <p:sp>
        <p:nvSpPr>
          <p:cNvPr id="3" name="Rectangle 2">
            <a:extLst>
              <a:ext uri="{FF2B5EF4-FFF2-40B4-BE49-F238E27FC236}">
                <a16:creationId xmlns:a16="http://schemas.microsoft.com/office/drawing/2014/main" id="{9E1EA9F2-6EBE-FFE0-29AE-0FC8BC45B0DE}"/>
              </a:ext>
              <a:ext uri="{C183D7F6-B498-43B3-948B-1728B52AA6E4}">
                <adec:decorative xmlns:adec="http://schemas.microsoft.com/office/drawing/2017/decorative" val="1"/>
              </a:ext>
            </a:extLst>
          </p:cNvPr>
          <p:cNvSpPr/>
          <p:nvPr/>
        </p:nvSpPr>
        <p:spPr>
          <a:xfrm>
            <a:off x="0" y="-5296"/>
            <a:ext cx="7779224" cy="4019265"/>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itle 1">
            <a:extLst>
              <a:ext uri="{FF2B5EF4-FFF2-40B4-BE49-F238E27FC236}">
                <a16:creationId xmlns:a16="http://schemas.microsoft.com/office/drawing/2014/main" id="{F398173C-24C9-1FFB-BC3C-8918ABA2D87C}"/>
              </a:ext>
            </a:extLst>
          </p:cNvPr>
          <p:cNvSpPr txBox="1">
            <a:spLocks/>
          </p:cNvSpPr>
          <p:nvPr/>
        </p:nvSpPr>
        <p:spPr>
          <a:xfrm>
            <a:off x="342000" y="413408"/>
            <a:ext cx="8064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defTabSz="914400">
              <a:lnSpc>
                <a:spcPct val="100000"/>
              </a:lnSpc>
              <a:spcBef>
                <a:spcPts val="0"/>
              </a:spcBef>
              <a:spcAft>
                <a:spcPts val="200"/>
              </a:spcAft>
              <a:defRPr/>
            </a:pPr>
            <a:r>
              <a:rPr lang="en-AU" sz="2400" dirty="0">
                <a:solidFill>
                  <a:schemeClr val="bg1"/>
                </a:solidFill>
                <a:latin typeface="Aptos" panose="020B0004020202020204" pitchFamily="34" charset="0"/>
                <a:ea typeface="Calibri" panose="020F0502020204030204" pitchFamily="34" charset="0"/>
                <a:cs typeface="Calibri" panose="020F0502020204030204" pitchFamily="34" charset="0"/>
              </a:rPr>
              <a:t>Contact the Study Melbourne Hub</a:t>
            </a:r>
            <a:endParaRPr lang="en-AU" sz="2400" b="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5FF24443-66E1-D852-879E-D93607B6491E}"/>
              </a:ext>
            </a:extLst>
          </p:cNvPr>
          <p:cNvSpPr txBox="1"/>
          <p:nvPr/>
        </p:nvSpPr>
        <p:spPr>
          <a:xfrm>
            <a:off x="342000" y="1182500"/>
            <a:ext cx="8064000" cy="2780248"/>
          </a:xfrm>
          <a:prstGeom prst="rect">
            <a:avLst/>
          </a:prstGeom>
          <a:noFill/>
        </p:spPr>
        <p:txBody>
          <a:bodyPr wrap="square" lIns="0" tIns="0" rIns="0" bIns="0" rtlCol="0" anchor="t">
            <a:spAutoFit/>
          </a:bodyPr>
          <a:lstStyle/>
          <a:p>
            <a:pPr>
              <a:spcAft>
                <a:spcPts val="2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Contact the Study Melbourne Hub to speak with a caseworker.</a:t>
            </a:r>
          </a:p>
          <a:p>
            <a:pPr>
              <a:spcAft>
                <a:spcPts val="30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All services are confidential.</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Visit: 17 Hardware Lane, Melbourne</a:t>
            </a:r>
            <a:b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b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(Open Monday to Friday 9am – 5pm)</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Phone: 1800 056 449</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Email: info@studymelbourne.vic.gov.au</a:t>
            </a:r>
            <a:endParaRPr lang="en-AU" sz="280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3521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Study New South Wales</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6146" name="Picture 2" descr="Study NSW logo">
            <a:extLst>
              <a:ext uri="{FF2B5EF4-FFF2-40B4-BE49-F238E27FC236}">
                <a16:creationId xmlns:a16="http://schemas.microsoft.com/office/drawing/2014/main" id="{82D9F35E-93E1-24DF-029A-DD80A78392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2718000" cy="8309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NSW</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1" y="1116000"/>
            <a:ext cx="4776070" cy="2862322"/>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NSW website contains information and resources for international students in New South Wales about: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NSW</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NSW</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NSW</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p:txBody>
      </p:sp>
      <p:pic>
        <p:nvPicPr>
          <p:cNvPr id="1028" name="Picture 4">
            <a:extLst>
              <a:ext uri="{FF2B5EF4-FFF2-40B4-BE49-F238E27FC236}">
                <a16:creationId xmlns:a16="http://schemas.microsoft.com/office/drawing/2014/main" id="{8FC5ACAA-C6D2-18E3-D652-D6502842C047}"/>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21529" y="1116000"/>
            <a:ext cx="3182470" cy="29515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C4F96E-2B56-CA6D-7D02-3B53E83084DE}"/>
              </a:ext>
            </a:extLst>
          </p:cNvPr>
          <p:cNvSpPr txBox="1"/>
          <p:nvPr/>
        </p:nvSpPr>
        <p:spPr>
          <a:xfrm>
            <a:off x="540000" y="4331656"/>
            <a:ext cx="8063999" cy="276999"/>
          </a:xfrm>
          <a:prstGeom prst="rect">
            <a:avLst/>
          </a:prstGeom>
          <a:noFill/>
        </p:spPr>
        <p:txBody>
          <a:bodyPr wrap="square" lIns="0" tIns="0" rIns="0" bIns="0" rtlCol="0" anchor="t">
            <a:spAutoFit/>
          </a:bodyPr>
          <a:lstStyle/>
          <a:p>
            <a:pPr>
              <a:spcAft>
                <a:spcPts val="2400"/>
              </a:spcAft>
            </a:pPr>
            <a:r>
              <a:rPr lang="en-AU" sz="1800" b="1" dirty="0">
                <a:latin typeface="Calibri" panose="020F0502020204030204" pitchFamily="34" charset="0"/>
                <a:ea typeface="Calibri" panose="020F0502020204030204" pitchFamily="34" charset="0"/>
                <a:cs typeface="Calibri" panose="020F0502020204030204" pitchFamily="34" charset="0"/>
              </a:rPr>
              <a:t>Website</a:t>
            </a:r>
            <a:r>
              <a:rPr lang="en-AU" sz="1800" dirty="0">
                <a:latin typeface="Calibri" panose="020F0502020204030204" pitchFamily="34" charset="0"/>
                <a:ea typeface="Calibri" panose="020F0502020204030204" pitchFamily="34" charset="0"/>
                <a:cs typeface="Calibri" panose="020F0502020204030204" pitchFamily="34" charset="0"/>
              </a:rPr>
              <a:t>: </a:t>
            </a:r>
            <a:r>
              <a:rPr lang="en-AU" b="1" dirty="0">
                <a:latin typeface="Calibri" panose="020F0502020204030204" pitchFamily="34" charset="0"/>
                <a:ea typeface="Calibri" panose="020F0502020204030204" pitchFamily="34" charset="0"/>
                <a:cs typeface="Calibri" panose="020F0502020204030204" pitchFamily="34" charset="0"/>
                <a:hlinkClick r:id="rId4"/>
              </a:rPr>
              <a:t>www.study.nsw.gov.au</a:t>
            </a:r>
            <a:r>
              <a:rPr lang="en-AU" dirty="0">
                <a:latin typeface="Calibri" panose="020F0502020204030204" pitchFamily="34" charset="0"/>
                <a:ea typeface="Calibri" panose="020F0502020204030204" pitchFamily="34" charset="0"/>
                <a:cs typeface="Calibri" panose="020F0502020204030204" pitchFamily="34" charset="0"/>
                <a:hlinkClick r:id="rId4"/>
              </a:rPr>
              <a:t>/current-students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Study NSW logo">
            <a:extLst>
              <a:ext uri="{FF2B5EF4-FFF2-40B4-BE49-F238E27FC236}">
                <a16:creationId xmlns:a16="http://schemas.microsoft.com/office/drawing/2014/main" id="{8FB41625-7D6E-8294-B470-3B5E869381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596000" y="4586400"/>
            <a:ext cx="1188000" cy="363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84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a:solidFill>
                  <a:schemeClr val="bg1"/>
                </a:solidFill>
              </a:rPr>
              <a:t>Using TPS Online to receive assistance from the TPS</a:t>
            </a:r>
          </a:p>
          <a:p>
            <a:pPr>
              <a:spcAft>
                <a:spcPts val="2600"/>
              </a:spcAft>
            </a:pPr>
            <a:r>
              <a:rPr lang="en-AU" sz="200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a:latin typeface="+mn-lt"/>
                <a:ea typeface="+mn-ea"/>
                <a:cs typeface="+mn-cs"/>
              </a:rPr>
              <a:t>Accessing</a:t>
            </a:r>
            <a:r>
              <a:rPr kumimoji="0" lang="en-AU" sz="2800" b="1" i="0" u="none" strike="noStrike" kern="1200" cap="none" spc="0" normalizeH="0" baseline="0" noProof="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a:t>Visit </a:t>
            </a:r>
            <a:r>
              <a:rPr lang="en-AU" sz="1600">
                <a:hlinkClick r:id="rId3"/>
              </a:rPr>
              <a:t>tps.gov.au</a:t>
            </a:r>
            <a:r>
              <a:rPr lang="en-AU" sz="1600"/>
              <a:t> and click </a:t>
            </a:r>
            <a:r>
              <a:rPr lang="en-AU" sz="1600" b="1"/>
              <a:t>Access TPS Online</a:t>
            </a:r>
            <a:r>
              <a:rPr lang="en-AU" sz="160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2" name="Group 1" descr="Screenshot of TPS website home page.">
            <a:extLst>
              <a:ext uri="{FF2B5EF4-FFF2-40B4-BE49-F238E27FC236}">
                <a16:creationId xmlns:a16="http://schemas.microsoft.com/office/drawing/2014/main" id="{D0690D14-07DB-FD2C-3124-8B92493702A9}"/>
              </a:ext>
            </a:extLst>
          </p:cNvPr>
          <p:cNvGrpSpPr/>
          <p:nvPr/>
        </p:nvGrpSpPr>
        <p:grpSpPr>
          <a:xfrm>
            <a:off x="540000" y="1310400"/>
            <a:ext cx="7473512" cy="3294670"/>
            <a:chOff x="1350000" y="788279"/>
            <a:chExt cx="7473512" cy="3294670"/>
          </a:xfrm>
        </p:grpSpPr>
        <p:pic>
          <p:nvPicPr>
            <p:cNvPr id="3" name="Picture 2">
              <a:extLst>
                <a:ext uri="{FF2B5EF4-FFF2-40B4-BE49-F238E27FC236}">
                  <a16:creationId xmlns:a16="http://schemas.microsoft.com/office/drawing/2014/main" id="{8C17A3A5-D30D-4952-EBA6-18AEA0D087F0}"/>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4" name="Rectangle 3">
              <a:extLst>
                <a:ext uri="{FF2B5EF4-FFF2-40B4-BE49-F238E27FC236}">
                  <a16:creationId xmlns:a16="http://schemas.microsoft.com/office/drawing/2014/main" id="{9137ED3D-B034-C179-3C10-7BA12908B34D}"/>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Log</a:t>
            </a:r>
            <a:r>
              <a:rPr lang="en-AU" sz="2800" b="1">
                <a:latin typeface="+mn-lt"/>
                <a:ea typeface="+mn-ea"/>
                <a:cs typeface="+mn-cs"/>
              </a:rPr>
              <a:t>ging </a:t>
            </a:r>
            <a:r>
              <a:rPr kumimoji="0" lang="en-AU" sz="2800" b="1" i="0" u="none" strike="noStrike" kern="1200" cap="none" spc="0" normalizeH="0" baseline="0" noProof="0">
                <a:ln>
                  <a:noFill/>
                </a:ln>
                <a:solidFill>
                  <a:schemeClr val="tx1"/>
                </a:solidFill>
                <a:effectLst/>
                <a:uLnTx/>
                <a:uFillTx/>
                <a:latin typeface="+mn-lt"/>
                <a:ea typeface="+mn-ea"/>
                <a:cs typeface="+mn-cs"/>
              </a:rPr>
              <a:t>in</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Log in.</a:t>
            </a:r>
          </a:p>
          <a:p>
            <a:pPr>
              <a:lnSpc>
                <a:spcPct val="105000"/>
              </a:lnSpc>
              <a:spcAft>
                <a:spcPts val="1000"/>
              </a:spcAft>
            </a:pPr>
            <a:r>
              <a:rPr lang="en-AU" sz="160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a:t>Your home page will list any tasks you need to complete to progress your claim with the TPS.</a:t>
            </a:r>
          </a:p>
          <a:p>
            <a:pPr>
              <a:lnSpc>
                <a:spcPct val="105000"/>
              </a:lnSpc>
              <a:spcAft>
                <a:spcPts val="1000"/>
              </a:spcAft>
            </a:pPr>
            <a:r>
              <a:rPr lang="en-AU" sz="1600" b="1"/>
              <a:t>Check your home page regularly </a:t>
            </a:r>
            <a:r>
              <a:rPr lang="en-AU" sz="160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After logging in for the first time, you must </a:t>
            </a:r>
            <a:r>
              <a:rPr lang="en-AU" sz="1600" b="1"/>
              <a:t>change your password </a:t>
            </a:r>
            <a:r>
              <a:rPr lang="en-AU" sz="160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Lonsdale Institute Pty Ltd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2769989"/>
          </a:xfrm>
          <a:prstGeom prst="rect">
            <a:avLst/>
          </a:prstGeom>
          <a:noFill/>
        </p:spPr>
        <p:txBody>
          <a:bodyPr wrap="square" lIns="0" tIns="0" rIns="0" bIns="0" rtlCol="0" anchor="t">
            <a:spAutoFit/>
          </a:bodyPr>
          <a:lstStyle/>
          <a:p>
            <a:pPr>
              <a:spcAft>
                <a:spcPts val="3600"/>
              </a:spcAft>
            </a:pPr>
            <a:r>
              <a:rPr lang="en-AU"/>
              <a:t>Lonsdale Institute closed on Monday 14 July 2025</a:t>
            </a:r>
            <a:endParaRPr lang="en-AU">
              <a:cs typeface="Calibri"/>
            </a:endParaRPr>
          </a:p>
          <a:p>
            <a:pPr>
              <a:spcAft>
                <a:spcPts val="3600"/>
              </a:spcAft>
            </a:pPr>
            <a:r>
              <a:rPr lang="en-AU"/>
              <a:t>Lonsdale Institute did not meet its obligations to all students</a:t>
            </a:r>
          </a:p>
          <a:p>
            <a:pPr>
              <a:spcAft>
                <a:spcPts val="3600"/>
              </a:spcAft>
            </a:pPr>
            <a:r>
              <a:rPr lang="en-AU"/>
              <a:t>The Tuition Protection Service (TPS) activated on Monday 28 July 2025</a:t>
            </a:r>
          </a:p>
          <a:p>
            <a:pPr>
              <a:spcAft>
                <a:spcPts val="3600"/>
              </a:spcAft>
            </a:pPr>
            <a:r>
              <a:rPr lang="en-AU">
                <a:cs typeface="Calibri"/>
              </a:rPr>
              <a:t>We will help you to find an alternative education provider to continue your studies, and </a:t>
            </a:r>
            <a:r>
              <a:rPr lang="en-AU"/>
              <a:t>provide you with a refund of your unspent tuition fees</a:t>
            </a:r>
            <a:endParaRPr lang="en-AU">
              <a:cs typeface="Calibri"/>
            </a:endParaRPr>
          </a:p>
        </p:txBody>
      </p:sp>
      <p:grpSp>
        <p:nvGrpSpPr>
          <p:cNvPr id="14" name="Group 13">
            <a:extLst>
              <a:ext uri="{FF2B5EF4-FFF2-40B4-BE49-F238E27FC236}">
                <a16:creationId xmlns:a16="http://schemas.microsoft.com/office/drawing/2014/main" id="{615F7E66-D1DD-2BCC-F4F9-0964D06A598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FA79E454-8D53-CE35-F804-AD3C613564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5326407-B9AE-9E39-B0A2-93CE18E5765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CE89654-B92A-B176-6600-0761E3552F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5F6A6649-2820-6D2B-28BB-462BB6149DBC}"/>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66F9CAFD-520E-21BF-BFE7-F330083FE0EB}"/>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46FF9252-5FDA-4699-B610-E032A2887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2575447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a:t>On your home page, click </a:t>
            </a:r>
            <a:r>
              <a:rPr lang="en-AU" sz="1600" b="1"/>
              <a:t>NEXT</a:t>
            </a:r>
            <a:r>
              <a:rPr lang="en-AU" sz="160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a:t>To receive any assistance from the TPS, you must provide proof of your identity.</a:t>
            </a:r>
          </a:p>
          <a:p>
            <a:pPr>
              <a:spcAft>
                <a:spcPts val="1000"/>
              </a:spcAft>
            </a:pPr>
            <a:r>
              <a:rPr lang="en-AU" sz="1600"/>
              <a:t>Upload a photo of your passport (preferably) or driver’s licence for the TPS to review. You will be notified via email when your proof of identity has been approved.</a:t>
            </a:r>
          </a:p>
          <a:p>
            <a:pPr>
              <a:spcAft>
                <a:spcPts val="1000"/>
              </a:spcAft>
            </a:pPr>
            <a:r>
              <a:rPr lang="en-AU" sz="1600"/>
              <a:t>On your home page, click </a:t>
            </a:r>
            <a:r>
              <a:rPr lang="en-AU" sz="1600" b="1"/>
              <a:t>START</a:t>
            </a:r>
            <a:r>
              <a:rPr lang="en-AU" sz="160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a:t>On your home page, click </a:t>
            </a:r>
            <a:r>
              <a:rPr lang="en-AU" sz="1600" b="1"/>
              <a:t>REVIEW</a:t>
            </a:r>
            <a:r>
              <a:rPr lang="en-AU" sz="160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a:t>On your home page, click </a:t>
            </a:r>
            <a:r>
              <a:rPr lang="en-AU" sz="1600" b="1"/>
              <a:t>START</a:t>
            </a:r>
            <a:r>
              <a:rPr lang="en-AU" sz="160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a:t>You </a:t>
            </a:r>
            <a:r>
              <a:rPr lang="en-AU" sz="1750" b="1"/>
              <a:t>must</a:t>
            </a:r>
            <a:r>
              <a:rPr lang="en-AU" sz="175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a:solidFill>
                  <a:srgbClr val="D6165F"/>
                </a:solidFill>
              </a:rPr>
              <a:t>Receipts</a:t>
            </a:r>
            <a:r>
              <a:rPr lang="en-AU" sz="1750"/>
              <a:t> and </a:t>
            </a:r>
            <a:r>
              <a:rPr lang="en-AU" sz="1750" b="1">
                <a:solidFill>
                  <a:srgbClr val="D6165F"/>
                </a:solidFill>
              </a:rPr>
              <a:t>bank statements</a:t>
            </a:r>
            <a:r>
              <a:rPr lang="en-AU" sz="1750"/>
              <a:t> for </a:t>
            </a:r>
            <a:r>
              <a:rPr lang="en-AU" sz="1750" b="1"/>
              <a:t>all</a:t>
            </a:r>
            <a:r>
              <a:rPr lang="en-AU" sz="175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a:solidFill>
                  <a:srgbClr val="D6165F"/>
                </a:solidFill>
              </a:rPr>
              <a:t>Letter of Offer</a:t>
            </a:r>
            <a:r>
              <a:rPr lang="en-AU" sz="1750"/>
              <a:t> outlining </a:t>
            </a:r>
            <a:r>
              <a:rPr lang="en-AU" sz="1750" b="1"/>
              <a:t>all</a:t>
            </a:r>
            <a:r>
              <a:rPr lang="en-AU" sz="175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a:solidFill>
                  <a:srgbClr val="D6165F"/>
                </a:solidFill>
              </a:rPr>
              <a:t>Visa Grant Letter</a:t>
            </a:r>
            <a:r>
              <a:rPr lang="en-AU" sz="1750"/>
              <a:t> from the Department of Home Affairs</a:t>
            </a:r>
          </a:p>
          <a:p>
            <a:pPr>
              <a:spcAft>
                <a:spcPts val="1000"/>
              </a:spcAft>
            </a:pPr>
            <a:r>
              <a:rPr lang="en-AU" sz="1750" b="1">
                <a:solidFill>
                  <a:schemeClr val="accent2"/>
                </a:solidFill>
              </a:rPr>
              <a:t>If you have an education agent</a:t>
            </a:r>
            <a:r>
              <a:rPr lang="en-AU" sz="1750"/>
              <a:t>, you </a:t>
            </a:r>
            <a:r>
              <a:rPr lang="en-AU" sz="1750" b="1"/>
              <a:t>must</a:t>
            </a:r>
            <a:r>
              <a:rPr lang="en-AU" sz="175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a:solidFill>
                  <a:srgbClr val="F15A29"/>
                </a:solidFill>
              </a:rPr>
              <a:t>Receipts</a:t>
            </a:r>
            <a:r>
              <a:rPr lang="en-AU" sz="1750"/>
              <a:t> and </a:t>
            </a:r>
            <a:r>
              <a:rPr lang="en-AU" sz="1750" b="1">
                <a:solidFill>
                  <a:srgbClr val="F15A29"/>
                </a:solidFill>
              </a:rPr>
              <a:t>bank statements</a:t>
            </a:r>
            <a:r>
              <a:rPr lang="en-AU" sz="1750"/>
              <a:t> for </a:t>
            </a:r>
            <a:r>
              <a:rPr lang="en-AU" sz="1750" b="1"/>
              <a:t>all</a:t>
            </a:r>
            <a:r>
              <a:rPr lang="en-AU" sz="175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a:solidFill>
                  <a:srgbClr val="F15A29"/>
                </a:solidFill>
              </a:rPr>
              <a:t>Receipts</a:t>
            </a:r>
            <a:r>
              <a:rPr lang="en-AU" sz="1750"/>
              <a:t> for </a:t>
            </a:r>
            <a:r>
              <a:rPr lang="en-AU" sz="1750" b="1"/>
              <a:t>all</a:t>
            </a:r>
            <a:r>
              <a:rPr lang="en-AU" sz="175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a:solidFill>
                  <a:srgbClr val="F15A29"/>
                </a:solidFill>
              </a:rPr>
              <a:t>Agent commission statement</a:t>
            </a:r>
            <a:r>
              <a:rPr lang="en-AU" sz="1750"/>
              <a:t> or </a:t>
            </a:r>
            <a:r>
              <a:rPr lang="en-AU" sz="1750" b="1">
                <a:solidFill>
                  <a:srgbClr val="F15A29"/>
                </a:solidFill>
              </a:rPr>
              <a:t>invoice</a:t>
            </a:r>
            <a:endParaRPr lang="en-AU" sz="175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a:t>On your home page, click </a:t>
            </a:r>
            <a:r>
              <a:rPr lang="en-AU" sz="1600" b="1"/>
              <a:t>APPLY</a:t>
            </a:r>
            <a:r>
              <a:rPr lang="en-AU" sz="1600" b="1" i="1"/>
              <a:t> </a:t>
            </a:r>
            <a:r>
              <a:rPr lang="en-AU" sz="160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00000"/>
            <a:ext cx="8064000" cy="3619645"/>
          </a:xfrm>
          <a:prstGeom prst="rect">
            <a:avLst/>
          </a:prstGeom>
          <a:noFill/>
        </p:spPr>
        <p:txBody>
          <a:bodyPr wrap="square" lIns="0" tIns="0" rIns="0" bIns="0" rtlCol="0">
            <a:spAutoFit/>
          </a:bodyPr>
          <a:lstStyle/>
          <a:p>
            <a:pPr marL="266400" indent="-266400">
              <a:lnSpc>
                <a:spcPct val="103000"/>
              </a:lnSpc>
              <a:spcAft>
                <a:spcPts val="1500"/>
              </a:spcAft>
              <a:buClr>
                <a:srgbClr val="8AB679"/>
              </a:buClr>
              <a:buFont typeface="Wingdings" panose="05000000000000000000" pitchFamily="2" charset="2"/>
              <a:buChar char=""/>
            </a:pPr>
            <a:r>
              <a:rPr lang="en-AU" sz="1600"/>
              <a:t>Log in to TPS Online</a:t>
            </a:r>
          </a:p>
          <a:p>
            <a:pPr marL="266400" indent="-266400">
              <a:lnSpc>
                <a:spcPct val="103000"/>
              </a:lnSpc>
              <a:spcAft>
                <a:spcPts val="1500"/>
              </a:spcAft>
              <a:buClr>
                <a:srgbClr val="8AB679"/>
              </a:buClr>
              <a:buFont typeface="Wingdings" panose="05000000000000000000" pitchFamily="2" charset="2"/>
              <a:buChar char=""/>
            </a:pPr>
            <a:r>
              <a:rPr lang="en-AU" sz="1600"/>
              <a:t>Change your password</a:t>
            </a:r>
          </a:p>
          <a:p>
            <a:pPr marL="266400" indent="-266400">
              <a:lnSpc>
                <a:spcPct val="103000"/>
              </a:lnSpc>
              <a:spcAft>
                <a:spcPts val="1500"/>
              </a:spcAft>
              <a:buClr>
                <a:srgbClr val="8AB679"/>
              </a:buClr>
              <a:buFont typeface="Wingdings" panose="05000000000000000000" pitchFamily="2" charset="2"/>
              <a:buChar char=""/>
            </a:pPr>
            <a:r>
              <a:rPr lang="en-AU" sz="1600"/>
              <a:t>Indicate whether your provider owes you a refund of unspent tuition fees</a:t>
            </a:r>
          </a:p>
          <a:p>
            <a:pPr marL="266400" indent="-266400">
              <a:lnSpc>
                <a:spcPct val="103000"/>
              </a:lnSpc>
              <a:spcAft>
                <a:spcPts val="1500"/>
              </a:spcAft>
              <a:buClr>
                <a:srgbClr val="8AB679"/>
              </a:buClr>
              <a:buFont typeface="Wingdings" panose="05000000000000000000" pitchFamily="2" charset="2"/>
              <a:buChar char=""/>
            </a:pPr>
            <a:r>
              <a:rPr lang="en-AU" sz="1600"/>
              <a:t>Provide proof of your identity</a:t>
            </a:r>
          </a:p>
          <a:p>
            <a:pPr marL="266400" indent="-266400">
              <a:lnSpc>
                <a:spcPct val="103000"/>
              </a:lnSpc>
              <a:spcAft>
                <a:spcPts val="1500"/>
              </a:spcAft>
              <a:buClr>
                <a:srgbClr val="8AB679"/>
              </a:buClr>
              <a:buFont typeface="Wingdings" panose="05000000000000000000" pitchFamily="2" charset="2"/>
              <a:buChar char=""/>
            </a:pPr>
            <a:r>
              <a:rPr lang="en-AU" sz="1600"/>
              <a:t>Update your contact details</a:t>
            </a:r>
          </a:p>
          <a:p>
            <a:pPr marL="266400" indent="-266400">
              <a:lnSpc>
                <a:spcPct val="103000"/>
              </a:lnSpc>
              <a:spcAft>
                <a:spcPts val="1500"/>
              </a:spcAft>
              <a:buClr>
                <a:srgbClr val="8AB679"/>
              </a:buClr>
              <a:buFont typeface="Wingdings" panose="05000000000000000000" pitchFamily="2" charset="2"/>
              <a:buChar char=""/>
            </a:pPr>
            <a:r>
              <a:rPr lang="en-AU" sz="1600"/>
              <a:t>If your provider owes you a refund of unspent tuition fees, upload proof of payment  documents</a:t>
            </a:r>
          </a:p>
          <a:p>
            <a:pPr marL="266400" indent="-266400">
              <a:lnSpc>
                <a:spcPct val="103000"/>
              </a:lnSpc>
              <a:spcAft>
                <a:spcPts val="1500"/>
              </a:spcAft>
              <a:buClr>
                <a:srgbClr val="8AB679"/>
              </a:buClr>
              <a:buFont typeface="Wingdings" panose="05000000000000000000" pitchFamily="2" charset="2"/>
              <a:buChar char=""/>
            </a:pPr>
            <a:r>
              <a:rPr lang="en-AU" sz="1600"/>
              <a:t>If you are eligible to receive a refund of unspent tuition fees, apply for a refund</a:t>
            </a:r>
          </a:p>
          <a:p>
            <a:pPr marL="266400" indent="-266400">
              <a:lnSpc>
                <a:spcPct val="103000"/>
              </a:lnSpc>
              <a:spcAft>
                <a:spcPts val="1500"/>
              </a:spcAft>
              <a:buClr>
                <a:srgbClr val="8AB679"/>
              </a:buClr>
              <a:buFont typeface="Wingdings" panose="05000000000000000000" pitchFamily="2" charset="2"/>
              <a:buChar char=""/>
            </a:pPr>
            <a:r>
              <a:rPr lang="en-AU" sz="1600" b="1"/>
              <a:t>Check your emails and TPS Online regularly</a:t>
            </a:r>
            <a:r>
              <a:rPr lang="en-AU" sz="1600"/>
              <a:t> for notifications and tasks to complete</a:t>
            </a:r>
            <a:endParaRPr lang="en-AU" sz="1600" b="1"/>
          </a:p>
        </p:txBody>
      </p:sp>
      <p:grpSp>
        <p:nvGrpSpPr>
          <p:cNvPr id="47" name="Group 46">
            <a:extLst>
              <a:ext uri="{FF2B5EF4-FFF2-40B4-BE49-F238E27FC236}">
                <a16:creationId xmlns:a16="http://schemas.microsoft.com/office/drawing/2014/main" id="{C80713CE-3B78-E120-7FBA-0556D75EDBA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568DBA10-9EAB-5902-2252-F8D216443E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98E30312-D988-EB7A-F0A4-6B7F8614FDA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73E4A46C-F461-6F4B-8E2C-E5FE5908AB3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CB2C205F-71A1-C816-A585-70B5FF9F8E14}"/>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F0BEB7E4-5E2A-E1E8-F5B4-804186701C4A}"/>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2496933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277820"/>
          </a:xfrm>
          <a:prstGeom prst="rect">
            <a:avLst/>
          </a:prstGeom>
          <a:noFill/>
        </p:spPr>
        <p:txBody>
          <a:bodyPr wrap="square" lIns="0" tIns="0" rIns="0" bIns="0" rtlCol="0" anchor="t">
            <a:spAutoFit/>
          </a:bodyPr>
          <a:lstStyle/>
          <a:p>
            <a:pPr>
              <a:spcAft>
                <a:spcPts val="3600"/>
              </a:spcAft>
            </a:pPr>
            <a:r>
              <a:rPr lang="en-AU"/>
              <a:t>Australian Government initiative supported by the Department of Education</a:t>
            </a:r>
          </a:p>
          <a:p>
            <a:pPr>
              <a:spcAft>
                <a:spcPts val="3600"/>
              </a:spcAft>
            </a:pPr>
            <a:r>
              <a:rPr lang="en-AU"/>
              <a:t>Student tuition fee protection scheme </a:t>
            </a:r>
          </a:p>
          <a:p>
            <a:pPr>
              <a:spcAft>
                <a:spcPts val="1800"/>
              </a:spcAft>
            </a:pPr>
            <a:r>
              <a:rPr lang="en-AU"/>
              <a:t>Supports students following an education provider default to:</a:t>
            </a:r>
            <a:endParaRPr lang="en-AU">
              <a:cs typeface="Calibri"/>
            </a:endParaRPr>
          </a:p>
          <a:p>
            <a:pPr marL="800100" lvl="1" indent="-342900">
              <a:spcAft>
                <a:spcPts val="1800"/>
              </a:spcAft>
              <a:buFont typeface="+mj-lt"/>
              <a:buAutoNum type="arabicPeriod"/>
            </a:pPr>
            <a:r>
              <a:rPr lang="en-AU"/>
              <a:t>find an alternative provider to continue studying</a:t>
            </a:r>
          </a:p>
          <a:p>
            <a:pPr marL="799200">
              <a:spcAft>
                <a:spcPts val="1800"/>
              </a:spcAft>
            </a:pPr>
            <a:r>
              <a:rPr lang="en-AU" b="1"/>
              <a:t>and</a:t>
            </a:r>
          </a:p>
          <a:p>
            <a:pPr marL="800100" lvl="1" indent="-342900">
              <a:spcAft>
                <a:spcPts val="3600"/>
              </a:spcAft>
              <a:buFont typeface="+mj-lt"/>
              <a:buAutoNum type="arabicPeriod" startAt="2"/>
            </a:pPr>
            <a:r>
              <a:rPr lang="en-AU"/>
              <a:t>receive a refund of unspent tuition fees</a:t>
            </a:r>
            <a:endParaRPr lang="en-AU">
              <a:cs typeface="Calibri" panose="020F0502020204030204"/>
            </a:endParaRP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 name="Picture 1" descr="Photo of the TPS team.">
            <a:extLst>
              <a:ext uri="{FF2B5EF4-FFF2-40B4-BE49-F238E27FC236}">
                <a16:creationId xmlns:a16="http://schemas.microsoft.com/office/drawing/2014/main" id="{1F2762D7-8907-FAE8-FFA4-A721BB8EC0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a:t>TPS Online is the system you will use to request and receive TPS assistance</a:t>
            </a:r>
          </a:p>
          <a:p>
            <a:pPr>
              <a:spcAft>
                <a:spcPts val="3600"/>
              </a:spcAft>
            </a:pPr>
            <a:r>
              <a:rPr lang="en-AU"/>
              <a:t>You can request a refund of your unspent tuition fees in TPS Online</a:t>
            </a:r>
          </a:p>
          <a:p>
            <a:pPr>
              <a:spcAft>
                <a:spcPts val="3600"/>
              </a:spcAft>
            </a:pPr>
            <a:r>
              <a:rPr lang="en-AU"/>
              <a:t>We will show you how to use TPS Online later in this presentation</a:t>
            </a:r>
            <a:endParaRPr lang="en-AU">
              <a:cs typeface="Calibri"/>
            </a:endParaRPr>
          </a:p>
          <a:p>
            <a:pPr>
              <a:spcAft>
                <a:spcPts val="3600"/>
              </a:spcAft>
            </a:pPr>
            <a:r>
              <a:rPr lang="en-AU"/>
              <a:t>TPS Online step-by-step instructions are on the TPS website</a:t>
            </a:r>
          </a:p>
          <a:p>
            <a:pPr>
              <a:spcAft>
                <a:spcPts val="3600"/>
              </a:spcAft>
            </a:pPr>
            <a:r>
              <a:rPr lang="en-AU"/>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2769989"/>
          </a:xfrm>
          <a:prstGeom prst="rect">
            <a:avLst/>
          </a:prstGeom>
          <a:noFill/>
        </p:spPr>
        <p:txBody>
          <a:bodyPr wrap="square" lIns="0" tIns="0" rIns="0" bIns="0" rtlCol="0" anchor="t">
            <a:spAutoFit/>
          </a:bodyPr>
          <a:lstStyle/>
          <a:p>
            <a:pPr>
              <a:spcAft>
                <a:spcPts val="3600"/>
              </a:spcAft>
            </a:pPr>
            <a:r>
              <a:rPr lang="en-AU" b="1"/>
              <a:t>Our priority</a:t>
            </a:r>
            <a:r>
              <a:rPr lang="en-AU"/>
              <a:t>: To help you to continue your studies with a new education provider</a:t>
            </a:r>
          </a:p>
          <a:p>
            <a:pPr>
              <a:spcAft>
                <a:spcPts val="3600"/>
              </a:spcAft>
            </a:pPr>
            <a:r>
              <a:rPr lang="en-AU"/>
              <a:t>You will be emailed links to find alternative courses at different providers</a:t>
            </a:r>
          </a:p>
          <a:p>
            <a:pPr>
              <a:spcAft>
                <a:spcPts val="3600"/>
              </a:spcAft>
            </a:pPr>
            <a:r>
              <a:rPr lang="en-AU" b="1"/>
              <a:t>You will need to contact the new provider to enrol </a:t>
            </a:r>
            <a:r>
              <a:rPr lang="en-AU"/>
              <a:t>with them</a:t>
            </a:r>
          </a:p>
          <a:p>
            <a:pPr>
              <a:spcAft>
                <a:spcPts val="3600"/>
              </a:spcAft>
            </a:pPr>
            <a:r>
              <a:rPr lang="en-AU"/>
              <a:t>Alternative courses may cost more or less than your current course. 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2585323"/>
          </a:xfrm>
          <a:prstGeom prst="rect">
            <a:avLst/>
          </a:prstGeom>
          <a:noFill/>
        </p:spPr>
        <p:txBody>
          <a:bodyPr wrap="square" lIns="0" tIns="0" rIns="0" bIns="0" rtlCol="0" anchor="t">
            <a:spAutoFit/>
          </a:bodyPr>
          <a:lstStyle/>
          <a:p>
            <a:pPr>
              <a:spcAft>
                <a:spcPts val="3600"/>
              </a:spcAft>
            </a:pPr>
            <a:r>
              <a:rPr lang="en-AU" b="1"/>
              <a:t>Unspent tuition fees</a:t>
            </a:r>
            <a:r>
              <a:rPr lang="en-AU"/>
              <a:t>: The fees that you paid to Lonsdale Institute for education or training that you did not receive</a:t>
            </a:r>
          </a:p>
          <a:p>
            <a:pPr>
              <a:spcAft>
                <a:spcPts val="3600"/>
              </a:spcAft>
            </a:pPr>
            <a:r>
              <a:rPr lang="en-AU"/>
              <a:t>For example, if you paid for 10 weeks of tuition and only attended classes for 7 weeks, the remaining 3 weeks are your </a:t>
            </a:r>
            <a:r>
              <a:rPr lang="en-AU" b="1"/>
              <a:t>unspent tuition fees</a:t>
            </a:r>
          </a:p>
          <a:p>
            <a:pPr>
              <a:spcAft>
                <a:spcPts val="3600"/>
              </a:spcAft>
            </a:pPr>
            <a:r>
              <a:rPr lang="en-AU"/>
              <a:t>The TPS can provide you with a refund of any </a:t>
            </a:r>
            <a:r>
              <a:rPr lang="en-AU" b="1" u="sng"/>
              <a:t>unspent</a:t>
            </a:r>
            <a:r>
              <a:rPr lang="en-AU" b="1"/>
              <a:t> tuition fees </a:t>
            </a:r>
            <a:r>
              <a:rPr lang="en-AU"/>
              <a:t>that were paid to Lonsdale Institute</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177793"/>
          </a:xfrm>
          <a:prstGeom prst="rect">
            <a:avLst/>
          </a:prstGeom>
          <a:noFill/>
        </p:spPr>
        <p:txBody>
          <a:bodyPr wrap="square" lIns="0" tIns="0" rIns="0" bIns="0" rtlCol="0" anchor="t">
            <a:spAutoFit/>
          </a:bodyPr>
          <a:lstStyle/>
          <a:p>
            <a:pPr>
              <a:spcAft>
                <a:spcPts val="1500"/>
              </a:spcAft>
            </a:pPr>
            <a:r>
              <a:rPr lang="en-AU"/>
              <a:t>Your refund can be paid to:</a:t>
            </a:r>
          </a:p>
          <a:p>
            <a:pPr marL="742950" lvl="1" indent="-285750">
              <a:spcAft>
                <a:spcPts val="1500"/>
              </a:spcAft>
              <a:buFont typeface="Arial" panose="020B0604020202020204" pitchFamily="34" charset="0"/>
              <a:buChar char="•"/>
            </a:pPr>
            <a:r>
              <a:rPr lang="en-AU"/>
              <a:t>your personal bank account</a:t>
            </a:r>
          </a:p>
          <a:p>
            <a:pPr marL="742950" lvl="1" indent="-285750">
              <a:spcAft>
                <a:spcPts val="1500"/>
              </a:spcAft>
              <a:buFont typeface="Arial" panose="020B0604020202020204" pitchFamily="34" charset="0"/>
              <a:buChar char="•"/>
            </a:pPr>
            <a:r>
              <a:rPr lang="en-AU"/>
              <a:t>another nominated bank account (e.g. a family member)</a:t>
            </a:r>
          </a:p>
          <a:p>
            <a:pPr marL="742950" lvl="1" indent="-285750">
              <a:spcAft>
                <a:spcPts val="1500"/>
              </a:spcAft>
              <a:buFont typeface="Arial" panose="020B0604020202020204" pitchFamily="34" charset="0"/>
              <a:buChar char="•"/>
            </a:pPr>
            <a:r>
              <a:rPr lang="en-AU"/>
              <a:t>your new education provider</a:t>
            </a:r>
          </a:p>
          <a:p>
            <a:pPr marL="742950" lvl="1" indent="-285750">
              <a:spcAft>
                <a:spcPts val="1500"/>
              </a:spcAft>
              <a:buFont typeface="Arial" panose="020B0604020202020204" pitchFamily="34" charset="0"/>
              <a:buChar char="•"/>
            </a:pPr>
            <a:r>
              <a:rPr lang="en-AU"/>
              <a:t>your education agent</a:t>
            </a:r>
          </a:p>
          <a:p>
            <a:pPr>
              <a:spcAft>
                <a:spcPts val="1500"/>
              </a:spcAft>
            </a:pPr>
            <a:r>
              <a:rPr lang="en-AU"/>
              <a:t>If you would like your agent to receive your refund on your behalf, you </a:t>
            </a:r>
            <a:br>
              <a:rPr lang="en-AU"/>
            </a:br>
            <a:r>
              <a:rPr lang="en-AU"/>
              <a:t>must request and return an </a:t>
            </a:r>
            <a:r>
              <a:rPr lang="en-AU" b="1"/>
              <a:t>Authority to Act/Refund</a:t>
            </a:r>
            <a:r>
              <a:rPr lang="en-AU" b="1" i="1"/>
              <a:t> </a:t>
            </a:r>
            <a:r>
              <a:rPr lang="en-AU"/>
              <a:t>form by emailing </a:t>
            </a:r>
            <a:br>
              <a:rPr lang="en-AU"/>
            </a:br>
            <a:r>
              <a:rPr lang="en-AU">
                <a:hlinkClick r:id="rId3"/>
              </a:rPr>
              <a:t>support@tps.gov.au</a:t>
            </a:r>
            <a:endParaRPr lang="en-AU">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023549-4E2C-4653-8EC6-C977537736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85E203-A7FB-4252-BA50-8C1D93D6D408}">
  <ds:schemaRefs>
    <ds:schemaRef ds:uri="http://schemas.microsoft.com/office/2006/metadata/properties"/>
    <ds:schemaRef ds:uri="http://schemas.microsoft.com/office/infopath/2007/PartnerControls"/>
    <ds:schemaRef ds:uri="21934866-407e-4eb7-84a5-689e8997aac6"/>
    <ds:schemaRef ds:uri="1d95c80d-1bfc-4284-8ead-90dee9a0b47f"/>
  </ds:schemaRefs>
</ds:datastoreItem>
</file>

<file path=customXml/itemProps3.xml><?xml version="1.0" encoding="utf-8"?>
<ds:datastoreItem xmlns:ds="http://schemas.openxmlformats.org/officeDocument/2006/customXml" ds:itemID="{5C502749-E783-47EF-A182-4405E10CF8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2125</Words>
  <Application>Microsoft Office PowerPoint</Application>
  <PresentationFormat>Custom</PresentationFormat>
  <Paragraphs>234</Paragraphs>
  <Slides>37</Slides>
  <Notes>37</Notes>
  <HiddenSlides>0</HiddenSlides>
  <MMClips>0</MMClips>
  <ScaleCrop>false</ScaleCrop>
  <HeadingPairs>
    <vt:vector size="4" baseType="variant">
      <vt:variant>
        <vt:lpstr>Theme</vt:lpstr>
      </vt:variant>
      <vt:variant>
        <vt:i4>4</vt:i4>
      </vt:variant>
      <vt:variant>
        <vt:lpstr>Slide Titles</vt:lpstr>
      </vt:variant>
      <vt:variant>
        <vt:i4>37</vt:i4>
      </vt:variant>
    </vt:vector>
  </HeadingPairs>
  <TitlesOfParts>
    <vt:vector size="41" baseType="lpstr">
      <vt:lpstr>Office Theme</vt:lpstr>
      <vt:lpstr>1_Office Theme</vt:lpstr>
      <vt:lpstr>ABF_J15-1541_PowerPoint</vt:lpstr>
      <vt:lpstr>5_Office Theme</vt:lpstr>
      <vt:lpstr>Lonsdale Institute Pty Ltd</vt:lpstr>
      <vt:lpstr>Purpose of this meeting </vt:lpstr>
      <vt:lpstr>Lonsdale Institute Pty Ltd</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Melbourne</vt:lpstr>
      <vt:lpstr>PowerPoint Presentation</vt:lpstr>
      <vt:lpstr>PowerPoint Presentation</vt:lpstr>
      <vt:lpstr>Study New South Wales</vt:lpstr>
      <vt:lpstr>Study NSW</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Lonsdale Institute Pty Ltd - International Students Information Session Slides</dc:title>
  <dc:creator/>
  <cp:lastModifiedBy/>
  <cp:revision>2</cp:revision>
  <dcterms:created xsi:type="dcterms:W3CDTF">2025-07-29T01:25:53Z</dcterms:created>
  <dcterms:modified xsi:type="dcterms:W3CDTF">2025-07-29T02:36:50Z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2025-07-29T01:26:07Z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2be540b6-d63e-408b-b9c3-e0d990bf2210</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