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7" r:id="rId4"/>
    <p:sldMasterId id="2147483760" r:id="rId5"/>
    <p:sldMasterId id="2147483762" r:id="rId6"/>
    <p:sldMasterId id="2147483774" r:id="rId7"/>
  </p:sldMasterIdLst>
  <p:notesMasterIdLst>
    <p:notesMasterId r:id="rId45"/>
  </p:notesMasterIdLst>
  <p:sldIdLst>
    <p:sldId id="926" r:id="rId8"/>
    <p:sldId id="476" r:id="rId9"/>
    <p:sldId id="477" r:id="rId10"/>
    <p:sldId id="984" r:id="rId11"/>
    <p:sldId id="934" r:id="rId12"/>
    <p:sldId id="479" r:id="rId13"/>
    <p:sldId id="975" r:id="rId14"/>
    <p:sldId id="536" r:id="rId15"/>
    <p:sldId id="552" r:id="rId16"/>
    <p:sldId id="1067" r:id="rId17"/>
    <p:sldId id="986" r:id="rId18"/>
    <p:sldId id="1023" r:id="rId19"/>
    <p:sldId id="1064" r:id="rId20"/>
    <p:sldId id="1025" r:id="rId21"/>
    <p:sldId id="1028" r:id="rId22"/>
    <p:sldId id="992" r:id="rId23"/>
    <p:sldId id="993" r:id="rId24"/>
    <p:sldId id="501" r:id="rId25"/>
    <p:sldId id="1029" r:id="rId26"/>
    <p:sldId id="925" r:id="rId27"/>
    <p:sldId id="1038" r:id="rId28"/>
    <p:sldId id="985" r:id="rId29"/>
    <p:sldId id="1037" r:id="rId30"/>
    <p:sldId id="981" r:id="rId31"/>
    <p:sldId id="1050" r:id="rId32"/>
    <p:sldId id="505" r:id="rId33"/>
    <p:sldId id="994" r:id="rId34"/>
    <p:sldId id="1030" r:id="rId35"/>
    <p:sldId id="996" r:id="rId36"/>
    <p:sldId id="999" r:id="rId37"/>
    <p:sldId id="1002" r:id="rId38"/>
    <p:sldId id="1006" r:id="rId39"/>
    <p:sldId id="1010" r:id="rId40"/>
    <p:sldId id="1014" r:id="rId41"/>
    <p:sldId id="1016" r:id="rId42"/>
    <p:sldId id="1020" r:id="rId43"/>
    <p:sldId id="531" r:id="rId44"/>
  </p:sldIdLst>
  <p:sldSz cx="9144000" cy="51482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D6D889-4DD1-48DA-812D-34D70DD595D1}">
          <p14:sldIdLst>
            <p14:sldId id="926"/>
            <p14:sldId id="476"/>
            <p14:sldId id="477"/>
          </p14:sldIdLst>
        </p14:section>
        <p14:section name="Tuition Protection Service" id="{916943CC-9FF6-42BD-BE8A-C8A09410DFAF}">
          <p14:sldIdLst>
            <p14:sldId id="984"/>
            <p14:sldId id="934"/>
            <p14:sldId id="479"/>
            <p14:sldId id="975"/>
            <p14:sldId id="536"/>
            <p14:sldId id="552"/>
            <p14:sldId id="1067"/>
          </p14:sldIdLst>
        </p14:section>
        <p14:section name="Home Affairs" id="{11664BFF-A5FC-4F15-ADE6-0E60B3DAA6E7}">
          <p14:sldIdLst>
            <p14:sldId id="986"/>
            <p14:sldId id="1023"/>
            <p14:sldId id="1064"/>
            <p14:sldId id="1025"/>
            <p14:sldId id="1028"/>
            <p14:sldId id="992"/>
            <p14:sldId id="993"/>
          </p14:sldIdLst>
        </p14:section>
        <p14:section name="ASQA" id="{C8F05F2D-697F-49D6-92FE-9AC31D3DFF86}">
          <p14:sldIdLst>
            <p14:sldId id="501"/>
            <p14:sldId id="1029"/>
            <p14:sldId id="925"/>
          </p14:sldIdLst>
        </p14:section>
        <p14:section name="Study Melbourne" id="{26486A28-12BA-4D04-B4C4-2095A6844098}">
          <p14:sldIdLst>
            <p14:sldId id="1038"/>
            <p14:sldId id="985"/>
            <p14:sldId id="1037"/>
          </p14:sldIdLst>
        </p14:section>
        <p14:section name="Study NSW" id="{7CF61786-CD4F-4AC5-B06E-D401DDAC7660}">
          <p14:sldIdLst>
            <p14:sldId id="981"/>
            <p14:sldId id="1050"/>
          </p14:sldIdLst>
        </p14:section>
        <p14:section name="TPS Online" id="{44AD68BD-BF8B-473A-9C5F-D849733F1EDB}">
          <p14:sldIdLst>
            <p14:sldId id="505"/>
            <p14:sldId id="994"/>
            <p14:sldId id="1030"/>
            <p14:sldId id="996"/>
            <p14:sldId id="999"/>
            <p14:sldId id="1002"/>
            <p14:sldId id="1006"/>
            <p14:sldId id="1010"/>
            <p14:sldId id="1014"/>
            <p14:sldId id="1016"/>
            <p14:sldId id="1020"/>
          </p14:sldIdLst>
        </p14:section>
        <p14:section name="Conclusion" id="{C8A0E231-C845-485C-88CA-115B7B373FAB}">
          <p14:sldIdLst>
            <p14:sldId id="531"/>
          </p14:sldIdLst>
        </p14:section>
      </p14:sectionLst>
    </p:ext>
    <p:ext uri="{EFAFB233-063F-42B5-8137-9DF3F51BA10A}">
      <p15:sldGuideLst xmlns:p15="http://schemas.microsoft.com/office/powerpoint/2012/main">
        <p15:guide id="1" orient="horz" pos="1622">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1547"/>
    <a:srgbClr val="4897A2"/>
    <a:srgbClr val="2F8586"/>
    <a:srgbClr val="FACDDE"/>
    <a:srgbClr val="D6165F"/>
    <a:srgbClr val="0AA65C"/>
    <a:srgbClr val="FFFFFF"/>
    <a:srgbClr val="3B7C85"/>
    <a:srgbClr val="768E9D"/>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B63436-F96C-493C-98D6-87878824FE5F}" v="9" dt="2025-07-29T01:21:25.179"/>
    <p1510:client id="{10EEA2A6-C167-40A4-A620-C8C0AB39B0D6}" v="9" dt="2025-07-29T01:26:32.485"/>
    <p1510:client id="{D206EB67-D131-4530-9505-909FBD95D800}" v="12" dt="2025-07-29T01:09:43.7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52" autoAdjust="0"/>
  </p:normalViewPr>
  <p:slideViewPr>
    <p:cSldViewPr snapToGrid="0">
      <p:cViewPr varScale="1">
        <p:scale>
          <a:sx n="126" d="100"/>
          <a:sy n="126" d="100"/>
        </p:scale>
        <p:origin x="1194" y="120"/>
      </p:cViewPr>
      <p:guideLst>
        <p:guide orient="horz" pos="162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878F842-560F-42A5-A306-F766D7D6B80D}" type="datetimeFigureOut">
              <a:rPr lang="en-AU" smtClean="0"/>
              <a:t>28/07/2025</a:t>
            </a:fld>
            <a:endParaRPr lang="en-AU"/>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BD3FCEB-6CB7-4478-9568-E9785AFEA658}" type="slidenum">
              <a:rPr lang="en-AU" smtClean="0"/>
              <a:t>‹#›</a:t>
            </a:fld>
            <a:endParaRPr lang="en-AU"/>
          </a:p>
        </p:txBody>
      </p:sp>
    </p:spTree>
    <p:extLst>
      <p:ext uri="{BB962C8B-B14F-4D97-AF65-F5344CB8AC3E}">
        <p14:creationId xmlns:p14="http://schemas.microsoft.com/office/powerpoint/2010/main" val="3398103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a:t>
            </a:fld>
            <a:endParaRPr lang="en-AU"/>
          </a:p>
        </p:txBody>
      </p:sp>
    </p:spTree>
    <p:extLst>
      <p:ext uri="{BB962C8B-B14F-4D97-AF65-F5344CB8AC3E}">
        <p14:creationId xmlns:p14="http://schemas.microsoft.com/office/powerpoint/2010/main" val="25634264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10</a:t>
            </a:fld>
            <a:endParaRPr lang="en-AU"/>
          </a:p>
        </p:txBody>
      </p:sp>
    </p:spTree>
    <p:extLst>
      <p:ext uri="{BB962C8B-B14F-4D97-AF65-F5344CB8AC3E}">
        <p14:creationId xmlns:p14="http://schemas.microsoft.com/office/powerpoint/2010/main" val="232241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11</a:t>
            </a:fld>
            <a:endParaRPr lang="en-AU"/>
          </a:p>
        </p:txBody>
      </p:sp>
    </p:spTree>
    <p:extLst>
      <p:ext uri="{BB962C8B-B14F-4D97-AF65-F5344CB8AC3E}">
        <p14:creationId xmlns:p14="http://schemas.microsoft.com/office/powerpoint/2010/main" val="871002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EE87-ECA9-3099-B964-F00C919956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0E7EA6-2A9A-0E88-13F5-B17A644CBC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B67C1-8188-18D3-3605-7F0CAED1E678}"/>
              </a:ext>
            </a:extLst>
          </p:cNvPr>
          <p:cNvSpPr>
            <a:spLocks noGrp="1"/>
          </p:cNvSpPr>
          <p:nvPr>
            <p:ph type="body" idx="1"/>
          </p:nvPr>
        </p:nvSpPr>
        <p:spPr/>
        <p:txBody>
          <a:bodyPr/>
          <a:lstStyle/>
          <a:p>
            <a:pPr marL="171450" lvl="0" indent="-171450">
              <a:spcAft>
                <a:spcPts val="20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F724D262-2999-1D63-96D3-CBAF98CD58B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4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F883E-BAEA-EDE3-92C1-101A2ED41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AC0D8-79FA-87CB-E6E4-E8C67111F4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5D3E13-193B-948E-49EF-57AD53E43A8C}"/>
              </a:ext>
            </a:extLst>
          </p:cNvPr>
          <p:cNvSpPr>
            <a:spLocks noGrp="1"/>
          </p:cNvSpPr>
          <p:nvPr>
            <p:ph type="body" idx="1"/>
          </p:nvPr>
        </p:nvSpPr>
        <p:spPr/>
        <p:txBody>
          <a:bodyPr/>
          <a:lstStyle/>
          <a:p>
            <a:pPr marL="0" indent="0">
              <a:lnSpc>
                <a:spcPct val="100000"/>
              </a:lnSpc>
              <a:spcBef>
                <a:spcPts val="0"/>
              </a:spcBef>
              <a:spcAft>
                <a:spcPts val="200"/>
              </a:spcAft>
              <a:buFont typeface="Arial" panose="020B0604020202020204" pitchFamily="34" charset="0"/>
              <a:buNone/>
            </a:pPr>
            <a:endParaRPr lang="en-AU"/>
          </a:p>
        </p:txBody>
      </p:sp>
      <p:sp>
        <p:nvSpPr>
          <p:cNvPr id="4" name="Slide Number Placeholder 3">
            <a:extLst>
              <a:ext uri="{FF2B5EF4-FFF2-40B4-BE49-F238E27FC236}">
                <a16:creationId xmlns:a16="http://schemas.microsoft.com/office/drawing/2014/main" id="{FCC930FE-A944-AF8A-2283-5847F78CC4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1615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1FB03-9BD7-6AF8-E8FF-A5D5484A4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6CC30-A5DE-EE09-8044-A3514406B9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C0598-571C-E230-EADC-5DEBF5EB5AA9}"/>
              </a:ext>
            </a:extLst>
          </p:cNvPr>
          <p:cNvSpPr>
            <a:spLocks noGrp="1"/>
          </p:cNvSpPr>
          <p:nvPr>
            <p:ph type="body" idx="1"/>
          </p:nvPr>
        </p:nvSpPr>
        <p:spPr/>
        <p:txBody>
          <a:bodyPr/>
          <a:lstStyle/>
          <a:p>
            <a:pPr>
              <a:spcAft>
                <a:spcPts val="200"/>
              </a:spcAft>
            </a:pPr>
            <a:endParaRPr lang="en-AU"/>
          </a:p>
        </p:txBody>
      </p:sp>
      <p:sp>
        <p:nvSpPr>
          <p:cNvPr id="4" name="Slide Number Placeholder 3">
            <a:extLst>
              <a:ext uri="{FF2B5EF4-FFF2-40B4-BE49-F238E27FC236}">
                <a16:creationId xmlns:a16="http://schemas.microsoft.com/office/drawing/2014/main" id="{A727BA50-C633-8455-5CCE-012530BC784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4791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3609E-DDEC-45DB-431C-75591A7103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D28748-D1C9-9C0D-9773-2152176786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92B4CD-53FE-1EC9-BCFD-EBD282908EFC}"/>
              </a:ext>
            </a:extLst>
          </p:cNvPr>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a:extLst>
              <a:ext uri="{FF2B5EF4-FFF2-40B4-BE49-F238E27FC236}">
                <a16:creationId xmlns:a16="http://schemas.microsoft.com/office/drawing/2014/main" id="{2AFF26BC-94A6-AD05-0FDA-B530B3D1BC3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982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9117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F05BAA-92F6-4DEA-A832-E4B15A2F525C}"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19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18</a:t>
            </a:fld>
            <a:endParaRPr lang="en-AU"/>
          </a:p>
        </p:txBody>
      </p:sp>
    </p:spTree>
    <p:extLst>
      <p:ext uri="{BB962C8B-B14F-4D97-AF65-F5344CB8AC3E}">
        <p14:creationId xmlns:p14="http://schemas.microsoft.com/office/powerpoint/2010/main" val="368211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D3FCEB-6CB7-4478-9568-E9785AFEA658}"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24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3BD3FCEB-6CB7-4478-9568-E9785AFEA658}" type="slidenum">
              <a:rPr lang="en-AU" smtClean="0"/>
              <a:t>2</a:t>
            </a:fld>
            <a:endParaRPr lang="en-AU"/>
          </a:p>
        </p:txBody>
      </p:sp>
    </p:spTree>
    <p:extLst>
      <p:ext uri="{BB962C8B-B14F-4D97-AF65-F5344CB8AC3E}">
        <p14:creationId xmlns:p14="http://schemas.microsoft.com/office/powerpoint/2010/main" val="16914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20</a:t>
            </a:fld>
            <a:endParaRPr lang="en-AU"/>
          </a:p>
        </p:txBody>
      </p:sp>
    </p:spTree>
    <p:extLst>
      <p:ext uri="{BB962C8B-B14F-4D97-AF65-F5344CB8AC3E}">
        <p14:creationId xmlns:p14="http://schemas.microsoft.com/office/powerpoint/2010/main" val="1486765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21</a:t>
            </a:fld>
            <a:endParaRPr lang="en-AU"/>
          </a:p>
        </p:txBody>
      </p:sp>
    </p:spTree>
    <p:extLst>
      <p:ext uri="{BB962C8B-B14F-4D97-AF65-F5344CB8AC3E}">
        <p14:creationId xmlns:p14="http://schemas.microsoft.com/office/powerpoint/2010/main" val="805638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22</a:t>
            </a:fld>
            <a:endParaRPr lang="en-AU"/>
          </a:p>
        </p:txBody>
      </p:sp>
    </p:spTree>
    <p:extLst>
      <p:ext uri="{BB962C8B-B14F-4D97-AF65-F5344CB8AC3E}">
        <p14:creationId xmlns:p14="http://schemas.microsoft.com/office/powerpoint/2010/main" val="1508105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dirty="0"/>
          </a:p>
        </p:txBody>
      </p:sp>
      <p:sp>
        <p:nvSpPr>
          <p:cNvPr id="4" name="Slide Number Placeholder 3"/>
          <p:cNvSpPr>
            <a:spLocks noGrp="1"/>
          </p:cNvSpPr>
          <p:nvPr>
            <p:ph type="sldNum" sz="quarter" idx="5"/>
          </p:nvPr>
        </p:nvSpPr>
        <p:spPr/>
        <p:txBody>
          <a:bodyPr/>
          <a:lstStyle/>
          <a:p>
            <a:fld id="{3BD3FCEB-6CB7-4478-9568-E9785AFEA658}" type="slidenum">
              <a:rPr lang="en-AU" smtClean="0"/>
              <a:t>23</a:t>
            </a:fld>
            <a:endParaRPr lang="en-AU"/>
          </a:p>
        </p:txBody>
      </p:sp>
    </p:spTree>
    <p:extLst>
      <p:ext uri="{BB962C8B-B14F-4D97-AF65-F5344CB8AC3E}">
        <p14:creationId xmlns:p14="http://schemas.microsoft.com/office/powerpoint/2010/main" val="11372131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24</a:t>
            </a:fld>
            <a:endParaRPr lang="en-AU"/>
          </a:p>
        </p:txBody>
      </p:sp>
    </p:spTree>
    <p:extLst>
      <p:ext uri="{BB962C8B-B14F-4D97-AF65-F5344CB8AC3E}">
        <p14:creationId xmlns:p14="http://schemas.microsoft.com/office/powerpoint/2010/main" val="6824428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25</a:t>
            </a:fld>
            <a:endParaRPr lang="en-AU"/>
          </a:p>
        </p:txBody>
      </p:sp>
    </p:spTree>
    <p:extLst>
      <p:ext uri="{BB962C8B-B14F-4D97-AF65-F5344CB8AC3E}">
        <p14:creationId xmlns:p14="http://schemas.microsoft.com/office/powerpoint/2010/main" val="917336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spcAft>
                <a:spcPts val="200"/>
              </a:spcAft>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26</a:t>
            </a:fld>
            <a:endParaRPr lang="en-AU"/>
          </a:p>
        </p:txBody>
      </p:sp>
    </p:spTree>
    <p:extLst>
      <p:ext uri="{BB962C8B-B14F-4D97-AF65-F5344CB8AC3E}">
        <p14:creationId xmlns:p14="http://schemas.microsoft.com/office/powerpoint/2010/main" val="1672686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27</a:t>
            </a:fld>
            <a:endParaRPr lang="en-AU"/>
          </a:p>
        </p:txBody>
      </p:sp>
    </p:spTree>
    <p:extLst>
      <p:ext uri="{BB962C8B-B14F-4D97-AF65-F5344CB8AC3E}">
        <p14:creationId xmlns:p14="http://schemas.microsoft.com/office/powerpoint/2010/main" val="2086555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Tx/>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28</a:t>
            </a:fld>
            <a:endParaRPr lang="en-AU"/>
          </a:p>
        </p:txBody>
      </p:sp>
    </p:spTree>
    <p:extLst>
      <p:ext uri="{BB962C8B-B14F-4D97-AF65-F5344CB8AC3E}">
        <p14:creationId xmlns:p14="http://schemas.microsoft.com/office/powerpoint/2010/main" val="41600265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29</a:t>
            </a:fld>
            <a:endParaRPr lang="en-AU"/>
          </a:p>
        </p:txBody>
      </p:sp>
    </p:spTree>
    <p:extLst>
      <p:ext uri="{BB962C8B-B14F-4D97-AF65-F5344CB8AC3E}">
        <p14:creationId xmlns:p14="http://schemas.microsoft.com/office/powerpoint/2010/main" val="1759770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00"/>
              </a:spcAft>
              <a:buFont typeface="Arial" panose="020B0604020202020204" pitchFamily="34" charset="0"/>
              <a:buNone/>
            </a:pPr>
            <a:endParaRPr lang="en-AU" sz="1200">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a:t>
            </a:fld>
            <a:endParaRPr lang="en-AU"/>
          </a:p>
        </p:txBody>
      </p:sp>
    </p:spTree>
    <p:extLst>
      <p:ext uri="{BB962C8B-B14F-4D97-AF65-F5344CB8AC3E}">
        <p14:creationId xmlns:p14="http://schemas.microsoft.com/office/powerpoint/2010/main" val="4206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30</a:t>
            </a:fld>
            <a:endParaRPr lang="en-AU"/>
          </a:p>
        </p:txBody>
      </p:sp>
    </p:spTree>
    <p:extLst>
      <p:ext uri="{BB962C8B-B14F-4D97-AF65-F5344CB8AC3E}">
        <p14:creationId xmlns:p14="http://schemas.microsoft.com/office/powerpoint/2010/main" val="3541710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31</a:t>
            </a:fld>
            <a:endParaRPr lang="en-AU"/>
          </a:p>
        </p:txBody>
      </p:sp>
    </p:spTree>
    <p:extLst>
      <p:ext uri="{BB962C8B-B14F-4D97-AF65-F5344CB8AC3E}">
        <p14:creationId xmlns:p14="http://schemas.microsoft.com/office/powerpoint/2010/main" val="3225261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32</a:t>
            </a:fld>
            <a:endParaRPr lang="en-AU"/>
          </a:p>
        </p:txBody>
      </p:sp>
    </p:spTree>
    <p:extLst>
      <p:ext uri="{BB962C8B-B14F-4D97-AF65-F5344CB8AC3E}">
        <p14:creationId xmlns:p14="http://schemas.microsoft.com/office/powerpoint/2010/main" val="3924557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33</a:t>
            </a:fld>
            <a:endParaRPr lang="en-AU"/>
          </a:p>
        </p:txBody>
      </p:sp>
    </p:spTree>
    <p:extLst>
      <p:ext uri="{BB962C8B-B14F-4D97-AF65-F5344CB8AC3E}">
        <p14:creationId xmlns:p14="http://schemas.microsoft.com/office/powerpoint/2010/main" val="32423953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34</a:t>
            </a:fld>
            <a:endParaRPr lang="en-AU"/>
          </a:p>
        </p:txBody>
      </p:sp>
    </p:spTree>
    <p:extLst>
      <p:ext uri="{BB962C8B-B14F-4D97-AF65-F5344CB8AC3E}">
        <p14:creationId xmlns:p14="http://schemas.microsoft.com/office/powerpoint/2010/main" val="28771888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35</a:t>
            </a:fld>
            <a:endParaRPr lang="en-AU"/>
          </a:p>
        </p:txBody>
      </p:sp>
    </p:spTree>
    <p:extLst>
      <p:ext uri="{BB962C8B-B14F-4D97-AF65-F5344CB8AC3E}">
        <p14:creationId xmlns:p14="http://schemas.microsoft.com/office/powerpoint/2010/main" val="2729549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00"/>
              </a:spcAft>
              <a:buFont typeface="Arial" panose="020B0604020202020204" pitchFamily="34" charset="0"/>
              <a:buChar cha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36</a:t>
            </a:fld>
            <a:endParaRPr lang="en-AU"/>
          </a:p>
        </p:txBody>
      </p:sp>
    </p:spTree>
    <p:extLst>
      <p:ext uri="{BB962C8B-B14F-4D97-AF65-F5344CB8AC3E}">
        <p14:creationId xmlns:p14="http://schemas.microsoft.com/office/powerpoint/2010/main" val="17244106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00"/>
              </a:spcAft>
            </a:pPr>
            <a:endParaRPr lang="en-AU">
              <a:solidFill>
                <a:schemeClr val="tx1"/>
              </a:solidFill>
            </a:endParaRPr>
          </a:p>
        </p:txBody>
      </p:sp>
      <p:sp>
        <p:nvSpPr>
          <p:cNvPr id="4" name="Slide Number Placeholder 3"/>
          <p:cNvSpPr>
            <a:spLocks noGrp="1"/>
          </p:cNvSpPr>
          <p:nvPr>
            <p:ph type="sldNum" sz="quarter" idx="5"/>
          </p:nvPr>
        </p:nvSpPr>
        <p:spPr/>
        <p:txBody>
          <a:bodyPr/>
          <a:lstStyle/>
          <a:p>
            <a:fld id="{3BD3FCEB-6CB7-4478-9568-E9785AFEA658}" type="slidenum">
              <a:rPr lang="en-AU" smtClean="0"/>
              <a:t>37</a:t>
            </a:fld>
            <a:endParaRPr lang="en-AU"/>
          </a:p>
        </p:txBody>
      </p:sp>
    </p:spTree>
    <p:extLst>
      <p:ext uri="{BB962C8B-B14F-4D97-AF65-F5344CB8AC3E}">
        <p14:creationId xmlns:p14="http://schemas.microsoft.com/office/powerpoint/2010/main" val="470191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4</a:t>
            </a:fld>
            <a:endParaRPr lang="en-AU"/>
          </a:p>
        </p:txBody>
      </p:sp>
    </p:spTree>
    <p:extLst>
      <p:ext uri="{BB962C8B-B14F-4D97-AF65-F5344CB8AC3E}">
        <p14:creationId xmlns:p14="http://schemas.microsoft.com/office/powerpoint/2010/main" val="135477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5</a:t>
            </a:fld>
            <a:endParaRPr lang="en-AU"/>
          </a:p>
        </p:txBody>
      </p:sp>
    </p:spTree>
    <p:extLst>
      <p:ext uri="{BB962C8B-B14F-4D97-AF65-F5344CB8AC3E}">
        <p14:creationId xmlns:p14="http://schemas.microsoft.com/office/powerpoint/2010/main" val="252760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6</a:t>
            </a:fld>
            <a:endParaRPr lang="en-AU"/>
          </a:p>
        </p:txBody>
      </p:sp>
    </p:spTree>
    <p:extLst>
      <p:ext uri="{BB962C8B-B14F-4D97-AF65-F5344CB8AC3E}">
        <p14:creationId xmlns:p14="http://schemas.microsoft.com/office/powerpoint/2010/main" val="235124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7</a:t>
            </a:fld>
            <a:endParaRPr lang="en-AU"/>
          </a:p>
        </p:txBody>
      </p:sp>
    </p:spTree>
    <p:extLst>
      <p:ext uri="{BB962C8B-B14F-4D97-AF65-F5344CB8AC3E}">
        <p14:creationId xmlns:p14="http://schemas.microsoft.com/office/powerpoint/2010/main" val="1867575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8</a:t>
            </a:fld>
            <a:endParaRPr lang="en-AU"/>
          </a:p>
        </p:txBody>
      </p:sp>
    </p:spTree>
    <p:extLst>
      <p:ext uri="{BB962C8B-B14F-4D97-AF65-F5344CB8AC3E}">
        <p14:creationId xmlns:p14="http://schemas.microsoft.com/office/powerpoint/2010/main" val="3256113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endParaRPr lang="en-AU"/>
          </a:p>
        </p:txBody>
      </p:sp>
      <p:sp>
        <p:nvSpPr>
          <p:cNvPr id="4" name="Slide Number Placeholder 3"/>
          <p:cNvSpPr>
            <a:spLocks noGrp="1"/>
          </p:cNvSpPr>
          <p:nvPr>
            <p:ph type="sldNum" sz="quarter" idx="5"/>
          </p:nvPr>
        </p:nvSpPr>
        <p:spPr/>
        <p:txBody>
          <a:bodyPr/>
          <a:lstStyle/>
          <a:p>
            <a:fld id="{3BD3FCEB-6CB7-4478-9568-E9785AFEA658}" type="slidenum">
              <a:rPr lang="en-AU" smtClean="0"/>
              <a:t>9</a:t>
            </a:fld>
            <a:endParaRPr lang="en-AU"/>
          </a:p>
        </p:txBody>
      </p:sp>
    </p:spTree>
    <p:extLst>
      <p:ext uri="{BB962C8B-B14F-4D97-AF65-F5344CB8AC3E}">
        <p14:creationId xmlns:p14="http://schemas.microsoft.com/office/powerpoint/2010/main" val="264816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2777736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1" y="1546862"/>
            <a:ext cx="5184378"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904416" y="1546862"/>
            <a:ext cx="2699834" cy="3081398"/>
          </a:xfrm>
        </p:spPr>
        <p:txBody>
          <a:bodyPr>
            <a:normAutofit/>
          </a:bodyPr>
          <a:lstStyle>
            <a:lvl1pPr>
              <a:defRPr sz="1652"/>
            </a:lvl1pPr>
            <a:lvl2pPr>
              <a:defRPr sz="1501"/>
            </a:lvl2pPr>
            <a:lvl3pPr>
              <a:defRPr sz="1351"/>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99795271-99CB-4951-9BF4-AE6B4FA03BBF}"/>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457821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9751" y="1546862"/>
            <a:ext cx="8064499" cy="270300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4" name="Text Placeholder 3"/>
          <p:cNvSpPr>
            <a:spLocks noGrp="1"/>
          </p:cNvSpPr>
          <p:nvPr>
            <p:ph type="body" sz="half" idx="2"/>
          </p:nvPr>
        </p:nvSpPr>
        <p:spPr>
          <a:xfrm>
            <a:off x="684214" y="4304334"/>
            <a:ext cx="7920037" cy="324336"/>
          </a:xfrm>
        </p:spPr>
        <p:txBody>
          <a:bodyPr/>
          <a:lstStyle>
            <a:lvl1pPr marL="0" indent="0">
              <a:buNone/>
              <a:defRPr sz="1051" b="1">
                <a:solidFill>
                  <a:schemeClr val="accent2"/>
                </a:solidFill>
              </a:defRPr>
            </a:lvl1pPr>
            <a:lvl2pPr marL="343220" indent="0">
              <a:buNone/>
              <a:defRPr sz="901"/>
            </a:lvl2pPr>
            <a:lvl3pPr marL="686440" indent="0">
              <a:buNone/>
              <a:defRPr sz="751"/>
            </a:lvl3pPr>
            <a:lvl4pPr marL="1029660" indent="0">
              <a:buNone/>
              <a:defRPr sz="676"/>
            </a:lvl4pPr>
            <a:lvl5pPr marL="1372880" indent="0">
              <a:buNone/>
              <a:defRPr sz="676"/>
            </a:lvl5pPr>
            <a:lvl6pPr marL="1716100" indent="0">
              <a:buNone/>
              <a:defRPr sz="676"/>
            </a:lvl6pPr>
            <a:lvl7pPr marL="2059320" indent="0">
              <a:buNone/>
              <a:defRPr sz="676"/>
            </a:lvl7pPr>
            <a:lvl8pPr marL="2402540" indent="0">
              <a:buNone/>
              <a:defRPr sz="676"/>
            </a:lvl8pPr>
            <a:lvl9pPr marL="2745760" indent="0">
              <a:buNone/>
              <a:defRPr sz="676"/>
            </a:lvl9pPr>
          </a:lstStyle>
          <a:p>
            <a:pPr lvl="0"/>
            <a:r>
              <a:rPr lang="en-US"/>
              <a:t>Edit Master text styles</a:t>
            </a:r>
          </a:p>
        </p:txBody>
      </p:sp>
      <p:sp>
        <p:nvSpPr>
          <p:cNvPr id="7"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3762"/>
            <a:ext cx="8064500" cy="380858"/>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20DC5BD8-CD57-47B1-9D14-1D69628960F5}"/>
              </a:ext>
            </a:extLst>
          </p:cNvPr>
          <p:cNvSpPr>
            <a:spLocks noGrp="1"/>
          </p:cNvSpPr>
          <p:nvPr>
            <p:ph type="body" sz="quarter" idx="11"/>
          </p:nvPr>
        </p:nvSpPr>
        <p:spPr>
          <a:xfrm>
            <a:off x="539751" y="1115938"/>
            <a:ext cx="8064499"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191405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6"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5080"/>
            <a:ext cx="8064500" cy="379539"/>
          </a:xfrm>
          <a:prstGeom prst="rect">
            <a:avLst/>
          </a:prstGeom>
        </p:spPr>
        <p:txBody>
          <a:bodyPr/>
          <a:lstStyle/>
          <a:p>
            <a:r>
              <a:rPr lang="en-US"/>
              <a:t>Click to edit Master title style</a:t>
            </a:r>
            <a:endParaRPr lang="en-AU"/>
          </a:p>
        </p:txBody>
      </p:sp>
      <p:sp>
        <p:nvSpPr>
          <p:cNvPr id="7" name="Text Placeholder 3">
            <a:extLst>
              <a:ext uri="{FF2B5EF4-FFF2-40B4-BE49-F238E27FC236}">
                <a16:creationId xmlns:a16="http://schemas.microsoft.com/office/drawing/2014/main" id="{C13E4BE7-C810-4E0E-BCE1-92ED098F8306}"/>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268878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489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1"/>
          </a:p>
        </p:txBody>
      </p:sp>
    </p:spTree>
    <p:extLst>
      <p:ext uri="{BB962C8B-B14F-4D97-AF65-F5344CB8AC3E}">
        <p14:creationId xmlns:p14="http://schemas.microsoft.com/office/powerpoint/2010/main" val="3555643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1993749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7"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332"/>
          </a:xfrm>
          <a:prstGeom prst="rect">
            <a:avLst/>
          </a:prstGeom>
        </p:spPr>
        <p:txBody>
          <a:bodyPr wrap="square" anchor="t" anchorCtr="0">
            <a:spAutoFit/>
          </a:bodyPr>
          <a:lstStyle>
            <a:lvl1pPr>
              <a:defRPr sz="3000"/>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103"/>
          </a:xfrm>
        </p:spPr>
        <p:txBody>
          <a:bodyPr wrap="square">
            <a:spAutoFit/>
          </a:bodyPr>
          <a:lstStyle>
            <a:lvl1pPr marL="0" indent="0">
              <a:buNone/>
              <a:defRPr sz="1499" b="1">
                <a:solidFill>
                  <a:schemeClr val="tx2"/>
                </a:solidFill>
              </a:defRPr>
            </a:lvl1pPr>
            <a:lvl2pPr marL="266702" indent="0">
              <a:buNone/>
              <a:defRPr/>
            </a:lvl2pPr>
            <a:lvl3pPr marL="534595" indent="0">
              <a:buNone/>
              <a:defRPr/>
            </a:lvl3pPr>
            <a:lvl4pPr marL="810822" indent="0">
              <a:buNone/>
              <a:defRPr/>
            </a:lvl4pPr>
            <a:lvl5pPr marL="1077524" indent="0">
              <a:buNone/>
              <a:defRPr/>
            </a:lvl5pPr>
          </a:lstStyle>
          <a:p>
            <a:pPr lvl="0"/>
            <a:r>
              <a:rPr lang="en-US"/>
              <a:t>Edit Master text styles</a:t>
            </a:r>
          </a:p>
        </p:txBody>
      </p:sp>
    </p:spTree>
    <p:extLst>
      <p:ext uri="{BB962C8B-B14F-4D97-AF65-F5344CB8AC3E}">
        <p14:creationId xmlns:p14="http://schemas.microsoft.com/office/powerpoint/2010/main" val="70218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Text Placeholder 2"/>
          <p:cNvSpPr>
            <a:spLocks noGrp="1"/>
          </p:cNvSpPr>
          <p:nvPr>
            <p:ph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3392254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66020" y="1201261"/>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201262"/>
            <a:ext cx="4038600" cy="3307297"/>
          </a:xfrm>
        </p:spPr>
        <p:txBody>
          <a:bodyPr>
            <a:normAutofit/>
          </a:bodyPr>
          <a:lstStyle>
            <a:lvl1pPr>
              <a:defRPr sz="1802"/>
            </a:lvl1pPr>
            <a:lvl2pPr>
              <a:defRPr sz="1501"/>
            </a:lvl2pPr>
            <a:lvl3pPr>
              <a:defRPr sz="1351"/>
            </a:lvl3pPr>
            <a:lvl4pPr>
              <a:defRPr sz="1201"/>
            </a:lvl4pPr>
            <a:lvl5pPr>
              <a:defRPr sz="1201"/>
            </a:lvl5pPr>
            <a:lvl6pPr>
              <a:defRPr sz="1351"/>
            </a:lvl6pPr>
            <a:lvl7pPr>
              <a:defRPr sz="1351"/>
            </a:lvl7pPr>
            <a:lvl8pPr>
              <a:defRPr sz="1351"/>
            </a:lvl8pPr>
            <a:lvl9pPr>
              <a:defRPr sz="1351"/>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1868071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885DDE-7EDD-4440-A836-DD621068702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23430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6B8CF98-594C-4550-A998-170C3E653B57}"/>
              </a:ext>
            </a:extLst>
          </p:cNvPr>
          <p:cNvSpPr>
            <a:spLocks noGrp="1"/>
          </p:cNvSpPr>
          <p:nvPr>
            <p:ph type="sldNum" sz="quarter" idx="12"/>
          </p:nvPr>
        </p:nvSpPr>
        <p:spPr>
          <a:xfrm>
            <a:off x="6457950" y="4771678"/>
            <a:ext cx="2057400" cy="274097"/>
          </a:xfrm>
          <a:prstGeom prst="rect">
            <a:avLst/>
          </a:prstGeom>
        </p:spPr>
        <p:txBody>
          <a:bodyPr/>
          <a:lstStyle/>
          <a:p>
            <a:fld id="{53EADE7A-49DB-41C3-BF87-A06017476FCC}" type="slidenum">
              <a:rPr lang="en-AU" smtClean="0"/>
              <a:t>‹#›</a:t>
            </a:fld>
            <a:endParaRPr lang="en-AU"/>
          </a:p>
        </p:txBody>
      </p:sp>
    </p:spTree>
    <p:extLst>
      <p:ext uri="{BB962C8B-B14F-4D97-AF65-F5344CB8AC3E}">
        <p14:creationId xmlns:p14="http://schemas.microsoft.com/office/powerpoint/2010/main" val="364447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9143999" cy="5148263"/>
          </a:xfrm>
          <a:prstGeom prst="rect">
            <a:avLst/>
          </a:prstGeom>
        </p:spPr>
      </p:pic>
      <p:sp>
        <p:nvSpPr>
          <p:cNvPr id="2" name="Title 1"/>
          <p:cNvSpPr>
            <a:spLocks noGrp="1"/>
          </p:cNvSpPr>
          <p:nvPr>
            <p:ph type="title"/>
          </p:nvPr>
        </p:nvSpPr>
        <p:spPr>
          <a:xfrm>
            <a:off x="687433" y="1979515"/>
            <a:ext cx="7344866" cy="480644"/>
          </a:xfrm>
          <a:prstGeom prst="rect">
            <a:avLst/>
          </a:prstGeom>
        </p:spPr>
        <p:txBody>
          <a:bodyPr anchor="t">
            <a:spAutoFit/>
          </a:bodyPr>
          <a:lstStyle>
            <a:lvl1pPr algn="l">
              <a:lnSpc>
                <a:spcPct val="80000"/>
              </a:lnSpc>
              <a:defRPr sz="3904" b="1">
                <a:solidFill>
                  <a:schemeClr val="bg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684214" y="3006784"/>
            <a:ext cx="7347907" cy="234360"/>
          </a:xfrm>
        </p:spPr>
        <p:txBody>
          <a:bodyPr>
            <a:spAutoFit/>
          </a:bodyPr>
          <a:lstStyle>
            <a:lvl1pPr marL="0" indent="0">
              <a:lnSpc>
                <a:spcPct val="110000"/>
              </a:lnSpc>
              <a:spcBef>
                <a:spcPts val="0"/>
              </a:spcBef>
              <a:spcAft>
                <a:spcPts val="0"/>
              </a:spcAft>
              <a:buNone/>
              <a:defRPr sz="1501">
                <a:solidFill>
                  <a:schemeClr val="bg1"/>
                </a:solidFill>
              </a:defRPr>
            </a:lvl1pPr>
          </a:lstStyle>
          <a:p>
            <a:pPr lvl="0"/>
            <a:r>
              <a:rPr lang="en-US"/>
              <a:t>Edit Master text styles</a:t>
            </a:r>
          </a:p>
        </p:txBody>
      </p:sp>
    </p:spTree>
    <p:extLst>
      <p:ext uri="{BB962C8B-B14F-4D97-AF65-F5344CB8AC3E}">
        <p14:creationId xmlns:p14="http://schemas.microsoft.com/office/powerpoint/2010/main" val="3133277662"/>
      </p:ext>
    </p:extLst>
  </p:cSld>
  <p:clrMapOvr>
    <a:masterClrMapping/>
  </p:clrMapOvr>
  <p:extLst>
    <p:ext uri="{DCECCB84-F9BA-43D5-87BE-67443E8EF086}">
      <p15:sldGuideLst xmlns:p15="http://schemas.microsoft.com/office/powerpoint/2012/main">
        <p15:guide id="1" orient="horz" pos="2160">
          <p15:clr>
            <a:srgbClr val="FBAE40"/>
          </p15:clr>
        </p15:guide>
        <p15:guide id="2" pos="111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Title 1"/>
          <p:cNvSpPr>
            <a:spLocks noGrp="1"/>
          </p:cNvSpPr>
          <p:nvPr>
            <p:ph type="title"/>
          </p:nvPr>
        </p:nvSpPr>
        <p:spPr>
          <a:xfrm>
            <a:off x="539751" y="1925459"/>
            <a:ext cx="8064499" cy="480644"/>
          </a:xfrm>
          <a:prstGeom prst="rect">
            <a:avLst/>
          </a:prstGeom>
        </p:spPr>
        <p:txBody>
          <a:bodyPr anchor="t">
            <a:spAutoFit/>
          </a:bodyPr>
          <a:lstStyle>
            <a:lvl1pPr algn="l">
              <a:lnSpc>
                <a:spcPct val="80000"/>
              </a:lnSpc>
              <a:defRPr sz="3904" b="1">
                <a:solidFill>
                  <a:schemeClr val="accent1"/>
                </a:solidFill>
              </a:defRPr>
            </a:lvl1pPr>
          </a:lstStyle>
          <a:p>
            <a:r>
              <a:rPr lang="en-US"/>
              <a:t>Click to edit Master title style</a:t>
            </a:r>
            <a:endParaRPr lang="en-AU"/>
          </a:p>
        </p:txBody>
      </p:sp>
      <p:sp>
        <p:nvSpPr>
          <p:cNvPr id="7" name="Text Placeholder 6"/>
          <p:cNvSpPr>
            <a:spLocks noGrp="1"/>
          </p:cNvSpPr>
          <p:nvPr>
            <p:ph type="body" sz="quarter" idx="10"/>
          </p:nvPr>
        </p:nvSpPr>
        <p:spPr>
          <a:xfrm>
            <a:off x="536411" y="2952728"/>
            <a:ext cx="8067838" cy="234360"/>
          </a:xfrm>
        </p:spPr>
        <p:txBody>
          <a:bodyPr>
            <a:spAutoFit/>
          </a:bodyPr>
          <a:lstStyle>
            <a:lvl1pPr marL="0" indent="0">
              <a:lnSpc>
                <a:spcPct val="110000"/>
              </a:lnSpc>
              <a:spcBef>
                <a:spcPts val="0"/>
              </a:spcBef>
              <a:spcAft>
                <a:spcPts val="0"/>
              </a:spcAft>
              <a:buNone/>
              <a:defRPr sz="1501" b="0">
                <a:solidFill>
                  <a:schemeClr val="tx2"/>
                </a:solidFill>
              </a:defRPr>
            </a:lvl1pPr>
          </a:lstStyle>
          <a:p>
            <a:pPr lvl="0"/>
            <a:r>
              <a:rPr lang="en-US"/>
              <a:t>Edit Master text styles</a:t>
            </a:r>
          </a:p>
        </p:txBody>
      </p:sp>
    </p:spTree>
    <p:extLst>
      <p:ext uri="{BB962C8B-B14F-4D97-AF65-F5344CB8AC3E}">
        <p14:creationId xmlns:p14="http://schemas.microsoft.com/office/powerpoint/2010/main" val="289436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539751" y="1546862"/>
            <a:ext cx="8064666" cy="30818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3" name="Title 2"/>
          <p:cNvSpPr>
            <a:spLocks noGrp="1"/>
          </p:cNvSpPr>
          <p:nvPr>
            <p:ph type="title"/>
          </p:nvPr>
        </p:nvSpPr>
        <p:spPr>
          <a:xfrm>
            <a:off x="539750" y="736228"/>
            <a:ext cx="8064666" cy="369674"/>
          </a:xfrm>
          <a:prstGeom prst="rect">
            <a:avLst/>
          </a:prstGeom>
        </p:spPr>
        <p:txBody>
          <a:bodyPr wrap="square" anchor="t" anchorCtr="0">
            <a:spAutoFit/>
          </a:bodyPr>
          <a:lstStyle>
            <a:lvl1pPr>
              <a:defRPr sz="3003"/>
            </a:lvl1pPr>
          </a:lstStyle>
          <a:p>
            <a:r>
              <a:rPr lang="en-US"/>
              <a:t>Click to edit Master title style</a:t>
            </a:r>
            <a:endParaRPr lang="en-AU"/>
          </a:p>
        </p:txBody>
      </p:sp>
      <p:sp>
        <p:nvSpPr>
          <p:cNvPr id="6" name="Text Placeholder 3">
            <a:extLst>
              <a:ext uri="{FF2B5EF4-FFF2-40B4-BE49-F238E27FC236}">
                <a16:creationId xmlns:a16="http://schemas.microsoft.com/office/drawing/2014/main" id="{F31B3B93-BCAF-425E-BCE8-40AAA87F7C7A}"/>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67963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0" y="1546862"/>
            <a:ext cx="3959974"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44000" y="1546862"/>
            <a:ext cx="3960416" cy="3081398"/>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9539"/>
          </a:xfrm>
          <a:prstGeom prst="rect">
            <a:avLst/>
          </a:prstGeom>
        </p:spPr>
        <p:txBody>
          <a:bodyPr/>
          <a:lstStyle>
            <a:lvl1pPr>
              <a:defRPr sz="3003"/>
            </a:lvl1pPr>
          </a:lstStyle>
          <a:p>
            <a:r>
              <a:rPr lang="en-US"/>
              <a:t>Click to edit Master title style</a:t>
            </a:r>
            <a:endParaRPr lang="en-AU"/>
          </a:p>
        </p:txBody>
      </p:sp>
      <p:sp>
        <p:nvSpPr>
          <p:cNvPr id="7" name="Text Placeholder 3">
            <a:extLst>
              <a:ext uri="{FF2B5EF4-FFF2-40B4-BE49-F238E27FC236}">
                <a16:creationId xmlns:a16="http://schemas.microsoft.com/office/drawing/2014/main" id="{592DE2B0-660F-42B0-8FCC-4A0893ABC7EC}"/>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372929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9752" y="1546862"/>
            <a:ext cx="3947959" cy="3082563"/>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351"/>
            </a:lvl6pPr>
            <a:lvl7pPr>
              <a:defRPr sz="1351"/>
            </a:lvl7pPr>
            <a:lvl8pPr>
              <a:defRPr sz="1351"/>
            </a:lvl8pPr>
            <a:lvl9pPr>
              <a:defRPr sz="1351"/>
            </a:lvl9pPr>
          </a:lstStyle>
          <a:p>
            <a:pPr lvl="0"/>
            <a:r>
              <a:rPr lang="en-US"/>
              <a:t>Edit Master text styles</a:t>
            </a:r>
          </a:p>
          <a:p>
            <a:pPr lvl="1"/>
            <a:r>
              <a:rPr lang="en-US"/>
              <a:t>Second level</a:t>
            </a:r>
          </a:p>
          <a:p>
            <a:pPr lvl="2"/>
            <a:r>
              <a:rPr lang="en-US"/>
              <a:t>Third level</a:t>
            </a:r>
          </a:p>
        </p:txBody>
      </p:sp>
      <p:sp>
        <p:nvSpPr>
          <p:cNvPr id="7" name="Picture Placeholder 2"/>
          <p:cNvSpPr>
            <a:spLocks noGrp="1"/>
          </p:cNvSpPr>
          <p:nvPr>
            <p:ph type="pic" idx="10"/>
          </p:nvPr>
        </p:nvSpPr>
        <p:spPr>
          <a:xfrm>
            <a:off x="4644008" y="1546879"/>
            <a:ext cx="3960408" cy="3083555"/>
          </a:xfrm>
          <a:solidFill>
            <a:schemeClr val="accent2">
              <a:lumMod val="20000"/>
              <a:lumOff val="80000"/>
            </a:schemeClr>
          </a:solidFill>
        </p:spPr>
        <p:txBody>
          <a:bodyPr/>
          <a:lstStyle>
            <a:lvl1pPr marL="0" indent="0">
              <a:buNone/>
              <a:defRPr lang="en-AU" dirty="0"/>
            </a:lvl1pPr>
            <a:lvl2pPr marL="343220" indent="0">
              <a:buNone/>
              <a:defRPr sz="2102"/>
            </a:lvl2pPr>
            <a:lvl3pPr marL="686440" indent="0">
              <a:buNone/>
              <a:defRPr sz="1802"/>
            </a:lvl3pPr>
            <a:lvl4pPr marL="1029660" indent="0">
              <a:buNone/>
              <a:defRPr sz="1501"/>
            </a:lvl4pPr>
            <a:lvl5pPr marL="1372880" indent="0">
              <a:buNone/>
              <a:defRPr sz="1501"/>
            </a:lvl5pPr>
            <a:lvl6pPr marL="1716100" indent="0">
              <a:buNone/>
              <a:defRPr sz="1501"/>
            </a:lvl6pPr>
            <a:lvl7pPr marL="2059320" indent="0">
              <a:buNone/>
              <a:defRPr sz="1501"/>
            </a:lvl7pPr>
            <a:lvl8pPr marL="2402540" indent="0">
              <a:buNone/>
              <a:defRPr sz="1501"/>
            </a:lvl8pPr>
            <a:lvl9pPr marL="2745760" indent="0">
              <a:buNone/>
              <a:defRPr sz="1501"/>
            </a:lvl9pPr>
          </a:lstStyle>
          <a:p>
            <a:r>
              <a:rPr lang="en-US"/>
              <a:t>Click icon to add picture</a:t>
            </a:r>
            <a:endParaRPr lang="en-AU"/>
          </a:p>
        </p:txBody>
      </p:sp>
      <p:sp>
        <p:nvSpPr>
          <p:cNvPr id="9"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10"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2" name="Title 1"/>
          <p:cNvSpPr>
            <a:spLocks noGrp="1"/>
          </p:cNvSpPr>
          <p:nvPr>
            <p:ph type="title"/>
          </p:nvPr>
        </p:nvSpPr>
        <p:spPr>
          <a:xfrm>
            <a:off x="539750" y="735080"/>
            <a:ext cx="8064666" cy="371432"/>
          </a:xfrm>
          <a:prstGeom prst="rect">
            <a:avLst/>
          </a:prstGeom>
        </p:spPr>
        <p:txBody>
          <a:bodyPr/>
          <a:lstStyle/>
          <a:p>
            <a:r>
              <a:rPr lang="en-US"/>
              <a:t>Click to edit Master title style</a:t>
            </a:r>
            <a:endParaRPr lang="en-AU"/>
          </a:p>
        </p:txBody>
      </p:sp>
      <p:sp>
        <p:nvSpPr>
          <p:cNvPr id="8" name="Text Placeholder 3">
            <a:extLst>
              <a:ext uri="{FF2B5EF4-FFF2-40B4-BE49-F238E27FC236}">
                <a16:creationId xmlns:a16="http://schemas.microsoft.com/office/drawing/2014/main" id="{DC88B394-448C-421A-BF9C-1B9401F688A1}"/>
              </a:ext>
            </a:extLst>
          </p:cNvPr>
          <p:cNvSpPr>
            <a:spLocks noGrp="1"/>
          </p:cNvSpPr>
          <p:nvPr>
            <p:ph type="body" sz="quarter" idx="11"/>
          </p:nvPr>
        </p:nvSpPr>
        <p:spPr>
          <a:xfrm>
            <a:off x="539750" y="1115938"/>
            <a:ext cx="8064666"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86437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47864" y="1546862"/>
            <a:ext cx="5256386"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0"/>
          </p:nvPr>
        </p:nvSpPr>
        <p:spPr>
          <a:xfrm>
            <a:off x="539751" y="1545697"/>
            <a:ext cx="2699834" cy="3076154"/>
          </a:xfrm>
        </p:spPr>
        <p:txBody>
          <a:bodyPr>
            <a:normAutofit/>
          </a:bodyPr>
          <a:lstStyle>
            <a:lvl1pPr>
              <a:defRPr lang="en-US" dirty="0" smtClean="0"/>
            </a:lvl1pPr>
            <a:lvl2pPr>
              <a:defRPr lang="en-US" dirty="0" smtClean="0"/>
            </a:lvl2pPr>
            <a:lvl3pPr>
              <a:defRPr lang="en-US" dirty="0" smtClean="0"/>
            </a:lvl3pPr>
            <a:lvl4pPr>
              <a:defRPr sz="1351"/>
            </a:lvl4pPr>
            <a:lvl5pPr>
              <a:defRPr sz="1351"/>
            </a:lvl5pPr>
            <a:lvl6pPr>
              <a:defRPr sz="1501"/>
            </a:lvl6pPr>
            <a:lvl7pPr>
              <a:defRPr sz="1501"/>
            </a:lvl7pPr>
            <a:lvl8pPr>
              <a:defRPr sz="1501"/>
            </a:lvl8pPr>
            <a:lvl9pPr>
              <a:defRPr sz="1501"/>
            </a:lvl9pPr>
          </a:lstStyle>
          <a:p>
            <a:pPr lvl="0"/>
            <a:r>
              <a:rPr lang="en-US"/>
              <a:t>Edit Master text styles</a:t>
            </a:r>
          </a:p>
          <a:p>
            <a:pPr lvl="1"/>
            <a:r>
              <a:rPr lang="en-US"/>
              <a:t>Second level</a:t>
            </a:r>
          </a:p>
          <a:p>
            <a:pPr lvl="2"/>
            <a:r>
              <a:rPr lang="en-US"/>
              <a:t>Third level</a:t>
            </a:r>
          </a:p>
        </p:txBody>
      </p:sp>
      <p:sp>
        <p:nvSpPr>
          <p:cNvPr id="8"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9"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4" name="Title 3"/>
          <p:cNvSpPr>
            <a:spLocks noGrp="1"/>
          </p:cNvSpPr>
          <p:nvPr>
            <p:ph type="title"/>
          </p:nvPr>
        </p:nvSpPr>
        <p:spPr>
          <a:xfrm>
            <a:off x="539750" y="735080"/>
            <a:ext cx="8064500" cy="371432"/>
          </a:xfrm>
          <a:prstGeom prst="rect">
            <a:avLst/>
          </a:prstGeom>
        </p:spPr>
        <p:txBody>
          <a:bodyPr/>
          <a:lstStyle/>
          <a:p>
            <a:r>
              <a:rPr lang="en-US"/>
              <a:t>Click to edit Master title style</a:t>
            </a:r>
            <a:endParaRPr lang="en-AU"/>
          </a:p>
        </p:txBody>
      </p:sp>
      <p:sp>
        <p:nvSpPr>
          <p:cNvPr id="10" name="Text Placeholder 3">
            <a:extLst>
              <a:ext uri="{FF2B5EF4-FFF2-40B4-BE49-F238E27FC236}">
                <a16:creationId xmlns:a16="http://schemas.microsoft.com/office/drawing/2014/main" id="{E58C42C2-ACB9-4B97-ADF0-B9FBFFCBC99E}"/>
              </a:ext>
            </a:extLst>
          </p:cNvPr>
          <p:cNvSpPr>
            <a:spLocks noGrp="1"/>
          </p:cNvSpPr>
          <p:nvPr>
            <p:ph type="body" sz="quarter" idx="11"/>
          </p:nvPr>
        </p:nvSpPr>
        <p:spPr>
          <a:xfrm>
            <a:off x="539750" y="1115938"/>
            <a:ext cx="8064500" cy="234360"/>
          </a:xfrm>
        </p:spPr>
        <p:txBody>
          <a:bodyPr wrap="square">
            <a:spAutoFit/>
          </a:bodyPr>
          <a:lstStyle>
            <a:lvl1pPr marL="0" indent="0">
              <a:buNone/>
              <a:defRPr sz="1501" b="1">
                <a:solidFill>
                  <a:schemeClr val="tx2"/>
                </a:solidFill>
              </a:defRPr>
            </a:lvl1pPr>
            <a:lvl2pPr marL="266949" indent="0">
              <a:buNone/>
              <a:defRPr/>
            </a:lvl2pPr>
            <a:lvl3pPr marL="535090" indent="0">
              <a:buNone/>
              <a:defRPr/>
            </a:lvl3pPr>
            <a:lvl4pPr marL="811573" indent="0">
              <a:buNone/>
              <a:defRPr/>
            </a:lvl4pPr>
            <a:lvl5pPr marL="1078521" indent="0">
              <a:buNone/>
              <a:defRPr/>
            </a:lvl5pPr>
          </a:lstStyle>
          <a:p>
            <a:pPr lvl="0"/>
            <a:r>
              <a:rPr lang="en-US"/>
              <a:t>Edit Master text styles</a:t>
            </a:r>
          </a:p>
        </p:txBody>
      </p:sp>
    </p:spTree>
    <p:extLst>
      <p:ext uri="{BB962C8B-B14F-4D97-AF65-F5344CB8AC3E}">
        <p14:creationId xmlns:p14="http://schemas.microsoft.com/office/powerpoint/2010/main" val="15675702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
        <p:nvSpPr>
          <p:cNvPr id="9" name="Rectangle 8">
            <a:extLst>
              <a:ext uri="{FF2B5EF4-FFF2-40B4-BE49-F238E27FC236}">
                <a16:creationId xmlns:a16="http://schemas.microsoft.com/office/drawing/2014/main" id="{85E06BA8-EE05-4266-9BD5-CA6C1F8C79D7}"/>
              </a:ext>
            </a:extLst>
          </p:cNvPr>
          <p:cNvSpPr/>
          <p:nvPr userDrawn="1"/>
        </p:nvSpPr>
        <p:spPr>
          <a:xfrm>
            <a:off x="0" y="4662364"/>
            <a:ext cx="8676456" cy="485898"/>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096173522"/>
      </p:ext>
    </p:extLst>
  </p:cSld>
  <p:clrMap bg1="lt1" tx1="dk1" bg2="lt2" tx2="dk2" accent1="accent1" accent2="accent2" accent3="accent3" accent4="accent4" accent5="accent5" accent6="accent6" hlink="hlink" folHlink="folHlink"/>
  <p:sldLayoutIdLst>
    <p:sldLayoutId id="2147483748" r:id="rId1"/>
    <p:sldLayoutId id="2147483754" r:id="rId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E06BA8-EE05-4266-9BD5-CA6C1F8C79D7}"/>
              </a:ext>
            </a:extLst>
          </p:cNvPr>
          <p:cNvSpPr/>
          <p:nvPr userDrawn="1"/>
        </p:nvSpPr>
        <p:spPr>
          <a:xfrm>
            <a:off x="0" y="0"/>
            <a:ext cx="9144000" cy="5148262"/>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A4487F58-FE30-4FF0-8EFC-485A0103FD1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pic>
        <p:nvPicPr>
          <p:cNvPr id="8" name="Picture 7">
            <a:extLst>
              <a:ext uri="{FF2B5EF4-FFF2-40B4-BE49-F238E27FC236}">
                <a16:creationId xmlns:a16="http://schemas.microsoft.com/office/drawing/2014/main" id="{DC96695A-F7BB-408A-826E-B473CC06B2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677344" y="4662363"/>
            <a:ext cx="466655" cy="485898"/>
          </a:xfrm>
          <a:prstGeom prst="rect">
            <a:avLst/>
          </a:prstGeom>
        </p:spPr>
      </p:pic>
    </p:spTree>
    <p:extLst>
      <p:ext uri="{BB962C8B-B14F-4D97-AF65-F5344CB8AC3E}">
        <p14:creationId xmlns:p14="http://schemas.microsoft.com/office/powerpoint/2010/main" val="2527572764"/>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735081"/>
            <a:ext cx="8064500" cy="369674"/>
          </a:xfrm>
          <a:prstGeom prst="rect">
            <a:avLst/>
          </a:prstGeom>
        </p:spPr>
        <p:txBody>
          <a:bodyPr vert="horz" lIns="0" tIns="0" rIns="0" bIns="0" rtlCol="0" anchor="t" anchorCtr="0">
            <a:spAutoFit/>
          </a:bodyPr>
          <a:lstStyle/>
          <a:p>
            <a:endParaRPr lang="en-AU"/>
          </a:p>
        </p:txBody>
      </p:sp>
      <p:sp>
        <p:nvSpPr>
          <p:cNvPr id="3" name="Text Placeholder 2"/>
          <p:cNvSpPr>
            <a:spLocks noGrp="1"/>
          </p:cNvSpPr>
          <p:nvPr>
            <p:ph type="body" idx="1"/>
          </p:nvPr>
        </p:nvSpPr>
        <p:spPr>
          <a:xfrm>
            <a:off x="539751" y="1546862"/>
            <a:ext cx="8064499" cy="3081807"/>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3"/>
          </p:nvPr>
        </p:nvSpPr>
        <p:spPr>
          <a:xfrm>
            <a:off x="4744516" y="4789900"/>
            <a:ext cx="3571900" cy="108100"/>
          </a:xfrm>
          <a:prstGeom prst="rect">
            <a:avLst/>
          </a:prstGeom>
        </p:spPr>
        <p:txBody>
          <a:bodyPr vert="horz" lIns="0" tIns="0" rIns="0" bIns="0" rtlCol="0" anchor="ctr"/>
          <a:lstStyle>
            <a:lvl1pPr algn="l">
              <a:defRPr sz="601">
                <a:solidFill>
                  <a:schemeClr val="accent3"/>
                </a:solidFill>
              </a:defRPr>
            </a:lvl1pPr>
          </a:lstStyle>
          <a:p>
            <a:pPr algn="r"/>
            <a:r>
              <a:rPr lang="en-AU"/>
              <a:t>Temporary Skill Shortage Visa - Introduction</a:t>
            </a:r>
          </a:p>
        </p:txBody>
      </p:sp>
      <p:sp>
        <p:nvSpPr>
          <p:cNvPr id="7" name="Slide Number Placeholder 5"/>
          <p:cNvSpPr>
            <a:spLocks noGrp="1"/>
          </p:cNvSpPr>
          <p:nvPr>
            <p:ph type="sldNum" sz="quarter" idx="4"/>
          </p:nvPr>
        </p:nvSpPr>
        <p:spPr>
          <a:xfrm>
            <a:off x="8316416" y="4789900"/>
            <a:ext cx="288000" cy="108100"/>
          </a:xfrm>
          <a:prstGeom prst="rect">
            <a:avLst/>
          </a:prstGeom>
        </p:spPr>
        <p:txBody>
          <a:bodyPr vert="horz" lIns="0" tIns="0" rIns="0" bIns="0" rtlCol="0" anchor="ctr"/>
          <a:lstStyle>
            <a:lvl1pPr algn="r">
              <a:defRPr sz="601">
                <a:solidFill>
                  <a:schemeClr val="accent3"/>
                </a:solidFill>
              </a:defRPr>
            </a:lvl1pPr>
          </a:lstStyle>
          <a:p>
            <a:fld id="{E917DE0E-AFB1-41FD-BC35-27DB61CA125F}" type="slidenum">
              <a:rPr lang="en-AU" smtClean="0"/>
              <a:pPr/>
              <a:t>‹#›</a:t>
            </a:fld>
            <a:endParaRPr lang="en-AU"/>
          </a:p>
        </p:txBody>
      </p:sp>
      <p:sp>
        <p:nvSpPr>
          <p:cNvPr id="9" name="Rectangle 8"/>
          <p:cNvSpPr/>
          <p:nvPr/>
        </p:nvSpPr>
        <p:spPr>
          <a:xfrm>
            <a:off x="539552" y="4789900"/>
            <a:ext cx="4572000" cy="108100"/>
          </a:xfrm>
          <a:prstGeom prst="rect">
            <a:avLst/>
          </a:prstGeom>
        </p:spPr>
        <p:txBody>
          <a:bodyPr vert="horz" lIns="0" tIns="0" rIns="0" bIns="0" rtlCol="0" anchor="b" anchorCtr="0"/>
          <a:lstStyle/>
          <a:p>
            <a:pPr lvl="0" algn="l"/>
            <a:r>
              <a:rPr lang="en-GB" sz="601">
                <a:solidFill>
                  <a:schemeClr val="accent3"/>
                </a:solidFill>
              </a:rPr>
              <a:t>Department of Home</a:t>
            </a:r>
            <a:r>
              <a:rPr lang="en-GB" sz="601" baseline="0">
                <a:solidFill>
                  <a:schemeClr val="accent3"/>
                </a:solidFill>
              </a:rPr>
              <a:t> Affairs</a:t>
            </a:r>
            <a:endParaRPr lang="en-AU" sz="601">
              <a:solidFill>
                <a:schemeClr val="accent3"/>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28018"/>
            <a:ext cx="9144000" cy="100677"/>
          </a:xfrm>
          <a:prstGeom prst="rect">
            <a:avLst/>
          </a:prstGeom>
        </p:spPr>
      </p:pic>
    </p:spTree>
    <p:extLst>
      <p:ext uri="{BB962C8B-B14F-4D97-AF65-F5344CB8AC3E}">
        <p14:creationId xmlns:p14="http://schemas.microsoft.com/office/powerpoint/2010/main" val="305978944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7" r:id="rId11"/>
    <p:sldLayoutId id="2147483778" r:id="rId12"/>
  </p:sldLayoutIdLst>
  <p:hf hdr="0" dt="0"/>
  <p:txStyles>
    <p:title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p:titleStyle>
    <p:bodyStyle>
      <a:lvl1pPr marL="266949" indent="-266949" algn="l" defTabSz="686440" rtl="0" eaLnBrk="1" latinLnBrk="0" hangingPunct="1">
        <a:lnSpc>
          <a:spcPct val="110000"/>
        </a:lnSpc>
        <a:spcBef>
          <a:spcPts val="450"/>
        </a:spcBef>
        <a:spcAft>
          <a:spcPts val="0"/>
        </a:spcAft>
        <a:buClr>
          <a:schemeClr val="tx1"/>
        </a:buClr>
        <a:buFont typeface="Arial" pitchFamily="34" charset="0"/>
        <a:buChar char="•"/>
        <a:defRPr sz="1501" kern="1200">
          <a:solidFill>
            <a:schemeClr val="tx1"/>
          </a:solidFill>
          <a:latin typeface="+mn-lt"/>
          <a:ea typeface="+mn-ea"/>
          <a:cs typeface="+mn-cs"/>
        </a:defRPr>
      </a:lvl1pPr>
      <a:lvl2pPr marL="535090" indent="-268141"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2pPr>
      <a:lvl3pPr marL="878310" indent="-343220" algn="l" defTabSz="686440" rtl="0" eaLnBrk="1" latinLnBrk="0" hangingPunct="1">
        <a:lnSpc>
          <a:spcPct val="110000"/>
        </a:lnSpc>
        <a:spcBef>
          <a:spcPts val="150"/>
        </a:spcBef>
        <a:spcAft>
          <a:spcPts val="0"/>
        </a:spcAft>
        <a:buClr>
          <a:schemeClr val="tx1"/>
        </a:buClr>
        <a:buFont typeface="Arial" panose="020B0604020202020204" pitchFamily="34" charset="0"/>
        <a:buChar char="•"/>
        <a:defRPr sz="1501" kern="1200">
          <a:solidFill>
            <a:schemeClr val="tx1"/>
          </a:solidFill>
          <a:latin typeface="+mn-lt"/>
          <a:ea typeface="+mn-ea"/>
          <a:cs typeface="+mn-cs"/>
        </a:defRPr>
      </a:lvl3pPr>
      <a:lvl4pPr marL="1078522" indent="-266949" algn="l" defTabSz="686440" rtl="0" eaLnBrk="1" latinLnBrk="0" hangingPunct="1">
        <a:lnSpc>
          <a:spcPct val="110000"/>
        </a:lnSpc>
        <a:spcBef>
          <a:spcPts val="150"/>
        </a:spcBef>
        <a:spcAft>
          <a:spcPts val="0"/>
        </a:spcAft>
        <a:buFont typeface="Arial" panose="020B0604020202020204" pitchFamily="34" charset="0"/>
        <a:buChar char="–"/>
        <a:defRPr sz="1501" kern="1200" baseline="0">
          <a:solidFill>
            <a:schemeClr val="tx1"/>
          </a:solidFill>
          <a:latin typeface="+mn-lt"/>
          <a:ea typeface="+mn-ea"/>
          <a:cs typeface="+mn-cs"/>
        </a:defRPr>
      </a:lvl4pPr>
      <a:lvl5pPr marL="1346662" indent="-268141" algn="l" defTabSz="686440" rtl="0" eaLnBrk="1" latinLnBrk="0" hangingPunct="1">
        <a:lnSpc>
          <a:spcPct val="110000"/>
        </a:lnSpc>
        <a:spcBef>
          <a:spcPts val="150"/>
        </a:spcBef>
        <a:spcAft>
          <a:spcPts val="0"/>
        </a:spcAft>
        <a:buFont typeface="Arial" pitchFamily="34" charset="0"/>
        <a:buChar char="»"/>
        <a:defRPr sz="1501" kern="1200" baseline="0">
          <a:solidFill>
            <a:schemeClr val="tx1"/>
          </a:solidFill>
          <a:latin typeface="+mn-lt"/>
          <a:ea typeface="+mn-ea"/>
          <a:cs typeface="+mn-cs"/>
        </a:defRPr>
      </a:lvl5pPr>
      <a:lvl6pPr marL="188771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6pPr>
      <a:lvl7pPr marL="223093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7pPr>
      <a:lvl8pPr marL="257415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8pPr>
      <a:lvl9pPr marL="2917370" indent="-171610" algn="l" defTabSz="686440" rtl="0" eaLnBrk="1" latinLnBrk="0" hangingPunct="1">
        <a:spcBef>
          <a:spcPct val="20000"/>
        </a:spcBef>
        <a:buFont typeface="Arial" pitchFamily="34" charset="0"/>
        <a:buChar char="•"/>
        <a:defRPr sz="1501" kern="1200">
          <a:solidFill>
            <a:schemeClr val="tx1"/>
          </a:solidFill>
          <a:latin typeface="+mn-lt"/>
          <a:ea typeface="+mn-ea"/>
          <a:cs typeface="+mn-cs"/>
        </a:defRPr>
      </a:lvl9pPr>
    </p:bodyStyle>
    <p:otherStyle>
      <a:defPPr>
        <a:defRPr lang="en-US"/>
      </a:defPPr>
      <a:lvl1pPr marL="0" algn="l" defTabSz="686440" rtl="0" eaLnBrk="1" latinLnBrk="0" hangingPunct="1">
        <a:defRPr sz="1351" kern="1200">
          <a:solidFill>
            <a:schemeClr val="tx1"/>
          </a:solidFill>
          <a:latin typeface="+mn-lt"/>
          <a:ea typeface="+mn-ea"/>
          <a:cs typeface="+mn-cs"/>
        </a:defRPr>
      </a:lvl1pPr>
      <a:lvl2pPr marL="343220" algn="l" defTabSz="686440" rtl="0" eaLnBrk="1" latinLnBrk="0" hangingPunct="1">
        <a:defRPr sz="1351" kern="1200">
          <a:solidFill>
            <a:schemeClr val="tx1"/>
          </a:solidFill>
          <a:latin typeface="+mn-lt"/>
          <a:ea typeface="+mn-ea"/>
          <a:cs typeface="+mn-cs"/>
        </a:defRPr>
      </a:lvl2pPr>
      <a:lvl3pPr marL="686440" algn="l" defTabSz="686440" rtl="0" eaLnBrk="1" latinLnBrk="0" hangingPunct="1">
        <a:defRPr sz="1351" kern="1200">
          <a:solidFill>
            <a:schemeClr val="tx1"/>
          </a:solidFill>
          <a:latin typeface="+mn-lt"/>
          <a:ea typeface="+mn-ea"/>
          <a:cs typeface="+mn-cs"/>
        </a:defRPr>
      </a:lvl3pPr>
      <a:lvl4pPr marL="1029660" algn="l" defTabSz="686440" rtl="0" eaLnBrk="1" latinLnBrk="0" hangingPunct="1">
        <a:defRPr sz="1351" kern="1200">
          <a:solidFill>
            <a:schemeClr val="tx1"/>
          </a:solidFill>
          <a:latin typeface="+mn-lt"/>
          <a:ea typeface="+mn-ea"/>
          <a:cs typeface="+mn-cs"/>
        </a:defRPr>
      </a:lvl4pPr>
      <a:lvl5pPr marL="1372880" algn="l" defTabSz="686440" rtl="0" eaLnBrk="1" latinLnBrk="0" hangingPunct="1">
        <a:defRPr sz="1351" kern="1200">
          <a:solidFill>
            <a:schemeClr val="tx1"/>
          </a:solidFill>
          <a:latin typeface="+mn-lt"/>
          <a:ea typeface="+mn-ea"/>
          <a:cs typeface="+mn-cs"/>
        </a:defRPr>
      </a:lvl5pPr>
      <a:lvl6pPr marL="1716100" algn="l" defTabSz="686440" rtl="0" eaLnBrk="1" latinLnBrk="0" hangingPunct="1">
        <a:defRPr sz="1351" kern="1200">
          <a:solidFill>
            <a:schemeClr val="tx1"/>
          </a:solidFill>
          <a:latin typeface="+mn-lt"/>
          <a:ea typeface="+mn-ea"/>
          <a:cs typeface="+mn-cs"/>
        </a:defRPr>
      </a:lvl6pPr>
      <a:lvl7pPr marL="2059320" algn="l" defTabSz="686440" rtl="0" eaLnBrk="1" latinLnBrk="0" hangingPunct="1">
        <a:defRPr sz="1351" kern="1200">
          <a:solidFill>
            <a:schemeClr val="tx1"/>
          </a:solidFill>
          <a:latin typeface="+mn-lt"/>
          <a:ea typeface="+mn-ea"/>
          <a:cs typeface="+mn-cs"/>
        </a:defRPr>
      </a:lvl7pPr>
      <a:lvl8pPr marL="2402540" algn="l" defTabSz="686440" rtl="0" eaLnBrk="1" latinLnBrk="0" hangingPunct="1">
        <a:defRPr sz="1351" kern="1200">
          <a:solidFill>
            <a:schemeClr val="tx1"/>
          </a:solidFill>
          <a:latin typeface="+mn-lt"/>
          <a:ea typeface="+mn-ea"/>
          <a:cs typeface="+mn-cs"/>
        </a:defRPr>
      </a:lvl8pPr>
      <a:lvl9pPr marL="2745760" algn="l" defTabSz="686440"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5148263"/>
          </a:xfrm>
          <a:prstGeom prst="rect">
            <a:avLst/>
          </a:prstGeom>
        </p:spPr>
      </p:pic>
      <p:sp>
        <p:nvSpPr>
          <p:cNvPr id="21" name="Title Placeholder 1"/>
          <p:cNvSpPr>
            <a:spLocks noGrp="1"/>
          </p:cNvSpPr>
          <p:nvPr>
            <p:ph type="title"/>
          </p:nvPr>
        </p:nvSpPr>
        <p:spPr>
          <a:xfrm>
            <a:off x="457200" y="0"/>
            <a:ext cx="8229600" cy="1201261"/>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22" name="Text Placeholder 2"/>
          <p:cNvSpPr>
            <a:spLocks noGrp="1"/>
          </p:cNvSpPr>
          <p:nvPr>
            <p:ph type="body" idx="1"/>
          </p:nvPr>
        </p:nvSpPr>
        <p:spPr>
          <a:xfrm>
            <a:off x="457200" y="1201262"/>
            <a:ext cx="8229600" cy="3287435"/>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2" name="hc" descr="UNCLASSIFIED"/>
          <p:cNvSpPr txBox="1"/>
          <p:nvPr userDrawn="1"/>
        </p:nvSpPr>
        <p:spPr>
          <a:xfrm>
            <a:off x="0" y="0"/>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
        <p:nvSpPr>
          <p:cNvPr id="3" name="fc" descr="UNCLASSIFIED"/>
          <p:cNvSpPr txBox="1"/>
          <p:nvPr userDrawn="1"/>
        </p:nvSpPr>
        <p:spPr>
          <a:xfrm>
            <a:off x="0" y="4997629"/>
            <a:ext cx="9144000" cy="196336"/>
          </a:xfrm>
          <a:prstGeom prst="rect">
            <a:avLst/>
          </a:prstGeom>
          <a:noFill/>
        </p:spPr>
        <p:txBody>
          <a:bodyPr vert="horz" rtlCol="0">
            <a:spAutoFit/>
          </a:bodyPr>
          <a:lstStyle/>
          <a:p>
            <a:pPr algn="ctr"/>
            <a:r>
              <a:rPr lang="en-AU" sz="676" b="0" i="0" u="none" baseline="0">
                <a:solidFill>
                  <a:srgbClr val="000000"/>
                </a:solidFill>
                <a:latin typeface="arial"/>
              </a:rPr>
              <a:t>UNCLASSIFIED</a:t>
            </a:r>
          </a:p>
        </p:txBody>
      </p:sp>
    </p:spTree>
    <p:extLst>
      <p:ext uri="{BB962C8B-B14F-4D97-AF65-F5344CB8AC3E}">
        <p14:creationId xmlns:p14="http://schemas.microsoft.com/office/powerpoint/2010/main" val="3975326589"/>
      </p:ext>
    </p:extLst>
  </p:cSld>
  <p:clrMap bg1="lt1" tx1="dk1" bg2="lt2" tx2="dk2" accent1="accent1" accent2="accent2" accent3="accent3" accent4="accent4" accent5="accent5" accent6="accent6" hlink="hlink" folHlink="folHlink"/>
  <p:sldLayoutIdLst>
    <p:sldLayoutId id="2147483775" r:id="rId1"/>
    <p:sldLayoutId id="2147483776" r:id="rId2"/>
  </p:sldLayoutIdLst>
  <p:txStyles>
    <p:titleStyle>
      <a:lvl1pPr algn="l" defTabSz="343220" rtl="0" eaLnBrk="1" latinLnBrk="0" hangingPunct="1">
        <a:spcBef>
          <a:spcPct val="0"/>
        </a:spcBef>
        <a:buNone/>
        <a:defRPr sz="2102" b="1" kern="1200">
          <a:solidFill>
            <a:srgbClr val="201547"/>
          </a:solidFill>
          <a:latin typeface="Arial"/>
          <a:ea typeface="+mj-ea"/>
          <a:cs typeface="Arial"/>
        </a:defRPr>
      </a:lvl1pPr>
    </p:titleStyle>
    <p:bodyStyle>
      <a:lvl1pPr marL="257415" indent="-257415" algn="l" defTabSz="343220" rtl="0" eaLnBrk="1" latinLnBrk="0" hangingPunct="1">
        <a:spcBef>
          <a:spcPct val="20000"/>
        </a:spcBef>
        <a:buFont typeface="Arial"/>
        <a:buChar char="•"/>
        <a:defRPr sz="1802" kern="1200">
          <a:solidFill>
            <a:schemeClr val="tx1"/>
          </a:solidFill>
          <a:latin typeface="Arial"/>
          <a:ea typeface="+mn-ea"/>
          <a:cs typeface="Arial"/>
        </a:defRPr>
      </a:lvl1pPr>
      <a:lvl2pPr marL="557733" indent="-214513" algn="l" defTabSz="343220" rtl="0" eaLnBrk="1" latinLnBrk="0" hangingPunct="1">
        <a:spcBef>
          <a:spcPct val="20000"/>
        </a:spcBef>
        <a:buFont typeface="Arial"/>
        <a:buChar char="–"/>
        <a:defRPr sz="1501" kern="1200">
          <a:solidFill>
            <a:schemeClr val="tx1"/>
          </a:solidFill>
          <a:latin typeface="Arial"/>
          <a:ea typeface="+mn-ea"/>
          <a:cs typeface="Arial"/>
        </a:defRPr>
      </a:lvl2pPr>
      <a:lvl3pPr marL="858050" indent="-171610" algn="l" defTabSz="343220" rtl="0" eaLnBrk="1" latinLnBrk="0" hangingPunct="1">
        <a:spcBef>
          <a:spcPct val="20000"/>
        </a:spcBef>
        <a:buFont typeface="Arial"/>
        <a:buChar char="•"/>
        <a:defRPr sz="1351" kern="1200">
          <a:solidFill>
            <a:schemeClr val="tx1"/>
          </a:solidFill>
          <a:latin typeface="Arial"/>
          <a:ea typeface="+mn-ea"/>
          <a:cs typeface="Arial"/>
        </a:defRPr>
      </a:lvl3pPr>
      <a:lvl4pPr marL="1201270" indent="-171610" algn="l" defTabSz="343220" rtl="0" eaLnBrk="1" latinLnBrk="0" hangingPunct="1">
        <a:spcBef>
          <a:spcPct val="20000"/>
        </a:spcBef>
        <a:buFont typeface="Arial"/>
        <a:buChar char="–"/>
        <a:defRPr sz="1201" kern="1200">
          <a:solidFill>
            <a:schemeClr val="tx1"/>
          </a:solidFill>
          <a:latin typeface="Arial"/>
          <a:ea typeface="+mn-ea"/>
          <a:cs typeface="Arial"/>
        </a:defRPr>
      </a:lvl4pPr>
      <a:lvl5pPr marL="1544490" indent="-171610" algn="l" defTabSz="343220" rtl="0" eaLnBrk="1" latinLnBrk="0" hangingPunct="1">
        <a:spcBef>
          <a:spcPct val="20000"/>
        </a:spcBef>
        <a:buFont typeface="Arial"/>
        <a:buChar char="»"/>
        <a:defRPr sz="1201" kern="1200">
          <a:solidFill>
            <a:schemeClr val="tx1"/>
          </a:solidFill>
          <a:latin typeface="Arial"/>
          <a:ea typeface="+mn-ea"/>
          <a:cs typeface="Arial"/>
        </a:defRPr>
      </a:lvl5pPr>
      <a:lvl6pPr marL="1887710" indent="-171610" algn="l" defTabSz="343220" rtl="0" eaLnBrk="1" latinLnBrk="0" hangingPunct="1">
        <a:spcBef>
          <a:spcPct val="20000"/>
        </a:spcBef>
        <a:buFont typeface="Arial"/>
        <a:buChar char="•"/>
        <a:defRPr sz="1501" kern="1200">
          <a:solidFill>
            <a:schemeClr val="tx1"/>
          </a:solidFill>
          <a:latin typeface="+mn-lt"/>
          <a:ea typeface="+mn-ea"/>
          <a:cs typeface="+mn-cs"/>
        </a:defRPr>
      </a:lvl6pPr>
      <a:lvl7pPr marL="2230930" indent="-171610" algn="l" defTabSz="343220" rtl="0" eaLnBrk="1" latinLnBrk="0" hangingPunct="1">
        <a:spcBef>
          <a:spcPct val="20000"/>
        </a:spcBef>
        <a:buFont typeface="Arial"/>
        <a:buChar char="•"/>
        <a:defRPr sz="1501" kern="1200">
          <a:solidFill>
            <a:schemeClr val="tx1"/>
          </a:solidFill>
          <a:latin typeface="+mn-lt"/>
          <a:ea typeface="+mn-ea"/>
          <a:cs typeface="+mn-cs"/>
        </a:defRPr>
      </a:lvl7pPr>
      <a:lvl8pPr marL="2574150" indent="-171610" algn="l" defTabSz="343220" rtl="0" eaLnBrk="1" latinLnBrk="0" hangingPunct="1">
        <a:spcBef>
          <a:spcPct val="20000"/>
        </a:spcBef>
        <a:buFont typeface="Arial"/>
        <a:buChar char="•"/>
        <a:defRPr sz="1501" kern="1200">
          <a:solidFill>
            <a:schemeClr val="tx1"/>
          </a:solidFill>
          <a:latin typeface="+mn-lt"/>
          <a:ea typeface="+mn-ea"/>
          <a:cs typeface="+mn-cs"/>
        </a:defRPr>
      </a:lvl8pPr>
      <a:lvl9pPr marL="2917370" indent="-171610" algn="l" defTabSz="343220" rtl="0" eaLnBrk="1" latinLnBrk="0" hangingPunct="1">
        <a:spcBef>
          <a:spcPct val="20000"/>
        </a:spcBef>
        <a:buFont typeface="Arial"/>
        <a:buChar char="•"/>
        <a:defRPr sz="1501" kern="1200">
          <a:solidFill>
            <a:schemeClr val="tx1"/>
          </a:solidFill>
          <a:latin typeface="+mn-lt"/>
          <a:ea typeface="+mn-ea"/>
          <a:cs typeface="+mn-cs"/>
        </a:defRPr>
      </a:lvl9pPr>
    </p:bodyStyle>
    <p:otherStyle>
      <a:defPPr>
        <a:defRPr lang="en-US"/>
      </a:defPPr>
      <a:lvl1pPr marL="0" algn="l" defTabSz="343220" rtl="0" eaLnBrk="1" latinLnBrk="0" hangingPunct="1">
        <a:defRPr sz="1351" kern="1200">
          <a:solidFill>
            <a:schemeClr val="tx1"/>
          </a:solidFill>
          <a:latin typeface="+mn-lt"/>
          <a:ea typeface="+mn-ea"/>
          <a:cs typeface="+mn-cs"/>
        </a:defRPr>
      </a:lvl1pPr>
      <a:lvl2pPr marL="343220" algn="l" defTabSz="343220" rtl="0" eaLnBrk="1" latinLnBrk="0" hangingPunct="1">
        <a:defRPr sz="1351" kern="1200">
          <a:solidFill>
            <a:schemeClr val="tx1"/>
          </a:solidFill>
          <a:latin typeface="+mn-lt"/>
          <a:ea typeface="+mn-ea"/>
          <a:cs typeface="+mn-cs"/>
        </a:defRPr>
      </a:lvl2pPr>
      <a:lvl3pPr marL="686440" algn="l" defTabSz="343220" rtl="0" eaLnBrk="1" latinLnBrk="0" hangingPunct="1">
        <a:defRPr sz="1351" kern="1200">
          <a:solidFill>
            <a:schemeClr val="tx1"/>
          </a:solidFill>
          <a:latin typeface="+mn-lt"/>
          <a:ea typeface="+mn-ea"/>
          <a:cs typeface="+mn-cs"/>
        </a:defRPr>
      </a:lvl3pPr>
      <a:lvl4pPr marL="1029660" algn="l" defTabSz="343220" rtl="0" eaLnBrk="1" latinLnBrk="0" hangingPunct="1">
        <a:defRPr sz="1351" kern="1200">
          <a:solidFill>
            <a:schemeClr val="tx1"/>
          </a:solidFill>
          <a:latin typeface="+mn-lt"/>
          <a:ea typeface="+mn-ea"/>
          <a:cs typeface="+mn-cs"/>
        </a:defRPr>
      </a:lvl4pPr>
      <a:lvl5pPr marL="1372880" algn="l" defTabSz="343220" rtl="0" eaLnBrk="1" latinLnBrk="0" hangingPunct="1">
        <a:defRPr sz="1351" kern="1200">
          <a:solidFill>
            <a:schemeClr val="tx1"/>
          </a:solidFill>
          <a:latin typeface="+mn-lt"/>
          <a:ea typeface="+mn-ea"/>
          <a:cs typeface="+mn-cs"/>
        </a:defRPr>
      </a:lvl5pPr>
      <a:lvl6pPr marL="1716100" algn="l" defTabSz="343220" rtl="0" eaLnBrk="1" latinLnBrk="0" hangingPunct="1">
        <a:defRPr sz="1351" kern="1200">
          <a:solidFill>
            <a:schemeClr val="tx1"/>
          </a:solidFill>
          <a:latin typeface="+mn-lt"/>
          <a:ea typeface="+mn-ea"/>
          <a:cs typeface="+mn-cs"/>
        </a:defRPr>
      </a:lvl6pPr>
      <a:lvl7pPr marL="2059320" algn="l" defTabSz="343220" rtl="0" eaLnBrk="1" latinLnBrk="0" hangingPunct="1">
        <a:defRPr sz="1351" kern="1200">
          <a:solidFill>
            <a:schemeClr val="tx1"/>
          </a:solidFill>
          <a:latin typeface="+mn-lt"/>
          <a:ea typeface="+mn-ea"/>
          <a:cs typeface="+mn-cs"/>
        </a:defRPr>
      </a:lvl7pPr>
      <a:lvl8pPr marL="2402540" algn="l" defTabSz="343220" rtl="0" eaLnBrk="1" latinLnBrk="0" hangingPunct="1">
        <a:defRPr sz="1351" kern="1200">
          <a:solidFill>
            <a:schemeClr val="tx1"/>
          </a:solidFill>
          <a:latin typeface="+mn-lt"/>
          <a:ea typeface="+mn-ea"/>
          <a:cs typeface="+mn-cs"/>
        </a:defRPr>
      </a:lvl8pPr>
      <a:lvl9pPr marL="2745760" algn="l" defTabSz="34322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online.immi.gov.au/evo/firstParty?actionType=query"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immi.homeaffairs.gov.au/visas/getting-a-visa/visa-listing/student-500"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hyperlink" Target="https://immi.homeaffairs.gov.au/visas/getting-a-visa/visa-listing/student-500/education-provider-defaul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20.xml.rels><?xml version="1.0" encoding="UTF-8" standalone="yes"?>
<Relationships xmlns="http://schemas.openxmlformats.org/package/2006/relationships"><Relationship Id="rId3" Type="http://schemas.openxmlformats.org/officeDocument/2006/relationships/hyperlink" Target="http://www.asqa.gov.au/students/how-asqa-can-help-students"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hyperlink" Target="http://www.asqa.gov.au/students/student-recor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hyperlink" Target="http://www.study.nsw.gov.au/current-student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27.xml.rels><?xml version="1.0" encoding="UTF-8" standalone="yes"?>
<Relationships xmlns="http://schemas.openxmlformats.org/package/2006/relationships"><Relationship Id="rId3" Type="http://schemas.openxmlformats.org/officeDocument/2006/relationships/hyperlink" Target="http://www.tps.gov.a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8.sv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8.sv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sv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hyperlink" Target="mailto:support@tps.gov.au" TargetMode="External"/><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689449BD-7B38-E8A3-D31E-59EADF8DA168}"/>
              </a:ext>
            </a:extLst>
          </p:cNvPr>
          <p:cNvSpPr txBox="1">
            <a:spLocks noGrp="1"/>
          </p:cNvSpPr>
          <p:nvPr>
            <p:ph type="title" idx="4294967295"/>
          </p:nvPr>
        </p:nvSpPr>
        <p:spPr>
          <a:xfrm>
            <a:off x="282140" y="1317597"/>
            <a:ext cx="8483899" cy="4617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200"/>
              </a:spcAft>
              <a:buClrTx/>
              <a:buSzTx/>
              <a:buFontTx/>
              <a:buNone/>
              <a:tabLst/>
              <a:defRPr/>
            </a:pPr>
            <a:r>
              <a:rPr kumimoji="0" lang="en-AU" sz="3000" b="1" i="0" u="none" strike="noStrike" kern="1200" cap="none" spc="0" normalizeH="0" baseline="0" noProof="0">
                <a:ln>
                  <a:noFill/>
                </a:ln>
                <a:solidFill>
                  <a:schemeClr val="tx1"/>
                </a:solidFill>
                <a:effectLst/>
                <a:uLnTx/>
                <a:uFillTx/>
                <a:latin typeface="+mn-lt"/>
                <a:ea typeface="+mj-ea"/>
                <a:cs typeface="+mj-cs"/>
              </a:rPr>
              <a:t>Lonsdale Institute Pty Ltd</a:t>
            </a:r>
          </a:p>
        </p:txBody>
      </p:sp>
      <p:sp>
        <p:nvSpPr>
          <p:cNvPr id="18" name="TextBox 17">
            <a:extLst>
              <a:ext uri="{FF2B5EF4-FFF2-40B4-BE49-F238E27FC236}">
                <a16:creationId xmlns:a16="http://schemas.microsoft.com/office/drawing/2014/main" id="{68703D81-65DC-6301-3434-8C3F6A3AE0F1}"/>
              </a:ext>
            </a:extLst>
          </p:cNvPr>
          <p:cNvSpPr txBox="1"/>
          <p:nvPr/>
        </p:nvSpPr>
        <p:spPr>
          <a:xfrm>
            <a:off x="377960" y="1787550"/>
            <a:ext cx="8388079" cy="1764586"/>
          </a:xfrm>
          <a:prstGeom prst="rect">
            <a:avLst/>
          </a:prstGeom>
          <a:noFill/>
        </p:spPr>
        <p:txBody>
          <a:bodyPr wrap="square" lIns="0" tIns="0" rIns="0" bIns="0" rtlCol="0" anchor="t">
            <a:spAutoFit/>
          </a:bodyPr>
          <a:lstStyle/>
          <a:p>
            <a:pPr>
              <a:spcBef>
                <a:spcPts val="2400"/>
              </a:spcBef>
              <a:spcAft>
                <a:spcPts val="1200"/>
              </a:spcAft>
            </a:pPr>
            <a:r>
              <a:rPr lang="en-AU" sz="2000" b="1"/>
              <a:t>International Students Information Session</a:t>
            </a:r>
          </a:p>
          <a:p>
            <a:pPr>
              <a:spcBef>
                <a:spcPts val="1800"/>
              </a:spcBef>
              <a:spcAft>
                <a:spcPts val="1800"/>
              </a:spcAft>
            </a:pPr>
            <a:r>
              <a:rPr lang="en-AU"/>
              <a:t>28 July 2025</a:t>
            </a:r>
          </a:p>
          <a:p>
            <a:pPr>
              <a:spcAft>
                <a:spcPts val="200"/>
              </a:spcAft>
            </a:pPr>
            <a:r>
              <a:rPr lang="en-AU" b="1"/>
              <a:t>Tanya Benton-Hall</a:t>
            </a:r>
            <a:endParaRPr lang="en-AU">
              <a:cs typeface="Calibri" panose="020F0502020204030204"/>
            </a:endParaRPr>
          </a:p>
          <a:p>
            <a:pPr>
              <a:spcAft>
                <a:spcPts val="600"/>
              </a:spcAft>
            </a:pPr>
            <a:r>
              <a:rPr lang="en-AU" sz="1700" b="1"/>
              <a:t>Case Management Team</a:t>
            </a:r>
            <a:endParaRPr lang="en-AU" sz="1700" b="1">
              <a:cs typeface="Calibri"/>
            </a:endParaRPr>
          </a:p>
        </p:txBody>
      </p:sp>
      <p:sp>
        <p:nvSpPr>
          <p:cNvPr id="19" name="Rectangle 18">
            <a:extLst>
              <a:ext uri="{FF2B5EF4-FFF2-40B4-BE49-F238E27FC236}">
                <a16:creationId xmlns:a16="http://schemas.microsoft.com/office/drawing/2014/main" id="{F8047644-9F48-BFD6-A666-B2FE27AED53B}"/>
              </a:ext>
              <a:ext uri="{C183D7F6-B498-43B3-948B-1728B52AA6E4}">
                <adec:decorative xmlns:adec="http://schemas.microsoft.com/office/drawing/2017/decorative" val="1"/>
              </a:ext>
            </a:extLst>
          </p:cNvPr>
          <p:cNvSpPr/>
          <p:nvPr/>
        </p:nvSpPr>
        <p:spPr>
          <a:xfrm>
            <a:off x="0" y="3710150"/>
            <a:ext cx="9144000" cy="985887"/>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pic>
        <p:nvPicPr>
          <p:cNvPr id="20" name="Picture 19">
            <a:extLst>
              <a:ext uri="{FF2B5EF4-FFF2-40B4-BE49-F238E27FC236}">
                <a16:creationId xmlns:a16="http://schemas.microsoft.com/office/drawing/2014/main" id="{0BE3789A-DE03-E56D-04AA-580A01398A8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6486" y="2088564"/>
            <a:ext cx="5639866" cy="1790045"/>
          </a:xfrm>
          <a:prstGeom prst="rect">
            <a:avLst/>
          </a:prstGeom>
        </p:spPr>
      </p:pic>
      <p:grpSp>
        <p:nvGrpSpPr>
          <p:cNvPr id="2" name="Group 1">
            <a:extLst>
              <a:ext uri="{FF2B5EF4-FFF2-40B4-BE49-F238E27FC236}">
                <a16:creationId xmlns:a16="http://schemas.microsoft.com/office/drawing/2014/main" id="{08359F9F-803E-494F-7B9D-4F580CFBF373}"/>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3" name="Rectangle 2">
              <a:extLst>
                <a:ext uri="{FF2B5EF4-FFF2-40B4-BE49-F238E27FC236}">
                  <a16:creationId xmlns:a16="http://schemas.microsoft.com/office/drawing/2014/main" id="{6DEF9C7B-F87A-341E-1A06-9956FEC4873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 name="Oval 3">
              <a:extLst>
                <a:ext uri="{FF2B5EF4-FFF2-40B4-BE49-F238E27FC236}">
                  <a16:creationId xmlns:a16="http://schemas.microsoft.com/office/drawing/2014/main" id="{A755521D-BEC6-97FD-695C-5F9171E97BF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Graphic 10">
              <a:extLst>
                <a:ext uri="{FF2B5EF4-FFF2-40B4-BE49-F238E27FC236}">
                  <a16:creationId xmlns:a16="http://schemas.microsoft.com/office/drawing/2014/main" id="{EA8C492B-344D-85D7-5DD8-1E7D5EF0F3A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26060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F339D183-6CAA-280C-C0EC-41D17995AE9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website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6" name="Group 5" descr="Screenshot of TPS website home page.">
            <a:extLst>
              <a:ext uri="{FF2B5EF4-FFF2-40B4-BE49-F238E27FC236}">
                <a16:creationId xmlns:a16="http://schemas.microsoft.com/office/drawing/2014/main" id="{A64ECF84-B2E1-0BAE-26DE-BD4081A30087}"/>
              </a:ext>
            </a:extLst>
          </p:cNvPr>
          <p:cNvGrpSpPr/>
          <p:nvPr/>
        </p:nvGrpSpPr>
        <p:grpSpPr>
          <a:xfrm>
            <a:off x="540000" y="900000"/>
            <a:ext cx="6426450" cy="3326956"/>
            <a:chOff x="540000" y="900000"/>
            <a:chExt cx="6426450" cy="3326956"/>
          </a:xfrm>
        </p:grpSpPr>
        <p:pic>
          <p:nvPicPr>
            <p:cNvPr id="3" name="Picture 2">
              <a:extLst>
                <a:ext uri="{FF2B5EF4-FFF2-40B4-BE49-F238E27FC236}">
                  <a16:creationId xmlns:a16="http://schemas.microsoft.com/office/drawing/2014/main" id="{AB1C47A6-30CB-3440-D5AF-675341D212EB}"/>
                </a:ext>
              </a:extLst>
            </p:cNvPr>
            <p:cNvPicPr>
              <a:picLocks noChangeAspect="1"/>
            </p:cNvPicPr>
            <p:nvPr/>
          </p:nvPicPr>
          <p:blipFill>
            <a:blip r:embed="rId3"/>
            <a:srcRect l="5194" t="1384" r="10332" b="1921"/>
            <a:stretch/>
          </p:blipFill>
          <p:spPr>
            <a:xfrm>
              <a:off x="540000" y="900000"/>
              <a:ext cx="6426450" cy="3326956"/>
            </a:xfrm>
            <a:prstGeom prst="rect">
              <a:avLst/>
            </a:prstGeom>
            <a:ln w="19050">
              <a:solidFill>
                <a:schemeClr val="accent1"/>
              </a:solidFill>
            </a:ln>
          </p:spPr>
        </p:pic>
        <p:sp>
          <p:nvSpPr>
            <p:cNvPr id="30" name="Rectangle 29">
              <a:extLst>
                <a:ext uri="{FF2B5EF4-FFF2-40B4-BE49-F238E27FC236}">
                  <a16:creationId xmlns:a16="http://schemas.microsoft.com/office/drawing/2014/main" id="{AFF36447-501B-46C9-ADDA-106095D67FFC}"/>
                </a:ext>
                <a:ext uri="{C183D7F6-B498-43B3-948B-1728B52AA6E4}">
                  <adec:decorative xmlns:adec="http://schemas.microsoft.com/office/drawing/2017/decorative" val="1"/>
                </a:ext>
              </a:extLst>
            </p:cNvPr>
            <p:cNvSpPr/>
            <p:nvPr/>
          </p:nvSpPr>
          <p:spPr>
            <a:xfrm>
              <a:off x="3759008" y="3555962"/>
              <a:ext cx="1026000" cy="213592"/>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973E0DD0-7ED9-4613-B668-9F4028A9CE5F}"/>
                </a:ext>
                <a:ext uri="{C183D7F6-B498-43B3-948B-1728B52AA6E4}">
                  <adec:decorative xmlns:adec="http://schemas.microsoft.com/office/drawing/2017/decorative" val="1"/>
                </a:ext>
              </a:extLst>
            </p:cNvPr>
            <p:cNvSpPr/>
            <p:nvPr/>
          </p:nvSpPr>
          <p:spPr>
            <a:xfrm>
              <a:off x="645501" y="4032116"/>
              <a:ext cx="921600" cy="147305"/>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extBox 11">
            <a:extLst>
              <a:ext uri="{FF2B5EF4-FFF2-40B4-BE49-F238E27FC236}">
                <a16:creationId xmlns:a16="http://schemas.microsoft.com/office/drawing/2014/main" id="{1D8110F8-8E71-48A7-8AF6-839480ADB9C9}"/>
              </a:ext>
            </a:extLst>
          </p:cNvPr>
          <p:cNvSpPr txBox="1"/>
          <p:nvPr/>
        </p:nvSpPr>
        <p:spPr>
          <a:xfrm>
            <a:off x="7092000" y="2464050"/>
            <a:ext cx="1511552" cy="905312"/>
          </a:xfrm>
          <a:prstGeom prst="rect">
            <a:avLst/>
          </a:prstGeom>
          <a:noFill/>
          <a:ln>
            <a:solidFill>
              <a:srgbClr val="4897A2">
                <a:alpha val="50196"/>
              </a:srgbClr>
            </a:solidFill>
          </a:ln>
        </p:spPr>
        <p:txBody>
          <a:bodyPr wrap="square" rtlCol="0">
            <a:spAutoFit/>
          </a:bodyPr>
          <a:lstStyle/>
          <a:p>
            <a:pPr>
              <a:lnSpc>
                <a:spcPct val="105000"/>
              </a:lnSpc>
            </a:pPr>
            <a:r>
              <a:rPr lang="en-AU" sz="1700"/>
              <a:t>For TPS Online, click </a:t>
            </a:r>
            <a:r>
              <a:rPr lang="en-AU" sz="1700" b="1"/>
              <a:t>Access TPS Online</a:t>
            </a:r>
            <a:r>
              <a:rPr lang="en-AU" sz="1700"/>
              <a:t>.</a:t>
            </a:r>
            <a:endParaRPr lang="en-AU" sz="1700" b="1"/>
          </a:p>
        </p:txBody>
      </p:sp>
      <p:sp>
        <p:nvSpPr>
          <p:cNvPr id="4" name="TextBox 3">
            <a:extLst>
              <a:ext uri="{FF2B5EF4-FFF2-40B4-BE49-F238E27FC236}">
                <a16:creationId xmlns:a16="http://schemas.microsoft.com/office/drawing/2014/main" id="{C1BC55EE-F83B-4D3C-971B-7D3EEA67A675}"/>
              </a:ext>
            </a:extLst>
          </p:cNvPr>
          <p:cNvSpPr txBox="1"/>
          <p:nvPr/>
        </p:nvSpPr>
        <p:spPr>
          <a:xfrm>
            <a:off x="539552" y="4280164"/>
            <a:ext cx="8064000" cy="355931"/>
          </a:xfrm>
          <a:prstGeom prst="rect">
            <a:avLst/>
          </a:prstGeom>
          <a:noFill/>
          <a:ln>
            <a:solidFill>
              <a:srgbClr val="4897A2">
                <a:alpha val="50196"/>
              </a:srgbClr>
            </a:solidFill>
          </a:ln>
        </p:spPr>
        <p:txBody>
          <a:bodyPr wrap="square" rtlCol="0">
            <a:spAutoFit/>
          </a:bodyPr>
          <a:lstStyle/>
          <a:p>
            <a:pPr>
              <a:lnSpc>
                <a:spcPct val="105000"/>
              </a:lnSpc>
            </a:pPr>
            <a:r>
              <a:rPr lang="en-AU" sz="1700"/>
              <a:t>For information about your provider default, click </a:t>
            </a:r>
            <a:r>
              <a:rPr lang="en-AU" sz="1700" b="1"/>
              <a:t>Education Provider Notices</a:t>
            </a:r>
            <a:r>
              <a:rPr lang="en-AU" sz="1700"/>
              <a:t>.</a:t>
            </a:r>
            <a:endParaRPr lang="en-AU" sz="1700" b="1"/>
          </a:p>
        </p:txBody>
      </p:sp>
      <p:cxnSp>
        <p:nvCxnSpPr>
          <p:cNvPr id="38" name="Connector: Elbow 37">
            <a:extLst>
              <a:ext uri="{FF2B5EF4-FFF2-40B4-BE49-F238E27FC236}">
                <a16:creationId xmlns:a16="http://schemas.microsoft.com/office/drawing/2014/main" id="{EC9218C4-1BCD-4219-8ADC-40FB7F0458E8}"/>
              </a:ext>
              <a:ext uri="{C183D7F6-B498-43B3-948B-1728B52AA6E4}">
                <adec:decorative xmlns:adec="http://schemas.microsoft.com/office/drawing/2017/decorative" val="1"/>
              </a:ext>
            </a:extLst>
          </p:cNvPr>
          <p:cNvCxnSpPr>
            <a:cxnSpLocks/>
            <a:stCxn id="12" idx="2"/>
            <a:endCxn id="30" idx="3"/>
          </p:cNvCxnSpPr>
          <p:nvPr/>
        </p:nvCxnSpPr>
        <p:spPr>
          <a:xfrm rot="5400000">
            <a:off x="6169694" y="1984676"/>
            <a:ext cx="293396" cy="3062768"/>
          </a:xfrm>
          <a:prstGeom prst="bentConnector2">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DA423E87-60D8-8335-B286-DC9DED12F2A2}"/>
              </a:ext>
              <a:ext uri="{C183D7F6-B498-43B3-948B-1728B52AA6E4}">
                <adec:decorative xmlns:adec="http://schemas.microsoft.com/office/drawing/2017/decorative" val="1"/>
              </a:ext>
            </a:extLst>
          </p:cNvPr>
          <p:cNvCxnSpPr>
            <a:cxnSpLocks/>
            <a:stCxn id="4" idx="1"/>
            <a:endCxn id="32" idx="1"/>
          </p:cNvCxnSpPr>
          <p:nvPr/>
        </p:nvCxnSpPr>
        <p:spPr>
          <a:xfrm rot="10800000" flipH="1">
            <a:off x="539551" y="4105770"/>
            <a:ext cx="105949" cy="352361"/>
          </a:xfrm>
          <a:prstGeom prst="bentConnector3">
            <a:avLst>
              <a:gd name="adj1" fmla="val -215764"/>
            </a:avLst>
          </a:prstGeom>
          <a:ln w="19050">
            <a:solidFill>
              <a:srgbClr val="D6165F"/>
            </a:solidFill>
            <a:headEnd w="sm"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8AC51D9D-DF44-B946-F846-AAB1707BE1C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1" name="Rectangle 20">
              <a:extLst>
                <a:ext uri="{FF2B5EF4-FFF2-40B4-BE49-F238E27FC236}">
                  <a16:creationId xmlns:a16="http://schemas.microsoft.com/office/drawing/2014/main" id="{805FC112-F35F-2925-E7AB-553EFF364B7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2" name="Oval 21">
              <a:extLst>
                <a:ext uri="{FF2B5EF4-FFF2-40B4-BE49-F238E27FC236}">
                  <a16:creationId xmlns:a16="http://schemas.microsoft.com/office/drawing/2014/main" id="{3BACB7CA-65A3-01CB-009A-0D33D84DF49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Graphic 10">
              <a:extLst>
                <a:ext uri="{FF2B5EF4-FFF2-40B4-BE49-F238E27FC236}">
                  <a16:creationId xmlns:a16="http://schemas.microsoft.com/office/drawing/2014/main" id="{429DE233-1C8E-C4B9-72EB-D731A96D7B9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558143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600" b="1">
                <a:latin typeface="+mn-lt"/>
                <a:ea typeface="+mn-ea"/>
                <a:cs typeface="+mn-cs"/>
              </a:rPr>
              <a:t>Student v</a:t>
            </a:r>
            <a:r>
              <a:rPr kumimoji="0" lang="en-AU" sz="2600" b="1" i="0" u="none" strike="noStrike" kern="1200" cap="none" spc="0" normalizeH="0" baseline="0" noProof="0">
                <a:ln>
                  <a:noFill/>
                </a:ln>
                <a:solidFill>
                  <a:schemeClr val="tx1"/>
                </a:solidFill>
                <a:effectLst/>
                <a:uLnTx/>
                <a:uFillTx/>
                <a:latin typeface="+mn-lt"/>
                <a:ea typeface="+mn-ea"/>
                <a:cs typeface="+mn-cs"/>
              </a:rPr>
              <a:t>isa information</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16" name="Picture 2" descr="Department of Home Affairs Logo">
            <a:extLst>
              <a:ext uri="{FF2B5EF4-FFF2-40B4-BE49-F238E27FC236}">
                <a16:creationId xmlns:a16="http://schemas.microsoft.com/office/drawing/2014/main" id="{7920BD24-0286-449C-ACDF-520815B7B3C7}"/>
              </a:ext>
            </a:extLst>
          </p:cNvPr>
          <p:cNvPicPr>
            <a:picLocks noChangeAspect="1" noChangeArrowheads="1"/>
          </p:cNvPicPr>
          <p:nvPr/>
        </p:nvPicPr>
        <p:blipFill rotWithShape="1">
          <a:blip r:embed="rId3">
            <a:duotone>
              <a:prstClr val="black"/>
              <a:schemeClr val="tx1">
                <a:tint val="45000"/>
                <a:satMod val="400000"/>
              </a:schemeClr>
            </a:duotone>
            <a:extLst>
              <a:ext uri="{28A0092B-C50C-407E-A947-70E740481C1C}">
                <a14:useLocalDpi xmlns:a14="http://schemas.microsoft.com/office/drawing/2010/main" val="0"/>
              </a:ext>
            </a:extLst>
          </a:blip>
          <a:srcRect t="-64"/>
          <a:stretch/>
        </p:blipFill>
        <p:spPr bwMode="auto">
          <a:xfrm>
            <a:off x="360000" y="359569"/>
            <a:ext cx="2770261" cy="64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3998" y="0"/>
            <a:ext cx="5040001"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TextBox 14">
            <a:extLst>
              <a:ext uri="{FF2B5EF4-FFF2-40B4-BE49-F238E27FC236}">
                <a16:creationId xmlns:a16="http://schemas.microsoft.com/office/drawing/2014/main" id="{C514C757-9D12-43F6-A4D8-FB9D1B1BE0C9}"/>
              </a:ext>
            </a:extLst>
          </p:cNvPr>
          <p:cNvSpPr txBox="1"/>
          <p:nvPr/>
        </p:nvSpPr>
        <p:spPr>
          <a:xfrm>
            <a:off x="4464000" y="1119709"/>
            <a:ext cx="4320000" cy="2872581"/>
          </a:xfrm>
          <a:prstGeom prst="rect">
            <a:avLst/>
          </a:prstGeom>
          <a:noFill/>
        </p:spPr>
        <p:txBody>
          <a:bodyPr wrap="square" lIns="0" tIns="0" rIns="0" bIns="0" rtlCol="0">
            <a:spAutoFit/>
          </a:bodyPr>
          <a:lstStyle/>
          <a:p>
            <a:pPr>
              <a:spcAft>
                <a:spcPts val="2600"/>
              </a:spcAft>
            </a:pPr>
            <a:r>
              <a:rPr lang="en-AU" sz="2000">
                <a:solidFill>
                  <a:schemeClr val="bg1"/>
                </a:solidFill>
              </a:rPr>
              <a:t>Information about your student visa</a:t>
            </a:r>
          </a:p>
          <a:p>
            <a:pPr>
              <a:spcAft>
                <a:spcPts val="2600"/>
              </a:spcAft>
            </a:pPr>
            <a:r>
              <a:rPr lang="en-AU" sz="2000">
                <a:solidFill>
                  <a:schemeClr val="bg1"/>
                </a:solidFill>
              </a:rPr>
              <a:t>Applying for a new student visa</a:t>
            </a:r>
          </a:p>
          <a:p>
            <a:pPr>
              <a:spcAft>
                <a:spcPts val="2600"/>
              </a:spcAft>
            </a:pPr>
            <a:r>
              <a:rPr lang="en-AU" sz="2000">
                <a:solidFill>
                  <a:schemeClr val="bg1"/>
                </a:solidFill>
              </a:rPr>
              <a:t>Students under 18</a:t>
            </a:r>
          </a:p>
          <a:p>
            <a:pPr>
              <a:spcAft>
                <a:spcPts val="2600"/>
              </a:spcAft>
            </a:pPr>
            <a:r>
              <a:rPr lang="en-AU" sz="2000">
                <a:solidFill>
                  <a:schemeClr val="bg1"/>
                </a:solidFill>
              </a:rPr>
              <a:t>Work conditions</a:t>
            </a:r>
          </a:p>
          <a:p>
            <a:pPr>
              <a:spcAft>
                <a:spcPts val="2600"/>
              </a:spcAft>
            </a:pPr>
            <a:r>
              <a:rPr lang="en-AU" sz="2000">
                <a:solidFill>
                  <a:schemeClr val="bg1"/>
                </a:solidFill>
              </a:rPr>
              <a:t>Travelling home</a:t>
            </a:r>
          </a:p>
        </p:txBody>
      </p:sp>
    </p:spTree>
    <p:extLst>
      <p:ext uri="{BB962C8B-B14F-4D97-AF65-F5344CB8AC3E}">
        <p14:creationId xmlns:p14="http://schemas.microsoft.com/office/powerpoint/2010/main" val="353249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8231-3115-9C3B-A3F1-EC030D59949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3D26DAD-649A-4FC4-2C8C-BC1DC77ED32A}"/>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Information about your student visa</a:t>
            </a:r>
          </a:p>
        </p:txBody>
      </p:sp>
      <p:sp>
        <p:nvSpPr>
          <p:cNvPr id="6" name="TextBox 5">
            <a:extLst>
              <a:ext uri="{FF2B5EF4-FFF2-40B4-BE49-F238E27FC236}">
                <a16:creationId xmlns:a16="http://schemas.microsoft.com/office/drawing/2014/main" id="{6A1FDA93-88DE-842B-A81F-0161ED4C8C30}"/>
              </a:ext>
            </a:extLst>
          </p:cNvPr>
          <p:cNvSpPr txBox="1"/>
          <p:nvPr/>
        </p:nvSpPr>
        <p:spPr>
          <a:xfrm>
            <a:off x="540000" y="1116000"/>
            <a:ext cx="8064000" cy="3370153"/>
          </a:xfrm>
          <a:prstGeom prst="rect">
            <a:avLst/>
          </a:prstGeom>
          <a:noFill/>
        </p:spPr>
        <p:txBody>
          <a:bodyPr wrap="square" lIns="0" tIns="0" rIns="0" bIns="0" rtlCol="0" anchor="t">
            <a:spAutoFit/>
          </a:bodyPr>
          <a:lstStyle/>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Student visa holders must remain enrolled in a registered course</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You must finalise a new enrolment within 3 months of your provider defaulting</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If you cannot finalise a new enrolment within 3 months, the Department of Home Affairs may offer you an extension. You must provide relevant information for consideration.</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If your student visa has not yet been granted, you must finalise a new enrolment and send information about your new enrolment to the Department of Home Affairs. Your visa application will be assessed based on your new enrolment.</a:t>
            </a:r>
          </a:p>
        </p:txBody>
      </p:sp>
    </p:spTree>
    <p:extLst>
      <p:ext uri="{BB962C8B-B14F-4D97-AF65-F5344CB8AC3E}">
        <p14:creationId xmlns:p14="http://schemas.microsoft.com/office/powerpoint/2010/main" val="2389162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7640F-A8E8-4530-21C1-4E7398C6F68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E75A009-7A4F-3138-64C3-BEF7C382CE9C}"/>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Do I need a new student visa?</a:t>
            </a:r>
          </a:p>
        </p:txBody>
      </p:sp>
      <p:sp>
        <p:nvSpPr>
          <p:cNvPr id="6" name="TextBox 5">
            <a:extLst>
              <a:ext uri="{FF2B5EF4-FFF2-40B4-BE49-F238E27FC236}">
                <a16:creationId xmlns:a16="http://schemas.microsoft.com/office/drawing/2014/main" id="{1CB12985-B9E4-D72C-5712-CF2959F03A2E}"/>
              </a:ext>
            </a:extLst>
          </p:cNvPr>
          <p:cNvSpPr txBox="1"/>
          <p:nvPr/>
        </p:nvSpPr>
        <p:spPr>
          <a:xfrm>
            <a:off x="540000" y="1116000"/>
            <a:ext cx="8064000" cy="3642023"/>
          </a:xfrm>
          <a:prstGeom prst="rect">
            <a:avLst/>
          </a:prstGeom>
          <a:noFill/>
        </p:spPr>
        <p:txBody>
          <a:bodyPr wrap="square" lIns="0" tIns="0" rIns="0" bIns="0" rtlCol="0" anchor="t">
            <a:spAutoFit/>
          </a:bodyPr>
          <a:lstStyle/>
          <a:p>
            <a:pPr>
              <a:spcAft>
                <a:spcPts val="600"/>
              </a:spcAft>
            </a:pPr>
            <a:r>
              <a:rPr lang="en-AU">
                <a:latin typeface="Calibri" panose="020F0502020204030204" pitchFamily="34" charset="0"/>
                <a:ea typeface="Calibri" panose="020F0502020204030204" pitchFamily="34" charset="0"/>
                <a:cs typeface="Calibri" panose="020F0502020204030204" pitchFamily="34" charset="0"/>
              </a:rPr>
              <a:t>You </a:t>
            </a:r>
            <a:r>
              <a:rPr lang="en-AU" b="1">
                <a:latin typeface="Calibri" panose="020F0502020204030204" pitchFamily="34" charset="0"/>
                <a:ea typeface="Calibri" panose="020F0502020204030204" pitchFamily="34" charset="0"/>
                <a:cs typeface="Calibri" panose="020F0502020204030204" pitchFamily="34" charset="0"/>
              </a:rPr>
              <a:t>will</a:t>
            </a:r>
            <a:r>
              <a:rPr lang="en-AU">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is at a lower Australian Qualification Framework (AQF) level than your previous course, or</a:t>
            </a:r>
          </a:p>
          <a:p>
            <a:pPr marL="742950" lvl="1" indent="-285750">
              <a:spcAft>
                <a:spcPts val="21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will finish after your current visa expires</a:t>
            </a:r>
          </a:p>
          <a:p>
            <a:pPr>
              <a:spcAft>
                <a:spcPts val="600"/>
              </a:spcAft>
            </a:pPr>
            <a:r>
              <a:rPr lang="en-AU">
                <a:latin typeface="Calibri" panose="020F0502020204030204" pitchFamily="34" charset="0"/>
                <a:ea typeface="Calibri" panose="020F0502020204030204" pitchFamily="34" charset="0"/>
                <a:cs typeface="Calibri" panose="020F0502020204030204" pitchFamily="34" charset="0"/>
              </a:rPr>
              <a:t>You </a:t>
            </a:r>
            <a:r>
              <a:rPr lang="en-AU" b="1">
                <a:latin typeface="Calibri" panose="020F0502020204030204" pitchFamily="34" charset="0"/>
                <a:ea typeface="Calibri" panose="020F0502020204030204" pitchFamily="34" charset="0"/>
                <a:cs typeface="Calibri" panose="020F0502020204030204" pitchFamily="34" charset="0"/>
              </a:rPr>
              <a:t>will not</a:t>
            </a:r>
            <a:r>
              <a:rPr lang="en-AU">
                <a:latin typeface="Calibri" panose="020F0502020204030204" pitchFamily="34" charset="0"/>
                <a:ea typeface="Calibri" panose="020F0502020204030204" pitchFamily="34" charset="0"/>
                <a:cs typeface="Calibri" panose="020F0502020204030204" pitchFamily="34" charset="0"/>
              </a:rPr>
              <a:t> need to apply for a new student visa if you enrol in a new course which:</a:t>
            </a:r>
          </a:p>
          <a:p>
            <a:pPr marL="742950" lvl="1" indent="-285750">
              <a:spcAft>
                <a:spcPts val="6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is at the same or a higher AQF level than your previous course, and</a:t>
            </a:r>
          </a:p>
          <a:p>
            <a:pPr marL="742950" lvl="1" indent="-285750">
              <a:spcAft>
                <a:spcPts val="21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will finish before your current visa expires</a:t>
            </a:r>
          </a:p>
          <a:p>
            <a:pPr>
              <a:spcAft>
                <a:spcPts val="1800"/>
              </a:spcAft>
            </a:pPr>
            <a:r>
              <a:rPr lang="en-AU" b="1">
                <a:latin typeface="Calibri" panose="020F0502020204030204" pitchFamily="34" charset="0"/>
                <a:ea typeface="Calibri" panose="020F0502020204030204" pitchFamily="34" charset="0"/>
                <a:cs typeface="Calibri" panose="020F0502020204030204" pitchFamily="34" charset="0"/>
              </a:rPr>
              <a:t>Check the expiry date of your student visa</a:t>
            </a:r>
            <a:r>
              <a:rPr lang="en-AU">
                <a:latin typeface="Calibri" panose="020F0502020204030204" pitchFamily="34" charset="0"/>
                <a:ea typeface="Calibri" panose="020F0502020204030204" pitchFamily="34" charset="0"/>
                <a:cs typeface="Calibri" panose="020F0502020204030204" pitchFamily="34" charset="0"/>
              </a:rPr>
              <a:t> by viewing your visa grant notice or by using the Visa Entitlement Verification Online (VEVO) service at </a:t>
            </a:r>
            <a:r>
              <a:rPr lang="en-AU">
                <a:latin typeface="Calibri" panose="020F0502020204030204" pitchFamily="34" charset="0"/>
                <a:ea typeface="Calibri" panose="020F0502020204030204" pitchFamily="34" charset="0"/>
                <a:cs typeface="Calibri" panose="020F0502020204030204" pitchFamily="34" charset="0"/>
                <a:hlinkClick r:id="rId3"/>
              </a:rPr>
              <a:t>online.immi.gov.au/evo/</a:t>
            </a:r>
            <a:r>
              <a:rPr lang="en-AU" err="1">
                <a:latin typeface="Calibri" panose="020F0502020204030204" pitchFamily="34" charset="0"/>
                <a:ea typeface="Calibri" panose="020F0502020204030204" pitchFamily="34" charset="0"/>
                <a:cs typeface="Calibri" panose="020F0502020204030204" pitchFamily="34" charset="0"/>
                <a:hlinkClick r:id="rId3"/>
              </a:rPr>
              <a:t>firstParty?actionType</a:t>
            </a:r>
            <a:r>
              <a:rPr lang="en-AU">
                <a:latin typeface="Calibri" panose="020F0502020204030204" pitchFamily="34" charset="0"/>
                <a:ea typeface="Calibri" panose="020F0502020204030204" pitchFamily="34" charset="0"/>
                <a:cs typeface="Calibri" panose="020F0502020204030204" pitchFamily="34" charset="0"/>
                <a:hlinkClick r:id="rId3"/>
              </a:rPr>
              <a:t>=query</a:t>
            </a:r>
            <a:endParaRPr lang="en-AU">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269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D5CC-B65A-C8A4-A932-4BD778A5C2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85CEFBC-57C7-F5AB-2894-2B6216C43E62}"/>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Visa Application Charge exemption</a:t>
            </a:r>
          </a:p>
        </p:txBody>
      </p:sp>
      <p:sp>
        <p:nvSpPr>
          <p:cNvPr id="6" name="TextBox 5">
            <a:extLst>
              <a:ext uri="{FF2B5EF4-FFF2-40B4-BE49-F238E27FC236}">
                <a16:creationId xmlns:a16="http://schemas.microsoft.com/office/drawing/2014/main" id="{54130385-02A0-A9C0-EFAD-DFD9D5D8A82F}"/>
              </a:ext>
            </a:extLst>
          </p:cNvPr>
          <p:cNvSpPr txBox="1"/>
          <p:nvPr/>
        </p:nvSpPr>
        <p:spPr>
          <a:xfrm>
            <a:off x="540000" y="1116000"/>
            <a:ext cx="8064000" cy="3570208"/>
          </a:xfrm>
          <a:prstGeom prst="rect">
            <a:avLst/>
          </a:prstGeom>
          <a:noFill/>
        </p:spPr>
        <p:txBody>
          <a:bodyPr wrap="square" lIns="0" tIns="0" rIns="0" bIns="0" rtlCol="0" anchor="t">
            <a:spAutoFit/>
          </a:bodyPr>
          <a:lstStyle/>
          <a:p>
            <a:pPr>
              <a:spcAft>
                <a:spcPts val="1800"/>
              </a:spcAft>
            </a:pPr>
            <a:r>
              <a:rPr lang="en-AU">
                <a:latin typeface="Calibri" panose="020F0502020204030204" pitchFamily="34" charset="0"/>
                <a:ea typeface="Calibri" panose="020F0502020204030204" pitchFamily="34" charset="0"/>
                <a:cs typeface="Calibri" panose="020F0502020204030204" pitchFamily="34" charset="0"/>
              </a:rPr>
              <a:t>If you need to apply for a new student visa because your provider defaulted, you will be eligible for a Visa Application Charge (VAC) exemption </a:t>
            </a:r>
            <a:r>
              <a:rPr lang="en-AU" b="1">
                <a:latin typeface="Calibri" panose="020F0502020204030204" pitchFamily="34" charset="0"/>
                <a:ea typeface="Calibri" panose="020F0502020204030204" pitchFamily="34" charset="0"/>
                <a:cs typeface="Calibri" panose="020F0502020204030204" pitchFamily="34" charset="0"/>
              </a:rPr>
              <a:t>if</a:t>
            </a:r>
            <a:r>
              <a:rPr lang="en-AU">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you currently hold a student visa, or your last substantive visa was a student visa, and</a:t>
            </a:r>
          </a:p>
          <a:p>
            <a:pPr marL="742950" lvl="1" indent="-285750">
              <a:spcAft>
                <a:spcPts val="1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you were enrolled with the provider when it defaulted, and</a:t>
            </a:r>
          </a:p>
          <a:p>
            <a:pPr marL="742950" lvl="1" indent="-285750">
              <a:spcAft>
                <a:spcPts val="30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you apply for your new visa within 12 months of your provider defaulting</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When you apply, tell the Department of Home Affairs that you have been affected by a provider default and attach evidence of your enrolment with a new education provider, such as your </a:t>
            </a:r>
            <a:r>
              <a:rPr lang="en-AU" err="1">
                <a:latin typeface="Calibri" panose="020F0502020204030204" pitchFamily="34" charset="0"/>
                <a:ea typeface="Calibri" panose="020F0502020204030204" pitchFamily="34" charset="0"/>
                <a:cs typeface="Calibri" panose="020F0502020204030204" pitchFamily="34" charset="0"/>
              </a:rPr>
              <a:t>CoE</a:t>
            </a:r>
            <a:endParaRPr lang="en-AU">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5906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9BF8E-00B3-4DFC-6F27-8CD3FF8DE3D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766F4D-2CD8-38A6-955A-E7D22DC1B274}"/>
              </a:ext>
            </a:extLst>
          </p:cNvPr>
          <p:cNvSpPr>
            <a:spLocks noGrp="1"/>
          </p:cNvSpPr>
          <p:nvPr>
            <p:ph type="title"/>
          </p:nvPr>
        </p:nvSpPr>
        <p:spPr>
          <a:xfrm>
            <a:off x="539750" y="504000"/>
            <a:ext cx="8064666"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Work conditions</a:t>
            </a:r>
          </a:p>
        </p:txBody>
      </p:sp>
      <p:sp>
        <p:nvSpPr>
          <p:cNvPr id="6" name="TextBox 5">
            <a:extLst>
              <a:ext uri="{FF2B5EF4-FFF2-40B4-BE49-F238E27FC236}">
                <a16:creationId xmlns:a16="http://schemas.microsoft.com/office/drawing/2014/main" id="{9AF0BA46-151C-6DFC-5436-976F81A4E0F1}"/>
              </a:ext>
            </a:extLst>
          </p:cNvPr>
          <p:cNvSpPr txBox="1"/>
          <p:nvPr/>
        </p:nvSpPr>
        <p:spPr>
          <a:xfrm>
            <a:off x="540000" y="1116000"/>
            <a:ext cx="8064000" cy="2154436"/>
          </a:xfrm>
          <a:prstGeom prst="rect">
            <a:avLst/>
          </a:prstGeom>
          <a:noFill/>
        </p:spPr>
        <p:txBody>
          <a:bodyPr wrap="square" lIns="0" tIns="0" rIns="0" bIns="0" rtlCol="0" anchor="t">
            <a:spAutoFit/>
          </a:bodyPr>
          <a:lstStyle/>
          <a:p>
            <a:pPr>
              <a:spcAft>
                <a:spcPts val="3000"/>
              </a:spcAft>
            </a:pPr>
            <a:r>
              <a:rPr lang="en-AU" sz="1800">
                <a:latin typeface="Calibri" panose="020F0502020204030204" pitchFamily="34" charset="0"/>
                <a:ea typeface="Calibri" panose="020F0502020204030204" pitchFamily="34" charset="0"/>
                <a:cs typeface="Calibri" panose="020F0502020204030204" pitchFamily="34" charset="0"/>
              </a:rPr>
              <a:t>You </a:t>
            </a:r>
            <a:r>
              <a:rPr lang="en-AU" sz="1800" b="1">
                <a:latin typeface="Calibri" panose="020F0502020204030204" pitchFamily="34" charset="0"/>
                <a:ea typeface="Calibri" panose="020F0502020204030204" pitchFamily="34" charset="0"/>
                <a:cs typeface="Calibri" panose="020F0502020204030204" pitchFamily="34" charset="0"/>
              </a:rPr>
              <a:t>cannot</a:t>
            </a:r>
            <a:r>
              <a:rPr lang="en-AU" sz="1800">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sz="1800" b="1">
                <a:latin typeface="Calibri" panose="020F0502020204030204" pitchFamily="34" charset="0"/>
                <a:ea typeface="Calibri" panose="020F0502020204030204" pitchFamily="34" charset="0"/>
                <a:cs typeface="Calibri" panose="020F0502020204030204" pitchFamily="34" charset="0"/>
              </a:rPr>
              <a:t>while your course is in session</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You </a:t>
            </a:r>
            <a:r>
              <a:rPr lang="en-AU" b="1">
                <a:latin typeface="Calibri" panose="020F0502020204030204" pitchFamily="34" charset="0"/>
                <a:ea typeface="Calibri" panose="020F0502020204030204" pitchFamily="34" charset="0"/>
                <a:cs typeface="Calibri" panose="020F0502020204030204" pitchFamily="34" charset="0"/>
              </a:rPr>
              <a:t>can</a:t>
            </a:r>
            <a:r>
              <a:rPr lang="en-AU">
                <a:latin typeface="Calibri" panose="020F0502020204030204" pitchFamily="34" charset="0"/>
                <a:ea typeface="Calibri" panose="020F0502020204030204" pitchFamily="34" charset="0"/>
                <a:cs typeface="Calibri" panose="020F0502020204030204" pitchFamily="34" charset="0"/>
              </a:rPr>
              <a:t> work more than 48 hours per fortnight </a:t>
            </a:r>
            <a:r>
              <a:rPr lang="en-AU" b="1">
                <a:latin typeface="Calibri" panose="020F0502020204030204" pitchFamily="34" charset="0"/>
                <a:ea typeface="Calibri" panose="020F0502020204030204" pitchFamily="34" charset="0"/>
                <a:cs typeface="Calibri" panose="020F0502020204030204" pitchFamily="34" charset="0"/>
              </a:rPr>
              <a:t>when your enrolment has been cancelled due to a provider default</a:t>
            </a:r>
            <a:endParaRPr lang="en-AU">
              <a:latin typeface="Calibri" panose="020F0502020204030204" pitchFamily="34" charset="0"/>
              <a:ea typeface="Calibri" panose="020F0502020204030204" pitchFamily="34" charset="0"/>
              <a:cs typeface="Calibri" panose="020F0502020204030204" pitchFamily="34" charset="0"/>
            </a:endParaRPr>
          </a:p>
          <a:p>
            <a:pPr>
              <a:spcAft>
                <a:spcPts val="3000"/>
              </a:spcAft>
            </a:pPr>
            <a:r>
              <a:rPr lang="en-AU" sz="1800">
                <a:latin typeface="Calibri" panose="020F0502020204030204" pitchFamily="34" charset="0"/>
                <a:ea typeface="Calibri" panose="020F0502020204030204" pitchFamily="34" charset="0"/>
                <a:cs typeface="Calibri" panose="020F0502020204030204" pitchFamily="34" charset="0"/>
              </a:rPr>
              <a:t>If</a:t>
            </a:r>
            <a:r>
              <a:rPr lang="en-US" sz="1800">
                <a:latin typeface="Calibri" panose="020F0502020204030204" pitchFamily="34" charset="0"/>
                <a:ea typeface="Calibri" panose="020F0502020204030204" pitchFamily="34" charset="0"/>
                <a:cs typeface="Calibri" panose="020F0502020204030204" pitchFamily="34" charset="0"/>
              </a:rPr>
              <a:t> you are on a Bridging Visa (BV), refer to the conditions attached to your BV regarding work and other conditions</a:t>
            </a:r>
            <a:endParaRPr lang="en-AU" sz="18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737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9999" y="504000"/>
            <a:ext cx="8064000"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Travelling home</a:t>
            </a:r>
          </a:p>
        </p:txBody>
      </p:sp>
      <p:sp>
        <p:nvSpPr>
          <p:cNvPr id="6" name="TextBox 5">
            <a:extLst>
              <a:ext uri="{FF2B5EF4-FFF2-40B4-BE49-F238E27FC236}">
                <a16:creationId xmlns:a16="http://schemas.microsoft.com/office/drawing/2014/main" id="{18FB76D5-7EB0-3D05-BFB6-82A6678E4584}"/>
              </a:ext>
            </a:extLst>
          </p:cNvPr>
          <p:cNvSpPr txBox="1"/>
          <p:nvPr/>
        </p:nvSpPr>
        <p:spPr>
          <a:xfrm>
            <a:off x="540000" y="1116000"/>
            <a:ext cx="8064000" cy="1492716"/>
          </a:xfrm>
          <a:prstGeom prst="rect">
            <a:avLst/>
          </a:prstGeom>
          <a:noFill/>
        </p:spPr>
        <p:txBody>
          <a:bodyPr wrap="square" lIns="0" tIns="0" rIns="0" bIns="0" rtlCol="0" anchor="t">
            <a:spAutoFit/>
          </a:bodyPr>
          <a:lstStyle/>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You can travel home while you arrange your enrolment in another course. </a:t>
            </a:r>
            <a:r>
              <a:rPr lang="en-AU" b="1">
                <a:latin typeface="Calibri" panose="020F0502020204030204" pitchFamily="34" charset="0"/>
                <a:ea typeface="Calibri" panose="020F0502020204030204" pitchFamily="34" charset="0"/>
                <a:cs typeface="Calibri" panose="020F0502020204030204" pitchFamily="34" charset="0"/>
              </a:rPr>
              <a:t>You must have a valid student visa to enter Australia on your return</a:t>
            </a:r>
            <a:r>
              <a:rPr lang="en-AU">
                <a:latin typeface="Calibri" panose="020F0502020204030204" pitchFamily="34" charset="0"/>
                <a:ea typeface="Calibri" panose="020F0502020204030204" pitchFamily="34" charset="0"/>
                <a:cs typeface="Calibri" panose="020F0502020204030204" pitchFamily="34" charset="0"/>
              </a:rPr>
              <a:t>.</a:t>
            </a:r>
          </a:p>
          <a:p>
            <a:pPr>
              <a:spcAft>
                <a:spcPts val="3000"/>
              </a:spcAft>
            </a:pPr>
            <a:r>
              <a:rPr lang="en-AU">
                <a:latin typeface="Calibri" panose="020F0502020204030204" pitchFamily="34" charset="0"/>
                <a:ea typeface="Calibri" panose="020F0502020204030204" pitchFamily="34" charset="0"/>
                <a:cs typeface="Calibri" panose="020F0502020204030204" pitchFamily="34" charset="0"/>
              </a:rPr>
              <a:t>If you have applied for a student visa and you are awaiting a decision, you must have a valid Bridging Visa B (BVB) to travel</a:t>
            </a:r>
          </a:p>
        </p:txBody>
      </p:sp>
    </p:spTree>
    <p:extLst>
      <p:ext uri="{BB962C8B-B14F-4D97-AF65-F5344CB8AC3E}">
        <p14:creationId xmlns:p14="http://schemas.microsoft.com/office/powerpoint/2010/main" val="2343275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0000" y="504000"/>
            <a:ext cx="8064000" cy="353302"/>
          </a:xfrm>
        </p:spPr>
        <p:txBody>
          <a:bodyPr/>
          <a:lstStyle/>
          <a:p>
            <a:r>
              <a:rPr lang="en-AU" sz="2800">
                <a:latin typeface="Calibri" panose="020F0502020204030204" pitchFamily="34" charset="0"/>
                <a:ea typeface="Calibri" panose="020F0502020204030204" pitchFamily="34" charset="0"/>
                <a:cs typeface="Calibri" panose="020F0502020204030204" pitchFamily="34" charset="0"/>
              </a:rPr>
              <a:t>Further information and contacts</a:t>
            </a:r>
          </a:p>
        </p:txBody>
      </p:sp>
      <p:sp>
        <p:nvSpPr>
          <p:cNvPr id="6" name="TextBox 5">
            <a:extLst>
              <a:ext uri="{FF2B5EF4-FFF2-40B4-BE49-F238E27FC236}">
                <a16:creationId xmlns:a16="http://schemas.microsoft.com/office/drawing/2014/main" id="{16D9D335-32A8-2BAB-8ED1-D7C1EE2E489D}"/>
              </a:ext>
            </a:extLst>
          </p:cNvPr>
          <p:cNvSpPr txBox="1"/>
          <p:nvPr/>
        </p:nvSpPr>
        <p:spPr>
          <a:xfrm>
            <a:off x="540000" y="1116000"/>
            <a:ext cx="8064000" cy="3447098"/>
          </a:xfrm>
          <a:prstGeom prst="rect">
            <a:avLst/>
          </a:prstGeom>
          <a:noFill/>
        </p:spPr>
        <p:txBody>
          <a:bodyPr wrap="square" lIns="0" tIns="0" rIns="0" bIns="0" rtlCol="0" anchor="t">
            <a:spAutoFit/>
          </a:bodyPr>
          <a:lstStyle/>
          <a:p>
            <a:pPr>
              <a:spcAft>
                <a:spcPts val="3600"/>
              </a:spcAft>
            </a:pPr>
            <a:r>
              <a:rPr lang="en-AU" sz="1800">
                <a:latin typeface="Calibri" panose="020F0502020204030204" pitchFamily="34" charset="0"/>
                <a:ea typeface="Calibri" panose="020F0502020204030204" pitchFamily="34" charset="0"/>
                <a:cs typeface="Calibri" panose="020F0502020204030204" pitchFamily="34" charset="0"/>
              </a:rPr>
              <a:t>Information about your student visa:</a:t>
            </a:r>
            <a:br>
              <a:rPr lang="en-AU" sz="1800">
                <a:latin typeface="Calibri" panose="020F0502020204030204" pitchFamily="34" charset="0"/>
                <a:ea typeface="Calibri" panose="020F0502020204030204" pitchFamily="34" charset="0"/>
                <a:cs typeface="Calibri" panose="020F0502020204030204" pitchFamily="34" charset="0"/>
              </a:rPr>
            </a:br>
            <a:r>
              <a:rPr lang="en-AU" b="1">
                <a:latin typeface="Calibri" panose="020F0502020204030204" pitchFamily="34" charset="0"/>
                <a:ea typeface="Calibri" panose="020F0502020204030204" pitchFamily="34" charset="0"/>
                <a:cs typeface="Calibri" panose="020F0502020204030204" pitchFamily="34" charset="0"/>
                <a:hlinkClick r:id="rId3"/>
              </a:rPr>
              <a:t>immi.homeaffairs.gov.au</a:t>
            </a:r>
            <a:r>
              <a:rPr lang="en-AU">
                <a:latin typeface="Calibri" panose="020F0502020204030204" pitchFamily="34" charset="0"/>
                <a:ea typeface="Calibri" panose="020F0502020204030204" pitchFamily="34" charset="0"/>
                <a:cs typeface="Calibri" panose="020F0502020204030204" pitchFamily="34" charset="0"/>
                <a:hlinkClick r:id="rId3"/>
              </a:rPr>
              <a:t>/visas/getting-a-visa/visa-listing/student-500</a:t>
            </a:r>
            <a:endParaRPr lang="en-AU" sz="1800">
              <a:latin typeface="Calibri" panose="020F0502020204030204" pitchFamily="34" charset="0"/>
              <a:ea typeface="Calibri" panose="020F0502020204030204" pitchFamily="34" charset="0"/>
              <a:cs typeface="Calibri" panose="020F0502020204030204" pitchFamily="34" charset="0"/>
            </a:endParaRPr>
          </a:p>
          <a:p>
            <a:pPr>
              <a:spcAft>
                <a:spcPts val="3600"/>
              </a:spcAft>
            </a:pPr>
            <a:r>
              <a:rPr lang="en-AU" sz="1800">
                <a:latin typeface="Calibri" panose="020F0502020204030204" pitchFamily="34" charset="0"/>
                <a:ea typeface="Calibri" panose="020F0502020204030204" pitchFamily="34" charset="0"/>
                <a:cs typeface="Calibri" panose="020F0502020204030204" pitchFamily="34" charset="0"/>
              </a:rPr>
              <a:t>Information about how an education provider default may affect your student visa:</a:t>
            </a:r>
            <a:br>
              <a:rPr lang="en-AU" sz="1800">
                <a:latin typeface="Calibri" panose="020F0502020204030204" pitchFamily="34" charset="0"/>
                <a:ea typeface="Calibri" panose="020F0502020204030204" pitchFamily="34" charset="0"/>
                <a:cs typeface="Calibri" panose="020F0502020204030204" pitchFamily="34" charset="0"/>
              </a:rPr>
            </a:br>
            <a:r>
              <a:rPr lang="en-AU" b="1">
                <a:latin typeface="Calibri" panose="020F0502020204030204" pitchFamily="34" charset="0"/>
                <a:ea typeface="Calibri" panose="020F0502020204030204" pitchFamily="34" charset="0"/>
                <a:cs typeface="Calibri" panose="020F0502020204030204" pitchFamily="34" charset="0"/>
                <a:hlinkClick r:id="rId4"/>
              </a:rPr>
              <a:t>immi.homeaffairs.gov.au</a:t>
            </a:r>
            <a:r>
              <a:rPr lang="en-AU">
                <a:latin typeface="Calibri" panose="020F0502020204030204" pitchFamily="34" charset="0"/>
                <a:ea typeface="Calibri" panose="020F0502020204030204" pitchFamily="34" charset="0"/>
                <a:cs typeface="Calibri" panose="020F0502020204030204" pitchFamily="34" charset="0"/>
                <a:hlinkClick r:id="rId4"/>
              </a:rPr>
              <a:t>/visas/getting-a-visa/visa-listing/student-500/education-provider-default</a:t>
            </a:r>
            <a:endParaRPr lang="en-AU">
              <a:latin typeface="Calibri" panose="020F0502020204030204" pitchFamily="34" charset="0"/>
              <a:ea typeface="Calibri" panose="020F0502020204030204" pitchFamily="34" charset="0"/>
              <a:cs typeface="Calibri" panose="020F0502020204030204" pitchFamily="34" charset="0"/>
            </a:endParaRPr>
          </a:p>
          <a:p>
            <a:pPr>
              <a:spcAft>
                <a:spcPts val="1200"/>
              </a:spcAft>
            </a:pPr>
            <a:r>
              <a:rPr lang="en-AU" sz="1800" b="1">
                <a:latin typeface="Calibri" panose="020F0502020204030204" pitchFamily="34" charset="0"/>
                <a:ea typeface="Calibri" panose="020F0502020204030204" pitchFamily="34" charset="0"/>
                <a:cs typeface="Calibri" panose="020F0502020204030204" pitchFamily="34" charset="0"/>
              </a:rPr>
              <a:t>Call the Global Service Centre</a:t>
            </a:r>
            <a:r>
              <a:rPr lang="en-AU" sz="180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a:latin typeface="Calibri" panose="020F0502020204030204" pitchFamily="34" charset="0"/>
                <a:ea typeface="Calibri" panose="020F0502020204030204" pitchFamily="34" charset="0"/>
                <a:cs typeface="Calibri" panose="020F0502020204030204" pitchFamily="34" charset="0"/>
              </a:rPr>
              <a:t>In Australia</a:t>
            </a:r>
            <a:r>
              <a:rPr lang="en-AU">
                <a:latin typeface="Calibri" panose="020F0502020204030204" pitchFamily="34" charset="0"/>
                <a:ea typeface="Calibri" panose="020F0502020204030204" pitchFamily="34" charset="0"/>
                <a:cs typeface="Calibri" panose="020F0502020204030204" pitchFamily="34" charset="0"/>
              </a:rPr>
              <a:t>: 131 881</a:t>
            </a:r>
          </a:p>
          <a:p>
            <a:pPr marL="742950" lvl="1" indent="-285750">
              <a:spcAft>
                <a:spcPts val="3600"/>
              </a:spcAft>
              <a:buFont typeface="Arial" panose="020B0604020202020204" pitchFamily="34" charset="0"/>
              <a:buChar char="•"/>
            </a:pPr>
            <a:r>
              <a:rPr lang="en-AU" b="1">
                <a:latin typeface="Calibri" panose="020F0502020204030204" pitchFamily="34" charset="0"/>
                <a:ea typeface="Calibri" panose="020F0502020204030204" pitchFamily="34" charset="0"/>
                <a:cs typeface="Calibri" panose="020F0502020204030204" pitchFamily="34" charset="0"/>
              </a:rPr>
              <a:t>Outside Australia</a:t>
            </a:r>
            <a:r>
              <a:rPr lang="en-AU">
                <a:latin typeface="Calibri" panose="020F0502020204030204" pitchFamily="34" charset="0"/>
                <a:ea typeface="Calibri" panose="020F0502020204030204" pitchFamily="34" charset="0"/>
                <a:cs typeface="Calibri" panose="020F0502020204030204" pitchFamily="34" charset="0"/>
              </a:rPr>
              <a:t>: +61 2 6196 0196</a:t>
            </a:r>
          </a:p>
        </p:txBody>
      </p:sp>
    </p:spTree>
    <p:extLst>
      <p:ext uri="{BB962C8B-B14F-4D97-AF65-F5344CB8AC3E}">
        <p14:creationId xmlns:p14="http://schemas.microsoft.com/office/powerpoint/2010/main" val="68621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189B53E-1ADB-4EE4-AD30-F9BA72720058}"/>
              </a:ext>
            </a:extLst>
          </p:cNvPr>
          <p:cNvSpPr txBox="1">
            <a:spLocks noGrp="1"/>
          </p:cNvSpPr>
          <p:nvPr>
            <p:ph type="title" idx="4294967295"/>
          </p:nvPr>
        </p:nvSpPr>
        <p:spPr>
          <a:xfrm>
            <a:off x="360000" y="1908000"/>
            <a:ext cx="3600000" cy="864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Getting a copy of your student record</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2" name="Picture 8" descr="Australia Skills Quality Authority logo">
            <a:extLst>
              <a:ext uri="{FF2B5EF4-FFF2-40B4-BE49-F238E27FC236}">
                <a16:creationId xmlns:a16="http://schemas.microsoft.com/office/drawing/2014/main" id="{2F7F18ED-2B8B-9BA4-9CAD-CAEBD5FC0AE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3448370" cy="6412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4C9EA08-E804-4123-9A32-1906AC99999B}"/>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6053B840-DED4-1BE7-D143-186B555612A8}"/>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a:solidFill>
                  <a:schemeClr val="bg1"/>
                </a:solidFill>
              </a:rPr>
              <a:t>Australian Skills Quality Authority (ASQA)</a:t>
            </a:r>
            <a:endParaRPr lang="en-US">
              <a:solidFill>
                <a:schemeClr val="bg1"/>
              </a:solidFill>
            </a:endParaRPr>
          </a:p>
        </p:txBody>
      </p:sp>
    </p:spTree>
    <p:extLst>
      <p:ext uri="{BB962C8B-B14F-4D97-AF65-F5344CB8AC3E}">
        <p14:creationId xmlns:p14="http://schemas.microsoft.com/office/powerpoint/2010/main" val="5464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09CE08-9E07-278A-767F-DDBC0A45ACB3}"/>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ASQA: Getting a copy of your student record</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2" name="TextBox 1">
            <a:extLst>
              <a:ext uri="{FF2B5EF4-FFF2-40B4-BE49-F238E27FC236}">
                <a16:creationId xmlns:a16="http://schemas.microsoft.com/office/drawing/2014/main" id="{C0713507-958C-52F1-FB65-9E54FC7B63B5}"/>
              </a:ext>
            </a:extLst>
          </p:cNvPr>
          <p:cNvSpPr txBox="1"/>
          <p:nvPr/>
        </p:nvSpPr>
        <p:spPr>
          <a:xfrm>
            <a:off x="540000" y="1116000"/>
            <a:ext cx="8064000" cy="3595856"/>
          </a:xfrm>
          <a:prstGeom prst="rect">
            <a:avLst/>
          </a:prstGeom>
          <a:noFill/>
        </p:spPr>
        <p:txBody>
          <a:bodyPr wrap="square" lIns="0" tIns="0" rIns="0" bIns="0" rtlCol="0" anchor="t">
            <a:spAutoFit/>
          </a:bodyPr>
          <a:lstStyle/>
          <a:p>
            <a:pPr>
              <a:spcAft>
                <a:spcPts val="1300"/>
              </a:spcAft>
            </a:pPr>
            <a:r>
              <a:rPr lang="en-AU">
                <a:latin typeface="Calibri" panose="020F0502020204030204" pitchFamily="34" charset="0"/>
                <a:ea typeface="Calibri" panose="020F0502020204030204" pitchFamily="34" charset="0"/>
                <a:cs typeface="Calibri" panose="020F0502020204030204" pitchFamily="34" charset="0"/>
              </a:rPr>
              <a:t>When closing, a provider is expected to issue:</a:t>
            </a:r>
          </a:p>
          <a:p>
            <a:pPr marL="742950" lvl="1" indent="-285750">
              <a:spcAft>
                <a:spcPts val="13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a </a:t>
            </a:r>
            <a:r>
              <a:rPr lang="en-AU" b="1">
                <a:latin typeface="Calibri" panose="020F0502020204030204" pitchFamily="34" charset="0"/>
                <a:ea typeface="Calibri" panose="020F0502020204030204" pitchFamily="34" charset="0"/>
                <a:cs typeface="Calibri" panose="020F0502020204030204" pitchFamily="34" charset="0"/>
              </a:rPr>
              <a:t>testamur</a:t>
            </a:r>
            <a:r>
              <a:rPr lang="en-AU">
                <a:latin typeface="Calibri" panose="020F0502020204030204" pitchFamily="34" charset="0"/>
                <a:ea typeface="Calibri" panose="020F0502020204030204" pitchFamily="34" charset="0"/>
                <a:cs typeface="Calibri" panose="020F0502020204030204" pitchFamily="34" charset="0"/>
              </a:rPr>
              <a:t> and </a:t>
            </a:r>
            <a:r>
              <a:rPr lang="en-AU" b="1">
                <a:latin typeface="Calibri" panose="020F0502020204030204" pitchFamily="34" charset="0"/>
                <a:ea typeface="Calibri" panose="020F0502020204030204" pitchFamily="34" charset="0"/>
                <a:cs typeface="Calibri" panose="020F0502020204030204" pitchFamily="34" charset="0"/>
              </a:rPr>
              <a:t>record of results </a:t>
            </a:r>
            <a:r>
              <a:rPr lang="en-AU">
                <a:latin typeface="Calibri" panose="020F0502020204030204" pitchFamily="34" charset="0"/>
                <a:ea typeface="Calibri" panose="020F0502020204030204" pitchFamily="34" charset="0"/>
                <a:cs typeface="Calibri" panose="020F0502020204030204" pitchFamily="34" charset="0"/>
              </a:rPr>
              <a:t>to a student who has completed the requirements of a qualification, or</a:t>
            </a:r>
          </a:p>
          <a:p>
            <a:pPr marL="742950" lvl="1" indent="-285750">
              <a:spcAft>
                <a:spcPts val="2800"/>
              </a:spcAft>
              <a:buFont typeface="Arial" panose="020B0604020202020204" pitchFamily="34" charset="0"/>
              <a:buChar char="•"/>
            </a:pPr>
            <a:r>
              <a:rPr lang="en-AU">
                <a:latin typeface="Calibri" panose="020F0502020204030204" pitchFamily="34" charset="0"/>
                <a:ea typeface="Calibri" panose="020F0502020204030204" pitchFamily="34" charset="0"/>
                <a:cs typeface="Calibri" panose="020F0502020204030204" pitchFamily="34" charset="0"/>
              </a:rPr>
              <a:t>a </a:t>
            </a:r>
            <a:r>
              <a:rPr lang="en-AU" b="1">
                <a:latin typeface="Calibri" panose="020F0502020204030204" pitchFamily="34" charset="0"/>
                <a:ea typeface="Calibri" panose="020F0502020204030204" pitchFamily="34" charset="0"/>
                <a:cs typeface="Calibri" panose="020F0502020204030204" pitchFamily="34" charset="0"/>
              </a:rPr>
              <a:t>statement of attainment</a:t>
            </a:r>
            <a:r>
              <a:rPr lang="en-AU">
                <a:latin typeface="Calibri" panose="020F0502020204030204" pitchFamily="34" charset="0"/>
                <a:ea typeface="Calibri" panose="020F0502020204030204" pitchFamily="34" charset="0"/>
                <a:cs typeface="Calibri" panose="020F0502020204030204" pitchFamily="34" charset="0"/>
              </a:rPr>
              <a:t> to a student who has not completed a qualification, but has completed one or more units of competency</a:t>
            </a:r>
          </a:p>
          <a:p>
            <a:pPr>
              <a:spcAft>
                <a:spcPts val="2800"/>
              </a:spcAft>
            </a:pPr>
            <a:r>
              <a:rPr lang="en-AU">
                <a:latin typeface="Calibri" panose="020F0502020204030204" pitchFamily="34" charset="0"/>
                <a:ea typeface="Calibri" panose="020F0502020204030204" pitchFamily="34" charset="0"/>
                <a:cs typeface="Calibri" panose="020F0502020204030204" pitchFamily="34" charset="0"/>
              </a:rPr>
              <a:t>You will need evidence of the units of competency you have achieved to continue your training at another provider</a:t>
            </a:r>
          </a:p>
          <a:p>
            <a:pPr>
              <a:spcAft>
                <a:spcPts val="2800"/>
              </a:spcAft>
            </a:pPr>
            <a:r>
              <a:rPr lang="en-AU">
                <a:latin typeface="Calibri" panose="020F0502020204030204" pitchFamily="34" charset="0"/>
                <a:ea typeface="Calibri" panose="020F0502020204030204" pitchFamily="34" charset="0"/>
                <a:cs typeface="Calibri" panose="020F0502020204030204" pitchFamily="34" charset="0"/>
              </a:rPr>
              <a:t>If you are unable to obtain an up-to-date copy of your student record, ASQA may be able to assist you</a:t>
            </a:r>
          </a:p>
        </p:txBody>
      </p:sp>
      <p:pic>
        <p:nvPicPr>
          <p:cNvPr id="4" name="Picture 8" descr="Australia Skills Quality Authority logo">
            <a:extLst>
              <a:ext uri="{FF2B5EF4-FFF2-40B4-BE49-F238E27FC236}">
                <a16:creationId xmlns:a16="http://schemas.microsoft.com/office/drawing/2014/main" id="{2290F7A7-F2EE-2356-E4AA-844A9954D3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61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Purpose of this meeting </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000821"/>
          </a:xfrm>
          <a:prstGeom prst="rect">
            <a:avLst/>
          </a:prstGeom>
          <a:noFill/>
        </p:spPr>
        <p:txBody>
          <a:bodyPr wrap="square" lIns="0" tIns="0" rIns="0" bIns="0" rtlCol="0" anchor="t">
            <a:spAutoFit/>
          </a:bodyPr>
          <a:lstStyle/>
          <a:p>
            <a:pPr>
              <a:spcAft>
                <a:spcPts val="3200"/>
              </a:spcAft>
            </a:pPr>
            <a:r>
              <a:rPr lang="en-AU"/>
              <a:t>How the Tuition Protection Service (TPS) can assist you</a:t>
            </a:r>
            <a:endParaRPr lang="en-US">
              <a:cs typeface="Calibri"/>
            </a:endParaRPr>
          </a:p>
          <a:p>
            <a:pPr>
              <a:spcAft>
                <a:spcPts val="3200"/>
              </a:spcAft>
            </a:pPr>
            <a:r>
              <a:rPr lang="en-AU"/>
              <a:t>Student visa information</a:t>
            </a:r>
          </a:p>
          <a:p>
            <a:pPr>
              <a:spcAft>
                <a:spcPts val="3200"/>
              </a:spcAft>
            </a:pPr>
            <a:r>
              <a:rPr lang="en-AU"/>
              <a:t>Getting a copy of your student record</a:t>
            </a:r>
          </a:p>
          <a:p>
            <a:pPr>
              <a:spcAft>
                <a:spcPts val="3200"/>
              </a:spcAft>
            </a:pPr>
            <a:r>
              <a:rPr lang="en-AU"/>
              <a:t>Other assistance available</a:t>
            </a:r>
          </a:p>
          <a:p>
            <a:pPr>
              <a:spcAft>
                <a:spcPts val="3200"/>
              </a:spcAft>
            </a:pPr>
            <a:r>
              <a:rPr lang="en-AU"/>
              <a:t>How to use the TPS Online case management system</a:t>
            </a:r>
          </a:p>
        </p:txBody>
      </p:sp>
      <p:grpSp>
        <p:nvGrpSpPr>
          <p:cNvPr id="15" name="Group 14">
            <a:extLst>
              <a:ext uri="{FF2B5EF4-FFF2-40B4-BE49-F238E27FC236}">
                <a16:creationId xmlns:a16="http://schemas.microsoft.com/office/drawing/2014/main" id="{FBA1B189-A172-5E86-6584-085AB9A474F3}"/>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11" name="Oval 10">
              <a:extLst>
                <a:ext uri="{FF2B5EF4-FFF2-40B4-BE49-F238E27FC236}">
                  <a16:creationId xmlns:a16="http://schemas.microsoft.com/office/drawing/2014/main" id="{DB2A2E65-0687-4DE0-B08A-2721D70C15F5}"/>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40">
              <a:extLst>
                <a:ext uri="{FF2B5EF4-FFF2-40B4-BE49-F238E27FC236}">
                  <a16:creationId xmlns:a16="http://schemas.microsoft.com/office/drawing/2014/main" id="{F2DA517D-C3E7-41FF-8FD9-9C9F29DD72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74070" y="3762000"/>
              <a:ext cx="867859" cy="900000"/>
            </a:xfrm>
            <a:prstGeom prst="rect">
              <a:avLst/>
            </a:prstGeom>
          </p:spPr>
        </p:pic>
      </p:grpSp>
      <p:grpSp>
        <p:nvGrpSpPr>
          <p:cNvPr id="17" name="Group 16">
            <a:extLst>
              <a:ext uri="{FF2B5EF4-FFF2-40B4-BE49-F238E27FC236}">
                <a16:creationId xmlns:a16="http://schemas.microsoft.com/office/drawing/2014/main" id="{57501056-D479-E3CC-21FE-EBC233E9B626}"/>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EEBED96F-066E-102F-18FD-7812232BBE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ADE6AFE3-61FA-06F1-E4D0-4C224A5F656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32FC5731-FBF0-641D-0B5E-B82A51918FF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94005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BD482A-4F12-4ECB-9C4E-CFDAC0B7D01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ASQA: Further information and contacts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69FCE064-E726-23FB-419D-D2B0435C8C4D}"/>
              </a:ext>
            </a:extLst>
          </p:cNvPr>
          <p:cNvSpPr txBox="1"/>
          <p:nvPr/>
        </p:nvSpPr>
        <p:spPr>
          <a:xfrm>
            <a:off x="540000" y="1116000"/>
            <a:ext cx="8064000" cy="3170099"/>
          </a:xfrm>
          <a:prstGeom prst="rect">
            <a:avLst/>
          </a:prstGeom>
          <a:noFill/>
        </p:spPr>
        <p:txBody>
          <a:bodyPr wrap="square" lIns="0" tIns="0" rIns="0" bIns="0" rtlCol="0" anchor="t">
            <a:spAutoFit/>
          </a:bodyPr>
          <a:lstStyle/>
          <a:p>
            <a:pPr>
              <a:spcAft>
                <a:spcPts val="3600"/>
              </a:spcAft>
            </a:pPr>
            <a:r>
              <a:rPr lang="en-AU" dirty="0">
                <a:latin typeface="Calibri" panose="020F0502020204030204" pitchFamily="34" charset="0"/>
                <a:ea typeface="Calibri" panose="020F0502020204030204" pitchFamily="34" charset="0"/>
                <a:cs typeface="Calibri" panose="020F0502020204030204" pitchFamily="34" charset="0"/>
              </a:rPr>
              <a:t>Information about how ASQA can help students:</a:t>
            </a:r>
            <a:br>
              <a:rPr lang="en-AU" b="1" dirty="0">
                <a:latin typeface="Calibri" panose="020F0502020204030204" pitchFamily="34" charset="0"/>
                <a:ea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3"/>
              </a:rPr>
              <a:t>www.asqa.gov.au</a:t>
            </a:r>
            <a:r>
              <a:rPr lang="en-AU" dirty="0">
                <a:latin typeface="Calibri" panose="020F0502020204030204" pitchFamily="34" charset="0"/>
                <a:cs typeface="Calibri" panose="020F0502020204030204" pitchFamily="34" charset="0"/>
                <a:hlinkClick r:id="rId3"/>
              </a:rPr>
              <a:t>/students/how-asqa-can-help-students</a:t>
            </a:r>
            <a:endParaRPr lang="en-AU" dirty="0">
              <a:latin typeface="Calibri" panose="020F0502020204030204" pitchFamily="34" charset="0"/>
              <a:cs typeface="Calibri" panose="020F0502020204030204" pitchFamily="34" charset="0"/>
            </a:endParaRPr>
          </a:p>
          <a:p>
            <a:pPr>
              <a:spcAft>
                <a:spcPts val="3600"/>
              </a:spcAft>
            </a:pPr>
            <a:r>
              <a:rPr lang="en-AU" dirty="0">
                <a:latin typeface="Calibri" panose="020F0502020204030204" pitchFamily="34" charset="0"/>
                <a:cs typeface="Calibri" panose="020F0502020204030204" pitchFamily="34" charset="0"/>
              </a:rPr>
              <a:t>Information about student records:</a:t>
            </a:r>
            <a:br>
              <a:rPr lang="en-AU" dirty="0">
                <a:latin typeface="Calibri" panose="020F0502020204030204" pitchFamily="34" charset="0"/>
                <a:cs typeface="Calibri" panose="020F0502020204030204" pitchFamily="34" charset="0"/>
              </a:rPr>
            </a:br>
            <a:r>
              <a:rPr lang="en-AU" b="1" dirty="0">
                <a:latin typeface="Calibri" panose="020F0502020204030204" pitchFamily="34" charset="0"/>
                <a:cs typeface="Calibri" panose="020F0502020204030204" pitchFamily="34" charset="0"/>
                <a:hlinkClick r:id="rId4"/>
              </a:rPr>
              <a:t>www.asqa.gov.au</a:t>
            </a:r>
            <a:r>
              <a:rPr lang="en-AU" dirty="0">
                <a:latin typeface="Calibri" panose="020F0502020204030204" pitchFamily="34" charset="0"/>
                <a:cs typeface="Calibri" panose="020F0502020204030204" pitchFamily="34" charset="0"/>
                <a:hlinkClick r:id="rId4"/>
              </a:rPr>
              <a:t>/students/student-record</a:t>
            </a:r>
            <a:endParaRPr lang="en-AU" dirty="0">
              <a:latin typeface="Calibri" panose="020F0502020204030204" pitchFamily="34" charset="0"/>
              <a:cs typeface="Calibri" panose="020F0502020204030204" pitchFamily="34" charset="0"/>
            </a:endParaRPr>
          </a:p>
          <a:p>
            <a:pPr>
              <a:spcAft>
                <a:spcPts val="1200"/>
              </a:spcAft>
            </a:pPr>
            <a:r>
              <a:rPr lang="en-AU" b="1" dirty="0">
                <a:latin typeface="Calibri" panose="020F0502020204030204" pitchFamily="34" charset="0"/>
                <a:ea typeface="Calibri" panose="020F0502020204030204" pitchFamily="34" charset="0"/>
                <a:cs typeface="Calibri" panose="020F0502020204030204" pitchFamily="34" charset="0"/>
              </a:rPr>
              <a:t>Call ASQA</a:t>
            </a:r>
            <a:r>
              <a:rPr lang="en-AU" dirty="0">
                <a:latin typeface="Calibri" panose="020F0502020204030204" pitchFamily="34" charset="0"/>
                <a:ea typeface="Calibri" panose="020F0502020204030204" pitchFamily="34" charset="0"/>
                <a:cs typeface="Calibri" panose="020F0502020204030204" pitchFamily="34" charset="0"/>
              </a:rPr>
              <a:t>:</a:t>
            </a:r>
          </a:p>
          <a:p>
            <a:pPr marL="742950" lvl="1" indent="-285750">
              <a:spcAft>
                <a:spcPts val="1200"/>
              </a:spcAft>
              <a:buFont typeface="Arial" panose="020B0604020202020204" pitchFamily="34" charset="0"/>
              <a:buChar char="•"/>
            </a:pPr>
            <a:r>
              <a:rPr lang="en-AU" b="1" dirty="0">
                <a:latin typeface="Calibri" panose="020F0502020204030204" pitchFamily="34" charset="0"/>
                <a:ea typeface="Calibri" panose="020F0502020204030204" pitchFamily="34" charset="0"/>
                <a:cs typeface="Calibri" panose="020F0502020204030204" pitchFamily="34" charset="0"/>
              </a:rPr>
              <a:t>In Australia</a:t>
            </a:r>
            <a:r>
              <a:rPr lang="en-AU" dirty="0">
                <a:latin typeface="Calibri" panose="020F0502020204030204" pitchFamily="34" charset="0"/>
                <a:ea typeface="Calibri" panose="020F0502020204030204" pitchFamily="34" charset="0"/>
                <a:cs typeface="Calibri" panose="020F0502020204030204" pitchFamily="34" charset="0"/>
              </a:rPr>
              <a:t>: 1300 701 801</a:t>
            </a:r>
          </a:p>
          <a:p>
            <a:pPr marL="742950" lvl="1" indent="-285750">
              <a:spcAft>
                <a:spcPts val="3600"/>
              </a:spcAft>
              <a:buFont typeface="Arial" panose="020B0604020202020204" pitchFamily="34" charset="0"/>
              <a:buChar char="•"/>
            </a:pPr>
            <a:r>
              <a:rPr lang="en-AU" b="1" i="0" dirty="0">
                <a:effectLst/>
                <a:latin typeface="Calibri" panose="020F0502020204030204" pitchFamily="34" charset="0"/>
                <a:ea typeface="Calibri" panose="020F0502020204030204" pitchFamily="34" charset="0"/>
                <a:cs typeface="Calibri" panose="020F0502020204030204" pitchFamily="34" charset="0"/>
              </a:rPr>
              <a:t>Outside Australia</a:t>
            </a:r>
            <a:r>
              <a:rPr lang="en-AU" b="0" i="0" dirty="0">
                <a:effectLst/>
                <a:latin typeface="Calibri" panose="020F0502020204030204" pitchFamily="34" charset="0"/>
                <a:ea typeface="Calibri" panose="020F0502020204030204" pitchFamily="34" charset="0"/>
                <a:cs typeface="Calibri" panose="020F0502020204030204" pitchFamily="34" charset="0"/>
              </a:rPr>
              <a:t>: </a:t>
            </a:r>
            <a:r>
              <a:rPr lang="en-AU" dirty="0">
                <a:latin typeface="Calibri" panose="020F0502020204030204" pitchFamily="34" charset="0"/>
                <a:ea typeface="Calibri" panose="020F0502020204030204" pitchFamily="34" charset="0"/>
                <a:cs typeface="Calibri" panose="020F0502020204030204" pitchFamily="34" charset="0"/>
              </a:rPr>
              <a:t>+61 3 8613 3910</a:t>
            </a:r>
          </a:p>
        </p:txBody>
      </p:sp>
      <p:pic>
        <p:nvPicPr>
          <p:cNvPr id="6" name="Picture 8" descr="Australia Skills Quality Authority logo">
            <a:extLst>
              <a:ext uri="{FF2B5EF4-FFF2-40B4-BE49-F238E27FC236}">
                <a16:creationId xmlns:a16="http://schemas.microsoft.com/office/drawing/2014/main" id="{33215041-062E-82E2-E64C-D0F5B477F23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9"/>
          <a:stretch/>
        </p:blipFill>
        <p:spPr bwMode="auto">
          <a:xfrm>
            <a:off x="7884000" y="4604400"/>
            <a:ext cx="900000" cy="345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53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03D36F40-81F5-BA39-B70C-29EA61C16EEB}"/>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Study Melbourne</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3" name="Picture 2" descr="Study Melbourne logo">
            <a:extLst>
              <a:ext uri="{FF2B5EF4-FFF2-40B4-BE49-F238E27FC236}">
                <a16:creationId xmlns:a16="http://schemas.microsoft.com/office/drawing/2014/main" id="{153B4736-ACC0-87E6-9829-CE923C0B37A3}"/>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00" y="360002"/>
            <a:ext cx="2718000" cy="1028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09434C9-32BE-B193-955F-548F2F486732}"/>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D4AFFF4C-05BC-46B9-0F2C-D74AD93C7147}"/>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2483101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97D7725-EFAE-523D-3E4B-ACBB66F315AC}"/>
              </a:ext>
              <a:ext uri="{C183D7F6-B498-43B3-948B-1728B52AA6E4}">
                <adec:decorative xmlns:adec="http://schemas.microsoft.com/office/drawing/2017/decorative" val="1"/>
              </a:ext>
            </a:extLst>
          </p:cNvPr>
          <p:cNvSpPr/>
          <p:nvPr/>
        </p:nvSpPr>
        <p:spPr>
          <a:xfrm>
            <a:off x="0" y="0"/>
            <a:ext cx="9144000" cy="5148263"/>
          </a:xfrm>
          <a:prstGeom prst="rect">
            <a:avLst/>
          </a:prstGeom>
          <a:solidFill>
            <a:srgbClr val="201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3D6B8C18-E436-EB00-AE8A-582790E8C6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2000" y="0"/>
            <a:ext cx="5112000" cy="4791838"/>
          </a:xfrm>
          <a:prstGeom prst="rect">
            <a:avLst/>
          </a:prstGeom>
          <a:noFill/>
          <a:ln>
            <a:noFill/>
          </a:ln>
        </p:spPr>
      </p:pic>
      <p:sp>
        <p:nvSpPr>
          <p:cNvPr id="5" name="Title 1">
            <a:extLst>
              <a:ext uri="{FF2B5EF4-FFF2-40B4-BE49-F238E27FC236}">
                <a16:creationId xmlns:a16="http://schemas.microsoft.com/office/drawing/2014/main" id="{4A3BE44E-3B75-2BDB-B970-26F1D81F478B}"/>
              </a:ext>
            </a:extLst>
          </p:cNvPr>
          <p:cNvSpPr txBox="1">
            <a:spLocks/>
          </p:cNvSpPr>
          <p:nvPr/>
        </p:nvSpPr>
        <p:spPr>
          <a:xfrm>
            <a:off x="342949" y="250855"/>
            <a:ext cx="3422601"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defTabSz="914400">
              <a:lnSpc>
                <a:spcPct val="100000"/>
              </a:lnSpc>
              <a:spcBef>
                <a:spcPts val="0"/>
              </a:spcBef>
              <a:spcAft>
                <a:spcPts val="200"/>
              </a:spcAft>
              <a:defRPr/>
            </a:pPr>
            <a:r>
              <a:rPr lang="en-AU" sz="2400" dirty="0">
                <a:solidFill>
                  <a:schemeClr val="bg1"/>
                </a:solidFill>
                <a:latin typeface="Aptos" panose="020B0004020202020204" pitchFamily="34" charset="0"/>
                <a:ea typeface="Calibri" panose="020F0502020204030204" pitchFamily="34" charset="0"/>
                <a:cs typeface="Calibri" panose="020F0502020204030204" pitchFamily="34" charset="0"/>
              </a:rPr>
              <a:t>Study Melbourne Hub</a:t>
            </a:r>
            <a:endParaRPr lang="en-AU" sz="2400" b="0"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193E5E6-525C-1801-0B8D-994826A7F8BE}"/>
              </a:ext>
            </a:extLst>
          </p:cNvPr>
          <p:cNvSpPr txBox="1"/>
          <p:nvPr/>
        </p:nvSpPr>
        <p:spPr>
          <a:xfrm>
            <a:off x="152651" y="1125098"/>
            <a:ext cx="3790699" cy="2823850"/>
          </a:xfrm>
          <a:prstGeom prst="rect">
            <a:avLst/>
          </a:prstGeom>
          <a:noFill/>
        </p:spPr>
        <p:txBody>
          <a:bodyPr wrap="square" lIns="0" tIns="0" rIns="0" bIns="0" rtlCol="0" anchor="t">
            <a:spAutoFit/>
          </a:bodyPr>
          <a:lstStyle/>
          <a:p>
            <a:pPr>
              <a:spcAft>
                <a:spcPts val="2100"/>
              </a:spcAft>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The Study Melbourne Hub provides free help and advice to all international students in Victoria</a:t>
            </a:r>
          </a:p>
          <a:p>
            <a:pPr>
              <a:spcAft>
                <a:spcPts val="800"/>
              </a:spcAft>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Student support services include:</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Accommodation advice</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Wellbeing and mental health support</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Financial hardship</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Employability programs</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Legal information</a:t>
            </a:r>
          </a:p>
          <a:p>
            <a:pPr marL="285750" indent="-285750">
              <a:spcAft>
                <a:spcPts val="800"/>
              </a:spcAft>
              <a:buFont typeface="Arial" panose="020B0604020202020204" pitchFamily="34" charset="0"/>
              <a:buChar char="•"/>
            </a:pP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Education provider problems</a:t>
            </a:r>
            <a:endParaRPr lang="en-AU"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21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3739E9-E29C-D0C3-1BC6-2A06C576AAD2}"/>
              </a:ext>
              <a:ext uri="{C183D7F6-B498-43B3-948B-1728B52AA6E4}">
                <adec:decorative xmlns:adec="http://schemas.microsoft.com/office/drawing/2017/decorative" val="1"/>
              </a:ext>
            </a:extLst>
          </p:cNvPr>
          <p:cNvSpPr/>
          <p:nvPr/>
        </p:nvSpPr>
        <p:spPr>
          <a:xfrm>
            <a:off x="-1" y="4748676"/>
            <a:ext cx="9143999" cy="399587"/>
          </a:xfrm>
          <a:prstGeom prst="rect">
            <a:avLst/>
          </a:prstGeom>
          <a:solidFill>
            <a:srgbClr val="201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18BEF8A6-42CC-0A9C-C726-8A443CFC1AA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4893792"/>
          </a:xfrm>
          <a:prstGeom prst="rect">
            <a:avLst/>
          </a:prstGeom>
          <a:noFill/>
          <a:ln>
            <a:noFill/>
          </a:ln>
        </p:spPr>
      </p:pic>
      <p:sp>
        <p:nvSpPr>
          <p:cNvPr id="3" name="Rectangle 2">
            <a:extLst>
              <a:ext uri="{FF2B5EF4-FFF2-40B4-BE49-F238E27FC236}">
                <a16:creationId xmlns:a16="http://schemas.microsoft.com/office/drawing/2014/main" id="{9E1EA9F2-6EBE-FFE0-29AE-0FC8BC45B0DE}"/>
              </a:ext>
              <a:ext uri="{C183D7F6-B498-43B3-948B-1728B52AA6E4}">
                <adec:decorative xmlns:adec="http://schemas.microsoft.com/office/drawing/2017/decorative" val="1"/>
              </a:ext>
            </a:extLst>
          </p:cNvPr>
          <p:cNvSpPr/>
          <p:nvPr/>
        </p:nvSpPr>
        <p:spPr>
          <a:xfrm>
            <a:off x="0" y="-5296"/>
            <a:ext cx="7779224" cy="4019265"/>
          </a:xfrm>
          <a:prstGeom prst="rect">
            <a:avLst/>
          </a:prstGeom>
          <a:solidFill>
            <a:srgbClr val="2015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a:extLst>
              <a:ext uri="{FF2B5EF4-FFF2-40B4-BE49-F238E27FC236}">
                <a16:creationId xmlns:a16="http://schemas.microsoft.com/office/drawing/2014/main" id="{F398173C-24C9-1FFB-BC3C-8918ABA2D87C}"/>
              </a:ext>
            </a:extLst>
          </p:cNvPr>
          <p:cNvSpPr txBox="1">
            <a:spLocks/>
          </p:cNvSpPr>
          <p:nvPr/>
        </p:nvSpPr>
        <p:spPr>
          <a:xfrm>
            <a:off x="342000" y="413408"/>
            <a:ext cx="8064000" cy="3693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6440" rtl="0" eaLnBrk="1" latinLnBrk="0" hangingPunct="1">
              <a:lnSpc>
                <a:spcPct val="80000"/>
              </a:lnSpc>
              <a:spcBef>
                <a:spcPct val="0"/>
              </a:spcBef>
              <a:buNone/>
              <a:defRPr sz="3003" b="1" kern="1200">
                <a:solidFill>
                  <a:schemeClr val="accent1"/>
                </a:solidFill>
                <a:latin typeface="+mj-lt"/>
                <a:ea typeface="+mj-ea"/>
                <a:cs typeface="+mj-cs"/>
              </a:defRPr>
            </a:lvl1pPr>
          </a:lstStyle>
          <a:p>
            <a:pPr defTabSz="914400">
              <a:lnSpc>
                <a:spcPct val="100000"/>
              </a:lnSpc>
              <a:spcBef>
                <a:spcPts val="0"/>
              </a:spcBef>
              <a:spcAft>
                <a:spcPts val="200"/>
              </a:spcAft>
              <a:defRPr/>
            </a:pPr>
            <a:r>
              <a:rPr lang="en-AU" sz="2400" dirty="0">
                <a:solidFill>
                  <a:schemeClr val="bg1"/>
                </a:solidFill>
                <a:latin typeface="Aptos" panose="020B0004020202020204" pitchFamily="34" charset="0"/>
                <a:ea typeface="Calibri" panose="020F0502020204030204" pitchFamily="34" charset="0"/>
                <a:cs typeface="Calibri" panose="020F0502020204030204" pitchFamily="34" charset="0"/>
              </a:rPr>
              <a:t>Contact the Study Melbourne Hub</a:t>
            </a:r>
            <a:endParaRPr lang="en-AU" sz="2400" b="0"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5FF24443-66E1-D852-879E-D93607B6491E}"/>
              </a:ext>
            </a:extLst>
          </p:cNvPr>
          <p:cNvSpPr txBox="1"/>
          <p:nvPr/>
        </p:nvSpPr>
        <p:spPr>
          <a:xfrm>
            <a:off x="342000" y="1182500"/>
            <a:ext cx="8064000" cy="2780248"/>
          </a:xfrm>
          <a:prstGeom prst="rect">
            <a:avLst/>
          </a:prstGeom>
          <a:noFill/>
        </p:spPr>
        <p:txBody>
          <a:bodyPr wrap="square" lIns="0" tIns="0" rIns="0" bIns="0" rtlCol="0" anchor="t">
            <a:spAutoFit/>
          </a:bodyPr>
          <a:lstStyle/>
          <a:p>
            <a:pPr>
              <a:spcAft>
                <a:spcPts val="2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Contact the Study Melbourne Hub to speak with a caseworker.</a:t>
            </a:r>
          </a:p>
          <a:p>
            <a:pPr>
              <a:spcAft>
                <a:spcPts val="30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All services are confidential.</a:t>
            </a:r>
          </a:p>
          <a:p>
            <a:pPr>
              <a:spcAft>
                <a:spcPts val="24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Visit: 17 Hardware Lane, Melbourne</a:t>
            </a:r>
            <a:b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br>
            <a:r>
              <a:rPr lang="en-AU" sz="1400" dirty="0">
                <a:solidFill>
                  <a:schemeClr val="bg1"/>
                </a:solidFill>
                <a:latin typeface="Aptos" panose="020B0004020202020204" pitchFamily="34" charset="0"/>
                <a:ea typeface="Calibri" panose="020F0502020204030204" pitchFamily="34" charset="0"/>
                <a:cs typeface="Calibri" panose="020F0502020204030204" pitchFamily="34" charset="0"/>
              </a:rPr>
              <a:t>(Open Monday to Friday 9am – 5pm)</a:t>
            </a:r>
          </a:p>
          <a:p>
            <a:pPr>
              <a:spcAft>
                <a:spcPts val="24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Phone: 1800 056 449</a:t>
            </a:r>
          </a:p>
          <a:p>
            <a:pPr>
              <a:spcAft>
                <a:spcPts val="2400"/>
              </a:spcAft>
            </a:pPr>
            <a:r>
              <a:rPr lang="en-AU" sz="2000" dirty="0">
                <a:solidFill>
                  <a:schemeClr val="bg1"/>
                </a:solidFill>
                <a:latin typeface="Aptos" panose="020B0004020202020204" pitchFamily="34" charset="0"/>
                <a:ea typeface="Calibri" panose="020F0502020204030204" pitchFamily="34" charset="0"/>
                <a:cs typeface="Calibri" panose="020F0502020204030204" pitchFamily="34" charset="0"/>
              </a:rPr>
              <a:t>Email: info@studymelbourne.vic.gov.au</a:t>
            </a:r>
            <a:endParaRPr lang="en-AU" sz="2800" dirty="0">
              <a:solidFill>
                <a:schemeClr val="bg1"/>
              </a:solidFill>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5352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E2F191-E5D8-CDF3-5F48-9BCF12116CFB}"/>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Study New South Wales</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pic>
        <p:nvPicPr>
          <p:cNvPr id="6146" name="Picture 2" descr="Study NSW logo">
            <a:extLst>
              <a:ext uri="{FF2B5EF4-FFF2-40B4-BE49-F238E27FC236}">
                <a16:creationId xmlns:a16="http://schemas.microsoft.com/office/drawing/2014/main" id="{82D9F35E-93E1-24DF-029A-DD80A78392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60000" y="360000"/>
            <a:ext cx="2718000" cy="83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9E59449-7A7A-1AF0-5EB5-E6FBC6CF7324}"/>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A84B1AAB-6C3D-11E1-DDE5-43C53FC235D3}"/>
              </a:ext>
            </a:extLst>
          </p:cNvPr>
          <p:cNvSpPr txBox="1"/>
          <p:nvPr/>
        </p:nvSpPr>
        <p:spPr>
          <a:xfrm>
            <a:off x="4464000" y="2186111"/>
            <a:ext cx="4320000" cy="307777"/>
          </a:xfrm>
          <a:prstGeom prst="rect">
            <a:avLst/>
          </a:prstGeom>
          <a:noFill/>
        </p:spPr>
        <p:txBody>
          <a:bodyPr wrap="square" lIns="0" tIns="0" rIns="0" bIns="0" rtlCol="0" anchor="t">
            <a:spAutoFit/>
          </a:bodyPr>
          <a:lstStyle/>
          <a:p>
            <a:pPr>
              <a:spcAft>
                <a:spcPts val="2600"/>
              </a:spcAft>
            </a:pPr>
            <a:r>
              <a:rPr lang="en-AU" sz="2000">
                <a:solidFill>
                  <a:schemeClr val="bg1"/>
                </a:solidFill>
                <a:ea typeface="+mn-lt"/>
                <a:cs typeface="+mn-lt"/>
              </a:rPr>
              <a:t>Support for international students</a:t>
            </a:r>
            <a:endParaRPr lang="en-AU" sz="2000">
              <a:solidFill>
                <a:schemeClr val="bg1"/>
              </a:solidFill>
              <a:cs typeface="Calibri"/>
            </a:endParaRPr>
          </a:p>
        </p:txBody>
      </p:sp>
    </p:spTree>
    <p:extLst>
      <p:ext uri="{BB962C8B-B14F-4D97-AF65-F5344CB8AC3E}">
        <p14:creationId xmlns:p14="http://schemas.microsoft.com/office/powerpoint/2010/main" val="3946847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Study NSW</a:t>
            </a:r>
            <a:endParaRPr kumimoji="0" lang="en-AU" sz="28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1" y="1116000"/>
            <a:ext cx="4776070" cy="2862322"/>
          </a:xfrm>
          <a:prstGeom prst="rect">
            <a:avLst/>
          </a:prstGeom>
          <a:noFill/>
        </p:spPr>
        <p:txBody>
          <a:bodyPr wrap="square" lIns="0" tIns="0" rIns="0" bIns="0" rtlCol="0" anchor="t">
            <a:spAutoFit/>
          </a:bodyPr>
          <a:lstStyle/>
          <a:p>
            <a:pPr>
              <a:spcAft>
                <a:spcPts val="1800"/>
              </a:spcAft>
            </a:pPr>
            <a:r>
              <a:rPr lang="en-AU" sz="1800" dirty="0">
                <a:latin typeface="Calibri" panose="020F0502020204030204" pitchFamily="34" charset="0"/>
                <a:ea typeface="Calibri" panose="020F0502020204030204" pitchFamily="34" charset="0"/>
                <a:cs typeface="Calibri" panose="020F0502020204030204" pitchFamily="34" charset="0"/>
              </a:rPr>
              <a:t>The Study NSW website contains information and resources for international students in New South Wales about:</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Studying in NSW</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Living in NSW</a:t>
            </a:r>
          </a:p>
          <a:p>
            <a:pPr marL="742950" lvl="1" indent="-285750">
              <a:spcAft>
                <a:spcPts val="18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Working in NSW</a:t>
            </a:r>
          </a:p>
          <a:p>
            <a:pPr marL="742950" lvl="1" indent="-285750">
              <a:spcAft>
                <a:spcPts val="3000"/>
              </a:spcAft>
              <a:buFont typeface="Arial" panose="020B0604020202020204" pitchFamily="34" charset="0"/>
              <a:buChar char="•"/>
            </a:pPr>
            <a:r>
              <a:rPr lang="en-AU" dirty="0">
                <a:latin typeface="Calibri" panose="020F0502020204030204" pitchFamily="34" charset="0"/>
                <a:ea typeface="Calibri" panose="020F0502020204030204" pitchFamily="34" charset="0"/>
                <a:cs typeface="Calibri" panose="020F0502020204030204" pitchFamily="34" charset="0"/>
              </a:rPr>
              <a:t>Student support services, news and events</a:t>
            </a:r>
          </a:p>
        </p:txBody>
      </p:sp>
      <p:pic>
        <p:nvPicPr>
          <p:cNvPr id="1028" name="Picture 4">
            <a:extLst>
              <a:ext uri="{FF2B5EF4-FFF2-40B4-BE49-F238E27FC236}">
                <a16:creationId xmlns:a16="http://schemas.microsoft.com/office/drawing/2014/main" id="{8FC5ACAA-C6D2-18E3-D652-D6502842C047}"/>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421529" y="1116000"/>
            <a:ext cx="3182470" cy="29515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C4F96E-2B56-CA6D-7D02-3B53E83084DE}"/>
              </a:ext>
            </a:extLst>
          </p:cNvPr>
          <p:cNvSpPr txBox="1"/>
          <p:nvPr/>
        </p:nvSpPr>
        <p:spPr>
          <a:xfrm>
            <a:off x="540000" y="4331656"/>
            <a:ext cx="8063999" cy="276999"/>
          </a:xfrm>
          <a:prstGeom prst="rect">
            <a:avLst/>
          </a:prstGeom>
          <a:noFill/>
        </p:spPr>
        <p:txBody>
          <a:bodyPr wrap="square" lIns="0" tIns="0" rIns="0" bIns="0" rtlCol="0" anchor="t">
            <a:spAutoFit/>
          </a:bodyPr>
          <a:lstStyle/>
          <a:p>
            <a:pPr>
              <a:spcAft>
                <a:spcPts val="2400"/>
              </a:spcAft>
            </a:pPr>
            <a:r>
              <a:rPr lang="en-AU" sz="1800" b="1" dirty="0">
                <a:latin typeface="Calibri" panose="020F0502020204030204" pitchFamily="34" charset="0"/>
                <a:ea typeface="Calibri" panose="020F0502020204030204" pitchFamily="34" charset="0"/>
                <a:cs typeface="Calibri" panose="020F0502020204030204" pitchFamily="34" charset="0"/>
              </a:rPr>
              <a:t>Website</a:t>
            </a:r>
            <a:r>
              <a:rPr lang="en-AU" sz="1800" dirty="0">
                <a:latin typeface="Calibri" panose="020F0502020204030204" pitchFamily="34" charset="0"/>
                <a:ea typeface="Calibri" panose="020F0502020204030204" pitchFamily="34" charset="0"/>
                <a:cs typeface="Calibri" panose="020F0502020204030204" pitchFamily="34" charset="0"/>
              </a:rPr>
              <a:t>: </a:t>
            </a:r>
            <a:r>
              <a:rPr lang="en-AU" b="1" dirty="0">
                <a:latin typeface="Calibri" panose="020F0502020204030204" pitchFamily="34" charset="0"/>
                <a:ea typeface="Calibri" panose="020F0502020204030204" pitchFamily="34" charset="0"/>
                <a:cs typeface="Calibri" panose="020F0502020204030204" pitchFamily="34" charset="0"/>
                <a:hlinkClick r:id="rId4"/>
              </a:rPr>
              <a:t>www.study.nsw.gov.au</a:t>
            </a:r>
            <a:r>
              <a:rPr lang="en-AU" dirty="0">
                <a:latin typeface="Calibri" panose="020F0502020204030204" pitchFamily="34" charset="0"/>
                <a:ea typeface="Calibri" panose="020F0502020204030204" pitchFamily="34" charset="0"/>
                <a:cs typeface="Calibri" panose="020F0502020204030204" pitchFamily="34" charset="0"/>
                <a:hlinkClick r:id="rId4"/>
              </a:rPr>
              <a:t>/current-students</a:t>
            </a:r>
            <a:endParaRPr lang="en-AU" sz="18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descr="Study NSW logo">
            <a:extLst>
              <a:ext uri="{FF2B5EF4-FFF2-40B4-BE49-F238E27FC236}">
                <a16:creationId xmlns:a16="http://schemas.microsoft.com/office/drawing/2014/main" id="{8FB41625-7D6E-8294-B470-3B5E8693814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7596000" y="4586400"/>
            <a:ext cx="1188000" cy="3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08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EACE84E-10E4-4EC0-BD74-CDC39EC83E41}"/>
              </a:ext>
            </a:extLst>
          </p:cNvPr>
          <p:cNvSpPr txBox="1">
            <a:spLocks noGrp="1"/>
          </p:cNvSpPr>
          <p:nvPr>
            <p:ph type="title" idx="4294967295"/>
          </p:nvPr>
        </p:nvSpPr>
        <p:spPr>
          <a:xfrm>
            <a:off x="360000" y="2124000"/>
            <a:ext cx="3600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600" b="1" i="0" u="none" strike="noStrike" kern="1200" cap="none" spc="0" normalizeH="0" baseline="0" noProof="0">
                <a:ln>
                  <a:noFill/>
                </a:ln>
                <a:solidFill>
                  <a:schemeClr val="tx1"/>
                </a:solidFill>
                <a:effectLst/>
                <a:uLnTx/>
                <a:uFillTx/>
                <a:latin typeface="+mn-lt"/>
                <a:ea typeface="+mn-ea"/>
                <a:cs typeface="+mn-cs"/>
              </a:rPr>
              <a:t>How to use TPS Online</a:t>
            </a:r>
            <a:endParaRPr kumimoji="0" lang="en-AU" sz="2600" b="1" i="0" u="none" strike="noStrike" kern="1200" cap="none" spc="0" normalizeH="0" baseline="0" noProof="0">
              <a:ln>
                <a:noFill/>
              </a:ln>
              <a:solidFill>
                <a:schemeClr val="tx1"/>
              </a:solidFill>
              <a:effectLst/>
              <a:uLnTx/>
              <a:uFillTx/>
              <a:latin typeface="+mn-lt"/>
              <a:ea typeface="+mn-ea"/>
              <a:cs typeface="Calibri"/>
            </a:endParaRPr>
          </a:p>
        </p:txBody>
      </p:sp>
      <p:sp>
        <p:nvSpPr>
          <p:cNvPr id="4" name="Rectangle 3">
            <a:extLst>
              <a:ext uri="{FF2B5EF4-FFF2-40B4-BE49-F238E27FC236}">
                <a16:creationId xmlns:a16="http://schemas.microsoft.com/office/drawing/2014/main" id="{0187BC91-EFBD-41DA-B2AB-F072EDEC2871}"/>
              </a:ext>
              <a:ext uri="{C183D7F6-B498-43B3-948B-1728B52AA6E4}">
                <adec:decorative xmlns:adec="http://schemas.microsoft.com/office/drawing/2017/decorative" val="1"/>
              </a:ext>
            </a:extLst>
          </p:cNvPr>
          <p:cNvSpPr/>
          <p:nvPr/>
        </p:nvSpPr>
        <p:spPr>
          <a:xfrm>
            <a:off x="4104000" y="0"/>
            <a:ext cx="504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DA09874D-BCFF-4BB4-9D66-C4B3F64C4C7A}"/>
              </a:ext>
            </a:extLst>
          </p:cNvPr>
          <p:cNvSpPr txBox="1"/>
          <p:nvPr/>
        </p:nvSpPr>
        <p:spPr>
          <a:xfrm>
            <a:off x="4464000" y="1773734"/>
            <a:ext cx="4320000" cy="1564531"/>
          </a:xfrm>
          <a:prstGeom prst="rect">
            <a:avLst/>
          </a:prstGeom>
          <a:noFill/>
        </p:spPr>
        <p:txBody>
          <a:bodyPr wrap="square" lIns="0" tIns="0" rIns="0" bIns="0" rtlCol="0">
            <a:spAutoFit/>
          </a:bodyPr>
          <a:lstStyle/>
          <a:p>
            <a:pPr>
              <a:spcAft>
                <a:spcPts val="2600"/>
              </a:spcAft>
            </a:pPr>
            <a:r>
              <a:rPr lang="en-AU" sz="2000">
                <a:solidFill>
                  <a:schemeClr val="bg1"/>
                </a:solidFill>
              </a:rPr>
              <a:t>Using TPS Online to receive assistance from the TPS</a:t>
            </a:r>
          </a:p>
          <a:p>
            <a:pPr>
              <a:spcAft>
                <a:spcPts val="2600"/>
              </a:spcAft>
            </a:pPr>
            <a:r>
              <a:rPr lang="en-AU" sz="2000">
                <a:solidFill>
                  <a:schemeClr val="bg1"/>
                </a:solidFill>
              </a:rPr>
              <a:t>Summary of tasks you must complete in TPS Online</a:t>
            </a:r>
          </a:p>
        </p:txBody>
      </p:sp>
      <p:grpSp>
        <p:nvGrpSpPr>
          <p:cNvPr id="19" name="Group 18">
            <a:extLst>
              <a:ext uri="{FF2B5EF4-FFF2-40B4-BE49-F238E27FC236}">
                <a16:creationId xmlns:a16="http://schemas.microsoft.com/office/drawing/2014/main" id="{4FF6D2E1-C6DC-C580-7B0E-80D362E1E1E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0" name="Rectangle 19">
              <a:extLst>
                <a:ext uri="{FF2B5EF4-FFF2-40B4-BE49-F238E27FC236}">
                  <a16:creationId xmlns:a16="http://schemas.microsoft.com/office/drawing/2014/main" id="{E1DA602A-ACDC-3ACA-8BEA-7060ABA688E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C39A9F83-77D7-AFBA-B485-795356E954E5}"/>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8F691DB5-64E5-FBB5-95F5-A6E0EA0DB9F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028936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E6BA6F3-258F-4C3B-A7E9-D8E8AAF8AB7B}"/>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lang="en-AU" sz="2800" b="1">
                <a:latin typeface="+mn-lt"/>
                <a:ea typeface="+mn-ea"/>
                <a:cs typeface="+mn-cs"/>
              </a:rPr>
              <a:t>Accessing</a:t>
            </a:r>
            <a:r>
              <a:rPr kumimoji="0" lang="en-AU" sz="2800" b="1" i="0" u="none" strike="noStrike" kern="1200" cap="none" spc="0" normalizeH="0" baseline="0" noProof="0">
                <a:ln>
                  <a:noFill/>
                </a:ln>
                <a:solidFill>
                  <a:schemeClr val="tx1"/>
                </a:solidFill>
                <a:effectLst/>
                <a:uLnTx/>
                <a:uFillTx/>
                <a:latin typeface="+mn-lt"/>
                <a:ea typeface="+mn-ea"/>
                <a:cs typeface="+mn-cs"/>
              </a:rPr>
              <a:t> TPS Online</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8" name="TextBox 7">
            <a:extLst>
              <a:ext uri="{FF2B5EF4-FFF2-40B4-BE49-F238E27FC236}">
                <a16:creationId xmlns:a16="http://schemas.microsoft.com/office/drawing/2014/main" id="{A19064A3-F80D-4C43-9B15-4F16D8923709}"/>
              </a:ext>
            </a:extLst>
          </p:cNvPr>
          <p:cNvSpPr txBox="1"/>
          <p:nvPr/>
        </p:nvSpPr>
        <p:spPr>
          <a:xfrm>
            <a:off x="540000" y="900000"/>
            <a:ext cx="8064000" cy="340350"/>
          </a:xfrm>
          <a:prstGeom prst="rect">
            <a:avLst/>
          </a:prstGeom>
          <a:noFill/>
          <a:ln>
            <a:solidFill>
              <a:srgbClr val="4897A2">
                <a:alpha val="50196"/>
              </a:srgbClr>
            </a:solidFill>
          </a:ln>
        </p:spPr>
        <p:txBody>
          <a:bodyPr wrap="square" rtlCol="0">
            <a:spAutoFit/>
          </a:bodyPr>
          <a:lstStyle/>
          <a:p>
            <a:pPr>
              <a:lnSpc>
                <a:spcPct val="105000"/>
              </a:lnSpc>
              <a:spcAft>
                <a:spcPts val="600"/>
              </a:spcAft>
            </a:pPr>
            <a:r>
              <a:rPr lang="en-AU" sz="1600"/>
              <a:t>Visit </a:t>
            </a:r>
            <a:r>
              <a:rPr lang="en-AU" sz="1600">
                <a:hlinkClick r:id="rId3"/>
              </a:rPr>
              <a:t>tps.gov.au</a:t>
            </a:r>
            <a:r>
              <a:rPr lang="en-AU" sz="1600"/>
              <a:t> and click </a:t>
            </a:r>
            <a:r>
              <a:rPr lang="en-AU" sz="1600" b="1"/>
              <a:t>Access TPS Online</a:t>
            </a:r>
            <a:r>
              <a:rPr lang="en-AU" sz="1600"/>
              <a:t>.</a:t>
            </a:r>
          </a:p>
        </p:txBody>
      </p:sp>
      <p:grpSp>
        <p:nvGrpSpPr>
          <p:cNvPr id="14" name="Group 13">
            <a:extLst>
              <a:ext uri="{FF2B5EF4-FFF2-40B4-BE49-F238E27FC236}">
                <a16:creationId xmlns:a16="http://schemas.microsoft.com/office/drawing/2014/main" id="{C87B46B0-3B07-2E7E-B404-6142923E1A4C}"/>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31648C7A-2FF2-CC90-8CCC-5162485E975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361999BE-0213-AC42-1957-45A0F9A9CA77}"/>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91D357B0-CF12-5139-D6D8-BEE0A62D0FE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2" name="Group 1" descr="Screenshot of TPS website home page.">
            <a:extLst>
              <a:ext uri="{FF2B5EF4-FFF2-40B4-BE49-F238E27FC236}">
                <a16:creationId xmlns:a16="http://schemas.microsoft.com/office/drawing/2014/main" id="{D0690D14-07DB-FD2C-3124-8B92493702A9}"/>
              </a:ext>
            </a:extLst>
          </p:cNvPr>
          <p:cNvGrpSpPr/>
          <p:nvPr/>
        </p:nvGrpSpPr>
        <p:grpSpPr>
          <a:xfrm>
            <a:off x="540000" y="1310400"/>
            <a:ext cx="7473512" cy="3294670"/>
            <a:chOff x="1350000" y="788279"/>
            <a:chExt cx="7473512" cy="3294670"/>
          </a:xfrm>
        </p:grpSpPr>
        <p:pic>
          <p:nvPicPr>
            <p:cNvPr id="3" name="Picture 2">
              <a:extLst>
                <a:ext uri="{FF2B5EF4-FFF2-40B4-BE49-F238E27FC236}">
                  <a16:creationId xmlns:a16="http://schemas.microsoft.com/office/drawing/2014/main" id="{8C17A3A5-D30D-4952-EBA6-18AEA0D087F0}"/>
                </a:ext>
              </a:extLst>
            </p:cNvPr>
            <p:cNvPicPr>
              <a:picLocks noChangeAspect="1"/>
            </p:cNvPicPr>
            <p:nvPr/>
          </p:nvPicPr>
          <p:blipFill>
            <a:blip r:embed="rId6"/>
            <a:srcRect l="800" t="1384" b="1921"/>
            <a:stretch/>
          </p:blipFill>
          <p:spPr>
            <a:xfrm>
              <a:off x="1350000" y="788279"/>
              <a:ext cx="7473512" cy="3294670"/>
            </a:xfrm>
            <a:prstGeom prst="rect">
              <a:avLst/>
            </a:prstGeom>
            <a:ln w="19050">
              <a:solidFill>
                <a:schemeClr val="accent1"/>
              </a:solidFill>
            </a:ln>
          </p:spPr>
        </p:pic>
        <p:sp>
          <p:nvSpPr>
            <p:cNvPr id="4" name="Rectangle 3">
              <a:extLst>
                <a:ext uri="{FF2B5EF4-FFF2-40B4-BE49-F238E27FC236}">
                  <a16:creationId xmlns:a16="http://schemas.microsoft.com/office/drawing/2014/main" id="{9137ED3D-B034-C179-3C10-7BA12908B34D}"/>
                </a:ext>
                <a:ext uri="{C183D7F6-B498-43B3-948B-1728B52AA6E4}">
                  <adec:decorative xmlns:adec="http://schemas.microsoft.com/office/drawing/2017/decorative" val="1"/>
                </a:ext>
              </a:extLst>
            </p:cNvPr>
            <p:cNvSpPr/>
            <p:nvPr/>
          </p:nvSpPr>
          <p:spPr>
            <a:xfrm>
              <a:off x="4857527" y="3403863"/>
              <a:ext cx="1044000" cy="241789"/>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68238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08251D0-3197-4FF2-9326-E1CDB817413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Log</a:t>
            </a:r>
            <a:r>
              <a:rPr lang="en-AU" sz="2800" b="1">
                <a:latin typeface="+mn-lt"/>
                <a:ea typeface="+mn-ea"/>
                <a:cs typeface="+mn-cs"/>
              </a:rPr>
              <a:t>ging </a:t>
            </a:r>
            <a:r>
              <a:rPr kumimoji="0" lang="en-AU" sz="2800" b="1" i="0" u="none" strike="noStrike" kern="1200" cap="none" spc="0" normalizeH="0" baseline="0" noProof="0">
                <a:ln>
                  <a:noFill/>
                </a:ln>
                <a:solidFill>
                  <a:schemeClr val="tx1"/>
                </a:solidFill>
                <a:effectLst/>
                <a:uLnTx/>
                <a:uFillTx/>
                <a:latin typeface="+mn-lt"/>
                <a:ea typeface="+mn-ea"/>
                <a:cs typeface="+mn-cs"/>
              </a:rPr>
              <a:t>in</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20" name="Group 19" descr="Screenshot of TPS Online log in page.">
            <a:extLst>
              <a:ext uri="{FF2B5EF4-FFF2-40B4-BE49-F238E27FC236}">
                <a16:creationId xmlns:a16="http://schemas.microsoft.com/office/drawing/2014/main" id="{28897308-CCDF-C12D-EA34-3D44C0F36864}"/>
              </a:ext>
            </a:extLst>
          </p:cNvPr>
          <p:cNvGrpSpPr>
            <a:grpSpLocks noChangeAspect="1"/>
          </p:cNvGrpSpPr>
          <p:nvPr/>
        </p:nvGrpSpPr>
        <p:grpSpPr>
          <a:xfrm>
            <a:off x="540000" y="900000"/>
            <a:ext cx="5292000" cy="3602087"/>
            <a:chOff x="567244" y="975599"/>
            <a:chExt cx="5260584" cy="3580703"/>
          </a:xfrm>
        </p:grpSpPr>
        <p:pic>
          <p:nvPicPr>
            <p:cNvPr id="12" name="Picture 11">
              <a:extLst>
                <a:ext uri="{FF2B5EF4-FFF2-40B4-BE49-F238E27FC236}">
                  <a16:creationId xmlns:a16="http://schemas.microsoft.com/office/drawing/2014/main" id="{5EFEC7CC-946C-EBF3-3483-E337437FA3B2}"/>
                </a:ext>
              </a:extLst>
            </p:cNvPr>
            <p:cNvPicPr>
              <a:picLocks noChangeAspect="1"/>
            </p:cNvPicPr>
            <p:nvPr/>
          </p:nvPicPr>
          <p:blipFill rotWithShape="1">
            <a:blip r:embed="rId3"/>
            <a:srcRect l="535" r="730" b="839"/>
            <a:stretch/>
          </p:blipFill>
          <p:spPr>
            <a:xfrm>
              <a:off x="567244" y="975599"/>
              <a:ext cx="5260584" cy="3580703"/>
            </a:xfrm>
            <a:prstGeom prst="rect">
              <a:avLst/>
            </a:prstGeom>
            <a:ln w="19050">
              <a:solidFill>
                <a:srgbClr val="4897A2"/>
              </a:solidFill>
            </a:ln>
          </p:spPr>
        </p:pic>
        <p:sp>
          <p:nvSpPr>
            <p:cNvPr id="14" name="Rectangle 13">
              <a:extLst>
                <a:ext uri="{FF2B5EF4-FFF2-40B4-BE49-F238E27FC236}">
                  <a16:creationId xmlns:a16="http://schemas.microsoft.com/office/drawing/2014/main" id="{38E8EA49-2B9E-42E3-8788-78004EAFDF77}"/>
                </a:ext>
                <a:ext uri="{C183D7F6-B498-43B3-948B-1728B52AA6E4}">
                  <adec:decorative xmlns:adec="http://schemas.microsoft.com/office/drawing/2017/decorative" val="1"/>
                </a:ext>
              </a:extLst>
            </p:cNvPr>
            <p:cNvSpPr/>
            <p:nvPr/>
          </p:nvSpPr>
          <p:spPr>
            <a:xfrm>
              <a:off x="642161" y="2459140"/>
              <a:ext cx="2520000" cy="201542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TextBox 8">
            <a:extLst>
              <a:ext uri="{FF2B5EF4-FFF2-40B4-BE49-F238E27FC236}">
                <a16:creationId xmlns:a16="http://schemas.microsoft.com/office/drawing/2014/main" id="{E3D169B0-664A-444E-A021-003B45B81405}"/>
              </a:ext>
            </a:extLst>
          </p:cNvPr>
          <p:cNvSpPr txBox="1"/>
          <p:nvPr/>
        </p:nvSpPr>
        <p:spPr>
          <a:xfrm>
            <a:off x="5934162" y="1049015"/>
            <a:ext cx="2669838" cy="1244187"/>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Log in.</a:t>
            </a:r>
          </a:p>
          <a:p>
            <a:pPr>
              <a:lnSpc>
                <a:spcPct val="105000"/>
              </a:lnSpc>
              <a:spcAft>
                <a:spcPts val="1000"/>
              </a:spcAft>
            </a:pPr>
            <a:r>
              <a:rPr lang="en-AU" sz="1600"/>
              <a:t>If you are logging in for the first time, use the username and password emailed to you.</a:t>
            </a:r>
          </a:p>
        </p:txBody>
      </p:sp>
      <p:cxnSp>
        <p:nvCxnSpPr>
          <p:cNvPr id="17" name="Connector: Elbow 16">
            <a:extLst>
              <a:ext uri="{FF2B5EF4-FFF2-40B4-BE49-F238E27FC236}">
                <a16:creationId xmlns:a16="http://schemas.microsoft.com/office/drawing/2014/main" id="{EEF742A0-97AE-4333-A95C-3FE7C76D2A7F}"/>
              </a:ext>
              <a:ext uri="{C183D7F6-B498-43B3-948B-1728B52AA6E4}">
                <adec:decorative xmlns:adec="http://schemas.microsoft.com/office/drawing/2017/decorative" val="1"/>
              </a:ext>
            </a:extLst>
          </p:cNvPr>
          <p:cNvCxnSpPr>
            <a:cxnSpLocks/>
            <a:stCxn id="9" idx="1"/>
            <a:endCxn id="14" idx="0"/>
          </p:cNvCxnSpPr>
          <p:nvPr/>
        </p:nvCxnSpPr>
        <p:spPr>
          <a:xfrm rot="10800000" flipV="1">
            <a:off x="1882890" y="1671109"/>
            <a:ext cx="4051273" cy="721292"/>
          </a:xfrm>
          <a:prstGeom prst="bentConnector2">
            <a:avLst/>
          </a:prstGeom>
          <a:ln w="19050">
            <a:solidFill>
              <a:srgbClr val="D6165F"/>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C4FED5A4-653A-986D-5981-13D3C4ABC6AE}"/>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9" name="Rectangle 18">
              <a:extLst>
                <a:ext uri="{FF2B5EF4-FFF2-40B4-BE49-F238E27FC236}">
                  <a16:creationId xmlns:a16="http://schemas.microsoft.com/office/drawing/2014/main" id="{CA5909FD-CB31-FAA6-F588-4068A81A8063}"/>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1" name="Oval 20">
              <a:extLst>
                <a:ext uri="{FF2B5EF4-FFF2-40B4-BE49-F238E27FC236}">
                  <a16:creationId xmlns:a16="http://schemas.microsoft.com/office/drawing/2014/main" id="{647F12AB-D70D-485D-CA1F-06D59BCFA17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Graphic 10">
              <a:extLst>
                <a:ext uri="{FF2B5EF4-FFF2-40B4-BE49-F238E27FC236}">
                  <a16:creationId xmlns:a16="http://schemas.microsoft.com/office/drawing/2014/main" id="{D1A38D02-A78E-0799-7432-148E67B1B76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102252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2C49AB-168F-4174-AB0D-42D3CC6EAB9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Change your password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6" name="TextBox 5">
            <a:extLst>
              <a:ext uri="{FF2B5EF4-FFF2-40B4-BE49-F238E27FC236}">
                <a16:creationId xmlns:a16="http://schemas.microsoft.com/office/drawing/2014/main" id="{510ED28D-F5B2-2D0B-46B3-44C8BC0E9F2C}"/>
              </a:ext>
            </a:extLst>
          </p:cNvPr>
          <p:cNvSpPr txBox="1"/>
          <p:nvPr/>
        </p:nvSpPr>
        <p:spPr>
          <a:xfrm>
            <a:off x="540000" y="900000"/>
            <a:ext cx="8064000" cy="727122"/>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a:t>Your home page will list any tasks you need to complete to progress your claim with the TPS.</a:t>
            </a:r>
          </a:p>
          <a:p>
            <a:pPr>
              <a:lnSpc>
                <a:spcPct val="105000"/>
              </a:lnSpc>
              <a:spcAft>
                <a:spcPts val="1000"/>
              </a:spcAft>
            </a:pPr>
            <a:r>
              <a:rPr lang="en-AU" sz="1600" b="1"/>
              <a:t>Check your home page regularly </a:t>
            </a:r>
            <a:r>
              <a:rPr lang="en-AU" sz="1600"/>
              <a:t>for tasks to complete!</a:t>
            </a:r>
          </a:p>
        </p:txBody>
      </p:sp>
      <p:grpSp>
        <p:nvGrpSpPr>
          <p:cNvPr id="44" name="Group 43" descr="Screenshot of TPS Online home page.">
            <a:extLst>
              <a:ext uri="{FF2B5EF4-FFF2-40B4-BE49-F238E27FC236}">
                <a16:creationId xmlns:a16="http://schemas.microsoft.com/office/drawing/2014/main" id="{4B10194D-B6E4-2EAE-AB90-A619B7CF2E60}"/>
              </a:ext>
            </a:extLst>
          </p:cNvPr>
          <p:cNvGrpSpPr/>
          <p:nvPr/>
        </p:nvGrpSpPr>
        <p:grpSpPr>
          <a:xfrm>
            <a:off x="540000" y="1800000"/>
            <a:ext cx="6118227" cy="2402402"/>
            <a:chOff x="540000" y="1875600"/>
            <a:chExt cx="6118227" cy="2402402"/>
          </a:xfrm>
        </p:grpSpPr>
        <p:pic>
          <p:nvPicPr>
            <p:cNvPr id="43" name="Picture 42" descr="A screenshot of a service&#10;&#10;Description automatically generated">
              <a:extLst>
                <a:ext uri="{FF2B5EF4-FFF2-40B4-BE49-F238E27FC236}">
                  <a16:creationId xmlns:a16="http://schemas.microsoft.com/office/drawing/2014/main" id="{19B4BF82-638F-AA32-B4ED-C12367BC9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000" y="1875600"/>
              <a:ext cx="6118227" cy="2402402"/>
            </a:xfrm>
            <a:prstGeom prst="rect">
              <a:avLst/>
            </a:prstGeom>
            <a:ln w="19050">
              <a:solidFill>
                <a:srgbClr val="4897A2"/>
              </a:solidFill>
            </a:ln>
          </p:spPr>
        </p:pic>
        <p:sp>
          <p:nvSpPr>
            <p:cNvPr id="13" name="Rectangle 12">
              <a:extLst>
                <a:ext uri="{FF2B5EF4-FFF2-40B4-BE49-F238E27FC236}">
                  <a16:creationId xmlns:a16="http://schemas.microsoft.com/office/drawing/2014/main" id="{6A37E039-58EB-436C-B24B-C5D2B9C5302A}"/>
                </a:ext>
                <a:ext uri="{C183D7F6-B498-43B3-948B-1728B52AA6E4}">
                  <adec:decorative xmlns:adec="http://schemas.microsoft.com/office/drawing/2017/decorative" val="1"/>
                </a:ext>
              </a:extLst>
            </p:cNvPr>
            <p:cNvSpPr/>
            <p:nvPr/>
          </p:nvSpPr>
          <p:spPr>
            <a:xfrm>
              <a:off x="5799331" y="2911196"/>
              <a:ext cx="698154" cy="221636"/>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TextBox 10">
            <a:extLst>
              <a:ext uri="{FF2B5EF4-FFF2-40B4-BE49-F238E27FC236}">
                <a16:creationId xmlns:a16="http://schemas.microsoft.com/office/drawing/2014/main" id="{8B37434D-9455-4191-9F73-5A6D54690DA5}"/>
              </a:ext>
            </a:extLst>
          </p:cNvPr>
          <p:cNvSpPr txBox="1"/>
          <p:nvPr/>
        </p:nvSpPr>
        <p:spPr>
          <a:xfrm>
            <a:off x="6761950" y="1800000"/>
            <a:ext cx="1842050" cy="1374479"/>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After logging in for the first time, you must </a:t>
            </a:r>
            <a:r>
              <a:rPr lang="en-AU" sz="1600" b="1"/>
              <a:t>change your password </a:t>
            </a:r>
            <a:r>
              <a:rPr lang="en-AU" sz="1600"/>
              <a:t>to continue.</a:t>
            </a:r>
          </a:p>
        </p:txBody>
      </p:sp>
      <p:grpSp>
        <p:nvGrpSpPr>
          <p:cNvPr id="16" name="Group 15">
            <a:extLst>
              <a:ext uri="{FF2B5EF4-FFF2-40B4-BE49-F238E27FC236}">
                <a16:creationId xmlns:a16="http://schemas.microsoft.com/office/drawing/2014/main" id="{AC1EA6C7-6623-AB44-A1FE-A504AEBFBCF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14D5D02C-8771-9BC5-2B22-EC1C7AD2D447}"/>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84662901-C490-22A6-AE3E-5989A460AC1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9" name="Graphic 10">
              <a:extLst>
                <a:ext uri="{FF2B5EF4-FFF2-40B4-BE49-F238E27FC236}">
                  <a16:creationId xmlns:a16="http://schemas.microsoft.com/office/drawing/2014/main" id="{4DF0EEA5-EF07-484D-05BA-5050643EF94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40964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Lonsdale Institute Pty Ltd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2769989"/>
          </a:xfrm>
          <a:prstGeom prst="rect">
            <a:avLst/>
          </a:prstGeom>
          <a:noFill/>
        </p:spPr>
        <p:txBody>
          <a:bodyPr wrap="square" lIns="0" tIns="0" rIns="0" bIns="0" rtlCol="0" anchor="t">
            <a:spAutoFit/>
          </a:bodyPr>
          <a:lstStyle/>
          <a:p>
            <a:pPr>
              <a:spcAft>
                <a:spcPts val="3600"/>
              </a:spcAft>
            </a:pPr>
            <a:r>
              <a:rPr lang="en-AU"/>
              <a:t>Lonsdale Institute closed on Monday 14 July 2025</a:t>
            </a:r>
            <a:endParaRPr lang="en-AU">
              <a:cs typeface="Calibri"/>
            </a:endParaRPr>
          </a:p>
          <a:p>
            <a:pPr>
              <a:spcAft>
                <a:spcPts val="3600"/>
              </a:spcAft>
            </a:pPr>
            <a:r>
              <a:rPr lang="en-AU"/>
              <a:t>Lonsdale Institute did not meet its obligations to all students</a:t>
            </a:r>
          </a:p>
          <a:p>
            <a:pPr>
              <a:spcAft>
                <a:spcPts val="3600"/>
              </a:spcAft>
            </a:pPr>
            <a:r>
              <a:rPr lang="en-AU"/>
              <a:t>The Tuition Protection Service (TPS) activated on Monday 28 July 2025</a:t>
            </a:r>
          </a:p>
          <a:p>
            <a:pPr>
              <a:spcAft>
                <a:spcPts val="3600"/>
              </a:spcAft>
            </a:pPr>
            <a:r>
              <a:rPr lang="en-AU">
                <a:cs typeface="Calibri"/>
              </a:rPr>
              <a:t>We will help you to find an alternative education provider to continue your studies, and </a:t>
            </a:r>
            <a:r>
              <a:rPr lang="en-AU"/>
              <a:t>provide you with a refund of your unspent tuition fees</a:t>
            </a:r>
            <a:endParaRPr lang="en-AU">
              <a:cs typeface="Calibri"/>
            </a:endParaRPr>
          </a:p>
        </p:txBody>
      </p:sp>
      <p:grpSp>
        <p:nvGrpSpPr>
          <p:cNvPr id="14" name="Group 13">
            <a:extLst>
              <a:ext uri="{FF2B5EF4-FFF2-40B4-BE49-F238E27FC236}">
                <a16:creationId xmlns:a16="http://schemas.microsoft.com/office/drawing/2014/main" id="{615F7E66-D1DD-2BCC-F4F9-0964D06A598F}"/>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FA79E454-8D53-CE35-F804-AD3C61356462}"/>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75326407-B9AE-9E39-B0A2-93CE18E57653}"/>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8CE89654-B92A-B176-6600-0761E3552F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1" name="Group 10">
            <a:extLst>
              <a:ext uri="{FF2B5EF4-FFF2-40B4-BE49-F238E27FC236}">
                <a16:creationId xmlns:a16="http://schemas.microsoft.com/office/drawing/2014/main" id="{5F6A6649-2820-6D2B-28BB-462BB6149DBC}"/>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8" name="Oval 7">
              <a:extLst>
                <a:ext uri="{FF2B5EF4-FFF2-40B4-BE49-F238E27FC236}">
                  <a16:creationId xmlns:a16="http://schemas.microsoft.com/office/drawing/2014/main" id="{66F9CAFD-520E-21BF-BFE7-F330083FE0EB}"/>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Graphic 1366">
              <a:extLst>
                <a:ext uri="{FF2B5EF4-FFF2-40B4-BE49-F238E27FC236}">
                  <a16:creationId xmlns:a16="http://schemas.microsoft.com/office/drawing/2014/main" id="{46FF9252-5FDA-4699-B610-E032A28871D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792441"/>
              <a:ext cx="900000" cy="839117"/>
            </a:xfrm>
            <a:prstGeom prst="rect">
              <a:avLst/>
            </a:prstGeom>
          </p:spPr>
        </p:pic>
      </p:grpSp>
    </p:spTree>
    <p:extLst>
      <p:ext uri="{BB962C8B-B14F-4D97-AF65-F5344CB8AC3E}">
        <p14:creationId xmlns:p14="http://schemas.microsoft.com/office/powerpoint/2010/main" val="2575447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C38ED8-2BA3-4729-A423-CE42986175F2}"/>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Your provider’s obligation to you</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0" name="TextBox 9">
            <a:extLst>
              <a:ext uri="{FF2B5EF4-FFF2-40B4-BE49-F238E27FC236}">
                <a16:creationId xmlns:a16="http://schemas.microsoft.com/office/drawing/2014/main" id="{50F73F7B-1B9D-47BA-9650-3497B6E99255}"/>
              </a:ext>
            </a:extLst>
          </p:cNvPr>
          <p:cNvSpPr txBox="1"/>
          <p:nvPr/>
        </p:nvSpPr>
        <p:spPr>
          <a:xfrm>
            <a:off x="540000" y="900000"/>
            <a:ext cx="8064000" cy="985654"/>
          </a:xfrm>
          <a:prstGeom prst="rect">
            <a:avLst/>
          </a:prstGeom>
          <a:solidFill>
            <a:schemeClr val="bg1"/>
          </a:solidFill>
          <a:ln>
            <a:solidFill>
              <a:srgbClr val="4897A2">
                <a:alpha val="50196"/>
              </a:srgbClr>
            </a:solidFill>
          </a:ln>
        </p:spPr>
        <p:txBody>
          <a:bodyPr wrap="square" rtlCol="0">
            <a:spAutoFit/>
          </a:bodyPr>
          <a:lstStyle/>
          <a:p>
            <a:pPr>
              <a:lnSpc>
                <a:spcPct val="105000"/>
              </a:lnSpc>
              <a:spcAft>
                <a:spcPts val="1000"/>
              </a:spcAft>
            </a:pPr>
            <a:r>
              <a:rPr lang="en-AU" sz="1600"/>
              <a:t>It is important to know whether your provider owed you a refund of any unspent tuition fees on the date your provider defaulted, and whether your provider fulfilled its obligation to you.</a:t>
            </a:r>
          </a:p>
          <a:p>
            <a:pPr>
              <a:lnSpc>
                <a:spcPct val="105000"/>
              </a:lnSpc>
              <a:spcAft>
                <a:spcPts val="1000"/>
              </a:spcAft>
            </a:pPr>
            <a:r>
              <a:rPr lang="en-AU" sz="1600"/>
              <a:t>On your home page, click </a:t>
            </a:r>
            <a:r>
              <a:rPr lang="en-AU" sz="1600" b="1"/>
              <a:t>NEXT</a:t>
            </a:r>
            <a:r>
              <a:rPr lang="en-AU" sz="1600"/>
              <a:t> to complete this task.</a:t>
            </a:r>
          </a:p>
        </p:txBody>
      </p:sp>
      <p:grpSp>
        <p:nvGrpSpPr>
          <p:cNvPr id="7" name="Group 6" descr="Screenshot of the task titled 'your provider's obligation to you' in TPS Online.">
            <a:extLst>
              <a:ext uri="{FF2B5EF4-FFF2-40B4-BE49-F238E27FC236}">
                <a16:creationId xmlns:a16="http://schemas.microsoft.com/office/drawing/2014/main" id="{9C9F539D-925C-192F-73E9-F6E62D28C88A}"/>
              </a:ext>
            </a:extLst>
          </p:cNvPr>
          <p:cNvGrpSpPr>
            <a:grpSpLocks noChangeAspect="1"/>
          </p:cNvGrpSpPr>
          <p:nvPr/>
        </p:nvGrpSpPr>
        <p:grpSpPr>
          <a:xfrm>
            <a:off x="540000" y="2052000"/>
            <a:ext cx="6972424" cy="1670845"/>
            <a:chOff x="746306" y="921173"/>
            <a:chExt cx="7426886" cy="1779756"/>
          </a:xfrm>
        </p:grpSpPr>
        <p:pic>
          <p:nvPicPr>
            <p:cNvPr id="5" name="Picture 4" descr="Image of the 'Your Provider's Obligation to You' task on the TPS Online home page.">
              <a:extLst>
                <a:ext uri="{FF2B5EF4-FFF2-40B4-BE49-F238E27FC236}">
                  <a16:creationId xmlns:a16="http://schemas.microsoft.com/office/drawing/2014/main" id="{789A7F04-4EF3-4BDB-9E78-98D9C7BE7275}"/>
                </a:ext>
              </a:extLst>
            </p:cNvPr>
            <p:cNvPicPr>
              <a:picLocks noChangeAspect="1"/>
            </p:cNvPicPr>
            <p:nvPr/>
          </p:nvPicPr>
          <p:blipFill rotWithShape="1">
            <a:blip r:embed="rId3"/>
            <a:srcRect l="1006" t="3820" r="941" b="5815"/>
            <a:stretch/>
          </p:blipFill>
          <p:spPr>
            <a:xfrm>
              <a:off x="746306" y="921173"/>
              <a:ext cx="7426886" cy="1779756"/>
            </a:xfrm>
            <a:prstGeom prst="rect">
              <a:avLst/>
            </a:prstGeom>
            <a:ln w="19050">
              <a:solidFill>
                <a:srgbClr val="4897A2"/>
              </a:solidFill>
            </a:ln>
          </p:spPr>
        </p:pic>
        <p:sp>
          <p:nvSpPr>
            <p:cNvPr id="11" name="Rectangle 10">
              <a:extLst>
                <a:ext uri="{FF2B5EF4-FFF2-40B4-BE49-F238E27FC236}">
                  <a16:creationId xmlns:a16="http://schemas.microsoft.com/office/drawing/2014/main" id="{03DB45D2-C5C1-41DD-B543-FE6270684ED1}"/>
                </a:ext>
                <a:ext uri="{C183D7F6-B498-43B3-948B-1728B52AA6E4}">
                  <adec:decorative xmlns:adec="http://schemas.microsoft.com/office/drawing/2017/decorative" val="1"/>
                </a:ext>
              </a:extLst>
            </p:cNvPr>
            <p:cNvSpPr/>
            <p:nvPr/>
          </p:nvSpPr>
          <p:spPr>
            <a:xfrm>
              <a:off x="7603145" y="994428"/>
              <a:ext cx="500400" cy="370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4FF45A27-6B8C-5D80-91E7-7AB6AD5E0768}"/>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853A9817-89E2-9FDA-340F-40E8E0ADB748}"/>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9F9914DE-5ECD-F6CB-6C0F-2B7C2B0CF178}"/>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5E2AA211-645F-9840-9295-7601179BF94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1841952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FA7281B-A279-432A-98F8-199F4AE04A7F}"/>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your identity</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999" y="900000"/>
            <a:ext cx="8064000" cy="1333698"/>
          </a:xfrm>
          <a:prstGeom prst="rect">
            <a:avLst/>
          </a:prstGeom>
          <a:noFill/>
          <a:ln>
            <a:solidFill>
              <a:srgbClr val="4897A2">
                <a:alpha val="50196"/>
              </a:srgbClr>
            </a:solidFill>
          </a:ln>
        </p:spPr>
        <p:txBody>
          <a:bodyPr wrap="square" rtlCol="0">
            <a:spAutoFit/>
          </a:bodyPr>
          <a:lstStyle/>
          <a:p>
            <a:pPr>
              <a:spcAft>
                <a:spcPts val="1000"/>
              </a:spcAft>
            </a:pPr>
            <a:r>
              <a:rPr lang="en-AU" sz="1600"/>
              <a:t>To receive any assistance from the TPS, you must provide proof of your identity.</a:t>
            </a:r>
          </a:p>
          <a:p>
            <a:pPr>
              <a:spcAft>
                <a:spcPts val="1000"/>
              </a:spcAft>
            </a:pPr>
            <a:r>
              <a:rPr lang="en-AU" sz="1600"/>
              <a:t>Upload a photo of your passport (preferably) or driver’s licence for the TPS to review. You will be notified via email when your proof of identity has been approved.</a:t>
            </a:r>
          </a:p>
          <a:p>
            <a:pPr>
              <a:spcAft>
                <a:spcPts val="1000"/>
              </a:spcAft>
            </a:pPr>
            <a:r>
              <a:rPr lang="en-AU" sz="1600"/>
              <a:t>On your home page, click </a:t>
            </a:r>
            <a:r>
              <a:rPr lang="en-AU" sz="1600" b="1"/>
              <a:t>START</a:t>
            </a:r>
            <a:r>
              <a:rPr lang="en-AU" sz="1600"/>
              <a:t> to complete this task.</a:t>
            </a:r>
          </a:p>
        </p:txBody>
      </p:sp>
      <p:grpSp>
        <p:nvGrpSpPr>
          <p:cNvPr id="6" name="Group 5" descr="Screenshot of the 'proof of your identity' task in TPS Online.">
            <a:extLst>
              <a:ext uri="{FF2B5EF4-FFF2-40B4-BE49-F238E27FC236}">
                <a16:creationId xmlns:a16="http://schemas.microsoft.com/office/drawing/2014/main" id="{E1E4FF0A-61C5-C3C9-311F-10E3EACC1FA8}"/>
              </a:ext>
            </a:extLst>
          </p:cNvPr>
          <p:cNvGrpSpPr>
            <a:grpSpLocks noChangeAspect="1"/>
          </p:cNvGrpSpPr>
          <p:nvPr/>
        </p:nvGrpSpPr>
        <p:grpSpPr>
          <a:xfrm>
            <a:off x="539999" y="2412000"/>
            <a:ext cx="5727225" cy="2152275"/>
            <a:chOff x="695854" y="879762"/>
            <a:chExt cx="6607875" cy="2483221"/>
          </a:xfrm>
        </p:grpSpPr>
        <p:pic>
          <p:nvPicPr>
            <p:cNvPr id="17" name="Picture 16" descr="Image of the 'Proof of Identity' task on the TPS Online home page.">
              <a:extLst>
                <a:ext uri="{FF2B5EF4-FFF2-40B4-BE49-F238E27FC236}">
                  <a16:creationId xmlns:a16="http://schemas.microsoft.com/office/drawing/2014/main" id="{E458C00D-6918-46C9-8FA8-AC1DAF208034}"/>
                </a:ext>
              </a:extLst>
            </p:cNvPr>
            <p:cNvPicPr>
              <a:picLocks noChangeAspect="1"/>
            </p:cNvPicPr>
            <p:nvPr/>
          </p:nvPicPr>
          <p:blipFill rotWithShape="1">
            <a:blip r:embed="rId3"/>
            <a:srcRect l="386" t="1391" r="237" b="3080"/>
            <a:stretch/>
          </p:blipFill>
          <p:spPr>
            <a:xfrm>
              <a:off x="695854" y="879762"/>
              <a:ext cx="6607875" cy="2483221"/>
            </a:xfrm>
            <a:prstGeom prst="rect">
              <a:avLst/>
            </a:prstGeom>
            <a:ln w="19050">
              <a:solidFill>
                <a:srgbClr val="4897A2"/>
              </a:solidFill>
            </a:ln>
          </p:spPr>
        </p:pic>
        <p:sp>
          <p:nvSpPr>
            <p:cNvPr id="18" name="Rectangle 17">
              <a:extLst>
                <a:ext uri="{FF2B5EF4-FFF2-40B4-BE49-F238E27FC236}">
                  <a16:creationId xmlns:a16="http://schemas.microsoft.com/office/drawing/2014/main" id="{6C5DD812-CC48-4A2B-A9BB-074D3C32C70C}"/>
                </a:ext>
                <a:ext uri="{C183D7F6-B498-43B3-948B-1728B52AA6E4}">
                  <adec:decorative xmlns:adec="http://schemas.microsoft.com/office/drawing/2017/decorative" val="1"/>
                </a:ext>
              </a:extLst>
            </p:cNvPr>
            <p:cNvSpPr/>
            <p:nvPr/>
          </p:nvSpPr>
          <p:spPr>
            <a:xfrm>
              <a:off x="6747562" y="915562"/>
              <a:ext cx="507600" cy="345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1" name="Group 20">
            <a:extLst>
              <a:ext uri="{FF2B5EF4-FFF2-40B4-BE49-F238E27FC236}">
                <a16:creationId xmlns:a16="http://schemas.microsoft.com/office/drawing/2014/main" id="{C26FA789-CC96-D501-6A13-C66B1197816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DB39DAF0-641E-EAF5-3538-5A030D8A8F1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75C7BE1E-41EE-D668-3AC5-479D79CD48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2EA0DC69-D914-E4C0-439C-49BF220B760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1847189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B1882928-0CBF-4D2D-9E63-5906350842B6}"/>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Review your contact details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TextBox 10">
            <a:extLst>
              <a:ext uri="{FF2B5EF4-FFF2-40B4-BE49-F238E27FC236}">
                <a16:creationId xmlns:a16="http://schemas.microsoft.com/office/drawing/2014/main" id="{3400D9B3-3537-4DDF-9DCE-841FD5CC646D}"/>
              </a:ext>
            </a:extLst>
          </p:cNvPr>
          <p:cNvSpPr txBox="1"/>
          <p:nvPr/>
        </p:nvSpPr>
        <p:spPr>
          <a:xfrm>
            <a:off x="539552"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The TPS will send you any notifications or requests using your contact details in TPS Online. Review your contact details to make sure they are correct and update them if necessary.</a:t>
            </a:r>
          </a:p>
          <a:p>
            <a:pPr>
              <a:lnSpc>
                <a:spcPct val="105000"/>
              </a:lnSpc>
              <a:spcAft>
                <a:spcPts val="1000"/>
              </a:spcAft>
            </a:pPr>
            <a:r>
              <a:rPr lang="en-AU" sz="1600"/>
              <a:t>On your home page, click </a:t>
            </a:r>
            <a:r>
              <a:rPr lang="en-AU" sz="1600" b="1"/>
              <a:t>REVIEW</a:t>
            </a:r>
            <a:r>
              <a:rPr lang="en-AU" sz="1600"/>
              <a:t> to complete this task.</a:t>
            </a:r>
          </a:p>
        </p:txBody>
      </p:sp>
      <p:grpSp>
        <p:nvGrpSpPr>
          <p:cNvPr id="9" name="Group 8" descr="Screenshot of the 'review your contact details' task in TPS Online.">
            <a:extLst>
              <a:ext uri="{FF2B5EF4-FFF2-40B4-BE49-F238E27FC236}">
                <a16:creationId xmlns:a16="http://schemas.microsoft.com/office/drawing/2014/main" id="{06794F2C-F91D-B450-81A3-FE047BE1032A}"/>
              </a:ext>
            </a:extLst>
          </p:cNvPr>
          <p:cNvGrpSpPr>
            <a:grpSpLocks noChangeAspect="1"/>
          </p:cNvGrpSpPr>
          <p:nvPr/>
        </p:nvGrpSpPr>
        <p:grpSpPr>
          <a:xfrm>
            <a:off x="540000" y="2051998"/>
            <a:ext cx="6660000" cy="950696"/>
            <a:chOff x="697110" y="896604"/>
            <a:chExt cx="5279206" cy="753591"/>
          </a:xfrm>
        </p:grpSpPr>
        <p:pic>
          <p:nvPicPr>
            <p:cNvPr id="5" name="Picture 4" descr="Image of the 'Review your Contact Details' task on the TPS Online home page.">
              <a:extLst>
                <a:ext uri="{FF2B5EF4-FFF2-40B4-BE49-F238E27FC236}">
                  <a16:creationId xmlns:a16="http://schemas.microsoft.com/office/drawing/2014/main" id="{A3C88F98-EF86-4E4B-8140-DD90AD0EBA59}"/>
                </a:ext>
              </a:extLst>
            </p:cNvPr>
            <p:cNvPicPr>
              <a:picLocks noChangeAspect="1"/>
            </p:cNvPicPr>
            <p:nvPr/>
          </p:nvPicPr>
          <p:blipFill rotWithShape="1">
            <a:blip r:embed="rId3"/>
            <a:srcRect l="500" t="9938" r="3666" b="20530"/>
            <a:stretch/>
          </p:blipFill>
          <p:spPr>
            <a:xfrm>
              <a:off x="697110" y="896604"/>
              <a:ext cx="5279206" cy="753591"/>
            </a:xfrm>
            <a:prstGeom prst="rect">
              <a:avLst/>
            </a:prstGeom>
            <a:ln w="19050">
              <a:solidFill>
                <a:srgbClr val="4897A2"/>
              </a:solidFill>
            </a:ln>
          </p:spPr>
        </p:pic>
        <p:sp>
          <p:nvSpPr>
            <p:cNvPr id="19" name="Rectangle 18">
              <a:extLst>
                <a:ext uri="{FF2B5EF4-FFF2-40B4-BE49-F238E27FC236}">
                  <a16:creationId xmlns:a16="http://schemas.microsoft.com/office/drawing/2014/main" id="{577BF032-49A6-4288-9944-7101B4134695}"/>
                </a:ext>
                <a:ext uri="{C183D7F6-B498-43B3-948B-1728B52AA6E4}">
                  <adec:decorative xmlns:adec="http://schemas.microsoft.com/office/drawing/2017/decorative" val="1"/>
                </a:ext>
              </a:extLst>
            </p:cNvPr>
            <p:cNvSpPr/>
            <p:nvPr/>
          </p:nvSpPr>
          <p:spPr>
            <a:xfrm>
              <a:off x="5471348" y="931748"/>
              <a:ext cx="460547" cy="269377"/>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6" name="Group 15">
            <a:extLst>
              <a:ext uri="{FF2B5EF4-FFF2-40B4-BE49-F238E27FC236}">
                <a16:creationId xmlns:a16="http://schemas.microsoft.com/office/drawing/2014/main" id="{7C0B48AC-5DD3-CC16-6720-61268D9200D9}"/>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7" name="Rectangle 16">
              <a:extLst>
                <a:ext uri="{FF2B5EF4-FFF2-40B4-BE49-F238E27FC236}">
                  <a16:creationId xmlns:a16="http://schemas.microsoft.com/office/drawing/2014/main" id="{A4E364B6-AB54-8F69-B6E3-1C838897948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8" name="Oval 17">
              <a:extLst>
                <a:ext uri="{FF2B5EF4-FFF2-40B4-BE49-F238E27FC236}">
                  <a16:creationId xmlns:a16="http://schemas.microsoft.com/office/drawing/2014/main" id="{E97CD767-044E-DEAF-7ECE-F72EA8BB7066}"/>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FBABA1B2-2394-781F-9525-E3069C060C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253318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0FEF64A-5361-467E-A6BE-7214B2C9E3B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9" name="TextBox 8">
            <a:extLst>
              <a:ext uri="{FF2B5EF4-FFF2-40B4-BE49-F238E27FC236}">
                <a16:creationId xmlns:a16="http://schemas.microsoft.com/office/drawing/2014/main" id="{54F20FA2-6544-4603-A877-80DB64B03891}"/>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If your provider owes you a refund of unspent tuition fees, you must submit proof of payment documents. The TPS will use these documents to calculate your refund amount.</a:t>
            </a:r>
          </a:p>
          <a:p>
            <a:pPr>
              <a:lnSpc>
                <a:spcPct val="105000"/>
              </a:lnSpc>
              <a:spcAft>
                <a:spcPts val="1000"/>
              </a:spcAft>
            </a:pPr>
            <a:r>
              <a:rPr lang="en-AU" sz="1600"/>
              <a:t>On your home page, click </a:t>
            </a:r>
            <a:r>
              <a:rPr lang="en-AU" sz="1600" b="1"/>
              <a:t>START</a:t>
            </a:r>
            <a:r>
              <a:rPr lang="en-AU" sz="1600"/>
              <a:t> to complete this task.</a:t>
            </a:r>
          </a:p>
        </p:txBody>
      </p:sp>
      <p:grpSp>
        <p:nvGrpSpPr>
          <p:cNvPr id="7" name="Group 6" descr="Screenshot of the 'proof of payment' task in TPS Online.">
            <a:extLst>
              <a:ext uri="{FF2B5EF4-FFF2-40B4-BE49-F238E27FC236}">
                <a16:creationId xmlns:a16="http://schemas.microsoft.com/office/drawing/2014/main" id="{9C5809B3-E95C-04AB-3866-9FCD28C0045E}"/>
              </a:ext>
            </a:extLst>
          </p:cNvPr>
          <p:cNvGrpSpPr>
            <a:grpSpLocks noChangeAspect="1"/>
          </p:cNvGrpSpPr>
          <p:nvPr/>
        </p:nvGrpSpPr>
        <p:grpSpPr>
          <a:xfrm>
            <a:off x="540000" y="2052000"/>
            <a:ext cx="5673021" cy="2527369"/>
            <a:chOff x="692616" y="846000"/>
            <a:chExt cx="5842478" cy="2602862"/>
          </a:xfrm>
        </p:grpSpPr>
        <p:pic>
          <p:nvPicPr>
            <p:cNvPr id="6" name="Picture 5" descr="Image of the 'Proof of Payment' task on the TPS Online home page.">
              <a:extLst>
                <a:ext uri="{FF2B5EF4-FFF2-40B4-BE49-F238E27FC236}">
                  <a16:creationId xmlns:a16="http://schemas.microsoft.com/office/drawing/2014/main" id="{C7CC76A2-A1D7-41C4-BB6A-1FB5D0F210F6}"/>
                </a:ext>
              </a:extLst>
            </p:cNvPr>
            <p:cNvPicPr>
              <a:picLocks noChangeAspect="1"/>
            </p:cNvPicPr>
            <p:nvPr/>
          </p:nvPicPr>
          <p:blipFill rotWithShape="1">
            <a:blip r:embed="rId3"/>
            <a:srcRect l="376" t="1717" r="1970" b="8031"/>
            <a:stretch/>
          </p:blipFill>
          <p:spPr>
            <a:xfrm>
              <a:off x="692616" y="846000"/>
              <a:ext cx="5842478" cy="2602862"/>
            </a:xfrm>
            <a:prstGeom prst="rect">
              <a:avLst/>
            </a:prstGeom>
            <a:noFill/>
            <a:ln w="19050">
              <a:solidFill>
                <a:srgbClr val="4897A2"/>
              </a:solidFill>
            </a:ln>
          </p:spPr>
        </p:pic>
        <p:sp>
          <p:nvSpPr>
            <p:cNvPr id="14" name="Rectangle 13">
              <a:extLst>
                <a:ext uri="{FF2B5EF4-FFF2-40B4-BE49-F238E27FC236}">
                  <a16:creationId xmlns:a16="http://schemas.microsoft.com/office/drawing/2014/main" id="{F9402E29-9D2E-44AF-BE8C-77373A6C30D6}"/>
                </a:ext>
                <a:ext uri="{C183D7F6-B498-43B3-948B-1728B52AA6E4}">
                  <adec:decorative xmlns:adec="http://schemas.microsoft.com/office/drawing/2017/decorative" val="1"/>
                </a:ext>
              </a:extLst>
            </p:cNvPr>
            <p:cNvSpPr/>
            <p:nvPr/>
          </p:nvSpPr>
          <p:spPr>
            <a:xfrm>
              <a:off x="6035981" y="879562"/>
              <a:ext cx="457200" cy="3276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7" name="Group 16">
            <a:extLst>
              <a:ext uri="{FF2B5EF4-FFF2-40B4-BE49-F238E27FC236}">
                <a16:creationId xmlns:a16="http://schemas.microsoft.com/office/drawing/2014/main" id="{11FEDDAE-7550-8A9B-D238-5D5C44E837E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1244067-FE97-00D7-AD97-AB6A0AFAECDF}"/>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8DB37857-49A1-8D6E-DEFD-DA2605C50B34}"/>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D8B90D1-23BD-3D30-F733-D0F5845B2C62}"/>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893458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B4A1C6E-E7CF-4D8C-BA62-226F836A5A17}"/>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Proof of payment document checklist</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7E4A008B-5631-46B4-926B-5D41D4295444}"/>
              </a:ext>
            </a:extLst>
          </p:cNvPr>
          <p:cNvSpPr txBox="1"/>
          <p:nvPr/>
        </p:nvSpPr>
        <p:spPr>
          <a:xfrm>
            <a:off x="540000" y="900000"/>
            <a:ext cx="8064000" cy="3660746"/>
          </a:xfrm>
          <a:prstGeom prst="rect">
            <a:avLst/>
          </a:prstGeom>
          <a:noFill/>
        </p:spPr>
        <p:txBody>
          <a:bodyPr wrap="square" lIns="0" tIns="0" rIns="0" bIns="0" rtlCol="0">
            <a:spAutoFit/>
          </a:bodyPr>
          <a:lstStyle/>
          <a:p>
            <a:pPr>
              <a:spcAft>
                <a:spcPts val="1000"/>
              </a:spcAft>
              <a:buClr>
                <a:srgbClr val="8AB679"/>
              </a:buClr>
            </a:pPr>
            <a:r>
              <a:rPr lang="en-AU" sz="1750"/>
              <a:t>You </a:t>
            </a:r>
            <a:r>
              <a:rPr lang="en-AU" sz="1750" b="1"/>
              <a:t>must</a:t>
            </a:r>
            <a:r>
              <a:rPr lang="en-AU" sz="1750"/>
              <a:t> upload the following documents for the TPS to calculate your refund amount:</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a:solidFill>
                  <a:srgbClr val="D6165F"/>
                </a:solidFill>
              </a:rPr>
              <a:t>Receipts</a:t>
            </a:r>
            <a:r>
              <a:rPr lang="en-AU" sz="1750"/>
              <a:t> and </a:t>
            </a:r>
            <a:r>
              <a:rPr lang="en-AU" sz="1750" b="1">
                <a:solidFill>
                  <a:srgbClr val="D6165F"/>
                </a:solidFill>
              </a:rPr>
              <a:t>bank statements</a:t>
            </a:r>
            <a:r>
              <a:rPr lang="en-AU" sz="1750"/>
              <a:t> for </a:t>
            </a:r>
            <a:r>
              <a:rPr lang="en-AU" sz="1750" b="1"/>
              <a:t>all</a:t>
            </a:r>
            <a:r>
              <a:rPr lang="en-AU" sz="1750"/>
              <a:t> payments made to your provider for your course</a:t>
            </a:r>
          </a:p>
          <a:p>
            <a:pPr marL="630000" lvl="1" indent="-457200">
              <a:lnSpc>
                <a:spcPct val="105000"/>
              </a:lnSpc>
              <a:spcAft>
                <a:spcPts val="1000"/>
              </a:spcAft>
              <a:buClr>
                <a:schemeClr val="tx1"/>
              </a:buClr>
              <a:buSzPct val="170000"/>
              <a:buFont typeface="Calibri" panose="020F0502020204030204" pitchFamily="34" charset="0"/>
              <a:buChar char="□"/>
            </a:pPr>
            <a:r>
              <a:rPr lang="en-AU" sz="1750" b="1">
                <a:solidFill>
                  <a:srgbClr val="D6165F"/>
                </a:solidFill>
              </a:rPr>
              <a:t>Letter of Offer</a:t>
            </a:r>
            <a:r>
              <a:rPr lang="en-AU" sz="1750"/>
              <a:t> outlining </a:t>
            </a:r>
            <a:r>
              <a:rPr lang="en-AU" sz="1750" b="1"/>
              <a:t>all</a:t>
            </a:r>
            <a:r>
              <a:rPr lang="en-AU" sz="1750"/>
              <a:t> payments due to your provider for your course</a:t>
            </a:r>
          </a:p>
          <a:p>
            <a:pPr marL="630000" lvl="1" indent="-457200">
              <a:lnSpc>
                <a:spcPct val="105000"/>
              </a:lnSpc>
              <a:spcAft>
                <a:spcPts val="3000"/>
              </a:spcAft>
              <a:buClr>
                <a:schemeClr val="tx1"/>
              </a:buClr>
              <a:buSzPct val="170000"/>
              <a:buFont typeface="Calibri" panose="020F0502020204030204" pitchFamily="34" charset="0"/>
              <a:buChar char="□"/>
            </a:pPr>
            <a:r>
              <a:rPr lang="en-AU" sz="1750" b="1">
                <a:solidFill>
                  <a:srgbClr val="D6165F"/>
                </a:solidFill>
              </a:rPr>
              <a:t>Visa Grant Letter</a:t>
            </a:r>
            <a:r>
              <a:rPr lang="en-AU" sz="1750"/>
              <a:t> from the Department of Home Affairs</a:t>
            </a:r>
          </a:p>
          <a:p>
            <a:pPr>
              <a:spcAft>
                <a:spcPts val="1000"/>
              </a:spcAft>
            </a:pPr>
            <a:r>
              <a:rPr lang="en-AU" sz="1750" b="1">
                <a:solidFill>
                  <a:schemeClr val="accent2"/>
                </a:solidFill>
              </a:rPr>
              <a:t>If you have an education agent</a:t>
            </a:r>
            <a:r>
              <a:rPr lang="en-AU" sz="1750"/>
              <a:t>, you </a:t>
            </a:r>
            <a:r>
              <a:rPr lang="en-AU" sz="1750" b="1"/>
              <a:t>must</a:t>
            </a:r>
            <a:r>
              <a:rPr lang="en-AU" sz="1750"/>
              <a:t> upload the following additional documents:</a:t>
            </a:r>
          </a:p>
          <a:p>
            <a:pPr marL="630000" indent="-457200">
              <a:lnSpc>
                <a:spcPct val="105000"/>
              </a:lnSpc>
              <a:spcAft>
                <a:spcPts val="1000"/>
              </a:spcAft>
              <a:buClr>
                <a:schemeClr val="tx1"/>
              </a:buClr>
              <a:buSzPct val="170000"/>
              <a:buFont typeface="Calibri" panose="020F0502020204030204" pitchFamily="34" charset="0"/>
              <a:buChar char="□"/>
            </a:pPr>
            <a:r>
              <a:rPr lang="en-AU" sz="1750" b="1">
                <a:solidFill>
                  <a:srgbClr val="F15A29"/>
                </a:solidFill>
              </a:rPr>
              <a:t>Receipts</a:t>
            </a:r>
            <a:r>
              <a:rPr lang="en-AU" sz="1750"/>
              <a:t> and </a:t>
            </a:r>
            <a:r>
              <a:rPr lang="en-AU" sz="1750" b="1">
                <a:solidFill>
                  <a:srgbClr val="F15A29"/>
                </a:solidFill>
              </a:rPr>
              <a:t>bank statements</a:t>
            </a:r>
            <a:r>
              <a:rPr lang="en-AU" sz="1750"/>
              <a:t> for </a:t>
            </a:r>
            <a:r>
              <a:rPr lang="en-AU" sz="1750" b="1"/>
              <a:t>all</a:t>
            </a:r>
            <a:r>
              <a:rPr lang="en-AU" sz="1750"/>
              <a:t> payments made to your agent</a:t>
            </a:r>
          </a:p>
          <a:p>
            <a:pPr marL="630000" indent="-457200">
              <a:lnSpc>
                <a:spcPct val="105000"/>
              </a:lnSpc>
              <a:spcAft>
                <a:spcPts val="1000"/>
              </a:spcAft>
              <a:buClr>
                <a:schemeClr val="tx1"/>
              </a:buClr>
              <a:buSzPct val="170000"/>
              <a:buFont typeface="Calibri" panose="020F0502020204030204" pitchFamily="34" charset="0"/>
              <a:buChar char="□"/>
            </a:pPr>
            <a:r>
              <a:rPr lang="en-AU" sz="1750" b="1">
                <a:solidFill>
                  <a:srgbClr val="F15A29"/>
                </a:solidFill>
              </a:rPr>
              <a:t>Receipts</a:t>
            </a:r>
            <a:r>
              <a:rPr lang="en-AU" sz="1750"/>
              <a:t> for </a:t>
            </a:r>
            <a:r>
              <a:rPr lang="en-AU" sz="1750" b="1"/>
              <a:t>all</a:t>
            </a:r>
            <a:r>
              <a:rPr lang="en-AU" sz="1750"/>
              <a:t> payments your agent made to your provider on your behalf</a:t>
            </a:r>
          </a:p>
          <a:p>
            <a:pPr marL="630000" indent="-457200">
              <a:lnSpc>
                <a:spcPct val="105000"/>
              </a:lnSpc>
              <a:spcAft>
                <a:spcPts val="3000"/>
              </a:spcAft>
              <a:buClr>
                <a:schemeClr val="tx1"/>
              </a:buClr>
              <a:buSzPct val="170000"/>
              <a:buFont typeface="Calibri" panose="020F0502020204030204" pitchFamily="34" charset="0"/>
              <a:buChar char="□"/>
            </a:pPr>
            <a:r>
              <a:rPr lang="en-AU" sz="1750" b="1">
                <a:solidFill>
                  <a:srgbClr val="F15A29"/>
                </a:solidFill>
              </a:rPr>
              <a:t>Agent commission statement</a:t>
            </a:r>
            <a:r>
              <a:rPr lang="en-AU" sz="1750"/>
              <a:t> or </a:t>
            </a:r>
            <a:r>
              <a:rPr lang="en-AU" sz="1750" b="1">
                <a:solidFill>
                  <a:srgbClr val="F15A29"/>
                </a:solidFill>
              </a:rPr>
              <a:t>invoice</a:t>
            </a:r>
            <a:endParaRPr lang="en-AU" sz="1750"/>
          </a:p>
        </p:txBody>
      </p:sp>
      <p:grpSp>
        <p:nvGrpSpPr>
          <p:cNvPr id="14" name="Group 13">
            <a:extLst>
              <a:ext uri="{FF2B5EF4-FFF2-40B4-BE49-F238E27FC236}">
                <a16:creationId xmlns:a16="http://schemas.microsoft.com/office/drawing/2014/main" id="{FCB87276-2670-9B5F-30DF-A6AC3F38C27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D86B98FB-1376-4DA8-2267-DB4C3BB91944}"/>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4798B89D-E9BF-382B-AB22-84E3E611F1E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F1011A72-FAEA-015B-2C0A-DA756EB5C4A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505096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353A2C8-9841-4D20-A21C-8897CF611C8E}"/>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Apply for a refund</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5" name="TextBox 14">
            <a:extLst>
              <a:ext uri="{FF2B5EF4-FFF2-40B4-BE49-F238E27FC236}">
                <a16:creationId xmlns:a16="http://schemas.microsoft.com/office/drawing/2014/main" id="{3B7557D5-50FA-4FA7-B0B2-12E13A8C8025}"/>
              </a:ext>
            </a:extLst>
          </p:cNvPr>
          <p:cNvSpPr txBox="1"/>
          <p:nvPr/>
        </p:nvSpPr>
        <p:spPr>
          <a:xfrm>
            <a:off x="540000" y="900000"/>
            <a:ext cx="8064000" cy="985654"/>
          </a:xfrm>
          <a:prstGeom prst="rect">
            <a:avLst/>
          </a:prstGeom>
          <a:noFill/>
          <a:ln>
            <a:solidFill>
              <a:srgbClr val="4897A2">
                <a:alpha val="50196"/>
              </a:srgbClr>
            </a:solidFill>
          </a:ln>
        </p:spPr>
        <p:txBody>
          <a:bodyPr wrap="square" rtlCol="0">
            <a:spAutoFit/>
          </a:bodyPr>
          <a:lstStyle/>
          <a:p>
            <a:pPr>
              <a:lnSpc>
                <a:spcPct val="105000"/>
              </a:lnSpc>
              <a:spcAft>
                <a:spcPts val="1000"/>
              </a:spcAft>
            </a:pPr>
            <a:r>
              <a:rPr lang="en-AU" sz="1600"/>
              <a:t>If the TPS determines that you are eligible for a refund of unspent tuition fees, you must apply for a refund and provide bank account details for the TPS to process your refund.</a:t>
            </a:r>
          </a:p>
          <a:p>
            <a:pPr>
              <a:lnSpc>
                <a:spcPct val="105000"/>
              </a:lnSpc>
              <a:spcAft>
                <a:spcPts val="1000"/>
              </a:spcAft>
            </a:pPr>
            <a:r>
              <a:rPr lang="en-AU" sz="1600"/>
              <a:t>On your home page, click </a:t>
            </a:r>
            <a:r>
              <a:rPr lang="en-AU" sz="1600" b="1"/>
              <a:t>APPLY</a:t>
            </a:r>
            <a:r>
              <a:rPr lang="en-AU" sz="1600" b="1" i="1"/>
              <a:t> </a:t>
            </a:r>
            <a:r>
              <a:rPr lang="en-AU" sz="1600"/>
              <a:t>to complete this task.</a:t>
            </a:r>
          </a:p>
        </p:txBody>
      </p:sp>
      <p:grpSp>
        <p:nvGrpSpPr>
          <p:cNvPr id="7" name="Group 6" descr="Screenshot of the 'apply for a refund' task in TPS Online.">
            <a:extLst>
              <a:ext uri="{FF2B5EF4-FFF2-40B4-BE49-F238E27FC236}">
                <a16:creationId xmlns:a16="http://schemas.microsoft.com/office/drawing/2014/main" id="{621F6BAE-AB8C-274F-EB7E-A5006A3FFAE0}"/>
              </a:ext>
            </a:extLst>
          </p:cNvPr>
          <p:cNvGrpSpPr>
            <a:grpSpLocks noChangeAspect="1"/>
          </p:cNvGrpSpPr>
          <p:nvPr/>
        </p:nvGrpSpPr>
        <p:grpSpPr>
          <a:xfrm>
            <a:off x="540001" y="2052000"/>
            <a:ext cx="6886222" cy="1014420"/>
            <a:chOff x="669600" y="1243040"/>
            <a:chExt cx="6591817" cy="971051"/>
          </a:xfrm>
        </p:grpSpPr>
        <p:pic>
          <p:nvPicPr>
            <p:cNvPr id="24" name="Picture 23" descr="Image of the 'Apply for a Refund' task on the TPS Online home page.">
              <a:extLst>
                <a:ext uri="{FF2B5EF4-FFF2-40B4-BE49-F238E27FC236}">
                  <a16:creationId xmlns:a16="http://schemas.microsoft.com/office/drawing/2014/main" id="{C23F0A80-7CD4-4263-BAF3-841B8CA67B4A}"/>
                </a:ext>
              </a:extLst>
            </p:cNvPr>
            <p:cNvPicPr>
              <a:picLocks noChangeAspect="1"/>
            </p:cNvPicPr>
            <p:nvPr/>
          </p:nvPicPr>
          <p:blipFill rotWithShape="1">
            <a:blip r:embed="rId3">
              <a:alphaModFix amt="92000"/>
            </a:blip>
            <a:srcRect t="29087" b="-1"/>
            <a:stretch/>
          </p:blipFill>
          <p:spPr>
            <a:xfrm>
              <a:off x="669600" y="1243040"/>
              <a:ext cx="6591817" cy="971051"/>
            </a:xfrm>
            <a:prstGeom prst="rect">
              <a:avLst/>
            </a:prstGeom>
            <a:ln w="19050">
              <a:solidFill>
                <a:srgbClr val="4897A2"/>
              </a:solidFill>
            </a:ln>
          </p:spPr>
        </p:pic>
        <p:sp>
          <p:nvSpPr>
            <p:cNvPr id="19" name="Rectangle 18">
              <a:extLst>
                <a:ext uri="{FF2B5EF4-FFF2-40B4-BE49-F238E27FC236}">
                  <a16:creationId xmlns:a16="http://schemas.microsoft.com/office/drawing/2014/main" id="{C21057C6-E780-493C-812D-8E404B4A15FF}"/>
                </a:ext>
                <a:ext uri="{C183D7F6-B498-43B3-948B-1728B52AA6E4}">
                  <adec:decorative xmlns:adec="http://schemas.microsoft.com/office/drawing/2017/decorative" val="1"/>
                </a:ext>
              </a:extLst>
            </p:cNvPr>
            <p:cNvSpPr/>
            <p:nvPr/>
          </p:nvSpPr>
          <p:spPr>
            <a:xfrm>
              <a:off x="6705144" y="1297943"/>
              <a:ext cx="489600" cy="334800"/>
            </a:xfrm>
            <a:prstGeom prst="rect">
              <a:avLst/>
            </a:prstGeom>
            <a:noFill/>
            <a:ln w="19050">
              <a:solidFill>
                <a:srgbClr val="D616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4" name="Group 13">
            <a:extLst>
              <a:ext uri="{FF2B5EF4-FFF2-40B4-BE49-F238E27FC236}">
                <a16:creationId xmlns:a16="http://schemas.microsoft.com/office/drawing/2014/main" id="{6BE5F761-ABA3-1BBA-05FE-07AC5185A81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1AEE5600-73C8-A3FC-9C61-9D662C5EDCA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6945E5FC-D17B-7D19-77B6-C4E0FC6B4C6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B23B2424-89D5-DCDC-41E0-8BC1D42927F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485986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9F9A997-2E2A-4D34-9BF0-7175C74B2AF4}"/>
              </a:ext>
            </a:extLst>
          </p:cNvPr>
          <p:cNvSpPr txBox="1">
            <a:spLocks noGrp="1"/>
          </p:cNvSpPr>
          <p:nvPr>
            <p:ph type="title" idx="4294967295"/>
          </p:nvPr>
        </p:nvSpPr>
        <p:spPr>
          <a:xfrm>
            <a:off x="539552" y="360000"/>
            <a:ext cx="8064896"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Summary of tasks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12" name="TextBox 11">
            <a:extLst>
              <a:ext uri="{FF2B5EF4-FFF2-40B4-BE49-F238E27FC236}">
                <a16:creationId xmlns:a16="http://schemas.microsoft.com/office/drawing/2014/main" id="{68A98103-77FF-45EB-9C54-51AC90F74562}"/>
              </a:ext>
            </a:extLst>
          </p:cNvPr>
          <p:cNvSpPr txBox="1"/>
          <p:nvPr/>
        </p:nvSpPr>
        <p:spPr>
          <a:xfrm>
            <a:off x="540000" y="900000"/>
            <a:ext cx="8064000" cy="3619645"/>
          </a:xfrm>
          <a:prstGeom prst="rect">
            <a:avLst/>
          </a:prstGeom>
          <a:noFill/>
        </p:spPr>
        <p:txBody>
          <a:bodyPr wrap="square" lIns="0" tIns="0" rIns="0" bIns="0" rtlCol="0">
            <a:spAutoFit/>
          </a:bodyPr>
          <a:lstStyle/>
          <a:p>
            <a:pPr marL="266400" indent="-266400">
              <a:lnSpc>
                <a:spcPct val="103000"/>
              </a:lnSpc>
              <a:spcAft>
                <a:spcPts val="1500"/>
              </a:spcAft>
              <a:buClr>
                <a:srgbClr val="8AB679"/>
              </a:buClr>
              <a:buFont typeface="Wingdings" panose="05000000000000000000" pitchFamily="2" charset="2"/>
              <a:buChar char=""/>
            </a:pPr>
            <a:r>
              <a:rPr lang="en-AU" sz="1600"/>
              <a:t>Log in to TPS Online</a:t>
            </a:r>
          </a:p>
          <a:p>
            <a:pPr marL="266400" indent="-266400">
              <a:lnSpc>
                <a:spcPct val="103000"/>
              </a:lnSpc>
              <a:spcAft>
                <a:spcPts val="1500"/>
              </a:spcAft>
              <a:buClr>
                <a:srgbClr val="8AB679"/>
              </a:buClr>
              <a:buFont typeface="Wingdings" panose="05000000000000000000" pitchFamily="2" charset="2"/>
              <a:buChar char=""/>
            </a:pPr>
            <a:r>
              <a:rPr lang="en-AU" sz="1600"/>
              <a:t>Change your password</a:t>
            </a:r>
          </a:p>
          <a:p>
            <a:pPr marL="266400" indent="-266400">
              <a:lnSpc>
                <a:spcPct val="103000"/>
              </a:lnSpc>
              <a:spcAft>
                <a:spcPts val="1500"/>
              </a:spcAft>
              <a:buClr>
                <a:srgbClr val="8AB679"/>
              </a:buClr>
              <a:buFont typeface="Wingdings" panose="05000000000000000000" pitchFamily="2" charset="2"/>
              <a:buChar char=""/>
            </a:pPr>
            <a:r>
              <a:rPr lang="en-AU" sz="1600"/>
              <a:t>Indicate whether your provider owes you a refund of unspent tuition fees</a:t>
            </a:r>
          </a:p>
          <a:p>
            <a:pPr marL="266400" indent="-266400">
              <a:lnSpc>
                <a:spcPct val="103000"/>
              </a:lnSpc>
              <a:spcAft>
                <a:spcPts val="1500"/>
              </a:spcAft>
              <a:buClr>
                <a:srgbClr val="8AB679"/>
              </a:buClr>
              <a:buFont typeface="Wingdings" panose="05000000000000000000" pitchFamily="2" charset="2"/>
              <a:buChar char=""/>
            </a:pPr>
            <a:r>
              <a:rPr lang="en-AU" sz="1600"/>
              <a:t>Provide proof of your identity</a:t>
            </a:r>
          </a:p>
          <a:p>
            <a:pPr marL="266400" indent="-266400">
              <a:lnSpc>
                <a:spcPct val="103000"/>
              </a:lnSpc>
              <a:spcAft>
                <a:spcPts val="1500"/>
              </a:spcAft>
              <a:buClr>
                <a:srgbClr val="8AB679"/>
              </a:buClr>
              <a:buFont typeface="Wingdings" panose="05000000000000000000" pitchFamily="2" charset="2"/>
              <a:buChar char=""/>
            </a:pPr>
            <a:r>
              <a:rPr lang="en-AU" sz="1600"/>
              <a:t>Update your contact details</a:t>
            </a:r>
          </a:p>
          <a:p>
            <a:pPr marL="266400" indent="-266400">
              <a:lnSpc>
                <a:spcPct val="103000"/>
              </a:lnSpc>
              <a:spcAft>
                <a:spcPts val="1500"/>
              </a:spcAft>
              <a:buClr>
                <a:srgbClr val="8AB679"/>
              </a:buClr>
              <a:buFont typeface="Wingdings" panose="05000000000000000000" pitchFamily="2" charset="2"/>
              <a:buChar char=""/>
            </a:pPr>
            <a:r>
              <a:rPr lang="en-AU" sz="1600"/>
              <a:t>If your provider owes you a refund of unspent tuition fees, upload proof of payment  documents</a:t>
            </a:r>
          </a:p>
          <a:p>
            <a:pPr marL="266400" indent="-266400">
              <a:lnSpc>
                <a:spcPct val="103000"/>
              </a:lnSpc>
              <a:spcAft>
                <a:spcPts val="1500"/>
              </a:spcAft>
              <a:buClr>
                <a:srgbClr val="8AB679"/>
              </a:buClr>
              <a:buFont typeface="Wingdings" panose="05000000000000000000" pitchFamily="2" charset="2"/>
              <a:buChar char=""/>
            </a:pPr>
            <a:r>
              <a:rPr lang="en-AU" sz="1600"/>
              <a:t>If you are eligible to receive a refund of unspent tuition fees, apply for a refund</a:t>
            </a:r>
          </a:p>
          <a:p>
            <a:pPr marL="266400" indent="-266400">
              <a:lnSpc>
                <a:spcPct val="103000"/>
              </a:lnSpc>
              <a:spcAft>
                <a:spcPts val="1500"/>
              </a:spcAft>
              <a:buClr>
                <a:srgbClr val="8AB679"/>
              </a:buClr>
              <a:buFont typeface="Wingdings" panose="05000000000000000000" pitchFamily="2" charset="2"/>
              <a:buChar char=""/>
            </a:pPr>
            <a:r>
              <a:rPr lang="en-AU" sz="1600" b="1"/>
              <a:t>Check your emails and TPS Online regularly</a:t>
            </a:r>
            <a:r>
              <a:rPr lang="en-AU" sz="1600"/>
              <a:t> for notifications and tasks to complete</a:t>
            </a:r>
            <a:endParaRPr lang="en-AU" sz="1600" b="1"/>
          </a:p>
        </p:txBody>
      </p:sp>
      <p:grpSp>
        <p:nvGrpSpPr>
          <p:cNvPr id="47" name="Group 46">
            <a:extLst>
              <a:ext uri="{FF2B5EF4-FFF2-40B4-BE49-F238E27FC236}">
                <a16:creationId xmlns:a16="http://schemas.microsoft.com/office/drawing/2014/main" id="{C80713CE-3B78-E120-7FBA-0556D75EDBAB}"/>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44" name="Rectangle 43">
              <a:extLst>
                <a:ext uri="{FF2B5EF4-FFF2-40B4-BE49-F238E27FC236}">
                  <a16:creationId xmlns:a16="http://schemas.microsoft.com/office/drawing/2014/main" id="{568DBA10-9EAB-5902-2252-F8D216443E4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45" name="Oval 44">
              <a:extLst>
                <a:ext uri="{FF2B5EF4-FFF2-40B4-BE49-F238E27FC236}">
                  <a16:creationId xmlns:a16="http://schemas.microsoft.com/office/drawing/2014/main" id="{98E30312-D988-EB7A-F0A4-6B7F8614FDA9}"/>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6" name="Graphic 10">
              <a:extLst>
                <a:ext uri="{FF2B5EF4-FFF2-40B4-BE49-F238E27FC236}">
                  <a16:creationId xmlns:a16="http://schemas.microsoft.com/office/drawing/2014/main" id="{73E4A46C-F461-6F4B-8E2C-E5FE5908AB3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6" name="Group 5">
            <a:extLst>
              <a:ext uri="{FF2B5EF4-FFF2-40B4-BE49-F238E27FC236}">
                <a16:creationId xmlns:a16="http://schemas.microsoft.com/office/drawing/2014/main" id="{CB2C205F-71A1-C816-A585-70B5FF9F8E14}"/>
              </a:ext>
              <a:ext uri="{C183D7F6-B498-43B3-948B-1728B52AA6E4}">
                <adec:decorative xmlns:adec="http://schemas.microsoft.com/office/drawing/2017/decorative" val="1"/>
              </a:ext>
            </a:extLst>
          </p:cNvPr>
          <p:cNvGrpSpPr>
            <a:grpSpLocks noChangeAspect="1"/>
          </p:cNvGrpSpPr>
          <p:nvPr/>
        </p:nvGrpSpPr>
        <p:grpSpPr>
          <a:xfrm>
            <a:off x="7632000" y="360000"/>
            <a:ext cx="1152000" cy="1152000"/>
            <a:chOff x="7632000" y="360000"/>
            <a:chExt cx="1152000" cy="1152000"/>
          </a:xfrm>
        </p:grpSpPr>
        <p:sp>
          <p:nvSpPr>
            <p:cNvPr id="3" name="Oval 2">
              <a:extLst>
                <a:ext uri="{FF2B5EF4-FFF2-40B4-BE49-F238E27FC236}">
                  <a16:creationId xmlns:a16="http://schemas.microsoft.com/office/drawing/2014/main" id="{F0BEB7E4-5E2A-E1E8-F5B4-804186701C4A}"/>
                </a:ext>
                <a:ext uri="{C183D7F6-B498-43B3-948B-1728B52AA6E4}">
                  <adec:decorative xmlns:adec="http://schemas.microsoft.com/office/drawing/2017/decorative" val="1"/>
                </a:ext>
              </a:extLst>
            </p:cNvPr>
            <p:cNvSpPr>
              <a:spLocks noChangeAspect="1"/>
            </p:cNvSpPr>
            <p:nvPr/>
          </p:nvSpPr>
          <p:spPr>
            <a:xfrm>
              <a:off x="7632000" y="360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46">
              <a:extLst>
                <a:ext uri="{FF2B5EF4-FFF2-40B4-BE49-F238E27FC236}">
                  <a16:creationId xmlns:a16="http://schemas.microsoft.com/office/drawing/2014/main" id="{1C60803C-8B19-4679-BD33-A1DB9A6269B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86571" y="487425"/>
              <a:ext cx="642858" cy="900000"/>
            </a:xfrm>
            <a:prstGeom prst="rect">
              <a:avLst/>
            </a:prstGeom>
          </p:spPr>
        </p:pic>
      </p:grpSp>
    </p:spTree>
    <p:extLst>
      <p:ext uri="{BB962C8B-B14F-4D97-AF65-F5344CB8AC3E}">
        <p14:creationId xmlns:p14="http://schemas.microsoft.com/office/powerpoint/2010/main" val="2496933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E31259-D21D-499E-B9BD-8193508A8F17}"/>
              </a:ext>
              <a:ext uri="{C183D7F6-B498-43B3-948B-1728B52AA6E4}">
                <adec:decorative xmlns:adec="http://schemas.microsoft.com/office/drawing/2017/decorative" val="1"/>
              </a:ext>
            </a:extLst>
          </p:cNvPr>
          <p:cNvSpPr/>
          <p:nvPr/>
        </p:nvSpPr>
        <p:spPr>
          <a:xfrm>
            <a:off x="4824000" y="0"/>
            <a:ext cx="4320000" cy="4680000"/>
          </a:xfrm>
          <a:prstGeom prst="rect">
            <a:avLst/>
          </a:prstGeom>
          <a:solidFill>
            <a:srgbClr val="4897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5" name="Rectangle 8">
            <a:extLst>
              <a:ext uri="{FF2B5EF4-FFF2-40B4-BE49-F238E27FC236}">
                <a16:creationId xmlns:a16="http://schemas.microsoft.com/office/drawing/2014/main" id="{9FB5EFA4-5C94-4B51-BBE2-A525ACCD9920}"/>
              </a:ext>
            </a:extLst>
          </p:cNvPr>
          <p:cNvSpPr>
            <a:spLocks noGrp="1" noChangeArrowheads="1"/>
          </p:cNvSpPr>
          <p:nvPr>
            <p:ph type="title" idx="4294967295"/>
          </p:nvPr>
        </p:nvSpPr>
        <p:spPr bwMode="auto">
          <a:xfrm>
            <a:off x="6120000" y="1061963"/>
            <a:ext cx="2700000" cy="461665"/>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none" lIns="91440" tIns="45720" rIns="91440" bIns="45720" numCol="1" spcCol="0" rtlCol="0" fromWordArt="0" anchor="ctr"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AU" altLang="en-US" sz="2400" b="0" i="0" u="none" strike="noStrike" kern="1200" cap="none" spc="0" normalizeH="0" baseline="0" noProof="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24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pic>
        <p:nvPicPr>
          <p:cNvPr id="49" name="Picture 48" descr="QR code for TPS website (www.tps.gov.au)">
            <a:extLst>
              <a:ext uri="{FF2B5EF4-FFF2-40B4-BE49-F238E27FC236}">
                <a16:creationId xmlns:a16="http://schemas.microsoft.com/office/drawing/2014/main" id="{E081D8FA-7699-6E52-2E10-8685DCA3F8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000" y="1198368"/>
            <a:ext cx="2880000" cy="3320543"/>
          </a:xfrm>
          <a:prstGeom prst="rect">
            <a:avLst/>
          </a:prstGeom>
        </p:spPr>
      </p:pic>
      <p:sp>
        <p:nvSpPr>
          <p:cNvPr id="8" name="Rectangle 8">
            <a:extLst>
              <a:ext uri="{FF2B5EF4-FFF2-40B4-BE49-F238E27FC236}">
                <a16:creationId xmlns:a16="http://schemas.microsoft.com/office/drawing/2014/main" id="{9BE9DCF2-3E2D-49E5-9CA4-9E62432C4122}"/>
              </a:ext>
            </a:extLst>
          </p:cNvPr>
          <p:cNvSpPr>
            <a:spLocks noChangeArrowheads="1"/>
          </p:cNvSpPr>
          <p:nvPr/>
        </p:nvSpPr>
        <p:spPr bwMode="auto">
          <a:xfrm>
            <a:off x="6120000" y="2286099"/>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support</a:t>
            </a:r>
            <a:r>
              <a:rPr kumimoji="0" lang="en-AU" altLang="en-US" sz="24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@tps.gov.au</a:t>
            </a:r>
            <a:endParaRPr kumimoji="0" lang="en-AU" altLang="en-US" sz="2400" b="0" i="0" u="none" strike="noStrike" cap="none" normalizeH="0" baseline="0">
              <a:ln>
                <a:noFill/>
              </a:ln>
              <a:solidFill>
                <a:schemeClr val="bg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34D68FBA-1C20-48E6-84E9-1EEF953DE990}"/>
              </a:ext>
            </a:extLst>
          </p:cNvPr>
          <p:cNvSpPr>
            <a:spLocks noChangeArrowheads="1"/>
          </p:cNvSpPr>
          <p:nvPr/>
        </p:nvSpPr>
        <p:spPr bwMode="auto">
          <a:xfrm>
            <a:off x="6120000" y="3510235"/>
            <a:ext cx="2700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n-AU" altLang="en-US" sz="2400">
                <a:solidFill>
                  <a:schemeClr val="bg1"/>
                </a:solidFill>
                <a:latin typeface="Calibri" panose="020F0502020204030204" pitchFamily="34" charset="0"/>
                <a:ea typeface="Calibri" panose="020F0502020204030204" pitchFamily="34" charset="0"/>
                <a:cs typeface="Times New Roman" panose="02020603050405020304" pitchFamily="18" charset="0"/>
              </a:rPr>
              <a:t>1300 131 798</a:t>
            </a:r>
            <a:endParaRPr kumimoji="0" lang="en-AU" altLang="en-US" sz="2400" b="0" i="0" u="none" strike="noStrike" cap="none" normalizeH="0" baseline="0">
              <a:ln>
                <a:noFill/>
              </a:ln>
              <a:solidFill>
                <a:schemeClr val="bg1"/>
              </a:solidFill>
              <a:effectLst/>
              <a:latin typeface="Arial" panose="020B0604020202020204" pitchFamily="34" charset="0"/>
            </a:endParaRPr>
          </a:p>
        </p:txBody>
      </p:sp>
      <p:grpSp>
        <p:nvGrpSpPr>
          <p:cNvPr id="2" name="Group 1">
            <a:extLst>
              <a:ext uri="{FF2B5EF4-FFF2-40B4-BE49-F238E27FC236}">
                <a16:creationId xmlns:a16="http://schemas.microsoft.com/office/drawing/2014/main" id="{E641F930-68A1-65DB-2A03-974AB2063108}"/>
              </a:ext>
              <a:ext uri="{C183D7F6-B498-43B3-948B-1728B52AA6E4}">
                <adec:decorative xmlns:adec="http://schemas.microsoft.com/office/drawing/2017/decorative" val="1"/>
              </a:ext>
            </a:extLst>
          </p:cNvPr>
          <p:cNvGrpSpPr/>
          <p:nvPr/>
        </p:nvGrpSpPr>
        <p:grpSpPr>
          <a:xfrm>
            <a:off x="5148000" y="842796"/>
            <a:ext cx="900000" cy="900000"/>
            <a:chOff x="5256000" y="842796"/>
            <a:chExt cx="900000" cy="900000"/>
          </a:xfrm>
        </p:grpSpPr>
        <p:sp>
          <p:nvSpPr>
            <p:cNvPr id="13" name="Oval 12">
              <a:extLst>
                <a:ext uri="{FF2B5EF4-FFF2-40B4-BE49-F238E27FC236}">
                  <a16:creationId xmlns:a16="http://schemas.microsoft.com/office/drawing/2014/main" id="{D75EA560-CCDC-4539-A86B-4F65B46FC3A1}"/>
                </a:ext>
                <a:ext uri="{C183D7F6-B498-43B3-948B-1728B52AA6E4}">
                  <adec:decorative xmlns:adec="http://schemas.microsoft.com/office/drawing/2017/decorative" val="1"/>
                </a:ext>
              </a:extLst>
            </p:cNvPr>
            <p:cNvSpPr>
              <a:spLocks noChangeAspect="1"/>
            </p:cNvSpPr>
            <p:nvPr/>
          </p:nvSpPr>
          <p:spPr>
            <a:xfrm>
              <a:off x="5256000" y="842796"/>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19FBE641-36DC-4164-9999-6560915AF1F0}"/>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83176" y="968796"/>
              <a:ext cx="648000" cy="648000"/>
            </a:xfrm>
            <a:prstGeom prst="rect">
              <a:avLst/>
            </a:prstGeom>
          </p:spPr>
        </p:pic>
      </p:grpSp>
      <p:grpSp>
        <p:nvGrpSpPr>
          <p:cNvPr id="6" name="Group 5">
            <a:extLst>
              <a:ext uri="{FF2B5EF4-FFF2-40B4-BE49-F238E27FC236}">
                <a16:creationId xmlns:a16="http://schemas.microsoft.com/office/drawing/2014/main" id="{0A418124-2032-5CE0-986E-CD6CDE860F6B}"/>
              </a:ext>
              <a:ext uri="{C183D7F6-B498-43B3-948B-1728B52AA6E4}">
                <adec:decorative xmlns:adec="http://schemas.microsoft.com/office/drawing/2017/decorative" val="1"/>
              </a:ext>
            </a:extLst>
          </p:cNvPr>
          <p:cNvGrpSpPr/>
          <p:nvPr/>
        </p:nvGrpSpPr>
        <p:grpSpPr>
          <a:xfrm>
            <a:off x="5148000" y="2066557"/>
            <a:ext cx="900000" cy="900000"/>
            <a:chOff x="5256176" y="2066557"/>
            <a:chExt cx="900000" cy="900000"/>
          </a:xfrm>
        </p:grpSpPr>
        <p:sp>
          <p:nvSpPr>
            <p:cNvPr id="3" name="Oval 2">
              <a:extLst>
                <a:ext uri="{FF2B5EF4-FFF2-40B4-BE49-F238E27FC236}">
                  <a16:creationId xmlns:a16="http://schemas.microsoft.com/office/drawing/2014/main" id="{0AACC447-40B5-41B8-A06F-8FB44064CD8E}"/>
                </a:ext>
                <a:ext uri="{C183D7F6-B498-43B3-948B-1728B52AA6E4}">
                  <adec:decorative xmlns:adec="http://schemas.microsoft.com/office/drawing/2017/decorative" val="1"/>
                </a:ext>
              </a:extLst>
            </p:cNvPr>
            <p:cNvSpPr>
              <a:spLocks noChangeAspect="1"/>
            </p:cNvSpPr>
            <p:nvPr/>
          </p:nvSpPr>
          <p:spPr>
            <a:xfrm>
              <a:off x="5256176" y="2066557"/>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
              <a:extLst>
                <a:ext uri="{FF2B5EF4-FFF2-40B4-BE49-F238E27FC236}">
                  <a16:creationId xmlns:a16="http://schemas.microsoft.com/office/drawing/2014/main" id="{2597859E-6E79-4BB6-B294-3B187F14EF4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367600" y="2282400"/>
              <a:ext cx="676000" cy="468000"/>
            </a:xfrm>
            <a:prstGeom prst="rect">
              <a:avLst/>
            </a:prstGeom>
          </p:spPr>
        </p:pic>
      </p:grpSp>
      <p:grpSp>
        <p:nvGrpSpPr>
          <p:cNvPr id="9" name="Group 8">
            <a:extLst>
              <a:ext uri="{FF2B5EF4-FFF2-40B4-BE49-F238E27FC236}">
                <a16:creationId xmlns:a16="http://schemas.microsoft.com/office/drawing/2014/main" id="{1D58E2D7-95EB-838B-EFB0-60964B33F302}"/>
              </a:ext>
              <a:ext uri="{C183D7F6-B498-43B3-948B-1728B52AA6E4}">
                <adec:decorative xmlns:adec="http://schemas.microsoft.com/office/drawing/2017/decorative" val="1"/>
              </a:ext>
            </a:extLst>
          </p:cNvPr>
          <p:cNvGrpSpPr/>
          <p:nvPr/>
        </p:nvGrpSpPr>
        <p:grpSpPr>
          <a:xfrm>
            <a:off x="5148000" y="3291068"/>
            <a:ext cx="900000" cy="900000"/>
            <a:chOff x="5292000" y="3291068"/>
            <a:chExt cx="900000" cy="900000"/>
          </a:xfrm>
        </p:grpSpPr>
        <p:sp>
          <p:nvSpPr>
            <p:cNvPr id="16" name="Oval 15">
              <a:extLst>
                <a:ext uri="{FF2B5EF4-FFF2-40B4-BE49-F238E27FC236}">
                  <a16:creationId xmlns:a16="http://schemas.microsoft.com/office/drawing/2014/main" id="{1EA6686B-75EE-45DA-9830-0E7CDCB0DEC5}"/>
                </a:ext>
                <a:ext uri="{C183D7F6-B498-43B3-948B-1728B52AA6E4}">
                  <adec:decorative xmlns:adec="http://schemas.microsoft.com/office/drawing/2017/decorative" val="1"/>
                </a:ext>
              </a:extLst>
            </p:cNvPr>
            <p:cNvSpPr>
              <a:spLocks noChangeAspect="1"/>
            </p:cNvSpPr>
            <p:nvPr/>
          </p:nvSpPr>
          <p:spPr>
            <a:xfrm>
              <a:off x="5292000" y="3291068"/>
              <a:ext cx="900000" cy="900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Graphic 72">
              <a:extLst>
                <a:ext uri="{FF2B5EF4-FFF2-40B4-BE49-F238E27FC236}">
                  <a16:creationId xmlns:a16="http://schemas.microsoft.com/office/drawing/2014/main" id="{323B2999-B25C-43B3-92ED-E494C45F17F0}"/>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36000" y="3434400"/>
              <a:ext cx="612000" cy="612000"/>
            </a:xfrm>
            <a:prstGeom prst="rect">
              <a:avLst/>
            </a:prstGeom>
          </p:spPr>
        </p:pic>
      </p:grpSp>
    </p:spTree>
    <p:extLst>
      <p:ext uri="{BB962C8B-B14F-4D97-AF65-F5344CB8AC3E}">
        <p14:creationId xmlns:p14="http://schemas.microsoft.com/office/powerpoint/2010/main" val="1820560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Tuition Protection Service (TPS)</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39999" y="1116000"/>
            <a:ext cx="8064000" cy="3277820"/>
          </a:xfrm>
          <a:prstGeom prst="rect">
            <a:avLst/>
          </a:prstGeom>
          <a:noFill/>
        </p:spPr>
        <p:txBody>
          <a:bodyPr wrap="square" lIns="0" tIns="0" rIns="0" bIns="0" rtlCol="0" anchor="t">
            <a:spAutoFit/>
          </a:bodyPr>
          <a:lstStyle/>
          <a:p>
            <a:pPr>
              <a:spcAft>
                <a:spcPts val="3600"/>
              </a:spcAft>
            </a:pPr>
            <a:r>
              <a:rPr lang="en-AU"/>
              <a:t>Australian Government initiative supported by the Department of Education</a:t>
            </a:r>
          </a:p>
          <a:p>
            <a:pPr>
              <a:spcAft>
                <a:spcPts val="3600"/>
              </a:spcAft>
            </a:pPr>
            <a:r>
              <a:rPr lang="en-AU"/>
              <a:t>Student tuition fee protection scheme </a:t>
            </a:r>
          </a:p>
          <a:p>
            <a:pPr>
              <a:spcAft>
                <a:spcPts val="1800"/>
              </a:spcAft>
            </a:pPr>
            <a:r>
              <a:rPr lang="en-AU"/>
              <a:t>Supports students following an education provider default to:</a:t>
            </a:r>
            <a:endParaRPr lang="en-AU">
              <a:cs typeface="Calibri"/>
            </a:endParaRPr>
          </a:p>
          <a:p>
            <a:pPr marL="800100" lvl="1" indent="-342900">
              <a:spcAft>
                <a:spcPts val="1800"/>
              </a:spcAft>
              <a:buFont typeface="+mj-lt"/>
              <a:buAutoNum type="arabicPeriod"/>
            </a:pPr>
            <a:r>
              <a:rPr lang="en-AU"/>
              <a:t>find an alternative provider to continue studying</a:t>
            </a:r>
          </a:p>
          <a:p>
            <a:pPr marL="799200">
              <a:spcAft>
                <a:spcPts val="1800"/>
              </a:spcAft>
            </a:pPr>
            <a:r>
              <a:rPr lang="en-AU" b="1"/>
              <a:t>and</a:t>
            </a:r>
          </a:p>
          <a:p>
            <a:pPr marL="800100" lvl="1" indent="-342900">
              <a:spcAft>
                <a:spcPts val="3600"/>
              </a:spcAft>
              <a:buFont typeface="+mj-lt"/>
              <a:buAutoNum type="arabicPeriod" startAt="2"/>
            </a:pPr>
            <a:r>
              <a:rPr lang="en-AU"/>
              <a:t>receive a refund of unspent tuition fees</a:t>
            </a:r>
            <a:endParaRPr lang="en-AU">
              <a:cs typeface="Calibri" panose="020F0502020204030204"/>
            </a:endParaRPr>
          </a:p>
        </p:txBody>
      </p:sp>
      <p:grpSp>
        <p:nvGrpSpPr>
          <p:cNvPr id="14" name="Group 13">
            <a:extLst>
              <a:ext uri="{FF2B5EF4-FFF2-40B4-BE49-F238E27FC236}">
                <a16:creationId xmlns:a16="http://schemas.microsoft.com/office/drawing/2014/main" id="{480A8E89-12D6-EB68-9CA8-9FA1377C6F24}"/>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5" name="Rectangle 14">
              <a:extLst>
                <a:ext uri="{FF2B5EF4-FFF2-40B4-BE49-F238E27FC236}">
                  <a16:creationId xmlns:a16="http://schemas.microsoft.com/office/drawing/2014/main" id="{E02EB1C7-F7FC-F4F1-A4A6-C029DB489B20}"/>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6" name="Oval 15">
              <a:extLst>
                <a:ext uri="{FF2B5EF4-FFF2-40B4-BE49-F238E27FC236}">
                  <a16:creationId xmlns:a16="http://schemas.microsoft.com/office/drawing/2014/main" id="{82F3587B-8665-56B9-3EF8-32C1BFFE2442}"/>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Graphic 10">
              <a:extLst>
                <a:ext uri="{FF2B5EF4-FFF2-40B4-BE49-F238E27FC236}">
                  <a16:creationId xmlns:a16="http://schemas.microsoft.com/office/drawing/2014/main" id="{C60CFE85-1C08-0FAC-5B70-F1725AFDC33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2" name="Group 11">
            <a:extLst>
              <a:ext uri="{FF2B5EF4-FFF2-40B4-BE49-F238E27FC236}">
                <a16:creationId xmlns:a16="http://schemas.microsoft.com/office/drawing/2014/main" id="{0930B27A-E7CF-DA66-9148-9183DB027059}"/>
              </a:ext>
              <a:ext uri="{C183D7F6-B498-43B3-948B-1728B52AA6E4}">
                <adec:decorative xmlns:adec="http://schemas.microsoft.com/office/drawing/2017/decorative" val="1"/>
              </a:ext>
            </a:extLst>
          </p:cNvPr>
          <p:cNvGrpSpPr>
            <a:grpSpLocks noChangeAspect="1"/>
          </p:cNvGrpSpPr>
          <p:nvPr/>
        </p:nvGrpSpPr>
        <p:grpSpPr>
          <a:xfrm>
            <a:off x="7128000" y="3996000"/>
            <a:ext cx="1656000" cy="792000"/>
            <a:chOff x="7128000" y="3996000"/>
            <a:chExt cx="1656000" cy="792000"/>
          </a:xfrm>
        </p:grpSpPr>
        <p:sp>
          <p:nvSpPr>
            <p:cNvPr id="11" name="Rectangle: Rounded Corners 10">
              <a:extLst>
                <a:ext uri="{FF2B5EF4-FFF2-40B4-BE49-F238E27FC236}">
                  <a16:creationId xmlns:a16="http://schemas.microsoft.com/office/drawing/2014/main" id="{4B9283A6-F4A1-82FA-3CAC-B20A71B65B1A}"/>
                </a:ext>
                <a:ext uri="{C183D7F6-B498-43B3-948B-1728B52AA6E4}">
                  <adec:decorative xmlns:adec="http://schemas.microsoft.com/office/drawing/2017/decorative" val="1"/>
                </a:ext>
              </a:extLst>
            </p:cNvPr>
            <p:cNvSpPr/>
            <p:nvPr/>
          </p:nvSpPr>
          <p:spPr>
            <a:xfrm>
              <a:off x="7128000" y="3996000"/>
              <a:ext cx="1656000" cy="792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green circle on a black background&#10;&#10;Description automatically generated">
              <a:extLst>
                <a:ext uri="{FF2B5EF4-FFF2-40B4-BE49-F238E27FC236}">
                  <a16:creationId xmlns:a16="http://schemas.microsoft.com/office/drawing/2014/main" id="{D68BBB63-F9F6-6D7F-1274-AA8C6E01FF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0423" y="4068000"/>
              <a:ext cx="1391153" cy="652176"/>
            </a:xfrm>
            <a:prstGeom prst="rect">
              <a:avLst/>
            </a:prstGeom>
          </p:spPr>
        </p:pic>
      </p:grpSp>
    </p:spTree>
    <p:extLst>
      <p:ext uri="{BB962C8B-B14F-4D97-AF65-F5344CB8AC3E}">
        <p14:creationId xmlns:p14="http://schemas.microsoft.com/office/powerpoint/2010/main" val="1570158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9AB2FA-EBB4-5377-AB99-D4B64237AAB9}"/>
              </a:ext>
            </a:extLst>
          </p:cNvPr>
          <p:cNvSpPr txBox="1">
            <a:spLocks noGrp="1"/>
          </p:cNvSpPr>
          <p:nvPr>
            <p:ph type="title" idx="4294967295"/>
          </p:nvPr>
        </p:nvSpPr>
        <p:spPr>
          <a:xfrm>
            <a:off x="539552"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Team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grpSp>
        <p:nvGrpSpPr>
          <p:cNvPr id="15" name="Group 14">
            <a:extLst>
              <a:ext uri="{FF2B5EF4-FFF2-40B4-BE49-F238E27FC236}">
                <a16:creationId xmlns:a16="http://schemas.microsoft.com/office/drawing/2014/main" id="{4D8C4B23-12E1-601F-5EF2-AE7115B1634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6" name="Rectangle 15">
              <a:extLst>
                <a:ext uri="{FF2B5EF4-FFF2-40B4-BE49-F238E27FC236}">
                  <a16:creationId xmlns:a16="http://schemas.microsoft.com/office/drawing/2014/main" id="{31DBC481-2E06-8F64-A22D-0B7B9138A5C1}"/>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7" name="Oval 16">
              <a:extLst>
                <a:ext uri="{FF2B5EF4-FFF2-40B4-BE49-F238E27FC236}">
                  <a16:creationId xmlns:a16="http://schemas.microsoft.com/office/drawing/2014/main" id="{475F6EF3-E5FC-456D-FF4F-30845DA4D3E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8" name="Graphic 10">
              <a:extLst>
                <a:ext uri="{FF2B5EF4-FFF2-40B4-BE49-F238E27FC236}">
                  <a16:creationId xmlns:a16="http://schemas.microsoft.com/office/drawing/2014/main" id="{E036241A-C9FA-3094-09E9-417C3A2ED02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pic>
        <p:nvPicPr>
          <p:cNvPr id="2" name="Picture 1" descr="Photo of the TPS team.">
            <a:extLst>
              <a:ext uri="{FF2B5EF4-FFF2-40B4-BE49-F238E27FC236}">
                <a16:creationId xmlns:a16="http://schemas.microsoft.com/office/drawing/2014/main" id="{1F2762D7-8907-FAE8-FFA4-A721BB8EC03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40000" y="971999"/>
            <a:ext cx="8064000" cy="3672264"/>
          </a:xfrm>
          <a:prstGeom prst="rect">
            <a:avLst/>
          </a:prstGeom>
        </p:spPr>
      </p:pic>
    </p:spTree>
    <p:extLst>
      <p:ext uri="{BB962C8B-B14F-4D97-AF65-F5344CB8AC3E}">
        <p14:creationId xmlns:p14="http://schemas.microsoft.com/office/powerpoint/2010/main" val="36487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TPS Online system</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3231654"/>
          </a:xfrm>
          <a:prstGeom prst="rect">
            <a:avLst/>
          </a:prstGeom>
          <a:noFill/>
        </p:spPr>
        <p:txBody>
          <a:bodyPr wrap="square" lIns="0" tIns="0" rIns="0" bIns="0" rtlCol="0" anchor="t">
            <a:spAutoFit/>
          </a:bodyPr>
          <a:lstStyle/>
          <a:p>
            <a:pPr>
              <a:spcAft>
                <a:spcPts val="3600"/>
              </a:spcAft>
            </a:pPr>
            <a:r>
              <a:rPr lang="en-AU"/>
              <a:t>TPS Online is the system you will use to request and receive TPS assistance</a:t>
            </a:r>
          </a:p>
          <a:p>
            <a:pPr>
              <a:spcAft>
                <a:spcPts val="3600"/>
              </a:spcAft>
            </a:pPr>
            <a:r>
              <a:rPr lang="en-AU"/>
              <a:t>You can request a refund of your unspent tuition fees in TPS Online</a:t>
            </a:r>
          </a:p>
          <a:p>
            <a:pPr>
              <a:spcAft>
                <a:spcPts val="3600"/>
              </a:spcAft>
            </a:pPr>
            <a:r>
              <a:rPr lang="en-AU"/>
              <a:t>We will show you how to use TPS Online later in this presentation</a:t>
            </a:r>
            <a:endParaRPr lang="en-AU">
              <a:cs typeface="Calibri"/>
            </a:endParaRPr>
          </a:p>
          <a:p>
            <a:pPr>
              <a:spcAft>
                <a:spcPts val="3600"/>
              </a:spcAft>
            </a:pPr>
            <a:r>
              <a:rPr lang="en-AU"/>
              <a:t>TPS Online step-by-step instructions are on the TPS website</a:t>
            </a:r>
          </a:p>
          <a:p>
            <a:pPr>
              <a:spcAft>
                <a:spcPts val="3600"/>
              </a:spcAft>
            </a:pPr>
            <a:r>
              <a:rPr lang="en-AU"/>
              <a:t>Access TPS Online via the TPS website</a:t>
            </a:r>
          </a:p>
        </p:txBody>
      </p:sp>
      <p:grpSp>
        <p:nvGrpSpPr>
          <p:cNvPr id="21" name="Group 20">
            <a:extLst>
              <a:ext uri="{FF2B5EF4-FFF2-40B4-BE49-F238E27FC236}">
                <a16:creationId xmlns:a16="http://schemas.microsoft.com/office/drawing/2014/main" id="{160F4120-C931-9DA1-E4F6-E06709F4F4DD}"/>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2" name="Rectangle 21">
              <a:extLst>
                <a:ext uri="{FF2B5EF4-FFF2-40B4-BE49-F238E27FC236}">
                  <a16:creationId xmlns:a16="http://schemas.microsoft.com/office/drawing/2014/main" id="{E8E0C292-40FC-5818-F16B-1E360A607B6B}"/>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3" name="Oval 22">
              <a:extLst>
                <a:ext uri="{FF2B5EF4-FFF2-40B4-BE49-F238E27FC236}">
                  <a16:creationId xmlns:a16="http://schemas.microsoft.com/office/drawing/2014/main" id="{C63AAA9A-4521-81CE-B8DB-98F534A6189D}"/>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Graphic 10">
              <a:extLst>
                <a:ext uri="{FF2B5EF4-FFF2-40B4-BE49-F238E27FC236}">
                  <a16:creationId xmlns:a16="http://schemas.microsoft.com/office/drawing/2014/main" id="{FAB2A813-DA9A-6B11-5F5B-0AD2119917C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10" name="Group 9">
            <a:extLst>
              <a:ext uri="{FF2B5EF4-FFF2-40B4-BE49-F238E27FC236}">
                <a16:creationId xmlns:a16="http://schemas.microsoft.com/office/drawing/2014/main" id="{C5560EB6-DD3E-9AD1-BD08-957ADBCBFC08}"/>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5256573B-855E-431E-E077-CF5199E9AD22}"/>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2">
              <a:extLst>
                <a:ext uri="{FF2B5EF4-FFF2-40B4-BE49-F238E27FC236}">
                  <a16:creationId xmlns:a16="http://schemas.microsoft.com/office/drawing/2014/main" id="{0DE71F06-AF92-CF3C-D0FA-FB854927071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58000" y="3858429"/>
              <a:ext cx="900000" cy="707142"/>
            </a:xfrm>
            <a:prstGeom prst="rect">
              <a:avLst/>
            </a:prstGeom>
          </p:spPr>
        </p:pic>
      </p:grpSp>
    </p:spTree>
    <p:extLst>
      <p:ext uri="{BB962C8B-B14F-4D97-AF65-F5344CB8AC3E}">
        <p14:creationId xmlns:p14="http://schemas.microsoft.com/office/powerpoint/2010/main" val="24528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Continuing your studies with an alternative provider</a:t>
            </a:r>
            <a:endParaRPr kumimoji="0" lang="en-AU" sz="2200" b="0" i="0" u="none" strike="noStrike" kern="1200" cap="none" spc="0" normalizeH="0" baseline="0" noProof="0">
              <a:ln>
                <a:noFill/>
              </a:ln>
              <a:solidFill>
                <a:schemeClr val="tx1"/>
              </a:solidFill>
              <a:effectLst/>
              <a:uLnTx/>
              <a:uFillTx/>
              <a:latin typeface="+mn-lt"/>
              <a:ea typeface="+mn-ea"/>
              <a:cs typeface="+mn-cs"/>
            </a:endParaRPr>
          </a:p>
        </p:txBody>
      </p:sp>
      <p:sp>
        <p:nvSpPr>
          <p:cNvPr id="7" name="TextBox 6">
            <a:extLst>
              <a:ext uri="{FF2B5EF4-FFF2-40B4-BE49-F238E27FC236}">
                <a16:creationId xmlns:a16="http://schemas.microsoft.com/office/drawing/2014/main" id="{8AAA43E8-329F-4B2F-BF15-9846E6AD2536}"/>
              </a:ext>
            </a:extLst>
          </p:cNvPr>
          <p:cNvSpPr txBox="1"/>
          <p:nvPr/>
        </p:nvSpPr>
        <p:spPr>
          <a:xfrm>
            <a:off x="540000" y="1116000"/>
            <a:ext cx="8064000" cy="2769989"/>
          </a:xfrm>
          <a:prstGeom prst="rect">
            <a:avLst/>
          </a:prstGeom>
          <a:noFill/>
        </p:spPr>
        <p:txBody>
          <a:bodyPr wrap="square" lIns="0" tIns="0" rIns="0" bIns="0" rtlCol="0" anchor="t">
            <a:spAutoFit/>
          </a:bodyPr>
          <a:lstStyle/>
          <a:p>
            <a:pPr>
              <a:spcAft>
                <a:spcPts val="3600"/>
              </a:spcAft>
            </a:pPr>
            <a:r>
              <a:rPr lang="en-AU" b="1"/>
              <a:t>Our priority</a:t>
            </a:r>
            <a:r>
              <a:rPr lang="en-AU"/>
              <a:t>: To help you to continue your studies with a new education provider</a:t>
            </a:r>
          </a:p>
          <a:p>
            <a:pPr>
              <a:spcAft>
                <a:spcPts val="3600"/>
              </a:spcAft>
            </a:pPr>
            <a:r>
              <a:rPr lang="en-AU"/>
              <a:t>You will be emailed links to find alternative courses at different providers</a:t>
            </a:r>
          </a:p>
          <a:p>
            <a:pPr>
              <a:spcAft>
                <a:spcPts val="3600"/>
              </a:spcAft>
            </a:pPr>
            <a:r>
              <a:rPr lang="en-AU" b="1"/>
              <a:t>You will need to contact the new provider to enrol </a:t>
            </a:r>
            <a:r>
              <a:rPr lang="en-AU"/>
              <a:t>with them</a:t>
            </a:r>
          </a:p>
          <a:p>
            <a:pPr>
              <a:spcAft>
                <a:spcPts val="3600"/>
              </a:spcAft>
            </a:pPr>
            <a:r>
              <a:rPr lang="en-AU"/>
              <a:t>Alternative courses may cost more or less than your current course. If costs are higher, you will need to meet those costs.</a:t>
            </a:r>
          </a:p>
        </p:txBody>
      </p:sp>
      <p:grpSp>
        <p:nvGrpSpPr>
          <p:cNvPr id="3" name="Group 2">
            <a:extLst>
              <a:ext uri="{FF2B5EF4-FFF2-40B4-BE49-F238E27FC236}">
                <a16:creationId xmlns:a16="http://schemas.microsoft.com/office/drawing/2014/main" id="{67F1E530-E201-06FE-3FE7-FB2C8A308BE3}"/>
              </a:ext>
              <a:ext uri="{C183D7F6-B498-43B3-948B-1728B52AA6E4}">
                <adec:decorative xmlns:adec="http://schemas.microsoft.com/office/drawing/2017/decorative" val="1"/>
              </a:ext>
            </a:extLst>
          </p:cNvPr>
          <p:cNvGrpSpPr>
            <a:grpSpLocks noChangeAspect="1"/>
          </p:cNvGrpSpPr>
          <p:nvPr/>
        </p:nvGrpSpPr>
        <p:grpSpPr>
          <a:xfrm>
            <a:off x="6912000" y="3960000"/>
            <a:ext cx="1872000" cy="828000"/>
            <a:chOff x="6912000" y="3960000"/>
            <a:chExt cx="1872000" cy="828000"/>
          </a:xfrm>
        </p:grpSpPr>
        <p:sp>
          <p:nvSpPr>
            <p:cNvPr id="12" name="Rectangle: Rounded Corners 11">
              <a:extLst>
                <a:ext uri="{FF2B5EF4-FFF2-40B4-BE49-F238E27FC236}">
                  <a16:creationId xmlns:a16="http://schemas.microsoft.com/office/drawing/2014/main" id="{0BC417AB-DA64-296A-AA60-1E86DACEDA5A}"/>
                </a:ext>
                <a:ext uri="{C183D7F6-B498-43B3-948B-1728B52AA6E4}">
                  <adec:decorative xmlns:adec="http://schemas.microsoft.com/office/drawing/2017/decorative" val="1"/>
                </a:ext>
              </a:extLst>
            </p:cNvPr>
            <p:cNvSpPr/>
            <p:nvPr/>
          </p:nvSpPr>
          <p:spPr>
            <a:xfrm>
              <a:off x="6912000" y="3960000"/>
              <a:ext cx="1872000" cy="828000"/>
            </a:xfrm>
            <a:prstGeom prst="roundRect">
              <a:avLst>
                <a:gd name="adj" fmla="val 40602"/>
              </a:avLst>
            </a:prstGeom>
            <a:solidFill>
              <a:schemeClr val="bg1"/>
            </a:solidFill>
            <a:ln w="19050">
              <a:solidFill>
                <a:srgbClr val="4897A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Graphic 1072">
              <a:extLst>
                <a:ext uri="{FF2B5EF4-FFF2-40B4-BE49-F238E27FC236}">
                  <a16:creationId xmlns:a16="http://schemas.microsoft.com/office/drawing/2014/main" id="{501D8FC5-F452-47CD-9CF1-723FFD11368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20000" y="4056410"/>
              <a:ext cx="1656000" cy="635179"/>
            </a:xfrm>
            <a:prstGeom prst="rect">
              <a:avLst/>
            </a:prstGeom>
          </p:spPr>
        </p:pic>
      </p:grpSp>
      <p:grpSp>
        <p:nvGrpSpPr>
          <p:cNvPr id="22" name="Group 21">
            <a:extLst>
              <a:ext uri="{FF2B5EF4-FFF2-40B4-BE49-F238E27FC236}">
                <a16:creationId xmlns:a16="http://schemas.microsoft.com/office/drawing/2014/main" id="{823DD512-2AC6-429C-9EE6-7CAEF89D9C50}"/>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23" name="Rectangle 22">
              <a:extLst>
                <a:ext uri="{FF2B5EF4-FFF2-40B4-BE49-F238E27FC236}">
                  <a16:creationId xmlns:a16="http://schemas.microsoft.com/office/drawing/2014/main" id="{3BCA6B79-39CC-B3D3-282B-92A49713341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24" name="Oval 23">
              <a:extLst>
                <a:ext uri="{FF2B5EF4-FFF2-40B4-BE49-F238E27FC236}">
                  <a16:creationId xmlns:a16="http://schemas.microsoft.com/office/drawing/2014/main" id="{FE16C6AA-3BA7-AEB1-A45E-FD13EB4535DF}"/>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5" name="Graphic 10">
              <a:extLst>
                <a:ext uri="{FF2B5EF4-FFF2-40B4-BE49-F238E27FC236}">
                  <a16:creationId xmlns:a16="http://schemas.microsoft.com/office/drawing/2014/main" id="{4FAD809C-026B-91A7-519A-46CA1B5E5C0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200" y="4650091"/>
              <a:ext cx="238264" cy="237600"/>
            </a:xfrm>
            <a:prstGeom prst="rect">
              <a:avLst/>
            </a:prstGeom>
          </p:spPr>
        </p:pic>
      </p:grpSp>
    </p:spTree>
    <p:extLst>
      <p:ext uri="{BB962C8B-B14F-4D97-AF65-F5344CB8AC3E}">
        <p14:creationId xmlns:p14="http://schemas.microsoft.com/office/powerpoint/2010/main" val="34122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088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2585323"/>
          </a:xfrm>
          <a:prstGeom prst="rect">
            <a:avLst/>
          </a:prstGeom>
          <a:noFill/>
        </p:spPr>
        <p:txBody>
          <a:bodyPr wrap="square" lIns="0" tIns="0" rIns="0" bIns="0" rtlCol="0" anchor="t">
            <a:spAutoFit/>
          </a:bodyPr>
          <a:lstStyle/>
          <a:p>
            <a:pPr>
              <a:spcAft>
                <a:spcPts val="3600"/>
              </a:spcAft>
            </a:pPr>
            <a:r>
              <a:rPr lang="en-AU" b="1"/>
              <a:t>Unspent tuition fees</a:t>
            </a:r>
            <a:r>
              <a:rPr lang="en-AU"/>
              <a:t>: The fees that you paid to Lonsdale Institute for education or training that you did not receive</a:t>
            </a:r>
          </a:p>
          <a:p>
            <a:pPr>
              <a:spcAft>
                <a:spcPts val="3600"/>
              </a:spcAft>
            </a:pPr>
            <a:r>
              <a:rPr lang="en-AU"/>
              <a:t>For example, if you paid for 10 weeks of tuition and only attended classes for 7 weeks, the remaining 3 weeks are your </a:t>
            </a:r>
            <a:r>
              <a:rPr lang="en-AU" b="1"/>
              <a:t>unspent tuition fees</a:t>
            </a:r>
          </a:p>
          <a:p>
            <a:pPr>
              <a:spcAft>
                <a:spcPts val="3600"/>
              </a:spcAft>
            </a:pPr>
            <a:r>
              <a:rPr lang="en-AU"/>
              <a:t>The TPS can provide you with a refund of any </a:t>
            </a:r>
            <a:r>
              <a:rPr lang="en-AU" b="1" u="sng"/>
              <a:t>unspent</a:t>
            </a:r>
            <a:r>
              <a:rPr lang="en-AU" b="1"/>
              <a:t> tuition fees </a:t>
            </a:r>
            <a:r>
              <a:rPr lang="en-AU"/>
              <a:t>that were paid to Lonsdale Institute</a:t>
            </a:r>
          </a:p>
        </p:txBody>
      </p:sp>
      <p:grpSp>
        <p:nvGrpSpPr>
          <p:cNvPr id="17" name="Group 16">
            <a:extLst>
              <a:ext uri="{FF2B5EF4-FFF2-40B4-BE49-F238E27FC236}">
                <a16:creationId xmlns:a16="http://schemas.microsoft.com/office/drawing/2014/main" id="{A91BC732-8DD1-3CDE-BD1A-5FAF822A1152}"/>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1DDDC161-B691-7C46-3F65-94F690DC95FC}"/>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2C54FA75-1BCC-41C0-1F17-5552A778E1DC}"/>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B1AB4B13-B0DD-C310-ED89-689049C4510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200" y="4650091"/>
              <a:ext cx="238264" cy="237600"/>
            </a:xfrm>
            <a:prstGeom prst="rect">
              <a:avLst/>
            </a:prstGeom>
          </p:spPr>
        </p:pic>
      </p:grpSp>
      <p:grpSp>
        <p:nvGrpSpPr>
          <p:cNvPr id="8" name="Group 7">
            <a:extLst>
              <a:ext uri="{FF2B5EF4-FFF2-40B4-BE49-F238E27FC236}">
                <a16:creationId xmlns:a16="http://schemas.microsoft.com/office/drawing/2014/main" id="{538613F1-B6C7-DB3B-C2CF-F14B7F115636}"/>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0EED4CB5-4133-43B0-DB22-B1794F53AB60}"/>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Graphic 1068">
              <a:extLst>
                <a:ext uri="{FF2B5EF4-FFF2-40B4-BE49-F238E27FC236}">
                  <a16:creationId xmlns:a16="http://schemas.microsoft.com/office/drawing/2014/main" id="{565D3EDD-1F8F-425B-9226-92C3FD5823C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01998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73479-7099-43D6-A8B2-BB6DA88278A6}"/>
              </a:ext>
            </a:extLst>
          </p:cNvPr>
          <p:cNvSpPr txBox="1">
            <a:spLocks noGrp="1"/>
          </p:cNvSpPr>
          <p:nvPr>
            <p:ph type="title" idx="4294967295"/>
          </p:nvPr>
        </p:nvSpPr>
        <p:spPr>
          <a:xfrm>
            <a:off x="540000" y="504000"/>
            <a:ext cx="8064000" cy="4320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AU" sz="2800" b="1" i="0" u="none" strike="noStrike" kern="1200" cap="none" spc="0" normalizeH="0" baseline="0" noProof="0">
                <a:ln>
                  <a:noFill/>
                </a:ln>
                <a:solidFill>
                  <a:schemeClr val="tx1"/>
                </a:solidFill>
                <a:effectLst/>
                <a:uLnTx/>
                <a:uFillTx/>
                <a:latin typeface="+mn-lt"/>
                <a:ea typeface="+mn-ea"/>
                <a:cs typeface="+mn-cs"/>
              </a:rPr>
              <a:t>Unspent tuition fees</a:t>
            </a:r>
            <a:endParaRPr kumimoji="0" lang="en-AU" sz="2800" b="0" i="0" u="none" strike="noStrike" kern="1200" cap="none" spc="0" normalizeH="0" baseline="0" noProof="0">
              <a:ln>
                <a:noFill/>
              </a:ln>
              <a:solidFill>
                <a:schemeClr val="tx1"/>
              </a:solidFill>
              <a:effectLst/>
              <a:uLnTx/>
              <a:uFillTx/>
              <a:latin typeface="+mn-lt"/>
              <a:ea typeface="+mn-ea"/>
              <a:cs typeface="+mn-cs"/>
            </a:endParaRPr>
          </a:p>
        </p:txBody>
      </p:sp>
      <p:sp>
        <p:nvSpPr>
          <p:cNvPr id="5" name="TextBox 4">
            <a:extLst>
              <a:ext uri="{FF2B5EF4-FFF2-40B4-BE49-F238E27FC236}">
                <a16:creationId xmlns:a16="http://schemas.microsoft.com/office/drawing/2014/main" id="{DE8E51C7-ED98-4933-AF2E-C29500B65F7C}"/>
              </a:ext>
            </a:extLst>
          </p:cNvPr>
          <p:cNvSpPr txBox="1"/>
          <p:nvPr/>
        </p:nvSpPr>
        <p:spPr>
          <a:xfrm>
            <a:off x="540000" y="1116000"/>
            <a:ext cx="8064000" cy="3177793"/>
          </a:xfrm>
          <a:prstGeom prst="rect">
            <a:avLst/>
          </a:prstGeom>
          <a:noFill/>
        </p:spPr>
        <p:txBody>
          <a:bodyPr wrap="square" lIns="0" tIns="0" rIns="0" bIns="0" rtlCol="0" anchor="t">
            <a:spAutoFit/>
          </a:bodyPr>
          <a:lstStyle/>
          <a:p>
            <a:pPr>
              <a:spcAft>
                <a:spcPts val="1500"/>
              </a:spcAft>
            </a:pPr>
            <a:r>
              <a:rPr lang="en-AU"/>
              <a:t>Your refund can be paid to:</a:t>
            </a:r>
          </a:p>
          <a:p>
            <a:pPr marL="742950" lvl="1" indent="-285750">
              <a:spcAft>
                <a:spcPts val="1500"/>
              </a:spcAft>
              <a:buFont typeface="Arial" panose="020B0604020202020204" pitchFamily="34" charset="0"/>
              <a:buChar char="•"/>
            </a:pPr>
            <a:r>
              <a:rPr lang="en-AU"/>
              <a:t>your personal bank account</a:t>
            </a:r>
          </a:p>
          <a:p>
            <a:pPr marL="742950" lvl="1" indent="-285750">
              <a:spcAft>
                <a:spcPts val="1500"/>
              </a:spcAft>
              <a:buFont typeface="Arial" panose="020B0604020202020204" pitchFamily="34" charset="0"/>
              <a:buChar char="•"/>
            </a:pPr>
            <a:r>
              <a:rPr lang="en-AU"/>
              <a:t>another nominated bank account (e.g. a family member)</a:t>
            </a:r>
          </a:p>
          <a:p>
            <a:pPr marL="742950" lvl="1" indent="-285750">
              <a:spcAft>
                <a:spcPts val="1500"/>
              </a:spcAft>
              <a:buFont typeface="Arial" panose="020B0604020202020204" pitchFamily="34" charset="0"/>
              <a:buChar char="•"/>
            </a:pPr>
            <a:r>
              <a:rPr lang="en-AU"/>
              <a:t>your new education provider</a:t>
            </a:r>
          </a:p>
          <a:p>
            <a:pPr marL="742950" lvl="1" indent="-285750">
              <a:spcAft>
                <a:spcPts val="1500"/>
              </a:spcAft>
              <a:buFont typeface="Arial" panose="020B0604020202020204" pitchFamily="34" charset="0"/>
              <a:buChar char="•"/>
            </a:pPr>
            <a:r>
              <a:rPr lang="en-AU"/>
              <a:t>your education agent</a:t>
            </a:r>
          </a:p>
          <a:p>
            <a:pPr>
              <a:spcAft>
                <a:spcPts val="1500"/>
              </a:spcAft>
            </a:pPr>
            <a:r>
              <a:rPr lang="en-AU"/>
              <a:t>If you would like your agent to receive your refund on your behalf, you </a:t>
            </a:r>
            <a:br>
              <a:rPr lang="en-AU"/>
            </a:br>
            <a:r>
              <a:rPr lang="en-AU"/>
              <a:t>must request and return an </a:t>
            </a:r>
            <a:r>
              <a:rPr lang="en-AU" b="1"/>
              <a:t>Authority to Act/Refund</a:t>
            </a:r>
            <a:r>
              <a:rPr lang="en-AU" b="1" i="1"/>
              <a:t> </a:t>
            </a:r>
            <a:r>
              <a:rPr lang="en-AU"/>
              <a:t>form by emailing </a:t>
            </a:r>
            <a:br>
              <a:rPr lang="en-AU"/>
            </a:br>
            <a:r>
              <a:rPr lang="en-AU">
                <a:hlinkClick r:id="rId3"/>
              </a:rPr>
              <a:t>support@tps.gov.au</a:t>
            </a:r>
            <a:endParaRPr lang="en-AU">
              <a:cs typeface="Calibri"/>
            </a:endParaRPr>
          </a:p>
        </p:txBody>
      </p:sp>
      <p:grpSp>
        <p:nvGrpSpPr>
          <p:cNvPr id="17" name="Group 16">
            <a:extLst>
              <a:ext uri="{FF2B5EF4-FFF2-40B4-BE49-F238E27FC236}">
                <a16:creationId xmlns:a16="http://schemas.microsoft.com/office/drawing/2014/main" id="{6BED3942-E3B4-5444-AFE1-45DEC07EFF87}"/>
              </a:ext>
              <a:ext uri="{C183D7F6-B498-43B3-948B-1728B52AA6E4}">
                <adec:decorative xmlns:adec="http://schemas.microsoft.com/office/drawing/2017/decorative" val="1"/>
              </a:ext>
            </a:extLst>
          </p:cNvPr>
          <p:cNvGrpSpPr/>
          <p:nvPr/>
        </p:nvGrpSpPr>
        <p:grpSpPr>
          <a:xfrm>
            <a:off x="378000" y="4755600"/>
            <a:ext cx="1668981" cy="307777"/>
            <a:chOff x="894512" y="4612842"/>
            <a:chExt cx="1668981" cy="307777"/>
          </a:xfrm>
        </p:grpSpPr>
        <p:sp>
          <p:nvSpPr>
            <p:cNvPr id="18" name="Rectangle 17">
              <a:extLst>
                <a:ext uri="{FF2B5EF4-FFF2-40B4-BE49-F238E27FC236}">
                  <a16:creationId xmlns:a16="http://schemas.microsoft.com/office/drawing/2014/main" id="{5E022B39-A5D8-B0DC-49F2-CB5AA0D52D9D}"/>
                </a:ext>
                <a:ext uri="{C183D7F6-B498-43B3-948B-1728B52AA6E4}">
                  <adec:decorative xmlns:adec="http://schemas.microsoft.com/office/drawing/2017/decorative" val="1"/>
                </a:ext>
              </a:extLst>
            </p:cNvPr>
            <p:cNvSpPr>
              <a:spLocks noChangeArrowheads="1"/>
            </p:cNvSpPr>
            <p:nvPr/>
          </p:nvSpPr>
          <p:spPr bwMode="auto">
            <a:xfrm>
              <a:off x="1184447" y="4612842"/>
              <a:ext cx="137904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AU" altLang="en-US" sz="1400" b="1" i="0"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www.tps.gov.au</a:t>
              </a:r>
              <a:endParaRPr kumimoji="0" lang="en-AU" altLang="en-US" sz="1400" b="1" i="0" strike="noStrike" cap="none" normalizeH="0" baseline="0">
                <a:ln>
                  <a:noFill/>
                </a:ln>
                <a:solidFill>
                  <a:schemeClr val="bg1"/>
                </a:solidFill>
                <a:effectLst/>
                <a:latin typeface="Arial" panose="020B0604020202020204" pitchFamily="34" charset="0"/>
              </a:endParaRPr>
            </a:p>
          </p:txBody>
        </p:sp>
        <p:sp>
          <p:nvSpPr>
            <p:cNvPr id="19" name="Oval 18">
              <a:extLst>
                <a:ext uri="{FF2B5EF4-FFF2-40B4-BE49-F238E27FC236}">
                  <a16:creationId xmlns:a16="http://schemas.microsoft.com/office/drawing/2014/main" id="{D74760A0-7D55-A3D4-FBF9-7551DEF6268B}"/>
                </a:ext>
                <a:ext uri="{C183D7F6-B498-43B3-948B-1728B52AA6E4}">
                  <adec:decorative xmlns:adec="http://schemas.microsoft.com/office/drawing/2017/decorative" val="1"/>
                </a:ext>
              </a:extLst>
            </p:cNvPr>
            <p:cNvSpPr>
              <a:spLocks noChangeAspect="1"/>
            </p:cNvSpPr>
            <p:nvPr/>
          </p:nvSpPr>
          <p:spPr>
            <a:xfrm>
              <a:off x="894512" y="4623091"/>
              <a:ext cx="288805" cy="28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Graphic 10">
              <a:extLst>
                <a:ext uri="{FF2B5EF4-FFF2-40B4-BE49-F238E27FC236}">
                  <a16:creationId xmlns:a16="http://schemas.microsoft.com/office/drawing/2014/main" id="{77813D88-8FDE-1D47-6FA9-C358F25D01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9200" y="4650091"/>
              <a:ext cx="238264" cy="237600"/>
            </a:xfrm>
            <a:prstGeom prst="rect">
              <a:avLst/>
            </a:prstGeom>
          </p:spPr>
        </p:pic>
      </p:grpSp>
      <p:grpSp>
        <p:nvGrpSpPr>
          <p:cNvPr id="3" name="Group 2">
            <a:extLst>
              <a:ext uri="{FF2B5EF4-FFF2-40B4-BE49-F238E27FC236}">
                <a16:creationId xmlns:a16="http://schemas.microsoft.com/office/drawing/2014/main" id="{870F3B2E-0659-E9BB-6690-C3B9555FF50A}"/>
              </a:ext>
              <a:ext uri="{C183D7F6-B498-43B3-948B-1728B52AA6E4}">
                <adec:decorative xmlns:adec="http://schemas.microsoft.com/office/drawing/2017/decorative" val="1"/>
              </a:ext>
            </a:extLst>
          </p:cNvPr>
          <p:cNvGrpSpPr>
            <a:grpSpLocks noChangeAspect="1"/>
          </p:cNvGrpSpPr>
          <p:nvPr/>
        </p:nvGrpSpPr>
        <p:grpSpPr>
          <a:xfrm>
            <a:off x="7632000" y="3636000"/>
            <a:ext cx="1152000" cy="1152000"/>
            <a:chOff x="7632000" y="3636000"/>
            <a:chExt cx="1152000" cy="1152000"/>
          </a:xfrm>
        </p:grpSpPr>
        <p:sp>
          <p:nvSpPr>
            <p:cNvPr id="4" name="Oval 3">
              <a:extLst>
                <a:ext uri="{FF2B5EF4-FFF2-40B4-BE49-F238E27FC236}">
                  <a16:creationId xmlns:a16="http://schemas.microsoft.com/office/drawing/2014/main" id="{F7C95391-96D9-E95F-A013-43E11105A3AF}"/>
                </a:ext>
                <a:ext uri="{C183D7F6-B498-43B3-948B-1728B52AA6E4}">
                  <adec:decorative xmlns:adec="http://schemas.microsoft.com/office/drawing/2017/decorative" val="1"/>
                </a:ext>
              </a:extLst>
            </p:cNvPr>
            <p:cNvSpPr>
              <a:spLocks noChangeAspect="1"/>
            </p:cNvSpPr>
            <p:nvPr/>
          </p:nvSpPr>
          <p:spPr>
            <a:xfrm>
              <a:off x="7632000" y="3636000"/>
              <a:ext cx="1152000" cy="1152000"/>
            </a:xfrm>
            <a:prstGeom prst="ellipse">
              <a:avLst/>
            </a:prstGeom>
            <a:solidFill>
              <a:schemeClr val="bg1"/>
            </a:solidFill>
            <a:ln w="19050">
              <a:solidFill>
                <a:srgbClr val="4897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Graphic 1068">
              <a:extLst>
                <a:ext uri="{FF2B5EF4-FFF2-40B4-BE49-F238E27FC236}">
                  <a16:creationId xmlns:a16="http://schemas.microsoft.com/office/drawing/2014/main" id="{CCE3FFBD-62A5-87B8-3674-6F258F8D5D1C}"/>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848000" y="3743320"/>
              <a:ext cx="720000" cy="937359"/>
            </a:xfrm>
            <a:prstGeom prst="rect">
              <a:avLst/>
            </a:prstGeom>
          </p:spPr>
        </p:pic>
      </p:grpSp>
    </p:spTree>
    <p:extLst>
      <p:ext uri="{BB962C8B-B14F-4D97-AF65-F5344CB8AC3E}">
        <p14:creationId xmlns:p14="http://schemas.microsoft.com/office/powerpoint/2010/main" val="1375669270"/>
      </p:ext>
    </p:extLst>
  </p:cSld>
  <p:clrMapOvr>
    <a:masterClrMapping/>
  </p:clrMapOvr>
</p:sld>
</file>

<file path=ppt/theme/theme1.xml><?xml version="1.0" encoding="utf-8"?>
<a:theme xmlns:a="http://schemas.openxmlformats.org/drawingml/2006/main" name="Office Theme">
  <a:themeElements>
    <a:clrScheme name="TPS">
      <a:dk1>
        <a:sysClr val="windowText" lastClr="000000"/>
      </a:dk1>
      <a:lt1>
        <a:srgbClr val="FFFFFF"/>
      </a:lt1>
      <a:dk2>
        <a:srgbClr val="E8F3F4"/>
      </a:dk2>
      <a:lt2>
        <a:srgbClr val="FBFBFB"/>
      </a:lt2>
      <a:accent1>
        <a:srgbClr val="4897A2"/>
      </a:accent1>
      <a:accent2>
        <a:srgbClr val="F15A29"/>
      </a:accent2>
      <a:accent3>
        <a:srgbClr val="D6165F"/>
      </a:accent3>
      <a:accent4>
        <a:srgbClr val="F0B50E"/>
      </a:accent4>
      <a:accent5>
        <a:srgbClr val="4DB3E6"/>
      </a:accent5>
      <a:accent6>
        <a:srgbClr val="8AB679"/>
      </a:accent6>
      <a:hlink>
        <a:srgbClr val="357179"/>
      </a:hlink>
      <a:folHlink>
        <a:srgbClr val="0AA65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BF_J15-1541_PowerPoint">
  <a:themeElements>
    <a:clrScheme name="Dept IBS">
      <a:dk1>
        <a:sysClr val="windowText" lastClr="000000"/>
      </a:dk1>
      <a:lt1>
        <a:sysClr val="window" lastClr="FFFFFF"/>
      </a:lt1>
      <a:dk2>
        <a:srgbClr val="7F7F7F"/>
      </a:dk2>
      <a:lt2>
        <a:srgbClr val="FFFFFF"/>
      </a:lt2>
      <a:accent1>
        <a:srgbClr val="034EA2"/>
      </a:accent1>
      <a:accent2>
        <a:srgbClr val="007BC3"/>
      </a:accent2>
      <a:accent3>
        <a:srgbClr val="5C676D"/>
      </a:accent3>
      <a:accent4>
        <a:srgbClr val="BFBFC7"/>
      </a:accent4>
      <a:accent5>
        <a:srgbClr val="CBCBCB"/>
      </a:accent5>
      <a:accent6>
        <a:srgbClr val="F2F2F2"/>
      </a:accent6>
      <a:hlink>
        <a:srgbClr val="034EA2"/>
      </a:hlink>
      <a:folHlink>
        <a:srgbClr val="034E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I001-Presentation.pptx [Read-Only]" id="{88BB3D4E-C7C0-4631-A778-5F6F9F34003A}" vid="{96996FDF-6AA7-4C0B-A2CA-061BA5A9A8C2}"/>
    </a:ext>
  </a:ext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A9CCE9CD21384385A19063B05DA87A" ma:contentTypeVersion="19" ma:contentTypeDescription="Create a new document." ma:contentTypeScope="" ma:versionID="b46c3cfa9faa6afa6cc8f9eb3b9c91a8">
  <xsd:schema xmlns:xsd="http://www.w3.org/2001/XMLSchema" xmlns:xs="http://www.w3.org/2001/XMLSchema" xmlns:p="http://schemas.microsoft.com/office/2006/metadata/properties" xmlns:ns2="21934866-407e-4eb7-84a5-689e8997aac6" xmlns:ns3="1d95c80d-1bfc-4284-8ead-90dee9a0b47f" targetNamespace="http://schemas.microsoft.com/office/2006/metadata/properties" ma:root="true" ma:fieldsID="b414aea921dd9c02dfb223c7f4a66303" ns2:_="" ns3:_="">
    <xsd:import namespace="21934866-407e-4eb7-84a5-689e8997aac6"/>
    <xsd:import namespace="1d95c80d-1bfc-4284-8ead-90dee9a0b4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ObjectDetectorVersions" minOccurs="0"/>
                <xsd:element ref="ns2:MediaLengthInSeconds" minOccurs="0"/>
                <xsd:element ref="ns2:LocationandLink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934866-407e-4eb7-84a5-689e8997aa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147e460-a74b-4414-8224-31362e5846fd"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ocationandLinks" ma:index="24" nillable="true" ma:displayName="Location and Links" ma:description="Links are active in the O drive.  refer to document footer for location" ma:format="Dropdown" ma:internalName="LocationandLinks">
      <xsd:simpleType>
        <xsd:restriction base="dms:Note">
          <xsd:maxLength value="255"/>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5c80d-1bfc-4284-8ead-90dee9a0b47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adba6b6b-400e-42bf-b117-98da113f945d}" ma:internalName="TaxCatchAll" ma:showField="CatchAllData" ma:web="1d95c80d-1bfc-4284-8ead-90dee9a0b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ationandLinks xmlns="21934866-407e-4eb7-84a5-689e8997aac6">N/A</LocationandLinks>
    <SharedWithUsers xmlns="1d95c80d-1bfc-4284-8ead-90dee9a0b47f">
      <UserInfo>
        <DisplayName>LAMBERT,Mirah</DisplayName>
        <AccountId>36</AccountId>
        <AccountType/>
      </UserInfo>
      <UserInfo>
        <DisplayName>AMBROSINO,Brianna</DisplayName>
        <AccountId>77</AccountId>
        <AccountType/>
      </UserInfo>
      <UserInfo>
        <DisplayName>BURT,Tegan</DisplayName>
        <AccountId>37</AccountId>
        <AccountType/>
      </UserInfo>
    </SharedWithUsers>
    <lcf76f155ced4ddcb4097134ff3c332f xmlns="21934866-407e-4eb7-84a5-689e8997aac6">
      <Terms xmlns="http://schemas.microsoft.com/office/infopath/2007/PartnerControls"/>
    </lcf76f155ced4ddcb4097134ff3c332f>
    <TaxCatchAll xmlns="1d95c80d-1bfc-4284-8ead-90dee9a0b47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023549-4E2C-4653-8EC6-C97753773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934866-407e-4eb7-84a5-689e8997aac6"/>
    <ds:schemaRef ds:uri="1d95c80d-1bfc-4284-8ead-90dee9a0b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85E203-A7FB-4252-BA50-8C1D93D6D408}">
  <ds:schemaRefs>
    <ds:schemaRef ds:uri="http://schemas.microsoft.com/office/2006/metadata/properties"/>
    <ds:schemaRef ds:uri="http://schemas.microsoft.com/office/infopath/2007/PartnerControls"/>
    <ds:schemaRef ds:uri="21934866-407e-4eb7-84a5-689e8997aac6"/>
    <ds:schemaRef ds:uri="1d95c80d-1bfc-4284-8ead-90dee9a0b47f"/>
  </ds:schemaRefs>
</ds:datastoreItem>
</file>

<file path=customXml/itemProps3.xml><?xml version="1.0" encoding="utf-8"?>
<ds:datastoreItem xmlns:ds="http://schemas.openxmlformats.org/officeDocument/2006/customXml" ds:itemID="{5C502749-E783-47EF-A182-4405E10CF8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2125</Words>
  <Application>Microsoft Office PowerPoint</Application>
  <PresentationFormat>Custom</PresentationFormat>
  <Paragraphs>234</Paragraphs>
  <Slides>37</Slides>
  <Notes>37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ABF_J15-1541_PowerPoint</vt:lpstr>
      <vt:lpstr>5_Office Theme</vt:lpstr>
      <vt:lpstr>Lonsdale Institute Pty Ltd</vt:lpstr>
      <vt:lpstr>Purpose of this meeting </vt:lpstr>
      <vt:lpstr>Lonsdale Institute Pty Ltd</vt:lpstr>
      <vt:lpstr>Tuition Protection Service (TPS)</vt:lpstr>
      <vt:lpstr>TPS Team</vt:lpstr>
      <vt:lpstr>TPS Online system</vt:lpstr>
      <vt:lpstr>Continuing your studies with an alternative provider</vt:lpstr>
      <vt:lpstr>Unspent tuition fees</vt:lpstr>
      <vt:lpstr>Unspent tuition fees</vt:lpstr>
      <vt:lpstr>TPS website</vt:lpstr>
      <vt:lpstr>Student visa information</vt:lpstr>
      <vt:lpstr>Information about your student visa</vt:lpstr>
      <vt:lpstr>Do I need a new student visa?</vt:lpstr>
      <vt:lpstr>Visa Application Charge exemption</vt:lpstr>
      <vt:lpstr>Work conditions</vt:lpstr>
      <vt:lpstr>Travelling home</vt:lpstr>
      <vt:lpstr>Further information and contacts</vt:lpstr>
      <vt:lpstr>Getting a copy of your student record</vt:lpstr>
      <vt:lpstr>ASQA: Getting a copy of your student record</vt:lpstr>
      <vt:lpstr>ASQA: Further information and contacts</vt:lpstr>
      <vt:lpstr>Study Melbourne</vt:lpstr>
      <vt:lpstr>PowerPoint Presentation</vt:lpstr>
      <vt:lpstr>PowerPoint Presentation</vt:lpstr>
      <vt:lpstr>Study New South Wales</vt:lpstr>
      <vt:lpstr>Study NSW</vt:lpstr>
      <vt:lpstr>How to use TPS Online</vt:lpstr>
      <vt:lpstr>Accessing TPS Online</vt:lpstr>
      <vt:lpstr>TPS Online: Logging in</vt:lpstr>
      <vt:lpstr>TPS Online: Change your password</vt:lpstr>
      <vt:lpstr>TPS Online: Your provider’s obligation to you</vt:lpstr>
      <vt:lpstr>TPS Online: Proof of your identity</vt:lpstr>
      <vt:lpstr>TPS Online: Review your contact details</vt:lpstr>
      <vt:lpstr>TPS Online: Proof of payment</vt:lpstr>
      <vt:lpstr>TPS Online: Proof of payment document checklist</vt:lpstr>
      <vt:lpstr>TPS Online: Apply for a refund</vt:lpstr>
      <vt:lpstr>TPS Online: Summary of tasks</vt:lpstr>
      <vt:lpstr>www.tps.gov.au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Lonsdale Institute Pty Ltd - International Students Information Session Slides</dc:title>
  <dc:creator/>
  <cp:lastModifiedBy/>
  <cp:revision>2</cp:revision>
  <dcterms:created xsi:type="dcterms:W3CDTF">2025-07-29T01:25:53Z</dcterms:created>
  <dcterms:modified xsi:type="dcterms:W3CDTF">2025-07-29T02:36:50Z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9d889eb-932f-4752-8739-64d25806ef64_Enabled">
    <vt:lpwstr>true</vt:lpwstr>
  </property>
  <property fmtid="{D5CDD505-2E9C-101B-9397-08002B2CF9AE}" pid="3" name="MSIP_Label_79d889eb-932f-4752-8739-64d25806ef64_SetDate">
    <vt:lpwstr>2025-07-29T01:26:07Z</vt:lpwstr>
  </property>
  <property fmtid="{D5CDD505-2E9C-101B-9397-08002B2CF9AE}" pid="4" name="MSIP_Label_79d889eb-932f-4752-8739-64d25806ef64_Method">
    <vt:lpwstr>Privileged</vt:lpwstr>
  </property>
  <property fmtid="{D5CDD505-2E9C-101B-9397-08002B2CF9AE}" pid="5" name="MSIP_Label_79d889eb-932f-4752-8739-64d25806ef64_Name">
    <vt:lpwstr>79d889eb-932f-4752-8739-64d25806ef64</vt:lpwstr>
  </property>
  <property fmtid="{D5CDD505-2E9C-101B-9397-08002B2CF9AE}" pid="6" name="MSIP_Label_79d889eb-932f-4752-8739-64d25806ef64_SiteId">
    <vt:lpwstr>dd0cfd15-4558-4b12-8bad-ea26984fc417</vt:lpwstr>
  </property>
  <property fmtid="{D5CDD505-2E9C-101B-9397-08002B2CF9AE}" pid="7" name="MSIP_Label_79d889eb-932f-4752-8739-64d25806ef64_ActionId">
    <vt:lpwstr>2be540b6-d63e-408b-b9c3-e0d990bf2210</vt:lpwstr>
  </property>
  <property fmtid="{D5CDD505-2E9C-101B-9397-08002B2CF9AE}" pid="8" name="MSIP_Label_79d889eb-932f-4752-8739-64d25806ef64_ContentBits">
    <vt:lpwstr>0</vt:lpwstr>
  </property>
  <property fmtid="{D5CDD505-2E9C-101B-9397-08002B2CF9AE}" pid="9" name="MSIP_Label_79d889eb-932f-4752-8739-64d25806ef64_Tag">
    <vt:lpwstr>10, 0, 1, 1</vt:lpwstr>
  </property>
  <property fmtid="{D5CDD505-2E9C-101B-9397-08002B2CF9AE}" pid="10" name="Order">
    <vt:r8>67200</vt:r8>
  </property>
  <property fmtid="{D5CDD505-2E9C-101B-9397-08002B2CF9AE}" pid="11" name="xd_ProgID">
    <vt:lpwstr/>
  </property>
  <property fmtid="{D5CDD505-2E9C-101B-9397-08002B2CF9AE}" pid="12" name="MediaServiceImageTags">
    <vt:lpwstr/>
  </property>
  <property fmtid="{D5CDD505-2E9C-101B-9397-08002B2CF9AE}" pid="13" name="ContentTypeId">
    <vt:lpwstr>0x010100D0A9CCE9CD21384385A19063B05DA87A</vt:lpwstr>
  </property>
  <property fmtid="{D5CDD505-2E9C-101B-9397-08002B2CF9AE}" pid="14" name="TemplateUrl">
    <vt:lpwstr/>
  </property>
  <property fmtid="{D5CDD505-2E9C-101B-9397-08002B2CF9AE}" pid="15" name="xd_Signature">
    <vt:bool>false</vt:bool>
  </property>
  <property fmtid="{D5CDD505-2E9C-101B-9397-08002B2CF9AE}" pid="16" name="Department Stream">
    <vt:lpwstr>Education</vt:lpwstr>
  </property>
</Properties>
</file>