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7" r:id="rId1"/>
    <p:sldMasterId id="2147483760" r:id="rId2"/>
    <p:sldMasterId id="2147483774" r:id="rId3"/>
  </p:sldMasterIdLst>
  <p:notesMasterIdLst>
    <p:notesMasterId r:id="rId22"/>
  </p:notesMasterIdLst>
  <p:sldIdLst>
    <p:sldId id="926" r:id="rId4"/>
    <p:sldId id="476" r:id="rId5"/>
    <p:sldId id="477" r:id="rId6"/>
    <p:sldId id="984" r:id="rId7"/>
    <p:sldId id="1076" r:id="rId8"/>
    <p:sldId id="479" r:id="rId9"/>
    <p:sldId id="975" r:id="rId10"/>
    <p:sldId id="1073" r:id="rId11"/>
    <p:sldId id="1032" r:id="rId12"/>
    <p:sldId id="1074" r:id="rId13"/>
    <p:sldId id="505" r:id="rId14"/>
    <p:sldId id="994" r:id="rId15"/>
    <p:sldId id="1030" r:id="rId16"/>
    <p:sldId id="1075" r:id="rId17"/>
    <p:sldId id="996" r:id="rId18"/>
    <p:sldId id="999" r:id="rId19"/>
    <p:sldId id="1020" r:id="rId20"/>
    <p:sldId id="531" r:id="rId21"/>
  </p:sldIdLst>
  <p:sldSz cx="9144000" cy="514826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97A2"/>
    <a:srgbClr val="2F8586"/>
    <a:srgbClr val="FACDDE"/>
    <a:srgbClr val="D6165F"/>
    <a:srgbClr val="0AA65C"/>
    <a:srgbClr val="FFFFFF"/>
    <a:srgbClr val="3B7C85"/>
    <a:srgbClr val="768E9D"/>
    <a:srgbClr val="666666"/>
    <a:srgbClr val="F15A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EA0A48-4A6A-4706-90CC-B9951DDDE4CA}" v="5" dt="2025-06-18T01:47:33.2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47" autoAdjust="0"/>
    <p:restoredTop sz="87167" autoAdjust="0"/>
  </p:normalViewPr>
  <p:slideViewPr>
    <p:cSldViewPr snapToGrid="0">
      <p:cViewPr varScale="1">
        <p:scale>
          <a:sx n="122" d="100"/>
          <a:sy n="122" d="100"/>
        </p:scale>
        <p:origin x="1092" y="108"/>
      </p:cViewPr>
      <p:guideLst>
        <p:guide orient="horz" pos="162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32" Type="http://schemas.openxmlformats.org/officeDocument/2006/relationships/customXml" Target="../customXml/item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ustomXml" Target="../customXml/item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8F842-560F-42A5-A306-F766D7D6B80D}" type="datetimeFigureOut">
              <a:rPr lang="en-AU" smtClean="0"/>
              <a:t>18/06/2025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1425"/>
            <a:ext cx="59467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D3FCEB-6CB7-4478-9568-E9785AFEA65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8103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63426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9CCD1-AFEA-DB0E-544A-CF4F03B45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5E34DB-5362-CA0C-3477-4FCFFD8228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8E05D5-17D7-310A-FE90-B32CF61099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4481C-A954-A682-9945-B6FDE01CE9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77310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2686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65557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0026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56C07-45C3-9919-972B-620DDE016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CB2BE0-69C3-B6CF-7C34-DAB36B9A19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973B09-B786-8559-E4FA-B94591C24B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12BADE-4667-DD1F-F576-E44F2393E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6671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59770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spcAft>
                <a:spcPts val="200"/>
              </a:spcAft>
              <a:buFont typeface="Arial" panose="020B0604020202020204" pitchFamily="34" charset="0"/>
              <a:buChar char="•"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417103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44106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200"/>
              </a:spcAft>
            </a:pPr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0191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14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619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477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7607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1245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757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FA9AD-BD94-CF46-B086-190AD4D0A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B7E660-CE5B-37C8-93F4-062CACCE3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2DC0B2-BFFC-8AB4-BA5E-562A31EBCD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87EA7-638E-5986-1D3C-78AAA3D34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33835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Aft>
                <a:spcPts val="200"/>
              </a:spcAft>
              <a:buFont typeface="Arial" panose="020B0604020202020204" pitchFamily="34" charset="0"/>
              <a:buNone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3FCEB-6CB7-4478-9568-E9785AFEA658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241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773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885DDE-7EDD-4440-A836-DD62106870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307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8CF98-594C-4550-A998-170C3E653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71678"/>
            <a:ext cx="2057400" cy="274097"/>
          </a:xfrm>
          <a:prstGeom prst="rect">
            <a:avLst/>
          </a:prstGeom>
        </p:spPr>
        <p:txBody>
          <a:bodyPr/>
          <a:lstStyle/>
          <a:p>
            <a:fld id="{53EADE7A-49DB-41C3-BF87-A06017476FC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4473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254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020" y="1201261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262"/>
            <a:ext cx="4038600" cy="3307297"/>
          </a:xfrm>
        </p:spPr>
        <p:txBody>
          <a:bodyPr>
            <a:normAutofit/>
          </a:bodyPr>
          <a:lstStyle>
            <a:lvl1pPr>
              <a:defRPr sz="1802"/>
            </a:lvl1pPr>
            <a:lvl2pPr>
              <a:defRPr sz="1501"/>
            </a:lvl2pPr>
            <a:lvl3pPr>
              <a:defRPr sz="1351"/>
            </a:lvl3pPr>
            <a:lvl4pPr>
              <a:defRPr sz="1201"/>
            </a:lvl4pPr>
            <a:lvl5pPr>
              <a:defRPr sz="1201"/>
            </a:lvl5pPr>
            <a:lvl6pPr>
              <a:defRPr sz="1351"/>
            </a:lvl6pPr>
            <a:lvl7pPr>
              <a:defRPr sz="1351"/>
            </a:lvl7pPr>
            <a:lvl8pPr>
              <a:defRPr sz="1351"/>
            </a:lvl8pPr>
            <a:lvl9pPr>
              <a:defRPr sz="1351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7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4662364"/>
            <a:ext cx="8676456" cy="485898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617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5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5E06BA8-EE05-4266-9BD5-CA6C1F8C79D7}"/>
              </a:ext>
            </a:extLst>
          </p:cNvPr>
          <p:cNvSpPr/>
          <p:nvPr userDrawn="1"/>
        </p:nvSpPr>
        <p:spPr>
          <a:xfrm>
            <a:off x="0" y="0"/>
            <a:ext cx="9144000" cy="5148262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87F58-FE30-4FF0-8EFC-485A0103FD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96695A-F7BB-408A-826E-B473CC06B2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77344" y="4662363"/>
            <a:ext cx="466655" cy="4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57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8263"/>
          </a:xfrm>
          <a:prstGeom prst="rect">
            <a:avLst/>
          </a:prstGeom>
        </p:spPr>
      </p:pic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12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22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1262"/>
            <a:ext cx="8229600" cy="328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2" name="hc" descr="UNCLASSIFIED"/>
          <p:cNvSpPr txBox="1"/>
          <p:nvPr userDrawn="1"/>
        </p:nvSpPr>
        <p:spPr>
          <a:xfrm>
            <a:off x="0" y="0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  <p:sp>
        <p:nvSpPr>
          <p:cNvPr id="3" name="fc" descr="UNCLASSIFIED"/>
          <p:cNvSpPr txBox="1"/>
          <p:nvPr userDrawn="1"/>
        </p:nvSpPr>
        <p:spPr>
          <a:xfrm>
            <a:off x="0" y="4997629"/>
            <a:ext cx="9144000" cy="19633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AU" sz="676" b="0" i="0" u="none" baseline="0">
                <a:solidFill>
                  <a:srgbClr val="000000"/>
                </a:solidFill>
                <a:latin typeface="arial"/>
              </a:rPr>
              <a:t>UNCLASSIFIED</a:t>
            </a:r>
          </a:p>
        </p:txBody>
      </p:sp>
    </p:spTree>
    <p:extLst>
      <p:ext uri="{BB962C8B-B14F-4D97-AF65-F5344CB8AC3E}">
        <p14:creationId xmlns:p14="http://schemas.microsoft.com/office/powerpoint/2010/main" val="397532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</p:sldLayoutIdLst>
  <p:txStyles>
    <p:titleStyle>
      <a:lvl1pPr algn="l" defTabSz="343220" rtl="0" eaLnBrk="1" latinLnBrk="0" hangingPunct="1">
        <a:spcBef>
          <a:spcPct val="0"/>
        </a:spcBef>
        <a:buNone/>
        <a:defRPr sz="2102" b="1" kern="1200">
          <a:solidFill>
            <a:srgbClr val="201547"/>
          </a:solidFill>
          <a:latin typeface="Arial"/>
          <a:ea typeface="+mj-ea"/>
          <a:cs typeface="Arial"/>
        </a:defRPr>
      </a:lvl1pPr>
    </p:titleStyle>
    <p:bodyStyle>
      <a:lvl1pPr marL="257415" indent="-257415" algn="l" defTabSz="343220" rtl="0" eaLnBrk="1" latinLnBrk="0" hangingPunct="1">
        <a:spcBef>
          <a:spcPct val="20000"/>
        </a:spcBef>
        <a:buFont typeface="Arial"/>
        <a:buChar char="•"/>
        <a:defRPr sz="1802" kern="1200">
          <a:solidFill>
            <a:schemeClr val="tx1"/>
          </a:solidFill>
          <a:latin typeface="Arial"/>
          <a:ea typeface="+mn-ea"/>
          <a:cs typeface="Arial"/>
        </a:defRPr>
      </a:lvl1pPr>
      <a:lvl2pPr marL="557733" indent="-214513" algn="l" defTabSz="343220" rtl="0" eaLnBrk="1" latinLnBrk="0" hangingPunct="1">
        <a:spcBef>
          <a:spcPct val="20000"/>
        </a:spcBef>
        <a:buFont typeface="Arial"/>
        <a:buChar char="–"/>
        <a:defRPr sz="1501" kern="1200">
          <a:solidFill>
            <a:schemeClr val="tx1"/>
          </a:solidFill>
          <a:latin typeface="Arial"/>
          <a:ea typeface="+mn-ea"/>
          <a:cs typeface="Arial"/>
        </a:defRPr>
      </a:lvl2pPr>
      <a:lvl3pPr marL="858050" indent="-171610" algn="l" defTabSz="343220" rtl="0" eaLnBrk="1" latinLnBrk="0" hangingPunct="1">
        <a:spcBef>
          <a:spcPct val="20000"/>
        </a:spcBef>
        <a:buFont typeface="Arial"/>
        <a:buChar char="•"/>
        <a:defRPr sz="1351" kern="1200">
          <a:solidFill>
            <a:schemeClr val="tx1"/>
          </a:solidFill>
          <a:latin typeface="Arial"/>
          <a:ea typeface="+mn-ea"/>
          <a:cs typeface="Arial"/>
        </a:defRPr>
      </a:lvl3pPr>
      <a:lvl4pPr marL="1201270" indent="-171610" algn="l" defTabSz="343220" rtl="0" eaLnBrk="1" latinLnBrk="0" hangingPunct="1">
        <a:spcBef>
          <a:spcPct val="20000"/>
        </a:spcBef>
        <a:buFont typeface="Arial"/>
        <a:buChar char="–"/>
        <a:defRPr sz="1201" kern="1200">
          <a:solidFill>
            <a:schemeClr val="tx1"/>
          </a:solidFill>
          <a:latin typeface="Arial"/>
          <a:ea typeface="+mn-ea"/>
          <a:cs typeface="Arial"/>
        </a:defRPr>
      </a:lvl4pPr>
      <a:lvl5pPr marL="1544490" indent="-171610" algn="l" defTabSz="343220" rtl="0" eaLnBrk="1" latinLnBrk="0" hangingPunct="1">
        <a:spcBef>
          <a:spcPct val="20000"/>
        </a:spcBef>
        <a:buFont typeface="Arial"/>
        <a:buChar char="»"/>
        <a:defRPr sz="1201" kern="1200">
          <a:solidFill>
            <a:schemeClr val="tx1"/>
          </a:solidFill>
          <a:latin typeface="Arial"/>
          <a:ea typeface="+mn-ea"/>
          <a:cs typeface="Arial"/>
        </a:defRPr>
      </a:lvl5pPr>
      <a:lvl6pPr marL="188771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343220" rtl="0" eaLnBrk="1" latinLnBrk="0" hangingPunct="1">
        <a:spcBef>
          <a:spcPct val="20000"/>
        </a:spcBef>
        <a:buFont typeface="Arial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34322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ps.gov.a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risms.education.gov.au/Information/ShowInformation.aspx?q=3C5D9DD99B264D66896720F1BBC7C82C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6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gislation.gov.au/F2022L01299/asmade/text" TargetMode="External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689449BD-7B38-E8A3-D31E-59EADF8DA16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2140" y="1317597"/>
            <a:ext cx="8483899" cy="4617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Perth International College of English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8703D81-65DC-6301-3434-8C3F6A3AE0F1}"/>
              </a:ext>
            </a:extLst>
          </p:cNvPr>
          <p:cNvSpPr txBox="1"/>
          <p:nvPr/>
        </p:nvSpPr>
        <p:spPr>
          <a:xfrm>
            <a:off x="377960" y="1787550"/>
            <a:ext cx="8388079" cy="17645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AU" sz="2000" b="1" dirty="0"/>
              <a:t>Alternative Providers Information Session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AU" dirty="0"/>
              <a:t>17 June 2025</a:t>
            </a:r>
          </a:p>
          <a:p>
            <a:pPr>
              <a:spcAft>
                <a:spcPts val="200"/>
              </a:spcAft>
            </a:pPr>
            <a:r>
              <a:rPr lang="en-AU" b="1" dirty="0"/>
              <a:t>Melinda Hatton</a:t>
            </a:r>
            <a:endParaRPr lang="en-AU" dirty="0">
              <a:cs typeface="Calibri" panose="020F0502020204030204"/>
            </a:endParaRPr>
          </a:p>
          <a:p>
            <a:pPr>
              <a:spcAft>
                <a:spcPts val="600"/>
              </a:spcAft>
            </a:pPr>
            <a:r>
              <a:rPr lang="en-AU" sz="1700" b="1" dirty="0"/>
              <a:t>TPS Director</a:t>
            </a:r>
            <a:endParaRPr lang="en-AU" sz="1700" b="1" dirty="0"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8047644-9F48-BFD6-A666-B2FE27AED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710150"/>
            <a:ext cx="9144000" cy="985887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BE3789A-DE03-E56D-04AA-580A01398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486" y="2088564"/>
            <a:ext cx="5639866" cy="17900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8359F9F-803E-494F-7B9D-4F580CFBF3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DEF9C7B-F87A-341E-1A06-9956FEC487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755521D-BEC6-97FD-695C-5F9171E97B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5" name="Graphic 10">
              <a:extLst>
                <a:ext uri="{FF2B5EF4-FFF2-40B4-BE49-F238E27FC236}">
                  <a16:creationId xmlns:a16="http://schemas.microsoft.com/office/drawing/2014/main" id="{EA8C492B-344D-85D7-5DD8-1E7D5EF0F3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0605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94305-3C24-1B87-B65E-0518B383E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B5AE2-971E-1962-5784-7BAC0E312F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Student visa information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405685-9663-0D6E-992D-E56D98158DB8}"/>
              </a:ext>
            </a:extLst>
          </p:cNvPr>
          <p:cNvSpPr txBox="1"/>
          <p:nvPr/>
        </p:nvSpPr>
        <p:spPr>
          <a:xfrm>
            <a:off x="540000" y="1116000"/>
            <a:ext cx="8064000" cy="30469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Student visa holders must remain enrolled in a registered course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Students must finalise a new enrolment within 3 months of their provider defaulting</a:t>
            </a:r>
          </a:p>
          <a:p>
            <a:pPr>
              <a:spcAft>
                <a:spcPts val="1800"/>
              </a:spcAft>
            </a:pPr>
            <a:r>
              <a:rPr lang="en-AU" dirty="0"/>
              <a:t>Students can continue studying on their current visa if: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AU" dirty="0"/>
              <a:t>they enrol in a new course which is at the same or a higher AQF level than their original course, and</a:t>
            </a:r>
          </a:p>
          <a:p>
            <a:pPr marL="285750" indent="-285750">
              <a:spcAft>
                <a:spcPts val="3600"/>
              </a:spcAft>
              <a:buFont typeface="Arial" panose="020B0604020202020204" pitchFamily="34" charset="0"/>
              <a:buChar char="•"/>
            </a:pPr>
            <a:r>
              <a:rPr lang="en-AU" dirty="0"/>
              <a:t>they will finish studying before their current visa expires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6616D6D-1E70-48B0-8641-A8C932740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F39E3AE-CA69-FEAC-DB26-A1EEA1B5F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A2ED19C-CD26-64BC-B739-B805A33C9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51F27364-E22C-7FAA-5317-06F05CA59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670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EACE84E-10E4-4EC0-BD74-CDC39EC83E4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0000" y="2124000"/>
            <a:ext cx="3600000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How to use TPS Online</a:t>
            </a:r>
            <a:endParaRPr kumimoji="0" lang="en-AU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87BC91-EFBD-41DA-B2AB-F072EDEC2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4000" y="0"/>
            <a:ext cx="504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09874D-BCFF-4BB4-9D66-C4B3F64C4C7A}"/>
              </a:ext>
            </a:extLst>
          </p:cNvPr>
          <p:cNvSpPr txBox="1"/>
          <p:nvPr/>
        </p:nvSpPr>
        <p:spPr>
          <a:xfrm>
            <a:off x="4464000" y="1773734"/>
            <a:ext cx="4320000" cy="15645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Using TPS Online to enrol students affected by a provider default</a:t>
            </a:r>
          </a:p>
          <a:p>
            <a:pPr>
              <a:spcAft>
                <a:spcPts val="2600"/>
              </a:spcAft>
            </a:pPr>
            <a:r>
              <a:rPr lang="en-AU" sz="2000" dirty="0">
                <a:solidFill>
                  <a:schemeClr val="bg1"/>
                </a:solidFill>
              </a:rPr>
              <a:t>Summary of tasks you must complete in TPS Online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F6D2E1-C6DC-C580-7B0E-80D362E1E1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1DA602A-ACDC-3ACA-8BEA-7060ABA688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39A9F83-77D7-AFBA-B485-795356E95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8F691DB5-64E5-FBB5-95F5-A6E0EA0DB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2893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BE6BA6F3-258F-4C3B-A7E9-D8E8AAF8AB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Access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064A3-F80D-4C43-9B15-4F16D8923709}"/>
              </a:ext>
            </a:extLst>
          </p:cNvPr>
          <p:cNvSpPr txBox="1"/>
          <p:nvPr/>
        </p:nvSpPr>
        <p:spPr>
          <a:xfrm>
            <a:off x="540000" y="900000"/>
            <a:ext cx="8064000" cy="340350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600" dirty="0"/>
              <a:t>Visit </a:t>
            </a:r>
            <a:r>
              <a:rPr lang="en-AU" sz="1600" dirty="0">
                <a:hlinkClick r:id="rId3"/>
              </a:rPr>
              <a:t>tps.gov.au</a:t>
            </a:r>
            <a:r>
              <a:rPr lang="en-AU" sz="1600" dirty="0"/>
              <a:t> and click </a:t>
            </a:r>
            <a:r>
              <a:rPr lang="en-AU" sz="1600" b="1" dirty="0"/>
              <a:t>Access TPS Online</a:t>
            </a:r>
            <a:r>
              <a:rPr lang="en-AU" sz="1600" dirty="0"/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87B46B0-3B07-2E7E-B404-6142923E1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1648C7A-2FF2-CC90-8CCC-5162485E9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61999BE-0213-AC42-1957-45A0F9A9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91D357B0-CF12-5139-D6D8-BEE0A62D0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7" name="Group 6" descr="Screenshot of TPS website home page.">
            <a:extLst>
              <a:ext uri="{FF2B5EF4-FFF2-40B4-BE49-F238E27FC236}">
                <a16:creationId xmlns:a16="http://schemas.microsoft.com/office/drawing/2014/main" id="{715B157C-E8B6-AD6E-9E72-4F52C8859AC8}"/>
              </a:ext>
            </a:extLst>
          </p:cNvPr>
          <p:cNvGrpSpPr/>
          <p:nvPr/>
        </p:nvGrpSpPr>
        <p:grpSpPr>
          <a:xfrm>
            <a:off x="540000" y="1310400"/>
            <a:ext cx="7473512" cy="3294670"/>
            <a:chOff x="1350000" y="788279"/>
            <a:chExt cx="7473512" cy="329467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D7F0D8-76BC-12C5-8268-C0B67104E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800" t="1384" b="1921"/>
            <a:stretch/>
          </p:blipFill>
          <p:spPr>
            <a:xfrm>
              <a:off x="1350000" y="788279"/>
              <a:ext cx="7473512" cy="3294670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BE243B8-2C55-F389-0D64-71D3472A2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857527" y="3403863"/>
              <a:ext cx="1044000" cy="241789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168238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08251D0-3197-4FF2-9326-E1CDB81741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</a:t>
            </a:r>
            <a:r>
              <a:rPr lang="en-AU" sz="2800" b="1" dirty="0">
                <a:latin typeface="+mn-lt"/>
                <a:ea typeface="+mn-ea"/>
                <a:cs typeface="+mn-cs"/>
              </a:rPr>
              <a:t> 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 to TPS Online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" name="Group 19" descr="Screenshot of TPS Online log in page.">
            <a:extLst>
              <a:ext uri="{FF2B5EF4-FFF2-40B4-BE49-F238E27FC236}">
                <a16:creationId xmlns:a16="http://schemas.microsoft.com/office/drawing/2014/main" id="{28897308-CCDF-C12D-EA34-3D44C0F36864}"/>
              </a:ext>
            </a:extLst>
          </p:cNvPr>
          <p:cNvGrpSpPr>
            <a:grpSpLocks noChangeAspect="1"/>
          </p:cNvGrpSpPr>
          <p:nvPr/>
        </p:nvGrpSpPr>
        <p:grpSpPr>
          <a:xfrm>
            <a:off x="540000" y="900000"/>
            <a:ext cx="5292000" cy="3602087"/>
            <a:chOff x="567244" y="975599"/>
            <a:chExt cx="5260584" cy="358070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EFEC7CC-946C-EBF3-3483-E337437FA3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5" r="730" b="839"/>
            <a:stretch/>
          </p:blipFill>
          <p:spPr>
            <a:xfrm>
              <a:off x="567244" y="975599"/>
              <a:ext cx="5260584" cy="3580703"/>
            </a:xfrm>
            <a:prstGeom prst="rect">
              <a:avLst/>
            </a:prstGeom>
            <a:ln w="19050">
              <a:solidFill>
                <a:srgbClr val="4897A2"/>
              </a:solidFill>
            </a:ln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8E8EA49-2B9E-42E3-8788-78004EAFDF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195841" y="2459140"/>
              <a:ext cx="2558674" cy="2015427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3D169B0-664A-444E-A021-003B45B81405}"/>
              </a:ext>
            </a:extLst>
          </p:cNvPr>
          <p:cNvSpPr txBox="1"/>
          <p:nvPr/>
        </p:nvSpPr>
        <p:spPr>
          <a:xfrm>
            <a:off x="5897880" y="900000"/>
            <a:ext cx="2706120" cy="1454694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700" dirty="0"/>
              <a:t>Staff members with </a:t>
            </a:r>
            <a:r>
              <a:rPr lang="en-AU" sz="1700" b="1" dirty="0"/>
              <a:t>COE Create</a:t>
            </a:r>
            <a:r>
              <a:rPr lang="en-AU" sz="1700" dirty="0"/>
              <a:t> or </a:t>
            </a:r>
            <a:r>
              <a:rPr lang="en-AU" sz="1700" b="1" dirty="0"/>
              <a:t>COE Administrator</a:t>
            </a:r>
            <a:r>
              <a:rPr lang="en-AU" sz="1700" dirty="0"/>
              <a:t> access in PRISMS can log in to TPS Online using their PRISMS credentials.</a:t>
            </a: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EEF742A0-97AE-4333-A95C-3FE7C76D2A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9" idx="1"/>
            <a:endCxn id="14" idx="0"/>
          </p:cNvCxnSpPr>
          <p:nvPr/>
        </p:nvCxnSpPr>
        <p:spPr>
          <a:xfrm rot="10800000" flipV="1">
            <a:off x="4471272" y="1627347"/>
            <a:ext cx="1426608" cy="765054"/>
          </a:xfrm>
          <a:prstGeom prst="bentConnector2">
            <a:avLst/>
          </a:prstGeom>
          <a:ln w="19050">
            <a:solidFill>
              <a:srgbClr val="D6165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4FED5A4-653A-986D-5981-13D3C4ABC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A5909FD-CB31-FAA6-F588-4068A81A8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47F12AB-D70D-485D-CA1F-06D59BCFA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2" name="Graphic 10">
              <a:extLst>
                <a:ext uri="{FF2B5EF4-FFF2-40B4-BE49-F238E27FC236}">
                  <a16:creationId xmlns:a16="http://schemas.microsoft.com/office/drawing/2014/main" id="{D1A38D02-A78E-0799-7432-148E67B1B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02252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E8C7-E5F5-99C3-5D16-6E849AFEA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EAD1368A-AEFF-CF89-A7F3-EC680B5770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lang="en-AU" sz="2800" b="1" dirty="0">
                <a:latin typeface="+mn-lt"/>
                <a:ea typeface="+mn-ea"/>
                <a:cs typeface="+mn-cs"/>
              </a:rPr>
              <a:t>Enter bank account details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76B586-DF01-79F6-6588-25549C062173}"/>
              </a:ext>
            </a:extLst>
          </p:cNvPr>
          <p:cNvSpPr txBox="1"/>
          <p:nvPr/>
        </p:nvSpPr>
        <p:spPr>
          <a:xfrm>
            <a:off x="6096000" y="900000"/>
            <a:ext cx="2508000" cy="2355709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700" dirty="0"/>
              <a:t>Enter your bank account details.</a:t>
            </a:r>
          </a:p>
          <a:p>
            <a:pPr>
              <a:lnSpc>
                <a:spcPct val="105000"/>
              </a:lnSpc>
              <a:spcAft>
                <a:spcPts val="600"/>
              </a:spcAft>
            </a:pPr>
            <a:r>
              <a:rPr lang="en-AU" sz="1700" dirty="0"/>
              <a:t>The TPS will deposit any relevant fees for the placement of international students into the nominated bank account.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D40979-19E1-86D3-102D-60F627994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07AACB-3C99-4EC0-6F24-1600F7FC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C24A704-5901-003C-5BDA-B5A6911AF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D1354241-BE37-445F-C588-F18308ED50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Alternative provider's TPS Online home page.">
            <a:extLst>
              <a:ext uri="{FF2B5EF4-FFF2-40B4-BE49-F238E27FC236}">
                <a16:creationId xmlns:a16="http://schemas.microsoft.com/office/drawing/2014/main" id="{B6EF201A-874D-69A0-37E7-8E8D843661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0000" y="899999"/>
            <a:ext cx="5403600" cy="3610605"/>
          </a:xfrm>
          <a:prstGeom prst="rect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  <a:extLst>
              <a:ext uri="{C807C97D-BFC1-408E-A445-0C87EB9F89A2}">
                <ask:lineSketchStyleProps xmlns:ask="http://schemas.microsoft.com/office/drawing/2018/sketchyshapes" sd="0">
                  <a:custGeom>
                    <a:avLst/>
                    <a:gdLst/>
                    <a:ahLst/>
                    <a:cxnLst/>
                    <a:rect l="0" t="0" r="0" b="0"/>
                    <a:pathLst/>
                  </a:custGeom>
                  <ask:type/>
                </ask:lineSketchStyleProps>
              </a:ext>
            </a:extLst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6824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2C49AB-168F-4174-AB0D-42D3CC6EAB9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Make an offer to a student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0ED28D-F5B2-2D0B-46B3-44C8BC0E9F2C}"/>
              </a:ext>
            </a:extLst>
          </p:cNvPr>
          <p:cNvSpPr txBox="1"/>
          <p:nvPr/>
        </p:nvSpPr>
        <p:spPr>
          <a:xfrm>
            <a:off x="540000" y="900000"/>
            <a:ext cx="8064000" cy="1308243"/>
          </a:xfrm>
          <a:prstGeom prst="rect">
            <a:avLst/>
          </a:prstGeom>
          <a:solidFill>
            <a:schemeClr val="bg1"/>
          </a:solidFill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700" dirty="0"/>
              <a:t>An enrolment offer can be made to a student after discussing the course and placement with the student. </a:t>
            </a:r>
            <a:r>
              <a:rPr lang="en-AU" sz="1700" b="1" dirty="0"/>
              <a:t>A written agreement must be created before making an offer to a student</a:t>
            </a:r>
            <a:r>
              <a:rPr lang="en-AU" sz="1700" dirty="0"/>
              <a:t>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700" dirty="0"/>
              <a:t>The student must accept or reject the offer in TPS Online.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C1EA6C7-6623-AB44-A1FE-A504AEBFB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4D5D02C-8771-9BC5-2B22-EC1C7AD2D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4662901-C490-22A6-AE3E-5989A460AC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9" name="Graphic 10">
              <a:extLst>
                <a:ext uri="{FF2B5EF4-FFF2-40B4-BE49-F238E27FC236}">
                  <a16:creationId xmlns:a16="http://schemas.microsoft.com/office/drawing/2014/main" id="{4DF0EEA5-EF07-484D-05BA-5050643EF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'Make an offer to a student' task on an alternative provider's TPS Online home page.">
            <a:extLst>
              <a:ext uri="{FF2B5EF4-FFF2-40B4-BE49-F238E27FC236}">
                <a16:creationId xmlns:a16="http://schemas.microsoft.com/office/drawing/2014/main" id="{D6896645-FA9F-6692-2546-3D975A2EE73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79" t="5570" b="6476"/>
          <a:stretch/>
        </p:blipFill>
        <p:spPr>
          <a:xfrm>
            <a:off x="539552" y="2262421"/>
            <a:ext cx="7435600" cy="167460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8674DB8-FAA2-C507-EF5F-1C39A1A7E470}"/>
              </a:ext>
            </a:extLst>
          </p:cNvPr>
          <p:cNvSpPr txBox="1"/>
          <p:nvPr/>
        </p:nvSpPr>
        <p:spPr>
          <a:xfrm>
            <a:off x="540000" y="3995834"/>
            <a:ext cx="8064000" cy="630622"/>
          </a:xfrm>
          <a:prstGeom prst="rect">
            <a:avLst/>
          </a:prstGeom>
          <a:solidFill>
            <a:schemeClr val="bg1"/>
          </a:solidFill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700" dirty="0"/>
              <a:t>After making an offer to a student, you will be able to </a:t>
            </a:r>
            <a:r>
              <a:rPr lang="en-AU" sz="1700" b="1" dirty="0"/>
              <a:t>view all offers</a:t>
            </a:r>
            <a:r>
              <a:rPr lang="en-AU" sz="1700" dirty="0"/>
              <a:t> and </a:t>
            </a:r>
            <a:r>
              <a:rPr lang="en-AU" sz="1700" b="1" dirty="0"/>
              <a:t>withdraw an offer</a:t>
            </a:r>
            <a:r>
              <a:rPr lang="en-AU" sz="1700" dirty="0"/>
              <a:t> from a student from your TPS Online home page.</a:t>
            </a:r>
          </a:p>
        </p:txBody>
      </p:sp>
    </p:spTree>
    <p:extLst>
      <p:ext uri="{BB962C8B-B14F-4D97-AF65-F5344CB8AC3E}">
        <p14:creationId xmlns:p14="http://schemas.microsoft.com/office/powerpoint/2010/main" val="1409649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3C38ED8-2BA3-4729-A423-CE42986175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Create a </a:t>
            </a:r>
            <a:r>
              <a:rPr kumimoji="0" lang="en-AU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CoE</a:t>
            </a: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in PRISMS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F73F7B-1B9D-47BA-9650-3497B6E99255}"/>
              </a:ext>
            </a:extLst>
          </p:cNvPr>
          <p:cNvSpPr txBox="1"/>
          <p:nvPr/>
        </p:nvSpPr>
        <p:spPr>
          <a:xfrm>
            <a:off x="540000" y="900000"/>
            <a:ext cx="8064000" cy="1308243"/>
          </a:xfrm>
          <a:prstGeom prst="rect">
            <a:avLst/>
          </a:prstGeom>
          <a:solidFill>
            <a:schemeClr val="bg1"/>
          </a:solidFill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700" dirty="0"/>
              <a:t>After a student accepts an offer, a </a:t>
            </a:r>
            <a:r>
              <a:rPr lang="en-AU" sz="1700" b="1" dirty="0" err="1"/>
              <a:t>CoE</a:t>
            </a:r>
            <a:r>
              <a:rPr lang="en-AU" sz="1700" b="1" dirty="0"/>
              <a:t> must be created in PRISMS</a:t>
            </a:r>
            <a:r>
              <a:rPr lang="en-AU" sz="1700" dirty="0"/>
              <a:t>. Refer to the </a:t>
            </a:r>
            <a:r>
              <a:rPr lang="en-AU" sz="1700" dirty="0">
                <a:hlinkClick r:id="rId3"/>
              </a:rPr>
              <a:t>PRISMS Provider User Guide</a:t>
            </a:r>
            <a:r>
              <a:rPr lang="en-AU" sz="1700" dirty="0"/>
              <a:t> for instructions on how to add a </a:t>
            </a:r>
            <a:r>
              <a:rPr lang="en-AU" sz="1700" dirty="0" err="1"/>
              <a:t>CoE</a:t>
            </a:r>
            <a:r>
              <a:rPr lang="en-AU" sz="1700" dirty="0"/>
              <a:t> in PRISMS.</a:t>
            </a:r>
          </a:p>
          <a:p>
            <a:pPr>
              <a:lnSpc>
                <a:spcPct val="105000"/>
              </a:lnSpc>
              <a:spcAft>
                <a:spcPts val="1000"/>
              </a:spcAft>
            </a:pPr>
            <a:r>
              <a:rPr lang="en-AU" sz="1700" b="1" dirty="0"/>
              <a:t>An accepted offer must be linked to a </a:t>
            </a:r>
            <a:r>
              <a:rPr lang="en-AU" sz="1700" b="1" dirty="0" err="1"/>
              <a:t>CoE</a:t>
            </a:r>
            <a:r>
              <a:rPr lang="en-AU" sz="1700" dirty="0"/>
              <a:t>. The TPS will not process any payments until this task has been completed.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FF45A27-6B8C-5D80-91E7-7AB6AD5E0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53A9817-89E2-9FDA-340F-40E8E0ADB7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F9914DE-5ECD-F6CB-6C0F-2B7C2B0CF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5E2AA211-645F-9840-9295-7601179BF9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'Link an accepted offer to a Confirmation of Enrolment' task on an alternative provider's TPS Online home page.">
            <a:extLst>
              <a:ext uri="{FF2B5EF4-FFF2-40B4-BE49-F238E27FC236}">
                <a16:creationId xmlns:a16="http://schemas.microsoft.com/office/drawing/2014/main" id="{F58558D4-AB79-E343-2A94-311FD38C349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357" r="2168" b="46212"/>
          <a:stretch/>
        </p:blipFill>
        <p:spPr>
          <a:xfrm>
            <a:off x="539552" y="2391954"/>
            <a:ext cx="7645091" cy="142058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419527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29F9A997-2E2A-4D34-9BF0-7175C74B2AF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Online: Summary of tasks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A98103-77FF-45EB-9C54-51AC90F74562}"/>
              </a:ext>
            </a:extLst>
          </p:cNvPr>
          <p:cNvSpPr txBox="1"/>
          <p:nvPr/>
        </p:nvSpPr>
        <p:spPr>
          <a:xfrm>
            <a:off x="540000" y="900000"/>
            <a:ext cx="8064000" cy="36572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Log in to TPS Online using PRISMS credentials</a:t>
            </a:r>
          </a:p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Enter bank account details</a:t>
            </a:r>
          </a:p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Make an offer to a student</a:t>
            </a:r>
          </a:p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Wait for the student to accept the offer in TPS Online</a:t>
            </a:r>
          </a:p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Create a Confirmation of Enrolment (</a:t>
            </a:r>
            <a:r>
              <a:rPr lang="en-AU" dirty="0" err="1"/>
              <a:t>CoE</a:t>
            </a:r>
            <a:r>
              <a:rPr lang="en-AU" dirty="0"/>
              <a:t>) in PRISMS</a:t>
            </a:r>
          </a:p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Link the accepted offer to the new </a:t>
            </a:r>
            <a:r>
              <a:rPr lang="en-AU" dirty="0" err="1"/>
              <a:t>CoE</a:t>
            </a:r>
            <a:endParaRPr lang="en-AU" dirty="0"/>
          </a:p>
          <a:p>
            <a:pPr marL="266400" indent="-266400">
              <a:lnSpc>
                <a:spcPct val="103000"/>
              </a:lnSpc>
              <a:spcAft>
                <a:spcPts val="1800"/>
              </a:spcAft>
              <a:buClr>
                <a:srgbClr val="8AB679"/>
              </a:buClr>
              <a:buFont typeface="Wingdings" panose="05000000000000000000" pitchFamily="2" charset="2"/>
              <a:buChar char=""/>
            </a:pPr>
            <a:r>
              <a:rPr lang="en-AU" dirty="0"/>
              <a:t>Refer to the Alternative Providers’ Guide on the TPS website when completing these tasks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80713CE-3B78-E120-7FBA-0556D75ED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68DBA10-9EAB-5902-2252-F8D216443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98E30312-D988-EB7A-F0A4-6B7F8614FD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46" name="Graphic 10">
              <a:extLst>
                <a:ext uri="{FF2B5EF4-FFF2-40B4-BE49-F238E27FC236}">
                  <a16:creationId xmlns:a16="http://schemas.microsoft.com/office/drawing/2014/main" id="{73E4A46C-F461-6F4B-8E2C-E5FE5908A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4" name="Picture 3" descr="Image of the Alternative Providers' Guide on the TPS website.">
            <a:extLst>
              <a:ext uri="{FF2B5EF4-FFF2-40B4-BE49-F238E27FC236}">
                <a16:creationId xmlns:a16="http://schemas.microsoft.com/office/drawing/2014/main" id="{C19B4DB4-2141-1529-EB48-4EBE2FD02E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6" r="476" b="409"/>
          <a:stretch/>
        </p:blipFill>
        <p:spPr>
          <a:xfrm rot="508993">
            <a:off x="6620926" y="487877"/>
            <a:ext cx="1804228" cy="2558530"/>
          </a:xfrm>
          <a:prstGeom prst="rect">
            <a:avLst/>
          </a:prstGeom>
          <a:ln w="6350"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693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BE31259-D21D-499E-B9BD-8193508A8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24000" y="0"/>
            <a:ext cx="4320000" cy="4680000"/>
          </a:xfrm>
          <a:prstGeom prst="rect">
            <a:avLst/>
          </a:prstGeom>
          <a:solidFill>
            <a:srgbClr val="4897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35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9FB5EFA4-5C94-4B51-BBE2-A525ACCD992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6120000" y="1061963"/>
            <a:ext cx="2700000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www.tps.gov.au</a:t>
            </a:r>
            <a:endParaRPr kumimoji="0" lang="en-AU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9" name="Picture 48" descr="QR code for TPS website (www.tps.gov.au)">
            <a:extLst>
              <a:ext uri="{FF2B5EF4-FFF2-40B4-BE49-F238E27FC236}">
                <a16:creationId xmlns:a16="http://schemas.microsoft.com/office/drawing/2014/main" id="{E081D8FA-7699-6E52-2E10-8685DCA3F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00" y="1198368"/>
            <a:ext cx="2880000" cy="3320543"/>
          </a:xfrm>
          <a:prstGeom prst="rect">
            <a:avLst/>
          </a:prstGeom>
        </p:spPr>
      </p:pic>
      <p:sp>
        <p:nvSpPr>
          <p:cNvPr id="8" name="Rectangle 8">
            <a:extLst>
              <a:ext uri="{FF2B5EF4-FFF2-40B4-BE49-F238E27FC236}">
                <a16:creationId xmlns:a16="http://schemas.microsoft.com/office/drawing/2014/main" id="{9BE9DCF2-3E2D-49E5-9CA4-9E62432C41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2286099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  <a:r>
              <a:rPr kumimoji="0" lang="en-AU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@tps.gov.au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4D68FBA-1C20-48E6-84E9-1EEF953DE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0000" y="3510235"/>
            <a:ext cx="2700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AU" alt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1300 131 798</a:t>
            </a:r>
            <a:endParaRPr kumimoji="0" lang="en-AU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41F930-68A1-65DB-2A03-974AB2063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842796"/>
            <a:ext cx="900000" cy="900000"/>
            <a:chOff x="5256000" y="842796"/>
            <a:chExt cx="900000" cy="900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75EA560-CCDC-4539-A86B-4F65B46FC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000" y="842796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19FBE641-36DC-4164-9999-6560915AF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83176" y="968796"/>
              <a:ext cx="648000" cy="64800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418124-2032-5CE0-986E-CD6CDE860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2066557"/>
            <a:ext cx="900000" cy="900000"/>
            <a:chOff x="5256176" y="2066557"/>
            <a:chExt cx="900000" cy="90000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AACC447-40B5-41B8-A06F-8FB44064C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56176" y="2066557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597859E-6E79-4BB6-B294-3B187F14EF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367600" y="2282400"/>
              <a:ext cx="676000" cy="468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D58E2D7-95EB-838B-EFB0-60964B33F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48000" y="3291068"/>
            <a:ext cx="900000" cy="900000"/>
            <a:chOff x="5292000" y="3291068"/>
            <a:chExt cx="900000" cy="90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A6686B-75EE-45DA-9830-0E7CDCB0DE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2000" y="3291068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5" name="Graphic 72">
              <a:extLst>
                <a:ext uri="{FF2B5EF4-FFF2-40B4-BE49-F238E27FC236}">
                  <a16:creationId xmlns:a16="http://schemas.microsoft.com/office/drawing/2014/main" id="{323B2999-B25C-43B3-92ED-E494C45F17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436000" y="3434400"/>
              <a:ext cx="612000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20560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Purpose of this meeting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116000"/>
            <a:ext cx="8064000" cy="249299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Role of the Tuition Protection Service (TPS) after a provider default</a:t>
            </a:r>
          </a:p>
          <a:p>
            <a:pPr>
              <a:spcAft>
                <a:spcPts val="3600"/>
              </a:spcAft>
            </a:pPr>
            <a:r>
              <a:rPr lang="en-AU" dirty="0">
                <a:cs typeface="Calibri"/>
              </a:rPr>
              <a:t>Finding international students a course with an alternative provider</a:t>
            </a:r>
          </a:p>
          <a:p>
            <a:pPr>
              <a:spcAft>
                <a:spcPts val="3600"/>
              </a:spcAft>
            </a:pPr>
            <a:r>
              <a:rPr lang="en-AU" dirty="0"/>
              <a:t>Student visa information</a:t>
            </a:r>
          </a:p>
          <a:p>
            <a:pPr>
              <a:spcAft>
                <a:spcPts val="3600"/>
              </a:spcAft>
            </a:pPr>
            <a:r>
              <a:rPr lang="en-AU" dirty="0"/>
              <a:t>How to use the TPS Online case management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A1B189-A172-5E86-6584-085AB9A47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B2A2E65-0687-4DE0-B08A-2721D70C1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7" name="Graphic 40">
              <a:extLst>
                <a:ext uri="{FF2B5EF4-FFF2-40B4-BE49-F238E27FC236}">
                  <a16:creationId xmlns:a16="http://schemas.microsoft.com/office/drawing/2014/main" id="{F2DA517D-C3E7-41FF-8FD9-9C9F29DD72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774070" y="3762000"/>
              <a:ext cx="867859" cy="90000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501056-D479-E3CC-21FE-EBC233E9B6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EBED96F-066E-102F-18FD-7812232BBE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DE6AFE3-61FA-06F1-E4D0-4C224A5F65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0" name="Graphic 10">
              <a:extLst>
                <a:ext uri="{FF2B5EF4-FFF2-40B4-BE49-F238E27FC236}">
                  <a16:creationId xmlns:a16="http://schemas.microsoft.com/office/drawing/2014/main" id="{32FC5731-FBF0-641D-0B5E-B82A51918F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400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Perth International College of English</a:t>
            </a:r>
            <a:b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lang="en-AU" sz="2200" b="1" dirty="0">
                <a:latin typeface="+mn-lt"/>
                <a:ea typeface="+mn-ea"/>
                <a:cs typeface="+mn-cs"/>
              </a:rPr>
              <a:t>(PAXMIL Education Holdings Pty Ltd</a:t>
            </a:r>
            <a:r>
              <a:rPr kumimoji="0" lang="en-AU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40000" y="1454400"/>
            <a:ext cx="8064000" cy="25853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600"/>
              </a:spcAft>
            </a:pPr>
            <a:r>
              <a:rPr lang="en-AU" dirty="0"/>
              <a:t>Perth International College of English closed on Monday 16 June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Perth International College of English did not meet its obligations to students and the Tuition Protection Service (TPS) activated on Monday 16 June 2025</a:t>
            </a:r>
            <a:endParaRPr lang="en-AU" dirty="0">
              <a:cs typeface="Calibri"/>
            </a:endParaRPr>
          </a:p>
          <a:p>
            <a:pPr>
              <a:spcAft>
                <a:spcPts val="3600"/>
              </a:spcAft>
            </a:pPr>
            <a:r>
              <a:rPr lang="en-AU" dirty="0"/>
              <a:t>We will be working to arrange for students to continue their studies with an alternative provider, or provide students with a refund of their unspent tuition </a:t>
            </a:r>
            <a:br>
              <a:rPr lang="en-AU" dirty="0"/>
            </a:br>
            <a:r>
              <a:rPr lang="en-AU" dirty="0"/>
              <a:t>fees</a:t>
            </a:r>
            <a:endParaRPr lang="en-AU" sz="1000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5F7E66-D1DD-2BCC-F4F9-0964D06A59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79E454-8D53-CE35-F804-AD3C613564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26407-B9AE-9E39-B0A2-93CE18E57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8CE89654-B92A-B176-6600-0761E3552F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6A6649-2820-6D2B-28BB-462BB6149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6F9CAFD-520E-21BF-BFE7-F330083FE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Graphic 1366">
              <a:extLst>
                <a:ext uri="{FF2B5EF4-FFF2-40B4-BE49-F238E27FC236}">
                  <a16:creationId xmlns:a16="http://schemas.microsoft.com/office/drawing/2014/main" id="{46FF9252-5FDA-4699-B610-E032A2887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792441"/>
              <a:ext cx="900000" cy="839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544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Tuition Protection Service (TPS)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8E51C7-ED98-4933-AF2E-C29500B65F7C}"/>
              </a:ext>
            </a:extLst>
          </p:cNvPr>
          <p:cNvSpPr txBox="1"/>
          <p:nvPr/>
        </p:nvSpPr>
        <p:spPr>
          <a:xfrm>
            <a:off x="539999" y="1116000"/>
            <a:ext cx="8064000" cy="34855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100"/>
              </a:spcAft>
            </a:pPr>
            <a:r>
              <a:rPr lang="en-AU" dirty="0"/>
              <a:t>Australian Government initiative supported by the Department of Education</a:t>
            </a:r>
          </a:p>
          <a:p>
            <a:pPr>
              <a:spcAft>
                <a:spcPts val="2100"/>
              </a:spcAft>
            </a:pPr>
            <a:r>
              <a:rPr lang="en-AU" dirty="0"/>
              <a:t>Student tuition fee protection scheme </a:t>
            </a:r>
          </a:p>
          <a:p>
            <a:pPr>
              <a:spcAft>
                <a:spcPts val="1200"/>
              </a:spcAft>
            </a:pPr>
            <a:r>
              <a:rPr lang="en-AU" dirty="0"/>
              <a:t>Supports students following an education provider default to:</a:t>
            </a:r>
            <a:endParaRPr lang="en-AU" dirty="0">
              <a:cs typeface="Calibri"/>
            </a:endParaRPr>
          </a:p>
          <a:p>
            <a:pPr marL="800100" lvl="1" indent="-342900">
              <a:spcAft>
                <a:spcPts val="1200"/>
              </a:spcAft>
              <a:buFont typeface="+mj-lt"/>
              <a:buAutoNum type="arabicPeriod"/>
            </a:pPr>
            <a:r>
              <a:rPr lang="en-AU" dirty="0"/>
              <a:t>continue studying with an alternative provider</a:t>
            </a:r>
          </a:p>
          <a:p>
            <a:pPr marL="799200">
              <a:spcAft>
                <a:spcPts val="1200"/>
              </a:spcAft>
            </a:pPr>
            <a:r>
              <a:rPr lang="en-AU" b="1" dirty="0"/>
              <a:t>and/or</a:t>
            </a:r>
          </a:p>
          <a:p>
            <a:pPr marL="800100" lvl="1" indent="-342900">
              <a:spcAft>
                <a:spcPts val="2100"/>
              </a:spcAft>
              <a:buFont typeface="+mj-lt"/>
              <a:buAutoNum type="arabicPeriod" startAt="2"/>
            </a:pPr>
            <a:r>
              <a:rPr lang="en-AU" dirty="0"/>
              <a:t>receive a refund of unspent tuition fees</a:t>
            </a:r>
          </a:p>
          <a:p>
            <a:pPr>
              <a:spcAft>
                <a:spcPts val="2100"/>
              </a:spcAft>
            </a:pPr>
            <a:r>
              <a:rPr lang="en-AU" dirty="0">
                <a:cs typeface="Calibri" panose="020F0502020204030204"/>
              </a:rPr>
              <a:t>Works with education providers to assist students affected by a </a:t>
            </a:r>
            <a:br>
              <a:rPr lang="en-AU" dirty="0">
                <a:cs typeface="Calibri" panose="020F0502020204030204"/>
              </a:rPr>
            </a:br>
            <a:r>
              <a:rPr lang="en-AU" dirty="0">
                <a:cs typeface="Calibri" panose="020F0502020204030204"/>
              </a:rPr>
              <a:t>provider default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0A8E89-12D6-EB68-9CA8-9FA1377C6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02EB1C7-F7FC-F4F1-A4A6-C029DB489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2F3587B-8665-56B9-3EF8-32C1BFFE2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7" name="Graphic 10">
              <a:extLst>
                <a:ext uri="{FF2B5EF4-FFF2-40B4-BE49-F238E27FC236}">
                  <a16:creationId xmlns:a16="http://schemas.microsoft.com/office/drawing/2014/main" id="{C60CFE85-1C08-0FAC-5B70-F1725AFDC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930B27A-E7CF-DA66-9148-9183DB027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128000" y="3996000"/>
            <a:ext cx="1656000" cy="792000"/>
            <a:chOff x="7128000" y="3996000"/>
            <a:chExt cx="1656000" cy="79200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4B9283A6-F4A1-82FA-3CAC-B20A71B65B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28000" y="3996000"/>
              <a:ext cx="1656000" cy="792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0" name="Picture 9" descr="A green circle on a black background&#10;&#10;Description automatically generated">
              <a:extLst>
                <a:ext uri="{FF2B5EF4-FFF2-40B4-BE49-F238E27FC236}">
                  <a16:creationId xmlns:a16="http://schemas.microsoft.com/office/drawing/2014/main" id="{D68BBB63-F9F6-6D7F-1274-AA8C6E01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0423" y="4068000"/>
              <a:ext cx="1391153" cy="6521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015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99AB2FA-EBB4-5377-AB99-D4B64237AAB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Team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D8C4B23-12E1-601F-5EF2-AE7115B16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DBC481-2E06-8F64-A22D-0B7B9138A5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75F6EF3-E5FC-456D-FF4F-30845DA4D3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8" name="Graphic 10">
              <a:extLst>
                <a:ext uri="{FF2B5EF4-FFF2-40B4-BE49-F238E27FC236}">
                  <a16:creationId xmlns:a16="http://schemas.microsoft.com/office/drawing/2014/main" id="{E036241A-C9FA-3094-09E9-417C3A2ED0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pic>
        <p:nvPicPr>
          <p:cNvPr id="2" name="Picture 1" descr="Photo of the TPS team.">
            <a:extLst>
              <a:ext uri="{FF2B5EF4-FFF2-40B4-BE49-F238E27FC236}">
                <a16:creationId xmlns:a16="http://schemas.microsoft.com/office/drawing/2014/main" id="{1F2762D7-8907-FAE8-FFA4-A721BB8EC0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0000" y="971999"/>
            <a:ext cx="8064000" cy="367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947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Online system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27238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4200"/>
              </a:spcAft>
            </a:pPr>
            <a:r>
              <a:rPr lang="en-AU" dirty="0"/>
              <a:t>TPS Online is the system students use to request and receive TPS assistance</a:t>
            </a:r>
          </a:p>
          <a:p>
            <a:pPr>
              <a:spcAft>
                <a:spcPts val="4200"/>
              </a:spcAft>
            </a:pPr>
            <a:r>
              <a:rPr lang="en-AU" dirty="0"/>
              <a:t>Alternative providers enrol students affected by a provider default through TPS Online</a:t>
            </a:r>
          </a:p>
          <a:p>
            <a:pPr>
              <a:spcAft>
                <a:spcPts val="4200"/>
              </a:spcAft>
            </a:pPr>
            <a:r>
              <a:rPr lang="en-AU" dirty="0"/>
              <a:t>A guide to using TPS Online is on the TPS website</a:t>
            </a:r>
          </a:p>
          <a:p>
            <a:pPr>
              <a:spcAft>
                <a:spcPts val="4200"/>
              </a:spcAft>
            </a:pPr>
            <a:r>
              <a:rPr lang="en-AU" dirty="0"/>
              <a:t>Access TPS Online via the TPS website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60F4120-C931-9DA1-E4F6-E06709F4F4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8E0C292-40FC-5818-F16B-1E360A607B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3AAA9A-4521-81CE-B8DB-98F534A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4" name="Graphic 10">
              <a:extLst>
                <a:ext uri="{FF2B5EF4-FFF2-40B4-BE49-F238E27FC236}">
                  <a16:creationId xmlns:a16="http://schemas.microsoft.com/office/drawing/2014/main" id="{FAB2A813-DA9A-6B11-5F5B-0AD2119917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560EB6-DD3E-9AD1-BD08-957ADBCBF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7632000" y="3636000"/>
            <a:ext cx="1152000" cy="1152000"/>
            <a:chOff x="7632000" y="3636000"/>
            <a:chExt cx="1152000" cy="1152000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256573B-855E-431E-E077-CF5199E9A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2000" y="3636000"/>
              <a:ext cx="1152000" cy="11520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6" name="Graphic 12">
              <a:extLst>
                <a:ext uri="{FF2B5EF4-FFF2-40B4-BE49-F238E27FC236}">
                  <a16:creationId xmlns:a16="http://schemas.microsoft.com/office/drawing/2014/main" id="{0DE71F06-AF92-CF3C-D0FA-FB8549270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758000" y="3858429"/>
              <a:ext cx="900000" cy="707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281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73479-7099-43D6-A8B2-BB6DA88278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Finding students a course with an alternative provider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A43E8-329F-4B2F-BF15-9846E6AD2536}"/>
              </a:ext>
            </a:extLst>
          </p:cNvPr>
          <p:cNvSpPr txBox="1"/>
          <p:nvPr/>
        </p:nvSpPr>
        <p:spPr>
          <a:xfrm>
            <a:off x="540000" y="1116000"/>
            <a:ext cx="8064000" cy="309315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3000"/>
              </a:spcAft>
            </a:pPr>
            <a:r>
              <a:rPr lang="en-AU" b="1" dirty="0"/>
              <a:t>Our priority</a:t>
            </a:r>
            <a:r>
              <a:rPr lang="en-AU" dirty="0"/>
              <a:t>: To help students continue their studies with a new education provider</a:t>
            </a:r>
          </a:p>
          <a:p>
            <a:pPr>
              <a:spcAft>
                <a:spcPts val="3000"/>
              </a:spcAft>
            </a:pPr>
            <a:r>
              <a:rPr lang="en-AU" dirty="0"/>
              <a:t>Students can view suitable alternative courses with other providers in TPS Online</a:t>
            </a:r>
          </a:p>
          <a:p>
            <a:pPr>
              <a:spcAft>
                <a:spcPts val="3000"/>
              </a:spcAft>
            </a:pPr>
            <a:r>
              <a:rPr lang="en-AU" b="1" dirty="0"/>
              <a:t>Students need to contact an alternative provider to enrol </a:t>
            </a:r>
            <a:r>
              <a:rPr lang="en-AU" dirty="0"/>
              <a:t>with them. The provider will then upload an offer in TPS Online for students to accept.</a:t>
            </a:r>
          </a:p>
          <a:p>
            <a:pPr>
              <a:spcAft>
                <a:spcPts val="3000"/>
              </a:spcAft>
            </a:pPr>
            <a:r>
              <a:rPr lang="en-AU" dirty="0"/>
              <a:t>If a student that enrols with an alternative provider through TPS Online is owed a refund of unspent tuition fees, we can pay their refund amount directly to the alternative provider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F1E530-E201-06FE-3FE7-FB2C8A308B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BC417AB-DA64-296A-AA60-1E86DACEDA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501D8FC5-F452-47CD-9CF1-723FFD1136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23DD512-2AC6-429C-9EE6-7CAEF89D9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BCA6B79-39CC-B3D3-282B-92A497133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E16C6AA-3BA7-AEB1-A45E-FD13EB453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4FAD809C-026B-91A7-519A-46CA1B5E5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228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F002A-F8CF-3105-DE1B-62DA6A57B0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1D872-0CB9-265F-1F8C-B43150570DE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40000" y="504000"/>
            <a:ext cx="8064000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Suitable alternative courses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7F7C76-F237-0A85-0E7F-169588D4879D}"/>
              </a:ext>
            </a:extLst>
          </p:cNvPr>
          <p:cNvSpPr txBox="1"/>
          <p:nvPr/>
        </p:nvSpPr>
        <p:spPr>
          <a:xfrm>
            <a:off x="540000" y="1116000"/>
            <a:ext cx="8064000" cy="31700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spcAft>
                <a:spcPts val="2400"/>
              </a:spcAft>
            </a:pPr>
            <a:r>
              <a:rPr lang="en-AU" dirty="0"/>
              <a:t>The TPS must meet the following criteria outlined in the </a:t>
            </a:r>
            <a:r>
              <a:rPr lang="en-AU" dirty="0">
                <a:hlinkClick r:id="rId3"/>
              </a:rPr>
              <a:t>Education Services for Overseas Students (Suitable Alternative Courses) Instrument 2022</a:t>
            </a:r>
            <a:r>
              <a:rPr lang="en-AU" dirty="0"/>
              <a:t> when identifying suitable alternative courses: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AU" dirty="0"/>
              <a:t>courses are of a </a:t>
            </a:r>
            <a:r>
              <a:rPr lang="en-AU" b="1" dirty="0"/>
              <a:t>similar level and field of education</a:t>
            </a:r>
            <a:r>
              <a:rPr lang="en-AU" dirty="0"/>
              <a:t> as the original course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AU" dirty="0"/>
              <a:t>courses are delivered in </a:t>
            </a:r>
            <a:r>
              <a:rPr lang="en-AU" b="1" dirty="0"/>
              <a:t>close geographical proximity</a:t>
            </a:r>
            <a:r>
              <a:rPr lang="en-AU" dirty="0"/>
              <a:t> to the original course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AU" dirty="0"/>
              <a:t>providers have </a:t>
            </a:r>
            <a:r>
              <a:rPr lang="en-AU" b="1" dirty="0"/>
              <a:t>capacity to enrol additional students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AU" dirty="0"/>
              <a:t>providers are </a:t>
            </a:r>
            <a:r>
              <a:rPr lang="en-AU" b="1" dirty="0"/>
              <a:t>not facing regulatory action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C51C1E2-9F41-D6E2-4403-190D19101D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6912000" y="3960000"/>
            <a:ext cx="1872000" cy="828000"/>
            <a:chOff x="6912000" y="3960000"/>
            <a:chExt cx="1872000" cy="828000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C59A3923-5ABB-F3D0-5BBA-E14AF3187E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912000" y="3960000"/>
              <a:ext cx="1872000" cy="828000"/>
            </a:xfrm>
            <a:prstGeom prst="roundRect">
              <a:avLst>
                <a:gd name="adj" fmla="val 40602"/>
              </a:avLst>
            </a:prstGeom>
            <a:solidFill>
              <a:schemeClr val="bg1"/>
            </a:solidFill>
            <a:ln w="19050">
              <a:solidFill>
                <a:srgbClr val="4897A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1" name="Graphic 1072">
              <a:extLst>
                <a:ext uri="{FF2B5EF4-FFF2-40B4-BE49-F238E27FC236}">
                  <a16:creationId xmlns:a16="http://schemas.microsoft.com/office/drawing/2014/main" id="{42E962D8-5DA5-A1EB-E36B-EFCCB30D3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020000" y="4056410"/>
              <a:ext cx="1656000" cy="635179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011C41-6482-03F2-1280-B10AA8DE3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3144666-2233-AE9B-E6C9-4429C0F6A8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2F4C194-34CF-73EB-76B3-00E3210663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5" name="Graphic 10">
              <a:extLst>
                <a:ext uri="{FF2B5EF4-FFF2-40B4-BE49-F238E27FC236}">
                  <a16:creationId xmlns:a16="http://schemas.microsoft.com/office/drawing/2014/main" id="{6ED75B73-B435-3DC7-5FC2-8DE64B975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185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339D183-6CAA-280C-C0EC-41D17995AE9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9552" y="360000"/>
            <a:ext cx="8064896" cy="430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TPS website</a:t>
            </a:r>
            <a:endParaRPr kumimoji="0" lang="en-A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6" name="Group 5" descr="Screenshot of TPS website home page.">
            <a:extLst>
              <a:ext uri="{FF2B5EF4-FFF2-40B4-BE49-F238E27FC236}">
                <a16:creationId xmlns:a16="http://schemas.microsoft.com/office/drawing/2014/main" id="{A64ECF84-B2E1-0BAE-26DE-BD4081A30087}"/>
              </a:ext>
            </a:extLst>
          </p:cNvPr>
          <p:cNvGrpSpPr/>
          <p:nvPr/>
        </p:nvGrpSpPr>
        <p:grpSpPr>
          <a:xfrm>
            <a:off x="540000" y="900000"/>
            <a:ext cx="6426450" cy="3326956"/>
            <a:chOff x="540000" y="900000"/>
            <a:chExt cx="6426450" cy="33269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B1C47A6-30CB-3440-D5AF-675341D212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194" t="1384" r="10332" b="1921"/>
            <a:stretch/>
          </p:blipFill>
          <p:spPr>
            <a:xfrm>
              <a:off x="540000" y="900000"/>
              <a:ext cx="6426450" cy="3326956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FF36447-501B-46C9-ADDA-106095D67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759008" y="3555962"/>
              <a:ext cx="1026000" cy="213592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973E0DD0-7ED9-4613-B668-9F4028A9CE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645501" y="4032116"/>
              <a:ext cx="921600" cy="147305"/>
            </a:xfrm>
            <a:prstGeom prst="rect">
              <a:avLst/>
            </a:prstGeom>
            <a:noFill/>
            <a:ln w="19050">
              <a:solidFill>
                <a:srgbClr val="D6165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D8110F8-8E71-48A7-8AF6-839480ADB9C9}"/>
              </a:ext>
            </a:extLst>
          </p:cNvPr>
          <p:cNvSpPr txBox="1"/>
          <p:nvPr/>
        </p:nvSpPr>
        <p:spPr>
          <a:xfrm>
            <a:off x="7092000" y="2464050"/>
            <a:ext cx="1511552" cy="905312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TPS Online, click </a:t>
            </a:r>
            <a:r>
              <a:rPr lang="en-AU" sz="1700" b="1" dirty="0"/>
              <a:t>Access TPS Online</a:t>
            </a:r>
            <a:r>
              <a:rPr lang="en-AU" sz="1700" dirty="0"/>
              <a:t>.</a:t>
            </a:r>
            <a:endParaRPr lang="en-AU" sz="17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BC55EE-F83B-4D3C-971B-7D3EEA67A675}"/>
              </a:ext>
            </a:extLst>
          </p:cNvPr>
          <p:cNvSpPr txBox="1"/>
          <p:nvPr/>
        </p:nvSpPr>
        <p:spPr>
          <a:xfrm>
            <a:off x="539552" y="4280164"/>
            <a:ext cx="8064000" cy="355931"/>
          </a:xfrm>
          <a:prstGeom prst="rect">
            <a:avLst/>
          </a:prstGeom>
          <a:noFill/>
          <a:ln>
            <a:solidFill>
              <a:srgbClr val="4897A2">
                <a:alpha val="50196"/>
              </a:srgb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en-AU" sz="1700" dirty="0"/>
              <a:t>For information about provider defaults, click </a:t>
            </a:r>
            <a:r>
              <a:rPr lang="en-AU" sz="1700" b="1" dirty="0"/>
              <a:t>Education Provider Notices</a:t>
            </a:r>
            <a:r>
              <a:rPr lang="en-AU" sz="1700" dirty="0"/>
              <a:t>.</a:t>
            </a:r>
            <a:endParaRPr lang="en-AU" sz="1700" b="1" dirty="0"/>
          </a:p>
        </p:txBody>
      </p:sp>
      <p:cxnSp>
        <p:nvCxnSpPr>
          <p:cNvPr id="38" name="Connector: Elbow 37">
            <a:extLst>
              <a:ext uri="{FF2B5EF4-FFF2-40B4-BE49-F238E27FC236}">
                <a16:creationId xmlns:a16="http://schemas.microsoft.com/office/drawing/2014/main" id="{EC9218C4-1BCD-4219-8ADC-40FB7F045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2"/>
            <a:endCxn id="30" idx="3"/>
          </p:cNvCxnSpPr>
          <p:nvPr/>
        </p:nvCxnSpPr>
        <p:spPr>
          <a:xfrm rot="5400000">
            <a:off x="6169694" y="1984676"/>
            <a:ext cx="293396" cy="3062768"/>
          </a:xfrm>
          <a:prstGeom prst="bentConnector2">
            <a:avLst/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A423E87-60D8-8335-B286-DC9DED12F2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1"/>
            <a:endCxn id="32" idx="1"/>
          </p:cNvCxnSpPr>
          <p:nvPr/>
        </p:nvCxnSpPr>
        <p:spPr>
          <a:xfrm rot="10800000" flipH="1">
            <a:off x="539551" y="4105770"/>
            <a:ext cx="105949" cy="352361"/>
          </a:xfrm>
          <a:prstGeom prst="bentConnector3">
            <a:avLst>
              <a:gd name="adj1" fmla="val -215764"/>
            </a:avLst>
          </a:prstGeom>
          <a:ln w="19050">
            <a:solidFill>
              <a:srgbClr val="D6165F"/>
            </a:solidFill>
            <a:headEnd w="sm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AC51D9D-DF44-B946-F846-AAB1707BE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8000" y="4755600"/>
            <a:ext cx="1668981" cy="307777"/>
            <a:chOff x="894512" y="4612842"/>
            <a:chExt cx="1668981" cy="307777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05FC112-F35F-2925-E7AB-553EFF364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4447" y="4612842"/>
              <a:ext cx="1379046" cy="307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AU" altLang="en-US" sz="1400" b="1" i="0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www.tps.gov.au</a:t>
              </a:r>
              <a:endParaRPr kumimoji="0" lang="en-AU" altLang="en-US" sz="1400" b="1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BACB7CA-65A3-01CB-009A-0D33D84DF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4512" y="4623091"/>
              <a:ext cx="288805" cy="288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10">
              <a:extLst>
                <a:ext uri="{FF2B5EF4-FFF2-40B4-BE49-F238E27FC236}">
                  <a16:creationId xmlns:a16="http://schemas.microsoft.com/office/drawing/2014/main" id="{429DE233-1C8E-C4B9-72EB-D731A96D7B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9200" y="4650091"/>
              <a:ext cx="238264" cy="237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1629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PS">
      <a:dk1>
        <a:sysClr val="windowText" lastClr="000000"/>
      </a:dk1>
      <a:lt1>
        <a:srgbClr val="FFFFFF"/>
      </a:lt1>
      <a:dk2>
        <a:srgbClr val="E8F3F4"/>
      </a:dk2>
      <a:lt2>
        <a:srgbClr val="FBFBFB"/>
      </a:lt2>
      <a:accent1>
        <a:srgbClr val="4897A2"/>
      </a:accent1>
      <a:accent2>
        <a:srgbClr val="F15A29"/>
      </a:accent2>
      <a:accent3>
        <a:srgbClr val="D6165F"/>
      </a:accent3>
      <a:accent4>
        <a:srgbClr val="F0B50E"/>
      </a:accent4>
      <a:accent5>
        <a:srgbClr val="4DB3E6"/>
      </a:accent5>
      <a:accent6>
        <a:srgbClr val="8AB679"/>
      </a:accent6>
      <a:hlink>
        <a:srgbClr val="357179"/>
      </a:hlink>
      <a:folHlink>
        <a:srgbClr val="0AA65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0A9CCE9CD21384385A19063B05DA87A" ma:contentTypeVersion="19" ma:contentTypeDescription="Create a new document." ma:contentTypeScope="" ma:versionID="b46c3cfa9faa6afa6cc8f9eb3b9c91a8">
  <xsd:schema xmlns:xsd="http://www.w3.org/2001/XMLSchema" xmlns:xs="http://www.w3.org/2001/XMLSchema" xmlns:p="http://schemas.microsoft.com/office/2006/metadata/properties" xmlns:ns2="21934866-407e-4eb7-84a5-689e8997aac6" xmlns:ns3="1d95c80d-1bfc-4284-8ead-90dee9a0b47f" targetNamespace="http://schemas.microsoft.com/office/2006/metadata/properties" ma:root="true" ma:fieldsID="b414aea921dd9c02dfb223c7f4a66303" ns2:_="" ns3:_="">
    <xsd:import namespace="21934866-407e-4eb7-84a5-689e8997aac6"/>
    <xsd:import namespace="1d95c80d-1bfc-4284-8ead-90dee9a0b4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LocationandLink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934866-407e-4eb7-84a5-689e8997aa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147e460-a74b-4414-8224-31362e584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LocationandLinks" ma:index="24" nillable="true" ma:displayName="Location and Links" ma:description="Links are active in the O drive.  refer to document footer for location" ma:format="Dropdown" ma:internalName="LocationandLinks">
      <xsd:simpleType>
        <xsd:restriction base="dms:Note">
          <xsd:maxLength value="255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6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95c80d-1bfc-4284-8ead-90dee9a0b47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adba6b6b-400e-42bf-b117-98da113f945d}" ma:internalName="TaxCatchAll" ma:showField="CatchAllData" ma:web="1d95c80d-1bfc-4284-8ead-90dee9a0b4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ationandLinks xmlns="21934866-407e-4eb7-84a5-689e8997aac6">N/A</LocationandLinks>
    <SharedWithUsers xmlns="1d95c80d-1bfc-4284-8ead-90dee9a0b47f">
      <UserInfo>
        <DisplayName>LAMBERT,Mirah</DisplayName>
        <AccountId>36</AccountId>
        <AccountType/>
      </UserInfo>
      <UserInfo>
        <DisplayName>AMBROSINO,Brianna</DisplayName>
        <AccountId>77</AccountId>
        <AccountType/>
      </UserInfo>
      <UserInfo>
        <DisplayName>BURT,Tegan</DisplayName>
        <AccountId>37</AccountId>
        <AccountType/>
      </UserInfo>
    </SharedWithUsers>
    <lcf76f155ced4ddcb4097134ff3c332f xmlns="21934866-407e-4eb7-84a5-689e8997aac6">
      <Terms xmlns="http://schemas.microsoft.com/office/infopath/2007/PartnerControls"/>
    </lcf76f155ced4ddcb4097134ff3c332f>
    <TaxCatchAll xmlns="1d95c80d-1bfc-4284-8ead-90dee9a0b47f" xsi:nil="true"/>
  </documentManagement>
</p:properties>
</file>

<file path=customXml/itemProps1.xml><?xml version="1.0" encoding="utf-8"?>
<ds:datastoreItem xmlns:ds="http://schemas.openxmlformats.org/officeDocument/2006/customXml" ds:itemID="{8C50DBAD-32F5-4A2D-9ADD-90271FB367E1}"/>
</file>

<file path=customXml/itemProps2.xml><?xml version="1.0" encoding="utf-8"?>
<ds:datastoreItem xmlns:ds="http://schemas.openxmlformats.org/officeDocument/2006/customXml" ds:itemID="{8703A0CE-5708-4C52-BDE7-687014CD888F}"/>
</file>

<file path=customXml/itemProps3.xml><?xml version="1.0" encoding="utf-8"?>
<ds:datastoreItem xmlns:ds="http://schemas.openxmlformats.org/officeDocument/2006/customXml" ds:itemID="{284773E2-B47E-4D04-842D-18EBD03A67C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951</Words>
  <Application>Microsoft Office PowerPoint</Application>
  <PresentationFormat>Custom</PresentationFormat>
  <Paragraphs>111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</vt:lpstr>
      <vt:lpstr>Calibri</vt:lpstr>
      <vt:lpstr>Wingdings</vt:lpstr>
      <vt:lpstr>Office Theme</vt:lpstr>
      <vt:lpstr>1_Office Theme</vt:lpstr>
      <vt:lpstr>5_Office Theme</vt:lpstr>
      <vt:lpstr>Perth International College of English</vt:lpstr>
      <vt:lpstr>Purpose of this meeting</vt:lpstr>
      <vt:lpstr>Perth International College of English (PAXMIL Education Holdings Pty Ltd)</vt:lpstr>
      <vt:lpstr>Tuition Protection Service (TPS)</vt:lpstr>
      <vt:lpstr>TPS Team</vt:lpstr>
      <vt:lpstr>TPS Online system</vt:lpstr>
      <vt:lpstr>Finding students a course with an alternative provider</vt:lpstr>
      <vt:lpstr>Suitable alternative courses</vt:lpstr>
      <vt:lpstr>TPS website</vt:lpstr>
      <vt:lpstr>Student visa information</vt:lpstr>
      <vt:lpstr>How to use TPS Online</vt:lpstr>
      <vt:lpstr>Access TPS Online</vt:lpstr>
      <vt:lpstr>Log in to TPS Online</vt:lpstr>
      <vt:lpstr>Enter bank account details</vt:lpstr>
      <vt:lpstr>Make an offer to a student</vt:lpstr>
      <vt:lpstr>Create a CoE in PRISMS</vt:lpstr>
      <vt:lpstr>TPS Online: Summary of tasks</vt:lpstr>
      <vt:lpstr>www.tps.gov.au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Perth International College of English - Alternative Providers Information Session Slides</dc:title>
  <dc:creator/>
  <cp:lastModifiedBy/>
  <cp:revision>1</cp:revision>
  <dcterms:created xsi:type="dcterms:W3CDTF">2025-06-18T01:46:56Z</dcterms:created>
  <dcterms:modified xsi:type="dcterms:W3CDTF">2025-06-18T01:49:27Z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d889eb-932f-4752-8739-64d25806ef64_Enabled">
    <vt:lpwstr>true</vt:lpwstr>
  </property>
  <property fmtid="{D5CDD505-2E9C-101B-9397-08002B2CF9AE}" pid="3" name="MSIP_Label_79d889eb-932f-4752-8739-64d25806ef64_SetDate">
    <vt:lpwstr>2025-06-18T01:47:12Z</vt:lpwstr>
  </property>
  <property fmtid="{D5CDD505-2E9C-101B-9397-08002B2CF9AE}" pid="4" name="MSIP_Label_79d889eb-932f-4752-8739-64d25806ef64_Method">
    <vt:lpwstr>Privileged</vt:lpwstr>
  </property>
  <property fmtid="{D5CDD505-2E9C-101B-9397-08002B2CF9AE}" pid="5" name="MSIP_Label_79d889eb-932f-4752-8739-64d25806ef64_Name">
    <vt:lpwstr>79d889eb-932f-4752-8739-64d25806ef64</vt:lpwstr>
  </property>
  <property fmtid="{D5CDD505-2E9C-101B-9397-08002B2CF9AE}" pid="6" name="MSIP_Label_79d889eb-932f-4752-8739-64d25806ef64_SiteId">
    <vt:lpwstr>dd0cfd15-4558-4b12-8bad-ea26984fc417</vt:lpwstr>
  </property>
  <property fmtid="{D5CDD505-2E9C-101B-9397-08002B2CF9AE}" pid="7" name="MSIP_Label_79d889eb-932f-4752-8739-64d25806ef64_ActionId">
    <vt:lpwstr>c888baaa-4d04-4c43-a8f3-d025c8f62df3</vt:lpwstr>
  </property>
  <property fmtid="{D5CDD505-2E9C-101B-9397-08002B2CF9AE}" pid="8" name="MSIP_Label_79d889eb-932f-4752-8739-64d25806ef64_ContentBits">
    <vt:lpwstr>0</vt:lpwstr>
  </property>
  <property fmtid="{D5CDD505-2E9C-101B-9397-08002B2CF9AE}" pid="9" name="MSIP_Label_79d889eb-932f-4752-8739-64d25806ef64_Tag">
    <vt:lpwstr>10, 0, 1, 1</vt:lpwstr>
  </property>
  <property fmtid="{D5CDD505-2E9C-101B-9397-08002B2CF9AE}" pid="10" name="Order">
    <vt:r8>67200</vt:r8>
  </property>
  <property fmtid="{D5CDD505-2E9C-101B-9397-08002B2CF9AE}" pid="11" name="MediaServiceImageTags">
    <vt:lpwstr/>
  </property>
  <property fmtid="{D5CDD505-2E9C-101B-9397-08002B2CF9AE}" pid="12" name="xd_ProgID">
    <vt:lpwstr/>
  </property>
  <property fmtid="{D5CDD505-2E9C-101B-9397-08002B2CF9AE}" pid="13" name="ContentTypeId">
    <vt:lpwstr>0x010100D0A9CCE9CD21384385A19063B05DA87A</vt:lpwstr>
  </property>
  <property fmtid="{D5CDD505-2E9C-101B-9397-08002B2CF9AE}" pid="14" name="TemplateUrl">
    <vt:lpwstr/>
  </property>
  <property fmtid="{D5CDD505-2E9C-101B-9397-08002B2CF9AE}" pid="15" name="xd_Signature">
    <vt:bool>false</vt:bool>
  </property>
  <property fmtid="{D5CDD505-2E9C-101B-9397-08002B2CF9AE}" pid="16" name="Department Stream">
    <vt:lpwstr>Education</vt:lpwstr>
  </property>
</Properties>
</file>