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1"/>
    <p:sldMasterId id="2147483760" r:id="rId2"/>
    <p:sldMasterId id="2147483774" r:id="rId3"/>
  </p:sldMasterIdLst>
  <p:notesMasterIdLst>
    <p:notesMasterId r:id="rId22"/>
  </p:notesMasterIdLst>
  <p:sldIdLst>
    <p:sldId id="926" r:id="rId4"/>
    <p:sldId id="476" r:id="rId5"/>
    <p:sldId id="477" r:id="rId6"/>
    <p:sldId id="984" r:id="rId7"/>
    <p:sldId id="1076" r:id="rId8"/>
    <p:sldId id="479" r:id="rId9"/>
    <p:sldId id="975" r:id="rId10"/>
    <p:sldId id="1073" r:id="rId11"/>
    <p:sldId id="1032" r:id="rId12"/>
    <p:sldId id="1074" r:id="rId13"/>
    <p:sldId id="505" r:id="rId14"/>
    <p:sldId id="994" r:id="rId15"/>
    <p:sldId id="1030" r:id="rId16"/>
    <p:sldId id="1075" r:id="rId17"/>
    <p:sldId id="996" r:id="rId18"/>
    <p:sldId id="999" r:id="rId19"/>
    <p:sldId id="1020" r:id="rId20"/>
    <p:sldId id="531" r:id="rId21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2F8586"/>
    <a:srgbClr val="FACDDE"/>
    <a:srgbClr val="D6165F"/>
    <a:srgbClr val="0AA65C"/>
    <a:srgbClr val="FFFFFF"/>
    <a:srgbClr val="3B7C85"/>
    <a:srgbClr val="768E9D"/>
    <a:srgbClr val="66666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A0A48-4A6A-4706-90CC-B9951DDDE4CA}" v="5" dt="2025-06-18T01:47:33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87167" autoAdjust="0"/>
  </p:normalViewPr>
  <p:slideViewPr>
    <p:cSldViewPr snapToGrid="0">
      <p:cViewPr varScale="1">
        <p:scale>
          <a:sx n="122" d="100"/>
          <a:sy n="122" d="100"/>
        </p:scale>
        <p:origin x="1092" y="10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18/06/2025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9CCD1-AFEA-DB0E-544A-CF4F03B45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E34DB-5362-CA0C-3477-4FCFFD822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E05D5-17D7-310A-FE90-B32CF610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4481C-A954-A682-9945-B6FDE01CE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31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8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5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26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56C07-45C3-9919-972B-620DDE016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B2BE0-69C3-B6CF-7C34-DAB36B9A1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73B09-B786-8559-E4FA-B94591C24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2BADE-4667-DD1F-F576-E44F2393E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67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7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710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410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A9AD-BD94-CF46-B086-190AD4D0A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7E660-CE5B-37C8-93F4-062CACCE3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DC0B2-BFFC-8AB4-BA5E-562A31EB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87EA7-638E-5986-1D3C-78AAA3D34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38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gov.a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ms.education.gov.au/Information/ShowInformation.aspx?q=3C5D9DD99B264D66896720F1BBC7C82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au/F2022L01299/asmade/text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483899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Perth International College of English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1787550"/>
            <a:ext cx="8388079" cy="17645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 b="1" dirty="0"/>
              <a:t>Alternative Providers Information Session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17 June 2025</a:t>
            </a:r>
          </a:p>
          <a:p>
            <a:pPr>
              <a:spcAft>
                <a:spcPts val="200"/>
              </a:spcAft>
            </a:pPr>
            <a:r>
              <a:rPr lang="en-AU" b="1" dirty="0"/>
              <a:t>Melinda Hatton</a:t>
            </a:r>
            <a:endParaRPr lang="en-AU" dirty="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 dirty="0"/>
              <a:t>TPS Director</a:t>
            </a:r>
            <a:endParaRPr lang="en-AU" sz="1700" b="1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59F9F-803E-494F-7B9D-4F580CFB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F9C7B-F87A-341E-1A06-9956FEC48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5521D-BEC6-97FD-695C-5F9171E97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EA8C492B-344D-85D7-5DD8-1E7D5EF0F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4305-3C24-1B87-B65E-0518B383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5AE2-971E-1962-5784-7BAC0E312F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 visa information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05685-9663-0D6E-992D-E56D98158DB8}"/>
              </a:ext>
            </a:extLst>
          </p:cNvPr>
          <p:cNvSpPr txBox="1"/>
          <p:nvPr/>
        </p:nvSpPr>
        <p:spPr>
          <a:xfrm>
            <a:off x="540000" y="1116000"/>
            <a:ext cx="8064000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Student visa holders must remain enrolled in a registered course</a:t>
            </a:r>
          </a:p>
          <a:p>
            <a:pPr>
              <a:spcAft>
                <a:spcPts val="3600"/>
              </a:spcAft>
            </a:pPr>
            <a:r>
              <a:rPr lang="en-AU" dirty="0"/>
              <a:t>Students must finalise a new enrolment within 3 months of their provider defaulting</a:t>
            </a:r>
          </a:p>
          <a:p>
            <a:pPr>
              <a:spcAft>
                <a:spcPts val="1800"/>
              </a:spcAft>
            </a:pPr>
            <a:r>
              <a:rPr lang="en-AU" dirty="0"/>
              <a:t>Students can continue studying on their current visa if: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they enrol in a new course which is at the same or a higher AQF level than their original course, and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dirty="0"/>
              <a:t>they will finish studying before their current visa expires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616D6D-1E70-48B0-8641-A8C932740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39E3AE-CA69-FEAC-DB26-A1EEA1B5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2ED19C-CD26-64BC-B739-B805A33C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51F27364-E22C-7FAA-5317-06F05CA5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7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TPS Online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874D-BCFF-4BB4-9D66-C4B3F64C4C7A}"/>
              </a:ext>
            </a:extLst>
          </p:cNvPr>
          <p:cNvSpPr txBox="1"/>
          <p:nvPr/>
        </p:nvSpPr>
        <p:spPr>
          <a:xfrm>
            <a:off x="4464000" y="1773734"/>
            <a:ext cx="432000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Using TPS Online to enrol students affected by a provider default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Summary of tasks you must complete in TPS Online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6D2E1-C6DC-C580-7B0E-80D362E1E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A602A-ACDC-3ACA-8BEA-7060ABA6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9A9F83-77D7-AFBA-B485-795356E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8F691DB5-64E5-FBB5-95F5-A6E0EA0D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6BA6F3-258F-4C3B-A7E9-D8E8AAF8A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Access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TPS Online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4A3-F80D-4C43-9B15-4F16D8923709}"/>
              </a:ext>
            </a:extLst>
          </p:cNvPr>
          <p:cNvSpPr txBox="1"/>
          <p:nvPr/>
        </p:nvSpPr>
        <p:spPr>
          <a:xfrm>
            <a:off x="540000" y="900000"/>
            <a:ext cx="8064000" cy="340350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600" dirty="0"/>
              <a:t>Visit </a:t>
            </a:r>
            <a:r>
              <a:rPr lang="en-AU" sz="1600" dirty="0">
                <a:hlinkClick r:id="rId3"/>
              </a:rPr>
              <a:t>tps.gov.au</a:t>
            </a:r>
            <a:r>
              <a:rPr lang="en-AU" sz="1600" dirty="0"/>
              <a:t> and click </a:t>
            </a:r>
            <a:r>
              <a:rPr lang="en-AU" sz="1600" b="1" dirty="0"/>
              <a:t>Access TPS Online</a:t>
            </a:r>
            <a:r>
              <a:rPr lang="en-AU" sz="16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46B0-3B07-2E7E-B404-6142923E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648C7A-2FF2-CC90-8CCC-5162485E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1999BE-0213-AC42-1957-45A0F9A9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91D357B0-CF12-5139-D6D8-BEE0A62D0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7" name="Group 6" descr="Screenshot of TPS website home page.">
            <a:extLst>
              <a:ext uri="{FF2B5EF4-FFF2-40B4-BE49-F238E27FC236}">
                <a16:creationId xmlns:a16="http://schemas.microsoft.com/office/drawing/2014/main" id="{715B157C-E8B6-AD6E-9E72-4F52C8859AC8}"/>
              </a:ext>
            </a:extLst>
          </p:cNvPr>
          <p:cNvGrpSpPr/>
          <p:nvPr/>
        </p:nvGrpSpPr>
        <p:grpSpPr>
          <a:xfrm>
            <a:off x="540000" y="1310400"/>
            <a:ext cx="7473512" cy="3294670"/>
            <a:chOff x="1350000" y="788279"/>
            <a:chExt cx="7473512" cy="32946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7F0D8-76BC-12C5-8268-C0B67104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00" t="1384" b="1921"/>
            <a:stretch/>
          </p:blipFill>
          <p:spPr>
            <a:xfrm>
              <a:off x="1350000" y="788279"/>
              <a:ext cx="7473512" cy="329467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E243B8-2C55-F389-0D64-71D3472A2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57527" y="3403863"/>
              <a:ext cx="1044000" cy="241789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823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8251D0-3197-4FF2-9326-E1CDB8174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</a:t>
            </a:r>
            <a:r>
              <a:rPr lang="en-AU" sz="2800" b="1" dirty="0">
                <a:latin typeface="+mn-lt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to TPS Online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 descr="Screenshot of TPS Online log in page.">
            <a:extLst>
              <a:ext uri="{FF2B5EF4-FFF2-40B4-BE49-F238E27FC236}">
                <a16:creationId xmlns:a16="http://schemas.microsoft.com/office/drawing/2014/main" id="{28897308-CCDF-C12D-EA34-3D44C0F3686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900000"/>
            <a:ext cx="5292000" cy="3602087"/>
            <a:chOff x="567244" y="975599"/>
            <a:chExt cx="5260584" cy="3580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EC7CC-946C-EBF3-3483-E337437FA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730" b="839"/>
            <a:stretch/>
          </p:blipFill>
          <p:spPr>
            <a:xfrm>
              <a:off x="567244" y="975599"/>
              <a:ext cx="5260584" cy="3580703"/>
            </a:xfrm>
            <a:prstGeom prst="rect">
              <a:avLst/>
            </a:prstGeom>
            <a:ln w="19050">
              <a:solidFill>
                <a:srgbClr val="4897A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8EA49-2B9E-42E3-8788-78004EAF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95841" y="2459140"/>
              <a:ext cx="2558674" cy="2015427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69B0-664A-444E-A021-003B45B81405}"/>
              </a:ext>
            </a:extLst>
          </p:cNvPr>
          <p:cNvSpPr txBox="1"/>
          <p:nvPr/>
        </p:nvSpPr>
        <p:spPr>
          <a:xfrm>
            <a:off x="5897880" y="900000"/>
            <a:ext cx="2706120" cy="1454694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700" dirty="0"/>
              <a:t>Staff members with </a:t>
            </a:r>
            <a:r>
              <a:rPr lang="en-AU" sz="1700" b="1" dirty="0"/>
              <a:t>COE Create</a:t>
            </a:r>
            <a:r>
              <a:rPr lang="en-AU" sz="1700" dirty="0"/>
              <a:t> or </a:t>
            </a:r>
            <a:r>
              <a:rPr lang="en-AU" sz="1700" b="1" dirty="0"/>
              <a:t>COE Administrator</a:t>
            </a:r>
            <a:r>
              <a:rPr lang="en-AU" sz="1700" dirty="0"/>
              <a:t> access in PRISMS can log in to TPS Online using their PRISMS credentials.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F742A0-97AE-4333-A95C-3FE7C76D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V="1">
            <a:off x="4471272" y="1627347"/>
            <a:ext cx="1426608" cy="765054"/>
          </a:xfrm>
          <a:prstGeom prst="bentConnector2">
            <a:avLst/>
          </a:prstGeom>
          <a:ln w="19050">
            <a:solidFill>
              <a:srgbClr val="D6165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FED5A4-653A-986D-5981-13D3C4A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909FD-CB31-FAA6-F588-4068A81A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2AB-D70D-485D-CA1F-06D59BCF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D1A38D02-A78E-0799-7432-148E67B1B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25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4E8C7-E5F5-99C3-5D16-6E849AFE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D1368A-AEFF-CF89-A7F3-EC680B5770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Enter bank account details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6B586-DF01-79F6-6588-25549C062173}"/>
              </a:ext>
            </a:extLst>
          </p:cNvPr>
          <p:cNvSpPr txBox="1"/>
          <p:nvPr/>
        </p:nvSpPr>
        <p:spPr>
          <a:xfrm>
            <a:off x="6096000" y="900000"/>
            <a:ext cx="2508000" cy="2355709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700" dirty="0"/>
              <a:t>Enter your bank account details.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700" dirty="0"/>
              <a:t>The TPS will deposit any relevant fees for the placement of international students into the nominated bank account.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D40979-19E1-86D3-102D-60F627994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07AACB-3C99-4EC0-6F24-1600F7FC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24A704-5901-003C-5BDA-B5A6911AF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D1354241-BE37-445F-C588-F18308ED5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Alternative provider's TPS Online home page.">
            <a:extLst>
              <a:ext uri="{FF2B5EF4-FFF2-40B4-BE49-F238E27FC236}">
                <a16:creationId xmlns:a16="http://schemas.microsoft.com/office/drawing/2014/main" id="{B6EF201A-874D-69A0-37E7-8E8D843661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899999"/>
            <a:ext cx="5403600" cy="3610605"/>
          </a:xfrm>
          <a:prstGeom prst="rect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682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2C49AB-168F-4174-AB0D-42D3CC6EAB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an offer to a student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ED28D-F5B2-2D0B-46B3-44C8BC0E9F2C}"/>
              </a:ext>
            </a:extLst>
          </p:cNvPr>
          <p:cNvSpPr txBox="1"/>
          <p:nvPr/>
        </p:nvSpPr>
        <p:spPr>
          <a:xfrm>
            <a:off x="540000" y="900000"/>
            <a:ext cx="8064000" cy="1308243"/>
          </a:xfrm>
          <a:prstGeom prst="rect">
            <a:avLst/>
          </a:prstGeom>
          <a:solidFill>
            <a:schemeClr val="bg1"/>
          </a:solidFill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700" dirty="0"/>
              <a:t>An enrolment offer can be made to a student after discussing the course and placement with the student. </a:t>
            </a:r>
            <a:r>
              <a:rPr lang="en-AU" sz="1700" b="1" dirty="0"/>
              <a:t>A written agreement must be created before making an offer to a student</a:t>
            </a:r>
            <a:r>
              <a:rPr lang="en-AU" sz="1700" dirty="0"/>
              <a:t>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700" dirty="0"/>
              <a:t>The student must accept or reject the offer in TPS Online.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1EA6C7-6623-AB44-A1FE-A504AEBF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D5D02C-8771-9BC5-2B22-EC1C7AD2D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662901-C490-22A6-AE3E-5989A460A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0">
              <a:extLst>
                <a:ext uri="{FF2B5EF4-FFF2-40B4-BE49-F238E27FC236}">
                  <a16:creationId xmlns:a16="http://schemas.microsoft.com/office/drawing/2014/main" id="{4DF0EEA5-EF07-484D-05BA-5050643EF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'Make an offer to a student' task on an alternative provider's TPS Online home page.">
            <a:extLst>
              <a:ext uri="{FF2B5EF4-FFF2-40B4-BE49-F238E27FC236}">
                <a16:creationId xmlns:a16="http://schemas.microsoft.com/office/drawing/2014/main" id="{D6896645-FA9F-6692-2546-3D975A2EE7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" t="5570" b="6476"/>
          <a:stretch/>
        </p:blipFill>
        <p:spPr>
          <a:xfrm>
            <a:off x="539552" y="2262421"/>
            <a:ext cx="7435600" cy="167460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74DB8-FAA2-C507-EF5F-1C39A1A7E470}"/>
              </a:ext>
            </a:extLst>
          </p:cNvPr>
          <p:cNvSpPr txBox="1"/>
          <p:nvPr/>
        </p:nvSpPr>
        <p:spPr>
          <a:xfrm>
            <a:off x="540000" y="3995834"/>
            <a:ext cx="8064000" cy="630622"/>
          </a:xfrm>
          <a:prstGeom prst="rect">
            <a:avLst/>
          </a:prstGeom>
          <a:solidFill>
            <a:schemeClr val="bg1"/>
          </a:solidFill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700" dirty="0"/>
              <a:t>After making an offer to a student, you will be able to </a:t>
            </a:r>
            <a:r>
              <a:rPr lang="en-AU" sz="1700" b="1" dirty="0"/>
              <a:t>view all offers</a:t>
            </a:r>
            <a:r>
              <a:rPr lang="en-AU" sz="1700" dirty="0"/>
              <a:t> and </a:t>
            </a:r>
            <a:r>
              <a:rPr lang="en-AU" sz="1700" b="1" dirty="0"/>
              <a:t>withdraw an offer</a:t>
            </a:r>
            <a:r>
              <a:rPr lang="en-AU" sz="1700" dirty="0"/>
              <a:t> from a student from your TPS Online home page.</a:t>
            </a:r>
          </a:p>
        </p:txBody>
      </p:sp>
    </p:spTree>
    <p:extLst>
      <p:ext uri="{BB962C8B-B14F-4D97-AF65-F5344CB8AC3E}">
        <p14:creationId xmlns:p14="http://schemas.microsoft.com/office/powerpoint/2010/main" val="140964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C38ED8-2BA3-4729-A423-CE42986175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PRISMS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73F7B-1B9D-47BA-9650-3497B6E99255}"/>
              </a:ext>
            </a:extLst>
          </p:cNvPr>
          <p:cNvSpPr txBox="1"/>
          <p:nvPr/>
        </p:nvSpPr>
        <p:spPr>
          <a:xfrm>
            <a:off x="540000" y="900000"/>
            <a:ext cx="8064000" cy="1308243"/>
          </a:xfrm>
          <a:prstGeom prst="rect">
            <a:avLst/>
          </a:prstGeom>
          <a:solidFill>
            <a:schemeClr val="bg1"/>
          </a:solidFill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700" dirty="0"/>
              <a:t>After a student accepts an offer, a </a:t>
            </a:r>
            <a:r>
              <a:rPr lang="en-AU" sz="1700" b="1" dirty="0" err="1"/>
              <a:t>CoE</a:t>
            </a:r>
            <a:r>
              <a:rPr lang="en-AU" sz="1700" b="1" dirty="0"/>
              <a:t> must be created in PRISMS</a:t>
            </a:r>
            <a:r>
              <a:rPr lang="en-AU" sz="1700" dirty="0"/>
              <a:t>. Refer to the </a:t>
            </a:r>
            <a:r>
              <a:rPr lang="en-AU" sz="1700" dirty="0">
                <a:hlinkClick r:id="rId3"/>
              </a:rPr>
              <a:t>PRISMS Provider User Guide</a:t>
            </a:r>
            <a:r>
              <a:rPr lang="en-AU" sz="1700" dirty="0"/>
              <a:t> for instructions on how to add a </a:t>
            </a:r>
            <a:r>
              <a:rPr lang="en-AU" sz="1700" dirty="0" err="1"/>
              <a:t>CoE</a:t>
            </a:r>
            <a:r>
              <a:rPr lang="en-AU" sz="1700" dirty="0"/>
              <a:t> in PRISMS.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700" b="1" dirty="0"/>
              <a:t>An accepted offer must be linked to a </a:t>
            </a:r>
            <a:r>
              <a:rPr lang="en-AU" sz="1700" b="1" dirty="0" err="1"/>
              <a:t>CoE</a:t>
            </a:r>
            <a:r>
              <a:rPr lang="en-AU" sz="1700" dirty="0"/>
              <a:t>. The TPS will not process any payments until this task has been completed.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F45A27-6B8C-5D80-91E7-7AB6AD5E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3A9817-89E2-9FDA-340F-40E8E0ADB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9914DE-5ECD-F6CB-6C0F-2B7C2B0CF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5E2AA211-645F-9840-9295-7601179BF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'Link an accepted offer to a Confirmation of Enrolment' task on an alternative provider's TPS Online home page.">
            <a:extLst>
              <a:ext uri="{FF2B5EF4-FFF2-40B4-BE49-F238E27FC236}">
                <a16:creationId xmlns:a16="http://schemas.microsoft.com/office/drawing/2014/main" id="{F58558D4-AB79-E343-2A94-311FD38C3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57" r="2168" b="46212"/>
          <a:stretch/>
        </p:blipFill>
        <p:spPr>
          <a:xfrm>
            <a:off x="539552" y="2391954"/>
            <a:ext cx="7645091" cy="142058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195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9F9A997-2E2A-4D34-9BF0-7175C74B2A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Summary of tasks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98103-77FF-45EB-9C54-51AC90F74562}"/>
              </a:ext>
            </a:extLst>
          </p:cNvPr>
          <p:cNvSpPr txBox="1"/>
          <p:nvPr/>
        </p:nvSpPr>
        <p:spPr>
          <a:xfrm>
            <a:off x="540000" y="900000"/>
            <a:ext cx="8064000" cy="36572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>
              <a:lnSpc>
                <a:spcPct val="103000"/>
              </a:lnSpc>
              <a:spcAft>
                <a:spcPts val="18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dirty="0"/>
              <a:t>Log in to TPS Online using PRISMS credentials</a:t>
            </a:r>
          </a:p>
          <a:p>
            <a:pPr marL="266400" indent="-266400">
              <a:lnSpc>
                <a:spcPct val="103000"/>
              </a:lnSpc>
              <a:spcAft>
                <a:spcPts val="18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dirty="0"/>
              <a:t>Enter bank account details</a:t>
            </a:r>
          </a:p>
          <a:p>
            <a:pPr marL="266400" indent="-266400">
              <a:lnSpc>
                <a:spcPct val="103000"/>
              </a:lnSpc>
              <a:spcAft>
                <a:spcPts val="18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dirty="0"/>
              <a:t>Make an offer to a student</a:t>
            </a:r>
          </a:p>
          <a:p>
            <a:pPr marL="266400" indent="-266400">
              <a:lnSpc>
                <a:spcPct val="103000"/>
              </a:lnSpc>
              <a:spcAft>
                <a:spcPts val="18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dirty="0"/>
              <a:t>Wait for the student to accept the offer in TPS Online</a:t>
            </a:r>
          </a:p>
          <a:p>
            <a:pPr marL="266400" indent="-266400">
              <a:lnSpc>
                <a:spcPct val="103000"/>
              </a:lnSpc>
              <a:spcAft>
                <a:spcPts val="18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dirty="0"/>
              <a:t>Create a Confirmation of Enrolment (</a:t>
            </a:r>
            <a:r>
              <a:rPr lang="en-AU" dirty="0" err="1"/>
              <a:t>CoE</a:t>
            </a:r>
            <a:r>
              <a:rPr lang="en-AU" dirty="0"/>
              <a:t>) in PRISMS</a:t>
            </a:r>
          </a:p>
          <a:p>
            <a:pPr marL="266400" indent="-266400">
              <a:lnSpc>
                <a:spcPct val="103000"/>
              </a:lnSpc>
              <a:spcAft>
                <a:spcPts val="18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dirty="0"/>
              <a:t>Link the accepted offer to the new </a:t>
            </a:r>
            <a:r>
              <a:rPr lang="en-AU" dirty="0" err="1"/>
              <a:t>CoE</a:t>
            </a:r>
            <a:endParaRPr lang="en-AU" dirty="0"/>
          </a:p>
          <a:p>
            <a:pPr marL="266400" indent="-266400">
              <a:lnSpc>
                <a:spcPct val="103000"/>
              </a:lnSpc>
              <a:spcAft>
                <a:spcPts val="18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dirty="0"/>
              <a:t>Refer to the Alternative Providers’ Guide on the TPS website when completing these tasks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0713CE-3B78-E120-7FBA-0556D75ED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8DBA10-9EAB-5902-2252-F8D216443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E30312-D988-EB7A-F0A4-6B7F8614F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6" name="Graphic 10">
              <a:extLst>
                <a:ext uri="{FF2B5EF4-FFF2-40B4-BE49-F238E27FC236}">
                  <a16:creationId xmlns:a16="http://schemas.microsoft.com/office/drawing/2014/main" id="{73E4A46C-F461-6F4B-8E2C-E5FE5908A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4" name="Picture 3" descr="Image of the Alternative Providers' Guide on the TPS website.">
            <a:extLst>
              <a:ext uri="{FF2B5EF4-FFF2-40B4-BE49-F238E27FC236}">
                <a16:creationId xmlns:a16="http://schemas.microsoft.com/office/drawing/2014/main" id="{C19B4DB4-2141-1529-EB48-4EBE2FD02E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6" r="476" b="409"/>
          <a:stretch/>
        </p:blipFill>
        <p:spPr>
          <a:xfrm rot="508993">
            <a:off x="6620926" y="487877"/>
            <a:ext cx="1804228" cy="255853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9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0" y="0"/>
            <a:ext cx="432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0000" y="1061963"/>
            <a:ext cx="2700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 descr="QR code for TPS website (www.tps.gov.au)">
            <a:extLst>
              <a:ext uri="{FF2B5EF4-FFF2-40B4-BE49-F238E27FC236}">
                <a16:creationId xmlns:a16="http://schemas.microsoft.com/office/drawing/2014/main" id="{E081D8FA-7699-6E52-2E10-8685DCA3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98368"/>
            <a:ext cx="2880000" cy="332054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2286099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3510235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1F930-68A1-65DB-2A03-974AB20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842796"/>
            <a:ext cx="900000" cy="900000"/>
            <a:chOff x="5256000" y="842796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000" y="84279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83176" y="968796"/>
              <a:ext cx="648000" cy="64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8124-2032-5CE0-986E-CD6CDE86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2066557"/>
            <a:ext cx="900000" cy="900000"/>
            <a:chOff x="5256176" y="2066557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176" y="2066557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7600" y="2282400"/>
              <a:ext cx="676000" cy="468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8E2D7-95EB-838B-EFB0-60964B33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3291068"/>
            <a:ext cx="900000" cy="900000"/>
            <a:chOff x="5292000" y="3291068"/>
            <a:chExt cx="900000" cy="9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6686B-75EE-45DA-9830-0E7CDCB0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00" y="329106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72">
              <a:extLst>
                <a:ext uri="{FF2B5EF4-FFF2-40B4-BE49-F238E27FC236}">
                  <a16:creationId xmlns:a16="http://schemas.microsoft.com/office/drawing/2014/main" id="{323B2999-B25C-43B3-92ED-E494C45F1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36000" y="343440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this meeting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24929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Role of the Tuition Protection Service (TPS) after a provider default</a:t>
            </a:r>
          </a:p>
          <a:p>
            <a:pPr>
              <a:spcAft>
                <a:spcPts val="3600"/>
              </a:spcAft>
            </a:pPr>
            <a:r>
              <a:rPr lang="en-AU" dirty="0">
                <a:cs typeface="Calibri"/>
              </a:rPr>
              <a:t>Finding international students a course with an alternative provider</a:t>
            </a:r>
          </a:p>
          <a:p>
            <a:pPr>
              <a:spcAft>
                <a:spcPts val="3600"/>
              </a:spcAft>
            </a:pPr>
            <a:r>
              <a:rPr lang="en-AU" dirty="0"/>
              <a:t>Student visa information</a:t>
            </a:r>
          </a:p>
          <a:p>
            <a:pPr>
              <a:spcAft>
                <a:spcPts val="3600"/>
              </a:spcAft>
            </a:pPr>
            <a:r>
              <a:rPr lang="en-AU" dirty="0"/>
              <a:t>How to use the TPS Online case management 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B189-A172-5E86-6584-085AB9A4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2A2E65-0687-4DE0-B08A-2721D70C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40">
              <a:extLst>
                <a:ext uri="{FF2B5EF4-FFF2-40B4-BE49-F238E27FC236}">
                  <a16:creationId xmlns:a16="http://schemas.microsoft.com/office/drawing/2014/main" id="{F2DA517D-C3E7-41FF-8FD9-9C9F29DD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74070" y="3762000"/>
              <a:ext cx="867859" cy="90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1056-D479-E3CC-21FE-EBC233E9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ED96F-066E-102F-18FD-7812232BB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E6AFE3-61FA-06F1-E4D0-4C224A5F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32FC5731-FBF0-641D-0B5E-B82A5191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Perth International College of English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AU" sz="2200" b="1" dirty="0">
                <a:latin typeface="+mn-lt"/>
                <a:ea typeface="+mn-ea"/>
                <a:cs typeface="+mn-cs"/>
              </a:rPr>
              <a:t>(PAXMIL Education Holdings Pty Ltd</a:t>
            </a: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454400"/>
            <a:ext cx="8064000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Perth International College of English closed on Monday 16 June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Perth International College of English did not meet its obligations to students and the Tuition Protection Service (TPS) activated on Monday 16 June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We will be working to arrange for students to continue their studies with an alternative provider, or provide students with a refund of their unspent tuition </a:t>
            </a:r>
            <a:br>
              <a:rPr lang="en-AU" dirty="0"/>
            </a:br>
            <a:r>
              <a:rPr lang="en-AU" dirty="0"/>
              <a:t>fees</a:t>
            </a:r>
            <a:endParaRPr lang="en-AU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5F7E66-D1DD-2BCC-F4F9-0964D06A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9E454-8D53-CE35-F804-AD3C61356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26407-B9AE-9E39-B0A2-93CE18E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8CE89654-B92A-B176-6600-0761E3552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A6649-2820-6D2B-28BB-462BB614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F9CAFD-520E-21BF-BFE7-F330083F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1366">
              <a:extLst>
                <a:ext uri="{FF2B5EF4-FFF2-40B4-BE49-F238E27FC236}">
                  <a16:creationId xmlns:a16="http://schemas.microsoft.com/office/drawing/2014/main" id="{46FF9252-5FDA-4699-B610-E032A288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792441"/>
              <a:ext cx="900000" cy="839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(TPS)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39999" y="1116000"/>
            <a:ext cx="8064000" cy="34855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100"/>
              </a:spcAft>
            </a:pPr>
            <a:r>
              <a:rPr lang="en-AU" dirty="0"/>
              <a:t>Australian Government initiative supported by the Department of Education</a:t>
            </a:r>
          </a:p>
          <a:p>
            <a:pPr>
              <a:spcAft>
                <a:spcPts val="2100"/>
              </a:spcAft>
            </a:pPr>
            <a:r>
              <a:rPr lang="en-AU" dirty="0"/>
              <a:t>Student tuition fee protection scheme </a:t>
            </a:r>
          </a:p>
          <a:p>
            <a:pPr>
              <a:spcAft>
                <a:spcPts val="1200"/>
              </a:spcAft>
            </a:pPr>
            <a:r>
              <a:rPr lang="en-AU" dirty="0"/>
              <a:t>Supports students following an education provider default to:</a:t>
            </a:r>
            <a:endParaRPr lang="en-AU" dirty="0">
              <a:cs typeface="Calibri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/>
              <a:t>continue studying with an alternative provider</a:t>
            </a:r>
          </a:p>
          <a:p>
            <a:pPr marL="799200">
              <a:spcAft>
                <a:spcPts val="1200"/>
              </a:spcAft>
            </a:pPr>
            <a:r>
              <a:rPr lang="en-AU" b="1" dirty="0"/>
              <a:t>and/or</a:t>
            </a:r>
          </a:p>
          <a:p>
            <a:pPr marL="800100" lvl="1" indent="-342900">
              <a:spcAft>
                <a:spcPts val="2100"/>
              </a:spcAft>
              <a:buFont typeface="+mj-lt"/>
              <a:buAutoNum type="arabicPeriod" startAt="2"/>
            </a:pPr>
            <a:r>
              <a:rPr lang="en-AU" dirty="0"/>
              <a:t>receive a refund of unspent tuition fees</a:t>
            </a:r>
          </a:p>
          <a:p>
            <a:pPr>
              <a:spcAft>
                <a:spcPts val="2100"/>
              </a:spcAft>
            </a:pPr>
            <a:r>
              <a:rPr lang="en-AU" dirty="0">
                <a:cs typeface="Calibri" panose="020F0502020204030204"/>
              </a:rPr>
              <a:t>Works with education providers to assist students affected by a </a:t>
            </a:r>
            <a:br>
              <a:rPr lang="en-AU" dirty="0">
                <a:cs typeface="Calibri" panose="020F0502020204030204"/>
              </a:rPr>
            </a:br>
            <a:r>
              <a:rPr lang="en-AU" dirty="0">
                <a:cs typeface="Calibri" panose="020F0502020204030204"/>
              </a:rPr>
              <a:t>provider default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8E89-12D6-EB68-9CA8-9FA1377C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2EB1C7-F7FC-F4F1-A4A6-C029DB48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3587B-8665-56B9-3EF8-32C1BFF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C60CFE85-1C08-0FAC-5B70-F1725AFDC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0B27A-E7CF-DA66-9148-9183DB02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0" y="3996000"/>
            <a:ext cx="1656000" cy="792000"/>
            <a:chOff x="7128000" y="3996000"/>
            <a:chExt cx="1656000" cy="79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9283A6-F4A1-82FA-3CAC-B20A71B65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28000" y="3996000"/>
              <a:ext cx="1656000" cy="792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A green circle on a black background&#10;&#10;Description automatically generated">
              <a:extLst>
                <a:ext uri="{FF2B5EF4-FFF2-40B4-BE49-F238E27FC236}">
                  <a16:creationId xmlns:a16="http://schemas.microsoft.com/office/drawing/2014/main" id="{D68BBB63-F9F6-6D7F-1274-AA8C6E01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423" y="4068000"/>
              <a:ext cx="1391153" cy="6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Team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4B23-12E1-601F-5EF2-AE7115B1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BC481-2E06-8F64-A22D-0B7B9138A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5F6EF3-E5FC-456D-FF4F-30845DA4D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id="{E036241A-C9FA-3094-09E9-417C3A2E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Photo of the TPS team.">
            <a:extLst>
              <a:ext uri="{FF2B5EF4-FFF2-40B4-BE49-F238E27FC236}">
                <a16:creationId xmlns:a16="http://schemas.microsoft.com/office/drawing/2014/main" id="{1F2762D7-8907-FAE8-FFA4-A721BB8EC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971999"/>
            <a:ext cx="8064000" cy="3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 system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27238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200"/>
              </a:spcAft>
            </a:pPr>
            <a:r>
              <a:rPr lang="en-AU" dirty="0"/>
              <a:t>TPS Online is the system students use to request and receive TPS assistance</a:t>
            </a:r>
          </a:p>
          <a:p>
            <a:pPr>
              <a:spcAft>
                <a:spcPts val="4200"/>
              </a:spcAft>
            </a:pPr>
            <a:r>
              <a:rPr lang="en-AU" dirty="0"/>
              <a:t>Alternative providers enrol students affected by a provider default through TPS Online</a:t>
            </a:r>
          </a:p>
          <a:p>
            <a:pPr>
              <a:spcAft>
                <a:spcPts val="4200"/>
              </a:spcAft>
            </a:pPr>
            <a:r>
              <a:rPr lang="en-AU" dirty="0"/>
              <a:t>A guide to using TPS Online is on the TPS website</a:t>
            </a:r>
          </a:p>
          <a:p>
            <a:pPr>
              <a:spcAft>
                <a:spcPts val="4200"/>
              </a:spcAft>
            </a:pPr>
            <a:r>
              <a:rPr lang="en-AU" dirty="0"/>
              <a:t>Access TPS Online via the TPS website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0F4120-C931-9DA1-E4F6-E06709F4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0C292-40FC-5818-F16B-1E360A60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3AAA9A-4521-81CE-B8DB-98F534A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10">
              <a:extLst>
                <a:ext uri="{FF2B5EF4-FFF2-40B4-BE49-F238E27FC236}">
                  <a16:creationId xmlns:a16="http://schemas.microsoft.com/office/drawing/2014/main" id="{FAB2A813-DA9A-6B11-5F5B-0AD21199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0EB6-DD3E-9AD1-BD08-957ADBCB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6573B-855E-431E-E077-CF5199E9A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0DE71F06-AF92-CF3C-D0FA-FB8549270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858429"/>
              <a:ext cx="900000" cy="70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 students a course with an alternative provider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30931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b="1" dirty="0"/>
              <a:t>Our priority</a:t>
            </a:r>
            <a:r>
              <a:rPr lang="en-AU" dirty="0"/>
              <a:t>: To help students continue their studies with a new education provider</a:t>
            </a:r>
          </a:p>
          <a:p>
            <a:pPr>
              <a:spcAft>
                <a:spcPts val="3000"/>
              </a:spcAft>
            </a:pPr>
            <a:r>
              <a:rPr lang="en-AU" dirty="0"/>
              <a:t>Students can view suitable alternative courses with other providers in TPS Online</a:t>
            </a:r>
          </a:p>
          <a:p>
            <a:pPr>
              <a:spcAft>
                <a:spcPts val="3000"/>
              </a:spcAft>
            </a:pPr>
            <a:r>
              <a:rPr lang="en-AU" b="1" dirty="0"/>
              <a:t>Students need to contact an alternative provider to enrol </a:t>
            </a:r>
            <a:r>
              <a:rPr lang="en-AU" dirty="0"/>
              <a:t>with them. The provider will then upload an offer in TPS Online for students to accept.</a:t>
            </a:r>
          </a:p>
          <a:p>
            <a:pPr>
              <a:spcAft>
                <a:spcPts val="3000"/>
              </a:spcAft>
            </a:pPr>
            <a:r>
              <a:rPr lang="en-AU" dirty="0"/>
              <a:t>If a student that enrols with an alternative provider through TPS Online is owed a refund of unspent tuition fees, we can pay their refund amount directly to the alternative provider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1E530-E201-06FE-3FE7-FB2C8A30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C417AB-DA64-296A-AA60-1E86DACED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501D8FC5-F452-47CD-9CF1-723FFD11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DD512-2AC6-429C-9EE6-7CAEF89D9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CA6B79-39CC-B3D3-282B-92A49713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6C6AA-3BA7-AEB1-A45E-FD13EB45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4FAD809C-026B-91A7-519A-46CA1B5E5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2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002A-F8CF-3105-DE1B-62DA6A57B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872-0CB9-265F-1F8C-B43150570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Suitable alternative courses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F7C76-F237-0A85-0E7F-169588D4879D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AU" dirty="0"/>
              <a:t>The TPS must meet the following criteria outlined in the </a:t>
            </a:r>
            <a:r>
              <a:rPr lang="en-AU" dirty="0">
                <a:hlinkClick r:id="rId3"/>
              </a:rPr>
              <a:t>Education Services for Overseas Students (Suitable Alternative Courses) Instrument 2022</a:t>
            </a:r>
            <a:r>
              <a:rPr lang="en-AU" dirty="0"/>
              <a:t> when identifying suitable alternative courses: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dirty="0"/>
              <a:t>courses are of a </a:t>
            </a:r>
            <a:r>
              <a:rPr lang="en-AU" b="1" dirty="0"/>
              <a:t>similar level and field of education</a:t>
            </a:r>
            <a:r>
              <a:rPr lang="en-AU" dirty="0"/>
              <a:t> as the original course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dirty="0"/>
              <a:t>courses are delivered in </a:t>
            </a:r>
            <a:r>
              <a:rPr lang="en-AU" b="1" dirty="0"/>
              <a:t>close geographical proximity</a:t>
            </a:r>
            <a:r>
              <a:rPr lang="en-AU" dirty="0"/>
              <a:t> to the original course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providers have </a:t>
            </a:r>
            <a:r>
              <a:rPr lang="en-AU" b="1" dirty="0"/>
              <a:t>capacity to enrol additional students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providers are </a:t>
            </a:r>
            <a:r>
              <a:rPr lang="en-AU" b="1" dirty="0"/>
              <a:t>not facing regulatory action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51C1E2-9F41-D6E2-4403-190D19101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59A3923-5ABB-F3D0-5BBA-E14AF3187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42E962D8-5DA5-A1EB-E36B-EFCCB30D3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011C41-6482-03F2-1280-B10AA8DE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144666-2233-AE9B-E6C9-4429C0F6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F4C194-34CF-73EB-76B3-00E321066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6ED75B73-B435-3DC7-5FC2-8DE64B975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8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39D183-6CAA-280C-C0EC-41D17995A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website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 descr="Screenshot of TPS website home page.">
            <a:extLst>
              <a:ext uri="{FF2B5EF4-FFF2-40B4-BE49-F238E27FC236}">
                <a16:creationId xmlns:a16="http://schemas.microsoft.com/office/drawing/2014/main" id="{A64ECF84-B2E1-0BAE-26DE-BD4081A30087}"/>
              </a:ext>
            </a:extLst>
          </p:cNvPr>
          <p:cNvGrpSpPr/>
          <p:nvPr/>
        </p:nvGrpSpPr>
        <p:grpSpPr>
          <a:xfrm>
            <a:off x="540000" y="900000"/>
            <a:ext cx="6426450" cy="3326956"/>
            <a:chOff x="540000" y="900000"/>
            <a:chExt cx="6426450" cy="33269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C47A6-30CB-3440-D5AF-675341D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94" t="1384" r="10332" b="1921"/>
            <a:stretch/>
          </p:blipFill>
          <p:spPr>
            <a:xfrm>
              <a:off x="540000" y="900000"/>
              <a:ext cx="6426450" cy="332695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F36447-501B-46C9-ADDA-106095D67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9008" y="3555962"/>
              <a:ext cx="1026000" cy="213592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3E0DD0-7ED9-4613-B668-9F4028A9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5501" y="4032116"/>
              <a:ext cx="921600" cy="147305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000" y="2464050"/>
            <a:ext cx="1511552" cy="90531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TPS Online, click </a:t>
            </a:r>
            <a:r>
              <a:rPr lang="en-AU" sz="1700" b="1" dirty="0"/>
              <a:t>Access TPS Online</a:t>
            </a:r>
            <a:r>
              <a:rPr lang="en-AU" sz="1700" dirty="0"/>
              <a:t>.</a:t>
            </a:r>
            <a:endParaRPr lang="en-AU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539552" y="4280164"/>
            <a:ext cx="8064000" cy="355931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information about provider defaults, click </a:t>
            </a:r>
            <a:r>
              <a:rPr lang="en-AU" sz="1700" b="1" dirty="0"/>
              <a:t>Education Provider Notices</a:t>
            </a:r>
            <a:r>
              <a:rPr lang="en-AU" sz="1700" dirty="0"/>
              <a:t>.</a:t>
            </a:r>
            <a:endParaRPr lang="en-AU" sz="1700" b="1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>
          <a:xfrm rot="5400000">
            <a:off x="6169694" y="1984676"/>
            <a:ext cx="293396" cy="3062768"/>
          </a:xfrm>
          <a:prstGeom prst="bentConnector2">
            <a:avLst/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A423E87-60D8-8335-B286-DC9DED12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2" idx="1"/>
          </p:cNvCxnSpPr>
          <p:nvPr/>
        </p:nvCxnSpPr>
        <p:spPr>
          <a:xfrm rot="10800000" flipH="1">
            <a:off x="539551" y="4105770"/>
            <a:ext cx="105949" cy="352361"/>
          </a:xfrm>
          <a:prstGeom prst="bentConnector3">
            <a:avLst>
              <a:gd name="adj1" fmla="val -215764"/>
            </a:avLst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51D9D-DF44-B946-F846-AAB1707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5FC112-F35F-2925-E7AB-553EFF36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ACB7CA-65A3-01CB-009A-0D33D84DF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a16="http://schemas.microsoft.com/office/drawing/2014/main" id="{429DE233-1C8E-C4B9-72EB-D731A96D7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62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rgbClr val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0B50E"/>
      </a:accent4>
      <a:accent5>
        <a:srgbClr val="4DB3E6"/>
      </a:accent5>
      <a:accent6>
        <a:srgbClr val="8AB679"/>
      </a:accent6>
      <a:hlink>
        <a:srgbClr val="357179"/>
      </a:hlink>
      <a:folHlink>
        <a:srgbClr val="0AA6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19" ma:contentTypeDescription="Create a new document." ma:contentTypeScope="" ma:versionID="b46c3cfa9faa6afa6cc8f9eb3b9c91a8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b414aea921dd9c02dfb223c7f4a66303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andLinks xmlns="21934866-407e-4eb7-84a5-689e8997aac6">N/A</LocationandLinks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</SharedWithUsers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</documentManagement>
</p:properties>
</file>

<file path=customXml/itemProps1.xml><?xml version="1.0" encoding="utf-8"?>
<ds:datastoreItem xmlns:ds="http://schemas.openxmlformats.org/officeDocument/2006/customXml" ds:itemID="{8C50DBAD-32F5-4A2D-9ADD-90271FB367E1}"/>
</file>

<file path=customXml/itemProps2.xml><?xml version="1.0" encoding="utf-8"?>
<ds:datastoreItem xmlns:ds="http://schemas.openxmlformats.org/officeDocument/2006/customXml" ds:itemID="{8703A0CE-5708-4C52-BDE7-687014CD888F}"/>
</file>

<file path=customXml/itemProps3.xml><?xml version="1.0" encoding="utf-8"?>
<ds:datastoreItem xmlns:ds="http://schemas.openxmlformats.org/officeDocument/2006/customXml" ds:itemID="{284773E2-B47E-4D04-842D-18EBD03A67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951</Words>
  <Application>Microsoft Office PowerPoint</Application>
  <PresentationFormat>Custom</PresentationFormat>
  <Paragraphs>111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</vt:lpstr>
      <vt:lpstr>Calibri</vt:lpstr>
      <vt:lpstr>Wingdings</vt:lpstr>
      <vt:lpstr>Office Theme</vt:lpstr>
      <vt:lpstr>1_Office Theme</vt:lpstr>
      <vt:lpstr>5_Office Theme</vt:lpstr>
      <vt:lpstr>Perth International College of English</vt:lpstr>
      <vt:lpstr>Purpose of this meeting</vt:lpstr>
      <vt:lpstr>Perth International College of English (PAXMIL Education Holdings Pty Ltd)</vt:lpstr>
      <vt:lpstr>Tuition Protection Service (TPS)</vt:lpstr>
      <vt:lpstr>TPS Team</vt:lpstr>
      <vt:lpstr>TPS Online system</vt:lpstr>
      <vt:lpstr>Finding students a course with an alternative provider</vt:lpstr>
      <vt:lpstr>Suitable alternative courses</vt:lpstr>
      <vt:lpstr>TPS website</vt:lpstr>
      <vt:lpstr>Student visa information</vt:lpstr>
      <vt:lpstr>How to use TPS Online</vt:lpstr>
      <vt:lpstr>Access TPS Online</vt:lpstr>
      <vt:lpstr>Log in to TPS Online</vt:lpstr>
      <vt:lpstr>Enter bank account details</vt:lpstr>
      <vt:lpstr>Make an offer to a student</vt:lpstr>
      <vt:lpstr>Create a CoE in PRISMS</vt:lpstr>
      <vt:lpstr>TPS Online: Summary of tasks</vt:lpstr>
      <vt:lpstr>www.tps.gov.au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Perth International College of English - Alternative Providers Information Session Slides</dc:title>
  <dc:creator/>
  <cp:lastModifiedBy/>
  <cp:revision>1</cp:revision>
  <dcterms:created xsi:type="dcterms:W3CDTF">2025-06-18T01:46:56Z</dcterms:created>
  <dcterms:modified xsi:type="dcterms:W3CDTF">2025-06-18T01:49:27Z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2025-06-18T01:47:12Z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c888baaa-4d04-4c43-a8f3-d025c8f62df3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  <property fmtid="{D5CDD505-2E9C-101B-9397-08002B2CF9AE}" pid="10" name="Order">
    <vt:r8>67200</vt:r8>
  </property>
  <property fmtid="{D5CDD505-2E9C-101B-9397-08002B2CF9AE}" pid="11" name="MediaServiceImageTags">
    <vt:lpwstr/>
  </property>
  <property fmtid="{D5CDD505-2E9C-101B-9397-08002B2CF9AE}" pid="12" name="xd_ProgID">
    <vt:lpwstr/>
  </property>
  <property fmtid="{D5CDD505-2E9C-101B-9397-08002B2CF9AE}" pid="13" name="ContentTypeId">
    <vt:lpwstr>0x010100D0A9CCE9CD21384385A19063B05DA87A</vt:lpwstr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Department Stream">
    <vt:lpwstr>Education</vt:lpwstr>
  </property>
</Properties>
</file>