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44"/>
  </p:notesMasterIdLst>
  <p:sldIdLst>
    <p:sldId id="926" r:id="rId8"/>
    <p:sldId id="476" r:id="rId9"/>
    <p:sldId id="477" r:id="rId10"/>
    <p:sldId id="984" r:id="rId11"/>
    <p:sldId id="934" r:id="rId12"/>
    <p:sldId id="479" r:id="rId13"/>
    <p:sldId id="975" r:id="rId14"/>
    <p:sldId id="536" r:id="rId15"/>
    <p:sldId id="552" r:id="rId16"/>
    <p:sldId id="1067" r:id="rId17"/>
    <p:sldId id="986" r:id="rId18"/>
    <p:sldId id="1023" r:id="rId19"/>
    <p:sldId id="1064" r:id="rId20"/>
    <p:sldId id="1025" r:id="rId21"/>
    <p:sldId id="417" r:id="rId22"/>
    <p:sldId id="1028" r:id="rId23"/>
    <p:sldId id="992" r:id="rId24"/>
    <p:sldId id="993" r:id="rId25"/>
    <p:sldId id="501" r:id="rId26"/>
    <p:sldId id="1029" r:id="rId27"/>
    <p:sldId id="925" r:id="rId28"/>
    <p:sldId id="1041" r:id="rId29"/>
    <p:sldId id="1063" r:id="rId30"/>
    <p:sldId id="505" r:id="rId31"/>
    <p:sldId id="994" r:id="rId32"/>
    <p:sldId id="1030" r:id="rId33"/>
    <p:sldId id="996" r:id="rId34"/>
    <p:sldId id="999" r:id="rId35"/>
    <p:sldId id="1002" r:id="rId36"/>
    <p:sldId id="1006" r:id="rId37"/>
    <p:sldId id="1010" r:id="rId38"/>
    <p:sldId id="1014" r:id="rId39"/>
    <p:sldId id="1016" r:id="rId40"/>
    <p:sldId id="1018" r:id="rId41"/>
    <p:sldId id="1020" r:id="rId42"/>
    <p:sldId id="531" r:id="rId43"/>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D6D889-4DD1-48DA-812D-34D70DD595D1}">
          <p14:sldIdLst>
            <p14:sldId id="926"/>
            <p14:sldId id="476"/>
            <p14:sldId id="477"/>
          </p14:sldIdLst>
        </p14:section>
        <p14:section name="Tuition Protection Service" id="{916943CC-9FF6-42BD-BE8A-C8A09410DFAF}">
          <p14:sldIdLst>
            <p14:sldId id="984"/>
            <p14:sldId id="934"/>
            <p14:sldId id="479"/>
            <p14:sldId id="975"/>
            <p14:sldId id="536"/>
            <p14:sldId id="552"/>
            <p14:sldId id="1067"/>
          </p14:sldIdLst>
        </p14:section>
        <p14:section name="Home Affairs" id="{11664BFF-A5FC-4F15-ADE6-0E60B3DAA6E7}">
          <p14:sldIdLst>
            <p14:sldId id="986"/>
            <p14:sldId id="1023"/>
            <p14:sldId id="1064"/>
            <p14:sldId id="1025"/>
            <p14:sldId id="417"/>
            <p14:sldId id="1028"/>
            <p14:sldId id="992"/>
            <p14:sldId id="993"/>
          </p14:sldIdLst>
        </p14:section>
        <p14:section name="ASQA" id="{C8F05F2D-697F-49D6-92FE-9AC31D3DFF86}">
          <p14:sldIdLst>
            <p14:sldId id="501"/>
            <p14:sldId id="1029"/>
            <p14:sldId id="925"/>
          </p14:sldIdLst>
        </p14:section>
        <p14:section name="Study Perth" id="{4EDE7C98-CD92-4C84-BB47-87E4327794BC}">
          <p14:sldIdLst>
            <p14:sldId id="1041"/>
            <p14:sldId id="1063"/>
          </p14:sldIdLst>
        </p14:section>
        <p14:section name="TPS Online" id="{44AD68BD-BF8B-473A-9C5F-D849733F1EDB}">
          <p14:sldIdLst>
            <p14:sldId id="505"/>
            <p14:sldId id="994"/>
            <p14:sldId id="1030"/>
            <p14:sldId id="996"/>
            <p14:sldId id="999"/>
            <p14:sldId id="1002"/>
            <p14:sldId id="1006"/>
            <p14:sldId id="1010"/>
            <p14:sldId id="1014"/>
            <p14:sldId id="1016"/>
            <p14:sldId id="1018"/>
            <p14:sldId id="1020"/>
          </p14:sldIdLst>
        </p14:section>
        <p14:section name="Conclusion" id="{C8A0E231-C845-485C-88CA-115B7B373FAB}">
          <p14:sldIdLst>
            <p14:sldId id="531"/>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2F8586"/>
    <a:srgbClr val="FACDDE"/>
    <a:srgbClr val="D6165F"/>
    <a:srgbClr val="0AA65C"/>
    <a:srgbClr val="FFFFFF"/>
    <a:srgbClr val="3B7C85"/>
    <a:srgbClr val="768E9D"/>
    <a:srgbClr val="66666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4045" autoAdjust="0"/>
  </p:normalViewPr>
  <p:slideViewPr>
    <p:cSldViewPr snapToGrid="0">
      <p:cViewPr varScale="1">
        <p:scale>
          <a:sx n="77" d="100"/>
          <a:sy n="77" d="100"/>
        </p:scale>
        <p:origin x="968" y="64"/>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16/06/2025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22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EE87-ECA9-3099-B964-F00C919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7EA6-2A9A-0E88-13F5-B17A644CB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67C1-8188-18D3-3605-7F0CAED1E678}"/>
              </a:ext>
            </a:extLst>
          </p:cNvPr>
          <p:cNvSpPr>
            <a:spLocks noGrp="1"/>
          </p:cNvSpPr>
          <p:nvPr>
            <p:ph type="body" idx="1"/>
          </p:nvPr>
        </p:nvSpPr>
        <p:spPr/>
        <p:txBody>
          <a:bodyPr/>
          <a:lstStyle/>
          <a:p>
            <a:pPr marL="171450" lvl="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F724D262-2999-1D63-96D3-CBAF98CD5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4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883E-BAEA-EDE3-92C1-101A2ED4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AC0D8-79FA-87CB-E6E4-E8C67111F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E13-193B-948E-49EF-57AD53E43A8C}"/>
              </a:ext>
            </a:extLst>
          </p:cNvPr>
          <p:cNvSpPr>
            <a:spLocks noGrp="1"/>
          </p:cNvSpPr>
          <p:nvPr>
            <p:ph type="body" idx="1"/>
          </p:nvPr>
        </p:nvSpPr>
        <p:spPr/>
        <p:txBody>
          <a:bodyPr/>
          <a:lstStyle/>
          <a:p>
            <a:pPr marL="0" indent="0">
              <a:lnSpc>
                <a:spcPct val="100000"/>
              </a:lnSpc>
              <a:spcBef>
                <a:spcPts val="0"/>
              </a:spcBef>
              <a:spcAft>
                <a:spcPts val="2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FCC930FE-A944-AF8A-2283-5847F78CC4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FB03-9BD7-6AF8-E8FF-A5D5484A4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CC30-A5DE-EE09-8044-A3514406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0598-571C-E230-EADC-5DEBF5EB5AA9}"/>
              </a:ext>
            </a:extLst>
          </p:cNvPr>
          <p:cNvSpPr>
            <a:spLocks noGrp="1"/>
          </p:cNvSpPr>
          <p:nvPr>
            <p:ph type="body" idx="1"/>
          </p:nvPr>
        </p:nvSpPr>
        <p:spPr/>
        <p:txBody>
          <a:bodyPr/>
          <a:lstStyle/>
          <a:p>
            <a:pPr>
              <a:spcAft>
                <a:spcPts val="200"/>
              </a:spcAft>
            </a:pPr>
            <a:endParaRPr lang="en-AU" dirty="0"/>
          </a:p>
        </p:txBody>
      </p:sp>
      <p:sp>
        <p:nvSpPr>
          <p:cNvPr id="4" name="Slide Number Placeholder 3">
            <a:extLst>
              <a:ext uri="{FF2B5EF4-FFF2-40B4-BE49-F238E27FC236}">
                <a16:creationId xmlns:a16="http://schemas.microsoft.com/office/drawing/2014/main" id="{A727BA50-C633-8455-5CCE-012530BC78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609E-DDEC-45DB-431C-75591A71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8748-D1C9-9C0D-9773-215217678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2B4CD-53FE-1EC9-BCFD-EBD282908EFC}"/>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2AFF26BC-94A6-AD05-0FDA-B530B3D1BC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82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48676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241044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2128369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416002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75977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354171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2252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924557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242395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877188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2729549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48108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1724410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64816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immi.gov.au/evo/firstParty?actionType=quer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immi.homeaffairs.gov.au/visas/getting-a-visa/visa-listing/student-500/education-provider-defau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sqa.gov.au/students/how-asqa-can-help-student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asqa.gov.au/students/student-reco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udyperth.com.au/"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j-ea"/>
                <a:cs typeface="+mj-cs"/>
              </a:rPr>
              <a:t>Perth International College of English</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dirty="0"/>
              <a:t>International Students Information Session</a:t>
            </a:r>
          </a:p>
          <a:p>
            <a:pPr>
              <a:spcBef>
                <a:spcPts val="1800"/>
              </a:spcBef>
              <a:spcAft>
                <a:spcPts val="1800"/>
              </a:spcAft>
            </a:pPr>
            <a:r>
              <a:rPr lang="en-AU" dirty="0"/>
              <a:t>17 June 2025</a:t>
            </a:r>
          </a:p>
          <a:p>
            <a:pPr>
              <a:spcAft>
                <a:spcPts val="200"/>
              </a:spcAft>
            </a:pPr>
            <a:r>
              <a:rPr lang="en-AU" b="1" dirty="0"/>
              <a:t>Melinda Hatton</a:t>
            </a:r>
            <a:endParaRPr lang="en-AU" dirty="0">
              <a:cs typeface="Calibri" panose="020F0502020204030204"/>
            </a:endParaRPr>
          </a:p>
          <a:p>
            <a:pPr>
              <a:spcAft>
                <a:spcPts val="600"/>
              </a:spcAft>
            </a:pPr>
            <a:r>
              <a:rPr lang="en-AU" sz="1700" b="1" dirty="0"/>
              <a:t>TPS Director</a:t>
            </a:r>
            <a:endParaRPr lang="en-AU" sz="1700" b="1" dirty="0">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08359F9F-803E-494F-7B9D-4F580CFBF37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DEF9C7B-F87A-341E-1A06-9956FEC4873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755521D-BEC6-97FD-695C-5F9171E97BF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EA8C492B-344D-85D7-5DD8-1E7D5EF0F3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5" descr="Screenshot of TPS website home page.">
            <a:extLst>
              <a:ext uri="{FF2B5EF4-FFF2-40B4-BE49-F238E27FC236}">
                <a16:creationId xmlns:a16="http://schemas.microsoft.com/office/drawing/2014/main" id="{A64ECF84-B2E1-0BAE-26DE-BD4081A30087}"/>
              </a:ext>
            </a:extLst>
          </p:cNvPr>
          <p:cNvGrpSpPr/>
          <p:nvPr/>
        </p:nvGrpSpPr>
        <p:grpSpPr>
          <a:xfrm>
            <a:off x="540000" y="900000"/>
            <a:ext cx="6426450" cy="3326956"/>
            <a:chOff x="540000" y="900000"/>
            <a:chExt cx="6426450" cy="3326956"/>
          </a:xfrm>
        </p:grpSpPr>
        <p:pic>
          <p:nvPicPr>
            <p:cNvPr id="3" name="Picture 2">
              <a:extLst>
                <a:ext uri="{FF2B5EF4-FFF2-40B4-BE49-F238E27FC236}">
                  <a16:creationId xmlns:a16="http://schemas.microsoft.com/office/drawing/2014/main" id="{AB1C47A6-30CB-3440-D5AF-675341D212EB}"/>
                </a:ext>
              </a:extLst>
            </p:cNvPr>
            <p:cNvPicPr>
              <a:picLocks noChangeAspect="1"/>
            </p:cNvPicPr>
            <p:nvPr/>
          </p:nvPicPr>
          <p:blipFill>
            <a:blip r:embed="rId3"/>
            <a:srcRect l="5194" t="1384" r="10332" b="1921"/>
            <a:stretch/>
          </p:blipFill>
          <p:spPr>
            <a:xfrm>
              <a:off x="540000" y="900000"/>
              <a:ext cx="6426450" cy="3326956"/>
            </a:xfrm>
            <a:prstGeom prst="rect">
              <a:avLst/>
            </a:prstGeom>
            <a:ln w="19050">
              <a:solidFill>
                <a:schemeClr val="accent1"/>
              </a:solidFill>
            </a:ln>
          </p:spPr>
        </p:pic>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759008" y="3555962"/>
              <a:ext cx="1026000" cy="21359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5501" y="4032116"/>
              <a:ext cx="921600" cy="147305"/>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D8110F8-8E71-48A7-8AF6-839480ADB9C9}"/>
              </a:ext>
            </a:extLst>
          </p:cNvPr>
          <p:cNvSpPr txBox="1"/>
          <p:nvPr/>
        </p:nvSpPr>
        <p:spPr>
          <a:xfrm>
            <a:off x="7092000" y="2464050"/>
            <a:ext cx="1511552" cy="905312"/>
          </a:xfrm>
          <a:prstGeom prst="rect">
            <a:avLst/>
          </a:prstGeom>
          <a:noFill/>
          <a:ln>
            <a:solidFill>
              <a:srgbClr val="4897A2">
                <a:alpha val="50196"/>
              </a:srgbClr>
            </a:solidFill>
          </a:ln>
        </p:spPr>
        <p:txBody>
          <a:bodyPr wrap="square" rtlCol="0">
            <a:spAutoFit/>
          </a:bodyPr>
          <a:lstStyle/>
          <a:p>
            <a:pPr>
              <a:lnSpc>
                <a:spcPct val="105000"/>
              </a:lnSpc>
            </a:pPr>
            <a:r>
              <a:rPr lang="en-AU" sz="1700" dirty="0"/>
              <a:t>For TPS Online, click </a:t>
            </a:r>
            <a:r>
              <a:rPr lang="en-AU" sz="1700" b="1" dirty="0"/>
              <a:t>Access TPS Online</a:t>
            </a:r>
            <a:r>
              <a:rPr lang="en-AU" sz="1700" dirty="0"/>
              <a:t>.</a:t>
            </a:r>
            <a:endParaRPr lang="en-AU" sz="1700" b="1" dirty="0"/>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280164"/>
            <a:ext cx="8064000" cy="355931"/>
          </a:xfrm>
          <a:prstGeom prst="rect">
            <a:avLst/>
          </a:prstGeom>
          <a:noFill/>
          <a:ln>
            <a:solidFill>
              <a:srgbClr val="4897A2">
                <a:alpha val="50196"/>
              </a:srgbClr>
            </a:solidFill>
          </a:ln>
        </p:spPr>
        <p:txBody>
          <a:bodyPr wrap="square" rtlCol="0">
            <a:spAutoFit/>
          </a:bodyPr>
          <a:lstStyle/>
          <a:p>
            <a:pPr>
              <a:lnSpc>
                <a:spcPct val="105000"/>
              </a:lnSpc>
            </a:pPr>
            <a:r>
              <a:rPr lang="en-AU" sz="1700" dirty="0"/>
              <a:t>For information about your provider default, click </a:t>
            </a:r>
            <a:r>
              <a:rPr lang="en-AU" sz="1700" b="1" dirty="0"/>
              <a:t>Education Provider Notices</a:t>
            </a:r>
            <a:r>
              <a:rPr lang="en-AU" sz="1700" dirty="0"/>
              <a:t>.</a:t>
            </a:r>
            <a:endParaRPr lang="en-AU" sz="1700" b="1" dirty="0"/>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6169694" y="1984676"/>
            <a:ext cx="293396" cy="3062768"/>
          </a:xfrm>
          <a:prstGeom prst="bentConnector2">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1" y="4105770"/>
            <a:ext cx="105949" cy="352361"/>
          </a:xfrm>
          <a:prstGeom prst="bentConnector3">
            <a:avLst>
              <a:gd name="adj1" fmla="val -215764"/>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AC51D9D-DF44-B946-F846-AAB1707BE1C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1" name="Rectangle 20">
              <a:extLst>
                <a:ext uri="{FF2B5EF4-FFF2-40B4-BE49-F238E27FC236}">
                  <a16:creationId xmlns:a16="http://schemas.microsoft.com/office/drawing/2014/main" id="{805FC112-F35F-2925-E7AB-553EFF364B7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2" name="Oval 21">
              <a:extLst>
                <a:ext uri="{FF2B5EF4-FFF2-40B4-BE49-F238E27FC236}">
                  <a16:creationId xmlns:a16="http://schemas.microsoft.com/office/drawing/2014/main" id="{3BACB7CA-65A3-01CB-009A-0D33D84DF49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10">
              <a:extLst>
                <a:ext uri="{FF2B5EF4-FFF2-40B4-BE49-F238E27FC236}">
                  <a16:creationId xmlns:a16="http://schemas.microsoft.com/office/drawing/2014/main" id="{429DE233-1C8E-C4B9-72EB-D731A96D7B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581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600" b="1" dirty="0">
                <a:latin typeface="+mn-lt"/>
                <a:ea typeface="+mn-ea"/>
                <a:cs typeface="+mn-cs"/>
              </a:rPr>
              <a:t>Student v</a:t>
            </a:r>
            <a:r>
              <a:rPr kumimoji="0" lang="en-AU" sz="2600" b="1" i="0" u="none" strike="noStrike" kern="1200" cap="none" spc="0" normalizeH="0" baseline="0" noProof="0" dirty="0">
                <a:ln>
                  <a:noFill/>
                </a:ln>
                <a:solidFill>
                  <a:schemeClr val="tx1"/>
                </a:solidFill>
                <a:effectLst/>
                <a:uLnTx/>
                <a:uFillTx/>
                <a:latin typeface="+mn-lt"/>
                <a:ea typeface="+mn-ea"/>
                <a:cs typeface="+mn-cs"/>
              </a:rPr>
              <a:t>isa information</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Department of Home Affairs Logo">
            <a:extLst>
              <a:ext uri="{FF2B5EF4-FFF2-40B4-BE49-F238E27FC236}">
                <a16:creationId xmlns:a16="http://schemas.microsoft.com/office/drawing/2014/main" id="{7920BD24-0286-449C-ACDF-520815B7B3C7}"/>
              </a:ext>
            </a:extLst>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64"/>
          <a:stretch/>
        </p:blipFill>
        <p:spPr bwMode="auto">
          <a:xfrm>
            <a:off x="360000" y="359569"/>
            <a:ext cx="2770261"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3998" y="0"/>
            <a:ext cx="5040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64000" y="1119709"/>
            <a:ext cx="4320000" cy="2872581"/>
          </a:xfrm>
          <a:prstGeom prst="rect">
            <a:avLst/>
          </a:prstGeom>
          <a:noFill/>
        </p:spPr>
        <p:txBody>
          <a:bodyPr wrap="square" lIns="0" tIns="0" rIns="0" bIns="0" rtlCol="0">
            <a:spAutoFit/>
          </a:bodyPr>
          <a:lstStyle/>
          <a:p>
            <a:pPr>
              <a:spcAft>
                <a:spcPts val="2600"/>
              </a:spcAft>
            </a:pPr>
            <a:r>
              <a:rPr lang="en-AU" sz="2000" dirty="0">
                <a:solidFill>
                  <a:schemeClr val="bg1"/>
                </a:solidFill>
              </a:rPr>
              <a:t>Information about your student visa</a:t>
            </a:r>
          </a:p>
          <a:p>
            <a:pPr>
              <a:spcAft>
                <a:spcPts val="2600"/>
              </a:spcAft>
            </a:pPr>
            <a:r>
              <a:rPr lang="en-AU" sz="2000" dirty="0">
                <a:solidFill>
                  <a:schemeClr val="bg1"/>
                </a:solidFill>
              </a:rPr>
              <a:t>Applying for a new student visa</a:t>
            </a:r>
          </a:p>
          <a:p>
            <a:pPr>
              <a:spcAft>
                <a:spcPts val="2600"/>
              </a:spcAft>
            </a:pPr>
            <a:r>
              <a:rPr lang="en-AU" sz="2000" dirty="0">
                <a:solidFill>
                  <a:schemeClr val="bg1"/>
                </a:solidFill>
              </a:rPr>
              <a:t>Students under 18</a:t>
            </a:r>
          </a:p>
          <a:p>
            <a:pPr>
              <a:spcAft>
                <a:spcPts val="2600"/>
              </a:spcAft>
            </a:pPr>
            <a:r>
              <a:rPr lang="en-AU" sz="2000" dirty="0">
                <a:solidFill>
                  <a:schemeClr val="bg1"/>
                </a:solidFill>
              </a:rPr>
              <a:t>Work conditions</a:t>
            </a:r>
          </a:p>
          <a:p>
            <a:pPr>
              <a:spcAft>
                <a:spcPts val="2600"/>
              </a:spcAft>
            </a:pPr>
            <a:r>
              <a:rPr lang="en-AU" sz="2000" dirty="0">
                <a:solidFill>
                  <a:schemeClr val="bg1"/>
                </a:solidFill>
              </a:rPr>
              <a:t>Travelling home</a:t>
            </a:r>
          </a:p>
        </p:txBody>
      </p:sp>
    </p:spTree>
    <p:extLst>
      <p:ext uri="{BB962C8B-B14F-4D97-AF65-F5344CB8AC3E}">
        <p14:creationId xmlns:p14="http://schemas.microsoft.com/office/powerpoint/2010/main" val="35324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231-3115-9C3B-A3F1-EC030D599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DAD-649A-4FC4-2C8C-BC1DC77ED32A}"/>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Information about your student visa</a:t>
            </a:r>
          </a:p>
        </p:txBody>
      </p:sp>
      <p:sp>
        <p:nvSpPr>
          <p:cNvPr id="6" name="TextBox 5">
            <a:extLst>
              <a:ext uri="{FF2B5EF4-FFF2-40B4-BE49-F238E27FC236}">
                <a16:creationId xmlns:a16="http://schemas.microsoft.com/office/drawing/2014/main" id="{6A1FDA93-88DE-842B-A81F-0161ED4C8C30}"/>
              </a:ext>
            </a:extLst>
          </p:cNvPr>
          <p:cNvSpPr txBox="1"/>
          <p:nvPr/>
        </p:nvSpPr>
        <p:spPr>
          <a:xfrm>
            <a:off x="540000" y="1116000"/>
            <a:ext cx="8064000" cy="3370153"/>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Student visa holders must remain enrolled in a registered course</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must finalise a new enrolment within 3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cannot finalise a new enrolment within 3 months, the Department of Home Affairs may offer you an extension. You must provide relevant information for consideration.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your student visa has not yet been granted, you must finalise a new enrolment and send information about your new enrolment to the Department of Home Affairs. Your visa application will be assessed based on your new enrolment.</a:t>
            </a:r>
          </a:p>
        </p:txBody>
      </p:sp>
    </p:spTree>
    <p:extLst>
      <p:ext uri="{BB962C8B-B14F-4D97-AF65-F5344CB8AC3E}">
        <p14:creationId xmlns:p14="http://schemas.microsoft.com/office/powerpoint/2010/main" val="23891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640F-A8E8-4530-21C1-4E7398C6F6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75A009-7A4F-3138-64C3-BEF7C382CE9C}"/>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Do I need a new student visa?</a:t>
            </a:r>
          </a:p>
        </p:txBody>
      </p:sp>
      <p:sp>
        <p:nvSpPr>
          <p:cNvPr id="6" name="TextBox 5">
            <a:extLst>
              <a:ext uri="{FF2B5EF4-FFF2-40B4-BE49-F238E27FC236}">
                <a16:creationId xmlns:a16="http://schemas.microsoft.com/office/drawing/2014/main" id="{1CB12985-B9E4-D72C-5712-CF2959F03A2E}"/>
              </a:ext>
            </a:extLst>
          </p:cNvPr>
          <p:cNvSpPr txBox="1"/>
          <p:nvPr/>
        </p:nvSpPr>
        <p:spPr>
          <a:xfrm>
            <a:off x="540000" y="1116000"/>
            <a:ext cx="8064000" cy="3642023"/>
          </a:xfrm>
          <a:prstGeom prst="rect">
            <a:avLst/>
          </a:prstGeom>
          <a:noFill/>
        </p:spPr>
        <p:txBody>
          <a:bodyPr wrap="square" lIns="0" tIns="0" rIns="0" bIns="0" rtlCol="0" anchor="t">
            <a:spAutoFit/>
          </a:bodyPr>
          <a:lstStyle/>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a lower Australian Qualification Framework (AQF) level than your previous course, or</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after your current visa expires</a:t>
            </a:r>
          </a:p>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 not</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the same or a higher AQF level than your previous course, and</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before your current visa expires</a:t>
            </a:r>
          </a:p>
          <a:p>
            <a:pPr>
              <a:spcAft>
                <a:spcPts val="1800"/>
              </a:spcAft>
            </a:pPr>
            <a:r>
              <a:rPr lang="en-AU" b="1" dirty="0">
                <a:latin typeface="Calibri" panose="020F0502020204030204" pitchFamily="34" charset="0"/>
                <a:ea typeface="Calibri" panose="020F0502020204030204" pitchFamily="34" charset="0"/>
                <a:cs typeface="Calibri" panose="020F0502020204030204" pitchFamily="34" charset="0"/>
              </a:rPr>
              <a:t>Check the expiry date of your student visa</a:t>
            </a:r>
            <a:r>
              <a:rPr lang="en-AU" dirty="0">
                <a:latin typeface="Calibri" panose="020F0502020204030204" pitchFamily="34" charset="0"/>
                <a:ea typeface="Calibri" panose="020F0502020204030204" pitchFamily="34" charset="0"/>
                <a:cs typeface="Calibri" panose="020F0502020204030204" pitchFamily="34" charset="0"/>
              </a:rPr>
              <a:t> by viewing your visa grant notice or by using the Visa Entitlement Verification Online (VEVO) service at </a:t>
            </a:r>
            <a:r>
              <a:rPr lang="en-AU" dirty="0">
                <a:latin typeface="Calibri" panose="020F0502020204030204" pitchFamily="34" charset="0"/>
                <a:ea typeface="Calibri" panose="020F0502020204030204" pitchFamily="34" charset="0"/>
                <a:cs typeface="Calibri" panose="020F0502020204030204" pitchFamily="34" charset="0"/>
                <a:hlinkClick r:id="rId3"/>
              </a:rPr>
              <a:t>online.immi.gov.au/evo/</a:t>
            </a:r>
            <a:r>
              <a:rPr lang="en-AU" dirty="0" err="1">
                <a:latin typeface="Calibri" panose="020F0502020204030204" pitchFamily="34" charset="0"/>
                <a:ea typeface="Calibri" panose="020F0502020204030204" pitchFamily="34" charset="0"/>
                <a:cs typeface="Calibri" panose="020F0502020204030204" pitchFamily="34" charset="0"/>
                <a:hlinkClick r:id="rId3"/>
              </a:rPr>
              <a:t>firstParty?actionType</a:t>
            </a:r>
            <a:r>
              <a:rPr lang="en-AU" dirty="0">
                <a:latin typeface="Calibri" panose="020F0502020204030204" pitchFamily="34" charset="0"/>
                <a:ea typeface="Calibri" panose="020F0502020204030204" pitchFamily="34" charset="0"/>
                <a:cs typeface="Calibri" panose="020F0502020204030204" pitchFamily="34" charset="0"/>
                <a:hlinkClick r:id="rId3"/>
              </a:rPr>
              <a:t>=query</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2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5CC-B65A-C8A4-A932-4BD778A5C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CEFBC-57C7-F5AB-2894-2B6216C43E62}"/>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Visa Application Charge exemption</a:t>
            </a:r>
          </a:p>
        </p:txBody>
      </p:sp>
      <p:sp>
        <p:nvSpPr>
          <p:cNvPr id="6" name="TextBox 5">
            <a:extLst>
              <a:ext uri="{FF2B5EF4-FFF2-40B4-BE49-F238E27FC236}">
                <a16:creationId xmlns:a16="http://schemas.microsoft.com/office/drawing/2014/main" id="{54130385-02A0-A9C0-EFAD-DFD9D5D8A82F}"/>
              </a:ext>
            </a:extLst>
          </p:cNvPr>
          <p:cNvSpPr txBox="1"/>
          <p:nvPr/>
        </p:nvSpPr>
        <p:spPr>
          <a:xfrm>
            <a:off x="540000" y="1116000"/>
            <a:ext cx="8064000" cy="3570208"/>
          </a:xfrm>
          <a:prstGeom prst="rect">
            <a:avLst/>
          </a:prstGeom>
          <a:noFill/>
        </p:spPr>
        <p:txBody>
          <a:bodyPr wrap="square" lIns="0" tIns="0" rIns="0" bIns="0" rtlCol="0" anchor="t">
            <a:spAutoFit/>
          </a:bodyPr>
          <a:lstStyle/>
          <a:p>
            <a:pPr>
              <a:spcAft>
                <a:spcPts val="1800"/>
              </a:spcAft>
            </a:pPr>
            <a:r>
              <a:rPr lang="en-AU" dirty="0">
                <a:latin typeface="Calibri" panose="020F0502020204030204" pitchFamily="34" charset="0"/>
                <a:ea typeface="Calibri" panose="020F0502020204030204" pitchFamily="34" charset="0"/>
                <a:cs typeface="Calibri" panose="020F0502020204030204" pitchFamily="34" charset="0"/>
              </a:rPr>
              <a:t>If you need to apply for a new student visa because your provider defaulted, you will be eligible for a Visa Application Charge (VAC) exemption </a:t>
            </a:r>
            <a:r>
              <a:rPr lang="en-AU" b="1" dirty="0">
                <a:latin typeface="Calibri" panose="020F0502020204030204" pitchFamily="34" charset="0"/>
                <a:ea typeface="Calibri" panose="020F0502020204030204" pitchFamily="34" charset="0"/>
                <a:cs typeface="Calibri" panose="020F0502020204030204" pitchFamily="34" charset="0"/>
              </a:rPr>
              <a:t>if</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currently hold a student visa, or your last substantive visa was a student visa, and</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were enrolled with the provider when it defaulted, and</a:t>
            </a:r>
          </a:p>
          <a:p>
            <a:pPr marL="742950" lvl="1" indent="-285750">
              <a:spcAft>
                <a:spcPts val="30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apply for your new visa within 12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When you apply, tell the Department of Home Affairs that you have been affected by a provider default and attach evidence of your enrolment with a new education provider, such as your </a:t>
            </a:r>
            <a:r>
              <a:rPr lang="en-AU" dirty="0" err="1">
                <a:latin typeface="Calibri" panose="020F0502020204030204" pitchFamily="34" charset="0"/>
                <a:ea typeface="Calibri" panose="020F0502020204030204" pitchFamily="34" charset="0"/>
                <a:cs typeface="Calibri" panose="020F0502020204030204" pitchFamily="34" charset="0"/>
              </a:rPr>
              <a:t>CoE</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9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Students under 18 years of age</a:t>
            </a:r>
          </a:p>
        </p:txBody>
      </p:sp>
      <p:sp>
        <p:nvSpPr>
          <p:cNvPr id="6" name="TextBox 5">
            <a:extLst>
              <a:ext uri="{FF2B5EF4-FFF2-40B4-BE49-F238E27FC236}">
                <a16:creationId xmlns:a16="http://schemas.microsoft.com/office/drawing/2014/main" id="{FCE6109F-240F-4DAF-F79E-3F841864BD10}"/>
              </a:ext>
            </a:extLst>
          </p:cNvPr>
          <p:cNvSpPr txBox="1"/>
          <p:nvPr/>
        </p:nvSpPr>
        <p:spPr>
          <a:xfrm>
            <a:off x="540000" y="1116000"/>
            <a:ext cx="8064000" cy="1769715"/>
          </a:xfrm>
          <a:prstGeom prst="rect">
            <a:avLst/>
          </a:prstGeom>
          <a:noFill/>
        </p:spPr>
        <p:txBody>
          <a:bodyPr wrap="square" lIns="0" tIns="0" rIns="0" bIns="0" rtlCol="0" anchor="t">
            <a:spAutoFit/>
          </a:bodyPr>
          <a:lstStyle/>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You must maintain welfare arrangements at all times as a condition of your student visa if you are under 18 years of age</a:t>
            </a:r>
          </a:p>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If your education provider issued a Confirmation of Appropriate Accommodation and Welfare (CAAW) to take responsibility for your welfare in Australia, you must seek alternative enrolment immediately and make alternative welfare arrangements</a:t>
            </a:r>
          </a:p>
        </p:txBody>
      </p:sp>
    </p:spTree>
    <p:extLst>
      <p:ext uri="{BB962C8B-B14F-4D97-AF65-F5344CB8AC3E}">
        <p14:creationId xmlns:p14="http://schemas.microsoft.com/office/powerpoint/2010/main" val="1419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BF8E-00B3-4DFC-6F27-8CD3FF8DE3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66F4D-2CD8-38A6-955A-E7D22DC1B274}"/>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Work conditions</a:t>
            </a:r>
          </a:p>
        </p:txBody>
      </p:sp>
      <p:sp>
        <p:nvSpPr>
          <p:cNvPr id="6" name="TextBox 5">
            <a:extLst>
              <a:ext uri="{FF2B5EF4-FFF2-40B4-BE49-F238E27FC236}">
                <a16:creationId xmlns:a16="http://schemas.microsoft.com/office/drawing/2014/main" id="{9AF0BA46-151C-6DFC-5436-976F81A4E0F1}"/>
              </a:ext>
            </a:extLst>
          </p:cNvPr>
          <p:cNvSpPr txBox="1"/>
          <p:nvPr/>
        </p:nvSpPr>
        <p:spPr>
          <a:xfrm>
            <a:off x="540000" y="1116000"/>
            <a:ext cx="8064000" cy="2154436"/>
          </a:xfrm>
          <a:prstGeom prst="rect">
            <a:avLst/>
          </a:prstGeom>
          <a:noFill/>
        </p:spPr>
        <p:txBody>
          <a:bodyPr wrap="square" lIns="0" tIns="0" rIns="0" bIns="0" rtlCol="0" anchor="t">
            <a:spAutoFit/>
          </a:bodyPr>
          <a:lstStyle/>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You </a:t>
            </a:r>
            <a:r>
              <a:rPr lang="en-AU" sz="1800" b="1" dirty="0">
                <a:latin typeface="Calibri" panose="020F0502020204030204" pitchFamily="34" charset="0"/>
                <a:ea typeface="Calibri" panose="020F0502020204030204" pitchFamily="34" charset="0"/>
                <a:cs typeface="Calibri" panose="020F0502020204030204" pitchFamily="34" charset="0"/>
              </a:rPr>
              <a:t>cannot</a:t>
            </a:r>
            <a:r>
              <a:rPr lang="en-AU" sz="1800"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sz="1800" b="1" dirty="0">
                <a:latin typeface="Calibri" panose="020F0502020204030204" pitchFamily="34" charset="0"/>
                <a:ea typeface="Calibri" panose="020F0502020204030204" pitchFamily="34" charset="0"/>
                <a:cs typeface="Calibri" panose="020F0502020204030204" pitchFamily="34" charset="0"/>
              </a:rPr>
              <a:t>while your course is in session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can</a:t>
            </a:r>
            <a:r>
              <a:rPr lang="en-AU"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b="1" dirty="0">
                <a:latin typeface="Calibri" panose="020F0502020204030204" pitchFamily="34" charset="0"/>
                <a:ea typeface="Calibri" panose="020F0502020204030204" pitchFamily="34" charset="0"/>
                <a:cs typeface="Calibri" panose="020F0502020204030204" pitchFamily="34" charset="0"/>
              </a:rPr>
              <a:t>when your enrolment has been cancelled due to a provider 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If</a:t>
            </a:r>
            <a:r>
              <a:rPr lang="en-US" sz="1800" dirty="0">
                <a:latin typeface="Calibri" panose="020F0502020204030204" pitchFamily="34" charset="0"/>
                <a:ea typeface="Calibri" panose="020F0502020204030204" pitchFamily="34" charset="0"/>
                <a:cs typeface="Calibri" panose="020F0502020204030204" pitchFamily="34" charset="0"/>
              </a:rPr>
              <a:t> you are on a Bridging Visa (BV), refer to the conditions attached to your BV regarding work and other conditions</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999"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Travelling home</a:t>
            </a:r>
          </a:p>
        </p:txBody>
      </p:sp>
      <p:sp>
        <p:nvSpPr>
          <p:cNvPr id="6" name="TextBox 5">
            <a:extLst>
              <a:ext uri="{FF2B5EF4-FFF2-40B4-BE49-F238E27FC236}">
                <a16:creationId xmlns:a16="http://schemas.microsoft.com/office/drawing/2014/main" id="{18FB76D5-7EB0-3D05-BFB6-82A6678E4584}"/>
              </a:ext>
            </a:extLst>
          </p:cNvPr>
          <p:cNvSpPr txBox="1"/>
          <p:nvPr/>
        </p:nvSpPr>
        <p:spPr>
          <a:xfrm>
            <a:off x="540000" y="1116000"/>
            <a:ext cx="8064000" cy="1492716"/>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can travel home while you arrange your enrolment in another course. </a:t>
            </a:r>
            <a:r>
              <a:rPr lang="en-AU" b="1" dirty="0">
                <a:latin typeface="Calibri" panose="020F0502020204030204" pitchFamily="34" charset="0"/>
                <a:ea typeface="Calibri" panose="020F0502020204030204" pitchFamily="34" charset="0"/>
                <a:cs typeface="Calibri" panose="020F0502020204030204" pitchFamily="34" charset="0"/>
              </a:rPr>
              <a:t>You must have a valid student visa to enter Australia on your return</a:t>
            </a:r>
            <a:r>
              <a:rPr lang="en-AU" dirty="0">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have applied for a student visa and you are awaiting a decision, you must have a valid Bridging Visa B (BVB) to travel</a:t>
            </a:r>
          </a:p>
        </p:txBody>
      </p:sp>
    </p:spTree>
    <p:extLst>
      <p:ext uri="{BB962C8B-B14F-4D97-AF65-F5344CB8AC3E}">
        <p14:creationId xmlns:p14="http://schemas.microsoft.com/office/powerpoint/2010/main" val="23432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Further information and contacts</a:t>
            </a:r>
          </a:p>
        </p:txBody>
      </p:sp>
      <p:sp>
        <p:nvSpPr>
          <p:cNvPr id="6" name="TextBox 5">
            <a:extLst>
              <a:ext uri="{FF2B5EF4-FFF2-40B4-BE49-F238E27FC236}">
                <a16:creationId xmlns:a16="http://schemas.microsoft.com/office/drawing/2014/main" id="{16D9D335-32A8-2BAB-8ED1-D7C1EE2E489D}"/>
              </a:ext>
            </a:extLst>
          </p:cNvPr>
          <p:cNvSpPr txBox="1"/>
          <p:nvPr/>
        </p:nvSpPr>
        <p:spPr>
          <a:xfrm>
            <a:off x="540000" y="1116000"/>
            <a:ext cx="8064000" cy="3447098"/>
          </a:xfrm>
          <a:prstGeom prst="rect">
            <a:avLst/>
          </a:prstGeom>
          <a:noFill/>
        </p:spPr>
        <p:txBody>
          <a:bodyPr wrap="square" lIns="0" tIns="0" rIns="0" bIns="0" rtlCol="0" anchor="t">
            <a:spAutoFit/>
          </a:bodyPr>
          <a:lstStyle/>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3"/>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3"/>
              </a:rPr>
              <a:t>/visas/getting-a-visa/visa-listing/student-500</a:t>
            </a:r>
            <a:endParaRPr lang="en-AU" sz="1800" dirty="0">
              <a:latin typeface="Calibri" panose="020F0502020204030204" pitchFamily="34" charset="0"/>
              <a:ea typeface="Calibri" panose="020F0502020204030204" pitchFamily="34" charset="0"/>
              <a:cs typeface="Calibri" panose="020F0502020204030204" pitchFamily="34" charset="0"/>
            </a:endParaRPr>
          </a:p>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how an education provider default may affect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4"/>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4"/>
              </a:rPr>
              <a:t>/visas/getting-a-visa/visa-listing/student-500/education-provider-default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sz="1800" b="1" dirty="0">
                <a:latin typeface="Calibri" panose="020F0502020204030204" pitchFamily="34" charset="0"/>
                <a:ea typeface="Calibri" panose="020F0502020204030204" pitchFamily="34" charset="0"/>
                <a:cs typeface="Calibri" panose="020F0502020204030204" pitchFamily="34" charset="0"/>
              </a:rPr>
              <a:t>Call the Global Service Centre</a:t>
            </a:r>
            <a:r>
              <a:rPr lang="en-AU" sz="1800"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131 881</a:t>
            </a:r>
          </a:p>
          <a:p>
            <a:pPr marL="742950" lvl="1" indent="-285750">
              <a:spcAft>
                <a:spcPts val="36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Outside Australia</a:t>
            </a:r>
            <a:r>
              <a:rPr lang="en-AU" dirty="0">
                <a:latin typeface="Calibri" panose="020F0502020204030204" pitchFamily="34" charset="0"/>
                <a:ea typeface="Calibri" panose="020F0502020204030204" pitchFamily="34" charset="0"/>
                <a:cs typeface="Calibri" panose="020F0502020204030204" pitchFamily="34" charset="0"/>
              </a:rPr>
              <a:t>: +61 2 6196 0196</a:t>
            </a:r>
          </a:p>
        </p:txBody>
      </p:sp>
    </p:spTree>
    <p:extLst>
      <p:ext uri="{BB962C8B-B14F-4D97-AF65-F5344CB8AC3E}">
        <p14:creationId xmlns:p14="http://schemas.microsoft.com/office/powerpoint/2010/main" val="6862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1908000"/>
            <a:ext cx="3600000" cy="864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Getting a copy of your student record</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2" name="Picture 8" descr="Australia Skills Quality Authority logo">
            <a:extLst>
              <a:ext uri="{FF2B5EF4-FFF2-40B4-BE49-F238E27FC236}">
                <a16:creationId xmlns:a16="http://schemas.microsoft.com/office/drawing/2014/main" id="{2F7F18ED-2B8B-9BA4-9CAD-CAEBD5FC0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3448370" cy="641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rPr>
              <a:t>Australian Skills Quality Authority (ASQA)</a:t>
            </a:r>
            <a:endParaRPr lang="en-US" dirty="0">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000821"/>
          </a:xfrm>
          <a:prstGeom prst="rect">
            <a:avLst/>
          </a:prstGeom>
          <a:noFill/>
        </p:spPr>
        <p:txBody>
          <a:bodyPr wrap="square" lIns="0" tIns="0" rIns="0" bIns="0" rtlCol="0" anchor="t">
            <a:spAutoFit/>
          </a:bodyPr>
          <a:lstStyle/>
          <a:p>
            <a:pPr>
              <a:spcAft>
                <a:spcPts val="3200"/>
              </a:spcAft>
            </a:pPr>
            <a:r>
              <a:rPr lang="en-AU" dirty="0"/>
              <a:t>How the Tuition Protection Service (TPS) can assist you</a:t>
            </a:r>
            <a:endParaRPr lang="en-US" dirty="0">
              <a:cs typeface="Calibri"/>
            </a:endParaRPr>
          </a:p>
          <a:p>
            <a:pPr>
              <a:spcAft>
                <a:spcPts val="3200"/>
              </a:spcAft>
            </a:pPr>
            <a:r>
              <a:rPr lang="en-AU" dirty="0"/>
              <a:t>Student visa information</a:t>
            </a:r>
          </a:p>
          <a:p>
            <a:pPr>
              <a:spcAft>
                <a:spcPts val="3200"/>
              </a:spcAft>
            </a:pPr>
            <a:r>
              <a:rPr lang="en-AU" dirty="0"/>
              <a:t>Getting a copy of your student record</a:t>
            </a:r>
          </a:p>
          <a:p>
            <a:pPr>
              <a:spcAft>
                <a:spcPts val="3200"/>
              </a:spcAft>
            </a:pPr>
            <a:r>
              <a:rPr lang="en-AU" dirty="0"/>
              <a:t>Other assistance available</a:t>
            </a:r>
          </a:p>
          <a:p>
            <a:pPr>
              <a:spcAft>
                <a:spcPts val="3200"/>
              </a:spcAft>
            </a:pPr>
            <a:r>
              <a:rPr lang="en-AU" dirty="0"/>
              <a:t>How to use the TPS Online case management system</a:t>
            </a:r>
          </a:p>
        </p:txBody>
      </p:sp>
      <p:grpSp>
        <p:nvGrpSpPr>
          <p:cNvPr id="15" name="Group 14">
            <a:extLst>
              <a:ext uri="{FF2B5EF4-FFF2-40B4-BE49-F238E27FC236}">
                <a16:creationId xmlns:a16="http://schemas.microsoft.com/office/drawing/2014/main" id="{FBA1B189-A172-5E86-6584-085AB9A474F3}"/>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070" y="3762000"/>
              <a:ext cx="867859" cy="900000"/>
            </a:xfrm>
            <a:prstGeom prst="rect">
              <a:avLst/>
            </a:prstGeom>
          </p:spPr>
        </p:pic>
      </p:grpSp>
      <p:grpSp>
        <p:nvGrpSpPr>
          <p:cNvPr id="17" name="Group 16">
            <a:extLst>
              <a:ext uri="{FF2B5EF4-FFF2-40B4-BE49-F238E27FC236}">
                <a16:creationId xmlns:a16="http://schemas.microsoft.com/office/drawing/2014/main" id="{57501056-D479-E3CC-21FE-EBC233E9B6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EEBED96F-066E-102F-18FD-7812232BBE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ADE6AFE3-61FA-06F1-E4D0-4C224A5F656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2FC5731-FBF0-641D-0B5E-B82A51918F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40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9CE08-9E07-278A-767F-DDBC0A45ACB3}"/>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Getting a copy of your student record</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0713507-958C-52F1-FB65-9E54FC7B63B5}"/>
              </a:ext>
            </a:extLst>
          </p:cNvPr>
          <p:cNvSpPr txBox="1"/>
          <p:nvPr/>
        </p:nvSpPr>
        <p:spPr>
          <a:xfrm>
            <a:off x="540000" y="1116000"/>
            <a:ext cx="8064000" cy="3595856"/>
          </a:xfrm>
          <a:prstGeom prst="rect">
            <a:avLst/>
          </a:prstGeom>
          <a:noFill/>
        </p:spPr>
        <p:txBody>
          <a:bodyPr wrap="square" lIns="0" tIns="0" rIns="0" bIns="0" rtlCol="0" anchor="t">
            <a:spAutoFit/>
          </a:bodyPr>
          <a:lstStyle/>
          <a:p>
            <a:pPr>
              <a:spcAft>
                <a:spcPts val="1300"/>
              </a:spcAft>
            </a:pPr>
            <a:r>
              <a:rPr lang="en-AU" dirty="0">
                <a:latin typeface="Calibri" panose="020F0502020204030204" pitchFamily="34" charset="0"/>
                <a:ea typeface="Calibri" panose="020F0502020204030204" pitchFamily="34" charset="0"/>
                <a:cs typeface="Calibri" panose="020F0502020204030204" pitchFamily="34" charset="0"/>
              </a:rPr>
              <a:t>When closing, a provider is expected to issue:</a:t>
            </a:r>
          </a:p>
          <a:p>
            <a:pPr marL="742950" lvl="1" indent="-285750">
              <a:spcAft>
                <a:spcPts val="13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testamur</a:t>
            </a:r>
            <a:r>
              <a:rPr lang="en-AU" dirty="0">
                <a:latin typeface="Calibri" panose="020F0502020204030204" pitchFamily="34" charset="0"/>
                <a:ea typeface="Calibri" panose="020F0502020204030204" pitchFamily="34" charset="0"/>
                <a:cs typeface="Calibri" panose="020F0502020204030204" pitchFamily="34" charset="0"/>
              </a:rPr>
              <a:t> and </a:t>
            </a:r>
            <a:r>
              <a:rPr lang="en-AU" b="1" dirty="0">
                <a:latin typeface="Calibri" panose="020F0502020204030204" pitchFamily="34" charset="0"/>
                <a:ea typeface="Calibri" panose="020F0502020204030204" pitchFamily="34" charset="0"/>
                <a:cs typeface="Calibri" panose="020F0502020204030204" pitchFamily="34" charset="0"/>
              </a:rPr>
              <a:t>record of results </a:t>
            </a:r>
            <a:r>
              <a:rPr lang="en-AU" dirty="0">
                <a:latin typeface="Calibri" panose="020F0502020204030204" pitchFamily="34" charset="0"/>
                <a:ea typeface="Calibri" panose="020F0502020204030204" pitchFamily="34" charset="0"/>
                <a:cs typeface="Calibri" panose="020F0502020204030204" pitchFamily="34" charset="0"/>
              </a:rPr>
              <a:t>to a student who has completed the requirements of a qualification, or</a:t>
            </a:r>
          </a:p>
          <a:p>
            <a:pPr marL="742950" lvl="1" indent="-285750">
              <a:spcAft>
                <a:spcPts val="2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statement of attainment</a:t>
            </a:r>
            <a:r>
              <a:rPr lang="en-AU" dirty="0">
                <a:latin typeface="Calibri" panose="020F0502020204030204" pitchFamily="34" charset="0"/>
                <a:ea typeface="Calibri" panose="020F0502020204030204" pitchFamily="34" charset="0"/>
                <a:cs typeface="Calibri" panose="020F0502020204030204" pitchFamily="34" charset="0"/>
              </a:rPr>
              <a:t> to a student who has not completed a qualification, but has completed one or more units of competency</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You will need evidence of the units of competency you have achieved to continue your training at another provider</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If you are unable to obtain an up-to-date copy of your student record, ASQA may be able to assist you</a:t>
            </a:r>
          </a:p>
        </p:txBody>
      </p:sp>
      <p:pic>
        <p:nvPicPr>
          <p:cNvPr id="4" name="Picture 8" descr="Australia Skills Quality Authority logo">
            <a:extLst>
              <a:ext uri="{FF2B5EF4-FFF2-40B4-BE49-F238E27FC236}">
                <a16:creationId xmlns:a16="http://schemas.microsoft.com/office/drawing/2014/main" id="{2290F7A7-F2EE-2356-E4AA-844A9954D3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Further information and contacts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3600"/>
              </a:spcAft>
            </a:pPr>
            <a:r>
              <a:rPr lang="en-AU" dirty="0">
                <a:latin typeface="Calibri" panose="020F0502020204030204" pitchFamily="34" charset="0"/>
                <a:ea typeface="Calibri" panose="020F0502020204030204" pitchFamily="34" charset="0"/>
                <a:cs typeface="Calibri" panose="020F0502020204030204" pitchFamily="34" charset="0"/>
              </a:rPr>
              <a:t>Information about how ASQA can help students:</a:t>
            </a:r>
            <a:br>
              <a:rPr lang="en-AU" b="1"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3"/>
              </a:rPr>
              <a:t>www.asqa.gov.au</a:t>
            </a:r>
            <a:r>
              <a:rPr lang="en-AU" dirty="0">
                <a:latin typeface="Calibri" panose="020F0502020204030204" pitchFamily="34" charset="0"/>
                <a:cs typeface="Calibri" panose="020F0502020204030204" pitchFamily="34" charset="0"/>
                <a:hlinkClick r:id="rId3"/>
              </a:rPr>
              <a:t>/students/how-asqa-can-help-students</a:t>
            </a:r>
            <a:endParaRPr lang="en-AU" dirty="0">
              <a:latin typeface="Calibri" panose="020F0502020204030204" pitchFamily="34" charset="0"/>
              <a:cs typeface="Calibri" panose="020F0502020204030204" pitchFamily="34" charset="0"/>
            </a:endParaRPr>
          </a:p>
          <a:p>
            <a:pPr>
              <a:spcAft>
                <a:spcPts val="3600"/>
              </a:spcAft>
            </a:pPr>
            <a:r>
              <a:rPr lang="en-AU" dirty="0">
                <a:latin typeface="Calibri" panose="020F0502020204030204" pitchFamily="34" charset="0"/>
                <a:cs typeface="Calibri" panose="020F0502020204030204" pitchFamily="34" charset="0"/>
              </a:rPr>
              <a:t>Information about student records:</a:t>
            </a:r>
            <a:br>
              <a:rPr lang="en-AU" dirty="0">
                <a:latin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4"/>
              </a:rPr>
              <a:t>www.asqa.gov.au</a:t>
            </a:r>
            <a:r>
              <a:rPr lang="en-AU" dirty="0">
                <a:latin typeface="Calibri" panose="020F0502020204030204" pitchFamily="34" charset="0"/>
                <a:cs typeface="Calibri" panose="020F0502020204030204" pitchFamily="34" charset="0"/>
                <a:hlinkClick r:id="rId4"/>
              </a:rPr>
              <a:t>/students/student-record</a:t>
            </a:r>
            <a:endParaRPr lang="en-AU" dirty="0">
              <a:latin typeface="Calibri" panose="020F0502020204030204" pitchFamily="34" charset="0"/>
              <a:cs typeface="Calibri" panose="020F0502020204030204" pitchFamily="34" charset="0"/>
            </a:endParaRPr>
          </a:p>
          <a:p>
            <a:pPr>
              <a:spcAft>
                <a:spcPts val="1200"/>
              </a:spcAft>
            </a:pPr>
            <a:r>
              <a:rPr lang="en-AU" b="1" dirty="0">
                <a:latin typeface="Calibri" panose="020F0502020204030204" pitchFamily="34" charset="0"/>
                <a:ea typeface="Calibri" panose="020F0502020204030204" pitchFamily="34" charset="0"/>
                <a:cs typeface="Calibri" panose="020F0502020204030204" pitchFamily="34" charset="0"/>
              </a:rPr>
              <a:t>Call ASQA</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1300 701 801</a:t>
            </a:r>
          </a:p>
          <a:p>
            <a:pPr marL="742950" lvl="1" indent="-285750">
              <a:spcAft>
                <a:spcPts val="3600"/>
              </a:spcAft>
              <a:buFont typeface="Arial" panose="020B0604020202020204" pitchFamily="34" charset="0"/>
              <a:buChar char="•"/>
            </a:pPr>
            <a:r>
              <a:rPr lang="en-AU" b="1" i="0" dirty="0">
                <a:effectLst/>
                <a:latin typeface="Calibri" panose="020F0502020204030204" pitchFamily="34" charset="0"/>
                <a:ea typeface="Calibri" panose="020F0502020204030204" pitchFamily="34" charset="0"/>
                <a:cs typeface="Calibri" panose="020F0502020204030204" pitchFamily="34" charset="0"/>
              </a:rPr>
              <a:t>Outside Australia</a:t>
            </a:r>
            <a:r>
              <a:rPr lang="en-AU" b="0" i="0" dirty="0">
                <a:effectLst/>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rPr>
              <a:t>+61 3 8613 3910</a:t>
            </a:r>
          </a:p>
        </p:txBody>
      </p:sp>
      <p:pic>
        <p:nvPicPr>
          <p:cNvPr id="6" name="Picture 8" descr="Australia Skills Quality Authority logo">
            <a:extLst>
              <a:ext uri="{FF2B5EF4-FFF2-40B4-BE49-F238E27FC236}">
                <a16:creationId xmlns:a16="http://schemas.microsoft.com/office/drawing/2014/main" id="{33215041-062E-82E2-E64C-D0F5B477F23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Perth</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2050" name="Picture 2" descr="Study Perth logo">
            <a:extLst>
              <a:ext uri="{FF2B5EF4-FFF2-40B4-BE49-F238E27FC236}">
                <a16:creationId xmlns:a16="http://schemas.microsoft.com/office/drawing/2014/main" id="{5D24C76C-655C-9373-1D66-F236C6D63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1" y="360000"/>
            <a:ext cx="1769295"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D8E36C45-DE20-BC92-0156-EA528FF2172F}"/>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ea typeface="+mn-lt"/>
                <a:cs typeface="+mn-lt"/>
              </a:rPr>
              <a:t>Support for international students</a:t>
            </a:r>
            <a:endParaRPr lang="en-AU" sz="2000" dirty="0">
              <a:solidFill>
                <a:schemeClr val="bg1"/>
              </a:solidFill>
              <a:cs typeface="Calibri"/>
            </a:endParaRPr>
          </a:p>
        </p:txBody>
      </p:sp>
    </p:spTree>
    <p:extLst>
      <p:ext uri="{BB962C8B-B14F-4D97-AF65-F5344CB8AC3E}">
        <p14:creationId xmlns:p14="http://schemas.microsoft.com/office/powerpoint/2010/main" val="174848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Perth</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8" y="1116000"/>
            <a:ext cx="5056761" cy="3631763"/>
          </a:xfrm>
          <a:prstGeom prst="rect">
            <a:avLst/>
          </a:prstGeom>
          <a:noFill/>
        </p:spPr>
        <p:txBody>
          <a:bodyPr wrap="square" lIns="0" tIns="0" rIns="0" bIns="0" rtlCol="0" anchor="t">
            <a:spAutoFit/>
          </a:bodyPr>
          <a:lstStyle/>
          <a:p>
            <a:pPr>
              <a:spcAft>
                <a:spcPts val="2400"/>
              </a:spcAft>
            </a:pPr>
            <a:r>
              <a:rPr lang="en-AU" sz="1800" dirty="0">
                <a:latin typeface="Calibri" panose="020F0502020204030204" pitchFamily="34" charset="0"/>
                <a:ea typeface="Calibri" panose="020F0502020204030204" pitchFamily="34" charset="0"/>
                <a:cs typeface="Calibri" panose="020F0502020204030204" pitchFamily="34" charset="0"/>
              </a:rPr>
              <a:t>The Study Perth website contains information and resources for</a:t>
            </a:r>
            <a:r>
              <a:rPr lang="en-AU" dirty="0">
                <a:latin typeface="Calibri" panose="020F0502020204030204" pitchFamily="34" charset="0"/>
                <a:ea typeface="Calibri" panose="020F0502020204030204" pitchFamily="34" charset="0"/>
                <a:cs typeface="Calibri" panose="020F0502020204030204" pitchFamily="34" charset="0"/>
              </a:rPr>
              <a:t> </a:t>
            </a:r>
            <a:r>
              <a:rPr lang="en-AU" sz="1800" dirty="0">
                <a:latin typeface="Calibri" panose="020F0502020204030204" pitchFamily="34" charset="0"/>
                <a:ea typeface="Calibri" panose="020F0502020204030204" pitchFamily="34" charset="0"/>
                <a:cs typeface="Calibri" panose="020F0502020204030204" pitchFamily="34" charset="0"/>
              </a:rPr>
              <a:t>international students in Perth about:</a:t>
            </a:r>
          </a:p>
          <a:p>
            <a:pPr marL="742950" lvl="1" indent="-285750">
              <a:spcAft>
                <a:spcPts val="24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Studying in Perth</a:t>
            </a:r>
          </a:p>
          <a:p>
            <a:pPr marL="742950" lvl="1" indent="-285750">
              <a:spcAft>
                <a:spcPts val="24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Living in Perth</a:t>
            </a:r>
          </a:p>
          <a:p>
            <a:pPr marL="742950" lvl="1" indent="-285750">
              <a:spcAft>
                <a:spcPts val="24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Working in Perth</a:t>
            </a:r>
          </a:p>
          <a:p>
            <a:pPr marL="742950" lvl="1" indent="-285750">
              <a:spcAft>
                <a:spcPts val="3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Student support services, news and events</a:t>
            </a:r>
          </a:p>
          <a:p>
            <a:pPr>
              <a:spcAft>
                <a:spcPts val="3600"/>
              </a:spcAft>
            </a:pPr>
            <a:r>
              <a:rPr lang="en-AU" b="1" dirty="0">
                <a:latin typeface="Calibri" panose="020F0502020204030204" pitchFamily="34" charset="0"/>
                <a:ea typeface="Calibri" panose="020F0502020204030204" pitchFamily="34" charset="0"/>
                <a:cs typeface="Calibri" panose="020F0502020204030204" pitchFamily="34" charset="0"/>
              </a:rPr>
              <a:t>Website</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3"/>
              </a:rPr>
              <a:t>www.studyperth.com.au</a:t>
            </a:r>
            <a:endParaRPr lang="en-AU" dirty="0">
              <a:latin typeface="Calibri" panose="020F0502020204030204" pitchFamily="34" charset="0"/>
              <a:ea typeface="Calibri" panose="020F0502020204030204" pitchFamily="34" charset="0"/>
              <a:cs typeface="Calibri" panose="020F0502020204030204" pitchFamily="34" charset="0"/>
            </a:endParaRPr>
          </a:p>
        </p:txBody>
      </p:sp>
      <p:pic>
        <p:nvPicPr>
          <p:cNvPr id="7172" name="Picture 4">
            <a:extLst>
              <a:ext uri="{FF2B5EF4-FFF2-40B4-BE49-F238E27FC236}">
                <a16:creationId xmlns:a16="http://schemas.microsoft.com/office/drawing/2014/main" id="{21D566A4-CC03-696D-37BB-9C8A0389689F}"/>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86400" y="1116000"/>
            <a:ext cx="3117600" cy="39273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udy Perth logo">
            <a:extLst>
              <a:ext uri="{FF2B5EF4-FFF2-40B4-BE49-F238E27FC236}">
                <a16:creationId xmlns:a16="http://schemas.microsoft.com/office/drawing/2014/main" id="{795E2276-CC83-C6B7-D593-F156B2CB5F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000" y="4438800"/>
            <a:ext cx="864000" cy="50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64000" y="1773734"/>
            <a:ext cx="4320000" cy="1564531"/>
          </a:xfrm>
          <a:prstGeom prst="rect">
            <a:avLst/>
          </a:prstGeom>
          <a:noFill/>
        </p:spPr>
        <p:txBody>
          <a:bodyPr wrap="square" lIns="0" tIns="0" rIns="0" bIns="0" rtlCol="0">
            <a:spAutoFit/>
          </a:bodyPr>
          <a:lstStyle/>
          <a:p>
            <a:pPr>
              <a:spcAft>
                <a:spcPts val="2600"/>
              </a:spcAft>
            </a:pPr>
            <a:r>
              <a:rPr lang="en-AU" sz="2000" dirty="0">
                <a:solidFill>
                  <a:schemeClr val="bg1"/>
                </a:solidFill>
              </a:rPr>
              <a:t>Using TPS Online to receive assistance from the TPS</a:t>
            </a:r>
          </a:p>
          <a:p>
            <a:pPr>
              <a:spcAft>
                <a:spcPts val="2600"/>
              </a:spcAft>
            </a:pPr>
            <a:r>
              <a:rPr lang="en-AU" sz="2000" dirty="0">
                <a:solidFill>
                  <a:schemeClr val="bg1"/>
                </a:solidFill>
              </a:rPr>
              <a:t>Summary of tasks you must complete in TPS Online</a:t>
            </a:r>
          </a:p>
        </p:txBody>
      </p:sp>
      <p:grpSp>
        <p:nvGrpSpPr>
          <p:cNvPr id="19" name="Group 18">
            <a:extLst>
              <a:ext uri="{FF2B5EF4-FFF2-40B4-BE49-F238E27FC236}">
                <a16:creationId xmlns:a16="http://schemas.microsoft.com/office/drawing/2014/main" id="{4FF6D2E1-C6DC-C580-7B0E-80D362E1E1E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E1DA602A-ACDC-3ACA-8BEA-7060ABA688E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C39A9F83-77D7-AFBA-B485-795356E954E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8F691DB5-64E5-FBB5-95F5-A6E0EA0DB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2893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dirty="0">
                <a:latin typeface="+mn-lt"/>
                <a:ea typeface="+mn-ea"/>
                <a:cs typeface="+mn-cs"/>
              </a:rPr>
              <a:t>Accessing</a:t>
            </a:r>
            <a:r>
              <a:rPr kumimoji="0" lang="en-AU" sz="2800" b="1" i="0" u="none" strike="noStrike" kern="1200" cap="none" spc="0" normalizeH="0" baseline="0" noProof="0" dirty="0">
                <a:ln>
                  <a:noFill/>
                </a:ln>
                <a:solidFill>
                  <a:schemeClr val="tx1"/>
                </a:solidFill>
                <a:effectLst/>
                <a:uLnTx/>
                <a:uFillTx/>
                <a:latin typeface="+mn-lt"/>
                <a:ea typeface="+mn-ea"/>
                <a:cs typeface="+mn-cs"/>
              </a:rPr>
              <a:t> TPS Online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9064A3-F80D-4C43-9B15-4F16D8923709}"/>
              </a:ext>
            </a:extLst>
          </p:cNvPr>
          <p:cNvSpPr txBox="1"/>
          <p:nvPr/>
        </p:nvSpPr>
        <p:spPr>
          <a:xfrm>
            <a:off x="540000" y="900000"/>
            <a:ext cx="8064000" cy="34035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600" dirty="0"/>
              <a:t>Visit </a:t>
            </a:r>
            <a:r>
              <a:rPr lang="en-AU" sz="1600" dirty="0">
                <a:hlinkClick r:id="rId3"/>
              </a:rPr>
              <a:t>tps.gov.au</a:t>
            </a:r>
            <a:r>
              <a:rPr lang="en-AU" sz="1600" dirty="0"/>
              <a:t> and click </a:t>
            </a:r>
            <a:r>
              <a:rPr lang="en-AU" sz="1600" b="1" dirty="0"/>
              <a:t>Access TPS Online</a:t>
            </a:r>
            <a:r>
              <a:rPr lang="en-AU" sz="1600" dirty="0"/>
              <a:t>.</a:t>
            </a:r>
          </a:p>
        </p:txBody>
      </p:sp>
      <p:grpSp>
        <p:nvGrpSpPr>
          <p:cNvPr id="14" name="Group 13">
            <a:extLst>
              <a:ext uri="{FF2B5EF4-FFF2-40B4-BE49-F238E27FC236}">
                <a16:creationId xmlns:a16="http://schemas.microsoft.com/office/drawing/2014/main" id="{C87B46B0-3B07-2E7E-B404-6142923E1A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31648C7A-2FF2-CC90-8CCC-5162485E97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361999BE-0213-AC42-1957-45A0F9A9CA7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91D357B0-CF12-5139-D6D8-BEE0A62D0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2" name="Group 1" descr="Screenshot of TPS website home page.">
            <a:extLst>
              <a:ext uri="{FF2B5EF4-FFF2-40B4-BE49-F238E27FC236}">
                <a16:creationId xmlns:a16="http://schemas.microsoft.com/office/drawing/2014/main" id="{D0690D14-07DB-FD2C-3124-8B92493702A9}"/>
              </a:ext>
            </a:extLst>
          </p:cNvPr>
          <p:cNvGrpSpPr/>
          <p:nvPr/>
        </p:nvGrpSpPr>
        <p:grpSpPr>
          <a:xfrm>
            <a:off x="540000" y="1310400"/>
            <a:ext cx="7473512" cy="3294670"/>
            <a:chOff x="1350000" y="788279"/>
            <a:chExt cx="7473512" cy="3294670"/>
          </a:xfrm>
        </p:grpSpPr>
        <p:pic>
          <p:nvPicPr>
            <p:cNvPr id="3" name="Picture 2">
              <a:extLst>
                <a:ext uri="{FF2B5EF4-FFF2-40B4-BE49-F238E27FC236}">
                  <a16:creationId xmlns:a16="http://schemas.microsoft.com/office/drawing/2014/main" id="{8C17A3A5-D30D-4952-EBA6-18AEA0D087F0}"/>
                </a:ext>
              </a:extLst>
            </p:cNvPr>
            <p:cNvPicPr>
              <a:picLocks noChangeAspect="1"/>
            </p:cNvPicPr>
            <p:nvPr/>
          </p:nvPicPr>
          <p:blipFill>
            <a:blip r:embed="rId6"/>
            <a:srcRect l="800" t="1384" b="1921"/>
            <a:stretch/>
          </p:blipFill>
          <p:spPr>
            <a:xfrm>
              <a:off x="1350000" y="788279"/>
              <a:ext cx="7473512" cy="3294670"/>
            </a:xfrm>
            <a:prstGeom prst="rect">
              <a:avLst/>
            </a:prstGeom>
            <a:ln w="19050">
              <a:solidFill>
                <a:schemeClr val="accent1"/>
              </a:solidFill>
            </a:ln>
          </p:spPr>
        </p:pic>
        <p:sp>
          <p:nvSpPr>
            <p:cNvPr id="4" name="Rectangle 3">
              <a:extLst>
                <a:ext uri="{FF2B5EF4-FFF2-40B4-BE49-F238E27FC236}">
                  <a16:creationId xmlns:a16="http://schemas.microsoft.com/office/drawing/2014/main" id="{9137ED3D-B034-C179-3C10-7BA12908B34D}"/>
                </a:ext>
                <a:ext uri="{C183D7F6-B498-43B3-948B-1728B52AA6E4}">
                  <adec:decorative xmlns:adec="http://schemas.microsoft.com/office/drawing/2017/decorative" val="1"/>
                </a:ext>
              </a:extLst>
            </p:cNvPr>
            <p:cNvSpPr/>
            <p:nvPr/>
          </p:nvSpPr>
          <p:spPr>
            <a:xfrm>
              <a:off x="4857527" y="3403863"/>
              <a:ext cx="1044000" cy="24178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823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Log</a:t>
            </a:r>
            <a:r>
              <a:rPr lang="en-AU" sz="2800" b="1" dirty="0">
                <a:latin typeface="+mn-lt"/>
                <a:ea typeface="+mn-ea"/>
                <a:cs typeface="+mn-cs"/>
              </a:rPr>
              <a:t>ging </a:t>
            </a:r>
            <a:r>
              <a:rPr kumimoji="0" lang="en-AU" sz="2800" b="1" i="0" u="none" strike="noStrike" kern="1200" cap="none" spc="0" normalizeH="0" baseline="0" noProof="0" dirty="0">
                <a:ln>
                  <a:noFill/>
                </a:ln>
                <a:solidFill>
                  <a:schemeClr val="tx1"/>
                </a:solidFill>
                <a:effectLst/>
                <a:uLnTx/>
                <a:uFillTx/>
                <a:latin typeface="+mn-lt"/>
                <a:ea typeface="+mn-ea"/>
                <a:cs typeface="+mn-cs"/>
              </a:rPr>
              <a:t>in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0" name="Group 19" descr="Screenshot of TPS Online log in page.">
            <a:extLst>
              <a:ext uri="{FF2B5EF4-FFF2-40B4-BE49-F238E27FC236}">
                <a16:creationId xmlns:a16="http://schemas.microsoft.com/office/drawing/2014/main" id="{28897308-CCDF-C12D-EA34-3D44C0F36864}"/>
              </a:ext>
            </a:extLst>
          </p:cNvPr>
          <p:cNvGrpSpPr>
            <a:grpSpLocks noChangeAspect="1"/>
          </p:cNvGrpSpPr>
          <p:nvPr/>
        </p:nvGrpSpPr>
        <p:grpSpPr>
          <a:xfrm>
            <a:off x="540000" y="900000"/>
            <a:ext cx="5292000" cy="3602087"/>
            <a:chOff x="567244" y="975599"/>
            <a:chExt cx="5260584" cy="3580703"/>
          </a:xfrm>
        </p:grpSpPr>
        <p:pic>
          <p:nvPicPr>
            <p:cNvPr id="12" name="Picture 11">
              <a:extLst>
                <a:ext uri="{FF2B5EF4-FFF2-40B4-BE49-F238E27FC236}">
                  <a16:creationId xmlns:a16="http://schemas.microsoft.com/office/drawing/2014/main" id="{5EFEC7CC-946C-EBF3-3483-E337437FA3B2}"/>
                </a:ext>
              </a:extLst>
            </p:cNvPr>
            <p:cNvPicPr>
              <a:picLocks noChangeAspect="1"/>
            </p:cNvPicPr>
            <p:nvPr/>
          </p:nvPicPr>
          <p:blipFill rotWithShape="1">
            <a:blip r:embed="rId3"/>
            <a:srcRect l="535" r="730" b="839"/>
            <a:stretch/>
          </p:blipFill>
          <p:spPr>
            <a:xfrm>
              <a:off x="567244" y="975599"/>
              <a:ext cx="5260584" cy="3580703"/>
            </a:xfrm>
            <a:prstGeom prst="rect">
              <a:avLst/>
            </a:prstGeom>
            <a:ln w="19050">
              <a:solidFill>
                <a:srgbClr val="4897A2"/>
              </a:solidFill>
            </a:ln>
          </p:spPr>
        </p:pic>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642161" y="2459140"/>
              <a:ext cx="2520000" cy="201542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E3D169B0-664A-444E-A021-003B45B81405}"/>
              </a:ext>
            </a:extLst>
          </p:cNvPr>
          <p:cNvSpPr txBox="1"/>
          <p:nvPr/>
        </p:nvSpPr>
        <p:spPr>
          <a:xfrm>
            <a:off x="5934162" y="1049015"/>
            <a:ext cx="2669838" cy="1244187"/>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Log in.</a:t>
            </a:r>
          </a:p>
          <a:p>
            <a:pPr>
              <a:lnSpc>
                <a:spcPct val="105000"/>
              </a:lnSpc>
              <a:spcAft>
                <a:spcPts val="1000"/>
              </a:spcAft>
            </a:pPr>
            <a:r>
              <a:rPr lang="en-AU" sz="1600" dirty="0"/>
              <a:t>If you are logging in for the first time, use the username and password emailed to you.</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1882890" y="1671109"/>
            <a:ext cx="4051273" cy="721292"/>
          </a:xfrm>
          <a:prstGeom prst="bentConnector2">
            <a:avLst/>
          </a:prstGeom>
          <a:ln w="1905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FED5A4-653A-986D-5981-13D3C4ABC6A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9" name="Rectangle 18">
              <a:extLst>
                <a:ext uri="{FF2B5EF4-FFF2-40B4-BE49-F238E27FC236}">
                  <a16:creationId xmlns:a16="http://schemas.microsoft.com/office/drawing/2014/main" id="{CA5909FD-CB31-FAA6-F588-4068A81A80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647F12AB-D70D-485D-CA1F-06D59BCFA17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1A38D02-A78E-0799-7432-148E67B1B7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0225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510ED28D-F5B2-2D0B-46B3-44C8BC0E9F2C}"/>
              </a:ext>
            </a:extLst>
          </p:cNvPr>
          <p:cNvSpPr txBox="1"/>
          <p:nvPr/>
        </p:nvSpPr>
        <p:spPr>
          <a:xfrm>
            <a:off x="540000" y="900000"/>
            <a:ext cx="8064000" cy="72712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Your home page will list any tasks you need to complete to progress your claim with the TPS.</a:t>
            </a:r>
          </a:p>
          <a:p>
            <a:pPr>
              <a:lnSpc>
                <a:spcPct val="105000"/>
              </a:lnSpc>
              <a:spcAft>
                <a:spcPts val="1000"/>
              </a:spcAft>
            </a:pPr>
            <a:r>
              <a:rPr lang="en-AU" sz="1600" b="1" dirty="0"/>
              <a:t>Check your home page regularly </a:t>
            </a:r>
            <a:r>
              <a:rPr lang="en-AU" sz="1600" dirty="0"/>
              <a:t>for tasks to complete!</a:t>
            </a:r>
          </a:p>
        </p:txBody>
      </p:sp>
      <p:grpSp>
        <p:nvGrpSpPr>
          <p:cNvPr id="44" name="Group 43" descr="Screenshot of TPS Online home page.">
            <a:extLst>
              <a:ext uri="{FF2B5EF4-FFF2-40B4-BE49-F238E27FC236}">
                <a16:creationId xmlns:a16="http://schemas.microsoft.com/office/drawing/2014/main" id="{4B10194D-B6E4-2EAE-AB90-A619B7CF2E60}"/>
              </a:ext>
            </a:extLst>
          </p:cNvPr>
          <p:cNvGrpSpPr/>
          <p:nvPr/>
        </p:nvGrpSpPr>
        <p:grpSpPr>
          <a:xfrm>
            <a:off x="540000" y="1800000"/>
            <a:ext cx="6118227" cy="2402402"/>
            <a:chOff x="540000" y="1875600"/>
            <a:chExt cx="6118227" cy="2402402"/>
          </a:xfrm>
        </p:grpSpPr>
        <p:pic>
          <p:nvPicPr>
            <p:cNvPr id="43" name="Picture 42" descr="A screenshot of a service&#10;&#10;Description automatically generated">
              <a:extLst>
                <a:ext uri="{FF2B5EF4-FFF2-40B4-BE49-F238E27FC236}">
                  <a16:creationId xmlns:a16="http://schemas.microsoft.com/office/drawing/2014/main" id="{19B4BF82-638F-AA32-B4ED-C12367BC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1875600"/>
              <a:ext cx="6118227" cy="2402402"/>
            </a:xfrm>
            <a:prstGeom prst="rect">
              <a:avLst/>
            </a:prstGeom>
            <a:ln w="19050">
              <a:solidFill>
                <a:srgbClr val="4897A2"/>
              </a:solidFill>
            </a:ln>
          </p:spPr>
        </p:pic>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799331" y="2911196"/>
              <a:ext cx="698154" cy="221636"/>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8B37434D-9455-4191-9F73-5A6D54690DA5}"/>
              </a:ext>
            </a:extLst>
          </p:cNvPr>
          <p:cNvSpPr txBox="1"/>
          <p:nvPr/>
        </p:nvSpPr>
        <p:spPr>
          <a:xfrm>
            <a:off x="6761950" y="1800000"/>
            <a:ext cx="1842050" cy="1374479"/>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After logging in for the first time, you must </a:t>
            </a:r>
            <a:r>
              <a:rPr lang="en-AU" sz="1600" b="1" dirty="0"/>
              <a:t>change your password </a:t>
            </a:r>
            <a:r>
              <a:rPr lang="en-AU" sz="1600" dirty="0"/>
              <a:t>to continue.</a:t>
            </a:r>
          </a:p>
        </p:txBody>
      </p:sp>
      <p:grpSp>
        <p:nvGrpSpPr>
          <p:cNvPr id="16" name="Group 15">
            <a:extLst>
              <a:ext uri="{FF2B5EF4-FFF2-40B4-BE49-F238E27FC236}">
                <a16:creationId xmlns:a16="http://schemas.microsoft.com/office/drawing/2014/main" id="{AC1EA6C7-6623-AB44-A1FE-A504AEBFBCF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14D5D02C-8771-9BC5-2B22-EC1C7AD2D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84662901-C490-22A6-AE3E-5989A460AC1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4DF0EEA5-EF07-484D-05BA-5050643EF9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0964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50F73F7B-1B9D-47BA-9650-3497B6E99255}"/>
              </a:ext>
            </a:extLst>
          </p:cNvPr>
          <p:cNvSpPr txBox="1"/>
          <p:nvPr/>
        </p:nvSpPr>
        <p:spPr>
          <a:xfrm>
            <a:off x="540000" y="900000"/>
            <a:ext cx="8064000" cy="985654"/>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It is important to know whether your provider owed you a refund of any unspent tuition fees on the date your provider defaulted, and whether your provider fulfilled its obligation to you.</a:t>
            </a:r>
          </a:p>
          <a:p>
            <a:pPr>
              <a:lnSpc>
                <a:spcPct val="105000"/>
              </a:lnSpc>
              <a:spcAft>
                <a:spcPts val="1000"/>
              </a:spcAft>
            </a:pPr>
            <a:r>
              <a:rPr lang="en-AU" sz="1600" dirty="0"/>
              <a:t>On your home page, click </a:t>
            </a:r>
            <a:r>
              <a:rPr lang="en-AU" sz="1600" b="1" dirty="0"/>
              <a:t>NEXT</a:t>
            </a:r>
            <a:r>
              <a:rPr lang="en-AU" sz="1600" dirty="0"/>
              <a:t> to complete this task.</a:t>
            </a:r>
          </a:p>
        </p:txBody>
      </p:sp>
      <p:grpSp>
        <p:nvGrpSpPr>
          <p:cNvPr id="7" name="Group 6" descr="Screenshot of the task titled 'your provider's obligation to you' in TPS Online.">
            <a:extLst>
              <a:ext uri="{FF2B5EF4-FFF2-40B4-BE49-F238E27FC236}">
                <a16:creationId xmlns:a16="http://schemas.microsoft.com/office/drawing/2014/main" id="{9C9F539D-925C-192F-73E9-F6E62D28C88A}"/>
              </a:ext>
            </a:extLst>
          </p:cNvPr>
          <p:cNvGrpSpPr>
            <a:grpSpLocks noChangeAspect="1"/>
          </p:cNvGrpSpPr>
          <p:nvPr/>
        </p:nvGrpSpPr>
        <p:grpSpPr>
          <a:xfrm>
            <a:off x="540000" y="2052000"/>
            <a:ext cx="6972424" cy="1670845"/>
            <a:chOff x="746306" y="921173"/>
            <a:chExt cx="7426886" cy="1779756"/>
          </a:xfrm>
        </p:grpSpPr>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rotWithShape="1">
            <a:blip r:embed="rId3"/>
            <a:srcRect l="1006" t="3820" r="941" b="5815"/>
            <a:stretch/>
          </p:blipFill>
          <p:spPr>
            <a:xfrm>
              <a:off x="746306" y="921173"/>
              <a:ext cx="7426886" cy="1779756"/>
            </a:xfrm>
            <a:prstGeom prst="rect">
              <a:avLst/>
            </a:prstGeom>
            <a:ln w="19050">
              <a:solidFill>
                <a:srgbClr val="4897A2"/>
              </a:solidFill>
            </a:ln>
          </p:spPr>
        </p:pic>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603145" y="994428"/>
              <a:ext cx="500400" cy="370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4FF45A27-6B8C-5D80-91E7-7AB6AD5E076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853A9817-89E2-9FDA-340F-40E8E0ADB74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9F9914DE-5ECD-F6CB-6C0F-2B7C2B0CF1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5E2AA211-645F-9840-9295-7601179BF9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195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999" y="900000"/>
            <a:ext cx="8064000" cy="1333698"/>
          </a:xfrm>
          <a:prstGeom prst="rect">
            <a:avLst/>
          </a:prstGeom>
          <a:noFill/>
          <a:ln>
            <a:solidFill>
              <a:srgbClr val="4897A2">
                <a:alpha val="50196"/>
              </a:srgbClr>
            </a:solidFill>
          </a:ln>
        </p:spPr>
        <p:txBody>
          <a:bodyPr wrap="square" rtlCol="0">
            <a:spAutoFit/>
          </a:bodyPr>
          <a:lstStyle/>
          <a:p>
            <a:pPr>
              <a:spcAft>
                <a:spcPts val="1000"/>
              </a:spcAft>
            </a:pPr>
            <a:r>
              <a:rPr lang="en-AU" sz="1600" dirty="0"/>
              <a:t>To receive any assistance from the TPS, you must provide proof of your identity.</a:t>
            </a:r>
          </a:p>
          <a:p>
            <a:pPr>
              <a:spcAft>
                <a:spcPts val="1000"/>
              </a:spcAft>
            </a:pPr>
            <a:r>
              <a:rPr lang="en-AU" sz="1600" dirty="0"/>
              <a:t>Upload a photo of your passport (preferably) or driver’s licence for the TPS to review. You will be notified via email when your proof of identity has been approved.</a:t>
            </a:r>
          </a:p>
          <a:p>
            <a:pPr>
              <a:spcAft>
                <a:spcPts val="1000"/>
              </a:spcAft>
            </a:pPr>
            <a:r>
              <a:rPr lang="en-AU" sz="1600" dirty="0"/>
              <a:t>On your home page, click </a:t>
            </a:r>
            <a:r>
              <a:rPr lang="en-AU" sz="1600" b="1" dirty="0"/>
              <a:t>START</a:t>
            </a:r>
            <a:r>
              <a:rPr lang="en-AU" sz="1600" dirty="0"/>
              <a:t> to complete this task.</a:t>
            </a:r>
          </a:p>
        </p:txBody>
      </p:sp>
      <p:grpSp>
        <p:nvGrpSpPr>
          <p:cNvPr id="6" name="Group 5" descr="Screenshot of the 'proof of your identity' task in TPS Online.">
            <a:extLst>
              <a:ext uri="{FF2B5EF4-FFF2-40B4-BE49-F238E27FC236}">
                <a16:creationId xmlns:a16="http://schemas.microsoft.com/office/drawing/2014/main" id="{E1E4FF0A-61C5-C3C9-311F-10E3EACC1FA8}"/>
              </a:ext>
            </a:extLst>
          </p:cNvPr>
          <p:cNvGrpSpPr>
            <a:grpSpLocks noChangeAspect="1"/>
          </p:cNvGrpSpPr>
          <p:nvPr/>
        </p:nvGrpSpPr>
        <p:grpSpPr>
          <a:xfrm>
            <a:off x="539999" y="2412000"/>
            <a:ext cx="5727225" cy="2152275"/>
            <a:chOff x="695854" y="879762"/>
            <a:chExt cx="6607875" cy="2483221"/>
          </a:xfrm>
        </p:grpSpPr>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3"/>
            <a:srcRect l="386" t="1391" r="237" b="3080"/>
            <a:stretch/>
          </p:blipFill>
          <p:spPr>
            <a:xfrm>
              <a:off x="695854" y="879762"/>
              <a:ext cx="6607875" cy="2483221"/>
            </a:xfrm>
            <a:prstGeom prst="rect">
              <a:avLst/>
            </a:prstGeom>
            <a:ln w="19050">
              <a:solidFill>
                <a:srgbClr val="4897A2"/>
              </a:solidFill>
            </a:ln>
          </p:spPr>
        </p:pic>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7562" y="915562"/>
              <a:ext cx="5076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C26FA789-CC96-D501-6A13-C66B1197816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DB39DAF0-641E-EAF5-3538-5A030D8A8F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75C7BE1E-41EE-D668-3AC5-479D79CD48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2EA0DC69-D914-E4C0-439C-49BF220B76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8471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Perth International College of English</a:t>
            </a:r>
            <a:br>
              <a:rPr kumimoji="0" lang="en-AU" sz="2800" b="1" i="0" u="none" strike="noStrike" kern="1200" cap="none" spc="0" normalizeH="0" baseline="0" noProof="0" dirty="0">
                <a:ln>
                  <a:noFill/>
                </a:ln>
                <a:solidFill>
                  <a:schemeClr val="tx1"/>
                </a:solidFill>
                <a:effectLst/>
                <a:uLnTx/>
                <a:uFillTx/>
                <a:latin typeface="+mn-lt"/>
                <a:ea typeface="+mn-ea"/>
                <a:cs typeface="+mn-cs"/>
              </a:rPr>
            </a:br>
            <a:r>
              <a:rPr lang="en-AU" sz="2200" b="1" dirty="0">
                <a:latin typeface="+mn-lt"/>
                <a:ea typeface="+mn-ea"/>
                <a:cs typeface="+mn-cs"/>
              </a:rPr>
              <a:t>(PAXMIL Education Holdings Pty Ltd</a:t>
            </a:r>
            <a:r>
              <a:rPr kumimoji="0" lang="en-AU" sz="2200" b="1" i="0" u="none" strike="noStrike" kern="1200" cap="none" spc="0" normalizeH="0" baseline="0" noProof="0" dirty="0">
                <a:ln>
                  <a:noFill/>
                </a:ln>
                <a:solidFill>
                  <a:schemeClr val="tx1"/>
                </a:solidFill>
                <a:effectLst/>
                <a:uLnTx/>
                <a:uFillTx/>
                <a:latin typeface="+mn-lt"/>
                <a:ea typeface="+mn-ea"/>
                <a:cs typeface="+mn-cs"/>
              </a:rPr>
              <a: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454400"/>
            <a:ext cx="8064000" cy="2308324"/>
          </a:xfrm>
          <a:prstGeom prst="rect">
            <a:avLst/>
          </a:prstGeom>
          <a:noFill/>
        </p:spPr>
        <p:txBody>
          <a:bodyPr wrap="square" lIns="0" tIns="0" rIns="0" bIns="0" rtlCol="0" anchor="t">
            <a:spAutoFit/>
          </a:bodyPr>
          <a:lstStyle/>
          <a:p>
            <a:pPr>
              <a:spcAft>
                <a:spcPts val="3600"/>
              </a:spcAft>
            </a:pPr>
            <a:r>
              <a:rPr lang="en-AU" dirty="0"/>
              <a:t>Perth International College of English closed on Monday 16 June 2025</a:t>
            </a:r>
            <a:endParaRPr lang="en-AU" dirty="0">
              <a:cs typeface="Calibri"/>
            </a:endParaRPr>
          </a:p>
          <a:p>
            <a:pPr>
              <a:spcAft>
                <a:spcPts val="3600"/>
              </a:spcAft>
            </a:pPr>
            <a:r>
              <a:rPr lang="en-AU" dirty="0"/>
              <a:t>Perth International College of English did not meet its obligations to students and the Tuition Protection Service (TPS) activated on Monday 16 June 2025</a:t>
            </a:r>
            <a:endParaRPr lang="en-AU" dirty="0">
              <a:cs typeface="Calibri"/>
            </a:endParaRPr>
          </a:p>
          <a:p>
            <a:pPr>
              <a:spcAft>
                <a:spcPts val="3600"/>
              </a:spcAft>
            </a:pPr>
            <a:r>
              <a:rPr lang="en-AU" dirty="0"/>
              <a:t>We will be working to arrange for you to continue your studies with an alternative provider, or provide you with a refund of your unspent tuition fees</a:t>
            </a:r>
            <a:endParaRPr lang="en-AU" sz="1000" dirty="0"/>
          </a:p>
        </p:txBody>
      </p:sp>
      <p:grpSp>
        <p:nvGrpSpPr>
          <p:cNvPr id="14" name="Group 13">
            <a:extLst>
              <a:ext uri="{FF2B5EF4-FFF2-40B4-BE49-F238E27FC236}">
                <a16:creationId xmlns:a16="http://schemas.microsoft.com/office/drawing/2014/main" id="{615F7E66-D1DD-2BCC-F4F9-0964D06A598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FA79E454-8D53-CE35-F804-AD3C6135646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5326407-B9AE-9E39-B0A2-93CE18E5765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CE89654-B92A-B176-6600-0761E355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1" name="Group 10">
            <a:extLst>
              <a:ext uri="{FF2B5EF4-FFF2-40B4-BE49-F238E27FC236}">
                <a16:creationId xmlns:a16="http://schemas.microsoft.com/office/drawing/2014/main" id="{5F6A6649-2820-6D2B-28BB-462BB6149DBC}"/>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8" name="Oval 7">
              <a:extLst>
                <a:ext uri="{FF2B5EF4-FFF2-40B4-BE49-F238E27FC236}">
                  <a16:creationId xmlns:a16="http://schemas.microsoft.com/office/drawing/2014/main" id="{66F9CAFD-520E-21BF-BFE7-F330083FE0EB}"/>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366">
              <a:extLst>
                <a:ext uri="{FF2B5EF4-FFF2-40B4-BE49-F238E27FC236}">
                  <a16:creationId xmlns:a16="http://schemas.microsoft.com/office/drawing/2014/main" id="{46FF9252-5FDA-4699-B610-E032A2887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792441"/>
              <a:ext cx="900000" cy="839117"/>
            </a:xfrm>
            <a:prstGeom prst="rect">
              <a:avLst/>
            </a:prstGeom>
          </p:spPr>
        </p:pic>
      </p:grpSp>
    </p:spTree>
    <p:extLst>
      <p:ext uri="{BB962C8B-B14F-4D97-AF65-F5344CB8AC3E}">
        <p14:creationId xmlns:p14="http://schemas.microsoft.com/office/powerpoint/2010/main" val="25754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552"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The TPS will send you any notifications or requests using your contact details in TPS Online. Review your contact details to make sure they are correct and update them if necessary.</a:t>
            </a:r>
          </a:p>
          <a:p>
            <a:pPr>
              <a:lnSpc>
                <a:spcPct val="105000"/>
              </a:lnSpc>
              <a:spcAft>
                <a:spcPts val="1000"/>
              </a:spcAft>
            </a:pPr>
            <a:r>
              <a:rPr lang="en-AU" sz="1600" dirty="0"/>
              <a:t>On your home page, click </a:t>
            </a:r>
            <a:r>
              <a:rPr lang="en-AU" sz="1600" b="1" dirty="0"/>
              <a:t>REVIEW</a:t>
            </a:r>
            <a:r>
              <a:rPr lang="en-AU" sz="1600" dirty="0"/>
              <a:t> to complete this task.</a:t>
            </a:r>
          </a:p>
        </p:txBody>
      </p:sp>
      <p:grpSp>
        <p:nvGrpSpPr>
          <p:cNvPr id="9" name="Group 8" descr="Screenshot of the 'review your contact details' task in TPS Online.">
            <a:extLst>
              <a:ext uri="{FF2B5EF4-FFF2-40B4-BE49-F238E27FC236}">
                <a16:creationId xmlns:a16="http://schemas.microsoft.com/office/drawing/2014/main" id="{06794F2C-F91D-B450-81A3-FE047BE1032A}"/>
              </a:ext>
            </a:extLst>
          </p:cNvPr>
          <p:cNvGrpSpPr>
            <a:grpSpLocks noChangeAspect="1"/>
          </p:cNvGrpSpPr>
          <p:nvPr/>
        </p:nvGrpSpPr>
        <p:grpSpPr>
          <a:xfrm>
            <a:off x="540000" y="2051998"/>
            <a:ext cx="6660000" cy="950696"/>
            <a:chOff x="697110" y="896604"/>
            <a:chExt cx="5279206" cy="753591"/>
          </a:xfrm>
        </p:grpSpPr>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3"/>
            <a:srcRect l="500" t="9938" r="3666" b="20530"/>
            <a:stretch/>
          </p:blipFill>
          <p:spPr>
            <a:xfrm>
              <a:off x="697110" y="896604"/>
              <a:ext cx="5279206" cy="753591"/>
            </a:xfrm>
            <a:prstGeom prst="rect">
              <a:avLst/>
            </a:prstGeom>
            <a:ln w="19050">
              <a:solidFill>
                <a:srgbClr val="4897A2"/>
              </a:solidFill>
            </a:ln>
          </p:spPr>
        </p:pic>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71348" y="931748"/>
              <a:ext cx="460547" cy="26937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7C0B48AC-5DD3-CC16-6720-61268D9200D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A4E364B6-AB54-8F69-B6E3-1C83889794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E97CD767-044E-DEAF-7ECE-F72EA8BB706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FBABA1B2-2394-781F-9525-E3069C060C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3318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54F20FA2-6544-4603-A877-80DB64B03891}"/>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your provider owes you a refund of unspent tuition fees, you must submit proof of payment documents. The TPS will use these documents to calculate your refund amount.</a:t>
            </a:r>
          </a:p>
          <a:p>
            <a:pPr>
              <a:lnSpc>
                <a:spcPct val="105000"/>
              </a:lnSpc>
              <a:spcAft>
                <a:spcPts val="1000"/>
              </a:spcAft>
            </a:pPr>
            <a:r>
              <a:rPr lang="en-AU" sz="1600" dirty="0"/>
              <a:t>On your home page, click </a:t>
            </a:r>
            <a:r>
              <a:rPr lang="en-AU" sz="1600" b="1" dirty="0"/>
              <a:t>START</a:t>
            </a:r>
            <a:r>
              <a:rPr lang="en-AU" sz="1600" dirty="0"/>
              <a:t> to complete this task.</a:t>
            </a:r>
          </a:p>
        </p:txBody>
      </p:sp>
      <p:grpSp>
        <p:nvGrpSpPr>
          <p:cNvPr id="7" name="Group 6" descr="Screenshot of the 'proof of payment' task in TPS Online.">
            <a:extLst>
              <a:ext uri="{FF2B5EF4-FFF2-40B4-BE49-F238E27FC236}">
                <a16:creationId xmlns:a16="http://schemas.microsoft.com/office/drawing/2014/main" id="{9C5809B3-E95C-04AB-3866-9FCD28C0045E}"/>
              </a:ext>
            </a:extLst>
          </p:cNvPr>
          <p:cNvGrpSpPr>
            <a:grpSpLocks noChangeAspect="1"/>
          </p:cNvGrpSpPr>
          <p:nvPr/>
        </p:nvGrpSpPr>
        <p:grpSpPr>
          <a:xfrm>
            <a:off x="540000" y="2052000"/>
            <a:ext cx="5673021" cy="2527369"/>
            <a:chOff x="692616" y="846000"/>
            <a:chExt cx="5842478" cy="2602862"/>
          </a:xfrm>
        </p:grpSpPr>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3"/>
            <a:srcRect l="376" t="1717" r="1970" b="8031"/>
            <a:stretch/>
          </p:blipFill>
          <p:spPr>
            <a:xfrm>
              <a:off x="692616" y="846000"/>
              <a:ext cx="5842478" cy="2602862"/>
            </a:xfrm>
            <a:prstGeom prst="rect">
              <a:avLst/>
            </a:prstGeom>
            <a:noFill/>
            <a:ln w="19050">
              <a:solidFill>
                <a:srgbClr val="4897A2"/>
              </a:solidFill>
            </a:ln>
          </p:spPr>
        </p:pic>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5981" y="879562"/>
              <a:ext cx="4572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11FEDDAE-7550-8A9B-D238-5D5C44E837E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1244067-FE97-00D7-AD97-AB6A0AFAECD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8DB37857-49A1-8D6E-DEFD-DA2605C50B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D8B90D1-23BD-3D30-F733-D0F5845B2C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9345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540000" y="900000"/>
            <a:ext cx="8064000" cy="3660746"/>
          </a:xfrm>
          <a:prstGeom prst="rect">
            <a:avLst/>
          </a:prstGeom>
          <a:noFill/>
        </p:spPr>
        <p:txBody>
          <a:bodyPr wrap="square" lIns="0" tIns="0" rIns="0" bIns="0" rtlCol="0">
            <a:spAutoFit/>
          </a:bodyPr>
          <a:lstStyle/>
          <a:p>
            <a:pPr>
              <a:spcAft>
                <a:spcPts val="1000"/>
              </a:spcAft>
              <a:buClr>
                <a:srgbClr val="8AB679"/>
              </a:buClr>
            </a:pPr>
            <a:r>
              <a:rPr lang="en-AU" sz="1750" dirty="0"/>
              <a:t>You </a:t>
            </a:r>
            <a:r>
              <a:rPr lang="en-AU" sz="1750" b="1" dirty="0"/>
              <a:t>must</a:t>
            </a:r>
            <a:r>
              <a:rPr lang="en-AU" sz="1750" dirty="0"/>
              <a:t> upload the following documents for the TPS to calculate your refund amount:</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Receipts</a:t>
            </a:r>
            <a:r>
              <a:rPr lang="en-AU" sz="1750" dirty="0"/>
              <a:t> and </a:t>
            </a:r>
            <a:r>
              <a:rPr lang="en-AU" sz="1750" b="1" dirty="0">
                <a:solidFill>
                  <a:srgbClr val="D6165F"/>
                </a:solidFill>
              </a:rPr>
              <a:t>bank statements</a:t>
            </a:r>
            <a:r>
              <a:rPr lang="en-AU" sz="1750" dirty="0"/>
              <a:t> for </a:t>
            </a:r>
            <a:r>
              <a:rPr lang="en-AU" sz="1750" b="1" dirty="0"/>
              <a:t>all</a:t>
            </a:r>
            <a:r>
              <a:rPr lang="en-AU" sz="1750" dirty="0"/>
              <a:t> payments made to your provider for your course</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Letter of Offer</a:t>
            </a:r>
            <a:r>
              <a:rPr lang="en-AU" sz="1750" dirty="0"/>
              <a:t> outlining </a:t>
            </a:r>
            <a:r>
              <a:rPr lang="en-AU" sz="1750" b="1" dirty="0"/>
              <a:t>all</a:t>
            </a:r>
            <a:r>
              <a:rPr lang="en-AU" sz="1750" dirty="0"/>
              <a:t> payments due to your provider for your course</a:t>
            </a:r>
          </a:p>
          <a:p>
            <a:pPr marL="630000" lvl="1" indent="-457200">
              <a:lnSpc>
                <a:spcPct val="105000"/>
              </a:lnSpc>
              <a:spcAft>
                <a:spcPts val="3000"/>
              </a:spcAft>
              <a:buClr>
                <a:schemeClr val="tx1"/>
              </a:buClr>
              <a:buSzPct val="170000"/>
              <a:buFont typeface="Calibri" panose="020F0502020204030204" pitchFamily="34" charset="0"/>
              <a:buChar char="□"/>
            </a:pPr>
            <a:r>
              <a:rPr lang="en-AU" sz="1750" b="1" dirty="0">
                <a:solidFill>
                  <a:srgbClr val="D6165F"/>
                </a:solidFill>
              </a:rPr>
              <a:t>Visa Grant Letter</a:t>
            </a:r>
            <a:r>
              <a:rPr lang="en-AU" sz="1750" dirty="0"/>
              <a:t> from the Department of Home Affairs</a:t>
            </a:r>
          </a:p>
          <a:p>
            <a:pPr>
              <a:spcAft>
                <a:spcPts val="1000"/>
              </a:spcAft>
            </a:pPr>
            <a:r>
              <a:rPr lang="en-AU" sz="1750" b="1" dirty="0">
                <a:solidFill>
                  <a:schemeClr val="accent2"/>
                </a:solidFill>
              </a:rPr>
              <a:t>If you have an education agent</a:t>
            </a:r>
            <a:r>
              <a:rPr lang="en-AU" sz="1750" dirty="0"/>
              <a:t>, you </a:t>
            </a:r>
            <a:r>
              <a:rPr lang="en-AU" sz="1750" b="1" dirty="0"/>
              <a:t>must</a:t>
            </a:r>
            <a:r>
              <a:rPr lang="en-AU" sz="1750" dirty="0"/>
              <a:t> upload the following additional documents:</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and </a:t>
            </a:r>
            <a:r>
              <a:rPr lang="en-AU" sz="1750" b="1" dirty="0">
                <a:solidFill>
                  <a:srgbClr val="F15A29"/>
                </a:solidFill>
              </a:rPr>
              <a:t>bank statements</a:t>
            </a:r>
            <a:r>
              <a:rPr lang="en-AU" sz="1750" dirty="0"/>
              <a:t> for </a:t>
            </a:r>
            <a:r>
              <a:rPr lang="en-AU" sz="1750" b="1" dirty="0"/>
              <a:t>all</a:t>
            </a:r>
            <a:r>
              <a:rPr lang="en-AU" sz="1750" dirty="0"/>
              <a:t> payments made to your agent</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for </a:t>
            </a:r>
            <a:r>
              <a:rPr lang="en-AU" sz="1750" b="1" dirty="0"/>
              <a:t>all</a:t>
            </a:r>
            <a:r>
              <a:rPr lang="en-AU" sz="1750" dirty="0"/>
              <a:t> payments your agent made to your provider on your behalf</a:t>
            </a:r>
          </a:p>
          <a:p>
            <a:pPr marL="630000" indent="-457200">
              <a:lnSpc>
                <a:spcPct val="105000"/>
              </a:lnSpc>
              <a:spcAft>
                <a:spcPts val="3000"/>
              </a:spcAft>
              <a:buClr>
                <a:schemeClr val="tx1"/>
              </a:buClr>
              <a:buSzPct val="170000"/>
              <a:buFont typeface="Calibri" panose="020F0502020204030204" pitchFamily="34" charset="0"/>
              <a:buChar char="□"/>
            </a:pPr>
            <a:r>
              <a:rPr lang="en-AU" sz="1750" b="1" dirty="0">
                <a:solidFill>
                  <a:srgbClr val="F15A29"/>
                </a:solidFill>
              </a:rPr>
              <a:t>Agent commission statement</a:t>
            </a:r>
            <a:r>
              <a:rPr lang="en-AU" sz="1750" dirty="0"/>
              <a:t> or </a:t>
            </a:r>
            <a:r>
              <a:rPr lang="en-AU" sz="1750" b="1" dirty="0">
                <a:solidFill>
                  <a:srgbClr val="F15A29"/>
                </a:solidFill>
              </a:rPr>
              <a:t>invoice</a:t>
            </a:r>
            <a:endParaRPr lang="en-AU" sz="1750" dirty="0"/>
          </a:p>
        </p:txBody>
      </p:sp>
      <p:grpSp>
        <p:nvGrpSpPr>
          <p:cNvPr id="14" name="Group 13">
            <a:extLst>
              <a:ext uri="{FF2B5EF4-FFF2-40B4-BE49-F238E27FC236}">
                <a16:creationId xmlns:a16="http://schemas.microsoft.com/office/drawing/2014/main" id="{FCB87276-2670-9B5F-30DF-A6AC3F38C27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D86B98FB-1376-4DA8-2267-DB4C3BB919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798B89D-E9BF-382B-AB22-84E3E611F1E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F1011A72-FAEA-015B-2C0A-DA756EB5C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50509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3B7557D5-50FA-4FA7-B0B2-12E13A8C8025}"/>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the TPS determines that you are eligible for a refund of unspent tuition fees, you must apply for a refund and provide bank account details for the TPS to process your refund.</a:t>
            </a:r>
          </a:p>
          <a:p>
            <a:pPr>
              <a:lnSpc>
                <a:spcPct val="105000"/>
              </a:lnSpc>
              <a:spcAft>
                <a:spcPts val="1000"/>
              </a:spcAft>
            </a:pPr>
            <a:r>
              <a:rPr lang="en-AU" sz="1600" dirty="0"/>
              <a:t>On your home page, click </a:t>
            </a:r>
            <a:r>
              <a:rPr lang="en-AU" sz="1600" b="1" dirty="0"/>
              <a:t>APPLY</a:t>
            </a:r>
            <a:r>
              <a:rPr lang="en-AU" sz="1600" b="1" i="1" dirty="0"/>
              <a:t> </a:t>
            </a:r>
            <a:r>
              <a:rPr lang="en-AU" sz="1600" dirty="0"/>
              <a:t>to complete this task.</a:t>
            </a:r>
          </a:p>
        </p:txBody>
      </p:sp>
      <p:grpSp>
        <p:nvGrpSpPr>
          <p:cNvPr id="7" name="Group 6" descr="Screenshot of the 'apply for a refund' task in TPS Online.">
            <a:extLst>
              <a:ext uri="{FF2B5EF4-FFF2-40B4-BE49-F238E27FC236}">
                <a16:creationId xmlns:a16="http://schemas.microsoft.com/office/drawing/2014/main" id="{621F6BAE-AB8C-274F-EB7E-A5006A3FFAE0}"/>
              </a:ext>
            </a:extLst>
          </p:cNvPr>
          <p:cNvGrpSpPr>
            <a:grpSpLocks noChangeAspect="1"/>
          </p:cNvGrpSpPr>
          <p:nvPr/>
        </p:nvGrpSpPr>
        <p:grpSpPr>
          <a:xfrm>
            <a:off x="540001" y="2052000"/>
            <a:ext cx="6886222" cy="1014420"/>
            <a:chOff x="669600" y="1243040"/>
            <a:chExt cx="6591817" cy="971051"/>
          </a:xfrm>
        </p:grpSpPr>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rotWithShape="1">
            <a:blip r:embed="rId3">
              <a:alphaModFix amt="92000"/>
            </a:blip>
            <a:srcRect t="29087" b="-1"/>
            <a:stretch/>
          </p:blipFill>
          <p:spPr>
            <a:xfrm>
              <a:off x="669600" y="1243040"/>
              <a:ext cx="6591817" cy="971051"/>
            </a:xfrm>
            <a:prstGeom prst="rect">
              <a:avLst/>
            </a:prstGeom>
            <a:ln w="19050">
              <a:solidFill>
                <a:srgbClr val="4897A2"/>
              </a:solidFill>
            </a:ln>
          </p:spPr>
        </p:pic>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705144" y="1297943"/>
              <a:ext cx="4896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BE5F761-ABA3-1BBA-05FE-07AC5185A81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1AEE5600-73C8-A3FC-9C61-9D662C5EDCA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6945E5FC-D17B-7D19-77B6-C4E0FC6B4C6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B23B2424-89D5-DCDC-41E0-8BC1D42927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598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689A0F-68ED-482A-96FE-C3634D94B3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Browse alternative courses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TextBox 18">
            <a:extLst>
              <a:ext uri="{FF2B5EF4-FFF2-40B4-BE49-F238E27FC236}">
                <a16:creationId xmlns:a16="http://schemas.microsoft.com/office/drawing/2014/main" id="{5B1E50F2-303F-429B-BD34-97B8DC854CC5}"/>
              </a:ext>
            </a:extLst>
          </p:cNvPr>
          <p:cNvSpPr txBox="1"/>
          <p:nvPr/>
        </p:nvSpPr>
        <p:spPr>
          <a:xfrm>
            <a:off x="540000" y="900000"/>
            <a:ext cx="8064000" cy="1630959"/>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If the TPS identifies alternative course options for you to continue your studies with another provider, you will be able to view these options in TPS Online.</a:t>
            </a:r>
          </a:p>
          <a:p>
            <a:pPr>
              <a:lnSpc>
                <a:spcPct val="105000"/>
              </a:lnSpc>
              <a:spcAft>
                <a:spcPts val="1000"/>
              </a:spcAft>
            </a:pPr>
            <a:r>
              <a:rPr lang="en-AU" sz="1600" b="1" dirty="0"/>
              <a:t>Please note</a:t>
            </a:r>
            <a:r>
              <a:rPr lang="en-AU" sz="1600" dirty="0"/>
              <a:t>: You are not limited to the alternative course options listed in TPS Online. You can choose to enrol in an alternative course with another provider which is not listed in TPS Online.</a:t>
            </a:r>
          </a:p>
          <a:p>
            <a:pPr>
              <a:lnSpc>
                <a:spcPct val="105000"/>
              </a:lnSpc>
              <a:spcAft>
                <a:spcPts val="1000"/>
              </a:spcAft>
            </a:pPr>
            <a:r>
              <a:rPr lang="en-AU" sz="1600" dirty="0"/>
              <a:t>On your home page, click </a:t>
            </a:r>
            <a:r>
              <a:rPr lang="en-AU" sz="1600" b="1" dirty="0"/>
              <a:t>BROWSE</a:t>
            </a:r>
            <a:r>
              <a:rPr lang="en-AU" sz="1600" dirty="0"/>
              <a:t> to view the alternative course options identified by the TPS.</a:t>
            </a:r>
          </a:p>
        </p:txBody>
      </p:sp>
      <p:grpSp>
        <p:nvGrpSpPr>
          <p:cNvPr id="5" name="Group 4" descr="Screenshot of the 'browse alternative courses' task in TPS Online.">
            <a:extLst>
              <a:ext uri="{FF2B5EF4-FFF2-40B4-BE49-F238E27FC236}">
                <a16:creationId xmlns:a16="http://schemas.microsoft.com/office/drawing/2014/main" id="{13108761-A6A0-DE98-7800-725F4EEC39A0}"/>
              </a:ext>
            </a:extLst>
          </p:cNvPr>
          <p:cNvGrpSpPr>
            <a:grpSpLocks noChangeAspect="1"/>
          </p:cNvGrpSpPr>
          <p:nvPr/>
        </p:nvGrpSpPr>
        <p:grpSpPr>
          <a:xfrm>
            <a:off x="539998" y="2700000"/>
            <a:ext cx="6554766" cy="1832636"/>
            <a:chOff x="638960" y="3621878"/>
            <a:chExt cx="4944225" cy="1382348"/>
          </a:xfrm>
        </p:grpSpPr>
        <p:pic>
          <p:nvPicPr>
            <p:cNvPr id="2" name="Picture 1" descr="Image of the TPS Online home page.">
              <a:extLst>
                <a:ext uri="{FF2B5EF4-FFF2-40B4-BE49-F238E27FC236}">
                  <a16:creationId xmlns:a16="http://schemas.microsoft.com/office/drawing/2014/main" id="{E08D2C82-E82C-C23D-61EA-68864BF298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960" y="3621880"/>
              <a:ext cx="4944225" cy="1382346"/>
            </a:xfrm>
            <a:prstGeom prst="rect">
              <a:avLst/>
            </a:prstGeom>
            <a:ln w="19050">
              <a:solidFill>
                <a:srgbClr val="4897A2"/>
              </a:solidFill>
            </a:ln>
          </p:spPr>
        </p:pic>
        <p:pic>
          <p:nvPicPr>
            <p:cNvPr id="3" name="Picture 2" descr="Image of the 'Browse Alternative Courses' task on the TPS Online home page.">
              <a:extLst>
                <a:ext uri="{FF2B5EF4-FFF2-40B4-BE49-F238E27FC236}">
                  <a16:creationId xmlns:a16="http://schemas.microsoft.com/office/drawing/2014/main" id="{6DE2F1AE-983F-B562-AEEA-A7DDC973C20A}"/>
                </a:ext>
              </a:extLst>
            </p:cNvPr>
            <p:cNvPicPr>
              <a:picLocks noChangeAspect="1"/>
            </p:cNvPicPr>
            <p:nvPr/>
          </p:nvPicPr>
          <p:blipFill rotWithShape="1">
            <a:blip r:embed="rId4"/>
            <a:srcRect l="-48" t="478" r="386" b="87982"/>
            <a:stretch/>
          </p:blipFill>
          <p:spPr>
            <a:xfrm>
              <a:off x="640801" y="3621878"/>
              <a:ext cx="4939312" cy="326233"/>
            </a:xfrm>
            <a:prstGeom prst="rect">
              <a:avLst/>
            </a:prstGeom>
            <a:ln w="19050">
              <a:noFill/>
            </a:ln>
          </p:spPr>
        </p:pic>
        <p:sp>
          <p:nvSpPr>
            <p:cNvPr id="17" name="Rectangle 16">
              <a:extLst>
                <a:ext uri="{FF2B5EF4-FFF2-40B4-BE49-F238E27FC236}">
                  <a16:creationId xmlns:a16="http://schemas.microsoft.com/office/drawing/2014/main" id="{5EE9C718-380C-4AE1-94C0-1CD3BA58C033}"/>
                </a:ext>
                <a:ext uri="{C183D7F6-B498-43B3-948B-1728B52AA6E4}">
                  <adec:decorative xmlns:adec="http://schemas.microsoft.com/office/drawing/2017/decorative" val="1"/>
                </a:ext>
              </a:extLst>
            </p:cNvPr>
            <p:cNvSpPr/>
            <p:nvPr/>
          </p:nvSpPr>
          <p:spPr>
            <a:xfrm>
              <a:off x="5096213" y="3646832"/>
              <a:ext cx="468000" cy="25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D4DAD00C-1312-8505-68D1-5FAEAE9C817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F416DD63-09AC-0EA8-6A6B-396DEF80798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BFA74A47-62F7-AC29-DDFB-92E9C4D107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D0778B56-B815-145D-24C4-2977886950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94870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00000"/>
            <a:ext cx="8064000" cy="3760838"/>
          </a:xfrm>
          <a:prstGeom prst="rect">
            <a:avLst/>
          </a:prstGeom>
          <a:noFill/>
        </p:spPr>
        <p:txBody>
          <a:bodyPr wrap="square" lIns="0" tIns="0" rIns="0" bIns="0" rtlCol="0">
            <a:spAutoFit/>
          </a:bodyPr>
          <a:lstStyle/>
          <a:p>
            <a:pPr marL="266400" indent="-266400">
              <a:lnSpc>
                <a:spcPct val="103000"/>
              </a:lnSpc>
              <a:spcAft>
                <a:spcPts val="1000"/>
              </a:spcAft>
              <a:buClr>
                <a:srgbClr val="8AB679"/>
              </a:buClr>
              <a:buFont typeface="Wingdings" panose="05000000000000000000" pitchFamily="2" charset="2"/>
              <a:buChar char=""/>
            </a:pPr>
            <a:r>
              <a:rPr lang="en-AU" sz="1500" dirty="0"/>
              <a:t>Log in to TPS Online</a:t>
            </a:r>
          </a:p>
          <a:p>
            <a:pPr marL="266400" indent="-266400">
              <a:lnSpc>
                <a:spcPct val="103000"/>
              </a:lnSpc>
              <a:spcAft>
                <a:spcPts val="1000"/>
              </a:spcAft>
              <a:buClr>
                <a:srgbClr val="8AB679"/>
              </a:buClr>
              <a:buFont typeface="Wingdings" panose="05000000000000000000" pitchFamily="2" charset="2"/>
              <a:buChar char=""/>
            </a:pPr>
            <a:r>
              <a:rPr lang="en-AU" sz="1500" dirty="0"/>
              <a:t>Change your password</a:t>
            </a:r>
          </a:p>
          <a:p>
            <a:pPr marL="266400" indent="-266400">
              <a:lnSpc>
                <a:spcPct val="103000"/>
              </a:lnSpc>
              <a:spcAft>
                <a:spcPts val="1000"/>
              </a:spcAft>
              <a:buClr>
                <a:srgbClr val="8AB679"/>
              </a:buClr>
              <a:buFont typeface="Wingdings" panose="05000000000000000000" pitchFamily="2" charset="2"/>
              <a:buChar char=""/>
            </a:pPr>
            <a:r>
              <a:rPr lang="en-AU" sz="1500" dirty="0"/>
              <a:t>Indicate whether your provider owed you a refund of unspent tuition fees on the date of the default</a:t>
            </a:r>
          </a:p>
          <a:p>
            <a:pPr marL="266400" indent="-266400">
              <a:lnSpc>
                <a:spcPct val="103000"/>
              </a:lnSpc>
              <a:spcAft>
                <a:spcPts val="1000"/>
              </a:spcAft>
              <a:buClr>
                <a:srgbClr val="8AB679"/>
              </a:buClr>
              <a:buFont typeface="Wingdings" panose="05000000000000000000" pitchFamily="2" charset="2"/>
              <a:buChar char=""/>
            </a:pPr>
            <a:r>
              <a:rPr lang="en-AU" sz="1500" dirty="0"/>
              <a:t>Provide proof of your identity</a:t>
            </a:r>
          </a:p>
          <a:p>
            <a:pPr marL="266400" indent="-266400">
              <a:lnSpc>
                <a:spcPct val="103000"/>
              </a:lnSpc>
              <a:spcAft>
                <a:spcPts val="1000"/>
              </a:spcAft>
              <a:buClr>
                <a:srgbClr val="8AB679"/>
              </a:buClr>
              <a:buFont typeface="Wingdings" panose="05000000000000000000" pitchFamily="2" charset="2"/>
              <a:buChar char=""/>
            </a:pPr>
            <a:r>
              <a:rPr lang="en-AU" sz="1500" dirty="0"/>
              <a:t>Update your contact details</a:t>
            </a:r>
          </a:p>
          <a:p>
            <a:pPr marL="266400" indent="-266400">
              <a:lnSpc>
                <a:spcPct val="103000"/>
              </a:lnSpc>
              <a:spcAft>
                <a:spcPts val="1000"/>
              </a:spcAft>
              <a:buClr>
                <a:srgbClr val="8AB679"/>
              </a:buClr>
              <a:buFont typeface="Wingdings" panose="05000000000000000000" pitchFamily="2" charset="2"/>
              <a:buChar char=""/>
            </a:pPr>
            <a:r>
              <a:rPr lang="en-AU" sz="1500" dirty="0"/>
              <a:t>If your provider owes you a refund of unspent tuition fees, upload your proof of payment documents</a:t>
            </a:r>
          </a:p>
          <a:p>
            <a:pPr marL="266400" indent="-266400">
              <a:lnSpc>
                <a:spcPct val="103000"/>
              </a:lnSpc>
              <a:spcAft>
                <a:spcPts val="1000"/>
              </a:spcAft>
              <a:buClr>
                <a:srgbClr val="8AB679"/>
              </a:buClr>
              <a:buFont typeface="Wingdings" panose="05000000000000000000" pitchFamily="2" charset="2"/>
              <a:buChar char=""/>
            </a:pPr>
            <a:r>
              <a:rPr lang="en-AU" sz="1500" dirty="0"/>
              <a:t>If you are eligible to receive a refund of unspent tuition fees, apply for a refund</a:t>
            </a:r>
          </a:p>
          <a:p>
            <a:pPr marL="266400" indent="-266400">
              <a:lnSpc>
                <a:spcPct val="103000"/>
              </a:lnSpc>
              <a:spcAft>
                <a:spcPts val="1000"/>
              </a:spcAft>
              <a:buClr>
                <a:srgbClr val="8AB679"/>
              </a:buClr>
              <a:buFont typeface="Wingdings" panose="05000000000000000000" pitchFamily="2" charset="2"/>
              <a:buChar char=""/>
            </a:pPr>
            <a:r>
              <a:rPr lang="en-AU" sz="1500" dirty="0"/>
              <a:t>Browse the alternative course list and contact alternative providers to request enrolment</a:t>
            </a:r>
          </a:p>
          <a:p>
            <a:pPr marL="266400" indent="-266400">
              <a:lnSpc>
                <a:spcPct val="103000"/>
              </a:lnSpc>
              <a:spcAft>
                <a:spcPts val="1000"/>
              </a:spcAft>
              <a:buClr>
                <a:srgbClr val="8AB679"/>
              </a:buClr>
              <a:buFont typeface="Wingdings" panose="05000000000000000000" pitchFamily="2" charset="2"/>
              <a:buChar char=""/>
            </a:pPr>
            <a:r>
              <a:rPr lang="en-AU" sz="1500" dirty="0"/>
              <a:t>View and accept your alternative course offer from your new provider</a:t>
            </a:r>
          </a:p>
          <a:p>
            <a:pPr marL="266400" indent="-266400">
              <a:lnSpc>
                <a:spcPct val="103000"/>
              </a:lnSpc>
              <a:spcAft>
                <a:spcPts val="1000"/>
              </a:spcAft>
              <a:buClr>
                <a:srgbClr val="8AB679"/>
              </a:buClr>
              <a:buFont typeface="Wingdings" panose="05000000000000000000" pitchFamily="2" charset="2"/>
              <a:buChar char=""/>
            </a:pPr>
            <a:r>
              <a:rPr lang="en-AU" sz="1500" b="1" dirty="0"/>
              <a:t>Check your emails and TPS Online regularly</a:t>
            </a:r>
            <a:r>
              <a:rPr lang="en-AU" sz="1500" dirty="0"/>
              <a:t> for notifications and tasks to complete. </a:t>
            </a:r>
            <a:r>
              <a:rPr lang="en-AU" sz="1500" b="1" dirty="0"/>
              <a:t>Be quick to respond to TPS requests!</a:t>
            </a:r>
          </a:p>
        </p:txBody>
      </p:sp>
      <p:grpSp>
        <p:nvGrpSpPr>
          <p:cNvPr id="47" name="Group 46">
            <a:extLst>
              <a:ext uri="{FF2B5EF4-FFF2-40B4-BE49-F238E27FC236}">
                <a16:creationId xmlns:a16="http://schemas.microsoft.com/office/drawing/2014/main" id="{C80713CE-3B78-E120-7FBA-0556D75EDBA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4" name="Rectangle 43">
              <a:extLst>
                <a:ext uri="{FF2B5EF4-FFF2-40B4-BE49-F238E27FC236}">
                  <a16:creationId xmlns:a16="http://schemas.microsoft.com/office/drawing/2014/main" id="{568DBA10-9EAB-5902-2252-F8D216443E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5" name="Oval 44">
              <a:extLst>
                <a:ext uri="{FF2B5EF4-FFF2-40B4-BE49-F238E27FC236}">
                  <a16:creationId xmlns:a16="http://schemas.microsoft.com/office/drawing/2014/main" id="{98E30312-D988-EB7A-F0A4-6B7F8614FDA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10">
              <a:extLst>
                <a:ext uri="{FF2B5EF4-FFF2-40B4-BE49-F238E27FC236}">
                  <a16:creationId xmlns:a16="http://schemas.microsoft.com/office/drawing/2014/main" id="{73E4A46C-F461-6F4B-8E2C-E5FE5908AB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6" name="Group 5">
            <a:extLst>
              <a:ext uri="{FF2B5EF4-FFF2-40B4-BE49-F238E27FC236}">
                <a16:creationId xmlns:a16="http://schemas.microsoft.com/office/drawing/2014/main" id="{CB2C205F-71A1-C816-A585-70B5FF9F8E14}"/>
              </a:ext>
              <a:ext uri="{C183D7F6-B498-43B3-948B-1728B52AA6E4}">
                <adec:decorative xmlns:adec="http://schemas.microsoft.com/office/drawing/2017/decorative" val="1"/>
              </a:ext>
            </a:extLst>
          </p:cNvPr>
          <p:cNvGrpSpPr>
            <a:grpSpLocks noChangeAspect="1"/>
          </p:cNvGrpSpPr>
          <p:nvPr/>
        </p:nvGrpSpPr>
        <p:grpSpPr>
          <a:xfrm>
            <a:off x="7632000" y="360000"/>
            <a:ext cx="1152000" cy="1152000"/>
            <a:chOff x="7632000" y="360000"/>
            <a:chExt cx="1152000" cy="1152000"/>
          </a:xfrm>
        </p:grpSpPr>
        <p:sp>
          <p:nvSpPr>
            <p:cNvPr id="3" name="Oval 2">
              <a:extLst>
                <a:ext uri="{FF2B5EF4-FFF2-40B4-BE49-F238E27FC236}">
                  <a16:creationId xmlns:a16="http://schemas.microsoft.com/office/drawing/2014/main" id="{F0BEB7E4-5E2A-E1E8-F5B4-804186701C4A}"/>
                </a:ext>
                <a:ext uri="{C183D7F6-B498-43B3-948B-1728B52AA6E4}">
                  <adec:decorative xmlns:adec="http://schemas.microsoft.com/office/drawing/2017/decorative" val="1"/>
                </a:ext>
              </a:extLst>
            </p:cNvPr>
            <p:cNvSpPr>
              <a:spLocks noChangeAspect="1"/>
            </p:cNvSpPr>
            <p:nvPr/>
          </p:nvSpPr>
          <p:spPr>
            <a:xfrm>
              <a:off x="7632000" y="360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571" y="487425"/>
              <a:ext cx="642858" cy="900000"/>
            </a:xfrm>
            <a:prstGeom prst="rect">
              <a:avLst/>
            </a:prstGeom>
          </p:spPr>
        </p:pic>
      </p:grpSp>
    </p:spTree>
    <p:extLst>
      <p:ext uri="{BB962C8B-B14F-4D97-AF65-F5344CB8AC3E}">
        <p14:creationId xmlns:p14="http://schemas.microsoft.com/office/powerpoint/2010/main" val="249693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824000" y="0"/>
            <a:ext cx="432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120000" y="1061963"/>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9" name="Picture 48" descr="QR code for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120000" y="2286099"/>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120000" y="3510235"/>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5148000" y="842796"/>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5148000" y="2066557"/>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grpSp>
        <p:nvGrpSpPr>
          <p:cNvPr id="9" name="Group 8">
            <a:extLst>
              <a:ext uri="{FF2B5EF4-FFF2-40B4-BE49-F238E27FC236}">
                <a16:creationId xmlns:a16="http://schemas.microsoft.com/office/drawing/2014/main" id="{1D58E2D7-95EB-838B-EFB0-60964B33F302}"/>
              </a:ext>
              <a:ext uri="{C183D7F6-B498-43B3-948B-1728B52AA6E4}">
                <adec:decorative xmlns:adec="http://schemas.microsoft.com/office/drawing/2017/decorative" val="1"/>
              </a:ext>
            </a:extLst>
          </p:cNvPr>
          <p:cNvGrpSpPr/>
          <p:nvPr/>
        </p:nvGrpSpPr>
        <p:grpSpPr>
          <a:xfrm>
            <a:off x="5148000" y="3291068"/>
            <a:ext cx="900000" cy="900000"/>
            <a:chOff x="5292000" y="3291068"/>
            <a:chExt cx="900000" cy="900000"/>
          </a:xfrm>
        </p:grpSpPr>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92000"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00" y="3434400"/>
              <a:ext cx="612000" cy="612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277820"/>
          </a:xfrm>
          <a:prstGeom prst="rect">
            <a:avLst/>
          </a:prstGeom>
          <a:noFill/>
        </p:spPr>
        <p:txBody>
          <a:bodyPr wrap="square" lIns="0" tIns="0" rIns="0" bIns="0" rtlCol="0" anchor="t">
            <a:spAutoFit/>
          </a:bodyPr>
          <a:lstStyle/>
          <a:p>
            <a:pPr>
              <a:spcAft>
                <a:spcPts val="3600"/>
              </a:spcAft>
            </a:pPr>
            <a:r>
              <a:rPr lang="en-AU" dirty="0"/>
              <a:t>Australian Government initiative supported by the Department of Education</a:t>
            </a:r>
          </a:p>
          <a:p>
            <a:pPr>
              <a:spcAft>
                <a:spcPts val="3600"/>
              </a:spcAft>
            </a:pPr>
            <a:r>
              <a:rPr lang="en-AU" dirty="0"/>
              <a:t>Student tuition fee protection scheme </a:t>
            </a:r>
          </a:p>
          <a:p>
            <a:pPr>
              <a:spcAft>
                <a:spcPts val="1800"/>
              </a:spcAft>
            </a:pPr>
            <a:r>
              <a:rPr lang="en-AU" dirty="0"/>
              <a:t>Supports students following an education provider default to:</a:t>
            </a:r>
            <a:endParaRPr lang="en-AU" dirty="0">
              <a:cs typeface="Calibri"/>
            </a:endParaRPr>
          </a:p>
          <a:p>
            <a:pPr marL="800100" lvl="1" indent="-342900">
              <a:spcAft>
                <a:spcPts val="1800"/>
              </a:spcAft>
              <a:buFont typeface="+mj-lt"/>
              <a:buAutoNum type="arabicPeriod"/>
            </a:pPr>
            <a:r>
              <a:rPr lang="en-AU" dirty="0"/>
              <a:t>continue studying with an alternative provider</a:t>
            </a:r>
          </a:p>
          <a:p>
            <a:pPr marL="799200">
              <a:spcAft>
                <a:spcPts val="1800"/>
              </a:spcAft>
            </a:pPr>
            <a:r>
              <a:rPr lang="en-AU" b="1" dirty="0"/>
              <a:t>and/or</a:t>
            </a:r>
          </a:p>
          <a:p>
            <a:pPr marL="800100" lvl="1" indent="-342900">
              <a:spcAft>
                <a:spcPts val="3600"/>
              </a:spcAft>
              <a:buFont typeface="+mj-lt"/>
              <a:buAutoNum type="arabicPeriod" startAt="2"/>
            </a:pPr>
            <a:r>
              <a:rPr lang="en-AU" dirty="0"/>
              <a:t>receive a refund of unspent tuition fees</a:t>
            </a:r>
            <a:endParaRPr lang="en-AU" dirty="0">
              <a:cs typeface="Calibri" panose="020F0502020204030204"/>
            </a:endParaRPr>
          </a:p>
        </p:txBody>
      </p:sp>
      <p:grpSp>
        <p:nvGrpSpPr>
          <p:cNvPr id="14" name="Group 13">
            <a:extLst>
              <a:ext uri="{FF2B5EF4-FFF2-40B4-BE49-F238E27FC236}">
                <a16:creationId xmlns:a16="http://schemas.microsoft.com/office/drawing/2014/main" id="{480A8E89-12D6-EB68-9CA8-9FA1377C6F2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E02EB1C7-F7FC-F4F1-A4A6-C029DB48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82F3587B-8665-56B9-3EF8-32C1BFFE244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0CFE85-1C08-0FAC-5B70-F1725AFD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2" name="Group 11">
            <a:extLst>
              <a:ext uri="{FF2B5EF4-FFF2-40B4-BE49-F238E27FC236}">
                <a16:creationId xmlns:a16="http://schemas.microsoft.com/office/drawing/2014/main" id="{0930B27A-E7CF-DA66-9148-9183DB027059}"/>
              </a:ext>
              <a:ext uri="{C183D7F6-B498-43B3-948B-1728B52AA6E4}">
                <adec:decorative xmlns:adec="http://schemas.microsoft.com/office/drawing/2017/decorative" val="1"/>
              </a:ext>
            </a:extLst>
          </p:cNvPr>
          <p:cNvGrpSpPr>
            <a:grpSpLocks noChangeAspect="1"/>
          </p:cNvGrpSpPr>
          <p:nvPr/>
        </p:nvGrpSpPr>
        <p:grpSpPr>
          <a:xfrm>
            <a:off x="7128000" y="3996000"/>
            <a:ext cx="1656000" cy="792000"/>
            <a:chOff x="7128000" y="3996000"/>
            <a:chExt cx="1656000" cy="792000"/>
          </a:xfrm>
        </p:grpSpPr>
        <p:sp>
          <p:nvSpPr>
            <p:cNvPr id="11" name="Rectangle: Rounded Corners 10">
              <a:extLst>
                <a:ext uri="{FF2B5EF4-FFF2-40B4-BE49-F238E27FC236}">
                  <a16:creationId xmlns:a16="http://schemas.microsoft.com/office/drawing/2014/main" id="{4B9283A6-F4A1-82FA-3CAC-B20A71B65B1A}"/>
                </a:ext>
                <a:ext uri="{C183D7F6-B498-43B3-948B-1728B52AA6E4}">
                  <adec:decorative xmlns:adec="http://schemas.microsoft.com/office/drawing/2017/decorative" val="1"/>
                </a:ext>
              </a:extLst>
            </p:cNvPr>
            <p:cNvSpPr/>
            <p:nvPr/>
          </p:nvSpPr>
          <p:spPr>
            <a:xfrm>
              <a:off x="7128000" y="3996000"/>
              <a:ext cx="1656000" cy="792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een circle on a black background&#10;&#10;Description automatically generated">
              <a:extLst>
                <a:ext uri="{FF2B5EF4-FFF2-40B4-BE49-F238E27FC236}">
                  <a16:creationId xmlns:a16="http://schemas.microsoft.com/office/drawing/2014/main" id="{D68BBB63-F9F6-6D7F-1274-AA8C6E01FF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423" y="4068000"/>
              <a:ext cx="1391153" cy="652176"/>
            </a:xfrm>
            <a:prstGeom prst="rect">
              <a:avLst/>
            </a:prstGeom>
          </p:spPr>
        </p:pic>
      </p:grpSp>
    </p:spTree>
    <p:extLst>
      <p:ext uri="{BB962C8B-B14F-4D97-AF65-F5344CB8AC3E}">
        <p14:creationId xmlns:p14="http://schemas.microsoft.com/office/powerpoint/2010/main" val="15701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4D8C4B23-12E1-601F-5EF2-AE7115B1634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31DBC481-2E06-8F64-A22D-0B7B9138A5C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475F6EF3-E5FC-456D-FF4F-30845DA4D3E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E036241A-C9FA-3094-09E9-417C3A2ED0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 name="Picture 1" descr="Photo of the TPS team.">
            <a:extLst>
              <a:ext uri="{FF2B5EF4-FFF2-40B4-BE49-F238E27FC236}">
                <a16:creationId xmlns:a16="http://schemas.microsoft.com/office/drawing/2014/main" id="{1F2762D7-8907-FAE8-FFA4-A721BB8EC0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231654"/>
          </a:xfrm>
          <a:prstGeom prst="rect">
            <a:avLst/>
          </a:prstGeom>
          <a:noFill/>
        </p:spPr>
        <p:txBody>
          <a:bodyPr wrap="square" lIns="0" tIns="0" rIns="0" bIns="0" rtlCol="0" anchor="t">
            <a:spAutoFit/>
          </a:bodyPr>
          <a:lstStyle/>
          <a:p>
            <a:pPr>
              <a:spcAft>
                <a:spcPts val="3600"/>
              </a:spcAft>
            </a:pPr>
            <a:r>
              <a:rPr lang="en-AU" dirty="0"/>
              <a:t>TPS Online is the system you will use to request and receive TPS assistance</a:t>
            </a:r>
          </a:p>
          <a:p>
            <a:pPr>
              <a:spcAft>
                <a:spcPts val="3600"/>
              </a:spcAft>
            </a:pPr>
            <a:r>
              <a:rPr lang="en-AU" dirty="0"/>
              <a:t>You can request a place with an alternative provider or request a refund in TPS Online</a:t>
            </a:r>
          </a:p>
          <a:p>
            <a:pPr>
              <a:spcAft>
                <a:spcPts val="3600"/>
              </a:spcAft>
            </a:pPr>
            <a:r>
              <a:rPr lang="en-AU" dirty="0"/>
              <a:t>We will show you how to use TPS Online later in this presentation</a:t>
            </a:r>
            <a:endParaRPr lang="en-AU" dirty="0">
              <a:cs typeface="Calibri"/>
            </a:endParaRPr>
          </a:p>
          <a:p>
            <a:pPr>
              <a:spcAft>
                <a:spcPts val="3600"/>
              </a:spcAft>
            </a:pPr>
            <a:r>
              <a:rPr lang="en-AU" dirty="0"/>
              <a:t>TPS Online step-by-step instructions are on the TPS website</a:t>
            </a:r>
          </a:p>
          <a:p>
            <a:pPr>
              <a:spcAft>
                <a:spcPts val="3600"/>
              </a:spcAft>
            </a:pPr>
            <a:r>
              <a:rPr lang="en-AU" dirty="0"/>
              <a:t>Access TPS Online via the TPS website</a:t>
            </a:r>
          </a:p>
        </p:txBody>
      </p:sp>
      <p:grpSp>
        <p:nvGrpSpPr>
          <p:cNvPr id="21" name="Group 20">
            <a:extLst>
              <a:ext uri="{FF2B5EF4-FFF2-40B4-BE49-F238E27FC236}">
                <a16:creationId xmlns:a16="http://schemas.microsoft.com/office/drawing/2014/main" id="{160F4120-C931-9DA1-E4F6-E06709F4F4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E8E0C292-40FC-5818-F16B-1E360A607B6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C63AAA9A-4521-81CE-B8DB-98F534A6189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FAB2A813-DA9A-6B11-5F5B-0AD211991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0" name="Group 9">
            <a:extLst>
              <a:ext uri="{FF2B5EF4-FFF2-40B4-BE49-F238E27FC236}">
                <a16:creationId xmlns:a16="http://schemas.microsoft.com/office/drawing/2014/main" id="{C5560EB6-DD3E-9AD1-BD08-957ADBCBFC08}"/>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5256573B-855E-431E-E077-CF5199E9AD22}"/>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2">
              <a:extLst>
                <a:ext uri="{FF2B5EF4-FFF2-40B4-BE49-F238E27FC236}">
                  <a16:creationId xmlns:a16="http://schemas.microsoft.com/office/drawing/2014/main" id="{0DE71F06-AF92-CF3C-D0FA-FB85492707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858429"/>
              <a:ext cx="900000" cy="707142"/>
            </a:xfrm>
            <a:prstGeom prst="rect">
              <a:avLst/>
            </a:prstGeom>
          </p:spPr>
        </p:pic>
      </p:grpSp>
    </p:spTree>
    <p:extLst>
      <p:ext uri="{BB962C8B-B14F-4D97-AF65-F5344CB8AC3E}">
        <p14:creationId xmlns:p14="http://schemas.microsoft.com/office/powerpoint/2010/main" val="24528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344505"/>
          </a:xfrm>
          <a:prstGeom prst="rect">
            <a:avLst/>
          </a:prstGeom>
          <a:noFill/>
        </p:spPr>
        <p:txBody>
          <a:bodyPr wrap="square" lIns="0" tIns="0" rIns="0" bIns="0" rtlCol="0" anchor="t">
            <a:spAutoFit/>
          </a:bodyPr>
          <a:lstStyle/>
          <a:p>
            <a:pPr>
              <a:spcAft>
                <a:spcPts val="2200"/>
              </a:spcAft>
            </a:pPr>
            <a:r>
              <a:rPr lang="en-AU" b="1" dirty="0"/>
              <a:t>Our priority</a:t>
            </a:r>
            <a:r>
              <a:rPr lang="en-AU" dirty="0"/>
              <a:t>: To help you to continue your studies with a new education provider</a:t>
            </a:r>
          </a:p>
          <a:p>
            <a:pPr>
              <a:spcAft>
                <a:spcPts val="2200"/>
              </a:spcAft>
            </a:pPr>
            <a:r>
              <a:rPr lang="en-AU" dirty="0"/>
              <a:t>TPS Online contains a list of alternative courses at different providers nearby</a:t>
            </a:r>
          </a:p>
          <a:p>
            <a:pPr>
              <a:spcAft>
                <a:spcPts val="2200"/>
              </a:spcAft>
            </a:pPr>
            <a:r>
              <a:rPr lang="en-AU" b="1" dirty="0"/>
              <a:t>You will need to contact the new provider to enrol </a:t>
            </a:r>
            <a:r>
              <a:rPr lang="en-AU" dirty="0"/>
              <a:t>with them. The provider will upload an offer in TPS Online that </a:t>
            </a:r>
            <a:r>
              <a:rPr lang="en-AU" b="1" dirty="0"/>
              <a:t>you will need to accept</a:t>
            </a:r>
            <a:r>
              <a:rPr lang="en-AU" dirty="0"/>
              <a:t>.</a:t>
            </a:r>
          </a:p>
          <a:p>
            <a:pPr>
              <a:spcAft>
                <a:spcPts val="2200"/>
              </a:spcAft>
            </a:pPr>
            <a:r>
              <a:rPr lang="en-AU" sz="1800" dirty="0"/>
              <a:t>You can choose to enrol in an alternative course with another provider which is not listed in TPS Online</a:t>
            </a:r>
            <a:endParaRPr lang="en-AU" dirty="0"/>
          </a:p>
          <a:p>
            <a:pPr>
              <a:spcAft>
                <a:spcPts val="2200"/>
              </a:spcAft>
            </a:pPr>
            <a:r>
              <a:rPr lang="en-AU" dirty="0"/>
              <a:t>Alternative courses may cost more or less than your current course. </a:t>
            </a:r>
            <a:br>
              <a:rPr lang="en-AU" dirty="0"/>
            </a:br>
            <a:r>
              <a:rPr lang="en-AU" dirty="0"/>
              <a:t>If costs are higher, you will need to meet those costs.</a:t>
            </a:r>
          </a:p>
        </p:txBody>
      </p:sp>
      <p:grpSp>
        <p:nvGrpSpPr>
          <p:cNvPr id="3" name="Group 2">
            <a:extLst>
              <a:ext uri="{FF2B5EF4-FFF2-40B4-BE49-F238E27FC236}">
                <a16:creationId xmlns:a16="http://schemas.microsoft.com/office/drawing/2014/main" id="{67F1E530-E201-06FE-3FE7-FB2C8A308BE3}"/>
              </a:ext>
              <a:ext uri="{C183D7F6-B498-43B3-948B-1728B52AA6E4}">
                <adec:decorative xmlns:adec="http://schemas.microsoft.com/office/drawing/2017/decorative" val="1"/>
              </a:ext>
            </a:extLst>
          </p:cNvPr>
          <p:cNvGrpSpPr>
            <a:grpSpLocks noChangeAspect="1"/>
          </p:cNvGrpSpPr>
          <p:nvPr/>
        </p:nvGrpSpPr>
        <p:grpSpPr>
          <a:xfrm>
            <a:off x="6912000" y="3960000"/>
            <a:ext cx="1872000" cy="828000"/>
            <a:chOff x="6912000" y="3960000"/>
            <a:chExt cx="1872000" cy="828000"/>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912000" y="3960000"/>
              <a:ext cx="1872000" cy="828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0000" y="4056410"/>
              <a:ext cx="1656000" cy="635179"/>
            </a:xfrm>
            <a:prstGeom prst="rect">
              <a:avLst/>
            </a:prstGeom>
          </p:spPr>
        </p:pic>
      </p:grpSp>
      <p:grpSp>
        <p:nvGrpSpPr>
          <p:cNvPr id="22" name="Group 21">
            <a:extLst>
              <a:ext uri="{FF2B5EF4-FFF2-40B4-BE49-F238E27FC236}">
                <a16:creationId xmlns:a16="http://schemas.microsoft.com/office/drawing/2014/main" id="{823DD512-2AC6-429C-9EE6-7CAEF89D9C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3" name="Rectangle 22">
              <a:extLst>
                <a:ext uri="{FF2B5EF4-FFF2-40B4-BE49-F238E27FC236}">
                  <a16:creationId xmlns:a16="http://schemas.microsoft.com/office/drawing/2014/main" id="{3BCA6B79-39CC-B3D3-282B-92A49713341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4" name="Oval 23">
              <a:extLst>
                <a:ext uri="{FF2B5EF4-FFF2-40B4-BE49-F238E27FC236}">
                  <a16:creationId xmlns:a16="http://schemas.microsoft.com/office/drawing/2014/main" id="{FE16C6AA-3BA7-AEB1-A45E-FD13EB4535D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4FAD809C-026B-91A7-519A-46CA1B5E5C0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122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308598"/>
          </a:xfrm>
          <a:prstGeom prst="rect">
            <a:avLst/>
          </a:prstGeom>
          <a:noFill/>
        </p:spPr>
        <p:txBody>
          <a:bodyPr wrap="square" lIns="0" tIns="0" rIns="0" bIns="0" rtlCol="0" anchor="t">
            <a:spAutoFit/>
          </a:bodyPr>
          <a:lstStyle/>
          <a:p>
            <a:pPr>
              <a:spcAft>
                <a:spcPts val="2200"/>
              </a:spcAft>
            </a:pPr>
            <a:r>
              <a:rPr lang="en-AU" b="1" dirty="0"/>
              <a:t>Unspent tuition fees</a:t>
            </a:r>
            <a:r>
              <a:rPr lang="en-AU" dirty="0"/>
              <a:t>: The fees that you paid to Perth International College of English for education or training that you did not receive:</a:t>
            </a:r>
          </a:p>
          <a:p>
            <a:pPr marL="342000">
              <a:spcAft>
                <a:spcPts val="2200"/>
              </a:spcAft>
            </a:pPr>
            <a:r>
              <a:rPr lang="en-AU" sz="1700" dirty="0"/>
              <a:t>For example, if you paid for 10 weeks of tuition and only attended classes for 7 weeks, the remaining 3 weeks are your </a:t>
            </a:r>
            <a:r>
              <a:rPr lang="en-AU" sz="1700" b="1" dirty="0"/>
              <a:t>unspent tuition fees</a:t>
            </a:r>
          </a:p>
          <a:p>
            <a:pPr>
              <a:spcAft>
                <a:spcPts val="2200"/>
              </a:spcAft>
            </a:pPr>
            <a:r>
              <a:rPr lang="en-AU" dirty="0"/>
              <a:t>The TPS can provide you with a refund of any </a:t>
            </a:r>
            <a:r>
              <a:rPr lang="en-AU" b="1" u="sng" dirty="0"/>
              <a:t>unspent</a:t>
            </a:r>
            <a:r>
              <a:rPr lang="en-AU" b="1" dirty="0"/>
              <a:t> tuition fees </a:t>
            </a:r>
            <a:r>
              <a:rPr lang="en-AU" dirty="0"/>
              <a:t>that were paid to Perth International College of English</a:t>
            </a:r>
          </a:p>
          <a:p>
            <a:pPr>
              <a:spcAft>
                <a:spcPts val="2200"/>
              </a:spcAft>
            </a:pPr>
            <a:r>
              <a:rPr lang="en-AU" dirty="0"/>
              <a:t>If the TPS does not identify any suitable alternative courses for you, or </a:t>
            </a:r>
            <a:br>
              <a:rPr lang="en-AU" dirty="0"/>
            </a:br>
            <a:r>
              <a:rPr lang="en-AU" dirty="0"/>
              <a:t>if you have already enrolled at a new provider, you will receive a refund </a:t>
            </a:r>
            <a:br>
              <a:rPr lang="en-AU" dirty="0"/>
            </a:br>
            <a:r>
              <a:rPr lang="en-AU" dirty="0"/>
              <a:t>of your unspent tuition fees</a:t>
            </a:r>
          </a:p>
        </p:txBody>
      </p:sp>
      <p:grpSp>
        <p:nvGrpSpPr>
          <p:cNvPr id="17" name="Group 16">
            <a:extLst>
              <a:ext uri="{FF2B5EF4-FFF2-40B4-BE49-F238E27FC236}">
                <a16:creationId xmlns:a16="http://schemas.microsoft.com/office/drawing/2014/main" id="{A91BC732-8DD1-3CDE-BD1A-5FAF822A115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1DDDC161-B691-7C46-3F65-94F690DC95F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2C54FA75-1BCC-41C0-1F17-5552A778E1D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B1AB4B13-B0DD-C310-ED89-689049C451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8" name="Group 7">
            <a:extLst>
              <a:ext uri="{FF2B5EF4-FFF2-40B4-BE49-F238E27FC236}">
                <a16:creationId xmlns:a16="http://schemas.microsoft.com/office/drawing/2014/main" id="{538613F1-B6C7-DB3B-C2CF-F14B7F115636}"/>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0EED4CB5-4133-43B0-DB22-B1794F53AB60}"/>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0199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177793"/>
          </a:xfrm>
          <a:prstGeom prst="rect">
            <a:avLst/>
          </a:prstGeom>
          <a:noFill/>
        </p:spPr>
        <p:txBody>
          <a:bodyPr wrap="square" lIns="0" tIns="0" rIns="0" bIns="0" rtlCol="0" anchor="t">
            <a:spAutoFit/>
          </a:bodyPr>
          <a:lstStyle/>
          <a:p>
            <a:pPr>
              <a:spcAft>
                <a:spcPts val="1500"/>
              </a:spcAft>
            </a:pPr>
            <a:r>
              <a:rPr lang="en-AU" dirty="0"/>
              <a:t>Your refund can be paid to:</a:t>
            </a:r>
          </a:p>
          <a:p>
            <a:pPr marL="742950" lvl="1" indent="-285750">
              <a:spcAft>
                <a:spcPts val="1500"/>
              </a:spcAft>
              <a:buFont typeface="Arial" panose="020B0604020202020204" pitchFamily="34" charset="0"/>
              <a:buChar char="•"/>
            </a:pPr>
            <a:r>
              <a:rPr lang="en-AU" dirty="0"/>
              <a:t>your personal bank account</a:t>
            </a:r>
          </a:p>
          <a:p>
            <a:pPr marL="742950" lvl="1" indent="-285750">
              <a:spcAft>
                <a:spcPts val="1500"/>
              </a:spcAft>
              <a:buFont typeface="Arial" panose="020B0604020202020204" pitchFamily="34" charset="0"/>
              <a:buChar char="•"/>
            </a:pPr>
            <a:r>
              <a:rPr lang="en-AU" dirty="0"/>
              <a:t>another nominated bank account (e.g. a family member)</a:t>
            </a:r>
          </a:p>
          <a:p>
            <a:pPr marL="742950" lvl="1" indent="-285750">
              <a:spcAft>
                <a:spcPts val="1500"/>
              </a:spcAft>
              <a:buFont typeface="Arial" panose="020B0604020202020204" pitchFamily="34" charset="0"/>
              <a:buChar char="•"/>
            </a:pPr>
            <a:r>
              <a:rPr lang="en-AU" dirty="0"/>
              <a:t>your new education provider</a:t>
            </a:r>
          </a:p>
          <a:p>
            <a:pPr marL="742950" lvl="1" indent="-285750">
              <a:spcAft>
                <a:spcPts val="1500"/>
              </a:spcAft>
              <a:buFont typeface="Arial" panose="020B0604020202020204" pitchFamily="34" charset="0"/>
              <a:buChar char="•"/>
            </a:pPr>
            <a:r>
              <a:rPr lang="en-AU" dirty="0"/>
              <a:t>your education agent</a:t>
            </a:r>
          </a:p>
          <a:p>
            <a:pPr>
              <a:spcAft>
                <a:spcPts val="1500"/>
              </a:spcAft>
            </a:pPr>
            <a:r>
              <a:rPr lang="en-AU" dirty="0"/>
              <a:t>If you would like your agent to receive your refund on your behalf, you </a:t>
            </a:r>
            <a:br>
              <a:rPr lang="en-AU" dirty="0"/>
            </a:br>
            <a:r>
              <a:rPr lang="en-AU" dirty="0"/>
              <a:t>must request and return an </a:t>
            </a:r>
            <a:r>
              <a:rPr lang="en-AU" b="1" dirty="0"/>
              <a:t>Authority to Act/Refund</a:t>
            </a:r>
            <a:r>
              <a:rPr lang="en-AU" b="1" i="1" dirty="0"/>
              <a:t> </a:t>
            </a:r>
            <a:r>
              <a:rPr lang="en-AU" dirty="0"/>
              <a:t>form by emailing </a:t>
            </a:r>
            <a:br>
              <a:rPr lang="en-AU" dirty="0"/>
            </a:br>
            <a:r>
              <a:rPr lang="en-AU" dirty="0">
                <a:hlinkClick r:id="rId3"/>
              </a:rPr>
              <a:t>support@tps.gov.au</a:t>
            </a:r>
            <a:endParaRPr lang="en-AU" dirty="0">
              <a:cs typeface="Calibri"/>
            </a:endParaRPr>
          </a:p>
        </p:txBody>
      </p:sp>
      <p:grpSp>
        <p:nvGrpSpPr>
          <p:cNvPr id="17" name="Group 16">
            <a:extLst>
              <a:ext uri="{FF2B5EF4-FFF2-40B4-BE49-F238E27FC236}">
                <a16:creationId xmlns:a16="http://schemas.microsoft.com/office/drawing/2014/main" id="{6BED3942-E3B4-5444-AFE1-45DEC07EFF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E022B39-A5D8-B0DC-49F2-CB5AA0D52D9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D74760A0-7D55-A3D4-FBF9-7551DEF626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7813D88-8FDE-1D47-6FA9-C358F25D01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870F3B2E-0659-E9BB-6690-C3B9555FF50A}"/>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F7C95391-96D9-E95F-A013-43E11105A3AF}"/>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68">
              <a:extLst>
                <a:ext uri="{FF2B5EF4-FFF2-40B4-BE49-F238E27FC236}">
                  <a16:creationId xmlns:a16="http://schemas.microsoft.com/office/drawing/2014/main" id="{CCE3FFBD-62A5-87B8-3674-6F258F8D5D1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3756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19E44A94-09C0-41CF-9A92-A84347BE6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4951F9-6CEE-4A4D-B19D-CE778B62F791}">
  <ds:schemaRefs>
    <ds:schemaRef ds:uri="http://schemas.microsoft.com/sharepoint/v3/contenttype/forms"/>
  </ds:schemaRefs>
</ds:datastoreItem>
</file>

<file path=customXml/itemProps3.xml><?xml version="1.0" encoding="utf-8"?>
<ds:datastoreItem xmlns:ds="http://schemas.openxmlformats.org/officeDocument/2006/customXml" ds:itemID="{998B9F3C-8A38-465D-9837-3198B2757140}">
  <ds:schemaRefs>
    <ds:schemaRef ds:uri="21934866-407e-4eb7-84a5-689e8997aac6"/>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1d95c80d-1bfc-4284-8ead-90dee9a0b47f"/>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2318</Words>
  <Application>Microsoft Office PowerPoint</Application>
  <PresentationFormat>Custom</PresentationFormat>
  <Paragraphs>227</Paragraphs>
  <Slides>36</Slides>
  <Notes>36</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1_Office Theme</vt:lpstr>
      <vt:lpstr>ABF_J15-1541_PowerPoint</vt:lpstr>
      <vt:lpstr>5_Office Theme</vt:lpstr>
      <vt:lpstr>Perth International College of English</vt:lpstr>
      <vt:lpstr>Purpose of this meeting </vt:lpstr>
      <vt:lpstr>Perth International College of English (PAXMIL Education Holdings Pty Ltd)</vt:lpstr>
      <vt:lpstr>Tuition Protection Service (TPS)</vt:lpstr>
      <vt:lpstr>TPS Team</vt:lpstr>
      <vt:lpstr>TPS Online system</vt:lpstr>
      <vt:lpstr>Continuing your studies with an alternative provider</vt:lpstr>
      <vt:lpstr>Unspent tuition fees</vt:lpstr>
      <vt:lpstr>Unspent tuition fees</vt:lpstr>
      <vt:lpstr>TPS website</vt:lpstr>
      <vt:lpstr>Student visa information</vt:lpstr>
      <vt:lpstr>Information about your student visa</vt:lpstr>
      <vt:lpstr>Do I need a new student visa?</vt:lpstr>
      <vt:lpstr>Visa Application Charge exemption</vt:lpstr>
      <vt:lpstr>Students under 18 years of age</vt:lpstr>
      <vt:lpstr>Work conditions</vt:lpstr>
      <vt:lpstr>Travelling home</vt:lpstr>
      <vt:lpstr>Further information and contacts</vt:lpstr>
      <vt:lpstr>Getting a copy of your student record</vt:lpstr>
      <vt:lpstr>ASQA: Getting a copy of your student record</vt:lpstr>
      <vt:lpstr>ASQA: Further information and contacts</vt:lpstr>
      <vt:lpstr>Study Perth</vt:lpstr>
      <vt:lpstr>Study Perth</vt:lpstr>
      <vt:lpstr>How to use TPS Online</vt:lpstr>
      <vt:lpstr>Accessing TPS Online</vt:lpstr>
      <vt:lpstr>TPS Online: Logging in</vt:lpstr>
      <vt:lpstr>TPS Online: Change your password</vt:lpstr>
      <vt:lpstr>TPS Online: Your provider’s obligation to you</vt:lpstr>
      <vt:lpstr>TPS Online: Proof of your identity</vt:lpstr>
      <vt:lpstr>TPS Online: Review your contact details</vt:lpstr>
      <vt:lpstr>TPS Online: Proof of payment</vt:lpstr>
      <vt:lpstr>TPS Online: Proof of payment document checklist</vt:lpstr>
      <vt:lpstr>TPS Online: Apply for a refund</vt:lpstr>
      <vt:lpstr>TPS Online: Browse alternative courses</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Perth International College of English - International Students Information Session Slides</dc:title>
  <dc:creator/>
  <cp:lastModifiedBy/>
  <cp:revision>2</cp:revision>
  <dcterms:created xsi:type="dcterms:W3CDTF">2024-07-29T00:05:28Z</dcterms:created>
  <dcterms:modified xsi:type="dcterms:W3CDTF">2025-06-17T05:03:15Z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2024-07-29T00:05:42Z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39fb7545-0398-4ff0-bb6a-640ab1601677</vt:lpwstr>
  </property>
  <property fmtid="{D5CDD505-2E9C-101B-9397-08002B2CF9AE}" pid="8" name="MSIP_Label_79d889eb-932f-4752-8739-64d25806ef64_ContentBits">
    <vt:lpwstr>0</vt:lpwstr>
  </property>
  <property fmtid="{D5CDD505-2E9C-101B-9397-08002B2CF9AE}" pid="9" name="TemplateUrl">
    <vt:lpwstr/>
  </property>
  <property fmtid="{D5CDD505-2E9C-101B-9397-08002B2CF9AE}" pid="10" name="MediaServiceImageTags">
    <vt:lpwstr/>
  </property>
  <property fmtid="{D5CDD505-2E9C-101B-9397-08002B2CF9AE}" pid="11" name="xd_Signature">
    <vt:bool>false</vt:bool>
  </property>
  <property fmtid="{D5CDD505-2E9C-101B-9397-08002B2CF9AE}" pid="12" name="xd_ProgID">
    <vt:lpwstr/>
  </property>
  <property fmtid="{D5CDD505-2E9C-101B-9397-08002B2CF9AE}" pid="13" name="ContentTypeId">
    <vt:lpwstr>0x010100D0A9CCE9CD21384385A19063B05DA87A</vt:lpwstr>
  </property>
  <property fmtid="{D5CDD505-2E9C-101B-9397-08002B2CF9AE}" pid="14" name="Order">
    <vt:r8>67200</vt:r8>
  </property>
  <property fmtid="{D5CDD505-2E9C-101B-9397-08002B2CF9AE}" pid="15" name="Department Stream">
    <vt:lpwstr>Education</vt:lpwstr>
  </property>
</Properties>
</file>