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1"/>
    <p:sldMasterId id="2147483760" r:id="rId2"/>
    <p:sldMasterId id="2147483762" r:id="rId3"/>
    <p:sldMasterId id="2147483774" r:id="rId4"/>
  </p:sldMasterIdLst>
  <p:notesMasterIdLst>
    <p:notesMasterId r:id="rId43"/>
  </p:notesMasterIdLst>
  <p:sldIdLst>
    <p:sldId id="926" r:id="rId5"/>
    <p:sldId id="476" r:id="rId6"/>
    <p:sldId id="477" r:id="rId7"/>
    <p:sldId id="984" r:id="rId8"/>
    <p:sldId id="934" r:id="rId9"/>
    <p:sldId id="479" r:id="rId10"/>
    <p:sldId id="975" r:id="rId11"/>
    <p:sldId id="536" r:id="rId12"/>
    <p:sldId id="552" r:id="rId13"/>
    <p:sldId id="1067" r:id="rId14"/>
    <p:sldId id="986" r:id="rId15"/>
    <p:sldId id="1023" r:id="rId16"/>
    <p:sldId id="1064" r:id="rId17"/>
    <p:sldId id="1025" r:id="rId18"/>
    <p:sldId id="1028" r:id="rId19"/>
    <p:sldId id="992" r:id="rId20"/>
    <p:sldId id="993" r:id="rId21"/>
    <p:sldId id="501" r:id="rId22"/>
    <p:sldId id="1029" r:id="rId23"/>
    <p:sldId id="925" r:id="rId24"/>
    <p:sldId id="981" r:id="rId25"/>
    <p:sldId id="1050" r:id="rId26"/>
    <p:sldId id="1035" r:id="rId27"/>
    <p:sldId id="1051" r:id="rId28"/>
    <p:sldId id="1052" r:id="rId29"/>
    <p:sldId id="505" r:id="rId30"/>
    <p:sldId id="994" r:id="rId31"/>
    <p:sldId id="1030" r:id="rId32"/>
    <p:sldId id="996" r:id="rId33"/>
    <p:sldId id="999" r:id="rId34"/>
    <p:sldId id="1002" r:id="rId35"/>
    <p:sldId id="1006" r:id="rId36"/>
    <p:sldId id="1010" r:id="rId37"/>
    <p:sldId id="1014" r:id="rId38"/>
    <p:sldId id="1016" r:id="rId39"/>
    <p:sldId id="1018" r:id="rId40"/>
    <p:sldId id="1020" r:id="rId41"/>
    <p:sldId id="531" r:id="rId42"/>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4D6D889-4DD1-48DA-812D-34D70DD595D1}">
          <p14:sldIdLst>
            <p14:sldId id="926"/>
            <p14:sldId id="476"/>
            <p14:sldId id="477"/>
          </p14:sldIdLst>
        </p14:section>
        <p14:section name="Tuition Protection Service" id="{916943CC-9FF6-42BD-BE8A-C8A09410DFAF}">
          <p14:sldIdLst>
            <p14:sldId id="984"/>
            <p14:sldId id="934"/>
            <p14:sldId id="479"/>
            <p14:sldId id="975"/>
            <p14:sldId id="536"/>
            <p14:sldId id="552"/>
            <p14:sldId id="1067"/>
          </p14:sldIdLst>
        </p14:section>
        <p14:section name="Home Affairs" id="{11664BFF-A5FC-4F15-ADE6-0E60B3DAA6E7}">
          <p14:sldIdLst>
            <p14:sldId id="986"/>
            <p14:sldId id="1023"/>
            <p14:sldId id="1064"/>
            <p14:sldId id="1025"/>
            <p14:sldId id="1028"/>
            <p14:sldId id="992"/>
            <p14:sldId id="993"/>
          </p14:sldIdLst>
        </p14:section>
        <p14:section name="ASQA" id="{C8F05F2D-697F-49D6-92FE-9AC31D3DFF86}">
          <p14:sldIdLst>
            <p14:sldId id="501"/>
            <p14:sldId id="1029"/>
            <p14:sldId id="925"/>
          </p14:sldIdLst>
        </p14:section>
        <p14:section name="Study NSW" id="{7CF61786-CD4F-4AC5-B06E-D401DDAC7660}">
          <p14:sldIdLst>
            <p14:sldId id="981"/>
            <p14:sldId id="1050"/>
          </p14:sldIdLst>
        </p14:section>
        <p14:section name="Study Queensland" id="{DF6400CE-2CEE-40D3-BFF8-6431ABF4548F}">
          <p14:sldIdLst>
            <p14:sldId id="1035"/>
            <p14:sldId id="1051"/>
            <p14:sldId id="1052"/>
          </p14:sldIdLst>
        </p14:section>
        <p14:section name="TPS Online" id="{44AD68BD-BF8B-473A-9C5F-D849733F1EDB}">
          <p14:sldIdLst>
            <p14:sldId id="505"/>
            <p14:sldId id="994"/>
            <p14:sldId id="1030"/>
            <p14:sldId id="996"/>
            <p14:sldId id="999"/>
            <p14:sldId id="1002"/>
            <p14:sldId id="1006"/>
            <p14:sldId id="1010"/>
            <p14:sldId id="1014"/>
            <p14:sldId id="1016"/>
            <p14:sldId id="1018"/>
            <p14:sldId id="1020"/>
          </p14:sldIdLst>
        </p14:section>
        <p14:section name="Conclusion" id="{C8A0E231-C845-485C-88CA-115B7B373FAB}">
          <p14:sldIdLst>
            <p14:sldId id="531"/>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97A2"/>
    <a:srgbClr val="2F8586"/>
    <a:srgbClr val="FACDDE"/>
    <a:srgbClr val="D6165F"/>
    <a:srgbClr val="0AA65C"/>
    <a:srgbClr val="FFFFFF"/>
    <a:srgbClr val="3B7C85"/>
    <a:srgbClr val="768E9D"/>
    <a:srgbClr val="666666"/>
    <a:srgbClr val="F15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33EFB4-E493-49E7-9E76-03601F5070C5}" v="5" dt="2025-05-09T02:32:19.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48"/>
      </p:cViewPr>
      <p:guideLst>
        <p:guide orient="horz" pos="162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3" Type="http://schemas.openxmlformats.org/officeDocument/2006/relationships/customXml" Target="../customXml/item3.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9/05/2025</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3224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87100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EE87-ECA9-3099-B964-F00C91995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E7EA6-2A9A-0E88-13F5-B17A644CB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B67C1-8188-18D3-3605-7F0CAED1E678}"/>
              </a:ext>
            </a:extLst>
          </p:cNvPr>
          <p:cNvSpPr>
            <a:spLocks noGrp="1"/>
          </p:cNvSpPr>
          <p:nvPr>
            <p:ph type="body" idx="1"/>
          </p:nvPr>
        </p:nvSpPr>
        <p:spPr/>
        <p:txBody>
          <a:bodyPr/>
          <a:lstStyle/>
          <a:p>
            <a:pPr marL="171450" lvl="0" indent="-171450">
              <a:spcAft>
                <a:spcPts val="20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F724D262-2999-1D63-96D3-CBAF98CD58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4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F883E-BAEA-EDE3-92C1-101A2ED41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AC0D8-79FA-87CB-E6E4-E8C67111F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D3E13-193B-948E-49EF-57AD53E43A8C}"/>
              </a:ext>
            </a:extLst>
          </p:cNvPr>
          <p:cNvSpPr>
            <a:spLocks noGrp="1"/>
          </p:cNvSpPr>
          <p:nvPr>
            <p:ph type="body" idx="1"/>
          </p:nvPr>
        </p:nvSpPr>
        <p:spPr/>
        <p:txBody>
          <a:bodyPr/>
          <a:lstStyle/>
          <a:p>
            <a:pPr marL="0" indent="0">
              <a:lnSpc>
                <a:spcPct val="100000"/>
              </a:lnSpc>
              <a:spcBef>
                <a:spcPts val="0"/>
              </a:spcBef>
              <a:spcAft>
                <a:spcPts val="200"/>
              </a:spcAft>
              <a:buFont typeface="Arial" panose="020B0604020202020204" pitchFamily="34" charset="0"/>
              <a:buNone/>
            </a:pPr>
            <a:endParaRPr lang="en-AU"/>
          </a:p>
        </p:txBody>
      </p:sp>
      <p:sp>
        <p:nvSpPr>
          <p:cNvPr id="4" name="Slide Number Placeholder 3">
            <a:extLst>
              <a:ext uri="{FF2B5EF4-FFF2-40B4-BE49-F238E27FC236}">
                <a16:creationId xmlns:a16="http://schemas.microsoft.com/office/drawing/2014/main" id="{FCC930FE-A944-AF8A-2283-5847F78CC4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61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FB03-9BD7-6AF8-E8FF-A5D5484A4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6CC30-A5DE-EE09-8044-A3514406B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C0598-571C-E230-EADC-5DEBF5EB5AA9}"/>
              </a:ext>
            </a:extLst>
          </p:cNvPr>
          <p:cNvSpPr>
            <a:spLocks noGrp="1"/>
          </p:cNvSpPr>
          <p:nvPr>
            <p:ph type="body" idx="1"/>
          </p:nvPr>
        </p:nvSpPr>
        <p:spPr/>
        <p:txBody>
          <a:bodyPr/>
          <a:lstStyle/>
          <a:p>
            <a:pPr>
              <a:spcAft>
                <a:spcPts val="200"/>
              </a:spcAft>
            </a:pPr>
            <a:endParaRPr lang="en-AU"/>
          </a:p>
        </p:txBody>
      </p:sp>
      <p:sp>
        <p:nvSpPr>
          <p:cNvPr id="4" name="Slide Number Placeholder 3">
            <a:extLst>
              <a:ext uri="{FF2B5EF4-FFF2-40B4-BE49-F238E27FC236}">
                <a16:creationId xmlns:a16="http://schemas.microsoft.com/office/drawing/2014/main" id="{A727BA50-C633-8455-5CCE-012530BC78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79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3609E-DDEC-45DB-431C-75591A710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28748-D1C9-9C0D-9773-215217678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2B4CD-53FE-1EC9-BCFD-EBD282908EFC}"/>
              </a:ext>
            </a:extLst>
          </p:cNvPr>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2AFF26BC-94A6-AD05-0FDA-B530B3D1BC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9823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11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1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368211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24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1691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1486765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682442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917336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1332626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672904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2361388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1672686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2086555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4160026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175977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AU" sz="1200">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4206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3541710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3225261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3924557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3242395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34</a:t>
            </a:fld>
            <a:endParaRPr lang="en-AU"/>
          </a:p>
        </p:txBody>
      </p:sp>
    </p:spTree>
    <p:extLst>
      <p:ext uri="{BB962C8B-B14F-4D97-AF65-F5344CB8AC3E}">
        <p14:creationId xmlns:p14="http://schemas.microsoft.com/office/powerpoint/2010/main" val="2877188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35</a:t>
            </a:fld>
            <a:endParaRPr lang="en-AU"/>
          </a:p>
        </p:txBody>
      </p:sp>
    </p:spTree>
    <p:extLst>
      <p:ext uri="{BB962C8B-B14F-4D97-AF65-F5344CB8AC3E}">
        <p14:creationId xmlns:p14="http://schemas.microsoft.com/office/powerpoint/2010/main" val="2729549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3481086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37</a:t>
            </a:fld>
            <a:endParaRPr lang="en-AU"/>
          </a:p>
        </p:txBody>
      </p:sp>
    </p:spTree>
    <p:extLst>
      <p:ext uri="{BB962C8B-B14F-4D97-AF65-F5344CB8AC3E}">
        <p14:creationId xmlns:p14="http://schemas.microsoft.com/office/powerpoint/2010/main" val="1724410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38</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13547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52760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35124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186757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325611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264816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1" y="1546862"/>
            <a:ext cx="5184378"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904416" y="1546862"/>
            <a:ext cx="2699834" cy="3081398"/>
          </a:xfrm>
        </p:spPr>
        <p:txBody>
          <a:bodyPr>
            <a:normAutofit/>
          </a:bodyPr>
          <a:lstStyle>
            <a:lvl1pPr>
              <a:defRPr sz="1652"/>
            </a:lvl1pPr>
            <a:lvl2pPr>
              <a:defRPr sz="1501"/>
            </a:lvl2pPr>
            <a:lvl3pPr>
              <a:defRPr sz="1351"/>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99795271-99CB-4951-9BF4-AE6B4FA03BBF}"/>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45782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9751" y="1546862"/>
            <a:ext cx="8064499" cy="270300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4" name="Text Placeholder 3"/>
          <p:cNvSpPr>
            <a:spLocks noGrp="1"/>
          </p:cNvSpPr>
          <p:nvPr>
            <p:ph type="body" sz="half" idx="2"/>
          </p:nvPr>
        </p:nvSpPr>
        <p:spPr>
          <a:xfrm>
            <a:off x="684214" y="4304334"/>
            <a:ext cx="7920037" cy="324336"/>
          </a:xfrm>
        </p:spPr>
        <p:txBody>
          <a:bodyPr/>
          <a:lstStyle>
            <a:lvl1pPr marL="0" indent="0">
              <a:buNone/>
              <a:defRPr sz="1051" b="1">
                <a:solidFill>
                  <a:schemeClr val="accent2"/>
                </a:solidFill>
              </a:defRPr>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en-US"/>
              <a:t>Edit Master text styles</a:t>
            </a:r>
          </a:p>
        </p:txBody>
      </p:sp>
      <p:sp>
        <p:nvSpPr>
          <p:cNvPr id="7"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3762"/>
            <a:ext cx="8064500" cy="380858"/>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20DC5BD8-CD57-47B1-9D14-1D69628960F5}"/>
              </a:ext>
            </a:extLst>
          </p:cNvPr>
          <p:cNvSpPr>
            <a:spLocks noGrp="1"/>
          </p:cNvSpPr>
          <p:nvPr>
            <p:ph type="body" sz="quarter" idx="11"/>
          </p:nvPr>
        </p:nvSpPr>
        <p:spPr>
          <a:xfrm>
            <a:off x="539751" y="1115938"/>
            <a:ext cx="8064499"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19140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6"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7" name="Text Placeholder 3">
            <a:extLst>
              <a:ext uri="{FF2B5EF4-FFF2-40B4-BE49-F238E27FC236}">
                <a16:creationId xmlns:a16="http://schemas.microsoft.com/office/drawing/2014/main" id="{C13E4BE7-C810-4E0E-BCE1-92ED098F8306}"/>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26887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48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a:p>
        </p:txBody>
      </p:sp>
    </p:spTree>
    <p:extLst>
      <p:ext uri="{BB962C8B-B14F-4D97-AF65-F5344CB8AC3E}">
        <p14:creationId xmlns:p14="http://schemas.microsoft.com/office/powerpoint/2010/main" val="355564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199374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70218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9143999" cy="5148263"/>
          </a:xfrm>
          <a:prstGeom prst="rect">
            <a:avLst/>
          </a:prstGeom>
        </p:spPr>
      </p:pic>
      <p:sp>
        <p:nvSpPr>
          <p:cNvPr id="2" name="Title 1"/>
          <p:cNvSpPr>
            <a:spLocks noGrp="1"/>
          </p:cNvSpPr>
          <p:nvPr>
            <p:ph type="title"/>
          </p:nvPr>
        </p:nvSpPr>
        <p:spPr>
          <a:xfrm>
            <a:off x="687433" y="1979515"/>
            <a:ext cx="7344866" cy="480644"/>
          </a:xfrm>
          <a:prstGeom prst="rect">
            <a:avLst/>
          </a:prstGeom>
        </p:spPr>
        <p:txBody>
          <a:bodyPr anchor="t">
            <a:spAutoFit/>
          </a:bodyPr>
          <a:lstStyle>
            <a:lvl1pPr algn="l">
              <a:lnSpc>
                <a:spcPct val="80000"/>
              </a:lnSpc>
              <a:defRPr sz="3904" b="1">
                <a:solidFill>
                  <a:schemeClr val="bg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684214" y="3006784"/>
            <a:ext cx="7347907" cy="234360"/>
          </a:xfrm>
        </p:spPr>
        <p:txBody>
          <a:bodyPr>
            <a:spAutoFit/>
          </a:bodyPr>
          <a:lstStyle>
            <a:lvl1pPr marL="0" indent="0">
              <a:lnSpc>
                <a:spcPct val="110000"/>
              </a:lnSpc>
              <a:spcBef>
                <a:spcPts val="0"/>
              </a:spcBef>
              <a:spcAft>
                <a:spcPts val="0"/>
              </a:spcAft>
              <a:buNone/>
              <a:defRPr sz="1501">
                <a:solidFill>
                  <a:schemeClr val="bg1"/>
                </a:solidFill>
              </a:defRPr>
            </a:lvl1pPr>
          </a:lstStyle>
          <a:p>
            <a:pPr lvl="0"/>
            <a:r>
              <a:rPr lang="en-US"/>
              <a:t>Edit Master text styles</a:t>
            </a:r>
          </a:p>
        </p:txBody>
      </p:sp>
    </p:spTree>
    <p:extLst>
      <p:ext uri="{BB962C8B-B14F-4D97-AF65-F5344CB8AC3E}">
        <p14:creationId xmlns:p14="http://schemas.microsoft.com/office/powerpoint/2010/main" val="3133277662"/>
      </p:ext>
    </p:extLst>
  </p:cSld>
  <p:clrMapOvr>
    <a:masterClrMapping/>
  </p:clrMapOvr>
  <p:extLst>
    <p:ext uri="{DCECCB84-F9BA-43D5-87BE-67443E8EF086}">
      <p15:sldGuideLst xmlns:p15="http://schemas.microsoft.com/office/powerpoint/2012/main">
        <p15:guide id="1" orient="horz" pos="2160">
          <p15:clr>
            <a:srgbClr val="FBAE40"/>
          </p15:clr>
        </p15:guide>
        <p15:guide id="2" pos="11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539751" y="1925459"/>
            <a:ext cx="8064499" cy="480644"/>
          </a:xfrm>
          <a:prstGeom prst="rect">
            <a:avLst/>
          </a:prstGeom>
        </p:spPr>
        <p:txBody>
          <a:bodyPr anchor="t">
            <a:spAutoFit/>
          </a:bodyPr>
          <a:lstStyle>
            <a:lvl1pPr algn="l">
              <a:lnSpc>
                <a:spcPct val="80000"/>
              </a:lnSpc>
              <a:defRPr sz="3904" b="1">
                <a:solidFill>
                  <a:schemeClr val="accent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536411" y="2952728"/>
            <a:ext cx="8067838" cy="234360"/>
          </a:xfrm>
        </p:spPr>
        <p:txBody>
          <a:bodyPr>
            <a:spAutoFit/>
          </a:bodyPr>
          <a:lstStyle>
            <a:lvl1pPr marL="0" indent="0">
              <a:lnSpc>
                <a:spcPct val="110000"/>
              </a:lnSpc>
              <a:spcBef>
                <a:spcPts val="0"/>
              </a:spcBef>
              <a:spcAft>
                <a:spcPts val="0"/>
              </a:spcAft>
              <a:buNone/>
              <a:defRPr sz="1501" b="0">
                <a:solidFill>
                  <a:schemeClr val="tx2"/>
                </a:solidFill>
              </a:defRPr>
            </a:lvl1pPr>
          </a:lstStyle>
          <a:p>
            <a:pPr lvl="0"/>
            <a:r>
              <a:rPr lang="en-US"/>
              <a:t>Edit Master text styles</a:t>
            </a:r>
          </a:p>
        </p:txBody>
      </p:sp>
    </p:spTree>
    <p:extLst>
      <p:ext uri="{BB962C8B-B14F-4D97-AF65-F5344CB8AC3E}">
        <p14:creationId xmlns:p14="http://schemas.microsoft.com/office/powerpoint/2010/main" val="289436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674"/>
          </a:xfrm>
          <a:prstGeom prst="rect">
            <a:avLst/>
          </a:prstGeom>
        </p:spPr>
        <p:txBody>
          <a:bodyPr wrap="square" anchor="t" anchorCtr="0">
            <a:spAutoFit/>
          </a:bodyPr>
          <a:lstStyle>
            <a:lvl1pPr>
              <a:defRPr sz="3003"/>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67963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6862"/>
            <a:ext cx="3959974"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4000" y="1546862"/>
            <a:ext cx="3960416"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9539"/>
          </a:xfrm>
          <a:prstGeom prst="rect">
            <a:avLst/>
          </a:prstGeom>
        </p:spPr>
        <p:txBody>
          <a:bodyPr/>
          <a:lstStyle>
            <a:lvl1pPr>
              <a:defRPr sz="3003"/>
            </a:lvl1pPr>
          </a:lstStyle>
          <a:p>
            <a:r>
              <a:rPr lang="en-US"/>
              <a:t>Click to edit Master title style</a:t>
            </a:r>
            <a:endParaRPr lang="en-AU"/>
          </a:p>
        </p:txBody>
      </p:sp>
      <p:sp>
        <p:nvSpPr>
          <p:cNvPr id="7" name="Text Placeholder 3">
            <a:extLst>
              <a:ext uri="{FF2B5EF4-FFF2-40B4-BE49-F238E27FC236}">
                <a16:creationId xmlns:a16="http://schemas.microsoft.com/office/drawing/2014/main" id="{592DE2B0-660F-42B0-8FCC-4A0893ABC7EC}"/>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372929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2" y="1546862"/>
            <a:ext cx="3947959" cy="3082563"/>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7" name="Picture Placeholder 2"/>
          <p:cNvSpPr>
            <a:spLocks noGrp="1"/>
          </p:cNvSpPr>
          <p:nvPr>
            <p:ph type="pic" idx="10"/>
          </p:nvPr>
        </p:nvSpPr>
        <p:spPr>
          <a:xfrm>
            <a:off x="4644008" y="1546879"/>
            <a:ext cx="3960408" cy="308355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1432"/>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DC88B394-448C-421A-BF9C-1B9401F688A1}"/>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86437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546862"/>
            <a:ext cx="5256386"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39751" y="1545697"/>
            <a:ext cx="2699834"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1432"/>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E58C42C2-ACB9-4B97-ADF0-B9FBFFCBC99E}"/>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567570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735081"/>
            <a:ext cx="8064500" cy="369674"/>
          </a:xfrm>
          <a:prstGeom prst="rect">
            <a:avLst/>
          </a:prstGeom>
        </p:spPr>
        <p:txBody>
          <a:bodyPr vert="horz" lIns="0" tIns="0" rIns="0" bIns="0" rtlCol="0" anchor="t" anchorCtr="0">
            <a:spAutoFit/>
          </a:bodyPr>
          <a:lstStyle/>
          <a:p>
            <a:endParaRPr lang="en-AU"/>
          </a:p>
        </p:txBody>
      </p:sp>
      <p:sp>
        <p:nvSpPr>
          <p:cNvPr id="3" name="Text Placeholder 2"/>
          <p:cNvSpPr>
            <a:spLocks noGrp="1"/>
          </p:cNvSpPr>
          <p:nvPr>
            <p:ph type="body" idx="1"/>
          </p:nvPr>
        </p:nvSpPr>
        <p:spPr>
          <a:xfrm>
            <a:off x="539751" y="1546862"/>
            <a:ext cx="8064499" cy="308180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7"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9" name="Rectangle 8"/>
          <p:cNvSpPr/>
          <p:nvPr/>
        </p:nvSpPr>
        <p:spPr>
          <a:xfrm>
            <a:off x="539552" y="4789900"/>
            <a:ext cx="4572000" cy="108100"/>
          </a:xfrm>
          <a:prstGeom prst="rect">
            <a:avLst/>
          </a:prstGeom>
        </p:spPr>
        <p:txBody>
          <a:bodyPr vert="horz" lIns="0" tIns="0" rIns="0" bIns="0" rtlCol="0" anchor="b" anchorCtr="0"/>
          <a:lstStyle/>
          <a:p>
            <a:pPr lvl="0" algn="l"/>
            <a:r>
              <a:rPr lang="en-GB" sz="601">
                <a:solidFill>
                  <a:schemeClr val="accent3"/>
                </a:solidFill>
              </a:rPr>
              <a:t>Department of Home</a:t>
            </a:r>
            <a:r>
              <a:rPr lang="en-GB" sz="601" baseline="0">
                <a:solidFill>
                  <a:schemeClr val="accent3"/>
                </a:solidFill>
              </a:rPr>
              <a:t> Affairs</a:t>
            </a:r>
            <a:endParaRPr lang="en-AU" sz="601">
              <a:solidFill>
                <a:schemeClr val="accent3"/>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28018"/>
            <a:ext cx="9144000" cy="100677"/>
          </a:xfrm>
          <a:prstGeom prst="rect">
            <a:avLst/>
          </a:prstGeom>
        </p:spPr>
      </p:pic>
    </p:spTree>
    <p:extLst>
      <p:ext uri="{BB962C8B-B14F-4D97-AF65-F5344CB8AC3E}">
        <p14:creationId xmlns:p14="http://schemas.microsoft.com/office/powerpoint/2010/main" val="30597894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7" r:id="rId11"/>
    <p:sldLayoutId id="2147483778" r:id="rId12"/>
  </p:sldLayoutIdLst>
  <p:hf hdr="0" dt="0"/>
  <p:txStyles>
    <p:title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p:titleStyle>
    <p:bodyStyle>
      <a:lvl1pPr marL="266949" indent="-266949" algn="l" defTabSz="686440" rtl="0" eaLnBrk="1" latinLnBrk="0" hangingPunct="1">
        <a:lnSpc>
          <a:spcPct val="110000"/>
        </a:lnSpc>
        <a:spcBef>
          <a:spcPts val="450"/>
        </a:spcBef>
        <a:spcAft>
          <a:spcPts val="0"/>
        </a:spcAft>
        <a:buClr>
          <a:schemeClr val="tx1"/>
        </a:buClr>
        <a:buFont typeface="Arial" pitchFamily="34" charset="0"/>
        <a:buChar char="•"/>
        <a:defRPr sz="1501" kern="1200">
          <a:solidFill>
            <a:schemeClr val="tx1"/>
          </a:solidFill>
          <a:latin typeface="+mn-lt"/>
          <a:ea typeface="+mn-ea"/>
          <a:cs typeface="+mn-cs"/>
        </a:defRPr>
      </a:lvl1pPr>
      <a:lvl2pPr marL="535090" indent="-268141"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2pPr>
      <a:lvl3pPr marL="878310" indent="-343220"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3pPr>
      <a:lvl4pPr marL="1078522" indent="-266949" algn="l" defTabSz="686440" rtl="0" eaLnBrk="1" latinLnBrk="0" hangingPunct="1">
        <a:lnSpc>
          <a:spcPct val="110000"/>
        </a:lnSpc>
        <a:spcBef>
          <a:spcPts val="150"/>
        </a:spcBef>
        <a:spcAft>
          <a:spcPts val="0"/>
        </a:spcAft>
        <a:buFont typeface="Arial" panose="020B0604020202020204" pitchFamily="34" charset="0"/>
        <a:buChar char="–"/>
        <a:defRPr sz="1501" kern="1200" baseline="0">
          <a:solidFill>
            <a:schemeClr val="tx1"/>
          </a:solidFill>
          <a:latin typeface="+mn-lt"/>
          <a:ea typeface="+mn-ea"/>
          <a:cs typeface="+mn-cs"/>
        </a:defRPr>
      </a:lvl4pPr>
      <a:lvl5pPr marL="1346662" indent="-268141" algn="l" defTabSz="686440" rtl="0" eaLnBrk="1" latinLnBrk="0" hangingPunct="1">
        <a:lnSpc>
          <a:spcPct val="110000"/>
        </a:lnSpc>
        <a:spcBef>
          <a:spcPts val="150"/>
        </a:spcBef>
        <a:spcAft>
          <a:spcPts val="0"/>
        </a:spcAft>
        <a:buFont typeface="Arial" pitchFamily="34" charset="0"/>
        <a:buChar char="»"/>
        <a:defRPr sz="1501" kern="1200" baseline="0">
          <a:solidFill>
            <a:schemeClr val="tx1"/>
          </a:solidFill>
          <a:latin typeface="+mn-lt"/>
          <a:ea typeface="+mn-ea"/>
          <a:cs typeface="+mn-cs"/>
        </a:defRPr>
      </a:lvl5pPr>
      <a:lvl6pPr marL="188771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online.immi.gov.au/evo/firstParty?actionType=quer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immi.homeaffairs.gov.au/visas/getting-a-visa/visa-listing/student-50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immi.homeaffairs.gov.au/visas/getting-a-visa/visa-listing/student-500/education-provider-defaul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hyperlink" Target="http://www.asqa.gov.au/students/how-asqa-can-help-students"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hyperlink" Target="http://www.asqa.gov.au/students/student-recor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www.study.nsw.gov.au/current-student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tudyqueensland.qld.gov.au/"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http://www.goldcoaststudenthub.com.au/" TargetMode="External"/><Relationship Id="rId7"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mailto:studenthub@studycairns.com.au" TargetMode="External"/><Relationship Id="rId5" Type="http://schemas.openxmlformats.org/officeDocument/2006/relationships/hyperlink" Target="http://www.cairnsstudenthub.com.au/" TargetMode="External"/><Relationship Id="rId4" Type="http://schemas.openxmlformats.org/officeDocument/2006/relationships/hyperlink" Target="mailto:info@goldcoaststudenthub.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hyperlink" Target="http://www.tps.gov.a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8.svg"/></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hyperlink" Target="mailto:support@tps.gov.au" TargetMode="External"/><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89449BD-7B38-E8A3-D31E-59EADF8DA168}"/>
              </a:ext>
            </a:extLst>
          </p:cNvPr>
          <p:cNvSpPr txBox="1">
            <a:spLocks noGrp="1"/>
          </p:cNvSpPr>
          <p:nvPr>
            <p:ph type="title" idx="4294967295"/>
          </p:nvPr>
        </p:nvSpPr>
        <p:spPr>
          <a:xfrm>
            <a:off x="282140" y="1317597"/>
            <a:ext cx="8483899" cy="461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200"/>
              </a:spcAft>
              <a:buClrTx/>
              <a:buSzTx/>
              <a:buFontTx/>
              <a:buNone/>
              <a:tabLst/>
              <a:defRPr/>
            </a:pPr>
            <a:r>
              <a:rPr kumimoji="0" lang="en-AU" sz="3000" b="1" i="0" u="none" strike="noStrike" kern="1200" cap="none" spc="0" normalizeH="0" baseline="0" noProof="0">
                <a:ln>
                  <a:noFill/>
                </a:ln>
                <a:solidFill>
                  <a:schemeClr val="tx1"/>
                </a:solidFill>
                <a:effectLst/>
                <a:uLnTx/>
                <a:uFillTx/>
                <a:latin typeface="+mn-lt"/>
                <a:ea typeface="+mj-ea"/>
                <a:cs typeface="+mj-cs"/>
              </a:rPr>
              <a:t>The Language Academy Pty Ltd</a:t>
            </a:r>
          </a:p>
        </p:txBody>
      </p:sp>
      <p:sp>
        <p:nvSpPr>
          <p:cNvPr id="18" name="TextBox 17">
            <a:extLst>
              <a:ext uri="{FF2B5EF4-FFF2-40B4-BE49-F238E27FC236}">
                <a16:creationId xmlns:a16="http://schemas.microsoft.com/office/drawing/2014/main" id="{68703D81-65DC-6301-3434-8C3F6A3AE0F1}"/>
              </a:ext>
            </a:extLst>
          </p:cNvPr>
          <p:cNvSpPr txBox="1"/>
          <p:nvPr/>
        </p:nvSpPr>
        <p:spPr>
          <a:xfrm>
            <a:off x="377960" y="1787550"/>
            <a:ext cx="8388079" cy="1764586"/>
          </a:xfrm>
          <a:prstGeom prst="rect">
            <a:avLst/>
          </a:prstGeom>
          <a:noFill/>
        </p:spPr>
        <p:txBody>
          <a:bodyPr wrap="square" lIns="0" tIns="0" rIns="0" bIns="0" rtlCol="0" anchor="t">
            <a:spAutoFit/>
          </a:bodyPr>
          <a:lstStyle/>
          <a:p>
            <a:pPr>
              <a:spcBef>
                <a:spcPts val="2400"/>
              </a:spcBef>
              <a:spcAft>
                <a:spcPts val="1200"/>
              </a:spcAft>
            </a:pPr>
            <a:r>
              <a:rPr lang="en-AU" sz="2000" b="1"/>
              <a:t>International Students Information Session</a:t>
            </a:r>
          </a:p>
          <a:p>
            <a:pPr>
              <a:spcBef>
                <a:spcPts val="1800"/>
              </a:spcBef>
              <a:spcAft>
                <a:spcPts val="1800"/>
              </a:spcAft>
            </a:pPr>
            <a:r>
              <a:rPr lang="en-AU"/>
              <a:t>7 May 2025</a:t>
            </a:r>
          </a:p>
          <a:p>
            <a:pPr>
              <a:spcAft>
                <a:spcPts val="200"/>
              </a:spcAft>
            </a:pPr>
            <a:r>
              <a:rPr lang="en-AU" b="1"/>
              <a:t>Tanya Benton-Hall</a:t>
            </a:r>
            <a:endParaRPr lang="en-AU">
              <a:cs typeface="Calibri" panose="020F0502020204030204"/>
            </a:endParaRPr>
          </a:p>
          <a:p>
            <a:pPr>
              <a:spcAft>
                <a:spcPts val="600"/>
              </a:spcAft>
            </a:pPr>
            <a:r>
              <a:rPr lang="en-AU" sz="1700" b="1"/>
              <a:t>Case Management Team</a:t>
            </a:r>
            <a:endParaRPr lang="en-AU" sz="1700" b="1">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86" y="2088564"/>
            <a:ext cx="5639866" cy="1790045"/>
          </a:xfrm>
          <a:prstGeom prst="rect">
            <a:avLst/>
          </a:prstGeom>
        </p:spPr>
      </p:pic>
      <p:grpSp>
        <p:nvGrpSpPr>
          <p:cNvPr id="2" name="Group 1">
            <a:extLst>
              <a:ext uri="{FF2B5EF4-FFF2-40B4-BE49-F238E27FC236}">
                <a16:creationId xmlns:a16="http://schemas.microsoft.com/office/drawing/2014/main" id="{08359F9F-803E-494F-7B9D-4F580CFBF37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6DEF9C7B-F87A-341E-1A06-9956FEC4873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A755521D-BEC6-97FD-695C-5F9171E97BF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EA8C492B-344D-85D7-5DD8-1E7D5EF0F3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6060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39D183-6CAA-280C-C0EC-41D17995AE9E}"/>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website</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6" name="Group 5" descr="Screenshot of TPS website home page.">
            <a:extLst>
              <a:ext uri="{FF2B5EF4-FFF2-40B4-BE49-F238E27FC236}">
                <a16:creationId xmlns:a16="http://schemas.microsoft.com/office/drawing/2014/main" id="{A64ECF84-B2E1-0BAE-26DE-BD4081A30087}"/>
              </a:ext>
            </a:extLst>
          </p:cNvPr>
          <p:cNvGrpSpPr/>
          <p:nvPr/>
        </p:nvGrpSpPr>
        <p:grpSpPr>
          <a:xfrm>
            <a:off x="540000" y="900000"/>
            <a:ext cx="6426450" cy="3326956"/>
            <a:chOff x="540000" y="900000"/>
            <a:chExt cx="6426450" cy="3326956"/>
          </a:xfrm>
        </p:grpSpPr>
        <p:pic>
          <p:nvPicPr>
            <p:cNvPr id="3" name="Picture 2">
              <a:extLst>
                <a:ext uri="{FF2B5EF4-FFF2-40B4-BE49-F238E27FC236}">
                  <a16:creationId xmlns:a16="http://schemas.microsoft.com/office/drawing/2014/main" id="{AB1C47A6-30CB-3440-D5AF-675341D212EB}"/>
                </a:ext>
              </a:extLst>
            </p:cNvPr>
            <p:cNvPicPr>
              <a:picLocks noChangeAspect="1"/>
            </p:cNvPicPr>
            <p:nvPr/>
          </p:nvPicPr>
          <p:blipFill>
            <a:blip r:embed="rId3"/>
            <a:srcRect l="5194" t="1384" r="10332" b="1921"/>
            <a:stretch/>
          </p:blipFill>
          <p:spPr>
            <a:xfrm>
              <a:off x="540000" y="900000"/>
              <a:ext cx="6426450" cy="3326956"/>
            </a:xfrm>
            <a:prstGeom prst="rect">
              <a:avLst/>
            </a:prstGeom>
            <a:ln w="19050">
              <a:solidFill>
                <a:schemeClr val="accent1"/>
              </a:solidFill>
            </a:ln>
          </p:spPr>
        </p:pic>
        <p:sp>
          <p:nvSpPr>
            <p:cNvPr id="30" name="Rectangle 29">
              <a:extLst>
                <a:ext uri="{FF2B5EF4-FFF2-40B4-BE49-F238E27FC236}">
                  <a16:creationId xmlns:a16="http://schemas.microsoft.com/office/drawing/2014/main" id="{AFF36447-501B-46C9-ADDA-106095D67FFC}"/>
                </a:ext>
                <a:ext uri="{C183D7F6-B498-43B3-948B-1728B52AA6E4}">
                  <adec:decorative xmlns:adec="http://schemas.microsoft.com/office/drawing/2017/decorative" val="1"/>
                </a:ext>
              </a:extLst>
            </p:cNvPr>
            <p:cNvSpPr/>
            <p:nvPr/>
          </p:nvSpPr>
          <p:spPr>
            <a:xfrm>
              <a:off x="3759008" y="3555962"/>
              <a:ext cx="1026000" cy="213592"/>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973E0DD0-7ED9-4613-B668-9F4028A9CE5F}"/>
                </a:ext>
                <a:ext uri="{C183D7F6-B498-43B3-948B-1728B52AA6E4}">
                  <adec:decorative xmlns:adec="http://schemas.microsoft.com/office/drawing/2017/decorative" val="1"/>
                </a:ext>
              </a:extLst>
            </p:cNvPr>
            <p:cNvSpPr/>
            <p:nvPr/>
          </p:nvSpPr>
          <p:spPr>
            <a:xfrm>
              <a:off x="645501" y="4032116"/>
              <a:ext cx="921600" cy="147305"/>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extBox 11">
            <a:extLst>
              <a:ext uri="{FF2B5EF4-FFF2-40B4-BE49-F238E27FC236}">
                <a16:creationId xmlns:a16="http://schemas.microsoft.com/office/drawing/2014/main" id="{1D8110F8-8E71-48A7-8AF6-839480ADB9C9}"/>
              </a:ext>
            </a:extLst>
          </p:cNvPr>
          <p:cNvSpPr txBox="1"/>
          <p:nvPr/>
        </p:nvSpPr>
        <p:spPr>
          <a:xfrm>
            <a:off x="7092000" y="2464050"/>
            <a:ext cx="1511552" cy="905312"/>
          </a:xfrm>
          <a:prstGeom prst="rect">
            <a:avLst/>
          </a:prstGeom>
          <a:noFill/>
          <a:ln>
            <a:solidFill>
              <a:srgbClr val="4897A2">
                <a:alpha val="50196"/>
              </a:srgbClr>
            </a:solidFill>
          </a:ln>
        </p:spPr>
        <p:txBody>
          <a:bodyPr wrap="square" rtlCol="0">
            <a:spAutoFit/>
          </a:bodyPr>
          <a:lstStyle/>
          <a:p>
            <a:pPr>
              <a:lnSpc>
                <a:spcPct val="105000"/>
              </a:lnSpc>
            </a:pPr>
            <a:r>
              <a:rPr lang="en-AU" sz="1700"/>
              <a:t>For TPS Online, click </a:t>
            </a:r>
            <a:r>
              <a:rPr lang="en-AU" sz="1700" b="1"/>
              <a:t>Access TPS Online</a:t>
            </a:r>
            <a:r>
              <a:rPr lang="en-AU" sz="1700"/>
              <a:t>.</a:t>
            </a:r>
            <a:endParaRPr lang="en-AU" sz="1700" b="1"/>
          </a:p>
        </p:txBody>
      </p:sp>
      <p:sp>
        <p:nvSpPr>
          <p:cNvPr id="4" name="TextBox 3">
            <a:extLst>
              <a:ext uri="{FF2B5EF4-FFF2-40B4-BE49-F238E27FC236}">
                <a16:creationId xmlns:a16="http://schemas.microsoft.com/office/drawing/2014/main" id="{C1BC55EE-F83B-4D3C-971B-7D3EEA67A675}"/>
              </a:ext>
            </a:extLst>
          </p:cNvPr>
          <p:cNvSpPr txBox="1"/>
          <p:nvPr/>
        </p:nvSpPr>
        <p:spPr>
          <a:xfrm>
            <a:off x="539552" y="4280164"/>
            <a:ext cx="8064000" cy="355931"/>
          </a:xfrm>
          <a:prstGeom prst="rect">
            <a:avLst/>
          </a:prstGeom>
          <a:noFill/>
          <a:ln>
            <a:solidFill>
              <a:srgbClr val="4897A2">
                <a:alpha val="50196"/>
              </a:srgbClr>
            </a:solidFill>
          </a:ln>
        </p:spPr>
        <p:txBody>
          <a:bodyPr wrap="square" rtlCol="0">
            <a:spAutoFit/>
          </a:bodyPr>
          <a:lstStyle/>
          <a:p>
            <a:pPr>
              <a:lnSpc>
                <a:spcPct val="105000"/>
              </a:lnSpc>
            </a:pPr>
            <a:r>
              <a:rPr lang="en-AU" sz="1700"/>
              <a:t>For information about your provider default, click </a:t>
            </a:r>
            <a:r>
              <a:rPr lang="en-AU" sz="1700" b="1"/>
              <a:t>Education Provider Notices</a:t>
            </a:r>
            <a:r>
              <a:rPr lang="en-AU" sz="1700"/>
              <a:t>.</a:t>
            </a:r>
            <a:endParaRPr lang="en-AU" sz="1700" b="1"/>
          </a:p>
        </p:txBody>
      </p:sp>
      <p:cxnSp>
        <p:nvCxnSpPr>
          <p:cNvPr id="38" name="Connector: Elbow 37">
            <a:extLst>
              <a:ext uri="{FF2B5EF4-FFF2-40B4-BE49-F238E27FC236}">
                <a16:creationId xmlns:a16="http://schemas.microsoft.com/office/drawing/2014/main" id="{EC9218C4-1BCD-4219-8ADC-40FB7F0458E8}"/>
              </a:ext>
              <a:ext uri="{C183D7F6-B498-43B3-948B-1728B52AA6E4}">
                <adec:decorative xmlns:adec="http://schemas.microsoft.com/office/drawing/2017/decorative" val="1"/>
              </a:ext>
            </a:extLst>
          </p:cNvPr>
          <p:cNvCxnSpPr>
            <a:cxnSpLocks/>
            <a:stCxn id="12" idx="2"/>
            <a:endCxn id="30" idx="3"/>
          </p:cNvCxnSpPr>
          <p:nvPr/>
        </p:nvCxnSpPr>
        <p:spPr>
          <a:xfrm rot="5400000">
            <a:off x="6169694" y="1984676"/>
            <a:ext cx="293396" cy="3062768"/>
          </a:xfrm>
          <a:prstGeom prst="bentConnector2">
            <a:avLst/>
          </a:prstGeom>
          <a:ln w="1905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DA423E87-60D8-8335-B286-DC9DED12F2A2}"/>
              </a:ext>
              <a:ext uri="{C183D7F6-B498-43B3-948B-1728B52AA6E4}">
                <adec:decorative xmlns:adec="http://schemas.microsoft.com/office/drawing/2017/decorative" val="1"/>
              </a:ext>
            </a:extLst>
          </p:cNvPr>
          <p:cNvCxnSpPr>
            <a:cxnSpLocks/>
            <a:stCxn id="4" idx="1"/>
            <a:endCxn id="32" idx="1"/>
          </p:cNvCxnSpPr>
          <p:nvPr/>
        </p:nvCxnSpPr>
        <p:spPr>
          <a:xfrm rot="10800000" flipH="1">
            <a:off x="539551" y="4105770"/>
            <a:ext cx="105949" cy="352361"/>
          </a:xfrm>
          <a:prstGeom prst="bentConnector3">
            <a:avLst>
              <a:gd name="adj1" fmla="val -215764"/>
            </a:avLst>
          </a:prstGeom>
          <a:ln w="1905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AC51D9D-DF44-B946-F846-AAB1707BE1C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1" name="Rectangle 20">
              <a:extLst>
                <a:ext uri="{FF2B5EF4-FFF2-40B4-BE49-F238E27FC236}">
                  <a16:creationId xmlns:a16="http://schemas.microsoft.com/office/drawing/2014/main" id="{805FC112-F35F-2925-E7AB-553EFF364B7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2" name="Oval 21">
              <a:extLst>
                <a:ext uri="{FF2B5EF4-FFF2-40B4-BE49-F238E27FC236}">
                  <a16:creationId xmlns:a16="http://schemas.microsoft.com/office/drawing/2014/main" id="{3BACB7CA-65A3-01CB-009A-0D33D84DF49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Graphic 10">
              <a:extLst>
                <a:ext uri="{FF2B5EF4-FFF2-40B4-BE49-F238E27FC236}">
                  <a16:creationId xmlns:a16="http://schemas.microsoft.com/office/drawing/2014/main" id="{429DE233-1C8E-C4B9-72EB-D731A96D7B9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5814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600" b="1">
                <a:latin typeface="+mn-lt"/>
                <a:ea typeface="+mn-ea"/>
                <a:cs typeface="+mn-cs"/>
              </a:rPr>
              <a:t>Student v</a:t>
            </a:r>
            <a:r>
              <a:rPr kumimoji="0" lang="en-AU" sz="2600" b="1" i="0" u="none" strike="noStrike" kern="1200" cap="none" spc="0" normalizeH="0" baseline="0" noProof="0">
                <a:ln>
                  <a:noFill/>
                </a:ln>
                <a:solidFill>
                  <a:schemeClr val="tx1"/>
                </a:solidFill>
                <a:effectLst/>
                <a:uLnTx/>
                <a:uFillTx/>
                <a:latin typeface="+mn-lt"/>
                <a:ea typeface="+mn-ea"/>
                <a:cs typeface="+mn-cs"/>
              </a:rPr>
              <a:t>isa information</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pic>
        <p:nvPicPr>
          <p:cNvPr id="16" name="Picture 2" descr="Department of Home Affairs Logo">
            <a:extLst>
              <a:ext uri="{FF2B5EF4-FFF2-40B4-BE49-F238E27FC236}">
                <a16:creationId xmlns:a16="http://schemas.microsoft.com/office/drawing/2014/main" id="{7920BD24-0286-449C-ACDF-520815B7B3C7}"/>
              </a:ext>
            </a:extLst>
          </p:cNvPr>
          <p:cNvPicPr>
            <a:picLocks noChangeAspect="1" noChangeArrowheads="1"/>
          </p:cNvPicPr>
          <p:nvPr/>
        </p:nvPicPr>
        <p:blipFill rotWithShape="1">
          <a:blip r:embed="rId3">
            <a:duotone>
              <a:prstClr val="black"/>
              <a:schemeClr val="tx1">
                <a:tint val="45000"/>
                <a:satMod val="400000"/>
              </a:schemeClr>
            </a:duotone>
            <a:extLst>
              <a:ext uri="{28A0092B-C50C-407E-A947-70E740481C1C}">
                <a14:useLocalDpi xmlns:a14="http://schemas.microsoft.com/office/drawing/2010/main" val="0"/>
              </a:ext>
            </a:extLst>
          </a:blip>
          <a:srcRect t="-64"/>
          <a:stretch/>
        </p:blipFill>
        <p:spPr bwMode="auto">
          <a:xfrm>
            <a:off x="360000" y="359569"/>
            <a:ext cx="2770261" cy="64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103998" y="0"/>
            <a:ext cx="5040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C514C757-9D12-43F6-A4D8-FB9D1B1BE0C9}"/>
              </a:ext>
            </a:extLst>
          </p:cNvPr>
          <p:cNvSpPr txBox="1"/>
          <p:nvPr/>
        </p:nvSpPr>
        <p:spPr>
          <a:xfrm>
            <a:off x="4463998" y="1147366"/>
            <a:ext cx="4320000" cy="2385268"/>
          </a:xfrm>
          <a:prstGeom prst="rect">
            <a:avLst/>
          </a:prstGeom>
          <a:noFill/>
        </p:spPr>
        <p:txBody>
          <a:bodyPr wrap="square" lIns="0" tIns="0" rIns="0" bIns="0" rtlCol="0">
            <a:spAutoFit/>
          </a:bodyPr>
          <a:lstStyle/>
          <a:p>
            <a:pPr>
              <a:spcAft>
                <a:spcPts val="3000"/>
              </a:spcAft>
            </a:pPr>
            <a:r>
              <a:rPr lang="en-AU" sz="2000">
                <a:solidFill>
                  <a:schemeClr val="bg1"/>
                </a:solidFill>
              </a:rPr>
              <a:t>Information about your student visa</a:t>
            </a:r>
          </a:p>
          <a:p>
            <a:pPr>
              <a:spcAft>
                <a:spcPts val="3000"/>
              </a:spcAft>
            </a:pPr>
            <a:r>
              <a:rPr lang="en-AU" sz="2000">
                <a:solidFill>
                  <a:schemeClr val="bg1"/>
                </a:solidFill>
              </a:rPr>
              <a:t>Applying for a new student visa</a:t>
            </a:r>
          </a:p>
          <a:p>
            <a:pPr>
              <a:spcAft>
                <a:spcPts val="3000"/>
              </a:spcAft>
            </a:pPr>
            <a:r>
              <a:rPr lang="en-AU" sz="2000">
                <a:solidFill>
                  <a:schemeClr val="bg1"/>
                </a:solidFill>
              </a:rPr>
              <a:t>Work conditions</a:t>
            </a:r>
          </a:p>
          <a:p>
            <a:pPr>
              <a:spcAft>
                <a:spcPts val="3000"/>
              </a:spcAft>
            </a:pPr>
            <a:r>
              <a:rPr lang="en-AU" sz="2000">
                <a:solidFill>
                  <a:schemeClr val="bg1"/>
                </a:solidFill>
              </a:rPr>
              <a:t>Travelling home</a:t>
            </a:r>
          </a:p>
        </p:txBody>
      </p:sp>
    </p:spTree>
    <p:extLst>
      <p:ext uri="{BB962C8B-B14F-4D97-AF65-F5344CB8AC3E}">
        <p14:creationId xmlns:p14="http://schemas.microsoft.com/office/powerpoint/2010/main" val="353249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8231-3115-9C3B-A3F1-EC030D5994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D26DAD-649A-4FC4-2C8C-BC1DC77ED32A}"/>
              </a:ext>
            </a:extLst>
          </p:cNvPr>
          <p:cNvSpPr>
            <a:spLocks noGrp="1"/>
          </p:cNvSpPr>
          <p:nvPr>
            <p:ph type="title"/>
          </p:nvPr>
        </p:nvSpPr>
        <p:spPr>
          <a:xfrm>
            <a:off x="539750" y="504000"/>
            <a:ext cx="8064666"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Information about your student visa</a:t>
            </a:r>
          </a:p>
        </p:txBody>
      </p:sp>
      <p:sp>
        <p:nvSpPr>
          <p:cNvPr id="6" name="TextBox 5">
            <a:extLst>
              <a:ext uri="{FF2B5EF4-FFF2-40B4-BE49-F238E27FC236}">
                <a16:creationId xmlns:a16="http://schemas.microsoft.com/office/drawing/2014/main" id="{6A1FDA93-88DE-842B-A81F-0161ED4C8C30}"/>
              </a:ext>
            </a:extLst>
          </p:cNvPr>
          <p:cNvSpPr txBox="1"/>
          <p:nvPr/>
        </p:nvSpPr>
        <p:spPr>
          <a:xfrm>
            <a:off x="540000" y="1116000"/>
            <a:ext cx="8064000" cy="3370153"/>
          </a:xfrm>
          <a:prstGeom prst="rect">
            <a:avLst/>
          </a:prstGeom>
          <a:noFill/>
        </p:spPr>
        <p:txBody>
          <a:bodyPr wrap="square" lIns="0" tIns="0" rIns="0" bIns="0" rtlCol="0" anchor="t">
            <a:spAutoFit/>
          </a:bodyPr>
          <a:lstStyle/>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Student visa holders must remain enrolled in a registered course</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You must finalise a new enrolment within 3 months of your provider defaulting</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If you cannot finalise a new enrolment within 3 months, the Department of Home Affairs may offer you an extension. You must provide relevant information for consideration.</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If your student visa has not yet been granted, you must finalise a new enrolment and send information about your new enrolment to the Department of Home Affairs. Your visa application will be assessed based on your new enrolment.</a:t>
            </a:r>
          </a:p>
        </p:txBody>
      </p:sp>
    </p:spTree>
    <p:extLst>
      <p:ext uri="{BB962C8B-B14F-4D97-AF65-F5344CB8AC3E}">
        <p14:creationId xmlns:p14="http://schemas.microsoft.com/office/powerpoint/2010/main" val="238916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640F-A8E8-4530-21C1-4E7398C6F6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75A009-7A4F-3138-64C3-BEF7C382CE9C}"/>
              </a:ext>
            </a:extLst>
          </p:cNvPr>
          <p:cNvSpPr>
            <a:spLocks noGrp="1"/>
          </p:cNvSpPr>
          <p:nvPr>
            <p:ph type="title"/>
          </p:nvPr>
        </p:nvSpPr>
        <p:spPr>
          <a:xfrm>
            <a:off x="539750" y="504000"/>
            <a:ext cx="8064666"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Do I need a new student visa?</a:t>
            </a:r>
          </a:p>
        </p:txBody>
      </p:sp>
      <p:sp>
        <p:nvSpPr>
          <p:cNvPr id="6" name="TextBox 5">
            <a:extLst>
              <a:ext uri="{FF2B5EF4-FFF2-40B4-BE49-F238E27FC236}">
                <a16:creationId xmlns:a16="http://schemas.microsoft.com/office/drawing/2014/main" id="{1CB12985-B9E4-D72C-5712-CF2959F03A2E}"/>
              </a:ext>
            </a:extLst>
          </p:cNvPr>
          <p:cNvSpPr txBox="1"/>
          <p:nvPr/>
        </p:nvSpPr>
        <p:spPr>
          <a:xfrm>
            <a:off x="540000" y="1116000"/>
            <a:ext cx="8064000" cy="3642023"/>
          </a:xfrm>
          <a:prstGeom prst="rect">
            <a:avLst/>
          </a:prstGeom>
          <a:noFill/>
        </p:spPr>
        <p:txBody>
          <a:bodyPr wrap="square" lIns="0" tIns="0" rIns="0" bIns="0" rtlCol="0" anchor="t">
            <a:spAutoFit/>
          </a:bodyPr>
          <a:lstStyle/>
          <a:p>
            <a:pPr>
              <a:spcAft>
                <a:spcPts val="600"/>
              </a:spcAft>
            </a:pPr>
            <a:r>
              <a:rPr lang="en-AU">
                <a:latin typeface="Calibri" panose="020F0502020204030204" pitchFamily="34" charset="0"/>
                <a:ea typeface="Calibri" panose="020F0502020204030204" pitchFamily="34" charset="0"/>
                <a:cs typeface="Calibri" panose="020F0502020204030204" pitchFamily="34" charset="0"/>
              </a:rPr>
              <a:t>You </a:t>
            </a:r>
            <a:r>
              <a:rPr lang="en-AU" b="1">
                <a:latin typeface="Calibri" panose="020F0502020204030204" pitchFamily="34" charset="0"/>
                <a:ea typeface="Calibri" panose="020F0502020204030204" pitchFamily="34" charset="0"/>
                <a:cs typeface="Calibri" panose="020F0502020204030204" pitchFamily="34" charset="0"/>
              </a:rPr>
              <a:t>will</a:t>
            </a:r>
            <a:r>
              <a:rPr lang="en-AU">
                <a:latin typeface="Calibri" panose="020F0502020204030204" pitchFamily="34" charset="0"/>
                <a:ea typeface="Calibri" panose="020F0502020204030204" pitchFamily="34" charset="0"/>
                <a:cs typeface="Calibri" panose="020F0502020204030204" pitchFamily="34" charset="0"/>
              </a:rPr>
              <a:t> need to apply for a new student visa if you enrol in a new course which:</a:t>
            </a:r>
          </a:p>
          <a:p>
            <a:pPr marL="742950" lvl="1" indent="-285750">
              <a:spcAft>
                <a:spcPts val="6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is at a lower Australian Qualification Framework (AQF) level than your previous course, or</a:t>
            </a:r>
          </a:p>
          <a:p>
            <a:pPr marL="742950" lvl="1" indent="-285750">
              <a:spcAft>
                <a:spcPts val="21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will finish after your current visa expires</a:t>
            </a:r>
          </a:p>
          <a:p>
            <a:pPr>
              <a:spcAft>
                <a:spcPts val="600"/>
              </a:spcAft>
            </a:pPr>
            <a:r>
              <a:rPr lang="en-AU">
                <a:latin typeface="Calibri" panose="020F0502020204030204" pitchFamily="34" charset="0"/>
                <a:ea typeface="Calibri" panose="020F0502020204030204" pitchFamily="34" charset="0"/>
                <a:cs typeface="Calibri" panose="020F0502020204030204" pitchFamily="34" charset="0"/>
              </a:rPr>
              <a:t>You </a:t>
            </a:r>
            <a:r>
              <a:rPr lang="en-AU" b="1">
                <a:latin typeface="Calibri" panose="020F0502020204030204" pitchFamily="34" charset="0"/>
                <a:ea typeface="Calibri" panose="020F0502020204030204" pitchFamily="34" charset="0"/>
                <a:cs typeface="Calibri" panose="020F0502020204030204" pitchFamily="34" charset="0"/>
              </a:rPr>
              <a:t>will not</a:t>
            </a:r>
            <a:r>
              <a:rPr lang="en-AU">
                <a:latin typeface="Calibri" panose="020F0502020204030204" pitchFamily="34" charset="0"/>
                <a:ea typeface="Calibri" panose="020F0502020204030204" pitchFamily="34" charset="0"/>
                <a:cs typeface="Calibri" panose="020F0502020204030204" pitchFamily="34" charset="0"/>
              </a:rPr>
              <a:t> need to apply for a new student visa if you enrol in a new course which:</a:t>
            </a:r>
          </a:p>
          <a:p>
            <a:pPr marL="742950" lvl="1" indent="-285750">
              <a:spcAft>
                <a:spcPts val="6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is at the same or a higher AQF level than your previous course, and</a:t>
            </a:r>
          </a:p>
          <a:p>
            <a:pPr marL="742950" lvl="1" indent="-285750">
              <a:spcAft>
                <a:spcPts val="21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will finish before your current visa expires</a:t>
            </a:r>
          </a:p>
          <a:p>
            <a:pPr>
              <a:spcAft>
                <a:spcPts val="1800"/>
              </a:spcAft>
            </a:pPr>
            <a:r>
              <a:rPr lang="en-AU" b="1">
                <a:latin typeface="Calibri" panose="020F0502020204030204" pitchFamily="34" charset="0"/>
                <a:ea typeface="Calibri" panose="020F0502020204030204" pitchFamily="34" charset="0"/>
                <a:cs typeface="Calibri" panose="020F0502020204030204" pitchFamily="34" charset="0"/>
              </a:rPr>
              <a:t>Check the expiry date of your student visa</a:t>
            </a:r>
            <a:r>
              <a:rPr lang="en-AU">
                <a:latin typeface="Calibri" panose="020F0502020204030204" pitchFamily="34" charset="0"/>
                <a:ea typeface="Calibri" panose="020F0502020204030204" pitchFamily="34" charset="0"/>
                <a:cs typeface="Calibri" panose="020F0502020204030204" pitchFamily="34" charset="0"/>
              </a:rPr>
              <a:t> by viewing your visa grant notice or by using the Visa Entitlement Verification Online (VEVO) service at </a:t>
            </a:r>
            <a:r>
              <a:rPr lang="en-AU">
                <a:latin typeface="Calibri" panose="020F0502020204030204" pitchFamily="34" charset="0"/>
                <a:ea typeface="Calibri" panose="020F0502020204030204" pitchFamily="34" charset="0"/>
                <a:cs typeface="Calibri" panose="020F0502020204030204" pitchFamily="34" charset="0"/>
                <a:hlinkClick r:id="rId3"/>
              </a:rPr>
              <a:t>online.immi.gov.au/evo/</a:t>
            </a:r>
            <a:r>
              <a:rPr lang="en-AU" err="1">
                <a:latin typeface="Calibri" panose="020F0502020204030204" pitchFamily="34" charset="0"/>
                <a:ea typeface="Calibri" panose="020F0502020204030204" pitchFamily="34" charset="0"/>
                <a:cs typeface="Calibri" panose="020F0502020204030204" pitchFamily="34" charset="0"/>
                <a:hlinkClick r:id="rId3"/>
              </a:rPr>
              <a:t>firstParty?actionType</a:t>
            </a:r>
            <a:r>
              <a:rPr lang="en-AU">
                <a:latin typeface="Calibri" panose="020F0502020204030204" pitchFamily="34" charset="0"/>
                <a:ea typeface="Calibri" panose="020F0502020204030204" pitchFamily="34" charset="0"/>
                <a:cs typeface="Calibri" panose="020F0502020204030204" pitchFamily="34" charset="0"/>
                <a:hlinkClick r:id="rId3"/>
              </a:rPr>
              <a:t>=query</a:t>
            </a:r>
            <a:endParaRPr lang="en-AU">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826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D5CC-B65A-C8A4-A932-4BD778A5C2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5CEFBC-57C7-F5AB-2894-2B6216C43E62}"/>
              </a:ext>
            </a:extLst>
          </p:cNvPr>
          <p:cNvSpPr>
            <a:spLocks noGrp="1"/>
          </p:cNvSpPr>
          <p:nvPr>
            <p:ph type="title"/>
          </p:nvPr>
        </p:nvSpPr>
        <p:spPr>
          <a:xfrm>
            <a:off x="539750" y="504000"/>
            <a:ext cx="8064666"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Visa Application Charge exemption</a:t>
            </a:r>
          </a:p>
        </p:txBody>
      </p:sp>
      <p:sp>
        <p:nvSpPr>
          <p:cNvPr id="6" name="TextBox 5">
            <a:extLst>
              <a:ext uri="{FF2B5EF4-FFF2-40B4-BE49-F238E27FC236}">
                <a16:creationId xmlns:a16="http://schemas.microsoft.com/office/drawing/2014/main" id="{54130385-02A0-A9C0-EFAD-DFD9D5D8A82F}"/>
              </a:ext>
            </a:extLst>
          </p:cNvPr>
          <p:cNvSpPr txBox="1"/>
          <p:nvPr/>
        </p:nvSpPr>
        <p:spPr>
          <a:xfrm>
            <a:off x="540000" y="1116000"/>
            <a:ext cx="8064000" cy="3570208"/>
          </a:xfrm>
          <a:prstGeom prst="rect">
            <a:avLst/>
          </a:prstGeom>
          <a:noFill/>
        </p:spPr>
        <p:txBody>
          <a:bodyPr wrap="square" lIns="0" tIns="0" rIns="0" bIns="0" rtlCol="0" anchor="t">
            <a:spAutoFit/>
          </a:bodyPr>
          <a:lstStyle/>
          <a:p>
            <a:pPr>
              <a:spcAft>
                <a:spcPts val="1800"/>
              </a:spcAft>
            </a:pPr>
            <a:r>
              <a:rPr lang="en-AU">
                <a:latin typeface="Calibri" panose="020F0502020204030204" pitchFamily="34" charset="0"/>
                <a:ea typeface="Calibri" panose="020F0502020204030204" pitchFamily="34" charset="0"/>
                <a:cs typeface="Calibri" panose="020F0502020204030204" pitchFamily="34" charset="0"/>
              </a:rPr>
              <a:t>If you need to apply for a new student visa because your provider defaulted, you will be eligible for a Visa Application Charge (VAC) exemption </a:t>
            </a:r>
            <a:r>
              <a:rPr lang="en-AU" b="1">
                <a:latin typeface="Calibri" panose="020F0502020204030204" pitchFamily="34" charset="0"/>
                <a:ea typeface="Calibri" panose="020F0502020204030204" pitchFamily="34" charset="0"/>
                <a:cs typeface="Calibri" panose="020F0502020204030204" pitchFamily="34" charset="0"/>
              </a:rPr>
              <a:t>if</a:t>
            </a:r>
            <a:r>
              <a:rPr lang="en-AU">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you currently hold a student visa, or your last substantive visa was a student visa, and</a:t>
            </a:r>
          </a:p>
          <a:p>
            <a:pPr marL="742950" lvl="1" indent="-285750">
              <a:spcAft>
                <a:spcPts val="1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you were enrolled with the provider when it defaulted, and</a:t>
            </a:r>
          </a:p>
          <a:p>
            <a:pPr marL="742950" lvl="1" indent="-285750">
              <a:spcAft>
                <a:spcPts val="30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you apply for your new visa within 12 months of your provider defaulting</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When you apply, tell the Department of Home Affairs that you have been affected by a provider default and attach evidence of your enrolment with a new education provider, such as your </a:t>
            </a:r>
            <a:r>
              <a:rPr lang="en-AU" err="1">
                <a:latin typeface="Calibri" panose="020F0502020204030204" pitchFamily="34" charset="0"/>
                <a:ea typeface="Calibri" panose="020F0502020204030204" pitchFamily="34" charset="0"/>
                <a:cs typeface="Calibri" panose="020F0502020204030204" pitchFamily="34" charset="0"/>
              </a:rPr>
              <a:t>CoE</a:t>
            </a:r>
            <a:endParaRPr lang="en-AU">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590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BF8E-00B3-4DFC-6F27-8CD3FF8DE3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766F4D-2CD8-38A6-955A-E7D22DC1B274}"/>
              </a:ext>
            </a:extLst>
          </p:cNvPr>
          <p:cNvSpPr>
            <a:spLocks noGrp="1"/>
          </p:cNvSpPr>
          <p:nvPr>
            <p:ph type="title"/>
          </p:nvPr>
        </p:nvSpPr>
        <p:spPr>
          <a:xfrm>
            <a:off x="539750" y="504000"/>
            <a:ext cx="8064666"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Work conditions</a:t>
            </a:r>
          </a:p>
        </p:txBody>
      </p:sp>
      <p:sp>
        <p:nvSpPr>
          <p:cNvPr id="6" name="TextBox 5">
            <a:extLst>
              <a:ext uri="{FF2B5EF4-FFF2-40B4-BE49-F238E27FC236}">
                <a16:creationId xmlns:a16="http://schemas.microsoft.com/office/drawing/2014/main" id="{9AF0BA46-151C-6DFC-5436-976F81A4E0F1}"/>
              </a:ext>
            </a:extLst>
          </p:cNvPr>
          <p:cNvSpPr txBox="1"/>
          <p:nvPr/>
        </p:nvSpPr>
        <p:spPr>
          <a:xfrm>
            <a:off x="540000" y="1116000"/>
            <a:ext cx="8064000" cy="2154436"/>
          </a:xfrm>
          <a:prstGeom prst="rect">
            <a:avLst/>
          </a:prstGeom>
          <a:noFill/>
        </p:spPr>
        <p:txBody>
          <a:bodyPr wrap="square" lIns="0" tIns="0" rIns="0" bIns="0" rtlCol="0" anchor="t">
            <a:spAutoFit/>
          </a:bodyPr>
          <a:lstStyle/>
          <a:p>
            <a:pPr>
              <a:spcAft>
                <a:spcPts val="3000"/>
              </a:spcAft>
            </a:pPr>
            <a:r>
              <a:rPr lang="en-AU" sz="1800">
                <a:latin typeface="Calibri" panose="020F0502020204030204" pitchFamily="34" charset="0"/>
                <a:ea typeface="Calibri" panose="020F0502020204030204" pitchFamily="34" charset="0"/>
                <a:cs typeface="Calibri" panose="020F0502020204030204" pitchFamily="34" charset="0"/>
              </a:rPr>
              <a:t>You </a:t>
            </a:r>
            <a:r>
              <a:rPr lang="en-AU" sz="1800" b="1">
                <a:latin typeface="Calibri" panose="020F0502020204030204" pitchFamily="34" charset="0"/>
                <a:ea typeface="Calibri" panose="020F0502020204030204" pitchFamily="34" charset="0"/>
                <a:cs typeface="Calibri" panose="020F0502020204030204" pitchFamily="34" charset="0"/>
              </a:rPr>
              <a:t>cannot</a:t>
            </a:r>
            <a:r>
              <a:rPr lang="en-AU" sz="1800">
                <a:latin typeface="Calibri" panose="020F0502020204030204" pitchFamily="34" charset="0"/>
                <a:ea typeface="Calibri" panose="020F0502020204030204" pitchFamily="34" charset="0"/>
                <a:cs typeface="Calibri" panose="020F0502020204030204" pitchFamily="34" charset="0"/>
              </a:rPr>
              <a:t> work more than 48 hours per fortnight </a:t>
            </a:r>
            <a:r>
              <a:rPr lang="en-AU" sz="1800" b="1">
                <a:latin typeface="Calibri" panose="020F0502020204030204" pitchFamily="34" charset="0"/>
                <a:ea typeface="Calibri" panose="020F0502020204030204" pitchFamily="34" charset="0"/>
                <a:cs typeface="Calibri" panose="020F0502020204030204" pitchFamily="34" charset="0"/>
              </a:rPr>
              <a:t>while your course is in session</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You </a:t>
            </a:r>
            <a:r>
              <a:rPr lang="en-AU" b="1">
                <a:latin typeface="Calibri" panose="020F0502020204030204" pitchFamily="34" charset="0"/>
                <a:ea typeface="Calibri" panose="020F0502020204030204" pitchFamily="34" charset="0"/>
                <a:cs typeface="Calibri" panose="020F0502020204030204" pitchFamily="34" charset="0"/>
              </a:rPr>
              <a:t>can</a:t>
            </a:r>
            <a:r>
              <a:rPr lang="en-AU">
                <a:latin typeface="Calibri" panose="020F0502020204030204" pitchFamily="34" charset="0"/>
                <a:ea typeface="Calibri" panose="020F0502020204030204" pitchFamily="34" charset="0"/>
                <a:cs typeface="Calibri" panose="020F0502020204030204" pitchFamily="34" charset="0"/>
              </a:rPr>
              <a:t> work more than 48 hours per fortnight </a:t>
            </a:r>
            <a:r>
              <a:rPr lang="en-AU" b="1">
                <a:latin typeface="Calibri" panose="020F0502020204030204" pitchFamily="34" charset="0"/>
                <a:ea typeface="Calibri" panose="020F0502020204030204" pitchFamily="34" charset="0"/>
                <a:cs typeface="Calibri" panose="020F0502020204030204" pitchFamily="34" charset="0"/>
              </a:rPr>
              <a:t>when your enrolment has been cancelled due to a provider default</a:t>
            </a:r>
            <a:endParaRPr lang="en-AU">
              <a:latin typeface="Calibri" panose="020F0502020204030204" pitchFamily="34" charset="0"/>
              <a:ea typeface="Calibri" panose="020F0502020204030204" pitchFamily="34" charset="0"/>
              <a:cs typeface="Calibri" panose="020F0502020204030204" pitchFamily="34" charset="0"/>
            </a:endParaRPr>
          </a:p>
          <a:p>
            <a:pPr>
              <a:spcAft>
                <a:spcPts val="3000"/>
              </a:spcAft>
            </a:pPr>
            <a:r>
              <a:rPr lang="en-AU" sz="1800">
                <a:latin typeface="Calibri" panose="020F0502020204030204" pitchFamily="34" charset="0"/>
                <a:ea typeface="Calibri" panose="020F0502020204030204" pitchFamily="34" charset="0"/>
                <a:cs typeface="Calibri" panose="020F0502020204030204" pitchFamily="34" charset="0"/>
              </a:rPr>
              <a:t>If</a:t>
            </a:r>
            <a:r>
              <a:rPr lang="en-US" sz="1800">
                <a:latin typeface="Calibri" panose="020F0502020204030204" pitchFamily="34" charset="0"/>
                <a:ea typeface="Calibri" panose="020F0502020204030204" pitchFamily="34" charset="0"/>
                <a:cs typeface="Calibri" panose="020F0502020204030204" pitchFamily="34" charset="0"/>
              </a:rPr>
              <a:t> you are on a Bridging Visa (BV), refer to the conditions attached to your BV regarding work and other conditions</a:t>
            </a:r>
            <a:endParaRPr lang="en-AU" sz="1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37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999" y="504000"/>
            <a:ext cx="8064000"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Travelling home</a:t>
            </a:r>
          </a:p>
        </p:txBody>
      </p:sp>
      <p:sp>
        <p:nvSpPr>
          <p:cNvPr id="6" name="TextBox 5">
            <a:extLst>
              <a:ext uri="{FF2B5EF4-FFF2-40B4-BE49-F238E27FC236}">
                <a16:creationId xmlns:a16="http://schemas.microsoft.com/office/drawing/2014/main" id="{18FB76D5-7EB0-3D05-BFB6-82A6678E4584}"/>
              </a:ext>
            </a:extLst>
          </p:cNvPr>
          <p:cNvSpPr txBox="1"/>
          <p:nvPr/>
        </p:nvSpPr>
        <p:spPr>
          <a:xfrm>
            <a:off x="540000" y="1116000"/>
            <a:ext cx="8064000" cy="1492716"/>
          </a:xfrm>
          <a:prstGeom prst="rect">
            <a:avLst/>
          </a:prstGeom>
          <a:noFill/>
        </p:spPr>
        <p:txBody>
          <a:bodyPr wrap="square" lIns="0" tIns="0" rIns="0" bIns="0" rtlCol="0" anchor="t">
            <a:spAutoFit/>
          </a:bodyPr>
          <a:lstStyle/>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You can travel home while you arrange your enrolment in another course. </a:t>
            </a:r>
            <a:r>
              <a:rPr lang="en-AU" b="1">
                <a:latin typeface="Calibri" panose="020F0502020204030204" pitchFamily="34" charset="0"/>
                <a:ea typeface="Calibri" panose="020F0502020204030204" pitchFamily="34" charset="0"/>
                <a:cs typeface="Calibri" panose="020F0502020204030204" pitchFamily="34" charset="0"/>
              </a:rPr>
              <a:t>You must have a valid student visa to enter Australia on your return</a:t>
            </a:r>
            <a:r>
              <a:rPr lang="en-AU">
                <a:latin typeface="Calibri" panose="020F0502020204030204" pitchFamily="34" charset="0"/>
                <a:ea typeface="Calibri" panose="020F0502020204030204" pitchFamily="34" charset="0"/>
                <a:cs typeface="Calibri" panose="020F0502020204030204" pitchFamily="34" charset="0"/>
              </a:rPr>
              <a:t>.</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If you have applied for a student visa and you are awaiting a decision, you must have a valid Bridging Visa B (BVB) to travel</a:t>
            </a:r>
          </a:p>
        </p:txBody>
      </p:sp>
    </p:spTree>
    <p:extLst>
      <p:ext uri="{BB962C8B-B14F-4D97-AF65-F5344CB8AC3E}">
        <p14:creationId xmlns:p14="http://schemas.microsoft.com/office/powerpoint/2010/main" val="234327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504000"/>
            <a:ext cx="8064000"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Further information and contacts</a:t>
            </a:r>
          </a:p>
        </p:txBody>
      </p:sp>
      <p:sp>
        <p:nvSpPr>
          <p:cNvPr id="6" name="TextBox 5">
            <a:extLst>
              <a:ext uri="{FF2B5EF4-FFF2-40B4-BE49-F238E27FC236}">
                <a16:creationId xmlns:a16="http://schemas.microsoft.com/office/drawing/2014/main" id="{16D9D335-32A8-2BAB-8ED1-D7C1EE2E489D}"/>
              </a:ext>
            </a:extLst>
          </p:cNvPr>
          <p:cNvSpPr txBox="1"/>
          <p:nvPr/>
        </p:nvSpPr>
        <p:spPr>
          <a:xfrm>
            <a:off x="540000" y="1116000"/>
            <a:ext cx="8064000" cy="3447098"/>
          </a:xfrm>
          <a:prstGeom prst="rect">
            <a:avLst/>
          </a:prstGeom>
          <a:noFill/>
        </p:spPr>
        <p:txBody>
          <a:bodyPr wrap="square" lIns="0" tIns="0" rIns="0" bIns="0" rtlCol="0" anchor="t">
            <a:spAutoFit/>
          </a:bodyPr>
          <a:lstStyle/>
          <a:p>
            <a:pPr>
              <a:spcAft>
                <a:spcPts val="3600"/>
              </a:spcAft>
            </a:pPr>
            <a:r>
              <a:rPr lang="en-AU" sz="1800">
                <a:latin typeface="Calibri" panose="020F0502020204030204" pitchFamily="34" charset="0"/>
                <a:ea typeface="Calibri" panose="020F0502020204030204" pitchFamily="34" charset="0"/>
                <a:cs typeface="Calibri" panose="020F0502020204030204" pitchFamily="34" charset="0"/>
              </a:rPr>
              <a:t>Information about your student visa:</a:t>
            </a:r>
            <a:br>
              <a:rPr lang="en-AU" sz="1800">
                <a:latin typeface="Calibri" panose="020F0502020204030204" pitchFamily="34" charset="0"/>
                <a:ea typeface="Calibri" panose="020F0502020204030204" pitchFamily="34" charset="0"/>
                <a:cs typeface="Calibri" panose="020F0502020204030204" pitchFamily="34" charset="0"/>
              </a:rPr>
            </a:br>
            <a:r>
              <a:rPr lang="en-AU" b="1">
                <a:latin typeface="Calibri" panose="020F0502020204030204" pitchFamily="34" charset="0"/>
                <a:ea typeface="Calibri" panose="020F0502020204030204" pitchFamily="34" charset="0"/>
                <a:cs typeface="Calibri" panose="020F0502020204030204" pitchFamily="34" charset="0"/>
                <a:hlinkClick r:id="rId3"/>
              </a:rPr>
              <a:t>immi.homeaffairs.gov.au</a:t>
            </a:r>
            <a:r>
              <a:rPr lang="en-AU">
                <a:latin typeface="Calibri" panose="020F0502020204030204" pitchFamily="34" charset="0"/>
                <a:ea typeface="Calibri" panose="020F0502020204030204" pitchFamily="34" charset="0"/>
                <a:cs typeface="Calibri" panose="020F0502020204030204" pitchFamily="34" charset="0"/>
                <a:hlinkClick r:id="rId3"/>
              </a:rPr>
              <a:t>/visas/getting-a-visa/visa-listing/student-500</a:t>
            </a:r>
            <a:endParaRPr lang="en-AU" sz="1800">
              <a:latin typeface="Calibri" panose="020F0502020204030204" pitchFamily="34" charset="0"/>
              <a:ea typeface="Calibri" panose="020F0502020204030204" pitchFamily="34" charset="0"/>
              <a:cs typeface="Calibri" panose="020F0502020204030204" pitchFamily="34" charset="0"/>
            </a:endParaRPr>
          </a:p>
          <a:p>
            <a:pPr>
              <a:spcAft>
                <a:spcPts val="3600"/>
              </a:spcAft>
            </a:pPr>
            <a:r>
              <a:rPr lang="en-AU" sz="1800">
                <a:latin typeface="Calibri" panose="020F0502020204030204" pitchFamily="34" charset="0"/>
                <a:ea typeface="Calibri" panose="020F0502020204030204" pitchFamily="34" charset="0"/>
                <a:cs typeface="Calibri" panose="020F0502020204030204" pitchFamily="34" charset="0"/>
              </a:rPr>
              <a:t>Information about how an education provider default may affect your student visa:</a:t>
            </a:r>
            <a:br>
              <a:rPr lang="en-AU" sz="1800">
                <a:latin typeface="Calibri" panose="020F0502020204030204" pitchFamily="34" charset="0"/>
                <a:ea typeface="Calibri" panose="020F0502020204030204" pitchFamily="34" charset="0"/>
                <a:cs typeface="Calibri" panose="020F0502020204030204" pitchFamily="34" charset="0"/>
              </a:rPr>
            </a:br>
            <a:r>
              <a:rPr lang="en-AU" b="1">
                <a:latin typeface="Calibri" panose="020F0502020204030204" pitchFamily="34" charset="0"/>
                <a:ea typeface="Calibri" panose="020F0502020204030204" pitchFamily="34" charset="0"/>
                <a:cs typeface="Calibri" panose="020F0502020204030204" pitchFamily="34" charset="0"/>
                <a:hlinkClick r:id="rId4"/>
              </a:rPr>
              <a:t>immi.homeaffairs.gov.au</a:t>
            </a:r>
            <a:r>
              <a:rPr lang="en-AU">
                <a:latin typeface="Calibri" panose="020F0502020204030204" pitchFamily="34" charset="0"/>
                <a:ea typeface="Calibri" panose="020F0502020204030204" pitchFamily="34" charset="0"/>
                <a:cs typeface="Calibri" panose="020F0502020204030204" pitchFamily="34" charset="0"/>
                <a:hlinkClick r:id="rId4"/>
              </a:rPr>
              <a:t>/visas/getting-a-visa/visa-listing/student-500/education-provider-default</a:t>
            </a:r>
            <a:endParaRPr lang="en-AU">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AU" sz="1800" b="1">
                <a:latin typeface="Calibri" panose="020F0502020204030204" pitchFamily="34" charset="0"/>
                <a:ea typeface="Calibri" panose="020F0502020204030204" pitchFamily="34" charset="0"/>
                <a:cs typeface="Calibri" panose="020F0502020204030204" pitchFamily="34" charset="0"/>
              </a:rPr>
              <a:t>Call the Global Service Centre</a:t>
            </a:r>
            <a:r>
              <a:rPr lang="en-AU" sz="180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200"/>
              </a:spcAft>
              <a:buFont typeface="Arial" panose="020B0604020202020204" pitchFamily="34" charset="0"/>
              <a:buChar char="•"/>
            </a:pPr>
            <a:r>
              <a:rPr lang="en-AU" b="1">
                <a:latin typeface="Calibri" panose="020F0502020204030204" pitchFamily="34" charset="0"/>
                <a:ea typeface="Calibri" panose="020F0502020204030204" pitchFamily="34" charset="0"/>
                <a:cs typeface="Calibri" panose="020F0502020204030204" pitchFamily="34" charset="0"/>
              </a:rPr>
              <a:t>In Australia</a:t>
            </a:r>
            <a:r>
              <a:rPr lang="en-AU">
                <a:latin typeface="Calibri" panose="020F0502020204030204" pitchFamily="34" charset="0"/>
                <a:ea typeface="Calibri" panose="020F0502020204030204" pitchFamily="34" charset="0"/>
                <a:cs typeface="Calibri" panose="020F0502020204030204" pitchFamily="34" charset="0"/>
              </a:rPr>
              <a:t>: 131 881</a:t>
            </a:r>
          </a:p>
          <a:p>
            <a:pPr marL="742950" lvl="1" indent="-285750">
              <a:spcAft>
                <a:spcPts val="3600"/>
              </a:spcAft>
              <a:buFont typeface="Arial" panose="020B0604020202020204" pitchFamily="34" charset="0"/>
              <a:buChar char="•"/>
            </a:pPr>
            <a:r>
              <a:rPr lang="en-AU" b="1">
                <a:latin typeface="Calibri" panose="020F0502020204030204" pitchFamily="34" charset="0"/>
                <a:ea typeface="Calibri" panose="020F0502020204030204" pitchFamily="34" charset="0"/>
                <a:cs typeface="Calibri" panose="020F0502020204030204" pitchFamily="34" charset="0"/>
              </a:rPr>
              <a:t>Outside Australia</a:t>
            </a:r>
            <a:r>
              <a:rPr lang="en-AU">
                <a:latin typeface="Calibri" panose="020F0502020204030204" pitchFamily="34" charset="0"/>
                <a:ea typeface="Calibri" panose="020F0502020204030204" pitchFamily="34" charset="0"/>
                <a:cs typeface="Calibri" panose="020F0502020204030204" pitchFamily="34" charset="0"/>
              </a:rPr>
              <a:t>: +61 2 6196 0196</a:t>
            </a:r>
          </a:p>
        </p:txBody>
      </p:sp>
    </p:spTree>
    <p:extLst>
      <p:ext uri="{BB962C8B-B14F-4D97-AF65-F5344CB8AC3E}">
        <p14:creationId xmlns:p14="http://schemas.microsoft.com/office/powerpoint/2010/main" val="68621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360000" y="1908000"/>
            <a:ext cx="3600000" cy="864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Getting a copy of your student record</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pic>
        <p:nvPicPr>
          <p:cNvPr id="2" name="Picture 8" descr="Australia Skills Quality Authority logo">
            <a:extLst>
              <a:ext uri="{FF2B5EF4-FFF2-40B4-BE49-F238E27FC236}">
                <a16:creationId xmlns:a16="http://schemas.microsoft.com/office/drawing/2014/main" id="{2F7F18ED-2B8B-9BA4-9CAD-CAEBD5FC0A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60000" y="360000"/>
            <a:ext cx="3448370" cy="6412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053B840-DED4-1BE7-D143-186B555612A8}"/>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a:solidFill>
                  <a:schemeClr val="bg1"/>
                </a:solidFill>
              </a:rPr>
              <a:t>Australian Skills Quality Authority (ASQA)</a:t>
            </a:r>
            <a:endParaRPr lang="en-US">
              <a:solidFill>
                <a:schemeClr val="bg1"/>
              </a:solidFill>
            </a:endParaRPr>
          </a:p>
        </p:txBody>
      </p:sp>
    </p:spTree>
    <p:extLst>
      <p:ext uri="{BB962C8B-B14F-4D97-AF65-F5344CB8AC3E}">
        <p14:creationId xmlns:p14="http://schemas.microsoft.com/office/powerpoint/2010/main" val="5464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09CE08-9E07-278A-767F-DDBC0A45ACB3}"/>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ASQA: Getting a copy of your student record</a:t>
            </a: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C0713507-958C-52F1-FB65-9E54FC7B63B5}"/>
              </a:ext>
            </a:extLst>
          </p:cNvPr>
          <p:cNvSpPr txBox="1"/>
          <p:nvPr/>
        </p:nvSpPr>
        <p:spPr>
          <a:xfrm>
            <a:off x="540000" y="1116000"/>
            <a:ext cx="8064000" cy="3595856"/>
          </a:xfrm>
          <a:prstGeom prst="rect">
            <a:avLst/>
          </a:prstGeom>
          <a:noFill/>
        </p:spPr>
        <p:txBody>
          <a:bodyPr wrap="square" lIns="0" tIns="0" rIns="0" bIns="0" rtlCol="0" anchor="t">
            <a:spAutoFit/>
          </a:bodyPr>
          <a:lstStyle/>
          <a:p>
            <a:pPr>
              <a:spcAft>
                <a:spcPts val="1300"/>
              </a:spcAft>
            </a:pPr>
            <a:r>
              <a:rPr lang="en-AU">
                <a:latin typeface="Calibri" panose="020F0502020204030204" pitchFamily="34" charset="0"/>
                <a:ea typeface="Calibri" panose="020F0502020204030204" pitchFamily="34" charset="0"/>
                <a:cs typeface="Calibri" panose="020F0502020204030204" pitchFamily="34" charset="0"/>
              </a:rPr>
              <a:t>When closing, a provider is expected to issue:</a:t>
            </a:r>
          </a:p>
          <a:p>
            <a:pPr marL="742950" lvl="1" indent="-285750">
              <a:spcAft>
                <a:spcPts val="13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a </a:t>
            </a:r>
            <a:r>
              <a:rPr lang="en-AU" b="1">
                <a:latin typeface="Calibri" panose="020F0502020204030204" pitchFamily="34" charset="0"/>
                <a:ea typeface="Calibri" panose="020F0502020204030204" pitchFamily="34" charset="0"/>
                <a:cs typeface="Calibri" panose="020F0502020204030204" pitchFamily="34" charset="0"/>
              </a:rPr>
              <a:t>testamur</a:t>
            </a:r>
            <a:r>
              <a:rPr lang="en-AU">
                <a:latin typeface="Calibri" panose="020F0502020204030204" pitchFamily="34" charset="0"/>
                <a:ea typeface="Calibri" panose="020F0502020204030204" pitchFamily="34" charset="0"/>
                <a:cs typeface="Calibri" panose="020F0502020204030204" pitchFamily="34" charset="0"/>
              </a:rPr>
              <a:t> and </a:t>
            </a:r>
            <a:r>
              <a:rPr lang="en-AU" b="1">
                <a:latin typeface="Calibri" panose="020F0502020204030204" pitchFamily="34" charset="0"/>
                <a:ea typeface="Calibri" panose="020F0502020204030204" pitchFamily="34" charset="0"/>
                <a:cs typeface="Calibri" panose="020F0502020204030204" pitchFamily="34" charset="0"/>
              </a:rPr>
              <a:t>record of results </a:t>
            </a:r>
            <a:r>
              <a:rPr lang="en-AU">
                <a:latin typeface="Calibri" panose="020F0502020204030204" pitchFamily="34" charset="0"/>
                <a:ea typeface="Calibri" panose="020F0502020204030204" pitchFamily="34" charset="0"/>
                <a:cs typeface="Calibri" panose="020F0502020204030204" pitchFamily="34" charset="0"/>
              </a:rPr>
              <a:t>to a student who has completed the requirements of a qualification, or</a:t>
            </a:r>
          </a:p>
          <a:p>
            <a:pPr marL="742950" lvl="1" indent="-285750">
              <a:spcAft>
                <a:spcPts val="2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a </a:t>
            </a:r>
            <a:r>
              <a:rPr lang="en-AU" b="1">
                <a:latin typeface="Calibri" panose="020F0502020204030204" pitchFamily="34" charset="0"/>
                <a:ea typeface="Calibri" panose="020F0502020204030204" pitchFamily="34" charset="0"/>
                <a:cs typeface="Calibri" panose="020F0502020204030204" pitchFamily="34" charset="0"/>
              </a:rPr>
              <a:t>statement of attainment</a:t>
            </a:r>
            <a:r>
              <a:rPr lang="en-AU">
                <a:latin typeface="Calibri" panose="020F0502020204030204" pitchFamily="34" charset="0"/>
                <a:ea typeface="Calibri" panose="020F0502020204030204" pitchFamily="34" charset="0"/>
                <a:cs typeface="Calibri" panose="020F0502020204030204" pitchFamily="34" charset="0"/>
              </a:rPr>
              <a:t> to a student who has not completed a qualification, but has completed one or more units of competency</a:t>
            </a:r>
          </a:p>
          <a:p>
            <a:pPr>
              <a:spcAft>
                <a:spcPts val="2800"/>
              </a:spcAft>
            </a:pPr>
            <a:r>
              <a:rPr lang="en-AU">
                <a:latin typeface="Calibri" panose="020F0502020204030204" pitchFamily="34" charset="0"/>
                <a:ea typeface="Calibri" panose="020F0502020204030204" pitchFamily="34" charset="0"/>
                <a:cs typeface="Calibri" panose="020F0502020204030204" pitchFamily="34" charset="0"/>
              </a:rPr>
              <a:t>You will need evidence of the units of competency you have achieved to continue your training at another provider</a:t>
            </a:r>
          </a:p>
          <a:p>
            <a:pPr>
              <a:spcAft>
                <a:spcPts val="2800"/>
              </a:spcAft>
            </a:pPr>
            <a:r>
              <a:rPr lang="en-AU">
                <a:latin typeface="Calibri" panose="020F0502020204030204" pitchFamily="34" charset="0"/>
                <a:ea typeface="Calibri" panose="020F0502020204030204" pitchFamily="34" charset="0"/>
                <a:cs typeface="Calibri" panose="020F0502020204030204" pitchFamily="34" charset="0"/>
              </a:rPr>
              <a:t>If you are unable to obtain an up-to-date copy of your student record, ASQA may be able to assist you</a:t>
            </a:r>
          </a:p>
        </p:txBody>
      </p:sp>
      <p:pic>
        <p:nvPicPr>
          <p:cNvPr id="4" name="Picture 8" descr="Australia Skills Quality Authority logo">
            <a:extLst>
              <a:ext uri="{FF2B5EF4-FFF2-40B4-BE49-F238E27FC236}">
                <a16:creationId xmlns:a16="http://schemas.microsoft.com/office/drawing/2014/main" id="{2290F7A7-F2EE-2356-E4AA-844A9954D3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
          <a:stretch/>
        </p:blipFill>
        <p:spPr bwMode="auto">
          <a:xfrm>
            <a:off x="7884000" y="4604400"/>
            <a:ext cx="900000" cy="34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1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Purpose of this meeting </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000821"/>
          </a:xfrm>
          <a:prstGeom prst="rect">
            <a:avLst/>
          </a:prstGeom>
          <a:noFill/>
        </p:spPr>
        <p:txBody>
          <a:bodyPr wrap="square" lIns="0" tIns="0" rIns="0" bIns="0" rtlCol="0" anchor="t">
            <a:spAutoFit/>
          </a:bodyPr>
          <a:lstStyle/>
          <a:p>
            <a:pPr>
              <a:spcAft>
                <a:spcPts val="3200"/>
              </a:spcAft>
            </a:pPr>
            <a:r>
              <a:rPr lang="en-AU"/>
              <a:t>How the Tuition Protection Service (TPS) can assist you</a:t>
            </a:r>
            <a:endParaRPr lang="en-US">
              <a:cs typeface="Calibri"/>
            </a:endParaRPr>
          </a:p>
          <a:p>
            <a:pPr>
              <a:spcAft>
                <a:spcPts val="3200"/>
              </a:spcAft>
            </a:pPr>
            <a:r>
              <a:rPr lang="en-AU"/>
              <a:t>Student visa information</a:t>
            </a:r>
          </a:p>
          <a:p>
            <a:pPr>
              <a:spcAft>
                <a:spcPts val="3200"/>
              </a:spcAft>
            </a:pPr>
            <a:r>
              <a:rPr lang="en-AU"/>
              <a:t>Getting a copy of your student record</a:t>
            </a:r>
          </a:p>
          <a:p>
            <a:pPr>
              <a:spcAft>
                <a:spcPts val="3200"/>
              </a:spcAft>
            </a:pPr>
            <a:r>
              <a:rPr lang="en-AU"/>
              <a:t>Other assistance available</a:t>
            </a:r>
          </a:p>
          <a:p>
            <a:pPr>
              <a:spcAft>
                <a:spcPts val="3200"/>
              </a:spcAft>
            </a:pPr>
            <a:r>
              <a:rPr lang="en-AU"/>
              <a:t>How to use the TPS Online case management system</a:t>
            </a:r>
          </a:p>
        </p:txBody>
      </p:sp>
      <p:grpSp>
        <p:nvGrpSpPr>
          <p:cNvPr id="15" name="Group 14">
            <a:extLst>
              <a:ext uri="{FF2B5EF4-FFF2-40B4-BE49-F238E27FC236}">
                <a16:creationId xmlns:a16="http://schemas.microsoft.com/office/drawing/2014/main" id="{FBA1B189-A172-5E86-6584-085AB9A474F3}"/>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11" name="Oval 10">
              <a:extLst>
                <a:ext uri="{FF2B5EF4-FFF2-40B4-BE49-F238E27FC236}">
                  <a16:creationId xmlns:a16="http://schemas.microsoft.com/office/drawing/2014/main" id="{DB2A2E65-0687-4DE0-B08A-2721D70C15F5}"/>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40">
              <a:extLst>
                <a:ext uri="{FF2B5EF4-FFF2-40B4-BE49-F238E27FC236}">
                  <a16:creationId xmlns:a16="http://schemas.microsoft.com/office/drawing/2014/main" id="{F2DA517D-C3E7-41FF-8FD9-9C9F29DD72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4070" y="3762000"/>
              <a:ext cx="867859" cy="900000"/>
            </a:xfrm>
            <a:prstGeom prst="rect">
              <a:avLst/>
            </a:prstGeom>
          </p:spPr>
        </p:pic>
      </p:grpSp>
      <p:grpSp>
        <p:nvGrpSpPr>
          <p:cNvPr id="17" name="Group 16">
            <a:extLst>
              <a:ext uri="{FF2B5EF4-FFF2-40B4-BE49-F238E27FC236}">
                <a16:creationId xmlns:a16="http://schemas.microsoft.com/office/drawing/2014/main" id="{57501056-D479-E3CC-21FE-EBC233E9B62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EEBED96F-066E-102F-18FD-7812232BBE4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ADE6AFE3-61FA-06F1-E4D0-4C224A5F656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32FC5731-FBF0-641D-0B5E-B82A51918FF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9400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D482A-4F12-4ECB-9C4E-CFDAC0B7D01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ASQA: Further information and contacts</a:t>
            </a: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69FCE064-E726-23FB-419D-D2B0435C8C4D}"/>
              </a:ext>
            </a:extLst>
          </p:cNvPr>
          <p:cNvSpPr txBox="1"/>
          <p:nvPr/>
        </p:nvSpPr>
        <p:spPr>
          <a:xfrm>
            <a:off x="540000" y="1116000"/>
            <a:ext cx="8064000" cy="3170099"/>
          </a:xfrm>
          <a:prstGeom prst="rect">
            <a:avLst/>
          </a:prstGeom>
          <a:noFill/>
        </p:spPr>
        <p:txBody>
          <a:bodyPr wrap="square" lIns="0" tIns="0" rIns="0" bIns="0" rtlCol="0" anchor="t">
            <a:spAutoFit/>
          </a:bodyPr>
          <a:lstStyle/>
          <a:p>
            <a:pPr>
              <a:spcAft>
                <a:spcPts val="3600"/>
              </a:spcAft>
            </a:pPr>
            <a:r>
              <a:rPr lang="en-AU">
                <a:latin typeface="Calibri" panose="020F0502020204030204" pitchFamily="34" charset="0"/>
                <a:ea typeface="Calibri" panose="020F0502020204030204" pitchFamily="34" charset="0"/>
                <a:cs typeface="Calibri" panose="020F0502020204030204" pitchFamily="34" charset="0"/>
              </a:rPr>
              <a:t>Information about how ASQA can help students:</a:t>
            </a:r>
            <a:br>
              <a:rPr lang="en-AU" b="1">
                <a:latin typeface="Calibri" panose="020F0502020204030204" pitchFamily="34" charset="0"/>
                <a:ea typeface="Calibri" panose="020F0502020204030204" pitchFamily="34" charset="0"/>
                <a:cs typeface="Calibri" panose="020F0502020204030204" pitchFamily="34" charset="0"/>
              </a:rPr>
            </a:br>
            <a:r>
              <a:rPr lang="en-AU" b="1">
                <a:latin typeface="Calibri" panose="020F0502020204030204" pitchFamily="34" charset="0"/>
                <a:cs typeface="Calibri" panose="020F0502020204030204" pitchFamily="34" charset="0"/>
                <a:hlinkClick r:id="rId3"/>
              </a:rPr>
              <a:t>www.asqa.gov.au</a:t>
            </a:r>
            <a:r>
              <a:rPr lang="en-AU">
                <a:latin typeface="Calibri" panose="020F0502020204030204" pitchFamily="34" charset="0"/>
                <a:cs typeface="Calibri" panose="020F0502020204030204" pitchFamily="34" charset="0"/>
                <a:hlinkClick r:id="rId3"/>
              </a:rPr>
              <a:t>/students/how-asqa-can-help-students</a:t>
            </a:r>
            <a:endParaRPr lang="en-AU">
              <a:latin typeface="Calibri" panose="020F0502020204030204" pitchFamily="34" charset="0"/>
              <a:cs typeface="Calibri" panose="020F0502020204030204" pitchFamily="34" charset="0"/>
            </a:endParaRPr>
          </a:p>
          <a:p>
            <a:pPr>
              <a:spcAft>
                <a:spcPts val="3600"/>
              </a:spcAft>
            </a:pPr>
            <a:r>
              <a:rPr lang="en-AU">
                <a:latin typeface="Calibri" panose="020F0502020204030204" pitchFamily="34" charset="0"/>
                <a:cs typeface="Calibri" panose="020F0502020204030204" pitchFamily="34" charset="0"/>
              </a:rPr>
              <a:t>Information about student records:</a:t>
            </a:r>
            <a:br>
              <a:rPr lang="en-AU">
                <a:latin typeface="Calibri" panose="020F0502020204030204" pitchFamily="34" charset="0"/>
                <a:cs typeface="Calibri" panose="020F0502020204030204" pitchFamily="34" charset="0"/>
              </a:rPr>
            </a:br>
            <a:r>
              <a:rPr lang="en-AU" b="1">
                <a:latin typeface="Calibri" panose="020F0502020204030204" pitchFamily="34" charset="0"/>
                <a:cs typeface="Calibri" panose="020F0502020204030204" pitchFamily="34" charset="0"/>
                <a:hlinkClick r:id="rId4"/>
              </a:rPr>
              <a:t>www.asqa.gov.au</a:t>
            </a:r>
            <a:r>
              <a:rPr lang="en-AU">
                <a:latin typeface="Calibri" panose="020F0502020204030204" pitchFamily="34" charset="0"/>
                <a:cs typeface="Calibri" panose="020F0502020204030204" pitchFamily="34" charset="0"/>
                <a:hlinkClick r:id="rId4"/>
              </a:rPr>
              <a:t>/students/student-record</a:t>
            </a:r>
            <a:endParaRPr lang="en-AU">
              <a:latin typeface="Calibri" panose="020F0502020204030204" pitchFamily="34" charset="0"/>
              <a:cs typeface="Calibri" panose="020F0502020204030204" pitchFamily="34" charset="0"/>
            </a:endParaRPr>
          </a:p>
          <a:p>
            <a:pPr>
              <a:spcAft>
                <a:spcPts val="1200"/>
              </a:spcAft>
            </a:pPr>
            <a:r>
              <a:rPr lang="en-AU" b="1">
                <a:latin typeface="Calibri" panose="020F0502020204030204" pitchFamily="34" charset="0"/>
                <a:ea typeface="Calibri" panose="020F0502020204030204" pitchFamily="34" charset="0"/>
                <a:cs typeface="Calibri" panose="020F0502020204030204" pitchFamily="34" charset="0"/>
              </a:rPr>
              <a:t>Call ASQA</a:t>
            </a:r>
            <a:r>
              <a:rPr lang="en-AU">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200"/>
              </a:spcAft>
              <a:buFont typeface="Arial" panose="020B0604020202020204" pitchFamily="34" charset="0"/>
              <a:buChar char="•"/>
            </a:pPr>
            <a:r>
              <a:rPr lang="en-AU" b="1">
                <a:latin typeface="Calibri" panose="020F0502020204030204" pitchFamily="34" charset="0"/>
                <a:ea typeface="Calibri" panose="020F0502020204030204" pitchFamily="34" charset="0"/>
                <a:cs typeface="Calibri" panose="020F0502020204030204" pitchFamily="34" charset="0"/>
              </a:rPr>
              <a:t>In Australia</a:t>
            </a:r>
            <a:r>
              <a:rPr lang="en-AU">
                <a:latin typeface="Calibri" panose="020F0502020204030204" pitchFamily="34" charset="0"/>
                <a:ea typeface="Calibri" panose="020F0502020204030204" pitchFamily="34" charset="0"/>
                <a:cs typeface="Calibri" panose="020F0502020204030204" pitchFamily="34" charset="0"/>
              </a:rPr>
              <a:t>: 1300 701 801</a:t>
            </a:r>
          </a:p>
          <a:p>
            <a:pPr marL="742950" lvl="1" indent="-285750">
              <a:spcAft>
                <a:spcPts val="3600"/>
              </a:spcAft>
              <a:buFont typeface="Arial" panose="020B0604020202020204" pitchFamily="34" charset="0"/>
              <a:buChar char="•"/>
            </a:pPr>
            <a:r>
              <a:rPr lang="en-AU" b="1" i="0">
                <a:effectLst/>
                <a:latin typeface="Calibri" panose="020F0502020204030204" pitchFamily="34" charset="0"/>
                <a:ea typeface="Calibri" panose="020F0502020204030204" pitchFamily="34" charset="0"/>
                <a:cs typeface="Calibri" panose="020F0502020204030204" pitchFamily="34" charset="0"/>
              </a:rPr>
              <a:t>Outside Australia</a:t>
            </a:r>
            <a:r>
              <a:rPr lang="en-AU" b="0" i="0">
                <a:effectLst/>
                <a:latin typeface="Calibri" panose="020F0502020204030204" pitchFamily="34" charset="0"/>
                <a:ea typeface="Calibri" panose="020F0502020204030204" pitchFamily="34" charset="0"/>
                <a:cs typeface="Calibri" panose="020F0502020204030204" pitchFamily="34" charset="0"/>
              </a:rPr>
              <a:t>: </a:t>
            </a:r>
            <a:r>
              <a:rPr lang="en-AU">
                <a:latin typeface="Calibri" panose="020F0502020204030204" pitchFamily="34" charset="0"/>
                <a:ea typeface="Calibri" panose="020F0502020204030204" pitchFamily="34" charset="0"/>
                <a:cs typeface="Calibri" panose="020F0502020204030204" pitchFamily="34" charset="0"/>
              </a:rPr>
              <a:t>+61 3 8613 3910</a:t>
            </a:r>
          </a:p>
        </p:txBody>
      </p:sp>
      <p:pic>
        <p:nvPicPr>
          <p:cNvPr id="6" name="Picture 8" descr="Australia Skills Quality Authority logo">
            <a:extLst>
              <a:ext uri="{FF2B5EF4-FFF2-40B4-BE49-F238E27FC236}">
                <a16:creationId xmlns:a16="http://schemas.microsoft.com/office/drawing/2014/main" id="{33215041-062E-82E2-E64C-D0F5B477F2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
          <a:stretch/>
        </p:blipFill>
        <p:spPr bwMode="auto">
          <a:xfrm>
            <a:off x="7884000" y="4604400"/>
            <a:ext cx="900000" cy="34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3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2F191-E5D8-CDF3-5F48-9BCF12116CFB}"/>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Study New South Wales</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pic>
        <p:nvPicPr>
          <p:cNvPr id="6146" name="Picture 2" descr="Study NSW logo">
            <a:extLst>
              <a:ext uri="{FF2B5EF4-FFF2-40B4-BE49-F238E27FC236}">
                <a16:creationId xmlns:a16="http://schemas.microsoft.com/office/drawing/2014/main" id="{82D9F35E-93E1-24DF-029A-DD80A78392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60000" y="360000"/>
            <a:ext cx="2718000" cy="830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9E59449-7A7A-1AF0-5EB5-E6FBC6CF7324}"/>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A84B1AAB-6C3D-11E1-DDE5-43C53FC235D3}"/>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a:solidFill>
                  <a:schemeClr val="bg1"/>
                </a:solidFill>
                <a:ea typeface="+mn-lt"/>
                <a:cs typeface="+mn-lt"/>
              </a:rPr>
              <a:t>Support for international students</a:t>
            </a:r>
            <a:endParaRPr lang="en-AU" sz="2000">
              <a:solidFill>
                <a:schemeClr val="bg1"/>
              </a:solidFill>
              <a:cs typeface="Calibri"/>
            </a:endParaRPr>
          </a:p>
        </p:txBody>
      </p:sp>
    </p:spTree>
    <p:extLst>
      <p:ext uri="{BB962C8B-B14F-4D97-AF65-F5344CB8AC3E}">
        <p14:creationId xmlns:p14="http://schemas.microsoft.com/office/powerpoint/2010/main" val="3946847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Study NSW</a:t>
            </a:r>
            <a:endParaRPr kumimoji="0" lang="en-AU" sz="2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1" y="1116000"/>
            <a:ext cx="4776070" cy="2862322"/>
          </a:xfrm>
          <a:prstGeom prst="rect">
            <a:avLst/>
          </a:prstGeom>
          <a:noFill/>
        </p:spPr>
        <p:txBody>
          <a:bodyPr wrap="square" lIns="0" tIns="0" rIns="0" bIns="0" rtlCol="0" anchor="t">
            <a:spAutoFit/>
          </a:bodyPr>
          <a:lstStyle/>
          <a:p>
            <a:pPr>
              <a:spcAft>
                <a:spcPts val="1800"/>
              </a:spcAft>
            </a:pPr>
            <a:r>
              <a:rPr lang="en-AU" sz="1800">
                <a:latin typeface="Calibri" panose="020F0502020204030204" pitchFamily="34" charset="0"/>
                <a:ea typeface="Calibri" panose="020F0502020204030204" pitchFamily="34" charset="0"/>
                <a:cs typeface="Calibri" panose="020F0502020204030204" pitchFamily="34" charset="0"/>
              </a:rPr>
              <a:t>The Study NSW website contains information and resources for international students in New South Wales about:</a:t>
            </a:r>
          </a:p>
          <a:p>
            <a:pPr marL="742950" lvl="1" indent="-285750">
              <a:spcAft>
                <a:spcPts val="1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Studying in NSW</a:t>
            </a:r>
          </a:p>
          <a:p>
            <a:pPr marL="742950" lvl="1" indent="-285750">
              <a:spcAft>
                <a:spcPts val="1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Living in NSW</a:t>
            </a:r>
          </a:p>
          <a:p>
            <a:pPr marL="742950" lvl="1" indent="-285750">
              <a:spcAft>
                <a:spcPts val="1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Working in NSW</a:t>
            </a:r>
          </a:p>
          <a:p>
            <a:pPr marL="742950" lvl="1" indent="-285750">
              <a:spcAft>
                <a:spcPts val="30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Student support services, news and events</a:t>
            </a:r>
          </a:p>
        </p:txBody>
      </p:sp>
      <p:pic>
        <p:nvPicPr>
          <p:cNvPr id="1028" name="Picture 4">
            <a:extLst>
              <a:ext uri="{FF2B5EF4-FFF2-40B4-BE49-F238E27FC236}">
                <a16:creationId xmlns:a16="http://schemas.microsoft.com/office/drawing/2014/main" id="{8FC5ACAA-C6D2-18E3-D652-D6502842C047}"/>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421529" y="1116000"/>
            <a:ext cx="3182470" cy="2951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C4F96E-2B56-CA6D-7D02-3B53E83084DE}"/>
              </a:ext>
            </a:extLst>
          </p:cNvPr>
          <p:cNvSpPr txBox="1"/>
          <p:nvPr/>
        </p:nvSpPr>
        <p:spPr>
          <a:xfrm>
            <a:off x="540000" y="4331656"/>
            <a:ext cx="8063999" cy="276999"/>
          </a:xfrm>
          <a:prstGeom prst="rect">
            <a:avLst/>
          </a:prstGeom>
          <a:noFill/>
        </p:spPr>
        <p:txBody>
          <a:bodyPr wrap="square" lIns="0" tIns="0" rIns="0" bIns="0" rtlCol="0" anchor="t">
            <a:spAutoFit/>
          </a:bodyPr>
          <a:lstStyle/>
          <a:p>
            <a:pPr>
              <a:spcAft>
                <a:spcPts val="2400"/>
              </a:spcAft>
            </a:pPr>
            <a:r>
              <a:rPr lang="en-AU" sz="1800" b="1">
                <a:latin typeface="Calibri" panose="020F0502020204030204" pitchFamily="34" charset="0"/>
                <a:ea typeface="Calibri" panose="020F0502020204030204" pitchFamily="34" charset="0"/>
                <a:cs typeface="Calibri" panose="020F0502020204030204" pitchFamily="34" charset="0"/>
              </a:rPr>
              <a:t>Website</a:t>
            </a:r>
            <a:r>
              <a:rPr lang="en-AU" sz="1800">
                <a:latin typeface="Calibri" panose="020F0502020204030204" pitchFamily="34" charset="0"/>
                <a:ea typeface="Calibri" panose="020F0502020204030204" pitchFamily="34" charset="0"/>
                <a:cs typeface="Calibri" panose="020F0502020204030204" pitchFamily="34" charset="0"/>
              </a:rPr>
              <a:t>: </a:t>
            </a:r>
            <a:r>
              <a:rPr lang="en-AU" b="1">
                <a:latin typeface="Calibri" panose="020F0502020204030204" pitchFamily="34" charset="0"/>
                <a:ea typeface="Calibri" panose="020F0502020204030204" pitchFamily="34" charset="0"/>
                <a:cs typeface="Calibri" panose="020F0502020204030204" pitchFamily="34" charset="0"/>
                <a:hlinkClick r:id="rId4"/>
              </a:rPr>
              <a:t>www.study.nsw.gov.au</a:t>
            </a:r>
            <a:r>
              <a:rPr lang="en-AU">
                <a:latin typeface="Calibri" panose="020F0502020204030204" pitchFamily="34" charset="0"/>
                <a:ea typeface="Calibri" panose="020F0502020204030204" pitchFamily="34" charset="0"/>
                <a:cs typeface="Calibri" panose="020F0502020204030204" pitchFamily="34" charset="0"/>
                <a:hlinkClick r:id="rId4"/>
              </a:rPr>
              <a:t>/current-students</a:t>
            </a:r>
            <a:endParaRPr lang="en-AU" sz="180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Study NSW logo">
            <a:extLst>
              <a:ext uri="{FF2B5EF4-FFF2-40B4-BE49-F238E27FC236}">
                <a16:creationId xmlns:a16="http://schemas.microsoft.com/office/drawing/2014/main" id="{8FB41625-7D6E-8294-B470-3B5E869381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596000" y="4586400"/>
            <a:ext cx="1188000" cy="36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08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3">
            <a:extLst>
              <a:ext uri="{FF2B5EF4-FFF2-40B4-BE49-F238E27FC236}">
                <a16:creationId xmlns:a16="http://schemas.microsoft.com/office/drawing/2014/main" id="{802F1652-1D44-4A0D-F578-04F6CD3C8E95}"/>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Study Queensland</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pic>
        <p:nvPicPr>
          <p:cNvPr id="2050" name="Picture 2" descr="Study Queensland logo">
            <a:extLst>
              <a:ext uri="{FF2B5EF4-FFF2-40B4-BE49-F238E27FC236}">
                <a16:creationId xmlns:a16="http://schemas.microsoft.com/office/drawing/2014/main" id="{6AB0BCCD-7C90-497A-CF31-FE372CE7D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60000"/>
            <a:ext cx="3240000" cy="4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015BC2E-D90A-BC74-4F87-306C327BF773}"/>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F6F84E99-EF4A-0FDC-C33C-C2B6C63D57DE}"/>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a:solidFill>
                  <a:schemeClr val="bg1"/>
                </a:solidFill>
                <a:ea typeface="+mn-lt"/>
                <a:cs typeface="+mn-lt"/>
              </a:rPr>
              <a:t>Support for international students</a:t>
            </a:r>
            <a:endParaRPr lang="en-AU" sz="2000">
              <a:solidFill>
                <a:schemeClr val="bg1"/>
              </a:solidFill>
              <a:cs typeface="Calibri"/>
            </a:endParaRPr>
          </a:p>
        </p:txBody>
      </p:sp>
    </p:spTree>
    <p:extLst>
      <p:ext uri="{BB962C8B-B14F-4D97-AF65-F5344CB8AC3E}">
        <p14:creationId xmlns:p14="http://schemas.microsoft.com/office/powerpoint/2010/main" val="423641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Study Queensland</a:t>
            </a:r>
            <a:endParaRPr kumimoji="0" lang="en-AU" sz="2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39999" y="1116000"/>
            <a:ext cx="8064000" cy="3754874"/>
          </a:xfrm>
          <a:prstGeom prst="rect">
            <a:avLst/>
          </a:prstGeom>
          <a:noFill/>
        </p:spPr>
        <p:txBody>
          <a:bodyPr wrap="square" lIns="0" tIns="0" rIns="0" bIns="0" rtlCol="0" anchor="t">
            <a:spAutoFit/>
          </a:bodyPr>
          <a:lstStyle/>
          <a:p>
            <a:pPr>
              <a:spcAft>
                <a:spcPts val="1800"/>
              </a:spcAft>
            </a:pPr>
            <a:r>
              <a:rPr lang="en-AU" sz="1800">
                <a:latin typeface="Calibri" panose="020F0502020204030204" pitchFamily="34" charset="0"/>
                <a:ea typeface="Calibri" panose="020F0502020204030204" pitchFamily="34" charset="0"/>
                <a:cs typeface="Calibri" panose="020F0502020204030204" pitchFamily="34" charset="0"/>
              </a:rPr>
              <a:t>The Study Queensland website contains information and resources for international students in Queensland about:</a:t>
            </a:r>
          </a:p>
          <a:p>
            <a:pPr marL="742950" lvl="1" indent="-285750">
              <a:spcAft>
                <a:spcPts val="1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Studying in Queensland</a:t>
            </a:r>
          </a:p>
          <a:p>
            <a:pPr marL="742950" lvl="1" indent="-285750">
              <a:spcAft>
                <a:spcPts val="1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Living in Queensland</a:t>
            </a:r>
          </a:p>
          <a:p>
            <a:pPr marL="742950" lvl="1" indent="-285750">
              <a:spcAft>
                <a:spcPts val="1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Working in Queensland</a:t>
            </a:r>
          </a:p>
          <a:p>
            <a:pPr marL="742950" lvl="1" indent="-285750">
              <a:spcAft>
                <a:spcPts val="24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Student support services, news and events</a:t>
            </a:r>
          </a:p>
          <a:p>
            <a:pPr>
              <a:spcAft>
                <a:spcPts val="2400"/>
              </a:spcAft>
            </a:pPr>
            <a:r>
              <a:rPr lang="en-AU" b="1">
                <a:latin typeface="Calibri" panose="020F0502020204030204" pitchFamily="34" charset="0"/>
                <a:ea typeface="Calibri" panose="020F0502020204030204" pitchFamily="34" charset="0"/>
                <a:cs typeface="Calibri" panose="020F0502020204030204" pitchFamily="34" charset="0"/>
              </a:rPr>
              <a:t>Website</a:t>
            </a:r>
            <a:r>
              <a:rPr lang="en-AU">
                <a:latin typeface="Calibri" panose="020F0502020204030204" pitchFamily="34" charset="0"/>
                <a:ea typeface="Calibri" panose="020F0502020204030204" pitchFamily="34" charset="0"/>
                <a:cs typeface="Calibri" panose="020F0502020204030204" pitchFamily="34" charset="0"/>
              </a:rPr>
              <a:t>: </a:t>
            </a:r>
            <a:r>
              <a:rPr lang="en-AU">
                <a:latin typeface="Calibri" panose="020F0502020204030204" pitchFamily="34" charset="0"/>
                <a:ea typeface="Calibri" panose="020F0502020204030204" pitchFamily="34" charset="0"/>
                <a:cs typeface="Calibri" panose="020F0502020204030204" pitchFamily="34" charset="0"/>
                <a:hlinkClick r:id="rId3"/>
              </a:rPr>
              <a:t>www.studyqueensland.qld.gov.au</a:t>
            </a:r>
            <a:endParaRPr lang="en-AU">
              <a:latin typeface="Calibri" panose="020F0502020204030204" pitchFamily="34" charset="0"/>
              <a:ea typeface="Calibri" panose="020F0502020204030204" pitchFamily="34" charset="0"/>
              <a:cs typeface="Calibri" panose="020F0502020204030204" pitchFamily="34" charset="0"/>
            </a:endParaRPr>
          </a:p>
          <a:p>
            <a:pPr>
              <a:spcAft>
                <a:spcPts val="2400"/>
              </a:spcAft>
            </a:pPr>
            <a:r>
              <a:rPr lang="en-AU" b="1">
                <a:latin typeface="Calibri" panose="020F0502020204030204" pitchFamily="34" charset="0"/>
                <a:ea typeface="Calibri" panose="020F0502020204030204" pitchFamily="34" charset="0"/>
                <a:cs typeface="Calibri" panose="020F0502020204030204" pitchFamily="34" charset="0"/>
              </a:rPr>
              <a:t>Phone</a:t>
            </a:r>
            <a:r>
              <a:rPr lang="en-AU">
                <a:latin typeface="Calibri" panose="020F0502020204030204" pitchFamily="34" charset="0"/>
                <a:ea typeface="Calibri" panose="020F0502020204030204" pitchFamily="34" charset="0"/>
                <a:cs typeface="Calibri" panose="020F0502020204030204" pitchFamily="34" charset="0"/>
              </a:rPr>
              <a:t>: 1800 778 839</a:t>
            </a:r>
          </a:p>
        </p:txBody>
      </p:sp>
      <p:pic>
        <p:nvPicPr>
          <p:cNvPr id="3" name="Picture 2" descr="Study Queensland logo">
            <a:extLst>
              <a:ext uri="{FF2B5EF4-FFF2-40B4-BE49-F238E27FC236}">
                <a16:creationId xmlns:a16="http://schemas.microsoft.com/office/drawing/2014/main" id="{81B1CB7F-08C7-23F2-A44A-98F3F13D0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000" y="4759200"/>
            <a:ext cx="1260000" cy="1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22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Queensland Student Hub Network</a:t>
            </a:r>
            <a:endParaRPr kumimoji="0" lang="en-AU" sz="2800" b="0"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826689"/>
          </a:xfrm>
          <a:prstGeom prst="rect">
            <a:avLst/>
          </a:prstGeom>
          <a:noFill/>
        </p:spPr>
        <p:txBody>
          <a:bodyPr wrap="square" lIns="0" tIns="0" rIns="0" bIns="0" rtlCol="0" anchor="t">
            <a:spAutoFit/>
          </a:bodyPr>
          <a:lstStyle/>
          <a:p>
            <a:pPr>
              <a:spcAft>
                <a:spcPts val="2800"/>
              </a:spcAft>
            </a:pPr>
            <a:r>
              <a:rPr lang="en-AU" sz="1800">
                <a:latin typeface="Calibri" panose="020F0502020204030204" pitchFamily="34" charset="0"/>
                <a:ea typeface="Calibri" panose="020F0502020204030204" pitchFamily="34" charset="0"/>
                <a:cs typeface="Calibri" panose="020F0502020204030204" pitchFamily="34" charset="0"/>
              </a:rPr>
              <a:t>2 student hubs offering a range of support services for students in Queensland</a:t>
            </a:r>
          </a:p>
          <a:p>
            <a:pPr>
              <a:spcAft>
                <a:spcPts val="800"/>
              </a:spcAft>
            </a:pPr>
            <a:r>
              <a:rPr lang="en-AU" b="1">
                <a:latin typeface="Calibri" panose="020F0502020204030204" pitchFamily="34" charset="0"/>
                <a:ea typeface="Calibri" panose="020F0502020204030204" pitchFamily="34" charset="0"/>
                <a:cs typeface="Calibri" panose="020F0502020204030204" pitchFamily="34" charset="0"/>
              </a:rPr>
              <a:t>Gold Coast Student Hub</a:t>
            </a:r>
            <a:r>
              <a:rPr lang="en-AU">
                <a:latin typeface="Calibri" panose="020F0502020204030204" pitchFamily="34" charset="0"/>
                <a:ea typeface="Calibri" panose="020F0502020204030204" pitchFamily="34" charset="0"/>
                <a:cs typeface="Calibri" panose="020F0502020204030204" pitchFamily="34" charset="0"/>
              </a:rPr>
              <a:t>: 43 Nerang Street, Southport</a:t>
            </a:r>
          </a:p>
          <a:p>
            <a:pPr marL="742950" lvl="1" indent="-285750">
              <a:spcAft>
                <a:spcPts val="800"/>
              </a:spcAft>
              <a:buFont typeface="Arial" panose="020B0604020202020204" pitchFamily="34" charset="0"/>
              <a:buChar char="•"/>
            </a:pPr>
            <a:r>
              <a:rPr lang="en-AU" sz="1700" b="1">
                <a:latin typeface="Calibri" panose="020F0502020204030204" pitchFamily="34" charset="0"/>
                <a:ea typeface="Calibri" panose="020F0502020204030204" pitchFamily="34" charset="0"/>
                <a:cs typeface="Calibri" panose="020F0502020204030204" pitchFamily="34" charset="0"/>
              </a:rPr>
              <a:t>Website</a:t>
            </a:r>
            <a:r>
              <a:rPr lang="en-AU" sz="1700">
                <a:latin typeface="Calibri" panose="020F0502020204030204" pitchFamily="34" charset="0"/>
                <a:ea typeface="Calibri" panose="020F0502020204030204" pitchFamily="34" charset="0"/>
                <a:cs typeface="Calibri" panose="020F0502020204030204" pitchFamily="34" charset="0"/>
              </a:rPr>
              <a:t>: </a:t>
            </a:r>
            <a:r>
              <a:rPr lang="en-AU" sz="1700">
                <a:latin typeface="Calibri" panose="020F0502020204030204" pitchFamily="34" charset="0"/>
                <a:ea typeface="Calibri" panose="020F0502020204030204" pitchFamily="34" charset="0"/>
                <a:cs typeface="Calibri" panose="020F0502020204030204" pitchFamily="34" charset="0"/>
                <a:hlinkClick r:id="rId3"/>
              </a:rPr>
              <a:t>www.goldcoaststudenthub.com.au</a:t>
            </a:r>
            <a:endParaRPr lang="en-AU" sz="1700">
              <a:latin typeface="Calibri" panose="020F0502020204030204" pitchFamily="34" charset="0"/>
              <a:ea typeface="Calibri" panose="020F0502020204030204" pitchFamily="34" charset="0"/>
              <a:cs typeface="Calibri" panose="020F0502020204030204" pitchFamily="34" charset="0"/>
            </a:endParaRPr>
          </a:p>
          <a:p>
            <a:pPr marL="742950" lvl="1" indent="-285750">
              <a:spcAft>
                <a:spcPts val="800"/>
              </a:spcAft>
              <a:buFont typeface="Arial" panose="020B0604020202020204" pitchFamily="34" charset="0"/>
              <a:buChar char="•"/>
            </a:pPr>
            <a:r>
              <a:rPr lang="en-AU" sz="1700" b="1">
                <a:latin typeface="Calibri" panose="020F0502020204030204" pitchFamily="34" charset="0"/>
                <a:ea typeface="Calibri" panose="020F0502020204030204" pitchFamily="34" charset="0"/>
                <a:cs typeface="Calibri" panose="020F0502020204030204" pitchFamily="34" charset="0"/>
              </a:rPr>
              <a:t>Phone</a:t>
            </a:r>
            <a:r>
              <a:rPr lang="en-AU" sz="1700">
                <a:latin typeface="Calibri" panose="020F0502020204030204" pitchFamily="34" charset="0"/>
                <a:ea typeface="Calibri" panose="020F0502020204030204" pitchFamily="34" charset="0"/>
                <a:cs typeface="Calibri" panose="020F0502020204030204" pitchFamily="34" charset="0"/>
              </a:rPr>
              <a:t>: 07 5556 6100</a:t>
            </a:r>
          </a:p>
          <a:p>
            <a:pPr marL="742950" lvl="1" indent="-285750">
              <a:spcAft>
                <a:spcPts val="2800"/>
              </a:spcAft>
              <a:buFont typeface="Arial" panose="020B0604020202020204" pitchFamily="34" charset="0"/>
              <a:buChar char="•"/>
            </a:pPr>
            <a:r>
              <a:rPr lang="en-AU" sz="1700" b="1">
                <a:latin typeface="Calibri" panose="020F0502020204030204" pitchFamily="34" charset="0"/>
                <a:ea typeface="Calibri" panose="020F0502020204030204" pitchFamily="34" charset="0"/>
                <a:cs typeface="Calibri" panose="020F0502020204030204" pitchFamily="34" charset="0"/>
              </a:rPr>
              <a:t>Email</a:t>
            </a:r>
            <a:r>
              <a:rPr lang="en-AU" sz="1700">
                <a:latin typeface="Calibri" panose="020F0502020204030204" pitchFamily="34" charset="0"/>
                <a:ea typeface="Calibri" panose="020F0502020204030204" pitchFamily="34" charset="0"/>
                <a:cs typeface="Calibri" panose="020F0502020204030204" pitchFamily="34" charset="0"/>
              </a:rPr>
              <a:t>: </a:t>
            </a:r>
            <a:r>
              <a:rPr lang="en-AU" sz="1700">
                <a:latin typeface="Calibri" panose="020F0502020204030204" pitchFamily="34" charset="0"/>
                <a:ea typeface="Calibri" panose="020F0502020204030204" pitchFamily="34" charset="0"/>
                <a:cs typeface="Calibri" panose="020F0502020204030204" pitchFamily="34" charset="0"/>
                <a:hlinkClick r:id="rId4"/>
              </a:rPr>
              <a:t>info@goldcoaststudenthub.com</a:t>
            </a:r>
            <a:endParaRPr lang="en-AU" sz="1700">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AU" sz="1800" b="1">
                <a:latin typeface="Calibri" panose="020F0502020204030204" pitchFamily="34" charset="0"/>
                <a:ea typeface="Calibri" panose="020F0502020204030204" pitchFamily="34" charset="0"/>
                <a:cs typeface="Calibri" panose="020F0502020204030204" pitchFamily="34" charset="0"/>
              </a:rPr>
              <a:t>Cairns Student Hub</a:t>
            </a:r>
            <a:r>
              <a:rPr lang="en-AU" sz="1800">
                <a:latin typeface="Calibri" panose="020F0502020204030204" pitchFamily="34" charset="0"/>
                <a:ea typeface="Calibri" panose="020F0502020204030204" pitchFamily="34" charset="0"/>
                <a:cs typeface="Calibri" panose="020F0502020204030204" pitchFamily="34" charset="0"/>
              </a:rPr>
              <a:t>: 93-105 Lake Street, Cairns</a:t>
            </a:r>
          </a:p>
          <a:p>
            <a:pPr marL="742950" lvl="1" indent="-285750">
              <a:spcAft>
                <a:spcPts val="800"/>
              </a:spcAft>
              <a:buFont typeface="Arial" panose="020B0604020202020204" pitchFamily="34" charset="0"/>
              <a:buChar char="•"/>
            </a:pPr>
            <a:r>
              <a:rPr lang="en-AU" sz="1700" b="1">
                <a:latin typeface="Calibri" panose="020F0502020204030204" pitchFamily="34" charset="0"/>
                <a:ea typeface="Calibri" panose="020F0502020204030204" pitchFamily="34" charset="0"/>
                <a:cs typeface="Calibri" panose="020F0502020204030204" pitchFamily="34" charset="0"/>
              </a:rPr>
              <a:t>Website</a:t>
            </a:r>
            <a:r>
              <a:rPr lang="en-AU" sz="1700">
                <a:latin typeface="Calibri" panose="020F0502020204030204" pitchFamily="34" charset="0"/>
                <a:ea typeface="Calibri" panose="020F0502020204030204" pitchFamily="34" charset="0"/>
                <a:cs typeface="Calibri" panose="020F0502020204030204" pitchFamily="34" charset="0"/>
              </a:rPr>
              <a:t>: </a:t>
            </a:r>
            <a:r>
              <a:rPr lang="en-AU" sz="1700">
                <a:latin typeface="Calibri" panose="020F0502020204030204" pitchFamily="34" charset="0"/>
                <a:ea typeface="Calibri" panose="020F0502020204030204" pitchFamily="34" charset="0"/>
                <a:cs typeface="Calibri" panose="020F0502020204030204" pitchFamily="34" charset="0"/>
                <a:hlinkClick r:id="rId5"/>
              </a:rPr>
              <a:t>www.cairnsstudenthub.com.au</a:t>
            </a:r>
            <a:endParaRPr lang="en-AU" sz="1700">
              <a:latin typeface="Calibri" panose="020F0502020204030204" pitchFamily="34" charset="0"/>
              <a:ea typeface="Calibri" panose="020F0502020204030204" pitchFamily="34" charset="0"/>
              <a:cs typeface="Calibri" panose="020F0502020204030204" pitchFamily="34" charset="0"/>
            </a:endParaRPr>
          </a:p>
          <a:p>
            <a:pPr marL="742950" lvl="1" indent="-285750">
              <a:spcAft>
                <a:spcPts val="800"/>
              </a:spcAft>
              <a:buFont typeface="Arial" panose="020B0604020202020204" pitchFamily="34" charset="0"/>
              <a:buChar char="•"/>
            </a:pPr>
            <a:r>
              <a:rPr lang="en-AU" sz="1700" b="1">
                <a:latin typeface="Calibri" panose="020F0502020204030204" pitchFamily="34" charset="0"/>
                <a:ea typeface="Calibri" panose="020F0502020204030204" pitchFamily="34" charset="0"/>
                <a:cs typeface="Calibri" panose="020F0502020204030204" pitchFamily="34" charset="0"/>
              </a:rPr>
              <a:t>Phone</a:t>
            </a:r>
            <a:r>
              <a:rPr lang="en-AU" sz="1700">
                <a:latin typeface="Calibri" panose="020F0502020204030204" pitchFamily="34" charset="0"/>
                <a:ea typeface="Calibri" panose="020F0502020204030204" pitchFamily="34" charset="0"/>
                <a:cs typeface="Calibri" panose="020F0502020204030204" pitchFamily="34" charset="0"/>
              </a:rPr>
              <a:t>: 0455 521 077</a:t>
            </a:r>
          </a:p>
          <a:p>
            <a:pPr marL="742950" lvl="1" indent="-285750">
              <a:spcAft>
                <a:spcPts val="2800"/>
              </a:spcAft>
              <a:buFont typeface="Arial" panose="020B0604020202020204" pitchFamily="34" charset="0"/>
              <a:buChar char="•"/>
            </a:pPr>
            <a:r>
              <a:rPr lang="en-AU" sz="1700" b="1">
                <a:latin typeface="Calibri" panose="020F0502020204030204" pitchFamily="34" charset="0"/>
                <a:ea typeface="Calibri" panose="020F0502020204030204" pitchFamily="34" charset="0"/>
                <a:cs typeface="Calibri" panose="020F0502020204030204" pitchFamily="34" charset="0"/>
              </a:rPr>
              <a:t>Email</a:t>
            </a:r>
            <a:r>
              <a:rPr lang="en-AU" sz="1700">
                <a:latin typeface="Calibri" panose="020F0502020204030204" pitchFamily="34" charset="0"/>
                <a:ea typeface="Calibri" panose="020F0502020204030204" pitchFamily="34" charset="0"/>
                <a:cs typeface="Calibri" panose="020F0502020204030204" pitchFamily="34" charset="0"/>
              </a:rPr>
              <a:t>: </a:t>
            </a:r>
            <a:r>
              <a:rPr lang="en-AU" sz="1700">
                <a:latin typeface="Calibri" panose="020F0502020204030204" pitchFamily="34" charset="0"/>
                <a:ea typeface="Calibri" panose="020F0502020204030204" pitchFamily="34" charset="0"/>
                <a:cs typeface="Calibri" panose="020F0502020204030204" pitchFamily="34" charset="0"/>
                <a:hlinkClick r:id="rId6"/>
              </a:rPr>
              <a:t>studenthub@studycairns.com.au</a:t>
            </a:r>
            <a:endParaRPr lang="en-AU" sz="1700">
              <a:latin typeface="Calibri" panose="020F0502020204030204" pitchFamily="34" charset="0"/>
              <a:ea typeface="Calibri" panose="020F0502020204030204" pitchFamily="34" charset="0"/>
              <a:cs typeface="Calibri" panose="020F0502020204030204" pitchFamily="34" charset="0"/>
            </a:endParaRPr>
          </a:p>
        </p:txBody>
      </p:sp>
      <p:pic>
        <p:nvPicPr>
          <p:cNvPr id="8196" name="Picture 4">
            <a:extLst>
              <a:ext uri="{FF2B5EF4-FFF2-40B4-BE49-F238E27FC236}">
                <a16:creationId xmlns:a16="http://schemas.microsoft.com/office/drawing/2014/main" id="{381A01D6-4C5A-FC20-9194-9B962E9E3B38}"/>
              </a:ext>
              <a:ext uri="{C183D7F6-B498-43B3-948B-1728B52AA6E4}">
                <adec:decorative xmlns:adec="http://schemas.microsoft.com/office/drawing/2017/decorative" val="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5614547" y="1669774"/>
            <a:ext cx="2989453" cy="327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945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How to use TPS Online</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A09874D-BCFF-4BB4-9D66-C4B3F64C4C7A}"/>
              </a:ext>
            </a:extLst>
          </p:cNvPr>
          <p:cNvSpPr txBox="1"/>
          <p:nvPr/>
        </p:nvSpPr>
        <p:spPr>
          <a:xfrm>
            <a:off x="4464000" y="1773734"/>
            <a:ext cx="4320000" cy="1564531"/>
          </a:xfrm>
          <a:prstGeom prst="rect">
            <a:avLst/>
          </a:prstGeom>
          <a:noFill/>
        </p:spPr>
        <p:txBody>
          <a:bodyPr wrap="square" lIns="0" tIns="0" rIns="0" bIns="0" rtlCol="0">
            <a:spAutoFit/>
          </a:bodyPr>
          <a:lstStyle/>
          <a:p>
            <a:pPr>
              <a:spcAft>
                <a:spcPts val="2600"/>
              </a:spcAft>
            </a:pPr>
            <a:r>
              <a:rPr lang="en-AU" sz="2000">
                <a:solidFill>
                  <a:schemeClr val="bg1"/>
                </a:solidFill>
              </a:rPr>
              <a:t>Using TPS Online to receive assistance from the TPS</a:t>
            </a:r>
          </a:p>
          <a:p>
            <a:pPr>
              <a:spcAft>
                <a:spcPts val="2600"/>
              </a:spcAft>
            </a:pPr>
            <a:r>
              <a:rPr lang="en-AU" sz="2000">
                <a:solidFill>
                  <a:schemeClr val="bg1"/>
                </a:solidFill>
              </a:rPr>
              <a:t>Summary of tasks you must complete in TPS Online</a:t>
            </a:r>
          </a:p>
        </p:txBody>
      </p:sp>
      <p:grpSp>
        <p:nvGrpSpPr>
          <p:cNvPr id="19" name="Group 18">
            <a:extLst>
              <a:ext uri="{FF2B5EF4-FFF2-40B4-BE49-F238E27FC236}">
                <a16:creationId xmlns:a16="http://schemas.microsoft.com/office/drawing/2014/main" id="{4FF6D2E1-C6DC-C580-7B0E-80D362E1E1E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0" name="Rectangle 19">
              <a:extLst>
                <a:ext uri="{FF2B5EF4-FFF2-40B4-BE49-F238E27FC236}">
                  <a16:creationId xmlns:a16="http://schemas.microsoft.com/office/drawing/2014/main" id="{E1DA602A-ACDC-3ACA-8BEA-7060ABA688E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C39A9F83-77D7-AFBA-B485-795356E954E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8F691DB5-64E5-FBB5-95F5-A6E0EA0DB9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0289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6BA6F3-258F-4C3B-A7E9-D8E8AAF8AB7B}"/>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800" b="1">
                <a:latin typeface="+mn-lt"/>
                <a:ea typeface="+mn-ea"/>
                <a:cs typeface="+mn-cs"/>
              </a:rPr>
              <a:t>Accessing</a:t>
            </a:r>
            <a:r>
              <a:rPr kumimoji="0" lang="en-AU" sz="2800" b="1" i="0" u="none" strike="noStrike" kern="1200" cap="none" spc="0" normalizeH="0" baseline="0" noProof="0">
                <a:ln>
                  <a:noFill/>
                </a:ln>
                <a:solidFill>
                  <a:schemeClr val="tx1"/>
                </a:solidFill>
                <a:effectLst/>
                <a:uLnTx/>
                <a:uFillTx/>
                <a:latin typeface="+mn-lt"/>
                <a:ea typeface="+mn-ea"/>
                <a:cs typeface="+mn-cs"/>
              </a:rPr>
              <a:t> TPS Online</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A19064A3-F80D-4C43-9B15-4F16D8923709}"/>
              </a:ext>
            </a:extLst>
          </p:cNvPr>
          <p:cNvSpPr txBox="1"/>
          <p:nvPr/>
        </p:nvSpPr>
        <p:spPr>
          <a:xfrm>
            <a:off x="540000" y="900000"/>
            <a:ext cx="8064000" cy="34035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600"/>
              <a:t>Visit </a:t>
            </a:r>
            <a:r>
              <a:rPr lang="en-AU" sz="1600">
                <a:hlinkClick r:id="rId3"/>
              </a:rPr>
              <a:t>tps.gov.au</a:t>
            </a:r>
            <a:r>
              <a:rPr lang="en-AU" sz="1600"/>
              <a:t> and click </a:t>
            </a:r>
            <a:r>
              <a:rPr lang="en-AU" sz="1600" b="1"/>
              <a:t>Access TPS Online</a:t>
            </a:r>
            <a:r>
              <a:rPr lang="en-AU" sz="1600"/>
              <a:t>.</a:t>
            </a:r>
          </a:p>
        </p:txBody>
      </p:sp>
      <p:grpSp>
        <p:nvGrpSpPr>
          <p:cNvPr id="14" name="Group 13">
            <a:extLst>
              <a:ext uri="{FF2B5EF4-FFF2-40B4-BE49-F238E27FC236}">
                <a16:creationId xmlns:a16="http://schemas.microsoft.com/office/drawing/2014/main" id="{C87B46B0-3B07-2E7E-B404-6142923E1A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31648C7A-2FF2-CC90-8CCC-5162485E975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361999BE-0213-AC42-1957-45A0F9A9CA7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91D357B0-CF12-5139-D6D8-BEE0A62D0FE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grpSp>
        <p:nvGrpSpPr>
          <p:cNvPr id="2" name="Group 1" descr="Screenshot of TPS website home page.">
            <a:extLst>
              <a:ext uri="{FF2B5EF4-FFF2-40B4-BE49-F238E27FC236}">
                <a16:creationId xmlns:a16="http://schemas.microsoft.com/office/drawing/2014/main" id="{D0690D14-07DB-FD2C-3124-8B92493702A9}"/>
              </a:ext>
            </a:extLst>
          </p:cNvPr>
          <p:cNvGrpSpPr/>
          <p:nvPr/>
        </p:nvGrpSpPr>
        <p:grpSpPr>
          <a:xfrm>
            <a:off x="540000" y="1310400"/>
            <a:ext cx="7473512" cy="3294670"/>
            <a:chOff x="1350000" y="788279"/>
            <a:chExt cx="7473512" cy="3294670"/>
          </a:xfrm>
        </p:grpSpPr>
        <p:pic>
          <p:nvPicPr>
            <p:cNvPr id="3" name="Picture 2">
              <a:extLst>
                <a:ext uri="{FF2B5EF4-FFF2-40B4-BE49-F238E27FC236}">
                  <a16:creationId xmlns:a16="http://schemas.microsoft.com/office/drawing/2014/main" id="{8C17A3A5-D30D-4952-EBA6-18AEA0D087F0}"/>
                </a:ext>
              </a:extLst>
            </p:cNvPr>
            <p:cNvPicPr>
              <a:picLocks noChangeAspect="1"/>
            </p:cNvPicPr>
            <p:nvPr/>
          </p:nvPicPr>
          <p:blipFill>
            <a:blip r:embed="rId6"/>
            <a:srcRect l="800" t="1384" b="1921"/>
            <a:stretch/>
          </p:blipFill>
          <p:spPr>
            <a:xfrm>
              <a:off x="1350000" y="788279"/>
              <a:ext cx="7473512" cy="3294670"/>
            </a:xfrm>
            <a:prstGeom prst="rect">
              <a:avLst/>
            </a:prstGeom>
            <a:ln w="19050">
              <a:solidFill>
                <a:schemeClr val="accent1"/>
              </a:solidFill>
            </a:ln>
          </p:spPr>
        </p:pic>
        <p:sp>
          <p:nvSpPr>
            <p:cNvPr id="4" name="Rectangle 3">
              <a:extLst>
                <a:ext uri="{FF2B5EF4-FFF2-40B4-BE49-F238E27FC236}">
                  <a16:creationId xmlns:a16="http://schemas.microsoft.com/office/drawing/2014/main" id="{9137ED3D-B034-C179-3C10-7BA12908B34D}"/>
                </a:ext>
                <a:ext uri="{C183D7F6-B498-43B3-948B-1728B52AA6E4}">
                  <adec:decorative xmlns:adec="http://schemas.microsoft.com/office/drawing/2017/decorative" val="1"/>
                </a:ext>
              </a:extLst>
            </p:cNvPr>
            <p:cNvSpPr/>
            <p:nvPr/>
          </p:nvSpPr>
          <p:spPr>
            <a:xfrm>
              <a:off x="4857527" y="3403863"/>
              <a:ext cx="1044000" cy="241789"/>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6823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8251D0-3197-4FF2-9326-E1CDB817413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Log</a:t>
            </a:r>
            <a:r>
              <a:rPr lang="en-AU" sz="2800" b="1">
                <a:latin typeface="+mn-lt"/>
                <a:ea typeface="+mn-ea"/>
                <a:cs typeface="+mn-cs"/>
              </a:rPr>
              <a:t>ging </a:t>
            </a:r>
            <a:r>
              <a:rPr kumimoji="0" lang="en-AU" sz="2800" b="1" i="0" u="none" strike="noStrike" kern="1200" cap="none" spc="0" normalizeH="0" baseline="0" noProof="0">
                <a:ln>
                  <a:noFill/>
                </a:ln>
                <a:solidFill>
                  <a:schemeClr val="tx1"/>
                </a:solidFill>
                <a:effectLst/>
                <a:uLnTx/>
                <a:uFillTx/>
                <a:latin typeface="+mn-lt"/>
                <a:ea typeface="+mn-ea"/>
                <a:cs typeface="+mn-cs"/>
              </a:rPr>
              <a:t>in</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20" name="Group 19" descr="Screenshot of TPS Online log in page.">
            <a:extLst>
              <a:ext uri="{FF2B5EF4-FFF2-40B4-BE49-F238E27FC236}">
                <a16:creationId xmlns:a16="http://schemas.microsoft.com/office/drawing/2014/main" id="{28897308-CCDF-C12D-EA34-3D44C0F36864}"/>
              </a:ext>
            </a:extLst>
          </p:cNvPr>
          <p:cNvGrpSpPr>
            <a:grpSpLocks noChangeAspect="1"/>
          </p:cNvGrpSpPr>
          <p:nvPr/>
        </p:nvGrpSpPr>
        <p:grpSpPr>
          <a:xfrm>
            <a:off x="540000" y="900000"/>
            <a:ext cx="5292000" cy="3602087"/>
            <a:chOff x="567244" y="975599"/>
            <a:chExt cx="5260584" cy="3580703"/>
          </a:xfrm>
        </p:grpSpPr>
        <p:pic>
          <p:nvPicPr>
            <p:cNvPr id="12" name="Picture 11">
              <a:extLst>
                <a:ext uri="{FF2B5EF4-FFF2-40B4-BE49-F238E27FC236}">
                  <a16:creationId xmlns:a16="http://schemas.microsoft.com/office/drawing/2014/main" id="{5EFEC7CC-946C-EBF3-3483-E337437FA3B2}"/>
                </a:ext>
              </a:extLst>
            </p:cNvPr>
            <p:cNvPicPr>
              <a:picLocks noChangeAspect="1"/>
            </p:cNvPicPr>
            <p:nvPr/>
          </p:nvPicPr>
          <p:blipFill rotWithShape="1">
            <a:blip r:embed="rId3"/>
            <a:srcRect l="535" r="730" b="839"/>
            <a:stretch/>
          </p:blipFill>
          <p:spPr>
            <a:xfrm>
              <a:off x="567244" y="975599"/>
              <a:ext cx="5260584" cy="3580703"/>
            </a:xfrm>
            <a:prstGeom prst="rect">
              <a:avLst/>
            </a:prstGeom>
            <a:ln w="19050">
              <a:solidFill>
                <a:srgbClr val="4897A2"/>
              </a:solidFill>
            </a:ln>
          </p:spPr>
        </p:pic>
        <p:sp>
          <p:nvSpPr>
            <p:cNvPr id="14" name="Rectangle 13">
              <a:extLst>
                <a:ext uri="{FF2B5EF4-FFF2-40B4-BE49-F238E27FC236}">
                  <a16:creationId xmlns:a16="http://schemas.microsoft.com/office/drawing/2014/main" id="{38E8EA49-2B9E-42E3-8788-78004EAFDF77}"/>
                </a:ext>
                <a:ext uri="{C183D7F6-B498-43B3-948B-1728B52AA6E4}">
                  <adec:decorative xmlns:adec="http://schemas.microsoft.com/office/drawing/2017/decorative" val="1"/>
                </a:ext>
              </a:extLst>
            </p:cNvPr>
            <p:cNvSpPr/>
            <p:nvPr/>
          </p:nvSpPr>
          <p:spPr>
            <a:xfrm>
              <a:off x="642161" y="2459140"/>
              <a:ext cx="2520000" cy="201542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E3D169B0-664A-444E-A021-003B45B81405}"/>
              </a:ext>
            </a:extLst>
          </p:cNvPr>
          <p:cNvSpPr txBox="1"/>
          <p:nvPr/>
        </p:nvSpPr>
        <p:spPr>
          <a:xfrm>
            <a:off x="5934162" y="1049015"/>
            <a:ext cx="2669838" cy="1244187"/>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a:t>Log in.</a:t>
            </a:r>
          </a:p>
          <a:p>
            <a:pPr>
              <a:lnSpc>
                <a:spcPct val="105000"/>
              </a:lnSpc>
              <a:spcAft>
                <a:spcPts val="1000"/>
              </a:spcAft>
            </a:pPr>
            <a:r>
              <a:rPr lang="en-AU" sz="1600"/>
              <a:t>If you are logging in for the first time, use the username and password emailed to you.</a:t>
            </a:r>
          </a:p>
        </p:txBody>
      </p:sp>
      <p:cxnSp>
        <p:nvCxnSpPr>
          <p:cNvPr id="17" name="Connector: Elbow 16">
            <a:extLst>
              <a:ext uri="{FF2B5EF4-FFF2-40B4-BE49-F238E27FC236}">
                <a16:creationId xmlns:a16="http://schemas.microsoft.com/office/drawing/2014/main" id="{EEF742A0-97AE-4333-A95C-3FE7C76D2A7F}"/>
              </a:ext>
              <a:ext uri="{C183D7F6-B498-43B3-948B-1728B52AA6E4}">
                <adec:decorative xmlns:adec="http://schemas.microsoft.com/office/drawing/2017/decorative" val="1"/>
              </a:ext>
            </a:extLst>
          </p:cNvPr>
          <p:cNvCxnSpPr>
            <a:cxnSpLocks/>
            <a:stCxn id="9" idx="1"/>
            <a:endCxn id="14" idx="0"/>
          </p:cNvCxnSpPr>
          <p:nvPr/>
        </p:nvCxnSpPr>
        <p:spPr>
          <a:xfrm rot="10800000" flipV="1">
            <a:off x="1882890" y="1671109"/>
            <a:ext cx="4051273" cy="721292"/>
          </a:xfrm>
          <a:prstGeom prst="bentConnector2">
            <a:avLst/>
          </a:prstGeom>
          <a:ln w="1905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4FED5A4-653A-986D-5981-13D3C4ABC6A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9" name="Rectangle 18">
              <a:extLst>
                <a:ext uri="{FF2B5EF4-FFF2-40B4-BE49-F238E27FC236}">
                  <a16:creationId xmlns:a16="http://schemas.microsoft.com/office/drawing/2014/main" id="{CA5909FD-CB31-FAA6-F588-4068A81A806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647F12AB-D70D-485D-CA1F-06D59BCFA17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D1A38D02-A78E-0799-7432-148E67B1B76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02252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2C49AB-168F-4174-AB0D-42D3CC6EAB92}"/>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Change your password</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510ED28D-F5B2-2D0B-46B3-44C8BC0E9F2C}"/>
              </a:ext>
            </a:extLst>
          </p:cNvPr>
          <p:cNvSpPr txBox="1"/>
          <p:nvPr/>
        </p:nvSpPr>
        <p:spPr>
          <a:xfrm>
            <a:off x="540000" y="900000"/>
            <a:ext cx="8064000" cy="727122"/>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a:t>Your home page will list any tasks you need to complete to progress your claim with the TPS.</a:t>
            </a:r>
          </a:p>
          <a:p>
            <a:pPr>
              <a:lnSpc>
                <a:spcPct val="105000"/>
              </a:lnSpc>
              <a:spcAft>
                <a:spcPts val="1000"/>
              </a:spcAft>
            </a:pPr>
            <a:r>
              <a:rPr lang="en-AU" sz="1600" b="1"/>
              <a:t>Check your home page regularly </a:t>
            </a:r>
            <a:r>
              <a:rPr lang="en-AU" sz="1600"/>
              <a:t>for tasks to complete!</a:t>
            </a:r>
          </a:p>
        </p:txBody>
      </p:sp>
      <p:grpSp>
        <p:nvGrpSpPr>
          <p:cNvPr id="44" name="Group 43" descr="Screenshot of TPS Online home page.">
            <a:extLst>
              <a:ext uri="{FF2B5EF4-FFF2-40B4-BE49-F238E27FC236}">
                <a16:creationId xmlns:a16="http://schemas.microsoft.com/office/drawing/2014/main" id="{4B10194D-B6E4-2EAE-AB90-A619B7CF2E60}"/>
              </a:ext>
            </a:extLst>
          </p:cNvPr>
          <p:cNvGrpSpPr/>
          <p:nvPr/>
        </p:nvGrpSpPr>
        <p:grpSpPr>
          <a:xfrm>
            <a:off x="540000" y="1800000"/>
            <a:ext cx="6118227" cy="2402402"/>
            <a:chOff x="540000" y="1875600"/>
            <a:chExt cx="6118227" cy="2402402"/>
          </a:xfrm>
        </p:grpSpPr>
        <p:pic>
          <p:nvPicPr>
            <p:cNvPr id="43" name="Picture 42" descr="A screenshot of a service&#10;&#10;Description automatically generated">
              <a:extLst>
                <a:ext uri="{FF2B5EF4-FFF2-40B4-BE49-F238E27FC236}">
                  <a16:creationId xmlns:a16="http://schemas.microsoft.com/office/drawing/2014/main" id="{19B4BF82-638F-AA32-B4ED-C12367BC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1875600"/>
              <a:ext cx="6118227" cy="2402402"/>
            </a:xfrm>
            <a:prstGeom prst="rect">
              <a:avLst/>
            </a:prstGeom>
            <a:ln w="19050">
              <a:solidFill>
                <a:srgbClr val="4897A2"/>
              </a:solidFill>
            </a:ln>
          </p:spPr>
        </p:pic>
        <p:sp>
          <p:nvSpPr>
            <p:cNvPr id="13" name="Rectangle 12">
              <a:extLst>
                <a:ext uri="{FF2B5EF4-FFF2-40B4-BE49-F238E27FC236}">
                  <a16:creationId xmlns:a16="http://schemas.microsoft.com/office/drawing/2014/main" id="{6A37E039-58EB-436C-B24B-C5D2B9C5302A}"/>
                </a:ext>
                <a:ext uri="{C183D7F6-B498-43B3-948B-1728B52AA6E4}">
                  <adec:decorative xmlns:adec="http://schemas.microsoft.com/office/drawing/2017/decorative" val="1"/>
                </a:ext>
              </a:extLst>
            </p:cNvPr>
            <p:cNvSpPr/>
            <p:nvPr/>
          </p:nvSpPr>
          <p:spPr>
            <a:xfrm>
              <a:off x="5799331" y="2911196"/>
              <a:ext cx="698154" cy="221636"/>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8B37434D-9455-4191-9F73-5A6D54690DA5}"/>
              </a:ext>
            </a:extLst>
          </p:cNvPr>
          <p:cNvSpPr txBox="1"/>
          <p:nvPr/>
        </p:nvSpPr>
        <p:spPr>
          <a:xfrm>
            <a:off x="6761950" y="1800000"/>
            <a:ext cx="1842050" cy="1374479"/>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a:t>After logging in for the first time, you must </a:t>
            </a:r>
            <a:r>
              <a:rPr lang="en-AU" sz="1600" b="1"/>
              <a:t>change your password </a:t>
            </a:r>
            <a:r>
              <a:rPr lang="en-AU" sz="1600"/>
              <a:t>to continue.</a:t>
            </a:r>
          </a:p>
        </p:txBody>
      </p:sp>
      <p:grpSp>
        <p:nvGrpSpPr>
          <p:cNvPr id="16" name="Group 15">
            <a:extLst>
              <a:ext uri="{FF2B5EF4-FFF2-40B4-BE49-F238E27FC236}">
                <a16:creationId xmlns:a16="http://schemas.microsoft.com/office/drawing/2014/main" id="{AC1EA6C7-6623-AB44-A1FE-A504AEBFBCF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7" name="Rectangle 16">
              <a:extLst>
                <a:ext uri="{FF2B5EF4-FFF2-40B4-BE49-F238E27FC236}">
                  <a16:creationId xmlns:a16="http://schemas.microsoft.com/office/drawing/2014/main" id="{14D5D02C-8771-9BC5-2B22-EC1C7AD2D44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8" name="Oval 17">
              <a:extLst>
                <a:ext uri="{FF2B5EF4-FFF2-40B4-BE49-F238E27FC236}">
                  <a16:creationId xmlns:a16="http://schemas.microsoft.com/office/drawing/2014/main" id="{84662901-C490-22A6-AE3E-5989A460AC1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Graphic 10">
              <a:extLst>
                <a:ext uri="{FF2B5EF4-FFF2-40B4-BE49-F238E27FC236}">
                  <a16:creationId xmlns:a16="http://schemas.microsoft.com/office/drawing/2014/main" id="{4DF0EEA5-EF07-484D-05BA-5050643EF9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40964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The Language Academy</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260000"/>
            <a:ext cx="8064000" cy="2462213"/>
          </a:xfrm>
          <a:prstGeom prst="rect">
            <a:avLst/>
          </a:prstGeom>
          <a:noFill/>
        </p:spPr>
        <p:txBody>
          <a:bodyPr wrap="square" lIns="0" tIns="0" rIns="0" bIns="0" rtlCol="0" anchor="t">
            <a:spAutoFit/>
          </a:bodyPr>
          <a:lstStyle/>
          <a:p>
            <a:pPr>
              <a:spcAft>
                <a:spcPts val="4200"/>
              </a:spcAft>
            </a:pPr>
            <a:r>
              <a:rPr lang="en-AU"/>
              <a:t>The Language Academy closed on Thursday 1 May 2025</a:t>
            </a:r>
            <a:endParaRPr lang="en-AU">
              <a:cs typeface="Calibri"/>
            </a:endParaRPr>
          </a:p>
          <a:p>
            <a:pPr>
              <a:spcAft>
                <a:spcPts val="4200"/>
              </a:spcAft>
            </a:pPr>
            <a:r>
              <a:rPr lang="en-AU"/>
              <a:t>The Language Academy did not meet its obligations to students and the Tuition Protection Service (TPS) activated on Monday 5 May 2025</a:t>
            </a:r>
            <a:endParaRPr lang="en-AU">
              <a:cs typeface="Calibri"/>
            </a:endParaRPr>
          </a:p>
          <a:p>
            <a:pPr>
              <a:spcAft>
                <a:spcPts val="4200"/>
              </a:spcAft>
            </a:pPr>
            <a:r>
              <a:rPr lang="en-AU"/>
              <a:t>We will be working to arrange for you to continue your studies with an alternative provider, or provide you with a refund of your unspent tuition fees</a:t>
            </a:r>
            <a:endParaRPr lang="en-AU" sz="1000"/>
          </a:p>
        </p:txBody>
      </p:sp>
      <p:grpSp>
        <p:nvGrpSpPr>
          <p:cNvPr id="14" name="Group 13">
            <a:extLst>
              <a:ext uri="{FF2B5EF4-FFF2-40B4-BE49-F238E27FC236}">
                <a16:creationId xmlns:a16="http://schemas.microsoft.com/office/drawing/2014/main" id="{615F7E66-D1DD-2BCC-F4F9-0964D06A598F}"/>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FA79E454-8D53-CE35-F804-AD3C6135646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75326407-B9AE-9E39-B0A2-93CE18E5765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8CE89654-B92A-B176-6600-0761E3552F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1" name="Group 10">
            <a:extLst>
              <a:ext uri="{FF2B5EF4-FFF2-40B4-BE49-F238E27FC236}">
                <a16:creationId xmlns:a16="http://schemas.microsoft.com/office/drawing/2014/main" id="{5F6A6649-2820-6D2B-28BB-462BB6149DBC}"/>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8" name="Oval 7">
              <a:extLst>
                <a:ext uri="{FF2B5EF4-FFF2-40B4-BE49-F238E27FC236}">
                  <a16:creationId xmlns:a16="http://schemas.microsoft.com/office/drawing/2014/main" id="{66F9CAFD-520E-21BF-BFE7-F330083FE0EB}"/>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366">
              <a:extLst>
                <a:ext uri="{FF2B5EF4-FFF2-40B4-BE49-F238E27FC236}">
                  <a16:creationId xmlns:a16="http://schemas.microsoft.com/office/drawing/2014/main" id="{46FF9252-5FDA-4699-B610-E032A28871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8000" y="3792441"/>
              <a:ext cx="900000" cy="839117"/>
            </a:xfrm>
            <a:prstGeom prst="rect">
              <a:avLst/>
            </a:prstGeom>
          </p:spPr>
        </p:pic>
      </p:grpSp>
    </p:spTree>
    <p:extLst>
      <p:ext uri="{BB962C8B-B14F-4D97-AF65-F5344CB8AC3E}">
        <p14:creationId xmlns:p14="http://schemas.microsoft.com/office/powerpoint/2010/main" val="257544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C38ED8-2BA3-4729-A423-CE42986175F2}"/>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50F73F7B-1B9D-47BA-9650-3497B6E99255}"/>
              </a:ext>
            </a:extLst>
          </p:cNvPr>
          <p:cNvSpPr txBox="1"/>
          <p:nvPr/>
        </p:nvSpPr>
        <p:spPr>
          <a:xfrm>
            <a:off x="540000" y="900000"/>
            <a:ext cx="8064000" cy="985654"/>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a:t>It is important to know whether your provider owed you a refund of any unspent tuition fees on the date your provider defaulted, and whether your provider fulfilled its obligation to you.</a:t>
            </a:r>
          </a:p>
          <a:p>
            <a:pPr>
              <a:lnSpc>
                <a:spcPct val="105000"/>
              </a:lnSpc>
              <a:spcAft>
                <a:spcPts val="1000"/>
              </a:spcAft>
            </a:pPr>
            <a:r>
              <a:rPr lang="en-AU" sz="1600"/>
              <a:t>On your home page, click </a:t>
            </a:r>
            <a:r>
              <a:rPr lang="en-AU" sz="1600" b="1"/>
              <a:t>NEXT</a:t>
            </a:r>
            <a:r>
              <a:rPr lang="en-AU" sz="1600"/>
              <a:t> to complete this task.</a:t>
            </a:r>
          </a:p>
        </p:txBody>
      </p:sp>
      <p:grpSp>
        <p:nvGrpSpPr>
          <p:cNvPr id="7" name="Group 6" descr="Screenshot of the task titled 'your provider's obligation to you' in TPS Online.">
            <a:extLst>
              <a:ext uri="{FF2B5EF4-FFF2-40B4-BE49-F238E27FC236}">
                <a16:creationId xmlns:a16="http://schemas.microsoft.com/office/drawing/2014/main" id="{9C9F539D-925C-192F-73E9-F6E62D28C88A}"/>
              </a:ext>
            </a:extLst>
          </p:cNvPr>
          <p:cNvGrpSpPr>
            <a:grpSpLocks noChangeAspect="1"/>
          </p:cNvGrpSpPr>
          <p:nvPr/>
        </p:nvGrpSpPr>
        <p:grpSpPr>
          <a:xfrm>
            <a:off x="540000" y="2052000"/>
            <a:ext cx="6972424" cy="1670845"/>
            <a:chOff x="746306" y="921173"/>
            <a:chExt cx="7426886" cy="1779756"/>
          </a:xfrm>
        </p:grpSpPr>
        <p:pic>
          <p:nvPicPr>
            <p:cNvPr id="5" name="Picture 4" descr="Image of the 'Your Provider's Obligation to You' task on the TPS Online home page.">
              <a:extLst>
                <a:ext uri="{FF2B5EF4-FFF2-40B4-BE49-F238E27FC236}">
                  <a16:creationId xmlns:a16="http://schemas.microsoft.com/office/drawing/2014/main" id="{789A7F04-4EF3-4BDB-9E78-98D9C7BE7275}"/>
                </a:ext>
              </a:extLst>
            </p:cNvPr>
            <p:cNvPicPr>
              <a:picLocks noChangeAspect="1"/>
            </p:cNvPicPr>
            <p:nvPr/>
          </p:nvPicPr>
          <p:blipFill rotWithShape="1">
            <a:blip r:embed="rId3"/>
            <a:srcRect l="1006" t="3820" r="941" b="5815"/>
            <a:stretch/>
          </p:blipFill>
          <p:spPr>
            <a:xfrm>
              <a:off x="746306" y="921173"/>
              <a:ext cx="7426886" cy="1779756"/>
            </a:xfrm>
            <a:prstGeom prst="rect">
              <a:avLst/>
            </a:prstGeom>
            <a:ln w="19050">
              <a:solidFill>
                <a:srgbClr val="4897A2"/>
              </a:solidFill>
            </a:ln>
          </p:spPr>
        </p:pic>
        <p:sp>
          <p:nvSpPr>
            <p:cNvPr id="11" name="Rectangle 10">
              <a:extLst>
                <a:ext uri="{FF2B5EF4-FFF2-40B4-BE49-F238E27FC236}">
                  <a16:creationId xmlns:a16="http://schemas.microsoft.com/office/drawing/2014/main" id="{03DB45D2-C5C1-41DD-B543-FE6270684ED1}"/>
                </a:ext>
                <a:ext uri="{C183D7F6-B498-43B3-948B-1728B52AA6E4}">
                  <adec:decorative xmlns:adec="http://schemas.microsoft.com/office/drawing/2017/decorative" val="1"/>
                </a:ext>
              </a:extLst>
            </p:cNvPr>
            <p:cNvSpPr/>
            <p:nvPr/>
          </p:nvSpPr>
          <p:spPr>
            <a:xfrm>
              <a:off x="7603145" y="994428"/>
              <a:ext cx="500400" cy="370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4FF45A27-6B8C-5D80-91E7-7AB6AD5E076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853A9817-89E2-9FDA-340F-40E8E0ADB74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9F9914DE-5ECD-F6CB-6C0F-2B7C2B0CF17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5E2AA211-645F-9840-9295-7601179BF94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41952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A7281B-A279-432A-98F8-199F4AE04A7F}"/>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your identity</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3400D9B3-3537-4DDF-9DCE-841FD5CC646D}"/>
              </a:ext>
            </a:extLst>
          </p:cNvPr>
          <p:cNvSpPr txBox="1"/>
          <p:nvPr/>
        </p:nvSpPr>
        <p:spPr>
          <a:xfrm>
            <a:off x="539999" y="900000"/>
            <a:ext cx="8064000" cy="1333698"/>
          </a:xfrm>
          <a:prstGeom prst="rect">
            <a:avLst/>
          </a:prstGeom>
          <a:noFill/>
          <a:ln>
            <a:solidFill>
              <a:srgbClr val="4897A2">
                <a:alpha val="50196"/>
              </a:srgbClr>
            </a:solidFill>
          </a:ln>
        </p:spPr>
        <p:txBody>
          <a:bodyPr wrap="square" rtlCol="0">
            <a:spAutoFit/>
          </a:bodyPr>
          <a:lstStyle/>
          <a:p>
            <a:pPr>
              <a:spcAft>
                <a:spcPts val="1000"/>
              </a:spcAft>
            </a:pPr>
            <a:r>
              <a:rPr lang="en-AU" sz="1600"/>
              <a:t>To receive any assistance from the TPS, you must provide proof of your identity.</a:t>
            </a:r>
          </a:p>
          <a:p>
            <a:pPr>
              <a:spcAft>
                <a:spcPts val="1000"/>
              </a:spcAft>
            </a:pPr>
            <a:r>
              <a:rPr lang="en-AU" sz="1600"/>
              <a:t>Upload a photo of your passport (preferably) or driver’s licence for the TPS to review. You will be notified via email when your proof of identity has been approved.</a:t>
            </a:r>
          </a:p>
          <a:p>
            <a:pPr>
              <a:spcAft>
                <a:spcPts val="1000"/>
              </a:spcAft>
            </a:pPr>
            <a:r>
              <a:rPr lang="en-AU" sz="1600"/>
              <a:t>On your home page, click </a:t>
            </a:r>
            <a:r>
              <a:rPr lang="en-AU" sz="1600" b="1"/>
              <a:t>START</a:t>
            </a:r>
            <a:r>
              <a:rPr lang="en-AU" sz="1600"/>
              <a:t> to complete this task.</a:t>
            </a:r>
          </a:p>
        </p:txBody>
      </p:sp>
      <p:grpSp>
        <p:nvGrpSpPr>
          <p:cNvPr id="6" name="Group 5" descr="Screenshot of the 'proof of your identity' task in TPS Online.">
            <a:extLst>
              <a:ext uri="{FF2B5EF4-FFF2-40B4-BE49-F238E27FC236}">
                <a16:creationId xmlns:a16="http://schemas.microsoft.com/office/drawing/2014/main" id="{E1E4FF0A-61C5-C3C9-311F-10E3EACC1FA8}"/>
              </a:ext>
            </a:extLst>
          </p:cNvPr>
          <p:cNvGrpSpPr>
            <a:grpSpLocks noChangeAspect="1"/>
          </p:cNvGrpSpPr>
          <p:nvPr/>
        </p:nvGrpSpPr>
        <p:grpSpPr>
          <a:xfrm>
            <a:off x="539999" y="2412000"/>
            <a:ext cx="5727225" cy="2152275"/>
            <a:chOff x="695854" y="879762"/>
            <a:chExt cx="6607875" cy="2483221"/>
          </a:xfrm>
        </p:grpSpPr>
        <p:pic>
          <p:nvPicPr>
            <p:cNvPr id="17" name="Picture 16" descr="Image of the 'Proof of Identity' task on the TPS Online home page.">
              <a:extLst>
                <a:ext uri="{FF2B5EF4-FFF2-40B4-BE49-F238E27FC236}">
                  <a16:creationId xmlns:a16="http://schemas.microsoft.com/office/drawing/2014/main" id="{E458C00D-6918-46C9-8FA8-AC1DAF208034}"/>
                </a:ext>
              </a:extLst>
            </p:cNvPr>
            <p:cNvPicPr>
              <a:picLocks noChangeAspect="1"/>
            </p:cNvPicPr>
            <p:nvPr/>
          </p:nvPicPr>
          <p:blipFill rotWithShape="1">
            <a:blip r:embed="rId3"/>
            <a:srcRect l="386" t="1391" r="237" b="3080"/>
            <a:stretch/>
          </p:blipFill>
          <p:spPr>
            <a:xfrm>
              <a:off x="695854" y="879762"/>
              <a:ext cx="6607875" cy="2483221"/>
            </a:xfrm>
            <a:prstGeom prst="rect">
              <a:avLst/>
            </a:prstGeom>
            <a:ln w="19050">
              <a:solidFill>
                <a:srgbClr val="4897A2"/>
              </a:solidFill>
            </a:ln>
          </p:spPr>
        </p:pic>
        <p:sp>
          <p:nvSpPr>
            <p:cNvPr id="18" name="Rectangle 17">
              <a:extLst>
                <a:ext uri="{FF2B5EF4-FFF2-40B4-BE49-F238E27FC236}">
                  <a16:creationId xmlns:a16="http://schemas.microsoft.com/office/drawing/2014/main" id="{6C5DD812-CC48-4A2B-A9BB-074D3C32C70C}"/>
                </a:ext>
                <a:ext uri="{C183D7F6-B498-43B3-948B-1728B52AA6E4}">
                  <adec:decorative xmlns:adec="http://schemas.microsoft.com/office/drawing/2017/decorative" val="1"/>
                </a:ext>
              </a:extLst>
            </p:cNvPr>
            <p:cNvSpPr/>
            <p:nvPr/>
          </p:nvSpPr>
          <p:spPr>
            <a:xfrm>
              <a:off x="6747562" y="915562"/>
              <a:ext cx="507600" cy="345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 name="Group 20">
            <a:extLst>
              <a:ext uri="{FF2B5EF4-FFF2-40B4-BE49-F238E27FC236}">
                <a16:creationId xmlns:a16="http://schemas.microsoft.com/office/drawing/2014/main" id="{C26FA789-CC96-D501-6A13-C66B1197816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2" name="Rectangle 21">
              <a:extLst>
                <a:ext uri="{FF2B5EF4-FFF2-40B4-BE49-F238E27FC236}">
                  <a16:creationId xmlns:a16="http://schemas.microsoft.com/office/drawing/2014/main" id="{DB39DAF0-641E-EAF5-3538-5A030D8A8F1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3" name="Oval 22">
              <a:extLst>
                <a:ext uri="{FF2B5EF4-FFF2-40B4-BE49-F238E27FC236}">
                  <a16:creationId xmlns:a16="http://schemas.microsoft.com/office/drawing/2014/main" id="{75C7BE1E-41EE-D668-3AC5-479D79CD488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2EA0DC69-D914-E4C0-439C-49BF220B76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84718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1882928-0CBF-4D2D-9E63-5906350842B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3400D9B3-3537-4DDF-9DCE-841FD5CC646D}"/>
              </a:ext>
            </a:extLst>
          </p:cNvPr>
          <p:cNvSpPr txBox="1"/>
          <p:nvPr/>
        </p:nvSpPr>
        <p:spPr>
          <a:xfrm>
            <a:off x="539552"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a:t>The TPS will send you any notifications or requests using your contact details in TPS Online. Review your contact details to make sure they are correct and update them if necessary.</a:t>
            </a:r>
          </a:p>
          <a:p>
            <a:pPr>
              <a:lnSpc>
                <a:spcPct val="105000"/>
              </a:lnSpc>
              <a:spcAft>
                <a:spcPts val="1000"/>
              </a:spcAft>
            </a:pPr>
            <a:r>
              <a:rPr lang="en-AU" sz="1600"/>
              <a:t>On your home page, click </a:t>
            </a:r>
            <a:r>
              <a:rPr lang="en-AU" sz="1600" b="1"/>
              <a:t>REVIEW</a:t>
            </a:r>
            <a:r>
              <a:rPr lang="en-AU" sz="1600"/>
              <a:t> to complete this task.</a:t>
            </a:r>
          </a:p>
        </p:txBody>
      </p:sp>
      <p:grpSp>
        <p:nvGrpSpPr>
          <p:cNvPr id="9" name="Group 8" descr="Screenshot of the 'review your contact details' task in TPS Online.">
            <a:extLst>
              <a:ext uri="{FF2B5EF4-FFF2-40B4-BE49-F238E27FC236}">
                <a16:creationId xmlns:a16="http://schemas.microsoft.com/office/drawing/2014/main" id="{06794F2C-F91D-B450-81A3-FE047BE1032A}"/>
              </a:ext>
            </a:extLst>
          </p:cNvPr>
          <p:cNvGrpSpPr>
            <a:grpSpLocks noChangeAspect="1"/>
          </p:cNvGrpSpPr>
          <p:nvPr/>
        </p:nvGrpSpPr>
        <p:grpSpPr>
          <a:xfrm>
            <a:off x="540000" y="2051998"/>
            <a:ext cx="6660000" cy="950696"/>
            <a:chOff x="697110" y="896604"/>
            <a:chExt cx="5279206" cy="753591"/>
          </a:xfrm>
        </p:grpSpPr>
        <p:pic>
          <p:nvPicPr>
            <p:cNvPr id="5" name="Picture 4" descr="Image of the 'Review your Contact Details' task on the TPS Online home page.">
              <a:extLst>
                <a:ext uri="{FF2B5EF4-FFF2-40B4-BE49-F238E27FC236}">
                  <a16:creationId xmlns:a16="http://schemas.microsoft.com/office/drawing/2014/main" id="{A3C88F98-EF86-4E4B-8140-DD90AD0EBA59}"/>
                </a:ext>
              </a:extLst>
            </p:cNvPr>
            <p:cNvPicPr>
              <a:picLocks noChangeAspect="1"/>
            </p:cNvPicPr>
            <p:nvPr/>
          </p:nvPicPr>
          <p:blipFill rotWithShape="1">
            <a:blip r:embed="rId3"/>
            <a:srcRect l="500" t="9938" r="3666" b="20530"/>
            <a:stretch/>
          </p:blipFill>
          <p:spPr>
            <a:xfrm>
              <a:off x="697110" y="896604"/>
              <a:ext cx="5279206" cy="753591"/>
            </a:xfrm>
            <a:prstGeom prst="rect">
              <a:avLst/>
            </a:prstGeom>
            <a:ln w="19050">
              <a:solidFill>
                <a:srgbClr val="4897A2"/>
              </a:solidFill>
            </a:ln>
          </p:spPr>
        </p:pic>
        <p:sp>
          <p:nvSpPr>
            <p:cNvPr id="19" name="Rectangle 18">
              <a:extLst>
                <a:ext uri="{FF2B5EF4-FFF2-40B4-BE49-F238E27FC236}">
                  <a16:creationId xmlns:a16="http://schemas.microsoft.com/office/drawing/2014/main" id="{577BF032-49A6-4288-9944-7101B4134695}"/>
                </a:ext>
                <a:ext uri="{C183D7F6-B498-43B3-948B-1728B52AA6E4}">
                  <adec:decorative xmlns:adec="http://schemas.microsoft.com/office/drawing/2017/decorative" val="1"/>
                </a:ext>
              </a:extLst>
            </p:cNvPr>
            <p:cNvSpPr/>
            <p:nvPr/>
          </p:nvSpPr>
          <p:spPr>
            <a:xfrm>
              <a:off x="5471348" y="931748"/>
              <a:ext cx="460547" cy="26937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6" name="Group 15">
            <a:extLst>
              <a:ext uri="{FF2B5EF4-FFF2-40B4-BE49-F238E27FC236}">
                <a16:creationId xmlns:a16="http://schemas.microsoft.com/office/drawing/2014/main" id="{7C0B48AC-5DD3-CC16-6720-61268D9200D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7" name="Rectangle 16">
              <a:extLst>
                <a:ext uri="{FF2B5EF4-FFF2-40B4-BE49-F238E27FC236}">
                  <a16:creationId xmlns:a16="http://schemas.microsoft.com/office/drawing/2014/main" id="{A4E364B6-AB54-8F69-B6E3-1C83889794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8" name="Oval 17">
              <a:extLst>
                <a:ext uri="{FF2B5EF4-FFF2-40B4-BE49-F238E27FC236}">
                  <a16:creationId xmlns:a16="http://schemas.microsoft.com/office/drawing/2014/main" id="{E97CD767-044E-DEAF-7ECE-F72EA8BB706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FBABA1B2-2394-781F-9525-E3069C060C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533182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F64A-5361-467E-A6BE-7214B2C9E3B4}"/>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9" name="TextBox 8">
            <a:extLst>
              <a:ext uri="{FF2B5EF4-FFF2-40B4-BE49-F238E27FC236}">
                <a16:creationId xmlns:a16="http://schemas.microsoft.com/office/drawing/2014/main" id="{54F20FA2-6544-4603-A877-80DB64B03891}"/>
              </a:ext>
            </a:extLst>
          </p:cNvPr>
          <p:cNvSpPr txBox="1"/>
          <p:nvPr/>
        </p:nvSpPr>
        <p:spPr>
          <a:xfrm>
            <a:off x="540000"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a:t>If your provider owes you a refund of unspent tuition fees, you must submit proof of payment documents. The TPS will use these documents to calculate your refund amount.</a:t>
            </a:r>
          </a:p>
          <a:p>
            <a:pPr>
              <a:lnSpc>
                <a:spcPct val="105000"/>
              </a:lnSpc>
              <a:spcAft>
                <a:spcPts val="1000"/>
              </a:spcAft>
            </a:pPr>
            <a:r>
              <a:rPr lang="en-AU" sz="1600"/>
              <a:t>On your home page, click </a:t>
            </a:r>
            <a:r>
              <a:rPr lang="en-AU" sz="1600" b="1"/>
              <a:t>START</a:t>
            </a:r>
            <a:r>
              <a:rPr lang="en-AU" sz="1600"/>
              <a:t> to complete this task.</a:t>
            </a:r>
          </a:p>
        </p:txBody>
      </p:sp>
      <p:grpSp>
        <p:nvGrpSpPr>
          <p:cNvPr id="7" name="Group 6" descr="Screenshot of the 'proof of payment' task in TPS Online.">
            <a:extLst>
              <a:ext uri="{FF2B5EF4-FFF2-40B4-BE49-F238E27FC236}">
                <a16:creationId xmlns:a16="http://schemas.microsoft.com/office/drawing/2014/main" id="{9C5809B3-E95C-04AB-3866-9FCD28C0045E}"/>
              </a:ext>
            </a:extLst>
          </p:cNvPr>
          <p:cNvGrpSpPr>
            <a:grpSpLocks noChangeAspect="1"/>
          </p:cNvGrpSpPr>
          <p:nvPr/>
        </p:nvGrpSpPr>
        <p:grpSpPr>
          <a:xfrm>
            <a:off x="540000" y="2052000"/>
            <a:ext cx="5673021" cy="2527369"/>
            <a:chOff x="692616" y="846000"/>
            <a:chExt cx="5842478" cy="2602862"/>
          </a:xfrm>
        </p:grpSpPr>
        <p:pic>
          <p:nvPicPr>
            <p:cNvPr id="6" name="Picture 5" descr="Image of the 'Proof of Payment' task on the TPS Online home page.">
              <a:extLst>
                <a:ext uri="{FF2B5EF4-FFF2-40B4-BE49-F238E27FC236}">
                  <a16:creationId xmlns:a16="http://schemas.microsoft.com/office/drawing/2014/main" id="{C7CC76A2-A1D7-41C4-BB6A-1FB5D0F210F6}"/>
                </a:ext>
              </a:extLst>
            </p:cNvPr>
            <p:cNvPicPr>
              <a:picLocks noChangeAspect="1"/>
            </p:cNvPicPr>
            <p:nvPr/>
          </p:nvPicPr>
          <p:blipFill rotWithShape="1">
            <a:blip r:embed="rId3"/>
            <a:srcRect l="376" t="1717" r="1970" b="8031"/>
            <a:stretch/>
          </p:blipFill>
          <p:spPr>
            <a:xfrm>
              <a:off x="692616" y="846000"/>
              <a:ext cx="5842478" cy="2602862"/>
            </a:xfrm>
            <a:prstGeom prst="rect">
              <a:avLst/>
            </a:prstGeom>
            <a:noFill/>
            <a:ln w="19050">
              <a:solidFill>
                <a:srgbClr val="4897A2"/>
              </a:solidFill>
            </a:ln>
          </p:spPr>
        </p:pic>
        <p:sp>
          <p:nvSpPr>
            <p:cNvPr id="14" name="Rectangle 13">
              <a:extLst>
                <a:ext uri="{FF2B5EF4-FFF2-40B4-BE49-F238E27FC236}">
                  <a16:creationId xmlns:a16="http://schemas.microsoft.com/office/drawing/2014/main" id="{F9402E29-9D2E-44AF-BE8C-77373A6C30D6}"/>
                </a:ext>
                <a:ext uri="{C183D7F6-B498-43B3-948B-1728B52AA6E4}">
                  <adec:decorative xmlns:adec="http://schemas.microsoft.com/office/drawing/2017/decorative" val="1"/>
                </a:ext>
              </a:extLst>
            </p:cNvPr>
            <p:cNvSpPr/>
            <p:nvPr/>
          </p:nvSpPr>
          <p:spPr>
            <a:xfrm>
              <a:off x="6035981" y="879562"/>
              <a:ext cx="457200" cy="327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11FEDDAE-7550-8A9B-D238-5D5C44E837E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51244067-FE97-00D7-AD97-AB6A0AFAECD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8DB37857-49A1-8D6E-DEFD-DA2605C50B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7D8B90D1-23BD-3D30-F733-D0F5845B2C6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893458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A1C6E-E7CF-4D8C-BA62-226F836A5A17}"/>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payment document checklist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7E4A008B-5631-46B4-926B-5D41D4295444}"/>
              </a:ext>
            </a:extLst>
          </p:cNvPr>
          <p:cNvSpPr txBox="1"/>
          <p:nvPr/>
        </p:nvSpPr>
        <p:spPr>
          <a:xfrm>
            <a:off x="540000" y="900000"/>
            <a:ext cx="8064000" cy="3660746"/>
          </a:xfrm>
          <a:prstGeom prst="rect">
            <a:avLst/>
          </a:prstGeom>
          <a:noFill/>
        </p:spPr>
        <p:txBody>
          <a:bodyPr wrap="square" lIns="0" tIns="0" rIns="0" bIns="0" rtlCol="0">
            <a:spAutoFit/>
          </a:bodyPr>
          <a:lstStyle/>
          <a:p>
            <a:pPr>
              <a:spcAft>
                <a:spcPts val="1000"/>
              </a:spcAft>
              <a:buClr>
                <a:srgbClr val="8AB679"/>
              </a:buClr>
            </a:pPr>
            <a:r>
              <a:rPr lang="en-AU" sz="1750"/>
              <a:t>You </a:t>
            </a:r>
            <a:r>
              <a:rPr lang="en-AU" sz="1750" b="1"/>
              <a:t>must</a:t>
            </a:r>
            <a:r>
              <a:rPr lang="en-AU" sz="1750"/>
              <a:t> upload the following documents for the TPS to calculate your refund amount:</a:t>
            </a:r>
          </a:p>
          <a:p>
            <a:pPr marL="630000" lvl="1" indent="-457200">
              <a:lnSpc>
                <a:spcPct val="105000"/>
              </a:lnSpc>
              <a:spcAft>
                <a:spcPts val="1000"/>
              </a:spcAft>
              <a:buClr>
                <a:schemeClr val="tx1"/>
              </a:buClr>
              <a:buSzPct val="170000"/>
              <a:buFont typeface="Calibri" panose="020F0502020204030204" pitchFamily="34" charset="0"/>
              <a:buChar char="□"/>
            </a:pPr>
            <a:r>
              <a:rPr lang="en-AU" sz="1750" b="1">
                <a:solidFill>
                  <a:srgbClr val="D6165F"/>
                </a:solidFill>
              </a:rPr>
              <a:t>Receipts</a:t>
            </a:r>
            <a:r>
              <a:rPr lang="en-AU" sz="1750"/>
              <a:t> and </a:t>
            </a:r>
            <a:r>
              <a:rPr lang="en-AU" sz="1750" b="1">
                <a:solidFill>
                  <a:srgbClr val="D6165F"/>
                </a:solidFill>
              </a:rPr>
              <a:t>bank statements</a:t>
            </a:r>
            <a:r>
              <a:rPr lang="en-AU" sz="1750"/>
              <a:t> for </a:t>
            </a:r>
            <a:r>
              <a:rPr lang="en-AU" sz="1750" b="1"/>
              <a:t>all</a:t>
            </a:r>
            <a:r>
              <a:rPr lang="en-AU" sz="1750"/>
              <a:t> payments made to your provider for your course</a:t>
            </a:r>
          </a:p>
          <a:p>
            <a:pPr marL="630000" lvl="1" indent="-457200">
              <a:lnSpc>
                <a:spcPct val="105000"/>
              </a:lnSpc>
              <a:spcAft>
                <a:spcPts val="1000"/>
              </a:spcAft>
              <a:buClr>
                <a:schemeClr val="tx1"/>
              </a:buClr>
              <a:buSzPct val="170000"/>
              <a:buFont typeface="Calibri" panose="020F0502020204030204" pitchFamily="34" charset="0"/>
              <a:buChar char="□"/>
            </a:pPr>
            <a:r>
              <a:rPr lang="en-AU" sz="1750" b="1">
                <a:solidFill>
                  <a:srgbClr val="D6165F"/>
                </a:solidFill>
              </a:rPr>
              <a:t>Letter of Offer</a:t>
            </a:r>
            <a:r>
              <a:rPr lang="en-AU" sz="1750"/>
              <a:t> outlining </a:t>
            </a:r>
            <a:r>
              <a:rPr lang="en-AU" sz="1750" b="1"/>
              <a:t>all</a:t>
            </a:r>
            <a:r>
              <a:rPr lang="en-AU" sz="1750"/>
              <a:t> payments due to your provider for your course</a:t>
            </a:r>
          </a:p>
          <a:p>
            <a:pPr marL="630000" lvl="1" indent="-457200">
              <a:lnSpc>
                <a:spcPct val="105000"/>
              </a:lnSpc>
              <a:spcAft>
                <a:spcPts val="3000"/>
              </a:spcAft>
              <a:buClr>
                <a:schemeClr val="tx1"/>
              </a:buClr>
              <a:buSzPct val="170000"/>
              <a:buFont typeface="Calibri" panose="020F0502020204030204" pitchFamily="34" charset="0"/>
              <a:buChar char="□"/>
            </a:pPr>
            <a:r>
              <a:rPr lang="en-AU" sz="1750" b="1">
                <a:solidFill>
                  <a:srgbClr val="D6165F"/>
                </a:solidFill>
              </a:rPr>
              <a:t>Visa Grant Letter</a:t>
            </a:r>
            <a:r>
              <a:rPr lang="en-AU" sz="1750"/>
              <a:t> from the Department of Home Affairs</a:t>
            </a:r>
          </a:p>
          <a:p>
            <a:pPr>
              <a:spcAft>
                <a:spcPts val="1000"/>
              </a:spcAft>
            </a:pPr>
            <a:r>
              <a:rPr lang="en-AU" sz="1750" b="1">
                <a:solidFill>
                  <a:schemeClr val="accent2"/>
                </a:solidFill>
              </a:rPr>
              <a:t>If you have an education agent</a:t>
            </a:r>
            <a:r>
              <a:rPr lang="en-AU" sz="1750"/>
              <a:t>, you </a:t>
            </a:r>
            <a:r>
              <a:rPr lang="en-AU" sz="1750" b="1"/>
              <a:t>must</a:t>
            </a:r>
            <a:r>
              <a:rPr lang="en-AU" sz="1750"/>
              <a:t> upload the following additional documents:</a:t>
            </a:r>
          </a:p>
          <a:p>
            <a:pPr marL="630000" indent="-457200">
              <a:lnSpc>
                <a:spcPct val="105000"/>
              </a:lnSpc>
              <a:spcAft>
                <a:spcPts val="1000"/>
              </a:spcAft>
              <a:buClr>
                <a:schemeClr val="tx1"/>
              </a:buClr>
              <a:buSzPct val="170000"/>
              <a:buFont typeface="Calibri" panose="020F0502020204030204" pitchFamily="34" charset="0"/>
              <a:buChar char="□"/>
            </a:pPr>
            <a:r>
              <a:rPr lang="en-AU" sz="1750" b="1">
                <a:solidFill>
                  <a:srgbClr val="F15A29"/>
                </a:solidFill>
              </a:rPr>
              <a:t>Receipts</a:t>
            </a:r>
            <a:r>
              <a:rPr lang="en-AU" sz="1750"/>
              <a:t> and </a:t>
            </a:r>
            <a:r>
              <a:rPr lang="en-AU" sz="1750" b="1">
                <a:solidFill>
                  <a:srgbClr val="F15A29"/>
                </a:solidFill>
              </a:rPr>
              <a:t>bank statements</a:t>
            </a:r>
            <a:r>
              <a:rPr lang="en-AU" sz="1750"/>
              <a:t> for </a:t>
            </a:r>
            <a:r>
              <a:rPr lang="en-AU" sz="1750" b="1"/>
              <a:t>all</a:t>
            </a:r>
            <a:r>
              <a:rPr lang="en-AU" sz="1750"/>
              <a:t> payments made to your agent</a:t>
            </a:r>
          </a:p>
          <a:p>
            <a:pPr marL="630000" indent="-457200">
              <a:lnSpc>
                <a:spcPct val="105000"/>
              </a:lnSpc>
              <a:spcAft>
                <a:spcPts val="1000"/>
              </a:spcAft>
              <a:buClr>
                <a:schemeClr val="tx1"/>
              </a:buClr>
              <a:buSzPct val="170000"/>
              <a:buFont typeface="Calibri" panose="020F0502020204030204" pitchFamily="34" charset="0"/>
              <a:buChar char="□"/>
            </a:pPr>
            <a:r>
              <a:rPr lang="en-AU" sz="1750" b="1">
                <a:solidFill>
                  <a:srgbClr val="F15A29"/>
                </a:solidFill>
              </a:rPr>
              <a:t>Receipts</a:t>
            </a:r>
            <a:r>
              <a:rPr lang="en-AU" sz="1750"/>
              <a:t> for </a:t>
            </a:r>
            <a:r>
              <a:rPr lang="en-AU" sz="1750" b="1"/>
              <a:t>all</a:t>
            </a:r>
            <a:r>
              <a:rPr lang="en-AU" sz="1750"/>
              <a:t> payments your agent made to your provider on your behalf</a:t>
            </a:r>
          </a:p>
          <a:p>
            <a:pPr marL="630000" indent="-457200">
              <a:lnSpc>
                <a:spcPct val="105000"/>
              </a:lnSpc>
              <a:spcAft>
                <a:spcPts val="3000"/>
              </a:spcAft>
              <a:buClr>
                <a:schemeClr val="tx1"/>
              </a:buClr>
              <a:buSzPct val="170000"/>
              <a:buFont typeface="Calibri" panose="020F0502020204030204" pitchFamily="34" charset="0"/>
              <a:buChar char="□"/>
            </a:pPr>
            <a:r>
              <a:rPr lang="en-AU" sz="1750" b="1">
                <a:solidFill>
                  <a:srgbClr val="F15A29"/>
                </a:solidFill>
              </a:rPr>
              <a:t>Agent commission statement</a:t>
            </a:r>
            <a:r>
              <a:rPr lang="en-AU" sz="1750"/>
              <a:t> or </a:t>
            </a:r>
            <a:r>
              <a:rPr lang="en-AU" sz="1750" b="1">
                <a:solidFill>
                  <a:srgbClr val="F15A29"/>
                </a:solidFill>
              </a:rPr>
              <a:t>invoice</a:t>
            </a:r>
            <a:endParaRPr lang="en-AU" sz="1750"/>
          </a:p>
        </p:txBody>
      </p:sp>
      <p:grpSp>
        <p:nvGrpSpPr>
          <p:cNvPr id="14" name="Group 13">
            <a:extLst>
              <a:ext uri="{FF2B5EF4-FFF2-40B4-BE49-F238E27FC236}">
                <a16:creationId xmlns:a16="http://schemas.microsoft.com/office/drawing/2014/main" id="{FCB87276-2670-9B5F-30DF-A6AC3F38C27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D86B98FB-1376-4DA8-2267-DB4C3BB9194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4798B89D-E9BF-382B-AB22-84E3E611F1E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F1011A72-FAEA-015B-2C0A-DA756EB5C4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505096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Apply for a refund</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5" name="TextBox 14">
            <a:extLst>
              <a:ext uri="{FF2B5EF4-FFF2-40B4-BE49-F238E27FC236}">
                <a16:creationId xmlns:a16="http://schemas.microsoft.com/office/drawing/2014/main" id="{3B7557D5-50FA-4FA7-B0B2-12E13A8C8025}"/>
              </a:ext>
            </a:extLst>
          </p:cNvPr>
          <p:cNvSpPr txBox="1"/>
          <p:nvPr/>
        </p:nvSpPr>
        <p:spPr>
          <a:xfrm>
            <a:off x="540000"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a:t>If the TPS determines that you are eligible for a refund of unspent tuition fees, you must apply for a refund and provide bank account details for the TPS to process your refund.</a:t>
            </a:r>
          </a:p>
          <a:p>
            <a:pPr>
              <a:lnSpc>
                <a:spcPct val="105000"/>
              </a:lnSpc>
              <a:spcAft>
                <a:spcPts val="1000"/>
              </a:spcAft>
            </a:pPr>
            <a:r>
              <a:rPr lang="en-AU" sz="1600"/>
              <a:t>On your home page, click </a:t>
            </a:r>
            <a:r>
              <a:rPr lang="en-AU" sz="1600" b="1"/>
              <a:t>APPLY</a:t>
            </a:r>
            <a:r>
              <a:rPr lang="en-AU" sz="1600" b="1" i="1"/>
              <a:t> </a:t>
            </a:r>
            <a:r>
              <a:rPr lang="en-AU" sz="1600"/>
              <a:t>to complete this task.</a:t>
            </a:r>
          </a:p>
        </p:txBody>
      </p:sp>
      <p:grpSp>
        <p:nvGrpSpPr>
          <p:cNvPr id="7" name="Group 6" descr="Screenshot of the 'apply for a refund' task in TPS Online.">
            <a:extLst>
              <a:ext uri="{FF2B5EF4-FFF2-40B4-BE49-F238E27FC236}">
                <a16:creationId xmlns:a16="http://schemas.microsoft.com/office/drawing/2014/main" id="{621F6BAE-AB8C-274F-EB7E-A5006A3FFAE0}"/>
              </a:ext>
            </a:extLst>
          </p:cNvPr>
          <p:cNvGrpSpPr>
            <a:grpSpLocks noChangeAspect="1"/>
          </p:cNvGrpSpPr>
          <p:nvPr/>
        </p:nvGrpSpPr>
        <p:grpSpPr>
          <a:xfrm>
            <a:off x="540001" y="2052000"/>
            <a:ext cx="6886222" cy="1014420"/>
            <a:chOff x="669600" y="1243040"/>
            <a:chExt cx="6591817" cy="971051"/>
          </a:xfrm>
        </p:grpSpPr>
        <p:pic>
          <p:nvPicPr>
            <p:cNvPr id="24" name="Picture 23" descr="Image of the 'Apply for a Refund' task on the TPS Online home page.">
              <a:extLst>
                <a:ext uri="{FF2B5EF4-FFF2-40B4-BE49-F238E27FC236}">
                  <a16:creationId xmlns:a16="http://schemas.microsoft.com/office/drawing/2014/main" id="{C23F0A80-7CD4-4263-BAF3-841B8CA67B4A}"/>
                </a:ext>
              </a:extLst>
            </p:cNvPr>
            <p:cNvPicPr>
              <a:picLocks noChangeAspect="1"/>
            </p:cNvPicPr>
            <p:nvPr/>
          </p:nvPicPr>
          <p:blipFill rotWithShape="1">
            <a:blip r:embed="rId3">
              <a:alphaModFix amt="92000"/>
            </a:blip>
            <a:srcRect t="29087" b="-1"/>
            <a:stretch/>
          </p:blipFill>
          <p:spPr>
            <a:xfrm>
              <a:off x="669600" y="1243040"/>
              <a:ext cx="6591817" cy="971051"/>
            </a:xfrm>
            <a:prstGeom prst="rect">
              <a:avLst/>
            </a:prstGeom>
            <a:ln w="19050">
              <a:solidFill>
                <a:srgbClr val="4897A2"/>
              </a:solidFill>
            </a:ln>
          </p:spPr>
        </p:pic>
        <p:sp>
          <p:nvSpPr>
            <p:cNvPr id="19" name="Rectangle 18">
              <a:extLst>
                <a:ext uri="{FF2B5EF4-FFF2-40B4-BE49-F238E27FC236}">
                  <a16:creationId xmlns:a16="http://schemas.microsoft.com/office/drawing/2014/main" id="{C21057C6-E780-493C-812D-8E404B4A15FF}"/>
                </a:ext>
                <a:ext uri="{C183D7F6-B498-43B3-948B-1728B52AA6E4}">
                  <adec:decorative xmlns:adec="http://schemas.microsoft.com/office/drawing/2017/decorative" val="1"/>
                </a:ext>
              </a:extLst>
            </p:cNvPr>
            <p:cNvSpPr/>
            <p:nvPr/>
          </p:nvSpPr>
          <p:spPr>
            <a:xfrm>
              <a:off x="6705144" y="1297943"/>
              <a:ext cx="489600" cy="334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6BE5F761-ABA3-1BBA-05FE-07AC5185A81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6" name="Rectangle 15">
              <a:extLst>
                <a:ext uri="{FF2B5EF4-FFF2-40B4-BE49-F238E27FC236}">
                  <a16:creationId xmlns:a16="http://schemas.microsoft.com/office/drawing/2014/main" id="{1AEE5600-73C8-A3FC-9C61-9D662C5EDCA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7" name="Oval 16">
              <a:extLst>
                <a:ext uri="{FF2B5EF4-FFF2-40B4-BE49-F238E27FC236}">
                  <a16:creationId xmlns:a16="http://schemas.microsoft.com/office/drawing/2014/main" id="{6945E5FC-D17B-7D19-77B6-C4E0FC6B4C6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0">
              <a:extLst>
                <a:ext uri="{FF2B5EF4-FFF2-40B4-BE49-F238E27FC236}">
                  <a16:creationId xmlns:a16="http://schemas.microsoft.com/office/drawing/2014/main" id="{B23B2424-89D5-DCDC-41E0-8BC1D42927F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85986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689A0F-68ED-482A-96FE-C3634D94B33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Browse alternative courses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9" name="TextBox 18">
            <a:extLst>
              <a:ext uri="{FF2B5EF4-FFF2-40B4-BE49-F238E27FC236}">
                <a16:creationId xmlns:a16="http://schemas.microsoft.com/office/drawing/2014/main" id="{5B1E50F2-303F-429B-BD34-97B8DC854CC5}"/>
              </a:ext>
            </a:extLst>
          </p:cNvPr>
          <p:cNvSpPr txBox="1"/>
          <p:nvPr/>
        </p:nvSpPr>
        <p:spPr>
          <a:xfrm>
            <a:off x="540000" y="900000"/>
            <a:ext cx="8064000" cy="1630959"/>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a:t>If the TPS identifies alternative course options for you to continue your studies with another provider, you will be able to view these options in TPS Online.</a:t>
            </a:r>
          </a:p>
          <a:p>
            <a:pPr>
              <a:lnSpc>
                <a:spcPct val="105000"/>
              </a:lnSpc>
              <a:spcAft>
                <a:spcPts val="1000"/>
              </a:spcAft>
            </a:pPr>
            <a:r>
              <a:rPr lang="en-AU" sz="1600" b="1"/>
              <a:t>Please note</a:t>
            </a:r>
            <a:r>
              <a:rPr lang="en-AU" sz="1600"/>
              <a:t>: You are not limited to the alternative course options listed in TPS Online. You can choose to enrol in an alternative course with another provider which is not listed in TPS Online.</a:t>
            </a:r>
          </a:p>
          <a:p>
            <a:pPr>
              <a:lnSpc>
                <a:spcPct val="105000"/>
              </a:lnSpc>
              <a:spcAft>
                <a:spcPts val="1000"/>
              </a:spcAft>
            </a:pPr>
            <a:r>
              <a:rPr lang="en-AU" sz="1600"/>
              <a:t>On your home page, click </a:t>
            </a:r>
            <a:r>
              <a:rPr lang="en-AU" sz="1600" b="1"/>
              <a:t>BROWSE</a:t>
            </a:r>
            <a:r>
              <a:rPr lang="en-AU" sz="1600"/>
              <a:t> to view the alternative course options identified by the TPS.</a:t>
            </a:r>
          </a:p>
        </p:txBody>
      </p:sp>
      <p:grpSp>
        <p:nvGrpSpPr>
          <p:cNvPr id="5" name="Group 4" descr="Screenshot of the 'browse alternative courses' task in TPS Online.">
            <a:extLst>
              <a:ext uri="{FF2B5EF4-FFF2-40B4-BE49-F238E27FC236}">
                <a16:creationId xmlns:a16="http://schemas.microsoft.com/office/drawing/2014/main" id="{13108761-A6A0-DE98-7800-725F4EEC39A0}"/>
              </a:ext>
            </a:extLst>
          </p:cNvPr>
          <p:cNvGrpSpPr>
            <a:grpSpLocks noChangeAspect="1"/>
          </p:cNvGrpSpPr>
          <p:nvPr/>
        </p:nvGrpSpPr>
        <p:grpSpPr>
          <a:xfrm>
            <a:off x="539998" y="2700000"/>
            <a:ext cx="6554766" cy="1832636"/>
            <a:chOff x="638960" y="3621878"/>
            <a:chExt cx="4944225" cy="1382348"/>
          </a:xfrm>
        </p:grpSpPr>
        <p:pic>
          <p:nvPicPr>
            <p:cNvPr id="2" name="Picture 1" descr="Image of the TPS Online home page.">
              <a:extLst>
                <a:ext uri="{FF2B5EF4-FFF2-40B4-BE49-F238E27FC236}">
                  <a16:creationId xmlns:a16="http://schemas.microsoft.com/office/drawing/2014/main" id="{E08D2C82-E82C-C23D-61EA-68864BF298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8960" y="3621880"/>
              <a:ext cx="4944225" cy="1382346"/>
            </a:xfrm>
            <a:prstGeom prst="rect">
              <a:avLst/>
            </a:prstGeom>
            <a:ln w="19050">
              <a:solidFill>
                <a:srgbClr val="4897A2"/>
              </a:solidFill>
            </a:ln>
          </p:spPr>
        </p:pic>
        <p:pic>
          <p:nvPicPr>
            <p:cNvPr id="3" name="Picture 2" descr="Image of the 'Browse Alternative Courses' task on the TPS Online home page.">
              <a:extLst>
                <a:ext uri="{FF2B5EF4-FFF2-40B4-BE49-F238E27FC236}">
                  <a16:creationId xmlns:a16="http://schemas.microsoft.com/office/drawing/2014/main" id="{6DE2F1AE-983F-B562-AEEA-A7DDC973C20A}"/>
                </a:ext>
              </a:extLst>
            </p:cNvPr>
            <p:cNvPicPr>
              <a:picLocks noChangeAspect="1"/>
            </p:cNvPicPr>
            <p:nvPr/>
          </p:nvPicPr>
          <p:blipFill rotWithShape="1">
            <a:blip r:embed="rId4"/>
            <a:srcRect l="-48" t="478" r="386" b="87982"/>
            <a:stretch/>
          </p:blipFill>
          <p:spPr>
            <a:xfrm>
              <a:off x="640801" y="3621878"/>
              <a:ext cx="4939312" cy="326233"/>
            </a:xfrm>
            <a:prstGeom prst="rect">
              <a:avLst/>
            </a:prstGeom>
            <a:ln w="19050">
              <a:noFill/>
            </a:ln>
          </p:spPr>
        </p:pic>
        <p:sp>
          <p:nvSpPr>
            <p:cNvPr id="17" name="Rectangle 16">
              <a:extLst>
                <a:ext uri="{FF2B5EF4-FFF2-40B4-BE49-F238E27FC236}">
                  <a16:creationId xmlns:a16="http://schemas.microsoft.com/office/drawing/2014/main" id="{5EE9C718-380C-4AE1-94C0-1CD3BA58C033}"/>
                </a:ext>
                <a:ext uri="{C183D7F6-B498-43B3-948B-1728B52AA6E4}">
                  <adec:decorative xmlns:adec="http://schemas.microsoft.com/office/drawing/2017/decorative" val="1"/>
                </a:ext>
              </a:extLst>
            </p:cNvPr>
            <p:cNvSpPr/>
            <p:nvPr/>
          </p:nvSpPr>
          <p:spPr>
            <a:xfrm>
              <a:off x="5096213" y="3646832"/>
              <a:ext cx="468000" cy="259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3" name="Group 12">
            <a:extLst>
              <a:ext uri="{FF2B5EF4-FFF2-40B4-BE49-F238E27FC236}">
                <a16:creationId xmlns:a16="http://schemas.microsoft.com/office/drawing/2014/main" id="{D4DAD00C-1312-8505-68D1-5FAEAE9C817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F416DD63-09AC-0EA8-6A6B-396DEF80798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BFA74A47-62F7-AC29-DDFB-92E9C4D107F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D0778B56-B815-145D-24C4-29778869509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948707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F9A997-2E2A-4D34-9BF0-7175C74B2AF4}"/>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Summary of tasks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68A98103-77FF-45EB-9C54-51AC90F74562}"/>
              </a:ext>
            </a:extLst>
          </p:cNvPr>
          <p:cNvSpPr txBox="1"/>
          <p:nvPr/>
        </p:nvSpPr>
        <p:spPr>
          <a:xfrm>
            <a:off x="540000" y="900000"/>
            <a:ext cx="8064000" cy="3760838"/>
          </a:xfrm>
          <a:prstGeom prst="rect">
            <a:avLst/>
          </a:prstGeom>
          <a:noFill/>
        </p:spPr>
        <p:txBody>
          <a:bodyPr wrap="square" lIns="0" tIns="0" rIns="0" bIns="0" rtlCol="0">
            <a:spAutoFit/>
          </a:bodyPr>
          <a:lstStyle/>
          <a:p>
            <a:pPr marL="266400" indent="-266400">
              <a:lnSpc>
                <a:spcPct val="103000"/>
              </a:lnSpc>
              <a:spcAft>
                <a:spcPts val="1000"/>
              </a:spcAft>
              <a:buClr>
                <a:srgbClr val="8AB679"/>
              </a:buClr>
              <a:buFont typeface="Wingdings" panose="05000000000000000000" pitchFamily="2" charset="2"/>
              <a:buChar char=""/>
            </a:pPr>
            <a:r>
              <a:rPr lang="en-AU" sz="1500"/>
              <a:t>Log in to TPS Online</a:t>
            </a:r>
          </a:p>
          <a:p>
            <a:pPr marL="266400" indent="-266400">
              <a:lnSpc>
                <a:spcPct val="103000"/>
              </a:lnSpc>
              <a:spcAft>
                <a:spcPts val="1000"/>
              </a:spcAft>
              <a:buClr>
                <a:srgbClr val="8AB679"/>
              </a:buClr>
              <a:buFont typeface="Wingdings" panose="05000000000000000000" pitchFamily="2" charset="2"/>
              <a:buChar char=""/>
            </a:pPr>
            <a:r>
              <a:rPr lang="en-AU" sz="1500"/>
              <a:t>Change your password</a:t>
            </a:r>
          </a:p>
          <a:p>
            <a:pPr marL="266400" indent="-266400">
              <a:lnSpc>
                <a:spcPct val="103000"/>
              </a:lnSpc>
              <a:spcAft>
                <a:spcPts val="1000"/>
              </a:spcAft>
              <a:buClr>
                <a:srgbClr val="8AB679"/>
              </a:buClr>
              <a:buFont typeface="Wingdings" panose="05000000000000000000" pitchFamily="2" charset="2"/>
              <a:buChar char=""/>
            </a:pPr>
            <a:r>
              <a:rPr lang="en-AU" sz="1500"/>
              <a:t>Indicate whether your provider owed you a refund of unspent tuition fees on the date of the default</a:t>
            </a:r>
          </a:p>
          <a:p>
            <a:pPr marL="266400" indent="-266400">
              <a:lnSpc>
                <a:spcPct val="103000"/>
              </a:lnSpc>
              <a:spcAft>
                <a:spcPts val="1000"/>
              </a:spcAft>
              <a:buClr>
                <a:srgbClr val="8AB679"/>
              </a:buClr>
              <a:buFont typeface="Wingdings" panose="05000000000000000000" pitchFamily="2" charset="2"/>
              <a:buChar char=""/>
            </a:pPr>
            <a:r>
              <a:rPr lang="en-AU" sz="1500"/>
              <a:t>Provide proof of your identity</a:t>
            </a:r>
          </a:p>
          <a:p>
            <a:pPr marL="266400" indent="-266400">
              <a:lnSpc>
                <a:spcPct val="103000"/>
              </a:lnSpc>
              <a:spcAft>
                <a:spcPts val="1000"/>
              </a:spcAft>
              <a:buClr>
                <a:srgbClr val="8AB679"/>
              </a:buClr>
              <a:buFont typeface="Wingdings" panose="05000000000000000000" pitchFamily="2" charset="2"/>
              <a:buChar char=""/>
            </a:pPr>
            <a:r>
              <a:rPr lang="en-AU" sz="1500"/>
              <a:t>Update your contact details</a:t>
            </a:r>
          </a:p>
          <a:p>
            <a:pPr marL="266400" indent="-266400">
              <a:lnSpc>
                <a:spcPct val="103000"/>
              </a:lnSpc>
              <a:spcAft>
                <a:spcPts val="1000"/>
              </a:spcAft>
              <a:buClr>
                <a:srgbClr val="8AB679"/>
              </a:buClr>
              <a:buFont typeface="Wingdings" panose="05000000000000000000" pitchFamily="2" charset="2"/>
              <a:buChar char=""/>
            </a:pPr>
            <a:r>
              <a:rPr lang="en-AU" sz="1500"/>
              <a:t>If your provider owes you a refund of unspent tuition fees, upload your proof of payment documents</a:t>
            </a:r>
          </a:p>
          <a:p>
            <a:pPr marL="266400" indent="-266400">
              <a:lnSpc>
                <a:spcPct val="103000"/>
              </a:lnSpc>
              <a:spcAft>
                <a:spcPts val="1000"/>
              </a:spcAft>
              <a:buClr>
                <a:srgbClr val="8AB679"/>
              </a:buClr>
              <a:buFont typeface="Wingdings" panose="05000000000000000000" pitchFamily="2" charset="2"/>
              <a:buChar char=""/>
            </a:pPr>
            <a:r>
              <a:rPr lang="en-AU" sz="1500"/>
              <a:t>If you are eligible to receive a refund of unspent tuition fees, apply for a refund</a:t>
            </a:r>
          </a:p>
          <a:p>
            <a:pPr marL="266400" indent="-266400">
              <a:lnSpc>
                <a:spcPct val="103000"/>
              </a:lnSpc>
              <a:spcAft>
                <a:spcPts val="1000"/>
              </a:spcAft>
              <a:buClr>
                <a:srgbClr val="8AB679"/>
              </a:buClr>
              <a:buFont typeface="Wingdings" panose="05000000000000000000" pitchFamily="2" charset="2"/>
              <a:buChar char=""/>
            </a:pPr>
            <a:r>
              <a:rPr lang="en-AU" sz="1500"/>
              <a:t>Browse the alternative course list and contact alternative providers to request enrolment</a:t>
            </a:r>
          </a:p>
          <a:p>
            <a:pPr marL="266400" indent="-266400">
              <a:lnSpc>
                <a:spcPct val="103000"/>
              </a:lnSpc>
              <a:spcAft>
                <a:spcPts val="1000"/>
              </a:spcAft>
              <a:buClr>
                <a:srgbClr val="8AB679"/>
              </a:buClr>
              <a:buFont typeface="Wingdings" panose="05000000000000000000" pitchFamily="2" charset="2"/>
              <a:buChar char=""/>
            </a:pPr>
            <a:r>
              <a:rPr lang="en-AU" sz="1500"/>
              <a:t>View and accept your alternative course offer from your new provider</a:t>
            </a:r>
          </a:p>
          <a:p>
            <a:pPr marL="266400" indent="-266400">
              <a:lnSpc>
                <a:spcPct val="103000"/>
              </a:lnSpc>
              <a:spcAft>
                <a:spcPts val="1000"/>
              </a:spcAft>
              <a:buClr>
                <a:srgbClr val="8AB679"/>
              </a:buClr>
              <a:buFont typeface="Wingdings" panose="05000000000000000000" pitchFamily="2" charset="2"/>
              <a:buChar char=""/>
            </a:pPr>
            <a:r>
              <a:rPr lang="en-AU" sz="1500" b="1"/>
              <a:t>Check your emails and TPS Online regularly</a:t>
            </a:r>
            <a:r>
              <a:rPr lang="en-AU" sz="1500"/>
              <a:t> for notifications and tasks to complete. </a:t>
            </a:r>
            <a:r>
              <a:rPr lang="en-AU" sz="1500" b="1"/>
              <a:t>Be quick to respond to TPS requests!</a:t>
            </a:r>
          </a:p>
        </p:txBody>
      </p:sp>
      <p:grpSp>
        <p:nvGrpSpPr>
          <p:cNvPr id="47" name="Group 46">
            <a:extLst>
              <a:ext uri="{FF2B5EF4-FFF2-40B4-BE49-F238E27FC236}">
                <a16:creationId xmlns:a16="http://schemas.microsoft.com/office/drawing/2014/main" id="{C80713CE-3B78-E120-7FBA-0556D75EDBA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4" name="Rectangle 43">
              <a:extLst>
                <a:ext uri="{FF2B5EF4-FFF2-40B4-BE49-F238E27FC236}">
                  <a16:creationId xmlns:a16="http://schemas.microsoft.com/office/drawing/2014/main" id="{568DBA10-9EAB-5902-2252-F8D216443E4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5" name="Oval 44">
              <a:extLst>
                <a:ext uri="{FF2B5EF4-FFF2-40B4-BE49-F238E27FC236}">
                  <a16:creationId xmlns:a16="http://schemas.microsoft.com/office/drawing/2014/main" id="{98E30312-D988-EB7A-F0A4-6B7F8614FDA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6" name="Graphic 10">
              <a:extLst>
                <a:ext uri="{FF2B5EF4-FFF2-40B4-BE49-F238E27FC236}">
                  <a16:creationId xmlns:a16="http://schemas.microsoft.com/office/drawing/2014/main" id="{73E4A46C-F461-6F4B-8E2C-E5FE5908AB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6" name="Group 5">
            <a:extLst>
              <a:ext uri="{FF2B5EF4-FFF2-40B4-BE49-F238E27FC236}">
                <a16:creationId xmlns:a16="http://schemas.microsoft.com/office/drawing/2014/main" id="{CB2C205F-71A1-C816-A585-70B5FF9F8E14}"/>
              </a:ext>
              <a:ext uri="{C183D7F6-B498-43B3-948B-1728B52AA6E4}">
                <adec:decorative xmlns:adec="http://schemas.microsoft.com/office/drawing/2017/decorative" val="1"/>
              </a:ext>
            </a:extLst>
          </p:cNvPr>
          <p:cNvGrpSpPr>
            <a:grpSpLocks noChangeAspect="1"/>
          </p:cNvGrpSpPr>
          <p:nvPr/>
        </p:nvGrpSpPr>
        <p:grpSpPr>
          <a:xfrm>
            <a:off x="7632000" y="360000"/>
            <a:ext cx="1152000" cy="1152000"/>
            <a:chOff x="7632000" y="360000"/>
            <a:chExt cx="1152000" cy="1152000"/>
          </a:xfrm>
        </p:grpSpPr>
        <p:sp>
          <p:nvSpPr>
            <p:cNvPr id="3" name="Oval 2">
              <a:extLst>
                <a:ext uri="{FF2B5EF4-FFF2-40B4-BE49-F238E27FC236}">
                  <a16:creationId xmlns:a16="http://schemas.microsoft.com/office/drawing/2014/main" id="{F0BEB7E4-5E2A-E1E8-F5B4-804186701C4A}"/>
                </a:ext>
                <a:ext uri="{C183D7F6-B498-43B3-948B-1728B52AA6E4}">
                  <adec:decorative xmlns:adec="http://schemas.microsoft.com/office/drawing/2017/decorative" val="1"/>
                </a:ext>
              </a:extLst>
            </p:cNvPr>
            <p:cNvSpPr>
              <a:spLocks noChangeAspect="1"/>
            </p:cNvSpPr>
            <p:nvPr/>
          </p:nvSpPr>
          <p:spPr>
            <a:xfrm>
              <a:off x="7632000" y="360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46">
              <a:extLst>
                <a:ext uri="{FF2B5EF4-FFF2-40B4-BE49-F238E27FC236}">
                  <a16:creationId xmlns:a16="http://schemas.microsoft.com/office/drawing/2014/main" id="{1C60803C-8B19-4679-BD33-A1DB9A6269B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6571" y="487425"/>
              <a:ext cx="642858" cy="900000"/>
            </a:xfrm>
            <a:prstGeom prst="rect">
              <a:avLst/>
            </a:prstGeom>
          </p:spPr>
        </p:pic>
      </p:grpSp>
    </p:spTree>
    <p:extLst>
      <p:ext uri="{BB962C8B-B14F-4D97-AF65-F5344CB8AC3E}">
        <p14:creationId xmlns:p14="http://schemas.microsoft.com/office/powerpoint/2010/main" val="2496933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824000" y="0"/>
            <a:ext cx="432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Grp="1" noChangeArrowheads="1"/>
          </p:cNvSpPr>
          <p:nvPr>
            <p:ph type="title" idx="4294967295"/>
          </p:nvPr>
        </p:nvSpPr>
        <p:spPr bwMode="auto">
          <a:xfrm>
            <a:off x="6120000" y="1061963"/>
            <a:ext cx="2700000"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49" name="Picture 48" descr="QR code for TPS website (www.tps.gov.au)">
            <a:extLst>
              <a:ext uri="{FF2B5EF4-FFF2-40B4-BE49-F238E27FC236}">
                <a16:creationId xmlns:a16="http://schemas.microsoft.com/office/drawing/2014/main" id="{E081D8FA-7699-6E52-2E10-8685DCA3F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1198368"/>
            <a:ext cx="2880000" cy="3320543"/>
          </a:xfrm>
          <a:prstGeom prst="rect">
            <a:avLst/>
          </a:prstGeom>
        </p:spPr>
      </p:pic>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6120000" y="2286099"/>
            <a:ext cx="270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support</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34D68FBA-1C20-48E6-84E9-1EEF953DE990}"/>
              </a:ext>
            </a:extLst>
          </p:cNvPr>
          <p:cNvSpPr>
            <a:spLocks noChangeArrowheads="1"/>
          </p:cNvSpPr>
          <p:nvPr/>
        </p:nvSpPr>
        <p:spPr bwMode="auto">
          <a:xfrm>
            <a:off x="6120000" y="3510235"/>
            <a:ext cx="270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1300 131 798</a:t>
            </a:r>
            <a:endParaRPr kumimoji="0" lang="en-AU" altLang="en-US" sz="2400" b="0" i="0" u="none" strike="noStrike" cap="none" normalizeH="0" baseline="0">
              <a:ln>
                <a:noFill/>
              </a:ln>
              <a:solidFill>
                <a:schemeClr val="bg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E641F930-68A1-65DB-2A03-974AB2063108}"/>
              </a:ext>
              <a:ext uri="{C183D7F6-B498-43B3-948B-1728B52AA6E4}">
                <adec:decorative xmlns:adec="http://schemas.microsoft.com/office/drawing/2017/decorative" val="1"/>
              </a:ext>
            </a:extLst>
          </p:cNvPr>
          <p:cNvGrpSpPr/>
          <p:nvPr/>
        </p:nvGrpSpPr>
        <p:grpSpPr>
          <a:xfrm>
            <a:off x="5148000" y="842796"/>
            <a:ext cx="900000" cy="900000"/>
            <a:chOff x="5256000" y="842796"/>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56000"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3176" y="968796"/>
              <a:ext cx="648000" cy="648000"/>
            </a:xfrm>
            <a:prstGeom prst="rect">
              <a:avLst/>
            </a:prstGeom>
          </p:spPr>
        </p:pic>
      </p:grpSp>
      <p:grpSp>
        <p:nvGrpSpPr>
          <p:cNvPr id="6" name="Group 5">
            <a:extLst>
              <a:ext uri="{FF2B5EF4-FFF2-40B4-BE49-F238E27FC236}">
                <a16:creationId xmlns:a16="http://schemas.microsoft.com/office/drawing/2014/main" id="{0A418124-2032-5CE0-986E-CD6CDE860F6B}"/>
              </a:ext>
              <a:ext uri="{C183D7F6-B498-43B3-948B-1728B52AA6E4}">
                <adec:decorative xmlns:adec="http://schemas.microsoft.com/office/drawing/2017/decorative" val="1"/>
              </a:ext>
            </a:extLst>
          </p:cNvPr>
          <p:cNvGrpSpPr/>
          <p:nvPr/>
        </p:nvGrpSpPr>
        <p:grpSpPr>
          <a:xfrm>
            <a:off x="5148000" y="2066557"/>
            <a:ext cx="900000" cy="900000"/>
            <a:chOff x="5256176" y="2066557"/>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7600" y="2282400"/>
              <a:ext cx="676000" cy="468000"/>
            </a:xfrm>
            <a:prstGeom prst="rect">
              <a:avLst/>
            </a:prstGeom>
          </p:spPr>
        </p:pic>
      </p:grpSp>
      <p:grpSp>
        <p:nvGrpSpPr>
          <p:cNvPr id="9" name="Group 8">
            <a:extLst>
              <a:ext uri="{FF2B5EF4-FFF2-40B4-BE49-F238E27FC236}">
                <a16:creationId xmlns:a16="http://schemas.microsoft.com/office/drawing/2014/main" id="{1D58E2D7-95EB-838B-EFB0-60964B33F302}"/>
              </a:ext>
              <a:ext uri="{C183D7F6-B498-43B3-948B-1728B52AA6E4}">
                <adec:decorative xmlns:adec="http://schemas.microsoft.com/office/drawing/2017/decorative" val="1"/>
              </a:ext>
            </a:extLst>
          </p:cNvPr>
          <p:cNvGrpSpPr/>
          <p:nvPr/>
        </p:nvGrpSpPr>
        <p:grpSpPr>
          <a:xfrm>
            <a:off x="5148000" y="3291068"/>
            <a:ext cx="900000" cy="900000"/>
            <a:chOff x="5292000" y="3291068"/>
            <a:chExt cx="900000" cy="900000"/>
          </a:xfrm>
        </p:grpSpPr>
        <p:sp>
          <p:nvSpPr>
            <p:cNvPr id="16" name="Oval 15">
              <a:extLst>
                <a:ext uri="{FF2B5EF4-FFF2-40B4-BE49-F238E27FC236}">
                  <a16:creationId xmlns:a16="http://schemas.microsoft.com/office/drawing/2014/main" id="{1EA6686B-75EE-45DA-9830-0E7CDCB0DEC5}"/>
                </a:ext>
                <a:ext uri="{C183D7F6-B498-43B3-948B-1728B52AA6E4}">
                  <adec:decorative xmlns:adec="http://schemas.microsoft.com/office/drawing/2017/decorative" val="1"/>
                </a:ext>
              </a:extLst>
            </p:cNvPr>
            <p:cNvSpPr>
              <a:spLocks noChangeAspect="1"/>
            </p:cNvSpPr>
            <p:nvPr/>
          </p:nvSpPr>
          <p:spPr>
            <a:xfrm>
              <a:off x="5292000" y="3291068"/>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72">
              <a:extLst>
                <a:ext uri="{FF2B5EF4-FFF2-40B4-BE49-F238E27FC236}">
                  <a16:creationId xmlns:a16="http://schemas.microsoft.com/office/drawing/2014/main" id="{323B2999-B25C-43B3-92ED-E494C45F17F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6000" y="3434400"/>
              <a:ext cx="612000" cy="612000"/>
            </a:xfrm>
            <a:prstGeom prst="rect">
              <a:avLst/>
            </a:prstGeom>
          </p:spPr>
        </p:pic>
      </p:grpSp>
    </p:spTree>
    <p:extLst>
      <p:ext uri="{BB962C8B-B14F-4D97-AF65-F5344CB8AC3E}">
        <p14:creationId xmlns:p14="http://schemas.microsoft.com/office/powerpoint/2010/main" val="182056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Service (TPS)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39999" y="1116000"/>
            <a:ext cx="8064000" cy="3277820"/>
          </a:xfrm>
          <a:prstGeom prst="rect">
            <a:avLst/>
          </a:prstGeom>
          <a:noFill/>
        </p:spPr>
        <p:txBody>
          <a:bodyPr wrap="square" lIns="0" tIns="0" rIns="0" bIns="0" rtlCol="0" anchor="t">
            <a:spAutoFit/>
          </a:bodyPr>
          <a:lstStyle/>
          <a:p>
            <a:pPr>
              <a:spcAft>
                <a:spcPts val="3600"/>
              </a:spcAft>
            </a:pPr>
            <a:r>
              <a:rPr lang="en-AU"/>
              <a:t>Australian Government initiative supported by the Department of Education</a:t>
            </a:r>
          </a:p>
          <a:p>
            <a:pPr>
              <a:spcAft>
                <a:spcPts val="3600"/>
              </a:spcAft>
            </a:pPr>
            <a:r>
              <a:rPr lang="en-AU"/>
              <a:t>Student tuition fee protection scheme </a:t>
            </a:r>
          </a:p>
          <a:p>
            <a:pPr>
              <a:spcAft>
                <a:spcPts val="1800"/>
              </a:spcAft>
            </a:pPr>
            <a:r>
              <a:rPr lang="en-AU"/>
              <a:t>Supports students following an education provider default to:</a:t>
            </a:r>
            <a:endParaRPr lang="en-AU">
              <a:cs typeface="Calibri"/>
            </a:endParaRPr>
          </a:p>
          <a:p>
            <a:pPr marL="800100" lvl="1" indent="-342900">
              <a:spcAft>
                <a:spcPts val="1800"/>
              </a:spcAft>
              <a:buFont typeface="+mj-lt"/>
              <a:buAutoNum type="arabicPeriod"/>
            </a:pPr>
            <a:r>
              <a:rPr lang="en-AU"/>
              <a:t>continue studying with an alternative provider</a:t>
            </a:r>
          </a:p>
          <a:p>
            <a:pPr marL="799200">
              <a:spcAft>
                <a:spcPts val="1800"/>
              </a:spcAft>
            </a:pPr>
            <a:r>
              <a:rPr lang="en-AU" b="1"/>
              <a:t>and/or</a:t>
            </a:r>
          </a:p>
          <a:p>
            <a:pPr marL="800100" lvl="1" indent="-342900">
              <a:spcAft>
                <a:spcPts val="3600"/>
              </a:spcAft>
              <a:buFont typeface="+mj-lt"/>
              <a:buAutoNum type="arabicPeriod" startAt="2"/>
            </a:pPr>
            <a:r>
              <a:rPr lang="en-AU"/>
              <a:t>receive a refund of unspent tuition fees</a:t>
            </a:r>
            <a:endParaRPr lang="en-AU">
              <a:cs typeface="Calibri" panose="020F0502020204030204"/>
            </a:endParaRPr>
          </a:p>
        </p:txBody>
      </p:sp>
      <p:grpSp>
        <p:nvGrpSpPr>
          <p:cNvPr id="14" name="Group 13">
            <a:extLst>
              <a:ext uri="{FF2B5EF4-FFF2-40B4-BE49-F238E27FC236}">
                <a16:creationId xmlns:a16="http://schemas.microsoft.com/office/drawing/2014/main" id="{480A8E89-12D6-EB68-9CA8-9FA1377C6F2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E02EB1C7-F7FC-F4F1-A4A6-C029DB489B2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82F3587B-8665-56B9-3EF8-32C1BFFE244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60CFE85-1C08-0FAC-5B70-F1725AFDC3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2" name="Group 11">
            <a:extLst>
              <a:ext uri="{FF2B5EF4-FFF2-40B4-BE49-F238E27FC236}">
                <a16:creationId xmlns:a16="http://schemas.microsoft.com/office/drawing/2014/main" id="{0930B27A-E7CF-DA66-9148-9183DB027059}"/>
              </a:ext>
              <a:ext uri="{C183D7F6-B498-43B3-948B-1728B52AA6E4}">
                <adec:decorative xmlns:adec="http://schemas.microsoft.com/office/drawing/2017/decorative" val="1"/>
              </a:ext>
            </a:extLst>
          </p:cNvPr>
          <p:cNvGrpSpPr>
            <a:grpSpLocks noChangeAspect="1"/>
          </p:cNvGrpSpPr>
          <p:nvPr/>
        </p:nvGrpSpPr>
        <p:grpSpPr>
          <a:xfrm>
            <a:off x="7128000" y="3996000"/>
            <a:ext cx="1656000" cy="792000"/>
            <a:chOff x="7128000" y="3996000"/>
            <a:chExt cx="1656000" cy="792000"/>
          </a:xfrm>
        </p:grpSpPr>
        <p:sp>
          <p:nvSpPr>
            <p:cNvPr id="11" name="Rectangle: Rounded Corners 10">
              <a:extLst>
                <a:ext uri="{FF2B5EF4-FFF2-40B4-BE49-F238E27FC236}">
                  <a16:creationId xmlns:a16="http://schemas.microsoft.com/office/drawing/2014/main" id="{4B9283A6-F4A1-82FA-3CAC-B20A71B65B1A}"/>
                </a:ext>
                <a:ext uri="{C183D7F6-B498-43B3-948B-1728B52AA6E4}">
                  <adec:decorative xmlns:adec="http://schemas.microsoft.com/office/drawing/2017/decorative" val="1"/>
                </a:ext>
              </a:extLst>
            </p:cNvPr>
            <p:cNvSpPr/>
            <p:nvPr/>
          </p:nvSpPr>
          <p:spPr>
            <a:xfrm>
              <a:off x="7128000" y="3996000"/>
              <a:ext cx="1656000" cy="792000"/>
            </a:xfrm>
            <a:prstGeom prst="roundRect">
              <a:avLst>
                <a:gd name="adj" fmla="val 40602"/>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green circle on a black background&#10;&#10;Description automatically generated">
              <a:extLst>
                <a:ext uri="{FF2B5EF4-FFF2-40B4-BE49-F238E27FC236}">
                  <a16:creationId xmlns:a16="http://schemas.microsoft.com/office/drawing/2014/main" id="{D68BBB63-F9F6-6D7F-1274-AA8C6E01FF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0423" y="4068000"/>
              <a:ext cx="1391153" cy="652176"/>
            </a:xfrm>
            <a:prstGeom prst="rect">
              <a:avLst/>
            </a:prstGeom>
          </p:spPr>
        </p:pic>
      </p:grpSp>
    </p:spTree>
    <p:extLst>
      <p:ext uri="{BB962C8B-B14F-4D97-AF65-F5344CB8AC3E}">
        <p14:creationId xmlns:p14="http://schemas.microsoft.com/office/powerpoint/2010/main" val="157015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Team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15" name="Group 14">
            <a:extLst>
              <a:ext uri="{FF2B5EF4-FFF2-40B4-BE49-F238E27FC236}">
                <a16:creationId xmlns:a16="http://schemas.microsoft.com/office/drawing/2014/main" id="{4D8C4B23-12E1-601F-5EF2-AE7115B1634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6" name="Rectangle 15">
              <a:extLst>
                <a:ext uri="{FF2B5EF4-FFF2-40B4-BE49-F238E27FC236}">
                  <a16:creationId xmlns:a16="http://schemas.microsoft.com/office/drawing/2014/main" id="{31DBC481-2E06-8F64-A22D-0B7B9138A5C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7" name="Oval 16">
              <a:extLst>
                <a:ext uri="{FF2B5EF4-FFF2-40B4-BE49-F238E27FC236}">
                  <a16:creationId xmlns:a16="http://schemas.microsoft.com/office/drawing/2014/main" id="{475F6EF3-E5FC-456D-FF4F-30845DA4D3E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0">
              <a:extLst>
                <a:ext uri="{FF2B5EF4-FFF2-40B4-BE49-F238E27FC236}">
                  <a16:creationId xmlns:a16="http://schemas.microsoft.com/office/drawing/2014/main" id="{E036241A-C9FA-3094-09E9-417C3A2ED0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2" name="Picture 1" descr="Photo of the TPS team.">
            <a:extLst>
              <a:ext uri="{FF2B5EF4-FFF2-40B4-BE49-F238E27FC236}">
                <a16:creationId xmlns:a16="http://schemas.microsoft.com/office/drawing/2014/main" id="{84E4B7A9-0598-2CBD-019E-771165BC75D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0000" y="971999"/>
            <a:ext cx="8064000" cy="3672264"/>
          </a:xfrm>
          <a:prstGeom prst="rect">
            <a:avLst/>
          </a:prstGeom>
        </p:spPr>
      </p:pic>
    </p:spTree>
    <p:extLst>
      <p:ext uri="{BB962C8B-B14F-4D97-AF65-F5344CB8AC3E}">
        <p14:creationId xmlns:p14="http://schemas.microsoft.com/office/powerpoint/2010/main" val="36487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system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16000"/>
            <a:ext cx="8064000" cy="3231654"/>
          </a:xfrm>
          <a:prstGeom prst="rect">
            <a:avLst/>
          </a:prstGeom>
          <a:noFill/>
        </p:spPr>
        <p:txBody>
          <a:bodyPr wrap="square" lIns="0" tIns="0" rIns="0" bIns="0" rtlCol="0" anchor="t">
            <a:spAutoFit/>
          </a:bodyPr>
          <a:lstStyle/>
          <a:p>
            <a:pPr>
              <a:spcAft>
                <a:spcPts val="3600"/>
              </a:spcAft>
            </a:pPr>
            <a:r>
              <a:rPr lang="en-AU"/>
              <a:t>TPS Online is the system you will use to request and receive TPS assistance</a:t>
            </a:r>
          </a:p>
          <a:p>
            <a:pPr>
              <a:spcAft>
                <a:spcPts val="3600"/>
              </a:spcAft>
            </a:pPr>
            <a:r>
              <a:rPr lang="en-AU"/>
              <a:t>You can request a place with an alternative provider or request a refund in TPS Online</a:t>
            </a:r>
          </a:p>
          <a:p>
            <a:pPr>
              <a:spcAft>
                <a:spcPts val="3600"/>
              </a:spcAft>
            </a:pPr>
            <a:r>
              <a:rPr lang="en-AU"/>
              <a:t>We will show you how to use TPS Online later in this presentation</a:t>
            </a:r>
            <a:endParaRPr lang="en-AU">
              <a:cs typeface="Calibri"/>
            </a:endParaRPr>
          </a:p>
          <a:p>
            <a:pPr>
              <a:spcAft>
                <a:spcPts val="3600"/>
              </a:spcAft>
            </a:pPr>
            <a:r>
              <a:rPr lang="en-AU"/>
              <a:t>TPS Online step-by-step instructions are on the TPS website</a:t>
            </a:r>
          </a:p>
          <a:p>
            <a:pPr>
              <a:spcAft>
                <a:spcPts val="3600"/>
              </a:spcAft>
            </a:pPr>
            <a:r>
              <a:rPr lang="en-AU"/>
              <a:t>Access TPS Online via the TPS website</a:t>
            </a:r>
          </a:p>
        </p:txBody>
      </p:sp>
      <p:grpSp>
        <p:nvGrpSpPr>
          <p:cNvPr id="21" name="Group 20">
            <a:extLst>
              <a:ext uri="{FF2B5EF4-FFF2-40B4-BE49-F238E27FC236}">
                <a16:creationId xmlns:a16="http://schemas.microsoft.com/office/drawing/2014/main" id="{160F4120-C931-9DA1-E4F6-E06709F4F4D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2" name="Rectangle 21">
              <a:extLst>
                <a:ext uri="{FF2B5EF4-FFF2-40B4-BE49-F238E27FC236}">
                  <a16:creationId xmlns:a16="http://schemas.microsoft.com/office/drawing/2014/main" id="{E8E0C292-40FC-5818-F16B-1E360A607B6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3" name="Oval 22">
              <a:extLst>
                <a:ext uri="{FF2B5EF4-FFF2-40B4-BE49-F238E27FC236}">
                  <a16:creationId xmlns:a16="http://schemas.microsoft.com/office/drawing/2014/main" id="{C63AAA9A-4521-81CE-B8DB-98F534A6189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FAB2A813-DA9A-6B11-5F5B-0AD2119917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0" name="Group 9">
            <a:extLst>
              <a:ext uri="{FF2B5EF4-FFF2-40B4-BE49-F238E27FC236}">
                <a16:creationId xmlns:a16="http://schemas.microsoft.com/office/drawing/2014/main" id="{C5560EB6-DD3E-9AD1-BD08-957ADBCBFC08}"/>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5256573B-855E-431E-E077-CF5199E9AD22}"/>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2">
              <a:extLst>
                <a:ext uri="{FF2B5EF4-FFF2-40B4-BE49-F238E27FC236}">
                  <a16:creationId xmlns:a16="http://schemas.microsoft.com/office/drawing/2014/main" id="{0DE71F06-AF92-CF3C-D0FA-FB854927071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8000" y="3858429"/>
              <a:ext cx="900000" cy="707142"/>
            </a:xfrm>
            <a:prstGeom prst="rect">
              <a:avLst/>
            </a:prstGeom>
          </p:spPr>
        </p:pic>
      </p:grpSp>
    </p:spTree>
    <p:extLst>
      <p:ext uri="{BB962C8B-B14F-4D97-AF65-F5344CB8AC3E}">
        <p14:creationId xmlns:p14="http://schemas.microsoft.com/office/powerpoint/2010/main" val="245281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Continuing your studies with an alternative provider</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16000"/>
            <a:ext cx="8064000" cy="3344505"/>
          </a:xfrm>
          <a:prstGeom prst="rect">
            <a:avLst/>
          </a:prstGeom>
          <a:noFill/>
        </p:spPr>
        <p:txBody>
          <a:bodyPr wrap="square" lIns="0" tIns="0" rIns="0" bIns="0" rtlCol="0" anchor="t">
            <a:spAutoFit/>
          </a:bodyPr>
          <a:lstStyle/>
          <a:p>
            <a:pPr>
              <a:spcAft>
                <a:spcPts val="2200"/>
              </a:spcAft>
            </a:pPr>
            <a:r>
              <a:rPr lang="en-AU" b="1"/>
              <a:t>Our priority</a:t>
            </a:r>
            <a:r>
              <a:rPr lang="en-AU"/>
              <a:t>: To help you to continue your studies with a new education provider</a:t>
            </a:r>
          </a:p>
          <a:p>
            <a:pPr>
              <a:spcAft>
                <a:spcPts val="2200"/>
              </a:spcAft>
            </a:pPr>
            <a:r>
              <a:rPr lang="en-AU"/>
              <a:t>TPS Online contains a list of alternative courses at different providers nearby</a:t>
            </a:r>
          </a:p>
          <a:p>
            <a:pPr>
              <a:spcAft>
                <a:spcPts val="2200"/>
              </a:spcAft>
            </a:pPr>
            <a:r>
              <a:rPr lang="en-AU" b="1"/>
              <a:t>You will need to contact the new provider to enrol </a:t>
            </a:r>
            <a:r>
              <a:rPr lang="en-AU"/>
              <a:t>with them. The provider will upload an offer in TPS Online that </a:t>
            </a:r>
            <a:r>
              <a:rPr lang="en-AU" b="1"/>
              <a:t>you will need to accept</a:t>
            </a:r>
            <a:r>
              <a:rPr lang="en-AU"/>
              <a:t>.</a:t>
            </a:r>
          </a:p>
          <a:p>
            <a:pPr>
              <a:spcAft>
                <a:spcPts val="2200"/>
              </a:spcAft>
            </a:pPr>
            <a:r>
              <a:rPr lang="en-AU" sz="1800"/>
              <a:t>You can choose to enrol in an alternative course with another provider which is not listed in TPS Online</a:t>
            </a:r>
            <a:endParaRPr lang="en-AU"/>
          </a:p>
          <a:p>
            <a:pPr>
              <a:spcAft>
                <a:spcPts val="2200"/>
              </a:spcAft>
            </a:pPr>
            <a:r>
              <a:rPr lang="en-AU"/>
              <a:t>Alternative courses may cost more or less than your current course. </a:t>
            </a:r>
            <a:br>
              <a:rPr lang="en-AU"/>
            </a:br>
            <a:r>
              <a:rPr lang="en-AU"/>
              <a:t>If costs are higher, you will need to meet those costs.</a:t>
            </a:r>
          </a:p>
        </p:txBody>
      </p:sp>
      <p:grpSp>
        <p:nvGrpSpPr>
          <p:cNvPr id="3" name="Group 2">
            <a:extLst>
              <a:ext uri="{FF2B5EF4-FFF2-40B4-BE49-F238E27FC236}">
                <a16:creationId xmlns:a16="http://schemas.microsoft.com/office/drawing/2014/main" id="{67F1E530-E201-06FE-3FE7-FB2C8A308BE3}"/>
              </a:ext>
              <a:ext uri="{C183D7F6-B498-43B3-948B-1728B52AA6E4}">
                <adec:decorative xmlns:adec="http://schemas.microsoft.com/office/drawing/2017/decorative" val="1"/>
              </a:ext>
            </a:extLst>
          </p:cNvPr>
          <p:cNvGrpSpPr>
            <a:grpSpLocks noChangeAspect="1"/>
          </p:cNvGrpSpPr>
          <p:nvPr/>
        </p:nvGrpSpPr>
        <p:grpSpPr>
          <a:xfrm>
            <a:off x="6912000" y="3960000"/>
            <a:ext cx="1872000" cy="828000"/>
            <a:chOff x="6912000" y="3960000"/>
            <a:chExt cx="1872000" cy="828000"/>
          </a:xfrm>
        </p:grpSpPr>
        <p:sp>
          <p:nvSpPr>
            <p:cNvPr id="12" name="Rectangle: Rounded Corners 11">
              <a:extLst>
                <a:ext uri="{FF2B5EF4-FFF2-40B4-BE49-F238E27FC236}">
                  <a16:creationId xmlns:a16="http://schemas.microsoft.com/office/drawing/2014/main" id="{0BC417AB-DA64-296A-AA60-1E86DACEDA5A}"/>
                </a:ext>
                <a:ext uri="{C183D7F6-B498-43B3-948B-1728B52AA6E4}">
                  <adec:decorative xmlns:adec="http://schemas.microsoft.com/office/drawing/2017/decorative" val="1"/>
                </a:ext>
              </a:extLst>
            </p:cNvPr>
            <p:cNvSpPr/>
            <p:nvPr/>
          </p:nvSpPr>
          <p:spPr>
            <a:xfrm>
              <a:off x="6912000" y="3960000"/>
              <a:ext cx="1872000" cy="828000"/>
            </a:xfrm>
            <a:prstGeom prst="roundRect">
              <a:avLst>
                <a:gd name="adj" fmla="val 40602"/>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72">
              <a:extLst>
                <a:ext uri="{FF2B5EF4-FFF2-40B4-BE49-F238E27FC236}">
                  <a16:creationId xmlns:a16="http://schemas.microsoft.com/office/drawing/2014/main" id="{501D8FC5-F452-47CD-9CF1-723FFD1136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0000" y="4056410"/>
              <a:ext cx="1656000" cy="635179"/>
            </a:xfrm>
            <a:prstGeom prst="rect">
              <a:avLst/>
            </a:prstGeom>
          </p:spPr>
        </p:pic>
      </p:grpSp>
      <p:grpSp>
        <p:nvGrpSpPr>
          <p:cNvPr id="22" name="Group 21">
            <a:extLst>
              <a:ext uri="{FF2B5EF4-FFF2-40B4-BE49-F238E27FC236}">
                <a16:creationId xmlns:a16="http://schemas.microsoft.com/office/drawing/2014/main" id="{823DD512-2AC6-429C-9EE6-7CAEF89D9C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3" name="Rectangle 22">
              <a:extLst>
                <a:ext uri="{FF2B5EF4-FFF2-40B4-BE49-F238E27FC236}">
                  <a16:creationId xmlns:a16="http://schemas.microsoft.com/office/drawing/2014/main" id="{3BCA6B79-39CC-B3D3-282B-92A49713341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4" name="Oval 23">
              <a:extLst>
                <a:ext uri="{FF2B5EF4-FFF2-40B4-BE49-F238E27FC236}">
                  <a16:creationId xmlns:a16="http://schemas.microsoft.com/office/drawing/2014/main" id="{FE16C6AA-3BA7-AEB1-A45E-FD13EB4535D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10">
              <a:extLst>
                <a:ext uri="{FF2B5EF4-FFF2-40B4-BE49-F238E27FC236}">
                  <a16:creationId xmlns:a16="http://schemas.microsoft.com/office/drawing/2014/main" id="{4FAD809C-026B-91A7-519A-46CA1B5E5C0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1228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308598"/>
          </a:xfrm>
          <a:prstGeom prst="rect">
            <a:avLst/>
          </a:prstGeom>
          <a:noFill/>
        </p:spPr>
        <p:txBody>
          <a:bodyPr wrap="square" lIns="0" tIns="0" rIns="0" bIns="0" rtlCol="0" anchor="t">
            <a:spAutoFit/>
          </a:bodyPr>
          <a:lstStyle/>
          <a:p>
            <a:pPr>
              <a:spcAft>
                <a:spcPts val="1800"/>
              </a:spcAft>
            </a:pPr>
            <a:r>
              <a:rPr lang="en-AU" b="1"/>
              <a:t>Unspent tuition fees</a:t>
            </a:r>
            <a:r>
              <a:rPr lang="en-AU"/>
              <a:t>: The fees that you paid to The Language Academy for education or training that you did not receive:</a:t>
            </a:r>
          </a:p>
          <a:p>
            <a:pPr marL="342000">
              <a:spcAft>
                <a:spcPts val="2400"/>
              </a:spcAft>
            </a:pPr>
            <a:r>
              <a:rPr lang="en-AU" sz="1700"/>
              <a:t>For example, if you paid for 10 weeks of tuition and only attended classes for 7 weeks, the remaining 3 weeks are your </a:t>
            </a:r>
            <a:r>
              <a:rPr lang="en-AU" sz="1700" b="1"/>
              <a:t>unspent tuition fees</a:t>
            </a:r>
          </a:p>
          <a:p>
            <a:pPr>
              <a:spcAft>
                <a:spcPts val="2400"/>
              </a:spcAft>
            </a:pPr>
            <a:r>
              <a:rPr lang="en-AU"/>
              <a:t>The TPS can provide you with a refund of any </a:t>
            </a:r>
            <a:r>
              <a:rPr lang="en-AU" b="1" u="sng"/>
              <a:t>unspent</a:t>
            </a:r>
            <a:r>
              <a:rPr lang="en-AU" b="1"/>
              <a:t> tuition fees </a:t>
            </a:r>
            <a:r>
              <a:rPr lang="en-AU"/>
              <a:t>that were paid to The Language Academy</a:t>
            </a:r>
          </a:p>
          <a:p>
            <a:pPr>
              <a:spcAft>
                <a:spcPts val="2400"/>
              </a:spcAft>
            </a:pPr>
            <a:r>
              <a:rPr lang="en-AU"/>
              <a:t>If the TPS does not identify any suitable alternative courses for you, or </a:t>
            </a:r>
            <a:br>
              <a:rPr lang="en-AU"/>
            </a:br>
            <a:r>
              <a:rPr lang="en-AU"/>
              <a:t>if you have already enrolled at a new provider, you will receive a refund </a:t>
            </a:r>
            <a:br>
              <a:rPr lang="en-AU"/>
            </a:br>
            <a:r>
              <a:rPr lang="en-AU"/>
              <a:t>of your unspent tuition fees</a:t>
            </a:r>
          </a:p>
        </p:txBody>
      </p:sp>
      <p:grpSp>
        <p:nvGrpSpPr>
          <p:cNvPr id="17" name="Group 16">
            <a:extLst>
              <a:ext uri="{FF2B5EF4-FFF2-40B4-BE49-F238E27FC236}">
                <a16:creationId xmlns:a16="http://schemas.microsoft.com/office/drawing/2014/main" id="{A91BC732-8DD1-3CDE-BD1A-5FAF822A115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1DDDC161-B691-7C46-3F65-94F690DC95F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2C54FA75-1BCC-41C0-1F17-5552A778E1D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B1AB4B13-B0DD-C310-ED89-689049C451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8" name="Group 7">
            <a:extLst>
              <a:ext uri="{FF2B5EF4-FFF2-40B4-BE49-F238E27FC236}">
                <a16:creationId xmlns:a16="http://schemas.microsoft.com/office/drawing/2014/main" id="{538613F1-B6C7-DB3B-C2CF-F14B7F115636}"/>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0EED4CB5-4133-43B0-DB22-B1794F53AB60}"/>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68">
              <a:extLst>
                <a:ext uri="{FF2B5EF4-FFF2-40B4-BE49-F238E27FC236}">
                  <a16:creationId xmlns:a16="http://schemas.microsoft.com/office/drawing/2014/main" id="{565D3EDD-1F8F-425B-9226-92C3FD5823C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8000" y="3743320"/>
              <a:ext cx="720000" cy="937359"/>
            </a:xfrm>
            <a:prstGeom prst="rect">
              <a:avLst/>
            </a:prstGeom>
          </p:spPr>
        </p:pic>
      </p:grpSp>
    </p:spTree>
    <p:extLst>
      <p:ext uri="{BB962C8B-B14F-4D97-AF65-F5344CB8AC3E}">
        <p14:creationId xmlns:p14="http://schemas.microsoft.com/office/powerpoint/2010/main" val="101998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177793"/>
          </a:xfrm>
          <a:prstGeom prst="rect">
            <a:avLst/>
          </a:prstGeom>
          <a:noFill/>
        </p:spPr>
        <p:txBody>
          <a:bodyPr wrap="square" lIns="0" tIns="0" rIns="0" bIns="0" rtlCol="0" anchor="t">
            <a:spAutoFit/>
          </a:bodyPr>
          <a:lstStyle/>
          <a:p>
            <a:pPr>
              <a:spcAft>
                <a:spcPts val="1500"/>
              </a:spcAft>
            </a:pPr>
            <a:r>
              <a:rPr lang="en-AU"/>
              <a:t>Your refund can be paid to:</a:t>
            </a:r>
          </a:p>
          <a:p>
            <a:pPr marL="742950" lvl="1" indent="-285750">
              <a:spcAft>
                <a:spcPts val="1500"/>
              </a:spcAft>
              <a:buFont typeface="Arial" panose="020B0604020202020204" pitchFamily="34" charset="0"/>
              <a:buChar char="•"/>
            </a:pPr>
            <a:r>
              <a:rPr lang="en-AU"/>
              <a:t>your personal bank account</a:t>
            </a:r>
          </a:p>
          <a:p>
            <a:pPr marL="742950" lvl="1" indent="-285750">
              <a:spcAft>
                <a:spcPts val="1500"/>
              </a:spcAft>
              <a:buFont typeface="Arial" panose="020B0604020202020204" pitchFamily="34" charset="0"/>
              <a:buChar char="•"/>
            </a:pPr>
            <a:r>
              <a:rPr lang="en-AU"/>
              <a:t>another nominated bank account (e.g. a family member)</a:t>
            </a:r>
          </a:p>
          <a:p>
            <a:pPr marL="742950" lvl="1" indent="-285750">
              <a:spcAft>
                <a:spcPts val="1500"/>
              </a:spcAft>
              <a:buFont typeface="Arial" panose="020B0604020202020204" pitchFamily="34" charset="0"/>
              <a:buChar char="•"/>
            </a:pPr>
            <a:r>
              <a:rPr lang="en-AU"/>
              <a:t>your new education provider</a:t>
            </a:r>
          </a:p>
          <a:p>
            <a:pPr marL="742950" lvl="1" indent="-285750">
              <a:spcAft>
                <a:spcPts val="1500"/>
              </a:spcAft>
              <a:buFont typeface="Arial" panose="020B0604020202020204" pitchFamily="34" charset="0"/>
              <a:buChar char="•"/>
            </a:pPr>
            <a:r>
              <a:rPr lang="en-AU"/>
              <a:t>your education agent</a:t>
            </a:r>
          </a:p>
          <a:p>
            <a:pPr>
              <a:spcAft>
                <a:spcPts val="1500"/>
              </a:spcAft>
            </a:pPr>
            <a:r>
              <a:rPr lang="en-AU"/>
              <a:t>If you would like your agent to receive your refund on your behalf, you </a:t>
            </a:r>
            <a:br>
              <a:rPr lang="en-AU"/>
            </a:br>
            <a:r>
              <a:rPr lang="en-AU"/>
              <a:t>must request and return an </a:t>
            </a:r>
            <a:r>
              <a:rPr lang="en-AU" b="1"/>
              <a:t>Authority to Act/Refund</a:t>
            </a:r>
            <a:r>
              <a:rPr lang="en-AU" b="1" i="1"/>
              <a:t> </a:t>
            </a:r>
            <a:r>
              <a:rPr lang="en-AU"/>
              <a:t>form by emailing </a:t>
            </a:r>
            <a:br>
              <a:rPr lang="en-AU"/>
            </a:br>
            <a:r>
              <a:rPr lang="en-AU">
                <a:hlinkClick r:id="rId3"/>
              </a:rPr>
              <a:t>support@tps.gov.au</a:t>
            </a:r>
            <a:endParaRPr lang="en-AU">
              <a:cs typeface="Calibri"/>
            </a:endParaRPr>
          </a:p>
        </p:txBody>
      </p:sp>
      <p:grpSp>
        <p:nvGrpSpPr>
          <p:cNvPr id="17" name="Group 16">
            <a:extLst>
              <a:ext uri="{FF2B5EF4-FFF2-40B4-BE49-F238E27FC236}">
                <a16:creationId xmlns:a16="http://schemas.microsoft.com/office/drawing/2014/main" id="{6BED3942-E3B4-5444-AFE1-45DEC07EFF8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5E022B39-A5D8-B0DC-49F2-CB5AA0D52D9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D74760A0-7D55-A3D4-FBF9-7551DEF6268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77813D88-8FDE-1D47-6FA9-C358F25D01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grpSp>
        <p:nvGrpSpPr>
          <p:cNvPr id="3" name="Group 2">
            <a:extLst>
              <a:ext uri="{FF2B5EF4-FFF2-40B4-BE49-F238E27FC236}">
                <a16:creationId xmlns:a16="http://schemas.microsoft.com/office/drawing/2014/main" id="{870F3B2E-0659-E9BB-6690-C3B9555FF50A}"/>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F7C95391-96D9-E95F-A013-43E11105A3AF}"/>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68">
              <a:extLst>
                <a:ext uri="{FF2B5EF4-FFF2-40B4-BE49-F238E27FC236}">
                  <a16:creationId xmlns:a16="http://schemas.microsoft.com/office/drawing/2014/main" id="{CCE3FFBD-62A5-87B8-3674-6F258F8D5D1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48000" y="3743320"/>
              <a:ext cx="720000" cy="937359"/>
            </a:xfrm>
            <a:prstGeom prst="rect">
              <a:avLst/>
            </a:prstGeom>
          </p:spPr>
        </p:pic>
      </p:grpSp>
    </p:spTree>
    <p:extLst>
      <p:ext uri="{BB962C8B-B14F-4D97-AF65-F5344CB8AC3E}">
        <p14:creationId xmlns:p14="http://schemas.microsoft.com/office/powerpoint/2010/main" val="1375669270"/>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BF_J15-1541_PowerPoint">
  <a:themeElements>
    <a:clrScheme name="Dept IBS">
      <a:dk1>
        <a:sysClr val="windowText" lastClr="000000"/>
      </a:dk1>
      <a:lt1>
        <a:sysClr val="window" lastClr="FFFFFF"/>
      </a:lt1>
      <a:dk2>
        <a:srgbClr val="7F7F7F"/>
      </a:dk2>
      <a:lt2>
        <a:srgbClr val="FFFFFF"/>
      </a:lt2>
      <a:accent1>
        <a:srgbClr val="034EA2"/>
      </a:accent1>
      <a:accent2>
        <a:srgbClr val="007BC3"/>
      </a:accent2>
      <a:accent3>
        <a:srgbClr val="5C676D"/>
      </a:accent3>
      <a:accent4>
        <a:srgbClr val="BFBFC7"/>
      </a:accent4>
      <a:accent5>
        <a:srgbClr val="CBCBCB"/>
      </a:accent5>
      <a:accent6>
        <a:srgbClr val="F2F2F2"/>
      </a:accent6>
      <a:hlink>
        <a:srgbClr val="034EA2"/>
      </a:hlink>
      <a:folHlink>
        <a:srgbClr val="034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I001-Presentation.pptx [Read-Only]" id="{88BB3D4E-C7C0-4631-A778-5F6F9F34003A}" vid="{96996FDF-6AA7-4C0B-A2CA-061BA5A9A8C2}"/>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andLinks xmlns="21934866-407e-4eb7-84a5-689e8997aac6">N/A</LocationandLinks>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Props1.xml><?xml version="1.0" encoding="utf-8"?>
<ds:datastoreItem xmlns:ds="http://schemas.openxmlformats.org/officeDocument/2006/customXml" ds:itemID="{1F9C13B8-3816-4DD8-BB37-CE67DD9CA386}"/>
</file>

<file path=customXml/itemProps2.xml><?xml version="1.0" encoding="utf-8"?>
<ds:datastoreItem xmlns:ds="http://schemas.openxmlformats.org/officeDocument/2006/customXml" ds:itemID="{CA3A14E3-FA62-4F34-B5CE-D3DED5665DFC}"/>
</file>

<file path=customXml/itemProps3.xml><?xml version="1.0" encoding="utf-8"?>
<ds:datastoreItem xmlns:ds="http://schemas.openxmlformats.org/officeDocument/2006/customXml" ds:itemID="{A7F5F03E-F129-41D1-8C61-E22A81EDF1F6}"/>
</file>

<file path=docProps/app.xml><?xml version="1.0" encoding="utf-8"?>
<Properties xmlns="http://schemas.openxmlformats.org/officeDocument/2006/extended-properties" xmlns:vt="http://schemas.openxmlformats.org/officeDocument/2006/docPropsVTypes">
  <Template/>
  <TotalTime>0</TotalTime>
  <Words>2379</Words>
  <Application>Microsoft Office PowerPoint</Application>
  <PresentationFormat>Custom</PresentationFormat>
  <Paragraphs>245</Paragraphs>
  <Slides>38</Slides>
  <Notes>38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38</vt:i4>
      </vt:variant>
    </vt:vector>
  </HeadingPairs>
  <TitlesOfParts>
    <vt:vector size="46" baseType="lpstr">
      <vt:lpstr>Arial</vt:lpstr>
      <vt:lpstr>Arial</vt:lpstr>
      <vt:lpstr>Calibri</vt:lpstr>
      <vt:lpstr>Wingdings</vt:lpstr>
      <vt:lpstr>Office Theme</vt:lpstr>
      <vt:lpstr>1_Office Theme</vt:lpstr>
      <vt:lpstr>ABF_J15-1541_PowerPoint</vt:lpstr>
      <vt:lpstr>5_Office Theme</vt:lpstr>
      <vt:lpstr>The Language Academy Pty Ltd</vt:lpstr>
      <vt:lpstr>Purpose of this meeting </vt:lpstr>
      <vt:lpstr>The Language Academy</vt:lpstr>
      <vt:lpstr>Tuition Protection Service (TPS)</vt:lpstr>
      <vt:lpstr>TPS Team</vt:lpstr>
      <vt:lpstr>TPS Online system</vt:lpstr>
      <vt:lpstr>Continuing your studies with an alternative provider</vt:lpstr>
      <vt:lpstr>Unspent tuition fees</vt:lpstr>
      <vt:lpstr>Unspent tuition fees</vt:lpstr>
      <vt:lpstr>TPS website</vt:lpstr>
      <vt:lpstr>Student visa information</vt:lpstr>
      <vt:lpstr>Information about your student visa</vt:lpstr>
      <vt:lpstr>Do I need a new student visa?</vt:lpstr>
      <vt:lpstr>Visa Application Charge exemption</vt:lpstr>
      <vt:lpstr>Work conditions</vt:lpstr>
      <vt:lpstr>Travelling home</vt:lpstr>
      <vt:lpstr>Further information and contacts</vt:lpstr>
      <vt:lpstr>Getting a copy of your student record</vt:lpstr>
      <vt:lpstr>ASQA: Getting a copy of your student record</vt:lpstr>
      <vt:lpstr>ASQA: Further information and contacts</vt:lpstr>
      <vt:lpstr>Study New South Wales</vt:lpstr>
      <vt:lpstr>Study NSW</vt:lpstr>
      <vt:lpstr>Study Queensland</vt:lpstr>
      <vt:lpstr>Study Queensland</vt:lpstr>
      <vt:lpstr>Queensland Student Hub Network</vt:lpstr>
      <vt:lpstr>How to use TPS Online</vt:lpstr>
      <vt:lpstr>Accessing TPS Online</vt:lpstr>
      <vt:lpstr>TPS Online: Logging in</vt:lpstr>
      <vt:lpstr>TPS Online: Change your password</vt:lpstr>
      <vt:lpstr>TPS Online: Your provider’s obligation to you</vt:lpstr>
      <vt:lpstr>TPS Online: Proof of your identity</vt:lpstr>
      <vt:lpstr>TPS Online: Review your contact details</vt:lpstr>
      <vt:lpstr>TPS Online: Proof of payment</vt:lpstr>
      <vt:lpstr>TPS Online: Proof of payment document checklist</vt:lpstr>
      <vt:lpstr>TPS Online: Apply for a refund</vt:lpstr>
      <vt:lpstr>TPS Online: Browse alternative courses</vt:lpstr>
      <vt:lpstr>TPS Online: Summary of tasks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Academy - International Students Information Session Slides</dc:title>
  <dc:creator/>
  <cp:revision>1</cp:revision>
  <dcterms:created xsi:type="dcterms:W3CDTF">2025-05-09T02:31:55Z</dcterms:created>
  <dcterms:modified xsi:type="dcterms:W3CDTF">2025-05-09T02:33:45Z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2025-05-09T02:32:07Z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30b1ee07-3c0a-4965-aa2f-3446a918d55b</vt:lpwstr>
  </property>
  <property fmtid="{D5CDD505-2E9C-101B-9397-08002B2CF9AE}" pid="8" name="MSIP_Label_79d889eb-932f-4752-8739-64d25806ef64_ContentBits">
    <vt:lpwstr>0</vt:lpwstr>
  </property>
  <property fmtid="{D5CDD505-2E9C-101B-9397-08002B2CF9AE}" pid="9" name="MSIP_Label_79d889eb-932f-4752-8739-64d25806ef64_Tag">
    <vt:lpwstr>10, 0, 1, 1</vt:lpwstr>
  </property>
  <property fmtid="{D5CDD505-2E9C-101B-9397-08002B2CF9AE}" pid="10" name="Order">
    <vt:r8>67200</vt:r8>
  </property>
  <property fmtid="{D5CDD505-2E9C-101B-9397-08002B2CF9AE}" pid="11" name="xd_ProgID">
    <vt:lpwstr/>
  </property>
  <property fmtid="{D5CDD505-2E9C-101B-9397-08002B2CF9AE}" pid="12" name="MediaServiceImageTags">
    <vt:lpwstr/>
  </property>
  <property fmtid="{D5CDD505-2E9C-101B-9397-08002B2CF9AE}" pid="13" name="ContentTypeId">
    <vt:lpwstr>0x010100D0A9CCE9CD21384385A19063B05DA87A</vt:lpwstr>
  </property>
  <property fmtid="{D5CDD505-2E9C-101B-9397-08002B2CF9AE}" pid="14" name="TemplateUrl">
    <vt:lpwstr/>
  </property>
  <property fmtid="{D5CDD505-2E9C-101B-9397-08002B2CF9AE}" pid="15" name="xd_Signature">
    <vt:bool>false</vt:bool>
  </property>
  <property fmtid="{D5CDD505-2E9C-101B-9397-08002B2CF9AE}" pid="16" name="Department Stream">
    <vt:lpwstr>Education</vt:lpwstr>
  </property>
</Properties>
</file>