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43"/>
  </p:notesMasterIdLst>
  <p:sldIdLst>
    <p:sldId id="1003" r:id="rId7"/>
    <p:sldId id="553" r:id="rId8"/>
    <p:sldId id="1004" r:id="rId9"/>
    <p:sldId id="1065" r:id="rId10"/>
    <p:sldId id="1056" r:id="rId11"/>
    <p:sldId id="960" r:id="rId12"/>
    <p:sldId id="1064" r:id="rId13"/>
    <p:sldId id="956" r:id="rId14"/>
    <p:sldId id="1061" r:id="rId15"/>
    <p:sldId id="973" r:id="rId16"/>
    <p:sldId id="306" r:id="rId17"/>
    <p:sldId id="1060" r:id="rId18"/>
    <p:sldId id="970" r:id="rId19"/>
    <p:sldId id="997" r:id="rId20"/>
    <p:sldId id="998" r:id="rId21"/>
    <p:sldId id="957" r:id="rId22"/>
    <p:sldId id="984" r:id="rId23"/>
    <p:sldId id="959" r:id="rId24"/>
    <p:sldId id="986" r:id="rId25"/>
    <p:sldId id="955" r:id="rId26"/>
    <p:sldId id="987" r:id="rId27"/>
    <p:sldId id="969" r:id="rId28"/>
    <p:sldId id="999" r:id="rId29"/>
    <p:sldId id="1000" r:id="rId30"/>
    <p:sldId id="1001" r:id="rId31"/>
    <p:sldId id="988" r:id="rId32"/>
    <p:sldId id="974" r:id="rId33"/>
    <p:sldId id="1007" r:id="rId34"/>
    <p:sldId id="1008" r:id="rId35"/>
    <p:sldId id="1013" r:id="rId36"/>
    <p:sldId id="1009" r:id="rId37"/>
    <p:sldId id="965" r:id="rId38"/>
    <p:sldId id="1066" r:id="rId39"/>
    <p:sldId id="979" r:id="rId40"/>
    <p:sldId id="966" r:id="rId41"/>
    <p:sldId id="976" r:id="rId4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890A"/>
    <a:srgbClr val="BD8E0B"/>
    <a:srgbClr val="B2860A"/>
    <a:srgbClr val="C7960B"/>
    <a:srgbClr val="CB990B"/>
    <a:srgbClr val="DAA40C"/>
    <a:srgbClr val="367079"/>
    <a:srgbClr val="E5AC0D"/>
    <a:srgbClr val="520AA2"/>
    <a:srgbClr val="0AA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2BBC18-EE6D-427C-9ABD-1DFE2EA8B8F1}" v="4" dt="2025-05-05T01:26:10.4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586" autoAdjust="0"/>
    <p:restoredTop sz="77724" autoAdjust="0"/>
  </p:normalViewPr>
  <p:slideViewPr>
    <p:cSldViewPr snapToGrid="0">
      <p:cViewPr varScale="1">
        <p:scale>
          <a:sx n="109" d="100"/>
          <a:sy n="109" d="100"/>
        </p:scale>
        <p:origin x="1272" y="102"/>
      </p:cViewPr>
      <p:guideLst>
        <p:guide orient="horz" pos="1622"/>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5/05/2025</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EE46E-A178-08A6-BB9E-3ADF4EC52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33CE2-0F6D-6240-ACF7-753366968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0C5223-5939-9EB5-A003-D85FA893FBC4}"/>
              </a:ext>
            </a:extLst>
          </p:cNvPr>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a:extLst>
              <a:ext uri="{FF2B5EF4-FFF2-40B4-BE49-F238E27FC236}">
                <a16:creationId xmlns:a16="http://schemas.microsoft.com/office/drawing/2014/main" id="{6DD10BAF-268F-C1A5-6BEE-D13188702452}"/>
              </a:ext>
            </a:extLst>
          </p:cNvPr>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3216120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US" altLang="zh-CN" dirty="0">
              <a:sym typeface="Calibri" pitchFamily="34"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1E84F-8DD9-8EB3-7865-6B566D717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63855-A424-B00B-79F0-E044E1127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6742D-88AC-1528-ACD2-B2A1E9DF8AF1}"/>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B1FD7202-70F8-BB52-606E-0E414DBE8496}"/>
              </a:ext>
            </a:extLst>
          </p:cNvPr>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235776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4000"/>
              </a:lnSpc>
              <a:spcAft>
                <a:spcPts val="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112289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4207597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956272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22</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23</a:t>
            </a:fld>
            <a:endParaRPr lang="en-US" altLang="zh-CN" sz="1200"/>
          </a:p>
        </p:txBody>
      </p:sp>
    </p:spTree>
    <p:extLst>
      <p:ext uri="{BB962C8B-B14F-4D97-AF65-F5344CB8AC3E}">
        <p14:creationId xmlns:p14="http://schemas.microsoft.com/office/powerpoint/2010/main" val="24823909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24</a:t>
            </a:fld>
            <a:endParaRPr lang="en-US" altLang="zh-CN" sz="1200"/>
          </a:p>
        </p:txBody>
      </p:sp>
    </p:spTree>
    <p:extLst>
      <p:ext uri="{BB962C8B-B14F-4D97-AF65-F5344CB8AC3E}">
        <p14:creationId xmlns:p14="http://schemas.microsoft.com/office/powerpoint/2010/main" val="4108891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25</a:t>
            </a:fld>
            <a:endParaRPr lang="en-US" altLang="zh-CN" sz="1200"/>
          </a:p>
        </p:txBody>
      </p:sp>
    </p:spTree>
    <p:extLst>
      <p:ext uri="{BB962C8B-B14F-4D97-AF65-F5344CB8AC3E}">
        <p14:creationId xmlns:p14="http://schemas.microsoft.com/office/powerpoint/2010/main" val="11280955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1593432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1692641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147768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29370720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C1467-9B9A-05A1-C6B8-41DDCB873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A115E-72C0-5062-14CB-94E17519D2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3DAC4-E86F-DEC0-92E1-788CA6411D0F}"/>
              </a:ext>
            </a:extLst>
          </p:cNvPr>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B16B9CA8-D746-3931-9CF2-B4C6A2ED80F4}"/>
              </a:ext>
            </a:extLst>
          </p:cNvPr>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12672552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lnSpc>
                <a:spcPct val="114000"/>
              </a:lnSpc>
              <a:spcAft>
                <a:spcPts val="0"/>
              </a:spcAft>
              <a:buFont typeface="Arial" panose="020B0604020202020204" pitchFamily="34" charset="0"/>
              <a:buNone/>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34</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CCF14-292F-CE1C-294B-9E8B99D73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12B6A-3B37-27AA-97BB-55CEF75F0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141BD-8F09-F34F-51C5-8477F38B6519}"/>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C1E35191-540E-22B5-A8E1-6FC1A8ED6B3C}"/>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720032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EE36-FCF1-E347-F5A5-A20FDA538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B1F5C-26B8-7ABF-D5E8-2C4B6A83E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E23EA-C67A-6608-D9B6-96A1BE472A60}"/>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791FC632-6AC8-B819-9F25-1876CE52A6C0}"/>
              </a:ext>
            </a:extLst>
          </p:cNvPr>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29228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45629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00A39-FC62-E6F2-AB5E-7ACEBB1BD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474-7BF3-3707-AB83-1C432261E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154E73-D6F7-2F37-2955-2B7D31E05060}"/>
              </a:ext>
            </a:extLst>
          </p:cNvPr>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50DD8AFB-B8B3-B0CD-6733-3B9A5DA4506D}"/>
              </a:ext>
            </a:extLst>
          </p:cNvPr>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4017105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9.sv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6.sv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8299-9911-541C-2504-583269D7E667}"/>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6B8D501C-0FA2-0673-A2DD-116E924770D4}"/>
              </a:ext>
            </a:extLst>
          </p:cNvPr>
          <p:cNvSpPr txBox="1">
            <a:spLocks noGrp="1"/>
          </p:cNvSpPr>
          <p:nvPr>
            <p:ph type="title" idx="4294967295"/>
          </p:nvPr>
        </p:nvSpPr>
        <p:spPr>
          <a:xfrm>
            <a:off x="432000" y="1368648"/>
            <a:ext cx="8280000"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tx1"/>
                </a:solidFill>
                <a:effectLst/>
                <a:uLnTx/>
                <a:uFillTx/>
                <a:latin typeface="+mn-lt"/>
                <a:ea typeface="+mn-ea"/>
                <a:cs typeface="+mn-cs"/>
              </a:rPr>
              <a:t>2025 VSL, HELP and Up-front Payments Tuition Protection Levies</a:t>
            </a:r>
            <a:endParaRPr kumimoji="0" lang="en-AU" sz="3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7A296DF8-EBD4-0385-063C-1EDB06EFAE39}"/>
              </a:ext>
            </a:extLst>
          </p:cNvPr>
          <p:cNvSpPr txBox="1">
            <a:spLocks/>
          </p:cNvSpPr>
          <p:nvPr/>
        </p:nvSpPr>
        <p:spPr>
          <a:xfrm>
            <a:off x="432000" y="2389465"/>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dirty="0">
                <a:latin typeface="+mn-lt"/>
                <a:ea typeface="+mn-ea"/>
                <a:cs typeface="+mn-cs"/>
              </a:rPr>
              <a:t>Sector Consultation Feedback on Draft Levy Settings</a:t>
            </a:r>
          </a:p>
        </p:txBody>
      </p:sp>
      <p:sp>
        <p:nvSpPr>
          <p:cNvPr id="3" name="TextBox 2">
            <a:extLst>
              <a:ext uri="{FF2B5EF4-FFF2-40B4-BE49-F238E27FC236}">
                <a16:creationId xmlns:a16="http://schemas.microsoft.com/office/drawing/2014/main" id="{A322778C-8862-0FFF-D361-8A67D89438AE}"/>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dirty="0"/>
              <a:t>30 April 2025</a:t>
            </a:r>
            <a:endParaRPr lang="en-AU" sz="1950" b="1" dirty="0">
              <a:highlight>
                <a:srgbClr val="FFFF00"/>
              </a:highlight>
              <a:cs typeface="Calibri"/>
            </a:endParaRPr>
          </a:p>
        </p:txBody>
      </p:sp>
      <p:sp>
        <p:nvSpPr>
          <p:cNvPr id="19" name="Rectangle 18">
            <a:extLst>
              <a:ext uri="{FF2B5EF4-FFF2-40B4-BE49-F238E27FC236}">
                <a16:creationId xmlns:a16="http://schemas.microsoft.com/office/drawing/2014/main" id="{9B4C4CB0-8D2A-ABFD-B594-AFB022DBB703}"/>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751249BD-AB6C-5566-87BF-1E88CEDF4038}"/>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dirty="0">
                <a:solidFill>
                  <a:schemeClr val="bg1"/>
                </a:solidFill>
                <a:cs typeface="Calibri" panose="020F0502020204030204"/>
              </a:rPr>
              <a:t>Kate Tagg</a:t>
            </a:r>
            <a:endParaRPr lang="en-AU" sz="1950" dirty="0">
              <a:solidFill>
                <a:schemeClr val="bg1"/>
              </a:solidFill>
              <a:ea typeface="Calibri"/>
              <a:cs typeface="Calibri" panose="020F0502020204030204"/>
            </a:endParaRPr>
          </a:p>
          <a:p>
            <a:pPr>
              <a:spcAft>
                <a:spcPts val="600"/>
              </a:spcAft>
            </a:pPr>
            <a:r>
              <a:rPr lang="en-AU" b="1" dirty="0">
                <a:solidFill>
                  <a:schemeClr val="bg1"/>
                </a:solidFill>
              </a:rPr>
              <a:t>TPS Program Management</a:t>
            </a:r>
            <a:endParaRPr lang="en-AU" b="1" dirty="0">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E97F09E1-18CF-353A-F33B-8BEDF07053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B15337E1-7EC0-2736-1A28-6A8F613645A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944E9FD0-9478-3531-838F-54769AFA3FA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20085F2-D68F-C20A-CB88-A407C81E066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25BFAD7C-27D6-587C-5203-5022329C53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5156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Calibri"/>
              </a:rPr>
              <a:t>Domestic Levy C</a:t>
            </a:r>
            <a:r>
              <a:rPr lang="en-AU" sz="3200" b="1" dirty="0" err="1">
                <a:solidFill>
                  <a:schemeClr val="bg1"/>
                </a:solidFill>
                <a:latin typeface="+mn-lt"/>
                <a:ea typeface="+mn-ea"/>
                <a:cs typeface="Calibri"/>
              </a:rPr>
              <a:t>omponents</a:t>
            </a:r>
            <a:r>
              <a:rPr kumimoji="0" lang="en-AU" sz="3200" b="1" i="0" u="none" strike="noStrike" kern="1200" cap="none" spc="0" normalizeH="0" baseline="0" noProof="0" dirty="0">
                <a:ln>
                  <a:noFill/>
                </a:ln>
                <a:solidFill>
                  <a:schemeClr val="bg1"/>
                </a:solidFill>
                <a:effectLst/>
                <a:uLnTx/>
                <a:uFillTx/>
                <a:latin typeface="+mn-lt"/>
                <a:ea typeface="+mn-ea"/>
                <a:cs typeface="Calibri"/>
              </a:rPr>
              <a:t> and </a:t>
            </a:r>
            <a:br>
              <a:rPr kumimoji="0" lang="en-AU" sz="3200" b="1" i="0" u="none" strike="noStrike" kern="1200" cap="none" spc="0" normalizeH="0" baseline="0" noProof="0" dirty="0">
                <a:ln>
                  <a:noFill/>
                </a:ln>
                <a:solidFill>
                  <a:schemeClr val="bg1"/>
                </a:solidFill>
                <a:effectLst/>
                <a:uLnTx/>
                <a:uFillTx/>
                <a:latin typeface="+mn-lt"/>
                <a:ea typeface="+mn-ea"/>
                <a:cs typeface="Calibri"/>
              </a:rPr>
            </a:br>
            <a:r>
              <a:rPr lang="en-AU" sz="3200" b="1" dirty="0">
                <a:solidFill>
                  <a:schemeClr val="bg1"/>
                </a:solidFill>
                <a:latin typeface="+mn-lt"/>
                <a:ea typeface="+mn-ea"/>
                <a:cs typeface="Calibri"/>
              </a:rPr>
              <a:t>D</a:t>
            </a:r>
            <a:r>
              <a:rPr kumimoji="0" lang="en-AU" sz="3200" b="1" i="0" u="none" strike="noStrike" kern="1200" cap="none" spc="0" normalizeH="0" baseline="0" noProof="0" dirty="0">
                <a:ln>
                  <a:noFill/>
                </a:ln>
                <a:solidFill>
                  <a:schemeClr val="bg1"/>
                </a:solidFill>
                <a:effectLst/>
                <a:uLnTx/>
                <a:uFillTx/>
                <a:latin typeface="+mn-lt"/>
                <a:ea typeface="+mn-ea"/>
                <a:cs typeface="Calibri"/>
              </a:rPr>
              <a:t>raft 2025 Settings</a:t>
            </a:r>
          </a:p>
        </p:txBody>
      </p:sp>
      <p:grpSp>
        <p:nvGrpSpPr>
          <p:cNvPr id="2" name="Group 1">
            <a:extLst>
              <a:ext uri="{FF2B5EF4-FFF2-40B4-BE49-F238E27FC236}">
                <a16:creationId xmlns:a16="http://schemas.microsoft.com/office/drawing/2014/main" id="{B4B3FAAF-CBCC-BB7C-7DD3-312E32F0326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9266EBB4-ABCB-17F7-21AD-2BD945B2DD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6710B3D-1F77-410C-7672-20DE5E6ABC9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7F48FC1-570D-625B-0CC5-928B391AEE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332253376"/>
              </p:ext>
            </p:extLst>
          </p:nvPr>
        </p:nvGraphicFramePr>
        <p:xfrm>
          <a:off x="539551" y="1116000"/>
          <a:ext cx="8136906" cy="3464133"/>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817340">
                  <a:extLst>
                    <a:ext uri="{9D8B030D-6E8A-4147-A177-3AD203B41FA5}">
                      <a16:colId xmlns:a16="http://schemas.microsoft.com/office/drawing/2014/main" val="3698033848"/>
                    </a:ext>
                  </a:extLst>
                </a:gridCol>
                <a:gridCol w="3923225">
                  <a:extLst>
                    <a:ext uri="{9D8B030D-6E8A-4147-A177-3AD203B41FA5}">
                      <a16:colId xmlns:a16="http://schemas.microsoft.com/office/drawing/2014/main" val="1227897729"/>
                    </a:ext>
                  </a:extLst>
                </a:gridCol>
              </a:tblGrid>
              <a:tr h="396000">
                <a:tc>
                  <a:txBody>
                    <a:bodyPr/>
                    <a:lstStyle/>
                    <a:p>
                      <a:pPr algn="ctr"/>
                      <a:r>
                        <a:rPr lang="en-AU" sz="1700" dirty="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Key elements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Purpose and authority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Designed to cover administrative costs</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relevant Minister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512498">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Considers</a:t>
                      </a:r>
                      <a:r>
                        <a:rPr lang="en-AU" sz="1550" b="1" dirty="0"/>
                        <a:t> 3 risk factors</a:t>
                      </a:r>
                      <a:r>
                        <a:rPr lang="en-AU" sz="1550" b="0" dirty="0"/>
                        <a:t>:</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Completion rate</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Intended to reflect risk of provider default</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TPS Director</a:t>
                      </a:r>
                      <a:r>
                        <a:rPr lang="en-AU" sz="1550" b="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903185">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Builds Fund balances when below target range and facilitates repayment of seed funding</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Set by </a:t>
                      </a:r>
                      <a:r>
                        <a:rPr lang="en-AU" sz="1550" b="1" dirty="0"/>
                        <a:t>TPS Director</a:t>
                      </a:r>
                      <a:r>
                        <a:rPr lang="en-AU" sz="1550" b="0" dirty="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D1E94887-C9AF-FE64-AD94-8A5883EF512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FD107C7B-4ABD-0281-ED55-D5A42798AC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9FA878-8E57-BAB8-C566-8EA2E331217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48EDEB3-41CF-F8C6-8065-E7993A5EC26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A49F3-A08C-B425-3EDA-B3A45D3A3F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38C0BBC-D183-9D35-C2E6-7F9D00FECD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2025 Domestic </a:t>
            </a:r>
            <a:r>
              <a:rPr lang="en-AU" sz="2800" b="1">
                <a:latin typeface="+mn-lt"/>
                <a:ea typeface="+mn-ea"/>
                <a:cs typeface="+mn-cs"/>
              </a:rPr>
              <a:t>Tuition</a:t>
            </a:r>
            <a:r>
              <a:rPr kumimoji="0" lang="en-AU" sz="2800" b="1" i="0" u="none" strike="noStrike" kern="1200" cap="none" spc="0" normalizeH="0" baseline="0" noProof="0">
                <a:ln>
                  <a:noFill/>
                </a:ln>
                <a:solidFill>
                  <a:schemeClr val="tx1"/>
                </a:solidFill>
                <a:effectLst/>
                <a:uLnTx/>
                <a:uFillTx/>
                <a:latin typeface="+mn-lt"/>
                <a:ea typeface="+mn-ea"/>
                <a:cs typeface="+mn-cs"/>
              </a:rPr>
              <a:t> Protection </a:t>
            </a:r>
            <a:r>
              <a:rPr lang="en-AU" sz="2800" b="1">
                <a:latin typeface="+mn-lt"/>
                <a:ea typeface="+mn-ea"/>
                <a:cs typeface="+mn-cs"/>
              </a:rPr>
              <a:t>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57DB9126-1A5F-6083-9C48-01C5FBEAC658}"/>
              </a:ext>
            </a:extLst>
          </p:cNvPr>
          <p:cNvGraphicFramePr>
            <a:graphicFrameLocks noGrp="1"/>
          </p:cNvGraphicFramePr>
          <p:nvPr>
            <p:extLst>
              <p:ext uri="{D42A27DB-BD31-4B8C-83A1-F6EECF244321}">
                <p14:modId xmlns:p14="http://schemas.microsoft.com/office/powerpoint/2010/main" val="1607486587"/>
              </p:ext>
            </p:extLst>
          </p:nvPr>
        </p:nvGraphicFramePr>
        <p:xfrm>
          <a:off x="539551" y="1116000"/>
          <a:ext cx="8136907" cy="2855650"/>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158314">
                  <a:extLst>
                    <a:ext uri="{9D8B030D-6E8A-4147-A177-3AD203B41FA5}">
                      <a16:colId xmlns:a16="http://schemas.microsoft.com/office/drawing/2014/main" val="3698033848"/>
                    </a:ext>
                  </a:extLst>
                </a:gridCol>
                <a:gridCol w="2158314">
                  <a:extLst>
                    <a:ext uri="{9D8B030D-6E8A-4147-A177-3AD203B41FA5}">
                      <a16:colId xmlns:a16="http://schemas.microsoft.com/office/drawing/2014/main" val="1227897729"/>
                    </a:ext>
                  </a:extLst>
                </a:gridCol>
                <a:gridCol w="2423938">
                  <a:extLst>
                    <a:ext uri="{9D8B030D-6E8A-4147-A177-3AD203B41FA5}">
                      <a16:colId xmlns:a16="http://schemas.microsoft.com/office/drawing/2014/main" val="830850863"/>
                    </a:ext>
                  </a:extLst>
                </a:gridCol>
              </a:tblGrid>
              <a:tr h="396000">
                <a:tc>
                  <a:txBody>
                    <a:bodyPr/>
                    <a:lstStyle/>
                    <a:p>
                      <a:pPr algn="ctr"/>
                      <a:r>
                        <a:rPr lang="en-AU" sz="1700" dirty="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dirty="0"/>
                        <a:t>$125 </a:t>
                      </a:r>
                      <a:r>
                        <a:rPr lang="en-AU" sz="1550" b="0" dirty="0"/>
                        <a:t>per provider + </a:t>
                      </a:r>
                      <a:br>
                        <a:rPr lang="en-AU" sz="1550" b="0" dirty="0"/>
                      </a:br>
                      <a:r>
                        <a:rPr lang="en-AU" sz="1550" b="1" dirty="0"/>
                        <a:t>$10.55 </a:t>
                      </a:r>
                      <a:r>
                        <a:rPr lang="en-AU" sz="1550" b="0" dirty="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$125 </a:t>
                      </a:r>
                      <a:r>
                        <a:rPr lang="en-AU" sz="1550" b="0"/>
                        <a:t>per provider + </a:t>
                      </a:r>
                      <a:br>
                        <a:rPr lang="en-AU" sz="1550" b="0"/>
                      </a:br>
                      <a:r>
                        <a:rPr lang="en-AU" sz="1550" b="1"/>
                        <a:t>$10.55 </a:t>
                      </a:r>
                      <a:r>
                        <a:rPr lang="en-AU" sz="1550" b="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$125 </a:t>
                      </a:r>
                      <a:r>
                        <a:rPr lang="en-AU" sz="1550" b="0"/>
                        <a:t>per provider +</a:t>
                      </a:r>
                      <a:br>
                        <a:rPr lang="en-AU" sz="1550" b="0"/>
                      </a:br>
                      <a:r>
                        <a:rPr lang="en-AU" sz="1550" b="1"/>
                        <a:t>$10.55 </a:t>
                      </a:r>
                      <a:r>
                        <a:rPr lang="en-AU" sz="1550" b="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155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dirty="0"/>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solidFill>
                            <a:schemeClr val="tx1"/>
                          </a:solidFill>
                        </a:rPr>
                        <a:t>0.13%</a:t>
                      </a:r>
                      <a:r>
                        <a:rPr lang="en-AU" sz="1550" b="0" dirty="0">
                          <a:solidFill>
                            <a:schemeClr val="tx1"/>
                          </a:solidFill>
                        </a:rPr>
                        <a:t> x </a:t>
                      </a:r>
                      <a:r>
                        <a:rPr lang="en-AU" sz="1550" b="0" dirty="0"/>
                        <a:t>total 2024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0.06% </a:t>
                      </a:r>
                      <a:r>
                        <a:rPr lang="en-AU" sz="1550" b="0" dirty="0"/>
                        <a:t>x total 2024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$2 </a:t>
                      </a:r>
                      <a:r>
                        <a:rPr lang="en-AU" sz="1550" b="0" kern="1200" dirty="0">
                          <a:solidFill>
                            <a:schemeClr val="dk1"/>
                          </a:solidFill>
                          <a:latin typeface="+mn-lt"/>
                          <a:ea typeface="+mn-ea"/>
                          <a:cs typeface="+mn-cs"/>
                        </a:rPr>
                        <a:t>per up-front </a:t>
                      </a:r>
                      <a:r>
                        <a:rPr lang="en-AU" sz="1550" b="0" dirty="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0.04% </a:t>
                      </a:r>
                      <a:r>
                        <a:rPr lang="en-AU" sz="1550" b="0" dirty="0"/>
                        <a:t>x total 2024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651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0.10% </a:t>
                      </a:r>
                      <a:r>
                        <a:rPr lang="en-AU" sz="1550" b="0"/>
                        <a:t>x total 2024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0.10% </a:t>
                      </a:r>
                      <a:r>
                        <a:rPr lang="en-AU" sz="1550" b="0"/>
                        <a:t>x total 2024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dirty="0"/>
                        <a:t>0.10% </a:t>
                      </a:r>
                      <a:r>
                        <a:rPr lang="en-AU" sz="1550" b="0" dirty="0"/>
                        <a:t>x total 2024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A1AF765E-C259-6AAB-7FC5-9CD64C6551B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DDF4A46-AB8E-5F4B-1F29-623126B6AC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0EDC1CCD-2FEE-3FF3-2E24-08D1DB8E5B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1347E1-FEEF-E39B-4361-1F332F5C4F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7E5C7E84-48C4-E5D8-11B0-64A722FAE409}"/>
              </a:ext>
            </a:extLst>
          </p:cNvPr>
          <p:cNvSpPr txBox="1"/>
          <p:nvPr/>
        </p:nvSpPr>
        <p:spPr>
          <a:xfrm>
            <a:off x="405000" y="4009979"/>
            <a:ext cx="8395200" cy="615553"/>
          </a:xfrm>
          <a:prstGeom prst="rect">
            <a:avLst/>
          </a:prstGeom>
          <a:noFill/>
        </p:spPr>
        <p:txBody>
          <a:bodyPr wrap="square" rtlCol="0">
            <a:spAutoFit/>
          </a:bodyPr>
          <a:lstStyle/>
          <a:p>
            <a:pPr>
              <a:spcAft>
                <a:spcPts val="600"/>
              </a:spcAft>
            </a:pPr>
            <a:r>
              <a:rPr lang="en-AU" sz="1450" b="1" dirty="0"/>
              <a:t>*</a:t>
            </a:r>
            <a:r>
              <a:rPr lang="en-AU" sz="1450" dirty="0"/>
              <a:t>Administrative fee figures quoted were applied for the 2024 levies and may be indexed to CPI for 2025</a:t>
            </a:r>
          </a:p>
          <a:p>
            <a:pPr>
              <a:spcAft>
                <a:spcPts val="600"/>
              </a:spcAft>
            </a:pPr>
            <a:r>
              <a:rPr lang="en-AU" sz="1450" b="1" dirty="0"/>
              <a:t>Note</a:t>
            </a:r>
            <a:r>
              <a:rPr lang="en-AU" sz="1450" dirty="0"/>
              <a:t>: 2025 levies will be calculated using student enrolment numbers and revenue for the 2024 calendar year</a:t>
            </a:r>
          </a:p>
        </p:txBody>
      </p:sp>
    </p:spTree>
    <p:extLst>
      <p:ext uri="{BB962C8B-B14F-4D97-AF65-F5344CB8AC3E}">
        <p14:creationId xmlns:p14="http://schemas.microsoft.com/office/powerpoint/2010/main" val="237852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213176"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Risk rated premium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941754"/>
            <a:ext cx="4223139" cy="3262432"/>
          </a:xfrm>
          <a:prstGeom prst="rect">
            <a:avLst/>
          </a:prstGeom>
          <a:noFill/>
        </p:spPr>
        <p:txBody>
          <a:bodyPr wrap="square" lIns="0" tIns="0" rIns="0" bIns="0" rtlCol="0" anchor="t">
            <a:spAutoFit/>
          </a:bodyPr>
          <a:lstStyle/>
          <a:p>
            <a:pPr>
              <a:spcAft>
                <a:spcPts val="2000"/>
              </a:spcAft>
            </a:pPr>
            <a:r>
              <a:rPr lang="en-AU">
                <a:cs typeface="Calibri"/>
              </a:rPr>
              <a:t>Considers 3 risk factors designed to reflect the risk of provider closure</a:t>
            </a:r>
          </a:p>
          <a:p>
            <a:pPr>
              <a:spcAft>
                <a:spcPts val="2000"/>
              </a:spcAft>
            </a:pPr>
            <a:r>
              <a:rPr lang="en-AU">
                <a:cs typeface="Calibri"/>
              </a:rPr>
              <a:t>Providers receive a risk value against each risk factor</a:t>
            </a:r>
          </a:p>
          <a:p>
            <a:pPr>
              <a:spcAft>
                <a:spcPts val="2000"/>
              </a:spcAft>
            </a:pPr>
            <a:r>
              <a:rPr lang="en-AU">
                <a:cs typeface="Calibri"/>
              </a:rPr>
              <a:t>The sum of a provider’s risk values give a </a:t>
            </a:r>
            <a:r>
              <a:rPr lang="en-AU" b="1">
                <a:cs typeface="Calibri"/>
              </a:rPr>
              <a:t>total risk factor value</a:t>
            </a:r>
          </a:p>
          <a:p>
            <a:pPr>
              <a:spcAft>
                <a:spcPts val="2000"/>
              </a:spcAft>
            </a:pPr>
            <a:r>
              <a:rPr lang="en-AU">
                <a:cs typeface="Calibri"/>
              </a:rPr>
              <a:t>Providers with a high total risk factor value present a higher risk of closure and will pay a higher levy amount</a:t>
            </a:r>
          </a:p>
        </p:txBody>
      </p:sp>
      <p:grpSp>
        <p:nvGrpSpPr>
          <p:cNvPr id="5" name="Group 4">
            <a:extLst>
              <a:ext uri="{FF2B5EF4-FFF2-40B4-BE49-F238E27FC236}">
                <a16:creationId xmlns:a16="http://schemas.microsoft.com/office/drawing/2014/main" id="{D457937E-FCC8-6F0E-737C-46F27FB1002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348B6FF1-8DAE-1A7D-3207-66735CB6696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195FF1D1-8D57-447F-EA0E-053306D7E7C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053E048-07DA-BD2C-FE0C-8B234B0AB72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156591086"/>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1</a:t>
                      </a:r>
                    </a:p>
                    <a:p>
                      <a:r>
                        <a:rPr lang="en-AU" sz="180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710451"/>
          </a:xfrm>
          <a:prstGeom prst="rect">
            <a:avLst/>
          </a:prstGeom>
        </p:spPr>
        <p:txBody>
          <a:bodyPr wrap="square" lIns="68580" tIns="34290" rIns="68580" bIns="34290" anchor="t">
            <a:spAutoFit/>
          </a:bodyPr>
          <a:lstStyle/>
          <a:p>
            <a:pPr>
              <a:spcAft>
                <a:spcPts val="800"/>
              </a:spcAft>
            </a:pPr>
            <a:r>
              <a:rPr lang="en-AU" altLang="zh-CN" sz="1750" kern="0">
                <a:cs typeface="Arial"/>
                <a:sym typeface="Calibri" pitchFamily="34" charset="0"/>
              </a:rPr>
              <a:t>Based on 2 ratios: return on assets and debt to equity</a:t>
            </a:r>
          </a:p>
          <a:p>
            <a:pPr>
              <a:spcAft>
                <a:spcPts val="800"/>
              </a:spcAft>
            </a:pPr>
            <a:r>
              <a:rPr lang="en-AU" altLang="zh-CN" sz="1750" kern="0">
                <a:cs typeface="Arial"/>
                <a:sym typeface="Calibri" pitchFamily="34" charset="0"/>
              </a:rPr>
              <a:t>Calculations use</a:t>
            </a:r>
            <a:r>
              <a:rPr lang="en-US" altLang="zh-CN" sz="1750" kern="0">
                <a:ea typeface="宋体"/>
                <a:cs typeface="Arial"/>
                <a:sym typeface="Calibri" pitchFamily="34" charset="0"/>
              </a:rPr>
              <a:t> providers’ most recent financial data</a:t>
            </a:r>
          </a:p>
        </p:txBody>
      </p:sp>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1503174261"/>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2</a:t>
                      </a:r>
                    </a:p>
                    <a:p>
                      <a:r>
                        <a:rPr lang="en-AU" sz="1800" dirty="0"/>
                        <a:t>Unit Completion Rate</a:t>
                      </a: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6890A"/>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695062"/>
          </a:xfrm>
          <a:prstGeom prst="rect">
            <a:avLst/>
          </a:prstGeom>
        </p:spPr>
        <p:txBody>
          <a:bodyPr wrap="square" lIns="68580" tIns="34290" rIns="68580" bIns="34290" anchor="t">
            <a:spAutoFit/>
          </a:bodyPr>
          <a:lstStyle/>
          <a:p>
            <a:pPr>
              <a:spcAft>
                <a:spcPts val="800"/>
              </a:spcAft>
            </a:pPr>
            <a:r>
              <a:rPr lang="en-US" altLang="zh-CN" sz="1700" kern="0" dirty="0">
                <a:ea typeface="宋体"/>
                <a:cs typeface="Arial"/>
                <a:sym typeface="Calibri" pitchFamily="34" charset="0"/>
              </a:rPr>
              <a:t>Based on the </a:t>
            </a:r>
            <a:r>
              <a:rPr lang="en-US" altLang="zh-CN" sz="1700" u="sng" kern="0" dirty="0">
                <a:ea typeface="宋体"/>
                <a:cs typeface="Arial"/>
                <a:sym typeface="Calibri" pitchFamily="34" charset="0"/>
              </a:rPr>
              <a:t>unit</a:t>
            </a:r>
            <a:r>
              <a:rPr lang="en-US" altLang="zh-CN" sz="1700" kern="0" dirty="0">
                <a:ea typeface="宋体"/>
                <a:cs typeface="Arial"/>
                <a:sym typeface="Calibri" pitchFamily="34" charset="0"/>
              </a:rPr>
              <a:t> completion rate of students</a:t>
            </a:r>
          </a:p>
          <a:p>
            <a:pPr>
              <a:spcAft>
                <a:spcPts val="800"/>
              </a:spcAft>
            </a:pPr>
            <a:r>
              <a:rPr lang="en-US" altLang="zh-CN" sz="1700" b="1" kern="0" dirty="0">
                <a:solidFill>
                  <a:srgbClr val="B6890A"/>
                </a:solidFill>
                <a:ea typeface="宋体"/>
                <a:cs typeface="Arial"/>
                <a:sym typeface="Calibri" pitchFamily="34" charset="0"/>
              </a:rPr>
              <a:t>Note</a:t>
            </a:r>
            <a:r>
              <a:rPr lang="en-US" altLang="zh-CN" sz="1700" kern="0" dirty="0">
                <a:ea typeface="宋体"/>
                <a:cs typeface="Arial"/>
                <a:sym typeface="Calibri" pitchFamily="34" charset="0"/>
              </a:rPr>
              <a:t>: One change to the 2025 completion rate calculation</a:t>
            </a:r>
            <a:endParaRPr lang="en-AU" altLang="zh-CN" sz="1700" kern="0" dirty="0">
              <a:cs typeface="Arial"/>
              <a:sym typeface="Calibri" pitchFamily="34" charset="0"/>
            </a:endParaRP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4039534974"/>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3</a:t>
                      </a:r>
                    </a:p>
                    <a:p>
                      <a:r>
                        <a:rPr lang="en-AU" sz="175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50" kern="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50" kern="0">
                <a:ea typeface="宋体"/>
                <a:cs typeface="Arial"/>
                <a:sym typeface="Calibri" pitchFamily="34" charset="0"/>
              </a:rPr>
              <a:t>If a provider’s registration was renewed for a period less than the maximum allowable </a:t>
            </a:r>
            <a:r>
              <a:rPr lang="en-US" altLang="zh-CN" sz="1750" u="sng" kern="0">
                <a:ea typeface="宋体"/>
                <a:cs typeface="Arial"/>
                <a:sym typeface="Calibri" pitchFamily="34" charset="0"/>
              </a:rPr>
              <a:t>for risk management reasons</a:t>
            </a:r>
          </a:p>
        </p:txBody>
      </p:sp>
      <p:grpSp>
        <p:nvGrpSpPr>
          <p:cNvPr id="2" name="Group 1">
            <a:extLst>
              <a:ext uri="{FF2B5EF4-FFF2-40B4-BE49-F238E27FC236}">
                <a16:creationId xmlns:a16="http://schemas.microsoft.com/office/drawing/2014/main" id="{6461483D-A837-FEC6-AB57-1D1973CBD0C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297B775B-0A25-9C85-15FC-2C2ED04CC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9A2C2EDC-F70A-1FEE-2745-C57614BC5C5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0461DBBD-CF11-A7F1-5E70-581AAB8217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65965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76999"/>
          </a:xfrm>
          <a:prstGeom prst="rect">
            <a:avLst/>
          </a:prstGeom>
          <a:noFill/>
        </p:spPr>
        <p:txBody>
          <a:bodyPr wrap="square" lIns="0" tIns="0" rIns="0" bIns="0" rtlCol="0" anchor="t">
            <a:spAutoFit/>
          </a:bodyPr>
          <a:lstStyle/>
          <a:p>
            <a:pPr algn="l">
              <a:spcAft>
                <a:spcPts val="1200"/>
              </a:spcAft>
            </a:pPr>
            <a:r>
              <a:rPr lang="en-AU">
                <a:cs typeface="Calibri"/>
              </a:rPr>
              <a:t>Assessed using two ratios:</a:t>
            </a:r>
          </a:p>
        </p:txBody>
      </p:sp>
      <p:graphicFrame>
        <p:nvGraphicFramePr>
          <p:cNvPr id="7" name="Table 4">
            <a:extLst>
              <a:ext uri="{FF2B5EF4-FFF2-40B4-BE49-F238E27FC236}">
                <a16:creationId xmlns:a16="http://schemas.microsoft.com/office/drawing/2014/main" id="{3F15E29E-B4ED-7A15-3CAA-1A4DEA948DAC}"/>
              </a:ext>
            </a:extLst>
          </p:cNvPr>
          <p:cNvGraphicFramePr>
            <a:graphicFrameLocks noGrp="1"/>
          </p:cNvGraphicFramePr>
          <p:nvPr>
            <p:extLst>
              <p:ext uri="{D42A27DB-BD31-4B8C-83A1-F6EECF244321}">
                <p14:modId xmlns:p14="http://schemas.microsoft.com/office/powerpoint/2010/main" val="188739787"/>
              </p:ext>
            </p:extLst>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Ratio</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Formula</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dirty="0">
                          <a:latin typeface="+mn-lt"/>
                        </a:rPr>
                        <a:t>Return on Assets</a:t>
                      </a:r>
                      <a:r>
                        <a:rPr lang="en-AU" sz="1700" b="0" dirty="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dirty="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a:latin typeface="+mn-lt"/>
                        </a:rPr>
                        <a:t>Debt to Equity</a:t>
                      </a:r>
                      <a:r>
                        <a:rPr lang="en-AU" sz="1700" b="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sp>
        <p:nvSpPr>
          <p:cNvPr id="8" name="TextBox 7">
            <a:extLst>
              <a:ext uri="{FF2B5EF4-FFF2-40B4-BE49-F238E27FC236}">
                <a16:creationId xmlns:a16="http://schemas.microsoft.com/office/drawing/2014/main" id="{3C4F81B6-5979-D213-464A-77D0C8F9E892}"/>
              </a:ext>
            </a:extLst>
          </p:cNvPr>
          <p:cNvSpPr txBox="1"/>
          <p:nvPr/>
        </p:nvSpPr>
        <p:spPr>
          <a:xfrm>
            <a:off x="539550" y="3212665"/>
            <a:ext cx="8064000" cy="1261884"/>
          </a:xfrm>
          <a:prstGeom prst="rect">
            <a:avLst/>
          </a:prstGeom>
          <a:noFill/>
        </p:spPr>
        <p:txBody>
          <a:bodyPr wrap="square" lIns="0" tIns="0" rIns="0" bIns="0" rtlCol="0" anchor="t">
            <a:spAutoFit/>
          </a:bodyPr>
          <a:lstStyle/>
          <a:p>
            <a:pPr algn="l">
              <a:spcAft>
                <a:spcPts val="1500"/>
              </a:spcAft>
            </a:pPr>
            <a:r>
              <a:rPr lang="en-AU" sz="1550" dirty="0">
                <a:cs typeface="Calibri"/>
              </a:rPr>
              <a:t>NPBT: Net profit before tax</a:t>
            </a:r>
          </a:p>
          <a:p>
            <a:pPr algn="l">
              <a:spcAft>
                <a:spcPts val="1500"/>
              </a:spcAft>
            </a:pPr>
            <a:r>
              <a:rPr lang="en-AU" dirty="0">
                <a:cs typeface="Calibri"/>
              </a:rPr>
              <a:t>‘Net profit ratio’ was also used to calculate financial strength in previous years but was first removed from the 2024 levy calculations in response to concerns raised by some not-for-profit providers at the 2024 consultation sessions</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grpSp>
        <p:nvGrpSpPr>
          <p:cNvPr id="12" name="Group 11">
            <a:extLst>
              <a:ext uri="{FF2B5EF4-FFF2-40B4-BE49-F238E27FC236}">
                <a16:creationId xmlns:a16="http://schemas.microsoft.com/office/drawing/2014/main" id="{CC86504B-F278-CBA5-F4C1-7E2657C7457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3" name="Rectangle 12">
              <a:extLst>
                <a:ext uri="{FF2B5EF4-FFF2-40B4-BE49-F238E27FC236}">
                  <a16:creationId xmlns:a16="http://schemas.microsoft.com/office/drawing/2014/main" id="{BA377313-AB9C-AB15-F422-5C15D14C990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FA8CEEE-9920-6B1B-7DCC-FB80FBFBB2D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11DCD0C-C0A3-72DF-876A-F67A4FF75A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55245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dirty="0">
                <a:cs typeface="Calibri"/>
              </a:rPr>
              <a:t>Providers receive a score of 1.5, 3.0 or 4.5 for each ratio, which are summed together to give an overall financial strength score</a:t>
            </a:r>
          </a:p>
          <a:p>
            <a:pPr algn="l">
              <a:spcAft>
                <a:spcPts val="1000"/>
              </a:spcAft>
            </a:pPr>
            <a:r>
              <a:rPr lang="en-AU" dirty="0">
                <a:cs typeface="Calibri"/>
              </a:rPr>
              <a:t>Financial strength scores determine providers’ financial strength risk factor values</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2062417276"/>
              </p:ext>
            </p:extLst>
          </p:nvPr>
        </p:nvGraphicFramePr>
        <p:xfrm>
          <a:off x="539551" y="1428365"/>
          <a:ext cx="8064001" cy="227076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dirty="0"/>
                        <a:t>Financial strength score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a:t>
                      </a:r>
                      <a:br>
                        <a:rPr lang="en-AU" sz="1700" dirty="0"/>
                      </a:br>
                      <a:r>
                        <a:rPr lang="en-AU" sz="1700" dirty="0"/>
                        <a:t>(2022-24)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a:t>
                      </a:r>
                      <a:br>
                        <a:rPr lang="en-AU" sz="1700" dirty="0"/>
                      </a:br>
                      <a:r>
                        <a:rPr lang="en-AU" sz="1700" dirty="0"/>
                        <a:t>(2025)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dirty="0">
                          <a:latin typeface="+mn-lt"/>
                        </a:rPr>
                        <a:t>8 or 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6 or 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1 to 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700" b="1" i="0" u="none" strike="noStrike" noProof="0">
                          <a:solidFill>
                            <a:srgbClr val="000000"/>
                          </a:solidFill>
                          <a:latin typeface="+mn-lt"/>
                        </a:rPr>
                        <a:t>Provider does not submit financial statements</a:t>
                      </a:r>
                      <a:endParaRPr lang="en-US" sz="170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2022)</a:t>
            </a:r>
          </a:p>
        </p:txBody>
      </p:sp>
      <p:grpSp>
        <p:nvGrpSpPr>
          <p:cNvPr id="2" name="Group 1">
            <a:extLst>
              <a:ext uri="{FF2B5EF4-FFF2-40B4-BE49-F238E27FC236}">
                <a16:creationId xmlns:a16="http://schemas.microsoft.com/office/drawing/2014/main" id="{4573C6F7-30DF-E5D5-FC6D-B4B6E6BC918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2212275D-F5B3-D03F-C1CD-12A80B73F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B76C40AB-36D0-0146-3127-FEC04A447A4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5B4846-00FD-C026-9D4C-158230D81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5229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 Change to calculation</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100000" cy="3262432"/>
          </a:xfrm>
          <a:prstGeom prst="rect">
            <a:avLst/>
          </a:prstGeom>
          <a:noFill/>
        </p:spPr>
        <p:txBody>
          <a:bodyPr wrap="square" lIns="0" tIns="0" rIns="0" bIns="0" rtlCol="0" anchor="t">
            <a:spAutoFit/>
          </a:bodyPr>
          <a:lstStyle/>
          <a:p>
            <a:pPr>
              <a:spcAft>
                <a:spcPts val="1800"/>
              </a:spcAft>
            </a:pPr>
            <a:r>
              <a:rPr lang="en-AU" dirty="0">
                <a:cs typeface="Calibri"/>
              </a:rPr>
              <a:t>Consultation feedback in 2024 included concerns raised by some providers about the use of ‘withdrawn EFTSL’ and ‘ongoing EFTSL’ in the unit completion rate calculation</a:t>
            </a:r>
          </a:p>
          <a:p>
            <a:pPr>
              <a:spcAft>
                <a:spcPts val="1800"/>
              </a:spcAft>
            </a:pPr>
            <a:r>
              <a:rPr lang="en-AU" dirty="0">
                <a:cs typeface="Calibri"/>
              </a:rPr>
              <a:t>In response to this feedback, the AGA tested alternative calculation methods</a:t>
            </a:r>
          </a:p>
          <a:p>
            <a:pPr>
              <a:spcAft>
                <a:spcPts val="1200"/>
              </a:spcAft>
            </a:pPr>
            <a:r>
              <a:rPr lang="en-AU" b="1" dirty="0">
                <a:cs typeface="Calibri"/>
              </a:rPr>
              <a:t>AGA recommendations supported by the TPS Advisory Board</a:t>
            </a:r>
            <a:r>
              <a:rPr lang="en-AU" dirty="0">
                <a:cs typeface="Calibri"/>
              </a:rPr>
              <a:t> for 2025:</a:t>
            </a:r>
          </a:p>
          <a:p>
            <a:pPr marL="285750" indent="-285750">
              <a:spcAft>
                <a:spcPts val="1200"/>
              </a:spcAft>
              <a:buFont typeface="Arial" panose="020B0604020202020204" pitchFamily="34" charset="0"/>
              <a:buChar char="•"/>
            </a:pPr>
            <a:r>
              <a:rPr lang="en-AU" b="1" dirty="0">
                <a:cs typeface="Calibri"/>
              </a:rPr>
              <a:t>Remove ‘withdrawn EFTSL’</a:t>
            </a:r>
            <a:r>
              <a:rPr lang="en-AU" dirty="0">
                <a:cs typeface="Calibri"/>
              </a:rPr>
              <a:t> from the calculation, as withdrawn students no longer qualify for TPS assistance following a closure</a:t>
            </a:r>
          </a:p>
          <a:p>
            <a:pPr marL="285750" indent="-285750">
              <a:spcAft>
                <a:spcPts val="1200"/>
              </a:spcAft>
              <a:buFont typeface="Arial" panose="020B0604020202020204" pitchFamily="34" charset="0"/>
              <a:buChar char="•"/>
            </a:pPr>
            <a:r>
              <a:rPr lang="en-AU" b="1" dirty="0">
                <a:cs typeface="Calibri"/>
              </a:rPr>
              <a:t>Maintain ‘ongoing EFTSL’</a:t>
            </a:r>
            <a:r>
              <a:rPr lang="en-AU" dirty="0">
                <a:cs typeface="Calibri"/>
              </a:rPr>
              <a:t> in the calculation. In the event of a closure, providers with a higher number of ongoing students pose a greater cost to the levy funds as it is students with incomplete units that are eligible for TPS assistance</a:t>
            </a:r>
          </a:p>
        </p:txBody>
      </p:sp>
      <p:grpSp>
        <p:nvGrpSpPr>
          <p:cNvPr id="10" name="Group 9">
            <a:extLst>
              <a:ext uri="{FF2B5EF4-FFF2-40B4-BE49-F238E27FC236}">
                <a16:creationId xmlns:a16="http://schemas.microsoft.com/office/drawing/2014/main" id="{9D73C926-064E-52AC-A8A1-DCC670C15DE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5D7B08F4-3A07-23FF-EE6E-7395B213257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4" name="Oval 13">
              <a:extLst>
                <a:ext uri="{FF2B5EF4-FFF2-40B4-BE49-F238E27FC236}">
                  <a16:creationId xmlns:a16="http://schemas.microsoft.com/office/drawing/2014/main" id="{3D9C4517-5358-6F69-9940-AD94009A20C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9F0D87D9-01FE-ECF8-3FA2-A68D5301B2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95C8A9B9-9D84-970A-7E2B-92A72CAD62B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F2EC28F0-903C-04A9-DB1A-F5B203D9E260}"/>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1841279D-43DB-39C1-6474-1A1BA6F2BEA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spTree>
    <p:extLst>
      <p:ext uri="{BB962C8B-B14F-4D97-AF65-F5344CB8AC3E}">
        <p14:creationId xmlns:p14="http://schemas.microsoft.com/office/powerpoint/2010/main" val="3103571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061829"/>
          </a:xfrm>
          <a:prstGeom prst="rect">
            <a:avLst/>
          </a:prstGeom>
          <a:noFill/>
        </p:spPr>
        <p:txBody>
          <a:bodyPr wrap="square" lIns="0" tIns="0" rIns="0" bIns="0" rtlCol="0" anchor="t">
            <a:spAutoFit/>
          </a:bodyPr>
          <a:lstStyle/>
          <a:p>
            <a:pPr>
              <a:spcAft>
                <a:spcPts val="1800"/>
              </a:spcAft>
            </a:pPr>
            <a:r>
              <a:rPr lang="en-AU" dirty="0"/>
              <a:t>Low student unit completion rates are correlated with an increased likelihood of closure</a:t>
            </a:r>
          </a:p>
          <a:p>
            <a:pPr>
              <a:spcAft>
                <a:spcPts val="1800"/>
              </a:spcAft>
            </a:pPr>
            <a:r>
              <a:rPr lang="en-AU" dirty="0"/>
              <a:t>Unit completion rate percentage calculation:</a:t>
            </a:r>
          </a:p>
        </p:txBody>
      </p:sp>
      <p:grpSp>
        <p:nvGrpSpPr>
          <p:cNvPr id="28" name="Group 27" descr="Unit completion rate is calculated as 'Passed EFTSL' as a percentage of 'Passed EFTSL' plus 'Failed EFTSL' plus 'Ongoing EFTSL' plus 'Data Missing EFTSL'.">
            <a:extLst>
              <a:ext uri="{FF2B5EF4-FFF2-40B4-BE49-F238E27FC236}">
                <a16:creationId xmlns:a16="http://schemas.microsoft.com/office/drawing/2014/main" id="{F1DDB9AC-A196-9B7C-BF6F-4B6B5F26EACB}"/>
              </a:ext>
            </a:extLst>
          </p:cNvPr>
          <p:cNvGrpSpPr/>
          <p:nvPr/>
        </p:nvGrpSpPr>
        <p:grpSpPr>
          <a:xfrm>
            <a:off x="540000" y="228981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a:t>(Passed + Failed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
        <p:nvSpPr>
          <p:cNvPr id="8" name="TextBox 7">
            <a:extLst>
              <a:ext uri="{FF2B5EF4-FFF2-40B4-BE49-F238E27FC236}">
                <a16:creationId xmlns:a16="http://schemas.microsoft.com/office/drawing/2014/main" id="{91F65056-0482-E8C6-1A75-36B50D95066C}"/>
              </a:ext>
            </a:extLst>
          </p:cNvPr>
          <p:cNvSpPr txBox="1"/>
          <p:nvPr/>
        </p:nvSpPr>
        <p:spPr>
          <a:xfrm>
            <a:off x="511495" y="3423293"/>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2" name="Group 1">
            <a:extLst>
              <a:ext uri="{FF2B5EF4-FFF2-40B4-BE49-F238E27FC236}">
                <a16:creationId xmlns:a16="http://schemas.microsoft.com/office/drawing/2014/main" id="{3D403DD4-B20C-53EA-B918-2455B1DF418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706B808D-BB86-B8FD-A996-D559CC7C8BF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6916BEB5-483F-CBC4-8B66-13C4C54A8DA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304BC5D-8F5E-8EAC-1FD5-CF8FD2550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69F48608-1406-805F-52ED-9127FD5BA9EB}"/>
              </a:ext>
            </a:extLst>
          </p:cNvPr>
          <p:cNvSpPr txBox="1"/>
          <p:nvPr/>
        </p:nvSpPr>
        <p:spPr>
          <a:xfrm>
            <a:off x="540000" y="3948352"/>
            <a:ext cx="8064000" cy="553998"/>
          </a:xfrm>
          <a:prstGeom prst="rect">
            <a:avLst/>
          </a:prstGeom>
          <a:noFill/>
        </p:spPr>
        <p:txBody>
          <a:bodyPr wrap="square" lIns="0" tIns="0" rIns="0" bIns="0" rtlCol="0" anchor="t">
            <a:spAutoFit/>
          </a:bodyPr>
          <a:lstStyle/>
          <a:p>
            <a:pPr>
              <a:spcAft>
                <a:spcPts val="1800"/>
              </a:spcAft>
            </a:pPr>
            <a:r>
              <a:rPr lang="en-AU" dirty="0"/>
              <a:t>‘Withdrawn EFTSL’ was included in the calculation denominator in previous years, but is recommended for removal in accordance with AGA and Board advice for 2025</a:t>
            </a:r>
          </a:p>
        </p:txBody>
      </p:sp>
    </p:spTree>
    <p:extLst>
      <p:ext uri="{BB962C8B-B14F-4D97-AF65-F5344CB8AC3E}">
        <p14:creationId xmlns:p14="http://schemas.microsoft.com/office/powerpoint/2010/main" val="37691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2023)</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3265331815"/>
              </p:ext>
            </p:extLst>
          </p:nvPr>
        </p:nvGraphicFramePr>
        <p:xfrm>
          <a:off x="539550" y="1597022"/>
          <a:ext cx="8064000" cy="2193600"/>
        </p:xfrm>
        <a:graphic>
          <a:graphicData uri="http://schemas.openxmlformats.org/drawingml/2006/table">
            <a:tbl>
              <a:tblPr firstRow="1" bandRow="1">
                <a:tableStyleId>{5C22544A-7EE6-4342-B048-85BDC9FD1C3A}</a:tableStyleId>
              </a:tblPr>
              <a:tblGrid>
                <a:gridCol w="1770114">
                  <a:extLst>
                    <a:ext uri="{9D8B030D-6E8A-4147-A177-3AD203B41FA5}">
                      <a16:colId xmlns:a16="http://schemas.microsoft.com/office/drawing/2014/main" val="3800551767"/>
                    </a:ext>
                  </a:extLst>
                </a:gridCol>
                <a:gridCol w="1382422">
                  <a:extLst>
                    <a:ext uri="{9D8B030D-6E8A-4147-A177-3AD203B41FA5}">
                      <a16:colId xmlns:a16="http://schemas.microsoft.com/office/drawing/2014/main" val="2122126274"/>
                    </a:ext>
                  </a:extLst>
                </a:gridCol>
                <a:gridCol w="1382422">
                  <a:extLst>
                    <a:ext uri="{9D8B030D-6E8A-4147-A177-3AD203B41FA5}">
                      <a16:colId xmlns:a16="http://schemas.microsoft.com/office/drawing/2014/main" val="326678553"/>
                    </a:ext>
                  </a:extLst>
                </a:gridCol>
                <a:gridCol w="1647568">
                  <a:extLst>
                    <a:ext uri="{9D8B030D-6E8A-4147-A177-3AD203B41FA5}">
                      <a16:colId xmlns:a16="http://schemas.microsoft.com/office/drawing/2014/main" val="2808741357"/>
                    </a:ext>
                  </a:extLst>
                </a:gridCol>
                <a:gridCol w="1881474">
                  <a:extLst>
                    <a:ext uri="{9D8B030D-6E8A-4147-A177-3AD203B41FA5}">
                      <a16:colId xmlns:a16="http://schemas.microsoft.com/office/drawing/2014/main" val="2017755870"/>
                    </a:ext>
                  </a:extLst>
                </a:gridCol>
              </a:tblGrid>
              <a:tr h="396000">
                <a:tc>
                  <a:txBody>
                    <a:bodyPr/>
                    <a:lstStyle/>
                    <a:p>
                      <a:pPr algn="l"/>
                      <a:r>
                        <a:rPr lang="en-AU" sz="1700" dirty="0"/>
                        <a:t>Completion rate percentage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(2023-24)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 (2025)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96000">
                <a:tc>
                  <a:txBody>
                    <a:bodyPr/>
                    <a:lstStyle/>
                    <a:p>
                      <a:r>
                        <a:rPr lang="en-AU" sz="1700" dirty="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96000">
                <a:tc>
                  <a:txBody>
                    <a:bodyPr/>
                    <a:lstStyle/>
                    <a:p>
                      <a:r>
                        <a:rPr lang="en-AU" sz="170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96000">
                <a:tc>
                  <a:txBody>
                    <a:bodyPr/>
                    <a:lstStyle/>
                    <a:p>
                      <a:r>
                        <a:rPr lang="en-AU" sz="170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1.7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96000">
                <a:tc>
                  <a:txBody>
                    <a:bodyPr/>
                    <a:lstStyle/>
                    <a:p>
                      <a:r>
                        <a:rPr lang="en-AU" sz="170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5.5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2.7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10" name="Group 9">
            <a:extLst>
              <a:ext uri="{FF2B5EF4-FFF2-40B4-BE49-F238E27FC236}">
                <a16:creationId xmlns:a16="http://schemas.microsoft.com/office/drawing/2014/main" id="{05E2A24A-9FB6-F2C3-431C-C793BFEA1C5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D22F1845-EBFC-3C0F-A75E-08270A2A38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2" name="Oval 11">
              <a:extLst>
                <a:ext uri="{FF2B5EF4-FFF2-40B4-BE49-F238E27FC236}">
                  <a16:creationId xmlns:a16="http://schemas.microsoft.com/office/drawing/2014/main" id="{4FF8DE65-FE8B-5EC2-9271-8B93F7B95CF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38E43880-541B-5C9A-1A30-5AD8FE0492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36889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380336"/>
            <a:ext cx="5004000" cy="2385268"/>
          </a:xfrm>
          <a:prstGeom prst="rect">
            <a:avLst/>
          </a:prstGeom>
          <a:noFill/>
        </p:spPr>
        <p:txBody>
          <a:bodyPr wrap="square" lIns="0" tIns="0" rIns="0" bIns="0" rtlCol="0" anchor="t">
            <a:spAutoFit/>
          </a:bodyPr>
          <a:lstStyle/>
          <a:p>
            <a:pPr>
              <a:spcAft>
                <a:spcPts val="3000"/>
              </a:spcAft>
            </a:pPr>
            <a:r>
              <a:rPr lang="en-AU" sz="2000" dirty="0">
                <a:solidFill>
                  <a:schemeClr val="bg1"/>
                </a:solidFill>
                <a:cs typeface="Calibri"/>
              </a:rPr>
              <a:t>Tuition Protection Service (TPS) and levies</a:t>
            </a:r>
            <a:endParaRPr lang="en-AU" sz="2000" dirty="0">
              <a:solidFill>
                <a:schemeClr val="bg1"/>
              </a:solidFill>
            </a:endParaRPr>
          </a:p>
          <a:p>
            <a:pPr>
              <a:spcAft>
                <a:spcPts val="3000"/>
              </a:spcAft>
            </a:pPr>
            <a:r>
              <a:rPr lang="en-AU" sz="2000" dirty="0">
                <a:solidFill>
                  <a:schemeClr val="bg1"/>
                </a:solidFill>
                <a:cs typeface="Calibri"/>
              </a:rPr>
              <a:t>Levy components and draft 2025 settings</a:t>
            </a:r>
          </a:p>
          <a:p>
            <a:pPr>
              <a:spcAft>
                <a:spcPts val="3000"/>
              </a:spcAft>
            </a:pPr>
            <a:r>
              <a:rPr lang="en-AU" sz="2000" dirty="0">
                <a:solidFill>
                  <a:schemeClr val="bg1"/>
                </a:solidFill>
                <a:ea typeface="Calibri"/>
                <a:cs typeface="Calibri"/>
              </a:rPr>
              <a:t>Summary of 2025 domestic sector consultation</a:t>
            </a:r>
          </a:p>
          <a:p>
            <a:pPr>
              <a:spcAft>
                <a:spcPts val="3000"/>
              </a:spcAft>
            </a:pPr>
            <a:r>
              <a:rPr lang="en-AU" sz="2000" dirty="0">
                <a:solidFill>
                  <a:schemeClr val="bg1"/>
                </a:solidFill>
                <a:cs typeface="Calibri"/>
              </a:rPr>
              <a:t>2025 levy timeline and takeaways</a:t>
            </a:r>
          </a:p>
        </p:txBody>
      </p:sp>
      <p:grpSp>
        <p:nvGrpSpPr>
          <p:cNvPr id="2" name="Group 1">
            <a:extLst>
              <a:ext uri="{FF2B5EF4-FFF2-40B4-BE49-F238E27FC236}">
                <a16:creationId xmlns:a16="http://schemas.microsoft.com/office/drawing/2014/main" id="{66C0C1A4-1969-EC25-3A59-404F704402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31ECC9B1-A276-1040-D221-07EB5EE8292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A2E346F-E1E8-FDC4-3C10-BCE43B2AA3D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3A846B5-1CB4-777A-75BC-7C71BFEAFE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sp>
        <p:nvSpPr>
          <p:cNvPr id="3" name="TextBox 2">
            <a:extLst>
              <a:ext uri="{FF2B5EF4-FFF2-40B4-BE49-F238E27FC236}">
                <a16:creationId xmlns:a16="http://schemas.microsoft.com/office/drawing/2014/main" id="{29B22391-4C2C-639C-60DB-925218729432}"/>
              </a:ext>
            </a:extLst>
          </p:cNvPr>
          <p:cNvSpPr txBox="1"/>
          <p:nvPr/>
        </p:nvSpPr>
        <p:spPr>
          <a:xfrm>
            <a:off x="539550" y="1116000"/>
            <a:ext cx="8064000" cy="3185487"/>
          </a:xfrm>
          <a:prstGeom prst="rect">
            <a:avLst/>
          </a:prstGeom>
          <a:noFill/>
        </p:spPr>
        <p:txBody>
          <a:bodyPr wrap="square" lIns="0" tIns="0" rIns="0" bIns="0" rtlCol="0" anchor="t">
            <a:spAutoFit/>
          </a:bodyPr>
          <a:lstStyle/>
          <a:p>
            <a:pPr>
              <a:spcAft>
                <a:spcPts val="2400"/>
              </a:spcAft>
            </a:pPr>
            <a:r>
              <a:rPr lang="en-AU"/>
              <a:t>Assesses the risk of a provider based on their </a:t>
            </a:r>
            <a:r>
              <a:rPr lang="en-AU" b="1"/>
              <a:t>history of non-compliance and lack of risk management practices</a:t>
            </a:r>
          </a:p>
          <a:p>
            <a:pPr>
              <a:spcAft>
                <a:spcPts val="300"/>
              </a:spcAft>
            </a:pPr>
            <a:r>
              <a:rPr lang="en-AU" b="1"/>
              <a:t>Non-compliance history</a:t>
            </a:r>
          </a:p>
          <a:p>
            <a:pPr marL="285750" indent="-285750">
              <a:spcAft>
                <a:spcPts val="2400"/>
              </a:spcAft>
              <a:buFont typeface="Arial" panose="020B0604020202020204" pitchFamily="34" charset="0"/>
              <a:buChar char="•"/>
            </a:pPr>
            <a:r>
              <a:rPr lang="en-AU"/>
              <a:t>Penalises providers for </a:t>
            </a:r>
            <a:r>
              <a:rPr lang="en-US" altLang="zh-CN" kern="0">
                <a:ea typeface="宋体"/>
                <a:cs typeface="Arial"/>
                <a:sym typeface="Calibri" pitchFamily="34" charset="0"/>
              </a:rPr>
              <a:t>a late payment history of the relevant levy and annual registration provider charges over the previous 3 years (i.e. 2022-2024)</a:t>
            </a:r>
          </a:p>
          <a:p>
            <a:pPr>
              <a:spcAft>
                <a:spcPts val="300"/>
              </a:spcAft>
            </a:pPr>
            <a:r>
              <a:rPr lang="en-US" altLang="zh-CN" b="1" kern="0">
                <a:ea typeface="宋体"/>
                <a:cs typeface="Arial"/>
                <a:sym typeface="Calibri" pitchFamily="34" charset="0"/>
              </a:rPr>
              <a:t>Registration renewal</a:t>
            </a:r>
          </a:p>
          <a:p>
            <a:pPr marL="285750" indent="-285750">
              <a:spcAft>
                <a:spcPts val="2400"/>
              </a:spcAft>
              <a:buFont typeface="Arial" panose="020B0604020202020204" pitchFamily="34" charset="0"/>
              <a:buChar char="•"/>
            </a:pPr>
            <a:r>
              <a:rPr lang="en-US" altLang="zh-CN" kern="0">
                <a:ea typeface="宋体"/>
                <a:cs typeface="Arial"/>
                <a:sym typeface="Calibri" pitchFamily="34" charset="0"/>
              </a:rPr>
              <a:t>Penalises providers that applied for renewal of its registration and, </a:t>
            </a:r>
            <a:r>
              <a:rPr lang="en-US" altLang="zh-CN" b="1" kern="0">
                <a:ea typeface="宋体"/>
                <a:cs typeface="Arial"/>
                <a:sym typeface="Calibri" pitchFamily="34" charset="0"/>
              </a:rPr>
              <a:t>for risk management reasons</a:t>
            </a:r>
            <a:r>
              <a:rPr lang="en-US" altLang="zh-CN" kern="0">
                <a:ea typeface="宋体"/>
                <a:cs typeface="Arial"/>
                <a:sym typeface="Calibri" pitchFamily="34" charset="0"/>
              </a:rPr>
              <a:t>, had its registration renewed for a period less than the maximum allowable</a:t>
            </a:r>
          </a:p>
        </p:txBody>
      </p:sp>
      <p:grpSp>
        <p:nvGrpSpPr>
          <p:cNvPr id="15" name="Group 14">
            <a:extLst>
              <a:ext uri="{FF2B5EF4-FFF2-40B4-BE49-F238E27FC236}">
                <a16:creationId xmlns:a16="http://schemas.microsoft.com/office/drawing/2014/main" id="{ACAA5BCD-3EC8-0221-C4AB-C9647FE710E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E4DFE919-52A4-F1A4-C18F-0644B965F947}"/>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Clipboard Partially Crossed with solid fill">
              <a:extLst>
                <a:ext uri="{FF2B5EF4-FFF2-40B4-BE49-F238E27FC236}">
                  <a16:creationId xmlns:a16="http://schemas.microsoft.com/office/drawing/2014/main" id="{47937691-B414-0A1F-E717-96EB70A9A1F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6" name="Group 5">
            <a:extLst>
              <a:ext uri="{FF2B5EF4-FFF2-40B4-BE49-F238E27FC236}">
                <a16:creationId xmlns:a16="http://schemas.microsoft.com/office/drawing/2014/main" id="{3DF4C718-A3C9-F5D9-0F28-5445EE6E725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3B9E9E9B-FE4F-67B0-2BE0-9FE11EE23D6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890FE395-9EB4-96C4-5B4C-BE9667869B8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C9B9BD52-F35F-392C-1F09-3CFAF23928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00638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266010541"/>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583793">
                  <a:extLst>
                    <a:ext uri="{9D8B030D-6E8A-4147-A177-3AD203B41FA5}">
                      <a16:colId xmlns:a16="http://schemas.microsoft.com/office/drawing/2014/main" val="3210531022"/>
                    </a:ext>
                  </a:extLst>
                </a:gridCol>
                <a:gridCol w="1584435">
                  <a:extLst>
                    <a:ext uri="{9D8B030D-6E8A-4147-A177-3AD203B41FA5}">
                      <a16:colId xmlns:a16="http://schemas.microsoft.com/office/drawing/2014/main" val="3698033848"/>
                    </a:ext>
                  </a:extLst>
                </a:gridCol>
                <a:gridCol w="1887032">
                  <a:extLst>
                    <a:ext uri="{9D8B030D-6E8A-4147-A177-3AD203B41FA5}">
                      <a16:colId xmlns:a16="http://schemas.microsoft.com/office/drawing/2014/main" val="1227897729"/>
                    </a:ext>
                  </a:extLst>
                </a:gridCol>
              </a:tblGrid>
              <a:tr h="558924">
                <a:tc>
                  <a:txBody>
                    <a:bodyPr/>
                    <a:lstStyle/>
                    <a:p>
                      <a:pPr algn="l"/>
                      <a:r>
                        <a:rPr lang="en-AU" sz="170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Risk factor value (2022-24)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 (2025)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15 to &gt;30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 to &gt;15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&gt;1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dirty="0"/>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Applied to have its registration renewed and, </a:t>
                      </a:r>
                      <a:r>
                        <a:rPr lang="en-AU" sz="1600" b="1" dirty="0"/>
                        <a:t>for risk management reasons</a:t>
                      </a:r>
                      <a:r>
                        <a:rPr lang="en-AU" sz="1600" b="0" dirty="0"/>
                        <a:t>, had its registration renewed for a period </a:t>
                      </a:r>
                      <a:r>
                        <a:rPr lang="en-AU" sz="1600" b="1" dirty="0"/>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2022)</a:t>
            </a:r>
          </a:p>
        </p:txBody>
      </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11" name="Group 10">
            <a:extLst>
              <a:ext uri="{FF2B5EF4-FFF2-40B4-BE49-F238E27FC236}">
                <a16:creationId xmlns:a16="http://schemas.microsoft.com/office/drawing/2014/main" id="{68FD5F07-2422-D385-B345-2DDCE7ED320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E8A9366A-F044-32A2-754D-E7CB7D1D7A0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D9EC3DF2-2658-B783-BDB3-6676005FB8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E2676FD8-221D-1245-F3A2-149AB68AB4D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016862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16000"/>
            <a:ext cx="8064000" cy="346249"/>
          </a:xfrm>
          <a:prstGeom prst="rect">
            <a:avLst/>
          </a:prstGeom>
        </p:spPr>
        <p:txBody>
          <a:bodyPr wrap="square" lIns="68580" tIns="34290" rIns="68580" bIns="34290" anchor="t">
            <a:spAutoFit/>
          </a:bodyPr>
          <a:lstStyle/>
          <a:p>
            <a:pPr>
              <a:spcAft>
                <a:spcPts val="800"/>
              </a:spcAft>
            </a:pPr>
            <a:r>
              <a:rPr lang="en-US" altLang="zh-CN">
                <a:sym typeface="Calibri" pitchFamily="34" charset="0"/>
              </a:rPr>
              <a:t>Risk rated premium component formula:</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738096"/>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738096"/>
                <a:ext cx="8200450" cy="1028487"/>
              </a:xfrm>
              <a:prstGeom prst="rect">
                <a:avLst/>
              </a:prstGeom>
              <a:blipFill>
                <a:blip r:embed="rId3"/>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3203536"/>
            <a:ext cx="8064000" cy="623248"/>
          </a:xfrm>
          <a:prstGeom prst="rect">
            <a:avLst/>
          </a:prstGeom>
        </p:spPr>
        <p:txBody>
          <a:bodyPr wrap="square" lIns="68580" tIns="34290" rIns="68580" bIns="34290" anchor="t">
            <a:spAutoFit/>
          </a:bodyPr>
          <a:lstStyle/>
          <a:p>
            <a:pPr>
              <a:spcAft>
                <a:spcPts val="800"/>
              </a:spcAft>
            </a:pPr>
            <a:r>
              <a:rPr lang="en-US" altLang="zh-CN">
                <a:sym typeface="Calibri" pitchFamily="34" charset="0"/>
              </a:rPr>
              <a:t>The sum of a provider’s risk factor values is a multiplier for the risk rated premium component calculation</a:t>
            </a:r>
          </a:p>
        </p:txBody>
      </p:sp>
      <p:grpSp>
        <p:nvGrpSpPr>
          <p:cNvPr id="4" name="Group 3">
            <a:extLst>
              <a:ext uri="{FF2B5EF4-FFF2-40B4-BE49-F238E27FC236}">
                <a16:creationId xmlns:a16="http://schemas.microsoft.com/office/drawing/2014/main" id="{840854BD-EEBA-B9D5-1C8E-459EEF576CD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B2E15947-93BE-BC63-172D-F4D055252DC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CC046F3F-B2CA-CD83-5599-130B65280BC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FC8D858-EF38-51DC-ACF5-14FEB08E255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92927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VSL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059386"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75 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$250,000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𝟏𝟑</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4.7+1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059386" cy="1005981"/>
              </a:xfrm>
              <a:prstGeom prst="rect">
                <a:avLst/>
              </a:prstGeom>
              <a:blipFill>
                <a:blip r:embed="rId3"/>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($450 + $325) x 5.7</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$4,417.50</a:t>
            </a:r>
            <a:endParaRPr lang="en-AU" sz="2000" b="1">
              <a:solidFill>
                <a:schemeClr val="accent3"/>
              </a:solidFill>
            </a:endParaRPr>
          </a:p>
        </p:txBody>
      </p:sp>
      <p:sp>
        <p:nvSpPr>
          <p:cNvPr id="11" name="TextBox 10">
            <a:extLst>
              <a:ext uri="{FF2B5EF4-FFF2-40B4-BE49-F238E27FC236}">
                <a16:creationId xmlns:a16="http://schemas.microsoft.com/office/drawing/2014/main" id="{C509CBAA-A51F-3C4C-AFDD-82AD62D460E7}"/>
              </a:ext>
            </a:extLst>
          </p:cNvPr>
          <p:cNvSpPr txBox="1"/>
          <p:nvPr/>
        </p:nvSpPr>
        <p:spPr>
          <a:xfrm>
            <a:off x="1202573"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$450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507634" y="2448000"/>
            <a:ext cx="674865" cy="307777"/>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a:t>
            </a:r>
            <a:r>
              <a:rPr lang="en-AU" sz="2000" b="1">
                <a:ea typeface="Cambria Math" panose="02040503050406030204" pitchFamily="18" charset="0"/>
              </a:rPr>
              <a:t>325</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638559" y="2448000"/>
            <a:ext cx="496931" cy="307777"/>
          </a:xfrm>
          <a:prstGeom prst="rect">
            <a:avLst/>
          </a:prstGeom>
          <a:noFill/>
        </p:spPr>
        <p:txBody>
          <a:bodyPr wrap="none" lIns="0" tIns="0" rIns="0" bIns="0" rtlCol="0">
            <a:spAutoFit/>
          </a:bodyPr>
          <a:lstStyle/>
          <a:p>
            <a:r>
              <a:rPr lang="en-AU">
                <a:ea typeface="Cambria Math" panose="02040503050406030204" pitchFamily="18" charset="0"/>
              </a:rPr>
              <a:t>= </a:t>
            </a:r>
            <a:r>
              <a:rPr lang="en-AU" sz="2000" b="1">
                <a:ea typeface="Cambria Math" panose="02040503050406030204" pitchFamily="18" charset="0"/>
              </a:rPr>
              <a:t>5.7</a:t>
            </a:r>
            <a:endParaRPr lang="en-AU" b="1"/>
          </a:p>
        </p:txBody>
      </p:sp>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030468"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772000" y="1116000"/>
            <a:ext cx="240273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175115" y="1081316"/>
            <a:ext cx="342382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033323" y="109846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573716"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61F8A85-5239-41E8-5807-F8EF358898F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0DAB82C-1338-76E0-E73F-1A014057EB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E74BE134-5B4B-5EE0-814B-65D4D46C20F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E069FB74-0C6A-F691-31D7-D21BC51E1F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29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animBg="1"/>
      <p:bldP spid="16" grpId="1" animBg="1"/>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HELP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157168"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650 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$10</m:t>
                                  </m:r>
                                  <m:r>
                                    <m:rPr>
                                      <m:sty m:val="p"/>
                                    </m:rPr>
                                    <a:rPr lang="en-AU" sz="1750" b="0" i="0" smtClean="0">
                                      <a:latin typeface="Cambria Math" panose="02040503050406030204" pitchFamily="18" charset="0"/>
                                    </a:rPr>
                                    <m:t>m</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𝟎𝟔</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1.0+1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157168" cy="1005981"/>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3071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866071"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42690"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$3,900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681964"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$6,000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41990"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2.0</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563202"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($3,900 + $6,000) x 2.0</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$19,800</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30672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28253" y="1081316"/>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38503" y="112251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4A78C03-945F-BF9B-B7F3-2606D07E5E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EC3A4C37-9D24-1CAD-992B-6CD85E0E9B7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AB9601EE-57F3-8A50-B437-E0320EE5C81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5A74E1B4-0EA7-4439-68CF-90310E394E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39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 Up-front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48792" y="1109650"/>
                <a:ext cx="8157167" cy="10152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350 </m:t>
                                  </m:r>
                                  <m:r>
                                    <m:rPr>
                                      <m:sty m:val="p"/>
                                    </m:rPr>
                                    <a:rPr lang="en-AU" sz="1750" b="0" i="0" smtClean="0">
                                      <a:latin typeface="Cambria Math" panose="02040503050406030204" pitchFamily="18" charset="0"/>
                                    </a:rPr>
                                    <m:t>up</m:t>
                                  </m:r>
                                  <m:r>
                                    <a:rPr lang="en-AU" sz="1750" i="0" smtClean="0">
                                      <a:latin typeface="Cambria Math" panose="02040503050406030204" pitchFamily="18" charset="0"/>
                                    </a:rPr>
                                    <m:t>‑</m:t>
                                  </m:r>
                                  <m:r>
                                    <m:rPr>
                                      <m:sty m:val="p"/>
                                    </m:rPr>
                                    <a:rPr lang="en-AU" sz="1750" b="0" i="0" smtClean="0">
                                      <a:latin typeface="Cambria Math" panose="02040503050406030204" pitchFamily="18" charset="0"/>
                                    </a:rPr>
                                    <m:t>front</m:t>
                                  </m:r>
                                </m:e>
                                <m:e>
                                  <m:r>
                                    <m:rPr>
                                      <m:sty m:val="p"/>
                                    </m:rPr>
                                    <a:rPr lang="en-AU" sz="1750" b="0" i="0" smtClean="0">
                                      <a:latin typeface="Cambria Math" panose="02040503050406030204" pitchFamily="18" charset="0"/>
                                    </a:rPr>
                                    <m:t>students</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𝟐</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$400,000 </m:t>
                                  </m:r>
                                  <m:r>
                                    <m:rPr>
                                      <m:sty m:val="p"/>
                                    </m:rPr>
                                    <a:rPr lang="en-AU" sz="1750" b="0" i="0" smtClean="0">
                                      <a:latin typeface="Cambria Math" panose="02040503050406030204" pitchFamily="18" charset="0"/>
                                    </a:rPr>
                                    <m:t>payments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𝟎𝟒</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6.4+1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48792" y="1109650"/>
                <a:ext cx="8157167" cy="1015278"/>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736000" y="11628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68134"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711642"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$160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15148"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7.4</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($700 + $160) x 7.4</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$6,364</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923200" y="1116000"/>
            <a:ext cx="2305225"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64285" y="1116000"/>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5544" y="10764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44400" y="11196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96722B2C-5683-693C-FE98-41CF16EF3DC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2A338C21-0C3B-AF05-566B-EB826B31E8A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686E031D-43FF-4A30-9C64-59011EF3B84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968397B-3E76-9424-4C49-00EAA12DA8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0946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335638"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Special tuition protection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1634251"/>
            <a:ext cx="4223139" cy="1877437"/>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000"/>
              </a:spcAft>
              <a:buClrTx/>
              <a:buSzTx/>
              <a:tabLst/>
              <a:defRPr/>
            </a:pPr>
            <a:r>
              <a:rPr lang="en-AU" sz="1800" b="0" dirty="0"/>
              <a:t>Helps to build the balance of the Funds when below their target range</a:t>
            </a:r>
          </a:p>
          <a:p>
            <a:pPr marR="0" lvl="0" algn="l" defTabSz="685800" rtl="0" eaLnBrk="1" fontAlgn="auto" latinLnBrk="0" hangingPunct="1">
              <a:lnSpc>
                <a:spcPct val="100000"/>
              </a:lnSpc>
              <a:spcAft>
                <a:spcPts val="3000"/>
              </a:spcAft>
              <a:buClrTx/>
              <a:buSzTx/>
              <a:tabLst/>
              <a:defRPr/>
            </a:pPr>
            <a:r>
              <a:rPr lang="en-AU" sz="1800" b="0" dirty="0"/>
              <a:t>Facilitates repayment of seed funding</a:t>
            </a:r>
          </a:p>
          <a:p>
            <a:pPr marR="0" lvl="0" algn="l" defTabSz="685800" rtl="0" eaLnBrk="1" fontAlgn="auto" latinLnBrk="0" hangingPunct="1">
              <a:lnSpc>
                <a:spcPct val="100000"/>
              </a:lnSpc>
              <a:spcAft>
                <a:spcPts val="3000"/>
              </a:spcAft>
              <a:buClrTx/>
              <a:buSzTx/>
              <a:tabLst/>
              <a:defRPr/>
            </a:pPr>
            <a:r>
              <a:rPr lang="en-AU" b="1" dirty="0"/>
              <a:t>Proposed percentage for 2025 levies</a:t>
            </a:r>
            <a:r>
              <a:rPr lang="en-AU" dirty="0"/>
              <a:t>: 0.10%</a:t>
            </a:r>
            <a:endParaRPr lang="en-AU" sz="1800" b="0" dirty="0"/>
          </a:p>
        </p:txBody>
      </p:sp>
      <p:grpSp>
        <p:nvGrpSpPr>
          <p:cNvPr id="5" name="Group 4">
            <a:extLst>
              <a:ext uri="{FF2B5EF4-FFF2-40B4-BE49-F238E27FC236}">
                <a16:creationId xmlns:a16="http://schemas.microsoft.com/office/drawing/2014/main" id="{43D80E46-2458-7586-6E32-C69D26ADC4A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A79F2000-DF90-F0EA-B848-724064127A6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B1C423D7-23D4-C484-6934-45CD2AD241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20BC1F36-601E-D3AB-7CFE-BE03386D06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6241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Summary of 2025 Domestic Sector Consultation</a:t>
            </a:r>
          </a:p>
        </p:txBody>
      </p:sp>
      <p:grpSp>
        <p:nvGrpSpPr>
          <p:cNvPr id="2" name="Group 1">
            <a:extLst>
              <a:ext uri="{FF2B5EF4-FFF2-40B4-BE49-F238E27FC236}">
                <a16:creationId xmlns:a16="http://schemas.microsoft.com/office/drawing/2014/main" id="{2BDA1E01-3E8C-B2D0-1D2D-39BE931C614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C417A0AE-B755-1D9A-9BE5-BBD7601BE1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C5998F8F-A40E-52BA-BD9B-9BCA27101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9F984F3-CBBE-5845-B978-165C366F1A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2025 Domestic Sector Consultation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170099"/>
          </a:xfrm>
          <a:prstGeom prst="rect">
            <a:avLst/>
          </a:prstGeom>
          <a:noFill/>
        </p:spPr>
        <p:txBody>
          <a:bodyPr wrap="square" lIns="0" tIns="0" rIns="0" bIns="0" rtlCol="0" anchor="t">
            <a:spAutoFit/>
          </a:bodyPr>
          <a:lstStyle/>
          <a:p>
            <a:pPr>
              <a:spcAft>
                <a:spcPts val="2400"/>
              </a:spcAft>
            </a:pPr>
            <a:r>
              <a:rPr lang="en-AU" dirty="0"/>
              <a:t>A national webinar, in-person consultation sessions in NSW and VIC, and an online session for QLD-based providers were held throughout March 2025 to:</a:t>
            </a:r>
          </a:p>
          <a:p>
            <a:pPr marL="285750" indent="-285750">
              <a:spcAft>
                <a:spcPts val="2400"/>
              </a:spcAft>
              <a:buFont typeface="Arial" panose="020B0604020202020204" pitchFamily="34" charset="0"/>
              <a:buChar char="•"/>
            </a:pPr>
            <a:r>
              <a:rPr lang="en-AU" dirty="0"/>
              <a:t>Present the draft settings of the 2025 domestic levies to providers</a:t>
            </a:r>
          </a:p>
          <a:p>
            <a:pPr marL="285750" indent="-285750">
              <a:spcAft>
                <a:spcPts val="2400"/>
              </a:spcAft>
              <a:buFont typeface="Arial" panose="020B0604020202020204" pitchFamily="34" charset="0"/>
              <a:buChar char="•"/>
            </a:pPr>
            <a:r>
              <a:rPr lang="en-AU" dirty="0"/>
              <a:t>Collect providers’ feedback on the draft levy settings before they are finalised</a:t>
            </a:r>
          </a:p>
          <a:p>
            <a:pPr>
              <a:spcAft>
                <a:spcPts val="2400"/>
              </a:spcAft>
            </a:pPr>
            <a:r>
              <a:rPr lang="en-AU" dirty="0"/>
              <a:t>Representatives from peak bodies were also consulted</a:t>
            </a:r>
          </a:p>
          <a:p>
            <a:pPr>
              <a:spcAft>
                <a:spcPts val="2400"/>
              </a:spcAft>
            </a:pPr>
            <a:r>
              <a:rPr lang="en-AU" dirty="0"/>
              <a:t>Feedback received from the sector will be presented to the TPS Advisory Board ahead of its May 2025 meeting</a:t>
            </a:r>
          </a:p>
        </p:txBody>
      </p:sp>
      <p:grpSp>
        <p:nvGrpSpPr>
          <p:cNvPr id="2" name="Group 1">
            <a:extLst>
              <a:ext uri="{FF2B5EF4-FFF2-40B4-BE49-F238E27FC236}">
                <a16:creationId xmlns:a16="http://schemas.microsoft.com/office/drawing/2014/main" id="{53E43792-9ADF-6CCA-9783-891345BE9CD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E25D44C-86B3-68CC-060D-FEB5F615AA0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D1B9D55B-37F0-F922-CB5D-65798E4EDF6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24EF4604-F71D-7278-667D-2739ACAA700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23168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Session Attendance</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000" cy="2031325"/>
          </a:xfrm>
          <a:prstGeom prst="rect">
            <a:avLst/>
          </a:prstGeom>
          <a:noFill/>
        </p:spPr>
        <p:txBody>
          <a:bodyPr wrap="square" lIns="0" tIns="0" rIns="0" bIns="0" rtlCol="0" anchor="t">
            <a:spAutoFit/>
          </a:bodyPr>
          <a:lstStyle/>
          <a:p>
            <a:pPr>
              <a:spcAft>
                <a:spcPts val="3600"/>
              </a:spcAft>
            </a:pPr>
            <a:r>
              <a:rPr lang="en-AU" dirty="0"/>
              <a:t>Contacts in HITS for leviable providers invited to the consultation sessions</a:t>
            </a:r>
          </a:p>
          <a:p>
            <a:pPr>
              <a:spcAft>
                <a:spcPts val="1800"/>
              </a:spcAft>
            </a:pPr>
            <a:r>
              <a:rPr lang="en-AU" dirty="0"/>
              <a:t>91 individuals attended</a:t>
            </a:r>
          </a:p>
          <a:p>
            <a:pPr marL="285750" indent="-285750">
              <a:spcAft>
                <a:spcPts val="1800"/>
              </a:spcAft>
              <a:buFont typeface="Arial" panose="020B0604020202020204" pitchFamily="34" charset="0"/>
              <a:buChar char="•"/>
            </a:pPr>
            <a:r>
              <a:rPr lang="en-AU" dirty="0"/>
              <a:t>78% at the national webinar</a:t>
            </a:r>
          </a:p>
          <a:p>
            <a:pPr marL="285750" indent="-285750">
              <a:spcAft>
                <a:spcPts val="1800"/>
              </a:spcAft>
              <a:buFont typeface="Arial" panose="020B0604020202020204" pitchFamily="34" charset="0"/>
              <a:buChar char="•"/>
            </a:pPr>
            <a:r>
              <a:rPr lang="en-AU" dirty="0"/>
              <a:t>22% at the in-person sessions</a:t>
            </a:r>
          </a:p>
        </p:txBody>
      </p:sp>
      <p:grpSp>
        <p:nvGrpSpPr>
          <p:cNvPr id="2" name="Group 1">
            <a:extLst>
              <a:ext uri="{FF2B5EF4-FFF2-40B4-BE49-F238E27FC236}">
                <a16:creationId xmlns:a16="http://schemas.microsoft.com/office/drawing/2014/main" id="{AA3B6589-9066-7CE2-4E04-3CB1B70893B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83822A3D-9DE2-64C1-AD6A-9382F42FD47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3143AA06-89A6-D257-007D-5B4FB92A508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C58083AA-DE1A-7887-2D6C-26226F7070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18" name="Picture 17" descr="A graph showing attendee numbers at the 2025 domestic sector consultation sessions.">
            <a:extLst>
              <a:ext uri="{FF2B5EF4-FFF2-40B4-BE49-F238E27FC236}">
                <a16:creationId xmlns:a16="http://schemas.microsoft.com/office/drawing/2014/main" id="{E037A250-821F-233D-7FFD-1E14B70E8F22}"/>
              </a:ext>
            </a:extLst>
          </p:cNvPr>
          <p:cNvPicPr>
            <a:picLocks noChangeAspect="1"/>
          </p:cNvPicPr>
          <p:nvPr/>
        </p:nvPicPr>
        <p:blipFill>
          <a:blip r:embed="rId5" cstate="print">
            <a:extLst>
              <a:ext uri="{28A0092B-C50C-407E-A947-70E740481C1C}">
                <a14:useLocalDpi xmlns:a14="http://schemas.microsoft.com/office/drawing/2010/main" val="0"/>
              </a:ext>
            </a:extLst>
          </a:blip>
          <a:srcRect l="449" r="6097"/>
          <a:stretch/>
        </p:blipFill>
        <p:spPr>
          <a:xfrm>
            <a:off x="3691465" y="1490133"/>
            <a:ext cx="5196141" cy="3154130"/>
          </a:xfrm>
          <a:prstGeom prst="rect">
            <a:avLst/>
          </a:prstGeom>
        </p:spPr>
      </p:pic>
    </p:spTree>
    <p:extLst>
      <p:ext uri="{BB962C8B-B14F-4D97-AF65-F5344CB8AC3E}">
        <p14:creationId xmlns:p14="http://schemas.microsoft.com/office/powerpoint/2010/main" val="1095237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98394"/>
          </a:xfrm>
          <a:prstGeom prst="rect">
            <a:avLst/>
          </a:prstGeom>
          <a:noFill/>
        </p:spPr>
        <p:txBody>
          <a:bodyPr wrap="square" lIns="0" tIns="0" rIns="0" bIns="0" rtlCol="0" anchor="t">
            <a:spAutoFit/>
          </a:bodyPr>
          <a:lstStyle/>
          <a:p>
            <a:pPr algn="l">
              <a:spcAft>
                <a:spcPts val="2000"/>
              </a:spcAft>
            </a:pPr>
            <a:r>
              <a:rPr lang="en-AU"/>
              <a:t>Australian Government initiative</a:t>
            </a:r>
          </a:p>
          <a:p>
            <a:pPr>
              <a:spcAft>
                <a:spcPts val="2000"/>
              </a:spcAft>
            </a:pPr>
            <a:r>
              <a:rPr lang="en-AU">
                <a:ea typeface="+mn-lt"/>
                <a:cs typeface="+mn-lt"/>
              </a:rPr>
              <a:t>Student tuition protection scheme</a:t>
            </a:r>
          </a:p>
          <a:p>
            <a:pPr>
              <a:spcAft>
                <a:spcPts val="2000"/>
              </a:spcAft>
            </a:pPr>
            <a:r>
              <a:rPr lang="en-AU">
                <a:ea typeface="+mn-lt"/>
                <a:cs typeface="+mn-lt"/>
              </a:rPr>
              <a:t>Developed for international student fee protection and expanded to specified domestic students</a:t>
            </a:r>
          </a:p>
          <a:p>
            <a:pPr>
              <a:spcAft>
                <a:spcPts val="2000"/>
              </a:spcAft>
            </a:pPr>
            <a:r>
              <a:rPr lang="en-AU"/>
              <a:t>Supports students with tuition fee refunds and loan re-credits, and facilitates alternative course placements following provider closures</a:t>
            </a:r>
          </a:p>
          <a:p>
            <a:pPr>
              <a:spcAft>
                <a:spcPts val="2000"/>
              </a:spcAft>
            </a:pPr>
            <a:r>
              <a:rPr lang="en-AU"/>
              <a:t>Supports education providers to understand and meet obligations to students</a:t>
            </a:r>
          </a:p>
          <a:p>
            <a:pPr>
              <a:spcAft>
                <a:spcPts val="2000"/>
              </a:spcAft>
            </a:pPr>
            <a:r>
              <a:rPr lang="en-AU"/>
              <a:t>Manages tuition protection levy collections</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26229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Summary of Sector Consultation Feedback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093154"/>
          </a:xfrm>
          <a:prstGeom prst="rect">
            <a:avLst/>
          </a:prstGeom>
          <a:noFill/>
        </p:spPr>
        <p:txBody>
          <a:bodyPr wrap="square" lIns="0" tIns="0" rIns="0" bIns="0" rtlCol="0" anchor="t">
            <a:spAutoFit/>
          </a:bodyPr>
          <a:lstStyle/>
          <a:p>
            <a:pPr>
              <a:spcAft>
                <a:spcPts val="3000"/>
              </a:spcAft>
            </a:pPr>
            <a:r>
              <a:rPr lang="en-AU" dirty="0"/>
              <a:t>We had robust discussions with providers, particularly regarding the risk factor calculations</a:t>
            </a:r>
          </a:p>
          <a:p>
            <a:pPr>
              <a:spcAft>
                <a:spcPts val="3000"/>
              </a:spcAft>
            </a:pPr>
            <a:r>
              <a:rPr lang="en-AU" dirty="0"/>
              <a:t>Each levy model is designed to be a ‘best fit’ for all providers across the sector</a:t>
            </a:r>
          </a:p>
          <a:p>
            <a:pPr>
              <a:spcAft>
                <a:spcPts val="3000"/>
              </a:spcAft>
            </a:pPr>
            <a:r>
              <a:rPr lang="en-AU" dirty="0"/>
              <a:t>We recognise diversity of providers across the sector</a:t>
            </a:r>
          </a:p>
          <a:p>
            <a:pPr>
              <a:spcAft>
                <a:spcPts val="3000"/>
              </a:spcAft>
            </a:pPr>
            <a:r>
              <a:rPr lang="en-AU" dirty="0"/>
              <a:t>We take all feedback into account and work with the TPS Advisory Board and AGA to trial different levy settings that address providers’ concerns and are suitable for all providers in the sector</a:t>
            </a:r>
          </a:p>
        </p:txBody>
      </p:sp>
      <p:grpSp>
        <p:nvGrpSpPr>
          <p:cNvPr id="2" name="Group 1">
            <a:extLst>
              <a:ext uri="{FF2B5EF4-FFF2-40B4-BE49-F238E27FC236}">
                <a16:creationId xmlns:a16="http://schemas.microsoft.com/office/drawing/2014/main" id="{9E19F981-195C-04DA-0931-606E29F9D80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0FACA7C8-399E-15E4-E22B-596D7A614E2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976C4A63-0D51-7761-6E70-F07EB747E08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25D5761F-102A-DC18-67CD-2B93F69A2E5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81408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Summary of Sector Consultation Feedback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154436"/>
          </a:xfrm>
          <a:prstGeom prst="rect">
            <a:avLst/>
          </a:prstGeom>
          <a:noFill/>
        </p:spPr>
        <p:txBody>
          <a:bodyPr wrap="square" lIns="0" tIns="0" rIns="0" bIns="0" rtlCol="0" anchor="t">
            <a:spAutoFit/>
          </a:bodyPr>
          <a:lstStyle/>
          <a:p>
            <a:pPr>
              <a:spcAft>
                <a:spcPts val="3000"/>
              </a:spcAft>
            </a:pPr>
            <a:r>
              <a:rPr lang="en-AU" dirty="0"/>
              <a:t>Overall, providers are supportive of the draft 2025 domestic levy settings</a:t>
            </a:r>
          </a:p>
          <a:p>
            <a:pPr>
              <a:spcAft>
                <a:spcPts val="3000"/>
              </a:spcAft>
            </a:pPr>
            <a:r>
              <a:rPr lang="en-AU" dirty="0"/>
              <a:t>Providers supportive of removing ‘withdrawn EFTSL’ from the Unit Completion Rate risk factor calculation</a:t>
            </a:r>
          </a:p>
          <a:p>
            <a:pPr>
              <a:spcAft>
                <a:spcPts val="3000"/>
              </a:spcAft>
            </a:pPr>
            <a:r>
              <a:rPr lang="en-AU" dirty="0"/>
              <a:t>Providers appreciate being involved in the decision-making process and learning about how the levies are calculated</a:t>
            </a:r>
          </a:p>
        </p:txBody>
      </p:sp>
      <p:grpSp>
        <p:nvGrpSpPr>
          <p:cNvPr id="2" name="Group 1">
            <a:extLst>
              <a:ext uri="{FF2B5EF4-FFF2-40B4-BE49-F238E27FC236}">
                <a16:creationId xmlns:a16="http://schemas.microsoft.com/office/drawing/2014/main" id="{21CC0CB0-5763-3974-02F1-CECCEDBBCBA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BEE32C3B-E93B-C554-0A13-6B8884022D9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dirty="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498F5229-13B0-E39F-1BB4-B462252FAF9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3A24E969-FB13-3E17-11E8-D4C9E7FF61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93111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Takeaways</a:t>
            </a:r>
          </a:p>
        </p:txBody>
      </p:sp>
      <p:grpSp>
        <p:nvGrpSpPr>
          <p:cNvPr id="11" name="Group 10">
            <a:extLst>
              <a:ext uri="{FF2B5EF4-FFF2-40B4-BE49-F238E27FC236}">
                <a16:creationId xmlns:a16="http://schemas.microsoft.com/office/drawing/2014/main" id="{51726580-106E-EC34-4E50-6E7FCD12785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387FB76A-B6E6-ED96-35FF-D2FE00AE1A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5FFFB2BF-EE9A-0C49-0697-225B51F6A94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8608225-D55A-B67E-0635-814A42F625E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CF770A45-3627-E8EF-8409-CE37238867EC}"/>
              </a:ext>
            </a:extLst>
          </p:cNvPr>
          <p:cNvSpPr txBox="1"/>
          <p:nvPr/>
        </p:nvSpPr>
        <p:spPr>
          <a:xfrm>
            <a:off x="539550" y="1116000"/>
            <a:ext cx="8064000" cy="2308324"/>
          </a:xfrm>
          <a:prstGeom prst="rect">
            <a:avLst/>
          </a:prstGeom>
          <a:noFill/>
        </p:spPr>
        <p:txBody>
          <a:bodyPr wrap="square" lIns="0" tIns="0" rIns="0" bIns="0" rtlCol="0" anchor="t">
            <a:spAutoFit/>
          </a:bodyPr>
          <a:lstStyle/>
          <a:p>
            <a:pPr>
              <a:spcAft>
                <a:spcPts val="3600"/>
              </a:spcAft>
            </a:pPr>
            <a:r>
              <a:rPr lang="en-AU" b="1" dirty="0">
                <a:cs typeface="Calibri"/>
              </a:rPr>
              <a:t>One proposed change</a:t>
            </a:r>
            <a:r>
              <a:rPr lang="en-AU" dirty="0">
                <a:cs typeface="Calibri"/>
              </a:rPr>
              <a:t> for the 2025 levy settings: Withdrawn students to be removed from the Unit Completion Rate risk factor calculation</a:t>
            </a:r>
          </a:p>
          <a:p>
            <a:pPr>
              <a:spcAft>
                <a:spcPts val="3600"/>
              </a:spcAft>
            </a:pPr>
            <a:r>
              <a:rPr lang="en-AU" b="1" dirty="0">
                <a:cs typeface="Calibri"/>
              </a:rPr>
              <a:t>Seed funding repayments for VSL Fund to commence in the 2024-25 financial year</a:t>
            </a:r>
            <a:r>
              <a:rPr lang="en-AU" dirty="0">
                <a:cs typeface="Calibri"/>
              </a:rPr>
              <a:t> subject to balance of the Fund</a:t>
            </a:r>
          </a:p>
          <a:p>
            <a:pPr>
              <a:spcAft>
                <a:spcPts val="3600"/>
              </a:spcAft>
            </a:pPr>
            <a:r>
              <a:rPr lang="en-AU" dirty="0">
                <a:cs typeface="Calibri"/>
              </a:rPr>
              <a:t>2025 domestic levies collected November/December 2025</a:t>
            </a:r>
          </a:p>
        </p:txBody>
      </p:sp>
    </p:spTree>
    <p:extLst>
      <p:ext uri="{BB962C8B-B14F-4D97-AF65-F5344CB8AC3E}">
        <p14:creationId xmlns:p14="http://schemas.microsoft.com/office/powerpoint/2010/main" val="4112759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1C53-7480-E0FD-B4AD-345046EE188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304E4C8-AD3F-BBA3-D404-3AF3CB32E237}"/>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9F43FF1E-2BFF-D1B8-9214-B5EB64A135A2}"/>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2025 Domestic Levies Timeline and </a:t>
            </a:r>
            <a:br>
              <a:rPr kumimoji="0" lang="en-AU" sz="3200" b="1" i="0" u="none" strike="noStrike" kern="1200" cap="none" spc="0" normalizeH="0" baseline="0" noProof="0" dirty="0">
                <a:ln>
                  <a:noFill/>
                </a:ln>
                <a:solidFill>
                  <a:schemeClr val="bg1"/>
                </a:solidFill>
                <a:effectLst/>
                <a:uLnTx/>
                <a:uFillTx/>
                <a:latin typeface="+mn-lt"/>
                <a:ea typeface="+mn-ea"/>
                <a:cs typeface="+mn-cs"/>
              </a:rPr>
            </a:br>
            <a:r>
              <a:rPr kumimoji="0" lang="en-AU" sz="3200" b="1" i="0" u="none" strike="noStrike" kern="1200" cap="none" spc="0" normalizeH="0" baseline="0" noProof="0" dirty="0">
                <a:ln>
                  <a:noFill/>
                </a:ln>
                <a:solidFill>
                  <a:schemeClr val="bg1"/>
                </a:solidFill>
                <a:effectLst/>
                <a:uLnTx/>
                <a:uFillTx/>
                <a:latin typeface="+mn-lt"/>
                <a:ea typeface="+mn-ea"/>
                <a:cs typeface="+mn-cs"/>
              </a:rPr>
              <a:t>Key Messages</a:t>
            </a:r>
          </a:p>
        </p:txBody>
      </p:sp>
      <p:grpSp>
        <p:nvGrpSpPr>
          <p:cNvPr id="2" name="Group 1">
            <a:extLst>
              <a:ext uri="{FF2B5EF4-FFF2-40B4-BE49-F238E27FC236}">
                <a16:creationId xmlns:a16="http://schemas.microsoft.com/office/drawing/2014/main" id="{8D262BC1-F288-341B-100E-002F7243398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D5104E65-5A6F-2B44-D006-549C47395A3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B4D0931D-2872-F0F7-F476-B87FD2D8762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9AB07704-B0B8-780B-E6DA-BDC123C075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872195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2025 Domestic Tuition Protection Levies Timeline</a:t>
            </a:r>
          </a:p>
        </p:txBody>
      </p:sp>
      <p:grpSp>
        <p:nvGrpSpPr>
          <p:cNvPr id="36" name="Group 35" descr="The 2025 Domestic Tuition Protection Levies timeline shows that the TPS Advisory Board provided its draft domestic levy settings advice to the TPS Director at the 5 February 2025 Board meeting. Sector consultation on the draft levy settings will be conducted throughout March and April 2025. The Board will consider the sector's feedback before providing its final levy settings advice to the TPS Director at the 21 May 2025 Board meeting. Legislative Instruments must be made by 1 August 2025. Leviable providers will receive early advice notices from the TPS in October 2025. Levy invoices will be issued in November 2025 and payments will be due in December 2025.">
            <a:extLst>
              <a:ext uri="{FF2B5EF4-FFF2-40B4-BE49-F238E27FC236}">
                <a16:creationId xmlns:a16="http://schemas.microsoft.com/office/drawing/2014/main" id="{EFF418E5-3F56-36C1-35F5-B3977C838B08}"/>
              </a:ext>
            </a:extLst>
          </p:cNvPr>
          <p:cNvGrpSpPr/>
          <p:nvPr/>
        </p:nvGrpSpPr>
        <p:grpSpPr>
          <a:xfrm>
            <a:off x="300600" y="756000"/>
            <a:ext cx="8542800" cy="3859201"/>
            <a:chOff x="-1" y="-2"/>
            <a:chExt cx="9286489" cy="4508630"/>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1"/>
              <a:ext cx="1819729" cy="382729"/>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Feb 25</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86668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Mar-Apr 25</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73337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May-Jul 25</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560006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Aug 25</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746675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Oct-Dec 25</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5 February</a:t>
              </a:r>
              <a:endParaRPr lang="en-AU" sz="1400" dirty="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Draft advice on 2025 Levy settings confirmed at TPS Advisory Board meeting</a:t>
              </a:r>
            </a:p>
            <a:p>
              <a:pPr>
                <a:spcBef>
                  <a:spcPts val="1200"/>
                </a:spcBef>
                <a:spcAft>
                  <a:spcPts val="100"/>
                </a:spcAft>
              </a:pPr>
              <a:r>
                <a:rPr lang="en-AU" sz="1400" b="1" dirty="0">
                  <a:ea typeface="Calibri" panose="020F0502020204030204" pitchFamily="34" charset="0"/>
                  <a:cs typeface="Arial" panose="020B0604020202020204" pitchFamily="34" charset="0"/>
                </a:rPr>
                <a:t>Mid-February</a:t>
              </a:r>
              <a:endParaRPr lang="en-AU" sz="1400" dirty="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Draft advice letters published on TPS website</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86668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March</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Online consultation session for all providers</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Consultation sessions in Sydney, Melbourne and Brisbane</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Meetings with stakeholders</a:t>
              </a:r>
            </a:p>
            <a:p>
              <a:pPr>
                <a:spcBef>
                  <a:spcPts val="1200"/>
                </a:spcBef>
                <a:spcAft>
                  <a:spcPts val="100"/>
                </a:spcAft>
              </a:pPr>
              <a:r>
                <a:rPr lang="en-AU" sz="1400" b="1" dirty="0">
                  <a:ea typeface="Calibri" panose="020F0502020204030204" pitchFamily="34" charset="0"/>
                  <a:cs typeface="Arial" panose="020B0604020202020204" pitchFamily="34" charset="0"/>
                </a:rPr>
                <a:t>30 April</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Online feedback session for all providers</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73337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21 May</a:t>
              </a:r>
              <a:endParaRPr kumimoji="0" lang="en-AU" sz="14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TPS Advisory Board considers sector feedback</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Final advice on 2025 Levy settings confirmed at TPS Advisory Board meeting</a:t>
              </a:r>
              <a:endParaRPr lang="en-AU" sz="1200" b="1" dirty="0">
                <a:ea typeface="Calibri" panose="020F0502020204030204" pitchFamily="34" charset="0"/>
                <a:cs typeface="Arial" panose="020B0604020202020204" pitchFamily="34" charset="0"/>
              </a:endParaRPr>
            </a:p>
            <a:p>
              <a:pPr>
                <a:spcBef>
                  <a:spcPts val="1200"/>
                </a:spcBef>
                <a:spcAft>
                  <a:spcPts val="100"/>
                </a:spcAft>
              </a:pPr>
              <a:r>
                <a:rPr lang="en-AU" sz="1400" b="1" dirty="0">
                  <a:ea typeface="Calibri" panose="020F0502020204030204" pitchFamily="34" charset="0"/>
                  <a:cs typeface="Arial" panose="020B0604020202020204" pitchFamily="34" charset="0"/>
                </a:rPr>
                <a:t>June-July</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Legislative Instruments prepared</a:t>
              </a: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560006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1 August</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Legislative Instruments must be made by 1 August and published online</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746675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October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Request for Information (RFI) sent to up-front providers</a:t>
              </a: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Early advice notices sent</a:t>
              </a: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Return of RFI forms and results compiled</a:t>
              </a:r>
            </a:p>
            <a:p>
              <a:pPr>
                <a:spcBef>
                  <a:spcPts val="1200"/>
                </a:spcBef>
                <a:spcAft>
                  <a:spcPts val="100"/>
                </a:spcAft>
              </a:pPr>
              <a:r>
                <a:rPr lang="en-AU" sz="1400" b="1" dirty="0">
                  <a:ea typeface="Calibri" panose="020F0502020204030204" pitchFamily="34" charset="0"/>
                  <a:cs typeface="Arial" panose="020B0604020202020204" pitchFamily="34" charset="0"/>
                </a:rPr>
                <a:t>November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Domestic levy invoices issued</a:t>
              </a:r>
              <a:endParaRPr lang="en-AU" sz="1200" dirty="0">
                <a:solidFill>
                  <a:schemeClr val="accent3"/>
                </a:solidFill>
                <a:ea typeface="Calibri" panose="020F0502020204030204" pitchFamily="34" charset="0"/>
                <a:cs typeface="Arial" panose="020B0604020202020204" pitchFamily="34" charset="0"/>
              </a:endParaRPr>
            </a:p>
            <a:p>
              <a:pPr>
                <a:spcBef>
                  <a:spcPts val="1200"/>
                </a:spcBef>
                <a:spcAft>
                  <a:spcPts val="100"/>
                </a:spcAft>
              </a:pPr>
              <a:r>
                <a:rPr lang="en-AU" sz="1400" b="1" dirty="0">
                  <a:ea typeface="Calibri" panose="020F0502020204030204" pitchFamily="34" charset="0"/>
                  <a:cs typeface="Arial" panose="020B0604020202020204" pitchFamily="34" charset="0"/>
                </a:rPr>
                <a:t>December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Domestic levy payments due</a:t>
              </a:r>
            </a:p>
          </p:txBody>
        </p:sp>
      </p:grpSp>
      <p:grpSp>
        <p:nvGrpSpPr>
          <p:cNvPr id="6" name="Group 5">
            <a:extLst>
              <a:ext uri="{FF2B5EF4-FFF2-40B4-BE49-F238E27FC236}">
                <a16:creationId xmlns:a16="http://schemas.microsoft.com/office/drawing/2014/main" id="{2A98E815-4E03-3325-F083-209565E498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BEA3161D-F036-8560-D0F8-8CE0EA47E51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3E43154A-CE16-CA72-0F1B-79E463CECDC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3A096149-96BA-9EFD-8D51-1A1E68D84B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42832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9951" y="3557926"/>
              <a:ext cx="1152000" cy="1152000"/>
            </a:xfrm>
            <a:prstGeom prst="rect">
              <a:avLst/>
            </a:prstGeom>
          </p:spPr>
        </p:pic>
      </p:grpSp>
      <p:grpSp>
        <p:nvGrpSpPr>
          <p:cNvPr id="11" name="Group 10">
            <a:extLst>
              <a:ext uri="{FF2B5EF4-FFF2-40B4-BE49-F238E27FC236}">
                <a16:creationId xmlns:a16="http://schemas.microsoft.com/office/drawing/2014/main" id="{AD6ABDA8-58FB-FB8A-E38C-ACF92E2F8E8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6BB0B503-5164-A8C2-0332-9D92CE1BBBA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28B2D836-4EE4-53A7-9A03-1061FB3098A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55FDE4F-FCDB-1E82-12D2-DDF6BEA8291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8A25AE6B-CBD9-95F4-F813-D6BA81B0E5D7}"/>
              </a:ext>
            </a:extLst>
          </p:cNvPr>
          <p:cNvSpPr txBox="1"/>
          <p:nvPr/>
        </p:nvSpPr>
        <p:spPr>
          <a:xfrm>
            <a:off x="539550" y="1116000"/>
            <a:ext cx="8064000" cy="3493264"/>
          </a:xfrm>
          <a:prstGeom prst="rect">
            <a:avLst/>
          </a:prstGeom>
          <a:noFill/>
        </p:spPr>
        <p:txBody>
          <a:bodyPr wrap="square" lIns="0" tIns="0" rIns="0" bIns="0" rtlCol="0" anchor="t">
            <a:spAutoFit/>
          </a:bodyPr>
          <a:lstStyle/>
          <a:p>
            <a:pPr>
              <a:spcAft>
                <a:spcPts val="1500"/>
              </a:spcAft>
            </a:pPr>
            <a:r>
              <a:rPr lang="en-AU" dirty="0">
                <a:cs typeface="Calibri"/>
              </a:rPr>
              <a:t>Ensure </a:t>
            </a:r>
            <a:r>
              <a:rPr lang="en-AU" b="1" dirty="0">
                <a:cs typeface="Calibri"/>
              </a:rPr>
              <a:t>contact information in HITS</a:t>
            </a:r>
            <a:r>
              <a:rPr lang="en-AU" dirty="0">
                <a:cs typeface="Calibri"/>
              </a:rPr>
              <a:t> and </a:t>
            </a:r>
            <a:r>
              <a:rPr lang="en-AU" b="1" dirty="0">
                <a:cs typeface="Calibri"/>
              </a:rPr>
              <a:t>enrolment data in TCSI</a:t>
            </a:r>
            <a:r>
              <a:rPr lang="en-AU" dirty="0">
                <a:cs typeface="Calibri"/>
              </a:rPr>
              <a:t> are </a:t>
            </a:r>
            <a:r>
              <a:rPr lang="en-AU" b="1" dirty="0">
                <a:cs typeface="Calibri"/>
              </a:rPr>
              <a:t>up to date</a:t>
            </a:r>
            <a:endParaRPr lang="en-AU" b="1" dirty="0">
              <a:ea typeface="Calibri"/>
              <a:cs typeface="Calibri"/>
            </a:endParaRPr>
          </a:p>
          <a:p>
            <a:pPr>
              <a:spcAft>
                <a:spcPts val="1500"/>
              </a:spcAft>
            </a:pPr>
            <a:r>
              <a:rPr lang="en-AU" b="1" dirty="0">
                <a:cs typeface="Calibri"/>
              </a:rPr>
              <a:t>Check account details before making a payment</a:t>
            </a:r>
            <a:endParaRPr lang="en-AU" dirty="0">
              <a:ea typeface="Calibri"/>
              <a:cs typeface="Calibri"/>
            </a:endParaRPr>
          </a:p>
          <a:p>
            <a:pPr marL="0" lvl="1">
              <a:spcAft>
                <a:spcPts val="1500"/>
              </a:spcAft>
            </a:pPr>
            <a:r>
              <a:rPr lang="en-AU" b="1" dirty="0">
                <a:cs typeface="Calibri"/>
              </a:rPr>
              <a:t>Pay the full and correct amount on time </a:t>
            </a:r>
            <a:r>
              <a:rPr lang="en-AU" dirty="0">
                <a:cs typeface="Calibri"/>
              </a:rPr>
              <a:t>to avoid receiving a late payment penalty for the following three years</a:t>
            </a:r>
          </a:p>
          <a:p>
            <a:pPr marL="0" lvl="1">
              <a:spcAft>
                <a:spcPts val="600"/>
              </a:spcAft>
            </a:pPr>
            <a:r>
              <a:rPr lang="en-AU" dirty="0">
                <a:ea typeface="Calibri"/>
                <a:cs typeface="Calibri"/>
              </a:rPr>
              <a:t>Ensure all financial statements:</a:t>
            </a:r>
          </a:p>
          <a:p>
            <a:pPr marL="285750" lvl="1" indent="-285750">
              <a:spcAft>
                <a:spcPts val="600"/>
              </a:spcAft>
              <a:buFont typeface="Arial" panose="020B0604020202020204" pitchFamily="34" charset="0"/>
              <a:buChar char="•"/>
            </a:pPr>
            <a:r>
              <a:rPr lang="en-AU" dirty="0">
                <a:ea typeface="Calibri"/>
                <a:cs typeface="Calibri"/>
              </a:rPr>
              <a:t>are signed by an auditor</a:t>
            </a:r>
          </a:p>
          <a:p>
            <a:pPr marL="285750" lvl="1" indent="-285750">
              <a:spcAft>
                <a:spcPts val="600"/>
              </a:spcAft>
              <a:buFont typeface="Arial" panose="020B0604020202020204" pitchFamily="34" charset="0"/>
              <a:buChar char="•"/>
            </a:pPr>
            <a:r>
              <a:rPr lang="en-AU" dirty="0">
                <a:ea typeface="Calibri"/>
                <a:cs typeface="Times New Roman"/>
              </a:rPr>
              <a:t>contain financial information from previous year (2024)</a:t>
            </a:r>
          </a:p>
          <a:p>
            <a:pPr marL="285750" lvl="1" indent="-285750">
              <a:spcAft>
                <a:spcPts val="1500"/>
              </a:spcAft>
              <a:buFont typeface="Arial" panose="020B0604020202020204" pitchFamily="34" charset="0"/>
              <a:buChar char="•"/>
            </a:pPr>
            <a:r>
              <a:rPr lang="en-AU" dirty="0">
                <a:ea typeface="Calibri"/>
                <a:cs typeface="Times New Roman"/>
              </a:rPr>
              <a:t>display the </a:t>
            </a:r>
            <a:r>
              <a:rPr lang="en-AU" b="1" dirty="0">
                <a:ea typeface="Calibri"/>
                <a:cs typeface="Times New Roman"/>
              </a:rPr>
              <a:t>ABN of the entity </a:t>
            </a:r>
            <a:r>
              <a:rPr lang="en-AU" dirty="0">
                <a:ea typeface="Calibri"/>
                <a:cs typeface="Times New Roman"/>
              </a:rPr>
              <a:t>the TPS is levying</a:t>
            </a:r>
          </a:p>
          <a:p>
            <a:pPr marL="0" lvl="1">
              <a:spcAft>
                <a:spcPts val="1500"/>
              </a:spcAft>
            </a:pPr>
            <a:r>
              <a:rPr lang="en-AU" b="1" kern="100" dirty="0">
                <a:ea typeface="Calibri"/>
                <a:cs typeface="Times New Roman"/>
              </a:rPr>
              <a:t>Do not</a:t>
            </a:r>
            <a:r>
              <a:rPr lang="en-AU" kern="100" dirty="0">
                <a:ea typeface="Calibri"/>
                <a:cs typeface="Times New Roman"/>
              </a:rPr>
              <a:t> use Parent company’s financial statements</a:t>
            </a:r>
          </a:p>
        </p:txBody>
      </p:sp>
    </p:spTree>
    <p:extLst>
      <p:ext uri="{BB962C8B-B14F-4D97-AF65-F5344CB8AC3E}">
        <p14:creationId xmlns:p14="http://schemas.microsoft.com/office/powerpoint/2010/main" val="1925236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130B6E-C6E3-5DB0-3959-A92F098D9E1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9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9960" y="1557521"/>
              <a:ext cx="648000" cy="648000"/>
            </a:xfrm>
            <a:prstGeom prst="rect">
              <a:avLst/>
            </a:prstGeom>
          </p:spPr>
        </p:pic>
      </p:gr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7960" y="2886489"/>
              <a:ext cx="650000" cy="450000"/>
            </a:xfrm>
            <a:prstGeom prst="rect">
              <a:avLst/>
            </a:prstGeom>
          </p:spPr>
        </p:pic>
      </p:grpSp>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2356C-01CA-A084-17A6-D70D08EB7BE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C858C3-DB4E-6FB8-5FA8-2BF6DBB3AE67}"/>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9501F118-E7B3-9188-9D56-F62EA85FF8C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F2D247F3-60F0-4E4E-0AB7-76452B654E3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609AB50A-F845-291C-3FBC-9DB6EE3E940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AD213301-19B9-8940-D978-A27B2219E2E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8" name="Picture 7" descr="Photo of the TPS team.">
            <a:extLst>
              <a:ext uri="{FF2B5EF4-FFF2-40B4-BE49-F238E27FC236}">
                <a16:creationId xmlns:a16="http://schemas.microsoft.com/office/drawing/2014/main" id="{4F5BCBEE-DFEB-AF31-5DEE-96812EEF693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1971573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effectLst/>
                <a:uLnTx/>
                <a:uFillTx/>
                <a:latin typeface="+mn-lt"/>
                <a:ea typeface="+mn-ea"/>
                <a:cs typeface="+mn-cs"/>
              </a:rPr>
              <a:t>TPS Advisory Board</a:t>
            </a:r>
            <a:endParaRPr kumimoji="0" lang="en-AU" sz="2200" b="0" i="0" u="none" strike="noStrike" kern="1200" cap="none" spc="0" normalizeH="0" baseline="0" noProof="0" dirty="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431552" y="1116000"/>
            <a:ext cx="8280000" cy="3344505"/>
          </a:xfrm>
          <a:prstGeom prst="rect">
            <a:avLst/>
          </a:prstGeom>
          <a:noFill/>
        </p:spPr>
        <p:txBody>
          <a:bodyPr wrap="square" lIns="0" tIns="0" rIns="0" bIns="0" rtlCol="0" anchor="t">
            <a:spAutoFit/>
          </a:bodyPr>
          <a:lstStyle/>
          <a:p>
            <a:pPr marL="234000" indent="-234000">
              <a:spcAft>
                <a:spcPts val="1600"/>
              </a:spcAft>
              <a:buFont typeface="+mj-lt"/>
              <a:buAutoNum type="arabicPeriod"/>
            </a:pPr>
            <a:r>
              <a:rPr lang="en-AU" sz="1550" dirty="0"/>
              <a:t> </a:t>
            </a:r>
            <a:r>
              <a:rPr lang="en-AU" sz="1550" b="1" dirty="0"/>
              <a:t>Ms Sharon Robertson </a:t>
            </a:r>
            <a:r>
              <a:rPr lang="en-AU" sz="1550" dirty="0"/>
              <a:t>(Chair)</a:t>
            </a:r>
            <a:endParaRPr lang="en-AU" sz="1550" dirty="0">
              <a:cs typeface="Calibri"/>
            </a:endParaRPr>
          </a:p>
          <a:p>
            <a:pPr marL="234000" indent="-234000">
              <a:spcAft>
                <a:spcPts val="1600"/>
              </a:spcAft>
              <a:buFont typeface="+mj-lt"/>
              <a:buAutoNum type="arabicPeriod"/>
            </a:pPr>
            <a:r>
              <a:rPr lang="en-AU" sz="1550" dirty="0"/>
              <a:t> </a:t>
            </a:r>
            <a:r>
              <a:rPr lang="en-AU" sz="1550" b="1" dirty="0"/>
              <a:t>The Hon. Phil Honeywood </a:t>
            </a:r>
            <a:r>
              <a:rPr lang="en-AU" sz="1550" dirty="0"/>
              <a:t>(Deputy Chair)</a:t>
            </a:r>
            <a:endParaRPr lang="en-AU" sz="1550" b="1" dirty="0">
              <a:cs typeface="Calibri"/>
            </a:endParaRPr>
          </a:p>
          <a:p>
            <a:pPr marL="234000" indent="-234000">
              <a:spcAft>
                <a:spcPts val="1600"/>
              </a:spcAft>
              <a:buFont typeface="+mj-lt"/>
              <a:buAutoNum type="arabicPeriod"/>
            </a:pPr>
            <a:r>
              <a:rPr lang="en-AU" sz="1550" dirty="0"/>
              <a:t> </a:t>
            </a:r>
            <a:r>
              <a:rPr lang="en-AU" sz="1550" b="1" dirty="0"/>
              <a:t>Ms Karen </a:t>
            </a:r>
            <a:r>
              <a:rPr lang="en-AU" sz="1550" b="1" dirty="0" err="1"/>
              <a:t>Sandercock</a:t>
            </a:r>
            <a:r>
              <a:rPr lang="en-AU" sz="1550" dirty="0"/>
              <a:t>, Australian Government Department of Education</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Jane Hayden</a:t>
            </a:r>
            <a:r>
              <a:rPr lang="en-AU" sz="1550" dirty="0"/>
              <a:t> (a/g), Australian Government Department of Employment and Workplace Relations</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Mr Guy Thorburn</a:t>
            </a:r>
            <a:r>
              <a:rPr lang="en-AU" sz="1550" dirty="0"/>
              <a:t>, Australian Government Actuary</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Gloria Yu</a:t>
            </a:r>
            <a:r>
              <a:rPr lang="en-AU" sz="1550" dirty="0"/>
              <a:t>, Australian Prudential Regulation Authority</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Rebecca Mok</a:t>
            </a:r>
            <a:r>
              <a:rPr lang="en-AU" sz="1550" dirty="0"/>
              <a:t>, Australian Government Department of Finance</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Victoria Miller</a:t>
            </a:r>
            <a:r>
              <a:rPr lang="en-AU" sz="1550" dirty="0"/>
              <a:t>, Australian Government Department of Home Affairs</a:t>
            </a: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a:solidFill>
                  <a:schemeClr val="tx2">
                    <a:lumMod val="25000"/>
                  </a:schemeClr>
                </a:solidFill>
                <a:effectLst>
                  <a:innerShdw blurRad="635000" dist="266700" dir="2700000">
                    <a:prstClr val="black">
                      <a:alpha val="50000"/>
                    </a:prstClr>
                  </a:innerShdw>
                </a:effectLst>
              </a:rPr>
              <a:t>View Board member profiles at </a:t>
            </a:r>
            <a:r>
              <a:rPr lang="en-AU" sz="1700" b="1">
                <a:solidFill>
                  <a:schemeClr val="tx2">
                    <a:lumMod val="25000"/>
                  </a:schemeClr>
                </a:solidFill>
                <a:effectLst>
                  <a:innerShdw blurRad="635000" dist="266700" dir="2700000">
                    <a:prstClr val="black">
                      <a:alpha val="50000"/>
                    </a:prstClr>
                  </a:innerShdw>
                </a:effectLst>
              </a:rPr>
              <a:t>tps.gov.au</a:t>
            </a:r>
            <a:endParaRPr lang="en-AU" sz="1700" b="1">
              <a:solidFill>
                <a:schemeClr val="tx2">
                  <a:lumMod val="25000"/>
                </a:schemeClr>
              </a:solidFill>
            </a:endParaRPr>
          </a:p>
        </p:txBody>
      </p:sp>
    </p:spTree>
    <p:extLst>
      <p:ext uri="{BB962C8B-B14F-4D97-AF65-F5344CB8AC3E}">
        <p14:creationId xmlns:p14="http://schemas.microsoft.com/office/powerpoint/2010/main" val="370937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Levies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524042"/>
          </a:xfrm>
          <a:prstGeom prst="rect">
            <a:avLst/>
          </a:prstGeom>
          <a:noFill/>
        </p:spPr>
        <p:txBody>
          <a:bodyPr wrap="square" lIns="0" tIns="0" rIns="0" bIns="0" rtlCol="0" anchor="t">
            <a:spAutoFit/>
          </a:bodyPr>
          <a:lstStyle/>
          <a:p>
            <a:pPr>
              <a:spcAft>
                <a:spcPts val="1800"/>
              </a:spcAft>
            </a:pPr>
            <a:r>
              <a:rPr lang="en-AU" b="1" dirty="0">
                <a:cs typeface="Calibri"/>
              </a:rPr>
              <a:t>Three annual sector-based tuition protection levies</a:t>
            </a:r>
            <a:r>
              <a:rPr lang="en-AU" dirty="0">
                <a:cs typeface="Calibri"/>
              </a:rPr>
              <a:t> collected from </a:t>
            </a:r>
            <a:r>
              <a:rPr lang="en-AU" b="1" dirty="0">
                <a:cs typeface="Calibri"/>
              </a:rPr>
              <a:t>domestic</a:t>
            </a:r>
            <a:r>
              <a:rPr lang="en-AU" dirty="0">
                <a:cs typeface="Calibri"/>
              </a:rPr>
              <a:t> education providers</a:t>
            </a:r>
          </a:p>
          <a:p>
            <a:pPr algn="l">
              <a:spcAft>
                <a:spcPts val="1000"/>
              </a:spcAft>
            </a:pPr>
            <a:r>
              <a:rPr lang="en-AU" dirty="0">
                <a:cs typeface="Calibri"/>
              </a:rPr>
              <a:t>Paid into quarantined accounts managed by the TPS Director</a:t>
            </a:r>
          </a:p>
          <a:p>
            <a:pPr marL="468000" indent="-288000">
              <a:spcAft>
                <a:spcPts val="1000"/>
              </a:spcAft>
              <a:buFont typeface="+mj-lt"/>
              <a:buAutoNum type="arabicPeriod"/>
            </a:pPr>
            <a:r>
              <a:rPr lang="en-AU" sz="1700" dirty="0">
                <a:cs typeface="Calibri"/>
                <a:sym typeface="Wingdings" panose="05000000000000000000" pitchFamily="2" charset="2"/>
              </a:rPr>
              <a:t>VSL Levy  		   VSL Tuition Protection Fund</a:t>
            </a:r>
          </a:p>
          <a:p>
            <a:pPr marL="468000" indent="-288000">
              <a:spcAft>
                <a:spcPts val="1000"/>
              </a:spcAft>
              <a:buFont typeface="+mj-lt"/>
              <a:buAutoNum type="arabicPeriod"/>
            </a:pPr>
            <a:r>
              <a:rPr lang="en-AU" sz="1700" dirty="0">
                <a:cs typeface="Calibri"/>
                <a:sym typeface="Wingdings" panose="05000000000000000000" pitchFamily="2" charset="2"/>
              </a:rPr>
              <a:t>HELP Levy  		   Higher Education Tuition Protection Fund</a:t>
            </a:r>
          </a:p>
          <a:p>
            <a:pPr marL="468000" indent="-288000">
              <a:spcAft>
                <a:spcPts val="1800"/>
              </a:spcAft>
              <a:buFont typeface="+mj-lt"/>
              <a:buAutoNum type="arabicPeriod"/>
            </a:pPr>
            <a:r>
              <a:rPr lang="en-AU" sz="1700" dirty="0">
                <a:cs typeface="Calibri"/>
                <a:sym typeface="Wingdings" panose="05000000000000000000" pitchFamily="2" charset="2"/>
              </a:rPr>
              <a:t>Up-front Payments Levy	   Higher Education Tuition Protection Fund</a:t>
            </a:r>
            <a:endParaRPr lang="en-AU" sz="1700" dirty="0">
              <a:cs typeface="Calibri"/>
            </a:endParaRPr>
          </a:p>
          <a:p>
            <a:pPr>
              <a:spcAft>
                <a:spcPts val="1800"/>
              </a:spcAft>
            </a:pPr>
            <a:r>
              <a:rPr lang="en-AU" b="1" dirty="0">
                <a:cs typeface="Calibri"/>
              </a:rPr>
              <a:t>Fund the student placement, loan re-credit and refund activities </a:t>
            </a:r>
            <a:r>
              <a:rPr lang="en-AU" dirty="0">
                <a:cs typeface="Calibri"/>
              </a:rPr>
              <a:t>of the TPS following an education provider closure and </a:t>
            </a:r>
            <a:r>
              <a:rPr lang="en-AU" b="1" dirty="0">
                <a:cs typeface="Calibri"/>
              </a:rPr>
              <a:t>TPS operational costs</a:t>
            </a:r>
          </a:p>
          <a:p>
            <a:pPr>
              <a:spcAft>
                <a:spcPts val="1800"/>
              </a:spcAft>
            </a:pPr>
            <a:r>
              <a:rPr lang="en-AU" dirty="0">
                <a:cs typeface="Calibri"/>
                <a:sym typeface="Wingdings" panose="05000000000000000000" pitchFamily="2" charset="2"/>
              </a:rPr>
              <a:t>Levy calculation based on an education provider’s size and risk of closure</a:t>
            </a:r>
          </a:p>
        </p:txBody>
      </p:sp>
      <p:grpSp>
        <p:nvGrpSpPr>
          <p:cNvPr id="2" name="Group 1">
            <a:extLst>
              <a:ext uri="{FF2B5EF4-FFF2-40B4-BE49-F238E27FC236}">
                <a16:creationId xmlns:a16="http://schemas.microsoft.com/office/drawing/2014/main" id="{8C1013A3-B4E2-69CD-9AF6-2499AD74F74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87EBD899-131A-4343-A5B7-A2D95A96BF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02DE139F-0FB4-576E-8AEB-2D1AB7B011C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CC0B3E5-938E-2EF0-1B55-32F5CA9180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02300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D3E2-D8C9-E550-6C8D-D20D7D491C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E49185-FB07-F7A4-2FAF-5B97DCDBF1F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31B98F94-73EF-A361-A622-7D26E84C16CD}"/>
              </a:ext>
            </a:extLst>
          </p:cNvPr>
          <p:cNvGraphicFramePr>
            <a:graphicFrameLocks noGrp="1"/>
          </p:cNvGraphicFramePr>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5 Feb 2025</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2025 domestic levy settings</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97F75794-BCA1-0331-1931-BA0726AC0790}"/>
              </a:ext>
            </a:extLst>
          </p:cNvPr>
          <p:cNvGraphicFramePr>
            <a:graphicFrameLocks noGrp="1"/>
          </p:cNvGraphicFramePr>
          <p:nvPr>
            <p:extLst>
              <p:ext uri="{D42A27DB-BD31-4B8C-83A1-F6EECF244321}">
                <p14:modId xmlns:p14="http://schemas.microsoft.com/office/powerpoint/2010/main" val="3578427914"/>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Mar-Apr 2025</a:t>
                      </a: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50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Director consults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ACC9A4B-5AD2-7FD7-EFFE-2BE6CE70A9EF}"/>
              </a:ext>
            </a:extLst>
          </p:cNvPr>
          <p:cNvGraphicFramePr>
            <a:graphicFrameLocks noGrp="1"/>
          </p:cNvGraphicFramePr>
          <p:nvPr>
            <p:extLst>
              <p:ext uri="{D42A27DB-BD31-4B8C-83A1-F6EECF244321}">
                <p14:modId xmlns:p14="http://schemas.microsoft.com/office/powerpoint/2010/main" val="3416450126"/>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21 May 2025</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4AF7BA12-6177-17A5-69C1-B065E6584F0A}"/>
              </a:ext>
            </a:extLst>
          </p:cNvPr>
          <p:cNvGraphicFramePr>
            <a:graphicFrameLocks noGrp="1"/>
          </p:cNvGraphicFramePr>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By 1 August 2025</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a:spcAft>
                          <a:spcPts val="2400"/>
                        </a:spcAft>
                      </a:pPr>
                      <a:r>
                        <a:rPr lang="en-AU" sz="1800" b="1" dirty="0">
                          <a:solidFill>
                            <a:schemeClr val="tx1"/>
                          </a:solidFill>
                          <a:cs typeface="Calibri"/>
                        </a:rPr>
                        <a:t>2025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000F2502-8C3C-0DFB-2D54-F90F83204F2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E3DE54F7-94F4-0093-40E9-5C88E19B10E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59377A91-4FD4-EADA-18F3-17BF1E9691A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470225E-D5D0-A5B5-2E99-F5C62B92AC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636021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VSL and Higher Education Tuition Protection Funds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1833835"/>
          </a:xfrm>
          <a:prstGeom prst="rect">
            <a:avLst/>
          </a:prstGeom>
          <a:noFill/>
        </p:spPr>
        <p:txBody>
          <a:bodyPr wrap="square" lIns="0" tIns="0" rIns="0" bIns="0" rtlCol="0" anchor="t">
            <a:spAutoFit/>
          </a:bodyPr>
          <a:lstStyle/>
          <a:p>
            <a:pPr>
              <a:spcAft>
                <a:spcPts val="1000"/>
              </a:spcAft>
            </a:pPr>
            <a:r>
              <a:rPr lang="en-AU" dirty="0"/>
              <a:t>Two tuition protection Funds for domestic schemes:</a:t>
            </a:r>
          </a:p>
          <a:p>
            <a:pPr marL="285750" indent="-285750">
              <a:spcAft>
                <a:spcPts val="1000"/>
              </a:spcAft>
              <a:buFont typeface="Arial" panose="020B0604020202020204" pitchFamily="34" charset="0"/>
              <a:buChar char="•"/>
            </a:pPr>
            <a:r>
              <a:rPr lang="en-AU" dirty="0"/>
              <a:t>VSL Tuition Protection Fund</a:t>
            </a:r>
          </a:p>
          <a:p>
            <a:pPr marL="285750" indent="-285750">
              <a:spcAft>
                <a:spcPts val="1500"/>
              </a:spcAft>
              <a:buFont typeface="Arial" panose="020B0604020202020204" pitchFamily="34" charset="0"/>
              <a:buChar char="•"/>
            </a:pPr>
            <a:r>
              <a:rPr lang="en-AU" dirty="0"/>
              <a:t>Higher Education Tuition Protection Fund</a:t>
            </a:r>
          </a:p>
          <a:p>
            <a:pPr>
              <a:spcAft>
                <a:spcPts val="1500"/>
              </a:spcAft>
            </a:pPr>
            <a:r>
              <a:rPr lang="en-AU" dirty="0"/>
              <a:t>AGA recommends target range for Funds to ensure sufficient funds are available for a large provider closure or multiple provider closures</a:t>
            </a:r>
          </a:p>
        </p:txBody>
      </p:sp>
      <p:graphicFrame>
        <p:nvGraphicFramePr>
          <p:cNvPr id="13" name="Table 13">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157859267"/>
              </p:ext>
            </p:extLst>
          </p:nvPr>
        </p:nvGraphicFramePr>
        <p:xfrm>
          <a:off x="539552" y="3041501"/>
          <a:ext cx="8064895" cy="1569480"/>
        </p:xfrm>
        <a:graphic>
          <a:graphicData uri="http://schemas.openxmlformats.org/drawingml/2006/table">
            <a:tbl>
              <a:tblPr firstRow="1" bandRow="1">
                <a:tableStyleId>{5C22544A-7EE6-4342-B048-85BDC9FD1C3A}</a:tableStyleId>
              </a:tblPr>
              <a:tblGrid>
                <a:gridCol w="2109055">
                  <a:extLst>
                    <a:ext uri="{9D8B030D-6E8A-4147-A177-3AD203B41FA5}">
                      <a16:colId xmlns:a16="http://schemas.microsoft.com/office/drawing/2014/main" val="4213973442"/>
                    </a:ext>
                  </a:extLst>
                </a:gridCol>
                <a:gridCol w="1639614">
                  <a:extLst>
                    <a:ext uri="{9D8B030D-6E8A-4147-A177-3AD203B41FA5}">
                      <a16:colId xmlns:a16="http://schemas.microsoft.com/office/drawing/2014/main" val="2368098683"/>
                    </a:ext>
                  </a:extLst>
                </a:gridCol>
                <a:gridCol w="1813034">
                  <a:extLst>
                    <a:ext uri="{9D8B030D-6E8A-4147-A177-3AD203B41FA5}">
                      <a16:colId xmlns:a16="http://schemas.microsoft.com/office/drawing/2014/main" val="2921420047"/>
                    </a:ext>
                  </a:extLst>
                </a:gridCol>
                <a:gridCol w="2503192">
                  <a:extLst>
                    <a:ext uri="{9D8B030D-6E8A-4147-A177-3AD203B41FA5}">
                      <a16:colId xmlns:a16="http://schemas.microsoft.com/office/drawing/2014/main" val="1406589210"/>
                    </a:ext>
                  </a:extLst>
                </a:gridCol>
              </a:tblGrid>
              <a:tr h="396000">
                <a:tc>
                  <a:txBody>
                    <a:bodyPr/>
                    <a:lstStyle/>
                    <a:p>
                      <a:r>
                        <a:rPr lang="en-AU" sz="1700" dirty="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Seed funding</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650" dirty="0"/>
                        <a:t>VSL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650" b="0" dirty="0"/>
                        <a:t>$6.75-9.5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$12.27 million</a:t>
                      </a:r>
                    </a:p>
                    <a:p>
                      <a:r>
                        <a:rPr lang="en-AU" sz="1600" dirty="0"/>
                        <a:t>(as at 31 Dec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$7.73 million </a:t>
                      </a:r>
                      <a:br>
                        <a:rPr lang="en-AU" sz="1650" dirty="0"/>
                      </a:br>
                      <a:r>
                        <a:rPr lang="en-AU" sz="1600" dirty="0"/>
                        <a:t>(as at 31 Dec 2024)</a:t>
                      </a:r>
                      <a:endParaRPr lang="en-AU" sz="1650" dirty="0"/>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650"/>
                        <a:t>Higher Education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b="0" dirty="0"/>
                        <a:t>$21-25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$18.03 million</a:t>
                      </a:r>
                    </a:p>
                    <a:p>
                      <a:r>
                        <a:rPr lang="en-AU" sz="1600" dirty="0"/>
                        <a:t>(as at 31 Dec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$8.62 million </a:t>
                      </a:r>
                      <a:br>
                        <a:rPr lang="en-AU" sz="1650" dirty="0"/>
                      </a:br>
                      <a:r>
                        <a:rPr lang="en-AU" sz="1600" dirty="0"/>
                        <a:t>(as at 31 Dec 2024)</a:t>
                      </a:r>
                      <a:endParaRPr lang="en-AU" sz="1650" dirty="0"/>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2" name="Group 1">
            <a:extLst>
              <a:ext uri="{FF2B5EF4-FFF2-40B4-BE49-F238E27FC236}">
                <a16:creationId xmlns:a16="http://schemas.microsoft.com/office/drawing/2014/main" id="{058939E6-3746-5F72-0674-04C6B4997CB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E834D1A-A0E1-2D20-75EA-77FD4DB4FE0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E3F0B75-52F2-64C8-593F-6C933D3AA77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835AA1CE-17F2-F71B-8819-DADEFE63A3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41590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ADA86-942D-F363-76B8-255161FDEE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E465A0-BB96-385B-EB46-B4BC145C8C7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2024 Levy</a:t>
            </a:r>
            <a:r>
              <a:rPr lang="en-AU" sz="2800" b="1" dirty="0">
                <a:latin typeface="+mn-lt"/>
                <a:ea typeface="+mn-ea"/>
                <a:cs typeface="+mn-cs"/>
              </a:rPr>
              <a:t> </a:t>
            </a:r>
            <a:r>
              <a:rPr kumimoji="0" lang="en-AU" sz="2800" b="1" i="0" u="none" strike="noStrike" kern="1200" cap="none" spc="0" normalizeH="0" baseline="0" noProof="0" dirty="0">
                <a:ln>
                  <a:noFill/>
                </a:ln>
                <a:solidFill>
                  <a:schemeClr val="tx1"/>
                </a:solidFill>
                <a:effectLst/>
                <a:uLnTx/>
                <a:uFillTx/>
                <a:latin typeface="+mn-lt"/>
                <a:ea typeface="+mn-ea"/>
                <a:cs typeface="+mn-cs"/>
              </a:rPr>
              <a:t>Collection Overview</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1338F6C-F1FF-1684-3CA9-F8EB43D322B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27BDE703-2154-5789-38F6-0B8C4EEB515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F46F5E1-6127-3C87-2C68-D38E173C41A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4FCCC48A-8FFA-6DF8-B18B-B46CA9C6C1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2" name="Picture 21" descr="Graph showing the number of providers levied per Levy in 2024.">
            <a:extLst>
              <a:ext uri="{FF2B5EF4-FFF2-40B4-BE49-F238E27FC236}">
                <a16:creationId xmlns:a16="http://schemas.microsoft.com/office/drawing/2014/main" id="{3A6A8FBF-6DD5-B1C5-A62D-2D98026C01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001" y="1044000"/>
            <a:ext cx="3762165" cy="3366000"/>
          </a:xfrm>
          <a:prstGeom prst="rect">
            <a:avLst/>
          </a:prstGeom>
        </p:spPr>
      </p:pic>
      <p:pic>
        <p:nvPicPr>
          <p:cNvPr id="24" name="Picture 23" descr="Graph showing the total levy collection per Levy in 2024.">
            <a:extLst>
              <a:ext uri="{FF2B5EF4-FFF2-40B4-BE49-F238E27FC236}">
                <a16:creationId xmlns:a16="http://schemas.microsoft.com/office/drawing/2014/main" id="{A8DA7DBF-9409-8FCE-8818-90C2109C46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5678" y="1044000"/>
            <a:ext cx="4127425" cy="3366000"/>
          </a:xfrm>
          <a:prstGeom prst="rect">
            <a:avLst/>
          </a:prstGeom>
        </p:spPr>
      </p:pic>
      <p:pic>
        <p:nvPicPr>
          <p:cNvPr id="16" name="Picture 15">
            <a:extLst>
              <a:ext uri="{FF2B5EF4-FFF2-40B4-BE49-F238E27FC236}">
                <a16:creationId xmlns:a16="http://schemas.microsoft.com/office/drawing/2014/main" id="{FE26C489-5F84-EE6F-AEF2-738057088539}"/>
              </a:ext>
              <a:ext uri="{C183D7F6-B498-43B3-948B-1728B52AA6E4}">
                <adec:decorative xmlns:adec="http://schemas.microsoft.com/office/drawing/2017/decorative" val="1"/>
              </a:ext>
            </a:extLst>
          </p:cNvPr>
          <p:cNvPicPr>
            <a:picLocks noChangeAspect="1"/>
          </p:cNvPicPr>
          <p:nvPr/>
        </p:nvPicPr>
        <p:blipFill>
          <a:blip r:embed="rId7"/>
          <a:srcRect t="11236"/>
          <a:stretch/>
        </p:blipFill>
        <p:spPr>
          <a:xfrm>
            <a:off x="903350" y="4394062"/>
            <a:ext cx="7336404" cy="246670"/>
          </a:xfrm>
          <a:prstGeom prst="rect">
            <a:avLst/>
          </a:prstGeom>
        </p:spPr>
      </p:pic>
    </p:spTree>
    <p:extLst>
      <p:ext uri="{BB962C8B-B14F-4D97-AF65-F5344CB8AC3E}">
        <p14:creationId xmlns:p14="http://schemas.microsoft.com/office/powerpoint/2010/main" val="678702985"/>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333D6707-B10E-4128-AB0C-0F177C0D5DC4}">
  <ds:schemaRefs>
    <ds:schemaRef ds:uri="http://schemas.microsoft.com/sharepoint/v3/contenttype/forms"/>
  </ds:schemaRefs>
</ds:datastoreItem>
</file>

<file path=customXml/itemProps2.xml><?xml version="1.0" encoding="utf-8"?>
<ds:datastoreItem xmlns:ds="http://schemas.openxmlformats.org/officeDocument/2006/customXml" ds:itemID="{BB6EAC05-575D-4EE9-85D8-92C5A8510F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790EF21-FDC7-40FA-832B-6B81F03AFF3C}">
  <ds:schemaRefs>
    <ds:schemaRef ds:uri="http://purl.org/dc/elements/1.1/"/>
    <ds:schemaRef ds:uri="http://schemas.openxmlformats.org/package/2006/metadata/core-properties"/>
    <ds:schemaRef ds:uri="http://schemas.microsoft.com/office/2006/documentManagement/types"/>
    <ds:schemaRef ds:uri="21934866-407e-4eb7-84a5-689e8997aac6"/>
    <ds:schemaRef ds:uri="http://purl.org/dc/dcmitype/"/>
    <ds:schemaRef ds:uri="http://www.w3.org/XML/1998/namespace"/>
    <ds:schemaRef ds:uri="http://purl.org/dc/terms/"/>
    <ds:schemaRef ds:uri="http://schemas.microsoft.com/office/infopath/2007/PartnerControls"/>
    <ds:schemaRef ds:uri="1d95c80d-1bfc-4284-8ead-90dee9a0b47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2520</Words>
  <Application>Microsoft Office PowerPoint</Application>
  <PresentationFormat>Custom</PresentationFormat>
  <Paragraphs>400</Paragraphs>
  <Slides>36</Slides>
  <Notes>36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36</vt:i4>
      </vt:variant>
    </vt:vector>
  </HeadingPairs>
  <TitlesOfParts>
    <vt:vector size="45" baseType="lpstr">
      <vt:lpstr>宋体</vt:lpstr>
      <vt:lpstr>arial</vt:lpstr>
      <vt:lpstr>arial</vt:lpstr>
      <vt:lpstr>Calibri</vt:lpstr>
      <vt:lpstr>Cambria Math</vt:lpstr>
      <vt:lpstr>Symbol</vt:lpstr>
      <vt:lpstr>Office Theme</vt:lpstr>
      <vt:lpstr>1_Office Theme</vt:lpstr>
      <vt:lpstr>5_Office Theme</vt:lpstr>
      <vt:lpstr>2025 VSL, HELP and Up-front Payments Tuition Protection Levies</vt:lpstr>
      <vt:lpstr>Outline</vt:lpstr>
      <vt:lpstr>Tuition Protection Service (TPS)</vt:lpstr>
      <vt:lpstr>TPS Team</vt:lpstr>
      <vt:lpstr>TPS Advisory Board</vt:lpstr>
      <vt:lpstr>Domestic Tuition Protection Levies</vt:lpstr>
      <vt:lpstr>Domestic Tuition Protection Levy Setting Process</vt:lpstr>
      <vt:lpstr>VSL and Higher Education Tuition Protection Funds</vt:lpstr>
      <vt:lpstr>2024 Levy Collection Overview</vt:lpstr>
      <vt:lpstr>Domestic Levy Components and  Draft 2025 Settings</vt:lpstr>
      <vt:lpstr>Domestic Tuition Protection Levy Components</vt:lpstr>
      <vt:lpstr>Draft 2025 Domestic Tuition Protection Levy Settings</vt:lpstr>
      <vt:lpstr>Risk rated premium component</vt:lpstr>
      <vt:lpstr>Risk Rated Premium Component: Risk Factors</vt:lpstr>
      <vt:lpstr>Financial Strength</vt:lpstr>
      <vt:lpstr>Financial Strength</vt:lpstr>
      <vt:lpstr>Completion Rate: Change to calculation</vt:lpstr>
      <vt:lpstr>Completion Rate</vt:lpstr>
      <vt:lpstr>Completion Rate</vt:lpstr>
      <vt:lpstr>Non-Compliance History and Registration Renewal</vt:lpstr>
      <vt:lpstr>Non-Compliance History and Registration Renewal</vt:lpstr>
      <vt:lpstr>Risk Rated Premium Component</vt:lpstr>
      <vt:lpstr>Risk Rated Premium Component: VSL Example</vt:lpstr>
      <vt:lpstr>Risk Rated Premium Component: HELP Example</vt:lpstr>
      <vt:lpstr>Risk Rated Premium Component: Up-front Example</vt:lpstr>
      <vt:lpstr>Special tuition protection component</vt:lpstr>
      <vt:lpstr>Summary of 2025 Domestic Sector Consultation</vt:lpstr>
      <vt:lpstr>2025 Domestic Sector Consultation</vt:lpstr>
      <vt:lpstr>Consultation Session Attendance</vt:lpstr>
      <vt:lpstr>Summary of Sector Consultation Feedback</vt:lpstr>
      <vt:lpstr>Summary of Sector Consultation Feedback</vt:lpstr>
      <vt:lpstr>Takeaways</vt:lpstr>
      <vt:lpstr>2025 Domestic Levies Timeline and  Key Messages</vt:lpstr>
      <vt:lpstr>2025 Domestic Tuition Protection Levies Timeline</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Domestic Tuition Protection Levies Consultation - Feedback Webinar Slides</dc:title>
  <dc:creator/>
  <cp:lastModifiedBy/>
  <cp:revision>1</cp:revision>
  <dcterms:created xsi:type="dcterms:W3CDTF">2025-05-01T00:49:19Z</dcterms:created>
  <dcterms:modified xsi:type="dcterms:W3CDTF">2025-05-05T01:26:10Z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2025-05-01T00:49:34Z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9bb97b4f-4ca2-42ad-954d-ea2a22c377aa</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