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9" r:id="rId5"/>
    <p:sldMasterId id="2147483722" r:id="rId6"/>
    <p:sldMasterId id="2147483737" r:id="rId7"/>
    <p:sldMasterId id="2147483744" r:id="rId8"/>
    <p:sldMasterId id="2147483747" r:id="rId9"/>
    <p:sldMasterId id="2147483753" r:id="rId10"/>
  </p:sldMasterIdLst>
  <p:notesMasterIdLst>
    <p:notesMasterId r:id="rId30"/>
  </p:notesMasterIdLst>
  <p:handoutMasterIdLst>
    <p:handoutMasterId r:id="rId31"/>
  </p:handoutMasterIdLst>
  <p:sldIdLst>
    <p:sldId id="267" r:id="rId11"/>
    <p:sldId id="2134806772" r:id="rId12"/>
    <p:sldId id="3349" r:id="rId13"/>
    <p:sldId id="3389" r:id="rId14"/>
    <p:sldId id="2147376959" r:id="rId15"/>
    <p:sldId id="2134806780" r:id="rId16"/>
    <p:sldId id="3395" r:id="rId17"/>
    <p:sldId id="2134806783" r:id="rId18"/>
    <p:sldId id="3391" r:id="rId19"/>
    <p:sldId id="2147376962" r:id="rId20"/>
    <p:sldId id="2147376963" r:id="rId21"/>
    <p:sldId id="3338" r:id="rId22"/>
    <p:sldId id="2147376965" r:id="rId23"/>
    <p:sldId id="3339" r:id="rId24"/>
    <p:sldId id="3340" r:id="rId25"/>
    <p:sldId id="3341" r:id="rId26"/>
    <p:sldId id="2147376964" r:id="rId27"/>
    <p:sldId id="2134806787" r:id="rId28"/>
    <p:sldId id="3372" r:id="rId29"/>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7B606-9D7D-FAA5-5CF0-E36535657631}" name="TALGASWATTA,Kalpa" initials="TA" userId="S::kalpa.talgaswatta@education.gov.au::f7bc0fcb-c58a-4f68-ab34-fd76b026ed4b" providerId="AD"/>
  <p188:author id="{61256ACF-E7E4-414E-2968-C08C1DD610FF}" name="WALSH,Abby" initials="WA" userId="S::abby.walsh@education.gov.au::01bb4037-97bd-41dc-852e-631d64d7a0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D3F"/>
    <a:srgbClr val="F06463"/>
    <a:srgbClr val="F16464"/>
    <a:srgbClr val="F26322"/>
    <a:srgbClr val="012C3D"/>
    <a:srgbClr val="F48071"/>
    <a:srgbClr val="E9A913"/>
    <a:srgbClr val="522761"/>
    <a:srgbClr val="505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58A6D-936A-6C84-6325-FDD05877067D}" v="124" dt="2025-04-29T05:16:01.858"/>
    <p1510:client id="{C33EB424-08F9-CFF3-BF45-D2F2BA3DDA5A}" v="2" dt="2025-04-29T04:36:29.516"/>
    <p1510:client id="{E2C44C2D-B63E-1773-55C2-5637E2BFD0A6}" v="1" dt="2025-04-29T05:04:40.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2"/>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4/28/2025</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28/04/2025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1527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Aptos" panose="020B0004020202020204" pitchFamily="34" charset="0"/>
                <a:ea typeface="Aptos" panose="020B0004020202020204" pitchFamily="34" charset="0"/>
                <a:cs typeface="Times New Roman" panose="02020603050405020304" pitchFamily="18" charset="0"/>
              </a:rPr>
              <a:t> </a:t>
            </a:r>
            <a:endParaRPr lang="en-AU" sz="1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a:effectLst/>
                <a:latin typeface="Aptos" panose="020B0004020202020204" pitchFamily="34" charset="0"/>
                <a:ea typeface="Aptos" panose="020B0004020202020204" pitchFamily="34" charset="0"/>
                <a:cs typeface="Times New Roman" panose="02020603050405020304" pitchFamily="18" charset="0"/>
              </a:rPr>
              <a:t>The Albanese Government is establishing the ongoing Commonwealth Prac Payment ($427.4 million 2027-28) with $369.2 million to support higher education students, and </a:t>
            </a:r>
            <a:r>
              <a:rPr lang="en-US" sz="1800">
                <a:effectLst/>
                <a:latin typeface="Arial" panose="020B0604020202020204" pitchFamily="34" charset="0"/>
                <a:ea typeface="Aptos" panose="020B0004020202020204" pitchFamily="34" charset="0"/>
                <a:cs typeface="Aptos" panose="020B0004020202020204" pitchFamily="34" charset="0"/>
              </a:rPr>
              <a:t>​</a:t>
            </a:r>
            <a:r>
              <a:rPr lang="en-AU" sz="1800">
                <a:effectLst/>
                <a:latin typeface="Aptos" panose="020B0004020202020204" pitchFamily="34" charset="0"/>
                <a:ea typeface="Aptos" panose="020B0004020202020204" pitchFamily="34" charset="0"/>
                <a:cs typeface="Times New Roman" panose="02020603050405020304" pitchFamily="18" charset="0"/>
              </a:rPr>
              <a:t>$58.2 million to support vocational education and training students. </a:t>
            </a:r>
            <a:r>
              <a:rPr lang="en-AU" sz="1800">
                <a:effectLst/>
                <a:latin typeface="Arial" panose="020B0604020202020204" pitchFamily="34" charset="0"/>
                <a:ea typeface="Aptos" panose="020B0004020202020204" pitchFamily="34" charset="0"/>
                <a:cs typeface="Aptos" panose="020B0004020202020204" pitchFamily="34" charset="0"/>
              </a:rPr>
              <a:t>​</a:t>
            </a:r>
            <a:endParaRPr lang="en-AU" sz="1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a:effectLst/>
                <a:latin typeface="Aptos" panose="020B0004020202020204" pitchFamily="34" charset="0"/>
                <a:ea typeface="Aptos" panose="020B0004020202020204" pitchFamily="34" charset="0"/>
                <a:cs typeface="Times New Roman" panose="02020603050405020304" pitchFamily="18" charset="0"/>
              </a:rPr>
              <a:t>A payment of $319.50 per week (benchmarked against the single </a:t>
            </a:r>
            <a:r>
              <a:rPr lang="en-AU" sz="1800" err="1">
                <a:effectLst/>
                <a:latin typeface="Aptos" panose="020B0004020202020204" pitchFamily="34" charset="0"/>
                <a:ea typeface="Aptos" panose="020B0004020202020204" pitchFamily="34" charset="0"/>
                <a:cs typeface="Times New Roman" panose="02020603050405020304" pitchFamily="18" charset="0"/>
              </a:rPr>
              <a:t>Austudy</a:t>
            </a:r>
            <a:r>
              <a:rPr lang="en-AU" sz="1800">
                <a:effectLst/>
                <a:latin typeface="Aptos" panose="020B0004020202020204" pitchFamily="34" charset="0"/>
                <a:ea typeface="Aptos" panose="020B0004020202020204" pitchFamily="34" charset="0"/>
                <a:cs typeface="Times New Roman" panose="02020603050405020304" pitchFamily="18" charset="0"/>
              </a:rPr>
              <a:t> rate) will be available from 1 July 2025 to support domestic students studying entry to practice Bachelor or Masters courses in teaching, nursing, midwifery, and social work during their mandatory placements. </a:t>
            </a:r>
            <a:r>
              <a:rPr lang="en-US" sz="1800">
                <a:effectLst/>
                <a:latin typeface="Arial" panose="020B0604020202020204" pitchFamily="34" charset="0"/>
                <a:ea typeface="Aptos" panose="020B0004020202020204" pitchFamily="34" charset="0"/>
                <a:cs typeface="Aptos" panose="020B0004020202020204" pitchFamily="34" charset="0"/>
              </a:rPr>
              <a:t>​</a:t>
            </a:r>
            <a:endParaRPr lang="en-AU" sz="1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a:effectLst/>
                <a:latin typeface="Aptos" panose="020B0004020202020204" pitchFamily="34" charset="0"/>
                <a:ea typeface="Aptos" panose="020B0004020202020204" pitchFamily="34" charset="0"/>
                <a:cs typeface="Times New Roman" panose="02020603050405020304" pitchFamily="18" charset="0"/>
              </a:rPr>
              <a:t>The payment will be means-tested, to target students on income support payments and students who normally need to work more than 15 hours per week during their studies</a:t>
            </a:r>
            <a:endParaRPr lang="en-AU" sz="1800">
              <a:effectLst/>
              <a:latin typeface="Aptos" panose="020B0004020202020204" pitchFamily="34" charset="0"/>
              <a:ea typeface="Aptos" panose="020B0004020202020204" pitchFamily="34" charset="0"/>
              <a:cs typeface="Aptos" panose="020B0004020202020204" pitchFamily="34"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76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95670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6422-A5DA-CBE7-9819-8307320AD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E12CB-36FC-598B-D99C-71CB8F7C2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5750B-3B8F-8EBD-B2CA-36D941EAA1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318C661-5498-B310-CC20-F4F855844D76}"/>
              </a:ext>
            </a:extLst>
          </p:cNvPr>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59596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
        <p:nvSpPr>
          <p:cNvPr id="5" name="Footer Placeholder 4">
            <a:extLst>
              <a:ext uri="{FF2B5EF4-FFF2-40B4-BE49-F238E27FC236}">
                <a16:creationId xmlns:a16="http://schemas.microsoft.com/office/drawing/2014/main" id="{40D40BFF-F77D-2995-CEAE-E8BF5A5019E9}"/>
              </a:ext>
            </a:extLst>
          </p:cNvPr>
          <p:cNvSpPr>
            <a:spLocks noGrp="1"/>
          </p:cNvSpPr>
          <p:nvPr>
            <p:ph type="ftr" sz="quarter" idx="4"/>
          </p:nvPr>
        </p:nvSpPr>
        <p:spPr>
          <a:xfrm>
            <a:off x="0" y="9428584"/>
            <a:ext cx="2945659" cy="498055"/>
          </a:xfrm>
        </p:spPr>
        <p:txBody>
          <a:bodyPr/>
          <a:lstStyle/>
          <a:p>
            <a:pPr algn="ctr"/>
            <a:endParaRPr lang="en-AU"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8581B5A4-1959-599D-C4B3-1F84E6D2125D}"/>
              </a:ext>
            </a:extLst>
          </p:cNvPr>
          <p:cNvSpPr>
            <a:spLocks noGrp="1"/>
          </p:cNvSpPr>
          <p:nvPr>
            <p:ph type="hdr" sz="quarter"/>
          </p:nvPr>
        </p:nvSpPr>
        <p:spPr>
          <a:xfrm>
            <a:off x="0" y="0"/>
            <a:ext cx="2945659" cy="498056"/>
          </a:xfrm>
        </p:spPr>
        <p:txBody>
          <a:bodyPr/>
          <a:lstStyle/>
          <a:p>
            <a:pPr algn="ctr"/>
            <a:endParaRPr lang="en-AU" b="1">
              <a:solidFill>
                <a:srgbClr val="FF0000"/>
              </a:solidFill>
              <a:latin typeface="Arial" panose="020B0604020202020204" pitchFamily="34" charset="0"/>
            </a:endParaRPr>
          </a:p>
        </p:txBody>
      </p:sp>
    </p:spTree>
    <p:extLst>
      <p:ext uri="{BB962C8B-B14F-4D97-AF65-F5344CB8AC3E}">
        <p14:creationId xmlns:p14="http://schemas.microsoft.com/office/powerpoint/2010/main" val="419210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447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rgbClr val="002D3F"/>
                </a:solidFill>
                <a:latin typeface="+mn-lt"/>
              </a:defRPr>
            </a:lvl1pPr>
          </a:lstStyle>
          <a:p>
            <a:r>
              <a:rPr lang="en-US"/>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rgbClr val="002D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5" name="Picture 4" descr="Australian Government Department of Education">
            <a:extLst>
              <a:ext uri="{FF2B5EF4-FFF2-40B4-BE49-F238E27FC236}">
                <a16:creationId xmlns:a16="http://schemas.microsoft.com/office/drawing/2014/main" id="{6751665B-50D3-4AE7-AA2F-2497173D6A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345739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430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0758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262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663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188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241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1238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086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1578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6252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8651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hasCustomPrompt="1"/>
          </p:nvPr>
        </p:nvSpPr>
        <p:spPr>
          <a:xfrm>
            <a:off x="457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4" name="Content Placeholder 3"/>
          <p:cNvSpPr>
            <a:spLocks noGrp="1"/>
          </p:cNvSpPr>
          <p:nvPr>
            <p:ph sz="half" idx="2" hasCustomPrompt="1"/>
          </p:nvPr>
        </p:nvSpPr>
        <p:spPr>
          <a:xfrm>
            <a:off x="4648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5" name="Slide Number Placeholder 1"/>
          <p:cNvSpPr>
            <a:spLocks noGrp="1" noChangeAspect="1"/>
          </p:cNvSpPr>
          <p:nvPr>
            <p:ph type="sldNum" sz="quarter" idx="4"/>
          </p:nvPr>
        </p:nvSpPr>
        <p:spPr>
          <a:xfrm>
            <a:off x="6553200" y="4771681"/>
            <a:ext cx="2133600" cy="274097"/>
          </a:xfrm>
          <a:prstGeom prst="rect">
            <a:avLst/>
          </a:prstGeom>
          <a:noFill/>
          <a:ln>
            <a:noFill/>
          </a:ln>
        </p:spPr>
        <p:txBody>
          <a:bodyPr vert="horz" lIns="91440" tIns="45720" rIns="91440" bIns="45720" rtlCol="0" anchor="ctr"/>
          <a:lstStyle>
            <a:lvl1pPr algn="r">
              <a:defRPr sz="675">
                <a:solidFill>
                  <a:schemeClr val="tx1"/>
                </a:solidFill>
              </a:defRPr>
            </a:lvl1pPr>
          </a:lstStyle>
          <a:p>
            <a:fld id="{507CB5FE-55B8-41A4-92BC-1FB748DDE98A}" type="slidenum">
              <a:rPr lang="en-AU" smtClean="0"/>
              <a:pPr/>
              <a:t>‹#›</a:t>
            </a:fld>
            <a:endParaRPr lang="en-AU"/>
          </a:p>
        </p:txBody>
      </p:sp>
    </p:spTree>
    <p:extLst>
      <p:ext uri="{BB962C8B-B14F-4D97-AF65-F5344CB8AC3E}">
        <p14:creationId xmlns:p14="http://schemas.microsoft.com/office/powerpoint/2010/main" val="119263151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7274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89012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831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67675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1"/>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6959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175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3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2402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05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607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368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17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0300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626131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43" r:id="rId6"/>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8150601"/>
      </p:ext>
    </p:extLst>
  </p:cSld>
  <p:clrMap bg1="lt1" tx1="dk1" bg2="lt2" tx2="dk2" accent1="accent1" accent2="accent2" accent3="accent3" accent4="accent4" accent5="accent5" accent6="accent6" hlink="hlink" folHlink="folHlink"/>
  <p:sldLayoutIdLst>
    <p:sldLayoutId id="2147483728"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64186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BCFC82A7-56FC-9BD7-F18A-2E8F9CBD9F95}"/>
              </a:ext>
            </a:extLst>
          </p:cNvPr>
          <p:cNvSpPr txBox="1"/>
          <p:nvPr userDrawn="1">
            <p:extLst>
              <p:ext uri="{1162E1C5-73C7-4A58-AE30-91384D911F3F}">
                <p184:classification xmlns:p184="http://schemas.microsoft.com/office/powerpoint/2018/4/main" val="hdr"/>
              </p:ext>
            </p:extLst>
          </p:nvPr>
        </p:nvSpPr>
        <p:spPr>
          <a:xfrm>
            <a:off x="4102100" y="63500"/>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
        <p:nvSpPr>
          <p:cNvPr id="7" name="TextBox 6">
            <a:extLst>
              <a:ext uri="{FF2B5EF4-FFF2-40B4-BE49-F238E27FC236}">
                <a16:creationId xmlns:a16="http://schemas.microsoft.com/office/drawing/2014/main" id="{D5CB1B6A-46D0-0337-2396-3327F3F9DD38}"/>
              </a:ext>
            </a:extLst>
          </p:cNvPr>
          <p:cNvSpPr txBox="1"/>
          <p:nvPr userDrawn="1">
            <p:extLst>
              <p:ext uri="{1162E1C5-73C7-4A58-AE30-91384D911F3F}">
                <p184:classification xmlns:p184="http://schemas.microsoft.com/office/powerpoint/2018/4/main" val="ftr"/>
              </p:ext>
            </p:extLst>
          </p:nvPr>
        </p:nvSpPr>
        <p:spPr>
          <a:xfrm>
            <a:off x="4102100" y="4901883"/>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Tree>
    <p:extLst>
      <p:ext uri="{BB962C8B-B14F-4D97-AF65-F5344CB8AC3E}">
        <p14:creationId xmlns:p14="http://schemas.microsoft.com/office/powerpoint/2010/main" val="1754940371"/>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850827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1"/>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63192381"/>
      </p:ext>
    </p:extLst>
  </p:cSld>
  <p:clrMap bg1="lt1" tx1="dk1" bg2="lt2" tx2="dk2" accent1="accent1" accent2="accent2" accent3="accent3" accent4="accent4" accent5="accent5" accent6="accent6" hlink="hlink" folHlink="folHlink"/>
  <p:sldLayoutIdLst>
    <p:sldLayoutId id="2147483754" r:id="rId1"/>
    <p:sldLayoutId id="2147483767" r:id="rId2"/>
  </p:sldLayoutIdLst>
  <p:hf sldNum="0" hdr="0" ftr="0" dt="0"/>
  <p:txStyles>
    <p:titleStyle>
      <a:lvl1pPr algn="l" defTabSz="913554" rtl="0" eaLnBrk="1" latinLnBrk="0" hangingPunct="1">
        <a:lnSpc>
          <a:spcPct val="90000"/>
        </a:lnSpc>
        <a:spcBef>
          <a:spcPct val="0"/>
        </a:spcBef>
        <a:buNone/>
        <a:defRPr sz="2498" kern="1200">
          <a:solidFill>
            <a:schemeClr val="bg1"/>
          </a:solidFill>
          <a:latin typeface="+mn-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1998" kern="1200">
          <a:solidFill>
            <a:schemeClr val="bg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598" kern="1200">
          <a:solidFill>
            <a:schemeClr val="bg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399" kern="1200">
          <a:solidFill>
            <a:schemeClr val="bg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399" kern="1200">
          <a:solidFill>
            <a:schemeClr val="bg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operations@tps.gov.a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takeholders@usi.gov.a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digitalidsystem.gov.a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education.gov.au/early-childhood/providers/workforce/support/professional-development-opportunities/practicum-exchange-network"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www.studyassist.gov.au/financial-and-study-support/help-publications" TargetMode="Externa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hyperlink" Target="https://prac.education.gov.au/" TargetMode="External"/><Relationship Id="rId5" Type="http://schemas.openxmlformats.org/officeDocument/2006/relationships/hyperlink" Target="mailto:HEenquiries@education.gov.au" TargetMode="External"/><Relationship Id="rId4" Type="http://schemas.openxmlformats.org/officeDocument/2006/relationships/hyperlink" Target="http://www.education.gov.au/higher-education-publications/higher-education-administrative-information-provid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gov.au/higher-education-provider-updates" TargetMode="External"/><Relationship Id="rId2" Type="http://schemas.openxmlformats.org/officeDocument/2006/relationships/hyperlink" Target="mailto:HEenquiries@education.gov.au"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education.gov.au/early-childhood/providers/workforce/support/professional-development-opportunities/practicum-exchange-network"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mailto:regional@education.gov.au"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so.gov.au/__data/assets/pdf_file/0024/315843/NSO-e-kit-complaint-handlers.pdf"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www.education.gov.au/new-requirements-support-student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ABB4-C8F3-4F1A-B039-3BA55CAE6BEB}"/>
              </a:ext>
            </a:extLst>
          </p:cNvPr>
          <p:cNvSpPr>
            <a:spLocks noGrp="1"/>
          </p:cNvSpPr>
          <p:nvPr>
            <p:ph type="ctrTitle"/>
          </p:nvPr>
        </p:nvSpPr>
        <p:spPr>
          <a:xfrm>
            <a:off x="1043608" y="1782043"/>
            <a:ext cx="7056784" cy="961379"/>
          </a:xfrm>
        </p:spPr>
        <p:txBody>
          <a:bodyPr>
            <a:normAutofit fontScale="90000"/>
          </a:bodyPr>
          <a:lstStyle/>
          <a:p>
            <a:pPr algn="ctr"/>
            <a:r>
              <a:rPr lang="en-AU" sz="3600"/>
              <a:t>HELP Communications Working Group </a:t>
            </a:r>
            <a:br>
              <a:rPr lang="en-AU"/>
            </a:br>
            <a:r>
              <a:rPr lang="en-AU"/>
              <a:t>27 February 2025</a:t>
            </a:r>
            <a:br>
              <a:rPr lang="en-AU"/>
            </a:br>
            <a:endParaRPr lang="en-AU"/>
          </a:p>
        </p:txBody>
      </p:sp>
      <p:sp>
        <p:nvSpPr>
          <p:cNvPr id="3" name="Title 1">
            <a:extLst>
              <a:ext uri="{FF2B5EF4-FFF2-40B4-BE49-F238E27FC236}">
                <a16:creationId xmlns:a16="http://schemas.microsoft.com/office/drawing/2014/main" id="{C3166400-51B6-0B1E-268F-E7D86BF9DA3E}"/>
              </a:ext>
            </a:extLst>
          </p:cNvPr>
          <p:cNvSpPr txBox="1">
            <a:spLocks/>
          </p:cNvSpPr>
          <p:nvPr/>
        </p:nvSpPr>
        <p:spPr>
          <a:xfrm>
            <a:off x="3203848" y="2214091"/>
            <a:ext cx="7056784" cy="529331"/>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500" b="1" kern="1200">
                <a:solidFill>
                  <a:schemeClr val="bg1"/>
                </a:solidFill>
                <a:latin typeface="+mn-lt"/>
                <a:ea typeface="+mj-ea"/>
                <a:cs typeface="+mj-cs"/>
              </a:defRPr>
            </a:lvl1pPr>
          </a:lstStyle>
          <a:p>
            <a:endParaRPr lang="en-AU"/>
          </a:p>
        </p:txBody>
      </p:sp>
    </p:spTree>
    <p:extLst>
      <p:ext uri="{BB962C8B-B14F-4D97-AF65-F5344CB8AC3E}">
        <p14:creationId xmlns:p14="http://schemas.microsoft.com/office/powerpoint/2010/main" val="337391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5D65-D98F-F486-B55B-6A9DC76B34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C95ADF-212E-05EF-2AAA-B57B04D799AA}"/>
              </a:ext>
            </a:extLst>
          </p:cNvPr>
          <p:cNvSpPr>
            <a:spLocks noGrp="1"/>
          </p:cNvSpPr>
          <p:nvPr>
            <p:ph type="title"/>
          </p:nvPr>
        </p:nvSpPr>
        <p:spPr>
          <a:xfrm>
            <a:off x="872965" y="1057382"/>
            <a:ext cx="7412716" cy="993775"/>
          </a:xfrm>
        </p:spPr>
        <p:txBody>
          <a:bodyPr/>
          <a:lstStyle/>
          <a:p>
            <a:pPr algn="ctr"/>
            <a:r>
              <a:rPr lang="en-AU" sz="2800" b="1">
                <a:solidFill>
                  <a:schemeClr val="tx2"/>
                </a:solidFill>
                <a:ea typeface="Calibri"/>
                <a:cs typeface="Calibri"/>
              </a:rPr>
              <a:t>2025 HELP Tuition Protection Levy Consultation</a:t>
            </a:r>
            <a:endParaRPr lang="en-US">
              <a:solidFill>
                <a:schemeClr val="tx2"/>
              </a:solidFill>
              <a:ea typeface="Calibri"/>
              <a:cs typeface="Calibri"/>
            </a:endParaRPr>
          </a:p>
        </p:txBody>
      </p:sp>
      <p:sp>
        <p:nvSpPr>
          <p:cNvPr id="2" name="Content Placeholder 1">
            <a:extLst>
              <a:ext uri="{FF2B5EF4-FFF2-40B4-BE49-F238E27FC236}">
                <a16:creationId xmlns:a16="http://schemas.microsoft.com/office/drawing/2014/main" id="{AAE9ADCE-E2EC-DC69-6178-F286EE4CBF92}"/>
              </a:ext>
            </a:extLst>
          </p:cNvPr>
          <p:cNvSpPr>
            <a:spLocks noGrp="1"/>
          </p:cNvSpPr>
          <p:nvPr>
            <p:ph idx="1"/>
          </p:nvPr>
        </p:nvSpPr>
        <p:spPr/>
        <p:txBody>
          <a:bodyPr vert="horz" wrap="square" lIns="0" tIns="0" rIns="0" bIns="0" rtlCol="0" anchor="t">
            <a:noAutofit/>
          </a:bodyPr>
          <a:lstStyle/>
          <a:p>
            <a:pPr marL="229870" indent="-229870"/>
            <a:endParaRPr lang="en-AU" sz="1800"/>
          </a:p>
          <a:p>
            <a:pPr marL="229870" indent="-229870"/>
            <a:endParaRPr lang="en-AU" sz="1800"/>
          </a:p>
          <a:p>
            <a:pPr marL="0" indent="0">
              <a:buNone/>
            </a:pPr>
            <a:endParaRPr lang="en-AU" sz="1800"/>
          </a:p>
          <a:p>
            <a:pPr marL="229870" indent="-229870"/>
            <a:endParaRPr lang="en-AU" sz="1800"/>
          </a:p>
        </p:txBody>
      </p:sp>
      <p:sp>
        <p:nvSpPr>
          <p:cNvPr id="5" name="TextBox 4">
            <a:extLst>
              <a:ext uri="{FF2B5EF4-FFF2-40B4-BE49-F238E27FC236}">
                <a16:creationId xmlns:a16="http://schemas.microsoft.com/office/drawing/2014/main" id="{CB6F43B9-75E1-2734-D63E-F2D4D2FF708C}"/>
              </a:ext>
            </a:extLst>
          </p:cNvPr>
          <p:cNvSpPr txBox="1"/>
          <p:nvPr/>
        </p:nvSpPr>
        <p:spPr>
          <a:xfrm>
            <a:off x="637395" y="1885066"/>
            <a:ext cx="7883720" cy="2441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spcAft>
                <a:spcPts val="800"/>
              </a:spcAft>
              <a:buFont typeface="Arial"/>
              <a:buChar char="•"/>
            </a:pPr>
            <a:r>
              <a:rPr lang="en-AU">
                <a:cs typeface="Calibri"/>
              </a:rPr>
              <a:t>Tuition Protection Service (TPS) consulting with leviable providers on the 2025 HELP Tuition Protection Levy draft settings throughout March and April 2025</a:t>
            </a:r>
            <a:endParaRPr lang="en-US"/>
          </a:p>
          <a:p>
            <a:pPr marL="283210" indent="-283210">
              <a:spcAft>
                <a:spcPts val="800"/>
              </a:spcAft>
              <a:buFont typeface="Arial"/>
              <a:buChar char="•"/>
            </a:pPr>
            <a:r>
              <a:rPr lang="en-AU">
                <a:cs typeface="Calibri"/>
              </a:rPr>
              <a:t>Combination of online and in-person consultation sessions</a:t>
            </a:r>
            <a:endParaRPr lang="en-AU">
              <a:ea typeface="Calibri" panose="020F0502020204030204"/>
              <a:cs typeface="Calibri"/>
            </a:endParaRPr>
          </a:p>
          <a:p>
            <a:pPr marL="283210" indent="-283210">
              <a:spcAft>
                <a:spcPts val="800"/>
              </a:spcAft>
              <a:buFont typeface="Arial"/>
              <a:buChar char="•"/>
            </a:pPr>
            <a:r>
              <a:rPr lang="en-AU">
                <a:cs typeface="Calibri"/>
              </a:rPr>
              <a:t>Opportunity to provide feedback on draft levy settings before they are finalised</a:t>
            </a:r>
            <a:endParaRPr lang="en-AU">
              <a:ea typeface="Calibri" panose="020F0502020204030204"/>
              <a:cs typeface="Calibri"/>
            </a:endParaRPr>
          </a:p>
          <a:p>
            <a:pPr marL="283210" indent="-283210">
              <a:spcAft>
                <a:spcPts val="800"/>
              </a:spcAft>
              <a:buFont typeface="Arial"/>
              <a:buChar char="•"/>
            </a:pPr>
            <a:r>
              <a:rPr lang="en-AU">
                <a:cs typeface="Calibri"/>
              </a:rPr>
              <a:t>Further information and registration links available under ‘announcements’ on the TPS website</a:t>
            </a:r>
            <a:endParaRPr lang="en-AU">
              <a:ea typeface="Calibri" panose="020F0502020204030204"/>
              <a:cs typeface="Calibri"/>
            </a:endParaRPr>
          </a:p>
          <a:p>
            <a:pPr marL="283210" indent="-283210">
              <a:spcAft>
                <a:spcPts val="800"/>
              </a:spcAft>
              <a:buFont typeface="Arial"/>
              <a:buChar char="•"/>
            </a:pPr>
            <a:r>
              <a:rPr lang="en-AU">
                <a:cs typeface="Calibri"/>
              </a:rPr>
              <a:t>Email </a:t>
            </a:r>
            <a:r>
              <a:rPr lang="en-AU">
                <a:cs typeface="Calibri"/>
                <a:hlinkClick r:id="rId2"/>
              </a:rPr>
              <a:t>operations@tps.gov.au</a:t>
            </a:r>
            <a:r>
              <a:rPr lang="en-AU">
                <a:cs typeface="Calibri"/>
              </a:rPr>
              <a:t> with any queries</a:t>
            </a:r>
            <a:endParaRPr lang="en-AU">
              <a:ea typeface="Calibri" panose="020F0502020204030204"/>
              <a:cs typeface="Calibri"/>
            </a:endParaRPr>
          </a:p>
        </p:txBody>
      </p:sp>
      <p:pic>
        <p:nvPicPr>
          <p:cNvPr id="6" name="Picture 5" descr="A close-up of logos&#10;&#10;AI-generated content may be incorrect.">
            <a:extLst>
              <a:ext uri="{FF2B5EF4-FFF2-40B4-BE49-F238E27FC236}">
                <a16:creationId xmlns:a16="http://schemas.microsoft.com/office/drawing/2014/main" id="{2805623D-07D9-637B-D6E2-27C20C99B81F}"/>
              </a:ext>
            </a:extLst>
          </p:cNvPr>
          <p:cNvPicPr>
            <a:picLocks noChangeAspect="1"/>
          </p:cNvPicPr>
          <p:nvPr/>
        </p:nvPicPr>
        <p:blipFill>
          <a:blip r:embed="rId3"/>
          <a:stretch>
            <a:fillRect/>
          </a:stretch>
        </p:blipFill>
        <p:spPr>
          <a:xfrm>
            <a:off x="0" y="-688"/>
            <a:ext cx="3041806" cy="1195604"/>
          </a:xfrm>
          <a:prstGeom prst="rect">
            <a:avLst/>
          </a:prstGeom>
        </p:spPr>
      </p:pic>
    </p:spTree>
    <p:extLst>
      <p:ext uri="{BB962C8B-B14F-4D97-AF65-F5344CB8AC3E}">
        <p14:creationId xmlns:p14="http://schemas.microsoft.com/office/powerpoint/2010/main" val="142512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4520-9C10-8768-B961-97570544FC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0BCAD2-B6C0-56D5-8C61-2093B13E98CF}"/>
              </a:ext>
            </a:extLst>
          </p:cNvPr>
          <p:cNvSpPr>
            <a:spLocks noGrp="1"/>
          </p:cNvSpPr>
          <p:nvPr>
            <p:ph type="title"/>
          </p:nvPr>
        </p:nvSpPr>
        <p:spPr>
          <a:xfrm>
            <a:off x="960482" y="14971"/>
            <a:ext cx="7226360" cy="653874"/>
          </a:xfrm>
        </p:spPr>
        <p:txBody>
          <a:bodyPr>
            <a:normAutofit/>
          </a:bodyPr>
          <a:lstStyle/>
          <a:p>
            <a:pPr algn="ctr"/>
            <a:r>
              <a:rPr lang="en-AU" sz="2800" b="1">
                <a:solidFill>
                  <a:schemeClr val="bg1">
                    <a:lumMod val="95000"/>
                  </a:schemeClr>
                </a:solidFill>
                <a:ea typeface="Calibri"/>
                <a:cs typeface="Calibri"/>
              </a:rPr>
              <a:t>Unique Student Identifier (USI)</a:t>
            </a:r>
            <a:endParaRPr lang="en-US" sz="2800">
              <a:solidFill>
                <a:schemeClr val="bg1">
                  <a:lumMod val="95000"/>
                </a:schemeClr>
              </a:solidFill>
              <a:ea typeface="Calibri"/>
              <a:cs typeface="Calibri"/>
            </a:endParaRPr>
          </a:p>
        </p:txBody>
      </p:sp>
      <p:sp>
        <p:nvSpPr>
          <p:cNvPr id="2" name="Content Placeholder 1">
            <a:extLst>
              <a:ext uri="{FF2B5EF4-FFF2-40B4-BE49-F238E27FC236}">
                <a16:creationId xmlns:a16="http://schemas.microsoft.com/office/drawing/2014/main" id="{8609CC61-9EC7-8C63-EA5A-52ECAE94DBD4}"/>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a:p>
          <a:p>
            <a:pPr marL="229870" indent="-229870"/>
            <a:endParaRPr lang="en-AU" sz="1800"/>
          </a:p>
          <a:p>
            <a:pPr marL="0" indent="0">
              <a:buNone/>
            </a:pPr>
            <a:endParaRPr lang="en-AU" sz="1800"/>
          </a:p>
          <a:p>
            <a:pPr marL="229870" indent="-229870"/>
            <a:endParaRPr lang="en-AU" sz="1800"/>
          </a:p>
        </p:txBody>
      </p:sp>
      <p:sp>
        <p:nvSpPr>
          <p:cNvPr id="4" name="TextBox 3">
            <a:extLst>
              <a:ext uri="{FF2B5EF4-FFF2-40B4-BE49-F238E27FC236}">
                <a16:creationId xmlns:a16="http://schemas.microsoft.com/office/drawing/2014/main" id="{229BD3ED-1D7E-B7F2-C0A5-869FD2F1FD28}"/>
              </a:ext>
            </a:extLst>
          </p:cNvPr>
          <p:cNvSpPr txBox="1"/>
          <p:nvPr/>
        </p:nvSpPr>
        <p:spPr>
          <a:xfrm>
            <a:off x="210761" y="678475"/>
            <a:ext cx="5882001" cy="4547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450">
                <a:solidFill>
                  <a:schemeClr val="bg1"/>
                </a:solidFill>
                <a:ea typeface="Calibri"/>
                <a:cs typeface="Calibri"/>
              </a:rPr>
              <a:t>When a student’s name in USI and the name recorded by the higher education provider does not match, the USI will not verify in TCSI.</a:t>
            </a:r>
          </a:p>
          <a:p>
            <a:pPr marL="171450" indent="-171450">
              <a:buFont typeface="Arial"/>
              <a:buChar char="•"/>
            </a:pPr>
            <a:endParaRPr lang="en-GB" sz="1450">
              <a:solidFill>
                <a:schemeClr val="bg1"/>
              </a:solidFill>
              <a:ea typeface="Calibri"/>
              <a:cs typeface="Calibri"/>
            </a:endParaRPr>
          </a:p>
          <a:p>
            <a:pPr marL="171450" indent="-171450">
              <a:buFont typeface="Arial"/>
              <a:buChar char="•"/>
            </a:pPr>
            <a:r>
              <a:rPr lang="en-GB" sz="1450">
                <a:solidFill>
                  <a:schemeClr val="bg1"/>
                </a:solidFill>
                <a:ea typeface="Calibri"/>
                <a:cs typeface="Calibri"/>
              </a:rPr>
              <a:t>The role of the provider is to ask the student to confirm exactly how their name is entered on their USI account, and then report the matching details in TCSI or Student Management Systems (SMS) exactly as it appears on their USI account.</a:t>
            </a:r>
          </a:p>
          <a:p>
            <a:pPr marL="171450" indent="-171450">
              <a:buFont typeface="Arial"/>
              <a:buChar char="•"/>
            </a:pPr>
            <a:endParaRPr lang="en-GB" sz="1450">
              <a:solidFill>
                <a:schemeClr val="bg1"/>
              </a:solidFill>
              <a:ea typeface="Calibri"/>
              <a:cs typeface="Calibri"/>
            </a:endParaRPr>
          </a:p>
          <a:p>
            <a:pPr marL="171450" indent="-171450">
              <a:buFont typeface="Arial,Sans-Serif"/>
              <a:buChar char="•"/>
            </a:pPr>
            <a:r>
              <a:rPr lang="en-GB" sz="1450">
                <a:solidFill>
                  <a:schemeClr val="bg1"/>
                </a:solidFill>
                <a:ea typeface="Calibri"/>
                <a:cs typeface="Calibri"/>
              </a:rPr>
              <a:t>A student’s USI account details cannot be changed to reflect a provider’s record. In the case where a student needs to change their name in their USI account, they can update their details through the USI Student Portal. </a:t>
            </a:r>
          </a:p>
          <a:p>
            <a:pPr marL="171450" indent="-171450">
              <a:buFont typeface="Arial"/>
              <a:buChar char="•"/>
            </a:pPr>
            <a:endParaRPr lang="en-GB" sz="1450">
              <a:solidFill>
                <a:schemeClr val="bg1"/>
              </a:solidFill>
              <a:ea typeface="Calibri"/>
              <a:cs typeface="Calibri"/>
            </a:endParaRPr>
          </a:p>
          <a:p>
            <a:pPr marL="171450" indent="-171450">
              <a:buFont typeface="Arial"/>
              <a:buChar char="•"/>
            </a:pPr>
            <a:r>
              <a:rPr lang="en-GB" sz="1450">
                <a:solidFill>
                  <a:schemeClr val="bg1"/>
                </a:solidFill>
                <a:ea typeface="Calibri"/>
                <a:cs typeface="Calibri"/>
              </a:rPr>
              <a:t>The HOSA (Heads of Student Administration) association recently provided this message to their members; Q&amp;As from the USI Office were attached. </a:t>
            </a:r>
          </a:p>
          <a:p>
            <a:pPr marL="171450" indent="-171450">
              <a:buFont typeface="Arial"/>
              <a:buChar char="•"/>
            </a:pPr>
            <a:endParaRPr lang="en-GB" sz="1450">
              <a:solidFill>
                <a:schemeClr val="bg1"/>
              </a:solidFill>
              <a:ea typeface="Calibri"/>
              <a:cs typeface="Calibri"/>
            </a:endParaRPr>
          </a:p>
          <a:p>
            <a:pPr marL="171450" indent="-171450">
              <a:buFont typeface="Arial"/>
              <a:buChar char="•"/>
            </a:pPr>
            <a:r>
              <a:rPr lang="en-GB" sz="1450">
                <a:solidFill>
                  <a:schemeClr val="bg1"/>
                </a:solidFill>
                <a:ea typeface="Calibri"/>
                <a:cs typeface="Calibri"/>
              </a:rPr>
              <a:t>The USI Office have offered to facilitate a webinar to present FAQs, and hints &amp; tips to further assist providers resolve verification issues. If you are interested in a webinar, contact </a:t>
            </a:r>
            <a:r>
              <a:rPr lang="en-GB" sz="1450">
                <a:solidFill>
                  <a:schemeClr val="bg1"/>
                </a:solidFill>
                <a:ea typeface="Calibri"/>
                <a:cs typeface="Calibri"/>
                <a:hlinkClick r:id="rId2">
                  <a:extLst>
                    <a:ext uri="{A12FA001-AC4F-418D-AE19-62706E023703}">
                      <ahyp:hlinkClr xmlns:ahyp="http://schemas.microsoft.com/office/drawing/2018/hyperlinkcolor" val="tx"/>
                    </a:ext>
                  </a:extLst>
                </a:hlinkClick>
              </a:rPr>
              <a:t>stakeholders@usi.gov.au</a:t>
            </a:r>
            <a:r>
              <a:rPr lang="en-GB" sz="1450">
                <a:solidFill>
                  <a:schemeClr val="bg1"/>
                </a:solidFill>
                <a:ea typeface="Calibri"/>
                <a:cs typeface="Calibri"/>
              </a:rPr>
              <a:t>.</a:t>
            </a:r>
          </a:p>
          <a:p>
            <a:endParaRPr lang="en-GB" sz="1400">
              <a:solidFill>
                <a:srgbClr val="000000"/>
              </a:solidFill>
              <a:ea typeface="Calibri"/>
              <a:cs typeface="Calibri"/>
            </a:endParaRPr>
          </a:p>
        </p:txBody>
      </p:sp>
      <p:pic>
        <p:nvPicPr>
          <p:cNvPr id="5" name="Picture 4" descr="A screenshot of a questionnaire&#10;&#10;AI-generated content may be incorrect.">
            <a:extLst>
              <a:ext uri="{FF2B5EF4-FFF2-40B4-BE49-F238E27FC236}">
                <a16:creationId xmlns:a16="http://schemas.microsoft.com/office/drawing/2014/main" id="{60581C3B-CFC4-25A3-E253-A383B597BBE2}"/>
              </a:ext>
            </a:extLst>
          </p:cNvPr>
          <p:cNvPicPr>
            <a:picLocks noChangeAspect="1"/>
          </p:cNvPicPr>
          <p:nvPr/>
        </p:nvPicPr>
        <p:blipFill>
          <a:blip r:embed="rId3"/>
          <a:stretch>
            <a:fillRect/>
          </a:stretch>
        </p:blipFill>
        <p:spPr>
          <a:xfrm>
            <a:off x="6148176" y="1057944"/>
            <a:ext cx="2792083" cy="3179032"/>
          </a:xfrm>
          <a:prstGeom prst="rect">
            <a:avLst/>
          </a:prstGeom>
        </p:spPr>
      </p:pic>
    </p:spTree>
    <p:extLst>
      <p:ext uri="{BB962C8B-B14F-4D97-AF65-F5344CB8AC3E}">
        <p14:creationId xmlns:p14="http://schemas.microsoft.com/office/powerpoint/2010/main" val="347638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BE13225-1077-7BBD-2B18-D0DDBCCD349C}"/>
              </a:ext>
            </a:extLst>
          </p:cNvPr>
          <p:cNvSpPr txBox="1">
            <a:spLocks/>
          </p:cNvSpPr>
          <p:nvPr/>
        </p:nvSpPr>
        <p:spPr>
          <a:xfrm>
            <a:off x="539552" y="305379"/>
            <a:ext cx="6579900"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pPr marL="342900" lvl="0" indent="-342900">
              <a:lnSpc>
                <a:spcPct val="105000"/>
              </a:lnSpc>
              <a:buFont typeface="Symbol" panose="05050102010706020507" pitchFamily="18" charset="2"/>
              <a:buChar char=""/>
            </a:pPr>
            <a:endParaRPr lang="en-AU" sz="1800" kern="100">
              <a:effectLst/>
              <a:latin typeface="Calibri (Body)"/>
              <a:ea typeface="Aptos" panose="020B0004020202020204" pitchFamily="34" charset="0"/>
              <a:cs typeface="Times New Roman" panose="02020603050405020304" pitchFamily="18" charset="0"/>
            </a:endParaRPr>
          </a:p>
        </p:txBody>
      </p:sp>
      <p:sp>
        <p:nvSpPr>
          <p:cNvPr id="3" name="Title 5">
            <a:extLst>
              <a:ext uri="{FF2B5EF4-FFF2-40B4-BE49-F238E27FC236}">
                <a16:creationId xmlns:a16="http://schemas.microsoft.com/office/drawing/2014/main" id="{CFDE3C96-FAEB-688E-F78E-4E0CD0DA697D}"/>
              </a:ext>
            </a:extLst>
          </p:cNvPr>
          <p:cNvSpPr txBox="1">
            <a:spLocks/>
          </p:cNvSpPr>
          <p:nvPr/>
        </p:nvSpPr>
        <p:spPr>
          <a:xfrm>
            <a:off x="457200" y="1114595"/>
            <a:ext cx="8064149" cy="3098109"/>
          </a:xfrm>
          <a:prstGeom prst="rect">
            <a:avLst/>
          </a:prstGeom>
        </p:spPr>
        <p:txBody>
          <a:bodyPr vert="horz" lIns="0" tIns="0" rIns="0" bIns="0" rtlCol="0" anchor="ctr">
            <a:normAutofit fontScale="77500" lnSpcReduction="20000"/>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pPr marL="342900" indent="-342900">
              <a:buFont typeface="Arial" panose="020B0604020202020204" pitchFamily="34" charset="0"/>
              <a:buChar char="•"/>
            </a:pPr>
            <a:r>
              <a:rPr lang="en-AU"/>
              <a:t>With a Digital ID, people can confirm who they are online without needing to share information such as copies of their ID documents. This helps to reduce the amount of data that is shared, stored and at risk of being stolen.</a:t>
            </a:r>
            <a:br>
              <a:rPr lang="en-AU"/>
            </a:br>
            <a:endParaRPr lang="en-AU"/>
          </a:p>
          <a:p>
            <a:pPr marL="342900" indent="-342900">
              <a:buFont typeface="Arial" panose="020B0604020202020204" pitchFamily="34" charset="0"/>
              <a:buChar char="•"/>
            </a:pPr>
            <a:r>
              <a:rPr lang="en-AU" i="1"/>
              <a:t>The Digital ID Act 2024 </a:t>
            </a:r>
            <a:r>
              <a:rPr lang="en-AU"/>
              <a:t>(the Digital ID Act) establishes a voluntary accreditation scheme for Digital ID providers, with civil penalties for non-compliance.  </a:t>
            </a:r>
            <a:br>
              <a:rPr lang="en-AU"/>
            </a:br>
            <a:endParaRPr lang="en-AU"/>
          </a:p>
          <a:p>
            <a:pPr marL="342900" indent="-342900">
              <a:buFont typeface="Arial" panose="020B0604020202020204" pitchFamily="34" charset="0"/>
              <a:buChar char="•"/>
            </a:pPr>
            <a:r>
              <a:rPr lang="en-AU"/>
              <a:t>The Digital ID Act also enables the Australian Government Digital ID System (AGDIS) to expand over time. By December 2026, private sector services will be able to apply to join the AGDIS and make use of participating Digital ID services. </a:t>
            </a:r>
          </a:p>
          <a:p>
            <a:endParaRPr lang="en-AU"/>
          </a:p>
          <a:p>
            <a:pPr marL="342900" indent="-342900">
              <a:buFont typeface="Arial" panose="020B0604020202020204" pitchFamily="34" charset="0"/>
              <a:buChar char="•"/>
            </a:pPr>
            <a:r>
              <a:rPr lang="en-AU"/>
              <a:t>To find out more, visit </a:t>
            </a:r>
            <a:r>
              <a:rPr lang="en-AU">
                <a:hlinkClick r:id="rId3">
                  <a:extLst>
                    <a:ext uri="{A12FA001-AC4F-418D-AE19-62706E023703}">
                      <ahyp:hlinkClr xmlns:ahyp="http://schemas.microsoft.com/office/drawing/2018/hyperlinkcolor" val="tx"/>
                    </a:ext>
                  </a:extLst>
                </a:hlinkClick>
              </a:rPr>
              <a:t>www.digitalidsystem.gov.au</a:t>
            </a:r>
            <a:r>
              <a:rPr lang="en-AU"/>
              <a:t>.</a:t>
            </a:r>
          </a:p>
        </p:txBody>
      </p:sp>
      <p:sp>
        <p:nvSpPr>
          <p:cNvPr id="4" name="Title 5">
            <a:extLst>
              <a:ext uri="{FF2B5EF4-FFF2-40B4-BE49-F238E27FC236}">
                <a16:creationId xmlns:a16="http://schemas.microsoft.com/office/drawing/2014/main" id="{8752D849-DFE2-AD50-62FB-11FC32ED3B7D}"/>
              </a:ext>
            </a:extLst>
          </p:cNvPr>
          <p:cNvSpPr txBox="1">
            <a:spLocks/>
          </p:cNvSpPr>
          <p:nvPr/>
        </p:nvSpPr>
        <p:spPr>
          <a:xfrm>
            <a:off x="1280415" y="288697"/>
            <a:ext cx="6579900" cy="993775"/>
          </a:xfrm>
          <a:prstGeom prst="rect">
            <a:avLst/>
          </a:prstGeom>
        </p:spPr>
        <p:txBody>
          <a:bodyPr vert="horz" lIns="0" tIns="0" rIns="0" bIns="0" rtlCol="0" anchor="ctr">
            <a:normAutofit/>
          </a:bodyPr>
          <a:lstStyle>
            <a:lvl1pPr algn="l" defTabSz="913554" rtl="0" eaLnBrk="1" latinLnBrk="0" hangingPunct="1">
              <a:lnSpc>
                <a:spcPct val="90000"/>
              </a:lnSpc>
              <a:spcBef>
                <a:spcPct val="0"/>
              </a:spcBef>
              <a:buNone/>
              <a:defRPr sz="2498" kern="1200">
                <a:solidFill>
                  <a:schemeClr val="bg1"/>
                </a:solidFill>
                <a:latin typeface="+mn-lt"/>
                <a:ea typeface="+mj-ea"/>
                <a:cs typeface="+mj-cs"/>
              </a:defRPr>
            </a:lvl1pPr>
          </a:lstStyle>
          <a:p>
            <a:pPr algn="ctr"/>
            <a:r>
              <a:rPr lang="en-AU" sz="2800" b="1">
                <a:solidFill>
                  <a:schemeClr val="tx2"/>
                </a:solidFill>
              </a:rPr>
              <a:t>Digital ID update</a:t>
            </a:r>
            <a:endParaRPr lang="en-AU" sz="2800" b="1">
              <a:solidFill>
                <a:schemeClr val="tx2"/>
              </a:solidFill>
              <a:ea typeface="Calibri"/>
              <a:cs typeface="Calibri"/>
            </a:endParaRPr>
          </a:p>
        </p:txBody>
      </p:sp>
    </p:spTree>
    <p:extLst>
      <p:ext uri="{BB962C8B-B14F-4D97-AF65-F5344CB8AC3E}">
        <p14:creationId xmlns:p14="http://schemas.microsoft.com/office/powerpoint/2010/main" val="297209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453977" y="169842"/>
            <a:ext cx="6364188" cy="993775"/>
          </a:xfrm>
        </p:spPr>
        <p:txBody>
          <a:bodyPr>
            <a:normAutofit/>
          </a:bodyPr>
          <a:lstStyle/>
          <a:p>
            <a:pPr algn="ctr"/>
            <a:r>
              <a:rPr lang="en-AU" sz="2800" b="1"/>
              <a:t>Social Cohesion Policy Team</a:t>
            </a:r>
            <a:endParaRPr lang="en-US" sz="2800">
              <a:ea typeface="Calibri"/>
              <a:cs typeface="Calibri"/>
            </a:endParaRPr>
          </a:p>
        </p:txBody>
      </p:sp>
      <p:sp>
        <p:nvSpPr>
          <p:cNvPr id="2" name="TextBox 1">
            <a:extLst>
              <a:ext uri="{FF2B5EF4-FFF2-40B4-BE49-F238E27FC236}">
                <a16:creationId xmlns:a16="http://schemas.microsoft.com/office/drawing/2014/main" id="{46BF3171-67CE-EE87-1ADB-116966AC4AF1}"/>
              </a:ext>
            </a:extLst>
          </p:cNvPr>
          <p:cNvSpPr txBox="1"/>
          <p:nvPr/>
        </p:nvSpPr>
        <p:spPr>
          <a:xfrm>
            <a:off x="457200" y="1258391"/>
            <a:ext cx="8338832" cy="3447098"/>
          </a:xfrm>
          <a:prstGeom prst="rect">
            <a:avLst/>
          </a:prstGeom>
          <a:noFill/>
        </p:spPr>
        <p:txBody>
          <a:bodyPr wrap="square" lIns="91440" tIns="45720" rIns="91440" bIns="45720" rtlCol="0" anchor="t">
            <a:spAutoFit/>
          </a:bodyPr>
          <a:lstStyle/>
          <a:p>
            <a:pPr>
              <a:spcAft>
                <a:spcPts val="800"/>
              </a:spcAft>
            </a:pPr>
            <a:r>
              <a:rPr lang="en-AU"/>
              <a:t>Our team: </a:t>
            </a:r>
            <a:endParaRPr lang="en-US"/>
          </a:p>
          <a:p>
            <a:pPr marL="571500" indent="-285750">
              <a:spcAft>
                <a:spcPts val="800"/>
              </a:spcAft>
              <a:buFont typeface="Arial"/>
              <a:buChar char="•"/>
            </a:pPr>
            <a:r>
              <a:rPr lang="en-AU"/>
              <a:t>Leads policy advice and projects to improve social cohesion and inclusion in higher education to ensure all students and staff are safe, supported and free from discrimination and harassment. </a:t>
            </a:r>
            <a:endParaRPr lang="en-AU">
              <a:ea typeface="Calibri" panose="020F0502020204030204"/>
              <a:cs typeface="Calibri" panose="020F0502020204030204"/>
            </a:endParaRPr>
          </a:p>
          <a:p>
            <a:pPr marL="571500" indent="-285750">
              <a:spcAft>
                <a:spcPts val="800"/>
              </a:spcAft>
              <a:buFont typeface="Arial"/>
              <a:buChar char="•"/>
            </a:pPr>
            <a:r>
              <a:rPr lang="en-AU"/>
              <a:t>Is focused on strengthening policy capability on social cohesion issues in higher education to drive a strategic approach to address existing and emerging issues including campus protests, student wellbeing, and student experiences for ensuring social cohesion in higher education. </a:t>
            </a:r>
            <a:endParaRPr lang="en-AU">
              <a:ea typeface="Calibri" panose="020F0502020204030204"/>
              <a:cs typeface="Calibri" panose="020F0502020204030204"/>
            </a:endParaRPr>
          </a:p>
          <a:p>
            <a:pPr marL="571500" indent="-285750">
              <a:spcAft>
                <a:spcPts val="800"/>
              </a:spcAft>
              <a:buFont typeface="Arial"/>
              <a:buChar char="•"/>
            </a:pPr>
            <a:r>
              <a:rPr lang="en-AU"/>
              <a:t>Is responsible for supporting the Australian Human Rights Commission’s Respect at Uni: Study into Antisemitism, Islamophobia, racism and the experience of First Nations people. </a:t>
            </a:r>
            <a:endParaRPr lang="en-AU">
              <a:ea typeface="Calibri" panose="020F0502020204030204"/>
              <a:cs typeface="Calibri" panose="020F0502020204030204"/>
            </a:endParaRPr>
          </a:p>
        </p:txBody>
      </p:sp>
    </p:spTree>
    <p:extLst>
      <p:ext uri="{BB962C8B-B14F-4D97-AF65-F5344CB8AC3E}">
        <p14:creationId xmlns:p14="http://schemas.microsoft.com/office/powerpoint/2010/main" val="25657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F84CF-5EA9-8CF8-4B94-18E8F6ADB6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EF50F6-EFF3-17CB-E0CF-18FF286C667D}"/>
              </a:ext>
            </a:extLst>
          </p:cNvPr>
          <p:cNvSpPr>
            <a:spLocks noGrp="1"/>
          </p:cNvSpPr>
          <p:nvPr>
            <p:ph type="title"/>
          </p:nvPr>
        </p:nvSpPr>
        <p:spPr>
          <a:xfrm>
            <a:off x="1451917" y="175107"/>
            <a:ext cx="6364188" cy="993775"/>
          </a:xfrm>
        </p:spPr>
        <p:txBody>
          <a:bodyPr>
            <a:normAutofit/>
          </a:bodyPr>
          <a:lstStyle/>
          <a:p>
            <a:pPr algn="ctr"/>
            <a:r>
              <a:rPr lang="en-AU" sz="2800" b="1"/>
              <a:t>Respect at Uni Study</a:t>
            </a:r>
            <a:endParaRPr lang="en-AU" sz="2800" b="1">
              <a:ea typeface="Calibri"/>
              <a:cs typeface="Calibri"/>
            </a:endParaRPr>
          </a:p>
        </p:txBody>
      </p:sp>
      <p:sp>
        <p:nvSpPr>
          <p:cNvPr id="2" name="TextBox 1">
            <a:extLst>
              <a:ext uri="{FF2B5EF4-FFF2-40B4-BE49-F238E27FC236}">
                <a16:creationId xmlns:a16="http://schemas.microsoft.com/office/drawing/2014/main" id="{C33E8628-1199-F13D-7D03-0492B31BF592}"/>
              </a:ext>
            </a:extLst>
          </p:cNvPr>
          <p:cNvSpPr txBox="1"/>
          <p:nvPr/>
        </p:nvSpPr>
        <p:spPr>
          <a:xfrm>
            <a:off x="457200" y="1258391"/>
            <a:ext cx="8338832" cy="3170099"/>
          </a:xfrm>
          <a:prstGeom prst="rect">
            <a:avLst/>
          </a:prstGeom>
          <a:noFill/>
        </p:spPr>
        <p:txBody>
          <a:bodyPr wrap="square" lIns="91440" tIns="45720" rIns="91440" bIns="45720" rtlCol="0" anchor="t">
            <a:spAutoFit/>
          </a:bodyPr>
          <a:lstStyle/>
          <a:p>
            <a:pPr marL="285750" indent="-285750">
              <a:spcAft>
                <a:spcPts val="800"/>
              </a:spcAft>
              <a:buFont typeface="Arial" panose="020B0604020202020204" pitchFamily="34" charset="0"/>
              <a:buChar char="•"/>
            </a:pPr>
            <a:r>
              <a:rPr lang="en-AU"/>
              <a:t>In 2024 the Department of Education contracted the Australian Human Rights Commission to undertake a groundbreaking study into the prevalence, nature, and impact of racism at universities. </a:t>
            </a:r>
            <a:endParaRPr lang="en-US"/>
          </a:p>
          <a:p>
            <a:pPr marL="285750" indent="-285750">
              <a:spcAft>
                <a:spcPts val="800"/>
              </a:spcAft>
              <a:buFont typeface="Arial" panose="020B0604020202020204" pitchFamily="34" charset="0"/>
              <a:buChar char="•"/>
            </a:pPr>
            <a:r>
              <a:rPr lang="en-AU"/>
              <a:t>All forms of racism will be addressed in this project. The antisemitism, Islamophobia, anti-Palestinian and anti-Arab racism currently being seen on campuses, and systemic racist practices against First Nations student and staff will be considered. </a:t>
            </a:r>
            <a:endParaRPr lang="en-AU">
              <a:ea typeface="Calibri" panose="020F0502020204030204"/>
              <a:cs typeface="Calibri" panose="020F0502020204030204"/>
            </a:endParaRPr>
          </a:p>
          <a:p>
            <a:pPr marL="285750" indent="-285750">
              <a:spcAft>
                <a:spcPts val="800"/>
              </a:spcAft>
              <a:buFont typeface="Arial" panose="020B0604020202020204" pitchFamily="34" charset="0"/>
              <a:buChar char="•"/>
            </a:pPr>
            <a:r>
              <a:rPr lang="en-AU"/>
              <a:t>The study implements part of a key recommendation from the Australian Universities Accord Final Report. </a:t>
            </a:r>
            <a:endParaRPr lang="en-AU">
              <a:ea typeface="Calibri" panose="020F0502020204030204"/>
              <a:cs typeface="Calibri" panose="020F0502020204030204"/>
            </a:endParaRPr>
          </a:p>
          <a:p>
            <a:pPr marL="285750" indent="-285750">
              <a:spcAft>
                <a:spcPts val="800"/>
              </a:spcAft>
              <a:buFont typeface="Arial" panose="020B0604020202020204" pitchFamily="34" charset="0"/>
              <a:buChar char="•"/>
            </a:pPr>
            <a:r>
              <a:rPr lang="en-AU"/>
              <a:t>The Study is intended to be a first step in the design and development of a national, longitudinal approach to measuring and tracking racism in the tertiary sector. </a:t>
            </a:r>
            <a:endParaRPr lang="en-AU">
              <a:ea typeface="Calibri" panose="020F0502020204030204"/>
              <a:cs typeface="Calibri" panose="020F0502020204030204"/>
            </a:endParaRPr>
          </a:p>
        </p:txBody>
      </p:sp>
    </p:spTree>
    <p:extLst>
      <p:ext uri="{BB962C8B-B14F-4D97-AF65-F5344CB8AC3E}">
        <p14:creationId xmlns:p14="http://schemas.microsoft.com/office/powerpoint/2010/main" val="396189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8DA9-E570-0589-17D9-05F014AF4E8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36EFAB-3C7C-0FEA-E930-5C1E257A17AD}"/>
              </a:ext>
            </a:extLst>
          </p:cNvPr>
          <p:cNvSpPr>
            <a:spLocks noGrp="1"/>
          </p:cNvSpPr>
          <p:nvPr>
            <p:ph type="title"/>
          </p:nvPr>
        </p:nvSpPr>
        <p:spPr>
          <a:xfrm>
            <a:off x="1451917" y="119148"/>
            <a:ext cx="6364188" cy="993775"/>
          </a:xfrm>
        </p:spPr>
        <p:txBody>
          <a:bodyPr>
            <a:normAutofit/>
          </a:bodyPr>
          <a:lstStyle/>
          <a:p>
            <a:pPr algn="ctr"/>
            <a:r>
              <a:rPr lang="en-AU" sz="2800" b="1"/>
              <a:t>Respect at Uni Study</a:t>
            </a:r>
            <a:endParaRPr lang="en-AU" sz="2800" b="1">
              <a:ea typeface="Calibri"/>
              <a:cs typeface="Calibri"/>
            </a:endParaRPr>
          </a:p>
        </p:txBody>
      </p:sp>
      <p:sp>
        <p:nvSpPr>
          <p:cNvPr id="2" name="TextBox 1">
            <a:extLst>
              <a:ext uri="{FF2B5EF4-FFF2-40B4-BE49-F238E27FC236}">
                <a16:creationId xmlns:a16="http://schemas.microsoft.com/office/drawing/2014/main" id="{FF10043B-2C69-3EA6-EE3E-78D286001011}"/>
              </a:ext>
            </a:extLst>
          </p:cNvPr>
          <p:cNvSpPr txBox="1"/>
          <p:nvPr/>
        </p:nvSpPr>
        <p:spPr>
          <a:xfrm>
            <a:off x="457200" y="1202432"/>
            <a:ext cx="8338832" cy="3447098"/>
          </a:xfrm>
          <a:prstGeom prst="rect">
            <a:avLst/>
          </a:prstGeom>
          <a:noFill/>
        </p:spPr>
        <p:txBody>
          <a:bodyPr wrap="square" lIns="91440" tIns="45720" rIns="91440" bIns="45720" rtlCol="0" anchor="t">
            <a:spAutoFit/>
          </a:bodyPr>
          <a:lstStyle/>
          <a:p>
            <a:pPr marL="285750" indent="-285750">
              <a:spcAft>
                <a:spcPts val="800"/>
              </a:spcAft>
              <a:buFont typeface="Arial" panose="020B0604020202020204" pitchFamily="34" charset="0"/>
              <a:buChar char="•"/>
            </a:pPr>
            <a:r>
              <a:rPr lang="en-AU"/>
              <a:t>The Study is supported by three streams of work: </a:t>
            </a:r>
            <a:endParaRPr lang="en-US"/>
          </a:p>
          <a:p>
            <a:pPr marL="742950" lvl="1" indent="-285750">
              <a:spcAft>
                <a:spcPts val="800"/>
              </a:spcAft>
              <a:buFont typeface="Arial" panose="020B0604020202020204" pitchFamily="34" charset="0"/>
              <a:buChar char="•"/>
            </a:pPr>
            <a:r>
              <a:rPr lang="en-AU" b="1"/>
              <a:t>National Online Prevalence Survey </a:t>
            </a:r>
            <a:r>
              <a:rPr lang="en-AU"/>
              <a:t>– looking at the prevalence and impact of racism experienced by students and staff in Australian universities (including those with dual-sector operations).</a:t>
            </a:r>
            <a:endParaRPr lang="en-AU">
              <a:ea typeface="Calibri" panose="020F0502020204030204"/>
              <a:cs typeface="Calibri" panose="020F0502020204030204"/>
            </a:endParaRPr>
          </a:p>
          <a:p>
            <a:pPr marL="742950" lvl="1" indent="-285750">
              <a:spcAft>
                <a:spcPts val="800"/>
              </a:spcAft>
              <a:buFont typeface="Arial" panose="020B0604020202020204" pitchFamily="34" charset="0"/>
              <a:buChar char="•"/>
            </a:pPr>
            <a:r>
              <a:rPr lang="en-AU" b="1"/>
              <a:t>Literature review </a:t>
            </a:r>
            <a:r>
              <a:rPr lang="en-AU"/>
              <a:t>- the Literature Review will investigate practical evidence-based solutions. The final report of the Literature Review will include detailed recommendations to supplement other data from the Study. Other Commission projects, such as the National Anti-Racism Framework, provide a successful model for this approach.</a:t>
            </a:r>
            <a:endParaRPr lang="en-AU">
              <a:ea typeface="Calibri" panose="020F0502020204030204"/>
              <a:cs typeface="Calibri" panose="020F0502020204030204"/>
            </a:endParaRPr>
          </a:p>
          <a:p>
            <a:pPr marL="742950" lvl="1" indent="-285750">
              <a:spcAft>
                <a:spcPts val="800"/>
              </a:spcAft>
              <a:buFont typeface="Arial" panose="020B0604020202020204" pitchFamily="34" charset="0"/>
              <a:buChar char="•"/>
            </a:pPr>
            <a:r>
              <a:rPr lang="en-AU" b="1"/>
              <a:t>Fieldwork</a:t>
            </a:r>
            <a:r>
              <a:rPr lang="en-AU"/>
              <a:t> – the collection of qualitative data through focus groups and consultations with key stakeholder groups </a:t>
            </a:r>
            <a:endParaRPr lang="en-AU">
              <a:ea typeface="Calibri" panose="020F0502020204030204"/>
              <a:cs typeface="Calibri" panose="020F0502020204030204"/>
            </a:endParaRPr>
          </a:p>
        </p:txBody>
      </p:sp>
    </p:spTree>
    <p:extLst>
      <p:ext uri="{BB962C8B-B14F-4D97-AF65-F5344CB8AC3E}">
        <p14:creationId xmlns:p14="http://schemas.microsoft.com/office/powerpoint/2010/main" val="300537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DC83-2898-84B8-AA2D-1F001CB025C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787031-8F1B-48A5-D200-9C198C2C3051}"/>
              </a:ext>
            </a:extLst>
          </p:cNvPr>
          <p:cNvSpPr>
            <a:spLocks noGrp="1"/>
          </p:cNvSpPr>
          <p:nvPr>
            <p:ph type="title"/>
          </p:nvPr>
        </p:nvSpPr>
        <p:spPr>
          <a:xfrm>
            <a:off x="1402181" y="299459"/>
            <a:ext cx="6364188" cy="993775"/>
          </a:xfrm>
        </p:spPr>
        <p:txBody>
          <a:bodyPr>
            <a:normAutofit/>
          </a:bodyPr>
          <a:lstStyle/>
          <a:p>
            <a:pPr algn="ctr"/>
            <a:r>
              <a:rPr lang="en-AU" sz="2800" b="1"/>
              <a:t>National Online Prevalence Survey </a:t>
            </a:r>
            <a:endParaRPr lang="en-AU" sz="2800" b="1">
              <a:ea typeface="Calibri"/>
              <a:cs typeface="Calibri"/>
            </a:endParaRPr>
          </a:p>
        </p:txBody>
      </p:sp>
      <p:sp>
        <p:nvSpPr>
          <p:cNvPr id="2" name="TextBox 1">
            <a:extLst>
              <a:ext uri="{FF2B5EF4-FFF2-40B4-BE49-F238E27FC236}">
                <a16:creationId xmlns:a16="http://schemas.microsoft.com/office/drawing/2014/main" id="{C571B99E-3982-CBA9-000F-FF332ED51AA7}"/>
              </a:ext>
            </a:extLst>
          </p:cNvPr>
          <p:cNvSpPr txBox="1"/>
          <p:nvPr/>
        </p:nvSpPr>
        <p:spPr>
          <a:xfrm>
            <a:off x="457200" y="1382743"/>
            <a:ext cx="8338832" cy="2616101"/>
          </a:xfrm>
          <a:prstGeom prst="rect">
            <a:avLst/>
          </a:prstGeom>
          <a:noFill/>
        </p:spPr>
        <p:txBody>
          <a:bodyPr wrap="square" lIns="91440" tIns="45720" rIns="91440" bIns="45720" rtlCol="0" anchor="t">
            <a:spAutoFit/>
          </a:bodyPr>
          <a:lstStyle/>
          <a:p>
            <a:pPr marL="285750" indent="-285750">
              <a:spcAft>
                <a:spcPts val="800"/>
              </a:spcAft>
              <a:buFont typeface="Arial" panose="020B0604020202020204" pitchFamily="34" charset="0"/>
              <a:buChar char="•"/>
            </a:pPr>
            <a:r>
              <a:rPr lang="en-AU"/>
              <a:t>The quantitative data will be used to help establish a baseline of the experiences of racism and inform development of recommendations to foster a safe, respectful and inclusive environment for all university students and staff. </a:t>
            </a:r>
            <a:endParaRPr lang="en-US"/>
          </a:p>
          <a:p>
            <a:pPr marL="285750" indent="-285750">
              <a:spcAft>
                <a:spcPts val="800"/>
              </a:spcAft>
              <a:buFont typeface="Arial" panose="020B0604020202020204" pitchFamily="34" charset="0"/>
              <a:buChar char="•"/>
            </a:pPr>
            <a:r>
              <a:rPr lang="en-AU"/>
              <a:t>The Survey will be run during first semester this year. </a:t>
            </a:r>
            <a:endParaRPr lang="en-AU">
              <a:ea typeface="Calibri" panose="020F0502020204030204"/>
              <a:cs typeface="Calibri" panose="020F0502020204030204"/>
            </a:endParaRPr>
          </a:p>
          <a:p>
            <a:pPr marL="285750" indent="-285750">
              <a:spcAft>
                <a:spcPts val="800"/>
              </a:spcAft>
              <a:buFont typeface="Arial" panose="020B0604020202020204" pitchFamily="34" charset="0"/>
              <a:buChar char="•"/>
            </a:pPr>
            <a:r>
              <a:rPr lang="en-AU"/>
              <a:t>The AHRC will be holding information sessions with Vice-chancellors on 5 and 10 March 2025. </a:t>
            </a:r>
            <a:endParaRPr lang="en-AU">
              <a:ea typeface="Calibri" panose="020F0502020204030204"/>
              <a:cs typeface="Calibri" panose="020F0502020204030204"/>
            </a:endParaRPr>
          </a:p>
          <a:p>
            <a:pPr marL="285750" indent="-285750">
              <a:spcAft>
                <a:spcPts val="800"/>
              </a:spcAft>
              <a:buFont typeface="Arial" panose="020B0604020202020204" pitchFamily="34" charset="0"/>
              <a:buChar char="•"/>
            </a:pPr>
            <a:r>
              <a:rPr lang="en-AU"/>
              <a:t>We ask that your institutions encourage participation in the survey once released by the AHRC.   </a:t>
            </a:r>
            <a:endParaRPr lang="en-AU">
              <a:ea typeface="Calibri" panose="020F0502020204030204"/>
              <a:cs typeface="Calibri" panose="020F0502020204030204"/>
            </a:endParaRPr>
          </a:p>
        </p:txBody>
      </p:sp>
    </p:spTree>
    <p:extLst>
      <p:ext uri="{BB962C8B-B14F-4D97-AF65-F5344CB8AC3E}">
        <p14:creationId xmlns:p14="http://schemas.microsoft.com/office/powerpoint/2010/main" val="62997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BEC7-234D-661F-7C23-B63559B5EE6C}"/>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FF4EEE3-C0B4-7837-67D9-5BA17443E404}"/>
              </a:ext>
            </a:extLst>
          </p:cNvPr>
          <p:cNvGraphicFramePr>
            <a:graphicFrameLocks noGrp="1"/>
          </p:cNvGraphicFramePr>
          <p:nvPr>
            <p:extLst>
              <p:ext uri="{D42A27DB-BD31-4B8C-83A1-F6EECF244321}">
                <p14:modId xmlns:p14="http://schemas.microsoft.com/office/powerpoint/2010/main" val="3359923539"/>
              </p:ext>
            </p:extLst>
          </p:nvPr>
        </p:nvGraphicFramePr>
        <p:xfrm>
          <a:off x="286392" y="145206"/>
          <a:ext cx="8567272" cy="4655275"/>
        </p:xfrm>
        <a:graphic>
          <a:graphicData uri="http://schemas.openxmlformats.org/drawingml/2006/table">
            <a:tbl>
              <a:tblPr firstRow="1" bandRow="1">
                <a:tableStyleId>{5C22544A-7EE6-4342-B048-85BDC9FD1C3A}</a:tableStyleId>
              </a:tblPr>
              <a:tblGrid>
                <a:gridCol w="462642">
                  <a:extLst>
                    <a:ext uri="{9D8B030D-6E8A-4147-A177-3AD203B41FA5}">
                      <a16:colId xmlns:a16="http://schemas.microsoft.com/office/drawing/2014/main" val="1242448094"/>
                    </a:ext>
                  </a:extLst>
                </a:gridCol>
                <a:gridCol w="1333500">
                  <a:extLst>
                    <a:ext uri="{9D8B030D-6E8A-4147-A177-3AD203B41FA5}">
                      <a16:colId xmlns:a16="http://schemas.microsoft.com/office/drawing/2014/main" val="3367518385"/>
                    </a:ext>
                  </a:extLst>
                </a:gridCol>
                <a:gridCol w="1973035">
                  <a:extLst>
                    <a:ext uri="{9D8B030D-6E8A-4147-A177-3AD203B41FA5}">
                      <a16:colId xmlns:a16="http://schemas.microsoft.com/office/drawing/2014/main" val="1707681258"/>
                    </a:ext>
                  </a:extLst>
                </a:gridCol>
                <a:gridCol w="4798095">
                  <a:extLst>
                    <a:ext uri="{9D8B030D-6E8A-4147-A177-3AD203B41FA5}">
                      <a16:colId xmlns:a16="http://schemas.microsoft.com/office/drawing/2014/main" val="1823190654"/>
                    </a:ext>
                  </a:extLst>
                </a:gridCol>
              </a:tblGrid>
              <a:tr h="225952">
                <a:tc>
                  <a:txBody>
                    <a:bodyPr/>
                    <a:lstStyle/>
                    <a:p>
                      <a:r>
                        <a:rPr lang="en-AU" sz="1100">
                          <a:latin typeface="Calibri"/>
                        </a:rPr>
                        <a:t>Item</a:t>
                      </a:r>
                    </a:p>
                  </a:txBody>
                  <a:tcPr/>
                </a:tc>
                <a:tc>
                  <a:txBody>
                    <a:bodyPr/>
                    <a:lstStyle/>
                    <a:p>
                      <a:r>
                        <a:rPr lang="en-AU" sz="1100">
                          <a:latin typeface="Calibri"/>
                        </a:rPr>
                        <a:t>Speaker</a:t>
                      </a:r>
                    </a:p>
                  </a:txBody>
                  <a:tcPr/>
                </a:tc>
                <a:tc>
                  <a:txBody>
                    <a:bodyPr/>
                    <a:lstStyle/>
                    <a:p>
                      <a:r>
                        <a:rPr lang="en-AU" sz="1100">
                          <a:latin typeface="Calibri"/>
                        </a:rPr>
                        <a:t>Representing</a:t>
                      </a:r>
                    </a:p>
                  </a:txBody>
                  <a:tcPr/>
                </a:tc>
                <a:tc>
                  <a:txBody>
                    <a:bodyPr/>
                    <a:lstStyle/>
                    <a:p>
                      <a:r>
                        <a:rPr lang="en-AU" sz="1100">
                          <a:latin typeface="Calibri"/>
                        </a:rPr>
                        <a:t>Agenda Item</a:t>
                      </a:r>
                    </a:p>
                  </a:txBody>
                  <a:tcPr/>
                </a:tc>
                <a:extLst>
                  <a:ext uri="{0D108BD9-81ED-4DB2-BD59-A6C34878D82A}">
                    <a16:rowId xmlns:a16="http://schemas.microsoft.com/office/drawing/2014/main" val="1792238371"/>
                  </a:ext>
                </a:extLst>
              </a:tr>
              <a:tr h="225952">
                <a:tc>
                  <a:txBody>
                    <a:bodyPr/>
                    <a:lstStyle/>
                    <a:p>
                      <a:r>
                        <a:rPr lang="en-AU" sz="1050" b="0">
                          <a:latin typeface="Calibri"/>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MC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Welcome, housekeeping and introduction</a:t>
                      </a:r>
                    </a:p>
                  </a:txBody>
                  <a:tcPr/>
                </a:tc>
                <a:extLst>
                  <a:ext uri="{0D108BD9-81ED-4DB2-BD59-A6C34878D82A}">
                    <a16:rowId xmlns:a16="http://schemas.microsoft.com/office/drawing/2014/main" val="2590566024"/>
                  </a:ext>
                </a:extLst>
              </a:tr>
              <a:tr h="212660">
                <a:tc>
                  <a:txBody>
                    <a:bodyPr/>
                    <a:lstStyle/>
                    <a:p>
                      <a:r>
                        <a:rPr lang="en-AU" sz="1050" b="0">
                          <a:latin typeface="Calibri"/>
                        </a:rPr>
                        <a:t>2a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kern="1200">
                          <a:solidFill>
                            <a:schemeClr val="dk1"/>
                          </a:solidFill>
                          <a:latin typeface="Calibri"/>
                          <a:ea typeface="+mn-ea"/>
                          <a:cs typeface="+mn-cs"/>
                        </a:rPr>
                        <a:t>Libby Beattie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050" b="0" kern="1200">
                          <a:solidFill>
                            <a:schemeClr val="dk1"/>
                          </a:solidFill>
                          <a:latin typeface="Calibri"/>
                          <a:ea typeface="+mn-ea"/>
                          <a:cs typeface="+mn-cs"/>
                        </a:rPr>
                        <a:t>Regional University Study Hubs</a:t>
                      </a:r>
                    </a:p>
                  </a:txBody>
                  <a:tcPr marL="68580" marR="68580" marT="0" marB="0"/>
                </a:tc>
                <a:tc>
                  <a:txBody>
                    <a:bodyPr/>
                    <a:lstStyle/>
                    <a:p>
                      <a:pPr marL="0" lvl="0" indent="0">
                        <a:buFont typeface="Arial" panose="020B0604020202020204" pitchFamily="34" charset="0"/>
                        <a:buNone/>
                      </a:pPr>
                      <a:r>
                        <a:rPr lang="en-AU" sz="1050" b="0" i="0" u="none" strike="noStrike" kern="1200">
                          <a:solidFill>
                            <a:schemeClr val="tx1"/>
                          </a:solidFill>
                          <a:effectLst/>
                          <a:latin typeface="Calibri"/>
                          <a:ea typeface="+mn-ea"/>
                          <a:cs typeface="+mn-cs"/>
                        </a:rPr>
                        <a:t>Update on 2024 Regional University Study Hubs application round</a:t>
                      </a:r>
                    </a:p>
                  </a:txBody>
                  <a:tcPr/>
                </a:tc>
                <a:extLst>
                  <a:ext uri="{0D108BD9-81ED-4DB2-BD59-A6C34878D82A}">
                    <a16:rowId xmlns:a16="http://schemas.microsoft.com/office/drawing/2014/main" val="3143428996"/>
                  </a:ext>
                </a:extLst>
              </a:tr>
              <a:tr h="212660">
                <a:tc>
                  <a:txBody>
                    <a:bodyPr/>
                    <a:lstStyle/>
                    <a:p>
                      <a:pPr lvl="0">
                        <a:buNone/>
                      </a:pPr>
                      <a:r>
                        <a:rPr lang="en-AU" sz="1050" b="0">
                          <a:latin typeface="Calibri"/>
                        </a:rPr>
                        <a:t>2b</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Nicole Ranieri</a:t>
                      </a:r>
                    </a:p>
                  </a:txBody>
                  <a:tcPr/>
                </a:tc>
                <a:tc>
                  <a:txBody>
                    <a:bodyPr/>
                    <a:lstStyle/>
                    <a:p>
                      <a:pPr marL="0" lvl="0" indent="0" algn="l">
                        <a:lnSpc>
                          <a:spcPct val="150000"/>
                        </a:lnSpc>
                        <a:spcBef>
                          <a:spcPts val="0"/>
                        </a:spcBef>
                        <a:spcAft>
                          <a:spcPts val="0"/>
                        </a:spcAft>
                        <a:buNone/>
                      </a:pPr>
                      <a:r>
                        <a:rPr lang="en-AU" sz="1050" b="0" kern="1200">
                          <a:solidFill>
                            <a:schemeClr val="dk1"/>
                          </a:solidFill>
                          <a:latin typeface="Calibri"/>
                          <a:ea typeface="+mn-ea"/>
                          <a:cs typeface="+mn-cs"/>
                        </a:rPr>
                        <a:t>Student Engagement Team</a:t>
                      </a:r>
                    </a:p>
                  </a:txBody>
                  <a:tcPr marL="68580" marR="68580" marT="0" marB="0"/>
                </a:tc>
                <a:tc>
                  <a:txBody>
                    <a:bodyPr/>
                    <a:lstStyle/>
                    <a:p>
                      <a:pPr marL="0" lvl="0" indent="0">
                        <a:buNone/>
                      </a:pPr>
                      <a:r>
                        <a:rPr lang="en-AU" sz="1050" b="0" i="0" u="none" strike="noStrike" kern="1200">
                          <a:solidFill>
                            <a:schemeClr val="tx1"/>
                          </a:solidFill>
                          <a:effectLst/>
                          <a:latin typeface="Calibri"/>
                          <a:ea typeface="+mn-ea"/>
                          <a:cs typeface="+mn-cs"/>
                        </a:rPr>
                        <a:t>National Student Ombudsman</a:t>
                      </a:r>
                    </a:p>
                  </a:txBody>
                  <a:tcPr/>
                </a:tc>
                <a:extLst>
                  <a:ext uri="{0D108BD9-81ED-4DB2-BD59-A6C34878D82A}">
                    <a16:rowId xmlns:a16="http://schemas.microsoft.com/office/drawing/2014/main" val="3985582232"/>
                  </a:ext>
                </a:extLst>
              </a:tr>
              <a:tr h="345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2c</a:t>
                      </a:r>
                    </a:p>
                    <a:p>
                      <a:endParaRPr lang="en-AU" sz="1050" b="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Annette Cannell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i="0" kern="1200">
                          <a:solidFill>
                            <a:schemeClr val="dk1"/>
                          </a:solidFill>
                          <a:effectLst/>
                          <a:latin typeface="Calibri"/>
                          <a:ea typeface="+mn-ea"/>
                          <a:cs typeface="+mn-cs"/>
                        </a:rPr>
                        <a:t>Industry Linkages and Advanced Apprenticeships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i="0" u="none" strike="noStrike" kern="1200">
                          <a:solidFill>
                            <a:schemeClr val="tx1"/>
                          </a:solidFill>
                          <a:effectLst/>
                          <a:latin typeface="Calibri"/>
                          <a:ea typeface="+mn-ea"/>
                          <a:cs typeface="+mn-cs"/>
                        </a:rPr>
                        <a:t>Commonwealth </a:t>
                      </a:r>
                      <a:r>
                        <a:rPr lang="en-AU" sz="1050" b="0" i="0" u="none" strike="noStrike" kern="1200" err="1">
                          <a:solidFill>
                            <a:schemeClr val="tx1"/>
                          </a:solidFill>
                          <a:effectLst/>
                          <a:latin typeface="Calibri"/>
                          <a:ea typeface="+mn-ea"/>
                          <a:cs typeface="+mn-cs"/>
                        </a:rPr>
                        <a:t>Prac</a:t>
                      </a:r>
                      <a:r>
                        <a:rPr lang="en-AU" sz="1050" b="0" i="0" u="none" strike="noStrike" kern="1200">
                          <a:solidFill>
                            <a:schemeClr val="tx1"/>
                          </a:solidFill>
                          <a:effectLst/>
                          <a:latin typeface="Calibri"/>
                          <a:ea typeface="+mn-ea"/>
                          <a:cs typeface="+mn-cs"/>
                        </a:rPr>
                        <a:t> Payment</a:t>
                      </a:r>
                      <a:r>
                        <a:rPr lang="en-AU" sz="1050" b="0" i="0" u="none" kern="1200">
                          <a:solidFill>
                            <a:schemeClr val="tx1"/>
                          </a:solidFill>
                          <a:effectLst/>
                          <a:latin typeface="Calibri"/>
                          <a:ea typeface="+mn-ea"/>
                          <a:cs typeface="+mn-cs"/>
                        </a:rPr>
                        <a:t> (CPP)</a:t>
                      </a:r>
                      <a:endParaRPr lang="en-AU" sz="1050" b="0" kern="1200">
                        <a:solidFill>
                          <a:schemeClr val="dk1"/>
                        </a:solidFill>
                        <a:latin typeface="Calibri"/>
                        <a:ea typeface="+mn-ea"/>
                        <a:cs typeface="+mn-cs"/>
                      </a:endParaRPr>
                    </a:p>
                  </a:txBody>
                  <a:tcPr/>
                </a:tc>
                <a:extLst>
                  <a:ext uri="{0D108BD9-81ED-4DB2-BD59-A6C34878D82A}">
                    <a16:rowId xmlns:a16="http://schemas.microsoft.com/office/drawing/2014/main" val="1526455671"/>
                  </a:ext>
                </a:extLst>
              </a:tr>
              <a:tr h="47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2d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kern="1200">
                          <a:solidFill>
                            <a:schemeClr val="dk1"/>
                          </a:solidFill>
                          <a:latin typeface="Calibri"/>
                          <a:ea typeface="+mn-ea"/>
                          <a:cs typeface="+mn-cs"/>
                        </a:rPr>
                        <a:t>Tristan Krautz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0"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kern="1200">
                          <a:solidFill>
                            <a:schemeClr val="dk1"/>
                          </a:solidFill>
                          <a:latin typeface="Calibri"/>
                          <a:ea typeface="+mn-ea"/>
                          <a:cs typeface="+mn-cs"/>
                        </a:rPr>
                        <a:t>Equity and Support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0" kern="1200">
                        <a:solidFill>
                          <a:schemeClr val="dk1"/>
                        </a:solidFill>
                        <a:latin typeface="Calibri"/>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AU" sz="1050" b="0" kern="1200">
                          <a:solidFill>
                            <a:schemeClr val="dk1"/>
                          </a:solidFill>
                          <a:latin typeface="Calibri"/>
                          <a:ea typeface="+mn-ea"/>
                          <a:cs typeface="+mn-cs"/>
                        </a:rPr>
                        <a:t>Reminder: First Compliance Report Due 1 March 2025 for the Support for Students Policy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AU" sz="1050" b="0" kern="1200">
                          <a:solidFill>
                            <a:schemeClr val="dk1"/>
                          </a:solidFill>
                          <a:latin typeface="Calibri"/>
                          <a:ea typeface="+mn-ea"/>
                          <a:cs typeface="+mn-cs"/>
                        </a:rPr>
                        <a:t>Tertiary Access Payment: Changes to Eligibility from 1 January 2025</a:t>
                      </a:r>
                    </a:p>
                  </a:txBody>
                  <a:tcPr/>
                </a:tc>
                <a:extLst>
                  <a:ext uri="{0D108BD9-81ED-4DB2-BD59-A6C34878D82A}">
                    <a16:rowId xmlns:a16="http://schemas.microsoft.com/office/drawing/2014/main" val="633102682"/>
                  </a:ext>
                </a:extLst>
              </a:tr>
              <a:tr h="212660">
                <a:tc>
                  <a:txBody>
                    <a:bodyPr/>
                    <a:lstStyle/>
                    <a:p>
                      <a:pPr marL="0" lvl="0" indent="0" algn="l">
                        <a:lnSpc>
                          <a:spcPct val="100000"/>
                        </a:lnSpc>
                        <a:spcBef>
                          <a:spcPts val="0"/>
                        </a:spcBef>
                        <a:spcAft>
                          <a:spcPts val="0"/>
                        </a:spcAft>
                        <a:buNone/>
                      </a:pPr>
                      <a:r>
                        <a:rPr lang="en-AU" sz="1050" b="0">
                          <a:latin typeface="Calibri"/>
                        </a:rPr>
                        <a:t>2e</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Tanya Benton-Hall</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Tuition Protection Service</a:t>
                      </a:r>
                    </a:p>
                  </a:txBody>
                  <a:tcPr/>
                </a:tc>
                <a:tc>
                  <a:txBody>
                    <a:bodyPr/>
                    <a:lstStyle/>
                    <a:p>
                      <a:pPr marL="0" lvl="0" indent="0" algn="l">
                        <a:lnSpc>
                          <a:spcPct val="100000"/>
                        </a:lnSpc>
                        <a:spcBef>
                          <a:spcPts val="0"/>
                        </a:spcBef>
                        <a:spcAft>
                          <a:spcPts val="0"/>
                        </a:spcAft>
                        <a:buNone/>
                      </a:pPr>
                      <a:r>
                        <a:rPr lang="en-GB" sz="1050" b="0" i="0" u="none" strike="noStrike" kern="1200" noProof="0">
                          <a:solidFill>
                            <a:srgbClr val="000000"/>
                          </a:solidFill>
                          <a:latin typeface="Calibri"/>
                        </a:rPr>
                        <a:t>Upcoming Domestic Levy Consultations</a:t>
                      </a:r>
                      <a:endParaRPr lang="en-AU" sz="1050" b="0" kern="1200">
                        <a:solidFill>
                          <a:schemeClr val="dk1"/>
                        </a:solidFill>
                        <a:latin typeface="Calibri"/>
                        <a:ea typeface="+mn-ea"/>
                        <a:cs typeface="+mn-cs"/>
                      </a:endParaRPr>
                    </a:p>
                  </a:txBody>
                  <a:tcPr/>
                </a:tc>
                <a:extLst>
                  <a:ext uri="{0D108BD9-81ED-4DB2-BD59-A6C34878D82A}">
                    <a16:rowId xmlns:a16="http://schemas.microsoft.com/office/drawing/2014/main" val="834733922"/>
                  </a:ext>
                </a:extLst>
              </a:tr>
              <a:tr h="212660">
                <a:tc>
                  <a:txBody>
                    <a:bodyPr/>
                    <a:lstStyle/>
                    <a:p>
                      <a:pPr marL="0" lvl="0" indent="0" algn="l">
                        <a:lnSpc>
                          <a:spcPct val="100000"/>
                        </a:lnSpc>
                        <a:spcBef>
                          <a:spcPts val="0"/>
                        </a:spcBef>
                        <a:spcAft>
                          <a:spcPts val="0"/>
                        </a:spcAft>
                        <a:buNone/>
                      </a:pPr>
                      <a:r>
                        <a:rPr lang="en-AU" sz="1050" b="0">
                          <a:latin typeface="Calibri"/>
                        </a:rPr>
                        <a:t>3a</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Cameron De Jong</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HELP Program</a:t>
                      </a:r>
                    </a:p>
                  </a:txBody>
                  <a:tcPr/>
                </a:tc>
                <a:tc>
                  <a:txBody>
                    <a:bodyPr/>
                    <a:lstStyle/>
                    <a:p>
                      <a:pPr marL="0" lvl="0" indent="0" algn="l">
                        <a:lnSpc>
                          <a:spcPct val="100000"/>
                        </a:lnSpc>
                        <a:spcBef>
                          <a:spcPts val="0"/>
                        </a:spcBef>
                        <a:spcAft>
                          <a:spcPts val="0"/>
                        </a:spcAft>
                        <a:buNone/>
                      </a:pPr>
                      <a:r>
                        <a:rPr lang="en-AU" sz="1050" b="0" i="0" u="none" strike="noStrike" kern="1200" noProof="0">
                          <a:solidFill>
                            <a:srgbClr val="000000"/>
                          </a:solidFill>
                          <a:latin typeface="Calibri"/>
                        </a:rPr>
                        <a:t>USI verification reminder</a:t>
                      </a:r>
                      <a:endParaRPr lang="en-US" sz="1050">
                        <a:latin typeface="Calibri"/>
                      </a:endParaRPr>
                    </a:p>
                  </a:txBody>
                  <a:tcPr/>
                </a:tc>
                <a:extLst>
                  <a:ext uri="{0D108BD9-81ED-4DB2-BD59-A6C34878D82A}">
                    <a16:rowId xmlns:a16="http://schemas.microsoft.com/office/drawing/2014/main" val="1054083299"/>
                  </a:ext>
                </a:extLst>
              </a:tr>
              <a:tr h="212660">
                <a:tc>
                  <a:txBody>
                    <a:bodyPr/>
                    <a:lstStyle/>
                    <a:p>
                      <a:pPr marL="0" lvl="0" indent="0" algn="l">
                        <a:lnSpc>
                          <a:spcPct val="100000"/>
                        </a:lnSpc>
                        <a:spcBef>
                          <a:spcPts val="0"/>
                        </a:spcBef>
                        <a:spcAft>
                          <a:spcPts val="0"/>
                        </a:spcAft>
                        <a:buNone/>
                      </a:pPr>
                      <a:r>
                        <a:rPr lang="en-AU" sz="1050" b="0">
                          <a:latin typeface="Calibri"/>
                        </a:rPr>
                        <a:t>3b</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Ben Stilling</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Department of Finance</a:t>
                      </a:r>
                    </a:p>
                  </a:txBody>
                  <a:tcPr/>
                </a:tc>
                <a:tc>
                  <a:txBody>
                    <a:bodyPr/>
                    <a:lstStyle/>
                    <a:p>
                      <a:pPr marL="0" lvl="0" indent="0" algn="l">
                        <a:lnSpc>
                          <a:spcPct val="100000"/>
                        </a:lnSpc>
                        <a:spcBef>
                          <a:spcPts val="0"/>
                        </a:spcBef>
                        <a:spcAft>
                          <a:spcPts val="0"/>
                        </a:spcAft>
                        <a:buNone/>
                      </a:pPr>
                      <a:r>
                        <a:rPr lang="en-AU" sz="1050" b="0" i="0" u="none" strike="noStrike" kern="1200" noProof="0">
                          <a:solidFill>
                            <a:srgbClr val="000000"/>
                          </a:solidFill>
                          <a:latin typeface="Calibri"/>
                        </a:rPr>
                        <a:t>Digital ID Update</a:t>
                      </a:r>
                    </a:p>
                  </a:txBody>
                  <a:tcPr/>
                </a:tc>
                <a:extLst>
                  <a:ext uri="{0D108BD9-81ED-4DB2-BD59-A6C34878D82A}">
                    <a16:rowId xmlns:a16="http://schemas.microsoft.com/office/drawing/2014/main" val="3096386662"/>
                  </a:ext>
                </a:extLst>
              </a:tr>
              <a:tr h="232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3c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kern="1200">
                          <a:solidFill>
                            <a:schemeClr val="dk1"/>
                          </a:solidFill>
                          <a:latin typeface="Calibri"/>
                          <a:ea typeface="+mn-ea"/>
                          <a:cs typeface="+mn-cs"/>
                        </a:rPr>
                        <a:t>Nathan Riches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i="0" u="none" kern="1200">
                          <a:solidFill>
                            <a:schemeClr val="dk1"/>
                          </a:solidFill>
                          <a:effectLst/>
                          <a:latin typeface="Calibri"/>
                          <a:ea typeface="+mn-ea"/>
                          <a:cs typeface="+mn-cs"/>
                        </a:rPr>
                        <a:t>Social Cohesion Team</a:t>
                      </a:r>
                      <a:endParaRPr lang="en-AU" sz="1050" b="0" u="none"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i="0" u="none" strike="noStrike" kern="1200">
                          <a:solidFill>
                            <a:schemeClr val="tx1"/>
                          </a:solidFill>
                          <a:effectLst/>
                          <a:latin typeface="Calibri"/>
                          <a:ea typeface="+mn-ea"/>
                          <a:cs typeface="+mn-cs"/>
                        </a:rPr>
                        <a:t>2025 Racism study survey</a:t>
                      </a:r>
                    </a:p>
                  </a:txBody>
                  <a:tcPr/>
                </a:tc>
                <a:extLst>
                  <a:ext uri="{0D108BD9-81ED-4DB2-BD59-A6C34878D82A}">
                    <a16:rowId xmlns:a16="http://schemas.microsoft.com/office/drawing/2014/main" val="796340198"/>
                  </a:ext>
                </a:extLst>
              </a:tr>
              <a:tr h="258535">
                <a:tc>
                  <a:txBody>
                    <a:bodyPr/>
                    <a:lstStyle/>
                    <a:p>
                      <a:pPr marL="0" lvl="0" indent="0" algn="l">
                        <a:lnSpc>
                          <a:spcPct val="100000"/>
                        </a:lnSpc>
                        <a:spcBef>
                          <a:spcPts val="0"/>
                        </a:spcBef>
                        <a:spcAft>
                          <a:spcPts val="0"/>
                        </a:spcAft>
                        <a:buNone/>
                      </a:pPr>
                      <a:r>
                        <a:rPr lang="en-AU" sz="1050" b="0">
                          <a:latin typeface="Calibri"/>
                        </a:rPr>
                        <a:t>3d</a:t>
                      </a:r>
                    </a:p>
                  </a:txBody>
                  <a:tcPr/>
                </a:tc>
                <a:tc>
                  <a:txBody>
                    <a:bodyPr/>
                    <a:lstStyle/>
                    <a:p>
                      <a:pPr marL="0" lvl="0" indent="0" algn="l">
                        <a:lnSpc>
                          <a:spcPct val="100000"/>
                        </a:lnSpc>
                        <a:spcBef>
                          <a:spcPts val="0"/>
                        </a:spcBef>
                        <a:spcAft>
                          <a:spcPts val="0"/>
                        </a:spcAft>
                        <a:buNone/>
                      </a:pPr>
                      <a:r>
                        <a:rPr lang="en-AU" sz="1050" b="0" kern="1200">
                          <a:solidFill>
                            <a:schemeClr val="dk1"/>
                          </a:solidFill>
                          <a:latin typeface="Calibri"/>
                          <a:ea typeface="+mn-ea"/>
                          <a:cs typeface="+mn-cs"/>
                        </a:rPr>
                        <a:t>Phil </a:t>
                      </a:r>
                      <a:r>
                        <a:rPr lang="en-AU" sz="1050" b="0" kern="1200" err="1">
                          <a:solidFill>
                            <a:schemeClr val="dk1"/>
                          </a:solidFill>
                          <a:latin typeface="Calibri"/>
                          <a:ea typeface="+mn-ea"/>
                          <a:cs typeface="+mn-cs"/>
                        </a:rPr>
                        <a:t>Blagus</a:t>
                      </a:r>
                    </a:p>
                  </a:txBody>
                  <a:tcPr/>
                </a:tc>
                <a:tc>
                  <a:txBody>
                    <a:bodyPr/>
                    <a:lstStyle/>
                    <a:p>
                      <a:pPr marL="0" lvl="0" indent="0" algn="l" defTabSz="914400">
                        <a:lnSpc>
                          <a:spcPct val="100000"/>
                        </a:lnSpc>
                        <a:spcBef>
                          <a:spcPts val="0"/>
                        </a:spcBef>
                        <a:spcAft>
                          <a:spcPts val="0"/>
                        </a:spcAft>
                        <a:buNone/>
                        <a:tabLst/>
                        <a:defRPr/>
                      </a:pPr>
                      <a:r>
                        <a:rPr lang="en-AU" sz="1050" b="0" i="0" u="none" kern="1200">
                          <a:solidFill>
                            <a:schemeClr val="dk1"/>
                          </a:solidFill>
                          <a:effectLst/>
                          <a:latin typeface="Calibri"/>
                          <a:ea typeface="+mn-ea"/>
                          <a:cs typeface="+mn-cs"/>
                        </a:rPr>
                        <a:t>TCSI</a:t>
                      </a:r>
                    </a:p>
                  </a:txBody>
                  <a:tcPr/>
                </a:tc>
                <a:tc>
                  <a:txBody>
                    <a:bodyPr/>
                    <a:lstStyle/>
                    <a:p>
                      <a:pPr marL="0" lvl="0" indent="0" algn="l">
                        <a:lnSpc>
                          <a:spcPct val="100000"/>
                        </a:lnSpc>
                        <a:spcBef>
                          <a:spcPts val="0"/>
                        </a:spcBef>
                        <a:spcAft>
                          <a:spcPts val="0"/>
                        </a:spcAft>
                        <a:buNone/>
                      </a:pPr>
                      <a:r>
                        <a:rPr lang="en-GB" sz="1050" b="0" i="0" u="none" strike="noStrike" kern="1200" noProof="0">
                          <a:solidFill>
                            <a:srgbClr val="000000"/>
                          </a:solidFill>
                          <a:effectLst/>
                          <a:latin typeface="Calibri"/>
                        </a:rPr>
                        <a:t>Student Data Verification Webinar in April</a:t>
                      </a:r>
                      <a:endParaRPr lang="en-AU" sz="1050" b="0" i="0" u="none" strike="noStrike" kern="1200" noProof="0">
                        <a:solidFill>
                          <a:srgbClr val="000000"/>
                        </a:solidFill>
                        <a:effectLst/>
                        <a:latin typeface="Calibri"/>
                      </a:endParaRPr>
                    </a:p>
                  </a:txBody>
                  <a:tcPr/>
                </a:tc>
                <a:extLst>
                  <a:ext uri="{0D108BD9-81ED-4DB2-BD59-A6C34878D82A}">
                    <a16:rowId xmlns:a16="http://schemas.microsoft.com/office/drawing/2014/main" val="2298757377"/>
                  </a:ext>
                </a:extLst>
              </a:tr>
              <a:tr h="47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3e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50" b="0" kern="1200">
                          <a:solidFill>
                            <a:schemeClr val="dk1"/>
                          </a:solidFill>
                          <a:latin typeface="Calibri"/>
                          <a:ea typeface="+mn-ea"/>
                          <a:cs typeface="+mn-cs"/>
                        </a:rPr>
                        <a:t>Nicole Ranieri, Steph Stockwell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kern="1200">
                          <a:solidFill>
                            <a:schemeClr val="dk1"/>
                          </a:solidFill>
                          <a:latin typeface="Calibri"/>
                          <a:ea typeface="+mn-ea"/>
                          <a:cs typeface="+mn-cs"/>
                        </a:rPr>
                        <a:t>Beth Betts</a:t>
                      </a:r>
                      <a:endParaRPr lang="en-AU" sz="1050">
                        <a:latin typeface="Calibri"/>
                      </a:endParaRPr>
                    </a:p>
                  </a:txBody>
                  <a:tcPr/>
                </a:tc>
                <a:tc>
                  <a:txBody>
                    <a:bodyPr/>
                    <a:lstStyle/>
                    <a:p>
                      <a:r>
                        <a:rPr lang="en-AU" sz="1050" b="0">
                          <a:latin typeface="Calibri"/>
                        </a:rPr>
                        <a:t>Student Engagement Team</a:t>
                      </a:r>
                      <a:endParaRPr lang="en-AU" sz="1050" b="0" kern="1200">
                        <a:solidFill>
                          <a:schemeClr val="dk1"/>
                        </a:solidFill>
                        <a:latin typeface="Calibri"/>
                        <a:ea typeface="+mn-ea"/>
                        <a:cs typeface="+mn-cs"/>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b="0" i="0" u="none" strike="noStrike" kern="1200" noProof="0">
                          <a:solidFill>
                            <a:srgbClr val="000000"/>
                          </a:solidFill>
                          <a:latin typeface="Calibri"/>
                        </a:rPr>
                        <a:t>HELP 2025 Booklets and Fact Sheets  </a:t>
                      </a:r>
                    </a:p>
                    <a:p>
                      <a:pPr marL="171450" marR="0" lvl="0" indent="-171450" algn="l">
                        <a:lnSpc>
                          <a:spcPct val="100000"/>
                        </a:lnSpc>
                        <a:spcBef>
                          <a:spcPts val="0"/>
                        </a:spcBef>
                        <a:spcAft>
                          <a:spcPts val="0"/>
                        </a:spcAft>
                        <a:buClrTx/>
                        <a:buSzTx/>
                        <a:buFont typeface="Arial" panose="020B0604020202020204" pitchFamily="34" charset="0"/>
                        <a:buChar char="•"/>
                      </a:pPr>
                      <a:r>
                        <a:rPr lang="en-AU" sz="1050" b="0" i="0" u="none" strike="noStrike" kern="1200" noProof="0">
                          <a:solidFill>
                            <a:srgbClr val="000000"/>
                          </a:solidFill>
                          <a:latin typeface="Calibri"/>
                        </a:rPr>
                        <a:t>Administrative Information for Providers – January 2025 update</a:t>
                      </a:r>
                      <a:endParaRPr lang="en-GB" sz="1050" b="0" i="0" u="none" strike="noStrike" kern="1200" noProof="0">
                        <a:solidFill>
                          <a:srgbClr val="000000"/>
                        </a:solidFill>
                        <a:latin typeface="Calibri"/>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1050" b="0" i="0" u="none" strike="noStrike" kern="1200" noProof="0">
                          <a:solidFill>
                            <a:srgbClr val="000000"/>
                          </a:solidFill>
                          <a:latin typeface="Calibri"/>
                        </a:rPr>
                        <a:t>Student Experience Research</a:t>
                      </a:r>
                      <a:r>
                        <a:rPr lang="en-GB" sz="1050" b="1" i="0" u="none" strike="noStrike" kern="1200" noProof="0">
                          <a:solidFill>
                            <a:srgbClr val="000000"/>
                          </a:solidFill>
                          <a:latin typeface="Calibri"/>
                        </a:rPr>
                        <a:t> </a:t>
                      </a:r>
                    </a:p>
                    <a:p>
                      <a:pPr marL="171450" marR="0" lvl="0" indent="-171450" algn="l">
                        <a:lnSpc>
                          <a:spcPct val="100000"/>
                        </a:lnSpc>
                        <a:spcBef>
                          <a:spcPts val="0"/>
                        </a:spcBef>
                        <a:spcAft>
                          <a:spcPts val="0"/>
                        </a:spcAft>
                        <a:buClrTx/>
                        <a:buSzTx/>
                        <a:buFont typeface="Arial" panose="020B0604020202020204" pitchFamily="34" charset="0"/>
                        <a:buChar char="•"/>
                      </a:pPr>
                      <a:r>
                        <a:rPr lang="en-AU" sz="1050" b="0" i="0" u="none" strike="noStrike" kern="1200" noProof="0">
                          <a:solidFill>
                            <a:srgbClr val="000000"/>
                          </a:solidFill>
                          <a:latin typeface="Calibri"/>
                        </a:rPr>
                        <a:t>2025 </a:t>
                      </a:r>
                      <a:r>
                        <a:rPr lang="en-AU" sz="1050" b="0" i="0" u="none" strike="noStrike" kern="1200" noProof="0" err="1">
                          <a:solidFill>
                            <a:srgbClr val="000000"/>
                          </a:solidFill>
                          <a:latin typeface="Calibri"/>
                        </a:rPr>
                        <a:t>eCAF</a:t>
                      </a:r>
                      <a:r>
                        <a:rPr lang="en-AU" sz="1050" b="0" i="0" u="none" strike="noStrike" kern="1200" noProof="0">
                          <a:solidFill>
                            <a:srgbClr val="000000"/>
                          </a:solidFill>
                          <a:latin typeface="Calibri"/>
                        </a:rPr>
                        <a:t>, FFUR </a:t>
                      </a:r>
                      <a:r>
                        <a:rPr lang="en-AU" sz="1050" b="0" i="0" u="none" strike="noStrike" kern="1200" noProof="0" err="1">
                          <a:solidFill>
                            <a:srgbClr val="000000"/>
                          </a:solidFill>
                          <a:latin typeface="Calibri"/>
                        </a:rPr>
                        <a:t>eCAF</a:t>
                      </a:r>
                      <a:r>
                        <a:rPr lang="en-AU" sz="1050" b="0" i="0" u="none" strike="noStrike" kern="1200" noProof="0">
                          <a:solidFill>
                            <a:srgbClr val="000000"/>
                          </a:solidFill>
                          <a:latin typeface="Calibri"/>
                        </a:rPr>
                        <a:t> and </a:t>
                      </a:r>
                      <a:r>
                        <a:rPr lang="en-AU" sz="1050" b="0" i="0" u="none" strike="noStrike" kern="1200" noProof="0" err="1">
                          <a:solidFill>
                            <a:srgbClr val="000000"/>
                          </a:solidFill>
                          <a:latin typeface="Calibri"/>
                        </a:rPr>
                        <a:t>eCAF</a:t>
                      </a:r>
                      <a:r>
                        <a:rPr lang="en-AU" sz="1050" b="0" i="0" u="none" strike="noStrike" kern="1200" noProof="0">
                          <a:solidFill>
                            <a:srgbClr val="000000"/>
                          </a:solidFill>
                          <a:latin typeface="Calibri"/>
                        </a:rPr>
                        <a:t> Stocktake</a:t>
                      </a:r>
                    </a:p>
                    <a:p>
                      <a:pPr marL="171450" marR="0" lvl="0" indent="-171450" algn="l">
                        <a:lnSpc>
                          <a:spcPct val="100000"/>
                        </a:lnSpc>
                        <a:spcBef>
                          <a:spcPts val="0"/>
                        </a:spcBef>
                        <a:spcAft>
                          <a:spcPts val="0"/>
                        </a:spcAft>
                        <a:buClrTx/>
                        <a:buSzTx/>
                        <a:buFont typeface="Arial" panose="020B0604020202020204" pitchFamily="34" charset="0"/>
                        <a:buChar char="•"/>
                      </a:pPr>
                      <a:r>
                        <a:rPr lang="en-AU" sz="1050" b="0" i="0" u="none" strike="noStrike" kern="1200" noProof="0">
                          <a:solidFill>
                            <a:srgbClr val="000000"/>
                          </a:solidFill>
                        </a:rPr>
                        <a:t>Early childhood educators </a:t>
                      </a:r>
                      <a:r>
                        <a:rPr lang="en-AU" sz="1050" b="0" i="0" u="none" strike="noStrike" kern="1200" noProof="0">
                          <a:solidFill>
                            <a:srgbClr val="000000"/>
                          </a:solidFill>
                          <a:hlinkClick r:id="rId2"/>
                        </a:rPr>
                        <a:t>practicum exchange network</a:t>
                      </a:r>
                      <a:r>
                        <a:rPr lang="en-AU" sz="1050" b="0" i="0" u="none" strike="noStrike" kern="1200" noProof="0">
                          <a:solidFill>
                            <a:srgbClr val="000000"/>
                          </a:solidFill>
                        </a:rPr>
                        <a:t> </a:t>
                      </a:r>
                      <a:endParaRPr lang="en-AU" sz="1050" b="0" i="0" u="none" strike="noStrike" kern="1200" noProof="0">
                        <a:solidFill>
                          <a:srgbClr val="000000"/>
                        </a:solidFill>
                        <a:latin typeface="Calibri"/>
                      </a:endParaRPr>
                    </a:p>
                  </a:txBody>
                  <a:tcPr/>
                </a:tc>
                <a:extLst>
                  <a:ext uri="{0D108BD9-81ED-4DB2-BD59-A6C34878D82A}">
                    <a16:rowId xmlns:a16="http://schemas.microsoft.com/office/drawing/2014/main" val="2834829120"/>
                  </a:ext>
                </a:extLst>
              </a:tr>
              <a:tr h="212660">
                <a:tc>
                  <a:txBody>
                    <a:bodyPr/>
                    <a:lstStyle/>
                    <a:p>
                      <a:r>
                        <a:rPr lang="en-AU" sz="1050" b="0">
                          <a:latin typeface="Calibri"/>
                        </a:rPr>
                        <a:t>4</a:t>
                      </a:r>
                    </a:p>
                  </a:txBody>
                  <a:tcPr/>
                </a:tc>
                <a:tc>
                  <a:txBody>
                    <a:bodyPr/>
                    <a:lstStyle/>
                    <a:p>
                      <a:r>
                        <a:rPr lang="en-AU" sz="1050" b="0" kern="1200">
                          <a:solidFill>
                            <a:schemeClr val="dk1"/>
                          </a:solidFill>
                          <a:latin typeface="Calibri"/>
                          <a:ea typeface="+mn-ea"/>
                          <a:cs typeface="+mn-cs"/>
                        </a:rPr>
                        <a:t>Kellie McInnes</a:t>
                      </a:r>
                      <a:endParaRPr lang="en-AU" sz="105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MC</a:t>
                      </a:r>
                      <a:endParaRPr lang="en-AU" sz="1050" b="0"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Other Business and Q&amp;A</a:t>
                      </a:r>
                      <a:endParaRPr lang="en-AU" sz="1050" b="0" kern="1200">
                        <a:solidFill>
                          <a:schemeClr val="dk1"/>
                        </a:solidFill>
                        <a:latin typeface="Calibri"/>
                        <a:ea typeface="+mn-ea"/>
                        <a:cs typeface="+mn-cs"/>
                      </a:endParaRPr>
                    </a:p>
                  </a:txBody>
                  <a:tcPr/>
                </a:tc>
                <a:extLst>
                  <a:ext uri="{0D108BD9-81ED-4DB2-BD59-A6C34878D82A}">
                    <a16:rowId xmlns:a16="http://schemas.microsoft.com/office/drawing/2014/main" val="4124502292"/>
                  </a:ext>
                </a:extLst>
              </a:tr>
              <a:tr h="212660">
                <a:tc>
                  <a:txBody>
                    <a:bodyPr/>
                    <a:lstStyle/>
                    <a:p>
                      <a:r>
                        <a:rPr lang="en-AU" sz="1050" b="0">
                          <a:latin typeface="Calibri"/>
                        </a:rPr>
                        <a:t>5</a:t>
                      </a:r>
                    </a:p>
                  </a:txBody>
                  <a:tcPr/>
                </a:tc>
                <a:tc>
                  <a:txBody>
                    <a:bodyPr/>
                    <a:lstStyle/>
                    <a:p>
                      <a:r>
                        <a:rPr lang="en-AU" sz="1050" b="0" kern="1200">
                          <a:solidFill>
                            <a:schemeClr val="dk1"/>
                          </a:solidFill>
                          <a:latin typeface="Calibri"/>
                          <a:ea typeface="+mn-ea"/>
                          <a:cs typeface="+mn-cs"/>
                        </a:rPr>
                        <a:t>Kellie McInnes</a:t>
                      </a:r>
                      <a:endParaRPr lang="en-AU" sz="105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MC</a:t>
                      </a:r>
                      <a:endParaRPr lang="en-AU" sz="1050" b="0"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a:latin typeface="Calibri"/>
                        </a:rPr>
                        <a:t>Meeting close and wrap-up</a:t>
                      </a:r>
                      <a:endParaRPr lang="en-AU" sz="1050" b="0" kern="1200">
                        <a:solidFill>
                          <a:schemeClr val="dk1"/>
                        </a:solidFill>
                        <a:latin typeface="Calibri"/>
                        <a:ea typeface="+mn-ea"/>
                        <a:cs typeface="+mn-cs"/>
                      </a:endParaRPr>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395443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333812" y="1115294"/>
            <a:ext cx="8315913" cy="3627267"/>
          </a:xfrm>
        </p:spPr>
        <p:txBody>
          <a:bodyPr>
            <a:normAutofit/>
          </a:bodyPr>
          <a:lstStyle/>
          <a:p>
            <a:endParaRPr lang="en-AU"/>
          </a:p>
          <a:p>
            <a:br>
              <a:rPr lang="en-AU" b="1">
                <a:ea typeface="Calibri"/>
                <a:cs typeface="Calibri"/>
              </a:rPr>
            </a:br>
            <a:endParaRPr lang="en-AU" b="1">
              <a:solidFill>
                <a:schemeClr val="bg1">
                  <a:lumMod val="95000"/>
                </a:schemeClr>
              </a:solidFill>
              <a:ea typeface="Calibri"/>
              <a:cs typeface="Calibri"/>
            </a:endParaRPr>
          </a:p>
          <a:p>
            <a:pPr algn="ctr"/>
            <a:endParaRPr lang="en-AU" b="1">
              <a:solidFill>
                <a:schemeClr val="bg1">
                  <a:lumMod val="95000"/>
                </a:schemeClr>
              </a:solidFill>
              <a:ea typeface="Calibri"/>
              <a:cs typeface="Calibri"/>
            </a:endParaRP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349921"/>
            <a:ext cx="8496944" cy="648072"/>
          </a:xfrm>
        </p:spPr>
        <p:txBody>
          <a:bodyPr vert="horz" wrap="square" lIns="0" tIns="0" rIns="0" bIns="0" rtlCol="0" anchor="t">
            <a:noAutofit/>
          </a:bodyPr>
          <a:lstStyle/>
          <a:p>
            <a:pPr marL="229870" indent="-229870"/>
            <a:endParaRPr lang="en-AU" sz="1800"/>
          </a:p>
          <a:p>
            <a:pPr marL="229870" indent="-229870"/>
            <a:endParaRPr lang="en-AU" sz="1800"/>
          </a:p>
          <a:p>
            <a:pPr marL="0" indent="0">
              <a:buNone/>
            </a:pPr>
            <a:endParaRPr lang="en-AU" sz="1800"/>
          </a:p>
          <a:p>
            <a:pPr marL="229870" indent="-229870"/>
            <a:endParaRPr lang="en-AU" sz="1800"/>
          </a:p>
        </p:txBody>
      </p:sp>
      <p:pic>
        <p:nvPicPr>
          <p:cNvPr id="4" name="Picture 3" descr="A screenshot of a blue and white website&#10;&#10;AI-generated content may be incorrect.">
            <a:extLst>
              <a:ext uri="{FF2B5EF4-FFF2-40B4-BE49-F238E27FC236}">
                <a16:creationId xmlns:a16="http://schemas.microsoft.com/office/drawing/2014/main" id="{53C4DE0E-FF6A-FC17-631D-9A63D7594386}"/>
              </a:ext>
            </a:extLst>
          </p:cNvPr>
          <p:cNvPicPr>
            <a:picLocks noChangeAspect="1"/>
          </p:cNvPicPr>
          <p:nvPr/>
        </p:nvPicPr>
        <p:blipFill>
          <a:blip r:embed="rId2"/>
          <a:stretch>
            <a:fillRect/>
          </a:stretch>
        </p:blipFill>
        <p:spPr>
          <a:xfrm>
            <a:off x="324427" y="200007"/>
            <a:ext cx="1193564" cy="1695901"/>
          </a:xfrm>
          <a:prstGeom prst="rect">
            <a:avLst/>
          </a:prstGeom>
        </p:spPr>
      </p:pic>
      <p:sp>
        <p:nvSpPr>
          <p:cNvPr id="6" name="TextBox 5">
            <a:extLst>
              <a:ext uri="{FF2B5EF4-FFF2-40B4-BE49-F238E27FC236}">
                <a16:creationId xmlns:a16="http://schemas.microsoft.com/office/drawing/2014/main" id="{B534EA53-1223-21D0-DF6A-DF98C4D2E996}"/>
              </a:ext>
            </a:extLst>
          </p:cNvPr>
          <p:cNvSpPr txBox="1"/>
          <p:nvPr/>
        </p:nvSpPr>
        <p:spPr>
          <a:xfrm>
            <a:off x="1842997" y="200000"/>
            <a:ext cx="7056408"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solidFill>
                  <a:srgbClr val="FFFFFF"/>
                </a:solidFill>
              </a:rPr>
              <a:t>2025 Booklets and Factsheets</a:t>
            </a:r>
            <a:r>
              <a:rPr lang="en-GB" sz="1400" b="1">
                <a:ea typeface="Calibri"/>
                <a:cs typeface="Calibri"/>
              </a:rPr>
              <a:t>​</a:t>
            </a:r>
            <a:endParaRPr lang="en-GB" sz="1400" b="1">
              <a:solidFill>
                <a:srgbClr val="000000"/>
              </a:solidFill>
              <a:ea typeface="Calibri" panose="020F0502020204030204"/>
              <a:cs typeface="Calibri" panose="020F0502020204030204"/>
            </a:endParaRPr>
          </a:p>
          <a:p>
            <a:r>
              <a:rPr lang="en-AU" sz="1300">
                <a:solidFill>
                  <a:srgbClr val="FFFFFF"/>
                </a:solidFill>
              </a:rPr>
              <a:t>Interim products available since September 2024</a:t>
            </a:r>
            <a:r>
              <a:rPr lang="en-GB" sz="1300">
                <a:ea typeface="Calibri"/>
                <a:cs typeface="Calibri"/>
              </a:rPr>
              <a:t>​</a:t>
            </a:r>
            <a:r>
              <a:rPr lang="en-GB" sz="1300">
                <a:solidFill>
                  <a:schemeClr val="bg1"/>
                </a:solidFill>
              </a:rPr>
              <a:t>. </a:t>
            </a:r>
            <a:r>
              <a:rPr lang="en-AU" sz="1300">
                <a:solidFill>
                  <a:srgbClr val="FFFFFF"/>
                </a:solidFill>
              </a:rPr>
              <a:t>Final 2025 products now published on </a:t>
            </a:r>
            <a:br>
              <a:rPr lang="en-AU" sz="1300"/>
            </a:br>
            <a:r>
              <a:rPr lang="en-AU" sz="1300">
                <a:solidFill>
                  <a:srgbClr val="FFFFFF"/>
                </a:solidFill>
              </a:rPr>
              <a:t>Study Ass</a:t>
            </a:r>
            <a:r>
              <a:rPr lang="en-AU" sz="1300">
                <a:solidFill>
                  <a:schemeClr val="bg1"/>
                </a:solidFill>
              </a:rPr>
              <a:t>ist: </a:t>
            </a:r>
            <a:r>
              <a:rPr lang="en-AU" sz="1300">
                <a:solidFill>
                  <a:schemeClr val="bg1"/>
                </a:solidFill>
                <a:ea typeface="+mn-lt"/>
                <a:cs typeface="+mn-lt"/>
                <a:hlinkClick r:id="rId3">
                  <a:extLst>
                    <a:ext uri="{A12FA001-AC4F-418D-AE19-62706E023703}">
                      <ahyp:hlinkClr xmlns:ahyp="http://schemas.microsoft.com/office/drawing/2018/hyperlinkcolor" val="tx"/>
                    </a:ext>
                  </a:extLst>
                </a:hlinkClick>
              </a:rPr>
              <a:t>www.studyassist.gov.au/financial-and-study-support/help-publications</a:t>
            </a:r>
            <a:r>
              <a:rPr lang="en-AU" sz="1300">
                <a:solidFill>
                  <a:schemeClr val="bg1"/>
                </a:solidFill>
                <a:ea typeface="+mn-lt"/>
                <a:cs typeface="+mn-lt"/>
              </a:rPr>
              <a:t>.</a:t>
            </a:r>
            <a:endParaRPr lang="en-AU" sz="1300">
              <a:solidFill>
                <a:schemeClr val="bg1"/>
              </a:solidFill>
              <a:ea typeface="Calibri"/>
              <a:cs typeface="Calibri"/>
            </a:endParaRPr>
          </a:p>
          <a:p>
            <a:endParaRPr lang="en-AU" sz="1200">
              <a:solidFill>
                <a:srgbClr val="FFFFFF"/>
              </a:solidFill>
              <a:ea typeface="Calibri"/>
              <a:cs typeface="Calibri"/>
            </a:endParaRPr>
          </a:p>
          <a:p>
            <a:r>
              <a:rPr lang="en-AU" sz="1400" b="1">
                <a:solidFill>
                  <a:schemeClr val="bg1"/>
                </a:solidFill>
                <a:ea typeface="Calibri"/>
                <a:cs typeface="Calibri"/>
              </a:rPr>
              <a:t>Administrative Information for Providers</a:t>
            </a:r>
            <a:r>
              <a:rPr lang="en-AU" sz="1400">
                <a:solidFill>
                  <a:schemeClr val="bg1"/>
                </a:solidFill>
                <a:ea typeface="Calibri"/>
                <a:cs typeface="Calibri"/>
              </a:rPr>
              <a:t> </a:t>
            </a:r>
            <a:endParaRPr lang="en-US" sz="1400">
              <a:solidFill>
                <a:schemeClr val="bg1"/>
              </a:solidFill>
              <a:ea typeface="Calibri"/>
              <a:cs typeface="Calibri"/>
            </a:endParaRPr>
          </a:p>
          <a:p>
            <a:r>
              <a:rPr lang="en-AU" sz="1300">
                <a:solidFill>
                  <a:schemeClr val="bg1"/>
                </a:solidFill>
                <a:ea typeface="Calibri"/>
                <a:cs typeface="Calibri"/>
              </a:rPr>
              <a:t>Reviewed and published at: </a:t>
            </a:r>
            <a:br>
              <a:rPr lang="en-AU" sz="1300">
                <a:solidFill>
                  <a:schemeClr val="bg1"/>
                </a:solidFill>
                <a:ea typeface="Calibri"/>
                <a:cs typeface="Calibri"/>
              </a:rPr>
            </a:br>
            <a:r>
              <a:rPr lang="en-AU" sz="1300">
                <a:solidFill>
                  <a:schemeClr val="bg1"/>
                </a:solidFill>
                <a:ea typeface="Calibri"/>
                <a:cs typeface="Calibri"/>
                <a:hlinkClick r:id="rId4">
                  <a:extLst>
                    <a:ext uri="{A12FA001-AC4F-418D-AE19-62706E023703}">
                      <ahyp:hlinkClr xmlns:ahyp="http://schemas.microsoft.com/office/drawing/2018/hyperlinkcolor" val="tx"/>
                    </a:ext>
                  </a:extLst>
                </a:hlinkClick>
              </a:rPr>
              <a:t>www.education.gov.au/higher-education-publications/higher-education-administrative-information-</a:t>
            </a:r>
            <a:r>
              <a:rPr lang="en-AU" sz="1300">
                <a:solidFill>
                  <a:srgbClr val="FFFFFF"/>
                </a:solidFill>
                <a:ea typeface="Calibri"/>
                <a:cs typeface="Calibri"/>
                <a:hlinkClick r:id="rId4">
                  <a:extLst>
                    <a:ext uri="{A12FA001-AC4F-418D-AE19-62706E023703}">
                      <ahyp:hlinkClr xmlns:ahyp="http://schemas.microsoft.com/office/drawing/2018/hyperlinkcolor" val="tx"/>
                    </a:ext>
                  </a:extLst>
                </a:hlinkClick>
              </a:rPr>
              <a:t>providers</a:t>
            </a:r>
            <a:r>
              <a:rPr lang="en-AU" sz="1300">
                <a:solidFill>
                  <a:schemeClr val="bg1"/>
                </a:solidFill>
                <a:ea typeface="Calibri"/>
                <a:cs typeface="Calibri"/>
              </a:rPr>
              <a:t>.</a:t>
            </a:r>
          </a:p>
        </p:txBody>
      </p:sp>
      <p:sp>
        <p:nvSpPr>
          <p:cNvPr id="5" name="TextBox 4">
            <a:extLst>
              <a:ext uri="{FF2B5EF4-FFF2-40B4-BE49-F238E27FC236}">
                <a16:creationId xmlns:a16="http://schemas.microsoft.com/office/drawing/2014/main" id="{AB749976-C1C6-D192-20D3-F23233BE029C}"/>
              </a:ext>
            </a:extLst>
          </p:cNvPr>
          <p:cNvSpPr txBox="1"/>
          <p:nvPr/>
        </p:nvSpPr>
        <p:spPr>
          <a:xfrm>
            <a:off x="255825" y="1978718"/>
            <a:ext cx="8623096"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solidFill>
                  <a:srgbClr val="FFFFFF"/>
                </a:solidFill>
                <a:ea typeface="Calibri"/>
                <a:cs typeface="Calibri"/>
              </a:rPr>
              <a:t>Government </a:t>
            </a:r>
            <a:r>
              <a:rPr lang="en-AU" sz="1400" b="1" err="1">
                <a:solidFill>
                  <a:srgbClr val="FFFFFF"/>
                </a:solidFill>
                <a:ea typeface="Calibri"/>
                <a:cs typeface="Calibri"/>
              </a:rPr>
              <a:t>eCAF</a:t>
            </a:r>
            <a:endParaRPr lang="en-AU" sz="1400" err="1">
              <a:solidFill>
                <a:srgbClr val="000000"/>
              </a:solidFill>
              <a:ea typeface="Calibri"/>
              <a:cs typeface="Calibri"/>
            </a:endParaRPr>
          </a:p>
          <a:p>
            <a:pPr marL="285750" indent="-285750">
              <a:buFont typeface="Arial"/>
              <a:buChar char="•"/>
            </a:pPr>
            <a:r>
              <a:rPr lang="en-AU" sz="1300">
                <a:solidFill>
                  <a:srgbClr val="FFFFFF"/>
                </a:solidFill>
                <a:ea typeface="Calibri"/>
                <a:cs typeface="Calibri"/>
              </a:rPr>
              <a:t>2025 </a:t>
            </a:r>
            <a:r>
              <a:rPr lang="en-AU" sz="1300" err="1">
                <a:solidFill>
                  <a:srgbClr val="FFFFFF"/>
                </a:solidFill>
                <a:ea typeface="Calibri"/>
                <a:cs typeface="Calibri"/>
              </a:rPr>
              <a:t>eCAFs</a:t>
            </a:r>
            <a:r>
              <a:rPr lang="en-AU" sz="1300">
                <a:solidFill>
                  <a:srgbClr val="FFFFFF"/>
                </a:solidFill>
                <a:ea typeface="Calibri"/>
                <a:cs typeface="Calibri"/>
              </a:rPr>
              <a:t> released last year via text tag references, with additional text changes in December.</a:t>
            </a:r>
            <a:endParaRPr lang="en-AU">
              <a:solidFill>
                <a:srgbClr val="000000"/>
              </a:solidFill>
              <a:ea typeface="Calibri"/>
              <a:cs typeface="Calibri"/>
            </a:endParaRPr>
          </a:p>
          <a:p>
            <a:pPr marL="285750" indent="-285750">
              <a:buFont typeface="Arial"/>
              <a:buChar char="•"/>
            </a:pPr>
            <a:r>
              <a:rPr lang="en-AU" sz="1400">
                <a:solidFill>
                  <a:srgbClr val="FFFFFF"/>
                </a:solidFill>
                <a:ea typeface="Calibri"/>
                <a:cs typeface="Calibri"/>
              </a:rPr>
              <a:t>FFUR </a:t>
            </a:r>
            <a:r>
              <a:rPr lang="en-AU" sz="1400" err="1">
                <a:solidFill>
                  <a:srgbClr val="FFFFFF"/>
                </a:solidFill>
                <a:ea typeface="Calibri"/>
                <a:cs typeface="Calibri"/>
              </a:rPr>
              <a:t>e</a:t>
            </a:r>
            <a:r>
              <a:rPr lang="en-AU" sz="1400" err="1">
                <a:solidFill>
                  <a:schemeClr val="bg1"/>
                </a:solidFill>
                <a:ea typeface="Calibri"/>
                <a:cs typeface="Calibri"/>
              </a:rPr>
              <a:t>CAF</a:t>
            </a:r>
            <a:r>
              <a:rPr lang="en-AU" sz="1400">
                <a:solidFill>
                  <a:schemeClr val="bg1"/>
                </a:solidFill>
                <a:ea typeface="Calibri"/>
                <a:cs typeface="Calibri"/>
              </a:rPr>
              <a:t> </a:t>
            </a:r>
            <a:r>
              <a:rPr lang="en-AU" sz="1400">
                <a:solidFill>
                  <a:schemeClr val="bg1"/>
                </a:solidFill>
                <a:cs typeface="Calibri"/>
              </a:rPr>
              <a:t>- i</a:t>
            </a:r>
            <a:r>
              <a:rPr lang="en-AU" sz="1300">
                <a:solidFill>
                  <a:schemeClr val="bg1"/>
                </a:solidFill>
                <a:cs typeface="Calibri"/>
              </a:rPr>
              <a:t>nterim</a:t>
            </a:r>
            <a:r>
              <a:rPr lang="en-AU" sz="1300">
                <a:solidFill>
                  <a:srgbClr val="FFFFFF"/>
                </a:solidFill>
                <a:cs typeface="Calibri"/>
              </a:rPr>
              <a:t> arrangement is the Government smart PDF FFUR CAF. </a:t>
            </a:r>
            <a:r>
              <a:rPr lang="en-AU" sz="1300">
                <a:solidFill>
                  <a:schemeClr val="bg1"/>
                </a:solidFill>
                <a:cs typeface="Calibri"/>
              </a:rPr>
              <a:t>The Department will share information about the release of the Government FFUR </a:t>
            </a:r>
            <a:r>
              <a:rPr lang="en-AU" sz="1300" err="1">
                <a:solidFill>
                  <a:schemeClr val="bg1"/>
                </a:solidFill>
                <a:cs typeface="Calibri"/>
              </a:rPr>
              <a:t>eCAF</a:t>
            </a:r>
            <a:r>
              <a:rPr lang="en-AU" sz="1300">
                <a:solidFill>
                  <a:schemeClr val="bg1"/>
                </a:solidFill>
                <a:cs typeface="Calibri"/>
              </a:rPr>
              <a:t> as soon as possible.</a:t>
            </a:r>
            <a:endParaRPr lang="en-AU">
              <a:solidFill>
                <a:schemeClr val="bg1"/>
              </a:solidFill>
              <a:ea typeface="Calibri"/>
              <a:cs typeface="Calibri"/>
            </a:endParaRPr>
          </a:p>
          <a:p>
            <a:pPr marL="285750" indent="-285750">
              <a:buFont typeface="Arial"/>
              <a:buChar char="•"/>
            </a:pPr>
            <a:r>
              <a:rPr lang="en-AU" sz="1300" err="1">
                <a:solidFill>
                  <a:schemeClr val="bg1"/>
                </a:solidFill>
                <a:ea typeface="Calibri"/>
                <a:cs typeface="Calibri"/>
              </a:rPr>
              <a:t>eCAF</a:t>
            </a:r>
            <a:r>
              <a:rPr lang="en-AU" sz="1300">
                <a:solidFill>
                  <a:schemeClr val="bg1"/>
                </a:solidFill>
                <a:ea typeface="Calibri"/>
                <a:cs typeface="Calibri"/>
              </a:rPr>
              <a:t> Stocktake – analysis ongoing in March 2025.</a:t>
            </a:r>
          </a:p>
          <a:p>
            <a:pPr marL="285750" indent="-285750">
              <a:buFont typeface="Arial"/>
              <a:buChar char="•"/>
            </a:pPr>
            <a:r>
              <a:rPr lang="en-AU" sz="1300">
                <a:solidFill>
                  <a:schemeClr val="bg1"/>
                </a:solidFill>
                <a:ea typeface="Calibri"/>
                <a:cs typeface="Calibri"/>
              </a:rPr>
              <a:t>For questions about the Government </a:t>
            </a:r>
            <a:r>
              <a:rPr lang="en-AU" sz="1300" err="1">
                <a:solidFill>
                  <a:schemeClr val="bg1"/>
                </a:solidFill>
                <a:ea typeface="Calibri"/>
                <a:cs typeface="Calibri"/>
              </a:rPr>
              <a:t>eCAF</a:t>
            </a:r>
            <a:r>
              <a:rPr lang="en-AU" sz="1300">
                <a:solidFill>
                  <a:schemeClr val="bg1"/>
                </a:solidFill>
                <a:ea typeface="Calibri"/>
                <a:cs typeface="Calibri"/>
              </a:rPr>
              <a:t>, please contact </a:t>
            </a:r>
            <a:r>
              <a:rPr lang="en-AU" sz="1300">
                <a:solidFill>
                  <a:schemeClr val="bg1"/>
                </a:solidFill>
                <a:ea typeface="Calibri"/>
                <a:cs typeface="Calibri"/>
                <a:hlinkClick r:id="rId5">
                  <a:extLst>
                    <a:ext uri="{A12FA001-AC4F-418D-AE19-62706E023703}">
                      <ahyp:hlinkClr xmlns:ahyp="http://schemas.microsoft.com/office/drawing/2018/hyperlinkcolor" val="tx"/>
                    </a:ext>
                  </a:extLst>
                </a:hlinkClick>
              </a:rPr>
              <a:t>HEenquiries@education.gov.au</a:t>
            </a:r>
            <a:r>
              <a:rPr lang="en-AU" sz="1300">
                <a:solidFill>
                  <a:schemeClr val="bg1"/>
                </a:solidFill>
                <a:ea typeface="Calibri"/>
                <a:cs typeface="Calibri"/>
              </a:rPr>
              <a:t>. </a:t>
            </a:r>
          </a:p>
          <a:p>
            <a:endParaRPr lang="en-AU" sz="1200">
              <a:solidFill>
                <a:srgbClr val="000000"/>
              </a:solidFill>
              <a:ea typeface="Calibri"/>
              <a:cs typeface="Calibri"/>
            </a:endParaRPr>
          </a:p>
          <a:p>
            <a:r>
              <a:rPr lang="en-AU" sz="1400" b="1">
                <a:solidFill>
                  <a:srgbClr val="FFFFFF"/>
                </a:solidFill>
                <a:ea typeface="Calibri"/>
                <a:cs typeface="Calibri"/>
              </a:rPr>
              <a:t>Student Experience Research </a:t>
            </a:r>
            <a:endParaRPr lang="en-AU" sz="1400">
              <a:solidFill>
                <a:srgbClr val="000000"/>
              </a:solidFill>
              <a:ea typeface="Calibri"/>
              <a:cs typeface="Calibri"/>
            </a:endParaRPr>
          </a:p>
          <a:p>
            <a:r>
              <a:rPr lang="en-AU" sz="1300">
                <a:solidFill>
                  <a:srgbClr val="FFFFFF"/>
                </a:solidFill>
                <a:ea typeface="Calibri"/>
                <a:cs typeface="Calibri"/>
              </a:rPr>
              <a:t>The department is interested to understand more about the lived experience of students, particularly of First Nations, Culturally and linguistically diverse, students with a disability and other equity groups. </a:t>
            </a:r>
            <a:endParaRPr lang="en-AU"/>
          </a:p>
          <a:p>
            <a:endParaRPr lang="en-AU" sz="1200">
              <a:solidFill>
                <a:schemeClr val="bg1"/>
              </a:solidFill>
              <a:ea typeface="Calibri"/>
              <a:cs typeface="Calibri"/>
            </a:endParaRPr>
          </a:p>
          <a:p>
            <a:r>
              <a:rPr lang="en-AU" sz="1400" b="1">
                <a:solidFill>
                  <a:schemeClr val="bg1"/>
                </a:solidFill>
                <a:cs typeface="Arial"/>
              </a:rPr>
              <a:t>Early Childhood higher ed students – new website to search for </a:t>
            </a:r>
            <a:r>
              <a:rPr lang="en-AU" sz="1400" b="1" err="1">
                <a:solidFill>
                  <a:schemeClr val="bg1"/>
                </a:solidFill>
                <a:cs typeface="Arial"/>
              </a:rPr>
              <a:t>pracs</a:t>
            </a:r>
            <a:r>
              <a:rPr lang="en-AU" sz="1400">
                <a:solidFill>
                  <a:schemeClr val="bg1"/>
                </a:solidFill>
                <a:cs typeface="Arial"/>
              </a:rPr>
              <a:t>​</a:t>
            </a:r>
            <a:endParaRPr lang="en-AU" sz="1400">
              <a:solidFill>
                <a:schemeClr val="bg1"/>
              </a:solidFill>
              <a:ea typeface="Calibri"/>
              <a:cs typeface="Arial"/>
            </a:endParaRPr>
          </a:p>
          <a:p>
            <a:r>
              <a:rPr lang="en-AU" sz="1300">
                <a:solidFill>
                  <a:schemeClr val="bg1"/>
                </a:solidFill>
                <a:cs typeface="Arial"/>
              </a:rPr>
              <a:t>The Department has launched a new website for higher ed students in early childhood to search for and arrange practicums. Please share with Education faculties: </a:t>
            </a:r>
            <a:r>
              <a:rPr lang="en-AU" sz="1300" u="sng">
                <a:solidFill>
                  <a:schemeClr val="bg1"/>
                </a:solidFill>
                <a:cs typeface="Arial"/>
                <a:hlinkClick r:id="rId6">
                  <a:extLst>
                    <a:ext uri="{A12FA001-AC4F-418D-AE19-62706E023703}">
                      <ahyp:hlinkClr xmlns:ahyp="http://schemas.microsoft.com/office/drawing/2018/hyperlinkcolor" val="tx"/>
                    </a:ext>
                  </a:extLst>
                </a:hlinkClick>
              </a:rPr>
              <a:t>https://prac.education.gov.au/</a:t>
            </a:r>
            <a:r>
              <a:rPr lang="en-AU" sz="1300">
                <a:solidFill>
                  <a:schemeClr val="bg1"/>
                </a:solidFill>
                <a:cs typeface="Arial"/>
              </a:rPr>
              <a:t>.</a:t>
            </a:r>
            <a:r>
              <a:rPr lang="en-US" sz="1300">
                <a:solidFill>
                  <a:schemeClr val="bg1"/>
                </a:solidFill>
                <a:cs typeface="Arial"/>
              </a:rPr>
              <a:t>​</a:t>
            </a:r>
            <a:endParaRPr lang="en-US" sz="1300">
              <a:solidFill>
                <a:schemeClr val="bg1"/>
              </a:solidFill>
              <a:ea typeface="Calibri"/>
              <a:cs typeface="Arial"/>
            </a:endParaRPr>
          </a:p>
          <a:p>
            <a:pPr marL="342900" indent="-342900">
              <a:buFont typeface="Arial"/>
              <a:buChar char="•"/>
            </a:pPr>
            <a:endParaRPr lang="en-AU">
              <a:latin typeface="Arial"/>
              <a:cs typeface="Arial"/>
            </a:endParaRPr>
          </a:p>
          <a:p>
            <a:pPr marL="342900" indent="-342900">
              <a:buFont typeface="Arial"/>
              <a:buChar char="•"/>
            </a:pPr>
            <a:endParaRPr lang="en-AU">
              <a:latin typeface="Arial"/>
              <a:cs typeface="Arial"/>
            </a:endParaRPr>
          </a:p>
        </p:txBody>
      </p:sp>
    </p:spTree>
    <p:extLst>
      <p:ext uri="{BB962C8B-B14F-4D97-AF65-F5344CB8AC3E}">
        <p14:creationId xmlns:p14="http://schemas.microsoft.com/office/powerpoint/2010/main" val="77487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E38F8B-20DF-6125-70C5-095D27363DDA}"/>
              </a:ext>
            </a:extLst>
          </p:cNvPr>
          <p:cNvSpPr txBox="1">
            <a:spLocks/>
          </p:cNvSpPr>
          <p:nvPr/>
        </p:nvSpPr>
        <p:spPr>
          <a:xfrm>
            <a:off x="827584" y="125859"/>
            <a:ext cx="7704856" cy="466236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a:solidFill>
                  <a:schemeClr val="bg1"/>
                </a:solidFill>
              </a:rPr>
              <a:t>Thank you all for attending </a:t>
            </a:r>
            <a:br>
              <a:rPr lang="en-AU" sz="2800"/>
            </a:br>
            <a:br>
              <a:rPr lang="en-AU" sz="2800"/>
            </a:br>
            <a:r>
              <a:rPr lang="en-AU" sz="2800">
                <a:solidFill>
                  <a:schemeClr val="bg1"/>
                </a:solidFill>
              </a:rPr>
              <a:t>For questions or feedback, reach out to us at </a:t>
            </a:r>
            <a:r>
              <a:rPr lang="en-AU" sz="2800" b="1">
                <a:solidFill>
                  <a:schemeClr val="bg1"/>
                </a:solidFill>
                <a:hlinkClick r:id="rId2">
                  <a:extLst>
                    <a:ext uri="{A12FA001-AC4F-418D-AE19-62706E023703}">
                      <ahyp:hlinkClr xmlns:ahyp="http://schemas.microsoft.com/office/drawing/2018/hyperlinkcolor" val="tx"/>
                    </a:ext>
                  </a:extLst>
                </a:hlinkClick>
              </a:rPr>
              <a:t>HEenquiries@education.gov.au</a:t>
            </a:r>
            <a:r>
              <a:rPr lang="en-AU" sz="2800" b="1">
                <a:solidFill>
                  <a:schemeClr val="bg1"/>
                </a:solidFill>
              </a:rPr>
              <a:t> </a:t>
            </a:r>
          </a:p>
          <a:p>
            <a:endParaRPr lang="en-AU" sz="2800" b="1">
              <a:solidFill>
                <a:schemeClr val="bg1"/>
              </a:solidFill>
            </a:endParaRPr>
          </a:p>
          <a:p>
            <a:r>
              <a:rPr lang="en-AU" sz="2800">
                <a:solidFill>
                  <a:schemeClr val="bg1"/>
                </a:solidFill>
              </a:rPr>
              <a:t>Subscribe to the Provider Updates at </a:t>
            </a:r>
            <a:r>
              <a:rPr lang="en-AU" sz="2800" b="1">
                <a:solidFill>
                  <a:schemeClr val="bg1"/>
                </a:solidFill>
                <a:hlinkClick r:id="rId3">
                  <a:extLst>
                    <a:ext uri="{A12FA001-AC4F-418D-AE19-62706E023703}">
                      <ahyp:hlinkClr xmlns:ahyp="http://schemas.microsoft.com/office/drawing/2018/hyperlinkcolor" val="tx"/>
                    </a:ext>
                  </a:extLst>
                </a:hlinkClick>
              </a:rPr>
              <a:t>https://www.education.gov.au/higher-education-provider-updates</a:t>
            </a:r>
            <a:endParaRPr lang="en-AU" sz="2800" b="1">
              <a:solidFill>
                <a:schemeClr val="bg1"/>
              </a:solidFill>
              <a:ea typeface="Calibri"/>
              <a:cs typeface="Calibri"/>
              <a:hlinkClick r:id="rId3">
                <a:extLst>
                  <a:ext uri="{A12FA001-AC4F-418D-AE19-62706E023703}">
                    <ahyp:hlinkClr xmlns:ahyp="http://schemas.microsoft.com/office/drawing/2018/hyperlinkcolor" val="tx"/>
                  </a:ext>
                </a:extLst>
              </a:hlinkClick>
            </a:endParaRPr>
          </a:p>
          <a:p>
            <a:endParaRPr lang="en-AU"/>
          </a:p>
          <a:p>
            <a:endParaRPr lang="en-AU" sz="2800">
              <a:solidFill>
                <a:schemeClr val="bg1"/>
              </a:solidFill>
              <a:ea typeface="Calibri"/>
              <a:cs typeface="Calibri"/>
            </a:endParaRPr>
          </a:p>
        </p:txBody>
      </p:sp>
    </p:spTree>
    <p:extLst>
      <p:ext uri="{BB962C8B-B14F-4D97-AF65-F5344CB8AC3E}">
        <p14:creationId xmlns:p14="http://schemas.microsoft.com/office/powerpoint/2010/main" val="179188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657AFCE-C851-9B87-CF4B-D42CCDB6AD07}"/>
              </a:ext>
            </a:extLst>
          </p:cNvPr>
          <p:cNvGraphicFramePr>
            <a:graphicFrameLocks noGrp="1"/>
          </p:cNvGraphicFramePr>
          <p:nvPr>
            <p:ph idx="1"/>
            <p:extLst>
              <p:ext uri="{D42A27DB-BD31-4B8C-83A1-F6EECF244321}">
                <p14:modId xmlns:p14="http://schemas.microsoft.com/office/powerpoint/2010/main" val="1333033206"/>
              </p:ext>
            </p:extLst>
          </p:nvPr>
        </p:nvGraphicFramePr>
        <p:xfrm>
          <a:off x="546000" y="304975"/>
          <a:ext cx="7912552" cy="4058214"/>
        </p:xfrm>
        <a:graphic>
          <a:graphicData uri="http://schemas.openxmlformats.org/drawingml/2006/table">
            <a:tbl>
              <a:tblPr firstRow="1" bandRow="1">
                <a:tableStyleId>{5C22544A-7EE6-4342-B048-85BDC9FD1C3A}</a:tableStyleId>
              </a:tblPr>
              <a:tblGrid>
                <a:gridCol w="3252106">
                  <a:extLst>
                    <a:ext uri="{9D8B030D-6E8A-4147-A177-3AD203B41FA5}">
                      <a16:colId xmlns:a16="http://schemas.microsoft.com/office/drawing/2014/main" val="1894437568"/>
                    </a:ext>
                  </a:extLst>
                </a:gridCol>
                <a:gridCol w="4660446">
                  <a:extLst>
                    <a:ext uri="{9D8B030D-6E8A-4147-A177-3AD203B41FA5}">
                      <a16:colId xmlns:a16="http://schemas.microsoft.com/office/drawing/2014/main" val="2884951409"/>
                    </a:ext>
                  </a:extLst>
                </a:gridCol>
              </a:tblGrid>
              <a:tr h="308930">
                <a:tc>
                  <a:txBody>
                    <a:bodyPr/>
                    <a:lstStyle/>
                    <a:p>
                      <a:r>
                        <a:rPr lang="en-AU" sz="1400"/>
                        <a:t>Section</a:t>
                      </a:r>
                    </a:p>
                  </a:txBody>
                  <a:tcPr/>
                </a:tc>
                <a:tc>
                  <a:txBody>
                    <a:bodyPr/>
                    <a:lstStyle/>
                    <a:p>
                      <a:r>
                        <a:rPr lang="en-AU" sz="1400"/>
                        <a:t>Attendees</a:t>
                      </a:r>
                    </a:p>
                  </a:txBody>
                  <a:tcPr/>
                </a:tc>
                <a:extLst>
                  <a:ext uri="{0D108BD9-81ED-4DB2-BD59-A6C34878D82A}">
                    <a16:rowId xmlns:a16="http://schemas.microsoft.com/office/drawing/2014/main" val="2039408103"/>
                  </a:ext>
                </a:extLst>
              </a:tr>
              <a:tr h="505522">
                <a:tc>
                  <a:txBody>
                    <a:bodyPr/>
                    <a:lstStyle/>
                    <a:p>
                      <a:r>
                        <a:rPr lang="en-AU" sz="1200" b="0">
                          <a:latin typeface="+mn-lt"/>
                        </a:rPr>
                        <a:t>Student Engagement Team</a:t>
                      </a:r>
                    </a:p>
                  </a:txBody>
                  <a:tcPr anchor="ctr"/>
                </a:tc>
                <a:tc>
                  <a:txBody>
                    <a:bodyPr/>
                    <a:lstStyle/>
                    <a:p>
                      <a:r>
                        <a:rPr lang="en-AU" sz="1200" b="0">
                          <a:latin typeface="+mn-lt"/>
                        </a:rPr>
                        <a:t>Kellie McInnes, Nicole Ranieri, Stephanie Stockwell, Abbi Peters, Dylan Parker, Beth Betts, Abby Walsh, Michelle Scott and Nathan Twomey</a:t>
                      </a:r>
                    </a:p>
                  </a:txBody>
                  <a:tcPr anchor="ctr"/>
                </a:tc>
                <a:extLst>
                  <a:ext uri="{0D108BD9-81ED-4DB2-BD59-A6C34878D82A}">
                    <a16:rowId xmlns:a16="http://schemas.microsoft.com/office/drawing/2014/main" val="405937980"/>
                  </a:ext>
                </a:extLst>
              </a:tr>
              <a:tr h="301909">
                <a:tc>
                  <a:txBody>
                    <a:bodyPr/>
                    <a:lstStyle/>
                    <a:p>
                      <a:r>
                        <a:rPr lang="en-AU" sz="1200" b="0" kern="1200">
                          <a:solidFill>
                            <a:schemeClr val="dk1"/>
                          </a:solidFill>
                          <a:effectLst/>
                          <a:latin typeface="+mn-lt"/>
                          <a:ea typeface="+mn-ea"/>
                          <a:cs typeface="+mn-cs"/>
                        </a:rPr>
                        <a:t>Regional University Study Hubs </a:t>
                      </a:r>
                      <a:endParaRPr lang="en-AU" sz="1200" b="0" kern="120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a:solidFill>
                            <a:schemeClr val="dk1"/>
                          </a:solidFill>
                          <a:latin typeface="+mn-lt"/>
                          <a:ea typeface="+mn-ea"/>
                          <a:cs typeface="+mn-cs"/>
                        </a:rPr>
                        <a:t>Libby Beattie</a:t>
                      </a:r>
                    </a:p>
                  </a:txBody>
                  <a:tcPr anchor="ctr"/>
                </a:tc>
                <a:extLst>
                  <a:ext uri="{0D108BD9-81ED-4DB2-BD59-A6C34878D82A}">
                    <a16:rowId xmlns:a16="http://schemas.microsoft.com/office/drawing/2014/main" val="939597632"/>
                  </a:ext>
                </a:extLst>
              </a:tr>
              <a:tr h="301909">
                <a:tc>
                  <a:txBody>
                    <a:bodyPr/>
                    <a:lstStyle/>
                    <a:p>
                      <a:pPr lvl="0">
                        <a:buNone/>
                      </a:pPr>
                      <a:r>
                        <a:rPr lang="en-AU" sz="1200" b="0" kern="1200">
                          <a:solidFill>
                            <a:schemeClr val="dk1"/>
                          </a:solidFill>
                          <a:effectLst/>
                          <a:latin typeface="+mn-lt"/>
                          <a:ea typeface="+mn-ea"/>
                          <a:cs typeface="+mn-cs"/>
                        </a:rPr>
                        <a:t>HELP Integrity and Superannuation </a:t>
                      </a:r>
                    </a:p>
                  </a:txBody>
                  <a:tcPr anchor="ctr"/>
                </a:tc>
                <a:tc>
                  <a:txBody>
                    <a:bodyPr/>
                    <a:lstStyle/>
                    <a:p>
                      <a:pPr marL="0" lvl="0" indent="0" algn="l">
                        <a:lnSpc>
                          <a:spcPct val="100000"/>
                        </a:lnSpc>
                        <a:spcBef>
                          <a:spcPts val="0"/>
                        </a:spcBef>
                        <a:spcAft>
                          <a:spcPts val="0"/>
                        </a:spcAft>
                        <a:buNone/>
                      </a:pPr>
                      <a:r>
                        <a:rPr lang="en-AU" sz="1200" b="0" kern="1200">
                          <a:solidFill>
                            <a:schemeClr val="dk1"/>
                          </a:solidFill>
                          <a:latin typeface="+mn-lt"/>
                          <a:ea typeface="+mn-ea"/>
                          <a:cs typeface="+mn-cs"/>
                        </a:rPr>
                        <a:t>Ryan Herbert</a:t>
                      </a:r>
                    </a:p>
                  </a:txBody>
                  <a:tcPr anchor="ctr"/>
                </a:tc>
                <a:extLst>
                  <a:ext uri="{0D108BD9-81ED-4DB2-BD59-A6C34878D82A}">
                    <a16:rowId xmlns:a16="http://schemas.microsoft.com/office/drawing/2014/main" val="2682619825"/>
                  </a:ext>
                </a:extLst>
              </a:tr>
              <a:tr h="329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a:solidFill>
                            <a:schemeClr val="dk1"/>
                          </a:solidFill>
                          <a:latin typeface="+mn-lt"/>
                          <a:ea typeface="+mn-ea"/>
                          <a:cs typeface="+mn-cs"/>
                        </a:rPr>
                        <a:t>Equity and Support Projects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a:latin typeface="+mn-lt"/>
                        </a:rPr>
                        <a:t>Tristan Krautz</a:t>
                      </a:r>
                    </a:p>
                  </a:txBody>
                  <a:tcPr anchor="ctr"/>
                </a:tc>
                <a:extLst>
                  <a:ext uri="{0D108BD9-81ED-4DB2-BD59-A6C34878D82A}">
                    <a16:rowId xmlns:a16="http://schemas.microsoft.com/office/drawing/2014/main" val="3556034103"/>
                  </a:ext>
                </a:extLst>
              </a:tr>
              <a:tr h="329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a:solidFill>
                            <a:schemeClr val="dk1"/>
                          </a:solidFill>
                          <a:latin typeface="+mn-lt"/>
                          <a:ea typeface="+mn-ea"/>
                          <a:cs typeface="+mn-cs"/>
                        </a:rPr>
                        <a:t>Social Cohesion Team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a:latin typeface="+mn-lt"/>
                        </a:rPr>
                        <a:t>Nathan Riches</a:t>
                      </a:r>
                    </a:p>
                  </a:txBody>
                  <a:tcPr anchor="ctr"/>
                </a:tc>
                <a:extLst>
                  <a:ext uri="{0D108BD9-81ED-4DB2-BD59-A6C34878D82A}">
                    <a16:rowId xmlns:a16="http://schemas.microsoft.com/office/drawing/2014/main" val="3561016803"/>
                  </a:ext>
                </a:extLst>
              </a:tr>
              <a:tr h="329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a:solidFill>
                            <a:schemeClr val="dk1"/>
                          </a:solidFill>
                          <a:effectLst/>
                          <a:latin typeface="+mn-lt"/>
                          <a:ea typeface="+mn-ea"/>
                          <a:cs typeface="+mn-cs"/>
                        </a:rPr>
                        <a:t>Commonwealth </a:t>
                      </a:r>
                      <a:r>
                        <a:rPr lang="en-AU" sz="1200" b="0" kern="1200" err="1">
                          <a:solidFill>
                            <a:schemeClr val="dk1"/>
                          </a:solidFill>
                          <a:effectLst/>
                          <a:latin typeface="+mn-lt"/>
                          <a:ea typeface="+mn-ea"/>
                          <a:cs typeface="+mn-cs"/>
                        </a:rPr>
                        <a:t>Prac</a:t>
                      </a:r>
                      <a:r>
                        <a:rPr lang="en-AU" sz="1200" b="0" kern="1200">
                          <a:solidFill>
                            <a:schemeClr val="dk1"/>
                          </a:solidFill>
                          <a:effectLst/>
                          <a:latin typeface="+mn-lt"/>
                          <a:ea typeface="+mn-ea"/>
                          <a:cs typeface="+mn-cs"/>
                        </a:rPr>
                        <a:t> Payment (CPP) </a:t>
                      </a:r>
                      <a:endParaRPr lang="en-AU" sz="1200" b="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a:solidFill>
                            <a:schemeClr val="dk1"/>
                          </a:solidFill>
                          <a:effectLst/>
                          <a:latin typeface="+mn-lt"/>
                          <a:ea typeface="+mn-ea"/>
                          <a:cs typeface="+mn-cs"/>
                        </a:rPr>
                        <a:t>Annette Cannell</a:t>
                      </a:r>
                      <a:endParaRPr lang="en-AU" sz="1200" b="0">
                        <a:latin typeface="+mn-lt"/>
                      </a:endParaRPr>
                    </a:p>
                  </a:txBody>
                  <a:tcPr anchor="ctr"/>
                </a:tc>
                <a:extLst>
                  <a:ext uri="{0D108BD9-81ED-4DB2-BD59-A6C34878D82A}">
                    <a16:rowId xmlns:a16="http://schemas.microsoft.com/office/drawing/2014/main" val="2275337674"/>
                  </a:ext>
                </a:extLst>
              </a:tr>
              <a:tr h="329993">
                <a:tc>
                  <a:txBody>
                    <a:bodyPr/>
                    <a:lstStyle/>
                    <a:p>
                      <a:pPr marL="0" lvl="0" indent="0" algn="l">
                        <a:lnSpc>
                          <a:spcPct val="100000"/>
                        </a:lnSpc>
                        <a:spcBef>
                          <a:spcPts val="0"/>
                        </a:spcBef>
                        <a:spcAft>
                          <a:spcPts val="0"/>
                        </a:spcAft>
                        <a:buNone/>
                      </a:pPr>
                      <a:r>
                        <a:rPr lang="en-AU" sz="1200" b="0">
                          <a:latin typeface="+mn-lt"/>
                        </a:rPr>
                        <a:t>HELP Programs</a:t>
                      </a:r>
                    </a:p>
                  </a:txBody>
                  <a:tcPr anchor="ctr"/>
                </a:tc>
                <a:tc>
                  <a:txBody>
                    <a:bodyPr/>
                    <a:lstStyle/>
                    <a:p>
                      <a:pPr marL="0" lvl="0" indent="0" algn="l">
                        <a:lnSpc>
                          <a:spcPct val="100000"/>
                        </a:lnSpc>
                        <a:spcBef>
                          <a:spcPts val="0"/>
                        </a:spcBef>
                        <a:spcAft>
                          <a:spcPts val="0"/>
                        </a:spcAft>
                        <a:buNone/>
                      </a:pPr>
                      <a:r>
                        <a:rPr lang="en-AU" sz="1200" b="0" kern="1200">
                          <a:solidFill>
                            <a:schemeClr val="dk1"/>
                          </a:solidFill>
                          <a:effectLst/>
                          <a:latin typeface="+mn-lt"/>
                          <a:ea typeface="+mn-ea"/>
                          <a:cs typeface="+mn-cs"/>
                        </a:rPr>
                        <a:t>Cameron De Jong</a:t>
                      </a:r>
                    </a:p>
                  </a:txBody>
                  <a:tcPr anchor="ctr"/>
                </a:tc>
                <a:extLst>
                  <a:ext uri="{0D108BD9-81ED-4DB2-BD59-A6C34878D82A}">
                    <a16:rowId xmlns:a16="http://schemas.microsoft.com/office/drawing/2014/main" val="3640872646"/>
                  </a:ext>
                </a:extLst>
              </a:tr>
              <a:tr h="329993">
                <a:tc>
                  <a:txBody>
                    <a:bodyPr/>
                    <a:lstStyle/>
                    <a:p>
                      <a:pPr marL="0" lvl="0" indent="0" algn="l">
                        <a:lnSpc>
                          <a:spcPct val="100000"/>
                        </a:lnSpc>
                        <a:spcBef>
                          <a:spcPts val="0"/>
                        </a:spcBef>
                        <a:spcAft>
                          <a:spcPts val="0"/>
                        </a:spcAft>
                        <a:buNone/>
                      </a:pPr>
                      <a:r>
                        <a:rPr lang="en-AU" sz="1200" b="0">
                          <a:latin typeface="+mn-lt"/>
                        </a:rPr>
                        <a:t>Tuition Protection Services</a:t>
                      </a:r>
                    </a:p>
                  </a:txBody>
                  <a:tcPr anchor="ctr"/>
                </a:tc>
                <a:tc>
                  <a:txBody>
                    <a:bodyPr/>
                    <a:lstStyle/>
                    <a:p>
                      <a:pPr marL="0" lvl="0" indent="0" algn="l">
                        <a:lnSpc>
                          <a:spcPct val="100000"/>
                        </a:lnSpc>
                        <a:spcBef>
                          <a:spcPts val="0"/>
                        </a:spcBef>
                        <a:spcAft>
                          <a:spcPts val="0"/>
                        </a:spcAft>
                        <a:buNone/>
                      </a:pPr>
                      <a:r>
                        <a:rPr lang="en-AU" sz="1200" b="0" kern="1200">
                          <a:solidFill>
                            <a:schemeClr val="dk1"/>
                          </a:solidFill>
                          <a:effectLst/>
                          <a:latin typeface="+mn-lt"/>
                          <a:ea typeface="+mn-ea"/>
                          <a:cs typeface="+mn-cs"/>
                        </a:rPr>
                        <a:t>Tanya Benton-Hall</a:t>
                      </a:r>
                    </a:p>
                  </a:txBody>
                  <a:tcPr anchor="ctr"/>
                </a:tc>
                <a:extLst>
                  <a:ext uri="{0D108BD9-81ED-4DB2-BD59-A6C34878D82A}">
                    <a16:rowId xmlns:a16="http://schemas.microsoft.com/office/drawing/2014/main" val="4097431079"/>
                  </a:ext>
                </a:extLst>
              </a:tr>
              <a:tr h="329993">
                <a:tc>
                  <a:txBody>
                    <a:bodyPr/>
                    <a:lstStyle/>
                    <a:p>
                      <a:pPr marL="0" lvl="0" indent="0" algn="l">
                        <a:lnSpc>
                          <a:spcPct val="100000"/>
                        </a:lnSpc>
                        <a:spcBef>
                          <a:spcPts val="0"/>
                        </a:spcBef>
                        <a:spcAft>
                          <a:spcPts val="0"/>
                        </a:spcAft>
                        <a:buNone/>
                      </a:pPr>
                      <a:r>
                        <a:rPr lang="en-AU" sz="1200" b="0">
                          <a:latin typeface="+mn-lt"/>
                        </a:rPr>
                        <a:t>TCSI</a:t>
                      </a:r>
                    </a:p>
                  </a:txBody>
                  <a:tcPr anchor="ctr"/>
                </a:tc>
                <a:tc>
                  <a:txBody>
                    <a:bodyPr/>
                    <a:lstStyle/>
                    <a:p>
                      <a:pPr marL="0" lvl="0" indent="0" algn="l">
                        <a:lnSpc>
                          <a:spcPct val="100000"/>
                        </a:lnSpc>
                        <a:spcBef>
                          <a:spcPts val="0"/>
                        </a:spcBef>
                        <a:spcAft>
                          <a:spcPts val="0"/>
                        </a:spcAft>
                        <a:buNone/>
                      </a:pPr>
                      <a:r>
                        <a:rPr lang="en-AU" sz="1200" b="0" kern="1200">
                          <a:solidFill>
                            <a:schemeClr val="dk1"/>
                          </a:solidFill>
                          <a:effectLst/>
                          <a:latin typeface="+mn-lt"/>
                          <a:ea typeface="+mn-ea"/>
                          <a:cs typeface="+mn-cs"/>
                        </a:rPr>
                        <a:t>Phil </a:t>
                      </a:r>
                      <a:r>
                        <a:rPr lang="en-AU" sz="1200" b="0" kern="1200" err="1">
                          <a:solidFill>
                            <a:schemeClr val="dk1"/>
                          </a:solidFill>
                          <a:effectLst/>
                          <a:latin typeface="+mn-lt"/>
                          <a:ea typeface="+mn-ea"/>
                          <a:cs typeface="+mn-cs"/>
                        </a:rPr>
                        <a:t>Blagus</a:t>
                      </a:r>
                    </a:p>
                  </a:txBody>
                  <a:tcPr anchor="ctr"/>
                </a:tc>
                <a:extLst>
                  <a:ext uri="{0D108BD9-81ED-4DB2-BD59-A6C34878D82A}">
                    <a16:rowId xmlns:a16="http://schemas.microsoft.com/office/drawing/2014/main" val="3329074392"/>
                  </a:ext>
                </a:extLst>
              </a:tr>
              <a:tr h="329993">
                <a:tc>
                  <a:txBody>
                    <a:bodyPr/>
                    <a:lstStyle/>
                    <a:p>
                      <a:pPr marL="0" lvl="0" indent="0" algn="l">
                        <a:lnSpc>
                          <a:spcPct val="100000"/>
                        </a:lnSpc>
                        <a:spcBef>
                          <a:spcPts val="0"/>
                        </a:spcBef>
                        <a:spcAft>
                          <a:spcPts val="0"/>
                        </a:spcAft>
                        <a:buNone/>
                      </a:pPr>
                      <a:r>
                        <a:rPr lang="en-AU" sz="1200" b="0">
                          <a:latin typeface="+mn-lt"/>
                        </a:rPr>
                        <a:t>VET Student Loans</a:t>
                      </a:r>
                    </a:p>
                  </a:txBody>
                  <a:tcPr anchor="ctr"/>
                </a:tc>
                <a:tc>
                  <a:txBody>
                    <a:bodyPr/>
                    <a:lstStyle/>
                    <a:p>
                      <a:pPr marL="0" lvl="0" indent="0" algn="l">
                        <a:lnSpc>
                          <a:spcPct val="100000"/>
                        </a:lnSpc>
                        <a:spcBef>
                          <a:spcPts val="0"/>
                        </a:spcBef>
                        <a:spcAft>
                          <a:spcPts val="0"/>
                        </a:spcAft>
                        <a:buNone/>
                      </a:pPr>
                      <a:r>
                        <a:rPr lang="en-AU" sz="1200" b="0" kern="1200">
                          <a:solidFill>
                            <a:schemeClr val="dk1"/>
                          </a:solidFill>
                          <a:effectLst/>
                          <a:latin typeface="+mn-lt"/>
                          <a:ea typeface="+mn-ea"/>
                          <a:cs typeface="+mn-cs"/>
                        </a:rPr>
                        <a:t>Ben Houston and Leigh Hughes</a:t>
                      </a:r>
                    </a:p>
                  </a:txBody>
                  <a:tcPr anchor="ctr"/>
                </a:tc>
                <a:extLst>
                  <a:ext uri="{0D108BD9-81ED-4DB2-BD59-A6C34878D82A}">
                    <a16:rowId xmlns:a16="http://schemas.microsoft.com/office/drawing/2014/main" val="1121754843"/>
                  </a:ext>
                </a:extLst>
              </a:tr>
              <a:tr h="329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a:solidFill>
                            <a:schemeClr val="dk1"/>
                          </a:solidFill>
                          <a:latin typeface="+mn-lt"/>
                          <a:ea typeface="+mn-ea"/>
                          <a:cs typeface="+mn-cs"/>
                        </a:rPr>
                        <a:t>Department of Finance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a:latin typeface="+mn-lt"/>
                        </a:rPr>
                        <a:t>Ben Stilling</a:t>
                      </a:r>
                    </a:p>
                  </a:txBody>
                  <a:tcPr anchor="ctr"/>
                </a:tc>
                <a:extLst>
                  <a:ext uri="{0D108BD9-81ED-4DB2-BD59-A6C34878D82A}">
                    <a16:rowId xmlns:a16="http://schemas.microsoft.com/office/drawing/2014/main" val="3471092132"/>
                  </a:ext>
                </a:extLst>
              </a:tr>
            </a:tbl>
          </a:graphicData>
        </a:graphic>
      </p:graphicFrame>
    </p:spTree>
    <p:extLst>
      <p:ext uri="{BB962C8B-B14F-4D97-AF65-F5344CB8AC3E}">
        <p14:creationId xmlns:p14="http://schemas.microsoft.com/office/powerpoint/2010/main" val="292124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B7AF488-15F7-5976-0DD7-2905D096F556}"/>
              </a:ext>
            </a:extLst>
          </p:cNvPr>
          <p:cNvGraphicFramePr>
            <a:graphicFrameLocks noGrp="1"/>
          </p:cNvGraphicFramePr>
          <p:nvPr>
            <p:extLst>
              <p:ext uri="{D42A27DB-BD31-4B8C-83A1-F6EECF244321}">
                <p14:modId xmlns:p14="http://schemas.microsoft.com/office/powerpoint/2010/main" val="2700069808"/>
              </p:ext>
            </p:extLst>
          </p:nvPr>
        </p:nvGraphicFramePr>
        <p:xfrm>
          <a:off x="286392" y="145206"/>
          <a:ext cx="8567272" cy="4800600"/>
        </p:xfrm>
        <a:graphic>
          <a:graphicData uri="http://schemas.openxmlformats.org/drawingml/2006/table">
            <a:tbl>
              <a:tblPr firstRow="1" bandRow="1">
                <a:tableStyleId>{5C22544A-7EE6-4342-B048-85BDC9FD1C3A}</a:tableStyleId>
              </a:tblPr>
              <a:tblGrid>
                <a:gridCol w="462642">
                  <a:extLst>
                    <a:ext uri="{9D8B030D-6E8A-4147-A177-3AD203B41FA5}">
                      <a16:colId xmlns:a16="http://schemas.microsoft.com/office/drawing/2014/main" val="1242448094"/>
                    </a:ext>
                  </a:extLst>
                </a:gridCol>
                <a:gridCol w="1333500">
                  <a:extLst>
                    <a:ext uri="{9D8B030D-6E8A-4147-A177-3AD203B41FA5}">
                      <a16:colId xmlns:a16="http://schemas.microsoft.com/office/drawing/2014/main" val="3367518385"/>
                    </a:ext>
                  </a:extLst>
                </a:gridCol>
                <a:gridCol w="1973035">
                  <a:extLst>
                    <a:ext uri="{9D8B030D-6E8A-4147-A177-3AD203B41FA5}">
                      <a16:colId xmlns:a16="http://schemas.microsoft.com/office/drawing/2014/main" val="1707681258"/>
                    </a:ext>
                  </a:extLst>
                </a:gridCol>
                <a:gridCol w="4798095">
                  <a:extLst>
                    <a:ext uri="{9D8B030D-6E8A-4147-A177-3AD203B41FA5}">
                      <a16:colId xmlns:a16="http://schemas.microsoft.com/office/drawing/2014/main" val="1823190654"/>
                    </a:ext>
                  </a:extLst>
                </a:gridCol>
              </a:tblGrid>
              <a:tr h="225952">
                <a:tc>
                  <a:txBody>
                    <a:bodyPr/>
                    <a:lstStyle/>
                    <a:p>
                      <a:r>
                        <a:rPr lang="en-AU" sz="1100">
                          <a:latin typeface="Calibri"/>
                        </a:rPr>
                        <a:t>Item</a:t>
                      </a:r>
                    </a:p>
                  </a:txBody>
                  <a:tcPr/>
                </a:tc>
                <a:tc>
                  <a:txBody>
                    <a:bodyPr/>
                    <a:lstStyle/>
                    <a:p>
                      <a:r>
                        <a:rPr lang="en-AU" sz="1100">
                          <a:latin typeface="Calibri"/>
                        </a:rPr>
                        <a:t>Speaker</a:t>
                      </a:r>
                    </a:p>
                  </a:txBody>
                  <a:tcPr/>
                </a:tc>
                <a:tc>
                  <a:txBody>
                    <a:bodyPr/>
                    <a:lstStyle/>
                    <a:p>
                      <a:r>
                        <a:rPr lang="en-AU" sz="1100">
                          <a:latin typeface="Calibri"/>
                        </a:rPr>
                        <a:t>Representing</a:t>
                      </a:r>
                    </a:p>
                  </a:txBody>
                  <a:tcPr/>
                </a:tc>
                <a:tc>
                  <a:txBody>
                    <a:bodyPr/>
                    <a:lstStyle/>
                    <a:p>
                      <a:r>
                        <a:rPr lang="en-AU" sz="1100">
                          <a:latin typeface="Calibri"/>
                        </a:rPr>
                        <a:t>Agenda Item</a:t>
                      </a:r>
                    </a:p>
                  </a:txBody>
                  <a:tcPr/>
                </a:tc>
                <a:extLst>
                  <a:ext uri="{0D108BD9-81ED-4DB2-BD59-A6C34878D82A}">
                    <a16:rowId xmlns:a16="http://schemas.microsoft.com/office/drawing/2014/main" val="1792238371"/>
                  </a:ext>
                </a:extLst>
              </a:tr>
              <a:tr h="225952">
                <a:tc>
                  <a:txBody>
                    <a:bodyPr/>
                    <a:lstStyle/>
                    <a:p>
                      <a:r>
                        <a:rPr lang="en-AU" sz="1100" b="0">
                          <a:latin typeface="Calibri"/>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MC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Welcome, housekeeping and introduction</a:t>
                      </a:r>
                    </a:p>
                  </a:txBody>
                  <a:tcPr/>
                </a:tc>
                <a:extLst>
                  <a:ext uri="{0D108BD9-81ED-4DB2-BD59-A6C34878D82A}">
                    <a16:rowId xmlns:a16="http://schemas.microsoft.com/office/drawing/2014/main" val="2590566024"/>
                  </a:ext>
                </a:extLst>
              </a:tr>
              <a:tr h="212660">
                <a:tc>
                  <a:txBody>
                    <a:bodyPr/>
                    <a:lstStyle/>
                    <a:p>
                      <a:r>
                        <a:rPr lang="en-AU" sz="1100" b="0">
                          <a:latin typeface="Calibri"/>
                        </a:rPr>
                        <a:t>2a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latin typeface="Calibri"/>
                          <a:ea typeface="+mn-ea"/>
                          <a:cs typeface="+mn-cs"/>
                        </a:rPr>
                        <a:t>Libby Beattie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00" b="0" kern="1200">
                          <a:solidFill>
                            <a:schemeClr val="dk1"/>
                          </a:solidFill>
                          <a:latin typeface="Calibri"/>
                          <a:ea typeface="+mn-ea"/>
                          <a:cs typeface="+mn-cs"/>
                        </a:rPr>
                        <a:t>Regional University Study Hubs</a:t>
                      </a:r>
                    </a:p>
                  </a:txBody>
                  <a:tcPr marL="68580" marR="68580" marT="0" marB="0"/>
                </a:tc>
                <a:tc>
                  <a:txBody>
                    <a:bodyPr/>
                    <a:lstStyle/>
                    <a:p>
                      <a:pPr marL="0" lvl="0" indent="0">
                        <a:buFont typeface="Arial" panose="020B0604020202020204" pitchFamily="34" charset="0"/>
                        <a:buNone/>
                      </a:pPr>
                      <a:r>
                        <a:rPr lang="en-AU" sz="1100" b="0" i="0" u="none" strike="noStrike" kern="1200">
                          <a:solidFill>
                            <a:schemeClr val="tx1"/>
                          </a:solidFill>
                          <a:effectLst/>
                          <a:latin typeface="Calibri"/>
                          <a:ea typeface="+mn-ea"/>
                          <a:cs typeface="+mn-cs"/>
                        </a:rPr>
                        <a:t>Update on 2024 Regional University Study Hubs application round</a:t>
                      </a:r>
                    </a:p>
                  </a:txBody>
                  <a:tcPr/>
                </a:tc>
                <a:extLst>
                  <a:ext uri="{0D108BD9-81ED-4DB2-BD59-A6C34878D82A}">
                    <a16:rowId xmlns:a16="http://schemas.microsoft.com/office/drawing/2014/main" val="3143428996"/>
                  </a:ext>
                </a:extLst>
              </a:tr>
              <a:tr h="212660">
                <a:tc>
                  <a:txBody>
                    <a:bodyPr/>
                    <a:lstStyle/>
                    <a:p>
                      <a:pPr lvl="0">
                        <a:buNone/>
                      </a:pPr>
                      <a:r>
                        <a:rPr lang="en-AU" sz="1100" b="0">
                          <a:latin typeface="Calibri"/>
                        </a:rPr>
                        <a:t>2b</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Nicole Ranieri</a:t>
                      </a:r>
                    </a:p>
                  </a:txBody>
                  <a:tcPr/>
                </a:tc>
                <a:tc>
                  <a:txBody>
                    <a:bodyPr/>
                    <a:lstStyle/>
                    <a:p>
                      <a:pPr marL="0" lvl="0" indent="0" algn="l">
                        <a:lnSpc>
                          <a:spcPct val="150000"/>
                        </a:lnSpc>
                        <a:spcBef>
                          <a:spcPts val="0"/>
                        </a:spcBef>
                        <a:spcAft>
                          <a:spcPts val="0"/>
                        </a:spcAft>
                        <a:buNone/>
                      </a:pPr>
                      <a:r>
                        <a:rPr lang="en-AU" sz="1100" b="0" kern="1200">
                          <a:solidFill>
                            <a:schemeClr val="dk1"/>
                          </a:solidFill>
                          <a:latin typeface="Calibri"/>
                          <a:ea typeface="+mn-ea"/>
                          <a:cs typeface="+mn-cs"/>
                        </a:rPr>
                        <a:t>Student Engagement Team</a:t>
                      </a:r>
                    </a:p>
                  </a:txBody>
                  <a:tcPr marL="68580" marR="68580" marT="0" marB="0"/>
                </a:tc>
                <a:tc>
                  <a:txBody>
                    <a:bodyPr/>
                    <a:lstStyle/>
                    <a:p>
                      <a:pPr marL="0" lvl="0" indent="0">
                        <a:buNone/>
                      </a:pPr>
                      <a:r>
                        <a:rPr lang="en-AU" sz="1100" b="0" i="0" u="none" strike="noStrike" kern="1200">
                          <a:solidFill>
                            <a:schemeClr val="tx1"/>
                          </a:solidFill>
                          <a:effectLst/>
                          <a:latin typeface="Calibri"/>
                          <a:ea typeface="+mn-ea"/>
                          <a:cs typeface="+mn-cs"/>
                        </a:rPr>
                        <a:t>National Student Ombudsman</a:t>
                      </a:r>
                    </a:p>
                  </a:txBody>
                  <a:tcPr/>
                </a:tc>
                <a:extLst>
                  <a:ext uri="{0D108BD9-81ED-4DB2-BD59-A6C34878D82A}">
                    <a16:rowId xmlns:a16="http://schemas.microsoft.com/office/drawing/2014/main" val="3985582232"/>
                  </a:ext>
                </a:extLst>
              </a:tr>
              <a:tr h="345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2c</a:t>
                      </a:r>
                    </a:p>
                    <a:p>
                      <a:endParaRPr lang="en-AU" sz="1100" b="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Annette Cannell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kern="1200">
                          <a:solidFill>
                            <a:schemeClr val="dk1"/>
                          </a:solidFill>
                          <a:effectLst/>
                          <a:latin typeface="Calibri"/>
                          <a:ea typeface="+mn-ea"/>
                          <a:cs typeface="+mn-cs"/>
                        </a:rPr>
                        <a:t>Industry Linkages and Advanced Apprenticeships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u="none" strike="noStrike" kern="1200">
                          <a:solidFill>
                            <a:schemeClr val="tx1"/>
                          </a:solidFill>
                          <a:effectLst/>
                          <a:latin typeface="Calibri"/>
                          <a:ea typeface="+mn-ea"/>
                          <a:cs typeface="+mn-cs"/>
                        </a:rPr>
                        <a:t>Commonwealth </a:t>
                      </a:r>
                      <a:r>
                        <a:rPr lang="en-AU" sz="1100" b="0" i="0" u="none" strike="noStrike" kern="1200" err="1">
                          <a:solidFill>
                            <a:schemeClr val="tx1"/>
                          </a:solidFill>
                          <a:effectLst/>
                          <a:latin typeface="Calibri"/>
                          <a:ea typeface="+mn-ea"/>
                          <a:cs typeface="+mn-cs"/>
                        </a:rPr>
                        <a:t>Prac</a:t>
                      </a:r>
                      <a:r>
                        <a:rPr lang="en-AU" sz="1100" b="0" i="0" u="none" strike="noStrike" kern="1200">
                          <a:solidFill>
                            <a:schemeClr val="tx1"/>
                          </a:solidFill>
                          <a:effectLst/>
                          <a:latin typeface="Calibri"/>
                          <a:ea typeface="+mn-ea"/>
                          <a:cs typeface="+mn-cs"/>
                        </a:rPr>
                        <a:t> Payment</a:t>
                      </a:r>
                      <a:r>
                        <a:rPr lang="en-AU" sz="1100" b="0" i="0" u="none" kern="1200">
                          <a:solidFill>
                            <a:schemeClr val="tx1"/>
                          </a:solidFill>
                          <a:effectLst/>
                          <a:latin typeface="Calibri"/>
                          <a:ea typeface="+mn-ea"/>
                          <a:cs typeface="+mn-cs"/>
                        </a:rPr>
                        <a:t> (CPP)</a:t>
                      </a:r>
                      <a:endParaRPr lang="en-AU" sz="1100" b="0" kern="1200">
                        <a:solidFill>
                          <a:schemeClr val="dk1"/>
                        </a:solidFill>
                        <a:latin typeface="Calibri"/>
                        <a:ea typeface="+mn-ea"/>
                        <a:cs typeface="+mn-cs"/>
                      </a:endParaRPr>
                    </a:p>
                  </a:txBody>
                  <a:tcPr/>
                </a:tc>
                <a:extLst>
                  <a:ext uri="{0D108BD9-81ED-4DB2-BD59-A6C34878D82A}">
                    <a16:rowId xmlns:a16="http://schemas.microsoft.com/office/drawing/2014/main" val="1526455671"/>
                  </a:ext>
                </a:extLst>
              </a:tr>
              <a:tr h="47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2d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latin typeface="Calibri"/>
                          <a:ea typeface="+mn-ea"/>
                          <a:cs typeface="+mn-cs"/>
                        </a:rPr>
                        <a:t>Tristan Krautz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latin typeface="Calibri"/>
                          <a:ea typeface="+mn-ea"/>
                          <a:cs typeface="+mn-cs"/>
                        </a:rPr>
                        <a:t>Equity and Support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kern="1200">
                        <a:solidFill>
                          <a:schemeClr val="dk1"/>
                        </a:solidFill>
                        <a:latin typeface="Calibri"/>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AU" sz="1100" b="0" kern="1200">
                          <a:solidFill>
                            <a:schemeClr val="dk1"/>
                          </a:solidFill>
                          <a:latin typeface="Calibri"/>
                          <a:ea typeface="+mn-ea"/>
                          <a:cs typeface="+mn-cs"/>
                        </a:rPr>
                        <a:t>Reminder: First Compliance Report Due 1 March 2025 for the Support for Students Policy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AU" sz="1100" b="0" kern="1200">
                          <a:solidFill>
                            <a:schemeClr val="dk1"/>
                          </a:solidFill>
                          <a:latin typeface="Calibri"/>
                          <a:ea typeface="+mn-ea"/>
                          <a:cs typeface="+mn-cs"/>
                        </a:rPr>
                        <a:t>Tertiary Access Payment: Changes to Eligibility from 1 January 2025</a:t>
                      </a:r>
                    </a:p>
                  </a:txBody>
                  <a:tcPr/>
                </a:tc>
                <a:extLst>
                  <a:ext uri="{0D108BD9-81ED-4DB2-BD59-A6C34878D82A}">
                    <a16:rowId xmlns:a16="http://schemas.microsoft.com/office/drawing/2014/main" val="633102682"/>
                  </a:ext>
                </a:extLst>
              </a:tr>
              <a:tr h="212660">
                <a:tc>
                  <a:txBody>
                    <a:bodyPr/>
                    <a:lstStyle/>
                    <a:p>
                      <a:pPr marL="0" lvl="0" indent="0" algn="l">
                        <a:lnSpc>
                          <a:spcPct val="100000"/>
                        </a:lnSpc>
                        <a:spcBef>
                          <a:spcPts val="0"/>
                        </a:spcBef>
                        <a:spcAft>
                          <a:spcPts val="0"/>
                        </a:spcAft>
                        <a:buNone/>
                      </a:pPr>
                      <a:r>
                        <a:rPr lang="en-AU" sz="1100" b="0">
                          <a:latin typeface="Calibri"/>
                        </a:rPr>
                        <a:t>2e</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Tanya Benton-Hall</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Tuition Protection Service</a:t>
                      </a:r>
                    </a:p>
                  </a:txBody>
                  <a:tcPr/>
                </a:tc>
                <a:tc>
                  <a:txBody>
                    <a:bodyPr/>
                    <a:lstStyle/>
                    <a:p>
                      <a:pPr marL="0" lvl="0" indent="0" algn="l">
                        <a:lnSpc>
                          <a:spcPct val="100000"/>
                        </a:lnSpc>
                        <a:spcBef>
                          <a:spcPts val="0"/>
                        </a:spcBef>
                        <a:spcAft>
                          <a:spcPts val="0"/>
                        </a:spcAft>
                        <a:buNone/>
                      </a:pPr>
                      <a:r>
                        <a:rPr lang="en-GB" sz="1100" b="0" i="0" u="none" strike="noStrike" kern="1200" noProof="0">
                          <a:solidFill>
                            <a:srgbClr val="000000"/>
                          </a:solidFill>
                          <a:latin typeface="Calibri"/>
                        </a:rPr>
                        <a:t>Upcoming Domestic Levy Consultations</a:t>
                      </a:r>
                      <a:endParaRPr lang="en-AU" sz="1100" b="0" kern="1200">
                        <a:solidFill>
                          <a:schemeClr val="dk1"/>
                        </a:solidFill>
                        <a:latin typeface="Calibri"/>
                        <a:ea typeface="+mn-ea"/>
                        <a:cs typeface="+mn-cs"/>
                      </a:endParaRPr>
                    </a:p>
                  </a:txBody>
                  <a:tcPr/>
                </a:tc>
                <a:extLst>
                  <a:ext uri="{0D108BD9-81ED-4DB2-BD59-A6C34878D82A}">
                    <a16:rowId xmlns:a16="http://schemas.microsoft.com/office/drawing/2014/main" val="834733922"/>
                  </a:ext>
                </a:extLst>
              </a:tr>
              <a:tr h="212660">
                <a:tc>
                  <a:txBody>
                    <a:bodyPr/>
                    <a:lstStyle/>
                    <a:p>
                      <a:pPr marL="0" lvl="0" indent="0" algn="l">
                        <a:lnSpc>
                          <a:spcPct val="100000"/>
                        </a:lnSpc>
                        <a:spcBef>
                          <a:spcPts val="0"/>
                        </a:spcBef>
                        <a:spcAft>
                          <a:spcPts val="0"/>
                        </a:spcAft>
                        <a:buNone/>
                      </a:pPr>
                      <a:r>
                        <a:rPr lang="en-AU" sz="1100" b="0">
                          <a:latin typeface="Calibri"/>
                        </a:rPr>
                        <a:t>3a</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Cameron De Jong</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HELP Program</a:t>
                      </a:r>
                    </a:p>
                  </a:txBody>
                  <a:tcPr/>
                </a:tc>
                <a:tc>
                  <a:txBody>
                    <a:bodyPr/>
                    <a:lstStyle/>
                    <a:p>
                      <a:pPr marL="0" lvl="0" indent="0" algn="l">
                        <a:lnSpc>
                          <a:spcPct val="100000"/>
                        </a:lnSpc>
                        <a:spcBef>
                          <a:spcPts val="0"/>
                        </a:spcBef>
                        <a:spcAft>
                          <a:spcPts val="0"/>
                        </a:spcAft>
                        <a:buNone/>
                      </a:pPr>
                      <a:r>
                        <a:rPr lang="en-AU" sz="1100" b="0" i="0" u="none" strike="noStrike" kern="1200" noProof="0">
                          <a:solidFill>
                            <a:srgbClr val="000000"/>
                          </a:solidFill>
                          <a:latin typeface="Calibri"/>
                        </a:rPr>
                        <a:t>USI verification reminder</a:t>
                      </a:r>
                      <a:endParaRPr lang="en-US" sz="1100">
                        <a:latin typeface="Calibri"/>
                      </a:endParaRPr>
                    </a:p>
                  </a:txBody>
                  <a:tcPr/>
                </a:tc>
                <a:extLst>
                  <a:ext uri="{0D108BD9-81ED-4DB2-BD59-A6C34878D82A}">
                    <a16:rowId xmlns:a16="http://schemas.microsoft.com/office/drawing/2014/main" val="1054083299"/>
                  </a:ext>
                </a:extLst>
              </a:tr>
              <a:tr h="212660">
                <a:tc>
                  <a:txBody>
                    <a:bodyPr/>
                    <a:lstStyle/>
                    <a:p>
                      <a:pPr marL="0" lvl="0" indent="0" algn="l">
                        <a:lnSpc>
                          <a:spcPct val="100000"/>
                        </a:lnSpc>
                        <a:spcBef>
                          <a:spcPts val="0"/>
                        </a:spcBef>
                        <a:spcAft>
                          <a:spcPts val="0"/>
                        </a:spcAft>
                        <a:buNone/>
                      </a:pPr>
                      <a:r>
                        <a:rPr lang="en-AU" sz="1100" b="0">
                          <a:latin typeface="Calibri"/>
                        </a:rPr>
                        <a:t>3b</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Ben Stilling</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Department of Finance</a:t>
                      </a:r>
                    </a:p>
                  </a:txBody>
                  <a:tcPr/>
                </a:tc>
                <a:tc>
                  <a:txBody>
                    <a:bodyPr/>
                    <a:lstStyle/>
                    <a:p>
                      <a:pPr marL="0" lvl="0" indent="0" algn="l">
                        <a:lnSpc>
                          <a:spcPct val="100000"/>
                        </a:lnSpc>
                        <a:spcBef>
                          <a:spcPts val="0"/>
                        </a:spcBef>
                        <a:spcAft>
                          <a:spcPts val="0"/>
                        </a:spcAft>
                        <a:buNone/>
                      </a:pPr>
                      <a:r>
                        <a:rPr lang="en-AU" sz="1100" b="0" i="0" u="none" strike="noStrike" kern="1200" noProof="0">
                          <a:solidFill>
                            <a:srgbClr val="000000"/>
                          </a:solidFill>
                          <a:latin typeface="Calibri"/>
                        </a:rPr>
                        <a:t>Digital ID Update</a:t>
                      </a:r>
                    </a:p>
                  </a:txBody>
                  <a:tcPr/>
                </a:tc>
                <a:extLst>
                  <a:ext uri="{0D108BD9-81ED-4DB2-BD59-A6C34878D82A}">
                    <a16:rowId xmlns:a16="http://schemas.microsoft.com/office/drawing/2014/main" val="3096386662"/>
                  </a:ext>
                </a:extLst>
              </a:tr>
              <a:tr h="232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3c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latin typeface="Calibri"/>
                          <a:ea typeface="+mn-ea"/>
                          <a:cs typeface="+mn-cs"/>
                        </a:rPr>
                        <a:t>Nathan Riches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u="none" kern="1200">
                          <a:solidFill>
                            <a:schemeClr val="dk1"/>
                          </a:solidFill>
                          <a:effectLst/>
                          <a:latin typeface="Calibri"/>
                          <a:ea typeface="+mn-ea"/>
                          <a:cs typeface="+mn-cs"/>
                        </a:rPr>
                        <a:t>Social Cohesion Team</a:t>
                      </a:r>
                      <a:endParaRPr lang="en-AU" sz="1100" b="0" u="none"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u="none" strike="noStrike" kern="1200">
                          <a:solidFill>
                            <a:schemeClr val="tx1"/>
                          </a:solidFill>
                          <a:effectLst/>
                          <a:latin typeface="Calibri"/>
                          <a:ea typeface="+mn-ea"/>
                          <a:cs typeface="+mn-cs"/>
                        </a:rPr>
                        <a:t>2025 Racism study survey</a:t>
                      </a:r>
                    </a:p>
                  </a:txBody>
                  <a:tcPr/>
                </a:tc>
                <a:extLst>
                  <a:ext uri="{0D108BD9-81ED-4DB2-BD59-A6C34878D82A}">
                    <a16:rowId xmlns:a16="http://schemas.microsoft.com/office/drawing/2014/main" val="796340198"/>
                  </a:ext>
                </a:extLst>
              </a:tr>
              <a:tr h="258535">
                <a:tc>
                  <a:txBody>
                    <a:bodyPr/>
                    <a:lstStyle/>
                    <a:p>
                      <a:pPr marL="0" lvl="0" indent="0" algn="l">
                        <a:lnSpc>
                          <a:spcPct val="100000"/>
                        </a:lnSpc>
                        <a:spcBef>
                          <a:spcPts val="0"/>
                        </a:spcBef>
                        <a:spcAft>
                          <a:spcPts val="0"/>
                        </a:spcAft>
                        <a:buNone/>
                      </a:pPr>
                      <a:r>
                        <a:rPr lang="en-AU" sz="1100" b="0">
                          <a:latin typeface="Calibri"/>
                        </a:rPr>
                        <a:t>3d</a:t>
                      </a:r>
                    </a:p>
                  </a:txBody>
                  <a:tcPr/>
                </a:tc>
                <a:tc>
                  <a:txBody>
                    <a:bodyPr/>
                    <a:lstStyle/>
                    <a:p>
                      <a:pPr marL="0" lvl="0" indent="0" algn="l">
                        <a:lnSpc>
                          <a:spcPct val="100000"/>
                        </a:lnSpc>
                        <a:spcBef>
                          <a:spcPts val="0"/>
                        </a:spcBef>
                        <a:spcAft>
                          <a:spcPts val="0"/>
                        </a:spcAft>
                        <a:buNone/>
                      </a:pPr>
                      <a:r>
                        <a:rPr lang="en-AU" sz="1100" b="0" kern="1200">
                          <a:solidFill>
                            <a:schemeClr val="dk1"/>
                          </a:solidFill>
                          <a:latin typeface="Calibri"/>
                          <a:ea typeface="+mn-ea"/>
                          <a:cs typeface="+mn-cs"/>
                        </a:rPr>
                        <a:t>Phil </a:t>
                      </a:r>
                      <a:r>
                        <a:rPr lang="en-AU" sz="1100" b="0" kern="1200" err="1">
                          <a:solidFill>
                            <a:schemeClr val="dk1"/>
                          </a:solidFill>
                          <a:latin typeface="Calibri"/>
                          <a:ea typeface="+mn-ea"/>
                          <a:cs typeface="+mn-cs"/>
                        </a:rPr>
                        <a:t>Blagus</a:t>
                      </a:r>
                    </a:p>
                  </a:txBody>
                  <a:tcPr/>
                </a:tc>
                <a:tc>
                  <a:txBody>
                    <a:bodyPr/>
                    <a:lstStyle/>
                    <a:p>
                      <a:pPr marL="0" lvl="0" indent="0" algn="l" defTabSz="914400">
                        <a:lnSpc>
                          <a:spcPct val="100000"/>
                        </a:lnSpc>
                        <a:spcBef>
                          <a:spcPts val="0"/>
                        </a:spcBef>
                        <a:spcAft>
                          <a:spcPts val="0"/>
                        </a:spcAft>
                        <a:buNone/>
                        <a:tabLst/>
                        <a:defRPr/>
                      </a:pPr>
                      <a:r>
                        <a:rPr lang="en-AU" sz="1100" b="0" i="0" u="none" kern="1200">
                          <a:solidFill>
                            <a:schemeClr val="dk1"/>
                          </a:solidFill>
                          <a:effectLst/>
                          <a:latin typeface="Calibri"/>
                          <a:ea typeface="+mn-ea"/>
                          <a:cs typeface="+mn-cs"/>
                        </a:rPr>
                        <a:t>TCSI</a:t>
                      </a:r>
                    </a:p>
                  </a:txBody>
                  <a:tcPr/>
                </a:tc>
                <a:tc>
                  <a:txBody>
                    <a:bodyPr/>
                    <a:lstStyle/>
                    <a:p>
                      <a:pPr marL="0" lvl="0" indent="0" algn="l">
                        <a:lnSpc>
                          <a:spcPct val="100000"/>
                        </a:lnSpc>
                        <a:spcBef>
                          <a:spcPts val="0"/>
                        </a:spcBef>
                        <a:spcAft>
                          <a:spcPts val="0"/>
                        </a:spcAft>
                        <a:buNone/>
                      </a:pPr>
                      <a:r>
                        <a:rPr lang="en-GB" sz="1100" b="0" i="0" u="none" strike="noStrike" kern="1200" noProof="0">
                          <a:solidFill>
                            <a:srgbClr val="000000"/>
                          </a:solidFill>
                          <a:effectLst/>
                          <a:latin typeface="Calibri"/>
                        </a:rPr>
                        <a:t>Student Data Verification Webinar in April</a:t>
                      </a:r>
                      <a:endParaRPr lang="en-AU" sz="1100" b="0" i="0" u="none" strike="noStrike" kern="1200" noProof="0">
                        <a:solidFill>
                          <a:srgbClr val="000000"/>
                        </a:solidFill>
                        <a:effectLst/>
                        <a:latin typeface="Calibri"/>
                      </a:endParaRPr>
                    </a:p>
                  </a:txBody>
                  <a:tcPr/>
                </a:tc>
                <a:extLst>
                  <a:ext uri="{0D108BD9-81ED-4DB2-BD59-A6C34878D82A}">
                    <a16:rowId xmlns:a16="http://schemas.microsoft.com/office/drawing/2014/main" val="2298757377"/>
                  </a:ext>
                </a:extLst>
              </a:tr>
              <a:tr h="47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3e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00" b="0" kern="1200">
                          <a:solidFill>
                            <a:schemeClr val="dk1"/>
                          </a:solidFill>
                          <a:latin typeface="Calibri"/>
                          <a:ea typeface="+mn-ea"/>
                          <a:cs typeface="+mn-cs"/>
                        </a:rPr>
                        <a:t>Nicole Ranieri, Steph Stockwell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latin typeface="Calibri"/>
                          <a:ea typeface="+mn-ea"/>
                          <a:cs typeface="+mn-cs"/>
                        </a:rPr>
                        <a:t>Beth Betts</a:t>
                      </a:r>
                      <a:endParaRPr lang="en-AU" sz="1100">
                        <a:latin typeface="Calibri"/>
                      </a:endParaRPr>
                    </a:p>
                  </a:txBody>
                  <a:tcPr/>
                </a:tc>
                <a:tc>
                  <a:txBody>
                    <a:bodyPr/>
                    <a:lstStyle/>
                    <a:p>
                      <a:r>
                        <a:rPr lang="en-AU" sz="1100" b="0">
                          <a:latin typeface="Calibri"/>
                        </a:rPr>
                        <a:t>Student Engagement Team</a:t>
                      </a:r>
                      <a:endParaRPr lang="en-AU" sz="1100" b="0" kern="1200">
                        <a:solidFill>
                          <a:schemeClr val="dk1"/>
                        </a:solidFill>
                        <a:latin typeface="Calibri"/>
                        <a:ea typeface="+mn-ea"/>
                        <a:cs typeface="+mn-cs"/>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100" b="0" i="0" u="none" strike="noStrike" kern="1200" noProof="0">
                          <a:solidFill>
                            <a:srgbClr val="000000"/>
                          </a:solidFill>
                          <a:latin typeface="Calibri"/>
                        </a:rPr>
                        <a:t>HELP 2025 Booklets and Fact Sheets  </a:t>
                      </a:r>
                    </a:p>
                    <a:p>
                      <a:pPr marL="171450" marR="0" lvl="0" indent="-171450" algn="l">
                        <a:lnSpc>
                          <a:spcPct val="100000"/>
                        </a:lnSpc>
                        <a:spcBef>
                          <a:spcPts val="0"/>
                        </a:spcBef>
                        <a:spcAft>
                          <a:spcPts val="0"/>
                        </a:spcAft>
                        <a:buClrTx/>
                        <a:buSzTx/>
                        <a:buFont typeface="Arial" panose="020B0604020202020204" pitchFamily="34" charset="0"/>
                        <a:buChar char="•"/>
                      </a:pPr>
                      <a:r>
                        <a:rPr lang="en-AU" sz="1100" b="0" i="0" u="none" strike="noStrike" kern="1200" noProof="0">
                          <a:solidFill>
                            <a:srgbClr val="000000"/>
                          </a:solidFill>
                          <a:latin typeface="Calibri"/>
                        </a:rPr>
                        <a:t>Administrative Information for Providers – January 2025 update</a:t>
                      </a:r>
                      <a:endParaRPr lang="en-GB" sz="1100" b="0" i="0" u="none" strike="noStrike" kern="1200" noProof="0">
                        <a:solidFill>
                          <a:srgbClr val="000000"/>
                        </a:solidFill>
                        <a:latin typeface="Calibri"/>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1100" b="0" i="0" u="none" strike="noStrike" kern="1200" noProof="0">
                          <a:solidFill>
                            <a:srgbClr val="000000"/>
                          </a:solidFill>
                          <a:latin typeface="Calibri"/>
                        </a:rPr>
                        <a:t>Student Experience Research</a:t>
                      </a:r>
                      <a:r>
                        <a:rPr lang="en-GB" sz="1100" b="1" i="0" u="none" strike="noStrike" kern="1200" noProof="0">
                          <a:solidFill>
                            <a:srgbClr val="000000"/>
                          </a:solidFill>
                          <a:latin typeface="Calibri"/>
                        </a:rPr>
                        <a:t> </a:t>
                      </a:r>
                    </a:p>
                    <a:p>
                      <a:pPr marL="171450" marR="0" lvl="0" indent="-171450" algn="l">
                        <a:lnSpc>
                          <a:spcPct val="100000"/>
                        </a:lnSpc>
                        <a:spcBef>
                          <a:spcPts val="0"/>
                        </a:spcBef>
                        <a:spcAft>
                          <a:spcPts val="0"/>
                        </a:spcAft>
                        <a:buClrTx/>
                        <a:buSzTx/>
                        <a:buFont typeface="Arial" panose="020B0604020202020204" pitchFamily="34" charset="0"/>
                        <a:buChar char="•"/>
                      </a:pPr>
                      <a:r>
                        <a:rPr lang="en-AU" sz="1100" b="0" i="0" u="none" strike="noStrike" kern="1200" noProof="0">
                          <a:solidFill>
                            <a:srgbClr val="000000"/>
                          </a:solidFill>
                          <a:latin typeface="Calibri"/>
                        </a:rPr>
                        <a:t>2025 </a:t>
                      </a:r>
                      <a:r>
                        <a:rPr lang="en-AU" sz="1100" b="0" i="0" u="none" strike="noStrike" kern="1200" noProof="0" err="1">
                          <a:solidFill>
                            <a:srgbClr val="000000"/>
                          </a:solidFill>
                          <a:latin typeface="Calibri"/>
                        </a:rPr>
                        <a:t>eCAF</a:t>
                      </a:r>
                      <a:r>
                        <a:rPr lang="en-AU" sz="1100" b="0" i="0" u="none" strike="noStrike" kern="1200" noProof="0">
                          <a:solidFill>
                            <a:srgbClr val="000000"/>
                          </a:solidFill>
                          <a:latin typeface="Calibri"/>
                        </a:rPr>
                        <a:t>, FFUR </a:t>
                      </a:r>
                      <a:r>
                        <a:rPr lang="en-AU" sz="1100" b="0" i="0" u="none" strike="noStrike" kern="1200" noProof="0" err="1">
                          <a:solidFill>
                            <a:srgbClr val="000000"/>
                          </a:solidFill>
                          <a:latin typeface="Calibri"/>
                        </a:rPr>
                        <a:t>eCAF</a:t>
                      </a:r>
                      <a:r>
                        <a:rPr lang="en-AU" sz="1100" b="0" i="0" u="none" strike="noStrike" kern="1200" noProof="0">
                          <a:solidFill>
                            <a:srgbClr val="000000"/>
                          </a:solidFill>
                          <a:latin typeface="Calibri"/>
                        </a:rPr>
                        <a:t> and </a:t>
                      </a:r>
                      <a:r>
                        <a:rPr lang="en-AU" sz="1100" b="0" i="0" u="none" strike="noStrike" kern="1200" noProof="0" err="1">
                          <a:solidFill>
                            <a:srgbClr val="000000"/>
                          </a:solidFill>
                          <a:latin typeface="Calibri"/>
                        </a:rPr>
                        <a:t>eCAF</a:t>
                      </a:r>
                      <a:r>
                        <a:rPr lang="en-AU" sz="1100" b="0" i="0" u="none" strike="noStrike" kern="1200" noProof="0">
                          <a:solidFill>
                            <a:srgbClr val="000000"/>
                          </a:solidFill>
                          <a:latin typeface="Calibri"/>
                        </a:rPr>
                        <a:t> Stocktake</a:t>
                      </a:r>
                    </a:p>
                    <a:p>
                      <a:pPr marL="171450" marR="0" lvl="0" indent="-171450" algn="l">
                        <a:lnSpc>
                          <a:spcPct val="100000"/>
                        </a:lnSpc>
                        <a:spcBef>
                          <a:spcPts val="0"/>
                        </a:spcBef>
                        <a:spcAft>
                          <a:spcPts val="0"/>
                        </a:spcAft>
                        <a:buClrTx/>
                        <a:buSzTx/>
                        <a:buFont typeface="Arial" panose="020B0604020202020204" pitchFamily="34" charset="0"/>
                        <a:buChar char="•"/>
                      </a:pPr>
                      <a:r>
                        <a:rPr lang="en-AU" sz="1100" b="0" i="0" u="none" strike="noStrike" kern="1200" noProof="0">
                          <a:solidFill>
                            <a:srgbClr val="000000"/>
                          </a:solidFill>
                        </a:rPr>
                        <a:t>Early childhood educators </a:t>
                      </a:r>
                      <a:r>
                        <a:rPr lang="en-AU" sz="1100" b="0" i="0" u="none" strike="noStrike" kern="1200" noProof="0">
                          <a:solidFill>
                            <a:srgbClr val="000000"/>
                          </a:solidFill>
                          <a:hlinkClick r:id="rId2"/>
                        </a:rPr>
                        <a:t>practicum exchange network</a:t>
                      </a:r>
                      <a:r>
                        <a:rPr lang="en-AU" sz="1100" b="0" i="0" u="none" strike="noStrike" kern="1200" noProof="0">
                          <a:solidFill>
                            <a:srgbClr val="000000"/>
                          </a:solidFill>
                        </a:rPr>
                        <a:t> </a:t>
                      </a:r>
                      <a:endParaRPr lang="en-AU" sz="1100" b="0" i="0" u="none" strike="noStrike" kern="1200" noProof="0">
                        <a:solidFill>
                          <a:srgbClr val="000000"/>
                        </a:solidFill>
                        <a:latin typeface="Calibri"/>
                      </a:endParaRPr>
                    </a:p>
                  </a:txBody>
                  <a:tcPr/>
                </a:tc>
                <a:extLst>
                  <a:ext uri="{0D108BD9-81ED-4DB2-BD59-A6C34878D82A}">
                    <a16:rowId xmlns:a16="http://schemas.microsoft.com/office/drawing/2014/main" val="2834829120"/>
                  </a:ext>
                </a:extLst>
              </a:tr>
              <a:tr h="212660">
                <a:tc>
                  <a:txBody>
                    <a:bodyPr/>
                    <a:lstStyle/>
                    <a:p>
                      <a:r>
                        <a:rPr lang="en-AU" sz="1100" b="0">
                          <a:latin typeface="Calibri"/>
                        </a:rPr>
                        <a:t>4</a:t>
                      </a:r>
                    </a:p>
                  </a:txBody>
                  <a:tcPr/>
                </a:tc>
                <a:tc>
                  <a:txBody>
                    <a:bodyPr/>
                    <a:lstStyle/>
                    <a:p>
                      <a:r>
                        <a:rPr lang="en-AU" sz="1100" b="0" kern="1200">
                          <a:solidFill>
                            <a:schemeClr val="dk1"/>
                          </a:solidFill>
                          <a:latin typeface="Calibri"/>
                          <a:ea typeface="+mn-ea"/>
                          <a:cs typeface="+mn-cs"/>
                        </a:rPr>
                        <a:t>Kellie McInnes</a:t>
                      </a:r>
                      <a:endParaRPr lang="en-AU" sz="110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MC</a:t>
                      </a:r>
                      <a:endParaRPr lang="en-AU" sz="1100" b="0"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Other Business and Q&amp;A</a:t>
                      </a:r>
                      <a:endParaRPr lang="en-AU" sz="1100" b="0" kern="1200">
                        <a:solidFill>
                          <a:schemeClr val="dk1"/>
                        </a:solidFill>
                        <a:latin typeface="Calibri"/>
                        <a:ea typeface="+mn-ea"/>
                        <a:cs typeface="+mn-cs"/>
                      </a:endParaRPr>
                    </a:p>
                  </a:txBody>
                  <a:tcPr/>
                </a:tc>
                <a:extLst>
                  <a:ext uri="{0D108BD9-81ED-4DB2-BD59-A6C34878D82A}">
                    <a16:rowId xmlns:a16="http://schemas.microsoft.com/office/drawing/2014/main" val="4124502292"/>
                  </a:ext>
                </a:extLst>
              </a:tr>
              <a:tr h="212660">
                <a:tc>
                  <a:txBody>
                    <a:bodyPr/>
                    <a:lstStyle/>
                    <a:p>
                      <a:r>
                        <a:rPr lang="en-AU" sz="1100" b="0">
                          <a:latin typeface="Calibri"/>
                        </a:rPr>
                        <a:t>5</a:t>
                      </a:r>
                    </a:p>
                  </a:txBody>
                  <a:tcPr/>
                </a:tc>
                <a:tc>
                  <a:txBody>
                    <a:bodyPr/>
                    <a:lstStyle/>
                    <a:p>
                      <a:r>
                        <a:rPr lang="en-AU" sz="1100" b="0" kern="1200">
                          <a:solidFill>
                            <a:schemeClr val="dk1"/>
                          </a:solidFill>
                          <a:latin typeface="Calibri"/>
                          <a:ea typeface="+mn-ea"/>
                          <a:cs typeface="+mn-cs"/>
                        </a:rPr>
                        <a:t>Kellie McInnes</a:t>
                      </a:r>
                      <a:endParaRPr lang="en-AU" sz="1100">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MC</a:t>
                      </a:r>
                      <a:endParaRPr lang="en-AU" sz="1100" b="0" kern="1200">
                        <a:solidFill>
                          <a:schemeClr val="dk1"/>
                        </a:solidFill>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latin typeface="Calibri"/>
                        </a:rPr>
                        <a:t>Meeting Close and Wrap-up</a:t>
                      </a:r>
                      <a:endParaRPr lang="en-AU" sz="1100" b="0" kern="1200">
                        <a:solidFill>
                          <a:schemeClr val="dk1"/>
                        </a:solidFill>
                        <a:latin typeface="Calibri"/>
                        <a:ea typeface="+mn-ea"/>
                        <a:cs typeface="+mn-cs"/>
                      </a:endParaRPr>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420733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5E8905-9275-36BA-4683-98E2738DFAE9}"/>
              </a:ext>
            </a:extLst>
          </p:cNvPr>
          <p:cNvSpPr txBox="1"/>
          <p:nvPr/>
        </p:nvSpPr>
        <p:spPr>
          <a:xfrm>
            <a:off x="395882" y="4289700"/>
            <a:ext cx="7835130" cy="369332"/>
          </a:xfrm>
          <a:prstGeom prst="rect">
            <a:avLst/>
          </a:prstGeom>
          <a:noFill/>
        </p:spPr>
        <p:txBody>
          <a:bodyPr wrap="square" lIns="91440" tIns="45720" rIns="91440" bIns="45720" rtlCol="0" anchor="t">
            <a:spAutoFit/>
          </a:bodyPr>
          <a:lstStyle/>
          <a:p>
            <a:pPr algn="ctr"/>
            <a:r>
              <a:rPr lang="en-AU" b="0" i="0">
                <a:solidFill>
                  <a:schemeClr val="bg1"/>
                </a:solidFill>
                <a:effectLst/>
                <a:latin typeface="Roboto"/>
                <a:ea typeface="Roboto"/>
                <a:cs typeface="Roboto"/>
              </a:rPr>
              <a:t>For more information, please </a:t>
            </a:r>
            <a:r>
              <a:rPr lang="en-AU">
                <a:solidFill>
                  <a:schemeClr val="bg1"/>
                </a:solidFill>
                <a:latin typeface="Roboto"/>
                <a:ea typeface="Roboto"/>
                <a:cs typeface="Roboto"/>
              </a:rPr>
              <a:t>contact: </a:t>
            </a:r>
            <a:r>
              <a:rPr lang="en-AU" u="sng">
                <a:solidFill>
                  <a:schemeClr val="bg1"/>
                </a:solidFill>
                <a:latin typeface="Roboto"/>
                <a:ea typeface="Roboto"/>
                <a:cs typeface="Roboto"/>
                <a:hlinkClick r:id="rId3">
                  <a:extLst>
                    <a:ext uri="{A12FA001-AC4F-418D-AE19-62706E023703}">
                      <ahyp:hlinkClr xmlns:ahyp="http://schemas.microsoft.com/office/drawing/2018/hyperlinkcolor" val="tx"/>
                    </a:ext>
                  </a:extLst>
                </a:hlinkClick>
              </a:rPr>
              <a:t>regional</a:t>
            </a:r>
            <a:r>
              <a:rPr lang="en-AU" b="0" i="0" u="sng">
                <a:solidFill>
                  <a:srgbClr val="FFFFFF"/>
                </a:solidFill>
                <a:effectLst/>
                <a:latin typeface="Roboto"/>
                <a:ea typeface="Roboto"/>
                <a:cs typeface="Roboto"/>
                <a:hlinkClick r:id="rId3">
                  <a:extLst>
                    <a:ext uri="{A12FA001-AC4F-418D-AE19-62706E023703}">
                      <ahyp:hlinkClr xmlns:ahyp="http://schemas.microsoft.com/office/drawing/2018/hyperlinkcolor" val="tx"/>
                    </a:ext>
                  </a:extLst>
                </a:hlinkClick>
              </a:rPr>
              <a:t>@education.gov.au</a:t>
            </a:r>
            <a:endParaRPr lang="en-AU">
              <a:solidFill>
                <a:srgbClr val="FFFFFF"/>
              </a:solidFill>
              <a:latin typeface="Roboto"/>
              <a:ea typeface="Roboto"/>
              <a:cs typeface="Roboto"/>
              <a:hlinkClick r:id="rId3">
                <a:extLst>
                  <a:ext uri="{A12FA001-AC4F-418D-AE19-62706E023703}">
                    <ahyp:hlinkClr xmlns:ahyp="http://schemas.microsoft.com/office/drawing/2018/hyperlinkcolor" val="tx"/>
                  </a:ext>
                </a:extLst>
              </a:hlinkClick>
            </a:endParaRPr>
          </a:p>
        </p:txBody>
      </p:sp>
      <p:sp>
        <p:nvSpPr>
          <p:cNvPr id="10" name="TextBox 9">
            <a:extLst>
              <a:ext uri="{FF2B5EF4-FFF2-40B4-BE49-F238E27FC236}">
                <a16:creationId xmlns:a16="http://schemas.microsoft.com/office/drawing/2014/main" id="{FA569146-097E-2E5E-A00F-0D02E4332AB6}"/>
              </a:ext>
            </a:extLst>
          </p:cNvPr>
          <p:cNvSpPr txBox="1"/>
          <p:nvPr/>
        </p:nvSpPr>
        <p:spPr>
          <a:xfrm>
            <a:off x="5195373" y="1218133"/>
            <a:ext cx="3369593" cy="2862322"/>
          </a:xfrm>
          <a:prstGeom prst="rect">
            <a:avLst/>
          </a:prstGeom>
          <a:noFill/>
        </p:spPr>
        <p:txBody>
          <a:bodyPr wrap="square" lIns="91440" tIns="45720" rIns="91440" bIns="45720" anchor="t">
            <a:spAutoFit/>
          </a:bodyPr>
          <a:lstStyle/>
          <a:p>
            <a:pPr marL="285750" indent="-285750" rtl="0" fontAlgn="base">
              <a:buFont typeface="Arial"/>
              <a:buChar char="•"/>
            </a:pPr>
            <a:r>
              <a:rPr lang="en-AU" sz="1800" b="0" i="0">
                <a:solidFill>
                  <a:schemeClr val="bg1"/>
                </a:solidFill>
                <a:effectLst/>
                <a:latin typeface="Calibri" panose="020F0502020204030204" pitchFamily="34" charset="0"/>
              </a:rPr>
              <a:t>Clermont and Moranbah, QLD  </a:t>
            </a:r>
            <a:endParaRPr lang="en-US">
              <a:ea typeface="Calibri" panose="020F0502020204030204"/>
              <a:cs typeface="Calibri" panose="020F0502020204030204"/>
            </a:endParaRPr>
          </a:p>
          <a:p>
            <a:pPr marL="285750" indent="-285750" rtl="0" fontAlgn="base">
              <a:buFont typeface="Arial"/>
              <a:buChar char="•"/>
            </a:pPr>
            <a:r>
              <a:rPr lang="en-AU" sz="1800" b="0" i="0">
                <a:solidFill>
                  <a:schemeClr val="bg1"/>
                </a:solidFill>
                <a:effectLst/>
                <a:latin typeface="Calibri" panose="020F0502020204030204" pitchFamily="34" charset="0"/>
              </a:rPr>
              <a:t>Hughenden, QLD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Hay, NSW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Tumut, NSW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Kununurra, WA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Northam, WA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Kingscote, SA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Hamilton, VIC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St Helens, TAS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rtl="0" fontAlgn="base">
              <a:buFont typeface="Arial"/>
              <a:buChar char="•"/>
            </a:pPr>
            <a:r>
              <a:rPr lang="en-AU" sz="1800" b="0" i="0">
                <a:solidFill>
                  <a:schemeClr val="bg1"/>
                </a:solidFill>
                <a:effectLst/>
                <a:latin typeface="Calibri" panose="020F0502020204030204" pitchFamily="34" charset="0"/>
              </a:rPr>
              <a:t>Burnt Pine, Norfolk Island.  </a:t>
            </a:r>
            <a:endParaRPr lang="en-AU" sz="18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139AF93-764C-719B-2379-72FA6E8CCADE}"/>
              </a:ext>
            </a:extLst>
          </p:cNvPr>
          <p:cNvSpPr txBox="1"/>
          <p:nvPr/>
        </p:nvSpPr>
        <p:spPr>
          <a:xfrm>
            <a:off x="5195453" y="753262"/>
            <a:ext cx="2016224" cy="464871"/>
          </a:xfrm>
          <a:prstGeom prst="rect">
            <a:avLst/>
          </a:prstGeom>
          <a:noFill/>
        </p:spPr>
        <p:txBody>
          <a:bodyPr wrap="square" rtlCol="0">
            <a:spAutoFit/>
          </a:bodyPr>
          <a:lstStyle/>
          <a:p>
            <a:pPr algn="l" rtl="0" fontAlgn="base">
              <a:lnSpc>
                <a:spcPct val="150000"/>
              </a:lnSpc>
            </a:pPr>
            <a:r>
              <a:rPr lang="en-AU" b="1" i="0">
                <a:solidFill>
                  <a:schemeClr val="bg1"/>
                </a:solidFill>
                <a:effectLst/>
              </a:rPr>
              <a:t>New locations:</a:t>
            </a:r>
          </a:p>
        </p:txBody>
      </p:sp>
      <p:pic>
        <p:nvPicPr>
          <p:cNvPr id="13" name="Picture 12">
            <a:extLst>
              <a:ext uri="{FF2B5EF4-FFF2-40B4-BE49-F238E27FC236}">
                <a16:creationId xmlns:a16="http://schemas.microsoft.com/office/drawing/2014/main" id="{6C34B97B-21C8-2E58-9B48-5C49137D4810}"/>
              </a:ext>
            </a:extLst>
          </p:cNvPr>
          <p:cNvPicPr>
            <a:picLocks noChangeAspect="1"/>
          </p:cNvPicPr>
          <p:nvPr/>
        </p:nvPicPr>
        <p:blipFill>
          <a:blip r:embed="rId4"/>
          <a:stretch>
            <a:fillRect/>
          </a:stretch>
        </p:blipFill>
        <p:spPr>
          <a:xfrm>
            <a:off x="2605" y="0"/>
            <a:ext cx="4944382" cy="3078187"/>
          </a:xfrm>
          <a:prstGeom prst="rect">
            <a:avLst/>
          </a:prstGeom>
        </p:spPr>
      </p:pic>
    </p:spTree>
    <p:extLst>
      <p:ext uri="{BB962C8B-B14F-4D97-AF65-F5344CB8AC3E}">
        <p14:creationId xmlns:p14="http://schemas.microsoft.com/office/powerpoint/2010/main" val="12078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83682" y="226529"/>
            <a:ext cx="6364188" cy="540469"/>
          </a:xfrm>
        </p:spPr>
        <p:txBody>
          <a:bodyPr>
            <a:normAutofit/>
          </a:bodyPr>
          <a:lstStyle/>
          <a:p>
            <a:pPr algn="ctr"/>
            <a:r>
              <a:rPr lang="en-US" sz="2800" b="1">
                <a:solidFill>
                  <a:schemeClr val="bg2"/>
                </a:solidFill>
              </a:rPr>
              <a:t>National Student Ombudsman</a:t>
            </a:r>
            <a:endParaRPr lang="en-US" sz="2800" b="1">
              <a:solidFill>
                <a:schemeClr val="bg2"/>
              </a:solidFill>
              <a:ea typeface="Calibri"/>
              <a:cs typeface="Calibri"/>
            </a:endParaRPr>
          </a:p>
        </p:txBody>
      </p:sp>
      <p:sp>
        <p:nvSpPr>
          <p:cNvPr id="4" name="TextBox 3">
            <a:extLst>
              <a:ext uri="{FF2B5EF4-FFF2-40B4-BE49-F238E27FC236}">
                <a16:creationId xmlns:a16="http://schemas.microsoft.com/office/drawing/2014/main" id="{5AB38C5A-FA9C-5831-66FC-C60860B2BA09}"/>
              </a:ext>
            </a:extLst>
          </p:cNvPr>
          <p:cNvSpPr txBox="1"/>
          <p:nvPr/>
        </p:nvSpPr>
        <p:spPr>
          <a:xfrm>
            <a:off x="519414" y="887910"/>
            <a:ext cx="7904147" cy="337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a:t>From 1 February 2025, the NSO is accepting escalated complaints from students  about the actions of their higher education provider.</a:t>
            </a:r>
            <a:endParaRPr lang="en-US">
              <a:ea typeface="Calibri"/>
              <a:cs typeface="Calibri"/>
            </a:endParaRPr>
          </a:p>
          <a:p>
            <a:pPr marL="285750" indent="-285750">
              <a:spcAft>
                <a:spcPts val="600"/>
              </a:spcAft>
              <a:buFont typeface="Arial"/>
              <a:buChar char="•"/>
            </a:pPr>
            <a:r>
              <a:rPr lang="en-US">
                <a:ea typeface="+mn-lt"/>
                <a:cs typeface="+mn-lt"/>
              </a:rPr>
              <a:t>The NSO can consider complaints from prospective and current higher education students including Higher Degree Research students, students enrolled part-time or full-time, domestic or international students.</a:t>
            </a:r>
          </a:p>
          <a:p>
            <a:pPr marL="285750" indent="-285750">
              <a:spcAft>
                <a:spcPts val="600"/>
              </a:spcAft>
              <a:buFont typeface="Arial"/>
              <a:buChar char="•"/>
            </a:pPr>
            <a:r>
              <a:rPr lang="en-US">
                <a:ea typeface="+mn-lt"/>
                <a:cs typeface="+mn-lt"/>
              </a:rPr>
              <a:t>Higher education complaint handlers can refer to the 'NSO Launch Kit' for content to use for student and staff communications. </a:t>
            </a:r>
            <a:r>
              <a:rPr lang="en-US">
                <a:ea typeface="Calibri"/>
                <a:cs typeface="Calibri"/>
              </a:rPr>
              <a:t>The NSO Launch Kit is at: </a:t>
            </a:r>
            <a:r>
              <a:rPr lang="en-US">
                <a:ea typeface="+mn-lt"/>
                <a:cs typeface="+mn-lt"/>
                <a:hlinkClick r:id="rId2"/>
              </a:rPr>
              <a:t>www.nso.gov.au/__data/assets/pdf_file/0024/315843/NSO-e-kit-complaint-handlers.pdf</a:t>
            </a:r>
            <a:r>
              <a:rPr lang="en-US">
                <a:ea typeface="+mn-lt"/>
                <a:cs typeface="+mn-lt"/>
              </a:rPr>
              <a:t> </a:t>
            </a:r>
            <a:endParaRPr lang="en-US">
              <a:ea typeface="Calibri"/>
              <a:cs typeface="Calibri"/>
            </a:endParaRPr>
          </a:p>
          <a:p>
            <a:pPr marL="285750" indent="-285750">
              <a:buFont typeface="Arial"/>
              <a:buChar char="•"/>
            </a:pPr>
            <a:endParaRPr lang="en-US">
              <a:ea typeface="Calibri"/>
              <a:cs typeface="Calibri"/>
            </a:endParaRPr>
          </a:p>
          <a:p>
            <a:pPr marL="285750" indent="-285750">
              <a:buFont typeface="Arial"/>
              <a:buChar char="•"/>
            </a:pPr>
            <a:endParaRPr lang="en-US">
              <a:ea typeface="Calibri"/>
              <a:cs typeface="Calibri"/>
            </a:endParaRPr>
          </a:p>
        </p:txBody>
      </p:sp>
      <p:pic>
        <p:nvPicPr>
          <p:cNvPr id="5" name="Picture 4" descr="A logo with text on it&#10;&#10;AI-generated content may be incorrect.">
            <a:extLst>
              <a:ext uri="{FF2B5EF4-FFF2-40B4-BE49-F238E27FC236}">
                <a16:creationId xmlns:a16="http://schemas.microsoft.com/office/drawing/2014/main" id="{9F9ACA2A-9169-99E1-8A1B-39F90292901E}"/>
              </a:ext>
            </a:extLst>
          </p:cNvPr>
          <p:cNvPicPr>
            <a:picLocks noChangeAspect="1"/>
          </p:cNvPicPr>
          <p:nvPr/>
        </p:nvPicPr>
        <p:blipFill>
          <a:blip r:embed="rId3"/>
          <a:srcRect r="4960" b="585"/>
          <a:stretch/>
        </p:blipFill>
        <p:spPr>
          <a:xfrm>
            <a:off x="5233112" y="3650048"/>
            <a:ext cx="3264924" cy="1153102"/>
          </a:xfrm>
          <a:prstGeom prst="rect">
            <a:avLst/>
          </a:prstGeom>
        </p:spPr>
      </p:pic>
    </p:spTree>
    <p:extLst>
      <p:ext uri="{BB962C8B-B14F-4D97-AF65-F5344CB8AC3E}">
        <p14:creationId xmlns:p14="http://schemas.microsoft.com/office/powerpoint/2010/main" val="385684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3B92AE9-1B74-A7CF-E791-4C7011BD7694}"/>
              </a:ext>
            </a:extLst>
          </p:cNvPr>
          <p:cNvGrpSpPr/>
          <p:nvPr/>
        </p:nvGrpSpPr>
        <p:grpSpPr>
          <a:xfrm>
            <a:off x="2172148" y="974082"/>
            <a:ext cx="6274108" cy="3580450"/>
            <a:chOff x="1186726" y="372882"/>
            <a:chExt cx="6558298" cy="3801467"/>
          </a:xfrm>
        </p:grpSpPr>
        <p:grpSp>
          <p:nvGrpSpPr>
            <p:cNvPr id="15" name="Group 14">
              <a:extLst>
                <a:ext uri="{FF2B5EF4-FFF2-40B4-BE49-F238E27FC236}">
                  <a16:creationId xmlns:a16="http://schemas.microsoft.com/office/drawing/2014/main" id="{84D4547B-94D9-9C55-D81A-06016B9FB319}"/>
                </a:ext>
              </a:extLst>
            </p:cNvPr>
            <p:cNvGrpSpPr/>
            <p:nvPr/>
          </p:nvGrpSpPr>
          <p:grpSpPr>
            <a:xfrm>
              <a:off x="1186726" y="372882"/>
              <a:ext cx="6558298" cy="3801467"/>
              <a:chOff x="956326" y="666635"/>
              <a:chExt cx="6558298" cy="3801467"/>
            </a:xfrm>
            <a:solidFill>
              <a:srgbClr val="5EB2BF"/>
            </a:solidFill>
          </p:grpSpPr>
          <p:sp>
            <p:nvSpPr>
              <p:cNvPr id="2" name="Rectangle: Rounded Corners 1">
                <a:extLst>
                  <a:ext uri="{FF2B5EF4-FFF2-40B4-BE49-F238E27FC236}">
                    <a16:creationId xmlns:a16="http://schemas.microsoft.com/office/drawing/2014/main" id="{2BB8BFCA-1CED-2EFD-584D-E54F9100B2C1}"/>
                  </a:ext>
                </a:extLst>
              </p:cNvPr>
              <p:cNvSpPr/>
              <p:nvPr/>
            </p:nvSpPr>
            <p:spPr>
              <a:xfrm>
                <a:off x="956326" y="3874321"/>
                <a:ext cx="6558298" cy="593781"/>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Minimum </a:t>
                </a:r>
                <a:r>
                  <a:rPr kumimoji="0" lang="en-AU" sz="1400" b="1" i="0" u="none" strike="noStrike" kern="1200" cap="none" spc="0" normalizeH="0" baseline="0" noProof="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mandatory</a:t>
                </a:r>
                <a:r>
                  <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 placement hours required as part of entry-to-practice accreditation obligations.</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1B858935-025D-D233-7243-463F3A702D92}"/>
                  </a:ext>
                </a:extLst>
              </p:cNvPr>
              <p:cNvSpPr/>
              <p:nvPr/>
            </p:nvSpPr>
            <p:spPr>
              <a:xfrm>
                <a:off x="983413" y="666635"/>
                <a:ext cx="4070988" cy="1060165"/>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chemeClr val="bg1"/>
                    </a:solidFill>
                    <a:effectLst/>
                    <a:uLnTx/>
                    <a:uFillTx/>
                    <a:latin typeface="Calibri" panose="020F0502020204030204"/>
                    <a:ea typeface="Calibri"/>
                    <a:cs typeface="Calibri"/>
                  </a:rPr>
                  <a:t>Higher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1"/>
                    </a:solidFill>
                    <a:effectLst/>
                    <a:uLnTx/>
                    <a:uFillTx/>
                    <a:latin typeface="Calibri" panose="020F0502020204030204"/>
                    <a:ea typeface="Calibri"/>
                    <a:cs typeface="Calibri"/>
                  </a:rPr>
                  <a:t>Entry-to-practice Bachelor or Masters qualification in Teaching, Nursing, Midwifery, Social Work</a:t>
                </a:r>
              </a:p>
            </p:txBody>
          </p:sp>
          <p:sp>
            <p:nvSpPr>
              <p:cNvPr id="17" name="Rectangle: Rounded Corners 16">
                <a:extLst>
                  <a:ext uri="{FF2B5EF4-FFF2-40B4-BE49-F238E27FC236}">
                    <a16:creationId xmlns:a16="http://schemas.microsoft.com/office/drawing/2014/main" id="{0DCC9AF6-B598-E476-C5E4-2E4099F6F2CE}"/>
                  </a:ext>
                </a:extLst>
              </p:cNvPr>
              <p:cNvSpPr/>
              <p:nvPr/>
            </p:nvSpPr>
            <p:spPr>
              <a:xfrm>
                <a:off x="5205597" y="666635"/>
                <a:ext cx="2309027" cy="1048842"/>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004C6C">
                        <a:lumMod val="75000"/>
                      </a:srgbClr>
                    </a:solidFill>
                    <a:effectLst/>
                    <a:uLnTx/>
                    <a:uFillTx/>
                    <a:latin typeface="Calibri" panose="020F0502020204030204"/>
                    <a:ea typeface="Calibri"/>
                    <a:cs typeface="Calibri"/>
                  </a:rPr>
                  <a:t>VET 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a:cs typeface="Calibri"/>
                  </a:rPr>
                  <a:t>Diploma of Nursing</a:t>
                </a:r>
              </a:p>
            </p:txBody>
          </p:sp>
          <p:sp>
            <p:nvSpPr>
              <p:cNvPr id="9" name="TextBox 8">
                <a:extLst>
                  <a:ext uri="{FF2B5EF4-FFF2-40B4-BE49-F238E27FC236}">
                    <a16:creationId xmlns:a16="http://schemas.microsoft.com/office/drawing/2014/main" id="{2A3D7DCD-4A83-4189-AF4C-8E55BF209014}"/>
                  </a:ext>
                </a:extLst>
              </p:cNvPr>
              <p:cNvSpPr txBox="1"/>
              <p:nvPr/>
            </p:nvSpPr>
            <p:spPr>
              <a:xfrm>
                <a:off x="3989086" y="3029905"/>
                <a:ext cx="460993" cy="326776"/>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00254A">
                        <a:lumMod val="90000"/>
                        <a:lumOff val="10000"/>
                      </a:srgbClr>
                    </a:solidFill>
                    <a:effectLst/>
                    <a:uLnTx/>
                    <a:uFillTx/>
                    <a:latin typeface="Calibri" panose="020F0502020204030204"/>
                    <a:ea typeface="+mn-ea"/>
                    <a:cs typeface="+mn-cs"/>
                  </a:rPr>
                  <a:t>OR</a:t>
                </a:r>
              </a:p>
            </p:txBody>
          </p:sp>
          <p:sp>
            <p:nvSpPr>
              <p:cNvPr id="6" name="Rectangle: Rounded Corners 5">
                <a:extLst>
                  <a:ext uri="{FF2B5EF4-FFF2-40B4-BE49-F238E27FC236}">
                    <a16:creationId xmlns:a16="http://schemas.microsoft.com/office/drawing/2014/main" id="{04F1A152-A76E-ADAA-3942-71C02F800ED4}"/>
                  </a:ext>
                </a:extLst>
              </p:cNvPr>
              <p:cNvSpPr/>
              <p:nvPr/>
            </p:nvSpPr>
            <p:spPr>
              <a:xfrm>
                <a:off x="4407671" y="2686113"/>
                <a:ext cx="3106953" cy="1060165"/>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a:cs typeface="Calibri"/>
                  </a:rPr>
                  <a:t>Work on average &gt;15 hrs per week up to an income limit.</a:t>
                </a:r>
                <a:endPar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E5B4C5E-235E-3E99-F96D-DFD4E2E58DA3}"/>
                  </a:ext>
                </a:extLst>
              </p:cNvPr>
              <p:cNvSpPr/>
              <p:nvPr/>
            </p:nvSpPr>
            <p:spPr>
              <a:xfrm>
                <a:off x="983412" y="2693943"/>
                <a:ext cx="3048082" cy="1060165"/>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3951"/>
                    </a:solidFill>
                    <a:effectLst/>
                    <a:uLnTx/>
                    <a:uFillTx/>
                    <a:latin typeface="Calibri" panose="020F0502020204030204" pitchFamily="34" charset="0"/>
                    <a:ea typeface="+mn-ea"/>
                    <a:cs typeface="+mn-cs"/>
                  </a:rPr>
                  <a:t>Be an income support payment recipient</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Rectangle: Rounded Corners 24">
              <a:extLst>
                <a:ext uri="{FF2B5EF4-FFF2-40B4-BE49-F238E27FC236}">
                  <a16:creationId xmlns:a16="http://schemas.microsoft.com/office/drawing/2014/main" id="{A2E5BDDD-D34F-80AA-395B-1BC58E99E7D3}"/>
                </a:ext>
              </a:extLst>
            </p:cNvPr>
            <p:cNvSpPr/>
            <p:nvPr/>
          </p:nvSpPr>
          <p:spPr>
            <a:xfrm>
              <a:off x="1213813" y="1600448"/>
              <a:ext cx="4070988" cy="618065"/>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Payment delivered via Higher Education providers </a:t>
              </a:r>
              <a:endParaRPr kumimoji="0" lang="en-AU"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6DBDDD60-1C1F-2CCA-3E94-7ED2F6E71183}"/>
                </a:ext>
              </a:extLst>
            </p:cNvPr>
            <p:cNvSpPr/>
            <p:nvPr/>
          </p:nvSpPr>
          <p:spPr>
            <a:xfrm>
              <a:off x="5435997" y="1593628"/>
              <a:ext cx="2309027" cy="618065"/>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Payment delivered via DEWR</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Rounded Corners 30">
            <a:extLst>
              <a:ext uri="{FF2B5EF4-FFF2-40B4-BE49-F238E27FC236}">
                <a16:creationId xmlns:a16="http://schemas.microsoft.com/office/drawing/2014/main" id="{02F78E9A-609B-7C40-7535-1B4DFFFF2F32}"/>
              </a:ext>
            </a:extLst>
          </p:cNvPr>
          <p:cNvSpPr/>
          <p:nvPr/>
        </p:nvSpPr>
        <p:spPr>
          <a:xfrm rot="5400000">
            <a:off x="828334" y="763402"/>
            <a:ext cx="987863"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Courses</a:t>
            </a:r>
            <a:r>
              <a:rPr kumimoji="0" lang="en-AU" sz="1400" b="0" i="0" u="none" strike="noStrike" kern="1200" cap="none" spc="0" normalizeH="0" baseline="0" noProof="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 </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8EC0547F-286A-545A-B7CC-2C354AEDC184}"/>
              </a:ext>
            </a:extLst>
          </p:cNvPr>
          <p:cNvSpPr/>
          <p:nvPr/>
        </p:nvSpPr>
        <p:spPr>
          <a:xfrm rot="5400000">
            <a:off x="823002" y="2667510"/>
            <a:ext cx="998527"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Calibri" panose="020F0502020204030204"/>
                <a:ea typeface="Calibri"/>
                <a:cs typeface="Calibri"/>
              </a:rPr>
              <a:t>Income and </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Calibri" panose="020F0502020204030204"/>
                <a:ea typeface="Calibri"/>
                <a:cs typeface="Calibri"/>
              </a:rPr>
              <a:t>'Need to work' test</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0D07D157-8E35-13CC-5239-E415ACC255ED}"/>
              </a:ext>
            </a:extLst>
          </p:cNvPr>
          <p:cNvSpPr/>
          <p:nvPr/>
        </p:nvSpPr>
        <p:spPr>
          <a:xfrm rot="5400000">
            <a:off x="1042636" y="3559627"/>
            <a:ext cx="559258"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Placement</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ED028197-7811-122E-D9F5-8722DF8AAB05}"/>
              </a:ext>
            </a:extLst>
          </p:cNvPr>
          <p:cNvSpPr/>
          <p:nvPr/>
        </p:nvSpPr>
        <p:spPr>
          <a:xfrm rot="5400000">
            <a:off x="1030585" y="1700261"/>
            <a:ext cx="583364"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Delivery</a:t>
            </a:r>
            <a:endParaRPr kumimoji="0" lang="en-AU"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5E3F08A-AF23-D3AA-E54E-01B9142D7FFE}"/>
              </a:ext>
            </a:extLst>
          </p:cNvPr>
          <p:cNvSpPr txBox="1"/>
          <p:nvPr/>
        </p:nvSpPr>
        <p:spPr>
          <a:xfrm>
            <a:off x="337458" y="301440"/>
            <a:ext cx="8280920" cy="492443"/>
          </a:xfrm>
          <a:prstGeom prst="rect">
            <a:avLst/>
          </a:prstGeom>
          <a:noFill/>
        </p:spPr>
        <p:txBody>
          <a:bodyPr wrap="square">
            <a:spAutoFit/>
          </a:bodyPr>
          <a:lstStyle/>
          <a:p>
            <a:pPr algn="ctr"/>
            <a:r>
              <a:rPr kumimoji="0" lang="en-AU" sz="2600" b="1" i="0" u="none" strike="noStrike" kern="1200" cap="none" spc="0" normalizeH="0" baseline="0" noProof="0">
                <a:ln>
                  <a:noFill/>
                </a:ln>
                <a:solidFill>
                  <a:schemeClr val="accent1"/>
                </a:solidFill>
                <a:effectLst/>
                <a:uLnTx/>
                <a:uFillTx/>
                <a:ea typeface="Times New Roman" panose="02020603050405020304" pitchFamily="18" charset="0"/>
                <a:cs typeface="Aptos" panose="020B0004020202020204" pitchFamily="34" charset="0"/>
              </a:rPr>
              <a:t>Commonwealth Prac Payment: Student Eligibility setting</a:t>
            </a:r>
            <a:r>
              <a:rPr lang="en-AU" sz="2600">
                <a:solidFill>
                  <a:schemeClr val="accent1"/>
                </a:solidFill>
              </a:rPr>
              <a:t> </a:t>
            </a:r>
            <a:endParaRPr lang="en-AU" sz="2600"/>
          </a:p>
        </p:txBody>
      </p:sp>
    </p:spTree>
    <p:extLst>
      <p:ext uri="{BB962C8B-B14F-4D97-AF65-F5344CB8AC3E}">
        <p14:creationId xmlns:p14="http://schemas.microsoft.com/office/powerpoint/2010/main" val="21935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284025" y="272954"/>
            <a:ext cx="6364188" cy="745394"/>
          </a:xfrm>
        </p:spPr>
        <p:txBody>
          <a:bodyPr/>
          <a:lstStyle/>
          <a:p>
            <a:pPr algn="ctr"/>
            <a:r>
              <a:rPr lang="en-AU" b="1"/>
              <a:t>Commonwealth </a:t>
            </a:r>
            <a:r>
              <a:rPr lang="en-AU" b="1" err="1"/>
              <a:t>Prac</a:t>
            </a:r>
            <a:r>
              <a:rPr lang="en-AU" b="1"/>
              <a:t> Payment</a:t>
            </a:r>
          </a:p>
        </p:txBody>
      </p:sp>
      <p:sp>
        <p:nvSpPr>
          <p:cNvPr id="3" name="TextBox 2">
            <a:extLst>
              <a:ext uri="{FF2B5EF4-FFF2-40B4-BE49-F238E27FC236}">
                <a16:creationId xmlns:a16="http://schemas.microsoft.com/office/drawing/2014/main" id="{CA55FCC3-8819-8A8A-04AA-CD80B9471634}"/>
              </a:ext>
            </a:extLst>
          </p:cNvPr>
          <p:cNvSpPr txBox="1"/>
          <p:nvPr/>
        </p:nvSpPr>
        <p:spPr>
          <a:xfrm>
            <a:off x="669194" y="1086381"/>
            <a:ext cx="7815009" cy="2995692"/>
          </a:xfrm>
          <a:prstGeom prst="rect">
            <a:avLst/>
          </a:prstGeom>
          <a:noFill/>
        </p:spPr>
        <p:txBody>
          <a:bodyPr wrap="square" lIns="91440" tIns="45720" rIns="91440" bIns="45720" rtlCol="0" anchor="t">
            <a:spAutoFit/>
          </a:bodyPr>
          <a:lstStyle/>
          <a:p>
            <a:pPr marL="285750" indent="-285750">
              <a:spcAft>
                <a:spcPts val="800"/>
              </a:spcAft>
              <a:buFont typeface="Arial" panose="020B0604020202020204" pitchFamily="34" charset="0"/>
              <a:buChar char="•"/>
            </a:pPr>
            <a:r>
              <a:rPr lang="en-AU" sz="1800">
                <a:solidFill>
                  <a:schemeClr val="bg1"/>
                </a:solidFill>
                <a:effectLst/>
                <a:ea typeface="Aptos" panose="020B0004020202020204" pitchFamily="34" charset="0"/>
                <a:cs typeface="Aptos" panose="020B0004020202020204" pitchFamily="34" charset="0"/>
              </a:rPr>
              <a:t>Commonwealth </a:t>
            </a:r>
            <a:r>
              <a:rPr lang="en-AU" sz="1800" err="1">
                <a:solidFill>
                  <a:schemeClr val="bg1"/>
                </a:solidFill>
                <a:effectLst/>
                <a:ea typeface="Aptos" panose="020B0004020202020204" pitchFamily="34" charset="0"/>
                <a:cs typeface="Aptos" panose="020B0004020202020204" pitchFamily="34" charset="0"/>
              </a:rPr>
              <a:t>Prac</a:t>
            </a:r>
            <a:r>
              <a:rPr lang="en-AU" sz="1800">
                <a:solidFill>
                  <a:schemeClr val="bg1"/>
                </a:solidFill>
                <a:effectLst/>
                <a:ea typeface="Aptos" panose="020B0004020202020204" pitchFamily="34" charset="0"/>
                <a:cs typeface="Aptos" panose="020B0004020202020204" pitchFamily="34" charset="0"/>
              </a:rPr>
              <a:t> Payments (CPP) to commence 1 July 2025</a:t>
            </a:r>
            <a:endParaRPr lang="en-US">
              <a:solidFill>
                <a:schemeClr val="bg1"/>
              </a:solidFill>
              <a:ea typeface="Calibri" panose="020F0502020204030204"/>
              <a:cs typeface="Calibri" panose="020F0502020204030204"/>
            </a:endParaRPr>
          </a:p>
          <a:p>
            <a:pPr marL="285750" indent="-285750">
              <a:spcAft>
                <a:spcPts val="800"/>
              </a:spcAft>
              <a:buFont typeface="Arial" panose="020B0604020202020204" pitchFamily="34" charset="0"/>
              <a:buChar char="•"/>
            </a:pPr>
            <a:r>
              <a:rPr lang="en-AU" sz="1800">
                <a:solidFill>
                  <a:schemeClr val="bg1"/>
                </a:solidFill>
                <a:effectLst/>
                <a:ea typeface="Aptos" panose="020B0004020202020204" pitchFamily="34" charset="0"/>
                <a:cs typeface="Aptos" panose="020B0004020202020204" pitchFamily="34" charset="0"/>
              </a:rPr>
              <a:t>The CPP will provide a payment of $331.65 per week (benchmarked to the single </a:t>
            </a:r>
            <a:r>
              <a:rPr lang="en-AU" sz="1800" err="1">
                <a:solidFill>
                  <a:schemeClr val="bg1"/>
                </a:solidFill>
                <a:effectLst/>
                <a:ea typeface="Aptos" panose="020B0004020202020204" pitchFamily="34" charset="0"/>
                <a:cs typeface="Aptos" panose="020B0004020202020204" pitchFamily="34" charset="0"/>
              </a:rPr>
              <a:t>Austudy</a:t>
            </a:r>
            <a:r>
              <a:rPr lang="en-AU" sz="1800">
                <a:solidFill>
                  <a:schemeClr val="bg1"/>
                </a:solidFill>
                <a:effectLst/>
                <a:ea typeface="Aptos" panose="020B0004020202020204" pitchFamily="34" charset="0"/>
                <a:cs typeface="Aptos" panose="020B0004020202020204" pitchFamily="34" charset="0"/>
              </a:rPr>
              <a:t> rate) to eligible Bachelor and Masters nursing, midwifery, teaching and social work students doing their mandatory placements</a:t>
            </a:r>
            <a:endParaRPr lang="en-AU">
              <a:solidFill>
                <a:schemeClr val="bg1"/>
              </a:solidFill>
              <a:ea typeface="Aptos" panose="020B0004020202020204" pitchFamily="34" charset="0"/>
              <a:cs typeface="Aptos" panose="020B0004020202020204" pitchFamily="34" charset="0"/>
            </a:endParaRPr>
          </a:p>
          <a:p>
            <a:pPr marL="285750" indent="-285750">
              <a:spcAft>
                <a:spcPts val="800"/>
              </a:spcAft>
              <a:buFont typeface="Arial" panose="020B0604020202020204" pitchFamily="34" charset="0"/>
              <a:buChar char="•"/>
            </a:pPr>
            <a:r>
              <a:rPr lang="en-AU">
                <a:solidFill>
                  <a:schemeClr val="bg1"/>
                </a:solidFill>
                <a:ea typeface="Aptos" panose="020B0004020202020204" pitchFamily="34" charset="0"/>
                <a:cs typeface="Aptos" panose="020B0004020202020204" pitchFamily="34" charset="0"/>
              </a:rPr>
              <a:t>T</a:t>
            </a:r>
            <a:r>
              <a:rPr lang="en-AU" sz="1800">
                <a:solidFill>
                  <a:schemeClr val="bg1"/>
                </a:solidFill>
                <a:effectLst/>
                <a:ea typeface="Aptos" panose="020B0004020202020204" pitchFamily="34" charset="0"/>
                <a:cs typeface="Aptos" panose="020B0004020202020204" pitchFamily="34" charset="0"/>
              </a:rPr>
              <a:t>he CPP Operational Working Group is he</a:t>
            </a:r>
            <a:r>
              <a:rPr lang="en-AU">
                <a:solidFill>
                  <a:schemeClr val="bg1"/>
                </a:solidFill>
                <a:ea typeface="Aptos" panose="020B0004020202020204" pitchFamily="34" charset="0"/>
                <a:cs typeface="Aptos" panose="020B0004020202020204" pitchFamily="34" charset="0"/>
              </a:rPr>
              <a:t>lping to inform </a:t>
            </a:r>
            <a:r>
              <a:rPr lang="en-AU" sz="1800">
                <a:solidFill>
                  <a:schemeClr val="bg1"/>
                </a:solidFill>
                <a:effectLst/>
                <a:ea typeface="Aptos" panose="020B0004020202020204" pitchFamily="34" charset="0"/>
                <a:cs typeface="Aptos" panose="020B0004020202020204" pitchFamily="34" charset="0"/>
              </a:rPr>
              <a:t>the development of the Provider Guidelines</a:t>
            </a:r>
          </a:p>
          <a:p>
            <a:pPr marL="285750" indent="-285750">
              <a:spcAft>
                <a:spcPts val="800"/>
              </a:spcAft>
              <a:buFont typeface="Arial" panose="020B0604020202020204" pitchFamily="34" charset="0"/>
              <a:buChar char="•"/>
            </a:pPr>
            <a:r>
              <a:rPr lang="en-AU" sz="1800">
                <a:solidFill>
                  <a:schemeClr val="bg1"/>
                </a:solidFill>
                <a:effectLst/>
                <a:ea typeface="Aptos" panose="020B0004020202020204" pitchFamily="34" charset="0"/>
                <a:cs typeface="Aptos" panose="020B0004020202020204" pitchFamily="34" charset="0"/>
              </a:rPr>
              <a:t>Communications materials are being developed for students and providers.</a:t>
            </a:r>
          </a:p>
          <a:p>
            <a:pPr marL="285750" indent="-285750">
              <a:spcAft>
                <a:spcPts val="800"/>
              </a:spcAft>
              <a:buFont typeface="Arial" panose="020B0604020202020204" pitchFamily="34" charset="0"/>
              <a:buChar char="•"/>
            </a:pPr>
            <a:r>
              <a:rPr lang="en-AU">
                <a:solidFill>
                  <a:schemeClr val="bg1"/>
                </a:solidFill>
                <a:ea typeface="Aptos" panose="020B0004020202020204" pitchFamily="34" charset="0"/>
                <a:cs typeface="Aptos" panose="020B0004020202020204" pitchFamily="34" charset="0"/>
              </a:rPr>
              <a:t>For questions, please contact the team at </a:t>
            </a:r>
            <a:r>
              <a:rPr lang="en-AU" u="sng">
                <a:solidFill>
                  <a:schemeClr val="bg1"/>
                </a:solidFill>
                <a:ea typeface="Aptos" panose="020B0004020202020204" pitchFamily="34" charset="0"/>
                <a:cs typeface="Aptos" panose="020B0004020202020204" pitchFamily="34" charset="0"/>
              </a:rPr>
              <a:t>commonwealthpracpayment@education.gov.au</a:t>
            </a:r>
          </a:p>
        </p:txBody>
      </p:sp>
    </p:spTree>
    <p:extLst>
      <p:ext uri="{BB962C8B-B14F-4D97-AF65-F5344CB8AC3E}">
        <p14:creationId xmlns:p14="http://schemas.microsoft.com/office/powerpoint/2010/main" val="91684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a:solidFill>
                  <a:schemeClr val="bg1">
                    <a:lumMod val="95000"/>
                  </a:schemeClr>
                </a:solidFill>
              </a:rPr>
              <a:t> </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a:p>
          <a:p>
            <a:pPr marL="229870" indent="-229870"/>
            <a:endParaRPr lang="en-AU" sz="1800"/>
          </a:p>
          <a:p>
            <a:pPr marL="0" indent="0">
              <a:buNone/>
            </a:pPr>
            <a:endParaRPr lang="en-AU" sz="1800"/>
          </a:p>
          <a:p>
            <a:pPr marL="229870" indent="-229870"/>
            <a:endParaRPr lang="en-AU" sz="1800"/>
          </a:p>
        </p:txBody>
      </p:sp>
      <p:sp>
        <p:nvSpPr>
          <p:cNvPr id="4" name="TextBox 3">
            <a:extLst>
              <a:ext uri="{FF2B5EF4-FFF2-40B4-BE49-F238E27FC236}">
                <a16:creationId xmlns:a16="http://schemas.microsoft.com/office/drawing/2014/main" id="{75BB9ABF-CD82-2D00-C4A8-D0FF3D4ADE5F}"/>
              </a:ext>
            </a:extLst>
          </p:cNvPr>
          <p:cNvSpPr txBox="1"/>
          <p:nvPr/>
        </p:nvSpPr>
        <p:spPr>
          <a:xfrm>
            <a:off x="334919" y="904135"/>
            <a:ext cx="8229602"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a:solidFill>
                  <a:schemeClr val="bg1"/>
                </a:solidFill>
              </a:rPr>
              <a:t>A support for students policy outlines the academic and non-academic supports available to assist students progress in and complete their studies.</a:t>
            </a:r>
          </a:p>
          <a:p>
            <a:pPr marL="285750" indent="-285750">
              <a:buFont typeface="Arial" panose="020B0604020202020204" pitchFamily="34" charset="0"/>
              <a:buChar char="•"/>
            </a:pPr>
            <a:endParaRPr lang="en-AU">
              <a:solidFill>
                <a:schemeClr val="bg1"/>
              </a:solidFill>
            </a:endParaRPr>
          </a:p>
          <a:p>
            <a:pPr marL="285750" indent="-285750">
              <a:buFont typeface="Arial" panose="020B0604020202020204" pitchFamily="34" charset="0"/>
              <a:buChar char="•"/>
            </a:pPr>
            <a:r>
              <a:rPr lang="en-AU">
                <a:solidFill>
                  <a:schemeClr val="bg1"/>
                </a:solidFill>
              </a:rPr>
              <a:t>HESA approved higher education providers need to submit an annual report describing how they have complied with their support for students policy.</a:t>
            </a:r>
            <a:endParaRPr lang="en-AU">
              <a:solidFill>
                <a:schemeClr val="bg1"/>
              </a:solidFill>
              <a:ea typeface="Calibri"/>
              <a:cs typeface="Calibri"/>
            </a:endParaRPr>
          </a:p>
          <a:p>
            <a:pPr marL="285750" indent="-285750">
              <a:buFont typeface="Arial" panose="020B0604020202020204" pitchFamily="34" charset="0"/>
              <a:buChar char="•"/>
            </a:pPr>
            <a:endParaRPr lang="en-AU">
              <a:solidFill>
                <a:schemeClr val="bg1"/>
              </a:solidFill>
            </a:endParaRPr>
          </a:p>
          <a:p>
            <a:pPr marL="285750" indent="-285750">
              <a:buFont typeface="Arial" panose="020B0604020202020204" pitchFamily="34" charset="0"/>
              <a:buChar char="•"/>
            </a:pPr>
            <a:r>
              <a:rPr lang="en-AU">
                <a:solidFill>
                  <a:schemeClr val="bg1"/>
                </a:solidFill>
              </a:rPr>
              <a:t>A reporting template was sent to all HESA higher education providers and is available on the department’s website at: </a:t>
            </a:r>
            <a:r>
              <a:rPr lang="en-AU">
                <a:solidFill>
                  <a:schemeClr val="bg1"/>
                </a:solidFill>
                <a:hlinkClick r:id="rId2">
                  <a:extLst>
                    <a:ext uri="{A12FA001-AC4F-418D-AE19-62706E023703}">
                      <ahyp:hlinkClr xmlns:ahyp="http://schemas.microsoft.com/office/drawing/2018/hyperlinkcolor" val="tx"/>
                    </a:ext>
                  </a:extLst>
                </a:hlinkClick>
              </a:rPr>
              <a:t>www.education.gov.au/new-requirements-support-students</a:t>
            </a:r>
            <a:r>
              <a:rPr lang="en-AU">
                <a:solidFill>
                  <a:schemeClr val="bg1"/>
                </a:solidFill>
              </a:rPr>
              <a:t> </a:t>
            </a:r>
            <a:endParaRPr lang="en-AU">
              <a:solidFill>
                <a:schemeClr val="bg1"/>
              </a:solidFill>
              <a:ea typeface="Calibri"/>
              <a:cs typeface="Calibri"/>
            </a:endParaRPr>
          </a:p>
        </p:txBody>
      </p:sp>
      <p:sp>
        <p:nvSpPr>
          <p:cNvPr id="5" name="TextBox 4">
            <a:extLst>
              <a:ext uri="{FF2B5EF4-FFF2-40B4-BE49-F238E27FC236}">
                <a16:creationId xmlns:a16="http://schemas.microsoft.com/office/drawing/2014/main" id="{85D912F8-8DB7-CCD3-279E-9AC9004129C2}"/>
              </a:ext>
            </a:extLst>
          </p:cNvPr>
          <p:cNvSpPr txBox="1"/>
          <p:nvPr/>
        </p:nvSpPr>
        <p:spPr>
          <a:xfrm>
            <a:off x="1979185" y="3763714"/>
            <a:ext cx="4536505" cy="1077218"/>
          </a:xfrm>
          <a:prstGeom prst="rect">
            <a:avLst/>
          </a:prstGeom>
          <a:noFill/>
          <a:ln w="57150">
            <a:solidFill>
              <a:schemeClr val="accent1"/>
            </a:solidFill>
          </a:ln>
        </p:spPr>
        <p:txBody>
          <a:bodyPr wrap="square" rtlCol="0">
            <a:spAutoFit/>
          </a:bodyPr>
          <a:lstStyle/>
          <a:p>
            <a:pPr algn="ctr"/>
            <a:r>
              <a:rPr lang="en-AU" sz="3200" b="1">
                <a:solidFill>
                  <a:schemeClr val="bg1"/>
                </a:solidFill>
              </a:rPr>
              <a:t>First Compliance Report Due 1 March 2025</a:t>
            </a:r>
          </a:p>
        </p:txBody>
      </p:sp>
      <p:sp>
        <p:nvSpPr>
          <p:cNvPr id="6" name="Title 5">
            <a:extLst>
              <a:ext uri="{FF2B5EF4-FFF2-40B4-BE49-F238E27FC236}">
                <a16:creationId xmlns:a16="http://schemas.microsoft.com/office/drawing/2014/main" id="{EF5FEB61-8509-D3F9-3E6F-09C11176143B}"/>
              </a:ext>
            </a:extLst>
          </p:cNvPr>
          <p:cNvSpPr txBox="1">
            <a:spLocks/>
          </p:cNvSpPr>
          <p:nvPr/>
        </p:nvSpPr>
        <p:spPr>
          <a:xfrm>
            <a:off x="1280471" y="176183"/>
            <a:ext cx="6579900" cy="77482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algn="ctr"/>
            <a:r>
              <a:rPr lang="en-AU" b="1"/>
              <a:t>Support for Students Policy</a:t>
            </a:r>
            <a:endParaRPr lang="en-AU" b="1">
              <a:ea typeface="Calibri"/>
              <a:cs typeface="Calibri"/>
            </a:endParaRPr>
          </a:p>
        </p:txBody>
      </p:sp>
    </p:spTree>
    <p:extLst>
      <p:ext uri="{BB962C8B-B14F-4D97-AF65-F5344CB8AC3E}">
        <p14:creationId xmlns:p14="http://schemas.microsoft.com/office/powerpoint/2010/main" val="82051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F38F0-3B52-FBEB-AF6E-32487CEFD3A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51C421B-E7F8-7402-9762-4E59E5D5CD0F}"/>
              </a:ext>
            </a:extLst>
          </p:cNvPr>
          <p:cNvSpPr>
            <a:spLocks noGrp="1"/>
          </p:cNvSpPr>
          <p:nvPr>
            <p:ph type="title"/>
          </p:nvPr>
        </p:nvSpPr>
        <p:spPr>
          <a:xfrm>
            <a:off x="1331640" y="212204"/>
            <a:ext cx="6364188" cy="993775"/>
          </a:xfrm>
        </p:spPr>
        <p:txBody>
          <a:bodyPr/>
          <a:lstStyle/>
          <a:p>
            <a:pPr algn="ctr"/>
            <a:r>
              <a:rPr lang="en-AU" sz="2800" b="1" i="0">
                <a:solidFill>
                  <a:schemeClr val="bg1"/>
                </a:solidFill>
                <a:effectLst/>
                <a:latin typeface="Calibri" panose="020F0502020204030204" pitchFamily="34" charset="0"/>
              </a:rPr>
              <a:t>Tertiary Access Payment (TAP)</a:t>
            </a:r>
            <a:endParaRPr lang="en-AU" b="1"/>
          </a:p>
        </p:txBody>
      </p:sp>
      <p:sp>
        <p:nvSpPr>
          <p:cNvPr id="3" name="TextBox 2">
            <a:extLst>
              <a:ext uri="{FF2B5EF4-FFF2-40B4-BE49-F238E27FC236}">
                <a16:creationId xmlns:a16="http://schemas.microsoft.com/office/drawing/2014/main" id="{C51DE4DB-1284-05B6-68F5-140A8A68B4DF}"/>
              </a:ext>
            </a:extLst>
          </p:cNvPr>
          <p:cNvSpPr txBox="1"/>
          <p:nvPr/>
        </p:nvSpPr>
        <p:spPr>
          <a:xfrm>
            <a:off x="565582" y="1291000"/>
            <a:ext cx="7656026" cy="2585323"/>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AU" dirty="0">
                <a:solidFill>
                  <a:schemeClr val="bg1"/>
                </a:solidFill>
                <a:latin typeface="Calibri"/>
                <a:ea typeface="Calibri"/>
                <a:cs typeface="Calibri"/>
              </a:rPr>
              <a:t>The TAP eligibility requirement to ‘commence tertiary studies within 12 </a:t>
            </a:r>
            <a:r>
              <a:rPr lang="en-AU">
                <a:solidFill>
                  <a:schemeClr val="bg1"/>
                </a:solidFill>
                <a:latin typeface="Calibri"/>
                <a:ea typeface="Calibri"/>
                <a:cs typeface="Calibri"/>
              </a:rPr>
              <a:t>months of completing Year 12’ has changed. </a:t>
            </a:r>
            <a:endParaRPr lang="en-US">
              <a:solidFill>
                <a:schemeClr val="bg1"/>
              </a:solidFill>
              <a:latin typeface="Calibri"/>
              <a:ea typeface="Calibri"/>
              <a:cs typeface="Calibri"/>
            </a:endParaRPr>
          </a:p>
          <a:p>
            <a:pPr marL="285750" indent="-285750">
              <a:buFont typeface="Arial" panose="020B0604020202020204" pitchFamily="34" charset="0"/>
              <a:buChar char="•"/>
            </a:pPr>
            <a:endParaRPr lang="en-AU" dirty="0">
              <a:solidFill>
                <a:schemeClr val="bg1"/>
              </a:solidFill>
              <a:latin typeface="Calibri"/>
              <a:ea typeface="Calibri"/>
              <a:cs typeface="Calibri"/>
            </a:endParaRPr>
          </a:p>
          <a:p>
            <a:pPr marL="285750" indent="-285750">
              <a:buFont typeface="Arial" panose="020B0604020202020204" pitchFamily="34" charset="0"/>
              <a:buChar char="•"/>
            </a:pPr>
            <a:r>
              <a:rPr lang="en-AU" sz="1800" b="0" i="0">
                <a:solidFill>
                  <a:schemeClr val="bg1"/>
                </a:solidFill>
                <a:effectLst/>
                <a:latin typeface="Calibri"/>
                <a:ea typeface="Calibri"/>
                <a:cs typeface="Calibri"/>
              </a:rPr>
              <a:t>All other criteria remain in </a:t>
            </a:r>
            <a:r>
              <a:rPr lang="en-AU" sz="1800" b="0" i="0" dirty="0">
                <a:solidFill>
                  <a:schemeClr val="bg1"/>
                </a:solidFill>
                <a:effectLst/>
                <a:latin typeface="Calibri"/>
                <a:ea typeface="Calibri"/>
                <a:cs typeface="Calibri"/>
              </a:rPr>
              <a:t>place.</a:t>
            </a:r>
            <a:endParaRPr lang="en-US">
              <a:solidFill>
                <a:schemeClr val="bg1"/>
              </a:solidFill>
              <a:ea typeface="Calibri"/>
              <a:cs typeface="Calibri"/>
            </a:endParaRPr>
          </a:p>
          <a:p>
            <a:pPr algn="l" rtl="0" fontAlgn="base"/>
            <a:endParaRPr lang="en-AU">
              <a:solidFill>
                <a:schemeClr val="bg1"/>
              </a:solidFill>
              <a:latin typeface="Calibri" panose="020F0502020204030204" pitchFamily="34" charset="0"/>
            </a:endParaRPr>
          </a:p>
          <a:p>
            <a:pPr marL="285750" indent="-285750" algn="l" rtl="0" fontAlgn="base">
              <a:buFont typeface="Arial" panose="020B0604020202020204" pitchFamily="34" charset="0"/>
              <a:buChar char="•"/>
            </a:pPr>
            <a:r>
              <a:rPr lang="en-AU" sz="1800" b="0" i="0" dirty="0">
                <a:solidFill>
                  <a:schemeClr val="bg1"/>
                </a:solidFill>
                <a:effectLst/>
                <a:latin typeface="Calibri"/>
                <a:ea typeface="Calibri"/>
                <a:cs typeface="Calibri"/>
              </a:rPr>
              <a:t>Eligible students who have taken a gap year/s can apply from 9 June 2025.  </a:t>
            </a:r>
          </a:p>
          <a:p>
            <a:pPr algn="l" rtl="0" fontAlgn="base">
              <a:buFont typeface="Arial" panose="020B0604020202020204" pitchFamily="34" charset="0"/>
              <a:buChar char="•"/>
            </a:pPr>
            <a:endParaRPr lang="en-AU" sz="1800" b="0" i="0">
              <a:solidFill>
                <a:schemeClr val="bg1"/>
              </a:solidFill>
              <a:effectLst/>
              <a:latin typeface="Calibri" panose="020F0502020204030204" pitchFamily="34" charset="0"/>
            </a:endParaRPr>
          </a:p>
          <a:p>
            <a:pPr marL="285750" indent="-285750" algn="l" rtl="0" fontAlgn="base">
              <a:buFont typeface="Arial" panose="020B0604020202020204" pitchFamily="34" charset="0"/>
              <a:buChar char="•"/>
            </a:pPr>
            <a:r>
              <a:rPr lang="en-AU" sz="1800" b="0" i="0" dirty="0">
                <a:solidFill>
                  <a:schemeClr val="bg1"/>
                </a:solidFill>
                <a:effectLst/>
                <a:latin typeface="Calibri"/>
                <a:ea typeface="Calibri"/>
                <a:cs typeface="Calibri"/>
              </a:rPr>
              <a:t>The department is developing communications to ensure students and parents know about the change and when applications can be submitted.  </a:t>
            </a:r>
          </a:p>
        </p:txBody>
      </p:sp>
    </p:spTree>
    <p:extLst>
      <p:ext uri="{BB962C8B-B14F-4D97-AF65-F5344CB8AC3E}">
        <p14:creationId xmlns:p14="http://schemas.microsoft.com/office/powerpoint/2010/main" val="889715726"/>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8EE9FFCA-9F2F-4B6E-8225-5E7A018DDAD9}"/>
    </a:ext>
  </a:extLst>
</a:theme>
</file>

<file path=ppt/theme/theme4.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2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6.xml><?xml version="1.0" encoding="utf-8"?>
<a:theme xmlns:a="http://schemas.openxmlformats.org/drawingml/2006/main" name="3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7.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ADE7C8850DAC4DA628910557FE7BBF" ma:contentTypeVersion="16" ma:contentTypeDescription="Create a new document." ma:contentTypeScope="" ma:versionID="fc57a9999a5b7211bffbf49f135589d5">
  <xsd:schema xmlns:xsd="http://www.w3.org/2001/XMLSchema" xmlns:xs="http://www.w3.org/2001/XMLSchema" xmlns:p="http://schemas.microsoft.com/office/2006/metadata/properties" xmlns:ns2="7b5c30f2-5816-465f-9b49-56722b2fb612" xmlns:ns3="d0c5b1a3-9205-416a-886a-9158625aa110" targetNamespace="http://schemas.microsoft.com/office/2006/metadata/properties" ma:root="true" ma:fieldsID="fb668430ad59c218f957354debc3b919" ns2:_="" ns3:_="">
    <xsd:import namespace="7b5c30f2-5816-465f-9b49-56722b2fb612"/>
    <xsd:import namespace="d0c5b1a3-9205-416a-886a-9158625aa1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c30f2-5816-465f-9b49-56722b2fb6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5b1a3-9205-416a-886a-9158625aa1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cc4cdd7-9448-4683-9493-5c7b2ebdc6b6}" ma:internalName="TaxCatchAll" ma:showField="CatchAllData" ma:web="d0c5b1a3-9205-416a-886a-9158625aa1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c5b1a3-9205-416a-886a-9158625aa110" xsi:nil="true"/>
    <lcf76f155ced4ddcb4097134ff3c332f xmlns="7b5c30f2-5816-465f-9b49-56722b2fb6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72FBAB1A-C4BC-46C0-BC3F-CFD27AB69A1D}">
  <ds:schemaRefs>
    <ds:schemaRef ds:uri="7b5c30f2-5816-465f-9b49-56722b2fb612"/>
    <ds:schemaRef ds:uri="d0c5b1a3-9205-416a-886a-9158625aa1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7b5c30f2-5816-465f-9b49-56722b2fb612"/>
    <ds:schemaRef ds:uri="ac66cff4-b0ee-4863-94d2-8c70a4f03800"/>
    <ds:schemaRef ds:uri="d0c5b1a3-9205-416a-886a-9158625aa110"/>
    <ds:schemaRef ds:uri="e72c3662-d489-4d5c-a678-b18c0e8aeb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2030_DE Powerpoint_AW</Template>
  <Application>Microsoft Office PowerPoint</Application>
  <PresentationFormat>Custom</PresentationFormat>
  <Slides>19</Slides>
  <Notes>5</Notes>
  <HiddenSlides>0</HiddenSlide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Navy</vt:lpstr>
      <vt:lpstr>Ocean</vt:lpstr>
      <vt:lpstr>Whisper</vt:lpstr>
      <vt:lpstr>1_Navy</vt:lpstr>
      <vt:lpstr>2_Navy</vt:lpstr>
      <vt:lpstr>3_Navy</vt:lpstr>
      <vt:lpstr>4_Navy</vt:lpstr>
      <vt:lpstr>HELP Communications Working Group  27 February 2025 </vt:lpstr>
      <vt:lpstr>PowerPoint Presentation</vt:lpstr>
      <vt:lpstr>PowerPoint Presentation</vt:lpstr>
      <vt:lpstr>PowerPoint Presentation</vt:lpstr>
      <vt:lpstr>National Student Ombudsman</vt:lpstr>
      <vt:lpstr>PowerPoint Presentation</vt:lpstr>
      <vt:lpstr>Commonwealth Prac Payment</vt:lpstr>
      <vt:lpstr> </vt:lpstr>
      <vt:lpstr>Tertiary Access Payment (TAP)</vt:lpstr>
      <vt:lpstr>2025 HELP Tuition Protection Levy Consultation</vt:lpstr>
      <vt:lpstr>Unique Student Identifier (USI)</vt:lpstr>
      <vt:lpstr>PowerPoint Presentation</vt:lpstr>
      <vt:lpstr>Social Cohesion Policy Team</vt:lpstr>
      <vt:lpstr>Respect at Uni Study</vt:lpstr>
      <vt:lpstr>Respect at Uni Study</vt:lpstr>
      <vt:lpstr>National Online Prevalence Survey </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Communications Working Group March 2024</dc:title>
  <dc:creator>TWOMEY,Nathan</dc:creator>
  <cp:keywords>0168_DE Powerpoint</cp:keywords>
  <cp:revision>43</cp:revision>
  <cp:lastPrinted>2024-09-05T02:46:08Z</cp:lastPrinted>
  <dcterms:created xsi:type="dcterms:W3CDTF">2024-02-29T23:44:05Z</dcterms:created>
  <dcterms:modified xsi:type="dcterms:W3CDTF">2025-04-29T05:16:13Z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0x0101007DADE7C8850DAC4DA628910557FE7BBF</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y fmtid="{D5CDD505-2E9C-101B-9397-08002B2CF9AE}" pid="18" name="MediaServiceImageTags">
    <vt:lpwstr/>
  </property>
</Properties>
</file>