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1"/>
    <p:sldMasterId id="2147483760" r:id="rId2"/>
    <p:sldMasterId id="2147483774" r:id="rId3"/>
  </p:sldMasterIdLst>
  <p:notesMasterIdLst>
    <p:notesMasterId r:id="rId35"/>
  </p:notesMasterIdLst>
  <p:sldIdLst>
    <p:sldId id="1002" r:id="rId4"/>
    <p:sldId id="553" r:id="rId5"/>
    <p:sldId id="1060" r:id="rId6"/>
    <p:sldId id="1007" r:id="rId7"/>
    <p:sldId id="1008" r:id="rId8"/>
    <p:sldId id="1009" r:id="rId9"/>
    <p:sldId id="1062" r:id="rId10"/>
    <p:sldId id="1063" r:id="rId11"/>
    <p:sldId id="1079" r:id="rId12"/>
    <p:sldId id="1067" r:id="rId13"/>
    <p:sldId id="1066" r:id="rId14"/>
    <p:sldId id="1080" r:id="rId15"/>
    <p:sldId id="963" r:id="rId16"/>
    <p:sldId id="1025" r:id="rId17"/>
    <p:sldId id="1047" r:id="rId18"/>
    <p:sldId id="1050" r:id="rId19"/>
    <p:sldId id="1046" r:id="rId20"/>
    <p:sldId id="1029" r:id="rId21"/>
    <p:sldId id="1051" r:id="rId22"/>
    <p:sldId id="1055" r:id="rId23"/>
    <p:sldId id="973" r:id="rId24"/>
    <p:sldId id="306" r:id="rId25"/>
    <p:sldId id="1012" r:id="rId26"/>
    <p:sldId id="996" r:id="rId27"/>
    <p:sldId id="1018" r:id="rId28"/>
    <p:sldId id="1048" r:id="rId29"/>
    <p:sldId id="974" r:id="rId30"/>
    <p:sldId id="1058" r:id="rId31"/>
    <p:sldId id="1053" r:id="rId32"/>
    <p:sldId id="1059" r:id="rId33"/>
    <p:sldId id="531" r:id="rId3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864A"/>
    <a:srgbClr val="0AA65C"/>
    <a:srgbClr val="58094F"/>
    <a:srgbClr val="D47F0E"/>
    <a:srgbClr val="D8810E"/>
    <a:srgbClr val="CF7D0F"/>
    <a:srgbClr val="D68110"/>
    <a:srgbClr val="DA8310"/>
    <a:srgbClr val="E28810"/>
    <a:srgbClr val="DA9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8A86E-CE2C-40FC-A351-881BEFA077A0}" v="12" dt="2024-10-25T00:09:55.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3366" autoAdjust="0"/>
  </p:normalViewPr>
  <p:slideViewPr>
    <p:cSldViewPr snapToGrid="0">
      <p:cViewPr>
        <p:scale>
          <a:sx n="80" d="100"/>
          <a:sy n="80" d="100"/>
        </p:scale>
        <p:origin x="880" y="-84"/>
      </p:cViewPr>
      <p:guideLst>
        <p:guide orient="horz" pos="1622"/>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0" Type="http://schemas.openxmlformats.org/officeDocument/2006/relationships/slide" Target="slides/slide17.xml"/><Relationship Id="rId4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25/10/2024</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7603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64094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225963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Sans-Serif"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154099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2286336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313010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421466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274383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2715591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308761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44532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3147232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1873680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22306283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219045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31577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539912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918991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000"/>
              </a:lnSpc>
              <a:spcAft>
                <a:spcPts val="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59343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1692641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93707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74223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360389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12543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368648"/>
            <a:ext cx="828000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2025 International TPS Levy</a:t>
            </a:r>
            <a:endParaRPr kumimoji="0" lang="en-AU" sz="32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1925146"/>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Feedback on Draft Levy Settings</a:t>
            </a:r>
            <a:endParaRPr lang="en-AU" sz="2400" b="1">
              <a:latin typeface="+mn-lt"/>
              <a:ea typeface="Calibri"/>
              <a:cs typeface="Calibri"/>
            </a:endParaRPr>
          </a:p>
        </p:txBody>
      </p:sp>
      <p:sp>
        <p:nvSpPr>
          <p:cNvPr id="3" name="TextBox 2">
            <a:extLst>
              <a:ext uri="{FF2B5EF4-FFF2-40B4-BE49-F238E27FC236}">
                <a16:creationId xmlns:a16="http://schemas.microsoft.com/office/drawing/2014/main" id="{511F94E4-13B9-CA72-F118-DABE3E7DF5E7}"/>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8 Oct 2024</a:t>
            </a:r>
            <a:endParaRPr lang="en-AU" sz="195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FB213ED-7AEC-9735-A7CC-075FDAE14241}"/>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Melinda Hatton</a:t>
            </a:r>
            <a:endParaRPr lang="en-AU" sz="1950">
              <a:solidFill>
                <a:schemeClr val="bg1"/>
              </a:solidFill>
              <a:ea typeface="Calibri"/>
              <a:cs typeface="Calibri" panose="020F0502020204030204"/>
            </a:endParaRPr>
          </a:p>
          <a:p>
            <a:pPr>
              <a:spcAft>
                <a:spcPts val="600"/>
              </a:spcAft>
            </a:pPr>
            <a:r>
              <a:rPr lang="en-AU" b="1">
                <a:solidFill>
                  <a:schemeClr val="bg1"/>
                </a:solidFill>
              </a:rPr>
              <a:t>TPS Director</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A64C3E7E-D90A-4C6B-0045-C60DD17B339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1EE21D7F-C3F0-D31A-B2B5-A3A1033988D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4CA1BB86-CF7F-2DEB-D72E-C9589A930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3DC32AA-6265-E664-51EC-791AC23CDE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3585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Consultation Feedback: National Planning Level</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416320"/>
          </a:xfrm>
          <a:prstGeom prst="rect">
            <a:avLst/>
          </a:prstGeom>
          <a:noFill/>
        </p:spPr>
        <p:txBody>
          <a:bodyPr wrap="square" lIns="0" tIns="0" rIns="0" bIns="0" rtlCol="0" anchor="t">
            <a:spAutoFit/>
          </a:bodyPr>
          <a:lstStyle/>
          <a:p>
            <a:pPr>
              <a:spcAft>
                <a:spcPts val="2400"/>
              </a:spcAft>
            </a:pPr>
            <a:r>
              <a:rPr lang="en-AU" b="1" dirty="0"/>
              <a:t>Concerns were raised about providers that have already issued confirmation of enrolments (</a:t>
            </a:r>
            <a:r>
              <a:rPr lang="en-AU" b="1" dirty="0" err="1"/>
              <a:t>CoEs</a:t>
            </a:r>
            <a:r>
              <a:rPr lang="en-AU" b="1" dirty="0"/>
              <a:t>) for more international students than their 2025 NOSC limit allows</a:t>
            </a:r>
          </a:p>
          <a:p>
            <a:pPr marL="285750" indent="-285750">
              <a:spcAft>
                <a:spcPts val="2400"/>
              </a:spcAft>
              <a:buFont typeface="Arial" panose="020B0604020202020204" pitchFamily="34" charset="0"/>
              <a:buChar char="•"/>
            </a:pPr>
            <a:r>
              <a:rPr lang="en-AU" dirty="0"/>
              <a:t>Non-exempt providers are obligated to maintain an account containing the ‘</a:t>
            </a:r>
            <a:r>
              <a:rPr lang="en-AU" b="1" dirty="0"/>
              <a:t>protected amount</a:t>
            </a:r>
            <a:r>
              <a:rPr lang="en-AU" dirty="0"/>
              <a:t>’ (ss 28-29 ESOS Act), which includes all tuition fees received by a provider for international students who have not yet commenced their course</a:t>
            </a:r>
          </a:p>
          <a:p>
            <a:pPr marL="285750" indent="-285750">
              <a:spcAft>
                <a:spcPts val="2400"/>
              </a:spcAft>
              <a:buFont typeface="Arial" panose="020B0604020202020204" pitchFamily="34" charset="0"/>
              <a:buChar char="•"/>
            </a:pPr>
            <a:r>
              <a:rPr lang="en-AU" dirty="0"/>
              <a:t>The </a:t>
            </a:r>
            <a:r>
              <a:rPr lang="en-AU" b="1" dirty="0"/>
              <a:t>protected amount</a:t>
            </a:r>
            <a:r>
              <a:rPr lang="en-AU" dirty="0"/>
              <a:t> should be used to provide tuition fee refunds to students who will not be able to start their course in 2025</a:t>
            </a:r>
          </a:p>
          <a:p>
            <a:pPr marL="285750" indent="-285750">
              <a:spcAft>
                <a:spcPts val="2400"/>
              </a:spcAft>
              <a:buFont typeface="Arial" panose="020B0604020202020204" pitchFamily="34" charset="0"/>
              <a:buChar char="•"/>
            </a:pPr>
            <a:r>
              <a:rPr lang="en-AU" dirty="0"/>
              <a:t>Please familiarise yourself with your </a:t>
            </a:r>
            <a:r>
              <a:rPr lang="en-AU" b="1" dirty="0"/>
              <a:t>Provider Default Obligations</a:t>
            </a:r>
            <a:r>
              <a:rPr lang="en-AU" dirty="0"/>
              <a:t> and </a:t>
            </a:r>
            <a:r>
              <a:rPr lang="en-AU" b="1" dirty="0"/>
              <a:t>Student Default Obligations</a:t>
            </a:r>
            <a:r>
              <a:rPr lang="en-AU" dirty="0"/>
              <a:t> under </a:t>
            </a:r>
            <a:r>
              <a:rPr lang="en-AU" b="1" dirty="0"/>
              <a:t>sections 46A-46F</a:t>
            </a:r>
            <a:r>
              <a:rPr lang="en-AU" dirty="0"/>
              <a:t> and </a:t>
            </a:r>
            <a:r>
              <a:rPr lang="en-AU" b="1" dirty="0"/>
              <a:t>sections 47A-47H</a:t>
            </a:r>
            <a:r>
              <a:rPr lang="en-AU" dirty="0"/>
              <a:t> of the </a:t>
            </a:r>
            <a:r>
              <a:rPr lang="en-AU" b="1" dirty="0"/>
              <a:t>ESOS Act</a:t>
            </a:r>
          </a:p>
        </p:txBody>
      </p:sp>
      <p:grpSp>
        <p:nvGrpSpPr>
          <p:cNvPr id="2" name="Group 1">
            <a:extLst>
              <a:ext uri="{FF2B5EF4-FFF2-40B4-BE49-F238E27FC236}">
                <a16:creationId xmlns:a16="http://schemas.microsoft.com/office/drawing/2014/main" id="{841C6E7F-60E0-337A-D4B3-0D065A4167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38244647-FAC7-22BC-901D-BF8374A17EA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FDC564-9D32-0A63-495C-9E3105CC21A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22304899-0C05-D6F2-67B1-883DB4B703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888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Feedback: National Planning Level</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462486"/>
          </a:xfrm>
          <a:prstGeom prst="rect">
            <a:avLst/>
          </a:prstGeom>
          <a:noFill/>
        </p:spPr>
        <p:txBody>
          <a:bodyPr wrap="square" lIns="0" tIns="0" rIns="0" bIns="0" rtlCol="0" anchor="t">
            <a:spAutoFit/>
          </a:bodyPr>
          <a:lstStyle/>
          <a:p>
            <a:pPr>
              <a:spcAft>
                <a:spcPts val="1800"/>
              </a:spcAft>
            </a:pPr>
            <a:r>
              <a:rPr lang="en-AU" b="1" dirty="0"/>
              <a:t>Q: Will the ESOS policy changes affect how the International TPS Levy is calculated?</a:t>
            </a:r>
          </a:p>
          <a:p>
            <a:pPr marL="285750" indent="-285750">
              <a:spcAft>
                <a:spcPts val="1800"/>
              </a:spcAft>
              <a:buFont typeface="Arial" panose="020B0604020202020204" pitchFamily="34" charset="0"/>
              <a:buChar char="•"/>
            </a:pPr>
            <a:r>
              <a:rPr lang="en-AU" dirty="0"/>
              <a:t>As the 2025 levy will be calculated using 2024 data, any </a:t>
            </a:r>
            <a:r>
              <a:rPr lang="en-AU" b="1" dirty="0"/>
              <a:t>ESOS policy changes will </a:t>
            </a:r>
            <a:r>
              <a:rPr lang="en-AU" b="1" u="sng" dirty="0"/>
              <a:t>not</a:t>
            </a:r>
            <a:r>
              <a:rPr lang="en-AU" b="1" dirty="0"/>
              <a:t> impact how the </a:t>
            </a:r>
            <a:r>
              <a:rPr lang="en-AU" b="1" u="sng" dirty="0"/>
              <a:t>2025</a:t>
            </a:r>
            <a:r>
              <a:rPr lang="en-AU" b="1" dirty="0"/>
              <a:t> levy is calculated</a:t>
            </a:r>
            <a:endParaRPr lang="en-AU" b="1" dirty="0">
              <a:ea typeface="Calibri"/>
              <a:cs typeface="Calibri"/>
            </a:endParaRPr>
          </a:p>
          <a:p>
            <a:pPr marL="285750" indent="-285750">
              <a:spcAft>
                <a:spcPts val="1800"/>
              </a:spcAft>
              <a:buFont typeface="Arial" panose="020B0604020202020204" pitchFamily="34" charset="0"/>
              <a:buChar char="•"/>
            </a:pPr>
            <a:r>
              <a:rPr lang="en-AU" dirty="0"/>
              <a:t>The introduction of NOSC limits may affect the efficacy of some of the levy risk factors (e.g. ‘volatility in overseas student enrolments’). </a:t>
            </a:r>
            <a:r>
              <a:rPr lang="en-AU" b="1" dirty="0"/>
              <a:t>Adjustments to the current risk factor settings and/or the introduction of alternative risk factors is likely required for the 2026 International TPS Levy</a:t>
            </a:r>
            <a:r>
              <a:rPr lang="en-AU" dirty="0"/>
              <a:t>.</a:t>
            </a:r>
            <a:endParaRPr lang="en-AU" b="1" dirty="0"/>
          </a:p>
          <a:p>
            <a:pPr marL="285750" indent="-285750">
              <a:spcAft>
                <a:spcPts val="1800"/>
              </a:spcAft>
              <a:buFont typeface="Arial" panose="020B0604020202020204" pitchFamily="34" charset="0"/>
              <a:buChar char="•"/>
            </a:pPr>
            <a:r>
              <a:rPr lang="en-AU" dirty="0"/>
              <a:t>We have committed to consult with the sector on this matter and invite your suggestions on alternative risk factors that could be used to indicate that an education provider may be at risk of closing</a:t>
            </a:r>
            <a:endParaRPr lang="en-AU" dirty="0">
              <a:ea typeface="Calibri"/>
              <a:cs typeface="Calibri"/>
            </a:endParaRPr>
          </a:p>
        </p:txBody>
      </p:sp>
      <p:grpSp>
        <p:nvGrpSpPr>
          <p:cNvPr id="2" name="Group 1">
            <a:extLst>
              <a:ext uri="{FF2B5EF4-FFF2-40B4-BE49-F238E27FC236}">
                <a16:creationId xmlns:a16="http://schemas.microsoft.com/office/drawing/2014/main" id="{2F102424-97C8-8507-2892-2F5B46E2AC7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4CEFE1B-CE4B-ACA2-E72D-50BBA1A89A3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21428558-22F7-84EA-3B03-9B1622DD027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4D7D5FC8-B09E-8F30-952D-4B24191514E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2231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382BCEDF-D2EA-DEE2-17FD-BDE69CF9D2B1}"/>
              </a:ext>
            </a:extLst>
          </p:cNvPr>
          <p:cNvSpPr txBox="1">
            <a:spLocks noGrp="1"/>
          </p:cNvSpPr>
          <p:nvPr>
            <p:ph type="title" idx="4294967295"/>
          </p:nvPr>
        </p:nvSpPr>
        <p:spPr>
          <a:xfrm>
            <a:off x="539552" y="504000"/>
            <a:ext cx="806400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500" b="1" i="0" u="none" strike="noStrike" kern="1200" cap="none" spc="0" normalizeH="0" baseline="0" noProof="0" dirty="0">
                <a:ln>
                  <a:noFill/>
                </a:ln>
                <a:solidFill>
                  <a:schemeClr val="tx1"/>
                </a:solidFill>
                <a:effectLst/>
                <a:uLnTx/>
                <a:uFillTx/>
                <a:latin typeface="+mn-lt"/>
                <a:ea typeface="+mn-ea"/>
                <a:cs typeface="+mn-cs"/>
              </a:rPr>
              <a:t>Fund Balance, Revenue and Expenses – Last 5 Financial Years</a:t>
            </a:r>
            <a:endParaRPr kumimoji="0" lang="en-US" sz="2500" b="0" i="0" u="none" strike="noStrike" kern="1200" cap="none" spc="0" normalizeH="0" baseline="0" noProof="0" dirty="0">
              <a:ln>
                <a:noFill/>
              </a:ln>
              <a:solidFill>
                <a:schemeClr val="tx1"/>
              </a:solidFill>
              <a:effectLst/>
              <a:uLnTx/>
              <a:uFillTx/>
              <a:latin typeface="+mj-lt"/>
              <a:ea typeface="Calibri Light"/>
              <a:cs typeface="Calibri Light"/>
            </a:endParaRPr>
          </a:p>
        </p:txBody>
      </p:sp>
      <p:pic>
        <p:nvPicPr>
          <p:cNvPr id="5" name="Picture 4" descr="A graph showing the revenue, expenses and closing balance of the Overseas Students Tuition Fund (OSTF) For the 2019-2020 to 2023-2024 financial years.">
            <a:extLst>
              <a:ext uri="{FF2B5EF4-FFF2-40B4-BE49-F238E27FC236}">
                <a16:creationId xmlns:a16="http://schemas.microsoft.com/office/drawing/2014/main" id="{FE96FD4A-E533-28A1-85A9-596CD3BA7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80" y="1022400"/>
            <a:ext cx="8509544" cy="3624384"/>
          </a:xfrm>
          <a:prstGeom prst="rect">
            <a:avLst/>
          </a:prstGeom>
        </p:spPr>
      </p:pic>
      <p:grpSp>
        <p:nvGrpSpPr>
          <p:cNvPr id="11" name="Group 10">
            <a:extLst>
              <a:ext uri="{FF2B5EF4-FFF2-40B4-BE49-F238E27FC236}">
                <a16:creationId xmlns:a16="http://schemas.microsoft.com/office/drawing/2014/main" id="{519F662D-B0DB-9D66-4105-35819592DDB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BAC6A614-D8F4-1367-AEE8-7257495FBB6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1B4D38B-E3D8-26DB-8AE2-3EF44AF87C4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3D689B9E-1F67-070F-D707-AAF75A0382A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7291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International TPS Levy Collection Overview</a:t>
            </a: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4944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a:t>
            </a:r>
            <a:r>
              <a:rPr lang="en-AU" sz="2800" b="1">
                <a:latin typeface="+mn-lt"/>
                <a:ea typeface="+mn-ea"/>
                <a:cs typeface="+mn-cs"/>
              </a:rPr>
              <a:t>Setting</a:t>
            </a:r>
            <a:r>
              <a:rPr kumimoji="0" lang="en-AU" sz="2800" b="1" i="0" u="none" strike="noStrike" kern="1200" cap="none" spc="0" normalizeH="0" baseline="0" noProof="0">
                <a:ln>
                  <a:noFill/>
                </a:ln>
                <a:solidFill>
                  <a:schemeClr val="tx1"/>
                </a:solidFill>
                <a:effectLst/>
                <a:uLnTx/>
                <a:uFillTx/>
                <a:latin typeface="+mn-lt"/>
                <a:ea typeface="+mn-ea"/>
                <a:cs typeface="+mn-cs"/>
              </a:rPr>
              <a:t> Process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ECBC905C-D8BB-517A-17D0-6502ABA9F46C}"/>
              </a:ext>
            </a:extLst>
          </p:cNvPr>
          <p:cNvGraphicFramePr>
            <a:graphicFrameLocks noGrp="1"/>
          </p:cNvGraphicFramePr>
          <p:nvPr>
            <p:extLst>
              <p:ext uri="{D42A27DB-BD31-4B8C-83A1-F6EECF244321}">
                <p14:modId xmlns:p14="http://schemas.microsoft.com/office/powerpoint/2010/main" val="3938446128"/>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91016">
                  <a:extLst>
                    <a:ext uri="{9D8B030D-6E8A-4147-A177-3AD203B41FA5}">
                      <a16:colId xmlns:a16="http://schemas.microsoft.com/office/drawing/2014/main" val="2392229984"/>
                    </a:ext>
                  </a:extLst>
                </a:gridCol>
                <a:gridCol w="6172984">
                  <a:extLst>
                    <a:ext uri="{9D8B030D-6E8A-4147-A177-3AD203B41FA5}">
                      <a16:colId xmlns:a16="http://schemas.microsoft.com/office/drawing/2014/main" val="712106699"/>
                    </a:ext>
                  </a:extLst>
                </a:gridCol>
              </a:tblGrid>
              <a:tr h="720000">
                <a:tc>
                  <a:txBody>
                    <a:bodyPr/>
                    <a:lstStyle/>
                    <a:p>
                      <a:r>
                        <a:rPr lang="en-AU" sz="1800"/>
                        <a:t>7 August 2024</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provided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2025 International Levy settings</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723CD310-B4F0-D301-76B9-00EAFDFB5AB0}"/>
              </a:ext>
            </a:extLst>
          </p:cNvPr>
          <p:cNvGraphicFramePr>
            <a:graphicFrameLocks noGrp="1"/>
          </p:cNvGraphicFramePr>
          <p:nvPr>
            <p:extLst>
              <p:ext uri="{D42A27DB-BD31-4B8C-83A1-F6EECF244321}">
                <p14:modId xmlns:p14="http://schemas.microsoft.com/office/powerpoint/2010/main" val="3111646038"/>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91117">
                  <a:extLst>
                    <a:ext uri="{9D8B030D-6E8A-4147-A177-3AD203B41FA5}">
                      <a16:colId xmlns:a16="http://schemas.microsoft.com/office/drawing/2014/main" val="2392229984"/>
                    </a:ext>
                  </a:extLst>
                </a:gridCol>
                <a:gridCol w="6172883">
                  <a:extLst>
                    <a:ext uri="{9D8B030D-6E8A-4147-A177-3AD203B41FA5}">
                      <a16:colId xmlns:a16="http://schemas.microsoft.com/office/drawing/2014/main" val="712106699"/>
                    </a:ext>
                  </a:extLst>
                </a:gridCol>
              </a:tblGrid>
              <a:tr h="720000">
                <a:tc>
                  <a:txBody>
                    <a:bodyPr/>
                    <a:lstStyle/>
                    <a:p>
                      <a:r>
                        <a:rPr lang="en-AU" sz="1800"/>
                        <a:t>Aug-Oct 2024</a:t>
                      </a: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4">
                        <a:lumMod val="75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Director consulted the sector </a:t>
                      </a:r>
                      <a:r>
                        <a:rPr lang="en-AU" sz="1800" b="0" dirty="0">
                          <a:solidFill>
                            <a:schemeClr val="tx1"/>
                          </a:solidFill>
                          <a:cs typeface="Calibri"/>
                          <a:sym typeface="Wingdings" panose="05000000000000000000" pitchFamily="2" charset="2"/>
                        </a:rPr>
                        <a:t>on the draft levy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4">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0D78A106-5C99-CB63-BF17-C051D0707CAD}"/>
              </a:ext>
            </a:extLst>
          </p:cNvPr>
          <p:cNvGraphicFramePr>
            <a:graphicFrameLocks noGrp="1"/>
          </p:cNvGraphicFramePr>
          <p:nvPr>
            <p:extLst>
              <p:ext uri="{D42A27DB-BD31-4B8C-83A1-F6EECF244321}">
                <p14:modId xmlns:p14="http://schemas.microsoft.com/office/powerpoint/2010/main" val="1492961044"/>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91016">
                  <a:extLst>
                    <a:ext uri="{9D8B030D-6E8A-4147-A177-3AD203B41FA5}">
                      <a16:colId xmlns:a16="http://schemas.microsoft.com/office/drawing/2014/main" val="2392229984"/>
                    </a:ext>
                  </a:extLst>
                </a:gridCol>
                <a:gridCol w="6172984">
                  <a:extLst>
                    <a:ext uri="{9D8B030D-6E8A-4147-A177-3AD203B41FA5}">
                      <a16:colId xmlns:a16="http://schemas.microsoft.com/office/drawing/2014/main" val="712106699"/>
                    </a:ext>
                  </a:extLst>
                </a:gridCol>
              </a:tblGrid>
              <a:tr h="720000">
                <a:tc>
                  <a:txBody>
                    <a:bodyPr/>
                    <a:lstStyle/>
                    <a:p>
                      <a:r>
                        <a:rPr lang="en-AU" sz="1800"/>
                        <a:t>16 October 2024</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levy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F66F4E6F-BE38-D34D-0414-CA07C12445BA}"/>
              </a:ext>
            </a:extLst>
          </p:cNvPr>
          <p:cNvGraphicFramePr>
            <a:graphicFrameLocks noGrp="1"/>
          </p:cNvGraphicFramePr>
          <p:nvPr>
            <p:extLst>
              <p:ext uri="{D42A27DB-BD31-4B8C-83A1-F6EECF244321}">
                <p14:modId xmlns:p14="http://schemas.microsoft.com/office/powerpoint/2010/main" val="759137995"/>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91281">
                  <a:extLst>
                    <a:ext uri="{9D8B030D-6E8A-4147-A177-3AD203B41FA5}">
                      <a16:colId xmlns:a16="http://schemas.microsoft.com/office/drawing/2014/main" val="2392229984"/>
                    </a:ext>
                  </a:extLst>
                </a:gridCol>
                <a:gridCol w="6172719">
                  <a:extLst>
                    <a:ext uri="{9D8B030D-6E8A-4147-A177-3AD203B41FA5}">
                      <a16:colId xmlns:a16="http://schemas.microsoft.com/office/drawing/2014/main" val="712106699"/>
                    </a:ext>
                  </a:extLst>
                </a:gridCol>
              </a:tblGrid>
              <a:tr h="720000">
                <a:tc>
                  <a:txBody>
                    <a:bodyPr/>
                    <a:lstStyle/>
                    <a:p>
                      <a:r>
                        <a:rPr lang="en-AU" sz="1800"/>
                        <a:t>By 1 January 2025</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75000"/>
                      </a:schemeClr>
                    </a:solidFill>
                  </a:tcPr>
                </a:tc>
                <a:tc>
                  <a:txBody>
                    <a:bodyPr/>
                    <a:lstStyle/>
                    <a:p>
                      <a:pPr>
                        <a:spcAft>
                          <a:spcPts val="2400"/>
                        </a:spcAft>
                      </a:pPr>
                      <a:r>
                        <a:rPr lang="en-AU" sz="1800" b="1" dirty="0">
                          <a:solidFill>
                            <a:schemeClr val="tx1"/>
                          </a:solidFill>
                          <a:cs typeface="Calibri"/>
                        </a:rPr>
                        <a:t>2025 levy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accent6">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97B382A0-8BC4-78FA-6B4E-590D3587DC7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4FD4587F-95BD-95A1-A390-0B41ED2B049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820001E-AB23-BD88-68B0-74D00AFC824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06CF31E1-F24F-4AED-F87F-C26C2219C2C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985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effectLst/>
                <a:uLnTx/>
                <a:uFillTx/>
                <a:latin typeface="+mn-lt"/>
                <a:ea typeface="+mn-ea"/>
                <a:cs typeface="+mn-cs"/>
              </a:rPr>
              <a:t>Overseas Students Tuition Fund (OSTF)</a:t>
            </a:r>
            <a:endParaRPr kumimoji="0" lang="en-AU" sz="2200" b="0" i="0" u="none" strike="noStrike" kern="1200" cap="none" spc="0" normalizeH="0" baseline="0" noProof="0">
              <a:ln>
                <a:noFill/>
              </a:ln>
              <a:effectLst/>
              <a:uLnTx/>
              <a:uFillTx/>
              <a:latin typeface="+mn-lt"/>
              <a:ea typeface="+mn-ea"/>
              <a:cs typeface="+mn-cs"/>
            </a:endParaRPr>
          </a:p>
        </p:txBody>
      </p:sp>
      <p:graphicFrame>
        <p:nvGraphicFramePr>
          <p:cNvPr id="3" name="Table 4">
            <a:extLst>
              <a:ext uri="{FF2B5EF4-FFF2-40B4-BE49-F238E27FC236}">
                <a16:creationId xmlns:a16="http://schemas.microsoft.com/office/drawing/2014/main" id="{C243C213-AE23-BFEE-1336-6E544B9499DF}"/>
              </a:ext>
            </a:extLst>
          </p:cNvPr>
          <p:cNvGraphicFramePr>
            <a:graphicFrameLocks noGrp="1"/>
          </p:cNvGraphicFramePr>
          <p:nvPr/>
        </p:nvGraphicFramePr>
        <p:xfrm>
          <a:off x="539551" y="3418217"/>
          <a:ext cx="8064000" cy="1229760"/>
        </p:xfrm>
        <a:graphic>
          <a:graphicData uri="http://schemas.openxmlformats.org/drawingml/2006/table">
            <a:tbl>
              <a:tblPr firstRow="1" bandRow="1">
                <a:tableStyleId>{5C22544A-7EE6-4342-B048-85BDC9FD1C3A}</a:tableStyleId>
              </a:tblPr>
              <a:tblGrid>
                <a:gridCol w="4032000">
                  <a:extLst>
                    <a:ext uri="{9D8B030D-6E8A-4147-A177-3AD203B41FA5}">
                      <a16:colId xmlns:a16="http://schemas.microsoft.com/office/drawing/2014/main" val="3698033848"/>
                    </a:ext>
                  </a:extLst>
                </a:gridCol>
                <a:gridCol w="4032000">
                  <a:extLst>
                    <a:ext uri="{9D8B030D-6E8A-4147-A177-3AD203B41FA5}">
                      <a16:colId xmlns:a16="http://schemas.microsoft.com/office/drawing/2014/main" val="1227897729"/>
                    </a:ext>
                  </a:extLst>
                </a:gridCol>
              </a:tblGrid>
              <a:tr h="35778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800"/>
                        <a:t>Mid-point of target range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Current</a:t>
                      </a:r>
                      <a:r>
                        <a:rPr lang="en-AU" sz="1700" b="0"/>
                        <a:t>: $35-60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a:t>Current</a:t>
                      </a:r>
                      <a:r>
                        <a:rPr lang="en-AU" sz="1700" b="0"/>
                        <a:t>: $47.5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43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2025 recommendation</a:t>
                      </a:r>
                      <a:r>
                        <a:rPr lang="en-AU" sz="1700" b="0"/>
                        <a:t>: $40-60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700" b="1" dirty="0"/>
                        <a:t>2025 recommendation</a:t>
                      </a:r>
                      <a:r>
                        <a:rPr lang="en-AU" sz="1700" b="0" dirty="0"/>
                        <a:t>: $50 million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bl>
          </a:graphicData>
        </a:graphic>
      </p:graphicFrame>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239074"/>
          </a:xfrm>
          <a:prstGeom prst="rect">
            <a:avLst/>
          </a:prstGeom>
          <a:noFill/>
        </p:spPr>
        <p:txBody>
          <a:bodyPr wrap="square" lIns="0" tIns="0" rIns="0" bIns="0" rtlCol="0" anchor="t">
            <a:spAutoFit/>
          </a:bodyPr>
          <a:lstStyle/>
          <a:p>
            <a:pPr>
              <a:spcAft>
                <a:spcPts val="1500"/>
              </a:spcAft>
            </a:pPr>
            <a:r>
              <a:rPr lang="en-AU"/>
              <a:t>International TPS Levy paid into OSTF</a:t>
            </a:r>
          </a:p>
          <a:p>
            <a:pPr>
              <a:spcAft>
                <a:spcPts val="1500"/>
              </a:spcAft>
            </a:pPr>
            <a:r>
              <a:rPr lang="en-AU"/>
              <a:t>AGA recommends target range for OSTF to ensure sufficient funds are available for a large provider closure or multiple provider closures</a:t>
            </a:r>
          </a:p>
          <a:p>
            <a:pPr>
              <a:spcAft>
                <a:spcPts val="1500"/>
              </a:spcAft>
            </a:pPr>
            <a:r>
              <a:rPr lang="en-AU"/>
              <a:t>AGA recommends increasing 2025 target range due to increase in studying international students and higher forecasted closures than previous few years</a:t>
            </a:r>
          </a:p>
          <a:p>
            <a:pPr>
              <a:spcAft>
                <a:spcPts val="1500"/>
              </a:spcAft>
            </a:pPr>
            <a:r>
              <a:rPr lang="en-AU" b="1"/>
              <a:t>Balance</a:t>
            </a:r>
            <a:r>
              <a:rPr lang="en-AU"/>
              <a:t>: $47.8 million (30 June 2024)</a:t>
            </a:r>
            <a:endParaRPr lang="en-AU" b="1"/>
          </a:p>
        </p:txBody>
      </p:sp>
      <p:grpSp>
        <p:nvGrpSpPr>
          <p:cNvPr id="2" name="Group 1">
            <a:extLst>
              <a:ext uri="{FF2B5EF4-FFF2-40B4-BE49-F238E27FC236}">
                <a16:creationId xmlns:a16="http://schemas.microsoft.com/office/drawing/2014/main" id="{F59BD096-7B71-BD20-5AEE-26B0A658FC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81DD37F-9889-B274-B879-08C7818FF2E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5" name="Oval 4">
              <a:extLst>
                <a:ext uri="{FF2B5EF4-FFF2-40B4-BE49-F238E27FC236}">
                  <a16:creationId xmlns:a16="http://schemas.microsoft.com/office/drawing/2014/main" id="{9677AFB5-DA9F-A35A-AC79-4AD8C2C204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E16EAA11-6CF7-3032-F047-87CC7889EC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53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078C9-E56A-49AA-B01F-350C3F12758E}"/>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 2023-24</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BEB8ED4-1CB4-AB64-C678-A18230784EC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803FB061-B533-BE87-B324-D3DDC11C569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23AD80C7-F341-3DDA-99AA-D060384F4F5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D0BB6900-03AE-E499-0CC3-649AF63799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6" name="Picture 5" descr="A graph showing the number of providers levied for the 2024 International TPS Levy (1,472), the 2023 VSL Tuition Protection Levy (170), the 2023 HELP Tuition Protection Levy (93) and the 2023 Up-front Higher Education Payments Tuition Protection Levy (137).">
            <a:extLst>
              <a:ext uri="{FF2B5EF4-FFF2-40B4-BE49-F238E27FC236}">
                <a16:creationId xmlns:a16="http://schemas.microsoft.com/office/drawing/2014/main" id="{CB36E277-D1E0-E899-839C-E55BFC567B56}"/>
              </a:ext>
            </a:extLst>
          </p:cNvPr>
          <p:cNvPicPr>
            <a:picLocks noChangeAspect="1"/>
          </p:cNvPicPr>
          <p:nvPr/>
        </p:nvPicPr>
        <p:blipFill>
          <a:blip r:embed="rId5"/>
          <a:stretch>
            <a:fillRect/>
          </a:stretch>
        </p:blipFill>
        <p:spPr>
          <a:xfrm>
            <a:off x="539054" y="1043871"/>
            <a:ext cx="3751964" cy="3356768"/>
          </a:xfrm>
          <a:prstGeom prst="rect">
            <a:avLst/>
          </a:prstGeom>
        </p:spPr>
      </p:pic>
      <p:pic>
        <p:nvPicPr>
          <p:cNvPr id="10" name="Picture 9" descr="A graph showing the total levy collected for the 2024 International TPS Levy ($4,337,136), the 2023 VSL Tuition Protection Levy ($1,296,532), the 2023 HELP Tuition Protection Levy ($3,174,844) and the 2023 Up-front Higher Education Payments Tuition Protection Levy ($851,360).">
            <a:extLst>
              <a:ext uri="{FF2B5EF4-FFF2-40B4-BE49-F238E27FC236}">
                <a16:creationId xmlns:a16="http://schemas.microsoft.com/office/drawing/2014/main" id="{EA0BB0DA-EFC4-F431-6574-586E3D763D76}"/>
              </a:ext>
            </a:extLst>
          </p:cNvPr>
          <p:cNvPicPr>
            <a:picLocks noChangeAspect="1"/>
          </p:cNvPicPr>
          <p:nvPr/>
        </p:nvPicPr>
        <p:blipFill>
          <a:blip r:embed="rId6"/>
          <a:stretch>
            <a:fillRect/>
          </a:stretch>
        </p:blipFill>
        <p:spPr>
          <a:xfrm>
            <a:off x="4644111" y="1043871"/>
            <a:ext cx="3963386" cy="3356008"/>
          </a:xfrm>
          <a:prstGeom prst="rect">
            <a:avLst/>
          </a:prstGeom>
        </p:spPr>
      </p:pic>
      <p:pic>
        <p:nvPicPr>
          <p:cNvPr id="11" name="Picture 10">
            <a:extLst>
              <a:ext uri="{FF2B5EF4-FFF2-40B4-BE49-F238E27FC236}">
                <a16:creationId xmlns:a16="http://schemas.microsoft.com/office/drawing/2014/main" id="{25993076-5CAE-041D-8B73-3D32DC980DDD}"/>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6852" t="92583" r="6131" b="3190"/>
          <a:stretch/>
        </p:blipFill>
        <p:spPr>
          <a:xfrm>
            <a:off x="917884" y="4460039"/>
            <a:ext cx="7452000" cy="180977"/>
          </a:xfrm>
          <a:prstGeom prst="rect">
            <a:avLst/>
          </a:prstGeom>
        </p:spPr>
      </p:pic>
    </p:spTree>
    <p:extLst>
      <p:ext uri="{BB962C8B-B14F-4D97-AF65-F5344CB8AC3E}">
        <p14:creationId xmlns:p14="http://schemas.microsoft.com/office/powerpoint/2010/main" val="35091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107200" cy="4154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700" b="1" i="0" u="none" strike="noStrike" kern="1200" cap="none" spc="0" normalizeH="0" baseline="0" noProof="0">
                <a:ln>
                  <a:noFill/>
                </a:ln>
                <a:solidFill>
                  <a:schemeClr val="tx1"/>
                </a:solidFill>
                <a:effectLst/>
                <a:uLnTx/>
                <a:uFillTx/>
                <a:latin typeface="+mn-lt"/>
                <a:ea typeface="+mn-ea"/>
                <a:cs typeface="+mn-cs"/>
              </a:rPr>
              <a:t>Average International Levy Amount per Provider 2013-24</a:t>
            </a:r>
          </a:p>
        </p:txBody>
      </p:sp>
      <p:grpSp>
        <p:nvGrpSpPr>
          <p:cNvPr id="2" name="Group 1">
            <a:extLst>
              <a:ext uri="{FF2B5EF4-FFF2-40B4-BE49-F238E27FC236}">
                <a16:creationId xmlns:a16="http://schemas.microsoft.com/office/drawing/2014/main" id="{D86906AA-6750-CFC1-2C75-F7292A3DE4F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ED833C94-A882-81E4-2F19-645259536A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10C4272-E658-7F53-F3D6-D0A6B3ADD39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83DB14BE-A1C4-2FE1-8CB9-38A4DCABB6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10" name="Picture 9" descr="A graph showing the average International TPS Levy amount per provider from 2013 to 2024.">
            <a:extLst>
              <a:ext uri="{FF2B5EF4-FFF2-40B4-BE49-F238E27FC236}">
                <a16:creationId xmlns:a16="http://schemas.microsoft.com/office/drawing/2014/main" id="{33E8E34C-9145-A1B8-C2D4-235B675D5FB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0000" y="1115999"/>
            <a:ext cx="8064000" cy="3528478"/>
          </a:xfrm>
          <a:prstGeom prst="rect">
            <a:avLst/>
          </a:prstGeom>
        </p:spPr>
      </p:pic>
    </p:spTree>
    <p:extLst>
      <p:ext uri="{BB962C8B-B14F-4D97-AF65-F5344CB8AC3E}">
        <p14:creationId xmlns:p14="http://schemas.microsoft.com/office/powerpoint/2010/main" val="85834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2024 International TPS Levy: Late Payments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370153"/>
          </a:xfrm>
          <a:prstGeom prst="rect">
            <a:avLst/>
          </a:prstGeom>
          <a:noFill/>
        </p:spPr>
        <p:txBody>
          <a:bodyPr wrap="square" lIns="0" tIns="0" rIns="0" bIns="0" rtlCol="0" anchor="t">
            <a:spAutoFit/>
          </a:bodyPr>
          <a:lstStyle/>
          <a:p>
            <a:pPr>
              <a:spcAft>
                <a:spcPts val="3000"/>
              </a:spcAft>
            </a:pPr>
            <a:r>
              <a:rPr lang="en-AU" b="1" dirty="0"/>
              <a:t>1,472</a:t>
            </a:r>
            <a:r>
              <a:rPr lang="en-AU" dirty="0"/>
              <a:t> providers invoiced</a:t>
            </a:r>
          </a:p>
          <a:p>
            <a:pPr>
              <a:spcAft>
                <a:spcPts val="3000"/>
              </a:spcAft>
            </a:pPr>
            <a:r>
              <a:rPr lang="en-AU" b="1" dirty="0"/>
              <a:t>174</a:t>
            </a:r>
            <a:r>
              <a:rPr lang="en-AU" dirty="0"/>
              <a:t> providers did not pay by the invoice due date</a:t>
            </a:r>
            <a:endParaRPr lang="en-AU" dirty="0">
              <a:cs typeface="Calibri"/>
            </a:endParaRPr>
          </a:p>
          <a:p>
            <a:pPr>
              <a:spcAft>
                <a:spcPts val="3000"/>
              </a:spcAft>
            </a:pPr>
            <a:r>
              <a:rPr lang="en-AU" b="1" dirty="0">
                <a:ea typeface="Calibri"/>
                <a:cs typeface="Calibri"/>
              </a:rPr>
              <a:t>24</a:t>
            </a:r>
            <a:r>
              <a:rPr lang="en-AU" dirty="0">
                <a:ea typeface="Calibri"/>
                <a:cs typeface="Calibri"/>
              </a:rPr>
              <a:t> providers were charged late payment penalties for not paying after receiving a final reminder notice. Of this group, </a:t>
            </a:r>
            <a:r>
              <a:rPr lang="en-AU" b="1" dirty="0">
                <a:ea typeface="Calibri"/>
                <a:cs typeface="Calibri"/>
              </a:rPr>
              <a:t>9 </a:t>
            </a:r>
            <a:r>
              <a:rPr lang="en-AU" dirty="0">
                <a:ea typeface="Calibri"/>
                <a:cs typeface="Calibri"/>
              </a:rPr>
              <a:t>(those who had a ‘registered’ status) </a:t>
            </a:r>
            <a:r>
              <a:rPr lang="en-AU" b="1" dirty="0">
                <a:ea typeface="Calibri"/>
                <a:cs typeface="Calibri"/>
              </a:rPr>
              <a:t>were suspended </a:t>
            </a:r>
            <a:r>
              <a:rPr lang="en-AU" dirty="0">
                <a:ea typeface="Calibri"/>
                <a:cs typeface="Calibri"/>
              </a:rPr>
              <a:t>for non-payment, and the other </a:t>
            </a:r>
            <a:r>
              <a:rPr lang="en-AU" b="1" dirty="0">
                <a:ea typeface="Calibri"/>
                <a:cs typeface="Calibri"/>
              </a:rPr>
              <a:t>15</a:t>
            </a:r>
            <a:r>
              <a:rPr lang="en-AU" dirty="0">
                <a:ea typeface="Calibri"/>
                <a:cs typeface="Calibri"/>
              </a:rPr>
              <a:t> providers have been </a:t>
            </a:r>
            <a:r>
              <a:rPr lang="en-AU" b="1" dirty="0">
                <a:ea typeface="Calibri"/>
                <a:cs typeface="Calibri"/>
              </a:rPr>
              <a:t>triggered for debt recovery action</a:t>
            </a:r>
            <a:r>
              <a:rPr lang="en-AU" dirty="0">
                <a:ea typeface="Calibri"/>
                <a:cs typeface="Calibri"/>
              </a:rPr>
              <a:t> as they carry a debt to the Commonwealth.</a:t>
            </a:r>
          </a:p>
          <a:p>
            <a:pPr>
              <a:spcAft>
                <a:spcPts val="3000"/>
              </a:spcAft>
            </a:pPr>
            <a:r>
              <a:rPr lang="en-AU" dirty="0"/>
              <a:t>As of 30 September 2024, </a:t>
            </a:r>
            <a:r>
              <a:rPr lang="en-AU" b="1" dirty="0"/>
              <a:t>21</a:t>
            </a:r>
            <a:r>
              <a:rPr lang="en-AU" dirty="0"/>
              <a:t> providers still had outstanding payments, totalling </a:t>
            </a:r>
            <a:r>
              <a:rPr lang="en-AU" b="1" dirty="0"/>
              <a:t>$21,486.76</a:t>
            </a:r>
            <a:endParaRPr lang="en-AU" b="1" dirty="0">
              <a:cs typeface="Calibri"/>
            </a:endParaRP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5776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Late or Non-Payment of International TPS Levy</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693319"/>
          </a:xfrm>
          <a:prstGeom prst="rect">
            <a:avLst/>
          </a:prstGeom>
          <a:noFill/>
        </p:spPr>
        <p:txBody>
          <a:bodyPr wrap="square" lIns="0" tIns="0" rIns="0" bIns="0" rtlCol="0" anchor="t">
            <a:spAutoFit/>
          </a:bodyPr>
          <a:lstStyle/>
          <a:p>
            <a:pPr>
              <a:spcAft>
                <a:spcPts val="2000"/>
              </a:spcAft>
            </a:pPr>
            <a:r>
              <a:rPr lang="en-AU" dirty="0">
                <a:cs typeface="Calibri"/>
              </a:rPr>
              <a:t>The TPS is obligated to send </a:t>
            </a:r>
            <a:r>
              <a:rPr lang="en-AU" b="1" dirty="0">
                <a:cs typeface="Calibri"/>
              </a:rPr>
              <a:t>one reminder notice </a:t>
            </a:r>
            <a:r>
              <a:rPr lang="en-AU" dirty="0">
                <a:cs typeface="Calibri"/>
              </a:rPr>
              <a:t>to providers who have not paid their levy close to the due date. Providers have </a:t>
            </a:r>
            <a:r>
              <a:rPr lang="en-AU" b="1" dirty="0">
                <a:cs typeface="Calibri"/>
              </a:rPr>
              <a:t>seven days </a:t>
            </a:r>
            <a:r>
              <a:rPr lang="en-AU" dirty="0">
                <a:cs typeface="Calibri"/>
              </a:rPr>
              <a:t>to pay their levy after the reminder notice is given.</a:t>
            </a:r>
          </a:p>
          <a:p>
            <a:pPr>
              <a:spcAft>
                <a:spcPts val="2400"/>
              </a:spcAft>
            </a:pPr>
            <a:r>
              <a:rPr lang="en-AU" b="1" dirty="0">
                <a:cs typeface="Calibri"/>
              </a:rPr>
              <a:t>A provider’s registration will be automatically suspended if they fail to comply with the reminder notice</a:t>
            </a:r>
            <a:r>
              <a:rPr lang="en-AU" dirty="0">
                <a:cs typeface="Calibri"/>
              </a:rPr>
              <a:t> </a:t>
            </a:r>
            <a:r>
              <a:rPr lang="en-AU" dirty="0"/>
              <a:t>(s90 ESOS Act) and will be charged a </a:t>
            </a:r>
            <a:r>
              <a:rPr lang="en-AU" b="1" dirty="0"/>
              <a:t>late payment fee</a:t>
            </a:r>
            <a:r>
              <a:rPr lang="en-AU" dirty="0"/>
              <a:t> and a </a:t>
            </a:r>
            <a:r>
              <a:rPr lang="en-AU" b="1" dirty="0"/>
              <a:t>reinstatement fee</a:t>
            </a:r>
            <a:endParaRPr lang="en-AU" dirty="0">
              <a:ea typeface="Calibri"/>
              <a:cs typeface="Calibri"/>
            </a:endParaRPr>
          </a:p>
          <a:p>
            <a:pPr>
              <a:spcAft>
                <a:spcPts val="2000"/>
              </a:spcAft>
            </a:pPr>
            <a:r>
              <a:rPr lang="en-AU" dirty="0">
                <a:cs typeface="Calibri"/>
              </a:rPr>
              <a:t>Providers that pay their levies after the due date will receive a </a:t>
            </a:r>
            <a:r>
              <a:rPr lang="en-AU" b="1" dirty="0">
                <a:cs typeface="Calibri"/>
              </a:rPr>
              <a:t>late payment penalty for the next three years’ levy risk rating calculation</a:t>
            </a:r>
            <a:endParaRPr lang="en-AU" b="1" dirty="0">
              <a:ea typeface="Calibri"/>
              <a:cs typeface="Calibri"/>
            </a:endParaRPr>
          </a:p>
          <a:p>
            <a:pPr>
              <a:spcAft>
                <a:spcPts val="2000"/>
              </a:spcAft>
            </a:pPr>
            <a:r>
              <a:rPr lang="en-AU" dirty="0"/>
              <a:t>Levy invoices are sent to PEO contacts in PRISMS. </a:t>
            </a:r>
            <a:r>
              <a:rPr lang="en-AU" b="1" dirty="0"/>
              <a:t>Keep your contact information in PRISMS up to date. To update your PEO details, please contact your regulator.</a:t>
            </a:r>
            <a:endParaRPr lang="en-AU" dirty="0"/>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3" y="2142083"/>
            <a:ext cx="2699243"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7" y="1187975"/>
            <a:ext cx="5004000" cy="2769989"/>
          </a:xfrm>
          <a:prstGeom prst="rect">
            <a:avLst/>
          </a:prstGeom>
          <a:noFill/>
        </p:spPr>
        <p:txBody>
          <a:bodyPr wrap="square" lIns="0" tIns="0" rIns="0" bIns="0" rtlCol="0" anchor="t">
            <a:spAutoFit/>
          </a:bodyPr>
          <a:lstStyle/>
          <a:p>
            <a:pPr>
              <a:spcAft>
                <a:spcPts val="2800"/>
              </a:spcAft>
            </a:pPr>
            <a:r>
              <a:rPr lang="en-AU" sz="2200">
                <a:solidFill>
                  <a:schemeClr val="bg1"/>
                </a:solidFill>
                <a:ea typeface="Calibri"/>
                <a:cs typeface="Calibri"/>
              </a:rPr>
              <a:t>2025 International TPS Levy consultation summary</a:t>
            </a:r>
          </a:p>
          <a:p>
            <a:pPr>
              <a:spcAft>
                <a:spcPts val="2800"/>
              </a:spcAft>
            </a:pPr>
            <a:r>
              <a:rPr lang="en-AU" sz="2200">
                <a:solidFill>
                  <a:schemeClr val="bg1"/>
                </a:solidFill>
                <a:ea typeface="Calibri"/>
                <a:cs typeface="Calibri"/>
              </a:rPr>
              <a:t>Levy collection overview</a:t>
            </a:r>
          </a:p>
          <a:p>
            <a:pPr>
              <a:spcAft>
                <a:spcPts val="2800"/>
              </a:spcAft>
            </a:pPr>
            <a:r>
              <a:rPr lang="en-AU" sz="2200">
                <a:solidFill>
                  <a:schemeClr val="bg1"/>
                </a:solidFill>
                <a:cs typeface="Calibri"/>
              </a:rPr>
              <a:t>Levy components and draft 2025 settings</a:t>
            </a:r>
          </a:p>
          <a:p>
            <a:pPr>
              <a:spcAft>
                <a:spcPts val="2800"/>
              </a:spcAft>
            </a:pPr>
            <a:r>
              <a:rPr lang="en-AU" sz="2200">
                <a:solidFill>
                  <a:schemeClr val="bg1"/>
                </a:solidFill>
                <a:cs typeface="Calibri"/>
              </a:rPr>
              <a:t>2025 levy takeaways</a:t>
            </a:r>
          </a:p>
        </p:txBody>
      </p:sp>
      <p:grpSp>
        <p:nvGrpSpPr>
          <p:cNvPr id="2" name="Group 1">
            <a:extLst>
              <a:ext uri="{FF2B5EF4-FFF2-40B4-BE49-F238E27FC236}">
                <a16:creationId xmlns:a16="http://schemas.microsoft.com/office/drawing/2014/main" id="{AA5E2AE3-D5B3-A06E-557F-0F61F31633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1F336F34-C87A-B524-7713-A20243A44C8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D7F0731C-5C49-08FC-CCCE-E77C2FF466D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BD9A131-7C62-0B57-A8F2-6BC14B62A8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International TPS Levy Notices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2821285"/>
          </a:xfrm>
          <a:prstGeom prst="rect">
            <a:avLst/>
          </a:prstGeom>
          <a:noFill/>
        </p:spPr>
        <p:txBody>
          <a:bodyPr wrap="square" lIns="0" tIns="0" rIns="0" bIns="0" rtlCol="0" anchor="t">
            <a:spAutoFit/>
          </a:bodyPr>
          <a:lstStyle/>
          <a:p>
            <a:pPr>
              <a:spcAft>
                <a:spcPts val="2800"/>
              </a:spcAft>
            </a:pPr>
            <a:r>
              <a:rPr lang="en-AU"/>
              <a:t>You will receive the following notices about your 2025 levy:</a:t>
            </a:r>
          </a:p>
          <a:p>
            <a:pPr marL="285750" indent="-285750">
              <a:spcAft>
                <a:spcPts val="2800"/>
              </a:spcAft>
              <a:buFont typeface="Arial" panose="020B0604020202020204" pitchFamily="34" charset="0"/>
              <a:buChar char="•"/>
            </a:pPr>
            <a:r>
              <a:rPr lang="en-AU"/>
              <a:t>Early advice</a:t>
            </a:r>
          </a:p>
          <a:p>
            <a:pPr marL="285750" indent="-285750">
              <a:spcAft>
                <a:spcPts val="2800"/>
              </a:spcAft>
              <a:buFont typeface="Arial" panose="020B0604020202020204" pitchFamily="34" charset="0"/>
              <a:buChar char="•"/>
            </a:pPr>
            <a:r>
              <a:rPr lang="en-AU"/>
              <a:t>Request for Information (RFI)</a:t>
            </a:r>
          </a:p>
          <a:p>
            <a:pPr marL="285750" indent="-285750">
              <a:spcAft>
                <a:spcPts val="2800"/>
              </a:spcAft>
              <a:buFont typeface="Arial" panose="020B0604020202020204" pitchFamily="34" charset="0"/>
              <a:buChar char="•"/>
            </a:pPr>
            <a:r>
              <a:rPr lang="en-AU"/>
              <a:t>Invoice (with 28 days to pay)</a:t>
            </a:r>
          </a:p>
          <a:p>
            <a:pPr marL="285750" indent="-285750">
              <a:spcAft>
                <a:spcPts val="2400"/>
              </a:spcAft>
              <a:buFont typeface="Arial" panose="020B0604020202020204" pitchFamily="34" charset="0"/>
              <a:buChar char="•"/>
            </a:pPr>
            <a:r>
              <a:rPr lang="en-AU"/>
              <a:t>Reminder notice (if your payment has not been received on the due date)</a:t>
            </a:r>
          </a:p>
        </p:txBody>
      </p:sp>
      <p:grpSp>
        <p:nvGrpSpPr>
          <p:cNvPr id="6" name="Group 5">
            <a:extLst>
              <a:ext uri="{FF2B5EF4-FFF2-40B4-BE49-F238E27FC236}">
                <a16:creationId xmlns:a16="http://schemas.microsoft.com/office/drawing/2014/main" id="{2D9AC27A-2909-09FD-B85E-53EB94901C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CE2816AE-8DC1-8E98-8898-A36DC558F10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EBE5EEFD-4D44-029B-BA55-082FF0E4132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08FAB2E3-C2EB-F948-348B-EEB224BECE3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1361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3">
            <a:extLst>
              <a:ext uri="{FF2B5EF4-FFF2-40B4-BE49-F238E27FC236}">
                <a16:creationId xmlns:a16="http://schemas.microsoft.com/office/drawing/2014/main" id="{C26352EB-17DA-F312-4370-9B889C24C48E}"/>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International TPS Levy</a:t>
            </a:r>
            <a:endParaRPr kumimoji="0" lang="en-AU" sz="2200" b="1" i="0" u="none" strike="noStrike" kern="1200" cap="none" spc="0" normalizeH="0" baseline="0" noProof="0">
              <a:ln>
                <a:noFill/>
              </a:ln>
              <a:solidFill>
                <a:schemeClr val="bg1"/>
              </a:solidFill>
              <a:effectLst/>
              <a:uLnTx/>
              <a:uFillTx/>
              <a:latin typeface="+mn-lt"/>
              <a:ea typeface="+mn-ea"/>
              <a:cs typeface="+mn-cs"/>
            </a:endParaRPr>
          </a:p>
        </p:txBody>
      </p:sp>
      <p:sp>
        <p:nvSpPr>
          <p:cNvPr id="5" name="Title 3">
            <a:extLst>
              <a:ext uri="{FF2B5EF4-FFF2-40B4-BE49-F238E27FC236}">
                <a16:creationId xmlns:a16="http://schemas.microsoft.com/office/drawing/2014/main" id="{61327675-BD60-8D7B-FCE8-529BEA2062A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200" b="1" i="0" u="none" strike="noStrike" kern="1200" cap="none" spc="0" normalizeH="0" baseline="0" noProof="0">
                <a:ln>
                  <a:noFill/>
                </a:ln>
                <a:solidFill>
                  <a:schemeClr val="bg1"/>
                </a:solidFill>
                <a:effectLst/>
                <a:uLnTx/>
                <a:uFillTx/>
                <a:latin typeface="+mn-lt"/>
                <a:ea typeface="+mn-ea"/>
                <a:cs typeface="+mn-cs"/>
              </a:rPr>
              <a:t>Levy components and draft 2025 settings</a:t>
            </a:r>
          </a:p>
        </p:txBody>
      </p:sp>
      <p:grpSp>
        <p:nvGrpSpPr>
          <p:cNvPr id="4" name="Group 3">
            <a:extLst>
              <a:ext uri="{FF2B5EF4-FFF2-40B4-BE49-F238E27FC236}">
                <a16:creationId xmlns:a16="http://schemas.microsoft.com/office/drawing/2014/main" id="{EF0C3A69-D396-CDAE-FF8E-5219AEA9020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6B4BEA24-0D11-BF25-61F5-5BC2A1BFA34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AC4F9C88-AF61-1431-9CE0-0D2F6A6D052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34EBA303-CADF-7CEB-5F7A-5D0CCC2A740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International TPS Levy Components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62474605"/>
              </p:ext>
            </p:extLst>
          </p:nvPr>
        </p:nvGraphicFramePr>
        <p:xfrm>
          <a:off x="539551" y="1116000"/>
          <a:ext cx="8064000" cy="3528000"/>
        </p:xfrm>
        <a:graphic>
          <a:graphicData uri="http://schemas.openxmlformats.org/drawingml/2006/table">
            <a:tbl>
              <a:tblPr firstRow="1" bandRow="1">
                <a:tableStyleId>{5C22544A-7EE6-4342-B048-85BDC9FD1C3A}</a:tableStyleId>
              </a:tblPr>
              <a:tblGrid>
                <a:gridCol w="1454349">
                  <a:extLst>
                    <a:ext uri="{9D8B030D-6E8A-4147-A177-3AD203B41FA5}">
                      <a16:colId xmlns:a16="http://schemas.microsoft.com/office/drawing/2014/main" val="3210531022"/>
                    </a:ext>
                  </a:extLst>
                </a:gridCol>
                <a:gridCol w="2679700">
                  <a:extLst>
                    <a:ext uri="{9D8B030D-6E8A-4147-A177-3AD203B41FA5}">
                      <a16:colId xmlns:a16="http://schemas.microsoft.com/office/drawing/2014/main" val="3698033848"/>
                    </a:ext>
                  </a:extLst>
                </a:gridCol>
                <a:gridCol w="3929951">
                  <a:extLst>
                    <a:ext uri="{9D8B030D-6E8A-4147-A177-3AD203B41FA5}">
                      <a16:colId xmlns:a16="http://schemas.microsoft.com/office/drawing/2014/main" val="1227897729"/>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Key elements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Purpose and authority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91200">
                <a:tc>
                  <a:txBody>
                    <a:bodyPr/>
                    <a:lstStyle/>
                    <a:p>
                      <a:pPr algn="ctr">
                        <a:spcBef>
                          <a:spcPts val="200"/>
                        </a:spcBef>
                        <a:spcAft>
                          <a:spcPts val="200"/>
                        </a:spcAft>
                      </a:pPr>
                      <a:r>
                        <a:rPr lang="en-AU" sz="160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Designed to cover administrative costs</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Set by </a:t>
                      </a:r>
                      <a:r>
                        <a:rPr lang="en-AU" sz="1600" b="1"/>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691200">
                <a:tc>
                  <a:txBody>
                    <a:bodyPr/>
                    <a:lstStyle/>
                    <a:p>
                      <a:pPr algn="ctr">
                        <a:spcBef>
                          <a:spcPts val="200"/>
                        </a:spcBef>
                        <a:spcAft>
                          <a:spcPts val="200"/>
                        </a:spcAft>
                      </a:pPr>
                      <a:r>
                        <a:rPr lang="en-AU" sz="1600" b="1"/>
                        <a:t>Base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Maintains OSTF balance at a sustainable level</a:t>
                      </a:r>
                    </a:p>
                    <a:p>
                      <a:pPr marL="0" marR="0" lvl="0" indent="0" algn="l" defTabSz="6858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AU" sz="1600" b="0"/>
                        <a:t>Set by </a:t>
                      </a:r>
                      <a:r>
                        <a:rPr lang="en-AU" sz="1600" b="1"/>
                        <a:t>Minister for Education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Considers</a:t>
                      </a:r>
                      <a:r>
                        <a:rPr lang="en-AU" sz="1600" b="1"/>
                        <a:t> 5 risk factors</a:t>
                      </a:r>
                      <a:r>
                        <a:rPr lang="en-AU" sz="1600" b="0"/>
                        <a:t> and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Intended to reflect risk of provider closure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a:t>Set by </a:t>
                      </a:r>
                      <a:r>
                        <a:rPr lang="en-AU" sz="1600" b="1"/>
                        <a:t>TPS Director</a:t>
                      </a:r>
                      <a:r>
                        <a:rPr lang="en-AU" sz="1600" b="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874800">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6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600" b="0"/>
                        <a:t>Percentage multiplied by overseas student tuition fees for previous year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Charged when OSTF is below target range</a:t>
                      </a:r>
                    </a:p>
                    <a:p>
                      <a:pPr marL="0" marR="0" lvl="0" indent="0" algn="l" defTabSz="685800" rtl="0" eaLnBrk="1" fontAlgn="auto" latinLnBrk="0" hangingPunct="1">
                        <a:lnSpc>
                          <a:spcPct val="100000"/>
                        </a:lnSpc>
                        <a:spcBef>
                          <a:spcPts val="400"/>
                        </a:spcBef>
                        <a:spcAft>
                          <a:spcPts val="400"/>
                        </a:spcAft>
                        <a:buClrTx/>
                        <a:buSzTx/>
                        <a:buFont typeface="Arial" panose="020B0604020202020204" pitchFamily="34" charset="0"/>
                        <a:buNone/>
                        <a:tabLst/>
                        <a:defRPr/>
                      </a:pPr>
                      <a:r>
                        <a:rPr lang="en-AU" sz="1600" b="0" dirty="0"/>
                        <a:t>Set by </a:t>
                      </a:r>
                      <a:r>
                        <a:rPr lang="en-AU" sz="1600" b="1" dirty="0"/>
                        <a:t>TPS Director</a:t>
                      </a:r>
                      <a:r>
                        <a:rPr lang="en-AU" sz="1600" b="0" dirty="0"/>
                        <a:t>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452C411E-2A83-3767-10AF-6C714CD6B06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DD32D945-C5AC-84F7-CE5C-96F939E97D3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AECA5B4-E466-5B79-B49C-9B17E563B9F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5BB270-421F-D8EB-97A7-ADC5D7C989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2025 International TPS 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724760841"/>
              </p:ext>
            </p:extLst>
          </p:nvPr>
        </p:nvGraphicFramePr>
        <p:xfrm>
          <a:off x="539551" y="1116000"/>
          <a:ext cx="8064000" cy="2880000"/>
        </p:xfrm>
        <a:graphic>
          <a:graphicData uri="http://schemas.openxmlformats.org/drawingml/2006/table">
            <a:tbl>
              <a:tblPr firstRow="1" bandRow="1">
                <a:tableStyleId>{5C22544A-7EE6-4342-B048-85BDC9FD1C3A}</a:tableStyleId>
              </a:tblPr>
              <a:tblGrid>
                <a:gridCol w="2679137">
                  <a:extLst>
                    <a:ext uri="{9D8B030D-6E8A-4147-A177-3AD203B41FA5}">
                      <a16:colId xmlns:a16="http://schemas.microsoft.com/office/drawing/2014/main" val="3210531022"/>
                    </a:ext>
                  </a:extLst>
                </a:gridCol>
                <a:gridCol w="5384863">
                  <a:extLst>
                    <a:ext uri="{9D8B030D-6E8A-4147-A177-3AD203B41FA5}">
                      <a16:colId xmlns:a16="http://schemas.microsoft.com/office/drawing/2014/main" val="3698033848"/>
                    </a:ext>
                  </a:extLst>
                </a:gridCol>
              </a:tblGrid>
              <a:tr h="396000">
                <a:tc>
                  <a:txBody>
                    <a:bodyPr/>
                    <a:lstStyle/>
                    <a:p>
                      <a:pPr algn="l"/>
                      <a:r>
                        <a:rPr lang="en-AU" sz="180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a:t>Draft 2025 Settings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02000">
                <a:tc>
                  <a:txBody>
                    <a:bodyPr/>
                    <a:lstStyle/>
                    <a:p>
                      <a:pPr algn="l">
                        <a:spcBef>
                          <a:spcPts val="200"/>
                        </a:spcBef>
                        <a:spcAft>
                          <a:spcPts val="200"/>
                        </a:spcAft>
                      </a:pPr>
                      <a:r>
                        <a:rPr lang="en-AU" sz="1700" b="1"/>
                        <a:t>Administrative fee</a:t>
                      </a:r>
                      <a:r>
                        <a:rPr lang="en-AU" sz="1700" b="1" baseline="30000"/>
                        <a: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$104.00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$0.54</a:t>
                      </a:r>
                      <a:r>
                        <a:rPr lang="en-AU" sz="1700" b="0"/>
                        <a:t> per 2024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02000">
                <a:tc>
                  <a:txBody>
                    <a:bodyPr/>
                    <a:lstStyle/>
                    <a:p>
                      <a:pPr algn="l">
                        <a:spcBef>
                          <a:spcPts val="200"/>
                        </a:spcBef>
                        <a:spcAft>
                          <a:spcPts val="200"/>
                        </a:spcAft>
                      </a:pPr>
                      <a:r>
                        <a:rPr lang="en-AU" sz="1700" b="1"/>
                        <a:t>Base fee</a:t>
                      </a:r>
                      <a:r>
                        <a:rPr lang="en-AU" sz="1700" b="1" baseline="30000"/>
                        <a:t>*</a:t>
                      </a:r>
                      <a:endParaRPr lang="en-AU" sz="1700" b="1"/>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$210.00</a:t>
                      </a:r>
                      <a:r>
                        <a:rPr lang="en-AU" sz="1700" b="0"/>
                        <a:t> per provider +</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$1.33</a:t>
                      </a:r>
                      <a:r>
                        <a:rPr lang="en-AU" sz="1700" b="0"/>
                        <a:t> per 2024 overseas student enrolment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908964471"/>
                  </a:ext>
                </a:extLst>
              </a:tr>
              <a:tr h="702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a:t>
                      </a:r>
                      <a:r>
                        <a:rPr lang="en-AU" sz="1700" b="1"/>
                        <a:t>0.05%</a:t>
                      </a:r>
                      <a:r>
                        <a:rPr lang="en-AU" sz="1700" b="0"/>
                        <a:t> x total risk factor value] x</a:t>
                      </a:r>
                    </a:p>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0"/>
                        <a:t>total 2024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202525482"/>
                  </a:ext>
                </a:extLst>
              </a:tr>
              <a:tr h="378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dirty="0"/>
                        <a:t>0%</a:t>
                      </a:r>
                      <a:r>
                        <a:rPr lang="en-AU" sz="1700" b="0" dirty="0"/>
                        <a:t> x total 2024 overseas student tuition fees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9CF433F6-7373-7C28-A886-6799249215C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49AE6EDE-0CA1-DC98-8E74-7650E0317A8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5B28AE90-E6F1-464C-E00E-90EE1D01F4B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452FA77-9BC6-9C92-BFB5-E86025CAE6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F0B14F1E-0A0B-79EA-92B8-AFD992DF52AF}"/>
              </a:ext>
            </a:extLst>
          </p:cNvPr>
          <p:cNvSpPr txBox="1"/>
          <p:nvPr/>
        </p:nvSpPr>
        <p:spPr>
          <a:xfrm>
            <a:off x="539552" y="4090853"/>
            <a:ext cx="8064896" cy="543739"/>
          </a:xfrm>
          <a:prstGeom prst="rect">
            <a:avLst/>
          </a:prstGeom>
          <a:noFill/>
        </p:spPr>
        <p:txBody>
          <a:bodyPr wrap="square" lIns="0" tIns="0" rIns="0" bIns="0" rtlCol="0" anchor="t">
            <a:spAutoFit/>
          </a:bodyPr>
          <a:lstStyle/>
          <a:p>
            <a:pPr>
              <a:spcAft>
                <a:spcPts val="400"/>
              </a:spcAft>
            </a:pPr>
            <a:r>
              <a:rPr lang="en-AU" sz="1600" b="1"/>
              <a:t>*</a:t>
            </a:r>
            <a:r>
              <a:rPr lang="en-AU" sz="1600"/>
              <a:t>Administrative and base fee figures reflect 2024 values and </a:t>
            </a:r>
            <a:r>
              <a:rPr lang="en-AU" sz="1600" u="sng"/>
              <a:t>may</a:t>
            </a:r>
            <a:r>
              <a:rPr lang="en-AU" sz="1600"/>
              <a:t> be indexed to CPI for 2025</a:t>
            </a:r>
          </a:p>
          <a:p>
            <a:pPr>
              <a:spcAft>
                <a:spcPts val="400"/>
              </a:spcAft>
            </a:pPr>
            <a:r>
              <a:rPr lang="en-AU" sz="1600" b="1"/>
              <a:t>Note</a:t>
            </a:r>
            <a:r>
              <a:rPr lang="en-AU" sz="1600"/>
              <a:t>: 2025 levy calculated using student enrolment numbers and revenue for 2024 calendar year</a:t>
            </a:r>
          </a:p>
        </p:txBody>
      </p:sp>
    </p:spTree>
    <p:extLst>
      <p:ext uri="{BB962C8B-B14F-4D97-AF65-F5344CB8AC3E}">
        <p14:creationId xmlns:p14="http://schemas.microsoft.com/office/powerpoint/2010/main" val="148952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006CB7-DB26-8E07-7E53-41CAAC272B5E}"/>
              </a:ext>
            </a:extLst>
          </p:cNvPr>
          <p:cNvSpPr txBox="1">
            <a:spLocks noGrp="1"/>
          </p:cNvSpPr>
          <p:nvPr>
            <p:ph type="title" idx="4294967295"/>
          </p:nvPr>
        </p:nvSpPr>
        <p:spPr>
          <a:xfrm>
            <a:off x="539552" y="550777"/>
            <a:ext cx="8208000" cy="3847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500" b="1" i="0" u="none" strike="noStrike" kern="1200" cap="none" spc="0" normalizeH="0" baseline="0" noProof="0">
                <a:ln>
                  <a:noFill/>
                </a:ln>
                <a:solidFill>
                  <a:schemeClr val="tx1"/>
                </a:solidFill>
                <a:effectLst/>
                <a:uLnTx/>
                <a:uFillTx/>
                <a:latin typeface="+mn-lt"/>
                <a:ea typeface="+mn-ea"/>
                <a:cs typeface="+mn-cs"/>
              </a:rPr>
              <a:t>Risk Rated Premium Component Specified Percentage 2013-24</a:t>
            </a:r>
          </a:p>
        </p:txBody>
      </p:sp>
      <p:pic>
        <p:nvPicPr>
          <p:cNvPr id="6" name="Picture 5" descr="A graph showing the specified percentage for the risk rated premium component of the International TPS Levy from 2013 to 2024.">
            <a:extLst>
              <a:ext uri="{FF2B5EF4-FFF2-40B4-BE49-F238E27FC236}">
                <a16:creationId xmlns:a16="http://schemas.microsoft.com/office/drawing/2014/main" id="{4F85DBE0-F486-3A39-FBF3-4010596C31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34" r="1505" b="1439"/>
          <a:stretch/>
        </p:blipFill>
        <p:spPr>
          <a:xfrm>
            <a:off x="539999" y="1115999"/>
            <a:ext cx="8064000" cy="3511950"/>
          </a:xfrm>
          <a:prstGeom prst="rect">
            <a:avLst/>
          </a:prstGeom>
        </p:spPr>
      </p:pic>
      <p:grpSp>
        <p:nvGrpSpPr>
          <p:cNvPr id="2" name="Group 1">
            <a:extLst>
              <a:ext uri="{FF2B5EF4-FFF2-40B4-BE49-F238E27FC236}">
                <a16:creationId xmlns:a16="http://schemas.microsoft.com/office/drawing/2014/main" id="{24A7F2E0-1172-ED43-0658-3A309B005A2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FBFEBE45-2478-793B-08BB-A203ACF00DB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4EA8D6E-AD2A-2FD8-8CF9-35B961A6B7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CAACD406-FAB9-6F9B-1138-12D6F3D6292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09104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308399159"/>
              </p:ext>
            </p:extLst>
          </p:nvPr>
        </p:nvGraphicFramePr>
        <p:xfrm>
          <a:off x="539551" y="2300400"/>
          <a:ext cx="8064000" cy="630000"/>
        </p:xfrm>
        <a:graphic>
          <a:graphicData uri="http://schemas.openxmlformats.org/drawingml/2006/table">
            <a:tbl>
              <a:tblPr firstRow="1" bandRow="1">
                <a:tableStyleId>{5C22544A-7EE6-4342-B048-85BDC9FD1C3A}</a:tableStyleId>
              </a:tblPr>
              <a:tblGrid>
                <a:gridCol w="2628822">
                  <a:extLst>
                    <a:ext uri="{9D8B030D-6E8A-4147-A177-3AD203B41FA5}">
                      <a16:colId xmlns:a16="http://schemas.microsoft.com/office/drawing/2014/main" val="2392229984"/>
                    </a:ext>
                  </a:extLst>
                </a:gridCol>
                <a:gridCol w="5435178">
                  <a:extLst>
                    <a:ext uri="{9D8B030D-6E8A-4147-A177-3AD203B41FA5}">
                      <a16:colId xmlns:a16="http://schemas.microsoft.com/office/drawing/2014/main" val="712106699"/>
                    </a:ext>
                  </a:extLst>
                </a:gridCol>
              </a:tblGrid>
              <a:tr h="630000">
                <a:tc>
                  <a:txBody>
                    <a:bodyPr/>
                    <a:lstStyle/>
                    <a:p>
                      <a:r>
                        <a:rPr lang="en-AU" sz="1700"/>
                        <a:t>Volatility in Overseas Student Enrolments</a:t>
                      </a: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extreme volatility in overseas student enrolments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2160445119"/>
              </p:ext>
            </p:extLst>
          </p:nvPr>
        </p:nvGraphicFramePr>
        <p:xfrm>
          <a:off x="540000" y="1591200"/>
          <a:ext cx="8064000" cy="630000"/>
        </p:xfrm>
        <a:graphic>
          <a:graphicData uri="http://schemas.openxmlformats.org/drawingml/2006/table">
            <a:tbl>
              <a:tblPr firstRow="1" bandRow="1">
                <a:tableStyleId>{5C22544A-7EE6-4342-B048-85BDC9FD1C3A}</a:tableStyleId>
              </a:tblPr>
              <a:tblGrid>
                <a:gridCol w="2627098">
                  <a:extLst>
                    <a:ext uri="{9D8B030D-6E8A-4147-A177-3AD203B41FA5}">
                      <a16:colId xmlns:a16="http://schemas.microsoft.com/office/drawing/2014/main" val="2392229984"/>
                    </a:ext>
                  </a:extLst>
                </a:gridCol>
                <a:gridCol w="5436902">
                  <a:extLst>
                    <a:ext uri="{9D8B030D-6E8A-4147-A177-3AD203B41FA5}">
                      <a16:colId xmlns:a16="http://schemas.microsoft.com/office/drawing/2014/main" val="712106699"/>
                    </a:ext>
                  </a:extLst>
                </a:gridCol>
              </a:tblGrid>
              <a:tr h="630000">
                <a:tc>
                  <a:txBody>
                    <a:bodyPr/>
                    <a:lstStyle/>
                    <a:p>
                      <a:r>
                        <a:rPr lang="en-AU" sz="1700"/>
                        <a:t>Length of Operation</a:t>
                      </a: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D47F0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shorter length of operation</a:t>
                      </a:r>
                      <a:endParaRPr lang="en-US" altLang="zh-CN" sz="1700" b="0" kern="0" dirty="0">
                        <a:solidFill>
                          <a:schemeClr val="tx1"/>
                        </a:solidFill>
                        <a:highlight>
                          <a:srgbClr val="FFFF00"/>
                        </a:highlight>
                        <a:cs typeface="Arial" panose="020B0604020202020204" pitchFamily="34" charset="0"/>
                      </a:endParaRPr>
                    </a:p>
                  </a:txBody>
                  <a:tcPr>
                    <a:lnL w="12700" cmpd="sng">
                      <a:noFill/>
                    </a:lnL>
                    <a:lnR w="12700" cmpd="sng">
                      <a:noFill/>
                    </a:lnR>
                    <a:lnT w="28575" cap="flat" cmpd="sng" algn="ctr">
                      <a:solidFill>
                        <a:srgbClr val="D47F0E"/>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808954701"/>
              </p:ext>
            </p:extLst>
          </p:nvPr>
        </p:nvGraphicFramePr>
        <p:xfrm>
          <a:off x="539551" y="1116000"/>
          <a:ext cx="8064000" cy="396000"/>
        </p:xfrm>
        <a:graphic>
          <a:graphicData uri="http://schemas.openxmlformats.org/drawingml/2006/table">
            <a:tbl>
              <a:tblPr firstRow="1" bandRow="1">
                <a:tableStyleId>{5C22544A-7EE6-4342-B048-85BDC9FD1C3A}</a:tableStyleId>
              </a:tblPr>
              <a:tblGrid>
                <a:gridCol w="2627244">
                  <a:extLst>
                    <a:ext uri="{9D8B030D-6E8A-4147-A177-3AD203B41FA5}">
                      <a16:colId xmlns:a16="http://schemas.microsoft.com/office/drawing/2014/main" val="2392229984"/>
                    </a:ext>
                  </a:extLst>
                </a:gridCol>
                <a:gridCol w="5436756">
                  <a:extLst>
                    <a:ext uri="{9D8B030D-6E8A-4147-A177-3AD203B41FA5}">
                      <a16:colId xmlns:a16="http://schemas.microsoft.com/office/drawing/2014/main" val="712106699"/>
                    </a:ext>
                  </a:extLst>
                </a:gridCol>
              </a:tblGrid>
              <a:tr h="396000">
                <a:tc>
                  <a:txBody>
                    <a:bodyPr/>
                    <a:lstStyle/>
                    <a:p>
                      <a:r>
                        <a:rPr lang="en-AU" sz="1700"/>
                        <a:t>Base Risk Factor</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AU" altLang="zh-CN" sz="1700" b="0" kern="0" dirty="0">
                          <a:solidFill>
                            <a:schemeClr val="tx1"/>
                          </a:solidFill>
                          <a:cs typeface="Arial"/>
                          <a:sym typeface="Calibri" pitchFamily="34" charset="0"/>
                        </a:rPr>
                        <a:t>Risk factor value of 1.0 applied for all providers</a:t>
                      </a: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2" name="Table 1">
            <a:extLst>
              <a:ext uri="{FF2B5EF4-FFF2-40B4-BE49-F238E27FC236}">
                <a16:creationId xmlns:a16="http://schemas.microsoft.com/office/drawing/2014/main" id="{1D67D9E8-537D-1873-8919-C66ED4754ED4}"/>
              </a:ext>
            </a:extLst>
          </p:cNvPr>
          <p:cNvGraphicFramePr>
            <a:graphicFrameLocks noGrp="1"/>
          </p:cNvGraphicFramePr>
          <p:nvPr>
            <p:extLst>
              <p:ext uri="{D42A27DB-BD31-4B8C-83A1-F6EECF244321}">
                <p14:modId xmlns:p14="http://schemas.microsoft.com/office/powerpoint/2010/main" val="1403641063"/>
              </p:ext>
            </p:extLst>
          </p:nvPr>
        </p:nvGraphicFramePr>
        <p:xfrm>
          <a:off x="539122" y="3009600"/>
          <a:ext cx="8064616" cy="63000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6616">
                  <a:extLst>
                    <a:ext uri="{9D8B030D-6E8A-4147-A177-3AD203B41FA5}">
                      <a16:colId xmlns:a16="http://schemas.microsoft.com/office/drawing/2014/main" val="712106699"/>
                    </a:ext>
                  </a:extLst>
                </a:gridCol>
              </a:tblGrid>
              <a:tr h="630000">
                <a:tc>
                  <a:txBody>
                    <a:bodyPr/>
                    <a:lstStyle/>
                    <a:p>
                      <a:r>
                        <a:rPr lang="en-AU" sz="1700"/>
                        <a:t>Maximum Overseas Source Country Concentration</a:t>
                      </a: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Higher risk of closure associated with heavy reliance on a single source country of overseas students</a:t>
                      </a:r>
                      <a:endParaRPr lang="en-US" altLang="zh-CN" sz="1700" b="0" u="sng"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FA503FC9-897C-8E32-2992-744BDE3140C4}"/>
              </a:ext>
            </a:extLst>
          </p:cNvPr>
          <p:cNvGraphicFramePr>
            <a:graphicFrameLocks noGrp="1"/>
          </p:cNvGraphicFramePr>
          <p:nvPr>
            <p:extLst>
              <p:ext uri="{D42A27DB-BD31-4B8C-83A1-F6EECF244321}">
                <p14:modId xmlns:p14="http://schemas.microsoft.com/office/powerpoint/2010/main" val="3502178202"/>
              </p:ext>
            </p:extLst>
          </p:nvPr>
        </p:nvGraphicFramePr>
        <p:xfrm>
          <a:off x="538693" y="3718800"/>
          <a:ext cx="8065462" cy="868680"/>
        </p:xfrm>
        <a:graphic>
          <a:graphicData uri="http://schemas.openxmlformats.org/drawingml/2006/table">
            <a:tbl>
              <a:tblPr firstRow="1" bandRow="1">
                <a:tableStyleId>{5C22544A-7EE6-4342-B048-85BDC9FD1C3A}</a:tableStyleId>
              </a:tblPr>
              <a:tblGrid>
                <a:gridCol w="2628000">
                  <a:extLst>
                    <a:ext uri="{9D8B030D-6E8A-4147-A177-3AD203B41FA5}">
                      <a16:colId xmlns:a16="http://schemas.microsoft.com/office/drawing/2014/main" val="2392229984"/>
                    </a:ext>
                  </a:extLst>
                </a:gridCol>
                <a:gridCol w="5437462">
                  <a:extLst>
                    <a:ext uri="{9D8B030D-6E8A-4147-A177-3AD203B41FA5}">
                      <a16:colId xmlns:a16="http://schemas.microsoft.com/office/drawing/2014/main" val="712106699"/>
                    </a:ext>
                  </a:extLst>
                </a:gridCol>
              </a:tblGrid>
              <a:tr h="864000">
                <a:tc>
                  <a:txBody>
                    <a:bodyPr/>
                    <a:lstStyle/>
                    <a:p>
                      <a:r>
                        <a:rPr lang="en-AU" sz="1700"/>
                        <a:t>Non-Compliance and Registration Renewal</a:t>
                      </a: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8094F"/>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zh-CN" sz="1700" b="0" kern="0" dirty="0">
                          <a:solidFill>
                            <a:schemeClr val="tx1"/>
                          </a:solidFill>
                          <a:ea typeface="宋体"/>
                          <a:cs typeface="Arial"/>
                          <a:sym typeface="Calibri" pitchFamily="34" charset="0"/>
                        </a:rPr>
                        <a:t>Penalty for late payment of the levy or CARC, having sanctions imposed for non-compliance, and/or shorter registration periods due to risk management concerns</a:t>
                      </a:r>
                      <a:r>
                        <a:rPr lang="en-US" altLang="zh-CN" sz="1700" b="0" u="none" kern="0" dirty="0">
                          <a:solidFill>
                            <a:schemeClr val="tx1"/>
                          </a:solidFill>
                          <a:ea typeface="宋体"/>
                          <a:cs typeface="Arial"/>
                          <a:sym typeface="Calibri" pitchFamily="34" charset="0"/>
                        </a:rPr>
                        <a:t> </a:t>
                      </a:r>
                    </a:p>
                  </a:txBody>
                  <a:tcPr>
                    <a:lnL w="12700" cmpd="sng">
                      <a:noFill/>
                    </a:lnL>
                    <a:lnR w="12700" cmpd="sng">
                      <a:noFill/>
                    </a:lnR>
                    <a:lnT w="28575" cap="flat" cmpd="sng" algn="ctr">
                      <a:solidFill>
                        <a:srgbClr val="58094F"/>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180469EB-79D0-33BC-995D-AF33E0CF578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8034EBD1-9158-6214-C663-4DAB4FA5209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4F17DC9-5F93-2107-E927-E66663083C5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08DBFE7-3D56-1E38-E0F2-1D4824AC369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02521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Volatility in Overseas Student Enrolments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47098"/>
          </a:xfrm>
          <a:prstGeom prst="rect">
            <a:avLst/>
          </a:prstGeom>
          <a:noFill/>
        </p:spPr>
        <p:txBody>
          <a:bodyPr wrap="square" lIns="0" tIns="0" rIns="0" bIns="0" rtlCol="0" anchor="t">
            <a:spAutoFit/>
          </a:bodyPr>
          <a:lstStyle/>
          <a:p>
            <a:pPr>
              <a:spcAft>
                <a:spcPts val="2400"/>
              </a:spcAft>
            </a:pPr>
            <a:r>
              <a:rPr lang="en-AU">
                <a:cs typeface="Calibri"/>
              </a:rPr>
              <a:t>Risk factor values for positive volatility (growth) in overseas student enrolments were temporarily waived in 2023 and 2024 to avoid penalising providers experiencing growth in student enrolments post-COVID</a:t>
            </a:r>
          </a:p>
          <a:p>
            <a:pPr>
              <a:spcAft>
                <a:spcPts val="2400"/>
              </a:spcAft>
            </a:pPr>
            <a:r>
              <a:rPr lang="en-AU">
                <a:cs typeface="Calibri"/>
              </a:rPr>
              <a:t>Board proposes the </a:t>
            </a:r>
            <a:r>
              <a:rPr lang="en-AU" b="1">
                <a:cs typeface="Calibri"/>
              </a:rPr>
              <a:t>positive volatility risk factor values</a:t>
            </a:r>
            <a:r>
              <a:rPr lang="en-AU">
                <a:cs typeface="Calibri"/>
              </a:rPr>
              <a:t> be </a:t>
            </a:r>
            <a:r>
              <a:rPr lang="en-AU" b="1">
                <a:cs typeface="Calibri"/>
              </a:rPr>
              <a:t>reinstated for 2025</a:t>
            </a:r>
            <a:r>
              <a:rPr lang="en-AU">
                <a:cs typeface="Calibri"/>
              </a:rPr>
              <a:t> to </a:t>
            </a:r>
            <a:br>
              <a:rPr lang="en-AU">
                <a:cs typeface="Calibri"/>
              </a:rPr>
            </a:br>
            <a:r>
              <a:rPr lang="en-AU">
                <a:cs typeface="Calibri"/>
              </a:rPr>
              <a:t>pre-pandemic levels</a:t>
            </a:r>
          </a:p>
          <a:p>
            <a:pPr>
              <a:spcAft>
                <a:spcPts val="2400"/>
              </a:spcAft>
            </a:pPr>
            <a:r>
              <a:rPr lang="en-AU">
                <a:cs typeface="Calibri"/>
              </a:rPr>
              <a:t>AGA analysis shows correlation between positive volatility and provider closures</a:t>
            </a:r>
          </a:p>
          <a:p>
            <a:pPr>
              <a:spcAft>
                <a:spcPts val="2400"/>
              </a:spcAft>
            </a:pPr>
            <a:r>
              <a:rPr lang="en-AU">
                <a:cs typeface="Calibri"/>
              </a:rPr>
              <a:t>Historically, periods of rapid growth can be followed by increased closures</a:t>
            </a:r>
          </a:p>
          <a:p>
            <a:pPr>
              <a:spcAft>
                <a:spcPts val="2400"/>
              </a:spcAft>
            </a:pPr>
            <a:r>
              <a:rPr lang="en-AU">
                <a:cs typeface="Calibri"/>
              </a:rPr>
              <a:t>4 closures in 2024 so far vs. 2 closures in 2023</a:t>
            </a:r>
          </a:p>
        </p:txBody>
      </p:sp>
      <p:grpSp>
        <p:nvGrpSpPr>
          <p:cNvPr id="6" name="Group 5">
            <a:extLst>
              <a:ext uri="{FF2B5EF4-FFF2-40B4-BE49-F238E27FC236}">
                <a16:creationId xmlns:a16="http://schemas.microsoft.com/office/drawing/2014/main" id="{4980C909-FDE4-BFCD-FDCB-D0932A5DD06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07D6290-128D-10EC-31EA-DF79A717BCF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1C680487-5C53-22F6-FBFC-F0EC54E3EA0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5037B61-9295-F5B4-5876-3A1EE1877F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6488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76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2025 International TPS Levy Takeaways</a:t>
            </a:r>
          </a:p>
        </p:txBody>
      </p:sp>
      <p:grpSp>
        <p:nvGrpSpPr>
          <p:cNvPr id="2" name="Group 1">
            <a:extLst>
              <a:ext uri="{FF2B5EF4-FFF2-40B4-BE49-F238E27FC236}">
                <a16:creationId xmlns:a16="http://schemas.microsoft.com/office/drawing/2014/main" id="{279E9568-217B-C618-75C9-298581C168B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4EB4481C-B43B-9A98-277F-0A8F2BE3E25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61D9B5C-EBEC-C335-D737-71BED55BDDE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ECD3013-97FD-58C2-0177-E8EAAB3FC2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43E1784C-ADDD-E35F-1F2E-25964E825F6D}"/>
              </a:ext>
            </a:extLst>
          </p:cNvPr>
          <p:cNvSpPr txBox="1"/>
          <p:nvPr/>
        </p:nvSpPr>
        <p:spPr>
          <a:xfrm>
            <a:off x="539552" y="1116000"/>
            <a:ext cx="8064896" cy="2872581"/>
          </a:xfrm>
          <a:prstGeom prst="rect">
            <a:avLst/>
          </a:prstGeom>
          <a:noFill/>
        </p:spPr>
        <p:txBody>
          <a:bodyPr wrap="square" lIns="0" tIns="0" rIns="0" bIns="0" rtlCol="0" anchor="t">
            <a:spAutoFit/>
          </a:bodyPr>
          <a:lstStyle/>
          <a:p>
            <a:pPr>
              <a:spcAft>
                <a:spcPts val="3200"/>
              </a:spcAft>
            </a:pPr>
            <a:r>
              <a:rPr lang="en-AU">
                <a:cs typeface="Calibri"/>
              </a:rPr>
              <a:t>Key features of the Board’s draft advice on 2025 levy settings:</a:t>
            </a:r>
          </a:p>
          <a:p>
            <a:pPr marL="342900" indent="-342900">
              <a:spcAft>
                <a:spcPts val="3200"/>
              </a:spcAft>
              <a:buFont typeface="+mj-lt"/>
              <a:buAutoNum type="arabicPeriod"/>
            </a:pPr>
            <a:r>
              <a:rPr lang="en-AU">
                <a:cs typeface="Calibri"/>
              </a:rPr>
              <a:t>Positive volatility risk factor values to be reinstated for the </a:t>
            </a:r>
            <a:r>
              <a:rPr lang="en-AU" i="1">
                <a:cs typeface="Calibri"/>
              </a:rPr>
              <a:t>volatility in overseas student enrolments</a:t>
            </a:r>
            <a:r>
              <a:rPr lang="en-AU">
                <a:cs typeface="Calibri"/>
              </a:rPr>
              <a:t> risk factor after 2-year temporary waiver</a:t>
            </a:r>
          </a:p>
          <a:p>
            <a:pPr marL="342900" indent="-342900">
              <a:spcAft>
                <a:spcPts val="5200"/>
              </a:spcAft>
              <a:buFont typeface="+mj-lt"/>
              <a:buAutoNum type="arabicPeriod"/>
            </a:pPr>
            <a:r>
              <a:rPr lang="en-AU">
                <a:cs typeface="Calibri"/>
              </a:rPr>
              <a:t>Target range of OSTF to be increased from $35-60 million to $40-60 million</a:t>
            </a:r>
          </a:p>
          <a:p>
            <a:pPr>
              <a:spcAft>
                <a:spcPts val="5200"/>
              </a:spcAft>
            </a:pPr>
            <a:r>
              <a:rPr lang="en-AU">
                <a:cs typeface="Calibri"/>
              </a:rPr>
              <a:t>Timeline estimates levy will be collected in May 2025</a:t>
            </a:r>
          </a:p>
        </p:txBody>
      </p:sp>
    </p:spTree>
    <p:extLst>
      <p:ext uri="{BB962C8B-B14F-4D97-AF65-F5344CB8AC3E}">
        <p14:creationId xmlns:p14="http://schemas.microsoft.com/office/powerpoint/2010/main" val="100292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360000" y="23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International TPS Levy Timeline</a:t>
            </a:r>
          </a:p>
        </p:txBody>
      </p:sp>
      <p:grpSp>
        <p:nvGrpSpPr>
          <p:cNvPr id="11" name="Group 10">
            <a:extLst>
              <a:ext uri="{FF2B5EF4-FFF2-40B4-BE49-F238E27FC236}">
                <a16:creationId xmlns:a16="http://schemas.microsoft.com/office/drawing/2014/main" id="{22846902-6BCA-263D-0501-3BC79B6585D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95A636C9-2854-FAF2-5A71-BF55B837D5D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45001F4-8872-2644-3CD4-F712B568F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4479798-DF64-214F-4F69-A1205A042DF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2" name="Group 1" descr="2025 International TPS Levy consultation and collection timeline.">
            <a:extLst>
              <a:ext uri="{FF2B5EF4-FFF2-40B4-BE49-F238E27FC236}">
                <a16:creationId xmlns:a16="http://schemas.microsoft.com/office/drawing/2014/main" id="{CB076C9A-4291-F0F1-6472-1178D814E950}"/>
              </a:ext>
            </a:extLst>
          </p:cNvPr>
          <p:cNvGrpSpPr/>
          <p:nvPr/>
        </p:nvGrpSpPr>
        <p:grpSpPr>
          <a:xfrm>
            <a:off x="262800" y="720000"/>
            <a:ext cx="8614800" cy="3924000"/>
            <a:chOff x="-2" y="-16824"/>
            <a:chExt cx="9364757" cy="4584332"/>
          </a:xfrm>
        </p:grpSpPr>
        <p:sp>
          <p:nvSpPr>
            <p:cNvPr id="3" name="Rectangle: Rounded Corners 2">
              <a:extLst>
                <a:ext uri="{FF2B5EF4-FFF2-40B4-BE49-F238E27FC236}">
                  <a16:creationId xmlns:a16="http://schemas.microsoft.com/office/drawing/2014/main" id="{3F7B504E-802B-D70B-5942-4BA3D75515C3}"/>
                </a:ext>
              </a:extLst>
            </p:cNvPr>
            <p:cNvSpPr/>
            <p:nvPr/>
          </p:nvSpPr>
          <p:spPr>
            <a:xfrm>
              <a:off x="-1" y="-16824"/>
              <a:ext cx="1537965" cy="29440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dirty="0">
                  <a:solidFill>
                    <a:srgbClr val="FFFFFF"/>
                  </a:solidFill>
                  <a:ea typeface="Calibri" panose="020F0502020204030204" pitchFamily="34" charset="0"/>
                  <a:cs typeface="Arial" panose="020B0604020202020204" pitchFamily="34" charset="0"/>
                </a:rPr>
                <a:t>August 2024</a:t>
              </a:r>
            </a:p>
          </p:txBody>
        </p:sp>
        <p:sp>
          <p:nvSpPr>
            <p:cNvPr id="4" name="Rectangle: Rounded Corners 3">
              <a:extLst>
                <a:ext uri="{FF2B5EF4-FFF2-40B4-BE49-F238E27FC236}">
                  <a16:creationId xmlns:a16="http://schemas.microsoft.com/office/drawing/2014/main" id="{2A033D14-4B58-E1A7-A921-DA547047B9F8}"/>
                </a:ext>
              </a:extLst>
            </p:cNvPr>
            <p:cNvSpPr/>
            <p:nvPr/>
          </p:nvSpPr>
          <p:spPr>
            <a:xfrm>
              <a:off x="1565356"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a:solidFill>
                    <a:srgbClr val="FFFFFF"/>
                  </a:solidFill>
                  <a:ea typeface="Calibri" panose="020F0502020204030204" pitchFamily="34" charset="0"/>
                  <a:cs typeface="Arial" panose="020B0604020202020204" pitchFamily="34" charset="0"/>
                </a:rPr>
                <a:t>September 2024</a:t>
              </a:r>
            </a:p>
          </p:txBody>
        </p:sp>
        <p:sp>
          <p:nvSpPr>
            <p:cNvPr id="5" name="Rectangle: Rounded Corners 4">
              <a:extLst>
                <a:ext uri="{FF2B5EF4-FFF2-40B4-BE49-F238E27FC236}">
                  <a16:creationId xmlns:a16="http://schemas.microsoft.com/office/drawing/2014/main" id="{F600BB34-71C8-43A4-97D2-092429F19983}"/>
                </a:ext>
              </a:extLst>
            </p:cNvPr>
            <p:cNvSpPr/>
            <p:nvPr/>
          </p:nvSpPr>
          <p:spPr>
            <a:xfrm>
              <a:off x="3130716"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a:solidFill>
                    <a:srgbClr val="FFFFFF"/>
                  </a:solidFill>
                  <a:ea typeface="Calibri" panose="020F0502020204030204" pitchFamily="34" charset="0"/>
                  <a:cs typeface="Arial" panose="020B0604020202020204" pitchFamily="34" charset="0"/>
                </a:rPr>
                <a:t>October 2024</a:t>
              </a:r>
            </a:p>
          </p:txBody>
        </p:sp>
        <p:sp>
          <p:nvSpPr>
            <p:cNvPr id="6" name="Rectangle: Rounded Corners 5">
              <a:extLst>
                <a:ext uri="{FF2B5EF4-FFF2-40B4-BE49-F238E27FC236}">
                  <a16:creationId xmlns:a16="http://schemas.microsoft.com/office/drawing/2014/main" id="{63AC2750-81B9-1F5E-8026-244C79162564}"/>
                </a:ext>
              </a:extLst>
            </p:cNvPr>
            <p:cNvSpPr/>
            <p:nvPr/>
          </p:nvSpPr>
          <p:spPr>
            <a:xfrm>
              <a:off x="4696073"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a:solidFill>
                    <a:srgbClr val="FFFFFF"/>
                  </a:solidFill>
                  <a:ea typeface="Calibri" panose="020F0502020204030204" pitchFamily="34" charset="0"/>
                  <a:cs typeface="Arial" panose="020B0604020202020204" pitchFamily="34" charset="0"/>
                </a:rPr>
                <a:t>November 2024</a:t>
              </a:r>
            </a:p>
          </p:txBody>
        </p:sp>
        <p:sp>
          <p:nvSpPr>
            <p:cNvPr id="7" name="Rectangle: Rounded Corners 6">
              <a:extLst>
                <a:ext uri="{FF2B5EF4-FFF2-40B4-BE49-F238E27FC236}">
                  <a16:creationId xmlns:a16="http://schemas.microsoft.com/office/drawing/2014/main" id="{5F8B7411-394A-2F69-9C09-00C7092C4213}"/>
                </a:ext>
              </a:extLst>
            </p:cNvPr>
            <p:cNvSpPr/>
            <p:nvPr/>
          </p:nvSpPr>
          <p:spPr>
            <a:xfrm>
              <a:off x="6261433"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a:solidFill>
                    <a:srgbClr val="FFFFFF"/>
                  </a:solidFill>
                  <a:ea typeface="Calibri" panose="020F0502020204030204" pitchFamily="34" charset="0"/>
                  <a:cs typeface="Arial" panose="020B0604020202020204" pitchFamily="34" charset="0"/>
                </a:rPr>
                <a:t>December 2024</a:t>
              </a:r>
            </a:p>
          </p:txBody>
        </p:sp>
        <p:sp>
          <p:nvSpPr>
            <p:cNvPr id="10" name="Rectangle: Rounded Corners 9">
              <a:extLst>
                <a:ext uri="{FF2B5EF4-FFF2-40B4-BE49-F238E27FC236}">
                  <a16:creationId xmlns:a16="http://schemas.microsoft.com/office/drawing/2014/main" id="{19933222-BBD4-AB8E-AC05-EA9A63FF453B}"/>
                </a:ext>
              </a:extLst>
            </p:cNvPr>
            <p:cNvSpPr/>
            <p:nvPr/>
          </p:nvSpPr>
          <p:spPr>
            <a:xfrm>
              <a:off x="7826790" y="-16824"/>
              <a:ext cx="1537965" cy="294407"/>
            </a:xfrm>
            <a:prstGeom prst="roundRect">
              <a:avLst/>
            </a:prstGeom>
            <a:solidFill>
              <a:schemeClr val="accent1">
                <a:lumMod val="75000"/>
              </a:schemeClr>
            </a:solid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ctr" anchorCtr="0" forceAA="0" compatLnSpc="1">
              <a:prstTxWarp prst="textNoShape">
                <a:avLst/>
              </a:prstTxWarp>
              <a:noAutofit/>
            </a:bodyPr>
            <a:lstStyle/>
            <a:p>
              <a:pPr algn="ctr"/>
              <a:r>
                <a:rPr lang="en-AU" sz="1350" b="1">
                  <a:solidFill>
                    <a:srgbClr val="FFFFFF"/>
                  </a:solidFill>
                  <a:ea typeface="Calibri" panose="020F0502020204030204" pitchFamily="34" charset="0"/>
                  <a:cs typeface="Arial" panose="020B0604020202020204" pitchFamily="34" charset="0"/>
                </a:rPr>
                <a:t>Feb – May 2025</a:t>
              </a:r>
            </a:p>
          </p:txBody>
        </p:sp>
        <p:sp>
          <p:nvSpPr>
            <p:cNvPr id="12" name="Rectangle: Rounded Corners 11">
              <a:extLst>
                <a:ext uri="{FF2B5EF4-FFF2-40B4-BE49-F238E27FC236}">
                  <a16:creationId xmlns:a16="http://schemas.microsoft.com/office/drawing/2014/main" id="{22D27018-DCFD-992E-4124-A4BB1B22032C}"/>
                </a:ext>
              </a:extLst>
            </p:cNvPr>
            <p:cNvSpPr/>
            <p:nvPr/>
          </p:nvSpPr>
          <p:spPr>
            <a:xfrm>
              <a:off x="-2" y="307023"/>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7 August</a:t>
              </a:r>
              <a:endParaRPr lang="en-AU" sz="1200">
                <a:ea typeface="Calibri" panose="020F0502020204030204" pitchFamily="34" charset="0"/>
                <a:cs typeface="Arial" panose="020B0604020202020204" pitchFamily="34" charset="0"/>
              </a:endParaRPr>
            </a:p>
            <a:p>
              <a:pPr marL="81000" indent="-81000">
                <a:spcAft>
                  <a:spcPts val="700"/>
                </a:spcAft>
                <a:buFont typeface="Symbol" panose="05050102010706020507" pitchFamily="18" charset="2"/>
                <a:buChar char=""/>
              </a:pPr>
              <a:r>
                <a:rPr lang="en-AU" sz="1150">
                  <a:ea typeface="Calibri" panose="020F0502020204030204" pitchFamily="34" charset="0"/>
                  <a:cs typeface="Arial" panose="020B0604020202020204" pitchFamily="34" charset="0"/>
                </a:rPr>
                <a:t>Draft advice on 2025 international levy confirmed at TPS Advisory Board meeting</a:t>
              </a:r>
            </a:p>
            <a:p>
              <a:r>
                <a:rPr lang="en-AU" sz="1200" b="1">
                  <a:ea typeface="Calibri" panose="020F0502020204030204" pitchFamily="34" charset="0"/>
                  <a:cs typeface="Arial" panose="020B0604020202020204" pitchFamily="34" charset="0"/>
                </a:rPr>
                <a:t>Mid-August</a:t>
              </a:r>
              <a:endParaRPr lang="en-AU" sz="1200">
                <a:ea typeface="Calibri" panose="020F0502020204030204" pitchFamily="34" charset="0"/>
                <a:cs typeface="Arial" panose="020B0604020202020204" pitchFamily="34" charset="0"/>
              </a:endParaRPr>
            </a:p>
            <a:p>
              <a:pPr marL="81000" indent="-81000">
                <a:spcAft>
                  <a:spcPts val="100"/>
                </a:spcAft>
                <a:buFont typeface="Symbol" panose="05050102010706020507" pitchFamily="18" charset="2"/>
                <a:buChar char=""/>
              </a:pPr>
              <a:r>
                <a:rPr lang="en-AU" sz="1150">
                  <a:ea typeface="Calibri" panose="020F0502020204030204" pitchFamily="34" charset="0"/>
                  <a:cs typeface="Arial" panose="020B0604020202020204" pitchFamily="34" charset="0"/>
                </a:rPr>
                <a:t>Draft advice letter published on TPS website</a:t>
              </a:r>
            </a:p>
            <a:p>
              <a:pPr marL="81000" indent="-81000">
                <a:spcAft>
                  <a:spcPts val="700"/>
                </a:spcAft>
                <a:buFont typeface="Symbol" panose="05050102010706020507" pitchFamily="18" charset="2"/>
                <a:buChar char=""/>
              </a:pPr>
              <a:r>
                <a:rPr lang="en-AU" sz="1150">
                  <a:ea typeface="Calibri" panose="020F0502020204030204" pitchFamily="34" charset="0"/>
                  <a:cs typeface="Arial" panose="020B0604020202020204" pitchFamily="34" charset="0"/>
                </a:rPr>
                <a:t>Online consultation session for all providers</a:t>
              </a:r>
            </a:p>
            <a:p>
              <a:r>
                <a:rPr lang="en-AU" sz="1200" b="1">
                  <a:ea typeface="Calibri" panose="020F0502020204030204" pitchFamily="34" charset="0"/>
                  <a:cs typeface="Arial" panose="020B0604020202020204" pitchFamily="34" charset="0"/>
                </a:rPr>
                <a:t>Mid-Late August</a:t>
              </a:r>
              <a:endParaRPr lang="en-AU" sz="1200">
                <a:ea typeface="Calibri" panose="020F0502020204030204" pitchFamily="34" charset="0"/>
                <a:cs typeface="Arial" panose="020B0604020202020204" pitchFamily="34" charset="0"/>
              </a:endParaRPr>
            </a:p>
            <a:p>
              <a:pPr marL="81000" indent="-81000">
                <a:spcAft>
                  <a:spcPts val="100"/>
                </a:spcAft>
                <a:buFont typeface="Symbol" panose="05050102010706020507" pitchFamily="18" charset="2"/>
                <a:buChar char=""/>
              </a:pPr>
              <a:r>
                <a:rPr lang="en-AU" sz="1150">
                  <a:ea typeface="Calibri" panose="020F0502020204030204" pitchFamily="34" charset="0"/>
                  <a:cs typeface="Arial" panose="020B0604020202020204" pitchFamily="34" charset="0"/>
                </a:rPr>
                <a:t>Consultation sessions in Adelaide and Brisbane</a:t>
              </a:r>
            </a:p>
            <a:p>
              <a:pPr marL="81000" indent="-81000">
                <a:spcAft>
                  <a:spcPts val="700"/>
                </a:spcAft>
                <a:buFont typeface="Symbol" panose="05050102010706020507" pitchFamily="18" charset="2"/>
                <a:buChar char=""/>
              </a:pPr>
              <a:r>
                <a:rPr lang="en-AU" sz="1150">
                  <a:ea typeface="Calibri" panose="020F0502020204030204" pitchFamily="34" charset="0"/>
                  <a:cs typeface="Arial" panose="020B0604020202020204" pitchFamily="34" charset="0"/>
                </a:rPr>
                <a:t>Meetings with stakeholders</a:t>
              </a:r>
            </a:p>
          </p:txBody>
        </p:sp>
        <p:sp>
          <p:nvSpPr>
            <p:cNvPr id="13" name="Rectangle: Rounded Corners 12">
              <a:extLst>
                <a:ext uri="{FF2B5EF4-FFF2-40B4-BE49-F238E27FC236}">
                  <a16:creationId xmlns:a16="http://schemas.microsoft.com/office/drawing/2014/main" id="{9FBCABA5-6737-8C4A-5031-C43D95A919FB}"/>
                </a:ext>
              </a:extLst>
            </p:cNvPr>
            <p:cNvSpPr/>
            <p:nvPr/>
          </p:nvSpPr>
          <p:spPr>
            <a:xfrm>
              <a:off x="1565356"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September</a:t>
              </a:r>
              <a:endParaRPr lang="en-AU" sz="120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a:ea typeface="Calibri" panose="020F0502020204030204" pitchFamily="34" charset="0"/>
                  <a:cs typeface="Arial" panose="020B0604020202020204" pitchFamily="34" charset="0"/>
                </a:rPr>
                <a:t>Consultation sessions in Melbourne and Sydney</a:t>
              </a:r>
            </a:p>
            <a:p>
              <a:pPr marL="81000" indent="-81000">
                <a:spcAft>
                  <a:spcPts val="150"/>
                </a:spcAft>
                <a:buFont typeface="Symbol" panose="05050102010706020507" pitchFamily="18" charset="2"/>
                <a:buChar char=""/>
              </a:pPr>
              <a:r>
                <a:rPr lang="en-AU" sz="1150">
                  <a:ea typeface="Calibri" panose="020F0502020204030204" pitchFamily="34" charset="0"/>
                  <a:cs typeface="Arial" panose="020B0604020202020204" pitchFamily="34" charset="0"/>
                </a:rPr>
                <a:t>Meetings with providers in Perth</a:t>
              </a: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Meetings with stakeholders</a:t>
              </a:r>
            </a:p>
          </p:txBody>
        </p:sp>
        <p:sp>
          <p:nvSpPr>
            <p:cNvPr id="17" name="Rectangle: Rounded Corners 16">
              <a:extLst>
                <a:ext uri="{FF2B5EF4-FFF2-40B4-BE49-F238E27FC236}">
                  <a16:creationId xmlns:a16="http://schemas.microsoft.com/office/drawing/2014/main" id="{CA2B8C0A-55A4-BE3A-5858-1474975578CE}"/>
                </a:ext>
              </a:extLst>
            </p:cNvPr>
            <p:cNvSpPr/>
            <p:nvPr/>
          </p:nvSpPr>
          <p:spPr>
            <a:xfrm>
              <a:off x="3130716"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Early October</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Online feedback session for all providers</a:t>
              </a:r>
            </a:p>
            <a:p>
              <a:r>
                <a:rPr lang="en-AU" sz="1200" b="1">
                  <a:ea typeface="Calibri" panose="020F0502020204030204" pitchFamily="34" charset="0"/>
                  <a:cs typeface="Arial" panose="020B0604020202020204" pitchFamily="34" charset="0"/>
                </a:rPr>
                <a:t>16 October</a:t>
              </a:r>
              <a:endParaRPr lang="en-AU" sz="120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a:ea typeface="Calibri" panose="020F0502020204030204" pitchFamily="34" charset="0"/>
                  <a:cs typeface="Arial" panose="020B0604020202020204" pitchFamily="34" charset="0"/>
                </a:rPr>
                <a:t>TPS Advisory Board considers sector feedback</a:t>
              </a: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Final advice on 2025 international levy confirmed at TPS Advisory Board meeting</a:t>
              </a:r>
            </a:p>
            <a:p>
              <a:r>
                <a:rPr lang="en-AU" sz="1200" b="1">
                  <a:ea typeface="Calibri" panose="020F0502020204030204" pitchFamily="34" charset="0"/>
                  <a:cs typeface="Arial" panose="020B0604020202020204" pitchFamily="34" charset="0"/>
                </a:rPr>
                <a:t>Late October</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Final advice letter published on TPS website</a:t>
              </a:r>
            </a:p>
          </p:txBody>
        </p:sp>
        <p:sp>
          <p:nvSpPr>
            <p:cNvPr id="18" name="Rectangle: Rounded Corners 17">
              <a:extLst>
                <a:ext uri="{FF2B5EF4-FFF2-40B4-BE49-F238E27FC236}">
                  <a16:creationId xmlns:a16="http://schemas.microsoft.com/office/drawing/2014/main" id="{E4F3C50C-AD69-A329-ACCF-31663A330596}"/>
                </a:ext>
              </a:extLst>
            </p:cNvPr>
            <p:cNvSpPr/>
            <p:nvPr/>
          </p:nvSpPr>
          <p:spPr>
            <a:xfrm>
              <a:off x="4696073"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Mid-November</a:t>
              </a:r>
              <a:endParaRPr lang="en-AU" sz="1200">
                <a:ea typeface="Calibri" panose="020F0502020204030204" pitchFamily="34" charset="0"/>
                <a:cs typeface="Arial" panose="020B0604020202020204" pitchFamily="34" charset="0"/>
              </a:endParaRPr>
            </a:p>
            <a:p>
              <a:pPr marL="81000" indent="-81000">
                <a:spcAft>
                  <a:spcPts val="150"/>
                </a:spcAft>
                <a:buFont typeface="Symbol" panose="05050102010706020507" pitchFamily="18" charset="2"/>
                <a:buChar char=""/>
              </a:pPr>
              <a:r>
                <a:rPr lang="en-AU" sz="1150">
                  <a:ea typeface="Calibri" panose="020F0502020204030204" pitchFamily="34" charset="0"/>
                  <a:cs typeface="Arial" panose="020B0604020202020204" pitchFamily="34" charset="0"/>
                </a:rPr>
                <a:t>Legislative instrument drafted and sent to Treasurer with a noting brief sent to Minister for Education</a:t>
              </a: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Department of Education briefing for Administrative and Base Fee Components sent to Minister for Education</a:t>
              </a:r>
            </a:p>
          </p:txBody>
        </p:sp>
        <p:sp>
          <p:nvSpPr>
            <p:cNvPr id="19" name="Rectangle: Rounded Corners 18">
              <a:extLst>
                <a:ext uri="{FF2B5EF4-FFF2-40B4-BE49-F238E27FC236}">
                  <a16:creationId xmlns:a16="http://schemas.microsoft.com/office/drawing/2014/main" id="{1862C221-4F61-023F-AB13-7F37596EA113}"/>
                </a:ext>
              </a:extLst>
            </p:cNvPr>
            <p:cNvSpPr/>
            <p:nvPr/>
          </p:nvSpPr>
          <p:spPr>
            <a:xfrm>
              <a:off x="6261433"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31 December</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Legislative instrument must be approved by Treasurer and signed off by TPS Director</a:t>
              </a:r>
            </a:p>
          </p:txBody>
        </p:sp>
        <p:sp>
          <p:nvSpPr>
            <p:cNvPr id="20" name="Rectangle: Rounded Corners 19">
              <a:extLst>
                <a:ext uri="{FF2B5EF4-FFF2-40B4-BE49-F238E27FC236}">
                  <a16:creationId xmlns:a16="http://schemas.microsoft.com/office/drawing/2014/main" id="{0B8A38DA-9961-E671-BB4B-9E63665DB01D}"/>
                </a:ext>
              </a:extLst>
            </p:cNvPr>
            <p:cNvSpPr/>
            <p:nvPr/>
          </p:nvSpPr>
          <p:spPr>
            <a:xfrm>
              <a:off x="7826790" y="307022"/>
              <a:ext cx="1537965" cy="426048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3600" tIns="3600" rIns="3600" bIns="3600" numCol="1" spcCol="0" rtlCol="0" fromWordArt="0" anchor="t" anchorCtr="0" forceAA="0" compatLnSpc="1">
              <a:prstTxWarp prst="textNoShape">
                <a:avLst/>
              </a:prstTxWarp>
              <a:noAutofit/>
            </a:bodyPr>
            <a:lstStyle/>
            <a:p>
              <a:r>
                <a:rPr lang="en-AU" sz="1200" b="1">
                  <a:ea typeface="Calibri" panose="020F0502020204030204" pitchFamily="34" charset="0"/>
                  <a:cs typeface="Arial" panose="020B0604020202020204" pitchFamily="34" charset="0"/>
                </a:rPr>
                <a:t>February</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Non-exempt providers receive a Request for Information to declare 2024 overseas students tuition fee income and domestic student enrolment figures</a:t>
              </a:r>
            </a:p>
            <a:p>
              <a:r>
                <a:rPr lang="en-AU" sz="1200" b="1">
                  <a:ea typeface="Calibri" panose="020F0502020204030204" pitchFamily="34" charset="0"/>
                  <a:cs typeface="Arial" panose="020B0604020202020204" pitchFamily="34" charset="0"/>
                </a:rPr>
                <a:t>March-April</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2025 levy invoices sent to providers</a:t>
              </a:r>
            </a:p>
            <a:p>
              <a:r>
                <a:rPr lang="en-AU" sz="1200" b="1">
                  <a:ea typeface="Calibri" panose="020F0502020204030204" pitchFamily="34" charset="0"/>
                  <a:cs typeface="Arial" panose="020B0604020202020204" pitchFamily="34" charset="0"/>
                </a:rPr>
                <a:t>April-May</a:t>
              </a:r>
              <a:endParaRPr lang="en-AU" sz="1200">
                <a:ea typeface="Calibri" panose="020F0502020204030204" pitchFamily="34" charset="0"/>
                <a:cs typeface="Arial" panose="020B0604020202020204" pitchFamily="34" charset="0"/>
              </a:endParaRPr>
            </a:p>
            <a:p>
              <a:pPr marL="81000" indent="-81000">
                <a:spcAft>
                  <a:spcPts val="800"/>
                </a:spcAft>
                <a:buFont typeface="Symbol" panose="05050102010706020507" pitchFamily="18" charset="2"/>
                <a:buChar char=""/>
              </a:pPr>
              <a:r>
                <a:rPr lang="en-AU" sz="1150">
                  <a:ea typeface="Calibri" panose="020F0502020204030204" pitchFamily="34" charset="0"/>
                  <a:cs typeface="Arial" panose="020B0604020202020204" pitchFamily="34" charset="0"/>
                </a:rPr>
                <a:t>International levy collected</a:t>
              </a:r>
            </a:p>
          </p:txBody>
        </p:sp>
      </p:grpSp>
    </p:spTree>
    <p:extLst>
      <p:ext uri="{BB962C8B-B14F-4D97-AF65-F5344CB8AC3E}">
        <p14:creationId xmlns:p14="http://schemas.microsoft.com/office/powerpoint/2010/main" val="4272602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2025 International TPS Levy Consultation Summary</a:t>
            </a:r>
          </a:p>
        </p:txBody>
      </p:sp>
      <p:grpSp>
        <p:nvGrpSpPr>
          <p:cNvPr id="2" name="Group 1">
            <a:extLst>
              <a:ext uri="{FF2B5EF4-FFF2-40B4-BE49-F238E27FC236}">
                <a16:creationId xmlns:a16="http://schemas.microsoft.com/office/drawing/2014/main" id="{279E9568-217B-C618-75C9-298581C168B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4EB4481C-B43B-9A98-277F-0A8F2BE3E25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61D9B5C-EBEC-C335-D737-71BED55BDDE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ECD3013-97FD-58C2-0177-E8EAAB3FC2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13453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11" name="Group 10">
            <a:extLst>
              <a:ext uri="{FF2B5EF4-FFF2-40B4-BE49-F238E27FC236}">
                <a16:creationId xmlns:a16="http://schemas.microsoft.com/office/drawing/2014/main" id="{5C89F445-AFE4-D33D-A9EC-DF3653FA295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5C6E18C3-28E7-EBD1-F81F-9586369A12B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97B6D5DB-1D08-737A-F4E1-210EBC8D810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3DA218F4-A3E6-EE4C-C834-240A3213B8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2" name="TextBox 1">
            <a:extLst>
              <a:ext uri="{FF2B5EF4-FFF2-40B4-BE49-F238E27FC236}">
                <a16:creationId xmlns:a16="http://schemas.microsoft.com/office/drawing/2014/main" id="{E3AF3F8E-DE96-46C1-FBE4-95F11E069EB0}"/>
              </a:ext>
            </a:extLst>
          </p:cNvPr>
          <p:cNvSpPr txBox="1"/>
          <p:nvPr/>
        </p:nvSpPr>
        <p:spPr>
          <a:xfrm>
            <a:off x="539552" y="1116000"/>
            <a:ext cx="8064896" cy="2185214"/>
          </a:xfrm>
          <a:prstGeom prst="rect">
            <a:avLst/>
          </a:prstGeom>
          <a:noFill/>
        </p:spPr>
        <p:txBody>
          <a:bodyPr wrap="square" lIns="0" tIns="0" rIns="0" bIns="0" rtlCol="0" anchor="t">
            <a:spAutoFit/>
          </a:bodyPr>
          <a:lstStyle/>
          <a:p>
            <a:pPr>
              <a:spcAft>
                <a:spcPts val="4200"/>
              </a:spcAft>
            </a:pPr>
            <a:r>
              <a:rPr lang="en-AU">
                <a:cs typeface="Calibri"/>
              </a:rPr>
              <a:t>Ensure </a:t>
            </a:r>
            <a:r>
              <a:rPr lang="en-AU" b="1">
                <a:cs typeface="Calibri"/>
              </a:rPr>
              <a:t>all contact information </a:t>
            </a:r>
            <a:r>
              <a:rPr lang="en-AU">
                <a:cs typeface="Calibri"/>
              </a:rPr>
              <a:t>and </a:t>
            </a:r>
            <a:r>
              <a:rPr lang="en-AU" b="1">
                <a:cs typeface="Calibri"/>
              </a:rPr>
              <a:t>student enrolment data</a:t>
            </a:r>
            <a:r>
              <a:rPr lang="en-AU">
                <a:cs typeface="Calibri"/>
              </a:rPr>
              <a:t> </a:t>
            </a:r>
            <a:r>
              <a:rPr lang="en-AU" b="1">
                <a:cs typeface="Calibri"/>
              </a:rPr>
              <a:t>in PRISMS </a:t>
            </a:r>
            <a:r>
              <a:rPr lang="en-AU">
                <a:cs typeface="Calibri"/>
              </a:rPr>
              <a:t>is </a:t>
            </a:r>
            <a:r>
              <a:rPr lang="en-AU" b="1">
                <a:cs typeface="Calibri"/>
              </a:rPr>
              <a:t>up to date</a:t>
            </a:r>
            <a:endParaRPr lang="en-AU" b="1">
              <a:ea typeface="Calibri"/>
              <a:cs typeface="Calibri"/>
            </a:endParaRPr>
          </a:p>
          <a:p>
            <a:pPr marL="0" lvl="1">
              <a:spcAft>
                <a:spcPts val="4200"/>
              </a:spcAft>
            </a:pPr>
            <a:r>
              <a:rPr lang="en-AU" b="1">
                <a:cs typeface="Calibri"/>
              </a:rPr>
              <a:t>Pay the full and correct levy amount on time</a:t>
            </a:r>
            <a:r>
              <a:rPr lang="en-AU">
                <a:cs typeface="Calibri"/>
              </a:rPr>
              <a:t> to avoid receiving a late payment penalty for the next three levies</a:t>
            </a:r>
          </a:p>
          <a:p>
            <a:pPr marL="0" lvl="1">
              <a:spcAft>
                <a:spcPts val="4200"/>
              </a:spcAft>
            </a:pPr>
            <a:r>
              <a:rPr lang="en-AU" b="1">
                <a:cs typeface="Calibri"/>
              </a:rPr>
              <a:t>Check account details and reference number are correct before making a payment</a:t>
            </a:r>
            <a:endParaRPr lang="en-AU">
              <a:ea typeface="Calibri"/>
              <a:cs typeface="Calibri"/>
            </a:endParaRPr>
          </a:p>
        </p:txBody>
      </p:sp>
    </p:spTree>
    <p:extLst>
      <p:ext uri="{BB962C8B-B14F-4D97-AF65-F5344CB8AC3E}">
        <p14:creationId xmlns:p14="http://schemas.microsoft.com/office/powerpoint/2010/main" val="153306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680000" y="0"/>
            <a:ext cx="4464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5922000" y="1746000"/>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49" name="Picture 48" descr="QR code for the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5922000" y="2970000"/>
            <a:ext cx="30676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240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operations@tps.gov.au</a:t>
            </a:r>
            <a:endParaRPr kumimoji="0" lang="en-AU" altLang="en-US" sz="2400" i="0" u="none" strike="noStrike" cap="none" normalizeH="0" baseline="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4986000" y="1526400"/>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4986000" y="2750400"/>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International TPS Levy Consultation</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170099"/>
          </a:xfrm>
          <a:prstGeom prst="rect">
            <a:avLst/>
          </a:prstGeom>
          <a:noFill/>
        </p:spPr>
        <p:txBody>
          <a:bodyPr wrap="square" lIns="0" tIns="0" rIns="0" bIns="0" rtlCol="0" anchor="t">
            <a:spAutoFit/>
          </a:bodyPr>
          <a:lstStyle/>
          <a:p>
            <a:pPr>
              <a:spcAft>
                <a:spcPts val="2400"/>
              </a:spcAft>
            </a:pPr>
            <a:r>
              <a:rPr lang="en-AU"/>
              <a:t>An online session and nine in-person consultation sessions were held for leviable providers from mid-August to mid-September 2024 to:</a:t>
            </a:r>
          </a:p>
          <a:p>
            <a:pPr marL="285750" indent="-285750">
              <a:spcAft>
                <a:spcPts val="2400"/>
              </a:spcAft>
              <a:buFont typeface="Arial" panose="020B0604020202020204" pitchFamily="34" charset="0"/>
              <a:buChar char="•"/>
            </a:pPr>
            <a:r>
              <a:rPr lang="en-AU"/>
              <a:t>Present the draft settings of the 2025 International TPS Levy</a:t>
            </a:r>
          </a:p>
          <a:p>
            <a:pPr marL="285750" indent="-285750">
              <a:spcAft>
                <a:spcPts val="2400"/>
              </a:spcAft>
              <a:buFont typeface="Arial" panose="020B0604020202020204" pitchFamily="34" charset="0"/>
              <a:buChar char="•"/>
            </a:pPr>
            <a:r>
              <a:rPr lang="en-AU"/>
              <a:t>Collect providers’ feedback on the draft levy settings</a:t>
            </a:r>
          </a:p>
          <a:p>
            <a:pPr>
              <a:spcAft>
                <a:spcPts val="2400"/>
              </a:spcAft>
            </a:pPr>
            <a:r>
              <a:rPr lang="en-AU"/>
              <a:t>Representatives from peak bodies were also consulted</a:t>
            </a:r>
          </a:p>
          <a:p>
            <a:pPr>
              <a:spcAft>
                <a:spcPts val="2400"/>
              </a:spcAft>
            </a:pPr>
            <a:r>
              <a:rPr lang="en-AU"/>
              <a:t>Consultation feedback will be presented to the TPS Advisory Board ahead of its October 2024 meeting</a:t>
            </a:r>
          </a:p>
        </p:txBody>
      </p:sp>
      <p:grpSp>
        <p:nvGrpSpPr>
          <p:cNvPr id="2" name="Group 1">
            <a:extLst>
              <a:ext uri="{FF2B5EF4-FFF2-40B4-BE49-F238E27FC236}">
                <a16:creationId xmlns:a16="http://schemas.microsoft.com/office/drawing/2014/main" id="{203C4FBB-2004-9258-84AE-F98FE8A556C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C307794-C026-5DA4-24A5-2AB088E442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9CCBBC93-BA4B-8530-9D60-121F7C3502C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DA8237B0-CFFF-B61A-BC5E-D92A327C83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23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Consultation Session Attendance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000" cy="1723549"/>
          </a:xfrm>
          <a:prstGeom prst="rect">
            <a:avLst/>
          </a:prstGeom>
          <a:noFill/>
        </p:spPr>
        <p:txBody>
          <a:bodyPr wrap="square" lIns="0" tIns="0" rIns="0" bIns="0" rtlCol="0" anchor="t">
            <a:spAutoFit/>
          </a:bodyPr>
          <a:lstStyle/>
          <a:p>
            <a:pPr>
              <a:spcAft>
                <a:spcPts val="2400"/>
              </a:spcAft>
            </a:pPr>
            <a:r>
              <a:rPr lang="en-AU"/>
              <a:t>Contacts in PRISMS for leviable providers were invited to the consultation sessions</a:t>
            </a:r>
          </a:p>
          <a:p>
            <a:pPr>
              <a:spcAft>
                <a:spcPts val="1200"/>
              </a:spcAft>
            </a:pPr>
            <a:r>
              <a:rPr lang="en-AU"/>
              <a:t>461 individuals attended</a:t>
            </a:r>
          </a:p>
          <a:p>
            <a:pPr marL="285750" indent="-285750">
              <a:spcAft>
                <a:spcPts val="1200"/>
              </a:spcAft>
              <a:buFont typeface="Arial" panose="020B0604020202020204" pitchFamily="34" charset="0"/>
              <a:buChar char="•"/>
            </a:pPr>
            <a:r>
              <a:rPr lang="en-AU"/>
              <a:t>74% at the online session</a:t>
            </a:r>
          </a:p>
          <a:p>
            <a:pPr marL="285750" indent="-285750">
              <a:spcAft>
                <a:spcPts val="2400"/>
              </a:spcAft>
              <a:buFont typeface="Arial" panose="020B0604020202020204" pitchFamily="34" charset="0"/>
              <a:buChar char="•"/>
            </a:pPr>
            <a:r>
              <a:rPr lang="en-AU"/>
              <a:t>26% at the in-person sessions</a:t>
            </a:r>
          </a:p>
        </p:txBody>
      </p:sp>
      <p:pic>
        <p:nvPicPr>
          <p:cNvPr id="5" name="Picture 4" descr="A graph showing the percentage of total attendees at the online consultation session (74%), South Australia session (2%), New South Wales session (11%), Queensland session (3%), Victoria session (6%), and Western Australia session (4%).">
            <a:extLst>
              <a:ext uri="{FF2B5EF4-FFF2-40B4-BE49-F238E27FC236}">
                <a16:creationId xmlns:a16="http://schemas.microsoft.com/office/drawing/2014/main" id="{11E92CE8-B653-D89E-E4DA-A8D0A0287A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0000" y="2988856"/>
            <a:ext cx="8064000" cy="1557545"/>
          </a:xfrm>
          <a:prstGeom prst="rect">
            <a:avLst/>
          </a:prstGeom>
        </p:spPr>
      </p:pic>
      <p:grpSp>
        <p:nvGrpSpPr>
          <p:cNvPr id="2" name="Group 1">
            <a:extLst>
              <a:ext uri="{FF2B5EF4-FFF2-40B4-BE49-F238E27FC236}">
                <a16:creationId xmlns:a16="http://schemas.microsoft.com/office/drawing/2014/main" id="{8B05D23A-4EF5-799E-BEE9-4FEC0CA6FD7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AB31EA46-F4DD-D7BB-FF5B-2EFFEE61B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92DA9D23-55E4-6CDF-1524-C284B38E2C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
              <a:extLst>
                <a:ext uri="{FF2B5EF4-FFF2-40B4-BE49-F238E27FC236}">
                  <a16:creationId xmlns:a16="http://schemas.microsoft.com/office/drawing/2014/main" id="{3FC5C08B-5C7D-BB6B-5EC9-BD2D3968A7D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952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Summary of Consultation Feedback</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431435"/>
          </a:xfrm>
          <a:prstGeom prst="rect">
            <a:avLst/>
          </a:prstGeom>
          <a:noFill/>
        </p:spPr>
        <p:txBody>
          <a:bodyPr wrap="square" lIns="0" tIns="0" rIns="0" bIns="0" rtlCol="0" anchor="t">
            <a:spAutoFit/>
          </a:bodyPr>
          <a:lstStyle/>
          <a:p>
            <a:pPr>
              <a:spcAft>
                <a:spcPts val="3000"/>
              </a:spcAft>
            </a:pPr>
            <a:r>
              <a:rPr lang="en-AU"/>
              <a:t>Overall, providers were supportive of the draft 2025 International TPS Levy settings</a:t>
            </a:r>
          </a:p>
          <a:p>
            <a:pPr>
              <a:spcAft>
                <a:spcPts val="3000"/>
              </a:spcAft>
            </a:pPr>
            <a:r>
              <a:rPr lang="en-AU"/>
              <a:t>Providers were understanding of the need to reintroduce risk factor values for positive volatility in the ‘volatility in overseas student enrolments’ risk factor</a:t>
            </a:r>
          </a:p>
          <a:p>
            <a:pPr>
              <a:spcAft>
                <a:spcPts val="3000"/>
              </a:spcAft>
            </a:pPr>
            <a:r>
              <a:rPr lang="en-AU"/>
              <a:t>Providers acknowledged that the ESOS policy changes currently under consultation in the sector are likely to have significant impacts in the sector, particularly as they may contribute to increased provider closures</a:t>
            </a:r>
          </a:p>
        </p:txBody>
      </p:sp>
      <p:grpSp>
        <p:nvGrpSpPr>
          <p:cNvPr id="2" name="Group 1">
            <a:extLst>
              <a:ext uri="{FF2B5EF4-FFF2-40B4-BE49-F238E27FC236}">
                <a16:creationId xmlns:a16="http://schemas.microsoft.com/office/drawing/2014/main" id="{99CBB7F5-C331-55CA-0427-A9B09E6B71D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B77814C0-E106-70E7-4095-E9779BA140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F488D40B-CBE4-507C-6299-C6708E7E6B2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35E5F87E-32CC-1AED-1C3F-1C6301FF5A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9311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Consultation Feedback: National Planning Level</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046714"/>
          </a:xfrm>
          <a:prstGeom prst="rect">
            <a:avLst/>
          </a:prstGeom>
          <a:noFill/>
        </p:spPr>
        <p:txBody>
          <a:bodyPr wrap="square" lIns="0" tIns="0" rIns="0" bIns="0" rtlCol="0" anchor="t">
            <a:spAutoFit/>
          </a:bodyPr>
          <a:lstStyle/>
          <a:p>
            <a:pPr>
              <a:spcAft>
                <a:spcPts val="3000"/>
              </a:spcAft>
            </a:pPr>
            <a:r>
              <a:rPr lang="en-AU" b="1"/>
              <a:t>27 August 2024</a:t>
            </a:r>
            <a:r>
              <a:rPr lang="en-AU"/>
              <a:t>: Australian Government announced that, subject to the passage of legislation, it would set a National Planning Level (NPL) for new overseas student commencements (NOSC) of 270,000 for the 2025 calendar year</a:t>
            </a:r>
          </a:p>
          <a:p>
            <a:pPr>
              <a:spcAft>
                <a:spcPts val="3000"/>
              </a:spcAft>
            </a:pPr>
            <a:r>
              <a:rPr lang="en-AU"/>
              <a:t>While the consultation sessions were intended for the draft 2025 International TPS Levy settings, we had robust discussions with providers about the NPL at all sessions </a:t>
            </a:r>
            <a:r>
              <a:rPr lang="en-AU" b="1"/>
              <a:t>(detailed in following slides)</a:t>
            </a:r>
          </a:p>
        </p:txBody>
      </p:sp>
      <p:grpSp>
        <p:nvGrpSpPr>
          <p:cNvPr id="2" name="Group 1">
            <a:extLst>
              <a:ext uri="{FF2B5EF4-FFF2-40B4-BE49-F238E27FC236}">
                <a16:creationId xmlns:a16="http://schemas.microsoft.com/office/drawing/2014/main" id="{E1D7C2F4-5A8B-6BF0-44E8-B49B7780B2C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5186A65F-4424-55A6-02E4-2BE5CC2212A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75408E30-943D-FF79-B273-00D656C6A34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CB083022-5F65-0153-2D87-F67677E5A3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643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Consultation Feedback: National Planning Level</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3370153"/>
          </a:xfrm>
          <a:prstGeom prst="rect">
            <a:avLst/>
          </a:prstGeom>
          <a:noFill/>
        </p:spPr>
        <p:txBody>
          <a:bodyPr wrap="square" lIns="0" tIns="0" rIns="0" bIns="0" rtlCol="0" anchor="t">
            <a:spAutoFit/>
          </a:bodyPr>
          <a:lstStyle/>
          <a:p>
            <a:pPr>
              <a:spcAft>
                <a:spcPts val="3000"/>
              </a:spcAft>
            </a:pPr>
            <a:r>
              <a:rPr lang="en-AU" b="1" dirty="0"/>
              <a:t>Q: Does the TPS expect to see an increase in provider closures in 2025?</a:t>
            </a:r>
          </a:p>
          <a:p>
            <a:pPr marL="285750" indent="-285750">
              <a:spcAft>
                <a:spcPts val="3000"/>
              </a:spcAft>
              <a:buFont typeface="Arial" panose="020B0604020202020204" pitchFamily="34" charset="0"/>
              <a:buChar char="•"/>
            </a:pPr>
            <a:r>
              <a:rPr lang="en-AU" dirty="0"/>
              <a:t>We will be preparing for more closures to occur in 2025 regardless of whether that situation eventuates</a:t>
            </a:r>
          </a:p>
          <a:p>
            <a:pPr marL="285750" indent="-285750">
              <a:spcAft>
                <a:spcPts val="3000"/>
              </a:spcAft>
              <a:buFont typeface="Arial" panose="020B0604020202020204" pitchFamily="34" charset="0"/>
              <a:buChar char="•"/>
            </a:pPr>
            <a:r>
              <a:rPr lang="en-AU" dirty="0"/>
              <a:t>We expected and prepared for a large volume of closures when COVID lockdowns and border closures began, but less providers closed than in pre-COVID years</a:t>
            </a:r>
          </a:p>
          <a:p>
            <a:pPr marL="285750" indent="-285750">
              <a:spcAft>
                <a:spcPts val="3000"/>
              </a:spcAft>
              <a:buFont typeface="Arial" panose="020B0604020202020204" pitchFamily="34" charset="0"/>
              <a:buChar char="•"/>
            </a:pPr>
            <a:r>
              <a:rPr lang="en-AU" b="1" dirty="0"/>
              <a:t>If you believe you are at risk of closing</a:t>
            </a:r>
            <a:r>
              <a:rPr lang="en-AU" dirty="0"/>
              <a:t>, please familiarise yourself with your Provider Default Obligations under sections 46A to 46F of the ESOS Act, and notify the TPS as soon as possible</a:t>
            </a:r>
          </a:p>
        </p:txBody>
      </p:sp>
      <p:grpSp>
        <p:nvGrpSpPr>
          <p:cNvPr id="2" name="Group 1">
            <a:extLst>
              <a:ext uri="{FF2B5EF4-FFF2-40B4-BE49-F238E27FC236}">
                <a16:creationId xmlns:a16="http://schemas.microsoft.com/office/drawing/2014/main" id="{250AF3AA-2C94-962B-FB60-0A3CBFCCE50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503C2D08-9AC6-1454-95DB-F9CF2A35CFC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B115059B-67FD-E344-8294-B6B67655B34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4BD9F091-7C1A-E042-A02A-42399A2553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015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Consultation Feedback: National Planning Level</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2985433"/>
          </a:xfrm>
          <a:prstGeom prst="rect">
            <a:avLst/>
          </a:prstGeom>
          <a:noFill/>
        </p:spPr>
        <p:txBody>
          <a:bodyPr wrap="square" lIns="0" tIns="0" rIns="0" bIns="0" rtlCol="0" anchor="t">
            <a:spAutoFit/>
          </a:bodyPr>
          <a:lstStyle/>
          <a:p>
            <a:pPr>
              <a:spcAft>
                <a:spcPts val="3000"/>
              </a:spcAft>
            </a:pPr>
            <a:r>
              <a:rPr lang="en-AU" b="1" dirty="0"/>
              <a:t>Q: Following a provider closure, are students enrolling with a new provider exempted from their new provider’s enrolment limit?</a:t>
            </a:r>
          </a:p>
          <a:p>
            <a:pPr marL="285750" indent="-285750">
              <a:spcAft>
                <a:spcPts val="3000"/>
              </a:spcAft>
              <a:buFont typeface="Arial" panose="020B0604020202020204" pitchFamily="34" charset="0"/>
              <a:buChar char="•"/>
            </a:pPr>
            <a:r>
              <a:rPr lang="en-AU" dirty="0"/>
              <a:t>A student sometimes moves providers where their provider can no longer deliver their course. This might occur because the provider closes, or loses approval required to deliver the course. This may require activation of the Tuition Protection Service.</a:t>
            </a:r>
          </a:p>
          <a:p>
            <a:pPr marL="285750" indent="-285750">
              <a:spcAft>
                <a:spcPts val="3000"/>
              </a:spcAft>
              <a:buFont typeface="Arial" panose="020B0604020202020204" pitchFamily="34" charset="0"/>
              <a:buChar char="•"/>
            </a:pPr>
            <a:r>
              <a:rPr lang="en-AU" dirty="0"/>
              <a:t>In these circumstances, students are excluded from the National Planning Level and are not counted against their new provider’s limit.</a:t>
            </a:r>
          </a:p>
        </p:txBody>
      </p:sp>
      <p:grpSp>
        <p:nvGrpSpPr>
          <p:cNvPr id="2" name="Group 1">
            <a:extLst>
              <a:ext uri="{FF2B5EF4-FFF2-40B4-BE49-F238E27FC236}">
                <a16:creationId xmlns:a16="http://schemas.microsoft.com/office/drawing/2014/main" id="{79FFA858-01C1-C346-A891-86DA8A4FB8A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FC4734E-C3A4-A91C-F271-CDD355BA00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01F6181E-96E1-C373-8F77-3A6007EEEA9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F28DAF49-B33A-0313-FB40-3E87A54E63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666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Props1.xml><?xml version="1.0" encoding="utf-8"?>
<ds:datastoreItem xmlns:ds="http://schemas.openxmlformats.org/officeDocument/2006/customXml" ds:itemID="{AE549E28-C3B9-4C19-9D61-E2487E41DB05}"/>
</file>

<file path=customXml/itemProps2.xml><?xml version="1.0" encoding="utf-8"?>
<ds:datastoreItem xmlns:ds="http://schemas.openxmlformats.org/officeDocument/2006/customXml" ds:itemID="{A0B3B3D0-547B-4051-A572-4BE50481D27C}"/>
</file>

<file path=customXml/itemProps3.xml><?xml version="1.0" encoding="utf-8"?>
<ds:datastoreItem xmlns:ds="http://schemas.openxmlformats.org/officeDocument/2006/customXml" ds:itemID="{3E18D2A6-C4E9-416E-8746-28311A7AA3E0}"/>
</file>

<file path=docProps/app.xml><?xml version="1.0" encoding="utf-8"?>
<Properties xmlns="http://schemas.openxmlformats.org/officeDocument/2006/extended-properties" xmlns:vt="http://schemas.openxmlformats.org/officeDocument/2006/docPropsVTypes">
  <Template/>
  <TotalTime>0</TotalTime>
  <Words>2183</Words>
  <Application>Microsoft Office PowerPoint</Application>
  <PresentationFormat>Custom</PresentationFormat>
  <Paragraphs>254</Paragraphs>
  <Slides>31</Slides>
  <Notes>31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31</vt:i4>
      </vt:variant>
    </vt:vector>
  </HeadingPairs>
  <TitlesOfParts>
    <vt:vector size="40" baseType="lpstr">
      <vt:lpstr>宋体</vt:lpstr>
      <vt:lpstr>arial</vt:lpstr>
      <vt:lpstr>arial</vt:lpstr>
      <vt:lpstr>Arial,Sans-Serif</vt:lpstr>
      <vt:lpstr>Calibri</vt:lpstr>
      <vt:lpstr>Symbol</vt:lpstr>
      <vt:lpstr>Office Theme</vt:lpstr>
      <vt:lpstr>1_Office Theme</vt:lpstr>
      <vt:lpstr>5_Office Theme</vt:lpstr>
      <vt:lpstr>2025 International TPS Levy</vt:lpstr>
      <vt:lpstr>Outline</vt:lpstr>
      <vt:lpstr>2025 International TPS Levy Consultation Summary</vt:lpstr>
      <vt:lpstr>2025 International TPS Levy Consultation</vt:lpstr>
      <vt:lpstr>Consultation Session Attendance</vt:lpstr>
      <vt:lpstr>Summary of Consultation Feedback</vt:lpstr>
      <vt:lpstr>Consultation Feedback: National Planning Level</vt:lpstr>
      <vt:lpstr>Consultation Feedback: National Planning Level</vt:lpstr>
      <vt:lpstr>Consultation Feedback: National Planning Level</vt:lpstr>
      <vt:lpstr>Consultation Feedback: National Planning Level</vt:lpstr>
      <vt:lpstr>Consultation Feedback: National Planning Level</vt:lpstr>
      <vt:lpstr>Fund Balance, Revenue and Expenses – Last 5 Financial Years</vt:lpstr>
      <vt:lpstr>International TPS Levy Collection Overview</vt:lpstr>
      <vt:lpstr>International TPS Levy Setting Process</vt:lpstr>
      <vt:lpstr>Overseas Students Tuition Fund (OSTF)</vt:lpstr>
      <vt:lpstr>TPS Levy Collection Overview 2023-24</vt:lpstr>
      <vt:lpstr>Average International Levy Amount per Provider 2013-24</vt:lpstr>
      <vt:lpstr>2024 International TPS Levy: Late Payments</vt:lpstr>
      <vt:lpstr>Late or Non-Payment of International TPS Levy</vt:lpstr>
      <vt:lpstr>2025 International TPS Levy Notices</vt:lpstr>
      <vt:lpstr>International TPS Levy</vt:lpstr>
      <vt:lpstr>International TPS Levy Components</vt:lpstr>
      <vt:lpstr>Draft 2025 International TPS Levy Settings</vt:lpstr>
      <vt:lpstr>Risk Rated Premium Component Specified Percentage 2013-24</vt:lpstr>
      <vt:lpstr>Risk Rated Premium Component: Risk Factors</vt:lpstr>
      <vt:lpstr>Volatility in Overseas Student Enrolments</vt:lpstr>
      <vt:lpstr>2025 International TPS Levy Takeaways</vt:lpstr>
      <vt:lpstr>Takeaways</vt:lpstr>
      <vt:lpstr>2025 International TPS Levy Timeline</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International TPS Levy Consultation - Feedback Webinar Slides</dc:title>
  <dc:creator/>
  <cp:lastModifiedBy/>
  <cp:revision>1</cp:revision>
  <dcterms:created xsi:type="dcterms:W3CDTF">2024-10-25T00:08:52Z</dcterms:created>
  <dcterms:modified xsi:type="dcterms:W3CDTF">2024-10-25T00:49:24Z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2024-10-25T00:09:05Z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6f798d46-c9ab-4b28-b4ec-7e7fb27f723d</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